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365" r:id="rId3"/>
    <p:sldId id="366" r:id="rId4"/>
    <p:sldId id="404" r:id="rId5"/>
    <p:sldId id="368" r:id="rId6"/>
    <p:sldId id="367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417" r:id="rId15"/>
    <p:sldId id="376" r:id="rId16"/>
    <p:sldId id="379" r:id="rId17"/>
    <p:sldId id="425" r:id="rId18"/>
    <p:sldId id="381" r:id="rId19"/>
    <p:sldId id="383" r:id="rId20"/>
    <p:sldId id="382" r:id="rId21"/>
    <p:sldId id="386" r:id="rId22"/>
    <p:sldId id="387" r:id="rId23"/>
    <p:sldId id="384" r:id="rId24"/>
    <p:sldId id="385" r:id="rId25"/>
    <p:sldId id="391" r:id="rId26"/>
    <p:sldId id="396" r:id="rId27"/>
    <p:sldId id="392" r:id="rId28"/>
    <p:sldId id="393" r:id="rId29"/>
    <p:sldId id="407" r:id="rId30"/>
    <p:sldId id="426" r:id="rId31"/>
    <p:sldId id="427" r:id="rId32"/>
    <p:sldId id="428" r:id="rId33"/>
    <p:sldId id="429" r:id="rId34"/>
    <p:sldId id="430" r:id="rId35"/>
    <p:sldId id="431" r:id="rId36"/>
    <p:sldId id="432" r:id="rId37"/>
    <p:sldId id="433" r:id="rId38"/>
    <p:sldId id="434" r:id="rId39"/>
    <p:sldId id="435" r:id="rId40"/>
    <p:sldId id="436" r:id="rId41"/>
    <p:sldId id="437" r:id="rId42"/>
    <p:sldId id="438" r:id="rId43"/>
    <p:sldId id="439" r:id="rId44"/>
    <p:sldId id="440" r:id="rId45"/>
    <p:sldId id="441" r:id="rId46"/>
    <p:sldId id="442" r:id="rId47"/>
    <p:sldId id="443" r:id="rId48"/>
    <p:sldId id="444" r:id="rId49"/>
    <p:sldId id="445" r:id="rId50"/>
    <p:sldId id="446" r:id="rId51"/>
    <p:sldId id="447" r:id="rId52"/>
    <p:sldId id="448" r:id="rId53"/>
    <p:sldId id="449" r:id="rId54"/>
    <p:sldId id="450" r:id="rId55"/>
    <p:sldId id="451" r:id="rId56"/>
    <p:sldId id="452" r:id="rId57"/>
    <p:sldId id="453" r:id="rId58"/>
    <p:sldId id="454" r:id="rId59"/>
    <p:sldId id="455" r:id="rId60"/>
    <p:sldId id="456" r:id="rId61"/>
    <p:sldId id="457" r:id="rId62"/>
    <p:sldId id="458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3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99AFD-B840-4DEF-90DE-7DC7CF27B44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960FF-4B17-4132-8EE3-B9B4170A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3404-597A-4E94-BDCD-A5C0A8E6944E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00800"/>
            <a:ext cx="38100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ITSC315 Session 1: software security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1522562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802" y="2208362"/>
            <a:ext cx="7543800" cy="1676400"/>
          </a:xfrm>
        </p:spPr>
        <p:txBody>
          <a:bodyPr anchor="b" anchorCtr="0"/>
          <a:lstStyle>
            <a:lvl1pPr algn="ctr">
              <a:defRPr sz="54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1E5E-13C4-4626-B85A-16A76E12713C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1: software security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4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  <a:lumOff val="75000"/>
                  </a:schemeClr>
                </a:solidFill>
                <a:latin typeface="Baskerville Old Fac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576939" cy="365125"/>
          </a:xfrm>
        </p:spPr>
        <p:txBody>
          <a:bodyPr/>
          <a:lstStyle/>
          <a:p>
            <a:fld id="{22BC1E71-7907-4BBC-84F6-5DF4C578A9A0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00800"/>
            <a:ext cx="41910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ITSC315 Session 1: software security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246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1E5E-13C4-4626-B85A-16A76E12713C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1: software security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4C59-2ADF-463E-80BD-7E7DB0B2F70C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1: software security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0277-4C14-4FD2-AFE8-6529E6B9AF5E}" type="datetime1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1: software security development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6CC7-1443-4C08-B1B3-AB9BB58531B3}" type="datetime1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1: software security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934D-4423-4A96-8DB7-1599A51863E3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1: software security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3517-E2C4-4853-970D-01D848094DB0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1: software security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C2EA-B085-4907-9943-899DEC5832C6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1: software security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208" y="1219200"/>
            <a:ext cx="7543800" cy="4648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400800"/>
            <a:ext cx="18055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D38A62F-2EE8-4657-8967-DB0B4CA3EB5E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/>
              <a:t>ITSC315 Session 1: software security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40040" y="632460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6168" y="0"/>
            <a:ext cx="6781800" cy="9906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0" r:id="rId8"/>
    <p:sldLayoutId id="2147483671" r:id="rId9"/>
    <p:sldLayoutId id="2147483672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2">
              <a:lumMod val="25000"/>
              <a:lumOff val="75000"/>
            </a:schemeClr>
          </a:solidFill>
          <a:latin typeface="Baskerville Old Face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962400"/>
            <a:ext cx="7620000" cy="1066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Buffer Overflows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0958" y="1295400"/>
            <a:ext cx="512884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Web Application</a:t>
            </a:r>
          </a:p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Security</a:t>
            </a:r>
          </a:p>
        </p:txBody>
      </p:sp>
      <p:pic>
        <p:nvPicPr>
          <p:cNvPr id="1026" name="Picture 2" descr="C:\Users\hahmadi\Desktop\SAIT_Logo.g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750" y="0"/>
            <a:ext cx="3143250" cy="13704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70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Stack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4495800"/>
          </a:xfrm>
        </p:spPr>
        <p:txBody>
          <a:bodyPr>
            <a:normAutofit/>
          </a:bodyPr>
          <a:lstStyle/>
          <a:p>
            <a:r>
              <a:rPr lang="en-CA" dirty="0"/>
              <a:t>Stack memory allocation growth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607" y="3143358"/>
            <a:ext cx="1997230" cy="2259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Heap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43607" y="4843806"/>
            <a:ext cx="1997230" cy="5468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Program code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43607" y="3129037"/>
            <a:ext cx="1997230" cy="3180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>
                <a:solidFill>
                  <a:schemeClr val="tx1"/>
                </a:solidFill>
              </a:rPr>
              <a:t>main() </a:t>
            </a:r>
            <a:r>
              <a:rPr lang="en-CA" dirty="0">
                <a:solidFill>
                  <a:schemeClr val="tx1"/>
                </a:solidFill>
              </a:rPr>
              <a:t>stack frame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8052" y="5127904"/>
            <a:ext cx="76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Lower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8052" y="3057029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Higher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43607" y="4532257"/>
            <a:ext cx="1997230" cy="3115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9" name="Down Arrow 28"/>
          <p:cNvSpPr/>
          <p:nvPr/>
        </p:nvSpPr>
        <p:spPr>
          <a:xfrm flipV="1">
            <a:off x="622169" y="3372513"/>
            <a:ext cx="152400" cy="170772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68102" y="244458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1. </a:t>
            </a:r>
            <a:r>
              <a:rPr lang="en-CA" b="1" i="1" dirty="0"/>
              <a:t>main() </a:t>
            </a:r>
            <a:r>
              <a:rPr lang="en-CA" b="1" dirty="0"/>
              <a:t>function runs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67943" y="3143358"/>
            <a:ext cx="1997230" cy="2259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>
                <a:solidFill>
                  <a:schemeClr val="tx1"/>
                </a:solidFill>
              </a:rPr>
              <a:t>Heap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67943" y="4843806"/>
            <a:ext cx="1997230" cy="5468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Program code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067943" y="3129037"/>
            <a:ext cx="1997230" cy="3180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>
                <a:solidFill>
                  <a:schemeClr val="tx1"/>
                </a:solidFill>
              </a:rPr>
              <a:t>main() </a:t>
            </a:r>
            <a:r>
              <a:rPr lang="en-CA" dirty="0">
                <a:solidFill>
                  <a:schemeClr val="tx1"/>
                </a:solidFill>
              </a:rPr>
              <a:t>stack frame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42388" y="5127904"/>
            <a:ext cx="76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Lower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42388" y="3057029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Higher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67943" y="4532257"/>
            <a:ext cx="1997230" cy="3115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7" name="Down Arrow 36"/>
          <p:cNvSpPr/>
          <p:nvPr/>
        </p:nvSpPr>
        <p:spPr>
          <a:xfrm flipV="1">
            <a:off x="3646505" y="3372513"/>
            <a:ext cx="152400" cy="170772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692438" y="244458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2. </a:t>
            </a:r>
            <a:r>
              <a:rPr lang="en-CA" b="1" i="1" dirty="0"/>
              <a:t>main() </a:t>
            </a:r>
            <a:r>
              <a:rPr lang="en-CA" b="1" dirty="0"/>
              <a:t>calls </a:t>
            </a:r>
            <a:r>
              <a:rPr lang="en-CA" b="1" i="1" dirty="0" err="1"/>
              <a:t>fn</a:t>
            </a:r>
            <a:r>
              <a:rPr lang="en-CA" b="1" i="1" dirty="0"/>
              <a:t>()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067943" y="3437459"/>
            <a:ext cx="1997230" cy="3180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err="1">
                <a:solidFill>
                  <a:schemeClr val="tx1"/>
                </a:solidFill>
              </a:rPr>
              <a:t>fn</a:t>
            </a:r>
            <a:r>
              <a:rPr lang="en-CA" i="1" dirty="0">
                <a:solidFill>
                  <a:schemeClr val="tx1"/>
                </a:solidFill>
              </a:rPr>
              <a:t>() </a:t>
            </a:r>
            <a:r>
              <a:rPr lang="en-CA" dirty="0">
                <a:solidFill>
                  <a:schemeClr val="tx1"/>
                </a:solidFill>
              </a:rPr>
              <a:t>stack frame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020271" y="3143358"/>
            <a:ext cx="1997230" cy="2259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Heap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20271" y="4843806"/>
            <a:ext cx="1997230" cy="5468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Program code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020271" y="3129037"/>
            <a:ext cx="1997230" cy="3180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>
                <a:solidFill>
                  <a:schemeClr val="tx1"/>
                </a:solidFill>
              </a:rPr>
              <a:t>main() </a:t>
            </a:r>
            <a:r>
              <a:rPr lang="en-CA" dirty="0">
                <a:solidFill>
                  <a:schemeClr val="tx1"/>
                </a:solidFill>
              </a:rPr>
              <a:t>stack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94716" y="5127904"/>
            <a:ext cx="76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Lower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94716" y="3057029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Higher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20271" y="4532257"/>
            <a:ext cx="1997230" cy="3115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6" name="Down Arrow 45"/>
          <p:cNvSpPr/>
          <p:nvPr/>
        </p:nvSpPr>
        <p:spPr>
          <a:xfrm flipV="1">
            <a:off x="6598833" y="3372513"/>
            <a:ext cx="152400" cy="170772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644766" y="2444586"/>
            <a:ext cx="220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3. </a:t>
            </a:r>
            <a:r>
              <a:rPr lang="en-CA" b="1" i="1" dirty="0" err="1"/>
              <a:t>fn</a:t>
            </a:r>
            <a:r>
              <a:rPr lang="en-CA" b="1" i="1" dirty="0"/>
              <a:t>() </a:t>
            </a:r>
            <a:r>
              <a:rPr lang="en-CA" b="1" dirty="0"/>
              <a:t>finishes, stack</a:t>
            </a:r>
          </a:p>
          <a:p>
            <a:r>
              <a:rPr lang="en-CA" b="1" dirty="0"/>
              <a:t>    frame removed</a:t>
            </a:r>
          </a:p>
        </p:txBody>
      </p:sp>
    </p:spTree>
    <p:extLst>
      <p:ext uri="{BB962C8B-B14F-4D97-AF65-F5344CB8AC3E}">
        <p14:creationId xmlns:p14="http://schemas.microsoft.com/office/powerpoint/2010/main" val="215155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Stack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4495800"/>
          </a:xfrm>
        </p:spPr>
        <p:txBody>
          <a:bodyPr>
            <a:normAutofit/>
          </a:bodyPr>
          <a:lstStyle/>
          <a:p>
            <a:r>
              <a:rPr lang="en-CA" dirty="0"/>
              <a:t>Stack frame structure (simplistically)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313022" y="2592480"/>
            <a:ext cx="3456384" cy="25126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50406" y="4601044"/>
            <a:ext cx="190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Top of stack frame</a:t>
            </a:r>
          </a:p>
          <a:p>
            <a:r>
              <a:rPr lang="en-CA" dirty="0"/>
              <a:t>(lower address)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78398" y="2512812"/>
            <a:ext cx="2267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stack frame</a:t>
            </a:r>
          </a:p>
          <a:p>
            <a:r>
              <a:rPr lang="en-CA" dirty="0"/>
              <a:t>(higher address)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13022" y="3848790"/>
            <a:ext cx="3456384" cy="1256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r>
              <a:rPr lang="en-CA" dirty="0"/>
              <a:t>Local variable values</a:t>
            </a:r>
            <a:endParaRPr lang="en-CA" i="1" dirty="0"/>
          </a:p>
        </p:txBody>
      </p:sp>
      <p:sp>
        <p:nvSpPr>
          <p:cNvPr id="53" name="Rectangle 52"/>
          <p:cNvSpPr/>
          <p:nvPr/>
        </p:nvSpPr>
        <p:spPr>
          <a:xfrm>
            <a:off x="2313022" y="3376909"/>
            <a:ext cx="3456384" cy="47188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Return address (to caller code)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313022" y="2592480"/>
            <a:ext cx="3456384" cy="7844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Parameters values</a:t>
            </a:r>
            <a:endParaRPr lang="en-CA" i="1" dirty="0"/>
          </a:p>
        </p:txBody>
      </p:sp>
      <p:sp>
        <p:nvSpPr>
          <p:cNvPr id="55" name="Down Arrow 54"/>
          <p:cNvSpPr/>
          <p:nvPr/>
        </p:nvSpPr>
        <p:spPr>
          <a:xfrm flipV="1">
            <a:off x="6629400" y="3216488"/>
            <a:ext cx="152400" cy="138455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13022" y="3848789"/>
            <a:ext cx="3456384" cy="471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Saved frame pointer</a:t>
            </a:r>
          </a:p>
        </p:txBody>
      </p:sp>
    </p:spTree>
    <p:extLst>
      <p:ext uri="{BB962C8B-B14F-4D97-AF65-F5344CB8AC3E}">
        <p14:creationId xmlns:p14="http://schemas.microsoft.com/office/powerpoint/2010/main" val="3543908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Stack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4495800"/>
          </a:xfrm>
        </p:spPr>
        <p:txBody>
          <a:bodyPr>
            <a:normAutofit/>
          </a:bodyPr>
          <a:lstStyle/>
          <a:p>
            <a:r>
              <a:rPr lang="en-CA" dirty="0"/>
              <a:t>Two Stack pointers are used:</a:t>
            </a:r>
          </a:p>
          <a:p>
            <a:pPr lvl="1"/>
            <a:r>
              <a:rPr lang="en-CA" b="1" dirty="0"/>
              <a:t>Stack Pointer</a:t>
            </a:r>
            <a:r>
              <a:rPr lang="en-CA" dirty="0"/>
              <a:t>: always points to the very top of the stack (lowest address used by the stack at any given time)</a:t>
            </a:r>
          </a:p>
          <a:p>
            <a:pPr lvl="2"/>
            <a:r>
              <a:rPr lang="en-CA" dirty="0"/>
              <a:t>When a new stack frame needs to be allocated, this points tells the system where to start that allocation from.</a:t>
            </a:r>
          </a:p>
          <a:p>
            <a:pPr lvl="1"/>
            <a:r>
              <a:rPr lang="en-CA" b="1" dirty="0"/>
              <a:t>Frame pointer</a:t>
            </a:r>
            <a:r>
              <a:rPr lang="en-CA" dirty="0"/>
              <a:t>: this points to the location of a calling function’s stack frame.</a:t>
            </a:r>
          </a:p>
          <a:p>
            <a:pPr lvl="2"/>
            <a:r>
              <a:rPr lang="en-CA" dirty="0"/>
              <a:t>When a function finishes, this pointers tells the system where to “roll back to” in memory to find the stack frame for the calling function.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Stack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4495800"/>
          </a:xfrm>
        </p:spPr>
        <p:txBody>
          <a:bodyPr>
            <a:normAutofit/>
          </a:bodyPr>
          <a:lstStyle/>
          <a:p>
            <a:r>
              <a:rPr lang="en-CA" dirty="0"/>
              <a:t>Example: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89275" y="3038020"/>
            <a:ext cx="1080121" cy="2259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Heap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389275" y="4738468"/>
            <a:ext cx="1080121" cy="5468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Program code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389275" y="3023699"/>
            <a:ext cx="1080121" cy="3180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>
                <a:solidFill>
                  <a:schemeClr val="tx1"/>
                </a:solidFill>
              </a:rPr>
              <a:t>main()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89275" y="4426919"/>
            <a:ext cx="1080121" cy="3115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9" name="Down Arrow 48"/>
          <p:cNvSpPr/>
          <p:nvPr/>
        </p:nvSpPr>
        <p:spPr>
          <a:xfrm flipV="1">
            <a:off x="967837" y="3267175"/>
            <a:ext cx="152400" cy="170772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932876" y="242413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1. </a:t>
            </a:r>
            <a:r>
              <a:rPr lang="en-CA" b="1" i="1" dirty="0"/>
              <a:t>main() </a:t>
            </a:r>
            <a:r>
              <a:rPr lang="en-CA" b="1" dirty="0"/>
              <a:t>runs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2469396" y="2852596"/>
            <a:ext cx="108012" cy="14401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77408" y="266299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/>
              <a:t>FP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2493070" y="3200029"/>
            <a:ext cx="108012" cy="14401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47076" y="2982367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/>
              <a:t>SP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18719" y="3055075"/>
            <a:ext cx="1080121" cy="2259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Heap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018719" y="4755523"/>
            <a:ext cx="1080121" cy="5468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Program code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018719" y="3040754"/>
            <a:ext cx="1080121" cy="3180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>
                <a:solidFill>
                  <a:schemeClr val="tx1"/>
                </a:solidFill>
              </a:rPr>
              <a:t>main()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018719" y="4443974"/>
            <a:ext cx="1080121" cy="3115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9" name="Down Arrow 58"/>
          <p:cNvSpPr/>
          <p:nvPr/>
        </p:nvSpPr>
        <p:spPr>
          <a:xfrm flipV="1">
            <a:off x="3597281" y="3284230"/>
            <a:ext cx="152400" cy="170772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562320" y="2424467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2. </a:t>
            </a:r>
            <a:r>
              <a:rPr lang="en-CA" b="1" i="1" dirty="0"/>
              <a:t>main() </a:t>
            </a:r>
            <a:r>
              <a:rPr lang="en-CA" b="1" dirty="0"/>
              <a:t>runs </a:t>
            </a:r>
            <a:r>
              <a:rPr lang="en-CA" b="1" i="1" dirty="0" err="1"/>
              <a:t>fn</a:t>
            </a:r>
            <a:r>
              <a:rPr lang="en-CA" b="1" i="1" dirty="0"/>
              <a:t>()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5108377" y="3198265"/>
            <a:ext cx="108012" cy="14401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216389" y="3008663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/>
              <a:t>FP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5105744" y="3501892"/>
            <a:ext cx="108012" cy="14401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159750" y="3284230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/>
              <a:t>SP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018719" y="3344045"/>
            <a:ext cx="1080121" cy="3180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err="1">
                <a:solidFill>
                  <a:schemeClr val="tx1"/>
                </a:solidFill>
              </a:rPr>
              <a:t>fn</a:t>
            </a:r>
            <a:r>
              <a:rPr lang="en-CA" i="1" dirty="0">
                <a:solidFill>
                  <a:schemeClr val="tx1"/>
                </a:solidFill>
              </a:rPr>
              <a:t>()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10484" y="5015972"/>
            <a:ext cx="76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Lower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210484" y="2954802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Higher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755228" y="3063487"/>
            <a:ext cx="1080121" cy="2259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>
                <a:solidFill>
                  <a:schemeClr val="tx1"/>
                </a:solidFill>
              </a:rPr>
              <a:t>Heap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755228" y="4763935"/>
            <a:ext cx="1080121" cy="5468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Program code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55228" y="3049166"/>
            <a:ext cx="1080121" cy="3180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>
                <a:solidFill>
                  <a:schemeClr val="tx1"/>
                </a:solidFill>
              </a:rPr>
              <a:t>main()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755228" y="4452386"/>
            <a:ext cx="1080121" cy="3115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72" name="Down Arrow 71"/>
          <p:cNvSpPr/>
          <p:nvPr/>
        </p:nvSpPr>
        <p:spPr>
          <a:xfrm flipV="1">
            <a:off x="6333790" y="3292642"/>
            <a:ext cx="152400" cy="170772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298829" y="2432879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3. </a:t>
            </a:r>
            <a:r>
              <a:rPr lang="en-CA" b="1" i="1" dirty="0" err="1"/>
              <a:t>fn</a:t>
            </a:r>
            <a:r>
              <a:rPr lang="en-CA" b="1" i="1" dirty="0"/>
              <a:t>() </a:t>
            </a:r>
            <a:r>
              <a:rPr lang="en-CA" b="1" dirty="0"/>
              <a:t>runs </a:t>
            </a:r>
            <a:r>
              <a:rPr lang="en-CA" b="1" i="1" dirty="0"/>
              <a:t>fn2()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7817716" y="3505608"/>
            <a:ext cx="108012" cy="14401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925728" y="3316006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/>
              <a:t>FP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7835349" y="3784674"/>
            <a:ext cx="108012" cy="14401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889355" y="3567012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/>
              <a:t>SP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755228" y="3352457"/>
            <a:ext cx="1080121" cy="3180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err="1">
                <a:solidFill>
                  <a:schemeClr val="tx1"/>
                </a:solidFill>
              </a:rPr>
              <a:t>fn</a:t>
            </a:r>
            <a:r>
              <a:rPr lang="en-CA" i="1" dirty="0">
                <a:solidFill>
                  <a:schemeClr val="tx1"/>
                </a:solidFill>
              </a:rPr>
              <a:t>()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946993" y="5024384"/>
            <a:ext cx="76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Lower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946993" y="2963214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Higher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755227" y="3645908"/>
            <a:ext cx="1080121" cy="3180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>
                <a:solidFill>
                  <a:schemeClr val="tx1"/>
                </a:solidFill>
              </a:rPr>
              <a:t>fn2()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51874" y="5011917"/>
            <a:ext cx="76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Lower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51874" y="2950747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Higher</a:t>
            </a:r>
          </a:p>
        </p:txBody>
      </p:sp>
    </p:spTree>
    <p:extLst>
      <p:ext uri="{BB962C8B-B14F-4D97-AF65-F5344CB8AC3E}">
        <p14:creationId xmlns:p14="http://schemas.microsoft.com/office/powerpoint/2010/main" val="1954654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Overflow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4495800"/>
          </a:xfrm>
        </p:spPr>
        <p:txBody>
          <a:bodyPr>
            <a:normAutofit/>
          </a:bodyPr>
          <a:lstStyle/>
          <a:p>
            <a:r>
              <a:rPr lang="en-US" dirty="0"/>
              <a:t>A special case of buffer overflow.</a:t>
            </a:r>
          </a:p>
          <a:p>
            <a:endParaRPr lang="en-US" dirty="0"/>
          </a:p>
          <a:p>
            <a:r>
              <a:rPr lang="en-US" dirty="0"/>
              <a:t>When allocated memory is on the </a:t>
            </a:r>
            <a:r>
              <a:rPr lang="en-US" b="1" dirty="0"/>
              <a:t>stack</a:t>
            </a:r>
            <a:r>
              <a:rPr lang="en-US" dirty="0"/>
              <a:t>.</a:t>
            </a:r>
          </a:p>
          <a:p>
            <a:endParaRPr lang="en-US" dirty="0"/>
          </a:p>
          <a:p>
            <a:pPr lvl="0"/>
            <a:r>
              <a:rPr lang="en-US" dirty="0"/>
              <a:t>Main consequences:</a:t>
            </a:r>
          </a:p>
          <a:p>
            <a:pPr lvl="1"/>
            <a:r>
              <a:rPr lang="en-US" dirty="0"/>
              <a:t>Overwriting a local variable near the buffer.</a:t>
            </a:r>
          </a:p>
          <a:p>
            <a:pPr lvl="1"/>
            <a:r>
              <a:rPr lang="en-US" dirty="0"/>
              <a:t>Overwriting the return address in a stack frame.</a:t>
            </a:r>
          </a:p>
          <a:p>
            <a:pPr lvl="1"/>
            <a:r>
              <a:rPr lang="en-US" dirty="0"/>
              <a:t>Overwriting a function pointer or exception handler.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9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Frame: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182" y="1323579"/>
            <a:ext cx="4572000" cy="30700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5563" lvl="1">
              <a:spcBef>
                <a:spcPts val="300"/>
              </a:spcBef>
            </a:pPr>
            <a:endParaRPr lang="en-US" sz="2200" dirty="0">
              <a:solidFill>
                <a:srgbClr val="002060"/>
              </a:solidFill>
              <a:latin typeface="Bodoni MT" pitchFamily="18" charset="0"/>
            </a:endParaRPr>
          </a:p>
          <a:p>
            <a:pPr marL="55563" lvl="1">
              <a:spcBef>
                <a:spcPts val="300"/>
              </a:spcBef>
            </a:pPr>
            <a:r>
              <a:rPr lang="en-US" sz="2200" dirty="0">
                <a:solidFill>
                  <a:srgbClr val="002060"/>
                </a:solidFill>
                <a:latin typeface="Bodoni MT" pitchFamily="18" charset="0"/>
              </a:rPr>
              <a:t>void </a:t>
            </a:r>
            <a:r>
              <a:rPr lang="en-US" sz="2200" dirty="0" err="1">
                <a:solidFill>
                  <a:srgbClr val="002060"/>
                </a:solidFill>
                <a:latin typeface="Bodoni MT" pitchFamily="18" charset="0"/>
              </a:rPr>
              <a:t>fn</a:t>
            </a:r>
            <a:r>
              <a:rPr lang="en-US" sz="2200" dirty="0">
                <a:solidFill>
                  <a:srgbClr val="002060"/>
                </a:solidFill>
                <a:latin typeface="Bodoni MT" pitchFamily="18" charset="0"/>
              </a:rPr>
              <a:t>(</a:t>
            </a:r>
            <a:r>
              <a:rPr lang="en-US" sz="2200" dirty="0" err="1">
                <a:solidFill>
                  <a:srgbClr val="002060"/>
                </a:solidFill>
                <a:latin typeface="Bodoni MT" pitchFamily="18" charset="0"/>
              </a:rPr>
              <a:t>int</a:t>
            </a:r>
            <a:r>
              <a:rPr lang="en-US" sz="2200" dirty="0">
                <a:solidFill>
                  <a:srgbClr val="002060"/>
                </a:solidFill>
                <a:latin typeface="Bodoni MT" pitchFamily="18" charset="0"/>
              </a:rPr>
              <a:t> a, </a:t>
            </a:r>
            <a:r>
              <a:rPr lang="en-US" sz="2200" dirty="0" err="1">
                <a:solidFill>
                  <a:srgbClr val="002060"/>
                </a:solidFill>
                <a:latin typeface="Bodoni MT" pitchFamily="18" charset="0"/>
              </a:rPr>
              <a:t>int</a:t>
            </a:r>
            <a:r>
              <a:rPr lang="en-US" sz="2200" dirty="0">
                <a:solidFill>
                  <a:srgbClr val="002060"/>
                </a:solidFill>
                <a:latin typeface="Bodoni MT" pitchFamily="18" charset="0"/>
              </a:rPr>
              <a:t> b, </a:t>
            </a:r>
            <a:r>
              <a:rPr lang="en-US" sz="2200" dirty="0" err="1">
                <a:solidFill>
                  <a:srgbClr val="002060"/>
                </a:solidFill>
                <a:latin typeface="Bodoni MT" pitchFamily="18" charset="0"/>
              </a:rPr>
              <a:t>int</a:t>
            </a:r>
            <a:r>
              <a:rPr lang="en-US" sz="2200" dirty="0">
                <a:solidFill>
                  <a:srgbClr val="002060"/>
                </a:solidFill>
                <a:latin typeface="Bodoni MT" pitchFamily="18" charset="0"/>
              </a:rPr>
              <a:t> c){</a:t>
            </a:r>
          </a:p>
          <a:p>
            <a:pPr marL="55563" lvl="1">
              <a:spcBef>
                <a:spcPts val="300"/>
              </a:spcBef>
            </a:pPr>
            <a:r>
              <a:rPr lang="en-US" sz="2200" dirty="0">
                <a:solidFill>
                  <a:srgbClr val="002060"/>
                </a:solidFill>
                <a:latin typeface="Bodoni MT" pitchFamily="18" charset="0"/>
              </a:rPr>
              <a:t>	char buffer1[5];</a:t>
            </a:r>
          </a:p>
          <a:p>
            <a:pPr marL="55563" lvl="1">
              <a:spcBef>
                <a:spcPts val="300"/>
              </a:spcBef>
            </a:pPr>
            <a:r>
              <a:rPr lang="en-US" sz="2200" dirty="0">
                <a:solidFill>
                  <a:srgbClr val="002060"/>
                </a:solidFill>
                <a:latin typeface="Bodoni MT" pitchFamily="18" charset="0"/>
              </a:rPr>
              <a:t>	char buffer2[10];</a:t>
            </a:r>
          </a:p>
          <a:p>
            <a:pPr marL="55563" lvl="1">
              <a:spcBef>
                <a:spcPts val="300"/>
              </a:spcBef>
            </a:pPr>
            <a:r>
              <a:rPr lang="en-US" sz="2200" dirty="0">
                <a:solidFill>
                  <a:srgbClr val="002060"/>
                </a:solidFill>
                <a:latin typeface="Bodoni MT" pitchFamily="18" charset="0"/>
              </a:rPr>
              <a:t>}</a:t>
            </a:r>
          </a:p>
          <a:p>
            <a:pPr marL="55563" lvl="1">
              <a:spcBef>
                <a:spcPts val="300"/>
              </a:spcBef>
            </a:pPr>
            <a:r>
              <a:rPr lang="en-US" sz="2200" dirty="0" err="1">
                <a:solidFill>
                  <a:srgbClr val="002060"/>
                </a:solidFill>
                <a:latin typeface="Bodoni MT" pitchFamily="18" charset="0"/>
              </a:rPr>
              <a:t>int</a:t>
            </a:r>
            <a:r>
              <a:rPr lang="en-US" sz="2200" dirty="0">
                <a:solidFill>
                  <a:srgbClr val="002060"/>
                </a:solidFill>
                <a:latin typeface="Bodoni MT" pitchFamily="18" charset="0"/>
              </a:rPr>
              <a:t> main(void){</a:t>
            </a:r>
          </a:p>
          <a:p>
            <a:pPr marL="55563" lvl="1">
              <a:spcBef>
                <a:spcPts val="300"/>
              </a:spcBef>
            </a:pPr>
            <a:r>
              <a:rPr lang="en-US" sz="2200" dirty="0">
                <a:solidFill>
                  <a:srgbClr val="002060"/>
                </a:solidFill>
                <a:latin typeface="Bodoni MT" pitchFamily="18" charset="0"/>
              </a:rPr>
              <a:t>	</a:t>
            </a:r>
            <a:r>
              <a:rPr lang="en-US" sz="2200" dirty="0" err="1">
                <a:solidFill>
                  <a:srgbClr val="002060"/>
                </a:solidFill>
                <a:latin typeface="Bodoni MT" pitchFamily="18" charset="0"/>
              </a:rPr>
              <a:t>fn</a:t>
            </a:r>
            <a:r>
              <a:rPr lang="en-US" sz="2200" dirty="0">
                <a:solidFill>
                  <a:srgbClr val="002060"/>
                </a:solidFill>
                <a:latin typeface="Bodoni MT" pitchFamily="18" charset="0"/>
              </a:rPr>
              <a:t>(1,2,3);</a:t>
            </a:r>
          </a:p>
          <a:p>
            <a:pPr marL="55563" lvl="1">
              <a:spcBef>
                <a:spcPts val="300"/>
              </a:spcBef>
            </a:pPr>
            <a:r>
              <a:rPr lang="en-US" sz="2200" dirty="0">
                <a:solidFill>
                  <a:srgbClr val="002060"/>
                </a:solidFill>
                <a:latin typeface="Bodoni MT" pitchFamily="18" charset="0"/>
              </a:rPr>
              <a:t>}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13390" y="2903977"/>
            <a:ext cx="3456384" cy="25126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50774" y="4912541"/>
            <a:ext cx="120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Top/Lower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78766" y="2824309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Bottom/Higher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13390" y="5024381"/>
            <a:ext cx="3456384" cy="39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buffer2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13390" y="3671483"/>
            <a:ext cx="3456384" cy="47188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Return address (to caller code)</a:t>
            </a:r>
          </a:p>
        </p:txBody>
      </p:sp>
      <p:sp>
        <p:nvSpPr>
          <p:cNvPr id="38" name="Down Arrow 37"/>
          <p:cNvSpPr/>
          <p:nvPr/>
        </p:nvSpPr>
        <p:spPr>
          <a:xfrm flipV="1">
            <a:off x="8129768" y="3193641"/>
            <a:ext cx="152400" cy="17189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13390" y="4160286"/>
            <a:ext cx="3456384" cy="471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Saved frame pointer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3390" y="2903977"/>
            <a:ext cx="3456384" cy="2434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813390" y="3162739"/>
            <a:ext cx="3456384" cy="2434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13390" y="3416235"/>
            <a:ext cx="3456384" cy="2434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813390" y="4632167"/>
            <a:ext cx="3456384" cy="39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buffer1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669674" y="4396226"/>
            <a:ext cx="98438" cy="72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669674" y="2480452"/>
            <a:ext cx="0" cy="192298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0" idx="1"/>
          </p:cNvCxnSpPr>
          <p:nvPr/>
        </p:nvCxnSpPr>
        <p:spPr>
          <a:xfrm flipH="1">
            <a:off x="3669674" y="2480452"/>
            <a:ext cx="611291" cy="4745"/>
          </a:xfrm>
          <a:prstGeom prst="line">
            <a:avLst/>
          </a:prstGeom>
          <a:ln w="1905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80965" y="2295786"/>
            <a:ext cx="193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main() </a:t>
            </a:r>
            <a:r>
              <a:rPr lang="en-CA" dirty="0"/>
              <a:t>stack frame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84388" y="5511812"/>
            <a:ext cx="5158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/>
              <a:t>Note: </a:t>
            </a:r>
            <a:r>
              <a:rPr lang="en-CA" i="1" dirty="0"/>
              <a:t>the relative sizes of the boxes in these diagrams</a:t>
            </a:r>
          </a:p>
          <a:p>
            <a:r>
              <a:rPr lang="en-CA" i="1" dirty="0"/>
              <a:t>is not significant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36597" y="1861066"/>
            <a:ext cx="275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Stack frame for </a:t>
            </a:r>
            <a:r>
              <a:rPr lang="en-CA" b="1" dirty="0" err="1"/>
              <a:t>fn</a:t>
            </a:r>
            <a:r>
              <a:rPr lang="en-CA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378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0"/>
            <a:ext cx="7251032" cy="990601"/>
          </a:xfrm>
        </p:spPr>
        <p:txBody>
          <a:bodyPr>
            <a:normAutofit/>
          </a:bodyPr>
          <a:lstStyle/>
          <a:p>
            <a:r>
              <a:rPr lang="en-US" dirty="0"/>
              <a:t>Stack Buffer Overflow: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4648200"/>
            <a:ext cx="7818324" cy="1447800"/>
          </a:xfrm>
        </p:spPr>
        <p:txBody>
          <a:bodyPr>
            <a:normAutofit/>
          </a:bodyPr>
          <a:lstStyle/>
          <a:p>
            <a:r>
              <a:rPr lang="en-US" i="1" dirty="0"/>
              <a:t>buffer</a:t>
            </a:r>
            <a:r>
              <a:rPr lang="en-US" dirty="0"/>
              <a:t> is a pointer, it contains the base address of the array.</a:t>
            </a:r>
          </a:p>
          <a:p>
            <a:r>
              <a:rPr lang="en-US" dirty="0"/>
              <a:t>Adding 16 gives the address on the stack of </a:t>
            </a:r>
            <a:r>
              <a:rPr lang="en-US" i="1" dirty="0"/>
              <a:t>age</a:t>
            </a:r>
            <a:r>
              <a:rPr lang="en-US" dirty="0"/>
              <a:t>.</a:t>
            </a:r>
          </a:p>
          <a:p>
            <a:r>
              <a:rPr lang="en-US" dirty="0"/>
              <a:t>Dereferencing allows us access</a:t>
            </a:r>
            <a:r>
              <a:rPr lang="en-CA" dirty="0"/>
              <a:t>/change </a:t>
            </a:r>
            <a:r>
              <a:rPr lang="en-CA" i="1" dirty="0"/>
              <a:t>age</a:t>
            </a:r>
            <a:r>
              <a:rPr lang="en-US" dirty="0"/>
              <a:t>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4245" y="1806289"/>
            <a:ext cx="6629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563" lvl="1"/>
            <a:r>
              <a:rPr lang="en-CA" dirty="0" err="1">
                <a:solidFill>
                  <a:srgbClr val="002060"/>
                </a:solidFill>
                <a:latin typeface="Bodoni MT" pitchFamily="18" charset="0"/>
              </a:rPr>
              <a:t>int</a:t>
            </a:r>
            <a:r>
              <a:rPr lang="en-CA" dirty="0">
                <a:solidFill>
                  <a:srgbClr val="002060"/>
                </a:solidFill>
                <a:latin typeface="Bodoni MT" pitchFamily="18" charset="0"/>
              </a:rPr>
              <a:t> age=21;</a:t>
            </a:r>
          </a:p>
          <a:p>
            <a:pPr marL="55563" lvl="1"/>
            <a:r>
              <a:rPr lang="en-CA" dirty="0">
                <a:solidFill>
                  <a:srgbClr val="002060"/>
                </a:solidFill>
                <a:latin typeface="Bodoni MT" pitchFamily="18" charset="0"/>
              </a:rPr>
              <a:t>char buffer[16] = {};</a:t>
            </a:r>
          </a:p>
          <a:p>
            <a:pPr marL="55563" lvl="1"/>
            <a:r>
              <a:rPr lang="en-CA" dirty="0">
                <a:solidFill>
                  <a:srgbClr val="002060"/>
                </a:solidFill>
                <a:latin typeface="Bodoni MT" pitchFamily="18" charset="0"/>
              </a:rPr>
              <a:t>		</a:t>
            </a:r>
          </a:p>
          <a:p>
            <a:pPr marL="55563" lvl="1"/>
            <a:r>
              <a:rPr lang="en-CA" dirty="0">
                <a:solidFill>
                  <a:srgbClr val="002060"/>
                </a:solidFill>
                <a:latin typeface="Bodoni MT" pitchFamily="18" charset="0"/>
              </a:rPr>
              <a:t>*(buffer+16) = 99;</a:t>
            </a:r>
          </a:p>
          <a:p>
            <a:pPr marL="55563" lvl="1"/>
            <a:r>
              <a:rPr lang="en-CA" dirty="0">
                <a:solidFill>
                  <a:srgbClr val="002060"/>
                </a:solidFill>
                <a:latin typeface="Bodoni MT" pitchFamily="18" charset="0"/>
              </a:rPr>
              <a:t>	</a:t>
            </a:r>
          </a:p>
          <a:p>
            <a:pPr marL="55563" lvl="1"/>
            <a:r>
              <a:rPr lang="en-CA" dirty="0" err="1">
                <a:solidFill>
                  <a:srgbClr val="002060"/>
                </a:solidFill>
                <a:latin typeface="Bodoni MT" pitchFamily="18" charset="0"/>
              </a:rPr>
              <a:t>printf</a:t>
            </a:r>
            <a:r>
              <a:rPr lang="en-CA" dirty="0">
                <a:solidFill>
                  <a:srgbClr val="002060"/>
                </a:solidFill>
                <a:latin typeface="Bodoni MT" pitchFamily="18" charset="0"/>
              </a:rPr>
              <a:t>("Age is %d\n", age);</a:t>
            </a:r>
            <a:endParaRPr lang="en-US" dirty="0">
              <a:solidFill>
                <a:srgbClr val="002060"/>
              </a:solidFill>
              <a:latin typeface="Bodoni MT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92014" y="1745460"/>
            <a:ext cx="2258978" cy="2151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092014" y="1955720"/>
            <a:ext cx="2258978" cy="47188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8" name="Rectangle 67"/>
          <p:cNvSpPr/>
          <p:nvPr/>
        </p:nvSpPr>
        <p:spPr>
          <a:xfrm>
            <a:off x="5092014" y="2444523"/>
            <a:ext cx="2258978" cy="471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092014" y="1745460"/>
            <a:ext cx="2258978" cy="2102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0" name="Rectangle 69"/>
          <p:cNvSpPr/>
          <p:nvPr/>
        </p:nvSpPr>
        <p:spPr>
          <a:xfrm>
            <a:off x="5092014" y="3098575"/>
            <a:ext cx="2258978" cy="784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092014" y="4040958"/>
            <a:ext cx="2258978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64935" y="4040958"/>
            <a:ext cx="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 bytes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5092014" y="3270022"/>
            <a:ext cx="2258978" cy="0"/>
          </a:xfrm>
          <a:prstGeom prst="line">
            <a:avLst/>
          </a:prstGeom>
          <a:ln w="1587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0" idx="3"/>
          </p:cNvCxnSpPr>
          <p:nvPr/>
        </p:nvCxnSpPr>
        <p:spPr>
          <a:xfrm flipV="1">
            <a:off x="5092014" y="3490790"/>
            <a:ext cx="2258978" cy="1596"/>
          </a:xfrm>
          <a:prstGeom prst="line">
            <a:avLst/>
          </a:prstGeom>
          <a:ln w="1587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092014" y="3671626"/>
            <a:ext cx="2258978" cy="0"/>
          </a:xfrm>
          <a:prstGeom prst="line">
            <a:avLst/>
          </a:prstGeom>
          <a:ln w="1587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985361" y="30985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i="1" dirty="0">
                <a:solidFill>
                  <a:srgbClr val="FFFF00"/>
                </a:solidFill>
              </a:rPr>
              <a:t>****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979611" y="327002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i="1" dirty="0">
                <a:solidFill>
                  <a:srgbClr val="FFFF00"/>
                </a:solidFill>
              </a:rPr>
              <a:t>****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985361" y="346922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i="1" dirty="0">
                <a:solidFill>
                  <a:srgbClr val="FFFF00"/>
                </a:solidFill>
              </a:rPr>
              <a:t>****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979610" y="36547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i="1" dirty="0">
                <a:solidFill>
                  <a:srgbClr val="FFFF00"/>
                </a:solidFill>
              </a:rPr>
              <a:t>****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979609" y="254196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i="1" dirty="0">
                <a:solidFill>
                  <a:srgbClr val="FFFF00"/>
                </a:solidFill>
              </a:rPr>
              <a:t>****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956275" y="205316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i="1" dirty="0">
                <a:solidFill>
                  <a:srgbClr val="FFFF00"/>
                </a:solidFill>
              </a:rPr>
              <a:t>****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423336" y="330101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buffer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23336" y="2536321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SFP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447599" y="206805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350992" y="3671626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Top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129150" y="1304654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Bottom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092014" y="2905653"/>
            <a:ext cx="2258978" cy="1929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21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448987" y="2818962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18680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0"/>
            <a:ext cx="7251032" cy="990601"/>
          </a:xfrm>
        </p:spPr>
        <p:txBody>
          <a:bodyPr>
            <a:normAutofit/>
          </a:bodyPr>
          <a:lstStyle/>
          <a:p>
            <a:r>
              <a:rPr lang="en-US" dirty="0"/>
              <a:t>Stack Buffer Overflow: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4648200"/>
            <a:ext cx="7818324" cy="1447800"/>
          </a:xfrm>
        </p:spPr>
        <p:txBody>
          <a:bodyPr>
            <a:normAutofit fontScale="92500"/>
          </a:bodyPr>
          <a:lstStyle/>
          <a:p>
            <a:r>
              <a:rPr lang="en-US" dirty="0"/>
              <a:t>SFP is overwritten with 0x41414141.</a:t>
            </a:r>
          </a:p>
          <a:p>
            <a:r>
              <a:rPr lang="en-US" dirty="0"/>
              <a:t>The return address is overwritten with 0x41414141.</a:t>
            </a:r>
          </a:p>
          <a:p>
            <a:r>
              <a:rPr lang="en-US" dirty="0"/>
              <a:t>Function exits and goes to execute instruction at 0x41414141….!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1219200"/>
            <a:ext cx="6629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563" lvl="1"/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void function(char *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str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){</a:t>
            </a:r>
          </a:p>
          <a:p>
            <a:pPr marL="55563" lvl="1"/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	char buffer[16];</a:t>
            </a:r>
          </a:p>
          <a:p>
            <a:pPr marL="55563" lvl="1"/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	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strcpy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(buffer, 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str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);</a:t>
            </a:r>
          </a:p>
          <a:p>
            <a:pPr marL="55563" lvl="1"/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}</a:t>
            </a:r>
          </a:p>
          <a:p>
            <a:pPr marL="55563" lvl="1"/>
            <a:endParaRPr lang="en-US" dirty="0">
              <a:solidFill>
                <a:srgbClr val="002060"/>
              </a:solidFill>
              <a:latin typeface="Bodoni MT" pitchFamily="18" charset="0"/>
            </a:endParaRPr>
          </a:p>
          <a:p>
            <a:pPr marL="55563" lvl="1"/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int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 main(){</a:t>
            </a:r>
          </a:p>
          <a:p>
            <a:pPr marL="55563" lvl="1"/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	char 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large_string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[256];</a:t>
            </a:r>
          </a:p>
          <a:p>
            <a:pPr marL="55563" lvl="1"/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	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int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;</a:t>
            </a:r>
          </a:p>
          <a:p>
            <a:pPr marL="55563" lvl="1"/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	for (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 = 0; 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 &lt; 255; 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++)	</a:t>
            </a:r>
          </a:p>
          <a:p>
            <a:pPr marL="55563" lvl="1"/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		{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large_string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[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] = ‘A’;}	function(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large_string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);</a:t>
            </a:r>
          </a:p>
          <a:p>
            <a:pPr marL="55563" lvl="1"/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}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819031" y="1541507"/>
            <a:ext cx="2258978" cy="25126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19031" y="2309013"/>
            <a:ext cx="2258978" cy="47188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Rectangle 35"/>
          <p:cNvSpPr/>
          <p:nvPr/>
        </p:nvSpPr>
        <p:spPr>
          <a:xfrm>
            <a:off x="5819031" y="2797816"/>
            <a:ext cx="2258978" cy="471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19031" y="1541507"/>
            <a:ext cx="2258978" cy="7675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Rectangle 37"/>
          <p:cNvSpPr/>
          <p:nvPr/>
        </p:nvSpPr>
        <p:spPr>
          <a:xfrm>
            <a:off x="5819031" y="3269697"/>
            <a:ext cx="2258978" cy="784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819031" y="4394251"/>
            <a:ext cx="2258978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165357" y="4394251"/>
            <a:ext cx="1566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 bytes wide </a:t>
            </a:r>
          </a:p>
          <a:p>
            <a:r>
              <a:rPr lang="en-CA" dirty="0"/>
              <a:t>(32 bit system)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5819031" y="3458147"/>
            <a:ext cx="2258978" cy="0"/>
          </a:xfrm>
          <a:prstGeom prst="line">
            <a:avLst/>
          </a:prstGeom>
          <a:ln w="1587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38" idx="3"/>
          </p:cNvCxnSpPr>
          <p:nvPr/>
        </p:nvCxnSpPr>
        <p:spPr>
          <a:xfrm flipV="1">
            <a:off x="5819031" y="3661912"/>
            <a:ext cx="2258978" cy="1596"/>
          </a:xfrm>
          <a:prstGeom prst="line">
            <a:avLst/>
          </a:prstGeom>
          <a:ln w="1587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819031" y="3873236"/>
            <a:ext cx="2258978" cy="0"/>
          </a:xfrm>
          <a:prstGeom prst="line">
            <a:avLst/>
          </a:prstGeom>
          <a:ln w="1587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712378" y="325894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i="1" dirty="0">
                <a:solidFill>
                  <a:srgbClr val="FFFF00"/>
                </a:solidFill>
              </a:rPr>
              <a:t>AAAA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06628" y="3458147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i="1" dirty="0">
                <a:solidFill>
                  <a:srgbClr val="FFFF00"/>
                </a:solidFill>
              </a:rPr>
              <a:t>AAAA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712378" y="3652494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i="1" dirty="0">
                <a:solidFill>
                  <a:srgbClr val="FFFF00"/>
                </a:solidFill>
              </a:rPr>
              <a:t>AAAA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6627" y="3873235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i="1" dirty="0">
                <a:solidFill>
                  <a:srgbClr val="FFFF00"/>
                </a:solidFill>
              </a:rPr>
              <a:t>AAAA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06626" y="289525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i="1" dirty="0">
                <a:solidFill>
                  <a:srgbClr val="FFFF00"/>
                </a:solidFill>
              </a:rPr>
              <a:t>AAAA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683292" y="2406453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i="1" dirty="0">
                <a:solidFill>
                  <a:srgbClr val="FFFF00"/>
                </a:solidFill>
              </a:rPr>
              <a:t>AAAA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77542" y="1821754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i="1" dirty="0">
                <a:solidFill>
                  <a:srgbClr val="FFFF00"/>
                </a:solidFill>
              </a:rPr>
              <a:t>AAAA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5501572" y="3033756"/>
            <a:ext cx="504057" cy="5766"/>
          </a:xfrm>
          <a:prstGeom prst="line">
            <a:avLst/>
          </a:prstGeom>
          <a:ln w="1905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209504" y="284908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?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50353" y="345814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buffer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150353" y="2889614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SFP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174616" y="242134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133460" y="1729421"/>
            <a:ext cx="54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</a:t>
            </a:r>
            <a:r>
              <a:rPr lang="en-CA" dirty="0" err="1"/>
              <a:t>str</a:t>
            </a:r>
            <a:endParaRPr lang="en-CA" dirty="0"/>
          </a:p>
        </p:txBody>
      </p:sp>
      <p:sp>
        <p:nvSpPr>
          <p:cNvPr id="64" name="TextBox 63"/>
          <p:cNvSpPr txBox="1"/>
          <p:nvPr/>
        </p:nvSpPr>
        <p:spPr>
          <a:xfrm>
            <a:off x="8078009" y="4024919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Top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856167" y="1099151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2044432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0"/>
            <a:ext cx="7251032" cy="990601"/>
          </a:xfrm>
        </p:spPr>
        <p:txBody>
          <a:bodyPr>
            <a:normAutofit/>
          </a:bodyPr>
          <a:lstStyle/>
          <a:p>
            <a:r>
              <a:rPr lang="en-US" dirty="0"/>
              <a:t>Stack Buffer Overflow: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4648200"/>
            <a:ext cx="7818324" cy="1447800"/>
          </a:xfrm>
        </p:spPr>
        <p:txBody>
          <a:bodyPr>
            <a:normAutofit/>
          </a:bodyPr>
          <a:lstStyle/>
          <a:p>
            <a:r>
              <a:rPr lang="en-US" dirty="0"/>
              <a:t>The return address in memory will be incremented by 8!</a:t>
            </a:r>
          </a:p>
          <a:p>
            <a:r>
              <a:rPr lang="en-US" dirty="0"/>
              <a:t>When program exits function, it goes to line “… </a:t>
            </a:r>
            <a:r>
              <a:rPr lang="en-US" b="1" dirty="0" err="1">
                <a:latin typeface="Bodoni MT" pitchFamily="18" charset="0"/>
              </a:rPr>
              <a:t>printf</a:t>
            </a:r>
            <a:r>
              <a:rPr lang="en-US" dirty="0"/>
              <a:t> ….”.</a:t>
            </a:r>
          </a:p>
          <a:p>
            <a:r>
              <a:rPr lang="en-US" dirty="0"/>
              <a:t>Line </a:t>
            </a:r>
            <a:r>
              <a:rPr lang="en-US" b="1" dirty="0">
                <a:latin typeface="Bodoni MT" pitchFamily="18" charset="0"/>
              </a:rPr>
              <a:t>x=1</a:t>
            </a:r>
            <a:r>
              <a:rPr lang="en-US" dirty="0"/>
              <a:t> is ignored!!!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1219200"/>
            <a:ext cx="6629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563" lvl="1"/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void function(){</a:t>
            </a:r>
          </a:p>
          <a:p>
            <a:pPr marL="55563" lvl="1"/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	char buffer[16];</a:t>
            </a:r>
          </a:p>
          <a:p>
            <a:pPr marL="55563" lvl="1"/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	</a:t>
            </a:r>
            <a:r>
              <a:rPr lang="pt-BR" dirty="0">
                <a:solidFill>
                  <a:srgbClr val="002060"/>
                </a:solidFill>
                <a:latin typeface="Bodoni MT" pitchFamily="18" charset="0"/>
              </a:rPr>
              <a:t>int* r;</a:t>
            </a:r>
          </a:p>
          <a:p>
            <a:pPr marL="55563" lvl="1"/>
            <a:r>
              <a:rPr lang="pt-BR" dirty="0">
                <a:solidFill>
                  <a:srgbClr val="002060"/>
                </a:solidFill>
                <a:latin typeface="Bodoni MT" pitchFamily="18" charset="0"/>
              </a:rPr>
              <a:t>	r = buffer + 20;</a:t>
            </a:r>
          </a:p>
          <a:p>
            <a:pPr marL="55563" lvl="1"/>
            <a:r>
              <a:rPr lang="pt-BR" dirty="0">
                <a:solidFill>
                  <a:srgbClr val="002060"/>
                </a:solidFill>
                <a:latin typeface="Bodoni MT" pitchFamily="18" charset="0"/>
              </a:rPr>
              <a:t>	(*r) += 8;</a:t>
            </a:r>
          </a:p>
          <a:p>
            <a:pPr marL="55563" lvl="1"/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}</a:t>
            </a:r>
          </a:p>
          <a:p>
            <a:pPr marL="55563" lvl="1"/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int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 main(){</a:t>
            </a:r>
          </a:p>
          <a:p>
            <a:pPr marL="55563" lvl="1"/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int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 x = 0;</a:t>
            </a:r>
          </a:p>
          <a:p>
            <a:pPr marL="55563" lvl="1"/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	function();</a:t>
            </a:r>
          </a:p>
          <a:p>
            <a:pPr marL="55563" lvl="1"/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	x = 1;</a:t>
            </a:r>
          </a:p>
          <a:p>
            <a:pPr marL="55563" lvl="1"/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	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printf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(“%d\n”, x);</a:t>
            </a:r>
          </a:p>
          <a:p>
            <a:pPr marL="55563" lvl="1"/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}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811464" y="1781289"/>
            <a:ext cx="2258978" cy="19553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11464" y="1991549"/>
            <a:ext cx="2258978" cy="47188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7" name="Rectangle 36"/>
          <p:cNvSpPr/>
          <p:nvPr/>
        </p:nvSpPr>
        <p:spPr>
          <a:xfrm>
            <a:off x="5811464" y="2480352"/>
            <a:ext cx="2258978" cy="471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11464" y="1781289"/>
            <a:ext cx="2258978" cy="2102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9" name="Rectangle 38"/>
          <p:cNvSpPr/>
          <p:nvPr/>
        </p:nvSpPr>
        <p:spPr>
          <a:xfrm>
            <a:off x="5811464" y="2952233"/>
            <a:ext cx="2258978" cy="784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811464" y="4076787"/>
            <a:ext cx="2258978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84385" y="4076787"/>
            <a:ext cx="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 bytes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5811464" y="3140683"/>
            <a:ext cx="2258978" cy="0"/>
          </a:xfrm>
          <a:prstGeom prst="line">
            <a:avLst/>
          </a:prstGeom>
          <a:ln w="1587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39" idx="3"/>
          </p:cNvCxnSpPr>
          <p:nvPr/>
        </p:nvCxnSpPr>
        <p:spPr>
          <a:xfrm flipV="1">
            <a:off x="5811464" y="3344448"/>
            <a:ext cx="2258978" cy="1596"/>
          </a:xfrm>
          <a:prstGeom prst="line">
            <a:avLst/>
          </a:prstGeom>
          <a:ln w="1587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811464" y="3555772"/>
            <a:ext cx="2258978" cy="0"/>
          </a:xfrm>
          <a:prstGeom prst="line">
            <a:avLst/>
          </a:prstGeom>
          <a:ln w="1587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704811" y="29414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i="1" dirty="0">
                <a:solidFill>
                  <a:srgbClr val="FFFF00"/>
                </a:solidFill>
              </a:rPr>
              <a:t>****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699061" y="314068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i="1" dirty="0">
                <a:solidFill>
                  <a:srgbClr val="FFFF00"/>
                </a:solidFill>
              </a:rPr>
              <a:t>****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704811" y="333503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i="1" dirty="0">
                <a:solidFill>
                  <a:srgbClr val="FFFF00"/>
                </a:solidFill>
              </a:rPr>
              <a:t>****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699060" y="35557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i="1" dirty="0">
                <a:solidFill>
                  <a:srgbClr val="FFFF00"/>
                </a:solidFill>
              </a:rPr>
              <a:t>****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699059" y="25777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i="1" dirty="0">
                <a:solidFill>
                  <a:srgbClr val="FFFF00"/>
                </a:solidFill>
              </a:rPr>
              <a:t>****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675725" y="2088989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i="1" dirty="0">
                <a:solidFill>
                  <a:srgbClr val="FFFF00"/>
                </a:solidFill>
              </a:rPr>
              <a:t>**** </a:t>
            </a:r>
            <a:r>
              <a:rPr lang="en-CA" sz="1600" b="1" i="1" dirty="0">
                <a:solidFill>
                  <a:srgbClr val="FFFF00"/>
                </a:solidFill>
              </a:rPr>
              <a:t>+ 8</a:t>
            </a:r>
            <a:endParaRPr lang="en-CA" sz="1200" b="1" i="1" dirty="0">
              <a:solidFill>
                <a:srgbClr val="FFFF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42786" y="314068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buffer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42786" y="257215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SFP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67049" y="210388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070442" y="3707455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Top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48600" y="1340483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Bottom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98034" y="361080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&amp;buffer</a:t>
            </a:r>
          </a:p>
        </p:txBody>
      </p:sp>
      <p:cxnSp>
        <p:nvCxnSpPr>
          <p:cNvPr id="63" name="Straight Arrow Connector 62"/>
          <p:cNvCxnSpPr>
            <a:stCxn id="62" idx="3"/>
          </p:cNvCxnSpPr>
          <p:nvPr/>
        </p:nvCxnSpPr>
        <p:spPr>
          <a:xfrm flipV="1">
            <a:off x="5312067" y="3736663"/>
            <a:ext cx="499397" cy="588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23306" y="2828554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&amp;buffer+16</a:t>
            </a:r>
          </a:p>
        </p:txBody>
      </p:sp>
      <p:cxnSp>
        <p:nvCxnSpPr>
          <p:cNvPr id="65" name="Straight Arrow Connector 64"/>
          <p:cNvCxnSpPr>
            <a:stCxn id="64" idx="3"/>
          </p:cNvCxnSpPr>
          <p:nvPr/>
        </p:nvCxnSpPr>
        <p:spPr>
          <a:xfrm flipV="1">
            <a:off x="5486793" y="2954412"/>
            <a:ext cx="324671" cy="588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223305" y="2347167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&amp;buffer+20</a:t>
            </a:r>
          </a:p>
        </p:txBody>
      </p:sp>
      <p:cxnSp>
        <p:nvCxnSpPr>
          <p:cNvPr id="67" name="Straight Arrow Connector 66"/>
          <p:cNvCxnSpPr>
            <a:stCxn id="66" idx="3"/>
          </p:cNvCxnSpPr>
          <p:nvPr/>
        </p:nvCxnSpPr>
        <p:spPr>
          <a:xfrm flipV="1">
            <a:off x="5486792" y="2473025"/>
            <a:ext cx="324671" cy="588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962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 Buffer Overflow:</a:t>
            </a:r>
            <a:br>
              <a:rPr lang="en-US" dirty="0"/>
            </a:br>
            <a:r>
              <a:rPr lang="en-US" dirty="0"/>
              <a:t>Real-life Examples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0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Occurs when a program attempts to:</a:t>
            </a:r>
          </a:p>
          <a:p>
            <a:pPr lvl="1"/>
            <a:r>
              <a:rPr lang="en-US" dirty="0"/>
              <a:t>put more data in a buffer than it can hold.</a:t>
            </a:r>
          </a:p>
          <a:p>
            <a:pPr lvl="1"/>
            <a:r>
              <a:rPr lang="en-US" dirty="0"/>
              <a:t>put data in a memory area past a buffer.</a:t>
            </a:r>
          </a:p>
          <a:p>
            <a:pPr lvl="1"/>
            <a:endParaRPr lang="en-US" dirty="0"/>
          </a:p>
          <a:p>
            <a:r>
              <a:rPr lang="en-US" dirty="0"/>
              <a:t>Platform:</a:t>
            </a:r>
          </a:p>
          <a:p>
            <a:pPr lvl="1"/>
            <a:r>
              <a:rPr lang="en-US" dirty="0"/>
              <a:t>Mainly C, C++, Fortran, Assembly.</a:t>
            </a:r>
          </a:p>
          <a:p>
            <a:pPr lvl="1"/>
            <a:r>
              <a:rPr lang="en-US" dirty="0"/>
              <a:t>No automatic bounds checking on buffer.</a:t>
            </a:r>
          </a:p>
          <a:p>
            <a:pPr lvl="1"/>
            <a:endParaRPr lang="en-US" dirty="0"/>
          </a:p>
          <a:p>
            <a:r>
              <a:rPr lang="en-US" dirty="0"/>
              <a:t>Consequences:</a:t>
            </a:r>
          </a:p>
          <a:p>
            <a:pPr lvl="1"/>
            <a:r>
              <a:rPr lang="en-US" b="1" i="1" dirty="0"/>
              <a:t>Denial of service </a:t>
            </a:r>
            <a:r>
              <a:rPr lang="en-US" dirty="0"/>
              <a:t>(attack on availability): lead to crash.</a:t>
            </a:r>
          </a:p>
          <a:p>
            <a:pPr lvl="1"/>
            <a:r>
              <a:rPr lang="en-US" b="1" i="1" dirty="0"/>
              <a:t>Elevated Privilege </a:t>
            </a:r>
            <a:r>
              <a:rPr lang="en-US" dirty="0"/>
              <a:t>(attack on access control): code execution.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1859" y="1981200"/>
            <a:ext cx="1983941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55563" lvl="1"/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int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 main () {</a:t>
            </a:r>
          </a:p>
          <a:p>
            <a:pPr marL="55563" lvl="1"/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    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int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 buffer[10];</a:t>
            </a:r>
          </a:p>
          <a:p>
            <a:pPr marL="55563" lvl="1"/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    buffer[20] = 10;</a:t>
            </a:r>
          </a:p>
          <a:p>
            <a:pPr marL="55563" lvl="1"/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19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Slammer Worm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First example of a high speed worm.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Infected a total of 75,000 hosts in about 30 minutes.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Infected 90% of vulnerable hosts in 10 min.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Exploited a vulnerability </a:t>
            </a:r>
            <a:r>
              <a:rPr lang="en-US" b="1" dirty="0"/>
              <a:t>in MS SQL Server Resolution Service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76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Vulnerability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SQL Server receives a packet on UDP port 1434 with the first byte set to 0x04, the SQL Monitor thread attempts to open a registry key using the remaining data in the packet.</a:t>
            </a:r>
          </a:p>
          <a:p>
            <a:pPr lvl="1"/>
            <a:r>
              <a:rPr lang="en-US" dirty="0"/>
              <a:t>E.g., UDP data \x04\x41\x41 </a:t>
            </a:r>
            <a:r>
              <a:rPr lang="en-US" dirty="0">
                <a:sym typeface="Wingdings" pitchFamily="2" charset="2"/>
              </a:rPr>
              <a:t> ‘AA’ is written to a buffer, used to make the direction path.</a:t>
            </a:r>
          </a:p>
          <a:p>
            <a:pPr lvl="1"/>
            <a:endParaRPr lang="en-US" dirty="0"/>
          </a:p>
          <a:p>
            <a:r>
              <a:rPr lang="en-US" dirty="0"/>
              <a:t>Array bounds are not checked:</a:t>
            </a:r>
          </a:p>
          <a:p>
            <a:pPr lvl="1"/>
            <a:r>
              <a:rPr lang="en-US" dirty="0"/>
              <a:t>Long UDP data string </a:t>
            </a:r>
            <a:r>
              <a:rPr lang="en-US" dirty="0">
                <a:sym typeface="Wingdings" pitchFamily="2" charset="2"/>
              </a:rPr>
              <a:t> buffer overflow.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5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Slammer Worm: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Code randomly generates an IP address and sent out a copy of itself.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Used UDP - limited by bandwidth, not network latency (TCP handshake).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Packet was just 376 bytes long…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Spread doubled every 8.5 seconds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Max scanning rate (55 million scans/second) reached in 3 minutes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7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Worm: Before Attack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 descr="S:\csci8980\project\sql-befo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219200"/>
            <a:ext cx="8305800" cy="467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147221" y="5181600"/>
            <a:ext cx="3505200" cy="9144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738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Worm: After Attack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 descr="S:\csci8980\project\sql-aft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219200"/>
            <a:ext cx="83058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116888" y="5105400"/>
            <a:ext cx="3769311" cy="9144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827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Overflow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49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848600" cy="361353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Large memory pool for </a:t>
            </a:r>
            <a:r>
              <a:rPr lang="en-US" b="1" i="1" dirty="0"/>
              <a:t>dynamic</a:t>
            </a:r>
            <a:r>
              <a:rPr lang="en-US" b="1" dirty="0"/>
              <a:t> allocation:</a:t>
            </a:r>
          </a:p>
          <a:p>
            <a:pPr lvl="1"/>
            <a:r>
              <a:rPr lang="en-US" dirty="0"/>
              <a:t>Memory used during </a:t>
            </a:r>
            <a:r>
              <a:rPr lang="en-US" i="1" u="sng" dirty="0"/>
              <a:t>runtime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large arrays, structures, and classes.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int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 *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pArray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 = (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int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*) 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malloc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sizeof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int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)*10);  //40 bytes from heap</a:t>
            </a:r>
          </a:p>
          <a:p>
            <a:pPr marL="0" indent="0" algn="ctr">
              <a:buNone/>
            </a:pPr>
            <a:endParaRPr lang="en-US" sz="2000" dirty="0">
              <a:solidFill>
                <a:srgbClr val="002060"/>
              </a:solidFill>
              <a:latin typeface="Bodoni MT" pitchFamily="18" charset="0"/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2060"/>
              </a:solidFill>
              <a:latin typeface="Bodoni MT" pitchFamily="18" charset="0"/>
            </a:endParaRPr>
          </a:p>
          <a:p>
            <a:r>
              <a:rPr lang="en-US" b="1" dirty="0"/>
              <a:t>Notes:</a:t>
            </a:r>
          </a:p>
          <a:p>
            <a:pPr lvl="1"/>
            <a:r>
              <a:rPr lang="en-US" dirty="0"/>
              <a:t>Allocated memory:</a:t>
            </a:r>
          </a:p>
          <a:p>
            <a:pPr lvl="2"/>
            <a:r>
              <a:rPr lang="en-US" dirty="0">
                <a:sym typeface="Wingdings" pitchFamily="2" charset="2"/>
              </a:rPr>
              <a:t>Needs release / Memory leakage.</a:t>
            </a:r>
            <a:endParaRPr lang="en-US" dirty="0"/>
          </a:p>
          <a:p>
            <a:pPr lvl="2"/>
            <a:r>
              <a:rPr lang="en-US" dirty="0">
                <a:sym typeface="Wingdings" pitchFamily="2" charset="2"/>
              </a:rPr>
              <a:t>Not named / </a:t>
            </a:r>
            <a:r>
              <a:rPr lang="en-US" dirty="0"/>
              <a:t>Access by pointer.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Overflow: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Note: </a:t>
            </a:r>
            <a:r>
              <a:rPr lang="en-US" dirty="0"/>
              <a:t>Similar to stack overruns but harder to exploit.</a:t>
            </a:r>
          </a:p>
          <a:p>
            <a:pPr marL="320040" lvl="1" indent="0">
              <a:buNone/>
            </a:pPr>
            <a:endParaRPr lang="en-US" sz="2400" dirty="0"/>
          </a:p>
          <a:p>
            <a:pPr marL="320040" lvl="1" indent="0">
              <a:buNone/>
            </a:pPr>
            <a:endParaRPr lang="en-US" sz="2400" dirty="0"/>
          </a:p>
          <a:p>
            <a:pPr lvl="0"/>
            <a:r>
              <a:rPr lang="en-US" b="1" dirty="0"/>
              <a:t>Why should heap overruns be taken serious?</a:t>
            </a:r>
          </a:p>
          <a:p>
            <a:pPr lvl="1"/>
            <a:r>
              <a:rPr lang="en-US" sz="2400" dirty="0"/>
              <a:t>Developers do not pay enough attention to them in coding.</a:t>
            </a:r>
          </a:p>
          <a:p>
            <a:pPr lvl="1"/>
            <a:r>
              <a:rPr lang="en-US" sz="2400" dirty="0"/>
              <a:t>Unlike stacks, there is no current tool to make heap overruns difficult.</a:t>
            </a:r>
          </a:p>
          <a:p>
            <a:pPr lvl="1"/>
            <a:r>
              <a:rPr lang="en-US" sz="2400" dirty="0"/>
              <a:t>Unlike stacks, there is no current OS or chip architecture to have </a:t>
            </a:r>
            <a:r>
              <a:rPr lang="en-US" sz="2400" b="1" i="1" dirty="0"/>
              <a:t>non-executable</a:t>
            </a:r>
            <a:r>
              <a:rPr lang="en-US" sz="2400" dirty="0"/>
              <a:t> heaps.</a:t>
            </a:r>
            <a:endParaRPr lang="en-US" sz="2600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5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0"/>
            <a:ext cx="7174832" cy="990601"/>
          </a:xfrm>
        </p:spPr>
        <p:txBody>
          <a:bodyPr>
            <a:normAutofit/>
          </a:bodyPr>
          <a:lstStyle/>
          <a:p>
            <a:r>
              <a:rPr lang="en-US" dirty="0"/>
              <a:t>Heap Overflow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1143000"/>
            <a:ext cx="7543800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55563" lvl="1"/>
            <a:r>
              <a:rPr lang="en-US" sz="1600" b="1" dirty="0">
                <a:solidFill>
                  <a:srgbClr val="002060"/>
                </a:solidFill>
                <a:latin typeface="Bodoni MT" pitchFamily="18" charset="0"/>
              </a:rPr>
              <a:t>char* buffer1=(char*)</a:t>
            </a:r>
            <a:r>
              <a:rPr lang="en-US" sz="1600" b="1" dirty="0" err="1">
                <a:solidFill>
                  <a:srgbClr val="002060"/>
                </a:solidFill>
                <a:latin typeface="Bodoni MT" pitchFamily="18" charset="0"/>
              </a:rPr>
              <a:t>malloc</a:t>
            </a:r>
            <a:r>
              <a:rPr lang="en-US" sz="1600" b="1" dirty="0">
                <a:solidFill>
                  <a:srgbClr val="002060"/>
                </a:solidFill>
                <a:latin typeface="Bodoni MT" pitchFamily="18" charset="0"/>
              </a:rPr>
              <a:t>(SIZE);</a:t>
            </a:r>
          </a:p>
          <a:p>
            <a:pPr marL="55563" lvl="1"/>
            <a:r>
              <a:rPr lang="en-US" sz="1600" b="1" dirty="0">
                <a:solidFill>
                  <a:srgbClr val="002060"/>
                </a:solidFill>
                <a:latin typeface="Bodoni MT" pitchFamily="18" charset="0"/>
              </a:rPr>
              <a:t>char* buffer2=(char*)</a:t>
            </a:r>
            <a:r>
              <a:rPr lang="en-US" sz="1600" b="1" dirty="0" err="1">
                <a:solidFill>
                  <a:srgbClr val="002060"/>
                </a:solidFill>
                <a:latin typeface="Bodoni MT" pitchFamily="18" charset="0"/>
              </a:rPr>
              <a:t>malloc</a:t>
            </a:r>
            <a:r>
              <a:rPr lang="en-US" sz="1600" b="1" dirty="0">
                <a:solidFill>
                  <a:srgbClr val="002060"/>
                </a:solidFill>
                <a:latin typeface="Bodoni MT" pitchFamily="18" charset="0"/>
              </a:rPr>
              <a:t>(SIZE);</a:t>
            </a:r>
          </a:p>
          <a:p>
            <a:pPr marL="55563" lvl="1"/>
            <a:r>
              <a:rPr lang="en-US" sz="1600" b="1" dirty="0">
                <a:solidFill>
                  <a:srgbClr val="002060"/>
                </a:solidFill>
                <a:latin typeface="Bodoni MT" pitchFamily="18" charset="0"/>
              </a:rPr>
              <a:t>	</a:t>
            </a:r>
          </a:p>
          <a:p>
            <a:pPr marL="55563" lvl="1"/>
            <a:r>
              <a:rPr lang="en-US" sz="1600" b="1" dirty="0" err="1">
                <a:solidFill>
                  <a:srgbClr val="002060"/>
                </a:solidFill>
                <a:latin typeface="Bodoni MT" pitchFamily="18" charset="0"/>
              </a:rPr>
              <a:t>memset</a:t>
            </a:r>
            <a:r>
              <a:rPr lang="en-US" sz="1600" b="1" dirty="0">
                <a:solidFill>
                  <a:srgbClr val="002060"/>
                </a:solidFill>
                <a:latin typeface="Bodoni MT" pitchFamily="18" charset="0"/>
              </a:rPr>
              <a:t>(buffer2,'*',SIZE-1);</a:t>
            </a:r>
          </a:p>
          <a:p>
            <a:pPr marL="55563" lvl="1"/>
            <a:r>
              <a:rPr lang="en-US" sz="1600" b="1" dirty="0">
                <a:solidFill>
                  <a:srgbClr val="002060"/>
                </a:solidFill>
                <a:latin typeface="Bodoni MT" pitchFamily="18" charset="0"/>
              </a:rPr>
              <a:t>buffer2[SIZE-1]='\0';</a:t>
            </a:r>
          </a:p>
          <a:p>
            <a:pPr marL="55563" lvl="1"/>
            <a:r>
              <a:rPr lang="en-US" sz="1600" b="1" dirty="0">
                <a:solidFill>
                  <a:srgbClr val="002060"/>
                </a:solidFill>
                <a:latin typeface="Bodoni MT" pitchFamily="18" charset="0"/>
              </a:rPr>
              <a:t>	</a:t>
            </a:r>
          </a:p>
          <a:p>
            <a:pPr marL="55563" lvl="1"/>
            <a:r>
              <a:rPr lang="en-US" sz="1600" b="1" dirty="0" err="1">
                <a:solidFill>
                  <a:srgbClr val="002060"/>
                </a:solidFill>
                <a:latin typeface="Bodoni MT" pitchFamily="18" charset="0"/>
              </a:rPr>
              <a:t>int</a:t>
            </a:r>
            <a:r>
              <a:rPr lang="en-US" sz="1600" b="1" dirty="0">
                <a:solidFill>
                  <a:srgbClr val="002060"/>
                </a:solidFill>
                <a:latin typeface="Bodoni MT" pitchFamily="18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Bodoni MT" pitchFamily="18" charset="0"/>
              </a:rPr>
              <a:t>dif</a:t>
            </a:r>
            <a:r>
              <a:rPr lang="en-US" sz="1600" b="1" dirty="0">
                <a:solidFill>
                  <a:srgbClr val="002060"/>
                </a:solidFill>
                <a:latin typeface="Bodoni MT" pitchFamily="18" charset="0"/>
              </a:rPr>
              <a:t> = buffer2-buffer1; //Calculate the “space” between the two buffers in </a:t>
            </a:r>
            <a:r>
              <a:rPr lang="en-US" sz="1600" b="1" dirty="0" err="1">
                <a:solidFill>
                  <a:srgbClr val="002060"/>
                </a:solidFill>
                <a:latin typeface="Bodoni MT" pitchFamily="18" charset="0"/>
              </a:rPr>
              <a:t>mem</a:t>
            </a:r>
            <a:r>
              <a:rPr lang="en-US" sz="1600" b="1" dirty="0">
                <a:solidFill>
                  <a:srgbClr val="002060"/>
                </a:solidFill>
                <a:latin typeface="Bodoni MT" pitchFamily="18" charset="0"/>
              </a:rPr>
              <a:t>.</a:t>
            </a:r>
          </a:p>
          <a:p>
            <a:pPr marL="55563" lvl="1"/>
            <a:r>
              <a:rPr lang="en-US" sz="1600" b="1" dirty="0">
                <a:solidFill>
                  <a:srgbClr val="002060"/>
                </a:solidFill>
                <a:latin typeface="Bodoni MT" pitchFamily="18" charset="0"/>
              </a:rPr>
              <a:t>	</a:t>
            </a:r>
          </a:p>
          <a:p>
            <a:pPr marL="55563" lvl="1"/>
            <a:r>
              <a:rPr lang="en-US" sz="1600" b="1" dirty="0" err="1">
                <a:solidFill>
                  <a:srgbClr val="002060"/>
                </a:solidFill>
                <a:latin typeface="Bodoni MT" pitchFamily="18" charset="0"/>
              </a:rPr>
              <a:t>printf</a:t>
            </a:r>
            <a:r>
              <a:rPr lang="en-US" sz="1600" b="1" dirty="0">
                <a:solidFill>
                  <a:srgbClr val="002060"/>
                </a:solidFill>
                <a:latin typeface="Bodoni MT" pitchFamily="18" charset="0"/>
              </a:rPr>
              <a:t>(“&amp;Buffer1: %</a:t>
            </a:r>
            <a:r>
              <a:rPr lang="en-US" sz="1600" b="1" dirty="0" err="1">
                <a:solidFill>
                  <a:srgbClr val="002060"/>
                </a:solidFill>
                <a:latin typeface="Bodoni MT" pitchFamily="18" charset="0"/>
              </a:rPr>
              <a:t>lu</a:t>
            </a:r>
            <a:r>
              <a:rPr lang="en-US" sz="1600" b="1" dirty="0">
                <a:solidFill>
                  <a:srgbClr val="002060"/>
                </a:solidFill>
                <a:latin typeface="Bodoni MT" pitchFamily="18" charset="0"/>
              </a:rPr>
              <a:t>\n&amp;Buffer2: %</a:t>
            </a:r>
            <a:r>
              <a:rPr lang="en-US" sz="1600" b="1" dirty="0" err="1">
                <a:solidFill>
                  <a:srgbClr val="002060"/>
                </a:solidFill>
                <a:latin typeface="Bodoni MT" pitchFamily="18" charset="0"/>
              </a:rPr>
              <a:t>lu</a:t>
            </a:r>
            <a:r>
              <a:rPr lang="en-US" sz="1600" b="1" dirty="0">
                <a:solidFill>
                  <a:srgbClr val="002060"/>
                </a:solidFill>
                <a:latin typeface="Bodoni MT" pitchFamily="18" charset="0"/>
              </a:rPr>
              <a:t>\</a:t>
            </a:r>
            <a:r>
              <a:rPr lang="en-US" sz="1600" b="1" dirty="0" err="1">
                <a:solidFill>
                  <a:srgbClr val="002060"/>
                </a:solidFill>
                <a:latin typeface="Bodoni MT" pitchFamily="18" charset="0"/>
              </a:rPr>
              <a:t>nDifference</a:t>
            </a:r>
            <a:r>
              <a:rPr lang="en-US" sz="1600" b="1" dirty="0">
                <a:solidFill>
                  <a:srgbClr val="002060"/>
                </a:solidFill>
                <a:latin typeface="Bodoni MT" pitchFamily="18" charset="0"/>
              </a:rPr>
              <a:t>: %d\n",buffer1, buffer2,dif);</a:t>
            </a:r>
          </a:p>
          <a:p>
            <a:pPr marL="55563" lvl="1"/>
            <a:r>
              <a:rPr lang="en-US" sz="1600" b="1" dirty="0">
                <a:solidFill>
                  <a:srgbClr val="002060"/>
                </a:solidFill>
                <a:latin typeface="Bodoni MT" pitchFamily="18" charset="0"/>
              </a:rPr>
              <a:t>	</a:t>
            </a:r>
          </a:p>
          <a:p>
            <a:pPr marL="55563" lvl="1"/>
            <a:r>
              <a:rPr lang="en-US" sz="1600" b="1" dirty="0" err="1">
                <a:solidFill>
                  <a:srgbClr val="002060"/>
                </a:solidFill>
                <a:latin typeface="Bodoni MT" pitchFamily="18" charset="0"/>
              </a:rPr>
              <a:t>printf</a:t>
            </a:r>
            <a:r>
              <a:rPr lang="en-US" sz="1600" b="1" dirty="0">
                <a:solidFill>
                  <a:srgbClr val="002060"/>
                </a:solidFill>
                <a:latin typeface="Bodoni MT" pitchFamily="18" charset="0"/>
              </a:rPr>
              <a:t>("BEFORE: %s\n",buffer2);</a:t>
            </a:r>
          </a:p>
          <a:p>
            <a:pPr marL="55563" lvl="1"/>
            <a:r>
              <a:rPr lang="en-US" sz="1600" b="1" dirty="0">
                <a:solidFill>
                  <a:srgbClr val="002060"/>
                </a:solidFill>
                <a:latin typeface="Bodoni MT" pitchFamily="18" charset="0"/>
              </a:rPr>
              <a:t>	</a:t>
            </a:r>
          </a:p>
          <a:p>
            <a:pPr marL="55563" lvl="1"/>
            <a:r>
              <a:rPr lang="en-US" sz="1600" b="1" dirty="0" err="1">
                <a:solidFill>
                  <a:srgbClr val="002060"/>
                </a:solidFill>
                <a:latin typeface="Bodoni MT" pitchFamily="18" charset="0"/>
              </a:rPr>
              <a:t>memset</a:t>
            </a:r>
            <a:r>
              <a:rPr lang="en-US" sz="1600" b="1" dirty="0">
                <a:solidFill>
                  <a:srgbClr val="002060"/>
                </a:solidFill>
                <a:latin typeface="Bodoni MT" pitchFamily="18" charset="0"/>
              </a:rPr>
              <a:t>(buffer1, '!', dif+3); //Overflow into memory allocated to buffer2 by 3 			            //characters</a:t>
            </a:r>
          </a:p>
          <a:p>
            <a:pPr marL="55563" lvl="1"/>
            <a:r>
              <a:rPr lang="en-US" sz="1600" b="1" dirty="0">
                <a:solidFill>
                  <a:srgbClr val="002060"/>
                </a:solidFill>
                <a:latin typeface="Bodoni MT" pitchFamily="18" charset="0"/>
              </a:rPr>
              <a:t>	</a:t>
            </a:r>
          </a:p>
          <a:p>
            <a:pPr marL="55563" lvl="1"/>
            <a:r>
              <a:rPr lang="en-US" sz="1600" b="1" dirty="0" err="1">
                <a:solidFill>
                  <a:srgbClr val="002060"/>
                </a:solidFill>
                <a:latin typeface="Bodoni MT" pitchFamily="18" charset="0"/>
              </a:rPr>
              <a:t>printf</a:t>
            </a:r>
            <a:r>
              <a:rPr lang="en-US" sz="1600" b="1" dirty="0">
                <a:solidFill>
                  <a:srgbClr val="002060"/>
                </a:solidFill>
                <a:latin typeface="Bodoni MT" pitchFamily="18" charset="0"/>
              </a:rPr>
              <a:t>("AFTER: %s",buffer2);</a:t>
            </a:r>
          </a:p>
          <a:p>
            <a:pPr marL="55563" lvl="1"/>
            <a:r>
              <a:rPr lang="en-US" sz="1600" b="1" dirty="0">
                <a:solidFill>
                  <a:srgbClr val="002060"/>
                </a:solidFill>
                <a:latin typeface="Bodoni MT" pitchFamily="18" charset="0"/>
              </a:rPr>
              <a:t>	</a:t>
            </a:r>
          </a:p>
          <a:p>
            <a:pPr marL="55563" lvl="1"/>
            <a:r>
              <a:rPr lang="en-US" sz="1600" b="1" dirty="0">
                <a:solidFill>
                  <a:srgbClr val="002060"/>
                </a:solidFill>
                <a:latin typeface="Bodoni MT" pitchFamily="18" charset="0"/>
              </a:rPr>
              <a:t>free(buffer1);</a:t>
            </a:r>
          </a:p>
          <a:p>
            <a:pPr marL="55563" lvl="1"/>
            <a:r>
              <a:rPr lang="en-US" sz="1600" b="1" dirty="0">
                <a:solidFill>
                  <a:srgbClr val="002060"/>
                </a:solidFill>
                <a:latin typeface="Bodoni MT" pitchFamily="18" charset="0"/>
              </a:rPr>
              <a:t>free(buffer2);</a:t>
            </a:r>
          </a:p>
          <a:p>
            <a:pPr marL="55563" lvl="1"/>
            <a:endParaRPr lang="en-US" sz="1600" b="1" dirty="0">
              <a:solidFill>
                <a:srgbClr val="002060"/>
              </a:solidFill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803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Heap Overflow: Real-life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769192" cy="46482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MS GDI+ (Graphics Device Interface) :</a:t>
            </a:r>
          </a:p>
          <a:p>
            <a:pPr lvl="1"/>
            <a:r>
              <a:rPr lang="en-US" dirty="0"/>
              <a:t>Vulnerability: JPEG parsing component of GDI+ (Gdiplus.dll).</a:t>
            </a:r>
          </a:p>
          <a:p>
            <a:pPr lvl="1"/>
            <a:r>
              <a:rPr lang="en-US" dirty="0"/>
              <a:t>Affected: Win XP SP3, Office’03, Vstudio’03, </a:t>
            </a:r>
            <a:r>
              <a:rPr lang="en-US" dirty="0" err="1"/>
              <a:t>etc</a:t>
            </a:r>
            <a:r>
              <a:rPr lang="en-US" dirty="0"/>
              <a:t> (&amp; before).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 err="1"/>
              <a:t>iOS</a:t>
            </a:r>
            <a:r>
              <a:rPr lang="en-US" b="1" dirty="0"/>
              <a:t> </a:t>
            </a:r>
            <a:r>
              <a:rPr lang="en-US" b="1" dirty="0" err="1"/>
              <a:t>jailbreaking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Uses heap-overflow as typical vulnerability for code execution.</a:t>
            </a:r>
          </a:p>
          <a:p>
            <a:pPr lvl="1"/>
            <a:r>
              <a:rPr lang="en-US" dirty="0"/>
              <a:t>To achieve the ability to replace the kernel with the one jailbreak provides.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 during SDLC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Requirements</a:t>
            </a:r>
            <a:r>
              <a:rPr lang="en-US" i="1" dirty="0"/>
              <a:t> </a:t>
            </a:r>
            <a:r>
              <a:rPr lang="en-US" b="1" i="1" dirty="0"/>
              <a:t>specification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 a language/compiler that performs automatic bounds checking. </a:t>
            </a:r>
          </a:p>
          <a:p>
            <a:pPr lvl="1"/>
            <a:endParaRPr lang="en-US" dirty="0"/>
          </a:p>
          <a:p>
            <a:r>
              <a:rPr lang="en-US" b="1" i="1" dirty="0"/>
              <a:t>Design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Safe-string libraries and container abstractions.</a:t>
            </a:r>
          </a:p>
          <a:p>
            <a:pPr lvl="1"/>
            <a:endParaRPr lang="en-US" dirty="0"/>
          </a:p>
          <a:p>
            <a:r>
              <a:rPr lang="en-US" b="1" i="1" dirty="0"/>
              <a:t>Implementation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Many logic errors can lead to this condition.</a:t>
            </a:r>
          </a:p>
          <a:p>
            <a:pPr lvl="1"/>
            <a:r>
              <a:rPr lang="en-US" dirty="0"/>
              <a:t>Make implementation easy to check.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2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962400"/>
            <a:ext cx="7620000" cy="1066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Buffer Overflow: Prevention &amp; Protection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1295400"/>
            <a:ext cx="65075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Security for Software</a:t>
            </a:r>
          </a:p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Developers</a:t>
            </a:r>
          </a:p>
        </p:txBody>
      </p:sp>
      <p:pic>
        <p:nvPicPr>
          <p:cNvPr id="1026" name="Picture 2" descr="C:\Users\hahmadi\Desktop\SAIT_Logo.g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750" y="0"/>
            <a:ext cx="3143250" cy="13704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72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 &amp; Protection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Prevention:</a:t>
            </a:r>
          </a:p>
          <a:p>
            <a:pPr lvl="1"/>
            <a:r>
              <a:rPr lang="en-US"/>
              <a:t>Write “decent” </a:t>
            </a:r>
            <a:r>
              <a:rPr lang="en-US" dirty="0"/>
              <a:t>programs.</a:t>
            </a:r>
          </a:p>
          <a:p>
            <a:pPr lvl="1"/>
            <a:r>
              <a:rPr lang="en-US" dirty="0"/>
              <a:t>Use a language with bounds checking (e.g., Java, C#, Python).</a:t>
            </a:r>
          </a:p>
          <a:p>
            <a:pPr lvl="1"/>
            <a:r>
              <a:rPr lang="en-US" dirty="0"/>
              <a:t>Use safe libraries (e.g. </a:t>
            </a:r>
            <a:r>
              <a:rPr lang="en-US" dirty="0" err="1"/>
              <a:t>strsafe.h</a:t>
            </a:r>
            <a:r>
              <a:rPr lang="en-US" dirty="0"/>
              <a:t>).</a:t>
            </a:r>
          </a:p>
          <a:p>
            <a:pPr lvl="1"/>
            <a:r>
              <a:rPr lang="en-US" b="1" i="1" dirty="0"/>
              <a:t>Use safe functions: </a:t>
            </a:r>
            <a:r>
              <a:rPr lang="en-US" b="1" i="1" dirty="0" err="1"/>
              <a:t>fgets</a:t>
            </a:r>
            <a:r>
              <a:rPr lang="en-US" b="1" i="1" dirty="0"/>
              <a:t>, </a:t>
            </a:r>
            <a:r>
              <a:rPr lang="en-US" b="1" i="1" dirty="0" err="1"/>
              <a:t>snprintf</a:t>
            </a:r>
            <a:r>
              <a:rPr lang="en-US" b="1" i="1" dirty="0"/>
              <a:t>, </a:t>
            </a:r>
            <a:r>
              <a:rPr lang="en-US" b="1" i="1" dirty="0" err="1"/>
              <a:t>strncat</a:t>
            </a:r>
            <a:r>
              <a:rPr lang="en-US" b="1" i="1" dirty="0"/>
              <a:t>, </a:t>
            </a:r>
            <a:r>
              <a:rPr lang="en-US" b="1" i="1" dirty="0" err="1"/>
              <a:t>strncpy</a:t>
            </a:r>
            <a:r>
              <a:rPr lang="en-US" b="1" i="1" dirty="0"/>
              <a:t>, ...</a:t>
            </a:r>
          </a:p>
          <a:p>
            <a:pPr lvl="1"/>
            <a:endParaRPr lang="en-US" dirty="0"/>
          </a:p>
          <a:p>
            <a:r>
              <a:rPr lang="en-US" b="1" dirty="0"/>
              <a:t>Protection: compiler/kernel enforced defense.</a:t>
            </a:r>
          </a:p>
          <a:p>
            <a:pPr lvl="1"/>
            <a:r>
              <a:rPr lang="en-US" dirty="0"/>
              <a:t>Use of </a:t>
            </a:r>
            <a:r>
              <a:rPr lang="en-US" i="1" dirty="0"/>
              <a:t>canary values </a:t>
            </a:r>
            <a:r>
              <a:rPr lang="en-US" dirty="0"/>
              <a:t>on function frames.</a:t>
            </a:r>
          </a:p>
          <a:p>
            <a:pPr lvl="1"/>
            <a:r>
              <a:rPr lang="en-US" dirty="0" err="1"/>
              <a:t>PointGuard</a:t>
            </a:r>
            <a:r>
              <a:rPr lang="en-US" dirty="0"/>
              <a:t>: Encrypting pointers.</a:t>
            </a:r>
          </a:p>
          <a:p>
            <a:pPr lvl="1"/>
            <a:r>
              <a:rPr lang="en-US" dirty="0"/>
              <a:t>Non-executable memory (NEM).</a:t>
            </a:r>
          </a:p>
          <a:p>
            <a:pPr lvl="1"/>
            <a:r>
              <a:rPr lang="en-US" dirty="0"/>
              <a:t>Address Space Layout Randomization (ASLR).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4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Buffer Overrun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4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Buffer Overrun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Always validate all inputs:</a:t>
            </a:r>
          </a:p>
          <a:p>
            <a:pPr lvl="1"/>
            <a:r>
              <a:rPr lang="en-US" dirty="0"/>
              <a:t>Accept nothing other than the functions expected inputs.</a:t>
            </a:r>
          </a:p>
          <a:p>
            <a:pPr lvl="1"/>
            <a:r>
              <a:rPr lang="en-US" dirty="0"/>
              <a:t>e.g. It is safe if your code checks </a:t>
            </a:r>
            <a:r>
              <a:rPr lang="en-US" i="1" dirty="0" err="1"/>
              <a:t>msg</a:t>
            </a:r>
            <a:r>
              <a:rPr lang="en-US" dirty="0"/>
              <a:t> before passing it into </a:t>
            </a:r>
            <a:r>
              <a:rPr lang="en-US" i="1" dirty="0" err="1"/>
              <a:t>PrintLine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b="1" dirty="0"/>
              <a:t>Safe string handling:</a:t>
            </a:r>
          </a:p>
          <a:p>
            <a:pPr lvl="1"/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strcpy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&amp; 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strncpy</a:t>
            </a:r>
            <a:r>
              <a:rPr lang="en-US" dirty="0">
                <a:latin typeface="Bodoni MT" pitchFamily="18" charset="0"/>
              </a:rPr>
              <a:t>.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sprint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&amp; _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snprintf</a:t>
            </a:r>
            <a:endParaRPr lang="en-US" dirty="0">
              <a:solidFill>
                <a:srgbClr val="002060"/>
              </a:solidFill>
              <a:latin typeface="Bodoni MT" pitchFamily="18" charset="0"/>
            </a:endParaRPr>
          </a:p>
          <a:p>
            <a:pPr lvl="1"/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strcat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&amp;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strncat</a:t>
            </a:r>
            <a:endParaRPr lang="en-US" dirty="0">
              <a:solidFill>
                <a:srgbClr val="002060"/>
              </a:solidFill>
              <a:latin typeface="Bodoni MT" pitchFamily="18" charset="0"/>
            </a:endParaRPr>
          </a:p>
          <a:p>
            <a:pPr lvl="1"/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gets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&amp; 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fgets</a:t>
            </a:r>
            <a:endParaRPr lang="en-US" dirty="0">
              <a:solidFill>
                <a:srgbClr val="002060"/>
              </a:solidFill>
              <a:latin typeface="Bodoni MT" pitchFamily="18" charset="0"/>
            </a:endParaRPr>
          </a:p>
          <a:p>
            <a:pPr lvl="1"/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strsafe.h</a:t>
            </a:r>
            <a:r>
              <a:rPr lang="en-US" dirty="0"/>
              <a:t>: Functions with security features.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2667000"/>
            <a:ext cx="4587346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void 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PrintLine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(char* 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msg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) {</a:t>
            </a:r>
          </a:p>
          <a:p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    char 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buf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[255];</a:t>
            </a:r>
          </a:p>
          <a:p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    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sprintf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buf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, "Prefix %s suffix\n", 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msg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);</a:t>
            </a:r>
          </a:p>
          <a:p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13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strcpy</a:t>
            </a:r>
            <a:r>
              <a:rPr lang="en-US" dirty="0"/>
              <a:t> vs </a:t>
            </a:r>
            <a:r>
              <a:rPr lang="en-US" dirty="0" err="1"/>
              <a:t>strncpy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143000"/>
            <a:ext cx="7692992" cy="216687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2060"/>
                </a:solidFill>
                <a:latin typeface="Bodoni MT" pitchFamily="18" charset="0"/>
              </a:rPr>
              <a:t>strcpy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/>
              <a:t>is weak: many ways to blow up</a:t>
            </a:r>
          </a:p>
          <a:p>
            <a:pPr marL="0" indent="0" algn="ctr">
              <a:buNone/>
            </a:pPr>
            <a:r>
              <a:rPr lang="en-US" sz="2200" dirty="0">
                <a:solidFill>
                  <a:srgbClr val="002060"/>
                </a:solidFill>
                <a:latin typeface="Bodoni MT" pitchFamily="18" charset="0"/>
              </a:rPr>
              <a:t>char *</a:t>
            </a:r>
            <a:r>
              <a:rPr lang="en-US" sz="2200" dirty="0" err="1">
                <a:solidFill>
                  <a:srgbClr val="002060"/>
                </a:solidFill>
                <a:latin typeface="Bodoni MT" pitchFamily="18" charset="0"/>
              </a:rPr>
              <a:t>strcpy</a:t>
            </a:r>
            <a:r>
              <a:rPr lang="en-US" sz="2200" dirty="0">
                <a:solidFill>
                  <a:srgbClr val="002060"/>
                </a:solidFill>
                <a:latin typeface="Bodoni MT" pitchFamily="18" charset="0"/>
              </a:rPr>
              <a:t>( char </a:t>
            </a:r>
            <a:r>
              <a:rPr lang="en-US" sz="2200" i="1" dirty="0">
                <a:solidFill>
                  <a:srgbClr val="002060"/>
                </a:solidFill>
                <a:latin typeface="Bodoni MT" pitchFamily="18" charset="0"/>
              </a:rPr>
              <a:t>*</a:t>
            </a:r>
            <a:r>
              <a:rPr lang="en-US" sz="2200" i="1" dirty="0" err="1">
                <a:solidFill>
                  <a:srgbClr val="002060"/>
                </a:solidFill>
                <a:latin typeface="Bodoni MT" pitchFamily="18" charset="0"/>
              </a:rPr>
              <a:t>strDestination</a:t>
            </a:r>
            <a:r>
              <a:rPr lang="en-US" sz="2200" dirty="0">
                <a:solidFill>
                  <a:srgbClr val="002060"/>
                </a:solidFill>
                <a:latin typeface="Bodoni MT" pitchFamily="18" charset="0"/>
              </a:rPr>
              <a:t>, </a:t>
            </a:r>
            <a:r>
              <a:rPr lang="en-US" sz="2200" dirty="0" err="1">
                <a:solidFill>
                  <a:srgbClr val="002060"/>
                </a:solidFill>
                <a:latin typeface="Bodoni MT" pitchFamily="18" charset="0"/>
              </a:rPr>
              <a:t>const</a:t>
            </a:r>
            <a:r>
              <a:rPr lang="en-US" sz="2200" dirty="0">
                <a:solidFill>
                  <a:srgbClr val="002060"/>
                </a:solidFill>
                <a:latin typeface="Bodoni MT" pitchFamily="18" charset="0"/>
              </a:rPr>
              <a:t> char </a:t>
            </a:r>
            <a:r>
              <a:rPr lang="en-US" sz="2200" i="1" dirty="0">
                <a:solidFill>
                  <a:srgbClr val="002060"/>
                </a:solidFill>
                <a:latin typeface="Bodoni MT" pitchFamily="18" charset="0"/>
              </a:rPr>
              <a:t>*</a:t>
            </a:r>
            <a:r>
              <a:rPr lang="en-US" sz="2200" i="1" dirty="0" err="1">
                <a:solidFill>
                  <a:srgbClr val="002060"/>
                </a:solidFill>
                <a:latin typeface="Bodoni MT" pitchFamily="18" charset="0"/>
              </a:rPr>
              <a:t>strSource</a:t>
            </a:r>
            <a:r>
              <a:rPr lang="en-US" sz="2200" dirty="0">
                <a:solidFill>
                  <a:srgbClr val="002060"/>
                </a:solidFill>
                <a:latin typeface="Bodoni MT" pitchFamily="18" charset="0"/>
              </a:rPr>
              <a:t>);</a:t>
            </a:r>
            <a:endParaRPr lang="en-US" sz="2200" b="1" dirty="0">
              <a:solidFill>
                <a:srgbClr val="002060"/>
              </a:solidFill>
              <a:latin typeface="Bodoni MT" pitchFamily="18" charset="0"/>
            </a:endParaRPr>
          </a:p>
          <a:p>
            <a:pPr lvl="1"/>
            <a:r>
              <a:rPr lang="en-US" dirty="0"/>
              <a:t>Secure only in trivial cases: copying a fixed length string.</a:t>
            </a:r>
          </a:p>
          <a:p>
            <a:pPr lvl="1"/>
            <a:endParaRPr lang="en-US" dirty="0"/>
          </a:p>
          <a:p>
            <a:r>
              <a:rPr lang="en-US" dirty="0"/>
              <a:t>Example: using </a:t>
            </a:r>
            <a:r>
              <a:rPr lang="en-US" b="1" dirty="0" err="1">
                <a:solidFill>
                  <a:srgbClr val="002060"/>
                </a:solidFill>
                <a:latin typeface="Bodoni MT" pitchFamily="18" charset="0"/>
              </a:rPr>
              <a:t>strcpy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/>
              <a:t>as safely as possible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352800"/>
            <a:ext cx="5792868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  <a:latin typeface="Bodoni MT" pitchFamily="18" charset="0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Bodoni MT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Bodoni MT" pitchFamily="18" charset="0"/>
              </a:rPr>
              <a:t>HandleInput</a:t>
            </a:r>
            <a:r>
              <a:rPr lang="en-US" sz="2000" b="1" dirty="0">
                <a:solidFill>
                  <a:srgbClr val="002060"/>
                </a:solidFill>
                <a:latin typeface="Bodoni MT" pitchFamily="18" charset="0"/>
              </a:rPr>
              <a:t>(char* input) {</a:t>
            </a:r>
          </a:p>
          <a:p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    char 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buf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[80];</a:t>
            </a:r>
          </a:p>
          <a:p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    if(input == NULL) return 0;</a:t>
            </a:r>
          </a:p>
          <a:p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    if(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strlen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(input) &lt; 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sizeof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buf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))    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strcpy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buf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, input);</a:t>
            </a:r>
          </a:p>
          <a:p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    else         return 0;</a:t>
            </a:r>
          </a:p>
          <a:p>
            <a:endParaRPr lang="en-US" sz="2000" dirty="0">
              <a:solidFill>
                <a:srgbClr val="002060"/>
              </a:solidFill>
              <a:latin typeface="Bodoni MT" pitchFamily="18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    //Do more processing of buffer.</a:t>
            </a:r>
          </a:p>
          <a:p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    return 1;</a:t>
            </a:r>
          </a:p>
          <a:p>
            <a:r>
              <a:rPr lang="en-US" sz="2000" b="1" dirty="0">
                <a:solidFill>
                  <a:srgbClr val="002060"/>
                </a:solidFill>
                <a:latin typeface="Bodoni MT" pitchFamily="18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631068" y="3061592"/>
            <a:ext cx="1438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For </a:t>
            </a:r>
            <a:r>
              <a:rPr lang="en-US" sz="2000" b="1" i="1" dirty="0" err="1"/>
              <a:t>strlen</a:t>
            </a:r>
            <a:r>
              <a:rPr lang="en-US" sz="2000" b="1" dirty="0"/>
              <a:t>()</a:t>
            </a:r>
          </a:p>
        </p:txBody>
      </p:sp>
      <p:cxnSp>
        <p:nvCxnSpPr>
          <p:cNvPr id="8" name="Straight Arrow Connector 7"/>
          <p:cNvCxnSpPr>
            <a:stCxn id="9" idx="6"/>
            <a:endCxn id="7" idx="1"/>
          </p:cNvCxnSpPr>
          <p:nvPr/>
        </p:nvCxnSpPr>
        <p:spPr>
          <a:xfrm flipV="1">
            <a:off x="3505200" y="3261647"/>
            <a:ext cx="3125868" cy="942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219200" y="4035270"/>
            <a:ext cx="2286000" cy="3370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31068" y="5086290"/>
            <a:ext cx="25129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Same return: </a:t>
            </a:r>
            <a:r>
              <a:rPr lang="en-US" sz="2000" b="1" i="1" dirty="0" err="1"/>
              <a:t>size_t</a:t>
            </a:r>
            <a:endParaRPr lang="en-US" sz="2000" b="1" i="1" dirty="0"/>
          </a:p>
          <a:p>
            <a:r>
              <a:rPr lang="en-US" sz="2000" dirty="0"/>
              <a:t>(</a:t>
            </a:r>
            <a:r>
              <a:rPr lang="en-US" sz="2000" i="1" dirty="0"/>
              <a:t>unsigned 16-bit int.</a:t>
            </a:r>
            <a:r>
              <a:rPr lang="en-US" sz="2000" dirty="0"/>
              <a:t>)</a:t>
            </a:r>
          </a:p>
        </p:txBody>
      </p:sp>
      <p:cxnSp>
        <p:nvCxnSpPr>
          <p:cNvPr id="12" name="Straight Arrow Connector 11"/>
          <p:cNvCxnSpPr>
            <a:stCxn id="13" idx="6"/>
            <a:endCxn id="11" idx="1"/>
          </p:cNvCxnSpPr>
          <p:nvPr/>
        </p:nvCxnSpPr>
        <p:spPr>
          <a:xfrm>
            <a:off x="4343400" y="4511926"/>
            <a:ext cx="2287668" cy="928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295400" y="4343400"/>
            <a:ext cx="3048000" cy="3370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1" grpId="0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strcpy</a:t>
            </a:r>
            <a:r>
              <a:rPr lang="en-US" dirty="0"/>
              <a:t> vs </a:t>
            </a:r>
            <a:r>
              <a:rPr lang="en-US" dirty="0" err="1"/>
              <a:t>strncpy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143000"/>
            <a:ext cx="7921592" cy="216687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rgbClr val="002060"/>
                </a:solidFill>
                <a:latin typeface="Bodoni MT" pitchFamily="18" charset="0"/>
              </a:rPr>
              <a:t>strncpy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/>
              <a:t>is safer:</a:t>
            </a:r>
          </a:p>
          <a:p>
            <a:pPr marL="0" indent="0" algn="ctr">
              <a:buNone/>
            </a:pPr>
            <a:r>
              <a:rPr lang="en-US" sz="2200" dirty="0">
                <a:solidFill>
                  <a:srgbClr val="002060"/>
                </a:solidFill>
                <a:latin typeface="Bodoni MT" pitchFamily="18" charset="0"/>
              </a:rPr>
              <a:t>char *</a:t>
            </a:r>
            <a:r>
              <a:rPr lang="en-US" sz="2200" dirty="0" err="1">
                <a:solidFill>
                  <a:srgbClr val="002060"/>
                </a:solidFill>
                <a:latin typeface="Bodoni MT" pitchFamily="18" charset="0"/>
              </a:rPr>
              <a:t>strncpy</a:t>
            </a:r>
            <a:r>
              <a:rPr lang="en-US" sz="2200" dirty="0">
                <a:solidFill>
                  <a:srgbClr val="002060"/>
                </a:solidFill>
                <a:latin typeface="Bodoni MT" pitchFamily="18" charset="0"/>
              </a:rPr>
              <a:t>( char </a:t>
            </a:r>
            <a:r>
              <a:rPr lang="en-US" sz="2200" i="1" dirty="0">
                <a:solidFill>
                  <a:srgbClr val="002060"/>
                </a:solidFill>
                <a:latin typeface="Bodoni MT" pitchFamily="18" charset="0"/>
              </a:rPr>
              <a:t>*</a:t>
            </a:r>
            <a:r>
              <a:rPr lang="en-US" sz="2200" i="1" dirty="0" err="1">
                <a:solidFill>
                  <a:srgbClr val="002060"/>
                </a:solidFill>
                <a:latin typeface="Bodoni MT" pitchFamily="18" charset="0"/>
              </a:rPr>
              <a:t>strDestination</a:t>
            </a:r>
            <a:r>
              <a:rPr lang="en-US" sz="2200" dirty="0">
                <a:solidFill>
                  <a:srgbClr val="002060"/>
                </a:solidFill>
                <a:latin typeface="Bodoni MT" pitchFamily="18" charset="0"/>
              </a:rPr>
              <a:t>, </a:t>
            </a:r>
            <a:r>
              <a:rPr lang="en-US" sz="2200" dirty="0" err="1">
                <a:solidFill>
                  <a:srgbClr val="002060"/>
                </a:solidFill>
                <a:latin typeface="Bodoni MT" pitchFamily="18" charset="0"/>
              </a:rPr>
              <a:t>const</a:t>
            </a:r>
            <a:r>
              <a:rPr lang="en-US" sz="2200" dirty="0">
                <a:solidFill>
                  <a:srgbClr val="002060"/>
                </a:solidFill>
                <a:latin typeface="Bodoni MT" pitchFamily="18" charset="0"/>
              </a:rPr>
              <a:t> char </a:t>
            </a:r>
            <a:r>
              <a:rPr lang="en-US" sz="2200" i="1" dirty="0">
                <a:solidFill>
                  <a:srgbClr val="002060"/>
                </a:solidFill>
                <a:latin typeface="Bodoni MT" pitchFamily="18" charset="0"/>
              </a:rPr>
              <a:t>*</a:t>
            </a:r>
            <a:r>
              <a:rPr lang="en-US" sz="2200" i="1" dirty="0" err="1">
                <a:solidFill>
                  <a:srgbClr val="002060"/>
                </a:solidFill>
                <a:latin typeface="Bodoni MT" pitchFamily="18" charset="0"/>
              </a:rPr>
              <a:t>strSource</a:t>
            </a:r>
            <a:r>
              <a:rPr lang="en-US" sz="2200" i="1" dirty="0">
                <a:solidFill>
                  <a:srgbClr val="002060"/>
                </a:solidFill>
                <a:latin typeface="Bodoni MT" pitchFamily="18" charset="0"/>
              </a:rPr>
              <a:t>, </a:t>
            </a:r>
            <a:r>
              <a:rPr lang="en-US" sz="2200" i="1" dirty="0" err="1">
                <a:solidFill>
                  <a:srgbClr val="002060"/>
                </a:solidFill>
                <a:latin typeface="Bodoni MT" pitchFamily="18" charset="0"/>
              </a:rPr>
              <a:t>size_t</a:t>
            </a:r>
            <a:r>
              <a:rPr lang="en-US" sz="2200" i="1" dirty="0">
                <a:solidFill>
                  <a:srgbClr val="002060"/>
                </a:solidFill>
                <a:latin typeface="Bodoni MT" pitchFamily="18" charset="0"/>
              </a:rPr>
              <a:t> count</a:t>
            </a:r>
            <a:r>
              <a:rPr lang="en-US" sz="2200" dirty="0">
                <a:solidFill>
                  <a:srgbClr val="002060"/>
                </a:solidFill>
                <a:latin typeface="Bodoni MT" pitchFamily="18" charset="0"/>
              </a:rPr>
              <a:t>);</a:t>
            </a:r>
            <a:endParaRPr lang="en-US" sz="2200" b="1" dirty="0"/>
          </a:p>
          <a:p>
            <a:pPr lvl="1"/>
            <a:r>
              <a:rPr lang="en-US" dirty="0"/>
              <a:t>Copy-length argument: helps prevent buffer overflow.</a:t>
            </a:r>
          </a:p>
          <a:p>
            <a:pPr lvl="1"/>
            <a:r>
              <a:rPr lang="en-US" dirty="0"/>
              <a:t>Still insecure when source/destination buffers are </a:t>
            </a:r>
            <a:r>
              <a:rPr lang="en-US" i="1" dirty="0"/>
              <a:t>null</a:t>
            </a:r>
            <a:r>
              <a:rPr lang="en-US" dirty="0"/>
              <a:t>.</a:t>
            </a:r>
          </a:p>
          <a:p>
            <a:pPr marL="320040" lvl="1" indent="0">
              <a:buNone/>
            </a:pPr>
            <a:endParaRPr lang="en-US" dirty="0"/>
          </a:p>
          <a:p>
            <a:r>
              <a:rPr lang="en-US" dirty="0"/>
              <a:t>Example: using </a:t>
            </a:r>
            <a:r>
              <a:rPr lang="en-US" b="1" dirty="0" err="1">
                <a:solidFill>
                  <a:srgbClr val="002060"/>
                </a:solidFill>
                <a:latin typeface="Bodoni MT" pitchFamily="18" charset="0"/>
              </a:rPr>
              <a:t>strncpy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/>
              <a:t>safely.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352800"/>
            <a:ext cx="413889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  <a:latin typeface="Bodoni MT" pitchFamily="18" charset="0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Bodoni MT" pitchFamily="18" charset="0"/>
              </a:rPr>
              <a:t> HandleInput2(char* input) {</a:t>
            </a:r>
          </a:p>
          <a:p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    char 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buf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[80];</a:t>
            </a:r>
          </a:p>
          <a:p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    if(input == NULL) return 0;</a:t>
            </a:r>
          </a:p>
          <a:p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    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strncpy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buf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, input, 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sizeof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buf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) - 1);</a:t>
            </a:r>
          </a:p>
          <a:p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    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buf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[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sizeof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buf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) - 1] = '\0';</a:t>
            </a:r>
          </a:p>
          <a:p>
            <a:endParaRPr lang="en-US" sz="2000" dirty="0">
              <a:solidFill>
                <a:srgbClr val="002060"/>
              </a:solidFill>
              <a:latin typeface="Bodoni MT" pitchFamily="18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    //Do more processing of buffer.</a:t>
            </a:r>
          </a:p>
          <a:p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    return 1;</a:t>
            </a:r>
          </a:p>
          <a:p>
            <a:r>
              <a:rPr lang="en-US" sz="2000" b="1" dirty="0">
                <a:solidFill>
                  <a:srgbClr val="002060"/>
                </a:solidFill>
                <a:latin typeface="Bodoni MT" pitchFamily="18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18981" y="3330714"/>
            <a:ext cx="19832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Only fails when</a:t>
            </a:r>
            <a:br>
              <a:rPr lang="en-US" sz="2000" b="1" dirty="0"/>
            </a:br>
            <a:r>
              <a:rPr lang="en-US" sz="2000" b="1" dirty="0"/>
              <a:t>invalid pointers!</a:t>
            </a:r>
          </a:p>
        </p:txBody>
      </p:sp>
      <p:cxnSp>
        <p:nvCxnSpPr>
          <p:cNvPr id="15" name="Straight Arrow Connector 14"/>
          <p:cNvCxnSpPr>
            <a:endCxn id="14" idx="1"/>
          </p:cNvCxnSpPr>
          <p:nvPr/>
        </p:nvCxnSpPr>
        <p:spPr>
          <a:xfrm>
            <a:off x="5181600" y="3530769"/>
            <a:ext cx="1637381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818981" y="4343400"/>
            <a:ext cx="15135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Bodoni MT" pitchFamily="18" charset="0"/>
              </a:rPr>
              <a:t>sizeof</a:t>
            </a:r>
            <a:r>
              <a:rPr lang="en-US" sz="2000" dirty="0">
                <a:latin typeface="Bodoni MT" pitchFamily="18" charset="0"/>
              </a:rPr>
              <a:t>(</a:t>
            </a:r>
            <a:r>
              <a:rPr lang="en-US" sz="2000" dirty="0" err="1">
                <a:latin typeface="Bodoni MT" pitchFamily="18" charset="0"/>
              </a:rPr>
              <a:t>buf</a:t>
            </a:r>
            <a:r>
              <a:rPr lang="en-US" sz="2000" dirty="0">
                <a:latin typeface="Bodoni MT" pitchFamily="18" charset="0"/>
              </a:rPr>
              <a:t>)-1</a:t>
            </a:r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4800600" y="4543455"/>
            <a:ext cx="20183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18981" y="5105400"/>
            <a:ext cx="2132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What is missing?!</a:t>
            </a:r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4953000" y="5105400"/>
            <a:ext cx="1865981" cy="200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04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19" grpId="0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strcpy</a:t>
            </a:r>
            <a:r>
              <a:rPr lang="en-US" dirty="0"/>
              <a:t> vs </a:t>
            </a:r>
            <a:r>
              <a:rPr lang="en-US" dirty="0" err="1"/>
              <a:t>strncpy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143000"/>
            <a:ext cx="7692992" cy="2166878"/>
          </a:xfrm>
        </p:spPr>
        <p:txBody>
          <a:bodyPr>
            <a:normAutofit/>
          </a:bodyPr>
          <a:lstStyle/>
          <a:p>
            <a:r>
              <a:rPr lang="en-US" dirty="0"/>
              <a:t>The function </a:t>
            </a:r>
            <a:r>
              <a:rPr lang="en-US" b="1" dirty="0">
                <a:solidFill>
                  <a:srgbClr val="002060"/>
                </a:solidFill>
                <a:latin typeface="Bodoni MT" pitchFamily="18" charset="0"/>
              </a:rPr>
              <a:t>HandleInput2 </a:t>
            </a:r>
            <a:r>
              <a:rPr lang="en-US" dirty="0"/>
              <a:t>is ignorant to input size!</a:t>
            </a:r>
          </a:p>
          <a:p>
            <a:r>
              <a:rPr lang="en-US" dirty="0"/>
              <a:t>No error if the input is longer than 80!</a:t>
            </a:r>
          </a:p>
          <a:p>
            <a:pPr lvl="1"/>
            <a:r>
              <a:rPr lang="en-US" dirty="0"/>
              <a:t>Should be detected, could be critical.</a:t>
            </a:r>
          </a:p>
          <a:p>
            <a:r>
              <a:rPr lang="en-US" dirty="0"/>
              <a:t>Example: using </a:t>
            </a:r>
            <a:r>
              <a:rPr lang="en-US" b="1" dirty="0" err="1">
                <a:solidFill>
                  <a:srgbClr val="002060"/>
                </a:solidFill>
                <a:latin typeface="Bodoni MT" pitchFamily="18" charset="0"/>
              </a:rPr>
              <a:t>strncpy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u="sng" dirty="0"/>
              <a:t>more</a:t>
            </a:r>
            <a:r>
              <a:rPr lang="en-US" dirty="0"/>
              <a:t> safely.</a:t>
            </a:r>
          </a:p>
          <a:p>
            <a:pPr lvl="1"/>
            <a:r>
              <a:rPr lang="en-US" dirty="0"/>
              <a:t>Check end of </a:t>
            </a:r>
            <a:r>
              <a:rPr lang="en-US" b="1" dirty="0" err="1">
                <a:solidFill>
                  <a:srgbClr val="002060"/>
                </a:solidFill>
                <a:latin typeface="Bodoni MT" pitchFamily="18" charset="0"/>
              </a:rPr>
              <a:t>buf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string before and after copy.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340336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352800"/>
            <a:ext cx="5814349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  <a:latin typeface="Bodoni MT" pitchFamily="18" charset="0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Bodoni MT" pitchFamily="18" charset="0"/>
              </a:rPr>
              <a:t> HandleInput3 (char* input) {</a:t>
            </a:r>
          </a:p>
          <a:p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    char 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buf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[80];</a:t>
            </a:r>
          </a:p>
          <a:p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    if(input == NULL) return 0;</a:t>
            </a:r>
          </a:p>
          <a:p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    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buf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[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sizeof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buf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) - 1] = '\0';</a:t>
            </a:r>
          </a:p>
          <a:p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    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strncpy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buf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, input, 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sizeof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buf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));</a:t>
            </a:r>
          </a:p>
          <a:p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    if(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buf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[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sizeof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Bodoni MT" pitchFamily="18" charset="0"/>
              </a:rPr>
              <a:t>buf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) - 1] != '\0')    return 0; //Overflow!</a:t>
            </a:r>
          </a:p>
          <a:p>
            <a:endParaRPr lang="en-US" sz="2000" dirty="0">
              <a:solidFill>
                <a:srgbClr val="002060"/>
              </a:solidFill>
              <a:latin typeface="Bodoni MT" pitchFamily="18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    //Do more processing of buffer.</a:t>
            </a:r>
          </a:p>
          <a:p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    return 1;</a:t>
            </a:r>
          </a:p>
          <a:p>
            <a:r>
              <a:rPr lang="en-US" sz="2000" b="1" dirty="0">
                <a:solidFill>
                  <a:srgbClr val="002060"/>
                </a:solidFill>
                <a:latin typeface="Bodoni MT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400" y="4191000"/>
            <a:ext cx="211609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Bodoni MT" pitchFamily="18" charset="0"/>
              </a:rPr>
              <a:t>sizeof</a:t>
            </a:r>
            <a:r>
              <a:rPr lang="en-US" sz="2000" dirty="0">
                <a:latin typeface="Bodoni MT" pitchFamily="18" charset="0"/>
              </a:rPr>
              <a:t>(</a:t>
            </a:r>
            <a:r>
              <a:rPr lang="en-US" sz="2000" dirty="0" err="1">
                <a:latin typeface="Bodoni MT" pitchFamily="18" charset="0"/>
              </a:rPr>
              <a:t>buf</a:t>
            </a:r>
            <a:r>
              <a:rPr lang="en-US" sz="2000" dirty="0">
                <a:latin typeface="Bodoni MT" pitchFamily="18" charset="0"/>
              </a:rPr>
              <a:t>):</a:t>
            </a:r>
          </a:p>
          <a:p>
            <a:r>
              <a:rPr lang="en-US" sz="2000" dirty="0">
                <a:latin typeface="Bodoni MT" pitchFamily="18" charset="0"/>
              </a:rPr>
              <a:t>Not generally safe</a:t>
            </a:r>
          </a:p>
          <a:p>
            <a:r>
              <a:rPr lang="en-US" sz="2000" dirty="0">
                <a:latin typeface="Bodoni MT" pitchFamily="18" charset="0"/>
              </a:rPr>
              <a:t>But needed here!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382419" y="4800600"/>
            <a:ext cx="27041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78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609600" y="2208362"/>
            <a:ext cx="7924800" cy="1676400"/>
          </a:xfrm>
        </p:spPr>
        <p:txBody>
          <a:bodyPr>
            <a:normAutofit/>
          </a:bodyPr>
          <a:lstStyle/>
          <a:p>
            <a:r>
              <a:rPr lang="en-US" sz="4600" dirty="0"/>
              <a:t>Protect Against Buffer Overrun</a:t>
            </a:r>
          </a:p>
        </p:txBody>
      </p:sp>
    </p:spTree>
    <p:extLst>
      <p:ext uri="{BB962C8B-B14F-4D97-AF65-F5344CB8AC3E}">
        <p14:creationId xmlns:p14="http://schemas.microsoft.com/office/powerpoint/2010/main" val="1378410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Exploits Occur?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066800"/>
            <a:ext cx="75438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/>
              <a:t>Stack smashing</a:t>
            </a:r>
            <a:r>
              <a:rPr lang="en-US" dirty="0"/>
              <a:t>  The standard method of overflowing a buffer to change a function's return address</a:t>
            </a:r>
            <a:endParaRPr lang="en-US" b="1" dirty="0"/>
          </a:p>
          <a:p>
            <a:pPr>
              <a:spcBef>
                <a:spcPts val="1200"/>
              </a:spcBef>
            </a:pPr>
            <a:r>
              <a:rPr lang="en-US" b="1" dirty="0"/>
              <a:t>Pointer subterfuge: </a:t>
            </a:r>
            <a:r>
              <a:rPr lang="en-US" dirty="0"/>
              <a:t>Overwriting a local pointer in order to later place data at a specific location</a:t>
            </a:r>
          </a:p>
          <a:p>
            <a:pPr>
              <a:spcBef>
                <a:spcPts val="1200"/>
              </a:spcBef>
            </a:pPr>
            <a:r>
              <a:rPr lang="en-US" b="1" dirty="0"/>
              <a:t>Register attack:</a:t>
            </a:r>
            <a:r>
              <a:rPr lang="en-US" dirty="0"/>
              <a:t> Overwriting the stored value of a register so as to later gain control</a:t>
            </a:r>
          </a:p>
          <a:p>
            <a:pPr>
              <a:spcBef>
                <a:spcPts val="1200"/>
              </a:spcBef>
            </a:pPr>
            <a:r>
              <a:rPr lang="en-US" b="1" dirty="0"/>
              <a:t>Index out of range:</a:t>
            </a:r>
            <a:r>
              <a:rPr lang="en-US" dirty="0"/>
              <a:t> Taking advantage of an array index that is not range-checked</a:t>
            </a:r>
          </a:p>
          <a:p>
            <a:pPr>
              <a:spcBef>
                <a:spcPts val="1200"/>
              </a:spcBef>
            </a:pPr>
            <a:r>
              <a:rPr lang="en-US" b="1" dirty="0"/>
              <a:t>Heap overruns: </a:t>
            </a:r>
            <a:r>
              <a:rPr lang="en-US" dirty="0"/>
              <a:t>Getting the heap manager to do your evil bidding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So Vulnerable?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C represents strings as null terminated instead of (base, bound) pairs.</a:t>
            </a:r>
          </a:p>
          <a:p>
            <a:endParaRPr lang="en-US" dirty="0"/>
          </a:p>
          <a:p>
            <a:r>
              <a:rPr lang="en-US" dirty="0"/>
              <a:t>Because we use </a:t>
            </a:r>
            <a:r>
              <a:rPr lang="en-US" i="1" dirty="0"/>
              <a:t>Von Neumann architectures</a:t>
            </a:r>
            <a:r>
              <a:rPr lang="en-US" dirty="0"/>
              <a:t> that store code and data in the same memory.</a:t>
            </a:r>
          </a:p>
          <a:p>
            <a:endParaRPr lang="en-US" dirty="0"/>
          </a:p>
          <a:p>
            <a:r>
              <a:rPr lang="en-US" dirty="0"/>
              <a:t>Because strings grow up and stacks grow down.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But these things are hard to change … mostly!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6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Buffer Overflow Types:</a:t>
            </a:r>
          </a:p>
          <a:p>
            <a:pPr lvl="1"/>
            <a:r>
              <a:rPr lang="en-US" b="1" dirty="0"/>
              <a:t>Stack</a:t>
            </a:r>
            <a:r>
              <a:rPr lang="en-US" dirty="0"/>
              <a:t> (buffer) overflows</a:t>
            </a:r>
          </a:p>
          <a:p>
            <a:pPr lvl="1"/>
            <a:r>
              <a:rPr lang="en-US" b="1" dirty="0"/>
              <a:t>Heap</a:t>
            </a:r>
            <a:r>
              <a:rPr lang="en-US" dirty="0"/>
              <a:t> overflows</a:t>
            </a:r>
          </a:p>
          <a:p>
            <a:endParaRPr lang="en-US" dirty="0"/>
          </a:p>
          <a:p>
            <a:r>
              <a:rPr lang="en-US" dirty="0"/>
              <a:t>Other Related Types:</a:t>
            </a:r>
          </a:p>
          <a:p>
            <a:pPr lvl="1"/>
            <a:r>
              <a:rPr lang="en-US" dirty="0"/>
              <a:t>Array </a:t>
            </a:r>
            <a:r>
              <a:rPr lang="en-US" b="1" dirty="0"/>
              <a:t>indexing</a:t>
            </a:r>
            <a:r>
              <a:rPr lang="en-US" dirty="0"/>
              <a:t> errors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398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Protection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of </a:t>
            </a:r>
            <a:r>
              <a:rPr lang="en-US" b="1" i="1" dirty="0"/>
              <a:t>canary values </a:t>
            </a:r>
            <a:r>
              <a:rPr lang="en-US" dirty="0"/>
              <a:t>on function frames.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i="1" dirty="0" err="1"/>
              <a:t>PointGuard</a:t>
            </a:r>
            <a:r>
              <a:rPr lang="en-US" dirty="0"/>
              <a:t>: Encrypting pointers.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Non-executable Memory (</a:t>
            </a:r>
            <a:r>
              <a:rPr lang="en-US" b="1" i="1" dirty="0"/>
              <a:t>NEM</a:t>
            </a:r>
            <a:r>
              <a:rPr lang="en-US" dirty="0"/>
              <a:t>).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Address Space Layout Randomization (</a:t>
            </a:r>
            <a:r>
              <a:rPr lang="en-US" b="1" i="1" dirty="0"/>
              <a:t>ASLR</a:t>
            </a:r>
            <a:r>
              <a:rPr lang="en-US" dirty="0"/>
              <a:t>).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Canaries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558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Canaries: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997792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Protecting against stack-buffer overflow.</a:t>
            </a:r>
          </a:p>
          <a:p>
            <a:endParaRPr lang="en-US" dirty="0"/>
          </a:p>
          <a:p>
            <a:r>
              <a:rPr lang="en-US" b="1" dirty="0"/>
              <a:t>How it works:</a:t>
            </a:r>
          </a:p>
          <a:p>
            <a:pPr lvl="1"/>
            <a:r>
              <a:rPr lang="en-US" dirty="0"/>
              <a:t>Add special (canary) bytes between </a:t>
            </a:r>
            <a:r>
              <a:rPr lang="en-US" b="1" i="1" dirty="0"/>
              <a:t>variables</a:t>
            </a:r>
            <a:r>
              <a:rPr lang="en-US" dirty="0"/>
              <a:t> &amp; </a:t>
            </a:r>
            <a:r>
              <a:rPr lang="en-US" b="1" i="1" dirty="0"/>
              <a:t>return address </a:t>
            </a:r>
            <a:r>
              <a:rPr lang="en-US" dirty="0"/>
              <a:t>in the stack frame.</a:t>
            </a:r>
          </a:p>
          <a:p>
            <a:pPr lvl="1"/>
            <a:r>
              <a:rPr lang="en-US" dirty="0"/>
              <a:t>Before the function returns, check these values are intact.</a:t>
            </a:r>
          </a:p>
          <a:p>
            <a:pPr lvl="2"/>
            <a:r>
              <a:rPr lang="en-US" dirty="0"/>
              <a:t>If not, there has been a buffer overflow!</a:t>
            </a:r>
          </a:p>
          <a:p>
            <a:pPr marL="640080" lvl="2" indent="0">
              <a:buNone/>
            </a:pPr>
            <a:r>
              <a:rPr lang="en-US" dirty="0">
                <a:sym typeface="Wingdings" pitchFamily="2" charset="2"/>
              </a:rPr>
              <a:t>		</a:t>
            </a:r>
            <a:r>
              <a:rPr lang="en-US" dirty="0"/>
              <a:t> Terminate program</a:t>
            </a:r>
          </a:p>
          <a:p>
            <a:endParaRPr lang="en-US" dirty="0"/>
          </a:p>
          <a:p>
            <a:r>
              <a:rPr lang="en-US" b="1" dirty="0"/>
              <a:t>Notes:</a:t>
            </a:r>
          </a:p>
          <a:p>
            <a:pPr lvl="1"/>
            <a:r>
              <a:rPr lang="en-US" dirty="0"/>
              <a:t>Using canary: Denial-of-Service happens but nothing else.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Note: Canaries don’t offer foolproof protection.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Some stack smashing attacks can leave canaries untouched</a:t>
            </a:r>
            <a:endParaRPr lang="en-US" dirty="0"/>
          </a:p>
          <a:p>
            <a:pPr lvl="2"/>
            <a:r>
              <a:rPr lang="en-US" dirty="0"/>
              <a:t>If canary is read by attacker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buffer overflow exploit!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2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217917" y="2209800"/>
            <a:ext cx="5926083" cy="3962400"/>
            <a:chOff x="3217917" y="1643614"/>
            <a:chExt cx="5926083" cy="3962400"/>
          </a:xfrm>
        </p:grpSpPr>
        <p:grpSp>
          <p:nvGrpSpPr>
            <p:cNvPr id="6" name="Group 5"/>
            <p:cNvGrpSpPr/>
            <p:nvPr/>
          </p:nvGrpSpPr>
          <p:grpSpPr>
            <a:xfrm>
              <a:off x="3223604" y="1643614"/>
              <a:ext cx="3081810" cy="3962400"/>
              <a:chOff x="3810000" y="1676400"/>
              <a:chExt cx="3081810" cy="39624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810000" y="1676400"/>
                <a:ext cx="3081810" cy="3962400"/>
                <a:chOff x="6096000" y="1524000"/>
                <a:chExt cx="2286000" cy="3962400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6096000" y="1524000"/>
                  <a:ext cx="2286000" cy="3962400"/>
                  <a:chOff x="6477000" y="2342867"/>
                  <a:chExt cx="1371600" cy="2886499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6477000" y="4495799"/>
                    <a:ext cx="1371600" cy="733567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6477000" y="4005445"/>
                    <a:ext cx="1371600" cy="49035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6477000" y="3076433"/>
                    <a:ext cx="1371600" cy="58041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6477000" y="2342867"/>
                    <a:ext cx="1371600" cy="733567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</p:grpSp>
            <p:sp>
              <p:nvSpPr>
                <p:cNvPr id="10" name="Rectangle 9"/>
                <p:cNvSpPr/>
                <p:nvPr/>
              </p:nvSpPr>
              <p:spPr>
                <a:xfrm>
                  <a:off x="6746266" y="4752070"/>
                  <a:ext cx="104542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dirty="0"/>
                    <a:t>Arguments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6152523" y="2619861"/>
                  <a:ext cx="2229477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b="1" dirty="0"/>
                    <a:t>Saved Frame Pointer</a:t>
                  </a:r>
                  <a:br>
                    <a:rPr lang="en-US" sz="2000" b="1" dirty="0"/>
                  </a:br>
                  <a:r>
                    <a:rPr lang="en-US" sz="2000" b="1" dirty="0"/>
                    <a:t>(SFP)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6491661" y="1752600"/>
                  <a:ext cx="139909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dirty="0"/>
                    <a:t>Local Variables</a:t>
                  </a:r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4517061" y="4067665"/>
                <a:ext cx="1825884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900" b="1" dirty="0"/>
                  <a:t>Return Address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3217917" y="3447361"/>
              <a:ext cx="3081810" cy="478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87663" y="3501479"/>
              <a:ext cx="97013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9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Canary</a:t>
              </a:r>
            </a:p>
          </p:txBody>
        </p:sp>
        <p:cxnSp>
          <p:nvCxnSpPr>
            <p:cNvPr id="19" name="Straight Arrow Connector 18"/>
            <p:cNvCxnSpPr>
              <a:endCxn id="20" idx="1"/>
            </p:cNvCxnSpPr>
            <p:nvPr/>
          </p:nvCxnSpPr>
          <p:spPr>
            <a:xfrm>
              <a:off x="5691568" y="3693839"/>
              <a:ext cx="937832" cy="1367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6629400" y="3276600"/>
              <a:ext cx="251460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b="1" dirty="0"/>
                <a:t>Overflow of variables will overwrite canary!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13804" y="1134070"/>
            <a:ext cx="56155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Compiler extension to </a:t>
            </a:r>
            <a:r>
              <a:rPr lang="en-US" sz="2000" b="1" dirty="0" err="1"/>
              <a:t>gcc</a:t>
            </a:r>
            <a:endParaRPr lang="en-US" sz="20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i="1" dirty="0"/>
              <a:t>prologue</a:t>
            </a:r>
            <a:r>
              <a:rPr lang="en-US" sz="2000" dirty="0"/>
              <a:t> code pushes random canary on the stack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i="1" dirty="0"/>
              <a:t>epilogue</a:t>
            </a:r>
            <a:r>
              <a:rPr lang="en-US" sz="2000" dirty="0"/>
              <a:t> code checks that canary value is unchanged</a:t>
            </a:r>
          </a:p>
        </p:txBody>
      </p:sp>
    </p:spTree>
    <p:extLst>
      <p:ext uri="{BB962C8B-B14F-4D97-AF65-F5344CB8AC3E}">
        <p14:creationId xmlns:p14="http://schemas.microsoft.com/office/powerpoint/2010/main" val="26415810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Canaries: Different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Terminator canaries</a:t>
            </a:r>
          </a:p>
          <a:p>
            <a:pPr lvl="1"/>
            <a:r>
              <a:rPr lang="en-US" b="1" dirty="0"/>
              <a:t>Rationale: </a:t>
            </a:r>
            <a:r>
              <a:rPr lang="en-US" dirty="0"/>
              <a:t>Most buffer overflow attacks use string operations (e.g., </a:t>
            </a:r>
            <a:r>
              <a:rPr lang="en-US" dirty="0" err="1"/>
              <a:t>strcpy</a:t>
            </a:r>
            <a:r>
              <a:rPr lang="en-US" dirty="0"/>
              <a:t>) which end at terminators (null characters).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Method:</a:t>
            </a:r>
            <a:r>
              <a:rPr lang="en-US" dirty="0"/>
              <a:t> Use terminators as canary: </a:t>
            </a:r>
            <a:r>
              <a:rPr lang="en-US" sz="2000" dirty="0"/>
              <a:t>0 (null), newline, linefeed, EOF</a:t>
            </a:r>
          </a:p>
          <a:p>
            <a:pPr lvl="2"/>
            <a:r>
              <a:rPr lang="en-US" dirty="0"/>
              <a:t>String functions will not copy beyond terminator. </a:t>
            </a:r>
            <a:r>
              <a:rPr lang="en-US" b="1" dirty="0">
                <a:solidFill>
                  <a:srgbClr val="00B050"/>
                </a:solidFill>
              </a:rPr>
              <a:t>Good!</a:t>
            </a:r>
          </a:p>
          <a:p>
            <a:pPr lvl="2"/>
            <a:r>
              <a:rPr lang="en-US" dirty="0"/>
              <a:t>Vulnerable to attacks against poorly used </a:t>
            </a:r>
            <a:r>
              <a:rPr lang="en-US" dirty="0" err="1"/>
              <a:t>memcpy</a:t>
            </a:r>
            <a:r>
              <a:rPr lang="en-US" dirty="0"/>
              <a:t>(). </a:t>
            </a:r>
            <a:r>
              <a:rPr lang="en-US" b="1" dirty="0">
                <a:solidFill>
                  <a:srgbClr val="FF0000"/>
                </a:solidFill>
              </a:rPr>
              <a:t>Bad!</a:t>
            </a:r>
            <a:endParaRPr lang="en-US" dirty="0"/>
          </a:p>
          <a:p>
            <a:pPr lvl="2"/>
            <a:r>
              <a:rPr lang="en-US" dirty="0"/>
              <a:t>The canary is known/predictable.</a:t>
            </a:r>
            <a:r>
              <a:rPr lang="en-US" b="1" dirty="0">
                <a:solidFill>
                  <a:srgbClr val="FF0000"/>
                </a:solidFill>
              </a:rPr>
              <a:t> Bad!</a:t>
            </a:r>
          </a:p>
          <a:p>
            <a:pPr lvl="2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4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Canaries: Different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b="1" dirty="0"/>
              <a:t>Random canaries</a:t>
            </a:r>
          </a:p>
          <a:p>
            <a:pPr lvl="1">
              <a:tabLst>
                <a:tab pos="1146175" algn="l"/>
              </a:tabLst>
            </a:pPr>
            <a:r>
              <a:rPr lang="en-US" dirty="0"/>
              <a:t>Choose </a:t>
            </a:r>
            <a:r>
              <a:rPr lang="en-US" b="1" i="1" dirty="0"/>
              <a:t>random</a:t>
            </a:r>
            <a:r>
              <a:rPr lang="en-US" dirty="0"/>
              <a:t> string at program startup.</a:t>
            </a:r>
          </a:p>
          <a:p>
            <a:pPr lvl="2">
              <a:tabLst>
                <a:tab pos="1146175" algn="l"/>
              </a:tabLst>
            </a:pPr>
            <a:r>
              <a:rPr lang="en-US" dirty="0"/>
              <a:t>e.g. Pull it from the OS /dev/random (Unix/Linux).</a:t>
            </a:r>
          </a:p>
          <a:p>
            <a:pPr lvl="1">
              <a:tabLst>
                <a:tab pos="1146175" algn="l"/>
              </a:tabLst>
            </a:pPr>
            <a:r>
              <a:rPr lang="en-US" dirty="0"/>
              <a:t>Insert canary string into every stack frame.</a:t>
            </a:r>
          </a:p>
          <a:p>
            <a:pPr lvl="1">
              <a:tabLst>
                <a:tab pos="1146175" algn="l"/>
              </a:tabLst>
            </a:pPr>
            <a:r>
              <a:rPr lang="en-US" dirty="0"/>
              <a:t>Verify canary before returning from function.</a:t>
            </a:r>
          </a:p>
          <a:p>
            <a:pPr lvl="1">
              <a:tabLst>
                <a:tab pos="1146175" algn="l"/>
              </a:tabLst>
            </a:pPr>
            <a:r>
              <a:rPr lang="en-US" dirty="0"/>
              <a:t>To corrupt random canary, attacker must learn current random string.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may still be possible to read the canary, if the attacker knows where it is, or can get the program to read from the stack.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9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Canaries: Different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b="1" dirty="0"/>
              <a:t>Random XOR canaries</a:t>
            </a:r>
          </a:p>
          <a:p>
            <a:pPr lvl="1"/>
            <a:r>
              <a:rPr lang="en-US" dirty="0"/>
              <a:t>Random canaries that are XOR scrambled using all or part of the control data.</a:t>
            </a:r>
          </a:p>
          <a:p>
            <a:pPr lvl="1"/>
            <a:r>
              <a:rPr lang="en-US" dirty="0"/>
              <a:t>Read canary via stack is a bit more complicated.</a:t>
            </a:r>
          </a:p>
          <a:p>
            <a:pPr lvl="1"/>
            <a:r>
              <a:rPr lang="en-US" dirty="0"/>
              <a:t>The attacker must:</a:t>
            </a:r>
          </a:p>
          <a:p>
            <a:pPr lvl="2"/>
            <a:r>
              <a:rPr lang="en-US" dirty="0"/>
              <a:t>get the canary,</a:t>
            </a:r>
          </a:p>
          <a:p>
            <a:pPr lvl="2"/>
            <a:r>
              <a:rPr lang="en-US" dirty="0"/>
              <a:t>the algorithm,</a:t>
            </a:r>
          </a:p>
          <a:p>
            <a:pPr lvl="2"/>
            <a:r>
              <a:rPr lang="en-US" dirty="0"/>
              <a:t>the control data </a:t>
            </a:r>
          </a:p>
          <a:p>
            <a:pPr marL="640080" lvl="2" indent="0">
              <a:buNone/>
            </a:pPr>
            <a:r>
              <a:rPr lang="en-US" dirty="0"/>
              <a:t>to generate the original seed for re-encoding/manipulating with canary.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000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err="1"/>
              <a:t>StackGuard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GCC Stack-Smashing Protector (</a:t>
            </a:r>
            <a:r>
              <a:rPr lang="en-US" b="1" i="1" dirty="0" err="1"/>
              <a:t>ProPolice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Microsoft Visual Studio “</a:t>
            </a:r>
            <a:r>
              <a:rPr lang="en-US" b="1" i="1" dirty="0"/>
              <a:t>/GS</a:t>
            </a:r>
            <a:r>
              <a:rPr lang="en-US" dirty="0"/>
              <a:t>” compiler option</a:t>
            </a:r>
          </a:p>
          <a:p>
            <a:endParaRPr lang="en-US" dirty="0"/>
          </a:p>
          <a:p>
            <a:r>
              <a:rPr lang="en-US" dirty="0"/>
              <a:t>Others:</a:t>
            </a:r>
          </a:p>
          <a:p>
            <a:pPr lvl="1"/>
            <a:r>
              <a:rPr lang="en-US" dirty="0"/>
              <a:t>IBM Compiler</a:t>
            </a:r>
          </a:p>
          <a:p>
            <a:pPr lvl="1"/>
            <a:r>
              <a:rPr lang="en-US" dirty="0"/>
              <a:t>Clang/LLVM</a:t>
            </a:r>
          </a:p>
          <a:p>
            <a:pPr lvl="1"/>
            <a:r>
              <a:rPr lang="en-US" dirty="0"/>
              <a:t>Fail-Safe C</a:t>
            </a:r>
          </a:p>
          <a:p>
            <a:pPr lvl="1"/>
            <a:r>
              <a:rPr lang="en-US" dirty="0" err="1"/>
              <a:t>StackGhost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2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StackGuard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History:</a:t>
            </a:r>
          </a:p>
          <a:p>
            <a:pPr lvl="1"/>
            <a:r>
              <a:rPr lang="en-US" dirty="0"/>
              <a:t>Pioneered the use of stack canaries.</a:t>
            </a:r>
          </a:p>
          <a:p>
            <a:pPr lvl="1"/>
            <a:r>
              <a:rPr lang="en-US" dirty="0"/>
              <a:t>Released for GCC in 1997, and published at USENIX Security 1998.</a:t>
            </a:r>
          </a:p>
          <a:p>
            <a:pPr lvl="1"/>
            <a:r>
              <a:rPr lang="en-US" dirty="0"/>
              <a:t>Suggested (but not accepted) for implementation in GCC.</a:t>
            </a:r>
          </a:p>
          <a:p>
            <a:endParaRPr lang="en-US" dirty="0"/>
          </a:p>
          <a:p>
            <a:r>
              <a:rPr lang="en-US" b="1" dirty="0"/>
              <a:t>Notes:</a:t>
            </a:r>
          </a:p>
          <a:p>
            <a:pPr lvl="1"/>
            <a:r>
              <a:rPr lang="en-US" dirty="0"/>
              <a:t>Canary originally adjacent to return address.</a:t>
            </a:r>
          </a:p>
          <a:p>
            <a:pPr lvl="1"/>
            <a:r>
              <a:rPr lang="en-US" dirty="0"/>
              <a:t>Latest version protects both return address and frame pointer.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699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Defeating </a:t>
            </a:r>
            <a:r>
              <a:rPr lang="en-US" dirty="0" err="1"/>
              <a:t>StackGuard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r>
              <a:rPr lang="en-US" dirty="0"/>
              <a:t>Suppose program contains 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strcpy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dst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buf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)</a:t>
            </a:r>
            <a:r>
              <a:rPr lang="en-US" dirty="0"/>
              <a:t> where attacker controls both 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dst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buf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: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pitchFamily="34" charset="0"/>
              </a:rPr>
              <a:t>slide </a:t>
            </a:r>
            <a:fld id="{70957799-40B1-4F3F-8367-049EFB4D442C}" type="slidenum">
              <a:rPr lang="en-US" sz="1200" smtClean="0">
                <a:latin typeface="Arial" pitchFamily="34" charset="0"/>
              </a:rPr>
              <a:pPr/>
              <a:t>49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>
            <a:off x="228600" y="3459163"/>
            <a:ext cx="845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>
            <a:off x="228600" y="4144963"/>
            <a:ext cx="845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533400" y="3459163"/>
            <a:ext cx="3733800" cy="685800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>
                <a:solidFill>
                  <a:schemeClr val="tx1"/>
                </a:solidFill>
              </a:rPr>
              <a:t>buf</a:t>
            </a: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6100763" y="3459163"/>
            <a:ext cx="746125" cy="6858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>
                <a:solidFill>
                  <a:schemeClr val="tx1"/>
                </a:solidFill>
              </a:rPr>
              <a:t>sfp</a:t>
            </a:r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6862763" y="3459163"/>
            <a:ext cx="746125" cy="6858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>
              <a:lnSpc>
                <a:spcPct val="120000"/>
              </a:lnSpc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RET</a:t>
            </a:r>
          </a:p>
        </p:txBody>
      </p:sp>
      <p:sp>
        <p:nvSpPr>
          <p:cNvPr id="8202" name="AutoShape 9"/>
          <p:cNvSpPr>
            <a:spLocks/>
          </p:cNvSpPr>
          <p:nvPr/>
        </p:nvSpPr>
        <p:spPr bwMode="auto">
          <a:xfrm rot="5400000">
            <a:off x="7151688" y="3962400"/>
            <a:ext cx="152400" cy="609600"/>
          </a:xfrm>
          <a:prstGeom prst="rightBrace">
            <a:avLst>
              <a:gd name="adj1" fmla="val 33333"/>
              <a:gd name="adj2" fmla="val 49995"/>
            </a:avLst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AutoShape 10"/>
          <p:cNvSpPr>
            <a:spLocks noChangeArrowheads="1"/>
          </p:cNvSpPr>
          <p:nvPr/>
        </p:nvSpPr>
        <p:spPr bwMode="auto">
          <a:xfrm>
            <a:off x="6500813" y="4389438"/>
            <a:ext cx="1514475" cy="385762"/>
          </a:xfrm>
          <a:prstGeom prst="wedgeRectCallout">
            <a:avLst>
              <a:gd name="adj1" fmla="val -75486"/>
              <a:gd name="adj2" fmla="val -15412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Return execution to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this address</a:t>
            </a:r>
          </a:p>
        </p:txBody>
      </p:sp>
      <p:sp>
        <p:nvSpPr>
          <p:cNvPr id="8204" name="Rectangle 11"/>
          <p:cNvSpPr>
            <a:spLocks noChangeArrowheads="1"/>
          </p:cNvSpPr>
          <p:nvPr/>
        </p:nvSpPr>
        <p:spPr bwMode="auto">
          <a:xfrm>
            <a:off x="4953000" y="3352800"/>
            <a:ext cx="1127125" cy="838200"/>
          </a:xfrm>
          <a:prstGeom prst="rect">
            <a:avLst/>
          </a:prstGeom>
          <a:solidFill>
            <a:srgbClr val="FF0000"/>
          </a:solidFill>
          <a:ln w="28575" algn="ctr">
            <a:solidFill>
              <a:srgbClr val="FF0000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>
                <a:solidFill>
                  <a:schemeClr val="tx1"/>
                </a:solidFill>
              </a:rPr>
              <a:t>canary</a:t>
            </a:r>
          </a:p>
        </p:txBody>
      </p:sp>
      <p:sp>
        <p:nvSpPr>
          <p:cNvPr id="8205" name="Rectangle 12"/>
          <p:cNvSpPr>
            <a:spLocks noChangeArrowheads="1"/>
          </p:cNvSpPr>
          <p:nvPr/>
        </p:nvSpPr>
        <p:spPr bwMode="auto">
          <a:xfrm>
            <a:off x="4114800" y="3459163"/>
            <a:ext cx="838200" cy="685800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>
                <a:solidFill>
                  <a:schemeClr val="tx1"/>
                </a:solidFill>
              </a:rPr>
              <a:t>dst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28600" y="4972050"/>
            <a:ext cx="8458200" cy="838200"/>
            <a:chOff x="144" y="3072"/>
            <a:chExt cx="5328" cy="528"/>
          </a:xfrm>
        </p:grpSpPr>
        <p:sp>
          <p:nvSpPr>
            <p:cNvPr id="8217" name="Line 15"/>
            <p:cNvSpPr>
              <a:spLocks noChangeShapeType="1"/>
            </p:cNvSpPr>
            <p:nvPr/>
          </p:nvSpPr>
          <p:spPr bwMode="auto">
            <a:xfrm>
              <a:off x="144" y="3139"/>
              <a:ext cx="53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8" name="Line 16"/>
            <p:cNvSpPr>
              <a:spLocks noChangeShapeType="1"/>
            </p:cNvSpPr>
            <p:nvPr/>
          </p:nvSpPr>
          <p:spPr bwMode="auto">
            <a:xfrm>
              <a:off x="144" y="3571"/>
              <a:ext cx="53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Rectangle 17"/>
            <p:cNvSpPr>
              <a:spLocks noChangeArrowheads="1"/>
            </p:cNvSpPr>
            <p:nvPr/>
          </p:nvSpPr>
          <p:spPr bwMode="auto">
            <a:xfrm>
              <a:off x="3843" y="3139"/>
              <a:ext cx="470" cy="43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sfp</a:t>
              </a:r>
            </a:p>
          </p:txBody>
        </p:sp>
        <p:sp>
          <p:nvSpPr>
            <p:cNvPr id="8220" name="Rectangle 18"/>
            <p:cNvSpPr>
              <a:spLocks noChangeArrowheads="1"/>
            </p:cNvSpPr>
            <p:nvPr/>
          </p:nvSpPr>
          <p:spPr bwMode="auto">
            <a:xfrm>
              <a:off x="4323" y="3139"/>
              <a:ext cx="470" cy="43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FontTx/>
                <a:buNone/>
              </a:pPr>
              <a:r>
                <a:rPr lang="en-US" sz="200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8221" name="Rectangle 19"/>
            <p:cNvSpPr>
              <a:spLocks noChangeArrowheads="1"/>
            </p:cNvSpPr>
            <p:nvPr/>
          </p:nvSpPr>
          <p:spPr bwMode="auto">
            <a:xfrm>
              <a:off x="3120" y="3072"/>
              <a:ext cx="710" cy="528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canary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33400" y="4908550"/>
            <a:ext cx="3733800" cy="855663"/>
            <a:chOff x="336" y="3032"/>
            <a:chExt cx="2352" cy="539"/>
          </a:xfrm>
        </p:grpSpPr>
        <p:sp>
          <p:nvSpPr>
            <p:cNvPr id="8215" name="Rectangle 21"/>
            <p:cNvSpPr>
              <a:spLocks noChangeArrowheads="1"/>
            </p:cNvSpPr>
            <p:nvPr/>
          </p:nvSpPr>
          <p:spPr bwMode="auto">
            <a:xfrm>
              <a:off x="336" y="3139"/>
              <a:ext cx="2352" cy="432"/>
            </a:xfrm>
            <a:prstGeom prst="rect">
              <a:avLst/>
            </a:prstGeom>
            <a:solidFill>
              <a:srgbClr val="FFCCCC"/>
            </a:solidFill>
            <a:ln w="28575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 sz="2000">
                  <a:solidFill>
                    <a:schemeClr val="tx1"/>
                  </a:solidFill>
                </a:rPr>
                <a:t>BadPointer, </a:t>
              </a:r>
              <a:r>
                <a:rPr lang="en-US" sz="2000">
                  <a:solidFill>
                    <a:srgbClr val="FF0000"/>
                  </a:solidFill>
                </a:rPr>
                <a:t>attack code</a:t>
              </a:r>
            </a:p>
          </p:txBody>
        </p:sp>
        <p:sp>
          <p:nvSpPr>
            <p:cNvPr id="8216" name="Freeform 22"/>
            <p:cNvSpPr>
              <a:spLocks/>
            </p:cNvSpPr>
            <p:nvPr/>
          </p:nvSpPr>
          <p:spPr bwMode="auto">
            <a:xfrm>
              <a:off x="816" y="3032"/>
              <a:ext cx="720" cy="252"/>
            </a:xfrm>
            <a:custGeom>
              <a:avLst/>
              <a:gdLst>
                <a:gd name="T0" fmla="*/ 0 w 958"/>
                <a:gd name="T1" fmla="*/ 192 h 252"/>
                <a:gd name="T2" fmla="*/ 2 w 958"/>
                <a:gd name="T3" fmla="*/ 0 h 252"/>
                <a:gd name="T4" fmla="*/ 23 w 958"/>
                <a:gd name="T5" fmla="*/ 1 h 252"/>
                <a:gd name="T6" fmla="*/ 24 w 958"/>
                <a:gd name="T7" fmla="*/ 252 h 2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8"/>
                <a:gd name="T13" fmla="*/ 0 h 252"/>
                <a:gd name="T14" fmla="*/ 958 w 958"/>
                <a:gd name="T15" fmla="*/ 252 h 2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8" h="252">
                  <a:moveTo>
                    <a:pt x="0" y="192"/>
                  </a:moveTo>
                  <a:lnTo>
                    <a:pt x="2" y="0"/>
                  </a:lnTo>
                  <a:lnTo>
                    <a:pt x="952" y="1"/>
                  </a:lnTo>
                  <a:lnTo>
                    <a:pt x="958" y="25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3271838" y="4876800"/>
            <a:ext cx="3890962" cy="1279525"/>
            <a:chOff x="2061" y="3012"/>
            <a:chExt cx="2451" cy="806"/>
          </a:xfrm>
        </p:grpSpPr>
        <p:sp>
          <p:nvSpPr>
            <p:cNvPr id="8212" name="Rectangle 24" descr="Large checker board"/>
            <p:cNvSpPr>
              <a:spLocks noChangeArrowheads="1"/>
            </p:cNvSpPr>
            <p:nvPr/>
          </p:nvSpPr>
          <p:spPr bwMode="auto">
            <a:xfrm>
              <a:off x="2592" y="3139"/>
              <a:ext cx="528" cy="432"/>
            </a:xfrm>
            <a:prstGeom prst="rect">
              <a:avLst/>
            </a:prstGeom>
            <a:pattFill prst="lgCheck">
              <a:fgClr>
                <a:srgbClr val="FFCCCC"/>
              </a:fgClr>
              <a:bgClr>
                <a:srgbClr val="FFFFFF"/>
              </a:bgClr>
            </a:pattFill>
            <a:ln w="28575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 sz="2000">
                  <a:solidFill>
                    <a:schemeClr val="tx1"/>
                  </a:solidFill>
                </a:rPr>
                <a:t>&amp;RET</a:t>
              </a:r>
            </a:p>
          </p:txBody>
        </p:sp>
        <p:sp>
          <p:nvSpPr>
            <p:cNvPr id="8213" name="AutoShape 25"/>
            <p:cNvSpPr>
              <a:spLocks noChangeArrowheads="1"/>
            </p:cNvSpPr>
            <p:nvPr/>
          </p:nvSpPr>
          <p:spPr bwMode="auto">
            <a:xfrm>
              <a:off x="2061" y="3648"/>
              <a:ext cx="2199" cy="170"/>
            </a:xfrm>
            <a:prstGeom prst="wedgeRectCallout">
              <a:avLst>
                <a:gd name="adj1" fmla="val -20898"/>
                <a:gd name="adj2" fmla="val -128824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buFontTx/>
                <a:buNone/>
              </a:pPr>
              <a:r>
                <a:rPr lang="en-US" sz="1200">
                  <a:solidFill>
                    <a:schemeClr val="tx1"/>
                  </a:solidFill>
                </a:rPr>
                <a:t>Overwrite destination of strcpy with RET position</a:t>
              </a:r>
            </a:p>
          </p:txBody>
        </p:sp>
        <p:sp>
          <p:nvSpPr>
            <p:cNvPr id="8214" name="Freeform 26"/>
            <p:cNvSpPr>
              <a:spLocks/>
            </p:cNvSpPr>
            <p:nvPr/>
          </p:nvSpPr>
          <p:spPr bwMode="auto">
            <a:xfrm>
              <a:off x="2880" y="3012"/>
              <a:ext cx="1632" cy="252"/>
            </a:xfrm>
            <a:custGeom>
              <a:avLst/>
              <a:gdLst>
                <a:gd name="T0" fmla="*/ 0 w 958"/>
                <a:gd name="T1" fmla="*/ 192 h 252"/>
                <a:gd name="T2" fmla="*/ 1835 w 958"/>
                <a:gd name="T3" fmla="*/ 0 h 252"/>
                <a:gd name="T4" fmla="*/ 968981 w 958"/>
                <a:gd name="T5" fmla="*/ 1 h 252"/>
                <a:gd name="T6" fmla="*/ 974890 w 958"/>
                <a:gd name="T7" fmla="*/ 252 h 2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8"/>
                <a:gd name="T13" fmla="*/ 0 h 252"/>
                <a:gd name="T14" fmla="*/ 958 w 958"/>
                <a:gd name="T15" fmla="*/ 252 h 2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8" h="252">
                  <a:moveTo>
                    <a:pt x="0" y="192"/>
                  </a:moveTo>
                  <a:lnTo>
                    <a:pt x="2" y="0"/>
                  </a:lnTo>
                  <a:lnTo>
                    <a:pt x="952" y="1"/>
                  </a:lnTo>
                  <a:lnTo>
                    <a:pt x="958" y="25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2479675" y="5619750"/>
            <a:ext cx="5818188" cy="876300"/>
            <a:chOff x="1562" y="3480"/>
            <a:chExt cx="3665" cy="552"/>
          </a:xfrm>
        </p:grpSpPr>
        <p:sp>
          <p:nvSpPr>
            <p:cNvPr id="8210" name="AutoShape 28"/>
            <p:cNvSpPr>
              <a:spLocks noChangeArrowheads="1"/>
            </p:cNvSpPr>
            <p:nvPr/>
          </p:nvSpPr>
          <p:spPr bwMode="auto">
            <a:xfrm>
              <a:off x="4423" y="3687"/>
              <a:ext cx="804" cy="297"/>
            </a:xfrm>
            <a:prstGeom prst="wedgeRectCallout">
              <a:avLst>
                <a:gd name="adj1" fmla="val -20903"/>
                <a:gd name="adj2" fmla="val -128824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buFontTx/>
                <a:buNone/>
              </a:pPr>
              <a:r>
                <a:rPr lang="en-US" sz="1200">
                  <a:solidFill>
                    <a:schemeClr val="tx1"/>
                  </a:solidFill>
                </a:rPr>
                <a:t>strcpy will copy </a:t>
              </a:r>
            </a:p>
            <a:p>
              <a:pPr algn="ctr">
                <a:lnSpc>
                  <a:spcPct val="90000"/>
                </a:lnSpc>
                <a:buFontTx/>
                <a:buNone/>
              </a:pPr>
              <a:r>
                <a:rPr lang="en-US" sz="1200">
                  <a:solidFill>
                    <a:schemeClr val="tx1"/>
                  </a:solidFill>
                </a:rPr>
                <a:t>BadPointer here</a:t>
              </a:r>
            </a:p>
          </p:txBody>
        </p:sp>
        <p:sp>
          <p:nvSpPr>
            <p:cNvPr id="8211" name="Freeform 29"/>
            <p:cNvSpPr>
              <a:spLocks/>
            </p:cNvSpPr>
            <p:nvPr/>
          </p:nvSpPr>
          <p:spPr bwMode="auto">
            <a:xfrm>
              <a:off x="1562" y="3480"/>
              <a:ext cx="2902" cy="552"/>
            </a:xfrm>
            <a:custGeom>
              <a:avLst/>
              <a:gdLst>
                <a:gd name="T0" fmla="*/ 2902 w 2902"/>
                <a:gd name="T1" fmla="*/ 0 h 552"/>
                <a:gd name="T2" fmla="*/ 2624 w 2902"/>
                <a:gd name="T3" fmla="*/ 552 h 552"/>
                <a:gd name="T4" fmla="*/ 0 w 2902"/>
                <a:gd name="T5" fmla="*/ 546 h 552"/>
                <a:gd name="T6" fmla="*/ 0 w 2902"/>
                <a:gd name="T7" fmla="*/ 0 h 5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02"/>
                <a:gd name="T13" fmla="*/ 0 h 552"/>
                <a:gd name="T14" fmla="*/ 2902 w 2902"/>
                <a:gd name="T15" fmla="*/ 552 h 5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02" h="552">
                  <a:moveTo>
                    <a:pt x="2902" y="0"/>
                  </a:moveTo>
                  <a:lnTo>
                    <a:pt x="2624" y="552"/>
                  </a:lnTo>
                  <a:lnTo>
                    <a:pt x="0" y="546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839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Buffer Overflow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631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pitchFamily="34" charset="0"/>
              </a:rPr>
              <a:t>slide </a:t>
            </a:r>
            <a:fld id="{A7571ACA-9D81-4471-8E66-D8C09B7C4113}" type="slidenum">
              <a:rPr lang="en-US" sz="1200" smtClean="0">
                <a:latin typeface="Arial" pitchFamily="34" charset="0"/>
              </a:rPr>
              <a:pPr/>
              <a:t>50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5105400"/>
          </a:xfrm>
        </p:spPr>
        <p:txBody>
          <a:bodyPr/>
          <a:lstStyle/>
          <a:p>
            <a:r>
              <a:rPr lang="en-US" b="1" dirty="0"/>
              <a:t>What Can Still Be Overwritten?</a:t>
            </a:r>
          </a:p>
          <a:p>
            <a:pPr lvl="1"/>
            <a:r>
              <a:rPr lang="en-US" dirty="0"/>
              <a:t>Other string buffers in the vulnerable function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Any stack data in functions up the call stack: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e.g., like those remote attacks (heap-like attacks).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Do canaries help in this case?  Why?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Canary-based Techniques</a:t>
            </a:r>
          </a:p>
        </p:txBody>
      </p:sp>
    </p:spTree>
    <p:extLst>
      <p:ext uri="{BB962C8B-B14F-4D97-AF65-F5344CB8AC3E}">
        <p14:creationId xmlns:p14="http://schemas.microsoft.com/office/powerpoint/2010/main" val="9751153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/>
              <a:t>PointGuard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515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pitchFamily="34" charset="0"/>
              </a:rPr>
              <a:t>slide </a:t>
            </a:r>
            <a:fld id="{45144A91-1BE1-48B4-9E98-763043BE02A9}" type="slidenum">
              <a:rPr lang="en-US" sz="1200" smtClean="0">
                <a:latin typeface="Arial" pitchFamily="34" charset="0"/>
              </a:rPr>
              <a:pPr/>
              <a:t>52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PointGuard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534400" cy="51054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By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/>
              <a:t>Cowan et al, USENIX Security 2003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Idea: encrypt all pointers while in memory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Compiler enforced technique.</a:t>
            </a:r>
          </a:p>
          <a:p>
            <a:pPr lvl="1"/>
            <a:r>
              <a:rPr lang="en-US" dirty="0"/>
              <a:t>Generate a random key when program is executed.</a:t>
            </a:r>
          </a:p>
          <a:p>
            <a:pPr lvl="1"/>
            <a:r>
              <a:rPr lang="en-US" dirty="0"/>
              <a:t>Each pointer is </a:t>
            </a:r>
            <a:r>
              <a:rPr lang="en-US" dirty="0" err="1"/>
              <a:t>XORed</a:t>
            </a:r>
            <a:r>
              <a:rPr lang="en-US" dirty="0"/>
              <a:t> with this key when loaded from </a:t>
            </a:r>
            <a:r>
              <a:rPr lang="en-US" b="1" dirty="0"/>
              <a:t>memory</a:t>
            </a:r>
            <a:r>
              <a:rPr lang="en-US" dirty="0"/>
              <a:t> to </a:t>
            </a:r>
            <a:r>
              <a:rPr lang="en-US" b="1" dirty="0"/>
              <a:t>registers</a:t>
            </a:r>
            <a:r>
              <a:rPr lang="en-US" dirty="0"/>
              <a:t> or stored back into </a:t>
            </a:r>
            <a:r>
              <a:rPr lang="en-US" b="1" dirty="0"/>
              <a:t>memory.</a:t>
            </a:r>
          </a:p>
          <a:p>
            <a:pPr lvl="2"/>
            <a:r>
              <a:rPr lang="en-US" dirty="0"/>
              <a:t>Decrypted only when in registers.</a:t>
            </a:r>
          </a:p>
          <a:p>
            <a:pPr lvl="2"/>
            <a:r>
              <a:rPr lang="en-US" dirty="0"/>
              <a:t>Pointers cannot be overflowed while in registers.</a:t>
            </a:r>
          </a:p>
          <a:p>
            <a:pPr lvl="2"/>
            <a:endParaRPr lang="en-US" dirty="0"/>
          </a:p>
          <a:p>
            <a:r>
              <a:rPr lang="en-US" b="1" dirty="0"/>
              <a:t>Attacker cannot predict the target program’s key:</a:t>
            </a:r>
          </a:p>
          <a:p>
            <a:pPr lvl="1"/>
            <a:r>
              <a:rPr lang="en-US" dirty="0"/>
              <a:t>Even if pointer is overwritten, after </a:t>
            </a:r>
            <a:r>
              <a:rPr lang="en-US" b="1" dirty="0" err="1"/>
              <a:t>XOR</a:t>
            </a:r>
            <a:r>
              <a:rPr lang="en-US" dirty="0" err="1"/>
              <a:t>ing</a:t>
            </a:r>
            <a:r>
              <a:rPr lang="en-US" dirty="0"/>
              <a:t> with key it will dereference to a “random” memory address.</a:t>
            </a:r>
          </a:p>
        </p:txBody>
      </p:sp>
    </p:spTree>
    <p:extLst>
      <p:ext uri="{BB962C8B-B14F-4D97-AF65-F5344CB8AC3E}">
        <p14:creationId xmlns:p14="http://schemas.microsoft.com/office/powerpoint/2010/main" val="306084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Pointer Attack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52400" y="1143000"/>
            <a:ext cx="8534400" cy="2430461"/>
            <a:chOff x="-216" y="1023"/>
            <a:chExt cx="5376" cy="1531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351" y="1023"/>
              <a:ext cx="381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CPU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98" y="1938"/>
              <a:ext cx="4062" cy="3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-216" y="1992"/>
              <a:ext cx="10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</a:rPr>
                <a:t>Before Attack</a:t>
              </a: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588" y="1938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1945" y="1938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550" y="1924"/>
              <a:ext cx="50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Pointer</a:t>
              </a:r>
            </a:p>
            <a:p>
              <a:r>
                <a:rPr lang="en-US" sz="1600" dirty="0"/>
                <a:t>0x1234</a:t>
              </a: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042" y="1938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3340" y="1944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990" y="1938"/>
              <a:ext cx="36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Data</a:t>
              </a: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H="1">
              <a:off x="1665" y="1317"/>
              <a:ext cx="686" cy="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590" y="1431"/>
              <a:ext cx="133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1. Fetch Pointer Value</a:t>
              </a: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1850" y="1317"/>
              <a:ext cx="630" cy="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2942" y="2341"/>
              <a:ext cx="5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0x1234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2730" y="1317"/>
              <a:ext cx="420" cy="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2907" y="1431"/>
              <a:ext cx="21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2. Access data referenced by pointer</a:t>
              </a:r>
            </a:p>
          </p:txBody>
        </p:sp>
      </p:grpSp>
      <p:grpSp>
        <p:nvGrpSpPr>
          <p:cNvPr id="23" name="Group 2"/>
          <p:cNvGrpSpPr>
            <a:grpSpLocks/>
          </p:cNvGrpSpPr>
          <p:nvPr/>
        </p:nvGrpSpPr>
        <p:grpSpPr bwMode="auto">
          <a:xfrm>
            <a:off x="215900" y="3805238"/>
            <a:ext cx="8218488" cy="2400300"/>
            <a:chOff x="136" y="1023"/>
            <a:chExt cx="5177" cy="1512"/>
          </a:xfrm>
        </p:grpSpPr>
        <p:sp>
          <p:nvSpPr>
            <p:cNvPr id="24" name="Text Box 3"/>
            <p:cNvSpPr txBox="1">
              <a:spLocks noChangeArrowheads="1"/>
            </p:cNvSpPr>
            <p:nvPr/>
          </p:nvSpPr>
          <p:spPr bwMode="auto">
            <a:xfrm>
              <a:off x="2351" y="1023"/>
              <a:ext cx="381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CPU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1098" y="1938"/>
              <a:ext cx="4062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136" y="1992"/>
              <a:ext cx="58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Attack</a:t>
              </a:r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>
              <a:off x="1588" y="1938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>
              <a:off x="1945" y="1938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1526" y="1877"/>
              <a:ext cx="50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Pointer</a:t>
              </a:r>
            </a:p>
            <a:p>
              <a:r>
                <a:rPr lang="en-US" sz="1600" dirty="0"/>
                <a:t>0x1234</a:t>
              </a:r>
            </a:p>
            <a:p>
              <a:r>
                <a:rPr lang="en-US" sz="1600" b="1" dirty="0">
                  <a:solidFill>
                    <a:srgbClr val="FF0000"/>
                  </a:solidFill>
                </a:rPr>
                <a:t>0x1340</a:t>
              </a:r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3042" y="1938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3340" y="1944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2" name="Text Box 11"/>
            <p:cNvSpPr txBox="1">
              <a:spLocks noChangeArrowheads="1"/>
            </p:cNvSpPr>
            <p:nvPr/>
          </p:nvSpPr>
          <p:spPr bwMode="auto">
            <a:xfrm>
              <a:off x="3042" y="1938"/>
              <a:ext cx="36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Data</a:t>
              </a: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 flipH="1">
              <a:off x="1665" y="1317"/>
              <a:ext cx="686" cy="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624" y="1431"/>
              <a:ext cx="133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1. Fetch Pointer Value</a:t>
              </a:r>
            </a:p>
          </p:txBody>
        </p:sp>
        <p:sp>
          <p:nvSpPr>
            <p:cNvPr id="35" name="Line 14"/>
            <p:cNvSpPr>
              <a:spLocks noChangeShapeType="1"/>
            </p:cNvSpPr>
            <p:nvPr/>
          </p:nvSpPr>
          <p:spPr bwMode="auto">
            <a:xfrm flipV="1">
              <a:off x="1850" y="1317"/>
              <a:ext cx="630" cy="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>
              <a:off x="2976" y="2322"/>
              <a:ext cx="5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0x1234</a:t>
              </a:r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>
              <a:off x="2730" y="1317"/>
              <a:ext cx="1165" cy="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8" name="Text Box 17"/>
            <p:cNvSpPr txBox="1">
              <a:spLocks noChangeArrowheads="1"/>
            </p:cNvSpPr>
            <p:nvPr/>
          </p:nvSpPr>
          <p:spPr bwMode="auto">
            <a:xfrm>
              <a:off x="3260" y="1215"/>
              <a:ext cx="205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2. Access </a:t>
              </a:r>
              <a:r>
                <a:rPr lang="en-US" sz="1600" b="1" i="1" dirty="0"/>
                <a:t>attacker’s </a:t>
              </a:r>
              <a:r>
                <a:rPr lang="en-US" sz="1600" b="1" dirty="0"/>
                <a:t>data referenced</a:t>
              </a:r>
            </a:p>
            <a:p>
              <a:r>
                <a:rPr lang="en-US" sz="1600" b="1" dirty="0"/>
                <a:t> by </a:t>
              </a:r>
              <a:r>
                <a:rPr lang="en-US" sz="1600" b="1" i="1" dirty="0"/>
                <a:t>corrupted</a:t>
              </a:r>
              <a:r>
                <a:rPr lang="en-US" sz="1600" b="1" dirty="0"/>
                <a:t> pointer</a:t>
              </a:r>
            </a:p>
          </p:txBody>
        </p: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>
              <a:off x="1505" y="2114"/>
              <a:ext cx="576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3793" y="2322"/>
              <a:ext cx="5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0x1340</a:t>
              </a:r>
            </a:p>
          </p:txBody>
        </p:sp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>
              <a:off x="3793" y="1944"/>
              <a:ext cx="63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Malicious</a:t>
              </a:r>
            </a:p>
            <a:p>
              <a:r>
                <a:rPr lang="en-US" sz="1600"/>
                <a:t>Data</a:t>
              </a:r>
            </a:p>
          </p:txBody>
        </p:sp>
        <p:sp>
          <p:nvSpPr>
            <p:cNvPr id="42" name="Line 21"/>
            <p:cNvSpPr>
              <a:spLocks noChangeShapeType="1"/>
            </p:cNvSpPr>
            <p:nvPr/>
          </p:nvSpPr>
          <p:spPr bwMode="auto">
            <a:xfrm>
              <a:off x="3793" y="1938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>
              <a:off x="4294" y="1938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</p:grpSp>
      <p:cxnSp>
        <p:nvCxnSpPr>
          <p:cNvPr id="45" name="Straight Connector 44"/>
          <p:cNvCxnSpPr/>
          <p:nvPr/>
        </p:nvCxnSpPr>
        <p:spPr>
          <a:xfrm>
            <a:off x="215900" y="3657600"/>
            <a:ext cx="8699500" cy="0"/>
          </a:xfrm>
          <a:prstGeom prst="line">
            <a:avLst/>
          </a:prstGeom>
          <a:ln w="38100">
            <a:solidFill>
              <a:srgbClr val="00206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49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PointGuard</a:t>
            </a:r>
            <a:r>
              <a:rPr lang="en-US" dirty="0"/>
              <a:t> Pointer 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55563" y="1088409"/>
            <a:ext cx="8956675" cy="2590799"/>
            <a:chOff x="-325" y="1023"/>
            <a:chExt cx="5642" cy="1632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351" y="1023"/>
              <a:ext cx="381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CPU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840" y="1938"/>
              <a:ext cx="4320" cy="5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-325" y="1992"/>
              <a:ext cx="10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</a:rPr>
                <a:t>Before Attack</a:t>
              </a: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368" y="1938"/>
              <a:ext cx="0" cy="5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1945" y="1938"/>
              <a:ext cx="0" cy="5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344" y="1887"/>
              <a:ext cx="64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Encrypted</a:t>
              </a:r>
              <a:br>
                <a:rPr lang="en-US" sz="1600" dirty="0"/>
              </a:br>
              <a:r>
                <a:rPr lang="en-US" sz="1600" dirty="0"/>
                <a:t>Pointer</a:t>
              </a:r>
            </a:p>
            <a:p>
              <a:r>
                <a:rPr lang="en-US" sz="1600" dirty="0"/>
                <a:t>0x7239</a:t>
              </a: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042" y="1938"/>
              <a:ext cx="0" cy="5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3340" y="1944"/>
              <a:ext cx="0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3042" y="1938"/>
              <a:ext cx="36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Data</a:t>
              </a: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H="1">
              <a:off x="1464" y="1146"/>
              <a:ext cx="864" cy="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504" y="1119"/>
              <a:ext cx="133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1. Fetch Pointer Value</a:t>
              </a: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1850" y="1687"/>
              <a:ext cx="142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2976" y="2442"/>
              <a:ext cx="5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0x1234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2732" y="1119"/>
              <a:ext cx="418" cy="8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3214" y="1146"/>
              <a:ext cx="21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2. Access data referenced by pointer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1992" y="1503"/>
              <a:ext cx="731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Pointer</a:t>
              </a:r>
              <a:br>
                <a:rPr lang="en-US" sz="1600" dirty="0"/>
              </a:br>
              <a:r>
                <a:rPr lang="en-US" sz="1600" dirty="0"/>
                <a:t> Decryption</a:t>
              </a: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V="1">
              <a:off x="2240" y="1225"/>
              <a:ext cx="301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328" y="1311"/>
              <a:ext cx="5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0x1234</a:t>
              </a:r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215900" y="3657600"/>
            <a:ext cx="8699500" cy="0"/>
          </a:xfrm>
          <a:prstGeom prst="line">
            <a:avLst/>
          </a:prstGeom>
          <a:ln w="38100">
            <a:solidFill>
              <a:srgbClr val="00206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52400" y="3759201"/>
            <a:ext cx="8980227" cy="2641599"/>
            <a:chOff x="152400" y="3759201"/>
            <a:chExt cx="8980227" cy="2641599"/>
          </a:xfrm>
        </p:grpSpPr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7743030" y="4444425"/>
              <a:ext cx="1389597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3. </a:t>
              </a:r>
              <a:r>
                <a:rPr lang="en-US" sz="1600" b="1" dirty="0" err="1">
                  <a:solidFill>
                    <a:srgbClr val="FF0000"/>
                  </a:solidFill>
                </a:rPr>
                <a:t>Segfault</a:t>
              </a:r>
              <a:r>
                <a:rPr lang="en-US" sz="1600" b="1" dirty="0">
                  <a:solidFill>
                    <a:srgbClr val="FF0000"/>
                  </a:solidFill>
                </a:rPr>
                <a:t> &amp; Crash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52400" y="3759201"/>
              <a:ext cx="8856663" cy="2641599"/>
              <a:chOff x="152400" y="3759201"/>
              <a:chExt cx="8856663" cy="2641599"/>
            </a:xfrm>
          </p:grpSpPr>
          <p:grpSp>
            <p:nvGrpSpPr>
              <p:cNvPr id="25" name="Group 2"/>
              <p:cNvGrpSpPr>
                <a:grpSpLocks/>
              </p:cNvGrpSpPr>
              <p:nvPr/>
            </p:nvGrpSpPr>
            <p:grpSpPr bwMode="auto">
              <a:xfrm>
                <a:off x="152400" y="3759201"/>
                <a:ext cx="8856663" cy="2641599"/>
                <a:chOff x="-325" y="991"/>
                <a:chExt cx="5579" cy="1664"/>
              </a:xfrm>
            </p:grpSpPr>
            <p:sp>
              <p:nvSpPr>
                <p:cNvPr id="26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351" y="1023"/>
                  <a:ext cx="381" cy="21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/>
                    <a:t>CPU</a:t>
                  </a:r>
                </a:p>
              </p:txBody>
            </p:sp>
            <p:sp>
              <p:nvSpPr>
                <p:cNvPr id="27" name="Rectangle 4"/>
                <p:cNvSpPr>
                  <a:spLocks noChangeArrowheads="1"/>
                </p:cNvSpPr>
                <p:nvPr/>
              </p:nvSpPr>
              <p:spPr bwMode="auto">
                <a:xfrm>
                  <a:off x="840" y="1938"/>
                  <a:ext cx="4320" cy="50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2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-325" y="1992"/>
                  <a:ext cx="58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dirty="0">
                      <a:solidFill>
                        <a:srgbClr val="FF0000"/>
                      </a:solidFill>
                    </a:rPr>
                    <a:t>Attack</a:t>
                  </a:r>
                </a:p>
              </p:txBody>
            </p:sp>
            <p:sp>
              <p:nvSpPr>
                <p:cNvPr id="29" name="Line 6"/>
                <p:cNvSpPr>
                  <a:spLocks noChangeShapeType="1"/>
                </p:cNvSpPr>
                <p:nvPr/>
              </p:nvSpPr>
              <p:spPr bwMode="auto">
                <a:xfrm>
                  <a:off x="1368" y="1938"/>
                  <a:ext cx="0" cy="5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30" name="Line 7"/>
                <p:cNvSpPr>
                  <a:spLocks noChangeShapeType="1"/>
                </p:cNvSpPr>
                <p:nvPr/>
              </p:nvSpPr>
              <p:spPr bwMode="auto">
                <a:xfrm>
                  <a:off x="1945" y="1938"/>
                  <a:ext cx="0" cy="5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3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344" y="1848"/>
                  <a:ext cx="648" cy="6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/>
                    <a:t>Encrypted</a:t>
                  </a:r>
                  <a:br>
                    <a:rPr lang="en-US" sz="1600" dirty="0"/>
                  </a:br>
                  <a:r>
                    <a:rPr lang="en-US" sz="1600" dirty="0"/>
                    <a:t>Pointer</a:t>
                  </a:r>
                </a:p>
                <a:p>
                  <a:r>
                    <a:rPr lang="en-US" sz="1600" dirty="0"/>
                    <a:t>0x7239</a:t>
                  </a:r>
                  <a:br>
                    <a:rPr lang="en-US" sz="1600" dirty="0"/>
                  </a:br>
                  <a:r>
                    <a:rPr lang="en-US" sz="1600" b="1" dirty="0">
                      <a:solidFill>
                        <a:srgbClr val="FF0000"/>
                      </a:solidFill>
                    </a:rPr>
                    <a:t>0x1340</a:t>
                  </a:r>
                </a:p>
              </p:txBody>
            </p:sp>
            <p:sp>
              <p:nvSpPr>
                <p:cNvPr id="32" name="Line 9"/>
                <p:cNvSpPr>
                  <a:spLocks noChangeShapeType="1"/>
                </p:cNvSpPr>
                <p:nvPr/>
              </p:nvSpPr>
              <p:spPr bwMode="auto">
                <a:xfrm>
                  <a:off x="3042" y="1938"/>
                  <a:ext cx="0" cy="5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33" name="Line 10"/>
                <p:cNvSpPr>
                  <a:spLocks noChangeShapeType="1"/>
                </p:cNvSpPr>
                <p:nvPr/>
              </p:nvSpPr>
              <p:spPr bwMode="auto">
                <a:xfrm>
                  <a:off x="3340" y="1944"/>
                  <a:ext cx="0" cy="50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3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042" y="1938"/>
                  <a:ext cx="361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/>
                    <a:t>Data</a:t>
                  </a:r>
                </a:p>
              </p:txBody>
            </p:sp>
            <p:sp>
              <p:nvSpPr>
                <p:cNvPr id="35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464" y="1146"/>
                  <a:ext cx="864" cy="7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3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04" y="1119"/>
                  <a:ext cx="1336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/>
                    <a:t>1. Fetch Pointer Value</a:t>
                  </a:r>
                </a:p>
              </p:txBody>
            </p:sp>
            <p:sp>
              <p:nvSpPr>
                <p:cNvPr id="37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850" y="1687"/>
                  <a:ext cx="142" cy="2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3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976" y="2442"/>
                  <a:ext cx="504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/>
                    <a:t>0x1234</a:t>
                  </a:r>
                </a:p>
              </p:txBody>
            </p:sp>
            <p:sp>
              <p:nvSpPr>
                <p:cNvPr id="39" name="Line 16"/>
                <p:cNvSpPr>
                  <a:spLocks noChangeShapeType="1"/>
                </p:cNvSpPr>
                <p:nvPr/>
              </p:nvSpPr>
              <p:spPr bwMode="auto">
                <a:xfrm>
                  <a:off x="2732" y="1119"/>
                  <a:ext cx="2367" cy="8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4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179" y="991"/>
                  <a:ext cx="2075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/>
                    <a:t>2. Access random data referenced</a:t>
                  </a:r>
                </a:p>
                <a:p>
                  <a:r>
                    <a:rPr lang="en-US" sz="1600" b="1" dirty="0"/>
                    <a:t> by decryption of corrupted pointer</a:t>
                  </a:r>
                </a:p>
              </p:txBody>
            </p:sp>
            <p:sp>
              <p:nvSpPr>
                <p:cNvPr id="4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992" y="1503"/>
                  <a:ext cx="731" cy="36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/>
                    <a:t>Pointer</a:t>
                  </a:r>
                  <a:br>
                    <a:rPr lang="en-US" sz="1600" dirty="0"/>
                  </a:br>
                  <a:r>
                    <a:rPr lang="en-US" sz="1600" dirty="0"/>
                    <a:t> Decryption</a:t>
                  </a:r>
                </a:p>
              </p:txBody>
            </p:sp>
            <p:sp>
              <p:nvSpPr>
                <p:cNvPr id="4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240" y="1225"/>
                  <a:ext cx="301" cy="2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4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328" y="1311"/>
                  <a:ext cx="504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/>
                    <a:t>0x9786</a:t>
                  </a:r>
                </a:p>
              </p:txBody>
            </p:sp>
          </p:grpSp>
          <p:sp>
            <p:nvSpPr>
              <p:cNvPr id="45" name="Line 9"/>
              <p:cNvSpPr>
                <a:spLocks noChangeShapeType="1"/>
              </p:cNvSpPr>
              <p:nvPr/>
            </p:nvSpPr>
            <p:spPr bwMode="auto">
              <a:xfrm>
                <a:off x="6477000" y="5257800"/>
                <a:ext cx="0" cy="8080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46" name="Line 10"/>
              <p:cNvSpPr>
                <a:spLocks noChangeShapeType="1"/>
              </p:cNvSpPr>
              <p:nvPr/>
            </p:nvSpPr>
            <p:spPr bwMode="auto">
              <a:xfrm>
                <a:off x="7391400" y="5267325"/>
                <a:ext cx="0" cy="7985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47" name="Text Box 11"/>
              <p:cNvSpPr txBox="1">
                <a:spLocks noChangeArrowheads="1"/>
              </p:cNvSpPr>
              <p:nvPr/>
            </p:nvSpPr>
            <p:spPr bwMode="auto">
              <a:xfrm>
                <a:off x="6513512" y="5257800"/>
                <a:ext cx="1008609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Malicious</a:t>
                </a:r>
                <a:br>
                  <a:rPr lang="en-US" sz="1600" dirty="0"/>
                </a:br>
                <a:r>
                  <a:rPr lang="en-US" sz="1600" dirty="0"/>
                  <a:t>Data</a:t>
                </a:r>
              </a:p>
            </p:txBody>
          </p:sp>
          <p:sp>
            <p:nvSpPr>
              <p:cNvPr id="50" name="Line 18"/>
              <p:cNvSpPr>
                <a:spLocks noChangeShapeType="1"/>
              </p:cNvSpPr>
              <p:nvPr/>
            </p:nvSpPr>
            <p:spPr bwMode="auto">
              <a:xfrm>
                <a:off x="2743200" y="5791200"/>
                <a:ext cx="914400" cy="101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171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Non-executable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055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Non-Executable Memory (NEM)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Problem:</a:t>
            </a:r>
            <a:r>
              <a:rPr lang="en-US" dirty="0"/>
              <a:t> x86 memory architecture traditionally did not distinguish between “readable” and “executable” per page.</a:t>
            </a:r>
          </a:p>
          <a:p>
            <a:endParaRPr lang="en-US" dirty="0"/>
          </a:p>
          <a:p>
            <a:r>
              <a:rPr lang="en-US" b="1" dirty="0"/>
              <a:t>Rationale:</a:t>
            </a:r>
            <a:r>
              <a:rPr lang="en-US" dirty="0"/>
              <a:t> Try to move away from Von Neumann architecture by making key regions of memory non-executable.</a:t>
            </a:r>
          </a:p>
          <a:p>
            <a:endParaRPr lang="en-US" dirty="0"/>
          </a:p>
          <a:p>
            <a:r>
              <a:rPr lang="en-US" b="1" dirty="0"/>
              <a:t>Definition: </a:t>
            </a:r>
            <a:r>
              <a:rPr lang="en-US" dirty="0"/>
              <a:t>Techniques to exclusively allocate memory for either code or data.</a:t>
            </a:r>
          </a:p>
          <a:p>
            <a:pPr lvl="1"/>
            <a:r>
              <a:rPr lang="en-US" dirty="0"/>
              <a:t>Prevent attacker from injecting data to be executed as code.</a:t>
            </a:r>
          </a:p>
          <a:p>
            <a:pPr lvl="1"/>
            <a:r>
              <a:rPr lang="en-US" dirty="0"/>
              <a:t>Effective against </a:t>
            </a:r>
            <a:r>
              <a:rPr lang="en-US" i="1" dirty="0"/>
              <a:t>naïve</a:t>
            </a:r>
            <a:r>
              <a:rPr lang="en-US" dirty="0"/>
              <a:t> Stack Smash attacks</a:t>
            </a:r>
          </a:p>
        </p:txBody>
      </p:sp>
    </p:spTree>
    <p:extLst>
      <p:ext uri="{BB962C8B-B14F-4D97-AF65-F5344CB8AC3E}">
        <p14:creationId xmlns:p14="http://schemas.microsoft.com/office/powerpoint/2010/main" val="264550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152399"/>
            <a:ext cx="6781800" cy="990601"/>
          </a:xfrm>
        </p:spPr>
        <p:txBody>
          <a:bodyPr>
            <a:normAutofit/>
          </a:bodyPr>
          <a:lstStyle/>
          <a:p>
            <a:r>
              <a:rPr lang="en-US" dirty="0"/>
              <a:t>NEM: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Hardware implementation:</a:t>
            </a:r>
          </a:p>
          <a:p>
            <a:pPr lvl="1"/>
            <a:r>
              <a:rPr lang="en-US" dirty="0"/>
              <a:t>SPARC, Alpha, PowerPC, IA-64 processors</a:t>
            </a:r>
          </a:p>
          <a:p>
            <a:pPr lvl="1"/>
            <a:r>
              <a:rPr lang="en-US" dirty="0"/>
              <a:t>NX (AMD processors)</a:t>
            </a:r>
          </a:p>
          <a:p>
            <a:pPr lvl="1"/>
            <a:r>
              <a:rPr lang="en-US" dirty="0"/>
              <a:t>XD (Intel processors, identical to NX)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Software emulation:</a:t>
            </a:r>
          </a:p>
          <a:p>
            <a:pPr lvl="1"/>
            <a:r>
              <a:rPr lang="en-US" dirty="0" err="1"/>
              <a:t>PaX</a:t>
            </a:r>
            <a:endParaRPr lang="en-US" dirty="0"/>
          </a:p>
          <a:p>
            <a:pPr lvl="1"/>
            <a:r>
              <a:rPr lang="en-US" dirty="0" err="1"/>
              <a:t>ExecShield</a:t>
            </a:r>
            <a:r>
              <a:rPr lang="en-US" dirty="0"/>
              <a:t> (</a:t>
            </a:r>
            <a:r>
              <a:rPr lang="en-US" dirty="0" err="1"/>
              <a:t>RedHat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WX (</a:t>
            </a:r>
            <a:r>
              <a:rPr lang="en-US" dirty="0" err="1"/>
              <a:t>OpenBSD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execution prevention (DEP) (recent Windows releases)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019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NEM: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methods mostly implement non-executable </a:t>
            </a:r>
            <a:r>
              <a:rPr lang="en-US" i="1" dirty="0"/>
              <a:t>stack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Bypassable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Inject your </a:t>
            </a:r>
            <a:r>
              <a:rPr lang="en-US" b="1" i="1" dirty="0"/>
              <a:t>shell code </a:t>
            </a:r>
            <a:r>
              <a:rPr lang="en-US" dirty="0"/>
              <a:t>into the heap (still executable)</a:t>
            </a:r>
          </a:p>
          <a:p>
            <a:pPr lvl="1"/>
            <a:r>
              <a:rPr lang="en-US" dirty="0"/>
              <a:t>Point return address at your shell code in the heap</a:t>
            </a:r>
          </a:p>
        </p:txBody>
      </p:sp>
    </p:spTree>
    <p:extLst>
      <p:ext uri="{BB962C8B-B14F-4D97-AF65-F5344CB8AC3E}">
        <p14:creationId xmlns:p14="http://schemas.microsoft.com/office/powerpoint/2010/main" val="1277219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Address Space Layout Randomization (ASLR)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Stack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4495800"/>
          </a:xfrm>
        </p:spPr>
        <p:txBody>
          <a:bodyPr>
            <a:normAutofit/>
          </a:bodyPr>
          <a:lstStyle/>
          <a:p>
            <a:r>
              <a:rPr lang="en-US" dirty="0"/>
              <a:t>What is the</a:t>
            </a:r>
            <a:r>
              <a:rPr lang="en-CA" dirty="0"/>
              <a:t> “</a:t>
            </a:r>
            <a:r>
              <a:rPr lang="en-CA" b="1" i="1" dirty="0"/>
              <a:t>Stack</a:t>
            </a:r>
            <a:r>
              <a:rPr lang="en-CA" dirty="0"/>
              <a:t>”?</a:t>
            </a:r>
          </a:p>
          <a:p>
            <a:pPr lvl="1"/>
            <a:r>
              <a:rPr lang="en-CA" dirty="0"/>
              <a:t>AKA “</a:t>
            </a:r>
            <a:r>
              <a:rPr lang="en-CA" b="1" i="1" dirty="0"/>
              <a:t>Call Stack</a:t>
            </a:r>
            <a:r>
              <a:rPr lang="en-CA" dirty="0"/>
              <a:t>”</a:t>
            </a:r>
          </a:p>
          <a:p>
            <a:pPr lvl="1"/>
            <a:r>
              <a:rPr lang="en-CA" dirty="0"/>
              <a:t>An area of memory allocated by a program as it runs</a:t>
            </a:r>
          </a:p>
          <a:p>
            <a:pPr lvl="1"/>
            <a:r>
              <a:rPr lang="en-CA" dirty="0"/>
              <a:t>Implemented as a stack data structure (hence name)</a:t>
            </a:r>
          </a:p>
          <a:p>
            <a:pPr lvl="1"/>
            <a:r>
              <a:rPr lang="en-CA" dirty="0"/>
              <a:t>Used to keep track of data related to executing functions</a:t>
            </a:r>
          </a:p>
          <a:p>
            <a:pPr lvl="1"/>
            <a:r>
              <a:rPr lang="en-CA" dirty="0"/>
              <a:t>Holds data for active functions that have not yet completed</a:t>
            </a:r>
          </a:p>
          <a:p>
            <a:pPr lvl="2"/>
            <a:r>
              <a:rPr lang="en-CA" dirty="0"/>
              <a:t>When function completes, that data is removed from the stack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653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ASLR: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Patch at the kernel level</a:t>
            </a:r>
            <a:r>
              <a:rPr lang="en-US" dirty="0"/>
              <a:t>, changing the memory mapping</a:t>
            </a:r>
          </a:p>
          <a:p>
            <a:r>
              <a:rPr lang="en-US" dirty="0"/>
              <a:t>Technique to </a:t>
            </a:r>
            <a:r>
              <a:rPr lang="en-US" b="1" dirty="0"/>
              <a:t>randomly perturb locations of memory </a:t>
            </a:r>
            <a:r>
              <a:rPr lang="en-US" dirty="0"/>
              <a:t>areas</a:t>
            </a:r>
          </a:p>
          <a:p>
            <a:pPr>
              <a:spcBef>
                <a:spcPts val="1200"/>
              </a:spcBef>
            </a:pPr>
            <a:r>
              <a:rPr lang="en-US" dirty="0"/>
              <a:t>Force </a:t>
            </a:r>
            <a:r>
              <a:rPr lang="en-US" b="1" dirty="0"/>
              <a:t>attacker to guess addresses</a:t>
            </a:r>
            <a:r>
              <a:rPr lang="en-US" dirty="0"/>
              <a:t> of important code or data with low probability</a:t>
            </a:r>
          </a:p>
          <a:p>
            <a:r>
              <a:rPr lang="en-US" b="1" dirty="0"/>
              <a:t>Small performance penalty</a:t>
            </a:r>
            <a:r>
              <a:rPr lang="en-US" dirty="0"/>
              <a:t>: extra memory/cache lookups.</a:t>
            </a:r>
          </a:p>
          <a:p>
            <a:pPr>
              <a:spcBef>
                <a:spcPts val="1200"/>
              </a:spcBef>
            </a:pPr>
            <a:r>
              <a:rPr lang="en-US" dirty="0"/>
              <a:t>Better combined with non-executable memory (NEM) methods:</a:t>
            </a:r>
          </a:p>
          <a:p>
            <a:pPr lvl="1">
              <a:spcBef>
                <a:spcPts val="1200"/>
              </a:spcBef>
            </a:pPr>
            <a:r>
              <a:rPr lang="en-US" i="1" dirty="0"/>
              <a:t>E.g., Data</a:t>
            </a:r>
            <a:r>
              <a:rPr lang="en-US" dirty="0"/>
              <a:t> </a:t>
            </a:r>
            <a:r>
              <a:rPr lang="en-US" i="1" dirty="0"/>
              <a:t>Execution Protection </a:t>
            </a:r>
            <a:r>
              <a:rPr lang="en-US" dirty="0"/>
              <a:t>(DEP).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 of implementation:</a:t>
            </a:r>
          </a:p>
          <a:p>
            <a:pPr lvl="1"/>
            <a:r>
              <a:rPr lang="en-US" dirty="0"/>
              <a:t>MS XP-SP2</a:t>
            </a:r>
          </a:p>
          <a:p>
            <a:pPr lvl="1"/>
            <a:r>
              <a:rPr lang="en-US" dirty="0" err="1"/>
              <a:t>RedHat</a:t>
            </a:r>
            <a:r>
              <a:rPr lang="en-US" dirty="0"/>
              <a:t> </a:t>
            </a:r>
            <a:r>
              <a:rPr lang="en-US" dirty="0" err="1"/>
              <a:t>ExecShield</a:t>
            </a:r>
            <a:endParaRPr lang="en-US" dirty="0"/>
          </a:p>
          <a:p>
            <a:pPr lvl="1"/>
            <a:r>
              <a:rPr lang="en-US" dirty="0" err="1"/>
              <a:t>PaX</a:t>
            </a:r>
            <a:r>
              <a:rPr lang="en-US" dirty="0"/>
              <a:t> Project.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6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ASLR &amp; NEM Together?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Only ASLR:</a:t>
            </a:r>
          </a:p>
          <a:p>
            <a:pPr lvl="1"/>
            <a:r>
              <a:rPr lang="en-US" dirty="0"/>
              <a:t>Not enough bits of randomization.</a:t>
            </a:r>
          </a:p>
          <a:p>
            <a:pPr lvl="1"/>
            <a:r>
              <a:rPr lang="en-US" dirty="0"/>
              <a:t>Attacker can inject their code surrounded by “no operation” (NOP) sled.</a:t>
            </a:r>
          </a:p>
          <a:p>
            <a:pPr lvl="1"/>
            <a:r>
              <a:rPr lang="en-US" dirty="0"/>
              <a:t>Only have to jump to somewhere in the NOP sled!!</a:t>
            </a:r>
          </a:p>
          <a:p>
            <a:pPr marL="320040" lvl="1" indent="0">
              <a:buNone/>
            </a:pPr>
            <a:endParaRPr lang="en-US" dirty="0"/>
          </a:p>
          <a:p>
            <a:r>
              <a:rPr lang="en-US" b="1" dirty="0"/>
              <a:t>Only NEM:</a:t>
            </a:r>
          </a:p>
          <a:p>
            <a:pPr lvl="1"/>
            <a:r>
              <a:rPr lang="en-US" dirty="0"/>
              <a:t>There is lots of code in memory that can do attacker’s job.</a:t>
            </a:r>
          </a:p>
          <a:p>
            <a:pPr marL="32004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7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ASLR: Effectiveness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Depends on </a:t>
            </a:r>
            <a:r>
              <a:rPr lang="en-US" b="1" dirty="0"/>
              <a:t>amount of entropy </a:t>
            </a:r>
            <a:r>
              <a:rPr lang="en-US" dirty="0"/>
              <a:t>introduced by scheme:</a:t>
            </a:r>
          </a:p>
          <a:p>
            <a:pPr lvl="1"/>
            <a:r>
              <a:rPr lang="en-US" i="1" dirty="0"/>
              <a:t>increasing space </a:t>
            </a:r>
            <a:r>
              <a:rPr lang="en-US" dirty="0"/>
              <a:t>within which a memory area may be positioned</a:t>
            </a:r>
          </a:p>
          <a:p>
            <a:pPr lvl="1"/>
            <a:r>
              <a:rPr lang="en-US" i="1" dirty="0"/>
              <a:t>decreasing the period </a:t>
            </a:r>
            <a:r>
              <a:rPr lang="en-US" dirty="0"/>
              <a:t>of perturbation</a:t>
            </a:r>
          </a:p>
          <a:p>
            <a:pPr lvl="1"/>
            <a:r>
              <a:rPr lang="en-US" i="1" dirty="0"/>
              <a:t>rearranging</a:t>
            </a:r>
            <a:r>
              <a:rPr lang="en-US" b="1" dirty="0"/>
              <a:t> </a:t>
            </a:r>
            <a:r>
              <a:rPr lang="en-US" dirty="0"/>
              <a:t>contents of a memory area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4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Stack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4495800"/>
          </a:xfrm>
        </p:spPr>
        <p:txBody>
          <a:bodyPr>
            <a:normAutofit/>
          </a:bodyPr>
          <a:lstStyle/>
          <a:p>
            <a:r>
              <a:rPr lang="en-CA" dirty="0"/>
              <a:t>Local variables declared in a function are stored on the stack.</a:t>
            </a:r>
          </a:p>
          <a:p>
            <a:r>
              <a:rPr lang="en-CA" dirty="0"/>
              <a:t>The data for each active function is stored in a separate “</a:t>
            </a:r>
            <a:r>
              <a:rPr lang="en-CA" b="1" i="1" dirty="0"/>
              <a:t>stack frame</a:t>
            </a:r>
            <a:r>
              <a:rPr lang="en-CA" dirty="0"/>
              <a:t>” on the stack (keeps everything separate)</a:t>
            </a:r>
          </a:p>
          <a:p>
            <a:pPr lvl="1"/>
            <a:r>
              <a:rPr lang="en-CA" dirty="0"/>
              <a:t>Stack frames are added and removed as functions run and complete</a:t>
            </a:r>
          </a:p>
          <a:p>
            <a:r>
              <a:rPr lang="en-CA" dirty="0"/>
              <a:t>Stack memory is allocated starting at the largest memory address allocated to a program, and grows “downwards” in memory to the lowest memory address.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7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Stack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4495800"/>
          </a:xfrm>
        </p:spPr>
        <p:txBody>
          <a:bodyPr>
            <a:normAutofit/>
          </a:bodyPr>
          <a:lstStyle/>
          <a:p>
            <a:r>
              <a:rPr lang="en-CA" dirty="0"/>
              <a:t>Memory allocation for a program (simplistically)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63888" y="2015170"/>
            <a:ext cx="1872208" cy="4013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7" name="Rectangle 6"/>
          <p:cNvSpPr/>
          <p:nvPr/>
        </p:nvSpPr>
        <p:spPr>
          <a:xfrm>
            <a:off x="3563888" y="5486400"/>
            <a:ext cx="1872208" cy="5468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Program 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3563888" y="2000850"/>
            <a:ext cx="1872208" cy="1080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9" name="Down Arrow 8"/>
          <p:cNvSpPr/>
          <p:nvPr/>
        </p:nvSpPr>
        <p:spPr>
          <a:xfrm>
            <a:off x="4427984" y="2864946"/>
            <a:ext cx="14401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1920026" y="5659769"/>
            <a:ext cx="15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Lower address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20026" y="1928842"/>
            <a:ext cx="158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Higher address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63888" y="5174851"/>
            <a:ext cx="1872208" cy="3115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3" name="Down Arrow 12"/>
          <p:cNvSpPr/>
          <p:nvPr/>
        </p:nvSpPr>
        <p:spPr>
          <a:xfrm flipV="1">
            <a:off x="2593181" y="2244326"/>
            <a:ext cx="152400" cy="341544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0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Stack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4495800"/>
          </a:xfrm>
        </p:spPr>
        <p:txBody>
          <a:bodyPr>
            <a:normAutofit/>
          </a:bodyPr>
          <a:lstStyle/>
          <a:p>
            <a:r>
              <a:rPr lang="en-CA" dirty="0"/>
              <a:t>Stack memory allocation growth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90800" y="2370862"/>
            <a:ext cx="3456384" cy="3448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90800" y="2356541"/>
            <a:ext cx="3456384" cy="18601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6938" y="4811711"/>
            <a:ext cx="15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Lower address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6938" y="2284533"/>
            <a:ext cx="158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Higher address</a:t>
            </a:r>
          </a:p>
        </p:txBody>
      </p:sp>
      <p:sp>
        <p:nvSpPr>
          <p:cNvPr id="18" name="Down Arrow 17"/>
          <p:cNvSpPr/>
          <p:nvPr/>
        </p:nvSpPr>
        <p:spPr>
          <a:xfrm flipV="1">
            <a:off x="1620093" y="2653865"/>
            <a:ext cx="152400" cy="213968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047184" y="2026716"/>
            <a:ext cx="648072" cy="315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13001" y="1811683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“</a:t>
            </a:r>
            <a:r>
              <a:rPr lang="en-CA" b="1" dirty="0"/>
              <a:t>Bottom of Stack</a:t>
            </a:r>
            <a:r>
              <a:rPr lang="en-CA" dirty="0"/>
              <a:t>”</a:t>
            </a:r>
          </a:p>
          <a:p>
            <a:r>
              <a:rPr lang="en-CA" dirty="0"/>
              <a:t>(higher address)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047184" y="3919806"/>
            <a:ext cx="648072" cy="315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13001" y="3704773"/>
            <a:ext cx="1637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“</a:t>
            </a:r>
            <a:r>
              <a:rPr lang="en-CA" b="1" dirty="0"/>
              <a:t>Top of Stack</a:t>
            </a:r>
            <a:r>
              <a:rPr lang="en-CA" dirty="0"/>
              <a:t>”</a:t>
            </a:r>
          </a:p>
          <a:p>
            <a:r>
              <a:rPr lang="en-CA" dirty="0"/>
              <a:t>(lower address)</a:t>
            </a:r>
          </a:p>
        </p:txBody>
      </p:sp>
    </p:spTree>
    <p:extLst>
      <p:ext uri="{BB962C8B-B14F-4D97-AF65-F5344CB8AC3E}">
        <p14:creationId xmlns:p14="http://schemas.microsoft.com/office/powerpoint/2010/main" val="470655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6971</TotalTime>
  <Words>3518</Words>
  <Application>Microsoft Office PowerPoint</Application>
  <PresentationFormat>On-screen Show (4:3)</PresentationFormat>
  <Paragraphs>752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Baskerville Old Face</vt:lpstr>
      <vt:lpstr>Bodoni MT</vt:lpstr>
      <vt:lpstr>Calibri</vt:lpstr>
      <vt:lpstr>Impact</vt:lpstr>
      <vt:lpstr>Times New Roman</vt:lpstr>
      <vt:lpstr>Wingdings</vt:lpstr>
      <vt:lpstr>NewsPrint</vt:lpstr>
      <vt:lpstr>PowerPoint Presentation</vt:lpstr>
      <vt:lpstr>Buffer Overflow - Overview</vt:lpstr>
      <vt:lpstr>Mitigation during SDLC</vt:lpstr>
      <vt:lpstr>Buffer Overflow Topics</vt:lpstr>
      <vt:lpstr>Stack Buffer Overflow</vt:lpstr>
      <vt:lpstr>Overview of Stack Behavior</vt:lpstr>
      <vt:lpstr>Overview of Stack Behavior</vt:lpstr>
      <vt:lpstr>Overview of Stack Behavior</vt:lpstr>
      <vt:lpstr>Overview of Stack Behavior</vt:lpstr>
      <vt:lpstr>Overview of Stack Behavior</vt:lpstr>
      <vt:lpstr>Overview of Stack Behavior</vt:lpstr>
      <vt:lpstr>Overview of Stack Behavior</vt:lpstr>
      <vt:lpstr>Overview of Stack Behavior</vt:lpstr>
      <vt:lpstr>Stack Overflow Overview</vt:lpstr>
      <vt:lpstr>Stack Frame: Function</vt:lpstr>
      <vt:lpstr>Stack Buffer Overflow: Example 1</vt:lpstr>
      <vt:lpstr>Stack Buffer Overflow: Example 2</vt:lpstr>
      <vt:lpstr>Stack Buffer Overflow: Example 3</vt:lpstr>
      <vt:lpstr>Stack Buffer Overflow: Real-life Examples</vt:lpstr>
      <vt:lpstr>SQL Slammer Worm</vt:lpstr>
      <vt:lpstr>SQL Server Vulnerability</vt:lpstr>
      <vt:lpstr>Slammer Worm: Summary</vt:lpstr>
      <vt:lpstr>Slammer Worm: Before Attack</vt:lpstr>
      <vt:lpstr>Slammer Worm: After Attack</vt:lpstr>
      <vt:lpstr>Heap Overflow</vt:lpstr>
      <vt:lpstr>Heap: Overview</vt:lpstr>
      <vt:lpstr>Heap Overflow: Overview</vt:lpstr>
      <vt:lpstr>Heap Overflow Example</vt:lpstr>
      <vt:lpstr>Heap Overflow: Real-life Examples</vt:lpstr>
      <vt:lpstr>PowerPoint Presentation</vt:lpstr>
      <vt:lpstr>Prevention &amp; Protection </vt:lpstr>
      <vt:lpstr>Prevent Buffer Overrun</vt:lpstr>
      <vt:lpstr>Prevent Buffer Overrun</vt:lpstr>
      <vt:lpstr>Example: strcpy vs strncpy</vt:lpstr>
      <vt:lpstr>Example: strcpy vs strncpy</vt:lpstr>
      <vt:lpstr>Example: strcpy vs strncpy</vt:lpstr>
      <vt:lpstr>Protect Against Buffer Overrun</vt:lpstr>
      <vt:lpstr>How Exploits Occur?</vt:lpstr>
      <vt:lpstr>Why So Vulnerable?</vt:lpstr>
      <vt:lpstr>Some Protection Mechanisms</vt:lpstr>
      <vt:lpstr>1. Canaries</vt:lpstr>
      <vt:lpstr>Canaries: Overview</vt:lpstr>
      <vt:lpstr>Canaries</vt:lpstr>
      <vt:lpstr>Canaries: Different Types</vt:lpstr>
      <vt:lpstr>Canaries: Different Types</vt:lpstr>
      <vt:lpstr>Canaries: Different Types</vt:lpstr>
      <vt:lpstr>Implementations:</vt:lpstr>
      <vt:lpstr>Example: StackGuard</vt:lpstr>
      <vt:lpstr>Example: Defeating StackGuard</vt:lpstr>
      <vt:lpstr>Canary-based Techniques</vt:lpstr>
      <vt:lpstr>2. PointGuard</vt:lpstr>
      <vt:lpstr>PointGuard</vt:lpstr>
      <vt:lpstr>Normal Pointer Attack</vt:lpstr>
      <vt:lpstr>PointGuard Pointer Defense</vt:lpstr>
      <vt:lpstr>3. Non-executable Memory</vt:lpstr>
      <vt:lpstr>Non-Executable Memory (NEM)</vt:lpstr>
      <vt:lpstr>NEM: Implementations</vt:lpstr>
      <vt:lpstr>NEM: Issues</vt:lpstr>
      <vt:lpstr>4. Address Space Layout Randomization (ASLR)</vt:lpstr>
      <vt:lpstr>ASLR: Overview</vt:lpstr>
      <vt:lpstr>Why ASLR &amp; NEM Together?</vt:lpstr>
      <vt:lpstr>ASLR: Effectiveness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for Software Development</dc:title>
  <dc:creator>Hadi Ahmadi</dc:creator>
  <cp:lastModifiedBy>Derek Yadlowski</cp:lastModifiedBy>
  <cp:revision>850</cp:revision>
  <dcterms:created xsi:type="dcterms:W3CDTF">2006-08-16T00:00:00Z</dcterms:created>
  <dcterms:modified xsi:type="dcterms:W3CDTF">2020-11-16T21:42:07Z</dcterms:modified>
</cp:coreProperties>
</file>