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99"/>
  </p:notesMasterIdLst>
  <p:sldIdLst>
    <p:sldId id="258" r:id="rId2"/>
    <p:sldId id="304" r:id="rId3"/>
    <p:sldId id="307" r:id="rId4"/>
    <p:sldId id="305" r:id="rId5"/>
    <p:sldId id="306" r:id="rId6"/>
    <p:sldId id="276" r:id="rId7"/>
    <p:sldId id="332" r:id="rId8"/>
    <p:sldId id="333" r:id="rId9"/>
    <p:sldId id="331" r:id="rId10"/>
    <p:sldId id="329" r:id="rId11"/>
    <p:sldId id="328" r:id="rId12"/>
    <p:sldId id="330" r:id="rId13"/>
    <p:sldId id="326" r:id="rId14"/>
    <p:sldId id="279" r:id="rId15"/>
    <p:sldId id="327" r:id="rId16"/>
    <p:sldId id="337" r:id="rId17"/>
    <p:sldId id="324" r:id="rId18"/>
    <p:sldId id="325" r:id="rId19"/>
    <p:sldId id="285" r:id="rId20"/>
    <p:sldId id="308" r:id="rId21"/>
    <p:sldId id="309" r:id="rId22"/>
    <p:sldId id="310" r:id="rId23"/>
    <p:sldId id="311" r:id="rId24"/>
    <p:sldId id="312" r:id="rId25"/>
    <p:sldId id="280" r:id="rId26"/>
    <p:sldId id="334" r:id="rId27"/>
    <p:sldId id="298" r:id="rId28"/>
    <p:sldId id="313" r:id="rId29"/>
    <p:sldId id="314" r:id="rId30"/>
    <p:sldId id="315" r:id="rId31"/>
    <p:sldId id="316" r:id="rId32"/>
    <p:sldId id="317" r:id="rId33"/>
    <p:sldId id="318" r:id="rId34"/>
    <p:sldId id="319" r:id="rId35"/>
    <p:sldId id="282" r:id="rId36"/>
    <p:sldId id="335" r:id="rId37"/>
    <p:sldId id="336" r:id="rId38"/>
    <p:sldId id="323" r:id="rId39"/>
    <p:sldId id="283" r:id="rId40"/>
    <p:sldId id="299" r:id="rId41"/>
    <p:sldId id="287" r:id="rId42"/>
    <p:sldId id="286" r:id="rId43"/>
    <p:sldId id="288" r:id="rId44"/>
    <p:sldId id="300" r:id="rId45"/>
    <p:sldId id="289" r:id="rId46"/>
    <p:sldId id="290" r:id="rId47"/>
    <p:sldId id="291" r:id="rId48"/>
    <p:sldId id="301" r:id="rId49"/>
    <p:sldId id="292" r:id="rId50"/>
    <p:sldId id="320" r:id="rId51"/>
    <p:sldId id="284" r:id="rId52"/>
    <p:sldId id="293" r:id="rId53"/>
    <p:sldId id="294" r:id="rId54"/>
    <p:sldId id="302" r:id="rId55"/>
    <p:sldId id="296" r:id="rId56"/>
    <p:sldId id="322" r:id="rId57"/>
    <p:sldId id="295" r:id="rId58"/>
    <p:sldId id="303" r:id="rId59"/>
    <p:sldId id="321" r:id="rId60"/>
    <p:sldId id="297" r:id="rId61"/>
    <p:sldId id="338" r:id="rId62"/>
    <p:sldId id="339" r:id="rId63"/>
    <p:sldId id="277"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260" r:id="rId80"/>
    <p:sldId id="355" r:id="rId81"/>
    <p:sldId id="356" r:id="rId82"/>
    <p:sldId id="357" r:id="rId83"/>
    <p:sldId id="281" r:id="rId84"/>
    <p:sldId id="358" r:id="rId85"/>
    <p:sldId id="359" r:id="rId86"/>
    <p:sldId id="360" r:id="rId87"/>
    <p:sldId id="361" r:id="rId88"/>
    <p:sldId id="362" r:id="rId89"/>
    <p:sldId id="363" r:id="rId90"/>
    <p:sldId id="364" r:id="rId91"/>
    <p:sldId id="278"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79" r:id="rId107"/>
    <p:sldId id="380" r:id="rId108"/>
    <p:sldId id="381" r:id="rId109"/>
    <p:sldId id="382" r:id="rId110"/>
    <p:sldId id="383" r:id="rId111"/>
    <p:sldId id="384" r:id="rId112"/>
    <p:sldId id="385" r:id="rId113"/>
    <p:sldId id="386" r:id="rId114"/>
    <p:sldId id="387" r:id="rId115"/>
    <p:sldId id="388" r:id="rId116"/>
    <p:sldId id="389" r:id="rId117"/>
    <p:sldId id="390" r:id="rId118"/>
    <p:sldId id="391" r:id="rId119"/>
    <p:sldId id="392" r:id="rId120"/>
    <p:sldId id="393" r:id="rId121"/>
    <p:sldId id="394" r:id="rId122"/>
    <p:sldId id="395" r:id="rId123"/>
    <p:sldId id="396" r:id="rId124"/>
    <p:sldId id="397" r:id="rId125"/>
    <p:sldId id="398" r:id="rId126"/>
    <p:sldId id="399" r:id="rId127"/>
    <p:sldId id="400" r:id="rId128"/>
    <p:sldId id="401" r:id="rId129"/>
    <p:sldId id="402" r:id="rId130"/>
    <p:sldId id="403" r:id="rId131"/>
    <p:sldId id="404" r:id="rId132"/>
    <p:sldId id="405" r:id="rId133"/>
    <p:sldId id="406" r:id="rId134"/>
    <p:sldId id="407" r:id="rId135"/>
    <p:sldId id="408" r:id="rId136"/>
    <p:sldId id="409" r:id="rId137"/>
    <p:sldId id="410" r:id="rId138"/>
    <p:sldId id="411" r:id="rId139"/>
    <p:sldId id="412" r:id="rId140"/>
    <p:sldId id="413" r:id="rId141"/>
    <p:sldId id="414" r:id="rId142"/>
    <p:sldId id="415" r:id="rId143"/>
    <p:sldId id="416" r:id="rId144"/>
    <p:sldId id="417" r:id="rId145"/>
    <p:sldId id="418" r:id="rId146"/>
    <p:sldId id="419" r:id="rId147"/>
    <p:sldId id="420" r:id="rId148"/>
    <p:sldId id="421" r:id="rId149"/>
    <p:sldId id="422" r:id="rId150"/>
    <p:sldId id="426" r:id="rId151"/>
    <p:sldId id="427" r:id="rId152"/>
    <p:sldId id="425" r:id="rId153"/>
    <p:sldId id="428" r:id="rId154"/>
    <p:sldId id="429" r:id="rId155"/>
    <p:sldId id="430" r:id="rId156"/>
    <p:sldId id="431" r:id="rId157"/>
    <p:sldId id="432" r:id="rId158"/>
    <p:sldId id="433" r:id="rId159"/>
    <p:sldId id="434" r:id="rId160"/>
    <p:sldId id="435" r:id="rId161"/>
    <p:sldId id="436" r:id="rId162"/>
    <p:sldId id="437" r:id="rId163"/>
    <p:sldId id="438" r:id="rId164"/>
    <p:sldId id="439" r:id="rId165"/>
    <p:sldId id="440" r:id="rId166"/>
    <p:sldId id="441" r:id="rId167"/>
    <p:sldId id="442" r:id="rId168"/>
    <p:sldId id="443" r:id="rId169"/>
    <p:sldId id="444" r:id="rId170"/>
    <p:sldId id="445" r:id="rId171"/>
    <p:sldId id="446" r:id="rId172"/>
    <p:sldId id="447" r:id="rId173"/>
    <p:sldId id="448" r:id="rId174"/>
    <p:sldId id="449" r:id="rId175"/>
    <p:sldId id="450" r:id="rId176"/>
    <p:sldId id="451" r:id="rId177"/>
    <p:sldId id="452" r:id="rId178"/>
    <p:sldId id="453" r:id="rId179"/>
    <p:sldId id="454" r:id="rId180"/>
    <p:sldId id="455" r:id="rId181"/>
    <p:sldId id="456" r:id="rId182"/>
    <p:sldId id="457" r:id="rId183"/>
    <p:sldId id="458" r:id="rId184"/>
    <p:sldId id="459" r:id="rId185"/>
    <p:sldId id="460" r:id="rId186"/>
    <p:sldId id="461" r:id="rId187"/>
    <p:sldId id="462" r:id="rId188"/>
    <p:sldId id="463" r:id="rId189"/>
    <p:sldId id="464" r:id="rId190"/>
    <p:sldId id="465" r:id="rId191"/>
    <p:sldId id="466" r:id="rId192"/>
    <p:sldId id="467" r:id="rId193"/>
    <p:sldId id="468" r:id="rId194"/>
    <p:sldId id="469" r:id="rId195"/>
    <p:sldId id="470" r:id="rId196"/>
    <p:sldId id="423" r:id="rId197"/>
    <p:sldId id="471" r:id="rId1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66"/>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02" autoAdjust="0"/>
    <p:restoredTop sz="96044" autoAdjust="0"/>
  </p:normalViewPr>
  <p:slideViewPr>
    <p:cSldViewPr snapToGrid="0" snapToObjects="1" showGuides="1">
      <p:cViewPr varScale="1">
        <p:scale>
          <a:sx n="86" d="100"/>
          <a:sy n="86" d="100"/>
        </p:scale>
        <p:origin x="1454" y="58"/>
      </p:cViewPr>
      <p:guideLst>
        <p:guide orient="horz" pos="2160"/>
        <p:guide pos="2880"/>
      </p:guideLst>
    </p:cSldViewPr>
  </p:slideViewPr>
  <p:notesTextViewPr>
    <p:cViewPr>
      <p:scale>
        <a:sx n="1" d="1"/>
        <a:sy n="1" d="1"/>
      </p:scale>
      <p:origin x="0" y="0"/>
    </p:cViewPr>
  </p:notesTextViewPr>
  <p:sorterViewPr>
    <p:cViewPr>
      <p:scale>
        <a:sx n="100" d="100"/>
        <a:sy n="100" d="100"/>
      </p:scale>
      <p:origin x="0" y="7626"/>
    </p:cViewPr>
  </p:sorterViewPr>
  <p:notesViewPr>
    <p:cSldViewPr snapToGrid="0" snapToObjects="1">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microsoft.com/office/2016/11/relationships/changesInfo" Target="changesInfos/changesInfo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tor Lyagutsky" userId="e963cab6-e6f2-4754-80a9-43635625277c" providerId="ADAL" clId="{5DED70DF-CBFB-6640-AB8A-3790EBF753E2}"/>
    <pc:docChg chg="modSld">
      <pc:chgData name="Viktor Lyagutsky" userId="e963cab6-e6f2-4754-80a9-43635625277c" providerId="ADAL" clId="{5DED70DF-CBFB-6640-AB8A-3790EBF753E2}" dt="2020-01-09T16:49:51.764" v="40" actId="20577"/>
      <pc:docMkLst>
        <pc:docMk/>
      </pc:docMkLst>
      <pc:sldChg chg="modSp">
        <pc:chgData name="Viktor Lyagutsky" userId="e963cab6-e6f2-4754-80a9-43635625277c" providerId="ADAL" clId="{5DED70DF-CBFB-6640-AB8A-3790EBF753E2}" dt="2020-01-09T16:49:51.764" v="40" actId="20577"/>
        <pc:sldMkLst>
          <pc:docMk/>
          <pc:sldMk cId="926320407" sldId="305"/>
        </pc:sldMkLst>
        <pc:spChg chg="mod">
          <ac:chgData name="Viktor Lyagutsky" userId="e963cab6-e6f2-4754-80a9-43635625277c" providerId="ADAL" clId="{5DED70DF-CBFB-6640-AB8A-3790EBF753E2}" dt="2020-01-09T16:49:51.764" v="40" actId="20577"/>
          <ac:spMkLst>
            <pc:docMk/>
            <pc:sldMk cId="926320407" sldId="305"/>
            <ac:spMk id="4" creationId="{00000000-0000-0000-0000-000000000000}"/>
          </ac:spMkLst>
        </pc:spChg>
        <pc:spChg chg="mod">
          <ac:chgData name="Viktor Lyagutsky" userId="e963cab6-e6f2-4754-80a9-43635625277c" providerId="ADAL" clId="{5DED70DF-CBFB-6640-AB8A-3790EBF753E2}" dt="2020-01-09T16:49:14.428" v="33" actId="20577"/>
          <ac:spMkLst>
            <pc:docMk/>
            <pc:sldMk cId="926320407" sldId="305"/>
            <ac:spMk id="6" creationId="{00000000-0000-0000-0000-000000000000}"/>
          </ac:spMkLst>
        </pc:spChg>
      </pc:sldChg>
      <pc:sldChg chg="modSp">
        <pc:chgData name="Viktor Lyagutsky" userId="e963cab6-e6f2-4754-80a9-43635625277c" providerId="ADAL" clId="{5DED70DF-CBFB-6640-AB8A-3790EBF753E2}" dt="2020-01-09T16:48:34.298" v="31" actId="20577"/>
        <pc:sldMkLst>
          <pc:docMk/>
          <pc:sldMk cId="880760954" sldId="307"/>
        </pc:sldMkLst>
        <pc:spChg chg="mod">
          <ac:chgData name="Viktor Lyagutsky" userId="e963cab6-e6f2-4754-80a9-43635625277c" providerId="ADAL" clId="{5DED70DF-CBFB-6640-AB8A-3790EBF753E2}" dt="2020-01-09T16:48:34.298" v="31" actId="20577"/>
          <ac:spMkLst>
            <pc:docMk/>
            <pc:sldMk cId="880760954" sldId="30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8248-C7CB-4C61-A957-27DFF6E69D0F}" type="datetimeFigureOut">
              <a:rPr lang="en-US" smtClean="0"/>
              <a:t>7/7/2021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D67D1-2607-4FCB-8D1C-B307A288CE76}" type="slidenum">
              <a:rPr lang="en-US" smtClean="0"/>
              <a:t>‹#›</a:t>
            </a:fld>
            <a:endParaRPr lang="en-US"/>
          </a:p>
        </p:txBody>
      </p:sp>
    </p:spTree>
    <p:extLst>
      <p:ext uri="{BB962C8B-B14F-4D97-AF65-F5344CB8AC3E}">
        <p14:creationId xmlns:p14="http://schemas.microsoft.com/office/powerpoint/2010/main" val="443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35</a:t>
            </a:fld>
            <a:endParaRPr lang="en-US"/>
          </a:p>
        </p:txBody>
      </p:sp>
    </p:spTree>
    <p:extLst>
      <p:ext uri="{BB962C8B-B14F-4D97-AF65-F5344CB8AC3E}">
        <p14:creationId xmlns:p14="http://schemas.microsoft.com/office/powerpoint/2010/main" val="388503764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159</a:t>
            </a:fld>
            <a:endParaRPr lang="en-US"/>
          </a:p>
        </p:txBody>
      </p:sp>
    </p:spTree>
    <p:extLst>
      <p:ext uri="{BB962C8B-B14F-4D97-AF65-F5344CB8AC3E}">
        <p14:creationId xmlns:p14="http://schemas.microsoft.com/office/powerpoint/2010/main" val="81719291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161</a:t>
            </a:fld>
            <a:endParaRPr lang="en-US"/>
          </a:p>
        </p:txBody>
      </p:sp>
    </p:spTree>
    <p:extLst>
      <p:ext uri="{BB962C8B-B14F-4D97-AF65-F5344CB8AC3E}">
        <p14:creationId xmlns:p14="http://schemas.microsoft.com/office/powerpoint/2010/main" val="36568854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162</a:t>
            </a:fld>
            <a:endParaRPr lang="en-US"/>
          </a:p>
        </p:txBody>
      </p:sp>
    </p:spTree>
    <p:extLst>
      <p:ext uri="{BB962C8B-B14F-4D97-AF65-F5344CB8AC3E}">
        <p14:creationId xmlns:p14="http://schemas.microsoft.com/office/powerpoint/2010/main" val="1251233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163</a:t>
            </a:fld>
            <a:endParaRPr lang="en-US"/>
          </a:p>
        </p:txBody>
      </p:sp>
    </p:spTree>
    <p:extLst>
      <p:ext uri="{BB962C8B-B14F-4D97-AF65-F5344CB8AC3E}">
        <p14:creationId xmlns:p14="http://schemas.microsoft.com/office/powerpoint/2010/main" val="138638918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164</a:t>
            </a:fld>
            <a:endParaRPr lang="en-US"/>
          </a:p>
        </p:txBody>
      </p:sp>
    </p:spTree>
    <p:extLst>
      <p:ext uri="{BB962C8B-B14F-4D97-AF65-F5344CB8AC3E}">
        <p14:creationId xmlns:p14="http://schemas.microsoft.com/office/powerpoint/2010/main" val="2088926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165</a:t>
            </a:fld>
            <a:endParaRPr lang="en-US"/>
          </a:p>
        </p:txBody>
      </p:sp>
    </p:spTree>
    <p:extLst>
      <p:ext uri="{BB962C8B-B14F-4D97-AF65-F5344CB8AC3E}">
        <p14:creationId xmlns:p14="http://schemas.microsoft.com/office/powerpoint/2010/main" val="261528303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166</a:t>
            </a:fld>
            <a:endParaRPr lang="en-US"/>
          </a:p>
        </p:txBody>
      </p:sp>
    </p:spTree>
    <p:extLst>
      <p:ext uri="{BB962C8B-B14F-4D97-AF65-F5344CB8AC3E}">
        <p14:creationId xmlns:p14="http://schemas.microsoft.com/office/powerpoint/2010/main" val="44509576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167</a:t>
            </a:fld>
            <a:endParaRPr lang="en-US"/>
          </a:p>
        </p:txBody>
      </p:sp>
    </p:spTree>
    <p:extLst>
      <p:ext uri="{BB962C8B-B14F-4D97-AF65-F5344CB8AC3E}">
        <p14:creationId xmlns:p14="http://schemas.microsoft.com/office/powerpoint/2010/main" val="405959989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168</a:t>
            </a:fld>
            <a:endParaRPr lang="en-US"/>
          </a:p>
        </p:txBody>
      </p:sp>
    </p:spTree>
    <p:extLst>
      <p:ext uri="{BB962C8B-B14F-4D97-AF65-F5344CB8AC3E}">
        <p14:creationId xmlns:p14="http://schemas.microsoft.com/office/powerpoint/2010/main" val="316243326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170</a:t>
            </a:fld>
            <a:endParaRPr lang="en-US"/>
          </a:p>
        </p:txBody>
      </p:sp>
    </p:spTree>
    <p:extLst>
      <p:ext uri="{BB962C8B-B14F-4D97-AF65-F5344CB8AC3E}">
        <p14:creationId xmlns:p14="http://schemas.microsoft.com/office/powerpoint/2010/main" val="263298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38</a:t>
            </a:fld>
            <a:endParaRPr lang="en-US"/>
          </a:p>
        </p:txBody>
      </p:sp>
    </p:spTree>
    <p:extLst>
      <p:ext uri="{BB962C8B-B14F-4D97-AF65-F5344CB8AC3E}">
        <p14:creationId xmlns:p14="http://schemas.microsoft.com/office/powerpoint/2010/main" val="413973228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172</a:t>
            </a:fld>
            <a:endParaRPr lang="en-US"/>
          </a:p>
        </p:txBody>
      </p:sp>
    </p:spTree>
    <p:extLst>
      <p:ext uri="{BB962C8B-B14F-4D97-AF65-F5344CB8AC3E}">
        <p14:creationId xmlns:p14="http://schemas.microsoft.com/office/powerpoint/2010/main" val="138653502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173</a:t>
            </a:fld>
            <a:endParaRPr lang="en-US"/>
          </a:p>
        </p:txBody>
      </p:sp>
    </p:spTree>
    <p:extLst>
      <p:ext uri="{BB962C8B-B14F-4D97-AF65-F5344CB8AC3E}">
        <p14:creationId xmlns:p14="http://schemas.microsoft.com/office/powerpoint/2010/main" val="38472389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174</a:t>
            </a:fld>
            <a:endParaRPr lang="en-US"/>
          </a:p>
        </p:txBody>
      </p:sp>
    </p:spTree>
    <p:extLst>
      <p:ext uri="{BB962C8B-B14F-4D97-AF65-F5344CB8AC3E}">
        <p14:creationId xmlns:p14="http://schemas.microsoft.com/office/powerpoint/2010/main" val="382907031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175</a:t>
            </a:fld>
            <a:endParaRPr lang="en-US"/>
          </a:p>
        </p:txBody>
      </p:sp>
    </p:spTree>
    <p:extLst>
      <p:ext uri="{BB962C8B-B14F-4D97-AF65-F5344CB8AC3E}">
        <p14:creationId xmlns:p14="http://schemas.microsoft.com/office/powerpoint/2010/main" val="21577948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176</a:t>
            </a:fld>
            <a:endParaRPr lang="en-US"/>
          </a:p>
        </p:txBody>
      </p:sp>
    </p:spTree>
    <p:extLst>
      <p:ext uri="{BB962C8B-B14F-4D97-AF65-F5344CB8AC3E}">
        <p14:creationId xmlns:p14="http://schemas.microsoft.com/office/powerpoint/2010/main" val="13250134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177</a:t>
            </a:fld>
            <a:endParaRPr lang="en-US"/>
          </a:p>
        </p:txBody>
      </p:sp>
    </p:spTree>
    <p:extLst>
      <p:ext uri="{BB962C8B-B14F-4D97-AF65-F5344CB8AC3E}">
        <p14:creationId xmlns:p14="http://schemas.microsoft.com/office/powerpoint/2010/main" val="331371870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178</a:t>
            </a:fld>
            <a:endParaRPr lang="en-US"/>
          </a:p>
        </p:txBody>
      </p:sp>
    </p:spTree>
    <p:extLst>
      <p:ext uri="{BB962C8B-B14F-4D97-AF65-F5344CB8AC3E}">
        <p14:creationId xmlns:p14="http://schemas.microsoft.com/office/powerpoint/2010/main" val="345309938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180</a:t>
            </a:fld>
            <a:endParaRPr lang="en-US"/>
          </a:p>
        </p:txBody>
      </p:sp>
    </p:spTree>
    <p:extLst>
      <p:ext uri="{BB962C8B-B14F-4D97-AF65-F5344CB8AC3E}">
        <p14:creationId xmlns:p14="http://schemas.microsoft.com/office/powerpoint/2010/main" val="103748086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181</a:t>
            </a:fld>
            <a:endParaRPr lang="en-US"/>
          </a:p>
        </p:txBody>
      </p:sp>
    </p:spTree>
    <p:extLst>
      <p:ext uri="{BB962C8B-B14F-4D97-AF65-F5344CB8AC3E}">
        <p14:creationId xmlns:p14="http://schemas.microsoft.com/office/powerpoint/2010/main" val="341071522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182</a:t>
            </a:fld>
            <a:endParaRPr lang="en-US"/>
          </a:p>
        </p:txBody>
      </p:sp>
    </p:spTree>
    <p:extLst>
      <p:ext uri="{BB962C8B-B14F-4D97-AF65-F5344CB8AC3E}">
        <p14:creationId xmlns:p14="http://schemas.microsoft.com/office/powerpoint/2010/main" val="415149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39</a:t>
            </a:fld>
            <a:endParaRPr lang="en-US"/>
          </a:p>
        </p:txBody>
      </p:sp>
    </p:spTree>
    <p:extLst>
      <p:ext uri="{BB962C8B-B14F-4D97-AF65-F5344CB8AC3E}">
        <p14:creationId xmlns:p14="http://schemas.microsoft.com/office/powerpoint/2010/main" val="345134481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183</a:t>
            </a:fld>
            <a:endParaRPr lang="en-US"/>
          </a:p>
        </p:txBody>
      </p:sp>
    </p:spTree>
    <p:extLst>
      <p:ext uri="{BB962C8B-B14F-4D97-AF65-F5344CB8AC3E}">
        <p14:creationId xmlns:p14="http://schemas.microsoft.com/office/powerpoint/2010/main" val="140642424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184</a:t>
            </a:fld>
            <a:endParaRPr lang="en-US"/>
          </a:p>
        </p:txBody>
      </p:sp>
    </p:spTree>
    <p:extLst>
      <p:ext uri="{BB962C8B-B14F-4D97-AF65-F5344CB8AC3E}">
        <p14:creationId xmlns:p14="http://schemas.microsoft.com/office/powerpoint/2010/main" val="359533395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185</a:t>
            </a:fld>
            <a:endParaRPr lang="en-US"/>
          </a:p>
        </p:txBody>
      </p:sp>
    </p:spTree>
    <p:extLst>
      <p:ext uri="{BB962C8B-B14F-4D97-AF65-F5344CB8AC3E}">
        <p14:creationId xmlns:p14="http://schemas.microsoft.com/office/powerpoint/2010/main" val="123304387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187</a:t>
            </a:fld>
            <a:endParaRPr lang="en-US"/>
          </a:p>
        </p:txBody>
      </p:sp>
    </p:spTree>
    <p:extLst>
      <p:ext uri="{BB962C8B-B14F-4D97-AF65-F5344CB8AC3E}">
        <p14:creationId xmlns:p14="http://schemas.microsoft.com/office/powerpoint/2010/main" val="84731354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188</a:t>
            </a:fld>
            <a:endParaRPr lang="en-US"/>
          </a:p>
        </p:txBody>
      </p:sp>
    </p:spTree>
    <p:extLst>
      <p:ext uri="{BB962C8B-B14F-4D97-AF65-F5344CB8AC3E}">
        <p14:creationId xmlns:p14="http://schemas.microsoft.com/office/powerpoint/2010/main" val="75307331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189</a:t>
            </a:fld>
            <a:endParaRPr lang="en-US"/>
          </a:p>
        </p:txBody>
      </p:sp>
    </p:spTree>
    <p:extLst>
      <p:ext uri="{BB962C8B-B14F-4D97-AF65-F5344CB8AC3E}">
        <p14:creationId xmlns:p14="http://schemas.microsoft.com/office/powerpoint/2010/main" val="178157088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190</a:t>
            </a:fld>
            <a:endParaRPr lang="en-US"/>
          </a:p>
        </p:txBody>
      </p:sp>
    </p:spTree>
    <p:extLst>
      <p:ext uri="{BB962C8B-B14F-4D97-AF65-F5344CB8AC3E}">
        <p14:creationId xmlns:p14="http://schemas.microsoft.com/office/powerpoint/2010/main" val="303527533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191</a:t>
            </a:fld>
            <a:endParaRPr lang="en-US"/>
          </a:p>
        </p:txBody>
      </p:sp>
    </p:spTree>
    <p:extLst>
      <p:ext uri="{BB962C8B-B14F-4D97-AF65-F5344CB8AC3E}">
        <p14:creationId xmlns:p14="http://schemas.microsoft.com/office/powerpoint/2010/main" val="80681262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192</a:t>
            </a:fld>
            <a:endParaRPr lang="en-US"/>
          </a:p>
        </p:txBody>
      </p:sp>
    </p:spTree>
    <p:extLst>
      <p:ext uri="{BB962C8B-B14F-4D97-AF65-F5344CB8AC3E}">
        <p14:creationId xmlns:p14="http://schemas.microsoft.com/office/powerpoint/2010/main" val="82688264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193</a:t>
            </a:fld>
            <a:endParaRPr lang="en-US"/>
          </a:p>
        </p:txBody>
      </p:sp>
    </p:spTree>
    <p:extLst>
      <p:ext uri="{BB962C8B-B14F-4D97-AF65-F5344CB8AC3E}">
        <p14:creationId xmlns:p14="http://schemas.microsoft.com/office/powerpoint/2010/main" val="2802896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41</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194</a:t>
            </a:fld>
            <a:endParaRPr lang="en-US"/>
          </a:p>
        </p:txBody>
      </p:sp>
    </p:spTree>
    <p:extLst>
      <p:ext uri="{BB962C8B-B14F-4D97-AF65-F5344CB8AC3E}">
        <p14:creationId xmlns:p14="http://schemas.microsoft.com/office/powerpoint/2010/main" val="271509544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195</a:t>
            </a:fld>
            <a:endParaRPr lang="en-US"/>
          </a:p>
        </p:txBody>
      </p:sp>
    </p:spTree>
    <p:extLst>
      <p:ext uri="{BB962C8B-B14F-4D97-AF65-F5344CB8AC3E}">
        <p14:creationId xmlns:p14="http://schemas.microsoft.com/office/powerpoint/2010/main" val="3004493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42</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43</a:t>
            </a:fld>
            <a:endParaRPr lang="en-US"/>
          </a:p>
        </p:txBody>
      </p:sp>
    </p:spTree>
    <p:extLst>
      <p:ext uri="{BB962C8B-B14F-4D97-AF65-F5344CB8AC3E}">
        <p14:creationId xmlns:p14="http://schemas.microsoft.com/office/powerpoint/2010/main" val="4145852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45</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46</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47</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49</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6</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51</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52</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53</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55</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57</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61</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62</a:t>
            </a:fld>
            <a:endParaRPr lang="en-US"/>
          </a:p>
        </p:txBody>
      </p:sp>
    </p:spTree>
    <p:extLst>
      <p:ext uri="{BB962C8B-B14F-4D97-AF65-F5344CB8AC3E}">
        <p14:creationId xmlns:p14="http://schemas.microsoft.com/office/powerpoint/2010/main" val="1566160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63</a:t>
            </a:fld>
            <a:endParaRPr lang="en-US"/>
          </a:p>
        </p:txBody>
      </p:sp>
    </p:spTree>
    <p:extLst>
      <p:ext uri="{BB962C8B-B14F-4D97-AF65-F5344CB8AC3E}">
        <p14:creationId xmlns:p14="http://schemas.microsoft.com/office/powerpoint/2010/main" val="542954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66</a:t>
            </a:fld>
            <a:endParaRPr lang="en-US"/>
          </a:p>
        </p:txBody>
      </p:sp>
    </p:spTree>
    <p:extLst>
      <p:ext uri="{BB962C8B-B14F-4D97-AF65-F5344CB8AC3E}">
        <p14:creationId xmlns:p14="http://schemas.microsoft.com/office/powerpoint/2010/main" val="542954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67</a:t>
            </a:fld>
            <a:endParaRPr lang="en-US"/>
          </a:p>
        </p:txBody>
      </p:sp>
    </p:spTree>
    <p:extLst>
      <p:ext uri="{BB962C8B-B14F-4D97-AF65-F5344CB8AC3E}">
        <p14:creationId xmlns:p14="http://schemas.microsoft.com/office/powerpoint/2010/main" val="156616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Having said that, it means not only computer information, but all kinds of information like coded letters</a:t>
            </a:r>
          </a:p>
        </p:txBody>
      </p:sp>
      <p:sp>
        <p:nvSpPr>
          <p:cNvPr id="4" name="Slide Number Placeholder 3"/>
          <p:cNvSpPr>
            <a:spLocks noGrp="1"/>
          </p:cNvSpPr>
          <p:nvPr>
            <p:ph type="sldNum" sz="quarter" idx="10"/>
          </p:nvPr>
        </p:nvSpPr>
        <p:spPr/>
        <p:txBody>
          <a:bodyPr/>
          <a:lstStyle/>
          <a:p>
            <a:fld id="{D48D67D1-2607-4FCB-8D1C-B307A288CE76}" type="slidenum">
              <a:rPr lang="en-US" smtClean="0"/>
              <a:t>14</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69</a:t>
            </a:fld>
            <a:endParaRPr lang="en-US"/>
          </a:p>
        </p:txBody>
      </p:sp>
    </p:spTree>
    <p:extLst>
      <p:ext uri="{BB962C8B-B14F-4D97-AF65-F5344CB8AC3E}">
        <p14:creationId xmlns:p14="http://schemas.microsoft.com/office/powerpoint/2010/main" val="2992510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71</a:t>
            </a:fld>
            <a:endParaRPr lang="en-US"/>
          </a:p>
        </p:txBody>
      </p:sp>
    </p:spTree>
    <p:extLst>
      <p:ext uri="{BB962C8B-B14F-4D97-AF65-F5344CB8AC3E}">
        <p14:creationId xmlns:p14="http://schemas.microsoft.com/office/powerpoint/2010/main" val="2844446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72</a:t>
            </a:fld>
            <a:endParaRPr lang="en-US"/>
          </a:p>
        </p:txBody>
      </p:sp>
    </p:spTree>
    <p:extLst>
      <p:ext uri="{BB962C8B-B14F-4D97-AF65-F5344CB8AC3E}">
        <p14:creationId xmlns:p14="http://schemas.microsoft.com/office/powerpoint/2010/main" val="3863865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73</a:t>
            </a:fld>
            <a:endParaRPr lang="en-US"/>
          </a:p>
        </p:txBody>
      </p:sp>
    </p:spTree>
    <p:extLst>
      <p:ext uri="{BB962C8B-B14F-4D97-AF65-F5344CB8AC3E}">
        <p14:creationId xmlns:p14="http://schemas.microsoft.com/office/powerpoint/2010/main" val="774181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74</a:t>
            </a:fld>
            <a:endParaRPr lang="en-US"/>
          </a:p>
        </p:txBody>
      </p:sp>
    </p:spTree>
    <p:extLst>
      <p:ext uri="{BB962C8B-B14F-4D97-AF65-F5344CB8AC3E}">
        <p14:creationId xmlns:p14="http://schemas.microsoft.com/office/powerpoint/2010/main" val="774181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75</a:t>
            </a:fld>
            <a:endParaRPr lang="en-US"/>
          </a:p>
        </p:txBody>
      </p:sp>
    </p:spTree>
    <p:extLst>
      <p:ext uri="{BB962C8B-B14F-4D97-AF65-F5344CB8AC3E}">
        <p14:creationId xmlns:p14="http://schemas.microsoft.com/office/powerpoint/2010/main" val="46687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77</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78</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79</a:t>
            </a:fld>
            <a:endParaRPr lang="en-US"/>
          </a:p>
        </p:txBody>
      </p:sp>
    </p:spTree>
    <p:extLst>
      <p:ext uri="{BB962C8B-B14F-4D97-AF65-F5344CB8AC3E}">
        <p14:creationId xmlns:p14="http://schemas.microsoft.com/office/powerpoint/2010/main" val="1386535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80</a:t>
            </a:fld>
            <a:endParaRPr lang="en-US"/>
          </a:p>
        </p:txBody>
      </p:sp>
    </p:spTree>
    <p:extLst>
      <p:ext uri="{BB962C8B-B14F-4D97-AF65-F5344CB8AC3E}">
        <p14:creationId xmlns:p14="http://schemas.microsoft.com/office/powerpoint/2010/main" val="319763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17</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81</a:t>
            </a:fld>
            <a:endParaRPr lang="en-US"/>
          </a:p>
        </p:txBody>
      </p:sp>
    </p:spTree>
    <p:extLst>
      <p:ext uri="{BB962C8B-B14F-4D97-AF65-F5344CB8AC3E}">
        <p14:creationId xmlns:p14="http://schemas.microsoft.com/office/powerpoint/2010/main" val="1386535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82</a:t>
            </a:fld>
            <a:endParaRPr lang="en-US"/>
          </a:p>
        </p:txBody>
      </p:sp>
    </p:spTree>
    <p:extLst>
      <p:ext uri="{BB962C8B-B14F-4D97-AF65-F5344CB8AC3E}">
        <p14:creationId xmlns:p14="http://schemas.microsoft.com/office/powerpoint/2010/main" val="3197632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83</a:t>
            </a:fld>
            <a:endParaRPr lang="en-US"/>
          </a:p>
        </p:txBody>
      </p:sp>
    </p:spTree>
    <p:extLst>
      <p:ext uri="{BB962C8B-B14F-4D97-AF65-F5344CB8AC3E}">
        <p14:creationId xmlns:p14="http://schemas.microsoft.com/office/powerpoint/2010/main" val="2016424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85</a:t>
            </a:fld>
            <a:endParaRPr lang="en-US"/>
          </a:p>
        </p:txBody>
      </p:sp>
    </p:spTree>
    <p:extLst>
      <p:ext uri="{BB962C8B-B14F-4D97-AF65-F5344CB8AC3E}">
        <p14:creationId xmlns:p14="http://schemas.microsoft.com/office/powerpoint/2010/main" val="41186524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86</a:t>
            </a:fld>
            <a:endParaRPr lang="en-US"/>
          </a:p>
        </p:txBody>
      </p:sp>
    </p:spTree>
    <p:extLst>
      <p:ext uri="{BB962C8B-B14F-4D97-AF65-F5344CB8AC3E}">
        <p14:creationId xmlns:p14="http://schemas.microsoft.com/office/powerpoint/2010/main" val="1990697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87</a:t>
            </a:fld>
            <a:endParaRPr lang="en-US"/>
          </a:p>
        </p:txBody>
      </p:sp>
    </p:spTree>
    <p:extLst>
      <p:ext uri="{BB962C8B-B14F-4D97-AF65-F5344CB8AC3E}">
        <p14:creationId xmlns:p14="http://schemas.microsoft.com/office/powerpoint/2010/main" val="3197632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88</a:t>
            </a:fld>
            <a:endParaRPr lang="en-US"/>
          </a:p>
        </p:txBody>
      </p:sp>
    </p:spTree>
    <p:extLst>
      <p:ext uri="{BB962C8B-B14F-4D97-AF65-F5344CB8AC3E}">
        <p14:creationId xmlns:p14="http://schemas.microsoft.com/office/powerpoint/2010/main" val="4174485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90</a:t>
            </a:fld>
            <a:endParaRPr lang="en-US"/>
          </a:p>
        </p:txBody>
      </p:sp>
    </p:spTree>
    <p:extLst>
      <p:ext uri="{BB962C8B-B14F-4D97-AF65-F5344CB8AC3E}">
        <p14:creationId xmlns:p14="http://schemas.microsoft.com/office/powerpoint/2010/main" val="9657190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91</a:t>
            </a:fld>
            <a:endParaRPr lang="en-US"/>
          </a:p>
        </p:txBody>
      </p:sp>
    </p:spTree>
    <p:extLst>
      <p:ext uri="{BB962C8B-B14F-4D97-AF65-F5344CB8AC3E}">
        <p14:creationId xmlns:p14="http://schemas.microsoft.com/office/powerpoint/2010/main" val="39046747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92</a:t>
            </a:fld>
            <a:endParaRPr lang="en-US"/>
          </a:p>
        </p:txBody>
      </p:sp>
    </p:spTree>
    <p:extLst>
      <p:ext uri="{BB962C8B-B14F-4D97-AF65-F5344CB8AC3E}">
        <p14:creationId xmlns:p14="http://schemas.microsoft.com/office/powerpoint/2010/main" val="125919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Having said that, it means not only computer information, but all kinds of information like coded letters</a:t>
            </a:r>
          </a:p>
        </p:txBody>
      </p:sp>
      <p:sp>
        <p:nvSpPr>
          <p:cNvPr id="4" name="Slide Number Placeholder 3"/>
          <p:cNvSpPr>
            <a:spLocks noGrp="1"/>
          </p:cNvSpPr>
          <p:nvPr>
            <p:ph type="sldNum" sz="quarter" idx="10"/>
          </p:nvPr>
        </p:nvSpPr>
        <p:spPr/>
        <p:txBody>
          <a:bodyPr/>
          <a:lstStyle/>
          <a:p>
            <a:fld id="{D48D67D1-2607-4FCB-8D1C-B307A288CE76}" type="slidenum">
              <a:rPr lang="en-US" smtClean="0"/>
              <a:t>18</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93</a:t>
            </a:fld>
            <a:endParaRPr lang="en-US"/>
          </a:p>
        </p:txBody>
      </p:sp>
    </p:spTree>
    <p:extLst>
      <p:ext uri="{BB962C8B-B14F-4D97-AF65-F5344CB8AC3E}">
        <p14:creationId xmlns:p14="http://schemas.microsoft.com/office/powerpoint/2010/main" val="3197632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94</a:t>
            </a:fld>
            <a:endParaRPr lang="en-US"/>
          </a:p>
        </p:txBody>
      </p:sp>
    </p:spTree>
    <p:extLst>
      <p:ext uri="{BB962C8B-B14F-4D97-AF65-F5344CB8AC3E}">
        <p14:creationId xmlns:p14="http://schemas.microsoft.com/office/powerpoint/2010/main" val="11215669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96</a:t>
            </a:fld>
            <a:endParaRPr lang="en-US"/>
          </a:p>
        </p:txBody>
      </p:sp>
    </p:spTree>
    <p:extLst>
      <p:ext uri="{BB962C8B-B14F-4D97-AF65-F5344CB8AC3E}">
        <p14:creationId xmlns:p14="http://schemas.microsoft.com/office/powerpoint/2010/main" val="3998110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97</a:t>
            </a:fld>
            <a:endParaRPr lang="en-US"/>
          </a:p>
        </p:txBody>
      </p:sp>
    </p:spTree>
    <p:extLst>
      <p:ext uri="{BB962C8B-B14F-4D97-AF65-F5344CB8AC3E}">
        <p14:creationId xmlns:p14="http://schemas.microsoft.com/office/powerpoint/2010/main" val="31857134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98</a:t>
            </a:fld>
            <a:endParaRPr lang="en-US"/>
          </a:p>
        </p:txBody>
      </p:sp>
    </p:spTree>
    <p:extLst>
      <p:ext uri="{BB962C8B-B14F-4D97-AF65-F5344CB8AC3E}">
        <p14:creationId xmlns:p14="http://schemas.microsoft.com/office/powerpoint/2010/main" val="3197632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99</a:t>
            </a:fld>
            <a:endParaRPr lang="en-US"/>
          </a:p>
        </p:txBody>
      </p:sp>
    </p:spTree>
    <p:extLst>
      <p:ext uri="{BB962C8B-B14F-4D97-AF65-F5344CB8AC3E}">
        <p14:creationId xmlns:p14="http://schemas.microsoft.com/office/powerpoint/2010/main" val="4079735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101</a:t>
            </a:fld>
            <a:endParaRPr lang="en-US"/>
          </a:p>
        </p:txBody>
      </p:sp>
    </p:spTree>
    <p:extLst>
      <p:ext uri="{BB962C8B-B14F-4D97-AF65-F5344CB8AC3E}">
        <p14:creationId xmlns:p14="http://schemas.microsoft.com/office/powerpoint/2010/main" val="38198709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102</a:t>
            </a:fld>
            <a:endParaRPr lang="en-US"/>
          </a:p>
        </p:txBody>
      </p:sp>
    </p:spTree>
    <p:extLst>
      <p:ext uri="{BB962C8B-B14F-4D97-AF65-F5344CB8AC3E}">
        <p14:creationId xmlns:p14="http://schemas.microsoft.com/office/powerpoint/2010/main" val="25031294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103</a:t>
            </a:fld>
            <a:endParaRPr lang="en-US"/>
          </a:p>
        </p:txBody>
      </p:sp>
    </p:spTree>
    <p:extLst>
      <p:ext uri="{BB962C8B-B14F-4D97-AF65-F5344CB8AC3E}">
        <p14:creationId xmlns:p14="http://schemas.microsoft.com/office/powerpoint/2010/main" val="3946372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104</a:t>
            </a:fld>
            <a:endParaRPr lang="en-US"/>
          </a:p>
        </p:txBody>
      </p:sp>
    </p:spTree>
    <p:extLst>
      <p:ext uri="{BB962C8B-B14F-4D97-AF65-F5344CB8AC3E}">
        <p14:creationId xmlns:p14="http://schemas.microsoft.com/office/powerpoint/2010/main" val="319763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a:t>
            </a:fld>
            <a:endParaRPr lang="en-US"/>
          </a:p>
        </p:txBody>
      </p:sp>
    </p:spTree>
    <p:extLst>
      <p:ext uri="{BB962C8B-B14F-4D97-AF65-F5344CB8AC3E}">
        <p14:creationId xmlns:p14="http://schemas.microsoft.com/office/powerpoint/2010/main" val="2064668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105</a:t>
            </a:fld>
            <a:endParaRPr lang="en-US"/>
          </a:p>
        </p:txBody>
      </p:sp>
    </p:spTree>
    <p:extLst>
      <p:ext uri="{BB962C8B-B14F-4D97-AF65-F5344CB8AC3E}">
        <p14:creationId xmlns:p14="http://schemas.microsoft.com/office/powerpoint/2010/main" val="6088867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107</a:t>
            </a:fld>
            <a:endParaRPr lang="en-US"/>
          </a:p>
        </p:txBody>
      </p:sp>
    </p:spTree>
    <p:extLst>
      <p:ext uri="{BB962C8B-B14F-4D97-AF65-F5344CB8AC3E}">
        <p14:creationId xmlns:p14="http://schemas.microsoft.com/office/powerpoint/2010/main" val="8529655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108</a:t>
            </a:fld>
            <a:endParaRPr lang="en-US"/>
          </a:p>
        </p:txBody>
      </p:sp>
    </p:spTree>
    <p:extLst>
      <p:ext uri="{BB962C8B-B14F-4D97-AF65-F5344CB8AC3E}">
        <p14:creationId xmlns:p14="http://schemas.microsoft.com/office/powerpoint/2010/main" val="25790259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109</a:t>
            </a:fld>
            <a:endParaRPr lang="en-US"/>
          </a:p>
        </p:txBody>
      </p:sp>
    </p:spTree>
    <p:extLst>
      <p:ext uri="{BB962C8B-B14F-4D97-AF65-F5344CB8AC3E}">
        <p14:creationId xmlns:p14="http://schemas.microsoft.com/office/powerpoint/2010/main" val="9190031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112</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113</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114</a:t>
            </a:fld>
            <a:endParaRPr lang="en-US"/>
          </a:p>
        </p:txBody>
      </p:sp>
    </p:spTree>
    <p:extLst>
      <p:ext uri="{BB962C8B-B14F-4D97-AF65-F5344CB8AC3E}">
        <p14:creationId xmlns:p14="http://schemas.microsoft.com/office/powerpoint/2010/main" val="5429547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116</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117</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118</a:t>
            </a:fld>
            <a:endParaRPr lang="en-US"/>
          </a:p>
        </p:txBody>
      </p:sp>
    </p:spTree>
    <p:extLst>
      <p:ext uri="{BB962C8B-B14F-4D97-AF65-F5344CB8AC3E}">
        <p14:creationId xmlns:p14="http://schemas.microsoft.com/office/powerpoint/2010/main" val="138653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25</a:t>
            </a:fld>
            <a:endParaRPr lang="en-US"/>
          </a:p>
        </p:txBody>
      </p:sp>
    </p:spTree>
    <p:extLst>
      <p:ext uri="{BB962C8B-B14F-4D97-AF65-F5344CB8AC3E}">
        <p14:creationId xmlns:p14="http://schemas.microsoft.com/office/powerpoint/2010/main" val="33056866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119</a:t>
            </a:fld>
            <a:endParaRPr lang="en-US"/>
          </a:p>
        </p:txBody>
      </p:sp>
    </p:spTree>
    <p:extLst>
      <p:ext uri="{BB962C8B-B14F-4D97-AF65-F5344CB8AC3E}">
        <p14:creationId xmlns:p14="http://schemas.microsoft.com/office/powerpoint/2010/main" val="34107152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120</a:t>
            </a:fld>
            <a:endParaRPr lang="en-US"/>
          </a:p>
        </p:txBody>
      </p:sp>
    </p:spTree>
    <p:extLst>
      <p:ext uri="{BB962C8B-B14F-4D97-AF65-F5344CB8AC3E}">
        <p14:creationId xmlns:p14="http://schemas.microsoft.com/office/powerpoint/2010/main" val="39965944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121</a:t>
            </a:fld>
            <a:endParaRPr lang="en-US"/>
          </a:p>
        </p:txBody>
      </p:sp>
    </p:spTree>
    <p:extLst>
      <p:ext uri="{BB962C8B-B14F-4D97-AF65-F5344CB8AC3E}">
        <p14:creationId xmlns:p14="http://schemas.microsoft.com/office/powerpoint/2010/main" val="39098264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122</a:t>
            </a:fld>
            <a:endParaRPr lang="en-US"/>
          </a:p>
        </p:txBody>
      </p:sp>
    </p:spTree>
    <p:extLst>
      <p:ext uri="{BB962C8B-B14F-4D97-AF65-F5344CB8AC3E}">
        <p14:creationId xmlns:p14="http://schemas.microsoft.com/office/powerpoint/2010/main" val="27993600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123</a:t>
            </a:fld>
            <a:endParaRPr lang="en-US"/>
          </a:p>
        </p:txBody>
      </p:sp>
    </p:spTree>
    <p:extLst>
      <p:ext uri="{BB962C8B-B14F-4D97-AF65-F5344CB8AC3E}">
        <p14:creationId xmlns:p14="http://schemas.microsoft.com/office/powerpoint/2010/main" val="20164247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124</a:t>
            </a:fld>
            <a:endParaRPr lang="en-US"/>
          </a:p>
        </p:txBody>
      </p:sp>
    </p:spTree>
    <p:extLst>
      <p:ext uri="{BB962C8B-B14F-4D97-AF65-F5344CB8AC3E}">
        <p14:creationId xmlns:p14="http://schemas.microsoft.com/office/powerpoint/2010/main" val="14045241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126</a:t>
            </a:fld>
            <a:endParaRPr lang="en-US"/>
          </a:p>
        </p:txBody>
      </p:sp>
    </p:spTree>
    <p:extLst>
      <p:ext uri="{BB962C8B-B14F-4D97-AF65-F5344CB8AC3E}">
        <p14:creationId xmlns:p14="http://schemas.microsoft.com/office/powerpoint/2010/main" val="41186524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131</a:t>
            </a:fld>
            <a:endParaRPr lang="en-US"/>
          </a:p>
        </p:txBody>
      </p:sp>
    </p:spTree>
    <p:extLst>
      <p:ext uri="{BB962C8B-B14F-4D97-AF65-F5344CB8AC3E}">
        <p14:creationId xmlns:p14="http://schemas.microsoft.com/office/powerpoint/2010/main" val="1990697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132</a:t>
            </a:fld>
            <a:endParaRPr lang="en-US"/>
          </a:p>
        </p:txBody>
      </p:sp>
    </p:spTree>
    <p:extLst>
      <p:ext uri="{BB962C8B-B14F-4D97-AF65-F5344CB8AC3E}">
        <p14:creationId xmlns:p14="http://schemas.microsoft.com/office/powerpoint/2010/main" val="1990697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133</a:t>
            </a:fld>
            <a:endParaRPr lang="en-US"/>
          </a:p>
        </p:txBody>
      </p:sp>
    </p:spTree>
    <p:extLst>
      <p:ext uri="{BB962C8B-B14F-4D97-AF65-F5344CB8AC3E}">
        <p14:creationId xmlns:p14="http://schemas.microsoft.com/office/powerpoint/2010/main" val="349994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28</a:t>
            </a:fld>
            <a:endParaRPr lang="en-US"/>
          </a:p>
        </p:txBody>
      </p:sp>
    </p:spTree>
    <p:extLst>
      <p:ext uri="{BB962C8B-B14F-4D97-AF65-F5344CB8AC3E}">
        <p14:creationId xmlns:p14="http://schemas.microsoft.com/office/powerpoint/2010/main" val="127088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134</a:t>
            </a:fld>
            <a:endParaRPr lang="en-US"/>
          </a:p>
        </p:txBody>
      </p:sp>
    </p:spTree>
    <p:extLst>
      <p:ext uri="{BB962C8B-B14F-4D97-AF65-F5344CB8AC3E}">
        <p14:creationId xmlns:p14="http://schemas.microsoft.com/office/powerpoint/2010/main" val="34999412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135</a:t>
            </a:fld>
            <a:endParaRPr lang="en-US"/>
          </a:p>
        </p:txBody>
      </p:sp>
    </p:spTree>
    <p:extLst>
      <p:ext uri="{BB962C8B-B14F-4D97-AF65-F5344CB8AC3E}">
        <p14:creationId xmlns:p14="http://schemas.microsoft.com/office/powerpoint/2010/main" val="7018429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136</a:t>
            </a:fld>
            <a:endParaRPr lang="en-US"/>
          </a:p>
        </p:txBody>
      </p:sp>
    </p:spTree>
    <p:extLst>
      <p:ext uri="{BB962C8B-B14F-4D97-AF65-F5344CB8AC3E}">
        <p14:creationId xmlns:p14="http://schemas.microsoft.com/office/powerpoint/2010/main" val="3567491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138</a:t>
            </a:fld>
            <a:endParaRPr lang="en-US"/>
          </a:p>
        </p:txBody>
      </p:sp>
    </p:spTree>
    <p:extLst>
      <p:ext uri="{BB962C8B-B14F-4D97-AF65-F5344CB8AC3E}">
        <p14:creationId xmlns:p14="http://schemas.microsoft.com/office/powerpoint/2010/main" val="5429547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140</a:t>
            </a:fld>
            <a:endParaRPr lang="en-US"/>
          </a:p>
        </p:txBody>
      </p:sp>
    </p:spTree>
    <p:extLst>
      <p:ext uri="{BB962C8B-B14F-4D97-AF65-F5344CB8AC3E}">
        <p14:creationId xmlns:p14="http://schemas.microsoft.com/office/powerpoint/2010/main" val="31059026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141</a:t>
            </a:fld>
            <a:endParaRPr lang="en-US"/>
          </a:p>
        </p:txBody>
      </p:sp>
    </p:spTree>
    <p:extLst>
      <p:ext uri="{BB962C8B-B14F-4D97-AF65-F5344CB8AC3E}">
        <p14:creationId xmlns:p14="http://schemas.microsoft.com/office/powerpoint/2010/main" val="12150241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142</a:t>
            </a:fld>
            <a:endParaRPr lang="en-US"/>
          </a:p>
        </p:txBody>
      </p:sp>
    </p:spTree>
    <p:extLst>
      <p:ext uri="{BB962C8B-B14F-4D97-AF65-F5344CB8AC3E}">
        <p14:creationId xmlns:p14="http://schemas.microsoft.com/office/powerpoint/2010/main" val="24575650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143</a:t>
            </a:fld>
            <a:endParaRPr lang="en-US"/>
          </a:p>
        </p:txBody>
      </p:sp>
    </p:spTree>
    <p:extLst>
      <p:ext uri="{BB962C8B-B14F-4D97-AF65-F5344CB8AC3E}">
        <p14:creationId xmlns:p14="http://schemas.microsoft.com/office/powerpoint/2010/main" val="26593280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144</a:t>
            </a:fld>
            <a:endParaRPr lang="en-US"/>
          </a:p>
        </p:txBody>
      </p:sp>
    </p:spTree>
    <p:extLst>
      <p:ext uri="{BB962C8B-B14F-4D97-AF65-F5344CB8AC3E}">
        <p14:creationId xmlns:p14="http://schemas.microsoft.com/office/powerpoint/2010/main" val="2246756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145</a:t>
            </a:fld>
            <a:endParaRPr lang="en-US"/>
          </a:p>
        </p:txBody>
      </p:sp>
    </p:spTree>
    <p:extLst>
      <p:ext uri="{BB962C8B-B14F-4D97-AF65-F5344CB8AC3E}">
        <p14:creationId xmlns:p14="http://schemas.microsoft.com/office/powerpoint/2010/main" val="3921553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29</a:t>
            </a:fld>
            <a:endParaRPr lang="en-US"/>
          </a:p>
        </p:txBody>
      </p:sp>
    </p:spTree>
    <p:extLst>
      <p:ext uri="{BB962C8B-B14F-4D97-AF65-F5344CB8AC3E}">
        <p14:creationId xmlns:p14="http://schemas.microsoft.com/office/powerpoint/2010/main" val="9462976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148</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150</a:t>
            </a:fld>
            <a:endParaRPr lang="en-US"/>
          </a:p>
        </p:txBody>
      </p:sp>
    </p:spTree>
    <p:extLst>
      <p:ext uri="{BB962C8B-B14F-4D97-AF65-F5344CB8AC3E}">
        <p14:creationId xmlns:p14="http://schemas.microsoft.com/office/powerpoint/2010/main" val="5429547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151</a:t>
            </a:fld>
            <a:endParaRPr lang="en-US"/>
          </a:p>
        </p:txBody>
      </p:sp>
    </p:spTree>
    <p:extLst>
      <p:ext uri="{BB962C8B-B14F-4D97-AF65-F5344CB8AC3E}">
        <p14:creationId xmlns:p14="http://schemas.microsoft.com/office/powerpoint/2010/main" val="15661600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152</a:t>
            </a:fld>
            <a:endParaRPr lang="en-US"/>
          </a:p>
        </p:txBody>
      </p:sp>
    </p:spTree>
    <p:extLst>
      <p:ext uri="{BB962C8B-B14F-4D97-AF65-F5344CB8AC3E}">
        <p14:creationId xmlns:p14="http://schemas.microsoft.com/office/powerpoint/2010/main" val="36568854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153</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154</a:t>
            </a:fld>
            <a:endParaRPr lang="en-US"/>
          </a:p>
        </p:txBody>
      </p:sp>
    </p:spTree>
    <p:extLst>
      <p:ext uri="{BB962C8B-B14F-4D97-AF65-F5344CB8AC3E}">
        <p14:creationId xmlns:p14="http://schemas.microsoft.com/office/powerpoint/2010/main" val="214629020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155</a:t>
            </a:fld>
            <a:endParaRPr lang="en-US"/>
          </a:p>
        </p:txBody>
      </p:sp>
    </p:spTree>
    <p:extLst>
      <p:ext uri="{BB962C8B-B14F-4D97-AF65-F5344CB8AC3E}">
        <p14:creationId xmlns:p14="http://schemas.microsoft.com/office/powerpoint/2010/main" val="4806818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156</a:t>
            </a:fld>
            <a:endParaRPr lang="en-US"/>
          </a:p>
        </p:txBody>
      </p:sp>
    </p:spTree>
    <p:extLst>
      <p:ext uri="{BB962C8B-B14F-4D97-AF65-F5344CB8AC3E}">
        <p14:creationId xmlns:p14="http://schemas.microsoft.com/office/powerpoint/2010/main" val="314235575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157</a:t>
            </a:fld>
            <a:endParaRPr lang="en-US"/>
          </a:p>
        </p:txBody>
      </p:sp>
    </p:spTree>
    <p:extLst>
      <p:ext uri="{BB962C8B-B14F-4D97-AF65-F5344CB8AC3E}">
        <p14:creationId xmlns:p14="http://schemas.microsoft.com/office/powerpoint/2010/main" val="420723657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158</a:t>
            </a:fld>
            <a:endParaRPr lang="en-US"/>
          </a:p>
        </p:txBody>
      </p:sp>
    </p:spTree>
    <p:extLst>
      <p:ext uri="{BB962C8B-B14F-4D97-AF65-F5344CB8AC3E}">
        <p14:creationId xmlns:p14="http://schemas.microsoft.com/office/powerpoint/2010/main" val="2326599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a:t>Presentation Subtitle</a:t>
            </a:r>
          </a:p>
        </p:txBody>
      </p:sp>
    </p:spTree>
    <p:extLst>
      <p:ext uri="{BB962C8B-B14F-4D97-AF65-F5344CB8AC3E}">
        <p14:creationId xmlns:p14="http://schemas.microsoft.com/office/powerpoint/2010/main" val="4201790334"/>
      </p:ext>
    </p:extLst>
  </p:cSld>
  <p:clrMapOvr>
    <a:masterClrMapping/>
  </p:clrMapOvr>
  <p:extLst>
    <p:ext uri="{DCECCB84-F9BA-43D5-87BE-67443E8EF086}">
      <p15:sldGuideLst xmlns:p15="http://schemas.microsoft.com/office/powerpoint/2012/main">
        <p15:guide id="1" orient="horz" pos="912">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515680"/>
      </p:ext>
    </p:extLst>
  </p:cSld>
  <p:clrMapOvr>
    <a:masterClrMapping/>
  </p:clrMapOvr>
  <p:hf hdr="0" dt="0"/>
  <p:extLst>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7806982"/>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a:t>Insert image here.</a:t>
            </a:r>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858124"/>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a:t>Insert image here.</a:t>
            </a:r>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1734632"/>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5557735"/>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740833"/>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089272918"/>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2867004" y="1122363"/>
            <a:ext cx="5133996" cy="2387600"/>
          </a:xfrm>
          <a:prstGeom prst="rect">
            <a:avLst/>
          </a:prstGeom>
        </p:spPr>
        <p:txBody>
          <a:bodyPr anchor="b">
            <a:normAutofit/>
          </a:bodyPr>
          <a:lstStyle>
            <a:lvl1pPr algn="l">
              <a:defRPr sz="405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2867004" y="3602038"/>
            <a:ext cx="5133996" cy="1655762"/>
          </a:xfrm>
          <a:prstGeom prst="rect">
            <a:avLst/>
          </a:prstGeom>
        </p:spPr>
        <p:txBody>
          <a:bodyPr>
            <a:normAutofit/>
          </a:bodyPr>
          <a:lstStyle>
            <a:lvl1pPr marL="0" indent="0" algn="l">
              <a:buNone/>
              <a:defRPr sz="2250">
                <a:solidFill>
                  <a:schemeClr val="accent1"/>
                </a:solidFill>
                <a:latin typeface="Verdana" charset="0"/>
                <a:ea typeface="Verdana" charset="0"/>
                <a:cs typeface="Verdana"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2867005" y="6390219"/>
            <a:ext cx="923925" cy="365125"/>
          </a:xfrm>
          <a:prstGeom prst="rect">
            <a:avLst/>
          </a:prstGeom>
        </p:spPr>
        <p:txBody>
          <a:bodyPr anchor="b"/>
          <a:lstStyle>
            <a:lvl1pPr>
              <a:defRPr>
                <a:solidFill>
                  <a:schemeClr val="accent6"/>
                </a:solidFill>
              </a:defRPr>
            </a:lvl1pPr>
          </a:lstStyle>
          <a:p>
            <a:fld id="{B3D2B377-CF7E-8F44-A32D-7E519906999D}" type="datetimeFigureOut">
              <a:rPr lang="en-US" smtClean="0"/>
              <a:pPr/>
              <a:t>7/7/2021</a:t>
            </a:fld>
            <a:endParaRPr lang="en-US" dirty="0"/>
          </a:p>
        </p:txBody>
      </p:sp>
      <p:sp>
        <p:nvSpPr>
          <p:cNvPr id="5" name="Footer Placeholder 4"/>
          <p:cNvSpPr>
            <a:spLocks noGrp="1"/>
          </p:cNvSpPr>
          <p:nvPr>
            <p:ph type="ftr" sz="quarter" idx="11"/>
          </p:nvPr>
        </p:nvSpPr>
        <p:spPr>
          <a:xfrm>
            <a:off x="3924279" y="6390219"/>
            <a:ext cx="3800496" cy="365125"/>
          </a:xfrm>
          <a:prstGeom prst="rect">
            <a:avLst/>
          </a:prstGeo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7858126" y="6390219"/>
            <a:ext cx="657225" cy="365125"/>
          </a:xfrm>
          <a:prstGeom prst="rect">
            <a:avLst/>
          </a:prstGeo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26" y="904252"/>
            <a:ext cx="2781279" cy="4718090"/>
          </a:xfrm>
          <a:prstGeom prst="rect">
            <a:avLst/>
          </a:prstGeom>
        </p:spPr>
      </p:pic>
    </p:spTree>
    <p:extLst>
      <p:ext uri="{BB962C8B-B14F-4D97-AF65-F5344CB8AC3E}">
        <p14:creationId xmlns:p14="http://schemas.microsoft.com/office/powerpoint/2010/main" val="175841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482300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54"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Visio_Drawing11211111.vsdx"/><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www.defcon.org/images/defcon-16/dc16-presentations/defcon-16-pilosov-kapela.pdf"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Visio_Drawing112111111.vsd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etwork_secu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oleObject" Target="../embeddings/oleObject3.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hyperlink" Target="https://www.youtube.com/watch?v=3obzgqslnL8" TargetMode="External"/><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en.wikipedia.org/wiki/IEEE_802.1X" TargetMode="External"/><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Network_secur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www.pentest-standard.or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kali.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samuraistfu.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894348"/>
            <a:ext cx="4353169" cy="675789"/>
          </a:xfrm>
        </p:spPr>
        <p:txBody>
          <a:bodyPr/>
          <a:lstStyle/>
          <a:p>
            <a:r>
              <a:rPr lang="en-US" dirty="0"/>
              <a:t>Lecture 1: Fundamentals of Network Security</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04" y="154483"/>
            <a:ext cx="6697348" cy="627860"/>
          </a:xfrm>
        </p:spPr>
        <p:txBody>
          <a:bodyPr/>
          <a:lstStyle/>
          <a:p>
            <a:r>
              <a:rPr lang="en-US" altLang="en-US" dirty="0">
                <a:solidFill>
                  <a:schemeClr val="tx1"/>
                </a:solidFill>
              </a:rPr>
              <a:t>Internet Address Classes</a:t>
            </a:r>
            <a:endParaRPr lang="en-US" b="0" dirty="0">
              <a:solidFill>
                <a:schemeClr val="tx1"/>
              </a:solidFill>
            </a:endParaRPr>
          </a:p>
        </p:txBody>
      </p:sp>
      <p:sp>
        <p:nvSpPr>
          <p:cNvPr id="4" name="Rectangle 3"/>
          <p:cNvSpPr txBox="1">
            <a:spLocks noChangeArrowheads="1"/>
          </p:cNvSpPr>
          <p:nvPr/>
        </p:nvSpPr>
        <p:spPr>
          <a:xfrm>
            <a:off x="408302" y="990600"/>
            <a:ext cx="5638800" cy="1447800"/>
          </a:xfrm>
          <a:prstGeom prst="rect">
            <a:avLst/>
          </a:prstGeom>
          <a:ln w="38100">
            <a:solidFill>
              <a:srgbClr val="00FF00"/>
            </a:solidFill>
            <a:miter lim="800000"/>
            <a:headEnd/>
            <a:tailEnd/>
          </a:ln>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Symbol" pitchFamily="18" charset="2"/>
              <a:buNone/>
            </a:pPr>
            <a:r>
              <a:rPr lang="en-US" altLang="en-US" dirty="0">
                <a:solidFill>
                  <a:schemeClr val="tx1"/>
                </a:solidFill>
              </a:rPr>
              <a:t>Class A</a:t>
            </a:r>
          </a:p>
          <a:p>
            <a:pPr>
              <a:buFont typeface="Symbol" pitchFamily="18" charset="2"/>
              <a:buNone/>
            </a:pPr>
            <a:r>
              <a:rPr lang="en-US" altLang="en-US" sz="2400" dirty="0">
                <a:solidFill>
                  <a:schemeClr val="tx1"/>
                </a:solidFill>
              </a:rPr>
              <a:t>128 possible network Ids</a:t>
            </a:r>
          </a:p>
          <a:p>
            <a:pPr>
              <a:buFont typeface="Symbol" pitchFamily="18" charset="2"/>
              <a:buNone/>
            </a:pPr>
            <a:r>
              <a:rPr lang="en-US" altLang="en-US" sz="2400" dirty="0">
                <a:solidFill>
                  <a:schemeClr val="tx1"/>
                </a:solidFill>
              </a:rPr>
              <a:t>over 4 million host Ids per network</a:t>
            </a:r>
            <a:endParaRPr lang="en-US" altLang="en-US" dirty="0">
              <a:solidFill>
                <a:schemeClr val="tx1"/>
              </a:solidFill>
            </a:endParaRPr>
          </a:p>
        </p:txBody>
      </p:sp>
      <p:sp>
        <p:nvSpPr>
          <p:cNvPr id="5" name="Rectangle 4"/>
          <p:cNvSpPr txBox="1">
            <a:spLocks noChangeArrowheads="1"/>
          </p:cNvSpPr>
          <p:nvPr/>
        </p:nvSpPr>
        <p:spPr>
          <a:xfrm>
            <a:off x="1170302" y="2514600"/>
            <a:ext cx="5334000" cy="1371600"/>
          </a:xfrm>
          <a:prstGeom prst="rect">
            <a:avLst/>
          </a:prstGeom>
          <a:ln w="38100">
            <a:solidFill>
              <a:srgbClr val="00FFFF"/>
            </a:solidFill>
            <a:miter lim="800000"/>
            <a:headEnd/>
            <a:tailEnd/>
          </a:ln>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Symbol" pitchFamily="18" charset="2"/>
              <a:buNone/>
            </a:pPr>
            <a:r>
              <a:rPr lang="en-US" altLang="en-US">
                <a:solidFill>
                  <a:schemeClr val="tx1"/>
                </a:solidFill>
              </a:rPr>
              <a:t>Class B</a:t>
            </a:r>
          </a:p>
          <a:p>
            <a:pPr>
              <a:buFont typeface="Symbol" pitchFamily="18" charset="2"/>
              <a:buNone/>
            </a:pPr>
            <a:r>
              <a:rPr lang="en-US" altLang="en-US" sz="2400">
                <a:solidFill>
                  <a:schemeClr val="tx1"/>
                </a:solidFill>
              </a:rPr>
              <a:t>16k possible network ids</a:t>
            </a:r>
          </a:p>
          <a:p>
            <a:pPr>
              <a:buFont typeface="Symbol" pitchFamily="18" charset="2"/>
              <a:buNone/>
            </a:pPr>
            <a:r>
              <a:rPr lang="en-US" altLang="en-US" sz="2400">
                <a:solidFill>
                  <a:schemeClr val="tx1"/>
                </a:solidFill>
              </a:rPr>
              <a:t>64k possible host ids per network</a:t>
            </a:r>
            <a:endParaRPr lang="en-US" altLang="en-US">
              <a:solidFill>
                <a:schemeClr val="tx1"/>
              </a:solidFill>
            </a:endParaRPr>
          </a:p>
        </p:txBody>
      </p:sp>
      <p:sp>
        <p:nvSpPr>
          <p:cNvPr id="6" name="Rectangle 5"/>
          <p:cNvSpPr>
            <a:spLocks noChangeArrowheads="1"/>
          </p:cNvSpPr>
          <p:nvPr/>
        </p:nvSpPr>
        <p:spPr bwMode="auto">
          <a:xfrm>
            <a:off x="1779902" y="3962400"/>
            <a:ext cx="5867400" cy="962025"/>
          </a:xfrm>
          <a:prstGeom prst="rect">
            <a:avLst/>
          </a:prstGeom>
          <a:noFill/>
          <a:ln w="38100">
            <a:solidFill>
              <a:srgbClr val="FFCC00"/>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dirty="0"/>
              <a:t>Class C</a:t>
            </a:r>
          </a:p>
          <a:p>
            <a:pPr algn="l"/>
            <a:r>
              <a:rPr lang="en-US" altLang="en-US" dirty="0"/>
              <a:t>over 2 million possible  network ids</a:t>
            </a:r>
          </a:p>
          <a:p>
            <a:pPr algn="l"/>
            <a:r>
              <a:rPr lang="en-US" altLang="en-US" dirty="0"/>
              <a:t>about 256 hosts ids per network</a:t>
            </a:r>
          </a:p>
        </p:txBody>
      </p:sp>
      <p:sp>
        <p:nvSpPr>
          <p:cNvPr id="7" name="Rectangle 6"/>
          <p:cNvSpPr>
            <a:spLocks noChangeArrowheads="1"/>
          </p:cNvSpPr>
          <p:nvPr/>
        </p:nvSpPr>
        <p:spPr bwMode="auto">
          <a:xfrm>
            <a:off x="2237102" y="5076825"/>
            <a:ext cx="5867400" cy="838200"/>
          </a:xfrm>
          <a:prstGeom prst="rect">
            <a:avLst/>
          </a:prstGeom>
          <a:noFill/>
          <a:ln w="38100">
            <a:solidFill>
              <a:srgbClr val="FFFF00"/>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a:t>Class D is used for multicasting</a:t>
            </a:r>
          </a:p>
          <a:p>
            <a:r>
              <a:rPr lang="en-US" altLang="en-US"/>
              <a:t>Class E is used for experimentation</a:t>
            </a:r>
          </a:p>
        </p:txBody>
      </p:sp>
    </p:spTree>
    <p:extLst>
      <p:ext uri="{BB962C8B-B14F-4D97-AF65-F5344CB8AC3E}">
        <p14:creationId xmlns:p14="http://schemas.microsoft.com/office/powerpoint/2010/main" val="28284307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412855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Spanning Tree Protocol Spoofing</a:t>
            </a:r>
          </a:p>
        </p:txBody>
      </p:sp>
    </p:spTree>
    <p:extLst>
      <p:ext uri="{BB962C8B-B14F-4D97-AF65-F5344CB8AC3E}">
        <p14:creationId xmlns:p14="http://schemas.microsoft.com/office/powerpoint/2010/main" val="38377591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 Protocol Spoofing</a:t>
            </a:r>
          </a:p>
        </p:txBody>
      </p:sp>
      <p:sp>
        <p:nvSpPr>
          <p:cNvPr id="3" name="Content Placeholder 2"/>
          <p:cNvSpPr>
            <a:spLocks noGrp="1"/>
          </p:cNvSpPr>
          <p:nvPr>
            <p:ph sz="quarter" idx="10"/>
          </p:nvPr>
        </p:nvSpPr>
        <p:spPr/>
        <p:txBody>
          <a:bodyPr/>
          <a:lstStyle/>
          <a:p>
            <a:r>
              <a:rPr lang="en-US" dirty="0"/>
              <a:t>Network attack that changes the STP topologies to force network traffic to traverse a rogue network device</a:t>
            </a:r>
          </a:p>
          <a:p>
            <a:r>
              <a:rPr lang="en-US" dirty="0"/>
              <a:t>By controlling the rogue network device, attacker can sniff all passing network traffic and perform man-in-the-middle attacks</a:t>
            </a:r>
          </a:p>
        </p:txBody>
      </p:sp>
    </p:spTree>
    <p:extLst>
      <p:ext uri="{BB962C8B-B14F-4D97-AF65-F5344CB8AC3E}">
        <p14:creationId xmlns:p14="http://schemas.microsoft.com/office/powerpoint/2010/main" val="4838238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 Protocol Spoofing</a:t>
            </a:r>
          </a:p>
        </p:txBody>
      </p:sp>
      <p:sp>
        <p:nvSpPr>
          <p:cNvPr id="3" name="Content Placeholder 2"/>
          <p:cNvSpPr>
            <a:spLocks noGrp="1"/>
          </p:cNvSpPr>
          <p:nvPr>
            <p:ph sz="quarter" idx="10"/>
          </p:nvPr>
        </p:nvSpPr>
        <p:spPr/>
        <p:txBody>
          <a:bodyPr/>
          <a:lstStyle/>
          <a:p>
            <a:r>
              <a:rPr lang="en-US" dirty="0"/>
              <a:t>Uses a rogue network device to pose as the ROOT bridge in a STP network</a:t>
            </a:r>
          </a:p>
          <a:p>
            <a:r>
              <a:rPr lang="en-US" dirty="0"/>
              <a:t>By injecting BPDU frames with the lowest priority, the rogue network device can become the elected ROOT bridge and change the topology in a STP network</a:t>
            </a:r>
          </a:p>
          <a:p>
            <a:r>
              <a:rPr lang="en-US" dirty="0"/>
              <a:t>Network traffic begins flowing through the ROOT bridge, allowing sniffing and man-in-the-middle attacks</a:t>
            </a:r>
          </a:p>
        </p:txBody>
      </p:sp>
    </p:spTree>
    <p:extLst>
      <p:ext uri="{BB962C8B-B14F-4D97-AF65-F5344CB8AC3E}">
        <p14:creationId xmlns:p14="http://schemas.microsoft.com/office/powerpoint/2010/main" val="4906530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STP Spoofing</a:t>
            </a:r>
          </a:p>
        </p:txBody>
      </p:sp>
      <p:pic>
        <p:nvPicPr>
          <p:cNvPr id="17" name="Picture 16"/>
          <p:cNvPicPr/>
          <p:nvPr/>
        </p:nvPicPr>
        <p:blipFill>
          <a:blip r:embed="rId3"/>
          <a:stretch>
            <a:fillRect/>
          </a:stretch>
        </p:blipFill>
        <p:spPr>
          <a:xfrm>
            <a:off x="1186497" y="966152"/>
            <a:ext cx="6004878" cy="4510723"/>
          </a:xfrm>
          <a:prstGeom prst="rect">
            <a:avLst/>
          </a:prstGeom>
        </p:spPr>
      </p:pic>
    </p:spTree>
    <p:extLst>
      <p:ext uri="{BB962C8B-B14F-4D97-AF65-F5344CB8AC3E}">
        <p14:creationId xmlns:p14="http://schemas.microsoft.com/office/powerpoint/2010/main" val="31272717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STP Spoofing Prevention</a:t>
            </a:r>
          </a:p>
        </p:txBody>
      </p:sp>
      <p:sp>
        <p:nvSpPr>
          <p:cNvPr id="3" name="Content Placeholder 2"/>
          <p:cNvSpPr>
            <a:spLocks noGrp="1"/>
          </p:cNvSpPr>
          <p:nvPr>
            <p:ph sz="quarter" idx="10"/>
          </p:nvPr>
        </p:nvSpPr>
        <p:spPr/>
        <p:txBody>
          <a:bodyPr/>
          <a:lstStyle/>
          <a:p>
            <a:r>
              <a:rPr lang="en-US" dirty="0"/>
              <a:t>To mitigate STP spoofing</a:t>
            </a:r>
          </a:p>
          <a:p>
            <a:pPr lvl="1"/>
            <a:r>
              <a:rPr lang="en-US" dirty="0"/>
              <a:t>Similar to MAC Spoofing Mitigation </a:t>
            </a:r>
          </a:p>
          <a:p>
            <a:pPr lvl="1"/>
            <a:endParaRPr lang="en-US" dirty="0"/>
          </a:p>
          <a:p>
            <a:pPr lvl="1"/>
            <a:r>
              <a:rPr lang="en-US" dirty="0"/>
              <a:t>Configure network ports with BPDU guard and ROOT guard</a:t>
            </a:r>
          </a:p>
          <a:p>
            <a:pPr lvl="1"/>
            <a:endParaRPr lang="en-US" dirty="0"/>
          </a:p>
          <a:p>
            <a:pPr lvl="1"/>
            <a:r>
              <a:rPr lang="en-US" dirty="0"/>
              <a:t>Configure non-trunk ports to switch access ports</a:t>
            </a:r>
          </a:p>
        </p:txBody>
      </p:sp>
    </p:spTree>
    <p:extLst>
      <p:ext uri="{BB962C8B-B14F-4D97-AF65-F5344CB8AC3E}">
        <p14:creationId xmlns:p14="http://schemas.microsoft.com/office/powerpoint/2010/main" val="25936874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705786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Private VLAN</a:t>
            </a:r>
          </a:p>
        </p:txBody>
      </p:sp>
    </p:spTree>
    <p:extLst>
      <p:ext uri="{BB962C8B-B14F-4D97-AF65-F5344CB8AC3E}">
        <p14:creationId xmlns:p14="http://schemas.microsoft.com/office/powerpoint/2010/main" val="23164927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Private VLAN</a:t>
            </a:r>
          </a:p>
        </p:txBody>
      </p:sp>
      <p:sp>
        <p:nvSpPr>
          <p:cNvPr id="3" name="Content Placeholder 2"/>
          <p:cNvSpPr>
            <a:spLocks noGrp="1"/>
          </p:cNvSpPr>
          <p:nvPr>
            <p:ph sz="quarter" idx="10"/>
          </p:nvPr>
        </p:nvSpPr>
        <p:spPr/>
        <p:txBody>
          <a:bodyPr/>
          <a:lstStyle/>
          <a:p>
            <a:r>
              <a:rPr lang="en-US" dirty="0"/>
              <a:t>A private VLAN is used to provide additional segregation between all network hosts within the same VLAN</a:t>
            </a:r>
          </a:p>
          <a:p>
            <a:r>
              <a:rPr lang="en-US" dirty="0"/>
              <a:t>Especially useful for sensitive data servers that require port isolation to established secure hosting</a:t>
            </a:r>
          </a:p>
          <a:p>
            <a:r>
              <a:rPr lang="en-US" dirty="0"/>
              <a:t>A private VLAN includes Primary VLAN, Secondary VLAN (isolated and community), Promiscuous port, Isolated port and Community port</a:t>
            </a:r>
          </a:p>
        </p:txBody>
      </p:sp>
    </p:spTree>
    <p:extLst>
      <p:ext uri="{BB962C8B-B14F-4D97-AF65-F5344CB8AC3E}">
        <p14:creationId xmlns:p14="http://schemas.microsoft.com/office/powerpoint/2010/main" val="27534851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Private VLAN</a:t>
            </a:r>
          </a:p>
        </p:txBody>
      </p:sp>
      <p:graphicFrame>
        <p:nvGraphicFramePr>
          <p:cNvPr id="5" name="Content Placeholder 4"/>
          <p:cNvGraphicFramePr>
            <a:graphicFrameLocks noGrp="1"/>
          </p:cNvGraphicFramePr>
          <p:nvPr>
            <p:ph sz="quarter" idx="10"/>
          </p:nvPr>
        </p:nvGraphicFramePr>
        <p:xfrm>
          <a:off x="635000" y="1247775"/>
          <a:ext cx="7840732" cy="2423356"/>
        </p:xfrm>
        <a:graphic>
          <a:graphicData uri="http://schemas.openxmlformats.org/drawingml/2006/table">
            <a:tbl>
              <a:tblPr firstRow="1" bandRow="1">
                <a:tableStyleId>{BC89EF96-8CEA-46FF-86C4-4CE0E7609802}</a:tableStyleId>
              </a:tblPr>
              <a:tblGrid>
                <a:gridCol w="1960183">
                  <a:extLst>
                    <a:ext uri="{9D8B030D-6E8A-4147-A177-3AD203B41FA5}">
                      <a16:colId xmlns:a16="http://schemas.microsoft.com/office/drawing/2014/main" val="3478141692"/>
                    </a:ext>
                  </a:extLst>
                </a:gridCol>
                <a:gridCol w="1960183">
                  <a:extLst>
                    <a:ext uri="{9D8B030D-6E8A-4147-A177-3AD203B41FA5}">
                      <a16:colId xmlns:a16="http://schemas.microsoft.com/office/drawing/2014/main" val="1391679628"/>
                    </a:ext>
                  </a:extLst>
                </a:gridCol>
                <a:gridCol w="1960183">
                  <a:extLst>
                    <a:ext uri="{9D8B030D-6E8A-4147-A177-3AD203B41FA5}">
                      <a16:colId xmlns:a16="http://schemas.microsoft.com/office/drawing/2014/main" val="2024578951"/>
                    </a:ext>
                  </a:extLst>
                </a:gridCol>
                <a:gridCol w="1960183">
                  <a:extLst>
                    <a:ext uri="{9D8B030D-6E8A-4147-A177-3AD203B41FA5}">
                      <a16:colId xmlns:a16="http://schemas.microsoft.com/office/drawing/2014/main" val="3486244975"/>
                    </a:ext>
                  </a:extLst>
                </a:gridCol>
              </a:tblGrid>
              <a:tr h="594458">
                <a:tc>
                  <a:txBody>
                    <a:bodyPr/>
                    <a:lstStyle/>
                    <a:p>
                      <a:pPr algn="ctr"/>
                      <a:endParaRPr lang="en-CA" sz="1800" b="1" dirty="0"/>
                    </a:p>
                  </a:txBody>
                  <a:tcPr marL="66402" marR="66402" marT="34290" marB="34290" anchor="ctr"/>
                </a:tc>
                <a:tc>
                  <a:txBody>
                    <a:bodyPr/>
                    <a:lstStyle/>
                    <a:p>
                      <a:pPr algn="ctr"/>
                      <a:r>
                        <a:rPr lang="en-CA" sz="1800" b="1" dirty="0"/>
                        <a:t>Isolated Port</a:t>
                      </a:r>
                    </a:p>
                  </a:txBody>
                  <a:tcPr marL="66402" marR="66402" marT="34290" marB="34290" anchor="ctr"/>
                </a:tc>
                <a:tc>
                  <a:txBody>
                    <a:bodyPr/>
                    <a:lstStyle/>
                    <a:p>
                      <a:pPr algn="ctr"/>
                      <a:r>
                        <a:rPr lang="en-CA" sz="1800" b="1" dirty="0"/>
                        <a:t>Promiscuous Port</a:t>
                      </a:r>
                    </a:p>
                  </a:txBody>
                  <a:tcPr marL="66402" marR="66402" marT="34290" marB="34290" anchor="ctr"/>
                </a:tc>
                <a:tc>
                  <a:txBody>
                    <a:bodyPr/>
                    <a:lstStyle/>
                    <a:p>
                      <a:pPr algn="ctr"/>
                      <a:r>
                        <a:rPr lang="en-CA" sz="1800" b="1" dirty="0"/>
                        <a:t>Community Port</a:t>
                      </a:r>
                    </a:p>
                  </a:txBody>
                  <a:tcPr marL="66402" marR="66402" marT="34290" marB="34290" anchor="ctr"/>
                </a:tc>
                <a:extLst>
                  <a:ext uri="{0D108BD9-81ED-4DB2-BD59-A6C34878D82A}">
                    <a16:rowId xmlns:a16="http://schemas.microsoft.com/office/drawing/2014/main" val="2671879739"/>
                  </a:ext>
                </a:extLst>
              </a:tr>
              <a:tr h="5944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1" dirty="0"/>
                        <a:t>Isolated Port</a:t>
                      </a:r>
                    </a:p>
                  </a:txBody>
                  <a:tcPr marL="66402" marR="66402" marT="34290" marB="34290" anchor="ctr"/>
                </a:tc>
                <a:tc>
                  <a:txBody>
                    <a:bodyPr/>
                    <a:lstStyle/>
                    <a:p>
                      <a:pPr algn="ctr"/>
                      <a:r>
                        <a:rPr lang="en-CA" sz="1800" b="1" dirty="0"/>
                        <a:t>Deny</a:t>
                      </a:r>
                    </a:p>
                  </a:txBody>
                  <a:tcPr marL="66402" marR="66402" marT="34290" marB="34290" anchor="ctr"/>
                </a:tc>
                <a:tc>
                  <a:txBody>
                    <a:bodyPr/>
                    <a:lstStyle/>
                    <a:p>
                      <a:pPr algn="ctr"/>
                      <a:r>
                        <a:rPr lang="en-CA" sz="1800" b="1" dirty="0"/>
                        <a:t>Permit</a:t>
                      </a:r>
                    </a:p>
                  </a:txBody>
                  <a:tcPr marL="66402" marR="66402" marT="34290" marB="34290" anchor="ctr"/>
                </a:tc>
                <a:tc>
                  <a:txBody>
                    <a:bodyPr/>
                    <a:lstStyle/>
                    <a:p>
                      <a:pPr algn="ctr"/>
                      <a:r>
                        <a:rPr lang="en-CA" sz="1800" b="1" dirty="0"/>
                        <a:t>Deny</a:t>
                      </a:r>
                    </a:p>
                  </a:txBody>
                  <a:tcPr marL="66402" marR="66402" marT="34290" marB="34290" anchor="ctr"/>
                </a:tc>
                <a:extLst>
                  <a:ext uri="{0D108BD9-81ED-4DB2-BD59-A6C34878D82A}">
                    <a16:rowId xmlns:a16="http://schemas.microsoft.com/office/drawing/2014/main" val="294545232"/>
                  </a:ext>
                </a:extLst>
              </a:tr>
              <a:tr h="5944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1" dirty="0"/>
                        <a:t>Promiscuous Port</a:t>
                      </a:r>
                    </a:p>
                  </a:txBody>
                  <a:tcPr marL="66402" marR="66402" marT="34290" marB="34290" anchor="ctr"/>
                </a:tc>
                <a:tc>
                  <a:txBody>
                    <a:bodyPr/>
                    <a:lstStyle/>
                    <a:p>
                      <a:pPr algn="ctr"/>
                      <a:r>
                        <a:rPr lang="en-CA" sz="1800" b="1" dirty="0"/>
                        <a:t>Permit</a:t>
                      </a:r>
                    </a:p>
                  </a:txBody>
                  <a:tcPr marL="66402" marR="66402" marT="34290" marB="34290" anchor="ctr"/>
                </a:tc>
                <a:tc>
                  <a:txBody>
                    <a:bodyPr/>
                    <a:lstStyle/>
                    <a:p>
                      <a:pPr algn="ctr"/>
                      <a:r>
                        <a:rPr lang="en-CA" sz="1800" b="1" dirty="0"/>
                        <a:t>Permit</a:t>
                      </a:r>
                    </a:p>
                  </a:txBody>
                  <a:tcPr marL="66402" marR="66402" marT="34290" marB="34290" anchor="ctr"/>
                </a:tc>
                <a:tc>
                  <a:txBody>
                    <a:bodyPr/>
                    <a:lstStyle/>
                    <a:p>
                      <a:pPr algn="ctr"/>
                      <a:r>
                        <a:rPr lang="en-CA" sz="1800" b="1" dirty="0"/>
                        <a:t>Permit</a:t>
                      </a:r>
                    </a:p>
                  </a:txBody>
                  <a:tcPr marL="66402" marR="66402" marT="34290" marB="34290" anchor="ctr"/>
                </a:tc>
                <a:extLst>
                  <a:ext uri="{0D108BD9-81ED-4DB2-BD59-A6C34878D82A}">
                    <a16:rowId xmlns:a16="http://schemas.microsoft.com/office/drawing/2014/main" val="1169349916"/>
                  </a:ext>
                </a:extLst>
              </a:tr>
              <a:tr h="5944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1" dirty="0"/>
                        <a:t>Community Port</a:t>
                      </a:r>
                    </a:p>
                  </a:txBody>
                  <a:tcPr marL="66402" marR="66402" marT="34290" marB="34290" anchor="ctr"/>
                </a:tc>
                <a:tc>
                  <a:txBody>
                    <a:bodyPr/>
                    <a:lstStyle/>
                    <a:p>
                      <a:pPr algn="ctr"/>
                      <a:r>
                        <a:rPr lang="en-CA" sz="1800" b="1" dirty="0"/>
                        <a:t>Deny</a:t>
                      </a:r>
                    </a:p>
                  </a:txBody>
                  <a:tcPr marL="66402" marR="66402" marT="34290" marB="34290" anchor="ctr"/>
                </a:tc>
                <a:tc>
                  <a:txBody>
                    <a:bodyPr/>
                    <a:lstStyle/>
                    <a:p>
                      <a:pPr algn="ctr"/>
                      <a:r>
                        <a:rPr lang="en-CA" sz="1800" b="1" dirty="0"/>
                        <a:t>Permit</a:t>
                      </a:r>
                    </a:p>
                  </a:txBody>
                  <a:tcPr marL="66402" marR="66402" marT="34290" marB="34290" anchor="ctr"/>
                </a:tc>
                <a:tc>
                  <a:txBody>
                    <a:bodyPr/>
                    <a:lstStyle/>
                    <a:p>
                      <a:pPr algn="ctr"/>
                      <a:r>
                        <a:rPr lang="en-CA" sz="1800" b="1" dirty="0"/>
                        <a:t>Permit</a:t>
                      </a:r>
                    </a:p>
                  </a:txBody>
                  <a:tcPr marL="66402" marR="66402" marT="34290" marB="34290" anchor="ctr"/>
                </a:tc>
                <a:extLst>
                  <a:ext uri="{0D108BD9-81ED-4DB2-BD59-A6C34878D82A}">
                    <a16:rowId xmlns:a16="http://schemas.microsoft.com/office/drawing/2014/main" val="1948378824"/>
                  </a:ext>
                </a:extLst>
              </a:tr>
            </a:tbl>
          </a:graphicData>
        </a:graphic>
      </p:graphicFrame>
    </p:spTree>
    <p:extLst>
      <p:ext uri="{BB962C8B-B14F-4D97-AF65-F5344CB8AC3E}">
        <p14:creationId xmlns:p14="http://schemas.microsoft.com/office/powerpoint/2010/main" val="149508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Subnetting</a:t>
            </a:r>
            <a:endParaRPr lang="en-US" dirty="0"/>
          </a:p>
        </p:txBody>
      </p:sp>
      <p:sp>
        <p:nvSpPr>
          <p:cNvPr id="3" name="Content Placeholder 2"/>
          <p:cNvSpPr>
            <a:spLocks noGrp="1"/>
          </p:cNvSpPr>
          <p:nvPr>
            <p:ph sz="quarter" idx="10"/>
          </p:nvPr>
        </p:nvSpPr>
        <p:spPr/>
        <p:txBody>
          <a:bodyPr/>
          <a:lstStyle/>
          <a:p>
            <a:r>
              <a:rPr lang="en-US" altLang="en-US" dirty="0"/>
              <a:t>An organization can subdivide it’s host address space into groups called subnets.</a:t>
            </a:r>
          </a:p>
          <a:p>
            <a:r>
              <a:rPr lang="en-US" altLang="en-US" dirty="0"/>
              <a:t>The subnet ID is generally used to group hosts based on the physical network topology.</a:t>
            </a:r>
          </a:p>
          <a:p>
            <a:r>
              <a:rPr lang="en-US" altLang="en-US" dirty="0"/>
              <a:t>Can simplify routing and security</a:t>
            </a:r>
          </a:p>
          <a:p>
            <a:r>
              <a:rPr lang="en-US" altLang="en-US" dirty="0"/>
              <a:t>create a dynamic network</a:t>
            </a:r>
          </a:p>
        </p:txBody>
      </p:sp>
    </p:spTree>
    <p:extLst>
      <p:ext uri="{BB962C8B-B14F-4D97-AF65-F5344CB8AC3E}">
        <p14:creationId xmlns:p14="http://schemas.microsoft.com/office/powerpoint/2010/main" val="352440631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4590703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15424641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808213"/>
            <a:ext cx="4353169" cy="675789"/>
          </a:xfrm>
        </p:spPr>
        <p:txBody>
          <a:bodyPr>
            <a:normAutofit/>
          </a:bodyPr>
          <a:lstStyle/>
          <a:p>
            <a:r>
              <a:rPr lang="en-US"/>
              <a:t>Lecture </a:t>
            </a:r>
            <a:r>
              <a:rPr lang="en-US" dirty="0"/>
              <a:t>3: Advanced Routing Protocols</a:t>
            </a:r>
          </a:p>
        </p:txBody>
      </p:sp>
    </p:spTree>
    <p:extLst>
      <p:ext uri="{BB962C8B-B14F-4D97-AF65-F5344CB8AC3E}">
        <p14:creationId xmlns:p14="http://schemas.microsoft.com/office/powerpoint/2010/main" val="13772451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876300"/>
            <a:ext cx="7840663" cy="5339468"/>
          </a:xfrm>
        </p:spPr>
        <p:txBody>
          <a:bodyPr>
            <a:noAutofit/>
          </a:bodyPr>
          <a:lstStyle/>
          <a:p>
            <a:pPr fontAlgn="ctr"/>
            <a:r>
              <a:rPr lang="en-CA" dirty="0"/>
              <a:t>Review Lab 2</a:t>
            </a:r>
          </a:p>
          <a:p>
            <a:pPr fontAlgn="ctr"/>
            <a:r>
              <a:rPr lang="en-CA" dirty="0"/>
              <a:t>Routing Information Protocol (RIP)</a:t>
            </a:r>
          </a:p>
          <a:p>
            <a:pPr fontAlgn="ctr"/>
            <a:r>
              <a:rPr lang="en-CA" dirty="0"/>
              <a:t>RIP Attacks</a:t>
            </a:r>
          </a:p>
          <a:p>
            <a:pPr fontAlgn="ctr"/>
            <a:r>
              <a:rPr lang="en-CA" dirty="0"/>
              <a:t>RIP Attack Mitigation</a:t>
            </a:r>
          </a:p>
          <a:p>
            <a:pPr fontAlgn="ctr"/>
            <a:r>
              <a:rPr lang="en-CA" dirty="0"/>
              <a:t>Open Shortest Path First (OSPF)</a:t>
            </a:r>
          </a:p>
          <a:p>
            <a:pPr fontAlgn="ctr"/>
            <a:r>
              <a:rPr lang="en-CA" dirty="0"/>
              <a:t>OSPF Attacks</a:t>
            </a:r>
          </a:p>
          <a:p>
            <a:pPr fontAlgn="ctr"/>
            <a:r>
              <a:rPr lang="en-CA" dirty="0"/>
              <a:t>OSPF Attack Mitigation</a:t>
            </a:r>
          </a:p>
          <a:p>
            <a:pPr fontAlgn="ctr"/>
            <a:r>
              <a:rPr lang="en-CA" dirty="0"/>
              <a:t>Border Gateway Protocol (BGP)</a:t>
            </a:r>
          </a:p>
          <a:p>
            <a:pPr fontAlgn="ctr"/>
            <a:r>
              <a:rPr lang="en-CA" dirty="0"/>
              <a:t>BGP Attack </a:t>
            </a:r>
          </a:p>
          <a:p>
            <a:pPr fontAlgn="ctr"/>
            <a:r>
              <a:rPr lang="en-CA" dirty="0"/>
              <a:t>BGP Mitigation</a:t>
            </a:r>
          </a:p>
        </p:txBody>
      </p:sp>
    </p:spTree>
    <p:extLst>
      <p:ext uri="{BB962C8B-B14F-4D97-AF65-F5344CB8AC3E}">
        <p14:creationId xmlns:p14="http://schemas.microsoft.com/office/powerpoint/2010/main" val="24692860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Review Lecture &amp; Lab</a:t>
            </a:r>
          </a:p>
        </p:txBody>
      </p:sp>
    </p:spTree>
    <p:extLst>
      <p:ext uri="{BB962C8B-B14F-4D97-AF65-F5344CB8AC3E}">
        <p14:creationId xmlns:p14="http://schemas.microsoft.com/office/powerpoint/2010/main" val="1123984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Content Placeholder 2"/>
          <p:cNvSpPr>
            <a:spLocks noGrp="1"/>
          </p:cNvSpPr>
          <p:nvPr>
            <p:ph sz="quarter" idx="10"/>
          </p:nvPr>
        </p:nvSpPr>
        <p:spPr>
          <a:xfrm>
            <a:off x="635000" y="904875"/>
            <a:ext cx="7840663" cy="5310893"/>
          </a:xfrm>
        </p:spPr>
        <p:txBody>
          <a:bodyPr/>
          <a:lstStyle/>
          <a:p>
            <a:r>
              <a:rPr lang="en-US" dirty="0"/>
              <a:t>MAC Address Spoofing</a:t>
            </a:r>
          </a:p>
          <a:p>
            <a:r>
              <a:rPr lang="en-US" dirty="0"/>
              <a:t>ARP Address Spoofing</a:t>
            </a:r>
          </a:p>
          <a:p>
            <a:r>
              <a:rPr lang="en-US" dirty="0"/>
              <a:t>VLAN Hopping</a:t>
            </a:r>
          </a:p>
          <a:p>
            <a:r>
              <a:rPr lang="en-US" dirty="0"/>
              <a:t>DHCP Starvation</a:t>
            </a:r>
          </a:p>
          <a:p>
            <a:r>
              <a:rPr lang="en-US" dirty="0"/>
              <a:t>DHCP Server Spoofing</a:t>
            </a:r>
          </a:p>
          <a:p>
            <a:r>
              <a:rPr lang="en-US" dirty="0"/>
              <a:t>IP Spoofing</a:t>
            </a:r>
          </a:p>
          <a:p>
            <a:r>
              <a:rPr lang="en-US" dirty="0"/>
              <a:t>STP Spoofing</a:t>
            </a:r>
          </a:p>
          <a:p>
            <a:r>
              <a:rPr lang="en-US" dirty="0"/>
              <a:t>Private </a:t>
            </a:r>
            <a:r>
              <a:rPr lang="en-US" dirty="0" err="1"/>
              <a:t>VLan</a:t>
            </a:r>
            <a:r>
              <a:rPr lang="en-US" dirty="0"/>
              <a:t> </a:t>
            </a:r>
          </a:p>
          <a:p>
            <a:r>
              <a:rPr lang="en-US" dirty="0"/>
              <a:t>Lab: Secure LAN</a:t>
            </a:r>
          </a:p>
        </p:txBody>
      </p:sp>
    </p:spTree>
    <p:extLst>
      <p:ext uri="{BB962C8B-B14F-4D97-AF65-F5344CB8AC3E}">
        <p14:creationId xmlns:p14="http://schemas.microsoft.com/office/powerpoint/2010/main" val="781755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Routing Information Protocol (RIP)</a:t>
            </a:r>
          </a:p>
        </p:txBody>
      </p:sp>
    </p:spTree>
    <p:extLst>
      <p:ext uri="{BB962C8B-B14F-4D97-AF65-F5344CB8AC3E}">
        <p14:creationId xmlns:p14="http://schemas.microsoft.com/office/powerpoint/2010/main" val="36611018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3" name="Content Placeholder 2"/>
          <p:cNvSpPr>
            <a:spLocks noGrp="1"/>
          </p:cNvSpPr>
          <p:nvPr>
            <p:ph sz="quarter" idx="10"/>
          </p:nvPr>
        </p:nvSpPr>
        <p:spPr/>
        <p:txBody>
          <a:bodyPr>
            <a:noAutofit/>
          </a:bodyPr>
          <a:lstStyle/>
          <a:p>
            <a:pPr fontAlgn="ctr"/>
            <a:r>
              <a:rPr lang="en-CA" dirty="0"/>
              <a:t>Routing Information Protocol (RIP) is a distance-vector routing protocol</a:t>
            </a:r>
          </a:p>
          <a:p>
            <a:pPr fontAlgn="ctr"/>
            <a:r>
              <a:rPr lang="en-CA" dirty="0"/>
              <a:t>It uses hop count as a metric to measure distance</a:t>
            </a:r>
          </a:p>
          <a:p>
            <a:pPr fontAlgn="ctr"/>
            <a:r>
              <a:rPr lang="en-CA" dirty="0"/>
              <a:t>Maximum number of hops allowed: 15</a:t>
            </a:r>
          </a:p>
          <a:p>
            <a:pPr lvl="1" fontAlgn="ctr"/>
            <a:r>
              <a:rPr lang="en-CA" dirty="0"/>
              <a:t>A hop count of 16 is considered infinite and unreachable</a:t>
            </a:r>
          </a:p>
          <a:p>
            <a:pPr fontAlgn="ctr"/>
            <a:r>
              <a:rPr lang="en-CA" dirty="0"/>
              <a:t>Routing update sent out every 30 seconds using </a:t>
            </a:r>
          </a:p>
          <a:p>
            <a:pPr lvl="1" fontAlgn="ctr"/>
            <a:r>
              <a:rPr lang="en-CA" dirty="0"/>
              <a:t>broadcast in version 1 </a:t>
            </a:r>
          </a:p>
          <a:p>
            <a:pPr lvl="1" fontAlgn="ctr"/>
            <a:r>
              <a:rPr lang="en-CA" dirty="0"/>
              <a:t>multicast in version 2</a:t>
            </a:r>
            <a:endParaRPr lang="en-US" dirty="0"/>
          </a:p>
        </p:txBody>
      </p:sp>
    </p:spTree>
    <p:extLst>
      <p:ext uri="{BB962C8B-B14F-4D97-AF65-F5344CB8AC3E}">
        <p14:creationId xmlns:p14="http://schemas.microsoft.com/office/powerpoint/2010/main" val="29895744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3" name="Content Placeholder 2"/>
          <p:cNvSpPr>
            <a:spLocks noGrp="1"/>
          </p:cNvSpPr>
          <p:nvPr>
            <p:ph sz="quarter" idx="10"/>
          </p:nvPr>
        </p:nvSpPr>
        <p:spPr/>
        <p:txBody>
          <a:bodyPr>
            <a:normAutofit/>
          </a:bodyPr>
          <a:lstStyle/>
          <a:p>
            <a:r>
              <a:rPr lang="en-US" dirty="0"/>
              <a:t>The frequency of routing updates tends to be relatively noisy on network</a:t>
            </a:r>
          </a:p>
          <a:p>
            <a:r>
              <a:rPr lang="en-US" dirty="0"/>
              <a:t>Because updates are sent every 30 seconds, there is a tendency for all RIP routers to send updates within seconds of each other, creating a storm of updates every 30 seconds, particularly in version 1</a:t>
            </a:r>
          </a:p>
          <a:p>
            <a:r>
              <a:rPr lang="en-US" dirty="0"/>
              <a:t>Version 1 does not support router authentication, making it prone to attacks</a:t>
            </a:r>
          </a:p>
        </p:txBody>
      </p:sp>
    </p:spTree>
    <p:extLst>
      <p:ext uri="{BB962C8B-B14F-4D97-AF65-F5344CB8AC3E}">
        <p14:creationId xmlns:p14="http://schemas.microsoft.com/office/powerpoint/2010/main" val="24606033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Split Horizon</a:t>
            </a:r>
          </a:p>
        </p:txBody>
      </p:sp>
      <p:sp>
        <p:nvSpPr>
          <p:cNvPr id="3" name="Content Placeholder 2"/>
          <p:cNvSpPr>
            <a:spLocks noGrp="1"/>
          </p:cNvSpPr>
          <p:nvPr>
            <p:ph sz="quarter" idx="10"/>
          </p:nvPr>
        </p:nvSpPr>
        <p:spPr/>
        <p:txBody>
          <a:bodyPr>
            <a:normAutofit/>
          </a:bodyPr>
          <a:lstStyle/>
          <a:p>
            <a:r>
              <a:rPr lang="en-US" dirty="0"/>
              <a:t>Split horizon rule is used in RIP to prevent routing loop</a:t>
            </a:r>
          </a:p>
          <a:p>
            <a:r>
              <a:rPr lang="en-US" dirty="0"/>
              <a:t>Consider router A, B and C:</a:t>
            </a:r>
          </a:p>
          <a:p>
            <a:endParaRPr lang="en-US" dirty="0"/>
          </a:p>
          <a:p>
            <a:endParaRPr lang="en-US" dirty="0"/>
          </a:p>
          <a:p>
            <a:r>
              <a:rPr lang="en-US" dirty="0"/>
              <a:t>When A receives a route to C from B, it does not advertise back to B</a:t>
            </a:r>
          </a:p>
          <a:p>
            <a:r>
              <a:rPr lang="en-US" dirty="0"/>
              <a:t>This ensures B does not get an advertisement from A claiming that A has a route to C (via B) and creating a routing loop</a:t>
            </a:r>
          </a:p>
          <a:p>
            <a:endParaRPr lang="en-US" dirty="0"/>
          </a:p>
        </p:txBody>
      </p:sp>
      <p:sp>
        <p:nvSpPr>
          <p:cNvPr id="4" name="Oval 3"/>
          <p:cNvSpPr/>
          <p:nvPr/>
        </p:nvSpPr>
        <p:spPr>
          <a:xfrm>
            <a:off x="1866797" y="2903783"/>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A</a:t>
            </a:r>
          </a:p>
        </p:txBody>
      </p:sp>
      <p:sp>
        <p:nvSpPr>
          <p:cNvPr id="5" name="Oval 4"/>
          <p:cNvSpPr/>
          <p:nvPr/>
        </p:nvSpPr>
        <p:spPr>
          <a:xfrm>
            <a:off x="4137888" y="2903782"/>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B</a:t>
            </a:r>
          </a:p>
        </p:txBody>
      </p:sp>
      <p:sp>
        <p:nvSpPr>
          <p:cNvPr id="6" name="Oval 5"/>
          <p:cNvSpPr/>
          <p:nvPr/>
        </p:nvSpPr>
        <p:spPr>
          <a:xfrm>
            <a:off x="6408978" y="2903783"/>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C</a:t>
            </a:r>
          </a:p>
        </p:txBody>
      </p:sp>
      <p:cxnSp>
        <p:nvCxnSpPr>
          <p:cNvPr id="8" name="Straight Connector 7"/>
          <p:cNvCxnSpPr>
            <a:stCxn id="4" idx="6"/>
            <a:endCxn id="5" idx="2"/>
          </p:cNvCxnSpPr>
          <p:nvPr/>
        </p:nvCxnSpPr>
        <p:spPr>
          <a:xfrm flipV="1">
            <a:off x="2701684" y="3152261"/>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4972775" y="3152261"/>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01075" y="3271528"/>
            <a:ext cx="1242392"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801075" y="3023049"/>
            <a:ext cx="725557"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68515" y="2849924"/>
            <a:ext cx="304892" cy="369332"/>
          </a:xfrm>
          <a:prstGeom prst="rect">
            <a:avLst/>
          </a:prstGeom>
          <a:noFill/>
        </p:spPr>
        <p:txBody>
          <a:bodyPr wrap="none" rtlCol="0">
            <a:spAutoFit/>
          </a:bodyPr>
          <a:lstStyle/>
          <a:p>
            <a:r>
              <a:rPr lang="en-CA" dirty="0">
                <a:solidFill>
                  <a:srgbClr val="FF0000"/>
                </a:solidFill>
              </a:rPr>
              <a:t>X</a:t>
            </a:r>
            <a:endParaRPr lang="en-CA" sz="1350" dirty="0">
              <a:solidFill>
                <a:srgbClr val="FF0000"/>
              </a:solidFill>
            </a:endParaRPr>
          </a:p>
        </p:txBody>
      </p:sp>
      <p:sp>
        <p:nvSpPr>
          <p:cNvPr id="17" name="TextBox 16"/>
          <p:cNvSpPr txBox="1"/>
          <p:nvPr/>
        </p:nvSpPr>
        <p:spPr>
          <a:xfrm>
            <a:off x="2983199" y="3230798"/>
            <a:ext cx="918200" cy="300082"/>
          </a:xfrm>
          <a:prstGeom prst="rect">
            <a:avLst/>
          </a:prstGeom>
          <a:noFill/>
        </p:spPr>
        <p:txBody>
          <a:bodyPr wrap="none" rtlCol="0">
            <a:spAutoFit/>
          </a:bodyPr>
          <a:lstStyle/>
          <a:p>
            <a:r>
              <a:rPr lang="en-CA" sz="1350" dirty="0">
                <a:solidFill>
                  <a:schemeClr val="accent3">
                    <a:lumMod val="75000"/>
                  </a:schemeClr>
                </a:solidFill>
              </a:rPr>
              <a:t>Route to C</a:t>
            </a:r>
          </a:p>
        </p:txBody>
      </p:sp>
    </p:spTree>
    <p:extLst>
      <p:ext uri="{BB962C8B-B14F-4D97-AF65-F5344CB8AC3E}">
        <p14:creationId xmlns:p14="http://schemas.microsoft.com/office/powerpoint/2010/main" val="400893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Network Address Translation</a:t>
            </a:r>
            <a:endParaRPr lang="en-US" dirty="0"/>
          </a:p>
        </p:txBody>
      </p:sp>
      <p:sp>
        <p:nvSpPr>
          <p:cNvPr id="3" name="Content Placeholder 2"/>
          <p:cNvSpPr>
            <a:spLocks noGrp="1"/>
          </p:cNvSpPr>
          <p:nvPr>
            <p:ph sz="quarter" idx="10"/>
          </p:nvPr>
        </p:nvSpPr>
        <p:spPr>
          <a:xfrm>
            <a:off x="635000" y="990600"/>
            <a:ext cx="7840663" cy="5225168"/>
          </a:xfrm>
        </p:spPr>
        <p:txBody>
          <a:bodyPr/>
          <a:lstStyle/>
          <a:p>
            <a:r>
              <a:rPr lang="en-US" altLang="en-US" dirty="0"/>
              <a:t>Internal hosts can be assigned various internal (non-</a:t>
            </a:r>
            <a:r>
              <a:rPr lang="en-US" altLang="en-US" dirty="0" err="1"/>
              <a:t>routeable</a:t>
            </a:r>
            <a:r>
              <a:rPr lang="en-US" altLang="en-US" dirty="0"/>
              <a:t>) addresses </a:t>
            </a:r>
            <a:r>
              <a:rPr lang="en-US" altLang="en-US" dirty="0" err="1"/>
              <a:t>eg</a:t>
            </a:r>
            <a:r>
              <a:rPr lang="en-US" altLang="en-US" dirty="0"/>
              <a:t> </a:t>
            </a:r>
          </a:p>
          <a:p>
            <a:pPr>
              <a:spcBef>
                <a:spcPts val="500"/>
              </a:spcBef>
              <a:spcAft>
                <a:spcPts val="500"/>
              </a:spcAft>
              <a:buFont typeface="Symbol" pitchFamily="18" charset="2"/>
              <a:buNone/>
            </a:pPr>
            <a:r>
              <a:rPr lang="en-US" altLang="en-US" sz="2000" dirty="0"/>
              <a:t>Range 1: Class A - 10.0.0.0 through 10.255.255.255 /8</a:t>
            </a:r>
          </a:p>
          <a:p>
            <a:pPr>
              <a:spcBef>
                <a:spcPts val="500"/>
              </a:spcBef>
              <a:spcAft>
                <a:spcPts val="500"/>
              </a:spcAft>
              <a:buFont typeface="Symbol" pitchFamily="18" charset="2"/>
              <a:buNone/>
            </a:pPr>
            <a:r>
              <a:rPr lang="en-US" altLang="en-US" sz="2000" dirty="0"/>
              <a:t>Range 2: Class B - 172.16.0.0 through 172.31.255.255 / 12</a:t>
            </a:r>
          </a:p>
          <a:p>
            <a:pPr>
              <a:spcBef>
                <a:spcPts val="500"/>
              </a:spcBef>
              <a:spcAft>
                <a:spcPts val="500"/>
              </a:spcAft>
              <a:buFont typeface="Symbol" pitchFamily="18" charset="2"/>
              <a:buNone/>
            </a:pPr>
            <a:r>
              <a:rPr lang="en-US" altLang="en-US" sz="2000" dirty="0"/>
              <a:t>Range 3: Class C - 192.168.0.0 through 192.168.255.255 /16</a:t>
            </a:r>
          </a:p>
          <a:p>
            <a:r>
              <a:rPr lang="en-US" altLang="en-US" dirty="0"/>
              <a:t>see RFC 1631</a:t>
            </a:r>
          </a:p>
          <a:p>
            <a:r>
              <a:rPr lang="en-US" altLang="en-US" dirty="0"/>
              <a:t>Increased the life span of IP v4</a:t>
            </a:r>
          </a:p>
          <a:p>
            <a:r>
              <a:rPr lang="en-US" altLang="en-US" dirty="0"/>
              <a:t>can be used for load balancing</a:t>
            </a:r>
          </a:p>
          <a:p>
            <a:r>
              <a:rPr lang="en-US" altLang="en-US" dirty="0"/>
              <a:t>can be used for back up links (</a:t>
            </a:r>
            <a:r>
              <a:rPr lang="en-US" altLang="en-US" dirty="0" err="1"/>
              <a:t>multihomed</a:t>
            </a:r>
            <a:r>
              <a:rPr lang="en-US" altLang="en-US" dirty="0"/>
              <a:t>)</a:t>
            </a:r>
          </a:p>
        </p:txBody>
      </p:sp>
    </p:spTree>
    <p:extLst>
      <p:ext uri="{BB962C8B-B14F-4D97-AF65-F5344CB8AC3E}">
        <p14:creationId xmlns:p14="http://schemas.microsoft.com/office/powerpoint/2010/main" val="21107268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Route Poisoning</a:t>
            </a:r>
          </a:p>
        </p:txBody>
      </p:sp>
      <p:sp>
        <p:nvSpPr>
          <p:cNvPr id="3" name="Content Placeholder 2"/>
          <p:cNvSpPr>
            <a:spLocks noGrp="1"/>
          </p:cNvSpPr>
          <p:nvPr>
            <p:ph sz="quarter" idx="10"/>
          </p:nvPr>
        </p:nvSpPr>
        <p:spPr/>
        <p:txBody>
          <a:bodyPr>
            <a:normAutofit/>
          </a:bodyPr>
          <a:lstStyle/>
          <a:p>
            <a:r>
              <a:rPr lang="en-US" dirty="0"/>
              <a:t>Used to prevent router from routing packets through an invalid network</a:t>
            </a:r>
          </a:p>
          <a:p>
            <a:r>
              <a:rPr lang="en-US" dirty="0"/>
              <a:t>RIP uses route poisoning to announce a route is no longer valid and should be removed from routing table</a:t>
            </a:r>
          </a:p>
          <a:p>
            <a:r>
              <a:rPr lang="en-US" dirty="0"/>
              <a:t>It does it by announcing a route with hop count 16, which marks it as unreachable, causing all RIP routers to remove the route from routing table</a:t>
            </a:r>
          </a:p>
        </p:txBody>
      </p:sp>
      <p:sp>
        <p:nvSpPr>
          <p:cNvPr id="14" name="Oval 13"/>
          <p:cNvSpPr/>
          <p:nvPr/>
        </p:nvSpPr>
        <p:spPr>
          <a:xfrm>
            <a:off x="3164393" y="5456350"/>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A</a:t>
            </a:r>
          </a:p>
        </p:txBody>
      </p:sp>
      <p:sp>
        <p:nvSpPr>
          <p:cNvPr id="18" name="Oval 17"/>
          <p:cNvSpPr/>
          <p:nvPr/>
        </p:nvSpPr>
        <p:spPr>
          <a:xfrm>
            <a:off x="5435484" y="5456349"/>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B</a:t>
            </a:r>
          </a:p>
        </p:txBody>
      </p:sp>
      <p:sp>
        <p:nvSpPr>
          <p:cNvPr id="19" name="Oval 18"/>
          <p:cNvSpPr/>
          <p:nvPr/>
        </p:nvSpPr>
        <p:spPr>
          <a:xfrm>
            <a:off x="7706575" y="5456350"/>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C</a:t>
            </a:r>
          </a:p>
        </p:txBody>
      </p:sp>
      <p:cxnSp>
        <p:nvCxnSpPr>
          <p:cNvPr id="20" name="Straight Connector 19"/>
          <p:cNvCxnSpPr>
            <a:stCxn id="14" idx="6"/>
            <a:endCxn id="18" idx="2"/>
          </p:cNvCxnSpPr>
          <p:nvPr/>
        </p:nvCxnSpPr>
        <p:spPr>
          <a:xfrm flipV="1">
            <a:off x="3999281" y="5704828"/>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8" idx="6"/>
            <a:endCxn id="19" idx="2"/>
          </p:cNvCxnSpPr>
          <p:nvPr/>
        </p:nvCxnSpPr>
        <p:spPr>
          <a:xfrm>
            <a:off x="6270371" y="5704828"/>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4098672" y="5575616"/>
            <a:ext cx="121929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13087" y="5317849"/>
            <a:ext cx="1559401" cy="300082"/>
          </a:xfrm>
          <a:prstGeom prst="rect">
            <a:avLst/>
          </a:prstGeom>
          <a:noFill/>
        </p:spPr>
        <p:txBody>
          <a:bodyPr wrap="none" rtlCol="0">
            <a:spAutoFit/>
          </a:bodyPr>
          <a:lstStyle/>
          <a:p>
            <a:r>
              <a:rPr lang="en-CA" sz="1350" dirty="0">
                <a:solidFill>
                  <a:schemeClr val="accent3">
                    <a:lumMod val="75000"/>
                  </a:schemeClr>
                </a:solidFill>
              </a:rPr>
              <a:t>Route to Z – hop 16</a:t>
            </a:r>
          </a:p>
        </p:txBody>
      </p:sp>
      <p:cxnSp>
        <p:nvCxnSpPr>
          <p:cNvPr id="26" name="Straight Arrow Connector 25"/>
          <p:cNvCxnSpPr>
            <a:cxnSpLocks/>
          </p:cNvCxnSpPr>
          <p:nvPr/>
        </p:nvCxnSpPr>
        <p:spPr>
          <a:xfrm>
            <a:off x="6371373" y="5575616"/>
            <a:ext cx="121929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34365" y="5953305"/>
            <a:ext cx="1482522" cy="300082"/>
          </a:xfrm>
          <a:prstGeom prst="rect">
            <a:avLst/>
          </a:prstGeom>
          <a:noFill/>
        </p:spPr>
        <p:txBody>
          <a:bodyPr wrap="none" rtlCol="0">
            <a:spAutoFit/>
          </a:bodyPr>
          <a:lstStyle/>
          <a:p>
            <a:r>
              <a:rPr lang="en-CA" sz="1350" dirty="0">
                <a:solidFill>
                  <a:schemeClr val="accent3">
                    <a:lumMod val="75000"/>
                  </a:schemeClr>
                </a:solidFill>
              </a:rPr>
              <a:t>Remove route to Z</a:t>
            </a:r>
          </a:p>
        </p:txBody>
      </p:sp>
      <p:sp>
        <p:nvSpPr>
          <p:cNvPr id="28" name="TextBox 27"/>
          <p:cNvSpPr txBox="1"/>
          <p:nvPr/>
        </p:nvSpPr>
        <p:spPr>
          <a:xfrm>
            <a:off x="7405456" y="5955687"/>
            <a:ext cx="1482522" cy="300082"/>
          </a:xfrm>
          <a:prstGeom prst="rect">
            <a:avLst/>
          </a:prstGeom>
          <a:noFill/>
        </p:spPr>
        <p:txBody>
          <a:bodyPr wrap="none" rtlCol="0">
            <a:spAutoFit/>
          </a:bodyPr>
          <a:lstStyle/>
          <a:p>
            <a:r>
              <a:rPr lang="en-CA" sz="1350" dirty="0">
                <a:solidFill>
                  <a:schemeClr val="accent3">
                    <a:lumMod val="75000"/>
                  </a:schemeClr>
                </a:solidFill>
              </a:rPr>
              <a:t>Remove route to Z</a:t>
            </a:r>
          </a:p>
        </p:txBody>
      </p:sp>
      <p:sp>
        <p:nvSpPr>
          <p:cNvPr id="29" name="TextBox 28"/>
          <p:cNvSpPr txBox="1"/>
          <p:nvPr/>
        </p:nvSpPr>
        <p:spPr>
          <a:xfrm>
            <a:off x="6276391" y="5302399"/>
            <a:ext cx="1559401" cy="300082"/>
          </a:xfrm>
          <a:prstGeom prst="rect">
            <a:avLst/>
          </a:prstGeom>
          <a:noFill/>
        </p:spPr>
        <p:txBody>
          <a:bodyPr wrap="none" rtlCol="0">
            <a:spAutoFit/>
          </a:bodyPr>
          <a:lstStyle/>
          <a:p>
            <a:r>
              <a:rPr lang="en-CA" sz="1350" dirty="0">
                <a:solidFill>
                  <a:schemeClr val="accent3">
                    <a:lumMod val="75000"/>
                  </a:schemeClr>
                </a:solidFill>
              </a:rPr>
              <a:t>Route to Z – hop 16</a:t>
            </a:r>
          </a:p>
        </p:txBody>
      </p:sp>
      <p:sp>
        <p:nvSpPr>
          <p:cNvPr id="30" name="TextBox 29"/>
          <p:cNvSpPr txBox="1"/>
          <p:nvPr/>
        </p:nvSpPr>
        <p:spPr>
          <a:xfrm>
            <a:off x="2863274" y="5955687"/>
            <a:ext cx="1482522" cy="300082"/>
          </a:xfrm>
          <a:prstGeom prst="rect">
            <a:avLst/>
          </a:prstGeom>
          <a:noFill/>
        </p:spPr>
        <p:txBody>
          <a:bodyPr wrap="none" rtlCol="0">
            <a:spAutoFit/>
          </a:bodyPr>
          <a:lstStyle/>
          <a:p>
            <a:r>
              <a:rPr lang="en-CA" sz="1350" dirty="0">
                <a:solidFill>
                  <a:schemeClr val="accent3">
                    <a:lumMod val="75000"/>
                  </a:schemeClr>
                </a:solidFill>
              </a:rPr>
              <a:t>Remove route to Z</a:t>
            </a:r>
          </a:p>
        </p:txBody>
      </p:sp>
      <p:sp>
        <p:nvSpPr>
          <p:cNvPr id="16" name="Oval 15"/>
          <p:cNvSpPr/>
          <p:nvPr/>
        </p:nvSpPr>
        <p:spPr>
          <a:xfrm>
            <a:off x="770105" y="5446178"/>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Z</a:t>
            </a:r>
          </a:p>
        </p:txBody>
      </p:sp>
      <p:cxnSp>
        <p:nvCxnSpPr>
          <p:cNvPr id="17" name="Straight Connector 16"/>
          <p:cNvCxnSpPr>
            <a:stCxn id="16" idx="6"/>
          </p:cNvCxnSpPr>
          <p:nvPr/>
        </p:nvCxnSpPr>
        <p:spPr>
          <a:xfrm>
            <a:off x="1604992" y="5694657"/>
            <a:ext cx="1559401" cy="10172"/>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08490" y="5329155"/>
            <a:ext cx="1752403" cy="300082"/>
          </a:xfrm>
          <a:prstGeom prst="rect">
            <a:avLst/>
          </a:prstGeom>
          <a:noFill/>
        </p:spPr>
        <p:txBody>
          <a:bodyPr wrap="none" rtlCol="0">
            <a:spAutoFit/>
          </a:bodyPr>
          <a:lstStyle/>
          <a:p>
            <a:r>
              <a:rPr lang="en-CA" sz="1350" dirty="0">
                <a:solidFill>
                  <a:schemeClr val="accent3">
                    <a:lumMod val="75000"/>
                  </a:schemeClr>
                </a:solidFill>
              </a:rPr>
              <a:t>Route to Z Up/Down</a:t>
            </a:r>
          </a:p>
        </p:txBody>
      </p:sp>
    </p:spTree>
    <p:extLst>
      <p:ext uri="{BB962C8B-B14F-4D97-AF65-F5344CB8AC3E}">
        <p14:creationId xmlns:p14="http://schemas.microsoft.com/office/powerpoint/2010/main" val="66139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Route Poisoning</a:t>
            </a:r>
          </a:p>
        </p:txBody>
      </p:sp>
      <p:sp>
        <p:nvSpPr>
          <p:cNvPr id="3" name="Content Placeholder 2"/>
          <p:cNvSpPr>
            <a:spLocks noGrp="1"/>
          </p:cNvSpPr>
          <p:nvPr>
            <p:ph sz="quarter" idx="10"/>
          </p:nvPr>
        </p:nvSpPr>
        <p:spPr/>
        <p:txBody>
          <a:bodyPr>
            <a:normAutofit/>
          </a:bodyPr>
          <a:lstStyle/>
          <a:p>
            <a:r>
              <a:rPr lang="en-US" dirty="0"/>
              <a:t>RIP version 1 does not require authentication for route update</a:t>
            </a:r>
          </a:p>
          <a:p>
            <a:r>
              <a:rPr lang="en-US" dirty="0"/>
              <a:t>This allows rogue device to inject an illegitimate route into the routing tables of all participating RIP routers</a:t>
            </a:r>
          </a:p>
          <a:p>
            <a:r>
              <a:rPr lang="en-US" dirty="0"/>
              <a:t>Using route injection, an attacking device can poison the route to a network, effectively causing a denial of service attack</a:t>
            </a:r>
          </a:p>
        </p:txBody>
      </p:sp>
    </p:spTree>
    <p:extLst>
      <p:ext uri="{BB962C8B-B14F-4D97-AF65-F5344CB8AC3E}">
        <p14:creationId xmlns:p14="http://schemas.microsoft.com/office/powerpoint/2010/main" val="20086324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Hold-Down Timer</a:t>
            </a:r>
          </a:p>
        </p:txBody>
      </p:sp>
      <p:sp>
        <p:nvSpPr>
          <p:cNvPr id="3" name="Content Placeholder 2"/>
          <p:cNvSpPr>
            <a:spLocks noGrp="1"/>
          </p:cNvSpPr>
          <p:nvPr>
            <p:ph sz="quarter" idx="10"/>
          </p:nvPr>
        </p:nvSpPr>
        <p:spPr/>
        <p:txBody>
          <a:bodyPr>
            <a:normAutofit/>
          </a:bodyPr>
          <a:lstStyle/>
          <a:p>
            <a:r>
              <a:rPr lang="en-US" dirty="0"/>
              <a:t>Used to prevent any subsequent route updates after a network is announced as unreachable</a:t>
            </a:r>
          </a:p>
          <a:p>
            <a:r>
              <a:rPr lang="en-US" dirty="0"/>
              <a:t>Used to prevent conflicting routing updates until the network converges after a change</a:t>
            </a:r>
          </a:p>
          <a:p>
            <a:r>
              <a:rPr lang="en-US" dirty="0"/>
              <a:t>Default hold-down timer is set to 180 seconds</a:t>
            </a:r>
          </a:p>
        </p:txBody>
      </p:sp>
      <p:sp>
        <p:nvSpPr>
          <p:cNvPr id="4" name="Oval 3"/>
          <p:cNvSpPr/>
          <p:nvPr/>
        </p:nvSpPr>
        <p:spPr>
          <a:xfrm>
            <a:off x="3029288" y="5155622"/>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A</a:t>
            </a:r>
          </a:p>
        </p:txBody>
      </p:sp>
      <p:sp>
        <p:nvSpPr>
          <p:cNvPr id="5" name="Oval 4"/>
          <p:cNvSpPr/>
          <p:nvPr/>
        </p:nvSpPr>
        <p:spPr>
          <a:xfrm>
            <a:off x="5300379" y="5155621"/>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B</a:t>
            </a:r>
          </a:p>
        </p:txBody>
      </p:sp>
      <p:sp>
        <p:nvSpPr>
          <p:cNvPr id="6" name="Oval 5"/>
          <p:cNvSpPr/>
          <p:nvPr/>
        </p:nvSpPr>
        <p:spPr>
          <a:xfrm>
            <a:off x="7571470" y="5155622"/>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C</a:t>
            </a:r>
          </a:p>
        </p:txBody>
      </p:sp>
      <p:cxnSp>
        <p:nvCxnSpPr>
          <p:cNvPr id="7" name="Straight Connector 6"/>
          <p:cNvCxnSpPr>
            <a:stCxn id="4" idx="6"/>
            <a:endCxn id="5" idx="2"/>
          </p:cNvCxnSpPr>
          <p:nvPr/>
        </p:nvCxnSpPr>
        <p:spPr>
          <a:xfrm flipV="1">
            <a:off x="3864176" y="5404100"/>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6"/>
            <a:endCxn id="6" idx="2"/>
          </p:cNvCxnSpPr>
          <p:nvPr/>
        </p:nvCxnSpPr>
        <p:spPr>
          <a:xfrm>
            <a:off x="6135266" y="5404100"/>
            <a:ext cx="143620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3963567" y="5274888"/>
            <a:ext cx="121929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77982" y="5017121"/>
            <a:ext cx="1559401" cy="300082"/>
          </a:xfrm>
          <a:prstGeom prst="rect">
            <a:avLst/>
          </a:prstGeom>
          <a:noFill/>
        </p:spPr>
        <p:txBody>
          <a:bodyPr wrap="none" rtlCol="0">
            <a:spAutoFit/>
          </a:bodyPr>
          <a:lstStyle/>
          <a:p>
            <a:r>
              <a:rPr lang="en-CA" sz="1350" dirty="0">
                <a:solidFill>
                  <a:schemeClr val="accent3">
                    <a:lumMod val="75000"/>
                  </a:schemeClr>
                </a:solidFill>
              </a:rPr>
              <a:t>Route to Z – hop 16</a:t>
            </a:r>
          </a:p>
        </p:txBody>
      </p:sp>
      <p:cxnSp>
        <p:nvCxnSpPr>
          <p:cNvPr id="11" name="Straight Arrow Connector 10"/>
          <p:cNvCxnSpPr>
            <a:cxnSpLocks/>
          </p:cNvCxnSpPr>
          <p:nvPr/>
        </p:nvCxnSpPr>
        <p:spPr>
          <a:xfrm>
            <a:off x="6236268" y="5274888"/>
            <a:ext cx="1219293"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99260" y="5652577"/>
            <a:ext cx="1482522" cy="300082"/>
          </a:xfrm>
          <a:prstGeom prst="rect">
            <a:avLst/>
          </a:prstGeom>
          <a:noFill/>
        </p:spPr>
        <p:txBody>
          <a:bodyPr wrap="none" rtlCol="0">
            <a:spAutoFit/>
          </a:bodyPr>
          <a:lstStyle/>
          <a:p>
            <a:r>
              <a:rPr lang="en-CA" sz="1350" dirty="0">
                <a:solidFill>
                  <a:schemeClr val="accent3">
                    <a:lumMod val="75000"/>
                  </a:schemeClr>
                </a:solidFill>
              </a:rPr>
              <a:t>Remove route to Z</a:t>
            </a:r>
          </a:p>
        </p:txBody>
      </p:sp>
      <p:sp>
        <p:nvSpPr>
          <p:cNvPr id="13" name="TextBox 12"/>
          <p:cNvSpPr txBox="1"/>
          <p:nvPr/>
        </p:nvSpPr>
        <p:spPr>
          <a:xfrm>
            <a:off x="7270351" y="5654959"/>
            <a:ext cx="1482522" cy="300082"/>
          </a:xfrm>
          <a:prstGeom prst="rect">
            <a:avLst/>
          </a:prstGeom>
          <a:noFill/>
        </p:spPr>
        <p:txBody>
          <a:bodyPr wrap="none" rtlCol="0">
            <a:spAutoFit/>
          </a:bodyPr>
          <a:lstStyle/>
          <a:p>
            <a:r>
              <a:rPr lang="en-CA" sz="1350" dirty="0">
                <a:solidFill>
                  <a:schemeClr val="accent3">
                    <a:lumMod val="75000"/>
                  </a:schemeClr>
                </a:solidFill>
              </a:rPr>
              <a:t>Remove route to Z</a:t>
            </a:r>
          </a:p>
        </p:txBody>
      </p:sp>
      <p:sp>
        <p:nvSpPr>
          <p:cNvPr id="14" name="TextBox 13"/>
          <p:cNvSpPr txBox="1"/>
          <p:nvPr/>
        </p:nvSpPr>
        <p:spPr>
          <a:xfrm>
            <a:off x="6141286" y="5001671"/>
            <a:ext cx="1559401" cy="300082"/>
          </a:xfrm>
          <a:prstGeom prst="rect">
            <a:avLst/>
          </a:prstGeom>
          <a:noFill/>
        </p:spPr>
        <p:txBody>
          <a:bodyPr wrap="none" rtlCol="0">
            <a:spAutoFit/>
          </a:bodyPr>
          <a:lstStyle/>
          <a:p>
            <a:r>
              <a:rPr lang="en-CA" sz="1350" dirty="0">
                <a:solidFill>
                  <a:schemeClr val="accent3">
                    <a:lumMod val="75000"/>
                  </a:schemeClr>
                </a:solidFill>
              </a:rPr>
              <a:t>Route to Z – hop 16</a:t>
            </a:r>
          </a:p>
        </p:txBody>
      </p:sp>
      <p:sp>
        <p:nvSpPr>
          <p:cNvPr id="15" name="TextBox 14"/>
          <p:cNvSpPr txBox="1"/>
          <p:nvPr/>
        </p:nvSpPr>
        <p:spPr>
          <a:xfrm>
            <a:off x="2728169" y="5654959"/>
            <a:ext cx="1482522" cy="300082"/>
          </a:xfrm>
          <a:prstGeom prst="rect">
            <a:avLst/>
          </a:prstGeom>
          <a:noFill/>
        </p:spPr>
        <p:txBody>
          <a:bodyPr wrap="none" rtlCol="0">
            <a:spAutoFit/>
          </a:bodyPr>
          <a:lstStyle/>
          <a:p>
            <a:r>
              <a:rPr lang="en-CA" sz="1350" dirty="0">
                <a:solidFill>
                  <a:schemeClr val="accent3">
                    <a:lumMod val="75000"/>
                  </a:schemeClr>
                </a:solidFill>
              </a:rPr>
              <a:t>Remove route to Z</a:t>
            </a:r>
          </a:p>
        </p:txBody>
      </p:sp>
      <p:sp>
        <p:nvSpPr>
          <p:cNvPr id="16" name="Oval 15"/>
          <p:cNvSpPr/>
          <p:nvPr/>
        </p:nvSpPr>
        <p:spPr>
          <a:xfrm>
            <a:off x="635000" y="5145450"/>
            <a:ext cx="834887" cy="496957"/>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Z</a:t>
            </a:r>
          </a:p>
        </p:txBody>
      </p:sp>
      <p:cxnSp>
        <p:nvCxnSpPr>
          <p:cNvPr id="17" name="Straight Connector 16"/>
          <p:cNvCxnSpPr>
            <a:stCxn id="16" idx="6"/>
          </p:cNvCxnSpPr>
          <p:nvPr/>
        </p:nvCxnSpPr>
        <p:spPr>
          <a:xfrm>
            <a:off x="1469887" y="5393929"/>
            <a:ext cx="1559401" cy="10172"/>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73385" y="5028427"/>
            <a:ext cx="1752403" cy="300082"/>
          </a:xfrm>
          <a:prstGeom prst="rect">
            <a:avLst/>
          </a:prstGeom>
          <a:noFill/>
        </p:spPr>
        <p:txBody>
          <a:bodyPr wrap="none" rtlCol="0">
            <a:spAutoFit/>
          </a:bodyPr>
          <a:lstStyle/>
          <a:p>
            <a:r>
              <a:rPr lang="en-CA" sz="1350" dirty="0">
                <a:solidFill>
                  <a:schemeClr val="accent3">
                    <a:lumMod val="75000"/>
                  </a:schemeClr>
                </a:solidFill>
              </a:rPr>
              <a:t>Route to Z Up/Down</a:t>
            </a:r>
          </a:p>
        </p:txBody>
      </p:sp>
    </p:spTree>
    <p:extLst>
      <p:ext uri="{BB962C8B-B14F-4D97-AF65-F5344CB8AC3E}">
        <p14:creationId xmlns:p14="http://schemas.microsoft.com/office/powerpoint/2010/main" val="10021231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Route Injection</a:t>
            </a:r>
          </a:p>
        </p:txBody>
      </p:sp>
      <p:sp>
        <p:nvSpPr>
          <p:cNvPr id="3" name="Content Placeholder 2"/>
          <p:cNvSpPr>
            <a:spLocks noGrp="1"/>
          </p:cNvSpPr>
          <p:nvPr>
            <p:ph sz="quarter" idx="10"/>
          </p:nvPr>
        </p:nvSpPr>
        <p:spPr/>
        <p:txBody>
          <a:bodyPr>
            <a:normAutofit/>
          </a:bodyPr>
          <a:lstStyle/>
          <a:p>
            <a:r>
              <a:rPr lang="en-US" dirty="0"/>
              <a:t>RIP version 1 does not require authentication for route update</a:t>
            </a:r>
          </a:p>
          <a:p>
            <a:r>
              <a:rPr lang="en-US" dirty="0"/>
              <a:t>This allows a rogue device to inject an illegitimate route into the routing tables of all participating RIP routers</a:t>
            </a:r>
          </a:p>
          <a:p>
            <a:r>
              <a:rPr lang="en-US" dirty="0"/>
              <a:t>Using route injection, an attacking device can inject a route to redirect all traffic through itself, and hijack network sessions by performing a man-in-the-middle attack </a:t>
            </a:r>
          </a:p>
        </p:txBody>
      </p:sp>
    </p:spTree>
    <p:extLst>
      <p:ext uri="{BB962C8B-B14F-4D97-AF65-F5344CB8AC3E}">
        <p14:creationId xmlns:p14="http://schemas.microsoft.com/office/powerpoint/2010/main" val="11742599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 Attack Mitigation</a:t>
            </a:r>
          </a:p>
        </p:txBody>
      </p:sp>
      <p:sp>
        <p:nvSpPr>
          <p:cNvPr id="3" name="Content Placeholder 2"/>
          <p:cNvSpPr>
            <a:spLocks noGrp="1"/>
          </p:cNvSpPr>
          <p:nvPr>
            <p:ph sz="quarter" idx="10"/>
          </p:nvPr>
        </p:nvSpPr>
        <p:spPr>
          <a:xfrm>
            <a:off x="635000" y="885825"/>
            <a:ext cx="7840663" cy="5329943"/>
          </a:xfrm>
        </p:spPr>
        <p:txBody>
          <a:bodyPr>
            <a:normAutofit/>
          </a:bodyPr>
          <a:lstStyle/>
          <a:p>
            <a:r>
              <a:rPr lang="en-US" dirty="0"/>
              <a:t>Do not use RIP version 1 (no authentication mechanism, it is susceptible to network attacks)</a:t>
            </a:r>
          </a:p>
          <a:p>
            <a:r>
              <a:rPr lang="en-US" dirty="0"/>
              <a:t>Choose a complex password for authentication in version 2 to prevent brute force attacks with password file</a:t>
            </a:r>
          </a:p>
          <a:p>
            <a:r>
              <a:rPr lang="en-US" dirty="0"/>
              <a:t>An inefficient routing protocol that is also unsafe if misconfigured</a:t>
            </a:r>
          </a:p>
          <a:p>
            <a:r>
              <a:rPr lang="en-US" dirty="0"/>
              <a:t>Implement ACL to prevent other than neighbor to send updates</a:t>
            </a:r>
          </a:p>
          <a:p>
            <a:r>
              <a:rPr lang="en-US" dirty="0"/>
              <a:t>Deprecated, do not use RIP if at all possible.</a:t>
            </a:r>
          </a:p>
        </p:txBody>
      </p:sp>
    </p:spTree>
    <p:extLst>
      <p:ext uri="{BB962C8B-B14F-4D97-AF65-F5344CB8AC3E}">
        <p14:creationId xmlns:p14="http://schemas.microsoft.com/office/powerpoint/2010/main" val="527022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6841914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Border Gateway Protocol (BGP)</a:t>
            </a:r>
          </a:p>
        </p:txBody>
      </p:sp>
    </p:spTree>
    <p:extLst>
      <p:ext uri="{BB962C8B-B14F-4D97-AF65-F5344CB8AC3E}">
        <p14:creationId xmlns:p14="http://schemas.microsoft.com/office/powerpoint/2010/main" val="4669338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Protocol Terminology</a:t>
            </a:r>
          </a:p>
        </p:txBody>
      </p:sp>
      <p:sp>
        <p:nvSpPr>
          <p:cNvPr id="3" name="Content Placeholder 2"/>
          <p:cNvSpPr>
            <a:spLocks noGrp="1"/>
          </p:cNvSpPr>
          <p:nvPr>
            <p:ph sz="quarter" idx="10"/>
          </p:nvPr>
        </p:nvSpPr>
        <p:spPr>
          <a:xfrm>
            <a:off x="635000" y="876300"/>
            <a:ext cx="7840663" cy="5339468"/>
          </a:xfrm>
        </p:spPr>
        <p:txBody>
          <a:bodyPr/>
          <a:lstStyle/>
          <a:p>
            <a:r>
              <a:rPr lang="en-US" dirty="0"/>
              <a:t>Interior Gateway Protocol (IGP)– the protocol used to exchange routing information within an autonomous system.</a:t>
            </a:r>
          </a:p>
          <a:p>
            <a:r>
              <a:rPr lang="en-US" dirty="0"/>
              <a:t>Exterior Routing Protocol (ERP)– the protocol used to transfer exchange information between autonomous systems.</a:t>
            </a:r>
          </a:p>
          <a:p>
            <a:r>
              <a:rPr lang="en-US" dirty="0"/>
              <a:t>Autonomous System (AS) – a set of routers with common routing rules, managed by one technical administrator and working with an IGP protocol (for routing within an AS, several IGP protocols can also be used).</a:t>
            </a:r>
          </a:p>
        </p:txBody>
      </p:sp>
    </p:spTree>
    <p:extLst>
      <p:ext uri="{BB962C8B-B14F-4D97-AF65-F5344CB8AC3E}">
        <p14:creationId xmlns:p14="http://schemas.microsoft.com/office/powerpoint/2010/main" val="6046106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Protocol Terminology (</a:t>
            </a:r>
            <a:r>
              <a:rPr lang="en-US" dirty="0" err="1"/>
              <a:t>cont</a:t>
            </a:r>
            <a:r>
              <a:rPr lang="en-US" dirty="0"/>
              <a:t>)</a:t>
            </a:r>
          </a:p>
        </p:txBody>
      </p:sp>
      <p:sp>
        <p:nvSpPr>
          <p:cNvPr id="3" name="Content Placeholder 2"/>
          <p:cNvSpPr>
            <a:spLocks noGrp="1"/>
          </p:cNvSpPr>
          <p:nvPr>
            <p:ph sz="quarter" idx="10"/>
          </p:nvPr>
        </p:nvSpPr>
        <p:spPr>
          <a:xfrm>
            <a:off x="635000" y="885825"/>
            <a:ext cx="7840663" cy="5329943"/>
          </a:xfrm>
        </p:spPr>
        <p:txBody>
          <a:bodyPr/>
          <a:lstStyle/>
          <a:p>
            <a:r>
              <a:rPr lang="en-US" dirty="0"/>
              <a:t>Transit autonomous system (transit AS) – autonomous system, through which traffic is sent to other autonomous systems.</a:t>
            </a:r>
          </a:p>
          <a:p>
            <a:r>
              <a:rPr lang="en-US" dirty="0"/>
              <a:t>Path – a sequence consisting of autonomous systems numbers through which must pass to reach the destination network.</a:t>
            </a:r>
          </a:p>
          <a:p>
            <a:r>
              <a:rPr lang="en-US" dirty="0"/>
              <a:t>Path attributes (PA) – path characteristics that help to choose the best path.</a:t>
            </a:r>
          </a:p>
          <a:p>
            <a:r>
              <a:rPr lang="en-US" dirty="0"/>
              <a:t>BGP speaker – a router that runs BGP protocol.</a:t>
            </a:r>
          </a:p>
        </p:txBody>
      </p:sp>
    </p:spTree>
    <p:extLst>
      <p:ext uri="{BB962C8B-B14F-4D97-AF65-F5344CB8AC3E}">
        <p14:creationId xmlns:p14="http://schemas.microsoft.com/office/powerpoint/2010/main" val="19875347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Protocol Terminology (</a:t>
            </a:r>
            <a:r>
              <a:rPr lang="en-US" dirty="0" err="1"/>
              <a:t>cont</a:t>
            </a:r>
            <a:r>
              <a:rPr lang="en-US" dirty="0"/>
              <a:t>)</a:t>
            </a:r>
          </a:p>
        </p:txBody>
      </p:sp>
      <p:sp>
        <p:nvSpPr>
          <p:cNvPr id="3" name="Content Placeholder 2"/>
          <p:cNvSpPr>
            <a:spLocks noGrp="1"/>
          </p:cNvSpPr>
          <p:nvPr>
            <p:ph sz="quarter" idx="10"/>
          </p:nvPr>
        </p:nvSpPr>
        <p:spPr>
          <a:xfrm>
            <a:off x="635000" y="885825"/>
            <a:ext cx="7840663" cy="5329943"/>
          </a:xfrm>
        </p:spPr>
        <p:txBody>
          <a:bodyPr/>
          <a:lstStyle/>
          <a:p>
            <a:r>
              <a:rPr lang="en-US" dirty="0"/>
              <a:t>Neighbors, peers – any two routers between which a TCP connection for exchanging routing information is open.</a:t>
            </a:r>
          </a:p>
          <a:p>
            <a:r>
              <a:rPr lang="en-US" dirty="0"/>
              <a:t>Network layer information about network availability (Network Layer Reachability Information, NLRI) – IP prefix and prefix length.</a:t>
            </a:r>
          </a:p>
          <a:p>
            <a:r>
              <a:rPr lang="en-US" dirty="0"/>
              <a:t>Operational algorithm - </a:t>
            </a:r>
          </a:p>
        </p:txBody>
      </p:sp>
    </p:spTree>
    <p:extLst>
      <p:ext uri="{BB962C8B-B14F-4D97-AF65-F5344CB8AC3E}">
        <p14:creationId xmlns:p14="http://schemas.microsoft.com/office/powerpoint/2010/main" val="354318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IP V4 vs V6</a:t>
            </a:r>
            <a:endParaRPr lang="en-US" dirty="0"/>
          </a:p>
        </p:txBody>
      </p:sp>
      <p:graphicFrame>
        <p:nvGraphicFramePr>
          <p:cNvPr id="4" name="Content Placeholder 3"/>
          <p:cNvGraphicFramePr>
            <a:graphicFrameLocks noGrp="1" noChangeAspect="1"/>
          </p:cNvGraphicFramePr>
          <p:nvPr>
            <p:ph sz="quarter" idx="10"/>
          </p:nvPr>
        </p:nvGraphicFramePr>
        <p:xfrm>
          <a:off x="1054100" y="1631156"/>
          <a:ext cx="7002463" cy="4200525"/>
        </p:xfrm>
        <a:graphic>
          <a:graphicData uri="http://schemas.openxmlformats.org/presentationml/2006/ole">
            <mc:AlternateContent xmlns:mc="http://schemas.openxmlformats.org/markup-compatibility/2006">
              <mc:Choice xmlns:v="urn:schemas-microsoft-com:vml" Requires="v">
                <p:oleObj name="Document" r:id="rId2" imgW="7002780" imgH="4201160" progId="Word.Document.8">
                  <p:embed/>
                </p:oleObj>
              </mc:Choice>
              <mc:Fallback>
                <p:oleObj name="Document" r:id="rId2" imgW="7002780" imgH="4201160" progId="Word.Document.8">
                  <p:embed/>
                  <p:pic>
                    <p:nvPicPr>
                      <p:cNvPr id="4"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1631156"/>
                        <a:ext cx="7002463" cy="420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32587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WAN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nvGraphicFramePr>
        <p:xfrm>
          <a:off x="617852" y="1257300"/>
          <a:ext cx="7782064" cy="1647825"/>
        </p:xfrm>
        <a:graphic>
          <a:graphicData uri="http://schemas.openxmlformats.org/presentationml/2006/ole">
            <mc:AlternateContent xmlns:mc="http://schemas.openxmlformats.org/markup-compatibility/2006">
              <mc:Choice xmlns:v="urn:schemas-microsoft-com:vml" Requires="v">
                <p:oleObj r:id="rId2" imgW="7315298" imgH="1552588" progId="Visio.Drawing.15">
                  <p:embed/>
                </p:oleObj>
              </mc:Choice>
              <mc:Fallback>
                <p:oleObj r:id="rId2" imgW="7315298" imgH="1552588" progId="Visio.Drawing.15">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52" y="1257300"/>
                        <a:ext cx="7782064" cy="1647825"/>
                      </a:xfrm>
                      <a:prstGeom prst="rect">
                        <a:avLst/>
                      </a:prstGeom>
                      <a:noFill/>
                    </p:spPr>
                  </p:pic>
                </p:oleObj>
              </mc:Fallback>
            </mc:AlternateContent>
          </a:graphicData>
        </a:graphic>
      </p:graphicFrame>
      <p:sp>
        <p:nvSpPr>
          <p:cNvPr id="3" name="Oval 2"/>
          <p:cNvSpPr/>
          <p:nvPr/>
        </p:nvSpPr>
        <p:spPr>
          <a:xfrm>
            <a:off x="5419725" y="1085850"/>
            <a:ext cx="3429000" cy="21050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3350" y="1085849"/>
            <a:ext cx="3429000" cy="21050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52550" y="791868"/>
            <a:ext cx="1133644" cy="369332"/>
          </a:xfrm>
          <a:prstGeom prst="rect">
            <a:avLst/>
          </a:prstGeom>
          <a:noFill/>
        </p:spPr>
        <p:txBody>
          <a:bodyPr wrap="none" rtlCol="0">
            <a:spAutoFit/>
          </a:bodyPr>
          <a:lstStyle/>
          <a:p>
            <a:r>
              <a:rPr lang="en-US" dirty="0"/>
              <a:t>AS64001</a:t>
            </a:r>
          </a:p>
        </p:txBody>
      </p:sp>
      <p:sp>
        <p:nvSpPr>
          <p:cNvPr id="8" name="TextBox 7"/>
          <p:cNvSpPr txBox="1"/>
          <p:nvPr/>
        </p:nvSpPr>
        <p:spPr>
          <a:xfrm>
            <a:off x="6748378" y="819593"/>
            <a:ext cx="1133644" cy="369332"/>
          </a:xfrm>
          <a:prstGeom prst="rect">
            <a:avLst/>
          </a:prstGeom>
          <a:noFill/>
        </p:spPr>
        <p:txBody>
          <a:bodyPr wrap="none" rtlCol="0">
            <a:spAutoFit/>
          </a:bodyPr>
          <a:lstStyle/>
          <a:p>
            <a:r>
              <a:rPr lang="en-US" dirty="0"/>
              <a:t>AS65001</a:t>
            </a:r>
          </a:p>
        </p:txBody>
      </p:sp>
      <p:sp>
        <p:nvSpPr>
          <p:cNvPr id="9" name="Content Placeholder 2"/>
          <p:cNvSpPr>
            <a:spLocks noGrp="1"/>
          </p:cNvSpPr>
          <p:nvPr>
            <p:ph sz="quarter" idx="10"/>
          </p:nvPr>
        </p:nvSpPr>
        <p:spPr>
          <a:xfrm>
            <a:off x="250994" y="3190876"/>
            <a:ext cx="4470400" cy="3024892"/>
          </a:xfrm>
        </p:spPr>
        <p:txBody>
          <a:bodyPr>
            <a:normAutofit/>
          </a:bodyPr>
          <a:lstStyle/>
          <a:p>
            <a:r>
              <a:rPr lang="en-US" sz="1400" dirty="0"/>
              <a:t>router </a:t>
            </a:r>
            <a:r>
              <a:rPr lang="en-US" sz="1400" dirty="0" err="1"/>
              <a:t>bgp</a:t>
            </a:r>
            <a:r>
              <a:rPr lang="en-US" sz="1400" dirty="0"/>
              <a:t> 64001</a:t>
            </a:r>
          </a:p>
          <a:p>
            <a:r>
              <a:rPr lang="en-US" sz="1400" dirty="0" err="1"/>
              <a:t>bgp</a:t>
            </a:r>
            <a:r>
              <a:rPr lang="en-US" sz="1400" dirty="0"/>
              <a:t> log-neighbor-changes</a:t>
            </a:r>
          </a:p>
          <a:p>
            <a:r>
              <a:rPr lang="en-US" sz="1400" dirty="0" err="1"/>
              <a:t>bgp</a:t>
            </a:r>
            <a:r>
              <a:rPr lang="en-US" sz="1400" dirty="0"/>
              <a:t> </a:t>
            </a:r>
            <a:r>
              <a:rPr lang="en-US" sz="1400" dirty="0" err="1"/>
              <a:t>maxas</a:t>
            </a:r>
            <a:r>
              <a:rPr lang="en-US" sz="1400" dirty="0"/>
              <a:t>-limit 50</a:t>
            </a:r>
          </a:p>
          <a:p>
            <a:r>
              <a:rPr lang="en-US" sz="1400" dirty="0"/>
              <a:t>aggregate-address 172.16.0.0 255.255.252.0 summary-only</a:t>
            </a:r>
          </a:p>
          <a:p>
            <a:r>
              <a:rPr lang="en-US" sz="1400" dirty="0"/>
              <a:t>redistribute connected</a:t>
            </a:r>
          </a:p>
          <a:p>
            <a:r>
              <a:rPr lang="en-US" sz="1400" dirty="0"/>
              <a:t>redistribute static</a:t>
            </a:r>
          </a:p>
          <a:p>
            <a:r>
              <a:rPr lang="en-US" sz="1400" dirty="0"/>
              <a:t>neighbor 10.200.200.1 remote-as 65001</a:t>
            </a:r>
          </a:p>
          <a:p>
            <a:r>
              <a:rPr lang="en-US" sz="1400" dirty="0"/>
              <a:t>neighbor 10.200.200.1 soft-reconfiguration inbound</a:t>
            </a:r>
          </a:p>
        </p:txBody>
      </p:sp>
      <p:sp>
        <p:nvSpPr>
          <p:cNvPr id="10" name="Content Placeholder 2"/>
          <p:cNvSpPr txBox="1">
            <a:spLocks/>
          </p:cNvSpPr>
          <p:nvPr/>
        </p:nvSpPr>
        <p:spPr>
          <a:xfrm>
            <a:off x="4962525" y="3190876"/>
            <a:ext cx="4181474" cy="3186818"/>
          </a:xfrm>
          <a:prstGeom prst="rect">
            <a:avLst/>
          </a:prstGeom>
        </p:spPr>
        <p:txBody>
          <a:bodyPr vert="horz">
            <a:normAutofit/>
          </a:bodyPr>
          <a:lstStyle>
            <a:lvl1pPr marL="342900" indent="-342900" algn="l" defTabSz="914400" rtl="0" eaLnBrk="1" latinLnBrk="0" hangingPunct="1">
              <a:spcBef>
                <a:spcPct val="20000"/>
              </a:spcBef>
              <a:buFont typeface="Arial" pitchFamily="34" charset="0"/>
              <a:buChar char="•"/>
              <a:defRPr sz="2800" kern="1200" baseline="0">
                <a:solidFill>
                  <a:schemeClr val="tx2"/>
                </a:solidFill>
                <a:latin typeface="Arial" pitchFamily="34" charset="0"/>
                <a:ea typeface="+mn-ea"/>
                <a:cs typeface="Arial" pitchFamily="34" charset="0"/>
              </a:defRPr>
            </a:lvl1pPr>
            <a:lvl2pPr marL="6858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14400" indent="-22860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3pPr>
            <a:lvl4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371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router </a:t>
            </a:r>
            <a:r>
              <a:rPr lang="en-US" sz="1400" dirty="0" err="1"/>
              <a:t>bgp</a:t>
            </a:r>
            <a:r>
              <a:rPr lang="en-US" sz="1400" dirty="0"/>
              <a:t> 65001</a:t>
            </a:r>
          </a:p>
          <a:p>
            <a:r>
              <a:rPr lang="en-US" sz="1400" dirty="0" err="1"/>
              <a:t>bgp</a:t>
            </a:r>
            <a:r>
              <a:rPr lang="en-US" sz="1400" dirty="0"/>
              <a:t> log-neighbor-changes</a:t>
            </a:r>
          </a:p>
          <a:p>
            <a:r>
              <a:rPr lang="en-US" sz="1400" dirty="0" err="1"/>
              <a:t>bgp</a:t>
            </a:r>
            <a:r>
              <a:rPr lang="en-US" sz="1400" dirty="0"/>
              <a:t> </a:t>
            </a:r>
            <a:r>
              <a:rPr lang="en-US" sz="1400" dirty="0" err="1"/>
              <a:t>maxas</a:t>
            </a:r>
            <a:r>
              <a:rPr lang="en-US" sz="1400" dirty="0"/>
              <a:t>-limit 50</a:t>
            </a:r>
          </a:p>
          <a:p>
            <a:r>
              <a:rPr lang="en-US" sz="1400" dirty="0"/>
              <a:t>aggregate-address 172.16.3.0 255.255.252.0 summary-only</a:t>
            </a:r>
          </a:p>
          <a:p>
            <a:r>
              <a:rPr lang="en-US" sz="1400" dirty="0"/>
              <a:t>redistribute connected</a:t>
            </a:r>
          </a:p>
          <a:p>
            <a:r>
              <a:rPr lang="en-US" sz="1400" dirty="0"/>
              <a:t>redistribute static</a:t>
            </a:r>
          </a:p>
          <a:p>
            <a:r>
              <a:rPr lang="en-US" sz="1400" dirty="0"/>
              <a:t>neighbor 10.100.200.1 remote-as 64001</a:t>
            </a:r>
          </a:p>
          <a:p>
            <a:r>
              <a:rPr lang="en-US" sz="1400" dirty="0"/>
              <a:t>neighbor 10.100.200.1 soft-reconfiguration inbound</a:t>
            </a:r>
          </a:p>
        </p:txBody>
      </p:sp>
    </p:spTree>
    <p:extLst>
      <p:ext uri="{BB962C8B-B14F-4D97-AF65-F5344CB8AC3E}">
        <p14:creationId xmlns:p14="http://schemas.microsoft.com/office/powerpoint/2010/main" val="32550989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Border Gateway Protocol (BGP)</a:t>
            </a:r>
          </a:p>
        </p:txBody>
      </p:sp>
      <p:sp>
        <p:nvSpPr>
          <p:cNvPr id="3" name="Content Placeholder 2"/>
          <p:cNvSpPr>
            <a:spLocks noGrp="1"/>
          </p:cNvSpPr>
          <p:nvPr>
            <p:ph sz="quarter" idx="10"/>
          </p:nvPr>
        </p:nvSpPr>
        <p:spPr>
          <a:xfrm>
            <a:off x="635000" y="1038225"/>
            <a:ext cx="7840663" cy="5177543"/>
          </a:xfrm>
        </p:spPr>
        <p:txBody>
          <a:bodyPr>
            <a:normAutofit/>
          </a:bodyPr>
          <a:lstStyle/>
          <a:p>
            <a:r>
              <a:rPr lang="en-US" dirty="0"/>
              <a:t>Standardized protocol used to exchange routing information between AS (Autonomous System) on the Internet</a:t>
            </a:r>
          </a:p>
          <a:p>
            <a:r>
              <a:rPr lang="en-US" dirty="0"/>
              <a:t>Used mostly in edge routers</a:t>
            </a:r>
          </a:p>
          <a:p>
            <a:r>
              <a:rPr lang="en-US" dirty="0"/>
              <a:t>BGP peers are set up manually between edge routers to exchange routing information</a:t>
            </a:r>
          </a:p>
          <a:p>
            <a:r>
              <a:rPr lang="en-US" dirty="0"/>
              <a:t>As the AS learns of a new route, the routing information is propagated to all peers</a:t>
            </a:r>
          </a:p>
          <a:p>
            <a:r>
              <a:rPr lang="en-US" dirty="0"/>
              <a:t>All learned routes are then processed and stored in RIB (Routing Information Base)</a:t>
            </a:r>
          </a:p>
          <a:p>
            <a:endParaRPr lang="en-US" dirty="0"/>
          </a:p>
        </p:txBody>
      </p:sp>
    </p:spTree>
    <p:extLst>
      <p:ext uri="{BB962C8B-B14F-4D97-AF65-F5344CB8AC3E}">
        <p14:creationId xmlns:p14="http://schemas.microsoft.com/office/powerpoint/2010/main" val="32941412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 Best Path Selection Order</a:t>
            </a:r>
          </a:p>
        </p:txBody>
      </p:sp>
      <p:sp>
        <p:nvSpPr>
          <p:cNvPr id="3" name="Content Placeholder 2"/>
          <p:cNvSpPr>
            <a:spLocks noGrp="1"/>
          </p:cNvSpPr>
          <p:nvPr>
            <p:ph sz="quarter" idx="10"/>
          </p:nvPr>
        </p:nvSpPr>
        <p:spPr>
          <a:xfrm>
            <a:off x="635000" y="895350"/>
            <a:ext cx="7840663" cy="5320418"/>
          </a:xfrm>
        </p:spPr>
        <p:txBody>
          <a:bodyPr>
            <a:normAutofit fontScale="85000" lnSpcReduction="20000"/>
          </a:bodyPr>
          <a:lstStyle/>
          <a:p>
            <a:r>
              <a:rPr lang="en-US" dirty="0"/>
              <a:t>Algorithm not standardized, Cisco IOS selection order is</a:t>
            </a:r>
          </a:p>
          <a:p>
            <a:pPr lvl="1"/>
            <a:r>
              <a:rPr lang="en-US" dirty="0"/>
              <a:t>Don't consider routes if can't reach next-hop </a:t>
            </a:r>
          </a:p>
          <a:p>
            <a:pPr lvl="1"/>
            <a:r>
              <a:rPr lang="en-US" dirty="0"/>
              <a:t>Weight (highest) </a:t>
            </a:r>
          </a:p>
          <a:p>
            <a:pPr lvl="1"/>
            <a:r>
              <a:rPr lang="en-US" dirty="0"/>
              <a:t>Locally significant Cisco proprietary attribute </a:t>
            </a:r>
          </a:p>
          <a:p>
            <a:pPr lvl="1"/>
            <a:r>
              <a:rPr lang="en-US" dirty="0"/>
              <a:t>Local Preference (highest) </a:t>
            </a:r>
          </a:p>
          <a:p>
            <a:pPr lvl="1"/>
            <a:r>
              <a:rPr lang="en-US" dirty="0"/>
              <a:t>Locally originated routes </a:t>
            </a:r>
          </a:p>
          <a:p>
            <a:pPr lvl="1"/>
            <a:r>
              <a:rPr lang="en-US" dirty="0"/>
              <a:t>AS-Path (shortest) </a:t>
            </a:r>
          </a:p>
          <a:p>
            <a:pPr lvl="1"/>
            <a:r>
              <a:rPr lang="en-US" dirty="0"/>
              <a:t>Origin (lowest) </a:t>
            </a:r>
          </a:p>
          <a:p>
            <a:pPr lvl="1"/>
            <a:r>
              <a:rPr lang="en-US" dirty="0"/>
              <a:t>MED (lowest) </a:t>
            </a:r>
          </a:p>
          <a:p>
            <a:pPr lvl="1"/>
            <a:r>
              <a:rPr lang="en-US" dirty="0"/>
              <a:t>EBGP learned routes over </a:t>
            </a:r>
            <a:r>
              <a:rPr lang="en-US" dirty="0" err="1"/>
              <a:t>iBGP</a:t>
            </a:r>
            <a:r>
              <a:rPr lang="en-US" dirty="0"/>
              <a:t> learned routes </a:t>
            </a:r>
          </a:p>
          <a:p>
            <a:pPr lvl="1"/>
            <a:r>
              <a:rPr lang="en-US" dirty="0"/>
              <a:t>Smallest IGP metric to next-hop value </a:t>
            </a:r>
          </a:p>
          <a:p>
            <a:r>
              <a:rPr lang="en-US" dirty="0"/>
              <a:t>Algorithm runs top down until a deciding match occurs </a:t>
            </a:r>
          </a:p>
          <a:p>
            <a:r>
              <a:rPr lang="en-US" dirty="0"/>
              <a:t>Other tie-breaking checks occur if no </a:t>
            </a:r>
            <a:r>
              <a:rPr lang="en-US" dirty="0" err="1"/>
              <a:t>bestpath</a:t>
            </a:r>
            <a:r>
              <a:rPr lang="en-US" dirty="0"/>
              <a:t> </a:t>
            </a:r>
          </a:p>
          <a:p>
            <a:pPr lvl="1"/>
            <a:r>
              <a:rPr lang="en-US" dirty="0"/>
              <a:t>Oldest route, lowest Router-ID, lowest interface IP address, etc.</a:t>
            </a:r>
          </a:p>
        </p:txBody>
      </p:sp>
    </p:spTree>
    <p:extLst>
      <p:ext uri="{BB962C8B-B14F-4D97-AF65-F5344CB8AC3E}">
        <p14:creationId xmlns:p14="http://schemas.microsoft.com/office/powerpoint/2010/main" val="78831142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a:t>
            </a:r>
          </a:p>
        </p:txBody>
      </p:sp>
      <p:sp>
        <p:nvSpPr>
          <p:cNvPr id="3" name="Content Placeholder 2"/>
          <p:cNvSpPr>
            <a:spLocks noGrp="1"/>
          </p:cNvSpPr>
          <p:nvPr>
            <p:ph sz="quarter" idx="10"/>
          </p:nvPr>
        </p:nvSpPr>
        <p:spPr/>
        <p:txBody>
          <a:bodyPr>
            <a:noAutofit/>
          </a:bodyPr>
          <a:lstStyle/>
          <a:p>
            <a:r>
              <a:rPr lang="en-US" sz="2400" dirty="0"/>
              <a:t>Limited built-in mechanism to protect against attack or error from peers</a:t>
            </a:r>
          </a:p>
          <a:p>
            <a:r>
              <a:rPr lang="en-US" sz="2400" dirty="0"/>
              <a:t>No mechanism to protect against modification, deletion, forging or replaying of data</a:t>
            </a:r>
          </a:p>
          <a:p>
            <a:pPr lvl="1"/>
            <a:r>
              <a:rPr lang="en-US" sz="2000" dirty="0"/>
              <a:t>Can be used as an attacking vector to destabilize a network</a:t>
            </a:r>
          </a:p>
          <a:p>
            <a:r>
              <a:rPr lang="en-US" sz="2400" dirty="0"/>
              <a:t>Advertises routes with any AS number</a:t>
            </a:r>
          </a:p>
          <a:p>
            <a:r>
              <a:rPr lang="en-US" sz="2400" dirty="0"/>
              <a:t>Can advertise an unassigned address prefix to perform prefix hijacking</a:t>
            </a:r>
          </a:p>
          <a:p>
            <a:r>
              <a:rPr lang="en-US" sz="2400" dirty="0"/>
              <a:t>Does not provide a global view of correct routing information to allow detection of invalid routes</a:t>
            </a:r>
          </a:p>
          <a:p>
            <a:r>
              <a:rPr lang="en-US" sz="2400" dirty="0"/>
              <a:t>Highly susceptible to false advertisement</a:t>
            </a:r>
          </a:p>
        </p:txBody>
      </p:sp>
    </p:spTree>
    <p:extLst>
      <p:ext uri="{BB962C8B-B14F-4D97-AF65-F5344CB8AC3E}">
        <p14:creationId xmlns:p14="http://schemas.microsoft.com/office/powerpoint/2010/main" val="27262063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Impactful Events</a:t>
            </a:r>
          </a:p>
        </p:txBody>
      </p:sp>
      <p:sp>
        <p:nvSpPr>
          <p:cNvPr id="3" name="Content Placeholder 2"/>
          <p:cNvSpPr>
            <a:spLocks noGrp="1"/>
          </p:cNvSpPr>
          <p:nvPr>
            <p:ph sz="quarter" idx="10"/>
          </p:nvPr>
        </p:nvSpPr>
        <p:spPr>
          <a:xfrm>
            <a:off x="635000" y="904875"/>
            <a:ext cx="7840663" cy="5310893"/>
          </a:xfrm>
        </p:spPr>
        <p:txBody>
          <a:bodyPr>
            <a:noAutofit/>
          </a:bodyPr>
          <a:lstStyle/>
          <a:p>
            <a:r>
              <a:rPr lang="en-US" sz="2400" dirty="0"/>
              <a:t>1997 AS 7007 – Leaked internal routing table, </a:t>
            </a:r>
            <a:r>
              <a:rPr lang="en-US" sz="2400" dirty="0" err="1"/>
              <a:t>blackholed</a:t>
            </a:r>
            <a:r>
              <a:rPr lang="en-US" sz="2400" dirty="0"/>
              <a:t> part of Internet</a:t>
            </a:r>
          </a:p>
          <a:p>
            <a:r>
              <a:rPr lang="en-US" sz="2400" dirty="0"/>
              <a:t>2005 Google – Misconfiguration or hacked</a:t>
            </a:r>
          </a:p>
          <a:p>
            <a:r>
              <a:rPr lang="en-US" sz="2400" dirty="0"/>
              <a:t>2008 Pakistan / </a:t>
            </a:r>
            <a:r>
              <a:rPr lang="en-US" sz="2400" dirty="0" err="1"/>
              <a:t>Youtube</a:t>
            </a:r>
            <a:r>
              <a:rPr lang="en-US" sz="2400" dirty="0"/>
              <a:t> blocking – Internal leaked to whole internet</a:t>
            </a:r>
          </a:p>
          <a:p>
            <a:r>
              <a:rPr lang="en-US" sz="2400" dirty="0"/>
              <a:t>2010 China – Internal leaked routes redirected a portion of Internet to China</a:t>
            </a:r>
          </a:p>
          <a:p>
            <a:r>
              <a:rPr lang="en-US" sz="2400" dirty="0"/>
              <a:t>2012 Australia – Filtering failure lead to 30 min outage</a:t>
            </a:r>
          </a:p>
          <a:p>
            <a:endParaRPr lang="en-US" sz="2400" dirty="0"/>
          </a:p>
        </p:txBody>
      </p:sp>
    </p:spTree>
    <p:extLst>
      <p:ext uri="{BB962C8B-B14F-4D97-AF65-F5344CB8AC3E}">
        <p14:creationId xmlns:p14="http://schemas.microsoft.com/office/powerpoint/2010/main" val="7819604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Hijacking (NLRI injection)</a:t>
            </a:r>
          </a:p>
        </p:txBody>
      </p:sp>
      <p:sp>
        <p:nvSpPr>
          <p:cNvPr id="3" name="Content Placeholder 2"/>
          <p:cNvSpPr>
            <a:spLocks noGrp="1"/>
          </p:cNvSpPr>
          <p:nvPr>
            <p:ph sz="quarter" idx="10"/>
          </p:nvPr>
        </p:nvSpPr>
        <p:spPr/>
        <p:txBody>
          <a:bodyPr>
            <a:noAutofit/>
          </a:bodyPr>
          <a:lstStyle/>
          <a:p>
            <a:r>
              <a:rPr lang="en-US" sz="2400" dirty="0"/>
              <a:t>Since BGP is the standard protocol to exchange routing information on the Internet, hijacking BGP routes can have a great impact</a:t>
            </a:r>
          </a:p>
          <a:p>
            <a:r>
              <a:rPr lang="en-US" sz="2400" dirty="0"/>
              <a:t>If an edge router that exchanges routing information with an ISP using BGP is compromised, it is possible to broadcast external BGP announcement to perform BGP hijacking at the Internet</a:t>
            </a:r>
          </a:p>
          <a:p>
            <a:r>
              <a:rPr lang="en-US" sz="2400" dirty="0"/>
              <a:t>Previous BGP hijacking has been successful at rerouting traffic destined for a network to a controlled intermediate network device to perform man-in-the-middle attacks, or denial-of-service attacks</a:t>
            </a:r>
            <a:endParaRPr lang="en-US" dirty="0"/>
          </a:p>
        </p:txBody>
      </p:sp>
    </p:spTree>
    <p:extLst>
      <p:ext uri="{BB962C8B-B14F-4D97-AF65-F5344CB8AC3E}">
        <p14:creationId xmlns:p14="http://schemas.microsoft.com/office/powerpoint/2010/main" val="27706643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BGP Attack Mitigation</a:t>
            </a:r>
          </a:p>
        </p:txBody>
      </p:sp>
      <p:sp>
        <p:nvSpPr>
          <p:cNvPr id="3" name="Content Placeholder 2"/>
          <p:cNvSpPr>
            <a:spLocks noGrp="1"/>
          </p:cNvSpPr>
          <p:nvPr>
            <p:ph sz="quarter" idx="10"/>
          </p:nvPr>
        </p:nvSpPr>
        <p:spPr/>
        <p:txBody>
          <a:bodyPr>
            <a:normAutofit/>
          </a:bodyPr>
          <a:lstStyle/>
          <a:p>
            <a:r>
              <a:rPr lang="en-US" dirty="0"/>
              <a:t>Use peer authentication with MD5</a:t>
            </a:r>
          </a:p>
          <a:p>
            <a:r>
              <a:rPr lang="en-US" dirty="0"/>
              <a:t>Use a complex password</a:t>
            </a:r>
          </a:p>
          <a:p>
            <a:r>
              <a:rPr lang="en-US" dirty="0"/>
              <a:t>Use system monitoring to detect attacks</a:t>
            </a:r>
          </a:p>
          <a:p>
            <a:endParaRPr lang="en-US" dirty="0"/>
          </a:p>
          <a:p>
            <a:r>
              <a:rPr lang="en-US" dirty="0"/>
              <a:t>Route filtering on inbound announcement (on the ISP side)</a:t>
            </a:r>
          </a:p>
          <a:p>
            <a:r>
              <a:rPr lang="en-US" dirty="0"/>
              <a:t>See https://tools.ietf.org/html/draft-jdurand-bgp-security-00</a:t>
            </a:r>
          </a:p>
          <a:p>
            <a:endParaRPr lang="en-US" dirty="0"/>
          </a:p>
        </p:txBody>
      </p:sp>
    </p:spTree>
    <p:extLst>
      <p:ext uri="{BB962C8B-B14F-4D97-AF65-F5344CB8AC3E}">
        <p14:creationId xmlns:p14="http://schemas.microsoft.com/office/powerpoint/2010/main" val="21284280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Discussion &amp; Details</a:t>
            </a:r>
          </a:p>
        </p:txBody>
      </p:sp>
      <p:sp>
        <p:nvSpPr>
          <p:cNvPr id="3" name="Content Placeholder 2"/>
          <p:cNvSpPr>
            <a:spLocks noGrp="1"/>
          </p:cNvSpPr>
          <p:nvPr>
            <p:ph sz="quarter" idx="10"/>
          </p:nvPr>
        </p:nvSpPr>
        <p:spPr/>
        <p:txBody>
          <a:bodyPr/>
          <a:lstStyle/>
          <a:p>
            <a:r>
              <a:rPr lang="en-US" dirty="0">
                <a:hlinkClick r:id="rId2"/>
              </a:rPr>
              <a:t>https://www.defcon.org/images/defcon-16/dc16-presentations/defcon-16-pilosov-kapela.pdf</a:t>
            </a:r>
            <a:endParaRPr lang="en-US" dirty="0"/>
          </a:p>
          <a:p>
            <a:r>
              <a:rPr lang="en-US" dirty="0"/>
              <a:t>https://bgpmon.net/how-the-internet-in-australia-went-down-under/</a:t>
            </a:r>
          </a:p>
          <a:p>
            <a:endParaRPr lang="en-US" dirty="0"/>
          </a:p>
          <a:p>
            <a:endParaRPr lang="en-US" dirty="0"/>
          </a:p>
          <a:p>
            <a:endParaRPr lang="en-US" dirty="0"/>
          </a:p>
        </p:txBody>
      </p:sp>
    </p:spTree>
    <p:extLst>
      <p:ext uri="{BB962C8B-B14F-4D97-AF65-F5344CB8AC3E}">
        <p14:creationId xmlns:p14="http://schemas.microsoft.com/office/powerpoint/2010/main" val="31916988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Open Shortest Path First (OSPF)</a:t>
            </a:r>
          </a:p>
        </p:txBody>
      </p:sp>
    </p:spTree>
    <p:extLst>
      <p:ext uri="{BB962C8B-B14F-4D97-AF65-F5344CB8AC3E}">
        <p14:creationId xmlns:p14="http://schemas.microsoft.com/office/powerpoint/2010/main" val="13790065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WAN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nvGraphicFramePr>
        <p:xfrm>
          <a:off x="617852" y="1257300"/>
          <a:ext cx="7782064" cy="1647825"/>
        </p:xfrm>
        <a:graphic>
          <a:graphicData uri="http://schemas.openxmlformats.org/presentationml/2006/ole">
            <mc:AlternateContent xmlns:mc="http://schemas.openxmlformats.org/markup-compatibility/2006">
              <mc:Choice xmlns:v="urn:schemas-microsoft-com:vml" Requires="v">
                <p:oleObj r:id="rId2" imgW="7315298" imgH="1552588" progId="Visio.Drawing.15">
                  <p:embed/>
                </p:oleObj>
              </mc:Choice>
              <mc:Fallback>
                <p:oleObj r:id="rId2" imgW="7315298" imgH="1552588" progId="Visio.Drawing.15">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52" y="1257300"/>
                        <a:ext cx="7782064" cy="1647825"/>
                      </a:xfrm>
                      <a:prstGeom prst="rect">
                        <a:avLst/>
                      </a:prstGeom>
                      <a:noFill/>
                    </p:spPr>
                  </p:pic>
                </p:oleObj>
              </mc:Fallback>
            </mc:AlternateContent>
          </a:graphicData>
        </a:graphic>
      </p:graphicFrame>
      <p:sp>
        <p:nvSpPr>
          <p:cNvPr id="3" name="Oval 2"/>
          <p:cNvSpPr/>
          <p:nvPr/>
        </p:nvSpPr>
        <p:spPr>
          <a:xfrm>
            <a:off x="5419725" y="1085850"/>
            <a:ext cx="3429000" cy="21050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3350" y="1085849"/>
            <a:ext cx="3429000" cy="21050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52550" y="791868"/>
            <a:ext cx="1133644" cy="369332"/>
          </a:xfrm>
          <a:prstGeom prst="rect">
            <a:avLst/>
          </a:prstGeom>
          <a:noFill/>
        </p:spPr>
        <p:txBody>
          <a:bodyPr wrap="none" rtlCol="0">
            <a:spAutoFit/>
          </a:bodyPr>
          <a:lstStyle/>
          <a:p>
            <a:r>
              <a:rPr lang="en-US" dirty="0"/>
              <a:t>AS64001</a:t>
            </a:r>
          </a:p>
        </p:txBody>
      </p:sp>
      <p:sp>
        <p:nvSpPr>
          <p:cNvPr id="8" name="TextBox 7"/>
          <p:cNvSpPr txBox="1"/>
          <p:nvPr/>
        </p:nvSpPr>
        <p:spPr>
          <a:xfrm>
            <a:off x="6748378" y="819593"/>
            <a:ext cx="1133644" cy="369332"/>
          </a:xfrm>
          <a:prstGeom prst="rect">
            <a:avLst/>
          </a:prstGeom>
          <a:noFill/>
        </p:spPr>
        <p:txBody>
          <a:bodyPr wrap="none" rtlCol="0">
            <a:spAutoFit/>
          </a:bodyPr>
          <a:lstStyle/>
          <a:p>
            <a:r>
              <a:rPr lang="en-US" dirty="0"/>
              <a:t>AS65001</a:t>
            </a:r>
          </a:p>
        </p:txBody>
      </p:sp>
      <p:sp>
        <p:nvSpPr>
          <p:cNvPr id="9" name="Content Placeholder 2"/>
          <p:cNvSpPr>
            <a:spLocks noGrp="1"/>
          </p:cNvSpPr>
          <p:nvPr>
            <p:ph sz="quarter" idx="10"/>
          </p:nvPr>
        </p:nvSpPr>
        <p:spPr>
          <a:xfrm>
            <a:off x="250994" y="3190876"/>
            <a:ext cx="4470400" cy="3024892"/>
          </a:xfrm>
        </p:spPr>
        <p:txBody>
          <a:bodyPr>
            <a:normAutofit/>
          </a:bodyPr>
          <a:lstStyle/>
          <a:p>
            <a:r>
              <a:rPr lang="en-US" sz="1400" dirty="0"/>
              <a:t>router </a:t>
            </a:r>
            <a:r>
              <a:rPr lang="en-US" sz="1400" dirty="0" err="1"/>
              <a:t>ospf</a:t>
            </a:r>
            <a:r>
              <a:rPr lang="en-US" sz="1400" dirty="0"/>
              <a:t> 10</a:t>
            </a:r>
          </a:p>
          <a:p>
            <a:r>
              <a:rPr lang="en-US" sz="1400" dirty="0"/>
              <a:t>router-id 172.16.3.1</a:t>
            </a:r>
          </a:p>
          <a:p>
            <a:r>
              <a:rPr lang="en-US" sz="1400" dirty="0"/>
              <a:t>auto-cost reference-bandwidth 10000</a:t>
            </a:r>
          </a:p>
          <a:p>
            <a:r>
              <a:rPr lang="en-US" sz="1400" dirty="0"/>
              <a:t>redistribute connected subnets</a:t>
            </a:r>
          </a:p>
          <a:p>
            <a:r>
              <a:rPr lang="en-US" sz="1400" dirty="0"/>
              <a:t>no passive-interface Fastethernet0</a:t>
            </a:r>
          </a:p>
          <a:p>
            <a:r>
              <a:rPr lang="en-US" sz="1400" dirty="0"/>
              <a:t>network 172.16.0.0 0.0.3.255 area 0</a:t>
            </a:r>
          </a:p>
          <a:p>
            <a:r>
              <a:rPr lang="en-US" sz="1400" dirty="0" err="1"/>
              <a:t>int</a:t>
            </a:r>
            <a:r>
              <a:rPr lang="en-US" sz="1400" dirty="0"/>
              <a:t> Fa0</a:t>
            </a:r>
          </a:p>
          <a:p>
            <a:r>
              <a:rPr lang="en-US" sz="1400" dirty="0" err="1"/>
              <a:t>ip</a:t>
            </a:r>
            <a:r>
              <a:rPr lang="en-US" sz="1400" dirty="0"/>
              <a:t> </a:t>
            </a:r>
            <a:r>
              <a:rPr lang="en-US" sz="1400" dirty="0" err="1"/>
              <a:t>ospf</a:t>
            </a:r>
            <a:r>
              <a:rPr lang="en-US" sz="1400" dirty="0"/>
              <a:t> network point-to-point</a:t>
            </a:r>
          </a:p>
        </p:txBody>
      </p:sp>
      <p:sp>
        <p:nvSpPr>
          <p:cNvPr id="10" name="Content Placeholder 2"/>
          <p:cNvSpPr txBox="1">
            <a:spLocks/>
          </p:cNvSpPr>
          <p:nvPr/>
        </p:nvSpPr>
        <p:spPr>
          <a:xfrm>
            <a:off x="4962525" y="3190876"/>
            <a:ext cx="4181474" cy="3186818"/>
          </a:xfrm>
          <a:prstGeom prst="rect">
            <a:avLst/>
          </a:prstGeom>
        </p:spPr>
        <p:txBody>
          <a:bodyPr vert="horz">
            <a:normAutofit/>
          </a:bodyPr>
          <a:lstStyle>
            <a:lvl1pPr marL="342900" indent="-342900" algn="l" defTabSz="914400" rtl="0" eaLnBrk="1" latinLnBrk="0" hangingPunct="1">
              <a:spcBef>
                <a:spcPct val="20000"/>
              </a:spcBef>
              <a:buFont typeface="Arial" pitchFamily="34" charset="0"/>
              <a:buChar char="•"/>
              <a:defRPr sz="2800" kern="1200" baseline="0">
                <a:solidFill>
                  <a:schemeClr val="tx2"/>
                </a:solidFill>
                <a:latin typeface="Arial" pitchFamily="34" charset="0"/>
                <a:ea typeface="+mn-ea"/>
                <a:cs typeface="Arial" pitchFamily="34" charset="0"/>
              </a:defRPr>
            </a:lvl1pPr>
            <a:lvl2pPr marL="6858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14400" indent="-22860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3pPr>
            <a:lvl4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371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router </a:t>
            </a:r>
            <a:r>
              <a:rPr lang="en-US" sz="1400" dirty="0" err="1"/>
              <a:t>ospf</a:t>
            </a:r>
            <a:r>
              <a:rPr lang="en-US" sz="1400" dirty="0"/>
              <a:t> 10</a:t>
            </a:r>
          </a:p>
          <a:p>
            <a:r>
              <a:rPr lang="en-US" sz="1400" dirty="0"/>
              <a:t>router-id 172.16.7.1</a:t>
            </a:r>
          </a:p>
          <a:p>
            <a:r>
              <a:rPr lang="en-US" sz="1400" dirty="0"/>
              <a:t>auto-cost reference-bandwidth 10000</a:t>
            </a:r>
          </a:p>
          <a:p>
            <a:r>
              <a:rPr lang="en-US" sz="1400" dirty="0"/>
              <a:t>redistribute connected subnets</a:t>
            </a:r>
          </a:p>
          <a:p>
            <a:r>
              <a:rPr lang="en-US" sz="1400" dirty="0"/>
              <a:t>no passive-interface Fastethernet0</a:t>
            </a:r>
          </a:p>
          <a:p>
            <a:r>
              <a:rPr lang="en-US" sz="1400" dirty="0"/>
              <a:t>network 172.16.4.0 0.0.3.255 area 0</a:t>
            </a:r>
          </a:p>
          <a:p>
            <a:r>
              <a:rPr lang="en-US" sz="1400" dirty="0" err="1"/>
              <a:t>int</a:t>
            </a:r>
            <a:r>
              <a:rPr lang="en-US" sz="1400" dirty="0"/>
              <a:t> Fa0</a:t>
            </a:r>
          </a:p>
          <a:p>
            <a:r>
              <a:rPr lang="en-US" sz="1400" dirty="0" err="1"/>
              <a:t>ip</a:t>
            </a:r>
            <a:r>
              <a:rPr lang="en-US" sz="1400" dirty="0"/>
              <a:t> </a:t>
            </a:r>
            <a:r>
              <a:rPr lang="en-US" sz="1400" dirty="0" err="1"/>
              <a:t>ospf</a:t>
            </a:r>
            <a:r>
              <a:rPr lang="en-US" sz="1400" dirty="0"/>
              <a:t> network point-to-point</a:t>
            </a:r>
          </a:p>
        </p:txBody>
      </p:sp>
    </p:spTree>
    <p:extLst>
      <p:ext uri="{BB962C8B-B14F-4D97-AF65-F5344CB8AC3E}">
        <p14:creationId xmlns:p14="http://schemas.microsoft.com/office/powerpoint/2010/main" val="243531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TCP/IP Summary</a:t>
            </a:r>
          </a:p>
        </p:txBody>
      </p:sp>
      <p:sp>
        <p:nvSpPr>
          <p:cNvPr id="3" name="Content Placeholder 2"/>
          <p:cNvSpPr>
            <a:spLocks noGrp="1"/>
          </p:cNvSpPr>
          <p:nvPr>
            <p:ph sz="quarter" idx="10"/>
          </p:nvPr>
        </p:nvSpPr>
        <p:spPr/>
        <p:txBody>
          <a:bodyPr>
            <a:normAutofit/>
          </a:bodyPr>
          <a:lstStyle/>
          <a:p>
            <a:pPr marL="0" indent="0">
              <a:buNone/>
            </a:pPr>
            <a:r>
              <a:rPr lang="en-CA" dirty="0"/>
              <a:t>IP: Network layer protocol</a:t>
            </a:r>
          </a:p>
          <a:p>
            <a:pPr marL="173827" indent="-173827">
              <a:buNone/>
            </a:pPr>
            <a:r>
              <a:rPr lang="en-CA" dirty="0"/>
              <a:t>unreliable datagram delivery between hosts</a:t>
            </a:r>
          </a:p>
          <a:p>
            <a:r>
              <a:rPr lang="en-CA" dirty="0"/>
              <a:t>UDP: Transport layer protocol</a:t>
            </a:r>
          </a:p>
          <a:p>
            <a:pPr marL="173827" indent="-173827">
              <a:buNone/>
            </a:pPr>
            <a:r>
              <a:rPr lang="en-CA" dirty="0"/>
              <a:t>unreliable datagram delivery between processes</a:t>
            </a:r>
          </a:p>
          <a:p>
            <a:r>
              <a:rPr lang="en-CA" dirty="0"/>
              <a:t>TCP: Transport layer protocol</a:t>
            </a:r>
          </a:p>
          <a:p>
            <a:pPr marL="173827" indent="-173827">
              <a:buNone/>
            </a:pPr>
            <a:r>
              <a:rPr lang="en-CA" dirty="0"/>
              <a:t>reliable, byte-stream delivery between processes</a:t>
            </a:r>
          </a:p>
          <a:p>
            <a:pPr marL="0" indent="0">
              <a:buNone/>
            </a:pPr>
            <a:endParaRPr lang="en-CA" dirty="0"/>
          </a:p>
          <a:p>
            <a:pPr marL="0" indent="0" algn="r">
              <a:buNone/>
            </a:pPr>
            <a:r>
              <a:rPr lang="en-CA" sz="1500" i="1" dirty="0">
                <a:hlinkClick r:id="rId3"/>
              </a:rPr>
              <a:t>https://en.wikipedia.org/wiki/Network_security</a:t>
            </a:r>
            <a:r>
              <a:rPr lang="en-CA" sz="1500" i="1" dirty="0"/>
              <a:t> </a:t>
            </a:r>
            <a:endParaRPr lang="en-CA" sz="1500" dirty="0"/>
          </a:p>
          <a:p>
            <a:pPr fontAlgn="ctr"/>
            <a:endParaRPr lang="en-US" dirty="0"/>
          </a:p>
        </p:txBody>
      </p:sp>
    </p:spTree>
    <p:extLst>
      <p:ext uri="{BB962C8B-B14F-4D97-AF65-F5344CB8AC3E}">
        <p14:creationId xmlns:p14="http://schemas.microsoft.com/office/powerpoint/2010/main" val="218036620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a:t>
            </a:r>
          </a:p>
        </p:txBody>
      </p:sp>
      <p:sp>
        <p:nvSpPr>
          <p:cNvPr id="3" name="Content Placeholder 2"/>
          <p:cNvSpPr>
            <a:spLocks noGrp="1"/>
          </p:cNvSpPr>
          <p:nvPr>
            <p:ph sz="quarter" idx="10"/>
          </p:nvPr>
        </p:nvSpPr>
        <p:spPr/>
        <p:txBody>
          <a:bodyPr>
            <a:normAutofit lnSpcReduction="10000"/>
          </a:bodyPr>
          <a:lstStyle/>
          <a:p>
            <a:r>
              <a:rPr lang="en-US" dirty="0"/>
              <a:t>Open Shortest Path First (OSPF) is an algorithm to determine the best route to a particular network based on link state</a:t>
            </a:r>
          </a:p>
          <a:p>
            <a:r>
              <a:rPr lang="en-US" dirty="0"/>
              <a:t>Uses MD5 for authentication</a:t>
            </a:r>
          </a:p>
          <a:p>
            <a:r>
              <a:rPr lang="en-US" dirty="0"/>
              <a:t>Link State Advertisement is used to communicate routing topology to other OSPF routers in the area</a:t>
            </a:r>
          </a:p>
          <a:p>
            <a:r>
              <a:rPr lang="en-US" dirty="0"/>
              <a:t>Maximum age of LSA is one hour</a:t>
            </a:r>
          </a:p>
          <a:p>
            <a:r>
              <a:rPr lang="en-US" dirty="0"/>
              <a:t>LSA uses sequence number to track updates. Larger sequence numbers indicate a fresher route</a:t>
            </a:r>
          </a:p>
          <a:p>
            <a:endParaRPr lang="en-US" dirty="0"/>
          </a:p>
        </p:txBody>
      </p:sp>
    </p:spTree>
    <p:extLst>
      <p:ext uri="{BB962C8B-B14F-4D97-AF65-F5344CB8AC3E}">
        <p14:creationId xmlns:p14="http://schemas.microsoft.com/office/powerpoint/2010/main" val="17857718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Route Injection</a:t>
            </a:r>
          </a:p>
        </p:txBody>
      </p:sp>
      <p:sp>
        <p:nvSpPr>
          <p:cNvPr id="3" name="Content Placeholder 2"/>
          <p:cNvSpPr>
            <a:spLocks noGrp="1"/>
          </p:cNvSpPr>
          <p:nvPr>
            <p:ph sz="quarter" idx="10"/>
          </p:nvPr>
        </p:nvSpPr>
        <p:spPr>
          <a:xfrm>
            <a:off x="635000" y="952500"/>
            <a:ext cx="7840663" cy="5263268"/>
          </a:xfrm>
        </p:spPr>
        <p:txBody>
          <a:bodyPr>
            <a:normAutofit/>
          </a:bodyPr>
          <a:lstStyle/>
          <a:p>
            <a:r>
              <a:rPr lang="en-US" dirty="0"/>
              <a:t>OSPF network without authentication can become a vector of attack</a:t>
            </a:r>
          </a:p>
          <a:p>
            <a:r>
              <a:rPr lang="en-US" dirty="0"/>
              <a:t>Route injection can be performed to force traffic through a compromised router and perform man-in-the-middle attacks</a:t>
            </a:r>
          </a:p>
          <a:p>
            <a:r>
              <a:rPr lang="en-US" dirty="0"/>
              <a:t>Route injection can also be used to blackhole access to networks, causing a denial-of-service attack</a:t>
            </a:r>
          </a:p>
          <a:p>
            <a:r>
              <a:rPr lang="en-US" dirty="0"/>
              <a:t>Other attacks include max age, sequence, max sequence</a:t>
            </a:r>
          </a:p>
        </p:txBody>
      </p:sp>
    </p:spTree>
    <p:extLst>
      <p:ext uri="{BB962C8B-B14F-4D97-AF65-F5344CB8AC3E}">
        <p14:creationId xmlns:p14="http://schemas.microsoft.com/office/powerpoint/2010/main" val="292333340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Max Age Attack (DOS)</a:t>
            </a:r>
          </a:p>
        </p:txBody>
      </p:sp>
      <p:sp>
        <p:nvSpPr>
          <p:cNvPr id="3" name="Content Placeholder 2"/>
          <p:cNvSpPr>
            <a:spLocks noGrp="1"/>
          </p:cNvSpPr>
          <p:nvPr>
            <p:ph sz="quarter" idx="10"/>
          </p:nvPr>
        </p:nvSpPr>
        <p:spPr/>
        <p:txBody>
          <a:bodyPr>
            <a:normAutofit/>
          </a:bodyPr>
          <a:lstStyle/>
          <a:p>
            <a:r>
              <a:rPr lang="en-US" dirty="0"/>
              <a:t>Maximum age of an LSA is 3,600 seconds</a:t>
            </a:r>
          </a:p>
          <a:p>
            <a:r>
              <a:rPr lang="en-US" dirty="0"/>
              <a:t>Attacker can clone a fake LSA packet pretending to be from router A with the different max-age set</a:t>
            </a:r>
          </a:p>
          <a:p>
            <a:r>
              <a:rPr lang="en-US" dirty="0"/>
              <a:t>Router A contests the change in age by sending a new message called “fight-back”</a:t>
            </a:r>
          </a:p>
          <a:p>
            <a:r>
              <a:rPr lang="en-US" dirty="0"/>
              <a:t>Attacker can continuously send false LSA packets to cause network confusion and subsequently put the network into a denial-of-service attack</a:t>
            </a:r>
          </a:p>
        </p:txBody>
      </p:sp>
    </p:spTree>
    <p:extLst>
      <p:ext uri="{BB962C8B-B14F-4D97-AF65-F5344CB8AC3E}">
        <p14:creationId xmlns:p14="http://schemas.microsoft.com/office/powerpoint/2010/main" val="8855489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Sequence Attack (DOS)</a:t>
            </a:r>
          </a:p>
        </p:txBody>
      </p:sp>
      <p:sp>
        <p:nvSpPr>
          <p:cNvPr id="3" name="Content Placeholder 2"/>
          <p:cNvSpPr>
            <a:spLocks noGrp="1"/>
          </p:cNvSpPr>
          <p:nvPr>
            <p:ph sz="quarter" idx="10"/>
          </p:nvPr>
        </p:nvSpPr>
        <p:spPr/>
        <p:txBody>
          <a:bodyPr>
            <a:normAutofit/>
          </a:bodyPr>
          <a:lstStyle/>
          <a:p>
            <a:r>
              <a:rPr lang="en-US" dirty="0"/>
              <a:t>Attacker can continuously send an LSA packet with a sequence number larger than the one from router A, which indicates a newer route is available</a:t>
            </a:r>
          </a:p>
          <a:p>
            <a:r>
              <a:rPr lang="en-US" dirty="0"/>
              <a:t>Router A will “fight back” with a newer sequence number LSA</a:t>
            </a:r>
          </a:p>
          <a:p>
            <a:r>
              <a:rPr lang="en-US" dirty="0"/>
              <a:t>Causes network to become unstable and subsequently put the network into a denial-of-service attack</a:t>
            </a:r>
          </a:p>
        </p:txBody>
      </p:sp>
    </p:spTree>
    <p:extLst>
      <p:ext uri="{BB962C8B-B14F-4D97-AF65-F5344CB8AC3E}">
        <p14:creationId xmlns:p14="http://schemas.microsoft.com/office/powerpoint/2010/main" val="10782984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Authentication Attack</a:t>
            </a:r>
          </a:p>
        </p:txBody>
      </p:sp>
      <p:sp>
        <p:nvSpPr>
          <p:cNvPr id="3" name="Content Placeholder 2"/>
          <p:cNvSpPr>
            <a:spLocks noGrp="1"/>
          </p:cNvSpPr>
          <p:nvPr>
            <p:ph sz="quarter" idx="10"/>
          </p:nvPr>
        </p:nvSpPr>
        <p:spPr/>
        <p:txBody>
          <a:bodyPr>
            <a:normAutofit/>
          </a:bodyPr>
          <a:lstStyle/>
          <a:p>
            <a:r>
              <a:rPr lang="en-US" dirty="0"/>
              <a:t>OSPF uses MD5 key based authentication as part of the standard</a:t>
            </a:r>
          </a:p>
          <a:p>
            <a:r>
              <a:rPr lang="en-US" dirty="0"/>
              <a:t>Provides good protection on OSPF routers and LSA exchanges</a:t>
            </a:r>
          </a:p>
          <a:p>
            <a:r>
              <a:rPr lang="en-US" dirty="0"/>
              <a:t>However, it can be cracked using special tools and password files</a:t>
            </a:r>
          </a:p>
        </p:txBody>
      </p:sp>
    </p:spTree>
    <p:extLst>
      <p:ext uri="{BB962C8B-B14F-4D97-AF65-F5344CB8AC3E}">
        <p14:creationId xmlns:p14="http://schemas.microsoft.com/office/powerpoint/2010/main" val="15759446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OSPF Attack Mitigation</a:t>
            </a:r>
          </a:p>
        </p:txBody>
      </p:sp>
      <p:sp>
        <p:nvSpPr>
          <p:cNvPr id="3" name="Content Placeholder 2"/>
          <p:cNvSpPr>
            <a:spLocks noGrp="1"/>
          </p:cNvSpPr>
          <p:nvPr>
            <p:ph sz="quarter" idx="10"/>
          </p:nvPr>
        </p:nvSpPr>
        <p:spPr/>
        <p:txBody>
          <a:bodyPr>
            <a:normAutofit/>
          </a:bodyPr>
          <a:lstStyle/>
          <a:p>
            <a:r>
              <a:rPr lang="en-US" dirty="0"/>
              <a:t>Authentication is the first line of defense</a:t>
            </a:r>
          </a:p>
          <a:p>
            <a:pPr lvl="1"/>
            <a:r>
              <a:rPr lang="en-US" dirty="0"/>
              <a:t>Always configure the OSPF network with authentication</a:t>
            </a:r>
          </a:p>
          <a:p>
            <a:pPr lvl="1"/>
            <a:r>
              <a:rPr lang="en-US" dirty="0"/>
              <a:t>Use complex password for OSPF authentication</a:t>
            </a:r>
          </a:p>
          <a:p>
            <a:r>
              <a:rPr lang="en-US" dirty="0"/>
              <a:t>Configure a passive interface on network interfaces that you don’t receive routing information (e.g., interface connecting to client networks)</a:t>
            </a:r>
          </a:p>
          <a:p>
            <a:r>
              <a:rPr lang="en-US" dirty="0"/>
              <a:t>Use system monitoring to detect attacks</a:t>
            </a:r>
          </a:p>
        </p:txBody>
      </p:sp>
    </p:spTree>
    <p:extLst>
      <p:ext uri="{BB962C8B-B14F-4D97-AF65-F5344CB8AC3E}">
        <p14:creationId xmlns:p14="http://schemas.microsoft.com/office/powerpoint/2010/main" val="4876339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4179422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1951716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833764"/>
            <a:ext cx="4353169" cy="675789"/>
          </a:xfrm>
        </p:spPr>
        <p:txBody>
          <a:bodyPr>
            <a:normAutofit/>
          </a:bodyPr>
          <a:lstStyle/>
          <a:p>
            <a:r>
              <a:rPr lang="en-US"/>
              <a:t>Lecture </a:t>
            </a:r>
            <a:r>
              <a:rPr lang="en-US" dirty="0"/>
              <a:t>4: Network Access Control</a:t>
            </a:r>
          </a:p>
        </p:txBody>
      </p:sp>
    </p:spTree>
    <p:extLst>
      <p:ext uri="{BB962C8B-B14F-4D97-AF65-F5344CB8AC3E}">
        <p14:creationId xmlns:p14="http://schemas.microsoft.com/office/powerpoint/2010/main" val="13686773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933450"/>
            <a:ext cx="7840663" cy="5282318"/>
          </a:xfrm>
        </p:spPr>
        <p:txBody>
          <a:bodyPr/>
          <a:lstStyle/>
          <a:p>
            <a:r>
              <a:rPr lang="en-US" dirty="0"/>
              <a:t>Review Lecture 3, Lab 3 &amp; Quiz 2</a:t>
            </a:r>
          </a:p>
          <a:p>
            <a:r>
              <a:rPr lang="en-US" dirty="0"/>
              <a:t>NAC</a:t>
            </a:r>
          </a:p>
          <a:p>
            <a:pPr lvl="1"/>
            <a:r>
              <a:rPr lang="en-US" dirty="0"/>
              <a:t>What is, How does it work, </a:t>
            </a:r>
          </a:p>
          <a:p>
            <a:pPr lvl="1"/>
            <a:r>
              <a:rPr lang="en-US" dirty="0"/>
              <a:t>Examples</a:t>
            </a:r>
          </a:p>
          <a:p>
            <a:pPr lvl="1"/>
            <a:r>
              <a:rPr lang="en-US" dirty="0"/>
              <a:t>Enterprise Usage</a:t>
            </a:r>
          </a:p>
          <a:p>
            <a:pPr lvl="1"/>
            <a:r>
              <a:rPr lang="en-US" dirty="0"/>
              <a:t>Components</a:t>
            </a:r>
          </a:p>
          <a:p>
            <a:pPr lvl="1"/>
            <a:r>
              <a:rPr lang="en-CA" dirty="0"/>
              <a:t>Architecture</a:t>
            </a:r>
          </a:p>
          <a:p>
            <a:pPr lvl="1"/>
            <a:r>
              <a:rPr lang="en-CA"/>
              <a:t>Architecture </a:t>
            </a:r>
            <a:r>
              <a:rPr lang="en-CA" dirty="0"/>
              <a:t>Flaws</a:t>
            </a:r>
          </a:p>
          <a:p>
            <a:pPr lvl="1"/>
            <a:r>
              <a:rPr lang="en-CA" dirty="0"/>
              <a:t>Extensible Authentication Protocol</a:t>
            </a:r>
          </a:p>
          <a:p>
            <a:pPr lvl="2"/>
            <a:endParaRPr lang="en-CA" dirty="0"/>
          </a:p>
          <a:p>
            <a:pPr lvl="2"/>
            <a:endParaRPr lang="en-US" dirty="0"/>
          </a:p>
        </p:txBody>
      </p:sp>
    </p:spTree>
    <p:extLst>
      <p:ext uri="{BB962C8B-B14F-4D97-AF65-F5344CB8AC3E}">
        <p14:creationId xmlns:p14="http://schemas.microsoft.com/office/powerpoint/2010/main" val="150286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Network Services</a:t>
            </a:r>
          </a:p>
        </p:txBody>
      </p:sp>
      <p:sp>
        <p:nvSpPr>
          <p:cNvPr id="4" name="Rectangle 3"/>
          <p:cNvSpPr txBox="1">
            <a:spLocks noChangeArrowheads="1"/>
          </p:cNvSpPr>
          <p:nvPr/>
        </p:nvSpPr>
        <p:spPr>
          <a:xfrm>
            <a:off x="1219200" y="1600200"/>
            <a:ext cx="3810000"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SMTP, POP</a:t>
            </a:r>
          </a:p>
          <a:p>
            <a:r>
              <a:rPr lang="en-US" altLang="en-US" dirty="0">
                <a:solidFill>
                  <a:schemeClr val="tx1"/>
                </a:solidFill>
              </a:rPr>
              <a:t>Telnet</a:t>
            </a:r>
          </a:p>
          <a:p>
            <a:r>
              <a:rPr lang="en-US" altLang="en-US" dirty="0">
                <a:solidFill>
                  <a:schemeClr val="tx1"/>
                </a:solidFill>
              </a:rPr>
              <a:t>FTP, TFTP</a:t>
            </a:r>
          </a:p>
          <a:p>
            <a:r>
              <a:rPr lang="en-US" altLang="en-US" dirty="0">
                <a:solidFill>
                  <a:schemeClr val="tx1"/>
                </a:solidFill>
              </a:rPr>
              <a:t>DNS</a:t>
            </a:r>
          </a:p>
          <a:p>
            <a:r>
              <a:rPr lang="en-US" altLang="en-US" dirty="0">
                <a:solidFill>
                  <a:schemeClr val="tx1"/>
                </a:solidFill>
              </a:rPr>
              <a:t>Gopher</a:t>
            </a:r>
          </a:p>
          <a:p>
            <a:r>
              <a:rPr lang="en-US" altLang="en-US" dirty="0">
                <a:solidFill>
                  <a:schemeClr val="tx1"/>
                </a:solidFill>
              </a:rPr>
              <a:t>http</a:t>
            </a:r>
          </a:p>
          <a:p>
            <a:r>
              <a:rPr lang="en-US" altLang="en-US" dirty="0">
                <a:solidFill>
                  <a:schemeClr val="tx1"/>
                </a:solidFill>
              </a:rPr>
              <a:t>NFS</a:t>
            </a:r>
          </a:p>
        </p:txBody>
      </p:sp>
      <p:sp>
        <p:nvSpPr>
          <p:cNvPr id="5" name="Rectangle 4"/>
          <p:cNvSpPr txBox="1">
            <a:spLocks noChangeArrowheads="1"/>
          </p:cNvSpPr>
          <p:nvPr/>
        </p:nvSpPr>
        <p:spPr>
          <a:xfrm>
            <a:off x="5181600" y="1600200"/>
            <a:ext cx="3810000"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NIS</a:t>
            </a:r>
          </a:p>
          <a:p>
            <a:r>
              <a:rPr lang="en-US" altLang="en-US" dirty="0">
                <a:solidFill>
                  <a:schemeClr val="tx1"/>
                </a:solidFill>
              </a:rPr>
              <a:t>X Windows</a:t>
            </a:r>
          </a:p>
          <a:p>
            <a:r>
              <a:rPr lang="en-US" altLang="en-US" dirty="0">
                <a:solidFill>
                  <a:schemeClr val="tx1"/>
                </a:solidFill>
              </a:rPr>
              <a:t>Rlogin</a:t>
            </a:r>
          </a:p>
          <a:p>
            <a:r>
              <a:rPr lang="en-US" altLang="en-US" dirty="0" err="1">
                <a:solidFill>
                  <a:schemeClr val="tx1"/>
                </a:solidFill>
              </a:rPr>
              <a:t>wms</a:t>
            </a:r>
            <a:r>
              <a:rPr lang="en-US" altLang="en-US" dirty="0">
                <a:solidFill>
                  <a:schemeClr val="tx1"/>
                </a:solidFill>
              </a:rPr>
              <a:t> &amp; </a:t>
            </a:r>
            <a:r>
              <a:rPr lang="en-US" altLang="en-US" dirty="0" err="1">
                <a:solidFill>
                  <a:schemeClr val="tx1"/>
                </a:solidFill>
              </a:rPr>
              <a:t>rtsp</a:t>
            </a:r>
            <a:endParaRPr lang="en-US" altLang="en-US" dirty="0">
              <a:solidFill>
                <a:schemeClr val="tx1"/>
              </a:solidFill>
            </a:endParaRPr>
          </a:p>
          <a:p>
            <a:r>
              <a:rPr lang="en-US" altLang="en-US" dirty="0">
                <a:solidFill>
                  <a:schemeClr val="tx1"/>
                </a:solidFill>
              </a:rPr>
              <a:t>RDP</a:t>
            </a:r>
          </a:p>
          <a:p>
            <a:r>
              <a:rPr lang="en-US" altLang="en-US" dirty="0" err="1">
                <a:solidFill>
                  <a:schemeClr val="tx1"/>
                </a:solidFill>
              </a:rPr>
              <a:t>ssh</a:t>
            </a:r>
            <a:endParaRPr lang="en-US" altLang="en-US" dirty="0">
              <a:solidFill>
                <a:schemeClr val="tx1"/>
              </a:solidFill>
            </a:endParaRPr>
          </a:p>
          <a:p>
            <a:r>
              <a:rPr lang="en-US" altLang="en-US" dirty="0" err="1">
                <a:solidFill>
                  <a:schemeClr val="tx1"/>
                </a:solidFill>
              </a:rPr>
              <a:t>etc</a:t>
            </a:r>
            <a:endParaRPr lang="en-US" altLang="en-US" dirty="0">
              <a:solidFill>
                <a:schemeClr val="tx1"/>
              </a:solidFill>
            </a:endParaRPr>
          </a:p>
        </p:txBody>
      </p:sp>
    </p:spTree>
    <p:extLst>
      <p:ext uri="{BB962C8B-B14F-4D97-AF65-F5344CB8AC3E}">
        <p14:creationId xmlns:p14="http://schemas.microsoft.com/office/powerpoint/2010/main" val="8279040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Review Lecture 3, Lab 3</a:t>
            </a:r>
            <a:br>
              <a:rPr lang="en-US" dirty="0"/>
            </a:br>
            <a:r>
              <a:rPr lang="en-US" dirty="0"/>
              <a:t>Quiz 2</a:t>
            </a:r>
          </a:p>
        </p:txBody>
      </p:sp>
    </p:spTree>
    <p:extLst>
      <p:ext uri="{BB962C8B-B14F-4D97-AF65-F5344CB8AC3E}">
        <p14:creationId xmlns:p14="http://schemas.microsoft.com/office/powerpoint/2010/main" val="126553997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 &amp; Lab 3 Review</a:t>
            </a:r>
          </a:p>
        </p:txBody>
      </p:sp>
      <p:sp>
        <p:nvSpPr>
          <p:cNvPr id="3" name="Content Placeholder 2"/>
          <p:cNvSpPr>
            <a:spLocks noGrp="1"/>
          </p:cNvSpPr>
          <p:nvPr>
            <p:ph sz="quarter" idx="10"/>
          </p:nvPr>
        </p:nvSpPr>
        <p:spPr>
          <a:xfrm>
            <a:off x="635000" y="1019175"/>
            <a:ext cx="7840663" cy="5196593"/>
          </a:xfrm>
        </p:spPr>
        <p:txBody>
          <a:bodyPr>
            <a:normAutofit/>
          </a:bodyPr>
          <a:lstStyle/>
          <a:p>
            <a:r>
              <a:rPr lang="en-US" dirty="0"/>
              <a:t>Lecture</a:t>
            </a:r>
          </a:p>
          <a:p>
            <a:pPr lvl="1" fontAlgn="ctr"/>
            <a:r>
              <a:rPr lang="en-CA" dirty="0"/>
              <a:t>Routing Information Protocol (RIP)</a:t>
            </a:r>
          </a:p>
          <a:p>
            <a:pPr lvl="1" fontAlgn="ctr"/>
            <a:r>
              <a:rPr lang="en-CA" dirty="0"/>
              <a:t>RIP Attacks</a:t>
            </a:r>
          </a:p>
          <a:p>
            <a:pPr lvl="1" fontAlgn="ctr"/>
            <a:r>
              <a:rPr lang="en-CA" dirty="0"/>
              <a:t>RIP Attack Mitigation</a:t>
            </a:r>
          </a:p>
          <a:p>
            <a:pPr lvl="1" fontAlgn="ctr"/>
            <a:r>
              <a:rPr lang="en-CA" dirty="0"/>
              <a:t>Open Shortest Path First (OSPF)</a:t>
            </a:r>
          </a:p>
          <a:p>
            <a:pPr lvl="1" fontAlgn="ctr"/>
            <a:r>
              <a:rPr lang="en-CA" dirty="0"/>
              <a:t>OSPF Attacks</a:t>
            </a:r>
          </a:p>
          <a:p>
            <a:pPr lvl="1" fontAlgn="ctr"/>
            <a:r>
              <a:rPr lang="en-CA" dirty="0"/>
              <a:t>OSPF Attack Mitigation</a:t>
            </a:r>
          </a:p>
          <a:p>
            <a:pPr lvl="1" fontAlgn="ctr"/>
            <a:r>
              <a:rPr lang="en-CA" dirty="0"/>
              <a:t>Border Gateway Protocol (BGP)</a:t>
            </a:r>
          </a:p>
          <a:p>
            <a:pPr lvl="1" fontAlgn="ctr"/>
            <a:r>
              <a:rPr lang="en-CA" dirty="0"/>
              <a:t>BGP Attack </a:t>
            </a:r>
          </a:p>
          <a:p>
            <a:pPr lvl="1" fontAlgn="ctr"/>
            <a:r>
              <a:rPr lang="en-CA" dirty="0"/>
              <a:t>BGP Mitigation</a:t>
            </a:r>
          </a:p>
          <a:p>
            <a:r>
              <a:rPr lang="en-US" dirty="0"/>
              <a:t>Lab Review</a:t>
            </a:r>
          </a:p>
        </p:txBody>
      </p:sp>
    </p:spTree>
    <p:extLst>
      <p:ext uri="{BB962C8B-B14F-4D97-AF65-F5344CB8AC3E}">
        <p14:creationId xmlns:p14="http://schemas.microsoft.com/office/powerpoint/2010/main" val="327572454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Network</a:t>
            </a:r>
            <a:br>
              <a:rPr lang="en-CA" dirty="0"/>
            </a:br>
            <a:r>
              <a:rPr lang="en-CA" dirty="0"/>
              <a:t>Access</a:t>
            </a:r>
            <a:br>
              <a:rPr lang="en-CA" dirty="0"/>
            </a:br>
            <a:r>
              <a:rPr lang="en-CA" dirty="0"/>
              <a:t>Control</a:t>
            </a:r>
            <a:br>
              <a:rPr lang="en-CA" dirty="0"/>
            </a:br>
            <a:r>
              <a:rPr lang="en-CA" dirty="0"/>
              <a:t>(NAC)</a:t>
            </a:r>
            <a:endParaRPr lang="en-US" dirty="0"/>
          </a:p>
        </p:txBody>
      </p:sp>
    </p:spTree>
    <p:extLst>
      <p:ext uri="{BB962C8B-B14F-4D97-AF65-F5344CB8AC3E}">
        <p14:creationId xmlns:p14="http://schemas.microsoft.com/office/powerpoint/2010/main" val="182643214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Network Access Control?</a:t>
            </a:r>
          </a:p>
        </p:txBody>
      </p:sp>
      <p:sp>
        <p:nvSpPr>
          <p:cNvPr id="3" name="Content Placeholder 2"/>
          <p:cNvSpPr>
            <a:spLocks noGrp="1"/>
          </p:cNvSpPr>
          <p:nvPr>
            <p:ph sz="quarter" idx="10"/>
          </p:nvPr>
        </p:nvSpPr>
        <p:spPr/>
        <p:txBody>
          <a:bodyPr>
            <a:noAutofit/>
          </a:bodyPr>
          <a:lstStyle/>
          <a:p>
            <a:r>
              <a:rPr lang="en-CA" sz="2600" dirty="0"/>
              <a:t>Network Access Control (or Network Admission Control) is a method to control access to the network based on the identity of the connecting device and, optionally, its security posture.</a:t>
            </a:r>
          </a:p>
          <a:p>
            <a:r>
              <a:rPr lang="en-CA" sz="2600" dirty="0"/>
              <a:t>In the days of bring-your-own-device (BYOD), any device could connect to network ports, whether corporate controlled devices or unknown.</a:t>
            </a:r>
          </a:p>
          <a:p>
            <a:r>
              <a:rPr lang="en-CA" sz="2600" dirty="0"/>
              <a:t>It is crucial to deploy an extra layer of security at network ports to control what can and cannot connect to network resources.</a:t>
            </a:r>
          </a:p>
        </p:txBody>
      </p:sp>
    </p:spTree>
    <p:extLst>
      <p:ext uri="{BB962C8B-B14F-4D97-AF65-F5344CB8AC3E}">
        <p14:creationId xmlns:p14="http://schemas.microsoft.com/office/powerpoint/2010/main" val="344859663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NAC </a:t>
            </a:r>
            <a:r>
              <a:rPr lang="en-CA"/>
              <a:t>Work?*****</a:t>
            </a:r>
            <a:endParaRPr lang="en-CA" dirty="0"/>
          </a:p>
        </p:txBody>
      </p:sp>
      <p:sp>
        <p:nvSpPr>
          <p:cNvPr id="3" name="Content Placeholder 2"/>
          <p:cNvSpPr>
            <a:spLocks noGrp="1"/>
          </p:cNvSpPr>
          <p:nvPr>
            <p:ph sz="quarter" idx="10"/>
          </p:nvPr>
        </p:nvSpPr>
        <p:spPr/>
        <p:txBody>
          <a:bodyPr>
            <a:normAutofit/>
          </a:bodyPr>
          <a:lstStyle/>
          <a:p>
            <a:r>
              <a:rPr lang="en-CA" dirty="0"/>
              <a:t>When a device is connected to a NAC-enabled network port, the device is queried for user and/or machine authentication. </a:t>
            </a:r>
          </a:p>
          <a:p>
            <a:r>
              <a:rPr lang="en-CA" dirty="0"/>
              <a:t>If the authentication is successful, the connecting device is assigned to the designated VLAN with authorized access to network resources.</a:t>
            </a:r>
          </a:p>
        </p:txBody>
      </p:sp>
    </p:spTree>
    <p:extLst>
      <p:ext uri="{BB962C8B-B14F-4D97-AF65-F5344CB8AC3E}">
        <p14:creationId xmlns:p14="http://schemas.microsoft.com/office/powerpoint/2010/main" val="249685134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Does NAC Work?</a:t>
            </a:r>
          </a:p>
        </p:txBody>
      </p:sp>
      <p:sp>
        <p:nvSpPr>
          <p:cNvPr id="3" name="Content Placeholder 2"/>
          <p:cNvSpPr>
            <a:spLocks noGrp="1"/>
          </p:cNvSpPr>
          <p:nvPr>
            <p:ph sz="quarter" idx="10"/>
          </p:nvPr>
        </p:nvSpPr>
        <p:spPr/>
        <p:txBody>
          <a:bodyPr>
            <a:normAutofit/>
          </a:bodyPr>
          <a:lstStyle/>
          <a:p>
            <a:r>
              <a:rPr lang="en-CA" dirty="0"/>
              <a:t>If the connecting device (e.g., guest computer) fails to authenticate itself, it is quarantined into a remediation VLAN, where it is isolated (no access to network resources)</a:t>
            </a:r>
          </a:p>
          <a:p>
            <a:r>
              <a:rPr lang="en-CA" dirty="0"/>
              <a:t>Device stays in quarantined VLAN until it is able to authenticate itself to gain network access</a:t>
            </a:r>
          </a:p>
        </p:txBody>
      </p:sp>
    </p:spTree>
    <p:extLst>
      <p:ext uri="{BB962C8B-B14F-4D97-AF65-F5344CB8AC3E}">
        <p14:creationId xmlns:p14="http://schemas.microsoft.com/office/powerpoint/2010/main" val="32359268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Examples of NAC</a:t>
            </a:r>
          </a:p>
        </p:txBody>
      </p:sp>
      <p:sp>
        <p:nvSpPr>
          <p:cNvPr id="3" name="Content Placeholder 2"/>
          <p:cNvSpPr>
            <a:spLocks noGrp="1"/>
          </p:cNvSpPr>
          <p:nvPr>
            <p:ph sz="quarter" idx="10"/>
          </p:nvPr>
        </p:nvSpPr>
        <p:spPr/>
        <p:txBody>
          <a:bodyPr>
            <a:normAutofit/>
          </a:bodyPr>
          <a:lstStyle/>
          <a:p>
            <a:r>
              <a:rPr lang="en-CA" dirty="0"/>
              <a:t>Most common NAC control deployment is a </a:t>
            </a:r>
            <a:r>
              <a:rPr lang="en-CA" dirty="0" err="1"/>
              <a:t>WiFi</a:t>
            </a:r>
            <a:r>
              <a:rPr lang="en-CA" dirty="0"/>
              <a:t> hotspot</a:t>
            </a:r>
          </a:p>
          <a:p>
            <a:r>
              <a:rPr lang="en-CA" dirty="0"/>
              <a:t>A mobile device connects to the </a:t>
            </a:r>
            <a:r>
              <a:rPr lang="en-CA" dirty="0" err="1"/>
              <a:t>WiFi</a:t>
            </a:r>
            <a:r>
              <a:rPr lang="en-CA" dirty="0"/>
              <a:t> hotspot over an unencrypted </a:t>
            </a:r>
            <a:r>
              <a:rPr lang="en-CA" dirty="0" err="1"/>
              <a:t>WiFi</a:t>
            </a:r>
            <a:r>
              <a:rPr lang="en-CA" dirty="0"/>
              <a:t> network</a:t>
            </a:r>
          </a:p>
          <a:p>
            <a:r>
              <a:rPr lang="en-CA" dirty="0"/>
              <a:t>Once connected, the device is assigned to a quarantine VLAN with a specific IP address given by the DHCP server</a:t>
            </a:r>
          </a:p>
        </p:txBody>
      </p:sp>
    </p:spTree>
    <p:extLst>
      <p:ext uri="{BB962C8B-B14F-4D97-AF65-F5344CB8AC3E}">
        <p14:creationId xmlns:p14="http://schemas.microsoft.com/office/powerpoint/2010/main" val="176773545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Examples of NAC</a:t>
            </a:r>
          </a:p>
        </p:txBody>
      </p:sp>
      <p:sp>
        <p:nvSpPr>
          <p:cNvPr id="3" name="Content Placeholder 2"/>
          <p:cNvSpPr>
            <a:spLocks noGrp="1"/>
          </p:cNvSpPr>
          <p:nvPr>
            <p:ph sz="quarter" idx="10"/>
          </p:nvPr>
        </p:nvSpPr>
        <p:spPr/>
        <p:txBody>
          <a:bodyPr>
            <a:normAutofit/>
          </a:bodyPr>
          <a:lstStyle/>
          <a:p>
            <a:r>
              <a:rPr lang="en-CA" dirty="0"/>
              <a:t>The mobile device is queried for an authentication process, typically a webpage with a form to enter a code or credential</a:t>
            </a:r>
          </a:p>
          <a:p>
            <a:r>
              <a:rPr lang="en-CA" dirty="0"/>
              <a:t>If the device cannot authenticate against the </a:t>
            </a:r>
            <a:r>
              <a:rPr lang="en-CA" dirty="0" err="1"/>
              <a:t>WiFi</a:t>
            </a:r>
            <a:r>
              <a:rPr lang="en-CA" dirty="0"/>
              <a:t> hotspot, it is trapped in the quarantined VLAN with no network access</a:t>
            </a:r>
          </a:p>
          <a:p>
            <a:r>
              <a:rPr lang="en-CA" dirty="0"/>
              <a:t>Once authenticated, the device is assigned to an authorized VLAN, given a new IP address by the DHCP server and allowed network access</a:t>
            </a:r>
          </a:p>
        </p:txBody>
      </p:sp>
    </p:spTree>
    <p:extLst>
      <p:ext uri="{BB962C8B-B14F-4D97-AF65-F5344CB8AC3E}">
        <p14:creationId xmlns:p14="http://schemas.microsoft.com/office/powerpoint/2010/main" val="13265288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Usage</a:t>
            </a:r>
          </a:p>
        </p:txBody>
      </p:sp>
      <p:sp>
        <p:nvSpPr>
          <p:cNvPr id="3" name="Content Placeholder 2"/>
          <p:cNvSpPr>
            <a:spLocks noGrp="1"/>
          </p:cNvSpPr>
          <p:nvPr>
            <p:ph sz="quarter" idx="10"/>
          </p:nvPr>
        </p:nvSpPr>
        <p:spPr/>
        <p:txBody>
          <a:bodyPr>
            <a:normAutofit/>
          </a:bodyPr>
          <a:lstStyle/>
          <a:p>
            <a:r>
              <a:rPr lang="en-CA" dirty="0"/>
              <a:t>In an enterprise environment, NAC provide the first line of defense against unauthorized access from unknown devices.</a:t>
            </a:r>
          </a:p>
          <a:p>
            <a:r>
              <a:rPr lang="en-CA" dirty="0"/>
              <a:t>Any person with access to a network port can connect an unknown device to the network port.</a:t>
            </a:r>
          </a:p>
          <a:p>
            <a:r>
              <a:rPr lang="en-CA" dirty="0"/>
              <a:t>If the network port is not enabled with NAC, the unknown device is assigned to the configured VLAN for the network port, and assigned a valid IP address.</a:t>
            </a:r>
          </a:p>
        </p:txBody>
      </p:sp>
    </p:spTree>
    <p:extLst>
      <p:ext uri="{BB962C8B-B14F-4D97-AF65-F5344CB8AC3E}">
        <p14:creationId xmlns:p14="http://schemas.microsoft.com/office/powerpoint/2010/main" val="363486148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Enterprise Usage</a:t>
            </a:r>
          </a:p>
        </p:txBody>
      </p:sp>
      <p:sp>
        <p:nvSpPr>
          <p:cNvPr id="3" name="Content Placeholder 2"/>
          <p:cNvSpPr>
            <a:spLocks noGrp="1"/>
          </p:cNvSpPr>
          <p:nvPr>
            <p:ph sz="quarter" idx="10"/>
          </p:nvPr>
        </p:nvSpPr>
        <p:spPr/>
        <p:txBody>
          <a:bodyPr>
            <a:noAutofit/>
          </a:bodyPr>
          <a:lstStyle/>
          <a:p>
            <a:r>
              <a:rPr lang="en-CA" dirty="0"/>
              <a:t>Once an IP address and a gateway is assigned, the device has free access to all available network resources </a:t>
            </a:r>
          </a:p>
          <a:p>
            <a:r>
              <a:rPr lang="en-CA" dirty="0"/>
              <a:t>The device may not have the same security measures as a corporate-controlled device</a:t>
            </a:r>
          </a:p>
          <a:p>
            <a:pPr lvl="1"/>
            <a:r>
              <a:rPr lang="en-CA" dirty="0"/>
              <a:t>No security protection (antivirus) </a:t>
            </a:r>
          </a:p>
          <a:p>
            <a:pPr lvl="1"/>
            <a:r>
              <a:rPr lang="en-CA" dirty="0"/>
              <a:t>May even be infected, ready to launch an attack on the network</a:t>
            </a:r>
          </a:p>
          <a:p>
            <a:r>
              <a:rPr lang="en-CA" dirty="0"/>
              <a:t>Deploy NAC at network ports across the enterprise network to prevent unauthorized access to cross the front line</a:t>
            </a:r>
          </a:p>
        </p:txBody>
      </p:sp>
    </p:spTree>
    <p:extLst>
      <p:ext uri="{BB962C8B-B14F-4D97-AF65-F5344CB8AC3E}">
        <p14:creationId xmlns:p14="http://schemas.microsoft.com/office/powerpoint/2010/main" val="204870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Review</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10.1.1.2</a:t>
            </a:r>
            <a:endParaRPr lang="en-US" altLang="en-US"/>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10.1.2.2</a:t>
            </a:r>
            <a:endParaRPr lang="en-US" altLang="en-US"/>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8"/>
          <p:cNvSpPr txBox="1">
            <a:spLocks noChangeArrowheads="1"/>
          </p:cNvSpPr>
          <p:nvPr/>
        </p:nvSpPr>
        <p:spPr bwMode="auto">
          <a:xfrm>
            <a:off x="4046457" y="36976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192.168.123.0/24</a:t>
            </a:r>
            <a:endParaRPr lang="en-US" altLang="en-US" dirty="0"/>
          </a:p>
        </p:txBody>
      </p:sp>
      <p:graphicFrame>
        <p:nvGraphicFramePr>
          <p:cNvPr id="18" name="Object 19"/>
          <p:cNvGraphicFramePr>
            <a:graphicFrameLocks noChangeAspect="1"/>
          </p:cNvGraphicFramePr>
          <p:nvPr>
            <p:extLst>
              <p:ext uri="{D42A27DB-BD31-4B8C-83A1-F6EECF244321}">
                <p14:modId xmlns:p14="http://schemas.microsoft.com/office/powerpoint/2010/main" val="1914796145"/>
              </p:ext>
            </p:extLst>
          </p:nvPr>
        </p:nvGraphicFramePr>
        <p:xfrm>
          <a:off x="533400" y="2286000"/>
          <a:ext cx="995363" cy="1066800"/>
        </p:xfrm>
        <a:graphic>
          <a:graphicData uri="http://schemas.openxmlformats.org/presentationml/2006/ole">
            <mc:AlternateContent xmlns:mc="http://schemas.openxmlformats.org/markup-compatibility/2006">
              <mc:Choice xmlns:v="urn:schemas-microsoft-com:vml" Requires="v">
                <p:oleObj name="Clip" r:id="rId2" imgW="666667" imgH="714286" progId="MS_ClipArt_Gallery.5">
                  <p:embed/>
                </p:oleObj>
              </mc:Choice>
              <mc:Fallback>
                <p:oleObj name="Clip" r:id="rId2" imgW="666667" imgH="714286" progId="MS_ClipArt_Gallery.5">
                  <p:embed/>
                  <p:pic>
                    <p:nvPicPr>
                      <p:cNvPr id="18"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995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10.1.3.2</a:t>
            </a:r>
            <a:endParaRPr lang="en-US" altLang="en-US"/>
          </a:p>
        </p:txBody>
      </p:sp>
      <p:grpSp>
        <p:nvGrpSpPr>
          <p:cNvPr id="21" name="Group 22"/>
          <p:cNvGrpSpPr>
            <a:grpSpLocks/>
          </p:cNvGrpSpPr>
          <p:nvPr/>
        </p:nvGrpSpPr>
        <p:grpSpPr bwMode="auto">
          <a:xfrm>
            <a:off x="2362200" y="4343400"/>
            <a:ext cx="609600" cy="609600"/>
            <a:chOff x="3408" y="1776"/>
            <a:chExt cx="384" cy="384"/>
          </a:xfrm>
        </p:grpSpPr>
        <p:sp>
          <p:nvSpPr>
            <p:cNvPr id="22" name="Oval 23"/>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4"/>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5" name="Object 26"/>
          <p:cNvGraphicFramePr>
            <a:graphicFrameLocks noChangeAspect="1"/>
          </p:cNvGraphicFramePr>
          <p:nvPr>
            <p:extLst>
              <p:ext uri="{D42A27DB-BD31-4B8C-83A1-F6EECF244321}">
                <p14:modId xmlns:p14="http://schemas.microsoft.com/office/powerpoint/2010/main" val="3531047191"/>
              </p:ext>
            </p:extLst>
          </p:nvPr>
        </p:nvGraphicFramePr>
        <p:xfrm>
          <a:off x="452437" y="3900340"/>
          <a:ext cx="995363" cy="1066800"/>
        </p:xfrm>
        <a:graphic>
          <a:graphicData uri="http://schemas.openxmlformats.org/presentationml/2006/ole">
            <mc:AlternateContent xmlns:mc="http://schemas.openxmlformats.org/markup-compatibility/2006">
              <mc:Choice xmlns:v="urn:schemas-microsoft-com:vml" Requires="v">
                <p:oleObj name="Clip" r:id="rId4" imgW="666667" imgH="714286" progId="MS_ClipArt_Gallery.5">
                  <p:embed/>
                </p:oleObj>
              </mc:Choice>
              <mc:Fallback>
                <p:oleObj name="Clip" r:id="rId4" imgW="666667" imgH="714286" progId="MS_ClipArt_Gallery.5">
                  <p:embed/>
                  <p:pic>
                    <p:nvPicPr>
                      <p:cNvPr id="25"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 y="3900340"/>
                        <a:ext cx="995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10.1.4.2</a:t>
            </a:r>
            <a:endParaRPr lang="en-US" altLang="en-US"/>
          </a:p>
        </p:txBody>
      </p:sp>
      <p:grpSp>
        <p:nvGrpSpPr>
          <p:cNvPr id="28" name="Group 29"/>
          <p:cNvGrpSpPr>
            <a:grpSpLocks/>
          </p:cNvGrpSpPr>
          <p:nvPr/>
        </p:nvGrpSpPr>
        <p:grpSpPr bwMode="auto">
          <a:xfrm>
            <a:off x="2362200" y="5638800"/>
            <a:ext cx="609600" cy="609600"/>
            <a:chOff x="3408" y="1776"/>
            <a:chExt cx="384" cy="384"/>
          </a:xfrm>
        </p:grpSpPr>
        <p:sp>
          <p:nvSpPr>
            <p:cNvPr id="29" name="Oval 30"/>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1"/>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10.1.4.1/192.168.123.4</a:t>
            </a:r>
            <a:endParaRPr lang="en-US" altLang="en-US"/>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10.1.3.1/192.168.123.3</a:t>
            </a:r>
            <a:endParaRPr lang="en-US" altLang="en-US"/>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10.1.2.1/192.168.123.2</a:t>
            </a:r>
            <a:endParaRPr lang="en-US" altLang="en-US"/>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10.1.1.1/192.168.123.1</a:t>
            </a:r>
            <a:endParaRPr lang="en-US" altLang="en-US"/>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solidFill>
                  <a:srgbClr val="080808"/>
                </a:solidFill>
              </a:rPr>
              <a:t>Remote</a:t>
            </a:r>
          </a:p>
          <a:p>
            <a:pPr eaLnBrk="0" hangingPunct="0"/>
            <a:r>
              <a:rPr lang="en-US" altLang="en-US" dirty="0">
                <a:solidFill>
                  <a:srgbClr val="080808"/>
                </a:solidFill>
              </a:rPr>
              <a:t>Access</a:t>
            </a:r>
            <a:endParaRPr lang="en-US" altLang="en-US" dirty="0"/>
          </a:p>
        </p:txBody>
      </p:sp>
      <p:sp>
        <p:nvSpPr>
          <p:cNvPr id="39" name="Text Box 61"/>
          <p:cNvSpPr txBox="1">
            <a:spLocks noChangeArrowheads="1"/>
          </p:cNvSpPr>
          <p:nvPr/>
        </p:nvSpPr>
        <p:spPr bwMode="auto">
          <a:xfrm>
            <a:off x="381000" y="5439465"/>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err="1">
                <a:solidFill>
                  <a:srgbClr val="080808"/>
                </a:solidFill>
              </a:rPr>
              <a:t>InternalServers</a:t>
            </a:r>
            <a:endParaRPr lang="en-US" altLang="en-US" dirty="0"/>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87125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27164587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NAC Components</a:t>
            </a:r>
            <a:endParaRPr lang="en-US" dirty="0"/>
          </a:p>
        </p:txBody>
      </p:sp>
    </p:spTree>
    <p:extLst>
      <p:ext uri="{BB962C8B-B14F-4D97-AF65-F5344CB8AC3E}">
        <p14:creationId xmlns:p14="http://schemas.microsoft.com/office/powerpoint/2010/main" val="419119087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Agent vs. Agentless</a:t>
            </a:r>
          </a:p>
        </p:txBody>
      </p:sp>
      <p:sp>
        <p:nvSpPr>
          <p:cNvPr id="3" name="Content Placeholder 2"/>
          <p:cNvSpPr>
            <a:spLocks noGrp="1"/>
          </p:cNvSpPr>
          <p:nvPr>
            <p:ph sz="quarter" idx="10"/>
          </p:nvPr>
        </p:nvSpPr>
        <p:spPr/>
        <p:txBody>
          <a:bodyPr>
            <a:normAutofit/>
          </a:bodyPr>
          <a:lstStyle/>
          <a:p>
            <a:r>
              <a:rPr lang="en-CA" dirty="0"/>
              <a:t>NAC makes decision on network port connectivity based on the intelligence it gathers from the connecting device</a:t>
            </a:r>
          </a:p>
          <a:p>
            <a:r>
              <a:rPr lang="en-CA" dirty="0"/>
              <a:t>How it gathers information is the crucial step in the NAC architecture</a:t>
            </a:r>
          </a:p>
        </p:txBody>
      </p:sp>
    </p:spTree>
    <p:extLst>
      <p:ext uri="{BB962C8B-B14F-4D97-AF65-F5344CB8AC3E}">
        <p14:creationId xmlns:p14="http://schemas.microsoft.com/office/powerpoint/2010/main" val="41278140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Agent vs. Agentless</a:t>
            </a:r>
          </a:p>
        </p:txBody>
      </p:sp>
      <p:sp>
        <p:nvSpPr>
          <p:cNvPr id="3" name="Content Placeholder 2"/>
          <p:cNvSpPr>
            <a:spLocks noGrp="1"/>
          </p:cNvSpPr>
          <p:nvPr>
            <p:ph sz="quarter" idx="10"/>
          </p:nvPr>
        </p:nvSpPr>
        <p:spPr/>
        <p:txBody>
          <a:bodyPr>
            <a:normAutofit/>
          </a:bodyPr>
          <a:lstStyle/>
          <a:p>
            <a:r>
              <a:rPr lang="en-CA" dirty="0"/>
              <a:t>Agent-based NAC solution: designed to disclose system information using a client installed on the endpoint. </a:t>
            </a:r>
          </a:p>
          <a:p>
            <a:pPr lvl="1"/>
            <a:r>
              <a:rPr lang="en-CA" dirty="0"/>
              <a:t>Network Access Protection (NAP): agent provided by Microsoft on the Windows platform to provide system information to NAC system</a:t>
            </a:r>
          </a:p>
          <a:p>
            <a:r>
              <a:rPr lang="en-CA" dirty="0"/>
              <a:t>Agentless-based NAC solution: uses scanning techniques to query the system for information </a:t>
            </a:r>
          </a:p>
          <a:p>
            <a:pPr lvl="1"/>
            <a:r>
              <a:rPr lang="en-CA" dirty="0"/>
              <a:t>(e.g., MAC address, NMAP scan)</a:t>
            </a:r>
          </a:p>
        </p:txBody>
      </p:sp>
    </p:spTree>
    <p:extLst>
      <p:ext uri="{BB962C8B-B14F-4D97-AF65-F5344CB8AC3E}">
        <p14:creationId xmlns:p14="http://schemas.microsoft.com/office/powerpoint/2010/main" val="341958107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Authentication</a:t>
            </a:r>
          </a:p>
        </p:txBody>
      </p:sp>
      <p:sp>
        <p:nvSpPr>
          <p:cNvPr id="3" name="Content Placeholder 2"/>
          <p:cNvSpPr>
            <a:spLocks noGrp="1"/>
          </p:cNvSpPr>
          <p:nvPr>
            <p:ph sz="quarter" idx="10"/>
          </p:nvPr>
        </p:nvSpPr>
        <p:spPr>
          <a:xfrm>
            <a:off x="635000" y="1248508"/>
            <a:ext cx="8188366" cy="4967260"/>
          </a:xfrm>
        </p:spPr>
        <p:txBody>
          <a:bodyPr>
            <a:noAutofit/>
          </a:bodyPr>
          <a:lstStyle/>
          <a:p>
            <a:r>
              <a:rPr lang="en-CA" dirty="0"/>
              <a:t>Determines the role of the connecting device and assigns appropriate enforcement policy</a:t>
            </a:r>
          </a:p>
          <a:p>
            <a:r>
              <a:rPr lang="en-CA" dirty="0"/>
              <a:t>Typically uses the IEEE 802.1x as authentication mechanism for port-based NAC</a:t>
            </a:r>
          </a:p>
          <a:p>
            <a:pPr lvl="1"/>
            <a:r>
              <a:rPr lang="en-CA" dirty="0"/>
              <a:t>Watch this clip for an overview of 802.1x </a:t>
            </a:r>
            <a:r>
              <a:rPr lang="en-CA" dirty="0">
                <a:hlinkClick r:id="rId3"/>
              </a:rPr>
              <a:t>https://www.youtube.com/watch?v=3obzgqslnL8</a:t>
            </a:r>
            <a:endParaRPr lang="en-CA" dirty="0"/>
          </a:p>
          <a:p>
            <a:pPr lvl="1"/>
            <a:endParaRPr lang="en-CA" dirty="0"/>
          </a:p>
          <a:p>
            <a:r>
              <a:rPr lang="en-CA" dirty="0"/>
              <a:t>802.1x authentication has three components: </a:t>
            </a:r>
          </a:p>
          <a:p>
            <a:pPr lvl="1"/>
            <a:r>
              <a:rPr lang="en-CA" dirty="0"/>
              <a:t>Supplicant</a:t>
            </a:r>
          </a:p>
          <a:p>
            <a:pPr lvl="1"/>
            <a:r>
              <a:rPr lang="en-CA" dirty="0"/>
              <a:t>Authenticator </a:t>
            </a:r>
          </a:p>
          <a:p>
            <a:pPr lvl="1"/>
            <a:r>
              <a:rPr lang="en-CA" dirty="0"/>
              <a:t>Authentication server</a:t>
            </a:r>
          </a:p>
        </p:txBody>
      </p:sp>
    </p:spTree>
    <p:extLst>
      <p:ext uri="{BB962C8B-B14F-4D97-AF65-F5344CB8AC3E}">
        <p14:creationId xmlns:p14="http://schemas.microsoft.com/office/powerpoint/2010/main" val="118584833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Authentication</a:t>
            </a:r>
          </a:p>
        </p:txBody>
      </p:sp>
      <p:sp>
        <p:nvSpPr>
          <p:cNvPr id="3" name="Content Placeholder 2"/>
          <p:cNvSpPr>
            <a:spLocks noGrp="1"/>
          </p:cNvSpPr>
          <p:nvPr>
            <p:ph sz="quarter" idx="10"/>
          </p:nvPr>
        </p:nvSpPr>
        <p:spPr/>
        <p:txBody>
          <a:bodyPr>
            <a:noAutofit/>
          </a:bodyPr>
          <a:lstStyle/>
          <a:p>
            <a:r>
              <a:rPr lang="en-CA" dirty="0"/>
              <a:t>Authentication server is the RADIUS server</a:t>
            </a:r>
          </a:p>
          <a:p>
            <a:pPr lvl="1"/>
            <a:r>
              <a:rPr lang="en-CA" dirty="0"/>
              <a:t>Supplicant must first identify itself to the authenticator to access the protected side of the network</a:t>
            </a:r>
          </a:p>
          <a:p>
            <a:pPr lvl="1"/>
            <a:r>
              <a:rPr lang="en-CA" dirty="0"/>
              <a:t>Using 802.1x port-based authentication, the authenticator challenges the supplicant to provide credentials (username/password or certificate)</a:t>
            </a:r>
          </a:p>
          <a:p>
            <a:pPr lvl="1"/>
            <a:r>
              <a:rPr lang="en-CA" dirty="0"/>
              <a:t>Authenticator then forwards the credentials to authentication server for validation</a:t>
            </a:r>
          </a:p>
          <a:p>
            <a:pPr lvl="1"/>
            <a:r>
              <a:rPr lang="en-CA" dirty="0"/>
              <a:t>Once credentials validated, supplicant can access the network resources assigned by the policy based on the role</a:t>
            </a:r>
          </a:p>
        </p:txBody>
      </p:sp>
    </p:spTree>
    <p:extLst>
      <p:ext uri="{BB962C8B-B14F-4D97-AF65-F5344CB8AC3E}">
        <p14:creationId xmlns:p14="http://schemas.microsoft.com/office/powerpoint/2010/main" val="21154314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Authentication Procedure</a:t>
            </a:r>
          </a:p>
        </p:txBody>
      </p:sp>
      <p:sp>
        <p:nvSpPr>
          <p:cNvPr id="3" name="Content Placeholder 2"/>
          <p:cNvSpPr>
            <a:spLocks noGrp="1"/>
          </p:cNvSpPr>
          <p:nvPr>
            <p:ph sz="quarter" idx="10"/>
          </p:nvPr>
        </p:nvSpPr>
        <p:spPr/>
        <p:txBody>
          <a:bodyPr>
            <a:normAutofit/>
          </a:bodyPr>
          <a:lstStyle/>
          <a:p>
            <a:pPr marL="0" indent="0" fontAlgn="ctr">
              <a:buNone/>
            </a:pPr>
            <a:r>
              <a:rPr lang="en-CA" b="1" dirty="0"/>
              <a:t>There are four main phases to consider:</a:t>
            </a:r>
          </a:p>
          <a:p>
            <a:pPr fontAlgn="ctr">
              <a:buFont typeface="Wingdings" panose="05000000000000000000" pitchFamily="2" charset="2"/>
              <a:buChar char="§"/>
            </a:pPr>
            <a:r>
              <a:rPr lang="en-CA" b="1" dirty="0"/>
              <a:t>Initialization</a:t>
            </a:r>
            <a:r>
              <a:rPr lang="en-CA" dirty="0"/>
              <a:t> </a:t>
            </a:r>
          </a:p>
          <a:p>
            <a:pPr fontAlgn="ctr">
              <a:buFont typeface="Wingdings" panose="05000000000000000000" pitchFamily="2" charset="2"/>
              <a:buChar char="§"/>
            </a:pPr>
            <a:r>
              <a:rPr lang="en-CA" b="1" dirty="0"/>
              <a:t>Initiation</a:t>
            </a:r>
          </a:p>
          <a:p>
            <a:pPr fontAlgn="ctr">
              <a:buFont typeface="Wingdings" panose="05000000000000000000" pitchFamily="2" charset="2"/>
              <a:buChar char="§"/>
            </a:pPr>
            <a:r>
              <a:rPr lang="en-CA" b="1" dirty="0"/>
              <a:t>Negotiation</a:t>
            </a:r>
          </a:p>
          <a:p>
            <a:pPr fontAlgn="ctr">
              <a:buFont typeface="Wingdings" panose="05000000000000000000" pitchFamily="2" charset="2"/>
              <a:buChar char="§"/>
            </a:pPr>
            <a:r>
              <a:rPr lang="en-CA" b="1" dirty="0"/>
              <a:t>Authentication </a:t>
            </a:r>
          </a:p>
          <a:p>
            <a:pPr lvl="2" fontAlgn="ctr"/>
            <a:r>
              <a:rPr lang="en-CA" b="1" dirty="0"/>
              <a:t>See </a:t>
            </a:r>
            <a:r>
              <a:rPr lang="en-CA" i="1" dirty="0">
                <a:hlinkClick r:id="rId3"/>
              </a:rPr>
              <a:t>https://en.wikipedia.org/wiki/IEEE_802.1X</a:t>
            </a:r>
            <a:r>
              <a:rPr lang="en-CA" i="1" dirty="0"/>
              <a:t> for complete description of authentication procedure</a:t>
            </a:r>
            <a:endParaRPr lang="en-CA" dirty="0"/>
          </a:p>
          <a:p>
            <a:pPr lvl="1" fontAlgn="ctr">
              <a:buFont typeface="Wingdings" panose="05000000000000000000" pitchFamily="2" charset="2"/>
              <a:buChar char="§"/>
            </a:pPr>
            <a:endParaRPr lang="en-CA" b="1" dirty="0"/>
          </a:p>
          <a:p>
            <a:pPr marL="0" indent="0" fontAlgn="ctr">
              <a:buNone/>
            </a:pPr>
            <a:r>
              <a:rPr lang="en-CA" dirty="0"/>
              <a:t> </a:t>
            </a:r>
          </a:p>
        </p:txBody>
      </p:sp>
    </p:spTree>
    <p:extLst>
      <p:ext uri="{BB962C8B-B14F-4D97-AF65-F5344CB8AC3E}">
        <p14:creationId xmlns:p14="http://schemas.microsoft.com/office/powerpoint/2010/main" val="81274799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Posture</a:t>
            </a:r>
          </a:p>
        </p:txBody>
      </p:sp>
      <p:sp>
        <p:nvSpPr>
          <p:cNvPr id="3" name="Content Placeholder 2"/>
          <p:cNvSpPr>
            <a:spLocks noGrp="1"/>
          </p:cNvSpPr>
          <p:nvPr>
            <p:ph sz="quarter" idx="10"/>
          </p:nvPr>
        </p:nvSpPr>
        <p:spPr/>
        <p:txBody>
          <a:bodyPr>
            <a:normAutofit/>
          </a:bodyPr>
          <a:lstStyle/>
          <a:p>
            <a:r>
              <a:rPr lang="en-CA" dirty="0"/>
              <a:t>Another benefit of NAC is the assessment of security posture on the connecting device</a:t>
            </a:r>
          </a:p>
          <a:p>
            <a:r>
              <a:rPr lang="en-CA" dirty="0"/>
              <a:t>NAC can perform security posture assessment to ensure connecting device is in compliance with the corporate policy</a:t>
            </a:r>
          </a:p>
        </p:txBody>
      </p:sp>
    </p:spTree>
    <p:extLst>
      <p:ext uri="{BB962C8B-B14F-4D97-AF65-F5344CB8AC3E}">
        <p14:creationId xmlns:p14="http://schemas.microsoft.com/office/powerpoint/2010/main" val="2845774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Posture</a:t>
            </a:r>
          </a:p>
        </p:txBody>
      </p:sp>
      <p:sp>
        <p:nvSpPr>
          <p:cNvPr id="3" name="Content Placeholder 2"/>
          <p:cNvSpPr>
            <a:spLocks noGrp="1"/>
          </p:cNvSpPr>
          <p:nvPr>
            <p:ph sz="quarter" idx="10"/>
          </p:nvPr>
        </p:nvSpPr>
        <p:spPr/>
        <p:txBody>
          <a:bodyPr>
            <a:normAutofit/>
          </a:bodyPr>
          <a:lstStyle/>
          <a:p>
            <a:r>
              <a:rPr lang="en-CA" dirty="0"/>
              <a:t>Assessment can include OS version, patch level, antivirus engine version, virus definition and OS firewall configuration</a:t>
            </a:r>
          </a:p>
          <a:p>
            <a:r>
              <a:rPr lang="en-CA" dirty="0"/>
              <a:t>If connecting device failed the security posture assessment, it is assigned to the quarantine VLAN, where it can go through a remediation process to bring it into compliance level (e.g., update antivirus, definition, OS patch, firewall setting)</a:t>
            </a:r>
          </a:p>
        </p:txBody>
      </p:sp>
    </p:spTree>
    <p:extLst>
      <p:ext uri="{BB962C8B-B14F-4D97-AF65-F5344CB8AC3E}">
        <p14:creationId xmlns:p14="http://schemas.microsoft.com/office/powerpoint/2010/main" val="417631509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0984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Security</a:t>
            </a:r>
          </a:p>
        </p:txBody>
      </p:sp>
    </p:spTree>
    <p:extLst>
      <p:ext uri="{BB962C8B-B14F-4D97-AF65-F5344CB8AC3E}">
        <p14:creationId xmlns:p14="http://schemas.microsoft.com/office/powerpoint/2010/main" val="33654889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6701" y="1320800"/>
            <a:ext cx="4731238" cy="2980352"/>
          </a:xfrm>
        </p:spPr>
        <p:txBody>
          <a:bodyPr anchor="ctr"/>
          <a:lstStyle/>
          <a:p>
            <a:r>
              <a:rPr lang="en-CA" dirty="0"/>
              <a:t>NAC Architecture</a:t>
            </a:r>
            <a:endParaRPr lang="en-US" dirty="0"/>
          </a:p>
        </p:txBody>
      </p:sp>
    </p:spTree>
    <p:extLst>
      <p:ext uri="{BB962C8B-B14F-4D97-AF65-F5344CB8AC3E}">
        <p14:creationId xmlns:p14="http://schemas.microsoft.com/office/powerpoint/2010/main" val="304451979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NAC Architecture</a:t>
            </a:r>
            <a:endParaRPr lang="en-US" dirty="0"/>
          </a:p>
        </p:txBody>
      </p:sp>
      <p:pic>
        <p:nvPicPr>
          <p:cNvPr id="1026" name="Picture 2" descr="\\SISLAPTOP14\Temp\SISLAPTOP10VMWrk\Henri\Projects\SISTek\Services\Projects\w_SAIT\ITSC206\labsupport\Lab4\Setup\PF-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013324"/>
            <a:ext cx="6657975" cy="52024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0"/>
          </p:nvPr>
        </p:nvSpPr>
        <p:spPr/>
        <p:txBody>
          <a:bodyPr/>
          <a:lstStyle/>
          <a:p>
            <a:r>
              <a:rPr lang="en-US" dirty="0">
                <a:solidFill>
                  <a:schemeClr val="tx1"/>
                </a:solidFill>
              </a:rPr>
              <a:t>Inline</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Out of Band</a:t>
            </a:r>
          </a:p>
        </p:txBody>
      </p:sp>
    </p:spTree>
    <p:extLst>
      <p:ext uri="{BB962C8B-B14F-4D97-AF65-F5344CB8AC3E}">
        <p14:creationId xmlns:p14="http://schemas.microsoft.com/office/powerpoint/2010/main" val="428288755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Inline System</a:t>
            </a:r>
          </a:p>
        </p:txBody>
      </p:sp>
      <p:sp>
        <p:nvSpPr>
          <p:cNvPr id="3" name="Content Placeholder 2"/>
          <p:cNvSpPr>
            <a:spLocks noGrp="1"/>
          </p:cNvSpPr>
          <p:nvPr>
            <p:ph sz="quarter" idx="10"/>
          </p:nvPr>
        </p:nvSpPr>
        <p:spPr/>
        <p:txBody>
          <a:bodyPr>
            <a:normAutofit/>
          </a:bodyPr>
          <a:lstStyle/>
          <a:p>
            <a:r>
              <a:rPr lang="en-CA" dirty="0"/>
              <a:t>Deployed in network path between switches and core routers</a:t>
            </a:r>
          </a:p>
          <a:p>
            <a:r>
              <a:rPr lang="en-CA" dirty="0"/>
              <a:t>Typically includes multiple interfaces to accommodate multiple network paths through the system</a:t>
            </a:r>
          </a:p>
          <a:p>
            <a:r>
              <a:rPr lang="en-CA" dirty="0"/>
              <a:t>Endpoint detection is achieved by listening to the IP traffic passing through the NAC device</a:t>
            </a:r>
          </a:p>
        </p:txBody>
      </p:sp>
    </p:spTree>
    <p:extLst>
      <p:ext uri="{BB962C8B-B14F-4D97-AF65-F5344CB8AC3E}">
        <p14:creationId xmlns:p14="http://schemas.microsoft.com/office/powerpoint/2010/main" val="26928527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Inline System</a:t>
            </a:r>
          </a:p>
        </p:txBody>
      </p:sp>
      <p:sp>
        <p:nvSpPr>
          <p:cNvPr id="3" name="Content Placeholder 2"/>
          <p:cNvSpPr>
            <a:spLocks noGrp="1"/>
          </p:cNvSpPr>
          <p:nvPr>
            <p:ph sz="quarter" idx="10"/>
          </p:nvPr>
        </p:nvSpPr>
        <p:spPr/>
        <p:txBody>
          <a:bodyPr>
            <a:normAutofit/>
          </a:bodyPr>
          <a:lstStyle/>
          <a:p>
            <a:r>
              <a:rPr lang="en-CA" dirty="0"/>
              <a:t>Since it is deployed inline in the network, an inline system doesn’t require an agent installed on endpoints to perform passive endpoint detection</a:t>
            </a:r>
          </a:p>
          <a:p>
            <a:r>
              <a:rPr lang="en-CA" dirty="0"/>
              <a:t>Policy enforcement is done at the access layer of the network, because inline NAC has the ability to control individual packets passing through the inline NAC device, making it similar to an internal firewall</a:t>
            </a:r>
          </a:p>
        </p:txBody>
      </p:sp>
    </p:spTree>
    <p:extLst>
      <p:ext uri="{BB962C8B-B14F-4D97-AF65-F5344CB8AC3E}">
        <p14:creationId xmlns:p14="http://schemas.microsoft.com/office/powerpoint/2010/main" val="200609161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Inline System Weaknesses</a:t>
            </a:r>
          </a:p>
        </p:txBody>
      </p:sp>
      <p:sp>
        <p:nvSpPr>
          <p:cNvPr id="3" name="Content Placeholder 2"/>
          <p:cNvSpPr>
            <a:spLocks noGrp="1"/>
          </p:cNvSpPr>
          <p:nvPr>
            <p:ph sz="quarter" idx="10"/>
          </p:nvPr>
        </p:nvSpPr>
        <p:spPr/>
        <p:txBody>
          <a:bodyPr>
            <a:normAutofit/>
          </a:bodyPr>
          <a:lstStyle/>
          <a:p>
            <a:r>
              <a:rPr lang="en-CA" dirty="0"/>
              <a:t>Single point of failure: Device can be configured to “fail open” to avoid network outages, but loses the policy enforcement capability</a:t>
            </a:r>
          </a:p>
          <a:p>
            <a:r>
              <a:rPr lang="en-CA" dirty="0"/>
              <a:t>Inline NAC limits network traffic throughput based on the processing speed of the hardware, requiring multiple NAC units deployed across an enterprise network and raising the implementation cost</a:t>
            </a:r>
          </a:p>
          <a:p>
            <a:r>
              <a:rPr lang="en-CA" dirty="0"/>
              <a:t>Deployment of inline NAC requires architectural changes to network topology</a:t>
            </a:r>
          </a:p>
        </p:txBody>
      </p:sp>
    </p:spTree>
    <p:extLst>
      <p:ext uri="{BB962C8B-B14F-4D97-AF65-F5344CB8AC3E}">
        <p14:creationId xmlns:p14="http://schemas.microsoft.com/office/powerpoint/2010/main" val="1192120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Inline System Weaknesses</a:t>
            </a:r>
          </a:p>
        </p:txBody>
      </p:sp>
      <p:sp>
        <p:nvSpPr>
          <p:cNvPr id="3" name="Content Placeholder 2"/>
          <p:cNvSpPr>
            <a:spLocks noGrp="1"/>
          </p:cNvSpPr>
          <p:nvPr>
            <p:ph sz="quarter" idx="10"/>
          </p:nvPr>
        </p:nvSpPr>
        <p:spPr/>
        <p:txBody>
          <a:bodyPr>
            <a:normAutofit/>
          </a:bodyPr>
          <a:lstStyle/>
          <a:p>
            <a:r>
              <a:rPr lang="en-CA" dirty="0"/>
              <a:t>Typically deployed at the switch uplink, leaving local traffic on switches unprotected</a:t>
            </a:r>
          </a:p>
          <a:p>
            <a:r>
              <a:rPr lang="en-CA" dirty="0"/>
              <a:t>Passive endpoint detection limits the amount of intelligence that can be gathered on endpoints</a:t>
            </a:r>
          </a:p>
          <a:p>
            <a:pPr lvl="1"/>
            <a:r>
              <a:rPr lang="en-CA" dirty="0"/>
              <a:t>Vulnerability scanner is used to assess unmanaged endpoints</a:t>
            </a:r>
          </a:p>
          <a:p>
            <a:pPr lvl="1"/>
            <a:r>
              <a:rPr lang="en-CA" dirty="0"/>
              <a:t>Firewalls on these endpoints limits the usefulness of these scans</a:t>
            </a:r>
          </a:p>
        </p:txBody>
      </p:sp>
    </p:spTree>
    <p:extLst>
      <p:ext uri="{BB962C8B-B14F-4D97-AF65-F5344CB8AC3E}">
        <p14:creationId xmlns:p14="http://schemas.microsoft.com/office/powerpoint/2010/main" val="39993913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Out-of-Band Systems</a:t>
            </a:r>
          </a:p>
        </p:txBody>
      </p:sp>
      <p:sp>
        <p:nvSpPr>
          <p:cNvPr id="3" name="Content Placeholder 2"/>
          <p:cNvSpPr>
            <a:spLocks noGrp="1"/>
          </p:cNvSpPr>
          <p:nvPr>
            <p:ph sz="quarter" idx="10"/>
          </p:nvPr>
        </p:nvSpPr>
        <p:spPr/>
        <p:txBody>
          <a:bodyPr>
            <a:normAutofit/>
          </a:bodyPr>
          <a:lstStyle/>
          <a:p>
            <a:r>
              <a:rPr lang="en-CA" dirty="0"/>
              <a:t>Typically use a span port on the switch to passively monitor traffic</a:t>
            </a:r>
          </a:p>
          <a:p>
            <a:r>
              <a:rPr lang="en-CA" dirty="0"/>
              <a:t>The NAC console can send commands to network switches to enforce policy, such as assignment to quarantine VLAN</a:t>
            </a:r>
          </a:p>
          <a:p>
            <a:r>
              <a:rPr lang="en-CA" dirty="0"/>
              <a:t>Enforcement option on the network switch is limited to the configuration allowed on </a:t>
            </a:r>
            <a:r>
              <a:rPr lang="en-CA" dirty="0" err="1"/>
              <a:t>switchport</a:t>
            </a:r>
            <a:r>
              <a:rPr lang="en-CA" dirty="0"/>
              <a:t> (e.g., VLAN assignment)</a:t>
            </a:r>
          </a:p>
        </p:txBody>
      </p:sp>
    </p:spTree>
    <p:extLst>
      <p:ext uri="{BB962C8B-B14F-4D97-AF65-F5344CB8AC3E}">
        <p14:creationId xmlns:p14="http://schemas.microsoft.com/office/powerpoint/2010/main" val="29321930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Out-of-Band Systems</a:t>
            </a:r>
          </a:p>
        </p:txBody>
      </p:sp>
      <p:sp>
        <p:nvSpPr>
          <p:cNvPr id="3" name="Content Placeholder 2"/>
          <p:cNvSpPr>
            <a:spLocks noGrp="1"/>
          </p:cNvSpPr>
          <p:nvPr>
            <p:ph sz="quarter" idx="10"/>
          </p:nvPr>
        </p:nvSpPr>
        <p:spPr/>
        <p:txBody>
          <a:bodyPr>
            <a:normAutofit/>
          </a:bodyPr>
          <a:lstStyle/>
          <a:p>
            <a:r>
              <a:rPr lang="en-CA" dirty="0"/>
              <a:t>Can be deployed to an existing infrastructure with ease</a:t>
            </a:r>
          </a:p>
          <a:p>
            <a:r>
              <a:rPr lang="en-CA" dirty="0"/>
              <a:t>Optionally, agent can be installed on endpoint to report information to a central NAC console, allowing more enforcement options, such as remediation of out-of-date antivirus definitions</a:t>
            </a:r>
          </a:p>
        </p:txBody>
      </p:sp>
    </p:spTree>
    <p:extLst>
      <p:ext uri="{BB962C8B-B14F-4D97-AF65-F5344CB8AC3E}">
        <p14:creationId xmlns:p14="http://schemas.microsoft.com/office/powerpoint/2010/main" val="388268032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Out-of-Band System Weaknesses</a:t>
            </a:r>
          </a:p>
        </p:txBody>
      </p:sp>
      <p:sp>
        <p:nvSpPr>
          <p:cNvPr id="3" name="Content Placeholder 2"/>
          <p:cNvSpPr>
            <a:spLocks noGrp="1"/>
          </p:cNvSpPr>
          <p:nvPr>
            <p:ph sz="quarter" idx="10"/>
          </p:nvPr>
        </p:nvSpPr>
        <p:spPr/>
        <p:txBody>
          <a:bodyPr>
            <a:normAutofit/>
          </a:bodyPr>
          <a:lstStyle/>
          <a:p>
            <a:r>
              <a:rPr lang="en-CA" dirty="0"/>
              <a:t>Lacks the inline blocking capability</a:t>
            </a:r>
          </a:p>
          <a:p>
            <a:r>
              <a:rPr lang="en-CA" dirty="0"/>
              <a:t>Requires a managed switch configurable via management protocol (e.g., SSH or SNMP) for quarantine and VLAN assignment</a:t>
            </a:r>
          </a:p>
          <a:p>
            <a:r>
              <a:rPr lang="en-CA" dirty="0"/>
              <a:t>Span port on switches must be connected back to a central NAC controller, limiting the deployment with physical distance</a:t>
            </a:r>
          </a:p>
        </p:txBody>
      </p:sp>
    </p:spTree>
    <p:extLst>
      <p:ext uri="{BB962C8B-B14F-4D97-AF65-F5344CB8AC3E}">
        <p14:creationId xmlns:p14="http://schemas.microsoft.com/office/powerpoint/2010/main" val="28961570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58612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Network Security?</a:t>
            </a:r>
          </a:p>
        </p:txBody>
      </p:sp>
      <p:sp>
        <p:nvSpPr>
          <p:cNvPr id="3" name="Content Placeholder 2"/>
          <p:cNvSpPr>
            <a:spLocks noGrp="1"/>
          </p:cNvSpPr>
          <p:nvPr>
            <p:ph sz="quarter" idx="10"/>
          </p:nvPr>
        </p:nvSpPr>
        <p:spPr/>
        <p:txBody>
          <a:bodyPr>
            <a:normAutofit fontScale="92500" lnSpcReduction="10000"/>
          </a:bodyPr>
          <a:lstStyle/>
          <a:p>
            <a:pPr marL="173827" indent="-173827">
              <a:buNone/>
            </a:pPr>
            <a:r>
              <a:rPr lang="en-CA" dirty="0"/>
              <a:t>“</a:t>
            </a:r>
            <a:r>
              <a:rPr lang="en-CA" b="1" dirty="0"/>
              <a:t>Network security</a:t>
            </a:r>
            <a:r>
              <a:rPr lang="en-CA" dirty="0"/>
              <a:t> consists of the policies and practices adopted to prevent and monitor unauthorized access, misuse, modification, or denial of a computer network and network-accessible resources. Network security involves the authorization of access to data in a network, which is controlled by the network administrator. Users choose or are assigned an ID and password or other authenticating information that allows them access to information and programs within their authority.” </a:t>
            </a:r>
          </a:p>
          <a:p>
            <a:pPr marL="0" indent="0">
              <a:buNone/>
            </a:pPr>
            <a:endParaRPr lang="en-CA" dirty="0"/>
          </a:p>
          <a:p>
            <a:pPr marL="0" indent="0" algn="r">
              <a:buNone/>
            </a:pPr>
            <a:r>
              <a:rPr lang="en-CA" sz="1500" i="1" dirty="0">
                <a:hlinkClick r:id="rId3"/>
              </a:rPr>
              <a:t>https://en.wikipedia.org/wiki/Network_security</a:t>
            </a:r>
            <a:r>
              <a:rPr lang="en-CA" sz="1500" i="1" dirty="0"/>
              <a:t> </a:t>
            </a:r>
            <a:endParaRPr lang="en-CA" sz="1500" dirty="0"/>
          </a:p>
          <a:p>
            <a:pPr fontAlgn="ctr"/>
            <a:endParaRPr lang="en-US" dirty="0"/>
          </a:p>
        </p:txBody>
      </p:sp>
    </p:spTree>
    <p:extLst>
      <p:ext uri="{BB962C8B-B14F-4D97-AF65-F5344CB8AC3E}">
        <p14:creationId xmlns:p14="http://schemas.microsoft.com/office/powerpoint/2010/main" val="82679597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5751" y="1320800"/>
            <a:ext cx="4712188" cy="2980352"/>
          </a:xfrm>
        </p:spPr>
        <p:txBody>
          <a:bodyPr anchor="ctr"/>
          <a:lstStyle/>
          <a:p>
            <a:r>
              <a:rPr lang="en-CA" dirty="0"/>
              <a:t>Architecture Flaws</a:t>
            </a:r>
            <a:endParaRPr lang="en-US" dirty="0"/>
          </a:p>
        </p:txBody>
      </p:sp>
    </p:spTree>
    <p:extLst>
      <p:ext uri="{BB962C8B-B14F-4D97-AF65-F5344CB8AC3E}">
        <p14:creationId xmlns:p14="http://schemas.microsoft.com/office/powerpoint/2010/main" val="293799175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Endpoint Detection Method</a:t>
            </a:r>
          </a:p>
        </p:txBody>
      </p:sp>
      <p:sp>
        <p:nvSpPr>
          <p:cNvPr id="3" name="Content Placeholder 2"/>
          <p:cNvSpPr>
            <a:spLocks noGrp="1"/>
          </p:cNvSpPr>
          <p:nvPr>
            <p:ph sz="quarter" idx="10"/>
          </p:nvPr>
        </p:nvSpPr>
        <p:spPr/>
        <p:txBody>
          <a:bodyPr>
            <a:normAutofit/>
          </a:bodyPr>
          <a:lstStyle/>
          <a:p>
            <a:r>
              <a:rPr lang="en-CA" dirty="0"/>
              <a:t>NAC solutions typically sniff network traffic to detect the presence of a new endpoint</a:t>
            </a:r>
          </a:p>
          <a:p>
            <a:r>
              <a:rPr lang="en-CA" dirty="0"/>
              <a:t>This can be done by analyzing traffic for ARP request, SYN request, DHCP request or any other network traffic</a:t>
            </a:r>
          </a:p>
          <a:p>
            <a:r>
              <a:rPr lang="en-CA" dirty="0"/>
              <a:t>DHCP request detection can be bypassed using a static IP</a:t>
            </a:r>
          </a:p>
        </p:txBody>
      </p:sp>
    </p:spTree>
    <p:extLst>
      <p:ext uri="{BB962C8B-B14F-4D97-AF65-F5344CB8AC3E}">
        <p14:creationId xmlns:p14="http://schemas.microsoft.com/office/powerpoint/2010/main" val="412950238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Endpoint Detection Method</a:t>
            </a:r>
          </a:p>
        </p:txBody>
      </p:sp>
      <p:sp>
        <p:nvSpPr>
          <p:cNvPr id="3" name="Content Placeholder 2"/>
          <p:cNvSpPr>
            <a:spLocks noGrp="1"/>
          </p:cNvSpPr>
          <p:nvPr>
            <p:ph sz="quarter" idx="10"/>
          </p:nvPr>
        </p:nvSpPr>
        <p:spPr/>
        <p:txBody>
          <a:bodyPr>
            <a:normAutofit/>
          </a:bodyPr>
          <a:lstStyle/>
          <a:p>
            <a:r>
              <a:rPr lang="en-CA" dirty="0"/>
              <a:t>SYN requests and IP network traffic detection can be bypassed by not generating network traffic crossing the inline NAC device</a:t>
            </a:r>
          </a:p>
          <a:p>
            <a:r>
              <a:rPr lang="en-CA" dirty="0"/>
              <a:t>The attacking endpoint can stay silent on the LAN and target a specific host within its subnet without being detected</a:t>
            </a:r>
          </a:p>
          <a:p>
            <a:pPr lvl="1"/>
            <a:r>
              <a:rPr lang="en-CA" dirty="0"/>
              <a:t>This allows the attacking endpoint to infect other endpoints on the same subnet, possibly taking control and acting as a launch pad for further network attacks</a:t>
            </a:r>
          </a:p>
        </p:txBody>
      </p:sp>
    </p:spTree>
    <p:extLst>
      <p:ext uri="{BB962C8B-B14F-4D97-AF65-F5344CB8AC3E}">
        <p14:creationId xmlns:p14="http://schemas.microsoft.com/office/powerpoint/2010/main" val="81160839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Exception Rules</a:t>
            </a:r>
          </a:p>
        </p:txBody>
      </p:sp>
      <p:sp>
        <p:nvSpPr>
          <p:cNvPr id="3" name="Content Placeholder 2"/>
          <p:cNvSpPr>
            <a:spLocks noGrp="1"/>
          </p:cNvSpPr>
          <p:nvPr>
            <p:ph sz="quarter" idx="10"/>
          </p:nvPr>
        </p:nvSpPr>
        <p:spPr/>
        <p:txBody>
          <a:bodyPr>
            <a:normAutofit/>
          </a:bodyPr>
          <a:lstStyle/>
          <a:p>
            <a:r>
              <a:rPr lang="en-CA" dirty="0"/>
              <a:t>Many devices within the network often lack the capability to respond to interrogation from the NAC system</a:t>
            </a:r>
          </a:p>
          <a:p>
            <a:pPr lvl="1"/>
            <a:r>
              <a:rPr lang="en-CA" dirty="0"/>
              <a:t>E.g., a printer </a:t>
            </a:r>
          </a:p>
          <a:p>
            <a:r>
              <a:rPr lang="en-CA" dirty="0"/>
              <a:t>Exception rules are used to handle these devices and allow them access to network without authentication</a:t>
            </a:r>
          </a:p>
        </p:txBody>
      </p:sp>
    </p:spTree>
    <p:extLst>
      <p:ext uri="{BB962C8B-B14F-4D97-AF65-F5344CB8AC3E}">
        <p14:creationId xmlns:p14="http://schemas.microsoft.com/office/powerpoint/2010/main" val="370833302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Exception Rules</a:t>
            </a:r>
          </a:p>
        </p:txBody>
      </p:sp>
      <p:sp>
        <p:nvSpPr>
          <p:cNvPr id="3" name="Content Placeholder 2"/>
          <p:cNvSpPr>
            <a:spLocks noGrp="1"/>
          </p:cNvSpPr>
          <p:nvPr>
            <p:ph sz="quarter" idx="10"/>
          </p:nvPr>
        </p:nvSpPr>
        <p:spPr/>
        <p:txBody>
          <a:bodyPr>
            <a:normAutofit/>
          </a:bodyPr>
          <a:lstStyle/>
          <a:p>
            <a:r>
              <a:rPr lang="en-CA" dirty="0"/>
              <a:t>Exception rules often rely on just the MAC address of the printer for identification. No other information is gathered.</a:t>
            </a:r>
          </a:p>
          <a:p>
            <a:r>
              <a:rPr lang="en-CA" dirty="0"/>
              <a:t>An attacking endpoint can spoof the MAC address of printers within the network environment and gain access to network resources</a:t>
            </a:r>
          </a:p>
        </p:txBody>
      </p:sp>
    </p:spTree>
    <p:extLst>
      <p:ext uri="{BB962C8B-B14F-4D97-AF65-F5344CB8AC3E}">
        <p14:creationId xmlns:p14="http://schemas.microsoft.com/office/powerpoint/2010/main" val="289795175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Endpoint Security Assessment</a:t>
            </a:r>
          </a:p>
        </p:txBody>
      </p:sp>
      <p:sp>
        <p:nvSpPr>
          <p:cNvPr id="3" name="Content Placeholder 2"/>
          <p:cNvSpPr>
            <a:spLocks noGrp="1"/>
          </p:cNvSpPr>
          <p:nvPr>
            <p:ph sz="quarter" idx="10"/>
          </p:nvPr>
        </p:nvSpPr>
        <p:spPr/>
        <p:txBody>
          <a:bodyPr>
            <a:normAutofit/>
          </a:bodyPr>
          <a:lstStyle/>
          <a:p>
            <a:r>
              <a:rPr lang="en-CA" dirty="0"/>
              <a:t>Endpoint intelligence is gathered by the NAC solution to identify the OS version, patch level, antivirus engine version, virus definition, etc.</a:t>
            </a:r>
          </a:p>
          <a:p>
            <a:r>
              <a:rPr lang="en-CA" dirty="0"/>
              <a:t>The information is typically stored in the OS registry system</a:t>
            </a:r>
          </a:p>
          <a:p>
            <a:r>
              <a:rPr lang="en-CA" dirty="0"/>
              <a:t>A compromised machine can be modified to reflect falsified information to the NAC solution, gaining access to network without the actual required software (e.g., antivirus)</a:t>
            </a:r>
          </a:p>
        </p:txBody>
      </p:sp>
    </p:spTree>
    <p:extLst>
      <p:ext uri="{BB962C8B-B14F-4D97-AF65-F5344CB8AC3E}">
        <p14:creationId xmlns:p14="http://schemas.microsoft.com/office/powerpoint/2010/main" val="129956941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6184783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0474" y="1320800"/>
            <a:ext cx="5343525" cy="2980352"/>
          </a:xfrm>
        </p:spPr>
        <p:txBody>
          <a:bodyPr anchor="ctr"/>
          <a:lstStyle/>
          <a:p>
            <a:r>
              <a:rPr lang="en-CA" dirty="0"/>
              <a:t>Extensible Authentication Protocol</a:t>
            </a:r>
            <a:endParaRPr lang="en-US" dirty="0"/>
          </a:p>
        </p:txBody>
      </p:sp>
    </p:spTree>
    <p:extLst>
      <p:ext uri="{BB962C8B-B14F-4D97-AF65-F5344CB8AC3E}">
        <p14:creationId xmlns:p14="http://schemas.microsoft.com/office/powerpoint/2010/main" val="116118786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Overview</a:t>
            </a:r>
          </a:p>
        </p:txBody>
      </p:sp>
      <p:sp>
        <p:nvSpPr>
          <p:cNvPr id="3" name="Content Placeholder 2"/>
          <p:cNvSpPr>
            <a:spLocks noGrp="1"/>
          </p:cNvSpPr>
          <p:nvPr>
            <p:ph sz="quarter" idx="10"/>
          </p:nvPr>
        </p:nvSpPr>
        <p:spPr/>
        <p:txBody>
          <a:bodyPr>
            <a:normAutofit/>
          </a:bodyPr>
          <a:lstStyle/>
          <a:p>
            <a:r>
              <a:rPr lang="en-CA" dirty="0"/>
              <a:t>EAP is an authentication framework to provide authentication in wireless networks and </a:t>
            </a:r>
            <a:br>
              <a:rPr lang="en-CA" dirty="0"/>
            </a:br>
            <a:r>
              <a:rPr lang="en-CA" dirty="0"/>
              <a:t>point-to-point connections</a:t>
            </a:r>
          </a:p>
          <a:p>
            <a:r>
              <a:rPr lang="en-CA" dirty="0"/>
              <a:t>Defines the message format used to deliver the keying material and parameters of EAP methods</a:t>
            </a:r>
          </a:p>
          <a:p>
            <a:r>
              <a:rPr lang="en-CA" dirty="0"/>
              <a:t>EAP methods provides authentication functions and negotiation</a:t>
            </a:r>
          </a:p>
        </p:txBody>
      </p:sp>
    </p:spTree>
    <p:extLst>
      <p:ext uri="{BB962C8B-B14F-4D97-AF65-F5344CB8AC3E}">
        <p14:creationId xmlns:p14="http://schemas.microsoft.com/office/powerpoint/2010/main" val="39394129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LEAP</a:t>
            </a:r>
          </a:p>
        </p:txBody>
      </p:sp>
      <p:sp>
        <p:nvSpPr>
          <p:cNvPr id="3" name="Content Placeholder 2"/>
          <p:cNvSpPr>
            <a:spLocks noGrp="1"/>
          </p:cNvSpPr>
          <p:nvPr>
            <p:ph sz="quarter" idx="10"/>
          </p:nvPr>
        </p:nvSpPr>
        <p:spPr/>
        <p:txBody>
          <a:bodyPr>
            <a:normAutofit/>
          </a:bodyPr>
          <a:lstStyle/>
          <a:p>
            <a:r>
              <a:rPr lang="en-CA" dirty="0"/>
              <a:t>Lightweight Extensible Authentication Protocol</a:t>
            </a:r>
          </a:p>
          <a:p>
            <a:r>
              <a:rPr lang="en-CA" dirty="0"/>
              <a:t>Developed by Cisco as part of 802.1x and dynamic WEP</a:t>
            </a:r>
          </a:p>
          <a:p>
            <a:r>
              <a:rPr lang="en-CA" dirty="0"/>
              <a:t>Widely used by third-party client software for wireless devices</a:t>
            </a:r>
          </a:p>
          <a:p>
            <a:r>
              <a:rPr lang="en-CA" dirty="0"/>
              <a:t>LEAP uses a modified version of MS-CHAP and has been exploited by ASLEAP</a:t>
            </a:r>
          </a:p>
          <a:p>
            <a:r>
              <a:rPr lang="en-CA" dirty="0"/>
              <a:t>Mostly replaced by PEAP or EAP-TLS</a:t>
            </a:r>
          </a:p>
        </p:txBody>
      </p:sp>
    </p:spTree>
    <p:extLst>
      <p:ext uri="{BB962C8B-B14F-4D97-AF65-F5344CB8AC3E}">
        <p14:creationId xmlns:p14="http://schemas.microsoft.com/office/powerpoint/2010/main" val="331854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Goals</a:t>
            </a:r>
          </a:p>
        </p:txBody>
      </p:sp>
      <p:sp>
        <p:nvSpPr>
          <p:cNvPr id="3" name="Content Placeholder 2"/>
          <p:cNvSpPr>
            <a:spLocks noGrp="1"/>
          </p:cNvSpPr>
          <p:nvPr>
            <p:ph sz="quarter" idx="10"/>
          </p:nvPr>
        </p:nvSpPr>
        <p:spPr/>
        <p:txBody>
          <a:bodyPr>
            <a:normAutofit/>
          </a:bodyPr>
          <a:lstStyle/>
          <a:p>
            <a:r>
              <a:rPr lang="en-CA" dirty="0"/>
              <a:t>Confidentiality</a:t>
            </a:r>
          </a:p>
          <a:p>
            <a:pPr lvl="1"/>
            <a:r>
              <a:rPr lang="en-CA" dirty="0"/>
              <a:t>Guarantees network data is transmitted in a confidential manner</a:t>
            </a:r>
          </a:p>
          <a:p>
            <a:r>
              <a:rPr lang="en-CA" dirty="0"/>
              <a:t>Integrity</a:t>
            </a:r>
          </a:p>
          <a:p>
            <a:pPr lvl="1"/>
            <a:r>
              <a:rPr lang="en-CA" dirty="0"/>
              <a:t>Guarantees network data is transmitted in the original representation, unchanged</a:t>
            </a:r>
          </a:p>
          <a:p>
            <a:r>
              <a:rPr lang="en-CA" dirty="0"/>
              <a:t>Availability</a:t>
            </a:r>
          </a:p>
          <a:p>
            <a:pPr lvl="1"/>
            <a:r>
              <a:rPr lang="en-CA" dirty="0"/>
              <a:t>Guarantees network data is accessible when it is requested</a:t>
            </a:r>
          </a:p>
        </p:txBody>
      </p:sp>
    </p:spTree>
    <p:extLst>
      <p:ext uri="{BB962C8B-B14F-4D97-AF65-F5344CB8AC3E}">
        <p14:creationId xmlns:p14="http://schemas.microsoft.com/office/powerpoint/2010/main" val="33170905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PEAP</a:t>
            </a:r>
          </a:p>
        </p:txBody>
      </p:sp>
      <p:sp>
        <p:nvSpPr>
          <p:cNvPr id="3" name="Content Placeholder 2"/>
          <p:cNvSpPr>
            <a:spLocks noGrp="1"/>
          </p:cNvSpPr>
          <p:nvPr>
            <p:ph sz="quarter" idx="10"/>
          </p:nvPr>
        </p:nvSpPr>
        <p:spPr/>
        <p:txBody>
          <a:bodyPr>
            <a:normAutofit/>
          </a:bodyPr>
          <a:lstStyle/>
          <a:p>
            <a:r>
              <a:rPr lang="en-CA" dirty="0"/>
              <a:t>Second-most widely supported EAP standard</a:t>
            </a:r>
          </a:p>
          <a:p>
            <a:r>
              <a:rPr lang="en-CA" dirty="0"/>
              <a:t>Protected EAP uses an encrypted TLS tunnel to encapsulate the EAP, providing higher security measure against attack</a:t>
            </a:r>
          </a:p>
          <a:p>
            <a:r>
              <a:rPr lang="en-CA" dirty="0"/>
              <a:t>PEAP uses server-side public key for server authentication and server-side PKI certificate for the TLS tunnel creation</a:t>
            </a:r>
          </a:p>
        </p:txBody>
      </p:sp>
    </p:spTree>
    <p:extLst>
      <p:ext uri="{BB962C8B-B14F-4D97-AF65-F5344CB8AC3E}">
        <p14:creationId xmlns:p14="http://schemas.microsoft.com/office/powerpoint/2010/main" val="319631666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PEAP</a:t>
            </a:r>
          </a:p>
        </p:txBody>
      </p:sp>
      <p:sp>
        <p:nvSpPr>
          <p:cNvPr id="3" name="Content Placeholder 2"/>
          <p:cNvSpPr>
            <a:spLocks noGrp="1"/>
          </p:cNvSpPr>
          <p:nvPr>
            <p:ph sz="quarter" idx="10"/>
          </p:nvPr>
        </p:nvSpPr>
        <p:spPr/>
        <p:txBody>
          <a:bodyPr>
            <a:normAutofit/>
          </a:bodyPr>
          <a:lstStyle/>
          <a:p>
            <a:r>
              <a:rPr lang="en-CA" dirty="0"/>
              <a:t>PEAPv0 with EAP-MSCHAPv2 is the most common PEAP</a:t>
            </a:r>
          </a:p>
          <a:p>
            <a:pPr lvl="1"/>
            <a:r>
              <a:rPr lang="en-CA" dirty="0"/>
              <a:t>Supported by Windows versions NT4 SP4 and later </a:t>
            </a:r>
          </a:p>
          <a:p>
            <a:r>
              <a:rPr lang="en-CA" dirty="0"/>
              <a:t>Due to the use of MSCHAPv2, PEAP is susceptible to dictionary attacks if the password hash and the challenge response are captured</a:t>
            </a:r>
          </a:p>
        </p:txBody>
      </p:sp>
    </p:spTree>
    <p:extLst>
      <p:ext uri="{BB962C8B-B14F-4D97-AF65-F5344CB8AC3E}">
        <p14:creationId xmlns:p14="http://schemas.microsoft.com/office/powerpoint/2010/main" val="99669061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EAP-TLS</a:t>
            </a:r>
          </a:p>
        </p:txBody>
      </p:sp>
      <p:sp>
        <p:nvSpPr>
          <p:cNvPr id="3" name="Content Placeholder 2"/>
          <p:cNvSpPr>
            <a:spLocks noGrp="1"/>
          </p:cNvSpPr>
          <p:nvPr>
            <p:ph sz="quarter" idx="10"/>
          </p:nvPr>
        </p:nvSpPr>
        <p:spPr/>
        <p:txBody>
          <a:bodyPr>
            <a:normAutofit/>
          </a:bodyPr>
          <a:lstStyle/>
          <a:p>
            <a:r>
              <a:rPr lang="en-CA" dirty="0"/>
              <a:t>Most widely supported EAP standard</a:t>
            </a:r>
          </a:p>
          <a:p>
            <a:r>
              <a:rPr lang="en-CA" dirty="0"/>
              <a:t>EAP Transport Layer Security adds TLS protocol to the EAP authentication framework</a:t>
            </a:r>
          </a:p>
          <a:p>
            <a:r>
              <a:rPr lang="en-CA" dirty="0"/>
              <a:t>EAP-TLS is considered the most secure EAP standard </a:t>
            </a:r>
          </a:p>
          <a:p>
            <a:r>
              <a:rPr lang="en-CA" dirty="0"/>
              <a:t>Widely supported by manufacturers of wireless communication technologies</a:t>
            </a:r>
          </a:p>
        </p:txBody>
      </p:sp>
    </p:spTree>
    <p:extLst>
      <p:ext uri="{BB962C8B-B14F-4D97-AF65-F5344CB8AC3E}">
        <p14:creationId xmlns:p14="http://schemas.microsoft.com/office/powerpoint/2010/main" val="31323003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EAP-TLS</a:t>
            </a:r>
          </a:p>
        </p:txBody>
      </p:sp>
      <p:sp>
        <p:nvSpPr>
          <p:cNvPr id="3" name="Content Placeholder 2"/>
          <p:cNvSpPr>
            <a:spLocks noGrp="1"/>
          </p:cNvSpPr>
          <p:nvPr>
            <p:ph sz="quarter" idx="10"/>
          </p:nvPr>
        </p:nvSpPr>
        <p:spPr/>
        <p:txBody>
          <a:bodyPr>
            <a:normAutofit/>
          </a:bodyPr>
          <a:lstStyle/>
          <a:p>
            <a:r>
              <a:rPr lang="en-CA" dirty="0"/>
              <a:t>EAP-TLS requires client-side X.509 certificate implementation to increase the authentication strength</a:t>
            </a:r>
          </a:p>
          <a:p>
            <a:r>
              <a:rPr lang="en-CA" dirty="0"/>
              <a:t>With client-side certificate authentication requirement, a compromised password is not enough to break into EAP-TLS system</a:t>
            </a:r>
          </a:p>
        </p:txBody>
      </p:sp>
    </p:spTree>
    <p:extLst>
      <p:ext uri="{BB962C8B-B14F-4D97-AF65-F5344CB8AC3E}">
        <p14:creationId xmlns:p14="http://schemas.microsoft.com/office/powerpoint/2010/main" val="364526441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EAP-MD5</a:t>
            </a:r>
          </a:p>
        </p:txBody>
      </p:sp>
      <p:sp>
        <p:nvSpPr>
          <p:cNvPr id="3" name="Content Placeholder 2"/>
          <p:cNvSpPr>
            <a:spLocks noGrp="1"/>
          </p:cNvSpPr>
          <p:nvPr>
            <p:ph sz="quarter" idx="10"/>
          </p:nvPr>
        </p:nvSpPr>
        <p:spPr/>
        <p:txBody>
          <a:bodyPr>
            <a:normAutofit/>
          </a:bodyPr>
          <a:lstStyle/>
          <a:p>
            <a:r>
              <a:rPr lang="en-CA" dirty="0"/>
              <a:t>EAP-MD5 was the first implementation of EAP framework</a:t>
            </a:r>
          </a:p>
          <a:p>
            <a:r>
              <a:rPr lang="en-CA" dirty="0"/>
              <a:t>EAP using MD5 has function to hash keys</a:t>
            </a:r>
          </a:p>
          <a:p>
            <a:r>
              <a:rPr lang="en-CA" dirty="0"/>
              <a:t>It is vulnerable to dictionary attacks and does not support key generation</a:t>
            </a:r>
          </a:p>
          <a:p>
            <a:r>
              <a:rPr lang="en-CA" dirty="0"/>
              <a:t>It only authenticates the EAP peer to EAP server, not mutual authentication, making it susceptible to man-in-the-middle attacks</a:t>
            </a:r>
          </a:p>
        </p:txBody>
      </p:sp>
    </p:spTree>
    <p:extLst>
      <p:ext uri="{BB962C8B-B14F-4D97-AF65-F5344CB8AC3E}">
        <p14:creationId xmlns:p14="http://schemas.microsoft.com/office/powerpoint/2010/main" val="139005834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EAP-TTLS</a:t>
            </a:r>
          </a:p>
        </p:txBody>
      </p:sp>
      <p:sp>
        <p:nvSpPr>
          <p:cNvPr id="3" name="Content Placeholder 2"/>
          <p:cNvSpPr>
            <a:spLocks noGrp="1"/>
          </p:cNvSpPr>
          <p:nvPr>
            <p:ph sz="quarter" idx="10"/>
          </p:nvPr>
        </p:nvSpPr>
        <p:spPr/>
        <p:txBody>
          <a:bodyPr>
            <a:normAutofit lnSpcReduction="10000"/>
          </a:bodyPr>
          <a:lstStyle/>
          <a:p>
            <a:r>
              <a:rPr lang="en-CA" dirty="0"/>
              <a:t>EAP Tunneled Transport Layer Security is an extension of TLS</a:t>
            </a:r>
          </a:p>
          <a:p>
            <a:r>
              <a:rPr lang="en-CA" dirty="0"/>
              <a:t>The client can optionally authenticate to server using certificate, simplifying the deployment process (no client cert)</a:t>
            </a:r>
          </a:p>
          <a:p>
            <a:r>
              <a:rPr lang="en-CA" dirty="0"/>
              <a:t>The server uses the secured tunnel established to authenticate the client using many authentication protocols</a:t>
            </a:r>
          </a:p>
          <a:p>
            <a:r>
              <a:rPr lang="en-CA" dirty="0"/>
              <a:t>The authentication process is protected by the tunnel from eavesdropping and man-in-the-middle attacks</a:t>
            </a:r>
          </a:p>
        </p:txBody>
      </p:sp>
    </p:spTree>
    <p:extLst>
      <p:ext uri="{BB962C8B-B14F-4D97-AF65-F5344CB8AC3E}">
        <p14:creationId xmlns:p14="http://schemas.microsoft.com/office/powerpoint/2010/main" val="13007566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a:t>Discussion</a:t>
            </a:r>
            <a:endParaRPr lang="en-US" dirty="0"/>
          </a:p>
        </p:txBody>
      </p:sp>
    </p:spTree>
    <p:extLst>
      <p:ext uri="{BB962C8B-B14F-4D97-AF65-F5344CB8AC3E}">
        <p14:creationId xmlns:p14="http://schemas.microsoft.com/office/powerpoint/2010/main" val="12218729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6519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904875"/>
            <a:ext cx="7840663" cy="5310893"/>
          </a:xfrm>
        </p:spPr>
        <p:txBody>
          <a:bodyPr/>
          <a:lstStyle/>
          <a:p>
            <a:r>
              <a:rPr lang="en-US" dirty="0"/>
              <a:t>Intro</a:t>
            </a:r>
          </a:p>
          <a:p>
            <a:r>
              <a:rPr lang="en-US" dirty="0"/>
              <a:t>Course Grading</a:t>
            </a:r>
          </a:p>
          <a:p>
            <a:r>
              <a:rPr lang="en-US" dirty="0"/>
              <a:t>Communication / Attendance</a:t>
            </a:r>
          </a:p>
          <a:p>
            <a:r>
              <a:rPr lang="en-US" dirty="0"/>
              <a:t>Network Review</a:t>
            </a:r>
          </a:p>
          <a:p>
            <a:r>
              <a:rPr lang="en-US" dirty="0"/>
              <a:t>Network Security</a:t>
            </a:r>
          </a:p>
          <a:p>
            <a:r>
              <a:rPr lang="en-US" dirty="0"/>
              <a:t>Threats</a:t>
            </a:r>
          </a:p>
          <a:p>
            <a:r>
              <a:rPr lang="en-US" dirty="0"/>
              <a:t>Defenses (Defense in Depth)</a:t>
            </a:r>
          </a:p>
          <a:p>
            <a:r>
              <a:rPr lang="en-US" dirty="0"/>
              <a:t>Wired vs Wireless Networks</a:t>
            </a:r>
          </a:p>
          <a:p>
            <a:r>
              <a:rPr lang="en-US" dirty="0"/>
              <a:t>Network Vulnerabilities</a:t>
            </a:r>
          </a:p>
          <a:p>
            <a:r>
              <a:rPr lang="en-US" dirty="0"/>
              <a:t>Security Toolbox</a:t>
            </a:r>
          </a:p>
        </p:txBody>
      </p:sp>
    </p:spTree>
    <p:extLst>
      <p:ext uri="{BB962C8B-B14F-4D97-AF65-F5344CB8AC3E}">
        <p14:creationId xmlns:p14="http://schemas.microsoft.com/office/powerpoint/2010/main" val="134906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Confidentiality</a:t>
            </a:r>
            <a:endParaRPr lang="en-US" dirty="0"/>
          </a:p>
        </p:txBody>
      </p:sp>
      <p:sp>
        <p:nvSpPr>
          <p:cNvPr id="3" name="Content Placeholder 2"/>
          <p:cNvSpPr>
            <a:spLocks noGrp="1"/>
          </p:cNvSpPr>
          <p:nvPr>
            <p:ph sz="quarter" idx="10"/>
          </p:nvPr>
        </p:nvSpPr>
        <p:spPr/>
        <p:txBody>
          <a:bodyPr/>
          <a:lstStyle/>
          <a:p>
            <a:r>
              <a:rPr lang="en-US" altLang="en-US" dirty="0"/>
              <a:t>Protection against sensitive information from unauthorized disclosure or intelligible interception by unauthorized entities.</a:t>
            </a:r>
          </a:p>
          <a:p>
            <a:pPr lvl="1"/>
            <a:r>
              <a:rPr lang="en-US" altLang="en-US" dirty="0"/>
              <a:t>Cryptography and access control are used to protect confidentiality;</a:t>
            </a:r>
          </a:p>
          <a:p>
            <a:pPr lvl="2"/>
            <a:r>
              <a:rPr lang="en-US" altLang="en-US" dirty="0"/>
              <a:t>Encryption call be applied to any layer in the OSI stack, commonly done at the network layer;</a:t>
            </a:r>
          </a:p>
          <a:p>
            <a:pPr lvl="1"/>
            <a:r>
              <a:rPr lang="en-US" altLang="en-US" dirty="0"/>
              <a:t>There are three forms of access control;</a:t>
            </a:r>
          </a:p>
          <a:p>
            <a:pPr lvl="2"/>
            <a:r>
              <a:rPr lang="en-US" altLang="en-US" dirty="0"/>
              <a:t>Administrative</a:t>
            </a:r>
          </a:p>
          <a:p>
            <a:pPr lvl="2"/>
            <a:r>
              <a:rPr lang="en-US" altLang="en-US" dirty="0"/>
              <a:t>Physical</a:t>
            </a:r>
          </a:p>
          <a:p>
            <a:pPr lvl="2"/>
            <a:r>
              <a:rPr lang="en-US" altLang="en-US" dirty="0"/>
              <a:t>Logical</a:t>
            </a:r>
          </a:p>
        </p:txBody>
      </p:sp>
      <p:graphicFrame>
        <p:nvGraphicFramePr>
          <p:cNvPr id="4" name="Object 3"/>
          <p:cNvGraphicFramePr>
            <a:graphicFrameLocks noChangeAspect="1"/>
          </p:cNvGraphicFramePr>
          <p:nvPr>
            <p:extLst>
              <p:ext uri="{D42A27DB-BD31-4B8C-83A1-F6EECF244321}">
                <p14:modId xmlns:p14="http://schemas.microsoft.com/office/powerpoint/2010/main" val="193313548"/>
              </p:ext>
            </p:extLst>
          </p:nvPr>
        </p:nvGraphicFramePr>
        <p:xfrm>
          <a:off x="7827962" y="4588286"/>
          <a:ext cx="1316038" cy="1657350"/>
        </p:xfrm>
        <a:graphic>
          <a:graphicData uri="http://schemas.openxmlformats.org/presentationml/2006/ole">
            <mc:AlternateContent xmlns:mc="http://schemas.openxmlformats.org/markup-compatibility/2006">
              <mc:Choice xmlns:v="urn:schemas-microsoft-com:vml" Requires="v">
                <p:oleObj name="Clip" r:id="rId2" imgW="2756780" imgH="3468986" progId="MS_ClipArt_Gallery.5">
                  <p:embed/>
                </p:oleObj>
              </mc:Choice>
              <mc:Fallback>
                <p:oleObj name="Clip" r:id="rId2" imgW="2756780" imgH="3468986" progId="MS_ClipArt_Gallery.5">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962" y="4588286"/>
                        <a:ext cx="1316038"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85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cont</a:t>
            </a:r>
            <a:r>
              <a:rPr lang="en-US" altLang="en-US" dirty="0"/>
              <a:t> - Confidentiality</a:t>
            </a:r>
            <a:endParaRPr lang="en-US" dirty="0"/>
          </a:p>
        </p:txBody>
      </p:sp>
      <p:sp>
        <p:nvSpPr>
          <p:cNvPr id="3" name="Content Placeholder 2"/>
          <p:cNvSpPr>
            <a:spLocks noGrp="1"/>
          </p:cNvSpPr>
          <p:nvPr>
            <p:ph sz="quarter" idx="10"/>
          </p:nvPr>
        </p:nvSpPr>
        <p:spPr>
          <a:xfrm>
            <a:off x="635000" y="876300"/>
            <a:ext cx="7840663" cy="5339468"/>
          </a:xfrm>
        </p:spPr>
        <p:txBody>
          <a:bodyPr/>
          <a:lstStyle/>
          <a:p>
            <a:r>
              <a:rPr lang="en-US" altLang="en-US" dirty="0"/>
              <a:t>Access control is the process of limiting the privileged use of system resources;</a:t>
            </a:r>
          </a:p>
          <a:p>
            <a:pPr lvl="1"/>
            <a:r>
              <a:rPr lang="en-US" altLang="en-US" dirty="0"/>
              <a:t>Administrative controls based on policies which state the objectives regarding controls over access to resources, hiring and management of personnel, and security awareness;</a:t>
            </a:r>
          </a:p>
          <a:p>
            <a:pPr lvl="1"/>
            <a:r>
              <a:rPr lang="en-US" altLang="en-US" dirty="0"/>
              <a:t>Physical controls by limiting access to anywhere that contain restricted assets of network nodes and wiring;</a:t>
            </a:r>
          </a:p>
          <a:p>
            <a:pPr lvl="1"/>
            <a:r>
              <a:rPr lang="en-US" altLang="en-US" dirty="0"/>
              <a:t>Logical controls are the hardware and software means  of limiting access which includes access control lists, communication protocols,  file system permissions and cryptography</a:t>
            </a:r>
          </a:p>
          <a:p>
            <a:pPr marL="0" indent="0">
              <a:buNone/>
            </a:pPr>
            <a:endParaRPr lang="en-US" dirty="0"/>
          </a:p>
        </p:txBody>
      </p:sp>
    </p:spTree>
    <p:extLst>
      <p:ext uri="{BB962C8B-B14F-4D97-AF65-F5344CB8AC3E}">
        <p14:creationId xmlns:p14="http://schemas.microsoft.com/office/powerpoint/2010/main" val="362929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Data Integrity</a:t>
            </a:r>
            <a:endParaRPr lang="en-US" dirty="0"/>
          </a:p>
        </p:txBody>
      </p:sp>
      <p:sp>
        <p:nvSpPr>
          <p:cNvPr id="3" name="Content Placeholder 2"/>
          <p:cNvSpPr>
            <a:spLocks noGrp="1"/>
          </p:cNvSpPr>
          <p:nvPr>
            <p:ph sz="quarter" idx="10"/>
          </p:nvPr>
        </p:nvSpPr>
        <p:spPr/>
        <p:txBody>
          <a:bodyPr/>
          <a:lstStyle/>
          <a:p>
            <a:r>
              <a:rPr lang="en-US" altLang="en-US" dirty="0"/>
              <a:t>Ensure that software or information is complete, accurate and authentic</a:t>
            </a:r>
          </a:p>
          <a:p>
            <a:pPr lvl="1"/>
            <a:r>
              <a:rPr lang="en-US" altLang="en-US" dirty="0"/>
              <a:t>network integrity is when the message is received complete and unmodified between valid source and destination;</a:t>
            </a:r>
          </a:p>
          <a:p>
            <a:pPr lvl="2"/>
            <a:r>
              <a:rPr lang="en-US" altLang="en-US" dirty="0"/>
              <a:t>Message Authentication Codes, Hash function</a:t>
            </a:r>
          </a:p>
          <a:p>
            <a:pPr lvl="1"/>
            <a:r>
              <a:rPr lang="en-US" altLang="en-US" dirty="0"/>
              <a:t>Connection integrity can be accomplished by using cryptography and routing control;</a:t>
            </a:r>
          </a:p>
          <a:p>
            <a:pPr lvl="2"/>
            <a:r>
              <a:rPr lang="en-US" altLang="en-US" dirty="0"/>
              <a:t>Encryption</a:t>
            </a:r>
          </a:p>
          <a:p>
            <a:pPr lvl="2"/>
            <a:r>
              <a:rPr lang="en-US" altLang="en-US" dirty="0"/>
              <a:t>Vetting, templates</a:t>
            </a:r>
          </a:p>
          <a:p>
            <a:pPr lvl="2"/>
            <a:r>
              <a:rPr lang="en-US" altLang="en-US" dirty="0"/>
              <a:t>Trace Files, Logs (for recovery)</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6699299"/>
              </p:ext>
            </p:extLst>
          </p:nvPr>
        </p:nvGraphicFramePr>
        <p:xfrm>
          <a:off x="7400925" y="4724400"/>
          <a:ext cx="1600200" cy="1600200"/>
        </p:xfrm>
        <a:graphic>
          <a:graphicData uri="http://schemas.openxmlformats.org/presentationml/2006/ole">
            <mc:AlternateContent xmlns:mc="http://schemas.openxmlformats.org/markup-compatibility/2006">
              <mc:Choice xmlns:v="urn:schemas-microsoft-com:vml" Requires="v">
                <p:oleObj name="Clip" r:id="rId2" imgW="923544" imgH="922630" progId="MS_ClipArt_Gallery.5">
                  <p:embed/>
                </p:oleObj>
              </mc:Choice>
              <mc:Fallback>
                <p:oleObj name="Clip" r:id="rId2" imgW="923544" imgH="922630" progId="MS_ClipArt_Gallery.5">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925" y="4724400"/>
                        <a:ext cx="16002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595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System Integrity</a:t>
            </a:r>
            <a:endParaRPr lang="en-US" dirty="0"/>
          </a:p>
        </p:txBody>
      </p:sp>
      <p:sp>
        <p:nvSpPr>
          <p:cNvPr id="3" name="Content Placeholder 2"/>
          <p:cNvSpPr>
            <a:spLocks noGrp="1"/>
          </p:cNvSpPr>
          <p:nvPr>
            <p:ph sz="quarter" idx="10"/>
          </p:nvPr>
        </p:nvSpPr>
        <p:spPr/>
        <p:txBody>
          <a:bodyPr/>
          <a:lstStyle/>
          <a:p>
            <a:r>
              <a:rPr lang="en-US" altLang="en-US" dirty="0"/>
              <a:t>Configuration Management</a:t>
            </a:r>
          </a:p>
          <a:p>
            <a:r>
              <a:rPr lang="en-US" altLang="en-US" dirty="0"/>
              <a:t>Perimeter Defense</a:t>
            </a:r>
          </a:p>
          <a:p>
            <a:r>
              <a:rPr lang="en-US" altLang="en-US" dirty="0"/>
              <a:t>Intrusion Monitoring (IDS, A/V)</a:t>
            </a:r>
          </a:p>
          <a:p>
            <a:r>
              <a:rPr lang="en-US" altLang="en-US" dirty="0"/>
              <a:t>Trusted Distribution</a:t>
            </a:r>
          </a:p>
          <a:p>
            <a:r>
              <a:rPr lang="en-US" altLang="en-US" dirty="0"/>
              <a:t>Policies (AUP, S/W Control, Info Handling)</a:t>
            </a:r>
          </a:p>
          <a:p>
            <a:r>
              <a:rPr lang="en-US" altLang="en-US" dirty="0"/>
              <a:t>Personnel Security</a:t>
            </a:r>
          </a:p>
          <a:p>
            <a:r>
              <a:rPr lang="en-US" altLang="en-US" dirty="0"/>
              <a:t>Physical Security</a:t>
            </a:r>
          </a:p>
          <a:p>
            <a:r>
              <a:rPr lang="en-US" altLang="en-US" dirty="0"/>
              <a:t>Access Control</a:t>
            </a:r>
          </a:p>
        </p:txBody>
      </p:sp>
    </p:spTree>
    <p:extLst>
      <p:ext uri="{BB962C8B-B14F-4D97-AF65-F5344CB8AC3E}">
        <p14:creationId xmlns:p14="http://schemas.microsoft.com/office/powerpoint/2010/main" val="331783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Availability</a:t>
            </a:r>
            <a:endParaRPr lang="en-US" dirty="0"/>
          </a:p>
        </p:txBody>
      </p:sp>
      <p:sp>
        <p:nvSpPr>
          <p:cNvPr id="3" name="Content Placeholder 2"/>
          <p:cNvSpPr>
            <a:spLocks noGrp="1"/>
          </p:cNvSpPr>
          <p:nvPr>
            <p:ph sz="quarter" idx="10"/>
          </p:nvPr>
        </p:nvSpPr>
        <p:spPr/>
        <p:txBody>
          <a:bodyPr/>
          <a:lstStyle/>
          <a:p>
            <a:pPr>
              <a:lnSpc>
                <a:spcPct val="90000"/>
              </a:lnSpc>
            </a:pPr>
            <a:r>
              <a:rPr lang="en-US" altLang="en-US" dirty="0"/>
              <a:t>Ensure that resources (including information) are available and functional.</a:t>
            </a:r>
          </a:p>
          <a:p>
            <a:pPr lvl="1">
              <a:lnSpc>
                <a:spcPct val="90000"/>
              </a:lnSpc>
            </a:pPr>
            <a:r>
              <a:rPr lang="en-US" altLang="en-US" dirty="0"/>
              <a:t>Using systems that are designed with </a:t>
            </a:r>
          </a:p>
          <a:p>
            <a:pPr lvl="2">
              <a:lnSpc>
                <a:spcPct val="90000"/>
              </a:lnSpc>
            </a:pPr>
            <a:r>
              <a:rPr lang="en-US" altLang="en-US" dirty="0"/>
              <a:t>redundancy, </a:t>
            </a:r>
          </a:p>
          <a:p>
            <a:pPr lvl="2">
              <a:lnSpc>
                <a:spcPct val="90000"/>
              </a:lnSpc>
            </a:pPr>
            <a:r>
              <a:rPr lang="en-US" altLang="en-US" dirty="0"/>
              <a:t>fault tolerance (failover),</a:t>
            </a:r>
          </a:p>
          <a:p>
            <a:pPr lvl="2">
              <a:lnSpc>
                <a:spcPct val="90000"/>
              </a:lnSpc>
            </a:pPr>
            <a:r>
              <a:rPr lang="en-US" altLang="en-US" dirty="0"/>
              <a:t>Reliability (resilience),</a:t>
            </a:r>
          </a:p>
          <a:p>
            <a:pPr lvl="2">
              <a:lnSpc>
                <a:spcPct val="90000"/>
              </a:lnSpc>
            </a:pPr>
            <a:r>
              <a:rPr lang="en-US" altLang="en-US" dirty="0"/>
              <a:t>backups &amp; recovery, and</a:t>
            </a:r>
          </a:p>
          <a:p>
            <a:pPr lvl="2">
              <a:lnSpc>
                <a:spcPct val="90000"/>
              </a:lnSpc>
            </a:pPr>
            <a:r>
              <a:rPr lang="en-US" altLang="en-US" dirty="0"/>
              <a:t>load balancing</a:t>
            </a:r>
          </a:p>
          <a:p>
            <a:pPr lvl="1">
              <a:lnSpc>
                <a:spcPct val="90000"/>
              </a:lnSpc>
            </a:pPr>
            <a:r>
              <a:rPr lang="en-US" altLang="en-US" dirty="0"/>
              <a:t>End users view availability as being the entire system - applications, servers &amp; network</a:t>
            </a:r>
          </a:p>
          <a:p>
            <a:pPr lvl="1">
              <a:lnSpc>
                <a:spcPct val="90000"/>
              </a:lnSpc>
            </a:pPr>
            <a:r>
              <a:rPr lang="en-US" altLang="en-US" dirty="0"/>
              <a:t>Since 2000, large web sites Yahoo!, eBay,  Amazon, CNN </a:t>
            </a:r>
            <a:r>
              <a:rPr lang="en-US" altLang="en-US" dirty="0" err="1"/>
              <a:t>etc</a:t>
            </a:r>
            <a:r>
              <a:rPr lang="en-US" altLang="en-US" dirty="0"/>
              <a:t> the focus of attack for hours/days with Distributed Denial of Service Attack</a:t>
            </a:r>
          </a:p>
        </p:txBody>
      </p:sp>
    </p:spTree>
    <p:extLst>
      <p:ext uri="{BB962C8B-B14F-4D97-AF65-F5344CB8AC3E}">
        <p14:creationId xmlns:p14="http://schemas.microsoft.com/office/powerpoint/2010/main" val="2818690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Controls</a:t>
            </a:r>
          </a:p>
        </p:txBody>
      </p:sp>
      <p:sp>
        <p:nvSpPr>
          <p:cNvPr id="3" name="Content Placeholder 2"/>
          <p:cNvSpPr>
            <a:spLocks noGrp="1"/>
          </p:cNvSpPr>
          <p:nvPr>
            <p:ph sz="quarter" idx="10"/>
          </p:nvPr>
        </p:nvSpPr>
        <p:spPr/>
        <p:txBody>
          <a:bodyPr>
            <a:normAutofit/>
          </a:bodyPr>
          <a:lstStyle/>
          <a:p>
            <a:r>
              <a:rPr lang="en-CA" dirty="0"/>
              <a:t>Include network access controls to enforce access policies (e.g., NAC, firewalls, IDPS, web and email content security)</a:t>
            </a:r>
          </a:p>
          <a:p>
            <a:r>
              <a:rPr lang="en-CA" dirty="0"/>
              <a:t>Authentication (e.g., login credential, multi-factor authentication)</a:t>
            </a:r>
          </a:p>
          <a:p>
            <a:r>
              <a:rPr lang="en-CA" dirty="0"/>
              <a:t>Encryption technology secures communications between hosts or networks</a:t>
            </a:r>
          </a:p>
        </p:txBody>
      </p:sp>
    </p:spTree>
    <p:extLst>
      <p:ext uri="{BB962C8B-B14F-4D97-AF65-F5344CB8AC3E}">
        <p14:creationId xmlns:p14="http://schemas.microsoft.com/office/powerpoint/2010/main" val="3116143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 vs OT Security Triad</a:t>
            </a:r>
          </a:p>
        </p:txBody>
      </p:sp>
      <p:sp>
        <p:nvSpPr>
          <p:cNvPr id="4" name="Parallelogram 3"/>
          <p:cNvSpPr/>
          <p:nvPr/>
        </p:nvSpPr>
        <p:spPr>
          <a:xfrm>
            <a:off x="223994" y="4515692"/>
            <a:ext cx="3448050" cy="295275"/>
          </a:xfrm>
          <a:prstGeom prst="parallelogram">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Availability</a:t>
            </a:r>
          </a:p>
        </p:txBody>
      </p:sp>
      <p:sp>
        <p:nvSpPr>
          <p:cNvPr id="5" name="Parallelogram 4"/>
          <p:cNvSpPr/>
          <p:nvPr/>
        </p:nvSpPr>
        <p:spPr>
          <a:xfrm rot="18317038">
            <a:off x="-605387" y="3128702"/>
            <a:ext cx="3539792" cy="348316"/>
          </a:xfrm>
          <a:prstGeom prst="parallelogram">
            <a:avLst>
              <a:gd name="adj" fmla="val 6081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Integrity</a:t>
            </a:r>
          </a:p>
        </p:txBody>
      </p:sp>
      <p:sp>
        <p:nvSpPr>
          <p:cNvPr id="6" name="Parallelogram 5"/>
          <p:cNvSpPr/>
          <p:nvPr/>
        </p:nvSpPr>
        <p:spPr>
          <a:xfrm rot="3731670">
            <a:off x="1262216" y="3155223"/>
            <a:ext cx="3448050" cy="295275"/>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Confidentiality</a:t>
            </a:r>
          </a:p>
        </p:txBody>
      </p:sp>
      <p:sp>
        <p:nvSpPr>
          <p:cNvPr id="7" name="Parallelogram 6"/>
          <p:cNvSpPr/>
          <p:nvPr/>
        </p:nvSpPr>
        <p:spPr>
          <a:xfrm rot="17757373">
            <a:off x="7234256" y="3798330"/>
            <a:ext cx="1780347" cy="295275"/>
          </a:xfrm>
          <a:prstGeom prst="parallelogram">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Resilience</a:t>
            </a:r>
          </a:p>
        </p:txBody>
      </p:sp>
      <p:sp>
        <p:nvSpPr>
          <p:cNvPr id="8" name="Parallelogram 7"/>
          <p:cNvSpPr/>
          <p:nvPr/>
        </p:nvSpPr>
        <p:spPr>
          <a:xfrm rot="19655804">
            <a:off x="5189912" y="2513431"/>
            <a:ext cx="2069718" cy="305643"/>
          </a:xfrm>
          <a:prstGeom prst="parallelogram">
            <a:avLst>
              <a:gd name="adj" fmla="val 6081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Integrity</a:t>
            </a:r>
          </a:p>
        </p:txBody>
      </p:sp>
      <p:sp>
        <p:nvSpPr>
          <p:cNvPr id="9" name="Parallelogram 8"/>
          <p:cNvSpPr/>
          <p:nvPr/>
        </p:nvSpPr>
        <p:spPr>
          <a:xfrm rot="2148266">
            <a:off x="6633992" y="2579678"/>
            <a:ext cx="2136364" cy="295275"/>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Confidentiality</a:t>
            </a:r>
          </a:p>
        </p:txBody>
      </p:sp>
      <p:sp>
        <p:nvSpPr>
          <p:cNvPr id="10" name="Text Box 8"/>
          <p:cNvSpPr txBox="1">
            <a:spLocks noChangeArrowheads="1"/>
          </p:cNvSpPr>
          <p:nvPr/>
        </p:nvSpPr>
        <p:spPr bwMode="auto">
          <a:xfrm>
            <a:off x="1319395" y="950972"/>
            <a:ext cx="17439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Information</a:t>
            </a:r>
          </a:p>
          <a:p>
            <a:r>
              <a:rPr lang="en-US" altLang="en-US" sz="2400" dirty="0"/>
              <a:t>Technology</a:t>
            </a:r>
          </a:p>
        </p:txBody>
      </p:sp>
      <p:sp>
        <p:nvSpPr>
          <p:cNvPr id="11" name="Text Box 8"/>
          <p:cNvSpPr txBox="1">
            <a:spLocks noChangeArrowheads="1"/>
          </p:cNvSpPr>
          <p:nvPr/>
        </p:nvSpPr>
        <p:spPr bwMode="auto">
          <a:xfrm>
            <a:off x="6224770" y="1115219"/>
            <a:ext cx="17780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Operational</a:t>
            </a:r>
          </a:p>
          <a:p>
            <a:r>
              <a:rPr lang="en-US" altLang="en-US" sz="2400" dirty="0"/>
              <a:t>Technology</a:t>
            </a:r>
          </a:p>
        </p:txBody>
      </p:sp>
      <p:sp>
        <p:nvSpPr>
          <p:cNvPr id="13" name="Parallelogram 12"/>
          <p:cNvSpPr/>
          <p:nvPr/>
        </p:nvSpPr>
        <p:spPr>
          <a:xfrm rot="3840812">
            <a:off x="4973497" y="3782192"/>
            <a:ext cx="1899452" cy="295275"/>
          </a:xfrm>
          <a:prstGeom prst="parallelogram">
            <a:avLst/>
          </a:prstGeom>
          <a:solidFill>
            <a:srgbClr val="FFCC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Reliability</a:t>
            </a:r>
          </a:p>
        </p:txBody>
      </p:sp>
      <p:sp>
        <p:nvSpPr>
          <p:cNvPr id="15" name="Parallelogram 14"/>
          <p:cNvSpPr/>
          <p:nvPr/>
        </p:nvSpPr>
        <p:spPr>
          <a:xfrm>
            <a:off x="6118702" y="4552949"/>
            <a:ext cx="1808853" cy="295275"/>
          </a:xfrm>
          <a:prstGeom prst="parallelogram">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Availability</a:t>
            </a:r>
          </a:p>
        </p:txBody>
      </p:sp>
      <p:sp>
        <p:nvSpPr>
          <p:cNvPr id="16" name="Text Box 8"/>
          <p:cNvSpPr txBox="1">
            <a:spLocks noChangeArrowheads="1"/>
          </p:cNvSpPr>
          <p:nvPr/>
        </p:nvSpPr>
        <p:spPr bwMode="auto">
          <a:xfrm>
            <a:off x="4274482" y="2720724"/>
            <a:ext cx="5950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VS</a:t>
            </a:r>
          </a:p>
        </p:txBody>
      </p:sp>
    </p:spTree>
    <p:extLst>
      <p:ext uri="{BB962C8B-B14F-4D97-AF65-F5344CB8AC3E}">
        <p14:creationId xmlns:p14="http://schemas.microsoft.com/office/powerpoint/2010/main" val="2701084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098031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Defense in Depth</a:t>
            </a:r>
            <a:endParaRPr lang="en-US" dirty="0"/>
          </a:p>
        </p:txBody>
      </p:sp>
    </p:spTree>
    <p:extLst>
      <p:ext uri="{BB962C8B-B14F-4D97-AF65-F5344CB8AC3E}">
        <p14:creationId xmlns:p14="http://schemas.microsoft.com/office/powerpoint/2010/main" val="149977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Defense in Depth</a:t>
            </a:r>
          </a:p>
        </p:txBody>
      </p:sp>
      <p:sp>
        <p:nvSpPr>
          <p:cNvPr id="3" name="Content Placeholder 2"/>
          <p:cNvSpPr>
            <a:spLocks noGrp="1"/>
          </p:cNvSpPr>
          <p:nvPr>
            <p:ph sz="quarter" idx="10"/>
          </p:nvPr>
        </p:nvSpPr>
        <p:spPr/>
        <p:txBody>
          <a:bodyPr>
            <a:normAutofit lnSpcReduction="10000"/>
          </a:bodyPr>
          <a:lstStyle/>
          <a:p>
            <a:r>
              <a:rPr lang="en-CA" dirty="0"/>
              <a:t>Defense in Depth is a concept borrowed from military</a:t>
            </a:r>
          </a:p>
          <a:p>
            <a:r>
              <a:rPr lang="en-CA" dirty="0"/>
              <a:t>The idea is simple:</a:t>
            </a:r>
          </a:p>
          <a:p>
            <a:pPr lvl="1"/>
            <a:r>
              <a:rPr lang="en-CA" dirty="0"/>
              <a:t>Use multiple layers of defense to delay an incoming attack by yielding space to buy time</a:t>
            </a:r>
          </a:p>
          <a:p>
            <a:pPr lvl="1"/>
            <a:r>
              <a:rPr lang="en-CA" dirty="0"/>
              <a:t>Because attackers must work through different defense layers to access internal resources, the attack has higher chance of being detected, giving the organization time to respond</a:t>
            </a:r>
          </a:p>
          <a:p>
            <a:r>
              <a:rPr lang="en-CA" dirty="0"/>
              <a:t>In network security, defense in depth includes multiple layers of firewalls, DMZ, IDS/IPS, antivirus, web filtering, etc.</a:t>
            </a:r>
          </a:p>
        </p:txBody>
      </p:sp>
    </p:spTree>
    <p:extLst>
      <p:ext uri="{BB962C8B-B14F-4D97-AF65-F5344CB8AC3E}">
        <p14:creationId xmlns:p14="http://schemas.microsoft.com/office/powerpoint/2010/main" val="20106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a:t>
            </a:r>
          </a:p>
        </p:txBody>
      </p:sp>
      <p:sp>
        <p:nvSpPr>
          <p:cNvPr id="3" name="Content Placeholder 2"/>
          <p:cNvSpPr>
            <a:spLocks noGrp="1"/>
          </p:cNvSpPr>
          <p:nvPr>
            <p:ph sz="quarter" idx="10"/>
          </p:nvPr>
        </p:nvSpPr>
        <p:spPr/>
        <p:txBody>
          <a:bodyPr/>
          <a:lstStyle/>
          <a:p>
            <a:r>
              <a:rPr lang="en-US" dirty="0"/>
              <a:t>Instructor – Viktor </a:t>
            </a:r>
            <a:r>
              <a:rPr lang="en-US" dirty="0" err="1"/>
              <a:t>Lyagutsky</a:t>
            </a:r>
            <a:endParaRPr lang="en-US" dirty="0"/>
          </a:p>
          <a:p>
            <a:pPr lvl="1"/>
            <a:r>
              <a:rPr lang="en-US" dirty="0"/>
              <a:t>Background</a:t>
            </a:r>
          </a:p>
          <a:p>
            <a:r>
              <a:rPr lang="en-US" dirty="0"/>
              <a:t>Class</a:t>
            </a:r>
          </a:p>
          <a:p>
            <a:pPr lvl="1"/>
            <a:r>
              <a:rPr lang="en-US" dirty="0"/>
              <a:t>Each student</a:t>
            </a:r>
          </a:p>
        </p:txBody>
      </p:sp>
    </p:spTree>
    <p:extLst>
      <p:ext uri="{BB962C8B-B14F-4D97-AF65-F5344CB8AC3E}">
        <p14:creationId xmlns:p14="http://schemas.microsoft.com/office/powerpoint/2010/main" val="880760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12192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Like an Onion (a layered approach)</a:t>
            </a:r>
          </a:p>
          <a:p>
            <a:r>
              <a:rPr lang="en-US" altLang="en-US" dirty="0"/>
              <a:t>Each layer using different technologies or management controls</a:t>
            </a:r>
          </a:p>
          <a:p>
            <a:pPr lvl="1"/>
            <a:r>
              <a:rPr lang="en-US" altLang="en-US" dirty="0"/>
              <a:t>Perimeter of Network</a:t>
            </a:r>
          </a:p>
          <a:p>
            <a:pPr lvl="1"/>
            <a:r>
              <a:rPr lang="en-US" altLang="en-US" dirty="0"/>
              <a:t>Internal Network</a:t>
            </a:r>
          </a:p>
          <a:p>
            <a:pPr lvl="1"/>
            <a:r>
              <a:rPr lang="en-US" altLang="en-US" dirty="0"/>
              <a:t>Human Factor</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30</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pic>
        <p:nvPicPr>
          <p:cNvPr id="8" name="Picture 4" descr="FD00235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770813" y="533400"/>
            <a:ext cx="1373187" cy="1447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Oval 7"/>
          <p:cNvSpPr>
            <a:spLocks noChangeArrowheads="1"/>
          </p:cNvSpPr>
          <p:nvPr/>
        </p:nvSpPr>
        <p:spPr bwMode="auto">
          <a:xfrm>
            <a:off x="5029200" y="2362200"/>
            <a:ext cx="3886200" cy="38100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495800" y="3276600"/>
            <a:ext cx="2438400" cy="3810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5181600" y="2667000"/>
            <a:ext cx="1676400" cy="3810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02903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The Perimeter – No Maginot Line</a:t>
            </a:r>
          </a:p>
          <a:p>
            <a:pPr algn="ctr">
              <a:buNone/>
            </a:pPr>
            <a:r>
              <a:rPr lang="en-US" altLang="en-US" sz="2800" i="1" dirty="0"/>
              <a:t>“Do not strike at strength … attack that which is weak…”</a:t>
            </a:r>
            <a:r>
              <a:rPr lang="en-US" altLang="en-US" i="1" dirty="0"/>
              <a:t> - </a:t>
            </a:r>
            <a:r>
              <a:rPr lang="en-US" altLang="en-US" sz="2800" i="1" dirty="0"/>
              <a:t>Sun Tzu</a:t>
            </a:r>
            <a:endParaRPr lang="en-US" altLang="en-US" dirty="0"/>
          </a:p>
          <a:p>
            <a:pPr lvl="1"/>
            <a:r>
              <a:rPr lang="en-US" altLang="en-US" dirty="0"/>
              <a:t>Routers</a:t>
            </a:r>
          </a:p>
          <a:p>
            <a:pPr lvl="1"/>
            <a:r>
              <a:rPr lang="en-US" altLang="en-US" dirty="0"/>
              <a:t>Firewalls</a:t>
            </a:r>
          </a:p>
          <a:p>
            <a:pPr lvl="1"/>
            <a:r>
              <a:rPr lang="en-US" altLang="en-US" dirty="0"/>
              <a:t>IDS’s</a:t>
            </a:r>
          </a:p>
          <a:p>
            <a:pPr lvl="1"/>
            <a:r>
              <a:rPr lang="en-US" altLang="en-US" dirty="0"/>
              <a:t>VPN Devices</a:t>
            </a:r>
          </a:p>
          <a:p>
            <a:pPr lvl="1"/>
            <a:r>
              <a:rPr lang="en-US" altLang="en-US" dirty="0"/>
              <a:t>Software</a:t>
            </a:r>
          </a:p>
          <a:p>
            <a:pPr lvl="2"/>
            <a:r>
              <a:rPr lang="en-US" altLang="en-US" dirty="0"/>
              <a:t>OS, App, DB</a:t>
            </a:r>
          </a:p>
          <a:p>
            <a:pPr lvl="1"/>
            <a:r>
              <a:rPr lang="en-US" altLang="en-US" dirty="0"/>
              <a:t>DMZ’s and subnets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31</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bg2">
                <a:lumMod val="90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599"/>
            <a:ext cx="2781300" cy="866775"/>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095751" y="2362198"/>
            <a:ext cx="2762250" cy="1076326"/>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3"/>
          <p:cNvSpPr txBox="1">
            <a:spLocks noChangeArrowheads="1"/>
          </p:cNvSpPr>
          <p:nvPr/>
        </p:nvSpPr>
        <p:spPr bwMode="auto">
          <a:xfrm>
            <a:off x="6934200" y="1868269"/>
            <a:ext cx="11849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Perimeter</a:t>
            </a:r>
          </a:p>
          <a:p>
            <a:r>
              <a:rPr lang="en-US" altLang="en-US" dirty="0"/>
              <a:t>Defenses</a:t>
            </a:r>
          </a:p>
        </p:txBody>
      </p:sp>
    </p:spTree>
    <p:extLst>
      <p:ext uri="{BB962C8B-B14F-4D97-AF65-F5344CB8AC3E}">
        <p14:creationId xmlns:p14="http://schemas.microsoft.com/office/powerpoint/2010/main" val="665260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Internal Network – The inner network safeguards</a:t>
            </a:r>
          </a:p>
          <a:p>
            <a:pPr lvl="1"/>
            <a:r>
              <a:rPr lang="en-US" altLang="en-US" dirty="0"/>
              <a:t>IDPS, Personal Firewalls</a:t>
            </a:r>
          </a:p>
          <a:p>
            <a:pPr lvl="1"/>
            <a:r>
              <a:rPr lang="en-US" altLang="en-US" dirty="0"/>
              <a:t>A/V Software</a:t>
            </a:r>
          </a:p>
          <a:p>
            <a:pPr lvl="1"/>
            <a:r>
              <a:rPr lang="en-US" altLang="en-US" dirty="0"/>
              <a:t>Software Hardening</a:t>
            </a:r>
          </a:p>
          <a:p>
            <a:pPr lvl="2"/>
            <a:r>
              <a:rPr lang="en-US" altLang="en-US" dirty="0"/>
              <a:t>OS patches </a:t>
            </a:r>
            <a:r>
              <a:rPr lang="en-US" altLang="en-US" dirty="0" err="1"/>
              <a:t>etc</a:t>
            </a:r>
            <a:endParaRPr lang="en-US" altLang="en-US" dirty="0"/>
          </a:p>
          <a:p>
            <a:pPr lvl="2"/>
            <a:r>
              <a:rPr lang="en-US" altLang="en-US" dirty="0"/>
              <a:t>Only needed</a:t>
            </a:r>
          </a:p>
          <a:p>
            <a:pPr lvl="2">
              <a:buFontTx/>
              <a:buNone/>
            </a:pPr>
            <a:r>
              <a:rPr lang="en-US" altLang="en-US" dirty="0"/>
              <a:t>Services running</a:t>
            </a:r>
          </a:p>
          <a:p>
            <a:pPr lvl="1"/>
            <a:r>
              <a:rPr lang="en-US" altLang="en-US" dirty="0"/>
              <a:t>Configuration </a:t>
            </a:r>
            <a:r>
              <a:rPr lang="en-US" altLang="en-US" dirty="0" err="1"/>
              <a:t>Mgmt</a:t>
            </a:r>
            <a:endParaRPr lang="en-US" altLang="en-US" dirty="0"/>
          </a:p>
          <a:p>
            <a:pPr lvl="1"/>
            <a:r>
              <a:rPr lang="en-US" altLang="en-US" dirty="0"/>
              <a:t>Audits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32</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600"/>
            <a:ext cx="2743200" cy="904874"/>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191000" y="2362200"/>
            <a:ext cx="2667000" cy="10668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8"/>
          <p:cNvSpPr txBox="1">
            <a:spLocks noChangeArrowheads="1"/>
          </p:cNvSpPr>
          <p:nvPr/>
        </p:nvSpPr>
        <p:spPr bwMode="auto">
          <a:xfrm>
            <a:off x="7061200" y="2333625"/>
            <a:ext cx="1159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Internal</a:t>
            </a:r>
          </a:p>
          <a:p>
            <a:r>
              <a:rPr lang="en-US" altLang="en-US" dirty="0"/>
              <a:t>Defenses</a:t>
            </a:r>
          </a:p>
        </p:txBody>
      </p:sp>
    </p:spTree>
    <p:extLst>
      <p:ext uri="{BB962C8B-B14F-4D97-AF65-F5344CB8AC3E}">
        <p14:creationId xmlns:p14="http://schemas.microsoft.com/office/powerpoint/2010/main" val="4011239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Human Factor – The people connected to our systems</a:t>
            </a:r>
          </a:p>
          <a:p>
            <a:pPr lvl="1"/>
            <a:r>
              <a:rPr lang="en-US" altLang="en-US" dirty="0"/>
              <a:t>Policies, Standards &amp; Procedures</a:t>
            </a:r>
          </a:p>
          <a:p>
            <a:pPr lvl="2"/>
            <a:r>
              <a:rPr lang="en-US" altLang="en-US" dirty="0"/>
              <a:t>A/V Policy, AUP</a:t>
            </a:r>
          </a:p>
          <a:p>
            <a:pPr lvl="2"/>
            <a:r>
              <a:rPr lang="en-US" altLang="en-US" dirty="0"/>
              <a:t>Standards of Employee Conduct</a:t>
            </a:r>
          </a:p>
          <a:p>
            <a:pPr lvl="2"/>
            <a:r>
              <a:rPr lang="en-US" altLang="en-US" dirty="0"/>
              <a:t>BCP Procedures</a:t>
            </a:r>
          </a:p>
          <a:p>
            <a:pPr lvl="1"/>
            <a:r>
              <a:rPr lang="en-US" altLang="en-US" dirty="0"/>
              <a:t>Awareness Program</a:t>
            </a:r>
          </a:p>
          <a:p>
            <a:pPr lvl="2"/>
            <a:r>
              <a:rPr lang="en-US" altLang="en-US" dirty="0"/>
              <a:t>Sign AUP Annually</a:t>
            </a:r>
          </a:p>
          <a:p>
            <a:pPr lvl="2"/>
            <a:r>
              <a:rPr lang="en-US" altLang="en-US" dirty="0"/>
              <a:t>Security tip of the week</a:t>
            </a:r>
          </a:p>
          <a:p>
            <a:pPr lvl="2"/>
            <a:r>
              <a:rPr lang="en-US" altLang="en-US" dirty="0"/>
              <a:t>Advertise Best Practices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33</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600"/>
            <a:ext cx="2743200" cy="904874"/>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191000" y="2362200"/>
            <a:ext cx="2667000" cy="10668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7"/>
          <p:cNvSpPr txBox="1">
            <a:spLocks noChangeArrowheads="1"/>
          </p:cNvSpPr>
          <p:nvPr/>
        </p:nvSpPr>
        <p:spPr bwMode="auto">
          <a:xfrm>
            <a:off x="6858000" y="4020234"/>
            <a:ext cx="1159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Human</a:t>
            </a:r>
          </a:p>
          <a:p>
            <a:r>
              <a:rPr lang="en-US" altLang="en-US" dirty="0"/>
              <a:t>Defenses</a:t>
            </a:r>
          </a:p>
        </p:txBody>
      </p:sp>
    </p:spTree>
    <p:extLst>
      <p:ext uri="{BB962C8B-B14F-4D97-AF65-F5344CB8AC3E}">
        <p14:creationId xmlns:p14="http://schemas.microsoft.com/office/powerpoint/2010/main" val="2305619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55140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Security Threats	</a:t>
            </a:r>
          </a:p>
        </p:txBody>
      </p:sp>
    </p:spTree>
    <p:extLst>
      <p:ext uri="{BB962C8B-B14F-4D97-AF65-F5344CB8AC3E}">
        <p14:creationId xmlns:p14="http://schemas.microsoft.com/office/powerpoint/2010/main" val="148038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475" y="154483"/>
            <a:ext cx="6943725" cy="627860"/>
          </a:xfrm>
        </p:spPr>
        <p:txBody>
          <a:bodyPr/>
          <a:lstStyle/>
          <a:p>
            <a:r>
              <a:rPr lang="en-US" dirty="0"/>
              <a:t>Threats – Enhanced Cyber Kill Chain</a:t>
            </a:r>
          </a:p>
        </p:txBody>
      </p:sp>
      <p:sp>
        <p:nvSpPr>
          <p:cNvPr id="3" name="Content Placeholder 2"/>
          <p:cNvSpPr>
            <a:spLocks noGrp="1"/>
          </p:cNvSpPr>
          <p:nvPr>
            <p:ph sz="quarter" idx="10"/>
          </p:nvPr>
        </p:nvSpPr>
        <p:spPr/>
        <p:txBody>
          <a:bodyPr/>
          <a:lstStyle/>
          <a:p>
            <a:endParaRPr lang="en-US" dirty="0"/>
          </a:p>
        </p:txBody>
      </p:sp>
      <p:pic>
        <p:nvPicPr>
          <p:cNvPr id="4099" name="Picture 3" descr="\\SISLAPTOP14\Temp\SISLAPTOP10VMWrk\Henri\security\Doc\KillChain\EnhancedCyberKillChainv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 y="981075"/>
            <a:ext cx="8580438"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78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 </a:t>
            </a:r>
            <a:r>
              <a:rPr lang="en-US" dirty="0" err="1"/>
              <a:t>Mitre</a:t>
            </a:r>
            <a:r>
              <a:rPr lang="en-US" dirty="0"/>
              <a:t> ATT&amp;CK Matrix</a:t>
            </a:r>
          </a:p>
        </p:txBody>
      </p:sp>
      <p:sp>
        <p:nvSpPr>
          <p:cNvPr id="3" name="Content Placeholder 2"/>
          <p:cNvSpPr>
            <a:spLocks noGrp="1"/>
          </p:cNvSpPr>
          <p:nvPr>
            <p:ph sz="quarter" idx="10"/>
          </p:nvPr>
        </p:nvSpPr>
        <p:spPr/>
        <p:txBody>
          <a:bodyPr/>
          <a:lstStyle/>
          <a:p>
            <a:endParaRPr lang="en-US"/>
          </a:p>
        </p:txBody>
      </p:sp>
      <p:pic>
        <p:nvPicPr>
          <p:cNvPr id="5122" name="Picture 2" descr="\\SISLAPTOP14\Temp\SISLAPTOP10VMWrk\Henri\security\Doc\KillChain\attack-matrix-2.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902112"/>
            <a:ext cx="7812379" cy="579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08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Network Security Attacks</a:t>
            </a:r>
          </a:p>
        </p:txBody>
      </p:sp>
      <p:sp>
        <p:nvSpPr>
          <p:cNvPr id="3" name="Content Placeholder 2"/>
          <p:cNvSpPr>
            <a:spLocks noGrp="1"/>
          </p:cNvSpPr>
          <p:nvPr>
            <p:ph sz="quarter" idx="10"/>
          </p:nvPr>
        </p:nvSpPr>
        <p:spPr/>
        <p:txBody>
          <a:bodyPr>
            <a:normAutofit/>
          </a:bodyPr>
          <a:lstStyle/>
          <a:p>
            <a:pPr fontAlgn="ctr"/>
            <a:r>
              <a:rPr lang="en-CA" dirty="0"/>
              <a:t>Network Attack</a:t>
            </a:r>
          </a:p>
          <a:p>
            <a:pPr lvl="1" fontAlgn="ctr"/>
            <a:r>
              <a:rPr lang="en-CA" dirty="0"/>
              <a:t>Wiretapping (sniffing)</a:t>
            </a:r>
          </a:p>
          <a:p>
            <a:pPr lvl="1" fontAlgn="ctr"/>
            <a:r>
              <a:rPr lang="en-CA" dirty="0"/>
              <a:t>Port scanners (IP, port </a:t>
            </a:r>
            <a:r>
              <a:rPr lang="en-CA" dirty="0" err="1"/>
              <a:t>etc</a:t>
            </a:r>
            <a:r>
              <a:rPr lang="en-CA" dirty="0"/>
              <a:t>)</a:t>
            </a:r>
          </a:p>
          <a:p>
            <a:pPr lvl="1" fontAlgn="ctr"/>
            <a:r>
              <a:rPr lang="en-CA" dirty="0"/>
              <a:t>Idle scans</a:t>
            </a:r>
          </a:p>
          <a:p>
            <a:pPr lvl="1" fontAlgn="ctr"/>
            <a:r>
              <a:rPr lang="en-CA" dirty="0" err="1"/>
              <a:t>DoS</a:t>
            </a:r>
            <a:r>
              <a:rPr lang="en-CA" dirty="0"/>
              <a:t> attacks</a:t>
            </a:r>
          </a:p>
          <a:p>
            <a:pPr lvl="1" fontAlgn="ctr"/>
            <a:r>
              <a:rPr lang="en-CA" dirty="0"/>
              <a:t>MAC, IP, DNS, DHCP spoofing</a:t>
            </a:r>
          </a:p>
          <a:p>
            <a:pPr lvl="1" fontAlgn="ctr"/>
            <a:r>
              <a:rPr lang="en-CA" dirty="0"/>
              <a:t>Man-in-the-middle attacks</a:t>
            </a:r>
          </a:p>
          <a:p>
            <a:pPr lvl="1" fontAlgn="ctr"/>
            <a:r>
              <a:rPr lang="en-CA" dirty="0"/>
              <a:t>ARP, DHCP poisoning</a:t>
            </a:r>
          </a:p>
          <a:p>
            <a:pPr lvl="1" fontAlgn="ctr"/>
            <a:r>
              <a:rPr lang="en-CA" dirty="0"/>
              <a:t>VLAN hopping</a:t>
            </a:r>
          </a:p>
          <a:p>
            <a:pPr lvl="1" fontAlgn="ctr"/>
            <a:r>
              <a:rPr lang="en-CA" dirty="0"/>
              <a:t>Smurf attacks</a:t>
            </a:r>
          </a:p>
        </p:txBody>
      </p:sp>
    </p:spTree>
    <p:extLst>
      <p:ext uri="{BB962C8B-B14F-4D97-AF65-F5344CB8AC3E}">
        <p14:creationId xmlns:p14="http://schemas.microsoft.com/office/powerpoint/2010/main" val="1112583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Network Security Attacks</a:t>
            </a:r>
          </a:p>
        </p:txBody>
      </p:sp>
      <p:sp>
        <p:nvSpPr>
          <p:cNvPr id="3" name="Content Placeholder 2"/>
          <p:cNvSpPr>
            <a:spLocks noGrp="1"/>
          </p:cNvSpPr>
          <p:nvPr>
            <p:ph sz="quarter" idx="10"/>
          </p:nvPr>
        </p:nvSpPr>
        <p:spPr/>
        <p:txBody>
          <a:bodyPr>
            <a:normAutofit/>
          </a:bodyPr>
          <a:lstStyle/>
          <a:p>
            <a:pPr fontAlgn="ctr"/>
            <a:r>
              <a:rPr lang="en-CA" dirty="0"/>
              <a:t>Network &amp; OS Attack</a:t>
            </a:r>
          </a:p>
          <a:p>
            <a:pPr lvl="1" fontAlgn="ctr"/>
            <a:r>
              <a:rPr lang="en-CA" dirty="0"/>
              <a:t>Buffer overflows</a:t>
            </a:r>
          </a:p>
          <a:p>
            <a:pPr lvl="1" fontAlgn="ctr"/>
            <a:r>
              <a:rPr lang="en-CA" dirty="0"/>
              <a:t>Heap overflows</a:t>
            </a:r>
          </a:p>
          <a:p>
            <a:pPr lvl="1" fontAlgn="ctr"/>
            <a:r>
              <a:rPr lang="en-CA" dirty="0"/>
              <a:t>Format string attacks</a:t>
            </a:r>
          </a:p>
          <a:p>
            <a:pPr fontAlgn="ctr"/>
            <a:r>
              <a:rPr lang="en-CA" dirty="0"/>
              <a:t>App attacks</a:t>
            </a:r>
          </a:p>
          <a:p>
            <a:pPr lvl="1" fontAlgn="ctr"/>
            <a:r>
              <a:rPr lang="en-CA" dirty="0"/>
              <a:t>SQL injections</a:t>
            </a:r>
          </a:p>
          <a:p>
            <a:pPr lvl="1" fontAlgn="ctr"/>
            <a:r>
              <a:rPr lang="en-CA" dirty="0"/>
              <a:t>Cross-site scripting</a:t>
            </a:r>
          </a:p>
          <a:p>
            <a:pPr lvl="1" fontAlgn="ctr"/>
            <a:r>
              <a:rPr lang="en-CA" dirty="0"/>
              <a:t>CSRF</a:t>
            </a:r>
          </a:p>
          <a:p>
            <a:pPr lvl="1" fontAlgn="ctr"/>
            <a:r>
              <a:rPr lang="en-CA" dirty="0"/>
              <a:t>Phishing</a:t>
            </a:r>
          </a:p>
        </p:txBody>
      </p:sp>
    </p:spTree>
    <p:extLst>
      <p:ext uri="{BB962C8B-B14F-4D97-AF65-F5344CB8AC3E}">
        <p14:creationId xmlns:p14="http://schemas.microsoft.com/office/powerpoint/2010/main" val="151802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Grading</a:t>
            </a:r>
          </a:p>
        </p:txBody>
      </p:sp>
      <p:sp>
        <p:nvSpPr>
          <p:cNvPr id="4" name="Rectangle 4"/>
          <p:cNvSpPr>
            <a:spLocks noChangeArrowheads="1"/>
          </p:cNvSpPr>
          <p:nvPr/>
        </p:nvSpPr>
        <p:spPr bwMode="auto">
          <a:xfrm>
            <a:off x="4572000" y="1381124"/>
            <a:ext cx="3581400" cy="398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3600">
                <a:solidFill>
                  <a:srgbClr val="000000"/>
                </a:solidFill>
              </a:rPr>
              <a:t>15 </a:t>
            </a:r>
            <a:r>
              <a:rPr lang="en-US" altLang="en-US" sz="3600" dirty="0">
                <a:solidFill>
                  <a:srgbClr val="000000"/>
                </a:solidFill>
              </a:rPr>
              <a:t>%</a:t>
            </a:r>
          </a:p>
          <a:p>
            <a:pPr eaLnBrk="0" hangingPunct="0"/>
            <a:r>
              <a:rPr lang="en-US" altLang="en-US" sz="3600" dirty="0">
                <a:solidFill>
                  <a:srgbClr val="000000"/>
                </a:solidFill>
              </a:rPr>
              <a:t>10 %</a:t>
            </a:r>
          </a:p>
          <a:p>
            <a:pPr eaLnBrk="0" hangingPunct="0"/>
            <a:r>
              <a:rPr lang="en-US" altLang="en-US" sz="3600" dirty="0">
                <a:solidFill>
                  <a:srgbClr val="000000"/>
                </a:solidFill>
              </a:rPr>
              <a:t>35 %</a:t>
            </a:r>
          </a:p>
          <a:p>
            <a:pPr eaLnBrk="0" hangingPunct="0"/>
            <a:r>
              <a:rPr lang="en-US" altLang="en-US" sz="3600" dirty="0">
                <a:solidFill>
                  <a:srgbClr val="000000"/>
                </a:solidFill>
              </a:rPr>
              <a:t>40 %</a:t>
            </a:r>
          </a:p>
        </p:txBody>
      </p:sp>
      <p:sp>
        <p:nvSpPr>
          <p:cNvPr id="6" name="Rectangle 3"/>
          <p:cNvSpPr txBox="1">
            <a:spLocks noChangeArrowheads="1"/>
          </p:cNvSpPr>
          <p:nvPr/>
        </p:nvSpPr>
        <p:spPr>
          <a:xfrm>
            <a:off x="390525" y="1381125"/>
            <a:ext cx="4181475"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en-US" sz="3600" dirty="0">
                <a:solidFill>
                  <a:schemeClr val="tx1"/>
                </a:solidFill>
              </a:rPr>
              <a:t>Labs x 8</a:t>
            </a:r>
          </a:p>
          <a:p>
            <a:pPr>
              <a:spcBef>
                <a:spcPts val="0"/>
              </a:spcBef>
            </a:pPr>
            <a:r>
              <a:rPr lang="en-US" altLang="en-US" sz="3600" dirty="0">
                <a:solidFill>
                  <a:schemeClr val="tx1"/>
                </a:solidFill>
              </a:rPr>
              <a:t>Quiz x 7</a:t>
            </a:r>
          </a:p>
          <a:p>
            <a:pPr>
              <a:spcBef>
                <a:spcPts val="0"/>
              </a:spcBef>
            </a:pPr>
            <a:r>
              <a:rPr lang="en-US" altLang="en-US" sz="3600" dirty="0">
                <a:solidFill>
                  <a:schemeClr val="tx1"/>
                </a:solidFill>
              </a:rPr>
              <a:t>Mid Term Exam</a:t>
            </a:r>
          </a:p>
          <a:p>
            <a:pPr>
              <a:spcBef>
                <a:spcPts val="0"/>
              </a:spcBef>
            </a:pPr>
            <a:r>
              <a:rPr lang="en-US" altLang="en-US" sz="3600" dirty="0">
                <a:solidFill>
                  <a:schemeClr val="tx1"/>
                </a:solidFill>
              </a:rPr>
              <a:t>Final Exam</a:t>
            </a:r>
          </a:p>
        </p:txBody>
      </p:sp>
    </p:spTree>
    <p:extLst>
      <p:ext uri="{BB962C8B-B14F-4D97-AF65-F5344CB8AC3E}">
        <p14:creationId xmlns:p14="http://schemas.microsoft.com/office/powerpoint/2010/main" val="92632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02519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Measures of Network Security</a:t>
            </a:r>
            <a:endParaRPr lang="en-US" dirty="0"/>
          </a:p>
        </p:txBody>
      </p:sp>
    </p:spTree>
    <p:extLst>
      <p:ext uri="{BB962C8B-B14F-4D97-AF65-F5344CB8AC3E}">
        <p14:creationId xmlns:p14="http://schemas.microsoft.com/office/powerpoint/2010/main" val="951865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Defenses</a:t>
            </a:r>
          </a:p>
        </p:txBody>
      </p:sp>
      <p:sp>
        <p:nvSpPr>
          <p:cNvPr id="3" name="Content Placeholder 2"/>
          <p:cNvSpPr>
            <a:spLocks noGrp="1"/>
          </p:cNvSpPr>
          <p:nvPr>
            <p:ph sz="quarter" idx="10"/>
          </p:nvPr>
        </p:nvSpPr>
        <p:spPr/>
        <p:txBody>
          <a:bodyPr>
            <a:normAutofit/>
          </a:bodyPr>
          <a:lstStyle/>
          <a:p>
            <a:pPr fontAlgn="ctr"/>
            <a:r>
              <a:rPr lang="en-CA" dirty="0"/>
              <a:t>Network segmentation / Firewalls</a:t>
            </a:r>
          </a:p>
          <a:p>
            <a:pPr fontAlgn="ctr"/>
            <a:r>
              <a:rPr lang="en-CA" dirty="0"/>
              <a:t>Network &amp; OS Access controls</a:t>
            </a:r>
          </a:p>
          <a:p>
            <a:pPr fontAlgn="ctr"/>
            <a:r>
              <a:rPr lang="en-CA" dirty="0"/>
              <a:t>Behavioral analytics (Network / End Point)</a:t>
            </a:r>
          </a:p>
          <a:p>
            <a:pPr fontAlgn="ctr"/>
            <a:r>
              <a:rPr lang="en-CA" dirty="0"/>
              <a:t>Intrusion Detection System (IDS)</a:t>
            </a:r>
          </a:p>
          <a:p>
            <a:pPr fontAlgn="ctr"/>
            <a:r>
              <a:rPr lang="en-CA" dirty="0"/>
              <a:t>Intrusion Prevention Systems (IPS)</a:t>
            </a:r>
          </a:p>
          <a:p>
            <a:pPr fontAlgn="ctr"/>
            <a:r>
              <a:rPr lang="en-CA" dirty="0"/>
              <a:t>Data loss prevention (DLP)</a:t>
            </a:r>
          </a:p>
          <a:p>
            <a:pPr fontAlgn="ctr"/>
            <a:r>
              <a:rPr lang="en-CA" dirty="0"/>
              <a:t>Antivirus and antimalware (Network / End Point)</a:t>
            </a:r>
          </a:p>
          <a:p>
            <a:pPr fontAlgn="ctr"/>
            <a:r>
              <a:rPr lang="en-CA" dirty="0"/>
              <a:t>Email / Web security</a:t>
            </a:r>
          </a:p>
          <a:p>
            <a:pPr fontAlgn="ctr"/>
            <a:endParaRPr lang="en-CA" dirty="0"/>
          </a:p>
        </p:txBody>
      </p:sp>
    </p:spTree>
    <p:extLst>
      <p:ext uri="{BB962C8B-B14F-4D97-AF65-F5344CB8AC3E}">
        <p14:creationId xmlns:p14="http://schemas.microsoft.com/office/powerpoint/2010/main" val="194677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Defenses</a:t>
            </a:r>
          </a:p>
        </p:txBody>
      </p:sp>
      <p:sp>
        <p:nvSpPr>
          <p:cNvPr id="3" name="Content Placeholder 2"/>
          <p:cNvSpPr>
            <a:spLocks noGrp="1"/>
          </p:cNvSpPr>
          <p:nvPr>
            <p:ph sz="quarter" idx="10"/>
          </p:nvPr>
        </p:nvSpPr>
        <p:spPr/>
        <p:txBody>
          <a:bodyPr>
            <a:normAutofit/>
          </a:bodyPr>
          <a:lstStyle/>
          <a:p>
            <a:pPr fontAlgn="ctr"/>
            <a:r>
              <a:rPr lang="en-CA" dirty="0"/>
              <a:t>Security information and event management</a:t>
            </a:r>
          </a:p>
          <a:p>
            <a:pPr fontAlgn="ctr"/>
            <a:r>
              <a:rPr lang="en-CA" dirty="0"/>
              <a:t>Virtual Private Network (Net to Net, EP to Net)</a:t>
            </a:r>
          </a:p>
          <a:p>
            <a:pPr fontAlgn="ctr"/>
            <a:r>
              <a:rPr lang="en-CA" dirty="0"/>
              <a:t>Application security</a:t>
            </a:r>
          </a:p>
          <a:p>
            <a:pPr fontAlgn="ctr"/>
            <a:r>
              <a:rPr lang="en-CA" dirty="0"/>
              <a:t>Wireless security</a:t>
            </a:r>
          </a:p>
          <a:p>
            <a:pPr fontAlgn="ctr"/>
            <a:r>
              <a:rPr lang="en-CA" dirty="0"/>
              <a:t>Mobile device security</a:t>
            </a:r>
          </a:p>
          <a:p>
            <a:pPr fontAlgn="ctr"/>
            <a:endParaRPr lang="en-CA" dirty="0"/>
          </a:p>
        </p:txBody>
      </p:sp>
    </p:spTree>
    <p:extLst>
      <p:ext uri="{BB962C8B-B14F-4D97-AF65-F5344CB8AC3E}">
        <p14:creationId xmlns:p14="http://schemas.microsoft.com/office/powerpoint/2010/main" val="193931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686325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Wired vs. Wireless Networks</a:t>
            </a:r>
            <a:endParaRPr lang="en-US" dirty="0"/>
          </a:p>
        </p:txBody>
      </p:sp>
    </p:spTree>
    <p:extLst>
      <p:ext uri="{BB962C8B-B14F-4D97-AF65-F5344CB8AC3E}">
        <p14:creationId xmlns:p14="http://schemas.microsoft.com/office/powerpoint/2010/main" val="1167771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Wired Network</a:t>
            </a:r>
          </a:p>
        </p:txBody>
      </p:sp>
      <p:sp>
        <p:nvSpPr>
          <p:cNvPr id="3" name="Content Placeholder 2"/>
          <p:cNvSpPr>
            <a:spLocks noGrp="1"/>
          </p:cNvSpPr>
          <p:nvPr>
            <p:ph sz="quarter" idx="10"/>
          </p:nvPr>
        </p:nvSpPr>
        <p:spPr/>
        <p:txBody>
          <a:bodyPr>
            <a:normAutofit/>
          </a:bodyPr>
          <a:lstStyle/>
          <a:p>
            <a:pPr fontAlgn="ctr"/>
            <a:r>
              <a:rPr lang="en-CA" dirty="0"/>
              <a:t>Faster speed – up to 40 </a:t>
            </a:r>
            <a:r>
              <a:rPr lang="en-CA" dirty="0" err="1"/>
              <a:t>Gbps</a:t>
            </a:r>
            <a:endParaRPr lang="en-CA" dirty="0"/>
          </a:p>
          <a:p>
            <a:pPr fontAlgn="ctr"/>
            <a:r>
              <a:rPr lang="en-CA" dirty="0"/>
              <a:t>Full duplex, collision free</a:t>
            </a:r>
          </a:p>
          <a:p>
            <a:pPr fontAlgn="ctr"/>
            <a:r>
              <a:rPr lang="en-CA" dirty="0"/>
              <a:t>Harder to sniff traffic</a:t>
            </a:r>
          </a:p>
          <a:p>
            <a:pPr fontAlgn="ctr"/>
            <a:r>
              <a:rPr lang="en-CA" dirty="0"/>
              <a:t>More reliable transmission</a:t>
            </a:r>
          </a:p>
          <a:p>
            <a:pPr fontAlgn="ctr"/>
            <a:r>
              <a:rPr lang="en-CA" dirty="0"/>
              <a:t>Requires physical connectivity, restricts mobility</a:t>
            </a:r>
          </a:p>
          <a:p>
            <a:pPr fontAlgn="ctr"/>
            <a:r>
              <a:rPr lang="en-CA" dirty="0"/>
              <a:t>More secure in general</a:t>
            </a:r>
          </a:p>
          <a:p>
            <a:pPr fontAlgn="ctr"/>
            <a:endParaRPr lang="en-CA" dirty="0"/>
          </a:p>
          <a:p>
            <a:pPr fontAlgn="ctr"/>
            <a:endParaRPr lang="en-CA" dirty="0"/>
          </a:p>
        </p:txBody>
      </p:sp>
    </p:spTree>
    <p:extLst>
      <p:ext uri="{BB962C8B-B14F-4D97-AF65-F5344CB8AC3E}">
        <p14:creationId xmlns:p14="http://schemas.microsoft.com/office/powerpoint/2010/main" val="32102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Wireless Network</a:t>
            </a:r>
          </a:p>
        </p:txBody>
      </p:sp>
      <p:sp>
        <p:nvSpPr>
          <p:cNvPr id="3" name="Content Placeholder 2"/>
          <p:cNvSpPr>
            <a:spLocks noGrp="1"/>
          </p:cNvSpPr>
          <p:nvPr>
            <p:ph sz="quarter" idx="10"/>
          </p:nvPr>
        </p:nvSpPr>
        <p:spPr/>
        <p:txBody>
          <a:bodyPr>
            <a:normAutofit/>
          </a:bodyPr>
          <a:lstStyle/>
          <a:p>
            <a:pPr fontAlgn="ctr"/>
            <a:r>
              <a:rPr lang="en-CA" dirty="0"/>
              <a:t>Slower speed – up to 2.3 </a:t>
            </a:r>
            <a:r>
              <a:rPr lang="en-CA" dirty="0" err="1"/>
              <a:t>Gbps</a:t>
            </a:r>
            <a:r>
              <a:rPr lang="en-CA" dirty="0"/>
              <a:t> (theoretically)</a:t>
            </a:r>
          </a:p>
          <a:p>
            <a:pPr fontAlgn="ctr"/>
            <a:r>
              <a:rPr lang="en-CA" dirty="0"/>
              <a:t>Shared medium, prone to collision</a:t>
            </a:r>
          </a:p>
          <a:p>
            <a:pPr fontAlgn="ctr"/>
            <a:r>
              <a:rPr lang="en-CA" dirty="0"/>
              <a:t>Easy to sniff traffic</a:t>
            </a:r>
          </a:p>
          <a:p>
            <a:pPr fontAlgn="ctr"/>
            <a:r>
              <a:rPr lang="en-CA" dirty="0"/>
              <a:t>Prone to transmission errors</a:t>
            </a:r>
          </a:p>
          <a:p>
            <a:pPr fontAlgn="ctr"/>
            <a:r>
              <a:rPr lang="en-CA" dirty="0"/>
              <a:t>Does not require physical connectivity</a:t>
            </a:r>
          </a:p>
          <a:p>
            <a:pPr fontAlgn="ctr"/>
            <a:r>
              <a:rPr lang="en-CA" dirty="0"/>
              <a:t>Less secure in general</a:t>
            </a:r>
          </a:p>
          <a:p>
            <a:pPr fontAlgn="ctr"/>
            <a:endParaRPr lang="en-CA" dirty="0"/>
          </a:p>
          <a:p>
            <a:pPr fontAlgn="ctr"/>
            <a:endParaRPr lang="en-CA" dirty="0"/>
          </a:p>
        </p:txBody>
      </p:sp>
    </p:spTree>
    <p:extLst>
      <p:ext uri="{BB962C8B-B14F-4D97-AF65-F5344CB8AC3E}">
        <p14:creationId xmlns:p14="http://schemas.microsoft.com/office/powerpoint/2010/main" val="1299339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291108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6149" y="771526"/>
            <a:ext cx="5474189" cy="4520226"/>
          </a:xfrm>
        </p:spPr>
        <p:txBody>
          <a:bodyPr anchor="ctr"/>
          <a:lstStyle/>
          <a:p>
            <a:r>
              <a:rPr lang="en-CA" sz="4400" dirty="0"/>
              <a:t>Network Vulnerabilities</a:t>
            </a:r>
            <a:endParaRPr lang="en-US" sz="4400" dirty="0"/>
          </a:p>
        </p:txBody>
      </p:sp>
    </p:spTree>
    <p:extLst>
      <p:ext uri="{BB962C8B-B14F-4D97-AF65-F5344CB8AC3E}">
        <p14:creationId xmlns:p14="http://schemas.microsoft.com/office/powerpoint/2010/main" val="83189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 / Attendance</a:t>
            </a:r>
          </a:p>
        </p:txBody>
      </p:sp>
      <p:sp>
        <p:nvSpPr>
          <p:cNvPr id="3" name="Content Placeholder 2"/>
          <p:cNvSpPr>
            <a:spLocks noGrp="1"/>
          </p:cNvSpPr>
          <p:nvPr>
            <p:ph sz="quarter" idx="10"/>
          </p:nvPr>
        </p:nvSpPr>
        <p:spPr>
          <a:xfrm>
            <a:off x="635000" y="885825"/>
            <a:ext cx="7840663" cy="5329943"/>
          </a:xfrm>
        </p:spPr>
        <p:txBody>
          <a:bodyPr/>
          <a:lstStyle/>
          <a:p>
            <a:r>
              <a:rPr lang="en-US" dirty="0"/>
              <a:t>Instructor to Student</a:t>
            </a:r>
          </a:p>
          <a:p>
            <a:pPr lvl="1"/>
            <a:r>
              <a:rPr lang="en-US" dirty="0"/>
              <a:t>Email </a:t>
            </a:r>
          </a:p>
          <a:p>
            <a:pPr lvl="1"/>
            <a:r>
              <a:rPr lang="en-US" dirty="0"/>
              <a:t>Pre and post class (15 min)</a:t>
            </a:r>
          </a:p>
          <a:p>
            <a:pPr lvl="1"/>
            <a:r>
              <a:rPr lang="en-US" dirty="0"/>
              <a:t>During lecture / lab</a:t>
            </a:r>
          </a:p>
          <a:p>
            <a:r>
              <a:rPr lang="en-US" dirty="0"/>
              <a:t>Student to Instructor</a:t>
            </a:r>
          </a:p>
          <a:p>
            <a:pPr lvl="1"/>
            <a:r>
              <a:rPr lang="en-US" dirty="0"/>
              <a:t>Email pre and post class</a:t>
            </a:r>
          </a:p>
          <a:p>
            <a:pPr lvl="1"/>
            <a:r>
              <a:rPr lang="en-US" dirty="0"/>
              <a:t>Schedule appointment</a:t>
            </a:r>
          </a:p>
          <a:p>
            <a:r>
              <a:rPr lang="en-US" dirty="0"/>
              <a:t>Class/Lab/Quiz/Exam Attendance</a:t>
            </a:r>
          </a:p>
          <a:p>
            <a:pPr lvl="1"/>
            <a:r>
              <a:rPr lang="en-US" dirty="0"/>
              <a:t>Flexibility but communication is key</a:t>
            </a:r>
          </a:p>
          <a:p>
            <a:pPr lvl="1"/>
            <a:endParaRPr lang="en-US" dirty="0"/>
          </a:p>
        </p:txBody>
      </p:sp>
    </p:spTree>
    <p:extLst>
      <p:ext uri="{BB962C8B-B14F-4D97-AF65-F5344CB8AC3E}">
        <p14:creationId xmlns:p14="http://schemas.microsoft.com/office/powerpoint/2010/main" val="1288942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Vulnerability Sources</a:t>
            </a:r>
          </a:p>
        </p:txBody>
      </p:sp>
      <p:sp>
        <p:nvSpPr>
          <p:cNvPr id="3" name="Content Placeholder 2"/>
          <p:cNvSpPr>
            <a:spLocks noGrp="1"/>
          </p:cNvSpPr>
          <p:nvPr>
            <p:ph sz="quarter" idx="10"/>
          </p:nvPr>
        </p:nvSpPr>
        <p:spPr/>
        <p:txBody>
          <a:bodyPr/>
          <a:lstStyle/>
          <a:p>
            <a:r>
              <a:rPr lang="en-US" dirty="0"/>
              <a:t>Vendors</a:t>
            </a:r>
          </a:p>
          <a:p>
            <a:pPr lvl="1"/>
            <a:r>
              <a:rPr lang="en-US" dirty="0"/>
              <a:t>Networks</a:t>
            </a:r>
          </a:p>
          <a:p>
            <a:pPr lvl="2"/>
            <a:r>
              <a:rPr lang="en-US" dirty="0"/>
              <a:t>Avaya, Cisco, F5, Fortinet, Juniper, HP, Palo Alto, </a:t>
            </a:r>
            <a:r>
              <a:rPr lang="en-US" dirty="0" err="1"/>
              <a:t>etc</a:t>
            </a:r>
            <a:endParaRPr lang="en-US" dirty="0"/>
          </a:p>
          <a:p>
            <a:pPr lvl="1"/>
            <a:r>
              <a:rPr lang="en-US" dirty="0"/>
              <a:t>OS</a:t>
            </a:r>
          </a:p>
          <a:p>
            <a:pPr lvl="2"/>
            <a:r>
              <a:rPr lang="en-US" dirty="0"/>
              <a:t>IBM, Linux, Microsoft, Oracle</a:t>
            </a:r>
          </a:p>
          <a:p>
            <a:pPr lvl="1"/>
            <a:r>
              <a:rPr lang="en-US" dirty="0"/>
              <a:t>Apps</a:t>
            </a:r>
          </a:p>
          <a:p>
            <a:r>
              <a:rPr lang="en-US" dirty="0"/>
              <a:t>US-CERT - www.us-cert.gov</a:t>
            </a:r>
          </a:p>
          <a:p>
            <a:r>
              <a:rPr lang="en-US" dirty="0"/>
              <a:t>CVE </a:t>
            </a:r>
            <a:r>
              <a:rPr lang="en-US" dirty="0" err="1"/>
              <a:t>Mitre</a:t>
            </a:r>
            <a:r>
              <a:rPr lang="en-US" dirty="0"/>
              <a:t> - cve.mitre.org</a:t>
            </a:r>
          </a:p>
          <a:p>
            <a:endParaRPr lang="en-US" dirty="0"/>
          </a:p>
        </p:txBody>
      </p:sp>
    </p:spTree>
    <p:extLst>
      <p:ext uri="{BB962C8B-B14F-4D97-AF65-F5344CB8AC3E}">
        <p14:creationId xmlns:p14="http://schemas.microsoft.com/office/powerpoint/2010/main" val="1526736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600" dirty="0"/>
              <a:t>Identify Network Security Vulnerabilities</a:t>
            </a:r>
          </a:p>
        </p:txBody>
      </p:sp>
      <p:sp>
        <p:nvSpPr>
          <p:cNvPr id="3" name="Content Placeholder 2"/>
          <p:cNvSpPr>
            <a:spLocks noGrp="1"/>
          </p:cNvSpPr>
          <p:nvPr>
            <p:ph sz="quarter" idx="10"/>
          </p:nvPr>
        </p:nvSpPr>
        <p:spPr/>
        <p:txBody>
          <a:bodyPr>
            <a:normAutofit/>
          </a:bodyPr>
          <a:lstStyle/>
          <a:p>
            <a:pPr fontAlgn="ctr"/>
            <a:r>
              <a:rPr lang="en-CA" dirty="0"/>
              <a:t>Research common network attacks</a:t>
            </a:r>
          </a:p>
          <a:p>
            <a:pPr fontAlgn="ctr"/>
            <a:r>
              <a:rPr lang="en-CA" dirty="0"/>
              <a:t>Perform an inventory of your network devices</a:t>
            </a:r>
          </a:p>
          <a:p>
            <a:pPr fontAlgn="ctr"/>
            <a:r>
              <a:rPr lang="en-CA" dirty="0"/>
              <a:t>Look up vulnerabilities associated with your devices</a:t>
            </a:r>
          </a:p>
          <a:p>
            <a:pPr fontAlgn="ctr"/>
            <a:r>
              <a:rPr lang="en-CA" dirty="0"/>
              <a:t>Employ vulnerability assessment tools</a:t>
            </a:r>
          </a:p>
          <a:p>
            <a:pPr fontAlgn="ctr"/>
            <a:r>
              <a:rPr lang="en-CA" dirty="0"/>
              <a:t>Assess the risks on all your devices</a:t>
            </a:r>
          </a:p>
        </p:txBody>
      </p:sp>
    </p:spTree>
    <p:extLst>
      <p:ext uri="{BB962C8B-B14F-4D97-AF65-F5344CB8AC3E}">
        <p14:creationId xmlns:p14="http://schemas.microsoft.com/office/powerpoint/2010/main" val="2811578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Internal Network Vulnerabilities</a:t>
            </a:r>
          </a:p>
        </p:txBody>
      </p:sp>
      <p:sp>
        <p:nvSpPr>
          <p:cNvPr id="3" name="Content Placeholder 2"/>
          <p:cNvSpPr>
            <a:spLocks noGrp="1"/>
          </p:cNvSpPr>
          <p:nvPr>
            <p:ph sz="quarter" idx="10"/>
          </p:nvPr>
        </p:nvSpPr>
        <p:spPr/>
        <p:txBody>
          <a:bodyPr>
            <a:normAutofit/>
          </a:bodyPr>
          <a:lstStyle/>
          <a:p>
            <a:r>
              <a:rPr lang="en-CA" dirty="0"/>
              <a:t>Network Perimeter – A line of defense established between the network you manage (your corporate network) and the outside network (the Internet)</a:t>
            </a:r>
          </a:p>
          <a:p>
            <a:pPr fontAlgn="ctr"/>
            <a:r>
              <a:rPr lang="en-CA" dirty="0"/>
              <a:t>Internal network vulnerabilities can be exploited from within the network perimeter</a:t>
            </a:r>
          </a:p>
          <a:p>
            <a:pPr lvl="1" fontAlgn="ctr"/>
            <a:r>
              <a:rPr lang="en-CA" dirty="0"/>
              <a:t>Vulnerabilities on workstations, servers, network devices, storage components, infrastructure nodes, etc.</a:t>
            </a:r>
          </a:p>
        </p:txBody>
      </p:sp>
    </p:spTree>
    <p:extLst>
      <p:ext uri="{BB962C8B-B14F-4D97-AF65-F5344CB8AC3E}">
        <p14:creationId xmlns:p14="http://schemas.microsoft.com/office/powerpoint/2010/main" val="4272230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External Network Vulnerabilities</a:t>
            </a:r>
          </a:p>
        </p:txBody>
      </p:sp>
      <p:sp>
        <p:nvSpPr>
          <p:cNvPr id="3" name="Content Placeholder 2"/>
          <p:cNvSpPr>
            <a:spLocks noGrp="1"/>
          </p:cNvSpPr>
          <p:nvPr>
            <p:ph sz="quarter" idx="10"/>
          </p:nvPr>
        </p:nvSpPr>
        <p:spPr/>
        <p:txBody>
          <a:bodyPr>
            <a:normAutofit/>
          </a:bodyPr>
          <a:lstStyle/>
          <a:p>
            <a:pPr fontAlgn="ctr"/>
            <a:r>
              <a:rPr lang="en-CA" dirty="0"/>
              <a:t>External network vulnerabilities can be exploited from outside the network perimeter</a:t>
            </a:r>
          </a:p>
          <a:p>
            <a:pPr lvl="1" fontAlgn="ctr"/>
            <a:r>
              <a:rPr lang="en-CA" dirty="0"/>
              <a:t>Vulnerabilities on Internet-facing web servers, services, database, VPNs, firewalls, etc.</a:t>
            </a:r>
          </a:p>
        </p:txBody>
      </p:sp>
    </p:spTree>
    <p:extLst>
      <p:ext uri="{BB962C8B-B14F-4D97-AF65-F5344CB8AC3E}">
        <p14:creationId xmlns:p14="http://schemas.microsoft.com/office/powerpoint/2010/main" val="1487936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679104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Security Toolbox</a:t>
            </a:r>
            <a:endParaRPr lang="en-US" dirty="0"/>
          </a:p>
        </p:txBody>
      </p:sp>
    </p:spTree>
    <p:extLst>
      <p:ext uri="{BB962C8B-B14F-4D97-AF65-F5344CB8AC3E}">
        <p14:creationId xmlns:p14="http://schemas.microsoft.com/office/powerpoint/2010/main" val="4174608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Frameworks</a:t>
            </a:r>
          </a:p>
        </p:txBody>
      </p:sp>
      <p:sp>
        <p:nvSpPr>
          <p:cNvPr id="3" name="Content Placeholder 2"/>
          <p:cNvSpPr>
            <a:spLocks noGrp="1"/>
          </p:cNvSpPr>
          <p:nvPr>
            <p:ph sz="quarter" idx="10"/>
          </p:nvPr>
        </p:nvSpPr>
        <p:spPr/>
        <p:txBody>
          <a:bodyPr/>
          <a:lstStyle/>
          <a:p>
            <a:r>
              <a:rPr lang="en-US" dirty="0"/>
              <a:t>OWASP – Open Web Application Security Project</a:t>
            </a:r>
          </a:p>
          <a:p>
            <a:pPr lvl="1"/>
            <a:r>
              <a:rPr lang="en-US" dirty="0"/>
              <a:t>https://www.owasp.org</a:t>
            </a:r>
          </a:p>
          <a:p>
            <a:r>
              <a:rPr lang="en-US" dirty="0"/>
              <a:t>PTES – Penetration Testing Execution Standard</a:t>
            </a:r>
          </a:p>
          <a:p>
            <a:pPr lvl="1"/>
            <a:r>
              <a:rPr lang="en-US" dirty="0">
                <a:hlinkClick r:id="rId2"/>
              </a:rPr>
              <a:t>http://www.pentest-standard.org</a:t>
            </a:r>
            <a:endParaRPr lang="en-US" dirty="0"/>
          </a:p>
          <a:p>
            <a:r>
              <a:rPr lang="en-US" dirty="0"/>
              <a:t>OSSTMM – Open Source Security Testing Methodology Model</a:t>
            </a:r>
          </a:p>
          <a:p>
            <a:pPr lvl="1"/>
            <a:r>
              <a:rPr lang="en-US" dirty="0"/>
              <a:t>http://www.isecom.org/research/osstmm.html</a:t>
            </a:r>
          </a:p>
        </p:txBody>
      </p:sp>
    </p:spTree>
    <p:extLst>
      <p:ext uri="{BB962C8B-B14F-4D97-AF65-F5344CB8AC3E}">
        <p14:creationId xmlns:p14="http://schemas.microsoft.com/office/powerpoint/2010/main" val="3667018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Toolbox: Kali</a:t>
            </a:r>
          </a:p>
        </p:txBody>
      </p:sp>
      <p:sp>
        <p:nvSpPr>
          <p:cNvPr id="3" name="Content Placeholder 2"/>
          <p:cNvSpPr>
            <a:spLocks noGrp="1"/>
          </p:cNvSpPr>
          <p:nvPr>
            <p:ph sz="quarter" idx="10"/>
          </p:nvPr>
        </p:nvSpPr>
        <p:spPr>
          <a:xfrm>
            <a:off x="635000" y="981075"/>
            <a:ext cx="7840663" cy="5234693"/>
          </a:xfrm>
        </p:spPr>
        <p:txBody>
          <a:bodyPr>
            <a:normAutofit lnSpcReduction="10000"/>
          </a:bodyPr>
          <a:lstStyle/>
          <a:p>
            <a:pPr fontAlgn="ctr"/>
            <a:r>
              <a:rPr lang="en-CA" dirty="0">
                <a:hlinkClick r:id="rId3"/>
              </a:rPr>
              <a:t>Kali(</a:t>
            </a:r>
            <a:r>
              <a:rPr lang="en-CA" dirty="0" err="1">
                <a:hlinkClick r:id="rId3"/>
              </a:rPr>
              <a:t>BackTrack</a:t>
            </a:r>
            <a:r>
              <a:rPr lang="en-CA" dirty="0">
                <a:hlinkClick r:id="rId3"/>
              </a:rPr>
              <a:t>)</a:t>
            </a:r>
          </a:p>
          <a:p>
            <a:pPr lvl="1" fontAlgn="ctr"/>
            <a:r>
              <a:rPr lang="en-CA" dirty="0">
                <a:hlinkClick r:id="rId3"/>
              </a:rPr>
              <a:t>https://www.kali.org</a:t>
            </a:r>
            <a:endParaRPr lang="en-CA" dirty="0"/>
          </a:p>
          <a:p>
            <a:pPr lvl="1" fontAlgn="ctr"/>
            <a:r>
              <a:rPr lang="en-CA" dirty="0"/>
              <a:t>Kali used as an offensive security tool to perform penetration testing</a:t>
            </a:r>
          </a:p>
          <a:p>
            <a:pPr lvl="1" fontAlgn="ctr"/>
            <a:r>
              <a:rPr lang="en-CA" dirty="0"/>
              <a:t>Standard tool for security analysts</a:t>
            </a:r>
          </a:p>
          <a:p>
            <a:pPr lvl="1" fontAlgn="ctr"/>
            <a:r>
              <a:rPr lang="en-CA" dirty="0"/>
              <a:t>This course uses Kali to perform most of the offensive network attacks</a:t>
            </a:r>
          </a:p>
          <a:p>
            <a:pPr lvl="1" fontAlgn="ctr"/>
            <a:r>
              <a:rPr lang="en-CA" dirty="0"/>
              <a:t>Download and install Kali into a VM environment</a:t>
            </a:r>
          </a:p>
          <a:p>
            <a:pPr fontAlgn="ctr"/>
            <a:r>
              <a:rPr lang="en-CA" dirty="0"/>
              <a:t>Samurai Security Testing Framework</a:t>
            </a:r>
          </a:p>
          <a:p>
            <a:pPr lvl="1" fontAlgn="ctr"/>
            <a:r>
              <a:rPr lang="en-CA" dirty="0">
                <a:hlinkClick r:id="rId4"/>
              </a:rPr>
              <a:t>http://www.samuraistfu.org/</a:t>
            </a:r>
            <a:endParaRPr lang="en-CA" dirty="0"/>
          </a:p>
          <a:p>
            <a:pPr fontAlgn="ctr"/>
            <a:r>
              <a:rPr lang="en-CA" dirty="0"/>
              <a:t>PTF – Penetration Testers Framework</a:t>
            </a:r>
          </a:p>
          <a:p>
            <a:pPr lvl="1" fontAlgn="ctr"/>
            <a:r>
              <a:rPr lang="en-CA" dirty="0"/>
              <a:t>https://github.com/trustedsec/ptf</a:t>
            </a:r>
          </a:p>
          <a:p>
            <a:pPr fontAlgn="ctr"/>
            <a:endParaRPr lang="en-CA" dirty="0"/>
          </a:p>
        </p:txBody>
      </p:sp>
    </p:spTree>
    <p:extLst>
      <p:ext uri="{BB962C8B-B14F-4D97-AF65-F5344CB8AC3E}">
        <p14:creationId xmlns:p14="http://schemas.microsoft.com/office/powerpoint/2010/main" val="2957552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a:t>Kali Demo</a:t>
            </a:r>
            <a:endParaRPr lang="en-US" dirty="0"/>
          </a:p>
        </p:txBody>
      </p:sp>
    </p:spTree>
    <p:extLst>
      <p:ext uri="{BB962C8B-B14F-4D97-AF65-F5344CB8AC3E}">
        <p14:creationId xmlns:p14="http://schemas.microsoft.com/office/powerpoint/2010/main" val="33331204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Next Lecture</a:t>
            </a:r>
          </a:p>
        </p:txBody>
      </p:sp>
      <p:sp>
        <p:nvSpPr>
          <p:cNvPr id="3" name="Content Placeholder 2"/>
          <p:cNvSpPr>
            <a:spLocks noGrp="1"/>
          </p:cNvSpPr>
          <p:nvPr>
            <p:ph sz="quarter" idx="10"/>
          </p:nvPr>
        </p:nvSpPr>
        <p:spPr/>
        <p:txBody>
          <a:bodyPr/>
          <a:lstStyle/>
          <a:p>
            <a:r>
              <a:rPr lang="en-US" dirty="0"/>
              <a:t>Read</a:t>
            </a:r>
          </a:p>
          <a:p>
            <a:pPr lvl="1"/>
            <a:endParaRPr lang="en-US" dirty="0"/>
          </a:p>
          <a:p>
            <a:r>
              <a:rPr lang="en-US" dirty="0"/>
              <a:t>Quiz?</a:t>
            </a:r>
          </a:p>
          <a:p>
            <a:r>
              <a:rPr lang="en-US" dirty="0"/>
              <a:t>Exam?</a:t>
            </a:r>
          </a:p>
        </p:txBody>
      </p:sp>
    </p:spTree>
    <p:extLst>
      <p:ext uri="{BB962C8B-B14F-4D97-AF65-F5344CB8AC3E}">
        <p14:creationId xmlns:p14="http://schemas.microsoft.com/office/powerpoint/2010/main" val="245550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Review</a:t>
            </a:r>
          </a:p>
        </p:txBody>
      </p:sp>
    </p:spTree>
    <p:extLst>
      <p:ext uri="{BB962C8B-B14F-4D97-AF65-F5344CB8AC3E}">
        <p14:creationId xmlns:p14="http://schemas.microsoft.com/office/powerpoint/2010/main" val="3573234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4212254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Autofit/>
          </a:bodyPr>
          <a:lstStyle/>
          <a:p>
            <a:r>
              <a:rPr lang="en-CA" sz="3600" dirty="0">
                <a:solidFill>
                  <a:srgbClr val="005EB8"/>
                </a:solidFill>
                <a:latin typeface="Titillium Lt" panose="00000400000000000000" pitchFamily="50" charset="0"/>
                <a:ea typeface="+mj-ea"/>
                <a:cs typeface="+mj-cs"/>
              </a:rPr>
              <a:t>ITSC 206: LAN </a:t>
            </a:r>
            <a:br>
              <a:rPr lang="en-CA" sz="3600" dirty="0">
                <a:solidFill>
                  <a:srgbClr val="005EB8"/>
                </a:solidFill>
                <a:latin typeface="Titillium Lt" panose="00000400000000000000" pitchFamily="50" charset="0"/>
                <a:ea typeface="+mj-ea"/>
                <a:cs typeface="+mj-cs"/>
              </a:rPr>
            </a:br>
            <a:r>
              <a:rPr lang="en-CA" sz="3600" dirty="0">
                <a:solidFill>
                  <a:srgbClr val="005EB8"/>
                </a:solidFill>
                <a:latin typeface="Titillium Lt" panose="00000400000000000000" pitchFamily="50" charset="0"/>
                <a:ea typeface="+mj-ea"/>
                <a:cs typeface="+mj-cs"/>
              </a:rPr>
              <a:t>Networking for Offensive and Defensive Environments</a:t>
            </a:r>
            <a:endParaRPr lang="en-US" sz="3600" dirty="0">
              <a:solidFill>
                <a:srgbClr val="005EB8"/>
              </a:solidFill>
              <a:latin typeface="Titillium Lt" panose="00000400000000000000" pitchFamily="50" charset="0"/>
              <a:ea typeface="+mj-ea"/>
              <a:cs typeface="+mj-cs"/>
            </a:endParaRPr>
          </a:p>
        </p:txBody>
      </p:sp>
      <p:sp>
        <p:nvSpPr>
          <p:cNvPr id="3" name="Subtitle 2"/>
          <p:cNvSpPr>
            <a:spLocks noGrp="1"/>
          </p:cNvSpPr>
          <p:nvPr>
            <p:ph type="body" sz="quarter" idx="10"/>
          </p:nvPr>
        </p:nvSpPr>
        <p:spPr>
          <a:xfrm>
            <a:off x="4454769" y="4927569"/>
            <a:ext cx="4353169" cy="675789"/>
          </a:xfrm>
        </p:spPr>
        <p:txBody>
          <a:bodyPr>
            <a:normAutofit/>
          </a:bodyPr>
          <a:lstStyle/>
          <a:p>
            <a:r>
              <a:rPr lang="en-US" dirty="0"/>
              <a:t>Lecture</a:t>
            </a:r>
            <a:r>
              <a:rPr lang="en-US" b="1" dirty="0">
                <a:solidFill>
                  <a:srgbClr val="005EB8"/>
                </a:solidFill>
                <a:latin typeface="Titillium Lt" panose="00000400000000000000" pitchFamily="50" charset="0"/>
                <a:ea typeface="+mn-ea"/>
                <a:cs typeface="Arial" pitchFamily="34" charset="0"/>
              </a:rPr>
              <a:t> 2: </a:t>
            </a:r>
            <a:r>
              <a:rPr lang="en-US" dirty="0"/>
              <a:t>Secure the Local Area Network. (LAN)</a:t>
            </a:r>
            <a:endParaRPr lang="en-US" b="1" dirty="0">
              <a:solidFill>
                <a:srgbClr val="005EB8"/>
              </a:solidFill>
              <a:latin typeface="Titillium Lt" panose="00000400000000000000" pitchFamily="50" charset="0"/>
              <a:ea typeface="+mn-ea"/>
              <a:cs typeface="Arial" pitchFamily="34" charset="0"/>
            </a:endParaRPr>
          </a:p>
        </p:txBody>
      </p:sp>
    </p:spTree>
    <p:extLst>
      <p:ext uri="{BB962C8B-B14F-4D97-AF65-F5344CB8AC3E}">
        <p14:creationId xmlns:p14="http://schemas.microsoft.com/office/powerpoint/2010/main" val="27314161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1019175"/>
            <a:ext cx="7840663" cy="5196593"/>
          </a:xfrm>
        </p:spPr>
        <p:txBody>
          <a:bodyPr>
            <a:normAutofit/>
          </a:bodyPr>
          <a:lstStyle/>
          <a:p>
            <a:r>
              <a:rPr lang="en-US" dirty="0"/>
              <a:t>Review Lecture &amp; Lab</a:t>
            </a:r>
          </a:p>
          <a:p>
            <a:r>
              <a:rPr lang="en-US" dirty="0"/>
              <a:t>MAC Address Spoofing</a:t>
            </a:r>
          </a:p>
          <a:p>
            <a:r>
              <a:rPr lang="en-US" dirty="0"/>
              <a:t>ARP Address Spoofing</a:t>
            </a:r>
          </a:p>
          <a:p>
            <a:r>
              <a:rPr lang="en-US" dirty="0"/>
              <a:t>VLAN Hopping</a:t>
            </a:r>
          </a:p>
          <a:p>
            <a:r>
              <a:rPr lang="en-US" dirty="0"/>
              <a:t>DHCP Starvation</a:t>
            </a:r>
          </a:p>
          <a:p>
            <a:r>
              <a:rPr lang="en-US" dirty="0"/>
              <a:t>DHCP Server Spoofing</a:t>
            </a:r>
          </a:p>
          <a:p>
            <a:r>
              <a:rPr lang="en-US" dirty="0"/>
              <a:t>IP Spoofing</a:t>
            </a:r>
          </a:p>
          <a:p>
            <a:r>
              <a:rPr lang="en-US" dirty="0"/>
              <a:t>STP Spoofing</a:t>
            </a:r>
          </a:p>
          <a:p>
            <a:r>
              <a:rPr lang="en-US" dirty="0"/>
              <a:t>Private </a:t>
            </a:r>
            <a:r>
              <a:rPr lang="en-US" dirty="0" err="1"/>
              <a:t>VLan</a:t>
            </a:r>
            <a:endParaRPr lang="en-US" dirty="0"/>
          </a:p>
        </p:txBody>
      </p:sp>
    </p:spTree>
    <p:extLst>
      <p:ext uri="{BB962C8B-B14F-4D97-AF65-F5344CB8AC3E}">
        <p14:creationId xmlns:p14="http://schemas.microsoft.com/office/powerpoint/2010/main" val="174116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Review Lecture &amp; Lab</a:t>
            </a:r>
          </a:p>
        </p:txBody>
      </p:sp>
    </p:spTree>
    <p:extLst>
      <p:ext uri="{BB962C8B-B14F-4D97-AF65-F5344CB8AC3E}">
        <p14:creationId xmlns:p14="http://schemas.microsoft.com/office/powerpoint/2010/main" val="2144162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Content Placeholder 2"/>
          <p:cNvSpPr>
            <a:spLocks noGrp="1"/>
          </p:cNvSpPr>
          <p:nvPr>
            <p:ph sz="quarter" idx="10"/>
          </p:nvPr>
        </p:nvSpPr>
        <p:spPr>
          <a:xfrm>
            <a:off x="635000" y="904875"/>
            <a:ext cx="7840663" cy="5310893"/>
          </a:xfrm>
        </p:spPr>
        <p:txBody>
          <a:bodyPr/>
          <a:lstStyle/>
          <a:p>
            <a:r>
              <a:rPr lang="en-US" dirty="0"/>
              <a:t>Network Security</a:t>
            </a:r>
          </a:p>
          <a:p>
            <a:r>
              <a:rPr lang="en-US" dirty="0"/>
              <a:t>Threats</a:t>
            </a:r>
          </a:p>
          <a:p>
            <a:r>
              <a:rPr lang="en-US" dirty="0"/>
              <a:t>Defenses (Defense in Depth)</a:t>
            </a:r>
          </a:p>
          <a:p>
            <a:r>
              <a:rPr lang="en-US" dirty="0"/>
              <a:t>Wired vs Wireless Networks</a:t>
            </a:r>
          </a:p>
          <a:p>
            <a:r>
              <a:rPr lang="en-US" dirty="0"/>
              <a:t>Network Vulnerabilities</a:t>
            </a:r>
          </a:p>
          <a:p>
            <a:r>
              <a:rPr lang="en-US" dirty="0"/>
              <a:t>Security Toolbox</a:t>
            </a:r>
          </a:p>
          <a:p>
            <a:r>
              <a:rPr lang="en-US" dirty="0"/>
              <a:t>Lab: Architecture Review, Packet Investigation &amp; Vulnerability Analysis</a:t>
            </a:r>
          </a:p>
        </p:txBody>
      </p:sp>
    </p:spTree>
    <p:extLst>
      <p:ext uri="{BB962C8B-B14F-4D97-AF65-F5344CB8AC3E}">
        <p14:creationId xmlns:p14="http://schemas.microsoft.com/office/powerpoint/2010/main" val="2359047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375" y="154482"/>
            <a:ext cx="6981825" cy="1026617"/>
          </a:xfrm>
        </p:spPr>
        <p:txBody>
          <a:bodyPr/>
          <a:lstStyle/>
          <a:p>
            <a:pPr algn="ctr"/>
            <a:r>
              <a:rPr lang="en-US" altLang="en-US" dirty="0"/>
              <a:t>Threats, Vulnerabilities, Safeguards &amp; Assets</a:t>
            </a:r>
            <a:endParaRPr lang="en-US" dirty="0">
              <a:solidFill>
                <a:schemeClr val="tx1"/>
              </a:solidFill>
            </a:endParaRPr>
          </a:p>
        </p:txBody>
      </p:sp>
      <p:graphicFrame>
        <p:nvGraphicFramePr>
          <p:cNvPr id="4" name="Object 1027"/>
          <p:cNvGraphicFramePr>
            <a:graphicFrameLocks noChangeAspect="1"/>
          </p:cNvGraphicFramePr>
          <p:nvPr/>
        </p:nvGraphicFramePr>
        <p:xfrm>
          <a:off x="5105400" y="3124200"/>
          <a:ext cx="1752600" cy="1600200"/>
        </p:xfrm>
        <a:graphic>
          <a:graphicData uri="http://schemas.openxmlformats.org/presentationml/2006/ole">
            <mc:AlternateContent xmlns:mc="http://schemas.openxmlformats.org/markup-compatibility/2006">
              <mc:Choice xmlns:v="urn:schemas-microsoft-com:vml" Requires="v">
                <p:oleObj name="Clip" r:id="rId2" imgW="4671360" imgH="4267080" progId="MS_ClipArt_Gallery.5">
                  <p:embed/>
                </p:oleObj>
              </mc:Choice>
              <mc:Fallback>
                <p:oleObj name="Clip" r:id="rId2" imgW="4671360" imgH="4267080" progId="MS_ClipArt_Gallery.5">
                  <p:embed/>
                  <p:pic>
                    <p:nvPicPr>
                      <p:cNvPr id="4"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124200"/>
                        <a:ext cx="1752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028"/>
          <p:cNvGraphicFramePr>
            <a:graphicFrameLocks noChangeAspect="1"/>
          </p:cNvGraphicFramePr>
          <p:nvPr/>
        </p:nvGraphicFramePr>
        <p:xfrm>
          <a:off x="5486400" y="1766888"/>
          <a:ext cx="1574800" cy="1662112"/>
        </p:xfrm>
        <a:graphic>
          <a:graphicData uri="http://schemas.openxmlformats.org/presentationml/2006/ole">
            <mc:AlternateContent xmlns:mc="http://schemas.openxmlformats.org/markup-compatibility/2006">
              <mc:Choice xmlns:v="urn:schemas-microsoft-com:vml" Requires="v">
                <p:oleObj name="Clip" r:id="rId4" imgW="1574280" imgH="1661400" progId="MS_ClipArt_Gallery.5">
                  <p:embed/>
                </p:oleObj>
              </mc:Choice>
              <mc:Fallback>
                <p:oleObj name="Clip" r:id="rId4" imgW="1574280" imgH="1661400" progId="MS_ClipArt_Gallery.5">
                  <p:embed/>
                  <p:pic>
                    <p:nvPicPr>
                      <p:cNvPr id="5"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766888"/>
                        <a:ext cx="1574800"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029"/>
          <p:cNvSpPr txBox="1">
            <a:spLocks noChangeArrowheads="1"/>
          </p:cNvSpPr>
          <p:nvPr/>
        </p:nvSpPr>
        <p:spPr bwMode="auto">
          <a:xfrm>
            <a:off x="4343400" y="1447800"/>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FontTx/>
              <a:buNone/>
            </a:pPr>
            <a:r>
              <a:rPr lang="en-US" altLang="en-US" sz="2400" u="sng">
                <a:latin typeface="Times New Roman" charset="0"/>
              </a:rPr>
              <a:t>Assets</a:t>
            </a:r>
          </a:p>
        </p:txBody>
      </p:sp>
      <p:sp>
        <p:nvSpPr>
          <p:cNvPr id="7" name="Text Box 1030"/>
          <p:cNvSpPr txBox="1">
            <a:spLocks noChangeArrowheads="1"/>
          </p:cNvSpPr>
          <p:nvPr/>
        </p:nvSpPr>
        <p:spPr bwMode="auto">
          <a:xfrm>
            <a:off x="4337701" y="1828800"/>
            <a:ext cx="13099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FontTx/>
              <a:buNone/>
            </a:pPr>
            <a:r>
              <a:rPr lang="en-US" altLang="en-US" sz="2400" dirty="0">
                <a:latin typeface="Times New Roman" charset="0"/>
              </a:rPr>
              <a:t>Data</a:t>
            </a:r>
          </a:p>
          <a:p>
            <a:pPr algn="ctr">
              <a:lnSpc>
                <a:spcPct val="100000"/>
              </a:lnSpc>
              <a:spcBef>
                <a:spcPct val="0"/>
              </a:spcBef>
              <a:buFontTx/>
              <a:buNone/>
            </a:pPr>
            <a:r>
              <a:rPr lang="en-US" altLang="en-US" sz="2400" dirty="0">
                <a:latin typeface="Times New Roman" charset="0"/>
              </a:rPr>
              <a:t>Facilities</a:t>
            </a:r>
          </a:p>
          <a:p>
            <a:pPr algn="ctr">
              <a:lnSpc>
                <a:spcPct val="100000"/>
              </a:lnSpc>
              <a:spcBef>
                <a:spcPct val="0"/>
              </a:spcBef>
              <a:buFontTx/>
              <a:buNone/>
            </a:pPr>
            <a:r>
              <a:rPr lang="en-US" altLang="en-US" sz="2400" dirty="0" err="1">
                <a:latin typeface="Times New Roman" charset="0"/>
              </a:rPr>
              <a:t>Hw</a:t>
            </a:r>
            <a:r>
              <a:rPr lang="en-US" altLang="en-US" sz="2400" dirty="0">
                <a:latin typeface="Times New Roman" charset="0"/>
              </a:rPr>
              <a:t>/</a:t>
            </a:r>
            <a:r>
              <a:rPr lang="en-US" altLang="en-US" sz="2400" dirty="0" err="1">
                <a:latin typeface="Times New Roman" charset="0"/>
              </a:rPr>
              <a:t>Sw</a:t>
            </a:r>
            <a:endParaRPr lang="en-US" altLang="en-US" sz="2400" dirty="0">
              <a:latin typeface="Times New Roman" charset="0"/>
            </a:endParaRPr>
          </a:p>
        </p:txBody>
      </p:sp>
      <p:sp>
        <p:nvSpPr>
          <p:cNvPr id="8" name="Text Box 1031"/>
          <p:cNvSpPr txBox="1">
            <a:spLocks noChangeArrowheads="1"/>
          </p:cNvSpPr>
          <p:nvPr/>
        </p:nvSpPr>
        <p:spPr bwMode="auto">
          <a:xfrm rot="16200000">
            <a:off x="2429669" y="1904207"/>
            <a:ext cx="1550987" cy="469900"/>
          </a:xfrm>
          <a:prstGeom prst="rect">
            <a:avLst/>
          </a:prstGeom>
          <a:noFill/>
          <a:ln w="12700" cap="sq">
            <a:solidFill>
              <a:srgbClr val="FF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FontTx/>
              <a:buNone/>
            </a:pPr>
            <a:r>
              <a:rPr lang="en-US" altLang="en-US" sz="2400" dirty="0">
                <a:latin typeface="Times New Roman" charset="0"/>
              </a:rPr>
              <a:t>Safeguards</a:t>
            </a:r>
          </a:p>
        </p:txBody>
      </p:sp>
      <p:sp>
        <p:nvSpPr>
          <p:cNvPr id="9" name="Text Box 1032"/>
          <p:cNvSpPr txBox="1">
            <a:spLocks noChangeArrowheads="1"/>
          </p:cNvSpPr>
          <p:nvPr/>
        </p:nvSpPr>
        <p:spPr bwMode="auto">
          <a:xfrm rot="16200000">
            <a:off x="2418556" y="4502944"/>
            <a:ext cx="1550988" cy="469900"/>
          </a:xfrm>
          <a:prstGeom prst="rect">
            <a:avLst/>
          </a:prstGeom>
          <a:noFill/>
          <a:ln w="12700" cap="sq">
            <a:solidFill>
              <a:srgbClr val="FF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FontTx/>
              <a:buNone/>
            </a:pPr>
            <a:r>
              <a:rPr lang="en-US" altLang="en-US" sz="2400" dirty="0">
                <a:latin typeface="Times New Roman" charset="0"/>
              </a:rPr>
              <a:t>Safeguards</a:t>
            </a:r>
          </a:p>
        </p:txBody>
      </p:sp>
      <p:sp>
        <p:nvSpPr>
          <p:cNvPr id="10" name="Text Box 1033"/>
          <p:cNvSpPr txBox="1">
            <a:spLocks noChangeArrowheads="1"/>
          </p:cNvSpPr>
          <p:nvPr/>
        </p:nvSpPr>
        <p:spPr bwMode="auto">
          <a:xfrm>
            <a:off x="3048000" y="3200400"/>
            <a:ext cx="180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FontTx/>
              <a:buNone/>
            </a:pPr>
            <a:r>
              <a:rPr lang="en-US" altLang="en-US" sz="2400">
                <a:latin typeface="Times New Roman" charset="0"/>
              </a:rPr>
              <a:t>Vulnerability</a:t>
            </a:r>
          </a:p>
        </p:txBody>
      </p:sp>
      <p:sp>
        <p:nvSpPr>
          <p:cNvPr id="11" name="AutoShape 1034"/>
          <p:cNvSpPr>
            <a:spLocks noChangeArrowheads="1"/>
          </p:cNvSpPr>
          <p:nvPr/>
        </p:nvSpPr>
        <p:spPr bwMode="auto">
          <a:xfrm>
            <a:off x="0" y="3138368"/>
            <a:ext cx="3124200" cy="733663"/>
          </a:xfrm>
          <a:prstGeom prst="rightArrow">
            <a:avLst>
              <a:gd name="adj1" fmla="val 50000"/>
              <a:gd name="adj2" fmla="val 85417"/>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 name="Text Box 1035"/>
          <p:cNvSpPr txBox="1">
            <a:spLocks noChangeArrowheads="1"/>
          </p:cNvSpPr>
          <p:nvPr/>
        </p:nvSpPr>
        <p:spPr bwMode="auto">
          <a:xfrm>
            <a:off x="720725" y="3276599"/>
            <a:ext cx="97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FontTx/>
              <a:buNone/>
            </a:pPr>
            <a:r>
              <a:rPr lang="en-US" altLang="en-US" sz="2400" dirty="0">
                <a:latin typeface="Times New Roman" charset="0"/>
              </a:rPr>
              <a:t>Threat</a:t>
            </a:r>
          </a:p>
        </p:txBody>
      </p:sp>
      <p:sp>
        <p:nvSpPr>
          <p:cNvPr id="13" name="AutoShape 1036"/>
          <p:cNvSpPr>
            <a:spLocks noChangeArrowheads="1"/>
          </p:cNvSpPr>
          <p:nvPr/>
        </p:nvSpPr>
        <p:spPr bwMode="auto">
          <a:xfrm>
            <a:off x="0" y="4038600"/>
            <a:ext cx="3048000" cy="762000"/>
          </a:xfrm>
          <a:prstGeom prst="rightArrow">
            <a:avLst>
              <a:gd name="adj1" fmla="val 50000"/>
              <a:gd name="adj2" fmla="val 100000"/>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Text Box 1037"/>
          <p:cNvSpPr txBox="1">
            <a:spLocks noChangeArrowheads="1"/>
          </p:cNvSpPr>
          <p:nvPr/>
        </p:nvSpPr>
        <p:spPr bwMode="auto">
          <a:xfrm>
            <a:off x="685800" y="4191000"/>
            <a:ext cx="97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FontTx/>
              <a:buNone/>
            </a:pPr>
            <a:r>
              <a:rPr lang="en-US" altLang="en-US" sz="2400">
                <a:latin typeface="Times New Roman" charset="0"/>
              </a:rPr>
              <a:t>Threat</a:t>
            </a:r>
          </a:p>
        </p:txBody>
      </p:sp>
      <p:sp>
        <p:nvSpPr>
          <p:cNvPr id="15" name="Text Box 1038"/>
          <p:cNvSpPr txBox="1">
            <a:spLocks noChangeArrowheads="1"/>
          </p:cNvSpPr>
          <p:nvPr/>
        </p:nvSpPr>
        <p:spPr bwMode="auto">
          <a:xfrm>
            <a:off x="685800" y="1752600"/>
            <a:ext cx="97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FontTx/>
              <a:buNone/>
            </a:pPr>
            <a:r>
              <a:rPr lang="en-US" altLang="en-US" sz="2400">
                <a:latin typeface="Times New Roman" charset="0"/>
              </a:rPr>
              <a:t>Threat</a:t>
            </a:r>
          </a:p>
        </p:txBody>
      </p:sp>
      <p:sp>
        <p:nvSpPr>
          <p:cNvPr id="16" name="AutoShape 1039"/>
          <p:cNvSpPr>
            <a:spLocks noChangeArrowheads="1"/>
          </p:cNvSpPr>
          <p:nvPr/>
        </p:nvSpPr>
        <p:spPr bwMode="auto">
          <a:xfrm>
            <a:off x="0" y="1600200"/>
            <a:ext cx="3048000" cy="762000"/>
          </a:xfrm>
          <a:prstGeom prst="rightArrow">
            <a:avLst>
              <a:gd name="adj1" fmla="val 50000"/>
              <a:gd name="adj2" fmla="val 100000"/>
            </a:avLst>
          </a:prstGeom>
          <a:noFill/>
          <a:ln w="12700" cap="sq">
            <a:solidFill>
              <a:srgbClr val="000000"/>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3462593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MAC Address Spoofing</a:t>
            </a:r>
          </a:p>
        </p:txBody>
      </p:sp>
    </p:spTree>
    <p:extLst>
      <p:ext uri="{BB962C8B-B14F-4D97-AF65-F5344CB8AC3E}">
        <p14:creationId xmlns:p14="http://schemas.microsoft.com/office/powerpoint/2010/main" val="3713730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 Address Spoofing</a:t>
            </a:r>
          </a:p>
        </p:txBody>
      </p:sp>
      <p:sp>
        <p:nvSpPr>
          <p:cNvPr id="3" name="Content Placeholder 2"/>
          <p:cNvSpPr>
            <a:spLocks noGrp="1"/>
          </p:cNvSpPr>
          <p:nvPr>
            <p:ph sz="quarter" idx="10"/>
          </p:nvPr>
        </p:nvSpPr>
        <p:spPr/>
        <p:txBody>
          <a:bodyPr>
            <a:normAutofit/>
          </a:bodyPr>
          <a:lstStyle/>
          <a:p>
            <a:r>
              <a:rPr lang="en-US" dirty="0"/>
              <a:t>Very simple network attack technique</a:t>
            </a:r>
          </a:p>
          <a:p>
            <a:r>
              <a:rPr lang="en-US" dirty="0"/>
              <a:t>Attacking device can spoof a MAC address, registering itself as a different network node on the switch</a:t>
            </a:r>
          </a:p>
          <a:p>
            <a:r>
              <a:rPr lang="en-US" dirty="0"/>
              <a:t>This network attack technique serves as the basis for many higher-level network attacks</a:t>
            </a:r>
          </a:p>
          <a:p>
            <a:pPr lvl="1"/>
            <a:r>
              <a:rPr lang="en-US" dirty="0"/>
              <a:t>Including CAM overflow, ARP spoofing, DHCP starvation and DHCP server spoofing</a:t>
            </a:r>
          </a:p>
        </p:txBody>
      </p:sp>
    </p:spTree>
    <p:extLst>
      <p:ext uri="{BB962C8B-B14F-4D97-AF65-F5344CB8AC3E}">
        <p14:creationId xmlns:p14="http://schemas.microsoft.com/office/powerpoint/2010/main" val="3236203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 Address Spoofing</a:t>
            </a:r>
          </a:p>
        </p:txBody>
      </p:sp>
      <p:pic>
        <p:nvPicPr>
          <p:cNvPr id="4" name="Picture 3"/>
          <p:cNvPicPr/>
          <p:nvPr/>
        </p:nvPicPr>
        <p:blipFill>
          <a:blip r:embed="rId2"/>
          <a:stretch>
            <a:fillRect/>
          </a:stretch>
        </p:blipFill>
        <p:spPr>
          <a:xfrm>
            <a:off x="405765" y="1032509"/>
            <a:ext cx="8081010" cy="4958715"/>
          </a:xfrm>
          <a:prstGeom prst="rect">
            <a:avLst/>
          </a:prstGeom>
        </p:spPr>
      </p:pic>
    </p:spTree>
    <p:extLst>
      <p:ext uri="{BB962C8B-B14F-4D97-AF65-F5344CB8AC3E}">
        <p14:creationId xmlns:p14="http://schemas.microsoft.com/office/powerpoint/2010/main" val="17003201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 Address Spoofing Prevention</a:t>
            </a:r>
          </a:p>
        </p:txBody>
      </p:sp>
      <p:sp>
        <p:nvSpPr>
          <p:cNvPr id="3" name="Content Placeholder 2"/>
          <p:cNvSpPr>
            <a:spLocks noGrp="1"/>
          </p:cNvSpPr>
          <p:nvPr>
            <p:ph sz="quarter" idx="10"/>
          </p:nvPr>
        </p:nvSpPr>
        <p:spPr>
          <a:xfrm>
            <a:off x="635000" y="876300"/>
            <a:ext cx="7840663" cy="5339468"/>
          </a:xfrm>
        </p:spPr>
        <p:txBody>
          <a:bodyPr>
            <a:normAutofit fontScale="92500" lnSpcReduction="20000"/>
          </a:bodyPr>
          <a:lstStyle/>
          <a:p>
            <a:r>
              <a:rPr lang="en-US" dirty="0"/>
              <a:t>To mitigate MAC address spoofing:</a:t>
            </a:r>
          </a:p>
          <a:p>
            <a:pPr lvl="1"/>
            <a:r>
              <a:rPr lang="en-US" dirty="0"/>
              <a:t>Configure Port security on all access ports to limit the number of allowed MAC address registrations</a:t>
            </a:r>
          </a:p>
          <a:p>
            <a:pPr lvl="1"/>
            <a:r>
              <a:rPr lang="en-US" dirty="0"/>
              <a:t>Configure the violation types and the aging timers</a:t>
            </a:r>
          </a:p>
          <a:p>
            <a:pPr lvl="2"/>
            <a:r>
              <a:rPr lang="en-US" dirty="0"/>
              <a:t>Switch(</a:t>
            </a:r>
            <a:r>
              <a:rPr lang="en-US" dirty="0" err="1"/>
              <a:t>config</a:t>
            </a:r>
            <a:r>
              <a:rPr lang="en-US" dirty="0"/>
              <a:t>)# </a:t>
            </a:r>
            <a:r>
              <a:rPr lang="en-US" dirty="0" err="1"/>
              <a:t>int</a:t>
            </a:r>
            <a:r>
              <a:rPr lang="en-US" dirty="0"/>
              <a:t> range fa0/1-24</a:t>
            </a:r>
          </a:p>
          <a:p>
            <a:pPr lvl="2"/>
            <a:r>
              <a:rPr lang="en-US" dirty="0"/>
              <a:t>Switch(</a:t>
            </a:r>
            <a:r>
              <a:rPr lang="en-US" dirty="0" err="1"/>
              <a:t>config</a:t>
            </a:r>
            <a:r>
              <a:rPr lang="en-US" dirty="0"/>
              <a:t>-if-range)# </a:t>
            </a:r>
            <a:r>
              <a:rPr lang="en-US" dirty="0" err="1"/>
              <a:t>switchport</a:t>
            </a:r>
            <a:r>
              <a:rPr lang="en-US" dirty="0"/>
              <a:t> mode access</a:t>
            </a:r>
          </a:p>
          <a:p>
            <a:pPr lvl="2"/>
            <a:r>
              <a:rPr lang="en-US" dirty="0"/>
              <a:t>Switch(</a:t>
            </a:r>
            <a:r>
              <a:rPr lang="en-US" dirty="0" err="1"/>
              <a:t>config</a:t>
            </a:r>
            <a:r>
              <a:rPr lang="en-US" dirty="0"/>
              <a:t>-if-range)# </a:t>
            </a:r>
            <a:r>
              <a:rPr lang="en-US" dirty="0" err="1"/>
              <a:t>switchport</a:t>
            </a:r>
            <a:r>
              <a:rPr lang="en-US" dirty="0"/>
              <a:t> </a:t>
            </a:r>
            <a:r>
              <a:rPr lang="en-US" dirty="0" err="1"/>
              <a:t>nonegotiate</a:t>
            </a:r>
            <a:endParaRPr lang="en-US" dirty="0"/>
          </a:p>
          <a:p>
            <a:pPr lvl="2"/>
            <a:r>
              <a:rPr lang="en-US" dirty="0"/>
              <a:t>Switch# show interfaces truck</a:t>
            </a:r>
          </a:p>
          <a:p>
            <a:pPr lvl="2"/>
            <a:r>
              <a:rPr lang="en-US" dirty="0"/>
              <a:t>Switch(</a:t>
            </a:r>
            <a:r>
              <a:rPr lang="en-US" dirty="0" err="1"/>
              <a:t>config</a:t>
            </a:r>
            <a:r>
              <a:rPr lang="en-US" dirty="0"/>
              <a:t>-if)# </a:t>
            </a:r>
            <a:r>
              <a:rPr lang="en-US" dirty="0" err="1"/>
              <a:t>switchport</a:t>
            </a:r>
            <a:r>
              <a:rPr lang="en-US" dirty="0"/>
              <a:t> port-security</a:t>
            </a:r>
          </a:p>
          <a:p>
            <a:pPr lvl="2"/>
            <a:r>
              <a:rPr lang="en-US" dirty="0"/>
              <a:t>Switch(</a:t>
            </a:r>
            <a:r>
              <a:rPr lang="en-US" dirty="0" err="1"/>
              <a:t>config</a:t>
            </a:r>
            <a:r>
              <a:rPr lang="en-US" dirty="0"/>
              <a:t>-if)# </a:t>
            </a:r>
            <a:r>
              <a:rPr lang="en-US" dirty="0" err="1"/>
              <a:t>switchport</a:t>
            </a:r>
            <a:r>
              <a:rPr lang="en-US" dirty="0"/>
              <a:t> port-security maximum 3</a:t>
            </a:r>
          </a:p>
          <a:p>
            <a:pPr lvl="2"/>
            <a:r>
              <a:rPr lang="en-US" dirty="0"/>
              <a:t>Switch(</a:t>
            </a:r>
            <a:r>
              <a:rPr lang="en-US" dirty="0" err="1"/>
              <a:t>config</a:t>
            </a:r>
            <a:r>
              <a:rPr lang="en-US" dirty="0"/>
              <a:t>-if)# </a:t>
            </a:r>
            <a:r>
              <a:rPr lang="en-US" dirty="0" err="1"/>
              <a:t>switchport</a:t>
            </a:r>
            <a:r>
              <a:rPr lang="en-US" dirty="0"/>
              <a:t> port-security mac-address sticky</a:t>
            </a:r>
          </a:p>
          <a:p>
            <a:pPr lvl="2"/>
            <a:r>
              <a:rPr lang="en-US" dirty="0"/>
              <a:t>Switch(</a:t>
            </a:r>
            <a:r>
              <a:rPr lang="en-US" dirty="0" err="1"/>
              <a:t>config</a:t>
            </a:r>
            <a:r>
              <a:rPr lang="en-US" dirty="0"/>
              <a:t>-if)# </a:t>
            </a:r>
            <a:r>
              <a:rPr lang="en-US" dirty="0" err="1"/>
              <a:t>switchport</a:t>
            </a:r>
            <a:r>
              <a:rPr lang="en-US" dirty="0"/>
              <a:t> port-security mac-address 0016.cb96.9594</a:t>
            </a:r>
          </a:p>
          <a:p>
            <a:pPr lvl="2"/>
            <a:r>
              <a:rPr lang="en-US" dirty="0"/>
              <a:t>Switch# </a:t>
            </a:r>
            <a:r>
              <a:rPr lang="en-US" dirty="0" err="1"/>
              <a:t>switchport</a:t>
            </a:r>
            <a:r>
              <a:rPr lang="en-US" dirty="0"/>
              <a:t> port-security violation {shutdown | restrict | protect}</a:t>
            </a:r>
          </a:p>
          <a:p>
            <a:pPr lvl="2"/>
            <a:r>
              <a:rPr lang="en-US" dirty="0"/>
              <a:t>Switch(</a:t>
            </a:r>
            <a:r>
              <a:rPr lang="en-US" dirty="0" err="1"/>
              <a:t>config</a:t>
            </a:r>
            <a:r>
              <a:rPr lang="en-US" dirty="0"/>
              <a:t>)#</a:t>
            </a:r>
            <a:r>
              <a:rPr lang="en-US" dirty="0" err="1"/>
              <a:t>vlan</a:t>
            </a:r>
            <a:r>
              <a:rPr lang="en-US" dirty="0"/>
              <a:t> 666</a:t>
            </a:r>
          </a:p>
          <a:p>
            <a:pPr lvl="2"/>
            <a:r>
              <a:rPr lang="en-US" dirty="0"/>
              <a:t>Switch(</a:t>
            </a:r>
            <a:r>
              <a:rPr lang="en-US" dirty="0" err="1"/>
              <a:t>config</a:t>
            </a:r>
            <a:r>
              <a:rPr lang="en-US" dirty="0"/>
              <a:t>)# </a:t>
            </a:r>
            <a:r>
              <a:rPr lang="en-US" dirty="0" err="1"/>
              <a:t>int</a:t>
            </a:r>
            <a:r>
              <a:rPr lang="en-US" dirty="0"/>
              <a:t> range fa0/2-24</a:t>
            </a:r>
          </a:p>
          <a:p>
            <a:pPr lvl="2"/>
            <a:r>
              <a:rPr lang="en-US" dirty="0"/>
              <a:t>Switch(</a:t>
            </a:r>
            <a:r>
              <a:rPr lang="en-US" dirty="0" err="1"/>
              <a:t>config</a:t>
            </a:r>
            <a:r>
              <a:rPr lang="en-US" dirty="0"/>
              <a:t>-if-range)# </a:t>
            </a:r>
            <a:r>
              <a:rPr lang="en-US" dirty="0" err="1"/>
              <a:t>switchport</a:t>
            </a:r>
            <a:r>
              <a:rPr lang="en-US" dirty="0"/>
              <a:t>  access </a:t>
            </a:r>
            <a:r>
              <a:rPr lang="en-US" dirty="0" err="1"/>
              <a:t>vlan</a:t>
            </a:r>
            <a:r>
              <a:rPr lang="en-US"/>
              <a:t> 666</a:t>
            </a:r>
          </a:p>
        </p:txBody>
      </p:sp>
    </p:spTree>
    <p:extLst>
      <p:ext uri="{BB962C8B-B14F-4D97-AF65-F5344CB8AC3E}">
        <p14:creationId xmlns:p14="http://schemas.microsoft.com/office/powerpoint/2010/main" val="133379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533400" y="38100"/>
            <a:ext cx="777240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What is a Network</a:t>
            </a:r>
          </a:p>
        </p:txBody>
      </p:sp>
      <p:sp>
        <p:nvSpPr>
          <p:cNvPr id="5" name="Rectangle 1027"/>
          <p:cNvSpPr txBox="1">
            <a:spLocks noChangeArrowheads="1"/>
          </p:cNvSpPr>
          <p:nvPr/>
        </p:nvSpPr>
        <p:spPr>
          <a:xfrm>
            <a:off x="600075" y="1066800"/>
            <a:ext cx="7772400" cy="501015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A network is an interconnection of three or more communicating entities</a:t>
            </a:r>
          </a:p>
          <a:p>
            <a:r>
              <a:rPr lang="en-US" altLang="en-US" dirty="0">
                <a:solidFill>
                  <a:schemeClr val="tx1"/>
                </a:solidFill>
              </a:rPr>
              <a:t>A number of nodes connected by some sort of communications path</a:t>
            </a:r>
          </a:p>
          <a:p>
            <a:r>
              <a:rPr lang="en-US" altLang="en-US" dirty="0">
                <a:solidFill>
                  <a:schemeClr val="tx1"/>
                </a:solidFill>
              </a:rPr>
              <a:t>This can include but not limited to Ring, Dual Ring, Tree, Mesh, Bus, Star</a:t>
            </a:r>
          </a:p>
        </p:txBody>
      </p:sp>
    </p:spTree>
    <p:extLst>
      <p:ext uri="{BB962C8B-B14F-4D97-AF65-F5344CB8AC3E}">
        <p14:creationId xmlns:p14="http://schemas.microsoft.com/office/powerpoint/2010/main" val="36849398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0197771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ARP Spoofing</a:t>
            </a:r>
          </a:p>
        </p:txBody>
      </p:sp>
    </p:spTree>
    <p:extLst>
      <p:ext uri="{BB962C8B-B14F-4D97-AF65-F5344CB8AC3E}">
        <p14:creationId xmlns:p14="http://schemas.microsoft.com/office/powerpoint/2010/main" val="2402047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ARP Spoofing</a:t>
            </a:r>
          </a:p>
        </p:txBody>
      </p:sp>
      <p:sp>
        <p:nvSpPr>
          <p:cNvPr id="3" name="Content Placeholder 2"/>
          <p:cNvSpPr>
            <a:spLocks noGrp="1"/>
          </p:cNvSpPr>
          <p:nvPr>
            <p:ph sz="quarter" idx="10"/>
          </p:nvPr>
        </p:nvSpPr>
        <p:spPr/>
        <p:txBody>
          <a:bodyPr/>
          <a:lstStyle/>
          <a:p>
            <a:r>
              <a:rPr lang="en-US" dirty="0"/>
              <a:t>Network attack designed to take over traffic for the targeted IP address (man-in-the-middle)</a:t>
            </a:r>
          </a:p>
          <a:p>
            <a:r>
              <a:rPr lang="en-US" dirty="0"/>
              <a:t>Relies on ARP protocol to associate the attacker’s MAC address to an IP address on the same LAN segment</a:t>
            </a:r>
          </a:p>
          <a:p>
            <a:r>
              <a:rPr lang="en-US" dirty="0"/>
              <a:t>Successful execution allows attacker to hijack network traffic for the targeted IP address</a:t>
            </a:r>
          </a:p>
          <a:p>
            <a:r>
              <a:rPr lang="en-US" dirty="0"/>
              <a:t>Particularly useful for spoofing a network gateway</a:t>
            </a:r>
          </a:p>
        </p:txBody>
      </p:sp>
    </p:spTree>
    <p:extLst>
      <p:ext uri="{BB962C8B-B14F-4D97-AF65-F5344CB8AC3E}">
        <p14:creationId xmlns:p14="http://schemas.microsoft.com/office/powerpoint/2010/main" val="17799429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ARP Spoofing</a:t>
            </a:r>
          </a:p>
        </p:txBody>
      </p:sp>
      <p:sp>
        <p:nvSpPr>
          <p:cNvPr id="3" name="Content Placeholder 2"/>
          <p:cNvSpPr>
            <a:spLocks noGrp="1"/>
          </p:cNvSpPr>
          <p:nvPr>
            <p:ph sz="quarter" idx="10"/>
          </p:nvPr>
        </p:nvSpPr>
        <p:spPr>
          <a:xfrm>
            <a:off x="635000" y="1248508"/>
            <a:ext cx="8069613" cy="4967260"/>
          </a:xfrm>
        </p:spPr>
        <p:txBody>
          <a:bodyPr/>
          <a:lstStyle/>
          <a:p>
            <a:r>
              <a:rPr lang="en-US" dirty="0"/>
              <a:t>ARP spoofing builds on MAC address spoofing</a:t>
            </a:r>
          </a:p>
          <a:p>
            <a:r>
              <a:rPr lang="en-US" dirty="0"/>
              <a:t>Can be </a:t>
            </a:r>
            <a:r>
              <a:rPr lang="en-US" dirty="0" err="1"/>
              <a:t>achived</a:t>
            </a:r>
            <a:r>
              <a:rPr lang="en-US" dirty="0"/>
              <a:t> by sending specially crafted G-ARP packets to announce the MAC address for the target IP address on a particular network port</a:t>
            </a:r>
          </a:p>
          <a:p>
            <a:r>
              <a:rPr lang="en-US" dirty="0"/>
              <a:t>By repeatedly sending G-ARP packets, the MAC address is repeatedly associated with the attacker’s network port in the CAM table</a:t>
            </a:r>
          </a:p>
          <a:p>
            <a:r>
              <a:rPr lang="en-US" dirty="0"/>
              <a:t>Also, other hosts on the network intercept and store the attacker’s MAC address for the target IP address</a:t>
            </a:r>
          </a:p>
        </p:txBody>
      </p:sp>
    </p:spTree>
    <p:extLst>
      <p:ext uri="{BB962C8B-B14F-4D97-AF65-F5344CB8AC3E}">
        <p14:creationId xmlns:p14="http://schemas.microsoft.com/office/powerpoint/2010/main" val="3111986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ARP Spoofing</a:t>
            </a:r>
          </a:p>
        </p:txBody>
      </p:sp>
      <p:pic>
        <p:nvPicPr>
          <p:cNvPr id="5" name="Picture 4"/>
          <p:cNvPicPr/>
          <p:nvPr/>
        </p:nvPicPr>
        <p:blipFill>
          <a:blip r:embed="rId3"/>
          <a:stretch>
            <a:fillRect/>
          </a:stretch>
        </p:blipFill>
        <p:spPr>
          <a:xfrm>
            <a:off x="406082" y="967740"/>
            <a:ext cx="7813993" cy="5318760"/>
          </a:xfrm>
          <a:prstGeom prst="rect">
            <a:avLst/>
          </a:prstGeom>
        </p:spPr>
      </p:pic>
    </p:spTree>
    <p:extLst>
      <p:ext uri="{BB962C8B-B14F-4D97-AF65-F5344CB8AC3E}">
        <p14:creationId xmlns:p14="http://schemas.microsoft.com/office/powerpoint/2010/main" val="794118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ARP Spoofing Prevention</a:t>
            </a:r>
          </a:p>
        </p:txBody>
      </p:sp>
      <p:sp>
        <p:nvSpPr>
          <p:cNvPr id="3" name="Content Placeholder 2"/>
          <p:cNvSpPr>
            <a:spLocks noGrp="1"/>
          </p:cNvSpPr>
          <p:nvPr>
            <p:ph sz="quarter" idx="10"/>
          </p:nvPr>
        </p:nvSpPr>
        <p:spPr>
          <a:xfrm>
            <a:off x="635000" y="866775"/>
            <a:ext cx="7840663" cy="5572125"/>
          </a:xfrm>
        </p:spPr>
        <p:txBody>
          <a:bodyPr/>
          <a:lstStyle/>
          <a:p>
            <a:r>
              <a:rPr lang="en-US" dirty="0"/>
              <a:t>To mitigate ARP spoofing</a:t>
            </a:r>
          </a:p>
          <a:p>
            <a:pPr lvl="1"/>
            <a:r>
              <a:rPr lang="en-US" dirty="0"/>
              <a:t>Similar to MAC Spoofing Mitigation; and </a:t>
            </a:r>
          </a:p>
          <a:p>
            <a:pPr lvl="1"/>
            <a:r>
              <a:rPr lang="en-US" dirty="0"/>
              <a:t>Enable Dynamic ARP Inspection (DAI) on Switch</a:t>
            </a:r>
          </a:p>
          <a:p>
            <a:pPr lvl="2"/>
            <a:r>
              <a:rPr lang="en-US" dirty="0"/>
              <a:t>Intercepts all ARP requests (DHCP snooping) and responses on untrusted ports prevents a class of man-in-the-middle attacks </a:t>
            </a:r>
          </a:p>
          <a:p>
            <a:pPr lvl="2"/>
            <a:r>
              <a:rPr lang="en-US" dirty="0"/>
              <a:t>The switch drops ARP packet if the sender MAC address and sender IP address do not match an entry in the DHCP snooping bindings database</a:t>
            </a:r>
          </a:p>
          <a:p>
            <a:pPr lvl="3"/>
            <a:r>
              <a:rPr lang="en-US" dirty="0" err="1"/>
              <a:t>ip</a:t>
            </a:r>
            <a:r>
              <a:rPr lang="en-US" dirty="0"/>
              <a:t> </a:t>
            </a:r>
            <a:r>
              <a:rPr lang="en-US" dirty="0" err="1"/>
              <a:t>arp</a:t>
            </a:r>
            <a:r>
              <a:rPr lang="en-US" dirty="0"/>
              <a:t> inspection </a:t>
            </a:r>
            <a:r>
              <a:rPr lang="en-US" dirty="0" err="1"/>
              <a:t>vlan</a:t>
            </a:r>
            <a:r>
              <a:rPr lang="en-US" dirty="0"/>
              <a:t> </a:t>
            </a:r>
          </a:p>
          <a:p>
            <a:pPr lvl="1"/>
            <a:r>
              <a:rPr lang="en-US" dirty="0"/>
              <a:t>Static ARP mappings. </a:t>
            </a:r>
          </a:p>
          <a:p>
            <a:pPr lvl="2"/>
            <a:r>
              <a:rPr lang="en-US" dirty="0"/>
              <a:t>A static mapping associates an IP address to a MAC address on a VLAN. </a:t>
            </a:r>
          </a:p>
          <a:p>
            <a:pPr lvl="2"/>
            <a:r>
              <a:rPr lang="en-US" dirty="0"/>
              <a:t>Useful when static IP addresses are used, DHCP snooping cannot be run, or other switches in the network do not run dynamic ARP inspection. </a:t>
            </a:r>
          </a:p>
        </p:txBody>
      </p:sp>
    </p:spTree>
    <p:extLst>
      <p:ext uri="{BB962C8B-B14F-4D97-AF65-F5344CB8AC3E}">
        <p14:creationId xmlns:p14="http://schemas.microsoft.com/office/powerpoint/2010/main" val="8580744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829195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VLAN Hopping</a:t>
            </a:r>
          </a:p>
        </p:txBody>
      </p:sp>
    </p:spTree>
    <p:extLst>
      <p:ext uri="{BB962C8B-B14F-4D97-AF65-F5344CB8AC3E}">
        <p14:creationId xmlns:p14="http://schemas.microsoft.com/office/powerpoint/2010/main" val="661553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a:t>
            </a:r>
          </a:p>
        </p:txBody>
      </p:sp>
      <p:sp>
        <p:nvSpPr>
          <p:cNvPr id="3" name="Content Placeholder 2"/>
          <p:cNvSpPr>
            <a:spLocks noGrp="1"/>
          </p:cNvSpPr>
          <p:nvPr>
            <p:ph sz="quarter" idx="10"/>
          </p:nvPr>
        </p:nvSpPr>
        <p:spPr/>
        <p:txBody>
          <a:bodyPr>
            <a:normAutofit/>
          </a:bodyPr>
          <a:lstStyle/>
          <a:p>
            <a:pPr fontAlgn="ctr"/>
            <a:r>
              <a:rPr lang="en-CA" dirty="0"/>
              <a:t>A layer 2 network attack that targets the switch to gain access to a VLAN that is not accessible.  </a:t>
            </a:r>
          </a:p>
          <a:p>
            <a:pPr fontAlgn="ctr"/>
            <a:r>
              <a:rPr lang="en-CA" dirty="0"/>
              <a:t>2 Types of attacks:</a:t>
            </a:r>
          </a:p>
          <a:p>
            <a:pPr lvl="1" fontAlgn="ctr"/>
            <a:r>
              <a:rPr lang="en-CA" dirty="0"/>
              <a:t>Posing as a switch connected with a VLAN trunk, </a:t>
            </a:r>
          </a:p>
          <a:p>
            <a:pPr lvl="1" fontAlgn="ctr"/>
            <a:r>
              <a:rPr lang="en-CA" dirty="0"/>
              <a:t>Double-tagging a VLAN to “hop” to another VLAN. </a:t>
            </a:r>
            <a:endParaRPr lang="en-US" dirty="0"/>
          </a:p>
        </p:txBody>
      </p:sp>
    </p:spTree>
    <p:extLst>
      <p:ext uri="{BB962C8B-B14F-4D97-AF65-F5344CB8AC3E}">
        <p14:creationId xmlns:p14="http://schemas.microsoft.com/office/powerpoint/2010/main" val="73130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via Trunk Port</a:t>
            </a:r>
          </a:p>
        </p:txBody>
      </p:sp>
      <p:sp>
        <p:nvSpPr>
          <p:cNvPr id="3" name="Content Placeholder 2"/>
          <p:cNvSpPr>
            <a:spLocks noGrp="1"/>
          </p:cNvSpPr>
          <p:nvPr>
            <p:ph sz="quarter" idx="10"/>
          </p:nvPr>
        </p:nvSpPr>
        <p:spPr/>
        <p:txBody>
          <a:bodyPr>
            <a:normAutofit/>
          </a:bodyPr>
          <a:lstStyle/>
          <a:p>
            <a:r>
              <a:rPr lang="en-US" dirty="0"/>
              <a:t>Posing as a switch, the attacking device can request the switch port to negotiate a trunk using Dynamic </a:t>
            </a:r>
            <a:r>
              <a:rPr lang="en-US" dirty="0" err="1"/>
              <a:t>Trunking</a:t>
            </a:r>
            <a:r>
              <a:rPr lang="en-US" dirty="0"/>
              <a:t> Protocol (DTP)</a:t>
            </a:r>
          </a:p>
          <a:p>
            <a:r>
              <a:rPr lang="en-US" dirty="0"/>
              <a:t>Once a trunk is established, the connected device can send and receive different VLAN traffic</a:t>
            </a:r>
          </a:p>
          <a:p>
            <a:r>
              <a:rPr lang="en-US" dirty="0"/>
              <a:t>Can access restricted VLANs (e.g., management VLAN)</a:t>
            </a:r>
          </a:p>
          <a:p>
            <a:r>
              <a:rPr lang="en-US" dirty="0"/>
              <a:t>This type of network attack is effective with physical access to the LAN environment</a:t>
            </a:r>
          </a:p>
        </p:txBody>
      </p:sp>
    </p:spTree>
    <p:extLst>
      <p:ext uri="{BB962C8B-B14F-4D97-AF65-F5344CB8AC3E}">
        <p14:creationId xmlns:p14="http://schemas.microsoft.com/office/powerpoint/2010/main" val="131516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466725" y="228600"/>
            <a:ext cx="7772400" cy="6794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OSI / TCP Layers</a:t>
            </a:r>
          </a:p>
        </p:txBody>
      </p:sp>
      <p:pic>
        <p:nvPicPr>
          <p:cNvPr id="5" name="Picture 1040" descr="C:\My Documents\My Pictures\OSIs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57275"/>
            <a:ext cx="59912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172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via Trunk Port</a:t>
            </a: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19214"/>
            <a:ext cx="8210549" cy="3252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3881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via Double Tagging</a:t>
            </a:r>
          </a:p>
        </p:txBody>
      </p:sp>
      <p:sp>
        <p:nvSpPr>
          <p:cNvPr id="3" name="Content Placeholder 2"/>
          <p:cNvSpPr>
            <a:spLocks noGrp="1"/>
          </p:cNvSpPr>
          <p:nvPr>
            <p:ph sz="quarter" idx="10"/>
          </p:nvPr>
        </p:nvSpPr>
        <p:spPr/>
        <p:txBody>
          <a:bodyPr>
            <a:normAutofit fontScale="92500" lnSpcReduction="20000"/>
          </a:bodyPr>
          <a:lstStyle/>
          <a:p>
            <a:r>
              <a:rPr lang="en-US" dirty="0"/>
              <a:t>The double tagging attack is when connected to an interface in access mode with the same VLAN as the native untagged VLAN on the trunk. </a:t>
            </a:r>
          </a:p>
          <a:p>
            <a:r>
              <a:rPr lang="en-US" dirty="0"/>
              <a:t>The attacker sends a frame with two 802.1Q tags, the “inner” VLAN tag is the VLAN that we want to reach and the “outer” VLAN tag is the native VLAN. </a:t>
            </a:r>
          </a:p>
          <a:p>
            <a:r>
              <a:rPr lang="en-US" dirty="0"/>
              <a:t>When the switch receives the frame, it will remove the first (native VLAN) 802.1Q tag and forwards the frame with the second 802.1Q tag on its trunk interface(s). </a:t>
            </a:r>
          </a:p>
          <a:p>
            <a:r>
              <a:rPr lang="en-US" dirty="0"/>
              <a:t>The attacker has now “jumped” from the native VLAN to the victim’s VLAN. It’s a one way trip but it could be used perhaps for a DOS attack.</a:t>
            </a:r>
          </a:p>
        </p:txBody>
      </p:sp>
    </p:spTree>
    <p:extLst>
      <p:ext uri="{BB962C8B-B14F-4D97-AF65-F5344CB8AC3E}">
        <p14:creationId xmlns:p14="http://schemas.microsoft.com/office/powerpoint/2010/main" val="2476008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via Double Tagging</a:t>
            </a:r>
          </a:p>
        </p:txBody>
      </p:sp>
      <p:sp>
        <p:nvSpPr>
          <p:cNvPr id="4" name="Rectangle 3"/>
          <p:cNvSpPr/>
          <p:nvPr/>
        </p:nvSpPr>
        <p:spPr>
          <a:xfrm>
            <a:off x="1353230" y="3714750"/>
            <a:ext cx="1016454" cy="60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Attack Device</a:t>
            </a:r>
          </a:p>
        </p:txBody>
      </p:sp>
      <p:sp>
        <p:nvSpPr>
          <p:cNvPr id="5" name="Rectangle 4"/>
          <p:cNvSpPr/>
          <p:nvPr/>
        </p:nvSpPr>
        <p:spPr>
          <a:xfrm>
            <a:off x="4825774" y="3686174"/>
            <a:ext cx="1016454" cy="60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Victim</a:t>
            </a:r>
          </a:p>
          <a:p>
            <a:pPr algn="ctr"/>
            <a:r>
              <a:rPr lang="en-CA" sz="1350" dirty="0">
                <a:solidFill>
                  <a:schemeClr val="accent6"/>
                </a:solidFill>
              </a:rPr>
              <a:t>Device</a:t>
            </a:r>
          </a:p>
        </p:txBody>
      </p:sp>
      <p:sp>
        <p:nvSpPr>
          <p:cNvPr id="6" name="Rectangle 5"/>
          <p:cNvSpPr/>
          <p:nvPr/>
        </p:nvSpPr>
        <p:spPr>
          <a:xfrm>
            <a:off x="1353230" y="1752600"/>
            <a:ext cx="1016454" cy="60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Switch 1 </a:t>
            </a:r>
          </a:p>
        </p:txBody>
      </p:sp>
      <p:sp>
        <p:nvSpPr>
          <p:cNvPr id="7" name="Rectangle 6"/>
          <p:cNvSpPr/>
          <p:nvPr/>
        </p:nvSpPr>
        <p:spPr>
          <a:xfrm>
            <a:off x="4825774" y="1752599"/>
            <a:ext cx="1016454" cy="600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Switch 2</a:t>
            </a:r>
          </a:p>
        </p:txBody>
      </p:sp>
      <p:sp>
        <p:nvSpPr>
          <p:cNvPr id="8" name="Rectangle 7"/>
          <p:cNvSpPr/>
          <p:nvPr/>
        </p:nvSpPr>
        <p:spPr>
          <a:xfrm>
            <a:off x="469557" y="295959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Tag</a:t>
            </a:r>
          </a:p>
        </p:txBody>
      </p:sp>
      <p:sp>
        <p:nvSpPr>
          <p:cNvPr id="9" name="Rectangle 8"/>
          <p:cNvSpPr/>
          <p:nvPr/>
        </p:nvSpPr>
        <p:spPr>
          <a:xfrm>
            <a:off x="1106371" y="295959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1, 20</a:t>
            </a:r>
          </a:p>
        </p:txBody>
      </p:sp>
      <p:cxnSp>
        <p:nvCxnSpPr>
          <p:cNvPr id="11" name="Straight Connector 10"/>
          <p:cNvCxnSpPr>
            <a:stCxn id="4" idx="0"/>
            <a:endCxn id="6" idx="2"/>
          </p:cNvCxnSpPr>
          <p:nvPr/>
        </p:nvCxnSpPr>
        <p:spPr>
          <a:xfrm flipV="1">
            <a:off x="1861457" y="2352675"/>
            <a:ext cx="0" cy="1362075"/>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13" name="Straight Connector 12"/>
          <p:cNvCxnSpPr>
            <a:cxnSpLocks/>
            <a:stCxn id="6" idx="3"/>
            <a:endCxn id="7" idx="1"/>
          </p:cNvCxnSpPr>
          <p:nvPr/>
        </p:nvCxnSpPr>
        <p:spPr>
          <a:xfrm flipV="1">
            <a:off x="2369684" y="2052637"/>
            <a:ext cx="2456090" cy="1"/>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16" name="Straight Connector 15"/>
          <p:cNvCxnSpPr>
            <a:cxnSpLocks/>
            <a:stCxn id="7" idx="2"/>
            <a:endCxn id="5" idx="0"/>
          </p:cNvCxnSpPr>
          <p:nvPr/>
        </p:nvCxnSpPr>
        <p:spPr>
          <a:xfrm>
            <a:off x="5334001" y="2352674"/>
            <a:ext cx="0" cy="1333500"/>
          </a:xfrm>
          <a:prstGeom prst="line">
            <a:avLst/>
          </a:prstGeom>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787964" y="3282042"/>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IP</a:t>
            </a:r>
          </a:p>
        </p:txBody>
      </p:sp>
      <p:sp>
        <p:nvSpPr>
          <p:cNvPr id="25" name="Rectangle 24"/>
          <p:cNvSpPr/>
          <p:nvPr/>
        </p:nvSpPr>
        <p:spPr>
          <a:xfrm>
            <a:off x="3376952" y="1605642"/>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IP</a:t>
            </a:r>
          </a:p>
        </p:txBody>
      </p:sp>
      <p:sp>
        <p:nvSpPr>
          <p:cNvPr id="26" name="Rectangle 25"/>
          <p:cNvSpPr/>
          <p:nvPr/>
        </p:nvSpPr>
        <p:spPr>
          <a:xfrm>
            <a:off x="3058545" y="131172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Tag</a:t>
            </a:r>
          </a:p>
        </p:txBody>
      </p:sp>
      <p:sp>
        <p:nvSpPr>
          <p:cNvPr id="27" name="Rectangle 26"/>
          <p:cNvSpPr/>
          <p:nvPr/>
        </p:nvSpPr>
        <p:spPr>
          <a:xfrm>
            <a:off x="3695359" y="131172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20</a:t>
            </a:r>
          </a:p>
        </p:txBody>
      </p:sp>
      <p:sp>
        <p:nvSpPr>
          <p:cNvPr id="28" name="Rectangle 27"/>
          <p:cNvSpPr/>
          <p:nvPr/>
        </p:nvSpPr>
        <p:spPr>
          <a:xfrm>
            <a:off x="5523821" y="2758846"/>
            <a:ext cx="63681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IP</a:t>
            </a:r>
          </a:p>
        </p:txBody>
      </p:sp>
      <p:sp>
        <p:nvSpPr>
          <p:cNvPr id="35" name="Rectangle 34"/>
          <p:cNvSpPr/>
          <p:nvPr/>
        </p:nvSpPr>
        <p:spPr>
          <a:xfrm>
            <a:off x="4825774" y="4314825"/>
            <a:ext cx="101645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VLAN 20</a:t>
            </a:r>
          </a:p>
        </p:txBody>
      </p:sp>
      <p:sp>
        <p:nvSpPr>
          <p:cNvPr id="36" name="Rectangle 35"/>
          <p:cNvSpPr/>
          <p:nvPr/>
        </p:nvSpPr>
        <p:spPr>
          <a:xfrm>
            <a:off x="1353230" y="4320267"/>
            <a:ext cx="1016454" cy="2939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VLAN 1</a:t>
            </a:r>
          </a:p>
        </p:txBody>
      </p:sp>
    </p:spTree>
    <p:extLst>
      <p:ext uri="{BB962C8B-B14F-4D97-AF65-F5344CB8AC3E}">
        <p14:creationId xmlns:p14="http://schemas.microsoft.com/office/powerpoint/2010/main" val="2500195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VLAN Hopping Prevention	</a:t>
            </a:r>
          </a:p>
        </p:txBody>
      </p:sp>
      <p:sp>
        <p:nvSpPr>
          <p:cNvPr id="3" name="Content Placeholder 2"/>
          <p:cNvSpPr>
            <a:spLocks noGrp="1"/>
          </p:cNvSpPr>
          <p:nvPr>
            <p:ph sz="quarter" idx="10"/>
          </p:nvPr>
        </p:nvSpPr>
        <p:spPr>
          <a:xfrm>
            <a:off x="635000" y="866775"/>
            <a:ext cx="7840663" cy="5348993"/>
          </a:xfrm>
        </p:spPr>
        <p:txBody>
          <a:bodyPr>
            <a:normAutofit/>
          </a:bodyPr>
          <a:lstStyle/>
          <a:p>
            <a:r>
              <a:rPr lang="en-US" dirty="0"/>
              <a:t>To mitigate VLAN hopping via trunk port:</a:t>
            </a:r>
          </a:p>
          <a:p>
            <a:pPr lvl="1"/>
            <a:r>
              <a:rPr lang="en-US" dirty="0"/>
              <a:t>Similar to MAC Spoofing Mitigation; and </a:t>
            </a:r>
          </a:p>
          <a:p>
            <a:pPr lvl="1"/>
            <a:r>
              <a:rPr lang="en-US" dirty="0"/>
              <a:t>Do not put any hosts on VLAN 1 (the default VLAN);</a:t>
            </a:r>
          </a:p>
          <a:p>
            <a:pPr lvl="1"/>
            <a:r>
              <a:rPr lang="en-US" dirty="0"/>
              <a:t>Change the native VLAN on all trunk ports to an unused VLAN ID;</a:t>
            </a:r>
          </a:p>
          <a:p>
            <a:pPr lvl="1"/>
            <a:r>
              <a:rPr lang="en-US" dirty="0"/>
              <a:t>Explicit tagging on the native VLAN on all trunk ports.</a:t>
            </a:r>
          </a:p>
        </p:txBody>
      </p:sp>
    </p:spTree>
    <p:extLst>
      <p:ext uri="{BB962C8B-B14F-4D97-AF65-F5344CB8AC3E}">
        <p14:creationId xmlns:p14="http://schemas.microsoft.com/office/powerpoint/2010/main" val="12589217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40936962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DHCP Starvation</a:t>
            </a:r>
          </a:p>
        </p:txBody>
      </p:sp>
    </p:spTree>
    <p:extLst>
      <p:ext uri="{BB962C8B-B14F-4D97-AF65-F5344CB8AC3E}">
        <p14:creationId xmlns:p14="http://schemas.microsoft.com/office/powerpoint/2010/main" val="33082175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Starvation	</a:t>
            </a:r>
          </a:p>
        </p:txBody>
      </p:sp>
      <p:sp>
        <p:nvSpPr>
          <p:cNvPr id="3" name="Content Placeholder 2"/>
          <p:cNvSpPr>
            <a:spLocks noGrp="1"/>
          </p:cNvSpPr>
          <p:nvPr>
            <p:ph sz="quarter" idx="10"/>
          </p:nvPr>
        </p:nvSpPr>
        <p:spPr>
          <a:xfrm>
            <a:off x="635000" y="876300"/>
            <a:ext cx="7840663" cy="5339468"/>
          </a:xfrm>
        </p:spPr>
        <p:txBody>
          <a:bodyPr>
            <a:normAutofit fontScale="92500"/>
          </a:bodyPr>
          <a:lstStyle/>
          <a:p>
            <a:r>
              <a:rPr lang="en-US" dirty="0"/>
              <a:t>Network attack targeting the exhaustion of a DHCP client IP from an authorized DHCP server</a:t>
            </a:r>
          </a:p>
          <a:p>
            <a:r>
              <a:rPr lang="en-US" dirty="0"/>
              <a:t>Using MAC address spoofing, an attacking device sends large numbers of DHCP requests using different “fake” MAC addresses</a:t>
            </a:r>
          </a:p>
          <a:p>
            <a:r>
              <a:rPr lang="en-US" dirty="0"/>
              <a:t>Once exhausted, the network DHCP server no longer has an available DHCP client IP to offer</a:t>
            </a:r>
          </a:p>
          <a:p>
            <a:r>
              <a:rPr lang="en-US" dirty="0"/>
              <a:t>This causes a Denial of Service (</a:t>
            </a:r>
            <a:r>
              <a:rPr lang="en-US" dirty="0" err="1"/>
              <a:t>DoS</a:t>
            </a:r>
            <a:r>
              <a:rPr lang="en-US" dirty="0"/>
              <a:t>) on the target network</a:t>
            </a:r>
          </a:p>
          <a:p>
            <a:r>
              <a:rPr lang="en-US" dirty="0"/>
              <a:t>DHCP starvation also serves as the basis of DHCP server spoofing attacks</a:t>
            </a:r>
          </a:p>
        </p:txBody>
      </p:sp>
    </p:spTree>
    <p:extLst>
      <p:ext uri="{BB962C8B-B14F-4D97-AF65-F5344CB8AC3E}">
        <p14:creationId xmlns:p14="http://schemas.microsoft.com/office/powerpoint/2010/main" val="15026195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Starvation</a:t>
            </a:r>
          </a:p>
        </p:txBody>
      </p:sp>
      <p:pic>
        <p:nvPicPr>
          <p:cNvPr id="17" name="Picture 16"/>
          <p:cNvPicPr/>
          <p:nvPr/>
        </p:nvPicPr>
        <p:blipFill>
          <a:blip r:embed="rId3"/>
          <a:stretch>
            <a:fillRect/>
          </a:stretch>
        </p:blipFill>
        <p:spPr>
          <a:xfrm>
            <a:off x="1072197" y="1121251"/>
            <a:ext cx="6824028" cy="4615498"/>
          </a:xfrm>
          <a:prstGeom prst="rect">
            <a:avLst/>
          </a:prstGeom>
        </p:spPr>
      </p:pic>
    </p:spTree>
    <p:extLst>
      <p:ext uri="{BB962C8B-B14F-4D97-AF65-F5344CB8AC3E}">
        <p14:creationId xmlns:p14="http://schemas.microsoft.com/office/powerpoint/2010/main" val="13889614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Starvation Prevention</a:t>
            </a:r>
          </a:p>
        </p:txBody>
      </p:sp>
      <p:sp>
        <p:nvSpPr>
          <p:cNvPr id="3" name="Content Placeholder 2"/>
          <p:cNvSpPr>
            <a:spLocks noGrp="1"/>
          </p:cNvSpPr>
          <p:nvPr>
            <p:ph sz="quarter" idx="10"/>
          </p:nvPr>
        </p:nvSpPr>
        <p:spPr/>
        <p:txBody>
          <a:bodyPr>
            <a:normAutofit/>
          </a:bodyPr>
          <a:lstStyle/>
          <a:p>
            <a:r>
              <a:rPr lang="en-US" dirty="0"/>
              <a:t>To mitigate a DHCP starvation attack</a:t>
            </a:r>
          </a:p>
          <a:p>
            <a:pPr lvl="1"/>
            <a:r>
              <a:rPr lang="en-US" dirty="0"/>
              <a:t>Similar to MAC Spoofing Mitigation; and </a:t>
            </a:r>
          </a:p>
          <a:p>
            <a:pPr lvl="1" fontAlgn="ctr"/>
            <a:r>
              <a:rPr lang="en-US" dirty="0"/>
              <a:t>Enable DHCP snooping on switch to prevent an unauthorized DHCP server from responding to DHCP requests</a:t>
            </a:r>
          </a:p>
        </p:txBody>
      </p:sp>
    </p:spTree>
    <p:extLst>
      <p:ext uri="{BB962C8B-B14F-4D97-AF65-F5344CB8AC3E}">
        <p14:creationId xmlns:p14="http://schemas.microsoft.com/office/powerpoint/2010/main" val="5965896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11801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IP Addresses v.4</a:t>
            </a:r>
            <a:endParaRPr lang="en-US" dirty="0"/>
          </a:p>
        </p:txBody>
      </p:sp>
      <p:sp>
        <p:nvSpPr>
          <p:cNvPr id="3" name="Content Placeholder 2"/>
          <p:cNvSpPr>
            <a:spLocks noGrp="1"/>
          </p:cNvSpPr>
          <p:nvPr>
            <p:ph sz="quarter" idx="10"/>
          </p:nvPr>
        </p:nvSpPr>
        <p:spPr>
          <a:xfrm>
            <a:off x="635000" y="885825"/>
            <a:ext cx="7840663" cy="5543550"/>
          </a:xfrm>
        </p:spPr>
        <p:txBody>
          <a:bodyPr/>
          <a:lstStyle/>
          <a:p>
            <a:r>
              <a:rPr lang="en-US" altLang="en-US" dirty="0"/>
              <a:t>Resides at the network layer, it must be capable of providing coms between hosts on different kinds networks (datalink or physical implementations)</a:t>
            </a:r>
          </a:p>
          <a:p>
            <a:r>
              <a:rPr lang="en-US" altLang="en-US" dirty="0"/>
              <a:t>Are usually shown in dotted decimal notation of 32 bits </a:t>
            </a:r>
            <a:r>
              <a:rPr lang="en-US" altLang="en-US" dirty="0" err="1"/>
              <a:t>eg</a:t>
            </a:r>
            <a:r>
              <a:rPr lang="en-US" altLang="en-US" dirty="0"/>
              <a:t> 1.2.3.4</a:t>
            </a:r>
          </a:p>
          <a:p>
            <a:pPr lvl="1"/>
            <a:r>
              <a:rPr lang="en-US" altLang="en-US" dirty="0"/>
              <a:t> 00000001 00000010 00000011 000000100</a:t>
            </a:r>
          </a:p>
          <a:p>
            <a:r>
              <a:rPr lang="en-US" altLang="en-US" dirty="0"/>
              <a:t>The IP consists of the  Network ID and Host ID that are used for routing through ASN’s (Autonomous System Number).</a:t>
            </a:r>
          </a:p>
        </p:txBody>
      </p:sp>
    </p:spTree>
    <p:extLst>
      <p:ext uri="{BB962C8B-B14F-4D97-AF65-F5344CB8AC3E}">
        <p14:creationId xmlns:p14="http://schemas.microsoft.com/office/powerpoint/2010/main" val="18477780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DHCP Server Spoofing</a:t>
            </a:r>
          </a:p>
        </p:txBody>
      </p:sp>
    </p:spTree>
    <p:extLst>
      <p:ext uri="{BB962C8B-B14F-4D97-AF65-F5344CB8AC3E}">
        <p14:creationId xmlns:p14="http://schemas.microsoft.com/office/powerpoint/2010/main" val="2544282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Server Spoofing</a:t>
            </a:r>
          </a:p>
        </p:txBody>
      </p:sp>
      <p:sp>
        <p:nvSpPr>
          <p:cNvPr id="3" name="Content Placeholder 2"/>
          <p:cNvSpPr>
            <a:spLocks noGrp="1"/>
          </p:cNvSpPr>
          <p:nvPr>
            <p:ph sz="quarter" idx="10"/>
          </p:nvPr>
        </p:nvSpPr>
        <p:spPr/>
        <p:txBody>
          <a:bodyPr/>
          <a:lstStyle/>
          <a:p>
            <a:pPr fontAlgn="ctr"/>
            <a:r>
              <a:rPr lang="en-US" dirty="0"/>
              <a:t>Network attack a rogue DHCP server poses as a legitimate DHCP server for the network segment</a:t>
            </a:r>
          </a:p>
          <a:p>
            <a:pPr fontAlgn="ctr"/>
            <a:r>
              <a:rPr lang="en-US" dirty="0"/>
              <a:t>Since the DHCP server provides network gateway, DNS information, WPAD configuration, etc., </a:t>
            </a:r>
          </a:p>
          <a:p>
            <a:pPr fontAlgn="ctr"/>
            <a:r>
              <a:rPr lang="en-US" dirty="0"/>
              <a:t>DHCP server spoofing is the basis for many other higher-level network attacks, such as gateway spoofing, DNS spoofing and proxy spoofing</a:t>
            </a:r>
          </a:p>
        </p:txBody>
      </p:sp>
    </p:spTree>
    <p:extLst>
      <p:ext uri="{BB962C8B-B14F-4D97-AF65-F5344CB8AC3E}">
        <p14:creationId xmlns:p14="http://schemas.microsoft.com/office/powerpoint/2010/main" val="34700926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Server Spoofing</a:t>
            </a:r>
          </a:p>
        </p:txBody>
      </p:sp>
      <p:sp>
        <p:nvSpPr>
          <p:cNvPr id="3" name="Content Placeholder 2"/>
          <p:cNvSpPr>
            <a:spLocks noGrp="1"/>
          </p:cNvSpPr>
          <p:nvPr>
            <p:ph sz="quarter" idx="10"/>
          </p:nvPr>
        </p:nvSpPr>
        <p:spPr/>
        <p:txBody>
          <a:bodyPr/>
          <a:lstStyle/>
          <a:p>
            <a:pPr fontAlgn="ctr"/>
            <a:r>
              <a:rPr lang="en-US" dirty="0"/>
              <a:t>DHCP server spoofing relies on DHCP starvation attacks</a:t>
            </a:r>
          </a:p>
          <a:p>
            <a:pPr fontAlgn="ctr"/>
            <a:r>
              <a:rPr lang="en-US" dirty="0"/>
              <a:t>If DHCP starvation attack is successful, the legitimate DHCP server no longer offers DHCP client IPs</a:t>
            </a:r>
          </a:p>
          <a:p>
            <a:pPr fontAlgn="ctr"/>
            <a:r>
              <a:rPr lang="en-US" dirty="0"/>
              <a:t>The rogue DHCP server starts offering DHCP servers on the network from its own pool of IP addresses (typically from the exhausted pool of IPs obtained from the DHCP starvation attack)</a:t>
            </a:r>
          </a:p>
        </p:txBody>
      </p:sp>
    </p:spTree>
    <p:extLst>
      <p:ext uri="{BB962C8B-B14F-4D97-AF65-F5344CB8AC3E}">
        <p14:creationId xmlns:p14="http://schemas.microsoft.com/office/powerpoint/2010/main" val="23623341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Server Spoofing</a:t>
            </a:r>
          </a:p>
        </p:txBody>
      </p:sp>
      <p:pic>
        <p:nvPicPr>
          <p:cNvPr id="17" name="Picture 16"/>
          <p:cNvPicPr/>
          <p:nvPr/>
        </p:nvPicPr>
        <p:blipFill>
          <a:blip r:embed="rId3"/>
          <a:stretch>
            <a:fillRect/>
          </a:stretch>
        </p:blipFill>
        <p:spPr>
          <a:xfrm>
            <a:off x="1186497" y="966152"/>
            <a:ext cx="6004878" cy="4510723"/>
          </a:xfrm>
          <a:prstGeom prst="rect">
            <a:avLst/>
          </a:prstGeom>
        </p:spPr>
      </p:pic>
    </p:spTree>
    <p:extLst>
      <p:ext uri="{BB962C8B-B14F-4D97-AF65-F5344CB8AC3E}">
        <p14:creationId xmlns:p14="http://schemas.microsoft.com/office/powerpoint/2010/main" val="39601316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DHCP Server Spoofing Prevention</a:t>
            </a:r>
          </a:p>
        </p:txBody>
      </p:sp>
      <p:sp>
        <p:nvSpPr>
          <p:cNvPr id="3" name="Content Placeholder 2"/>
          <p:cNvSpPr>
            <a:spLocks noGrp="1"/>
          </p:cNvSpPr>
          <p:nvPr>
            <p:ph sz="quarter" idx="10"/>
          </p:nvPr>
        </p:nvSpPr>
        <p:spPr/>
        <p:txBody>
          <a:bodyPr/>
          <a:lstStyle/>
          <a:p>
            <a:pPr fontAlgn="ctr"/>
            <a:r>
              <a:rPr lang="en-US" dirty="0"/>
              <a:t>To mitigate DHCP server spoofing</a:t>
            </a:r>
          </a:p>
          <a:p>
            <a:pPr lvl="1" fontAlgn="ctr"/>
            <a:r>
              <a:rPr lang="en-US" dirty="0"/>
              <a:t>Similar to MAC Spoofing Mitigation; and </a:t>
            </a:r>
          </a:p>
          <a:p>
            <a:pPr lvl="1" fontAlgn="ctr"/>
            <a:r>
              <a:rPr lang="en-US" dirty="0"/>
              <a:t>Enable Port security on switch, limits the number of MAC addresses connected to switch port</a:t>
            </a:r>
          </a:p>
          <a:p>
            <a:pPr lvl="2" fontAlgn="ctr"/>
            <a:r>
              <a:rPr lang="en-US" dirty="0"/>
              <a:t>The attack relies on DHCP starvation attacks, mitigating DHCP starvation attacks also mitigates DHCP server spoofing</a:t>
            </a:r>
          </a:p>
          <a:p>
            <a:pPr lvl="1" fontAlgn="ctr"/>
            <a:r>
              <a:rPr lang="en-US" dirty="0"/>
              <a:t>Enable DHCP snooping on switch to prevent an unauthorized DHCP server from responding to DHCP requests</a:t>
            </a:r>
          </a:p>
          <a:p>
            <a:pPr lvl="1" fontAlgn="ctr"/>
            <a:endParaRPr lang="en-US" dirty="0"/>
          </a:p>
        </p:txBody>
      </p:sp>
    </p:spTree>
    <p:extLst>
      <p:ext uri="{BB962C8B-B14F-4D97-AF65-F5344CB8AC3E}">
        <p14:creationId xmlns:p14="http://schemas.microsoft.com/office/powerpoint/2010/main" val="40222627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426887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IP Spoofing</a:t>
            </a:r>
          </a:p>
        </p:txBody>
      </p:sp>
    </p:spTree>
    <p:extLst>
      <p:ext uri="{BB962C8B-B14F-4D97-AF65-F5344CB8AC3E}">
        <p14:creationId xmlns:p14="http://schemas.microsoft.com/office/powerpoint/2010/main" val="4268785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Spoofing</a:t>
            </a:r>
          </a:p>
        </p:txBody>
      </p:sp>
      <p:sp>
        <p:nvSpPr>
          <p:cNvPr id="3" name="Content Placeholder 2"/>
          <p:cNvSpPr>
            <a:spLocks noGrp="1"/>
          </p:cNvSpPr>
          <p:nvPr>
            <p:ph sz="quarter" idx="10"/>
          </p:nvPr>
        </p:nvSpPr>
        <p:spPr/>
        <p:txBody>
          <a:bodyPr>
            <a:normAutofit/>
          </a:bodyPr>
          <a:lstStyle/>
          <a:p>
            <a:r>
              <a:rPr lang="en-US" dirty="0"/>
              <a:t>Network attack to hijack another IP address</a:t>
            </a:r>
          </a:p>
          <a:p>
            <a:r>
              <a:rPr lang="en-US" dirty="0"/>
              <a:t>Can hijack traffic destined for the target host</a:t>
            </a:r>
          </a:p>
          <a:p>
            <a:r>
              <a:rPr lang="en-US" dirty="0"/>
              <a:t>Builds on ARP spoofing to be successful</a:t>
            </a:r>
          </a:p>
          <a:p>
            <a:r>
              <a:rPr lang="en-US" dirty="0"/>
              <a:t>Attacker can repeatedly send G-ARP for a target IP address and redirects IP traffic to the attacker’s port</a:t>
            </a:r>
          </a:p>
          <a:p>
            <a:r>
              <a:rPr lang="en-US" dirty="0"/>
              <a:t>In its simplest form, attacker can change the IP address of a host and cause an IP address conflict (and </a:t>
            </a:r>
            <a:r>
              <a:rPr lang="en-US" dirty="0" err="1"/>
              <a:t>DoS</a:t>
            </a:r>
            <a:r>
              <a:rPr lang="en-US" dirty="0"/>
              <a:t>) on the target IP</a:t>
            </a:r>
          </a:p>
          <a:p>
            <a:endParaRPr lang="en-US" dirty="0"/>
          </a:p>
        </p:txBody>
      </p:sp>
    </p:spTree>
    <p:extLst>
      <p:ext uri="{BB962C8B-B14F-4D97-AF65-F5344CB8AC3E}">
        <p14:creationId xmlns:p14="http://schemas.microsoft.com/office/powerpoint/2010/main" val="33502177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Spoofing</a:t>
            </a:r>
          </a:p>
        </p:txBody>
      </p:sp>
      <p:pic>
        <p:nvPicPr>
          <p:cNvPr id="17" name="Picture 16"/>
          <p:cNvPicPr/>
          <p:nvPr/>
        </p:nvPicPr>
        <p:blipFill>
          <a:blip r:embed="rId3"/>
          <a:stretch>
            <a:fillRect/>
          </a:stretch>
        </p:blipFill>
        <p:spPr>
          <a:xfrm>
            <a:off x="1186497" y="966152"/>
            <a:ext cx="6004878" cy="4510723"/>
          </a:xfrm>
          <a:prstGeom prst="rect">
            <a:avLst/>
          </a:prstGeom>
        </p:spPr>
      </p:pic>
    </p:spTree>
    <p:extLst>
      <p:ext uri="{BB962C8B-B14F-4D97-AF65-F5344CB8AC3E}">
        <p14:creationId xmlns:p14="http://schemas.microsoft.com/office/powerpoint/2010/main" val="5918740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Spoofing</a:t>
            </a:r>
          </a:p>
        </p:txBody>
      </p:sp>
      <p:sp>
        <p:nvSpPr>
          <p:cNvPr id="3" name="Content Placeholder 2"/>
          <p:cNvSpPr>
            <a:spLocks noGrp="1"/>
          </p:cNvSpPr>
          <p:nvPr>
            <p:ph sz="quarter" idx="10"/>
          </p:nvPr>
        </p:nvSpPr>
        <p:spPr/>
        <p:txBody>
          <a:bodyPr/>
          <a:lstStyle/>
          <a:p>
            <a:r>
              <a:rPr lang="en-US" dirty="0"/>
              <a:t>To mitigate an IP spoofing attack</a:t>
            </a:r>
          </a:p>
          <a:p>
            <a:pPr lvl="1"/>
            <a:endParaRPr lang="en-US" dirty="0"/>
          </a:p>
          <a:p>
            <a:pPr lvl="1"/>
            <a:r>
              <a:rPr lang="en-US" dirty="0"/>
              <a:t>Similar to MAC Spoofing Mitigation; and </a:t>
            </a:r>
          </a:p>
          <a:p>
            <a:pPr lvl="1"/>
            <a:endParaRPr lang="en-US" dirty="0"/>
          </a:p>
          <a:p>
            <a:pPr lvl="1"/>
            <a:r>
              <a:rPr lang="en-US" dirty="0"/>
              <a:t>Use IP Source Guard to further restrict IP spoofing </a:t>
            </a:r>
          </a:p>
        </p:txBody>
      </p:sp>
    </p:spTree>
    <p:extLst>
      <p:ext uri="{BB962C8B-B14F-4D97-AF65-F5344CB8AC3E}">
        <p14:creationId xmlns:p14="http://schemas.microsoft.com/office/powerpoint/2010/main" val="2504808071"/>
      </p:ext>
    </p:extLst>
  </p:cSld>
  <p:clrMapOvr>
    <a:masterClrMapping/>
  </p:clrMapOvr>
</p:sld>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14023</TotalTime>
  <Words>7398</Words>
  <Application>Microsoft Office PowerPoint</Application>
  <PresentationFormat>On-screen Show (4:3)</PresentationFormat>
  <Paragraphs>1205</Paragraphs>
  <Slides>197</Slides>
  <Notes>131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197</vt:i4>
      </vt:variant>
    </vt:vector>
  </HeadingPairs>
  <TitlesOfParts>
    <vt:vector size="208" baseType="lpstr">
      <vt:lpstr>Arial</vt:lpstr>
      <vt:lpstr>Calibri</vt:lpstr>
      <vt:lpstr>Symbol</vt:lpstr>
      <vt:lpstr>Times New Roman</vt:lpstr>
      <vt:lpstr>Titillium Lt</vt:lpstr>
      <vt:lpstr>Verdana</vt:lpstr>
      <vt:lpstr>Wingdings</vt:lpstr>
      <vt:lpstr>ER Master_2015</vt:lpstr>
      <vt:lpstr>Document</vt:lpstr>
      <vt:lpstr>Clip</vt:lpstr>
      <vt:lpstr>Visio.Drawing.15</vt:lpstr>
      <vt:lpstr>ITSC 206: Advanced Networking for Offensive and Defensive Environments</vt:lpstr>
      <vt:lpstr>Table of Contents</vt:lpstr>
      <vt:lpstr>Intro</vt:lpstr>
      <vt:lpstr>Course Grading</vt:lpstr>
      <vt:lpstr>Communication / Attendance</vt:lpstr>
      <vt:lpstr>Network Review</vt:lpstr>
      <vt:lpstr>PowerPoint Presentation</vt:lpstr>
      <vt:lpstr>PowerPoint Presentation</vt:lpstr>
      <vt:lpstr>IP Addresses v.4</vt:lpstr>
      <vt:lpstr>Internet Address Classes</vt:lpstr>
      <vt:lpstr>Subnetting</vt:lpstr>
      <vt:lpstr>Network Address Translation</vt:lpstr>
      <vt:lpstr>IP V4 vs V6</vt:lpstr>
      <vt:lpstr>TCP/IP Summary</vt:lpstr>
      <vt:lpstr>Common Network Services</vt:lpstr>
      <vt:lpstr>Architecture Review</vt:lpstr>
      <vt:lpstr>Network Security</vt:lpstr>
      <vt:lpstr>What is Network Security?</vt:lpstr>
      <vt:lpstr>Network Security Goals</vt:lpstr>
      <vt:lpstr>Confidentiality</vt:lpstr>
      <vt:lpstr>cont - Confidentiality</vt:lpstr>
      <vt:lpstr>Data Integrity</vt:lpstr>
      <vt:lpstr>System Integrity</vt:lpstr>
      <vt:lpstr>Availability</vt:lpstr>
      <vt:lpstr>Network Security Controls</vt:lpstr>
      <vt:lpstr>Info vs OT Security Triad</vt:lpstr>
      <vt:lpstr>PowerPoint Presentation</vt:lpstr>
      <vt:lpstr>Defense in Depth</vt:lpstr>
      <vt:lpstr>Defense in Depth</vt:lpstr>
      <vt:lpstr>PowerPoint Presentation</vt:lpstr>
      <vt:lpstr>PowerPoint Presentation</vt:lpstr>
      <vt:lpstr>PowerPoint Presentation</vt:lpstr>
      <vt:lpstr>PowerPoint Presentation</vt:lpstr>
      <vt:lpstr>PowerPoint Presentation</vt:lpstr>
      <vt:lpstr>Network Security Threats </vt:lpstr>
      <vt:lpstr>Threats – Enhanced Cyber Kill Chain</vt:lpstr>
      <vt:lpstr>Threats – Mitre ATT&amp;CK Matrix</vt:lpstr>
      <vt:lpstr>Common Network Security Attacks</vt:lpstr>
      <vt:lpstr>Common Network Security Attacks</vt:lpstr>
      <vt:lpstr>PowerPoint Presentation</vt:lpstr>
      <vt:lpstr>Measures of Network Security</vt:lpstr>
      <vt:lpstr>Network Security Defenses</vt:lpstr>
      <vt:lpstr>Network Security Defenses</vt:lpstr>
      <vt:lpstr>PowerPoint Presentation</vt:lpstr>
      <vt:lpstr>Wired vs. Wireless Networks</vt:lpstr>
      <vt:lpstr>Wired Network</vt:lpstr>
      <vt:lpstr>Wireless Network</vt:lpstr>
      <vt:lpstr>PowerPoint Presentation</vt:lpstr>
      <vt:lpstr>Network Vulnerabilities</vt:lpstr>
      <vt:lpstr>Vulnerability Sources</vt:lpstr>
      <vt:lpstr>Identify Network Security Vulnerabilities</vt:lpstr>
      <vt:lpstr>Internal Network Vulnerabilities</vt:lpstr>
      <vt:lpstr>External Network Vulnerabilities</vt:lpstr>
      <vt:lpstr>PowerPoint Presentation</vt:lpstr>
      <vt:lpstr>Security Toolbox</vt:lpstr>
      <vt:lpstr>Testing Frameworks</vt:lpstr>
      <vt:lpstr>Security Toolbox: Kali</vt:lpstr>
      <vt:lpstr>PowerPoint Presentation</vt:lpstr>
      <vt:lpstr>Next Lecture</vt:lpstr>
      <vt:lpstr>PowerPoint Presentation</vt:lpstr>
      <vt:lpstr>ITSC 206: LAN  Networking for Offensive and Defensive Environments</vt:lpstr>
      <vt:lpstr>Table of Contents</vt:lpstr>
      <vt:lpstr>Review Lecture &amp; Lab</vt:lpstr>
      <vt:lpstr>Review</vt:lpstr>
      <vt:lpstr>Threats, Vulnerabilities, Safeguards &amp; Assets</vt:lpstr>
      <vt:lpstr>MAC Address Spoofing</vt:lpstr>
      <vt:lpstr>MAC Address Spoofing</vt:lpstr>
      <vt:lpstr>MAC Address Spoofing</vt:lpstr>
      <vt:lpstr>MAC Address Spoofing Prevention</vt:lpstr>
      <vt:lpstr>PowerPoint Presentation</vt:lpstr>
      <vt:lpstr>ARP Spoofing</vt:lpstr>
      <vt:lpstr>ARP Spoofing</vt:lpstr>
      <vt:lpstr>ARP Spoofing</vt:lpstr>
      <vt:lpstr>ARP Spoofing</vt:lpstr>
      <vt:lpstr>ARP Spoofing Prevention</vt:lpstr>
      <vt:lpstr>PowerPoint Presentation</vt:lpstr>
      <vt:lpstr>VLAN Hopping</vt:lpstr>
      <vt:lpstr>VLAN Hopping</vt:lpstr>
      <vt:lpstr>VLAN Hopping via Trunk Port</vt:lpstr>
      <vt:lpstr>VLAN Hopping via Trunk Port</vt:lpstr>
      <vt:lpstr>VLAN Hopping via Double Tagging</vt:lpstr>
      <vt:lpstr>VLAN Hopping via Double Tagging</vt:lpstr>
      <vt:lpstr>VLAN Hopping Prevention </vt:lpstr>
      <vt:lpstr>PowerPoint Presentation</vt:lpstr>
      <vt:lpstr>DHCP Starvation</vt:lpstr>
      <vt:lpstr>DHCP Starvation </vt:lpstr>
      <vt:lpstr>DHCP Starvation</vt:lpstr>
      <vt:lpstr>DHCP Starvation Prevention</vt:lpstr>
      <vt:lpstr>PowerPoint Presentation</vt:lpstr>
      <vt:lpstr>DHCP Server Spoofing</vt:lpstr>
      <vt:lpstr>DHCP Server Spoofing</vt:lpstr>
      <vt:lpstr>DHCP Server Spoofing</vt:lpstr>
      <vt:lpstr>DHCP Server Spoofing</vt:lpstr>
      <vt:lpstr>DHCP Server Spoofing Prevention</vt:lpstr>
      <vt:lpstr>PowerPoint Presentation</vt:lpstr>
      <vt:lpstr>IP Spoofing</vt:lpstr>
      <vt:lpstr>IP Spoofing</vt:lpstr>
      <vt:lpstr>IP Spoofing</vt:lpstr>
      <vt:lpstr>IP Spoofing</vt:lpstr>
      <vt:lpstr>PowerPoint Presentation</vt:lpstr>
      <vt:lpstr>Spanning Tree Protocol Spoofing</vt:lpstr>
      <vt:lpstr>Spanning Tree Protocol Spoofing</vt:lpstr>
      <vt:lpstr>Spanning Tree Protocol Spoofing</vt:lpstr>
      <vt:lpstr>STP Spoofing</vt:lpstr>
      <vt:lpstr>STP Spoofing Prevention</vt:lpstr>
      <vt:lpstr>PowerPoint Presentation</vt:lpstr>
      <vt:lpstr>Private VLAN</vt:lpstr>
      <vt:lpstr>Private VLAN</vt:lpstr>
      <vt:lpstr>Private VLAN</vt:lpstr>
      <vt:lpstr>PowerPoint Presentation</vt:lpstr>
      <vt:lpstr>PowerPoint Presentation</vt:lpstr>
      <vt:lpstr>ITSC 206: Advanced Networking for Offensive and Defensive Environments</vt:lpstr>
      <vt:lpstr>Table of Contents</vt:lpstr>
      <vt:lpstr>Review Lecture &amp; Lab</vt:lpstr>
      <vt:lpstr>Review</vt:lpstr>
      <vt:lpstr>Routing Information Protocol (RIP)</vt:lpstr>
      <vt:lpstr>RIP</vt:lpstr>
      <vt:lpstr>RIP</vt:lpstr>
      <vt:lpstr>RIP: Split Horizon</vt:lpstr>
      <vt:lpstr>RIP: Route Poisoning</vt:lpstr>
      <vt:lpstr>RIP Route Poisoning</vt:lpstr>
      <vt:lpstr>RIP: Hold-Down Timer</vt:lpstr>
      <vt:lpstr>RIP Route Injection</vt:lpstr>
      <vt:lpstr>RIP Attack Mitigation</vt:lpstr>
      <vt:lpstr>PowerPoint Presentation</vt:lpstr>
      <vt:lpstr>Border Gateway Protocol (BGP)</vt:lpstr>
      <vt:lpstr>Protocol Terminology</vt:lpstr>
      <vt:lpstr>Protocol Terminology (cont)</vt:lpstr>
      <vt:lpstr>Protocol Terminology (cont)</vt:lpstr>
      <vt:lpstr>BGP WAN</vt:lpstr>
      <vt:lpstr>Border Gateway Protocol (BGP)</vt:lpstr>
      <vt:lpstr>BGP – Best Path Selection Order</vt:lpstr>
      <vt:lpstr>BGP</vt:lpstr>
      <vt:lpstr>BGP Impactful Events</vt:lpstr>
      <vt:lpstr>BGP Hijacking (NLRI injection)</vt:lpstr>
      <vt:lpstr>BGP Attack Mitigation</vt:lpstr>
      <vt:lpstr>Discussion &amp; Details</vt:lpstr>
      <vt:lpstr>Open Shortest Path First (OSPF)</vt:lpstr>
      <vt:lpstr>OSPF WAN</vt:lpstr>
      <vt:lpstr>OSPF</vt:lpstr>
      <vt:lpstr>OSPF Route Injection</vt:lpstr>
      <vt:lpstr>OSPF Max Age Attack (DOS)</vt:lpstr>
      <vt:lpstr>OSPF Sequence Attack (DOS)</vt:lpstr>
      <vt:lpstr>OSPF Authentication Attack</vt:lpstr>
      <vt:lpstr>OSPF Attack Mitigation</vt:lpstr>
      <vt:lpstr>PowerPoint Presentation</vt:lpstr>
      <vt:lpstr>PowerPoint Presentation</vt:lpstr>
      <vt:lpstr>ITSC 206: Advanced Networking for Offensive and Defensive Environments</vt:lpstr>
      <vt:lpstr>Table of Contents</vt:lpstr>
      <vt:lpstr>Review Lecture 3, Lab 3 Quiz 2</vt:lpstr>
      <vt:lpstr>Lecture 3 &amp; Lab 3 Review</vt:lpstr>
      <vt:lpstr>Network Access Control (NAC)</vt:lpstr>
      <vt:lpstr>What is Network Access Control?</vt:lpstr>
      <vt:lpstr>How Does NAC Work?*****</vt:lpstr>
      <vt:lpstr>How Does NAC Work?</vt:lpstr>
      <vt:lpstr>Examples of NAC</vt:lpstr>
      <vt:lpstr>Examples of NAC</vt:lpstr>
      <vt:lpstr>Enterprise Usage</vt:lpstr>
      <vt:lpstr>Enterprise Usage</vt:lpstr>
      <vt:lpstr>PowerPoint Presentation</vt:lpstr>
      <vt:lpstr>NAC Components</vt:lpstr>
      <vt:lpstr>Agent vs. Agentless</vt:lpstr>
      <vt:lpstr>Agent vs. Agentless</vt:lpstr>
      <vt:lpstr>Authentication</vt:lpstr>
      <vt:lpstr>Authentication</vt:lpstr>
      <vt:lpstr>Authentication Procedure</vt:lpstr>
      <vt:lpstr>Security Posture</vt:lpstr>
      <vt:lpstr>Security Posture</vt:lpstr>
      <vt:lpstr>PowerPoint Presentation</vt:lpstr>
      <vt:lpstr>NAC Architecture</vt:lpstr>
      <vt:lpstr>NAC Architecture</vt:lpstr>
      <vt:lpstr>Inline System</vt:lpstr>
      <vt:lpstr>Inline System</vt:lpstr>
      <vt:lpstr>Inline System Weaknesses</vt:lpstr>
      <vt:lpstr>Inline System Weaknesses</vt:lpstr>
      <vt:lpstr>Out-of-Band Systems</vt:lpstr>
      <vt:lpstr>Out-of-Band Systems</vt:lpstr>
      <vt:lpstr>Out-of-Band System Weaknesses</vt:lpstr>
      <vt:lpstr>PowerPoint Presentation</vt:lpstr>
      <vt:lpstr>Architecture Flaws</vt:lpstr>
      <vt:lpstr>Endpoint Detection Method</vt:lpstr>
      <vt:lpstr>Endpoint Detection Method</vt:lpstr>
      <vt:lpstr>Exception Rules</vt:lpstr>
      <vt:lpstr>Exception Rules</vt:lpstr>
      <vt:lpstr>Endpoint Security Assessment</vt:lpstr>
      <vt:lpstr>PowerPoint Presentation</vt:lpstr>
      <vt:lpstr>Extensible Authentication Protocol</vt:lpstr>
      <vt:lpstr>Overview</vt:lpstr>
      <vt:lpstr>LEAP</vt:lpstr>
      <vt:lpstr>PEAP</vt:lpstr>
      <vt:lpstr>PEAP</vt:lpstr>
      <vt:lpstr>EAP-TLS</vt:lpstr>
      <vt:lpstr>EAP-TLS</vt:lpstr>
      <vt:lpstr>EAP-MD5</vt:lpstr>
      <vt:lpstr>EAP-TTLS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Rhean Propp</cp:lastModifiedBy>
  <cp:revision>106</cp:revision>
  <dcterms:created xsi:type="dcterms:W3CDTF">2016-04-05T14:17:30Z</dcterms:created>
  <dcterms:modified xsi:type="dcterms:W3CDTF">2021-07-07T21:37:16Z</dcterms:modified>
</cp:coreProperties>
</file>