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62"/>
  </p:notesMasterIdLst>
  <p:sldIdLst>
    <p:sldId id="258" r:id="rId2"/>
    <p:sldId id="304" r:id="rId3"/>
    <p:sldId id="307" r:id="rId4"/>
    <p:sldId id="305" r:id="rId5"/>
    <p:sldId id="306" r:id="rId6"/>
    <p:sldId id="276" r:id="rId7"/>
    <p:sldId id="332" r:id="rId8"/>
    <p:sldId id="333" r:id="rId9"/>
    <p:sldId id="331" r:id="rId10"/>
    <p:sldId id="329" r:id="rId11"/>
    <p:sldId id="328" r:id="rId12"/>
    <p:sldId id="330" r:id="rId13"/>
    <p:sldId id="326" r:id="rId14"/>
    <p:sldId id="279" r:id="rId15"/>
    <p:sldId id="327" r:id="rId16"/>
    <p:sldId id="337" r:id="rId17"/>
    <p:sldId id="324" r:id="rId18"/>
    <p:sldId id="325" r:id="rId19"/>
    <p:sldId id="285" r:id="rId20"/>
    <p:sldId id="308" r:id="rId21"/>
    <p:sldId id="309" r:id="rId22"/>
    <p:sldId id="310" r:id="rId23"/>
    <p:sldId id="311" r:id="rId24"/>
    <p:sldId id="312" r:id="rId25"/>
    <p:sldId id="280" r:id="rId26"/>
    <p:sldId id="334" r:id="rId27"/>
    <p:sldId id="298" r:id="rId28"/>
    <p:sldId id="313" r:id="rId29"/>
    <p:sldId id="314" r:id="rId30"/>
    <p:sldId id="315" r:id="rId31"/>
    <p:sldId id="316" r:id="rId32"/>
    <p:sldId id="317" r:id="rId33"/>
    <p:sldId id="318" r:id="rId34"/>
    <p:sldId id="319" r:id="rId35"/>
    <p:sldId id="282" r:id="rId36"/>
    <p:sldId id="335" r:id="rId37"/>
    <p:sldId id="336" r:id="rId38"/>
    <p:sldId id="323" r:id="rId39"/>
    <p:sldId id="283" r:id="rId40"/>
    <p:sldId id="299" r:id="rId41"/>
    <p:sldId id="287" r:id="rId42"/>
    <p:sldId id="286" r:id="rId43"/>
    <p:sldId id="288" r:id="rId44"/>
    <p:sldId id="300" r:id="rId45"/>
    <p:sldId id="289" r:id="rId46"/>
    <p:sldId id="290" r:id="rId47"/>
    <p:sldId id="291" r:id="rId48"/>
    <p:sldId id="301" r:id="rId49"/>
    <p:sldId id="292" r:id="rId50"/>
    <p:sldId id="320" r:id="rId51"/>
    <p:sldId id="284" r:id="rId52"/>
    <p:sldId id="293" r:id="rId53"/>
    <p:sldId id="294" r:id="rId54"/>
    <p:sldId id="302" r:id="rId55"/>
    <p:sldId id="296" r:id="rId56"/>
    <p:sldId id="322" r:id="rId57"/>
    <p:sldId id="295" r:id="rId58"/>
    <p:sldId id="303" r:id="rId59"/>
    <p:sldId id="321" r:id="rId60"/>
    <p:sldId id="29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C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2" autoAdjust="0"/>
    <p:restoredTop sz="96044" autoAdjust="0"/>
  </p:normalViewPr>
  <p:slideViewPr>
    <p:cSldViewPr snapToGrid="0" snapToObjects="1" showGuides="1">
      <p:cViewPr varScale="1">
        <p:scale>
          <a:sx n="168" d="100"/>
          <a:sy n="168" d="100"/>
        </p:scale>
        <p:origin x="1384" y="192"/>
      </p:cViewPr>
      <p:guideLst>
        <p:guide orient="horz" pos="2160"/>
        <p:guide pos="2880"/>
      </p:guideLst>
    </p:cSldViewPr>
  </p:slideViewPr>
  <p:notesTextViewPr>
    <p:cViewPr>
      <p:scale>
        <a:sx n="1" d="1"/>
        <a:sy n="1" d="1"/>
      </p:scale>
      <p:origin x="0" y="0"/>
    </p:cViewPr>
  </p:notesTextViewPr>
  <p:sorterViewPr>
    <p:cViewPr>
      <p:scale>
        <a:sx n="100" d="100"/>
        <a:sy n="100" d="100"/>
      </p:scale>
      <p:origin x="0" y="7626"/>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 Lyagutsky" userId="e963cab6-e6f2-4754-80a9-43635625277c" providerId="ADAL" clId="{5DED70DF-CBFB-6640-AB8A-3790EBF753E2}"/>
    <pc:docChg chg="modSld">
      <pc:chgData name="Viktor Lyagutsky" userId="e963cab6-e6f2-4754-80a9-43635625277c" providerId="ADAL" clId="{5DED70DF-CBFB-6640-AB8A-3790EBF753E2}" dt="2020-01-09T16:49:51.764" v="40" actId="20577"/>
      <pc:docMkLst>
        <pc:docMk/>
      </pc:docMkLst>
      <pc:sldChg chg="modSp">
        <pc:chgData name="Viktor Lyagutsky" userId="e963cab6-e6f2-4754-80a9-43635625277c" providerId="ADAL" clId="{5DED70DF-CBFB-6640-AB8A-3790EBF753E2}" dt="2020-01-09T16:49:51.764" v="40" actId="20577"/>
        <pc:sldMkLst>
          <pc:docMk/>
          <pc:sldMk cId="926320407" sldId="305"/>
        </pc:sldMkLst>
        <pc:spChg chg="mod">
          <ac:chgData name="Viktor Lyagutsky" userId="e963cab6-e6f2-4754-80a9-43635625277c" providerId="ADAL" clId="{5DED70DF-CBFB-6640-AB8A-3790EBF753E2}" dt="2020-01-09T16:49:51.764" v="40" actId="20577"/>
          <ac:spMkLst>
            <pc:docMk/>
            <pc:sldMk cId="926320407" sldId="305"/>
            <ac:spMk id="4" creationId="{00000000-0000-0000-0000-000000000000}"/>
          </ac:spMkLst>
        </pc:spChg>
        <pc:spChg chg="mod">
          <ac:chgData name="Viktor Lyagutsky" userId="e963cab6-e6f2-4754-80a9-43635625277c" providerId="ADAL" clId="{5DED70DF-CBFB-6640-AB8A-3790EBF753E2}" dt="2020-01-09T16:49:14.428" v="33" actId="20577"/>
          <ac:spMkLst>
            <pc:docMk/>
            <pc:sldMk cId="926320407" sldId="305"/>
            <ac:spMk id="6" creationId="{00000000-0000-0000-0000-000000000000}"/>
          </ac:spMkLst>
        </pc:spChg>
      </pc:sldChg>
      <pc:sldChg chg="modSp">
        <pc:chgData name="Viktor Lyagutsky" userId="e963cab6-e6f2-4754-80a9-43635625277c" providerId="ADAL" clId="{5DED70DF-CBFB-6640-AB8A-3790EBF753E2}" dt="2020-01-09T16:48:34.298" v="31" actId="20577"/>
        <pc:sldMkLst>
          <pc:docMk/>
          <pc:sldMk cId="880760954" sldId="307"/>
        </pc:sldMkLst>
        <pc:spChg chg="mod">
          <ac:chgData name="Viktor Lyagutsky" userId="e963cab6-e6f2-4754-80a9-43635625277c" providerId="ADAL" clId="{5DED70DF-CBFB-6640-AB8A-3790EBF753E2}" dt="2020-01-09T16:48:34.298" v="31" actId="20577"/>
          <ac:spMkLst>
            <pc:docMk/>
            <pc:sldMk cId="880760954" sldId="307"/>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PLEASE</a:t>
            </a:r>
            <a:r>
              <a:rPr lang="en-US" baseline="0" dirty="0"/>
              <a:t> READ SLIDE NOTES</a:t>
            </a:r>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35</a:t>
            </a:fld>
            <a:endParaRPr lang="en-US"/>
          </a:p>
        </p:txBody>
      </p:sp>
    </p:spTree>
    <p:extLst>
      <p:ext uri="{BB962C8B-B14F-4D97-AF65-F5344CB8AC3E}">
        <p14:creationId xmlns:p14="http://schemas.microsoft.com/office/powerpoint/2010/main" val="388503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38</a:t>
            </a:fld>
            <a:endParaRPr lang="en-US"/>
          </a:p>
        </p:txBody>
      </p:sp>
    </p:spTree>
    <p:extLst>
      <p:ext uri="{BB962C8B-B14F-4D97-AF65-F5344CB8AC3E}">
        <p14:creationId xmlns:p14="http://schemas.microsoft.com/office/powerpoint/2010/main" val="413973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39</a:t>
            </a:fld>
            <a:endParaRPr lang="en-US"/>
          </a:p>
        </p:txBody>
      </p:sp>
    </p:spTree>
    <p:extLst>
      <p:ext uri="{BB962C8B-B14F-4D97-AF65-F5344CB8AC3E}">
        <p14:creationId xmlns:p14="http://schemas.microsoft.com/office/powerpoint/2010/main" val="3451344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41</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42</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43</a:t>
            </a:fld>
            <a:endParaRPr lang="en-US"/>
          </a:p>
        </p:txBody>
      </p:sp>
    </p:spTree>
    <p:extLst>
      <p:ext uri="{BB962C8B-B14F-4D97-AF65-F5344CB8AC3E}">
        <p14:creationId xmlns:p14="http://schemas.microsoft.com/office/powerpoint/2010/main" val="414585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46</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47</a:t>
            </a:fld>
            <a:endParaRPr lang="en-US"/>
          </a:p>
        </p:txBody>
      </p:sp>
    </p:spTree>
    <p:extLst>
      <p:ext uri="{BB962C8B-B14F-4D97-AF65-F5344CB8AC3E}">
        <p14:creationId xmlns:p14="http://schemas.microsoft.com/office/powerpoint/2010/main" val="229744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49</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51</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52</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53</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55</a:t>
            </a:fld>
            <a:endParaRPr lang="en-US"/>
          </a:p>
        </p:txBody>
      </p:sp>
    </p:spTree>
    <p:extLst>
      <p:ext uri="{BB962C8B-B14F-4D97-AF65-F5344CB8AC3E}">
        <p14:creationId xmlns:p14="http://schemas.microsoft.com/office/powerpoint/2010/main" val="2816055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57</a:t>
            </a:fld>
            <a:endParaRPr lang="en-US"/>
          </a:p>
        </p:txBody>
      </p:sp>
    </p:spTree>
    <p:extLst>
      <p:ext uri="{BB962C8B-B14F-4D97-AF65-F5344CB8AC3E}">
        <p14:creationId xmlns:p14="http://schemas.microsoft.com/office/powerpoint/2010/main" val="351051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14</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Having said that, it means not only computer information, but all kinds of information like coded letters</a:t>
            </a:r>
          </a:p>
        </p:txBody>
      </p:sp>
      <p:sp>
        <p:nvSpPr>
          <p:cNvPr id="4" name="Slide Number Placeholder 3"/>
          <p:cNvSpPr>
            <a:spLocks noGrp="1"/>
          </p:cNvSpPr>
          <p:nvPr>
            <p:ph type="sldNum" sz="quarter" idx="10"/>
          </p:nvPr>
        </p:nvSpPr>
        <p:spPr/>
        <p:txBody>
          <a:bodyPr/>
          <a:lstStyle/>
          <a:p>
            <a:fld id="{D48D67D1-2607-4FCB-8D1C-B307A288CE76}" type="slidenum">
              <a:rPr lang="en-US" smtClean="0"/>
              <a:t>18</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19</a:t>
            </a:fld>
            <a:endParaRPr lang="en-US"/>
          </a:p>
        </p:txBody>
      </p:sp>
    </p:spTree>
    <p:extLst>
      <p:ext uri="{BB962C8B-B14F-4D97-AF65-F5344CB8AC3E}">
        <p14:creationId xmlns:p14="http://schemas.microsoft.com/office/powerpoint/2010/main" val="206466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330568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28</a:t>
            </a:fld>
            <a:endParaRPr lang="en-US"/>
          </a:p>
        </p:txBody>
      </p:sp>
    </p:spTree>
    <p:extLst>
      <p:ext uri="{BB962C8B-B14F-4D97-AF65-F5344CB8AC3E}">
        <p14:creationId xmlns:p14="http://schemas.microsoft.com/office/powerpoint/2010/main" val="12708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94629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a:t>Presentation Subtitle</a:t>
            </a:r>
          </a:p>
        </p:txBody>
      </p:sp>
    </p:spTree>
    <p:extLst>
      <p:ext uri="{BB962C8B-B14F-4D97-AF65-F5344CB8AC3E}">
        <p14:creationId xmlns:p14="http://schemas.microsoft.com/office/powerpoint/2010/main" val="4201790334"/>
      </p:ext>
    </p:extLst>
  </p:cSld>
  <p:clrMapOvr>
    <a:masterClrMapping/>
  </p:clrMapOvr>
  <p:extLst>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515680"/>
      </p:ext>
    </p:extLst>
  </p:cSld>
  <p:clrMapOvr>
    <a:masterClrMapping/>
  </p:clrMapOvr>
  <p:hf hdr="0" dt="0"/>
  <p:extLst>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806982"/>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a:t>Insert image here.</a:t>
            </a:r>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858124"/>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a:p>
            <a:pPr lvl="2"/>
            <a:endParaRPr lang="en-US" noProof="0" dirty="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a:t>Insert image here.</a:t>
            </a:r>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734632"/>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a:t>Source: Include image source here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5557735"/>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a:t>Click to edit Master text styles</a:t>
            </a:r>
          </a:p>
          <a:p>
            <a:pPr lvl="1"/>
            <a:r>
              <a:rPr lang="en-US" sz="2400" noProof="0" dirty="0"/>
              <a:t>Second level</a:t>
            </a:r>
          </a:p>
          <a:p>
            <a:pPr lvl="2"/>
            <a:r>
              <a:rPr lang="en-US" sz="2000" noProof="0" dirty="0"/>
              <a:t>Third level</a:t>
            </a:r>
            <a:endParaRPr lang="en-US" noProof="0" dirty="0"/>
          </a:p>
          <a:p>
            <a:pPr lvl="3"/>
            <a:r>
              <a:rPr lang="en-US" noProof="0" dirty="0"/>
              <a:t>Fourth level</a:t>
            </a:r>
          </a:p>
          <a:p>
            <a:pPr lvl="4"/>
            <a:r>
              <a:rPr lang="en-US" noProof="0" dirty="0"/>
              <a:t>Fifth level</a:t>
            </a:r>
            <a:endParaRPr lang="en-CA" noProof="0" dirty="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740833"/>
      </p:ext>
    </p:extLst>
  </p:cSld>
  <p:clrMapOvr>
    <a:masterClrMapping/>
  </p:clrMapOvr>
  <p:extLst>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089272918"/>
      </p:ext>
    </p:extLst>
  </p:cSld>
  <p:clrMapOvr>
    <a:masterClrMapping/>
  </p:clrMapOvr>
  <p:extLst>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5" y="6390219"/>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1/9/20</a:t>
            </a:fld>
            <a:endParaRPr lang="en-US" dirty="0"/>
          </a:p>
        </p:txBody>
      </p:sp>
      <p:sp>
        <p:nvSpPr>
          <p:cNvPr id="5" name="Footer Placeholder 4"/>
          <p:cNvSpPr>
            <a:spLocks noGrp="1"/>
          </p:cNvSpPr>
          <p:nvPr>
            <p:ph type="ftr" sz="quarter" idx="11"/>
          </p:nvPr>
        </p:nvSpPr>
        <p:spPr>
          <a:xfrm>
            <a:off x="3924279" y="6390219"/>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6" y="6390219"/>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6" y="904252"/>
            <a:ext cx="2781279" cy="4718090"/>
          </a:xfrm>
          <a:prstGeom prst="rect">
            <a:avLst/>
          </a:prstGeom>
        </p:spPr>
      </p:pic>
    </p:spTree>
    <p:extLst>
      <p:ext uri="{BB962C8B-B14F-4D97-AF65-F5344CB8AC3E}">
        <p14:creationId xmlns:p14="http://schemas.microsoft.com/office/powerpoint/2010/main" val="175841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4823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54"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Network_sec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www.pentest-standard.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kali.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samuraistfu.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ITSC 206: Advanced Networking for Offensive and Defensive Environments</a:t>
            </a:r>
            <a:endParaRPr lang="en-US" sz="3600" dirty="0"/>
          </a:p>
        </p:txBody>
      </p:sp>
      <p:sp>
        <p:nvSpPr>
          <p:cNvPr id="3" name="Subtitle 2"/>
          <p:cNvSpPr>
            <a:spLocks noGrp="1"/>
          </p:cNvSpPr>
          <p:nvPr>
            <p:ph type="body" sz="quarter" idx="10"/>
          </p:nvPr>
        </p:nvSpPr>
        <p:spPr>
          <a:xfrm>
            <a:off x="4454769" y="4894348"/>
            <a:ext cx="4353169" cy="675789"/>
          </a:xfrm>
        </p:spPr>
        <p:txBody>
          <a:bodyPr/>
          <a:lstStyle/>
          <a:p>
            <a:r>
              <a:rPr lang="en-US" dirty="0"/>
              <a:t>Lecture 1: Fundamentals of Network Security</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04" y="154483"/>
            <a:ext cx="6697348" cy="627860"/>
          </a:xfrm>
        </p:spPr>
        <p:txBody>
          <a:bodyPr/>
          <a:lstStyle/>
          <a:p>
            <a:r>
              <a:rPr lang="en-US" altLang="en-US" dirty="0">
                <a:solidFill>
                  <a:schemeClr val="tx1"/>
                </a:solidFill>
              </a:rPr>
              <a:t>Internet Address Classes</a:t>
            </a:r>
            <a:endParaRPr lang="en-US" b="0" dirty="0">
              <a:solidFill>
                <a:schemeClr val="tx1"/>
              </a:solidFill>
            </a:endParaRPr>
          </a:p>
        </p:txBody>
      </p:sp>
      <p:sp>
        <p:nvSpPr>
          <p:cNvPr id="4" name="Rectangle 3"/>
          <p:cNvSpPr txBox="1">
            <a:spLocks noChangeArrowheads="1"/>
          </p:cNvSpPr>
          <p:nvPr/>
        </p:nvSpPr>
        <p:spPr>
          <a:xfrm>
            <a:off x="408302" y="990600"/>
            <a:ext cx="5638800" cy="1447800"/>
          </a:xfrm>
          <a:prstGeom prst="rect">
            <a:avLst/>
          </a:prstGeom>
          <a:ln w="38100">
            <a:solidFill>
              <a:srgbClr val="00FF00"/>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dirty="0">
                <a:solidFill>
                  <a:schemeClr val="tx1"/>
                </a:solidFill>
              </a:rPr>
              <a:t>Class A</a:t>
            </a:r>
          </a:p>
          <a:p>
            <a:pPr>
              <a:buFont typeface="Symbol" pitchFamily="18" charset="2"/>
              <a:buNone/>
            </a:pPr>
            <a:r>
              <a:rPr lang="en-US" altLang="en-US" sz="2400" dirty="0">
                <a:solidFill>
                  <a:schemeClr val="tx1"/>
                </a:solidFill>
              </a:rPr>
              <a:t>128 possible network Ids</a:t>
            </a:r>
          </a:p>
          <a:p>
            <a:pPr>
              <a:buFont typeface="Symbol" pitchFamily="18" charset="2"/>
              <a:buNone/>
            </a:pPr>
            <a:r>
              <a:rPr lang="en-US" altLang="en-US" sz="2400" dirty="0">
                <a:solidFill>
                  <a:schemeClr val="tx1"/>
                </a:solidFill>
              </a:rPr>
              <a:t>over 4 million host Ids per network</a:t>
            </a:r>
            <a:endParaRPr lang="en-US" altLang="en-US" dirty="0">
              <a:solidFill>
                <a:schemeClr val="tx1"/>
              </a:solidFill>
            </a:endParaRPr>
          </a:p>
        </p:txBody>
      </p:sp>
      <p:sp>
        <p:nvSpPr>
          <p:cNvPr id="5" name="Rectangle 4"/>
          <p:cNvSpPr txBox="1">
            <a:spLocks noChangeArrowheads="1"/>
          </p:cNvSpPr>
          <p:nvPr/>
        </p:nvSpPr>
        <p:spPr>
          <a:xfrm>
            <a:off x="1170302" y="2514600"/>
            <a:ext cx="5334000" cy="1371600"/>
          </a:xfrm>
          <a:prstGeom prst="rect">
            <a:avLst/>
          </a:prstGeom>
          <a:ln w="38100">
            <a:solidFill>
              <a:srgbClr val="00FFFF"/>
            </a:solidFill>
            <a:miter lim="800000"/>
            <a:headEnd/>
            <a:tailEnd/>
          </a:ln>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Symbol" pitchFamily="18" charset="2"/>
              <a:buNone/>
            </a:pPr>
            <a:r>
              <a:rPr lang="en-US" altLang="en-US">
                <a:solidFill>
                  <a:schemeClr val="tx1"/>
                </a:solidFill>
              </a:rPr>
              <a:t>Class B</a:t>
            </a:r>
          </a:p>
          <a:p>
            <a:pPr>
              <a:buFont typeface="Symbol" pitchFamily="18" charset="2"/>
              <a:buNone/>
            </a:pPr>
            <a:r>
              <a:rPr lang="en-US" altLang="en-US" sz="2400">
                <a:solidFill>
                  <a:schemeClr val="tx1"/>
                </a:solidFill>
              </a:rPr>
              <a:t>16k possible network ids</a:t>
            </a:r>
          </a:p>
          <a:p>
            <a:pPr>
              <a:buFont typeface="Symbol" pitchFamily="18" charset="2"/>
              <a:buNone/>
            </a:pPr>
            <a:r>
              <a:rPr lang="en-US" altLang="en-US" sz="2400">
                <a:solidFill>
                  <a:schemeClr val="tx1"/>
                </a:solidFill>
              </a:rPr>
              <a:t>64k possible host ids per network</a:t>
            </a:r>
            <a:endParaRPr lang="en-US" altLang="en-US">
              <a:solidFill>
                <a:schemeClr val="tx1"/>
              </a:solidFill>
            </a:endParaRPr>
          </a:p>
        </p:txBody>
      </p:sp>
      <p:sp>
        <p:nvSpPr>
          <p:cNvPr id="6" name="Rectangle 5"/>
          <p:cNvSpPr>
            <a:spLocks noChangeArrowheads="1"/>
          </p:cNvSpPr>
          <p:nvPr/>
        </p:nvSpPr>
        <p:spPr bwMode="auto">
          <a:xfrm>
            <a:off x="1779902" y="3962400"/>
            <a:ext cx="5867400" cy="962025"/>
          </a:xfrm>
          <a:prstGeom prst="rect">
            <a:avLst/>
          </a:prstGeom>
          <a:noFill/>
          <a:ln w="38100">
            <a:solidFill>
              <a:srgbClr val="FFCC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dirty="0"/>
              <a:t>Class C</a:t>
            </a:r>
          </a:p>
          <a:p>
            <a:pPr algn="l"/>
            <a:r>
              <a:rPr lang="en-US" altLang="en-US" dirty="0"/>
              <a:t>over 2 million possible  network ids</a:t>
            </a:r>
          </a:p>
          <a:p>
            <a:pPr algn="l"/>
            <a:r>
              <a:rPr lang="en-US" altLang="en-US" dirty="0"/>
              <a:t>about 256 hosts ids per network</a:t>
            </a:r>
          </a:p>
        </p:txBody>
      </p:sp>
      <p:sp>
        <p:nvSpPr>
          <p:cNvPr id="7" name="Rectangle 6"/>
          <p:cNvSpPr>
            <a:spLocks noChangeArrowheads="1"/>
          </p:cNvSpPr>
          <p:nvPr/>
        </p:nvSpPr>
        <p:spPr bwMode="auto">
          <a:xfrm>
            <a:off x="2237102" y="5076825"/>
            <a:ext cx="5867400" cy="838200"/>
          </a:xfrm>
          <a:prstGeom prst="rect">
            <a:avLst/>
          </a:prstGeom>
          <a:noFill/>
          <a:ln w="38100">
            <a:solidFill>
              <a:srgbClr val="FFFF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en-US" altLang="en-US"/>
              <a:t>Class D is used for multicasting</a:t>
            </a:r>
          </a:p>
          <a:p>
            <a:r>
              <a:rPr lang="en-US" altLang="en-US"/>
              <a:t>Class E is used for experimentation</a:t>
            </a:r>
          </a:p>
        </p:txBody>
      </p:sp>
    </p:spTree>
    <p:extLst>
      <p:ext uri="{BB962C8B-B14F-4D97-AF65-F5344CB8AC3E}">
        <p14:creationId xmlns:p14="http://schemas.microsoft.com/office/powerpoint/2010/main" val="282843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Subnetting</a:t>
            </a:r>
            <a:endParaRPr lang="en-US" dirty="0"/>
          </a:p>
        </p:txBody>
      </p:sp>
      <p:sp>
        <p:nvSpPr>
          <p:cNvPr id="3" name="Content Placeholder 2"/>
          <p:cNvSpPr>
            <a:spLocks noGrp="1"/>
          </p:cNvSpPr>
          <p:nvPr>
            <p:ph sz="quarter" idx="10"/>
          </p:nvPr>
        </p:nvSpPr>
        <p:spPr/>
        <p:txBody>
          <a:bodyPr/>
          <a:lstStyle/>
          <a:p>
            <a:r>
              <a:rPr lang="en-US" altLang="en-US" dirty="0"/>
              <a:t>An organization can subdivide it’s host address space into groups called subnets.</a:t>
            </a:r>
          </a:p>
          <a:p>
            <a:r>
              <a:rPr lang="en-US" altLang="en-US" dirty="0"/>
              <a:t>The subnet ID is generally used to group hosts based on the physical network topology.</a:t>
            </a:r>
          </a:p>
          <a:p>
            <a:r>
              <a:rPr lang="en-US" altLang="en-US" dirty="0"/>
              <a:t>Can simplify routing and security</a:t>
            </a:r>
          </a:p>
          <a:p>
            <a:r>
              <a:rPr lang="en-US" altLang="en-US" dirty="0"/>
              <a:t>create a dynamic network</a:t>
            </a:r>
          </a:p>
        </p:txBody>
      </p:sp>
    </p:spTree>
    <p:extLst>
      <p:ext uri="{BB962C8B-B14F-4D97-AF65-F5344CB8AC3E}">
        <p14:creationId xmlns:p14="http://schemas.microsoft.com/office/powerpoint/2010/main" val="352440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Network Address Translation</a:t>
            </a:r>
            <a:endParaRPr lang="en-US" dirty="0"/>
          </a:p>
        </p:txBody>
      </p:sp>
      <p:sp>
        <p:nvSpPr>
          <p:cNvPr id="3" name="Content Placeholder 2"/>
          <p:cNvSpPr>
            <a:spLocks noGrp="1"/>
          </p:cNvSpPr>
          <p:nvPr>
            <p:ph sz="quarter" idx="10"/>
          </p:nvPr>
        </p:nvSpPr>
        <p:spPr>
          <a:xfrm>
            <a:off x="635000" y="990600"/>
            <a:ext cx="7840663" cy="5225168"/>
          </a:xfrm>
        </p:spPr>
        <p:txBody>
          <a:bodyPr/>
          <a:lstStyle/>
          <a:p>
            <a:r>
              <a:rPr lang="en-US" altLang="en-US" dirty="0"/>
              <a:t>Internal hosts can be assigned various internal (non-</a:t>
            </a:r>
            <a:r>
              <a:rPr lang="en-US" altLang="en-US" dirty="0" err="1"/>
              <a:t>routeable</a:t>
            </a:r>
            <a:r>
              <a:rPr lang="en-US" altLang="en-US" dirty="0"/>
              <a:t>) addresses </a:t>
            </a:r>
            <a:r>
              <a:rPr lang="en-US" altLang="en-US" dirty="0" err="1"/>
              <a:t>eg</a:t>
            </a:r>
            <a:r>
              <a:rPr lang="en-US" altLang="en-US" dirty="0"/>
              <a:t> </a:t>
            </a:r>
          </a:p>
          <a:p>
            <a:pPr>
              <a:spcBef>
                <a:spcPts val="500"/>
              </a:spcBef>
              <a:spcAft>
                <a:spcPts val="500"/>
              </a:spcAft>
              <a:buFont typeface="Symbol" pitchFamily="18" charset="2"/>
              <a:buNone/>
            </a:pPr>
            <a:r>
              <a:rPr lang="en-US" altLang="en-US" sz="2000" dirty="0"/>
              <a:t>Range 1: Class A - 10.0.0.0 through 10.255.255.255 /8</a:t>
            </a:r>
          </a:p>
          <a:p>
            <a:pPr>
              <a:spcBef>
                <a:spcPts val="500"/>
              </a:spcBef>
              <a:spcAft>
                <a:spcPts val="500"/>
              </a:spcAft>
              <a:buFont typeface="Symbol" pitchFamily="18" charset="2"/>
              <a:buNone/>
            </a:pPr>
            <a:r>
              <a:rPr lang="en-US" altLang="en-US" sz="2000" dirty="0"/>
              <a:t>Range 2: Class B - 172.16.0.0 through 172.31.255.255 / 12</a:t>
            </a:r>
          </a:p>
          <a:p>
            <a:pPr>
              <a:spcBef>
                <a:spcPts val="500"/>
              </a:spcBef>
              <a:spcAft>
                <a:spcPts val="500"/>
              </a:spcAft>
              <a:buFont typeface="Symbol" pitchFamily="18" charset="2"/>
              <a:buNone/>
            </a:pPr>
            <a:r>
              <a:rPr lang="en-US" altLang="en-US" sz="2000" dirty="0"/>
              <a:t>Range 3: Class C - 192.168.0.0 through 192.168.255.255 /16</a:t>
            </a:r>
          </a:p>
          <a:p>
            <a:r>
              <a:rPr lang="en-US" altLang="en-US" dirty="0"/>
              <a:t>see RFC 1631</a:t>
            </a:r>
          </a:p>
          <a:p>
            <a:r>
              <a:rPr lang="en-US" altLang="en-US" dirty="0"/>
              <a:t>Increased the life span of IP v4</a:t>
            </a:r>
          </a:p>
          <a:p>
            <a:r>
              <a:rPr lang="en-US" altLang="en-US" dirty="0"/>
              <a:t>can be used for load balancing</a:t>
            </a:r>
          </a:p>
          <a:p>
            <a:r>
              <a:rPr lang="en-US" altLang="en-US" dirty="0"/>
              <a:t>can be used for back up links (</a:t>
            </a:r>
            <a:r>
              <a:rPr lang="en-US" altLang="en-US" dirty="0" err="1"/>
              <a:t>multihomed</a:t>
            </a:r>
            <a:r>
              <a:rPr lang="en-US" altLang="en-US" dirty="0"/>
              <a:t>)</a:t>
            </a:r>
          </a:p>
        </p:txBody>
      </p:sp>
    </p:spTree>
    <p:extLst>
      <p:ext uri="{BB962C8B-B14F-4D97-AF65-F5344CB8AC3E}">
        <p14:creationId xmlns:p14="http://schemas.microsoft.com/office/powerpoint/2010/main" val="211072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V4 vs V6</a:t>
            </a:r>
            <a:endParaRPr lang="en-US" dirty="0"/>
          </a:p>
        </p:txBody>
      </p:sp>
      <p:graphicFrame>
        <p:nvGraphicFramePr>
          <p:cNvPr id="4" name="Content Placeholder 3"/>
          <p:cNvGraphicFramePr>
            <a:graphicFrameLocks noGrp="1" noChangeAspect="1"/>
          </p:cNvGraphicFramePr>
          <p:nvPr>
            <p:ph sz="quarter" idx="10"/>
          </p:nvPr>
        </p:nvGraphicFramePr>
        <p:xfrm>
          <a:off x="1054100" y="1631156"/>
          <a:ext cx="7002463" cy="4200525"/>
        </p:xfrm>
        <a:graphic>
          <a:graphicData uri="http://schemas.openxmlformats.org/presentationml/2006/ole">
            <mc:AlternateContent xmlns:mc="http://schemas.openxmlformats.org/markup-compatibility/2006">
              <mc:Choice xmlns:v="urn:schemas-microsoft-com:vml" Requires="v">
                <p:oleObj spid="_x0000_s1025" name="Document" r:id="rId3" imgW="7002780" imgH="4201160" progId="Word.Document.8">
                  <p:embed/>
                </p:oleObj>
              </mc:Choice>
              <mc:Fallback>
                <p:oleObj name="Document" r:id="rId3" imgW="7002780" imgH="4201160" progId="Word.Document.8">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1631156"/>
                        <a:ext cx="7002463" cy="420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325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TCP/IP Summary</a:t>
            </a:r>
          </a:p>
        </p:txBody>
      </p:sp>
      <p:sp>
        <p:nvSpPr>
          <p:cNvPr id="3" name="Content Placeholder 2"/>
          <p:cNvSpPr>
            <a:spLocks noGrp="1"/>
          </p:cNvSpPr>
          <p:nvPr>
            <p:ph sz="quarter" idx="10"/>
          </p:nvPr>
        </p:nvSpPr>
        <p:spPr/>
        <p:txBody>
          <a:bodyPr>
            <a:normAutofit/>
          </a:bodyPr>
          <a:lstStyle/>
          <a:p>
            <a:pPr marL="0" indent="0">
              <a:buNone/>
            </a:pPr>
            <a:r>
              <a:rPr lang="en-CA" dirty="0"/>
              <a:t>IP: Network layer protocol</a:t>
            </a:r>
          </a:p>
          <a:p>
            <a:pPr marL="173827" indent="-173827">
              <a:buNone/>
            </a:pPr>
            <a:r>
              <a:rPr lang="en-CA" dirty="0"/>
              <a:t>unreliable datagram delivery between hosts</a:t>
            </a:r>
          </a:p>
          <a:p>
            <a:r>
              <a:rPr lang="en-CA" dirty="0"/>
              <a:t>UDP: Transport layer protocol</a:t>
            </a:r>
          </a:p>
          <a:p>
            <a:pPr marL="173827" indent="-173827">
              <a:buNone/>
            </a:pPr>
            <a:r>
              <a:rPr lang="en-CA" dirty="0"/>
              <a:t>unreliable datagram delivery between processes</a:t>
            </a:r>
          </a:p>
          <a:p>
            <a:r>
              <a:rPr lang="en-CA" dirty="0"/>
              <a:t>TCP: Transport layer protocol</a:t>
            </a:r>
          </a:p>
          <a:p>
            <a:pPr marL="173827" indent="-173827">
              <a:buNone/>
            </a:pPr>
            <a:r>
              <a:rPr lang="en-CA" dirty="0"/>
              <a:t>reliable, byte-stream delivery between processes</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218036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Network Services</a:t>
            </a:r>
          </a:p>
        </p:txBody>
      </p:sp>
      <p:sp>
        <p:nvSpPr>
          <p:cNvPr id="4" name="Rectangle 3"/>
          <p:cNvSpPr txBox="1">
            <a:spLocks noChangeArrowheads="1"/>
          </p:cNvSpPr>
          <p:nvPr/>
        </p:nvSpPr>
        <p:spPr>
          <a:xfrm>
            <a:off x="12192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SMTP, POP</a:t>
            </a:r>
          </a:p>
          <a:p>
            <a:r>
              <a:rPr lang="en-US" altLang="en-US" dirty="0">
                <a:solidFill>
                  <a:schemeClr val="tx1"/>
                </a:solidFill>
              </a:rPr>
              <a:t>Telnet</a:t>
            </a:r>
          </a:p>
          <a:p>
            <a:r>
              <a:rPr lang="en-US" altLang="en-US" dirty="0">
                <a:solidFill>
                  <a:schemeClr val="tx1"/>
                </a:solidFill>
              </a:rPr>
              <a:t>FTP, TFTP</a:t>
            </a:r>
          </a:p>
          <a:p>
            <a:r>
              <a:rPr lang="en-US" altLang="en-US" dirty="0">
                <a:solidFill>
                  <a:schemeClr val="tx1"/>
                </a:solidFill>
              </a:rPr>
              <a:t>DNS</a:t>
            </a:r>
          </a:p>
          <a:p>
            <a:r>
              <a:rPr lang="en-US" altLang="en-US" dirty="0">
                <a:solidFill>
                  <a:schemeClr val="tx1"/>
                </a:solidFill>
              </a:rPr>
              <a:t>Gopher</a:t>
            </a:r>
          </a:p>
          <a:p>
            <a:r>
              <a:rPr lang="en-US" altLang="en-US" dirty="0">
                <a:solidFill>
                  <a:schemeClr val="tx1"/>
                </a:solidFill>
              </a:rPr>
              <a:t>http</a:t>
            </a:r>
          </a:p>
          <a:p>
            <a:r>
              <a:rPr lang="en-US" altLang="en-US" dirty="0">
                <a:solidFill>
                  <a:schemeClr val="tx1"/>
                </a:solidFill>
              </a:rPr>
              <a:t>NFS</a:t>
            </a:r>
          </a:p>
        </p:txBody>
      </p:sp>
      <p:sp>
        <p:nvSpPr>
          <p:cNvPr id="5" name="Rectangle 4"/>
          <p:cNvSpPr txBox="1">
            <a:spLocks noChangeArrowheads="1"/>
          </p:cNvSpPr>
          <p:nvPr/>
        </p:nvSpPr>
        <p:spPr>
          <a:xfrm>
            <a:off x="5181600" y="1600200"/>
            <a:ext cx="3810000"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NIS</a:t>
            </a:r>
          </a:p>
          <a:p>
            <a:r>
              <a:rPr lang="en-US" altLang="en-US" dirty="0">
                <a:solidFill>
                  <a:schemeClr val="tx1"/>
                </a:solidFill>
              </a:rPr>
              <a:t>X Windows</a:t>
            </a:r>
          </a:p>
          <a:p>
            <a:r>
              <a:rPr lang="en-US" altLang="en-US" dirty="0">
                <a:solidFill>
                  <a:schemeClr val="tx1"/>
                </a:solidFill>
              </a:rPr>
              <a:t>Rlogin</a:t>
            </a:r>
          </a:p>
          <a:p>
            <a:r>
              <a:rPr lang="en-US" altLang="en-US" dirty="0" err="1">
                <a:solidFill>
                  <a:schemeClr val="tx1"/>
                </a:solidFill>
              </a:rPr>
              <a:t>wms</a:t>
            </a:r>
            <a:r>
              <a:rPr lang="en-US" altLang="en-US" dirty="0">
                <a:solidFill>
                  <a:schemeClr val="tx1"/>
                </a:solidFill>
              </a:rPr>
              <a:t> &amp; </a:t>
            </a:r>
            <a:r>
              <a:rPr lang="en-US" altLang="en-US" dirty="0" err="1">
                <a:solidFill>
                  <a:schemeClr val="tx1"/>
                </a:solidFill>
              </a:rPr>
              <a:t>rtsp</a:t>
            </a:r>
            <a:endParaRPr lang="en-US" altLang="en-US" dirty="0">
              <a:solidFill>
                <a:schemeClr val="tx1"/>
              </a:solidFill>
            </a:endParaRPr>
          </a:p>
          <a:p>
            <a:r>
              <a:rPr lang="en-US" altLang="en-US" dirty="0">
                <a:solidFill>
                  <a:schemeClr val="tx1"/>
                </a:solidFill>
              </a:rPr>
              <a:t>RDP</a:t>
            </a:r>
          </a:p>
          <a:p>
            <a:r>
              <a:rPr lang="en-US" altLang="en-US" dirty="0" err="1">
                <a:solidFill>
                  <a:schemeClr val="tx1"/>
                </a:solidFill>
              </a:rPr>
              <a:t>ssh</a:t>
            </a:r>
            <a:endParaRPr lang="en-US" altLang="en-US" dirty="0">
              <a:solidFill>
                <a:schemeClr val="tx1"/>
              </a:solidFill>
            </a:endParaRPr>
          </a:p>
          <a:p>
            <a:r>
              <a:rPr lang="en-US" altLang="en-US" dirty="0" err="1">
                <a:solidFill>
                  <a:schemeClr val="tx1"/>
                </a:solidFill>
              </a:rPr>
              <a:t>etc</a:t>
            </a:r>
            <a:endParaRPr lang="en-US" altLang="en-US" dirty="0">
              <a:solidFill>
                <a:schemeClr val="tx1"/>
              </a:solidFill>
            </a:endParaRPr>
          </a:p>
        </p:txBody>
      </p:sp>
    </p:spTree>
    <p:extLst>
      <p:ext uri="{BB962C8B-B14F-4D97-AF65-F5344CB8AC3E}">
        <p14:creationId xmlns:p14="http://schemas.microsoft.com/office/powerpoint/2010/main" val="82790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Review</a:t>
            </a:r>
          </a:p>
        </p:txBody>
      </p:sp>
      <p:grpSp>
        <p:nvGrpSpPr>
          <p:cNvPr id="4" name="Group 5"/>
          <p:cNvGrpSpPr>
            <a:grpSpLocks/>
          </p:cNvGrpSpPr>
          <p:nvPr/>
        </p:nvGrpSpPr>
        <p:grpSpPr bwMode="auto">
          <a:xfrm>
            <a:off x="2362200" y="1219200"/>
            <a:ext cx="609600" cy="609600"/>
            <a:chOff x="3408" y="1776"/>
            <a:chExt cx="384" cy="384"/>
          </a:xfrm>
        </p:grpSpPr>
        <p:sp>
          <p:nvSpPr>
            <p:cNvPr id="5" name="Oval 6"/>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7"/>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10.1.1.2</a:t>
            </a:r>
            <a:endParaRPr lang="en-US" altLang="en-US"/>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10.1.2.2</a:t>
            </a:r>
            <a:endParaRPr lang="en-US" altLang="en-US"/>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8"/>
          <p:cNvSpPr txBox="1">
            <a:spLocks noChangeArrowheads="1"/>
          </p:cNvSpPr>
          <p:nvPr/>
        </p:nvSpPr>
        <p:spPr bwMode="auto">
          <a:xfrm>
            <a:off x="4046457" y="36976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graphicFrame>
        <p:nvGraphicFramePr>
          <p:cNvPr id="18" name="Object 19"/>
          <p:cNvGraphicFramePr>
            <a:graphicFrameLocks noChangeAspect="1"/>
          </p:cNvGraphicFramePr>
          <p:nvPr>
            <p:extLst>
              <p:ext uri="{D42A27DB-BD31-4B8C-83A1-F6EECF244321}">
                <p14:modId xmlns:p14="http://schemas.microsoft.com/office/powerpoint/2010/main" val="1914796145"/>
              </p:ext>
            </p:extLst>
          </p:nvPr>
        </p:nvGraphicFramePr>
        <p:xfrm>
          <a:off x="533400" y="2286000"/>
          <a:ext cx="995363" cy="1066800"/>
        </p:xfrm>
        <a:graphic>
          <a:graphicData uri="http://schemas.openxmlformats.org/presentationml/2006/ole">
            <mc:AlternateContent xmlns:mc="http://schemas.openxmlformats.org/markup-compatibility/2006">
              <mc:Choice xmlns:v="urn:schemas-microsoft-com:vml" Requires="v">
                <p:oleObj spid="_x0000_s2049" name="Clip" r:id="rId3" imgW="666667" imgH="714286" progId="MS_ClipArt_Gallery.5">
                  <p:embed/>
                </p:oleObj>
              </mc:Choice>
              <mc:Fallback>
                <p:oleObj name="Clip" r:id="rId3" imgW="666667" imgH="714286" progId="MS_ClipArt_Gallery.5">
                  <p:embed/>
                  <p:pic>
                    <p:nvPicPr>
                      <p:cNvPr id="18"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10.1.3.2</a:t>
            </a:r>
            <a:endParaRPr lang="en-US" altLang="en-US"/>
          </a:p>
        </p:txBody>
      </p:sp>
      <p:grpSp>
        <p:nvGrpSpPr>
          <p:cNvPr id="21" name="Group 22"/>
          <p:cNvGrpSpPr>
            <a:grpSpLocks/>
          </p:cNvGrpSpPr>
          <p:nvPr/>
        </p:nvGrpSpPr>
        <p:grpSpPr bwMode="auto">
          <a:xfrm>
            <a:off x="2362200" y="4343400"/>
            <a:ext cx="609600" cy="609600"/>
            <a:chOff x="3408" y="1776"/>
            <a:chExt cx="384" cy="384"/>
          </a:xfrm>
        </p:grpSpPr>
        <p:sp>
          <p:nvSpPr>
            <p:cNvPr id="22" name="Oval 23"/>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4"/>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 name="Object 26"/>
          <p:cNvGraphicFramePr>
            <a:graphicFrameLocks noChangeAspect="1"/>
          </p:cNvGraphicFramePr>
          <p:nvPr>
            <p:extLst>
              <p:ext uri="{D42A27DB-BD31-4B8C-83A1-F6EECF244321}">
                <p14:modId xmlns:p14="http://schemas.microsoft.com/office/powerpoint/2010/main" val="3531047191"/>
              </p:ext>
            </p:extLst>
          </p:nvPr>
        </p:nvGraphicFramePr>
        <p:xfrm>
          <a:off x="452437" y="3900340"/>
          <a:ext cx="995363" cy="1066800"/>
        </p:xfrm>
        <a:graphic>
          <a:graphicData uri="http://schemas.openxmlformats.org/presentationml/2006/ole">
            <mc:AlternateContent xmlns:mc="http://schemas.openxmlformats.org/markup-compatibility/2006">
              <mc:Choice xmlns:v="urn:schemas-microsoft-com:vml" Requires="v">
                <p:oleObj spid="_x0000_s2050" name="Clip" r:id="rId5" imgW="666667" imgH="714286" progId="MS_ClipArt_Gallery.5">
                  <p:embed/>
                </p:oleObj>
              </mc:Choice>
              <mc:Fallback>
                <p:oleObj name="Clip" r:id="rId5" imgW="666667" imgH="714286" progId="MS_ClipArt_Gallery.5">
                  <p:embed/>
                  <p:pic>
                    <p:nvPicPr>
                      <p:cNvPr id="25"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 y="3900340"/>
                        <a:ext cx="995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10.1.4.2</a:t>
            </a:r>
            <a:endParaRPr lang="en-US" altLang="en-US"/>
          </a:p>
        </p:txBody>
      </p:sp>
      <p:grpSp>
        <p:nvGrpSpPr>
          <p:cNvPr id="28" name="Group 29"/>
          <p:cNvGrpSpPr>
            <a:grpSpLocks/>
          </p:cNvGrpSpPr>
          <p:nvPr/>
        </p:nvGrpSpPr>
        <p:grpSpPr bwMode="auto">
          <a:xfrm>
            <a:off x="2362200" y="5638800"/>
            <a:ext cx="609600" cy="609600"/>
            <a:chOff x="3408" y="1776"/>
            <a:chExt cx="384" cy="384"/>
          </a:xfrm>
        </p:grpSpPr>
        <p:sp>
          <p:nvSpPr>
            <p:cNvPr id="29" name="Oval 30"/>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1"/>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10.1.4.1/192.168.123.4</a:t>
            </a:r>
            <a:endParaRPr lang="en-US" altLang="en-US"/>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10.1.3.1/192.168.123.3</a:t>
            </a:r>
            <a:endParaRPr lang="en-US" altLang="en-US"/>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10.1.2.1/192.168.123.2</a:t>
            </a:r>
            <a:endParaRPr lang="en-US" altLang="en-US"/>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10.1.1.1/192.168.123.1</a:t>
            </a:r>
            <a:endParaRPr lang="en-US" altLang="en-US"/>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a:solidFill>
                  <a:srgbClr val="080808"/>
                </a:solidFill>
              </a:rPr>
              <a:t>Remote</a:t>
            </a:r>
          </a:p>
          <a:p>
            <a:pPr eaLnBrk="0" hangingPunct="0"/>
            <a:r>
              <a:rPr lang="en-US" altLang="en-US" dirty="0">
                <a:solidFill>
                  <a:srgbClr val="080808"/>
                </a:solidFill>
              </a:rPr>
              <a:t>Access</a:t>
            </a:r>
            <a:endParaRPr lang="en-US" altLang="en-US" dirty="0"/>
          </a:p>
        </p:txBody>
      </p:sp>
      <p:sp>
        <p:nvSpPr>
          <p:cNvPr id="39" name="Text Box 61"/>
          <p:cNvSpPr txBox="1">
            <a:spLocks noChangeArrowheads="1"/>
          </p:cNvSpPr>
          <p:nvPr/>
        </p:nvSpPr>
        <p:spPr bwMode="auto">
          <a:xfrm>
            <a:off x="381000" y="5439465"/>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err="1">
                <a:solidFill>
                  <a:srgbClr val="080808"/>
                </a:solidFill>
              </a:rPr>
              <a:t>InternalServers</a:t>
            </a:r>
            <a:endParaRPr lang="en-US" altLang="en-US" dirty="0"/>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692111"/>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635801"/>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7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a:t>
            </a:r>
          </a:p>
        </p:txBody>
      </p:sp>
    </p:spTree>
    <p:extLst>
      <p:ext uri="{BB962C8B-B14F-4D97-AF65-F5344CB8AC3E}">
        <p14:creationId xmlns:p14="http://schemas.microsoft.com/office/powerpoint/2010/main" val="336548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What is Network Security?</a:t>
            </a:r>
          </a:p>
        </p:txBody>
      </p:sp>
      <p:sp>
        <p:nvSpPr>
          <p:cNvPr id="3" name="Content Placeholder 2"/>
          <p:cNvSpPr>
            <a:spLocks noGrp="1"/>
          </p:cNvSpPr>
          <p:nvPr>
            <p:ph sz="quarter" idx="10"/>
          </p:nvPr>
        </p:nvSpPr>
        <p:spPr/>
        <p:txBody>
          <a:bodyPr>
            <a:normAutofit fontScale="92500" lnSpcReduction="10000"/>
          </a:bodyPr>
          <a:lstStyle/>
          <a:p>
            <a:pPr marL="173827" indent="-173827">
              <a:buNone/>
            </a:pPr>
            <a:r>
              <a:rPr lang="en-CA" dirty="0"/>
              <a:t>“</a:t>
            </a:r>
            <a:r>
              <a:rPr lang="en-CA" b="1" dirty="0"/>
              <a:t>Network security</a:t>
            </a:r>
            <a:r>
              <a:rPr lang="en-CA" dirty="0"/>
              <a:t> consists of the policies and practices adopted to prevent and monitor unauthorized access, misuse, modification, or denial of a computer network and network-accessible resources. Network security involves the authorization of access to data in a network, which is controlled by the network administrator. Users choose or are assigned an ID and password or other authenticating information that allows them access to information and programs within their authority.” </a:t>
            </a:r>
          </a:p>
          <a:p>
            <a:pPr marL="0" indent="0">
              <a:buNone/>
            </a:pPr>
            <a:endParaRPr lang="en-CA" dirty="0"/>
          </a:p>
          <a:p>
            <a:pPr marL="0" indent="0" algn="r">
              <a:buNone/>
            </a:pPr>
            <a:r>
              <a:rPr lang="en-CA" sz="1500" i="1" dirty="0">
                <a:hlinkClick r:id="rId3"/>
              </a:rPr>
              <a:t>https://en.wikipedia.org/wiki/Network_security</a:t>
            </a:r>
            <a:r>
              <a:rPr lang="en-CA" sz="1500" i="1" dirty="0"/>
              <a:t> </a:t>
            </a:r>
            <a:endParaRPr lang="en-CA" sz="1500" dirty="0"/>
          </a:p>
          <a:p>
            <a:pPr fontAlgn="ctr"/>
            <a:endParaRPr lang="en-US" dirty="0"/>
          </a:p>
        </p:txBody>
      </p:sp>
    </p:spTree>
    <p:extLst>
      <p:ext uri="{BB962C8B-B14F-4D97-AF65-F5344CB8AC3E}">
        <p14:creationId xmlns:p14="http://schemas.microsoft.com/office/powerpoint/2010/main" val="82679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Goals</a:t>
            </a:r>
          </a:p>
        </p:txBody>
      </p:sp>
      <p:sp>
        <p:nvSpPr>
          <p:cNvPr id="3" name="Content Placeholder 2"/>
          <p:cNvSpPr>
            <a:spLocks noGrp="1"/>
          </p:cNvSpPr>
          <p:nvPr>
            <p:ph sz="quarter" idx="10"/>
          </p:nvPr>
        </p:nvSpPr>
        <p:spPr/>
        <p:txBody>
          <a:bodyPr>
            <a:normAutofit/>
          </a:bodyPr>
          <a:lstStyle/>
          <a:p>
            <a:r>
              <a:rPr lang="en-CA" dirty="0"/>
              <a:t>Confidentiality</a:t>
            </a:r>
          </a:p>
          <a:p>
            <a:pPr lvl="1"/>
            <a:r>
              <a:rPr lang="en-CA" dirty="0"/>
              <a:t>Guarantees network data is transmitted in a confidential manner</a:t>
            </a:r>
          </a:p>
          <a:p>
            <a:r>
              <a:rPr lang="en-CA" dirty="0"/>
              <a:t>Integrity</a:t>
            </a:r>
          </a:p>
          <a:p>
            <a:pPr lvl="1"/>
            <a:r>
              <a:rPr lang="en-CA" dirty="0"/>
              <a:t>Guarantees network data is transmitted in the original representation, unchanged</a:t>
            </a:r>
          </a:p>
          <a:p>
            <a:r>
              <a:rPr lang="en-CA" dirty="0"/>
              <a:t>Availability</a:t>
            </a:r>
          </a:p>
          <a:p>
            <a:pPr lvl="1"/>
            <a:r>
              <a:rPr lang="en-CA" dirty="0"/>
              <a:t>Guarantees network data is accessible when it is requested</a:t>
            </a:r>
          </a:p>
        </p:txBody>
      </p:sp>
    </p:spTree>
    <p:extLst>
      <p:ext uri="{BB962C8B-B14F-4D97-AF65-F5344CB8AC3E}">
        <p14:creationId xmlns:p14="http://schemas.microsoft.com/office/powerpoint/2010/main" val="331709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 of Contents</a:t>
            </a:r>
          </a:p>
        </p:txBody>
      </p:sp>
      <p:sp>
        <p:nvSpPr>
          <p:cNvPr id="3" name="Content Placeholder 2"/>
          <p:cNvSpPr>
            <a:spLocks noGrp="1"/>
          </p:cNvSpPr>
          <p:nvPr>
            <p:ph sz="quarter" idx="10"/>
          </p:nvPr>
        </p:nvSpPr>
        <p:spPr>
          <a:xfrm>
            <a:off x="635000" y="904875"/>
            <a:ext cx="7840663" cy="5310893"/>
          </a:xfrm>
        </p:spPr>
        <p:txBody>
          <a:bodyPr/>
          <a:lstStyle/>
          <a:p>
            <a:r>
              <a:rPr lang="en-US" dirty="0"/>
              <a:t>Intro</a:t>
            </a:r>
          </a:p>
          <a:p>
            <a:r>
              <a:rPr lang="en-US" dirty="0"/>
              <a:t>Course Grading</a:t>
            </a:r>
          </a:p>
          <a:p>
            <a:r>
              <a:rPr lang="en-US" dirty="0"/>
              <a:t>Communication / Attendance</a:t>
            </a:r>
          </a:p>
          <a:p>
            <a:r>
              <a:rPr lang="en-US" dirty="0"/>
              <a:t>Network Review</a:t>
            </a:r>
          </a:p>
          <a:p>
            <a:r>
              <a:rPr lang="en-US" dirty="0"/>
              <a:t>Network Security</a:t>
            </a:r>
          </a:p>
          <a:p>
            <a:r>
              <a:rPr lang="en-US" dirty="0"/>
              <a:t>Threats</a:t>
            </a:r>
          </a:p>
          <a:p>
            <a:r>
              <a:rPr lang="en-US" dirty="0"/>
              <a:t>Defenses (Defense in Depth)</a:t>
            </a:r>
          </a:p>
          <a:p>
            <a:r>
              <a:rPr lang="en-US" dirty="0"/>
              <a:t>Wired vs Wireless Networks</a:t>
            </a:r>
          </a:p>
          <a:p>
            <a:r>
              <a:rPr lang="en-US" dirty="0"/>
              <a:t>Network Vulnerabilities</a:t>
            </a:r>
          </a:p>
          <a:p>
            <a:r>
              <a:rPr lang="en-US" dirty="0"/>
              <a:t>Security Toolbox</a:t>
            </a:r>
          </a:p>
        </p:txBody>
      </p:sp>
    </p:spTree>
    <p:extLst>
      <p:ext uri="{BB962C8B-B14F-4D97-AF65-F5344CB8AC3E}">
        <p14:creationId xmlns:p14="http://schemas.microsoft.com/office/powerpoint/2010/main" val="13490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Confidentiality</a:t>
            </a:r>
            <a:endParaRPr lang="en-US" dirty="0"/>
          </a:p>
        </p:txBody>
      </p:sp>
      <p:sp>
        <p:nvSpPr>
          <p:cNvPr id="3" name="Content Placeholder 2"/>
          <p:cNvSpPr>
            <a:spLocks noGrp="1"/>
          </p:cNvSpPr>
          <p:nvPr>
            <p:ph sz="quarter" idx="10"/>
          </p:nvPr>
        </p:nvSpPr>
        <p:spPr/>
        <p:txBody>
          <a:bodyPr/>
          <a:lstStyle/>
          <a:p>
            <a:r>
              <a:rPr lang="en-US" altLang="en-US" dirty="0"/>
              <a:t>Protection against sensitive information from unauthorized disclosure or intelligible interception by unauthorized entities.</a:t>
            </a:r>
          </a:p>
          <a:p>
            <a:pPr lvl="1"/>
            <a:r>
              <a:rPr lang="en-US" altLang="en-US" dirty="0"/>
              <a:t>Cryptography and access control are used to protect confidentiality;</a:t>
            </a:r>
          </a:p>
          <a:p>
            <a:pPr lvl="2"/>
            <a:r>
              <a:rPr lang="en-US" altLang="en-US" dirty="0"/>
              <a:t>Encryption call be applied to any layer in the OSI stack, commonly done at the network layer;</a:t>
            </a:r>
          </a:p>
          <a:p>
            <a:pPr lvl="1"/>
            <a:r>
              <a:rPr lang="en-US" altLang="en-US" dirty="0"/>
              <a:t>There are three forms of access control;</a:t>
            </a:r>
          </a:p>
          <a:p>
            <a:pPr lvl="2"/>
            <a:r>
              <a:rPr lang="en-US" altLang="en-US" dirty="0"/>
              <a:t>Administrative</a:t>
            </a:r>
          </a:p>
          <a:p>
            <a:pPr lvl="2"/>
            <a:r>
              <a:rPr lang="en-US" altLang="en-US" dirty="0"/>
              <a:t>Physical</a:t>
            </a:r>
          </a:p>
          <a:p>
            <a:pPr lvl="2"/>
            <a:r>
              <a:rPr lang="en-US" altLang="en-US" dirty="0"/>
              <a:t>Logical</a:t>
            </a:r>
          </a:p>
        </p:txBody>
      </p:sp>
      <p:graphicFrame>
        <p:nvGraphicFramePr>
          <p:cNvPr id="4" name="Object 3"/>
          <p:cNvGraphicFramePr>
            <a:graphicFrameLocks noChangeAspect="1"/>
          </p:cNvGraphicFramePr>
          <p:nvPr>
            <p:extLst>
              <p:ext uri="{D42A27DB-BD31-4B8C-83A1-F6EECF244321}">
                <p14:modId xmlns:p14="http://schemas.microsoft.com/office/powerpoint/2010/main" val="193313548"/>
              </p:ext>
            </p:extLst>
          </p:nvPr>
        </p:nvGraphicFramePr>
        <p:xfrm>
          <a:off x="7827962" y="4588286"/>
          <a:ext cx="1316038" cy="1657350"/>
        </p:xfrm>
        <a:graphic>
          <a:graphicData uri="http://schemas.openxmlformats.org/presentationml/2006/ole">
            <mc:AlternateContent xmlns:mc="http://schemas.openxmlformats.org/markup-compatibility/2006">
              <mc:Choice xmlns:v="urn:schemas-microsoft-com:vml" Requires="v">
                <p:oleObj spid="_x0000_s3073" name="Clip" r:id="rId3" imgW="2756780" imgH="3468986" progId="MS_ClipArt_Gallery.5">
                  <p:embed/>
                </p:oleObj>
              </mc:Choice>
              <mc:Fallback>
                <p:oleObj name="Clip" r:id="rId3" imgW="2756780" imgH="3468986" progId="MS_ClipArt_Gallery.5">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962" y="4588286"/>
                        <a:ext cx="131603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85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err="1"/>
              <a:t>cont</a:t>
            </a:r>
            <a:r>
              <a:rPr lang="en-US" altLang="en-US" dirty="0"/>
              <a:t> - Confidentiality</a:t>
            </a:r>
            <a:endParaRPr lang="en-US" dirty="0"/>
          </a:p>
        </p:txBody>
      </p:sp>
      <p:sp>
        <p:nvSpPr>
          <p:cNvPr id="3" name="Content Placeholder 2"/>
          <p:cNvSpPr>
            <a:spLocks noGrp="1"/>
          </p:cNvSpPr>
          <p:nvPr>
            <p:ph sz="quarter" idx="10"/>
          </p:nvPr>
        </p:nvSpPr>
        <p:spPr>
          <a:xfrm>
            <a:off x="635000" y="876300"/>
            <a:ext cx="7840663" cy="5339468"/>
          </a:xfrm>
        </p:spPr>
        <p:txBody>
          <a:bodyPr/>
          <a:lstStyle/>
          <a:p>
            <a:r>
              <a:rPr lang="en-US" altLang="en-US" dirty="0"/>
              <a:t>Access control is the process of limiting the privileged use of system resources;</a:t>
            </a:r>
          </a:p>
          <a:p>
            <a:pPr lvl="1"/>
            <a:r>
              <a:rPr lang="en-US" altLang="en-US" dirty="0"/>
              <a:t>Administrative controls based on policies which state the objectives regarding controls over access to resources, hiring and management of personnel, and security awareness;</a:t>
            </a:r>
          </a:p>
          <a:p>
            <a:pPr lvl="1"/>
            <a:r>
              <a:rPr lang="en-US" altLang="en-US" dirty="0"/>
              <a:t>Physical controls by limiting access to anywhere that contain restricted assets of network nodes and wiring;</a:t>
            </a:r>
          </a:p>
          <a:p>
            <a:pPr lvl="1"/>
            <a:r>
              <a:rPr lang="en-US" altLang="en-US" dirty="0"/>
              <a:t>Logical controls are the hardware and software means  of limiting access which includes access control lists, communication protocols,  file system permissions and cryptography</a:t>
            </a:r>
          </a:p>
          <a:p>
            <a:pPr marL="0" indent="0">
              <a:buNone/>
            </a:pPr>
            <a:endParaRPr lang="en-US" dirty="0"/>
          </a:p>
        </p:txBody>
      </p:sp>
    </p:spTree>
    <p:extLst>
      <p:ext uri="{BB962C8B-B14F-4D97-AF65-F5344CB8AC3E}">
        <p14:creationId xmlns:p14="http://schemas.microsoft.com/office/powerpoint/2010/main" val="362929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Data Integrity</a:t>
            </a:r>
            <a:endParaRPr lang="en-US" dirty="0"/>
          </a:p>
        </p:txBody>
      </p:sp>
      <p:sp>
        <p:nvSpPr>
          <p:cNvPr id="3" name="Content Placeholder 2"/>
          <p:cNvSpPr>
            <a:spLocks noGrp="1"/>
          </p:cNvSpPr>
          <p:nvPr>
            <p:ph sz="quarter" idx="10"/>
          </p:nvPr>
        </p:nvSpPr>
        <p:spPr/>
        <p:txBody>
          <a:bodyPr/>
          <a:lstStyle/>
          <a:p>
            <a:r>
              <a:rPr lang="en-US" altLang="en-US" dirty="0"/>
              <a:t>Ensure that software or information is complete, accurate and authentic</a:t>
            </a:r>
          </a:p>
          <a:p>
            <a:pPr lvl="1"/>
            <a:r>
              <a:rPr lang="en-US" altLang="en-US" dirty="0"/>
              <a:t>network integrity is when the message is received complete and unmodified between valid source and destination;</a:t>
            </a:r>
          </a:p>
          <a:p>
            <a:pPr lvl="2"/>
            <a:r>
              <a:rPr lang="en-US" altLang="en-US" dirty="0"/>
              <a:t>Message Authentication Codes, Hash function</a:t>
            </a:r>
          </a:p>
          <a:p>
            <a:pPr lvl="1"/>
            <a:r>
              <a:rPr lang="en-US" altLang="en-US" dirty="0"/>
              <a:t>Connection integrity can be accomplished by using cryptography and routing control;</a:t>
            </a:r>
          </a:p>
          <a:p>
            <a:pPr lvl="2"/>
            <a:r>
              <a:rPr lang="en-US" altLang="en-US" dirty="0"/>
              <a:t>Encryption</a:t>
            </a:r>
          </a:p>
          <a:p>
            <a:pPr lvl="2"/>
            <a:r>
              <a:rPr lang="en-US" altLang="en-US" dirty="0"/>
              <a:t>Vetting, templates</a:t>
            </a:r>
          </a:p>
          <a:p>
            <a:pPr lvl="2"/>
            <a:r>
              <a:rPr lang="en-US" altLang="en-US" dirty="0"/>
              <a:t>Trace Files, Logs (for recovery)</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699299"/>
              </p:ext>
            </p:extLst>
          </p:nvPr>
        </p:nvGraphicFramePr>
        <p:xfrm>
          <a:off x="7400925" y="4724400"/>
          <a:ext cx="1600200" cy="1600200"/>
        </p:xfrm>
        <a:graphic>
          <a:graphicData uri="http://schemas.openxmlformats.org/presentationml/2006/ole">
            <mc:AlternateContent xmlns:mc="http://schemas.openxmlformats.org/markup-compatibility/2006">
              <mc:Choice xmlns:v="urn:schemas-microsoft-com:vml" Requires="v">
                <p:oleObj spid="_x0000_s4097" name="Clip" r:id="rId3" imgW="923544" imgH="922630" progId="MS_ClipArt_Gallery.5">
                  <p:embed/>
                </p:oleObj>
              </mc:Choice>
              <mc:Fallback>
                <p:oleObj name="Clip" r:id="rId3" imgW="923544" imgH="922630" progId="MS_ClipArt_Gallery.5">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25" y="4724400"/>
                        <a:ext cx="16002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59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System Integrity</a:t>
            </a:r>
            <a:endParaRPr lang="en-US" dirty="0"/>
          </a:p>
        </p:txBody>
      </p:sp>
      <p:sp>
        <p:nvSpPr>
          <p:cNvPr id="3" name="Content Placeholder 2"/>
          <p:cNvSpPr>
            <a:spLocks noGrp="1"/>
          </p:cNvSpPr>
          <p:nvPr>
            <p:ph sz="quarter" idx="10"/>
          </p:nvPr>
        </p:nvSpPr>
        <p:spPr/>
        <p:txBody>
          <a:bodyPr/>
          <a:lstStyle/>
          <a:p>
            <a:r>
              <a:rPr lang="en-US" altLang="en-US" dirty="0"/>
              <a:t>Configuration Management</a:t>
            </a:r>
          </a:p>
          <a:p>
            <a:r>
              <a:rPr lang="en-US" altLang="en-US" dirty="0"/>
              <a:t>Perimeter Defense</a:t>
            </a:r>
          </a:p>
          <a:p>
            <a:r>
              <a:rPr lang="en-US" altLang="en-US" dirty="0"/>
              <a:t>Intrusion Monitoring (IDS, A/V)</a:t>
            </a:r>
          </a:p>
          <a:p>
            <a:r>
              <a:rPr lang="en-US" altLang="en-US" dirty="0"/>
              <a:t>Trusted Distribution</a:t>
            </a:r>
          </a:p>
          <a:p>
            <a:r>
              <a:rPr lang="en-US" altLang="en-US" dirty="0"/>
              <a:t>Policies (AUP, S/W Control, Info Handling)</a:t>
            </a:r>
          </a:p>
          <a:p>
            <a:r>
              <a:rPr lang="en-US" altLang="en-US" dirty="0"/>
              <a:t>Personnel Security</a:t>
            </a:r>
          </a:p>
          <a:p>
            <a:r>
              <a:rPr lang="en-US" altLang="en-US" dirty="0"/>
              <a:t>Physical Security</a:t>
            </a:r>
          </a:p>
          <a:p>
            <a:r>
              <a:rPr lang="en-US" altLang="en-US" dirty="0"/>
              <a:t>Access Control</a:t>
            </a:r>
          </a:p>
        </p:txBody>
      </p:sp>
    </p:spTree>
    <p:extLst>
      <p:ext uri="{BB962C8B-B14F-4D97-AF65-F5344CB8AC3E}">
        <p14:creationId xmlns:p14="http://schemas.microsoft.com/office/powerpoint/2010/main" val="331783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Availability</a:t>
            </a:r>
            <a:endParaRPr lang="en-US" dirty="0"/>
          </a:p>
        </p:txBody>
      </p:sp>
      <p:sp>
        <p:nvSpPr>
          <p:cNvPr id="3" name="Content Placeholder 2"/>
          <p:cNvSpPr>
            <a:spLocks noGrp="1"/>
          </p:cNvSpPr>
          <p:nvPr>
            <p:ph sz="quarter" idx="10"/>
          </p:nvPr>
        </p:nvSpPr>
        <p:spPr/>
        <p:txBody>
          <a:bodyPr/>
          <a:lstStyle/>
          <a:p>
            <a:pPr>
              <a:lnSpc>
                <a:spcPct val="90000"/>
              </a:lnSpc>
            </a:pPr>
            <a:r>
              <a:rPr lang="en-US" altLang="en-US" dirty="0"/>
              <a:t>Ensure that resources (including information) are available and functional.</a:t>
            </a:r>
          </a:p>
          <a:p>
            <a:pPr lvl="1">
              <a:lnSpc>
                <a:spcPct val="90000"/>
              </a:lnSpc>
            </a:pPr>
            <a:r>
              <a:rPr lang="en-US" altLang="en-US" dirty="0"/>
              <a:t>Using systems that are designed with </a:t>
            </a:r>
          </a:p>
          <a:p>
            <a:pPr lvl="2">
              <a:lnSpc>
                <a:spcPct val="90000"/>
              </a:lnSpc>
            </a:pPr>
            <a:r>
              <a:rPr lang="en-US" altLang="en-US" dirty="0"/>
              <a:t>redundancy, </a:t>
            </a:r>
          </a:p>
          <a:p>
            <a:pPr lvl="2">
              <a:lnSpc>
                <a:spcPct val="90000"/>
              </a:lnSpc>
            </a:pPr>
            <a:r>
              <a:rPr lang="en-US" altLang="en-US" dirty="0"/>
              <a:t>fault tolerance (failover),</a:t>
            </a:r>
          </a:p>
          <a:p>
            <a:pPr lvl="2">
              <a:lnSpc>
                <a:spcPct val="90000"/>
              </a:lnSpc>
            </a:pPr>
            <a:r>
              <a:rPr lang="en-US" altLang="en-US" dirty="0"/>
              <a:t>Reliability (resilience),</a:t>
            </a:r>
          </a:p>
          <a:p>
            <a:pPr lvl="2">
              <a:lnSpc>
                <a:spcPct val="90000"/>
              </a:lnSpc>
            </a:pPr>
            <a:r>
              <a:rPr lang="en-US" altLang="en-US" dirty="0"/>
              <a:t>backups &amp; recovery, and</a:t>
            </a:r>
          </a:p>
          <a:p>
            <a:pPr lvl="2">
              <a:lnSpc>
                <a:spcPct val="90000"/>
              </a:lnSpc>
            </a:pPr>
            <a:r>
              <a:rPr lang="en-US" altLang="en-US" dirty="0"/>
              <a:t>load balancing</a:t>
            </a:r>
          </a:p>
          <a:p>
            <a:pPr lvl="1">
              <a:lnSpc>
                <a:spcPct val="90000"/>
              </a:lnSpc>
            </a:pPr>
            <a:r>
              <a:rPr lang="en-US" altLang="en-US" dirty="0"/>
              <a:t>End users view availability as being the entire system - applications, servers &amp; network</a:t>
            </a:r>
          </a:p>
          <a:p>
            <a:pPr lvl="1">
              <a:lnSpc>
                <a:spcPct val="90000"/>
              </a:lnSpc>
            </a:pPr>
            <a:r>
              <a:rPr lang="en-US" altLang="en-US" dirty="0"/>
              <a:t>Since 2000, large web sites Yahoo!, eBay,  Amazon, CNN </a:t>
            </a:r>
            <a:r>
              <a:rPr lang="en-US" altLang="en-US" dirty="0" err="1"/>
              <a:t>etc</a:t>
            </a:r>
            <a:r>
              <a:rPr lang="en-US" altLang="en-US" dirty="0"/>
              <a:t> the focus of attack for hours/days with Distributed Denial of Service Attack</a:t>
            </a:r>
          </a:p>
        </p:txBody>
      </p:sp>
    </p:spTree>
    <p:extLst>
      <p:ext uri="{BB962C8B-B14F-4D97-AF65-F5344CB8AC3E}">
        <p14:creationId xmlns:p14="http://schemas.microsoft.com/office/powerpoint/2010/main" val="2818690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Controls</a:t>
            </a:r>
          </a:p>
        </p:txBody>
      </p:sp>
      <p:sp>
        <p:nvSpPr>
          <p:cNvPr id="3" name="Content Placeholder 2"/>
          <p:cNvSpPr>
            <a:spLocks noGrp="1"/>
          </p:cNvSpPr>
          <p:nvPr>
            <p:ph sz="quarter" idx="10"/>
          </p:nvPr>
        </p:nvSpPr>
        <p:spPr/>
        <p:txBody>
          <a:bodyPr>
            <a:normAutofit/>
          </a:bodyPr>
          <a:lstStyle/>
          <a:p>
            <a:r>
              <a:rPr lang="en-CA" dirty="0"/>
              <a:t>Include network access controls to enforce access policies (e.g., NAC, firewalls, IDPS, web and email content security)</a:t>
            </a:r>
          </a:p>
          <a:p>
            <a:r>
              <a:rPr lang="en-CA" dirty="0"/>
              <a:t>Authentication (e.g., login credential, multi-factor authentication)</a:t>
            </a:r>
          </a:p>
          <a:p>
            <a:r>
              <a:rPr lang="en-CA" dirty="0"/>
              <a:t>Encryption technology secures communications between hosts or networks</a:t>
            </a:r>
          </a:p>
        </p:txBody>
      </p:sp>
    </p:spTree>
    <p:extLst>
      <p:ext uri="{BB962C8B-B14F-4D97-AF65-F5344CB8AC3E}">
        <p14:creationId xmlns:p14="http://schemas.microsoft.com/office/powerpoint/2010/main" val="3116143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 vs OT Security Triad</a:t>
            </a:r>
          </a:p>
        </p:txBody>
      </p:sp>
      <p:sp>
        <p:nvSpPr>
          <p:cNvPr id="4" name="Parallelogram 3"/>
          <p:cNvSpPr/>
          <p:nvPr/>
        </p:nvSpPr>
        <p:spPr>
          <a:xfrm>
            <a:off x="223994" y="4515692"/>
            <a:ext cx="3448050"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5" name="Parallelogram 4"/>
          <p:cNvSpPr/>
          <p:nvPr/>
        </p:nvSpPr>
        <p:spPr>
          <a:xfrm rot="18317038">
            <a:off x="-605387" y="3128702"/>
            <a:ext cx="3539792" cy="348316"/>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6" name="Parallelogram 5"/>
          <p:cNvSpPr/>
          <p:nvPr/>
        </p:nvSpPr>
        <p:spPr>
          <a:xfrm rot="3731670">
            <a:off x="1262216" y="3155223"/>
            <a:ext cx="3448050"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7" name="Parallelogram 6"/>
          <p:cNvSpPr/>
          <p:nvPr/>
        </p:nvSpPr>
        <p:spPr>
          <a:xfrm rot="17757373">
            <a:off x="7234256" y="3798330"/>
            <a:ext cx="1780347" cy="295275"/>
          </a:xfrm>
          <a:prstGeom prst="parallelogram">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Resilience</a:t>
            </a:r>
          </a:p>
        </p:txBody>
      </p:sp>
      <p:sp>
        <p:nvSpPr>
          <p:cNvPr id="8" name="Parallelogram 7"/>
          <p:cNvSpPr/>
          <p:nvPr/>
        </p:nvSpPr>
        <p:spPr>
          <a:xfrm rot="19655804">
            <a:off x="5189912" y="2513431"/>
            <a:ext cx="2069718" cy="305643"/>
          </a:xfrm>
          <a:prstGeom prst="parallelogram">
            <a:avLst>
              <a:gd name="adj" fmla="val 608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Integrity</a:t>
            </a:r>
          </a:p>
        </p:txBody>
      </p:sp>
      <p:sp>
        <p:nvSpPr>
          <p:cNvPr id="9" name="Parallelogram 8"/>
          <p:cNvSpPr/>
          <p:nvPr/>
        </p:nvSpPr>
        <p:spPr>
          <a:xfrm rot="2148266">
            <a:off x="6633992" y="2579678"/>
            <a:ext cx="2136364" cy="295275"/>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Confidentiality</a:t>
            </a:r>
          </a:p>
        </p:txBody>
      </p:sp>
      <p:sp>
        <p:nvSpPr>
          <p:cNvPr id="10" name="Text Box 8"/>
          <p:cNvSpPr txBox="1">
            <a:spLocks noChangeArrowheads="1"/>
          </p:cNvSpPr>
          <p:nvPr/>
        </p:nvSpPr>
        <p:spPr bwMode="auto">
          <a:xfrm>
            <a:off x="1319395" y="950972"/>
            <a:ext cx="17439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Information</a:t>
            </a:r>
          </a:p>
          <a:p>
            <a:r>
              <a:rPr lang="en-US" altLang="en-US" sz="2400" dirty="0"/>
              <a:t>Technology</a:t>
            </a:r>
          </a:p>
        </p:txBody>
      </p:sp>
      <p:sp>
        <p:nvSpPr>
          <p:cNvPr id="11" name="Text Box 8"/>
          <p:cNvSpPr txBox="1">
            <a:spLocks noChangeArrowheads="1"/>
          </p:cNvSpPr>
          <p:nvPr/>
        </p:nvSpPr>
        <p:spPr bwMode="auto">
          <a:xfrm>
            <a:off x="6224770" y="1115219"/>
            <a:ext cx="1778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Operational</a:t>
            </a:r>
          </a:p>
          <a:p>
            <a:r>
              <a:rPr lang="en-US" altLang="en-US" sz="2400" dirty="0"/>
              <a:t>Technology</a:t>
            </a:r>
          </a:p>
        </p:txBody>
      </p:sp>
      <p:sp>
        <p:nvSpPr>
          <p:cNvPr id="13" name="Parallelogram 12"/>
          <p:cNvSpPr/>
          <p:nvPr/>
        </p:nvSpPr>
        <p:spPr>
          <a:xfrm rot="3840812">
            <a:off x="4973497" y="3782192"/>
            <a:ext cx="1899452" cy="295275"/>
          </a:xfrm>
          <a:prstGeom prst="parallelogram">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Reliability</a:t>
            </a:r>
          </a:p>
        </p:txBody>
      </p:sp>
      <p:sp>
        <p:nvSpPr>
          <p:cNvPr id="15" name="Parallelogram 14"/>
          <p:cNvSpPr/>
          <p:nvPr/>
        </p:nvSpPr>
        <p:spPr>
          <a:xfrm>
            <a:off x="6118702" y="4552949"/>
            <a:ext cx="1808853" cy="295275"/>
          </a:xfrm>
          <a:prstGeom prst="parallelogram">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Availability</a:t>
            </a:r>
          </a:p>
        </p:txBody>
      </p:sp>
      <p:sp>
        <p:nvSpPr>
          <p:cNvPr id="16" name="Text Box 8"/>
          <p:cNvSpPr txBox="1">
            <a:spLocks noChangeArrowheads="1"/>
          </p:cNvSpPr>
          <p:nvPr/>
        </p:nvSpPr>
        <p:spPr bwMode="auto">
          <a:xfrm>
            <a:off x="4274482" y="2720724"/>
            <a:ext cx="5950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VS</a:t>
            </a:r>
          </a:p>
        </p:txBody>
      </p:sp>
    </p:spTree>
    <p:extLst>
      <p:ext uri="{BB962C8B-B14F-4D97-AF65-F5344CB8AC3E}">
        <p14:creationId xmlns:p14="http://schemas.microsoft.com/office/powerpoint/2010/main" val="2701084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2098031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Defense in Depth</a:t>
            </a:r>
            <a:endParaRPr lang="en-US" dirty="0"/>
          </a:p>
        </p:txBody>
      </p:sp>
    </p:spTree>
    <p:extLst>
      <p:ext uri="{BB962C8B-B14F-4D97-AF65-F5344CB8AC3E}">
        <p14:creationId xmlns:p14="http://schemas.microsoft.com/office/powerpoint/2010/main" val="149977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Defense in Depth</a:t>
            </a:r>
          </a:p>
        </p:txBody>
      </p:sp>
      <p:sp>
        <p:nvSpPr>
          <p:cNvPr id="3" name="Content Placeholder 2"/>
          <p:cNvSpPr>
            <a:spLocks noGrp="1"/>
          </p:cNvSpPr>
          <p:nvPr>
            <p:ph sz="quarter" idx="10"/>
          </p:nvPr>
        </p:nvSpPr>
        <p:spPr/>
        <p:txBody>
          <a:bodyPr>
            <a:normAutofit lnSpcReduction="10000"/>
          </a:bodyPr>
          <a:lstStyle/>
          <a:p>
            <a:r>
              <a:rPr lang="en-CA" dirty="0"/>
              <a:t>Defense in Depth is a concept borrowed from military</a:t>
            </a:r>
          </a:p>
          <a:p>
            <a:r>
              <a:rPr lang="en-CA" dirty="0"/>
              <a:t>The idea is simple:</a:t>
            </a:r>
          </a:p>
          <a:p>
            <a:pPr lvl="1"/>
            <a:r>
              <a:rPr lang="en-CA" dirty="0"/>
              <a:t>Use multiple layers of defense to delay an incoming attack by yielding space to buy time</a:t>
            </a:r>
          </a:p>
          <a:p>
            <a:pPr lvl="1"/>
            <a:r>
              <a:rPr lang="en-CA" dirty="0"/>
              <a:t>Because attackers must work through different defense layers to access internal resources, the attack has higher chance of being detected, giving the organization time to respond</a:t>
            </a:r>
          </a:p>
          <a:p>
            <a:r>
              <a:rPr lang="en-CA" dirty="0"/>
              <a:t>In network security, defense in depth includes multiple layers of firewalls, DMZ, IDS/IPS, antivirus, web filtering, etc.</a:t>
            </a:r>
          </a:p>
        </p:txBody>
      </p:sp>
    </p:spTree>
    <p:extLst>
      <p:ext uri="{BB962C8B-B14F-4D97-AF65-F5344CB8AC3E}">
        <p14:creationId xmlns:p14="http://schemas.microsoft.com/office/powerpoint/2010/main" val="20106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a:t>
            </a:r>
          </a:p>
        </p:txBody>
      </p:sp>
      <p:sp>
        <p:nvSpPr>
          <p:cNvPr id="3" name="Content Placeholder 2"/>
          <p:cNvSpPr>
            <a:spLocks noGrp="1"/>
          </p:cNvSpPr>
          <p:nvPr>
            <p:ph sz="quarter" idx="10"/>
          </p:nvPr>
        </p:nvSpPr>
        <p:spPr/>
        <p:txBody>
          <a:bodyPr/>
          <a:lstStyle/>
          <a:p>
            <a:r>
              <a:rPr lang="en-US" dirty="0"/>
              <a:t>Instructor – Viktor </a:t>
            </a:r>
            <a:r>
              <a:rPr lang="en-US" dirty="0" err="1"/>
              <a:t>Lyagutsky</a:t>
            </a:r>
            <a:endParaRPr lang="en-US" dirty="0"/>
          </a:p>
          <a:p>
            <a:pPr lvl="1"/>
            <a:r>
              <a:rPr lang="en-US" dirty="0"/>
              <a:t>Background</a:t>
            </a:r>
          </a:p>
          <a:p>
            <a:r>
              <a:rPr lang="en-US" dirty="0"/>
              <a:t>Class</a:t>
            </a:r>
          </a:p>
          <a:p>
            <a:pPr lvl="1"/>
            <a:r>
              <a:rPr lang="en-US" dirty="0"/>
              <a:t>Each student</a:t>
            </a:r>
          </a:p>
        </p:txBody>
      </p:sp>
    </p:spTree>
    <p:extLst>
      <p:ext uri="{BB962C8B-B14F-4D97-AF65-F5344CB8AC3E}">
        <p14:creationId xmlns:p14="http://schemas.microsoft.com/office/powerpoint/2010/main" val="88076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12192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Like an Onion (a layered approach)</a:t>
            </a:r>
          </a:p>
          <a:p>
            <a:r>
              <a:rPr lang="en-US" altLang="en-US" dirty="0"/>
              <a:t>Each layer using different technologies or management controls</a:t>
            </a:r>
          </a:p>
          <a:p>
            <a:pPr lvl="1"/>
            <a:r>
              <a:rPr lang="en-US" altLang="en-US" dirty="0"/>
              <a:t>Perimeter of Network</a:t>
            </a:r>
          </a:p>
          <a:p>
            <a:pPr lvl="1"/>
            <a:r>
              <a:rPr lang="en-US" altLang="en-US" dirty="0"/>
              <a:t>Internal Network</a:t>
            </a:r>
          </a:p>
          <a:p>
            <a:pPr lvl="1"/>
            <a:r>
              <a:rPr lang="en-US" altLang="en-US" dirty="0"/>
              <a:t>Human Factor</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30</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pic>
        <p:nvPicPr>
          <p:cNvPr id="8" name="Picture 4" descr="FD00235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770813" y="533400"/>
            <a:ext cx="1373187" cy="1447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495800" y="3276600"/>
            <a:ext cx="2438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5181600" y="2667000"/>
            <a:ext cx="1676400" cy="3810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2903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The Perimeter – No Maginot Line</a:t>
            </a:r>
          </a:p>
          <a:p>
            <a:pPr algn="ctr">
              <a:buNone/>
            </a:pPr>
            <a:r>
              <a:rPr lang="en-US" altLang="en-US" sz="2800" i="1" dirty="0"/>
              <a:t>“Do not strike at strength … attack that which is weak…”</a:t>
            </a:r>
            <a:r>
              <a:rPr lang="en-US" altLang="en-US" i="1" dirty="0"/>
              <a:t> - </a:t>
            </a:r>
            <a:r>
              <a:rPr lang="en-US" altLang="en-US" sz="2800" i="1" dirty="0"/>
              <a:t>Sun Tzu</a:t>
            </a:r>
            <a:endParaRPr lang="en-US" altLang="en-US" dirty="0"/>
          </a:p>
          <a:p>
            <a:pPr lvl="1"/>
            <a:r>
              <a:rPr lang="en-US" altLang="en-US" dirty="0"/>
              <a:t>Routers</a:t>
            </a:r>
          </a:p>
          <a:p>
            <a:pPr lvl="1"/>
            <a:r>
              <a:rPr lang="en-US" altLang="en-US" dirty="0"/>
              <a:t>Firewalls</a:t>
            </a:r>
          </a:p>
          <a:p>
            <a:pPr lvl="1"/>
            <a:r>
              <a:rPr lang="en-US" altLang="en-US" dirty="0"/>
              <a:t>IDS’s</a:t>
            </a:r>
          </a:p>
          <a:p>
            <a:pPr lvl="1"/>
            <a:r>
              <a:rPr lang="en-US" altLang="en-US" dirty="0"/>
              <a:t>VPN Devices</a:t>
            </a:r>
          </a:p>
          <a:p>
            <a:pPr lvl="1"/>
            <a:r>
              <a:rPr lang="en-US" altLang="en-US" dirty="0"/>
              <a:t>Software</a:t>
            </a:r>
          </a:p>
          <a:p>
            <a:pPr lvl="2"/>
            <a:r>
              <a:rPr lang="en-US" altLang="en-US" dirty="0"/>
              <a:t>OS, App, DB</a:t>
            </a:r>
          </a:p>
          <a:p>
            <a:pPr lvl="1"/>
            <a:r>
              <a:rPr lang="en-US" altLang="en-US" dirty="0"/>
              <a:t>DMZ’s and subnets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31</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90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599"/>
            <a:ext cx="2781300" cy="866775"/>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095751" y="2362198"/>
            <a:ext cx="2762250" cy="1076326"/>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3"/>
          <p:cNvSpPr txBox="1">
            <a:spLocks noChangeArrowheads="1"/>
          </p:cNvSpPr>
          <p:nvPr/>
        </p:nvSpPr>
        <p:spPr bwMode="auto">
          <a:xfrm>
            <a:off x="6934200" y="1868269"/>
            <a:ext cx="11849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Perimeter</a:t>
            </a:r>
          </a:p>
          <a:p>
            <a:r>
              <a:rPr lang="en-US" altLang="en-US" dirty="0"/>
              <a:t>Defenses</a:t>
            </a:r>
          </a:p>
        </p:txBody>
      </p:sp>
    </p:spTree>
    <p:extLst>
      <p:ext uri="{BB962C8B-B14F-4D97-AF65-F5344CB8AC3E}">
        <p14:creationId xmlns:p14="http://schemas.microsoft.com/office/powerpoint/2010/main" val="665260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Internal Network – The inner network safeguards</a:t>
            </a:r>
          </a:p>
          <a:p>
            <a:pPr lvl="1"/>
            <a:r>
              <a:rPr lang="en-US" altLang="en-US" dirty="0"/>
              <a:t>IDPS, Personal Firewalls</a:t>
            </a:r>
          </a:p>
          <a:p>
            <a:pPr lvl="1"/>
            <a:r>
              <a:rPr lang="en-US" altLang="en-US" dirty="0"/>
              <a:t>A/V Software</a:t>
            </a:r>
          </a:p>
          <a:p>
            <a:pPr lvl="1"/>
            <a:r>
              <a:rPr lang="en-US" altLang="en-US" dirty="0"/>
              <a:t>Software Hardening</a:t>
            </a:r>
          </a:p>
          <a:p>
            <a:pPr lvl="2"/>
            <a:r>
              <a:rPr lang="en-US" altLang="en-US" dirty="0"/>
              <a:t>OS patches </a:t>
            </a:r>
            <a:r>
              <a:rPr lang="en-US" altLang="en-US" dirty="0" err="1"/>
              <a:t>etc</a:t>
            </a:r>
            <a:endParaRPr lang="en-US" altLang="en-US" dirty="0"/>
          </a:p>
          <a:p>
            <a:pPr lvl="2"/>
            <a:r>
              <a:rPr lang="en-US" altLang="en-US" dirty="0"/>
              <a:t>Only needed</a:t>
            </a:r>
          </a:p>
          <a:p>
            <a:pPr lvl="2">
              <a:buFontTx/>
              <a:buNone/>
            </a:pPr>
            <a:r>
              <a:rPr lang="en-US" altLang="en-US" dirty="0"/>
              <a:t>Services running</a:t>
            </a:r>
          </a:p>
          <a:p>
            <a:pPr lvl="1"/>
            <a:r>
              <a:rPr lang="en-US" altLang="en-US" dirty="0"/>
              <a:t>Configuration </a:t>
            </a:r>
            <a:r>
              <a:rPr lang="en-US" altLang="en-US" dirty="0" err="1"/>
              <a:t>Mgmt</a:t>
            </a:r>
            <a:endParaRPr lang="en-US" altLang="en-US" dirty="0"/>
          </a:p>
          <a:p>
            <a:pPr lvl="1"/>
            <a:r>
              <a:rPr lang="en-US" altLang="en-US" dirty="0"/>
              <a:t>Audits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32</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8"/>
          <p:cNvSpPr txBox="1">
            <a:spLocks noChangeArrowheads="1"/>
          </p:cNvSpPr>
          <p:nvPr/>
        </p:nvSpPr>
        <p:spPr bwMode="auto">
          <a:xfrm>
            <a:off x="7061200" y="2333625"/>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Internal</a:t>
            </a:r>
          </a:p>
          <a:p>
            <a:r>
              <a:rPr lang="en-US" altLang="en-US" dirty="0"/>
              <a:t>Defenses</a:t>
            </a:r>
          </a:p>
        </p:txBody>
      </p:sp>
    </p:spTree>
    <p:extLst>
      <p:ext uri="{BB962C8B-B14F-4D97-AF65-F5344CB8AC3E}">
        <p14:creationId xmlns:p14="http://schemas.microsoft.com/office/powerpoint/2010/main" val="4011239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66725" y="781050"/>
            <a:ext cx="77724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90000"/>
              <a:buFont typeface="Symbol" pitchFamily="18" charset="2"/>
              <a:buChar char="¨"/>
              <a:defRPr sz="3200">
                <a:solidFill>
                  <a:srgbClr val="000000"/>
                </a:solidFill>
                <a:latin typeface="Times New Roman" pitchFamily="18" charset="0"/>
              </a:defRPr>
            </a:lvl1pPr>
            <a:lvl2pPr marL="742950" indent="-285750">
              <a:spcBef>
                <a:spcPct val="20000"/>
              </a:spcBef>
              <a:buChar char="–"/>
              <a:defRPr sz="2800">
                <a:solidFill>
                  <a:srgbClr val="000000"/>
                </a:solidFill>
                <a:latin typeface="Times New Roman" pitchFamily="18" charset="0"/>
              </a:defRPr>
            </a:lvl2pPr>
            <a:lvl3pPr marL="1143000" indent="-228600">
              <a:spcBef>
                <a:spcPct val="20000"/>
              </a:spcBef>
              <a:buChar char="•"/>
              <a:defRPr sz="2400">
                <a:solidFill>
                  <a:srgbClr val="000000"/>
                </a:solidFill>
                <a:latin typeface="Times New Roman" pitchFamily="18" charset="0"/>
              </a:defRPr>
            </a:lvl3pPr>
            <a:lvl4pPr marL="1600200" indent="-228600">
              <a:spcBef>
                <a:spcPct val="20000"/>
              </a:spcBef>
              <a:buChar char="–"/>
              <a:defRPr sz="2000">
                <a:solidFill>
                  <a:srgbClr val="000000"/>
                </a:solidFill>
                <a:latin typeface="Times New Roman" pitchFamily="18" charset="0"/>
              </a:defRPr>
            </a:lvl4pPr>
            <a:lvl5pPr marL="2057400" indent="-228600">
              <a:spcBef>
                <a:spcPct val="20000"/>
              </a:spcBef>
              <a:buChar char="•"/>
              <a:defRPr sz="2000">
                <a:solidFill>
                  <a:srgbClr val="000000"/>
                </a:solidFill>
                <a:latin typeface="Times New Roman" pitchFamily="18" charset="0"/>
              </a:defRPr>
            </a:lvl5pPr>
            <a:lvl6pPr marL="2514600" indent="-228600" fontAlgn="base">
              <a:spcBef>
                <a:spcPct val="20000"/>
              </a:spcBef>
              <a:spcAft>
                <a:spcPct val="0"/>
              </a:spcAft>
              <a:buChar char="•"/>
              <a:defRPr sz="2000">
                <a:solidFill>
                  <a:srgbClr val="000000"/>
                </a:solidFill>
                <a:latin typeface="Times New Roman" pitchFamily="18" charset="0"/>
              </a:defRPr>
            </a:lvl6pPr>
            <a:lvl7pPr marL="2971800" indent="-228600" fontAlgn="base">
              <a:spcBef>
                <a:spcPct val="20000"/>
              </a:spcBef>
              <a:spcAft>
                <a:spcPct val="0"/>
              </a:spcAft>
              <a:buChar char="•"/>
              <a:defRPr sz="2000">
                <a:solidFill>
                  <a:srgbClr val="000000"/>
                </a:solidFill>
                <a:latin typeface="Times New Roman" pitchFamily="18" charset="0"/>
              </a:defRPr>
            </a:lvl7pPr>
            <a:lvl8pPr marL="3429000" indent="-228600" fontAlgn="base">
              <a:spcBef>
                <a:spcPct val="20000"/>
              </a:spcBef>
              <a:spcAft>
                <a:spcPct val="0"/>
              </a:spcAft>
              <a:buChar char="•"/>
              <a:defRPr sz="2000">
                <a:solidFill>
                  <a:srgbClr val="000000"/>
                </a:solidFill>
                <a:latin typeface="Times New Roman" pitchFamily="18" charset="0"/>
              </a:defRPr>
            </a:lvl8pPr>
            <a:lvl9pPr marL="3886200" indent="-228600" fontAlgn="base">
              <a:spcBef>
                <a:spcPct val="20000"/>
              </a:spcBef>
              <a:spcAft>
                <a:spcPct val="0"/>
              </a:spcAft>
              <a:buChar char="•"/>
              <a:defRPr sz="2000">
                <a:solidFill>
                  <a:srgbClr val="000000"/>
                </a:solidFill>
                <a:latin typeface="Times New Roman" pitchFamily="18" charset="0"/>
              </a:defRPr>
            </a:lvl9pPr>
          </a:lstStyle>
          <a:p>
            <a:r>
              <a:rPr lang="en-US" altLang="en-US" dirty="0"/>
              <a:t>Human Factor – The people connected to our systems</a:t>
            </a:r>
          </a:p>
          <a:p>
            <a:pPr lvl="1"/>
            <a:r>
              <a:rPr lang="en-US" altLang="en-US" dirty="0"/>
              <a:t>Policies, Standards &amp; Procedures</a:t>
            </a:r>
          </a:p>
          <a:p>
            <a:pPr lvl="2"/>
            <a:r>
              <a:rPr lang="en-US" altLang="en-US" dirty="0"/>
              <a:t>A/V Policy, AUP</a:t>
            </a:r>
          </a:p>
          <a:p>
            <a:pPr lvl="2"/>
            <a:r>
              <a:rPr lang="en-US" altLang="en-US" dirty="0"/>
              <a:t>Standards of Employee Conduct</a:t>
            </a:r>
          </a:p>
          <a:p>
            <a:pPr lvl="2"/>
            <a:r>
              <a:rPr lang="en-US" altLang="en-US" dirty="0"/>
              <a:t>BCP Procedures</a:t>
            </a:r>
          </a:p>
          <a:p>
            <a:pPr lvl="1"/>
            <a:r>
              <a:rPr lang="en-US" altLang="en-US" dirty="0"/>
              <a:t>Awareness Program</a:t>
            </a:r>
          </a:p>
          <a:p>
            <a:pPr lvl="2"/>
            <a:r>
              <a:rPr lang="en-US" altLang="en-US" dirty="0"/>
              <a:t>Sign AUP Annually</a:t>
            </a:r>
          </a:p>
          <a:p>
            <a:pPr lvl="2"/>
            <a:r>
              <a:rPr lang="en-US" altLang="en-US" dirty="0"/>
              <a:t>Security tip of the week</a:t>
            </a:r>
          </a:p>
          <a:p>
            <a:pPr lvl="2"/>
            <a:r>
              <a:rPr lang="en-US" altLang="en-US" dirty="0"/>
              <a:t>Advertise Best Practices</a:t>
            </a:r>
          </a:p>
        </p:txBody>
      </p:sp>
      <p:sp>
        <p:nvSpPr>
          <p:cNvPr id="6" name="Slide Number Placeholder 5"/>
          <p:cNvSpPr txBox="1">
            <a:spLocks/>
          </p:cNvSpPr>
          <p:nvPr/>
        </p:nvSpPr>
        <p:spPr>
          <a:xfrm>
            <a:off x="7239000" y="6400800"/>
            <a:ext cx="1905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F07440-1CF4-4366-AA82-A44AD08AB15F}" type="slidenum">
              <a:rPr lang="en-CA" altLang="en-US" smtClean="0"/>
              <a:pPr/>
              <a:t>33</a:t>
            </a:fld>
            <a:endParaRPr lang="en-CA" altLang="en-US"/>
          </a:p>
        </p:txBody>
      </p:sp>
      <p:sp>
        <p:nvSpPr>
          <p:cNvPr id="7" name="Rectangle 2"/>
          <p:cNvSpPr txBox="1">
            <a:spLocks noChangeArrowheads="1"/>
          </p:cNvSpPr>
          <p:nvPr/>
        </p:nvSpPr>
        <p:spPr>
          <a:xfrm>
            <a:off x="466725" y="47625"/>
            <a:ext cx="805815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Defense In Depth</a:t>
            </a:r>
          </a:p>
        </p:txBody>
      </p:sp>
      <p:sp>
        <p:nvSpPr>
          <p:cNvPr id="10" name="Oval 7"/>
          <p:cNvSpPr>
            <a:spLocks noChangeArrowheads="1"/>
          </p:cNvSpPr>
          <p:nvPr/>
        </p:nvSpPr>
        <p:spPr bwMode="auto">
          <a:xfrm>
            <a:off x="5029200" y="2362200"/>
            <a:ext cx="3886200" cy="38100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5562600" y="2895600"/>
            <a:ext cx="2819400" cy="2819400"/>
          </a:xfrm>
          <a:prstGeom prst="ellipse">
            <a:avLst/>
          </a:prstGeom>
          <a:noFill/>
          <a:ln w="12700" cap="sq">
            <a:solidFill>
              <a:schemeClr val="bg2">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6096000" y="3505200"/>
            <a:ext cx="1752600" cy="16764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191000" y="4114800"/>
            <a:ext cx="2743200" cy="228600"/>
          </a:xfrm>
          <a:prstGeom prst="line">
            <a:avLst/>
          </a:prstGeom>
          <a:noFill/>
          <a:ln w="76200" cap="sq">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1"/>
          <p:cNvSpPr>
            <a:spLocks noChangeShapeType="1"/>
          </p:cNvSpPr>
          <p:nvPr/>
        </p:nvSpPr>
        <p:spPr bwMode="auto">
          <a:xfrm flipV="1">
            <a:off x="4191000" y="2895600"/>
            <a:ext cx="2743200" cy="904874"/>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flipV="1">
            <a:off x="4191000" y="2362200"/>
            <a:ext cx="2667000" cy="1066800"/>
          </a:xfrm>
          <a:prstGeom prst="line">
            <a:avLst/>
          </a:prstGeom>
          <a:noFill/>
          <a:ln w="76200" cap="sq">
            <a:solidFill>
              <a:schemeClr val="bg2">
                <a:lumMod val="75000"/>
              </a:schemeClr>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7"/>
          <p:cNvSpPr>
            <a:spLocks noChangeArrowheads="1"/>
          </p:cNvSpPr>
          <p:nvPr/>
        </p:nvSpPr>
        <p:spPr bwMode="auto">
          <a:xfrm>
            <a:off x="5181600" y="2514600"/>
            <a:ext cx="3886200" cy="3810000"/>
          </a:xfrm>
          <a:prstGeom prst="ellipse">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7"/>
          <p:cNvSpPr txBox="1">
            <a:spLocks noChangeArrowheads="1"/>
          </p:cNvSpPr>
          <p:nvPr/>
        </p:nvSpPr>
        <p:spPr bwMode="auto">
          <a:xfrm>
            <a:off x="6858000" y="4020234"/>
            <a:ext cx="1159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Human</a:t>
            </a:r>
          </a:p>
          <a:p>
            <a:r>
              <a:rPr lang="en-US" altLang="en-US" dirty="0"/>
              <a:t>Defenses</a:t>
            </a:r>
          </a:p>
        </p:txBody>
      </p:sp>
    </p:spTree>
    <p:extLst>
      <p:ext uri="{BB962C8B-B14F-4D97-AF65-F5344CB8AC3E}">
        <p14:creationId xmlns:p14="http://schemas.microsoft.com/office/powerpoint/2010/main" val="2305619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55140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Security Threats	</a:t>
            </a:r>
          </a:p>
        </p:txBody>
      </p:sp>
    </p:spTree>
    <p:extLst>
      <p:ext uri="{BB962C8B-B14F-4D97-AF65-F5344CB8AC3E}">
        <p14:creationId xmlns:p14="http://schemas.microsoft.com/office/powerpoint/2010/main" val="14803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5" y="154483"/>
            <a:ext cx="6943725" cy="627860"/>
          </a:xfrm>
        </p:spPr>
        <p:txBody>
          <a:bodyPr/>
          <a:lstStyle/>
          <a:p>
            <a:r>
              <a:rPr lang="en-US" dirty="0"/>
              <a:t>Threats – Enhanced Cyber Kill Chain</a:t>
            </a:r>
          </a:p>
        </p:txBody>
      </p:sp>
      <p:sp>
        <p:nvSpPr>
          <p:cNvPr id="3" name="Content Placeholder 2"/>
          <p:cNvSpPr>
            <a:spLocks noGrp="1"/>
          </p:cNvSpPr>
          <p:nvPr>
            <p:ph sz="quarter" idx="10"/>
          </p:nvPr>
        </p:nvSpPr>
        <p:spPr/>
        <p:txBody>
          <a:bodyPr/>
          <a:lstStyle/>
          <a:p>
            <a:endParaRPr lang="en-US" dirty="0"/>
          </a:p>
        </p:txBody>
      </p:sp>
      <p:pic>
        <p:nvPicPr>
          <p:cNvPr id="4099" name="Picture 3" descr="\\SISLAPTOP14\Temp\SISLAPTOP10VMWrk\Henri\security\Doc\KillChain\EnhancedCyberKillChainv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 y="981075"/>
            <a:ext cx="858043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8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 </a:t>
            </a:r>
            <a:r>
              <a:rPr lang="en-US" dirty="0" err="1"/>
              <a:t>Mitre</a:t>
            </a:r>
            <a:r>
              <a:rPr lang="en-US" dirty="0"/>
              <a:t> ATT&amp;CK Matrix</a:t>
            </a:r>
          </a:p>
        </p:txBody>
      </p:sp>
      <p:sp>
        <p:nvSpPr>
          <p:cNvPr id="3" name="Content Placeholder 2"/>
          <p:cNvSpPr>
            <a:spLocks noGrp="1"/>
          </p:cNvSpPr>
          <p:nvPr>
            <p:ph sz="quarter" idx="10"/>
          </p:nvPr>
        </p:nvSpPr>
        <p:spPr/>
        <p:txBody>
          <a:bodyPr/>
          <a:lstStyle/>
          <a:p>
            <a:endParaRPr lang="en-US"/>
          </a:p>
        </p:txBody>
      </p:sp>
      <p:pic>
        <p:nvPicPr>
          <p:cNvPr id="5122" name="Picture 2" descr="\\SISLAPTOP14\Temp\SISLAPTOP10VMWrk\Henri\security\Doc\KillChain\attack-matrix-2.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902112"/>
            <a:ext cx="7812379" cy="579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08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Attack</a:t>
            </a:r>
          </a:p>
          <a:p>
            <a:pPr lvl="1" fontAlgn="ctr"/>
            <a:r>
              <a:rPr lang="en-CA" dirty="0"/>
              <a:t>Wiretapping (sniffing)</a:t>
            </a:r>
          </a:p>
          <a:p>
            <a:pPr lvl="1" fontAlgn="ctr"/>
            <a:r>
              <a:rPr lang="en-CA" dirty="0"/>
              <a:t>Port scanners (IP, port </a:t>
            </a:r>
            <a:r>
              <a:rPr lang="en-CA" dirty="0" err="1"/>
              <a:t>etc</a:t>
            </a:r>
            <a:r>
              <a:rPr lang="en-CA" dirty="0"/>
              <a:t>)</a:t>
            </a:r>
          </a:p>
          <a:p>
            <a:pPr lvl="1" fontAlgn="ctr"/>
            <a:r>
              <a:rPr lang="en-CA" dirty="0"/>
              <a:t>Idle scans</a:t>
            </a:r>
          </a:p>
          <a:p>
            <a:pPr lvl="1" fontAlgn="ctr"/>
            <a:r>
              <a:rPr lang="en-CA" dirty="0" err="1"/>
              <a:t>DoS</a:t>
            </a:r>
            <a:r>
              <a:rPr lang="en-CA" dirty="0"/>
              <a:t> attacks</a:t>
            </a:r>
          </a:p>
          <a:p>
            <a:pPr lvl="1" fontAlgn="ctr"/>
            <a:r>
              <a:rPr lang="en-CA" dirty="0"/>
              <a:t>MAC, IP, DNS, DHCP spoofing</a:t>
            </a:r>
          </a:p>
          <a:p>
            <a:pPr lvl="1" fontAlgn="ctr"/>
            <a:r>
              <a:rPr lang="en-CA" dirty="0"/>
              <a:t>Man-in-the-middle attacks</a:t>
            </a:r>
          </a:p>
          <a:p>
            <a:pPr lvl="1" fontAlgn="ctr"/>
            <a:r>
              <a:rPr lang="en-CA" dirty="0"/>
              <a:t>ARP, DHCP poisoning</a:t>
            </a:r>
          </a:p>
          <a:p>
            <a:pPr lvl="1" fontAlgn="ctr"/>
            <a:r>
              <a:rPr lang="en-CA" dirty="0"/>
              <a:t>VLAN hopping</a:t>
            </a:r>
          </a:p>
          <a:p>
            <a:pPr lvl="1" fontAlgn="ctr"/>
            <a:r>
              <a:rPr lang="en-CA" dirty="0"/>
              <a:t>Smurf attacks</a:t>
            </a:r>
          </a:p>
        </p:txBody>
      </p:sp>
    </p:spTree>
    <p:extLst>
      <p:ext uri="{BB962C8B-B14F-4D97-AF65-F5344CB8AC3E}">
        <p14:creationId xmlns:p14="http://schemas.microsoft.com/office/powerpoint/2010/main" val="111258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Common Network Security Attacks</a:t>
            </a:r>
          </a:p>
        </p:txBody>
      </p:sp>
      <p:sp>
        <p:nvSpPr>
          <p:cNvPr id="3" name="Content Placeholder 2"/>
          <p:cNvSpPr>
            <a:spLocks noGrp="1"/>
          </p:cNvSpPr>
          <p:nvPr>
            <p:ph sz="quarter" idx="10"/>
          </p:nvPr>
        </p:nvSpPr>
        <p:spPr/>
        <p:txBody>
          <a:bodyPr>
            <a:normAutofit/>
          </a:bodyPr>
          <a:lstStyle/>
          <a:p>
            <a:pPr fontAlgn="ctr"/>
            <a:r>
              <a:rPr lang="en-CA" dirty="0"/>
              <a:t>Network &amp; OS Attack</a:t>
            </a:r>
          </a:p>
          <a:p>
            <a:pPr lvl="1" fontAlgn="ctr"/>
            <a:r>
              <a:rPr lang="en-CA" dirty="0"/>
              <a:t>Buffer overflows</a:t>
            </a:r>
          </a:p>
          <a:p>
            <a:pPr lvl="1" fontAlgn="ctr"/>
            <a:r>
              <a:rPr lang="en-CA" dirty="0"/>
              <a:t>Heap overflows</a:t>
            </a:r>
          </a:p>
          <a:p>
            <a:pPr lvl="1" fontAlgn="ctr"/>
            <a:r>
              <a:rPr lang="en-CA" dirty="0"/>
              <a:t>Format string attacks</a:t>
            </a:r>
          </a:p>
          <a:p>
            <a:pPr fontAlgn="ctr"/>
            <a:r>
              <a:rPr lang="en-CA" dirty="0"/>
              <a:t>App attacks</a:t>
            </a:r>
          </a:p>
          <a:p>
            <a:pPr lvl="1" fontAlgn="ctr"/>
            <a:r>
              <a:rPr lang="en-CA" dirty="0"/>
              <a:t>SQL injections</a:t>
            </a:r>
          </a:p>
          <a:p>
            <a:pPr lvl="1" fontAlgn="ctr"/>
            <a:r>
              <a:rPr lang="en-CA" dirty="0"/>
              <a:t>Cross-site scripting</a:t>
            </a:r>
          </a:p>
          <a:p>
            <a:pPr lvl="1" fontAlgn="ctr"/>
            <a:r>
              <a:rPr lang="en-CA" dirty="0"/>
              <a:t>CSRF</a:t>
            </a:r>
          </a:p>
          <a:p>
            <a:pPr lvl="1" fontAlgn="ctr"/>
            <a:r>
              <a:rPr lang="en-CA" dirty="0"/>
              <a:t>Phishing</a:t>
            </a:r>
          </a:p>
        </p:txBody>
      </p:sp>
    </p:spTree>
    <p:extLst>
      <p:ext uri="{BB962C8B-B14F-4D97-AF65-F5344CB8AC3E}">
        <p14:creationId xmlns:p14="http://schemas.microsoft.com/office/powerpoint/2010/main" val="151802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Grading</a:t>
            </a:r>
          </a:p>
        </p:txBody>
      </p:sp>
      <p:sp>
        <p:nvSpPr>
          <p:cNvPr id="4" name="Rectangle 4"/>
          <p:cNvSpPr>
            <a:spLocks noChangeArrowheads="1"/>
          </p:cNvSpPr>
          <p:nvPr/>
        </p:nvSpPr>
        <p:spPr bwMode="auto">
          <a:xfrm>
            <a:off x="4572000" y="1381124"/>
            <a:ext cx="3581400" cy="39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3600">
                <a:solidFill>
                  <a:srgbClr val="000000"/>
                </a:solidFill>
              </a:rPr>
              <a:t>15 </a:t>
            </a:r>
            <a:r>
              <a:rPr lang="en-US" altLang="en-US" sz="3600" dirty="0">
                <a:solidFill>
                  <a:srgbClr val="000000"/>
                </a:solidFill>
              </a:rPr>
              <a:t>%</a:t>
            </a:r>
          </a:p>
          <a:p>
            <a:pPr eaLnBrk="0" hangingPunct="0"/>
            <a:r>
              <a:rPr lang="en-US" altLang="en-US" sz="3600" dirty="0">
                <a:solidFill>
                  <a:srgbClr val="000000"/>
                </a:solidFill>
              </a:rPr>
              <a:t>10 %</a:t>
            </a:r>
          </a:p>
          <a:p>
            <a:pPr eaLnBrk="0" hangingPunct="0"/>
            <a:r>
              <a:rPr lang="en-US" altLang="en-US" sz="3600" dirty="0">
                <a:solidFill>
                  <a:srgbClr val="000000"/>
                </a:solidFill>
              </a:rPr>
              <a:t>35 %</a:t>
            </a:r>
          </a:p>
          <a:p>
            <a:pPr eaLnBrk="0" hangingPunct="0"/>
            <a:r>
              <a:rPr lang="en-US" altLang="en-US" sz="3600" dirty="0">
                <a:solidFill>
                  <a:srgbClr val="000000"/>
                </a:solidFill>
              </a:rPr>
              <a:t>40 %</a:t>
            </a:r>
          </a:p>
        </p:txBody>
      </p:sp>
      <p:sp>
        <p:nvSpPr>
          <p:cNvPr id="6" name="Rectangle 3"/>
          <p:cNvSpPr txBox="1">
            <a:spLocks noChangeArrowheads="1"/>
          </p:cNvSpPr>
          <p:nvPr/>
        </p:nvSpPr>
        <p:spPr>
          <a:xfrm>
            <a:off x="390525" y="1381125"/>
            <a:ext cx="4181475" cy="449580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en-US" sz="3600" dirty="0">
                <a:solidFill>
                  <a:schemeClr val="tx1"/>
                </a:solidFill>
              </a:rPr>
              <a:t>Labs x 8</a:t>
            </a:r>
          </a:p>
          <a:p>
            <a:pPr>
              <a:spcBef>
                <a:spcPts val="0"/>
              </a:spcBef>
            </a:pPr>
            <a:r>
              <a:rPr lang="en-US" altLang="en-US" sz="3600" dirty="0">
                <a:solidFill>
                  <a:schemeClr val="tx1"/>
                </a:solidFill>
              </a:rPr>
              <a:t>Quiz x 7</a:t>
            </a:r>
          </a:p>
          <a:p>
            <a:pPr>
              <a:spcBef>
                <a:spcPts val="0"/>
              </a:spcBef>
            </a:pPr>
            <a:r>
              <a:rPr lang="en-US" altLang="en-US" sz="3600" dirty="0">
                <a:solidFill>
                  <a:schemeClr val="tx1"/>
                </a:solidFill>
              </a:rPr>
              <a:t>Mid Term Exam</a:t>
            </a:r>
          </a:p>
          <a:p>
            <a:pPr>
              <a:spcBef>
                <a:spcPts val="0"/>
              </a:spcBef>
            </a:pPr>
            <a:r>
              <a:rPr lang="en-US" altLang="en-US" sz="3600" dirty="0">
                <a:solidFill>
                  <a:schemeClr val="tx1"/>
                </a:solidFill>
              </a:rPr>
              <a:t>Final Exam</a:t>
            </a:r>
          </a:p>
        </p:txBody>
      </p:sp>
    </p:spTree>
    <p:extLst>
      <p:ext uri="{BB962C8B-B14F-4D97-AF65-F5344CB8AC3E}">
        <p14:creationId xmlns:p14="http://schemas.microsoft.com/office/powerpoint/2010/main" val="92632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80251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Measures of Network Security</a:t>
            </a:r>
            <a:endParaRPr lang="en-US" dirty="0"/>
          </a:p>
        </p:txBody>
      </p:sp>
    </p:spTree>
    <p:extLst>
      <p:ext uri="{BB962C8B-B14F-4D97-AF65-F5344CB8AC3E}">
        <p14:creationId xmlns:p14="http://schemas.microsoft.com/office/powerpoint/2010/main" val="951865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Network segmentation / Firewalls</a:t>
            </a:r>
          </a:p>
          <a:p>
            <a:pPr fontAlgn="ctr"/>
            <a:r>
              <a:rPr lang="en-CA" dirty="0"/>
              <a:t>Network &amp; OS Access controls</a:t>
            </a:r>
          </a:p>
          <a:p>
            <a:pPr fontAlgn="ctr"/>
            <a:r>
              <a:rPr lang="en-CA" dirty="0"/>
              <a:t>Behavioral analytics (Network / End Point)</a:t>
            </a:r>
          </a:p>
          <a:p>
            <a:pPr fontAlgn="ctr"/>
            <a:r>
              <a:rPr lang="en-CA" dirty="0"/>
              <a:t>Intrusion Detection System (IDS)</a:t>
            </a:r>
          </a:p>
          <a:p>
            <a:pPr fontAlgn="ctr"/>
            <a:r>
              <a:rPr lang="en-CA" dirty="0"/>
              <a:t>Intrusion Prevention Systems (IPS)</a:t>
            </a:r>
          </a:p>
          <a:p>
            <a:pPr fontAlgn="ctr"/>
            <a:r>
              <a:rPr lang="en-CA" dirty="0"/>
              <a:t>Data loss prevention (DLP)</a:t>
            </a:r>
          </a:p>
          <a:p>
            <a:pPr fontAlgn="ctr"/>
            <a:r>
              <a:rPr lang="en-CA" dirty="0"/>
              <a:t>Antivirus and antimalware (Network / End Point)</a:t>
            </a:r>
          </a:p>
          <a:p>
            <a:pPr fontAlgn="ctr"/>
            <a:r>
              <a:rPr lang="en-CA" dirty="0"/>
              <a:t>Email / Web security</a:t>
            </a:r>
          </a:p>
          <a:p>
            <a:pPr fontAlgn="ctr"/>
            <a:endParaRPr lang="en-CA" dirty="0"/>
          </a:p>
        </p:txBody>
      </p:sp>
    </p:spTree>
    <p:extLst>
      <p:ext uri="{BB962C8B-B14F-4D97-AF65-F5344CB8AC3E}">
        <p14:creationId xmlns:p14="http://schemas.microsoft.com/office/powerpoint/2010/main" val="194677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Network Security Defenses</a:t>
            </a:r>
          </a:p>
        </p:txBody>
      </p:sp>
      <p:sp>
        <p:nvSpPr>
          <p:cNvPr id="3" name="Content Placeholder 2"/>
          <p:cNvSpPr>
            <a:spLocks noGrp="1"/>
          </p:cNvSpPr>
          <p:nvPr>
            <p:ph sz="quarter" idx="10"/>
          </p:nvPr>
        </p:nvSpPr>
        <p:spPr/>
        <p:txBody>
          <a:bodyPr>
            <a:normAutofit/>
          </a:bodyPr>
          <a:lstStyle/>
          <a:p>
            <a:pPr fontAlgn="ctr"/>
            <a:r>
              <a:rPr lang="en-CA" dirty="0"/>
              <a:t>Security information and event management</a:t>
            </a:r>
          </a:p>
          <a:p>
            <a:pPr fontAlgn="ctr"/>
            <a:r>
              <a:rPr lang="en-CA" dirty="0"/>
              <a:t>Virtual Private Network (Net to Net, EP to Net)</a:t>
            </a:r>
          </a:p>
          <a:p>
            <a:pPr fontAlgn="ctr"/>
            <a:r>
              <a:rPr lang="en-CA" dirty="0"/>
              <a:t>Application security</a:t>
            </a:r>
          </a:p>
          <a:p>
            <a:pPr fontAlgn="ctr"/>
            <a:r>
              <a:rPr lang="en-CA" dirty="0"/>
              <a:t>Wireless security</a:t>
            </a:r>
          </a:p>
          <a:p>
            <a:pPr fontAlgn="ctr"/>
            <a:r>
              <a:rPr lang="en-CA" dirty="0"/>
              <a:t>Mobile device security</a:t>
            </a:r>
          </a:p>
          <a:p>
            <a:pPr fontAlgn="ctr"/>
            <a:endParaRPr lang="en-CA" dirty="0"/>
          </a:p>
        </p:txBody>
      </p:sp>
    </p:spTree>
    <p:extLst>
      <p:ext uri="{BB962C8B-B14F-4D97-AF65-F5344CB8AC3E}">
        <p14:creationId xmlns:p14="http://schemas.microsoft.com/office/powerpoint/2010/main" val="193931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8632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Wired vs. Wireless Networks</a:t>
            </a:r>
            <a:endParaRPr lang="en-US" dirty="0"/>
          </a:p>
        </p:txBody>
      </p:sp>
    </p:spTree>
    <p:extLst>
      <p:ext uri="{BB962C8B-B14F-4D97-AF65-F5344CB8AC3E}">
        <p14:creationId xmlns:p14="http://schemas.microsoft.com/office/powerpoint/2010/main" val="1167771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Wired Network</a:t>
            </a:r>
          </a:p>
        </p:txBody>
      </p:sp>
      <p:sp>
        <p:nvSpPr>
          <p:cNvPr id="3" name="Content Placeholder 2"/>
          <p:cNvSpPr>
            <a:spLocks noGrp="1"/>
          </p:cNvSpPr>
          <p:nvPr>
            <p:ph sz="quarter" idx="10"/>
          </p:nvPr>
        </p:nvSpPr>
        <p:spPr/>
        <p:txBody>
          <a:bodyPr>
            <a:normAutofit/>
          </a:bodyPr>
          <a:lstStyle/>
          <a:p>
            <a:pPr fontAlgn="ctr"/>
            <a:r>
              <a:rPr lang="en-CA" dirty="0"/>
              <a:t>Faster speed – up to 40 </a:t>
            </a:r>
            <a:r>
              <a:rPr lang="en-CA" dirty="0" err="1"/>
              <a:t>Gbps</a:t>
            </a:r>
            <a:endParaRPr lang="en-CA" dirty="0"/>
          </a:p>
          <a:p>
            <a:pPr fontAlgn="ctr"/>
            <a:r>
              <a:rPr lang="en-CA" dirty="0"/>
              <a:t>Full duplex, collision free</a:t>
            </a:r>
          </a:p>
          <a:p>
            <a:pPr fontAlgn="ctr"/>
            <a:r>
              <a:rPr lang="en-CA" dirty="0"/>
              <a:t>Harder to sniff traffic</a:t>
            </a:r>
          </a:p>
          <a:p>
            <a:pPr fontAlgn="ctr"/>
            <a:r>
              <a:rPr lang="en-CA" dirty="0"/>
              <a:t>More reliable transmission</a:t>
            </a:r>
          </a:p>
          <a:p>
            <a:pPr fontAlgn="ctr"/>
            <a:r>
              <a:rPr lang="en-CA" dirty="0"/>
              <a:t>Requires physical connectivity, restricts mobility</a:t>
            </a:r>
          </a:p>
          <a:p>
            <a:pPr fontAlgn="ctr"/>
            <a:r>
              <a:rPr lang="en-CA" dirty="0"/>
              <a:t>More secure in general</a:t>
            </a:r>
          </a:p>
          <a:p>
            <a:pPr fontAlgn="ctr"/>
            <a:endParaRPr lang="en-CA" dirty="0"/>
          </a:p>
          <a:p>
            <a:pPr fontAlgn="ctr"/>
            <a:endParaRPr lang="en-CA" dirty="0"/>
          </a:p>
        </p:txBody>
      </p:sp>
    </p:spTree>
    <p:extLst>
      <p:ext uri="{BB962C8B-B14F-4D97-AF65-F5344CB8AC3E}">
        <p14:creationId xmlns:p14="http://schemas.microsoft.com/office/powerpoint/2010/main" val="321026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Wireless Network</a:t>
            </a:r>
          </a:p>
        </p:txBody>
      </p:sp>
      <p:sp>
        <p:nvSpPr>
          <p:cNvPr id="3" name="Content Placeholder 2"/>
          <p:cNvSpPr>
            <a:spLocks noGrp="1"/>
          </p:cNvSpPr>
          <p:nvPr>
            <p:ph sz="quarter" idx="10"/>
          </p:nvPr>
        </p:nvSpPr>
        <p:spPr/>
        <p:txBody>
          <a:bodyPr>
            <a:normAutofit/>
          </a:bodyPr>
          <a:lstStyle/>
          <a:p>
            <a:pPr fontAlgn="ctr"/>
            <a:r>
              <a:rPr lang="en-CA" dirty="0"/>
              <a:t>Slower speed – up to 2.3 </a:t>
            </a:r>
            <a:r>
              <a:rPr lang="en-CA" dirty="0" err="1"/>
              <a:t>Gbps</a:t>
            </a:r>
            <a:r>
              <a:rPr lang="en-CA" dirty="0"/>
              <a:t> (theoretically)</a:t>
            </a:r>
          </a:p>
          <a:p>
            <a:pPr fontAlgn="ctr"/>
            <a:r>
              <a:rPr lang="en-CA" dirty="0"/>
              <a:t>Shared medium, prone to collision</a:t>
            </a:r>
          </a:p>
          <a:p>
            <a:pPr fontAlgn="ctr"/>
            <a:r>
              <a:rPr lang="en-CA" dirty="0"/>
              <a:t>Easy to sniff traffic</a:t>
            </a:r>
          </a:p>
          <a:p>
            <a:pPr fontAlgn="ctr"/>
            <a:r>
              <a:rPr lang="en-CA" dirty="0"/>
              <a:t>Prone to transmission errors</a:t>
            </a:r>
          </a:p>
          <a:p>
            <a:pPr fontAlgn="ctr"/>
            <a:r>
              <a:rPr lang="en-CA" dirty="0"/>
              <a:t>Does not require physical connectivity</a:t>
            </a:r>
          </a:p>
          <a:p>
            <a:pPr fontAlgn="ctr"/>
            <a:r>
              <a:rPr lang="en-CA" dirty="0"/>
              <a:t>Less secure in general</a:t>
            </a:r>
          </a:p>
          <a:p>
            <a:pPr fontAlgn="ctr"/>
            <a:endParaRPr lang="en-CA" dirty="0"/>
          </a:p>
          <a:p>
            <a:pPr fontAlgn="ctr"/>
            <a:endParaRPr lang="en-CA" dirty="0"/>
          </a:p>
        </p:txBody>
      </p:sp>
    </p:spTree>
    <p:extLst>
      <p:ext uri="{BB962C8B-B14F-4D97-AF65-F5344CB8AC3E}">
        <p14:creationId xmlns:p14="http://schemas.microsoft.com/office/powerpoint/2010/main" val="1299339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291108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6149" y="771526"/>
            <a:ext cx="5474189" cy="4520226"/>
          </a:xfrm>
        </p:spPr>
        <p:txBody>
          <a:bodyPr anchor="ctr"/>
          <a:lstStyle/>
          <a:p>
            <a:r>
              <a:rPr lang="en-CA" sz="4400" dirty="0"/>
              <a:t>Network Vulnerabilities</a:t>
            </a:r>
            <a:endParaRPr lang="en-US" sz="4400" dirty="0"/>
          </a:p>
        </p:txBody>
      </p:sp>
    </p:spTree>
    <p:extLst>
      <p:ext uri="{BB962C8B-B14F-4D97-AF65-F5344CB8AC3E}">
        <p14:creationId xmlns:p14="http://schemas.microsoft.com/office/powerpoint/2010/main" val="8318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 Attendance</a:t>
            </a:r>
          </a:p>
        </p:txBody>
      </p:sp>
      <p:sp>
        <p:nvSpPr>
          <p:cNvPr id="3" name="Content Placeholder 2"/>
          <p:cNvSpPr>
            <a:spLocks noGrp="1"/>
          </p:cNvSpPr>
          <p:nvPr>
            <p:ph sz="quarter" idx="10"/>
          </p:nvPr>
        </p:nvSpPr>
        <p:spPr>
          <a:xfrm>
            <a:off x="635000" y="885825"/>
            <a:ext cx="7840663" cy="5329943"/>
          </a:xfrm>
        </p:spPr>
        <p:txBody>
          <a:bodyPr/>
          <a:lstStyle/>
          <a:p>
            <a:r>
              <a:rPr lang="en-US" dirty="0"/>
              <a:t>Instructor to Student</a:t>
            </a:r>
          </a:p>
          <a:p>
            <a:pPr lvl="1"/>
            <a:r>
              <a:rPr lang="en-US" dirty="0"/>
              <a:t>Email </a:t>
            </a:r>
          </a:p>
          <a:p>
            <a:pPr lvl="1"/>
            <a:r>
              <a:rPr lang="en-US" dirty="0"/>
              <a:t>Pre and post class (15 min)</a:t>
            </a:r>
          </a:p>
          <a:p>
            <a:pPr lvl="1"/>
            <a:r>
              <a:rPr lang="en-US" dirty="0"/>
              <a:t>During lecture / lab</a:t>
            </a:r>
          </a:p>
          <a:p>
            <a:r>
              <a:rPr lang="en-US" dirty="0"/>
              <a:t>Student to Instructor</a:t>
            </a:r>
          </a:p>
          <a:p>
            <a:pPr lvl="1"/>
            <a:r>
              <a:rPr lang="en-US" dirty="0"/>
              <a:t>Email pre and post class</a:t>
            </a:r>
          </a:p>
          <a:p>
            <a:pPr lvl="1"/>
            <a:r>
              <a:rPr lang="en-US" dirty="0"/>
              <a:t>Schedule appointment</a:t>
            </a:r>
          </a:p>
          <a:p>
            <a:r>
              <a:rPr lang="en-US" dirty="0"/>
              <a:t>Class/Lab/Quiz/Exam Attendance</a:t>
            </a:r>
          </a:p>
          <a:p>
            <a:pPr lvl="1"/>
            <a:r>
              <a:rPr lang="en-US" dirty="0"/>
              <a:t>Flexibility but communication is key</a:t>
            </a:r>
          </a:p>
          <a:p>
            <a:pPr lvl="1"/>
            <a:endParaRPr lang="en-US" dirty="0"/>
          </a:p>
        </p:txBody>
      </p:sp>
    </p:spTree>
    <p:extLst>
      <p:ext uri="{BB962C8B-B14F-4D97-AF65-F5344CB8AC3E}">
        <p14:creationId xmlns:p14="http://schemas.microsoft.com/office/powerpoint/2010/main" val="1288942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Vulnerability Sources</a:t>
            </a:r>
          </a:p>
        </p:txBody>
      </p:sp>
      <p:sp>
        <p:nvSpPr>
          <p:cNvPr id="3" name="Content Placeholder 2"/>
          <p:cNvSpPr>
            <a:spLocks noGrp="1"/>
          </p:cNvSpPr>
          <p:nvPr>
            <p:ph sz="quarter" idx="10"/>
          </p:nvPr>
        </p:nvSpPr>
        <p:spPr/>
        <p:txBody>
          <a:bodyPr/>
          <a:lstStyle/>
          <a:p>
            <a:r>
              <a:rPr lang="en-US" dirty="0"/>
              <a:t>Vendors</a:t>
            </a:r>
          </a:p>
          <a:p>
            <a:pPr lvl="1"/>
            <a:r>
              <a:rPr lang="en-US" dirty="0"/>
              <a:t>Networks</a:t>
            </a:r>
          </a:p>
          <a:p>
            <a:pPr lvl="2"/>
            <a:r>
              <a:rPr lang="en-US" dirty="0"/>
              <a:t>Avaya, Cisco, F5, Fortinet, Juniper, HP, Palo Alto, </a:t>
            </a:r>
            <a:r>
              <a:rPr lang="en-US" dirty="0" err="1"/>
              <a:t>etc</a:t>
            </a:r>
            <a:endParaRPr lang="en-US" dirty="0"/>
          </a:p>
          <a:p>
            <a:pPr lvl="1"/>
            <a:r>
              <a:rPr lang="en-US" dirty="0"/>
              <a:t>OS</a:t>
            </a:r>
          </a:p>
          <a:p>
            <a:pPr lvl="2"/>
            <a:r>
              <a:rPr lang="en-US" dirty="0"/>
              <a:t>IBM, Linux, Microsoft, Oracle</a:t>
            </a:r>
          </a:p>
          <a:p>
            <a:pPr lvl="1"/>
            <a:r>
              <a:rPr lang="en-US" dirty="0"/>
              <a:t>Apps</a:t>
            </a:r>
          </a:p>
          <a:p>
            <a:r>
              <a:rPr lang="en-US" dirty="0"/>
              <a:t>US-CERT - www.us-cert.gov</a:t>
            </a:r>
          </a:p>
          <a:p>
            <a:r>
              <a:rPr lang="en-US" dirty="0"/>
              <a:t>CVE </a:t>
            </a:r>
            <a:r>
              <a:rPr lang="en-US" dirty="0" err="1"/>
              <a:t>Mitre</a:t>
            </a:r>
            <a:r>
              <a:rPr lang="en-US" dirty="0"/>
              <a:t> - cve.mitre.org</a:t>
            </a:r>
          </a:p>
          <a:p>
            <a:endParaRPr lang="en-US" dirty="0"/>
          </a:p>
        </p:txBody>
      </p:sp>
    </p:spTree>
    <p:extLst>
      <p:ext uri="{BB962C8B-B14F-4D97-AF65-F5344CB8AC3E}">
        <p14:creationId xmlns:p14="http://schemas.microsoft.com/office/powerpoint/2010/main" val="152673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600" dirty="0"/>
              <a:t>Identify Network Security Vulnerabilities</a:t>
            </a:r>
          </a:p>
        </p:txBody>
      </p:sp>
      <p:sp>
        <p:nvSpPr>
          <p:cNvPr id="3" name="Content Placeholder 2"/>
          <p:cNvSpPr>
            <a:spLocks noGrp="1"/>
          </p:cNvSpPr>
          <p:nvPr>
            <p:ph sz="quarter" idx="10"/>
          </p:nvPr>
        </p:nvSpPr>
        <p:spPr/>
        <p:txBody>
          <a:bodyPr>
            <a:normAutofit/>
          </a:bodyPr>
          <a:lstStyle/>
          <a:p>
            <a:pPr fontAlgn="ctr"/>
            <a:r>
              <a:rPr lang="en-CA" dirty="0"/>
              <a:t>Research common network attacks</a:t>
            </a:r>
          </a:p>
          <a:p>
            <a:pPr fontAlgn="ctr"/>
            <a:r>
              <a:rPr lang="en-CA" dirty="0"/>
              <a:t>Perform an inventory of your network devices</a:t>
            </a:r>
          </a:p>
          <a:p>
            <a:pPr fontAlgn="ctr"/>
            <a:r>
              <a:rPr lang="en-CA" dirty="0"/>
              <a:t>Look up vulnerabilities associated with your devices</a:t>
            </a:r>
          </a:p>
          <a:p>
            <a:pPr fontAlgn="ctr"/>
            <a:r>
              <a:rPr lang="en-CA" dirty="0"/>
              <a:t>Employ vulnerability assessment tools</a:t>
            </a:r>
          </a:p>
          <a:p>
            <a:pPr fontAlgn="ctr"/>
            <a:r>
              <a:rPr lang="en-CA" dirty="0"/>
              <a:t>Assess the risks on all your devices</a:t>
            </a:r>
          </a:p>
        </p:txBody>
      </p:sp>
    </p:spTree>
    <p:extLst>
      <p:ext uri="{BB962C8B-B14F-4D97-AF65-F5344CB8AC3E}">
        <p14:creationId xmlns:p14="http://schemas.microsoft.com/office/powerpoint/2010/main" val="2811578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Internal Network Vulnerabilities</a:t>
            </a:r>
          </a:p>
        </p:txBody>
      </p:sp>
      <p:sp>
        <p:nvSpPr>
          <p:cNvPr id="3" name="Content Placeholder 2"/>
          <p:cNvSpPr>
            <a:spLocks noGrp="1"/>
          </p:cNvSpPr>
          <p:nvPr>
            <p:ph sz="quarter" idx="10"/>
          </p:nvPr>
        </p:nvSpPr>
        <p:spPr/>
        <p:txBody>
          <a:bodyPr>
            <a:normAutofit/>
          </a:bodyPr>
          <a:lstStyle/>
          <a:p>
            <a:r>
              <a:rPr lang="en-CA" dirty="0"/>
              <a:t>Network Perimeter – A line of defense established between the network you manage (your corporate network) and the outside network (the Internet)</a:t>
            </a:r>
          </a:p>
          <a:p>
            <a:pPr fontAlgn="ctr"/>
            <a:r>
              <a:rPr lang="en-CA" dirty="0"/>
              <a:t>Internal network vulnerabilities can be exploited from within the network perimeter</a:t>
            </a:r>
          </a:p>
          <a:p>
            <a:pPr lvl="1" fontAlgn="ctr"/>
            <a:r>
              <a:rPr lang="en-CA" dirty="0"/>
              <a:t>Vulnerabilities on workstations, servers, network devices, storage components, infrastructure nodes, etc.</a:t>
            </a:r>
          </a:p>
        </p:txBody>
      </p:sp>
    </p:spTree>
    <p:extLst>
      <p:ext uri="{BB962C8B-B14F-4D97-AF65-F5344CB8AC3E}">
        <p14:creationId xmlns:p14="http://schemas.microsoft.com/office/powerpoint/2010/main" val="4272230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External Network Vulnerabilities</a:t>
            </a:r>
          </a:p>
        </p:txBody>
      </p:sp>
      <p:sp>
        <p:nvSpPr>
          <p:cNvPr id="3" name="Content Placeholder 2"/>
          <p:cNvSpPr>
            <a:spLocks noGrp="1"/>
          </p:cNvSpPr>
          <p:nvPr>
            <p:ph sz="quarter" idx="10"/>
          </p:nvPr>
        </p:nvSpPr>
        <p:spPr/>
        <p:txBody>
          <a:bodyPr>
            <a:normAutofit/>
          </a:bodyPr>
          <a:lstStyle/>
          <a:p>
            <a:pPr fontAlgn="ctr"/>
            <a:r>
              <a:rPr lang="en-CA" dirty="0"/>
              <a:t>External network vulnerabilities can be exploited from outside the network perimeter</a:t>
            </a:r>
          </a:p>
          <a:p>
            <a:pPr lvl="1" fontAlgn="ctr"/>
            <a:r>
              <a:rPr lang="en-CA" dirty="0"/>
              <a:t>Vulnerabilities on Internet-facing web servers, services, database, VPNs, firewalls, etc.</a:t>
            </a:r>
          </a:p>
        </p:txBody>
      </p:sp>
    </p:spTree>
    <p:extLst>
      <p:ext uri="{BB962C8B-B14F-4D97-AF65-F5344CB8AC3E}">
        <p14:creationId xmlns:p14="http://schemas.microsoft.com/office/powerpoint/2010/main" val="1487936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dirty="0"/>
              <a:t>Discussion</a:t>
            </a:r>
          </a:p>
        </p:txBody>
      </p:sp>
    </p:spTree>
    <p:extLst>
      <p:ext uri="{BB962C8B-B14F-4D97-AF65-F5344CB8AC3E}">
        <p14:creationId xmlns:p14="http://schemas.microsoft.com/office/powerpoint/2010/main" val="3679104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Security Toolbox</a:t>
            </a:r>
            <a:endParaRPr lang="en-US" dirty="0"/>
          </a:p>
        </p:txBody>
      </p:sp>
    </p:spTree>
    <p:extLst>
      <p:ext uri="{BB962C8B-B14F-4D97-AF65-F5344CB8AC3E}">
        <p14:creationId xmlns:p14="http://schemas.microsoft.com/office/powerpoint/2010/main" val="417460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Frameworks</a:t>
            </a:r>
          </a:p>
        </p:txBody>
      </p:sp>
      <p:sp>
        <p:nvSpPr>
          <p:cNvPr id="3" name="Content Placeholder 2"/>
          <p:cNvSpPr>
            <a:spLocks noGrp="1"/>
          </p:cNvSpPr>
          <p:nvPr>
            <p:ph sz="quarter" idx="10"/>
          </p:nvPr>
        </p:nvSpPr>
        <p:spPr/>
        <p:txBody>
          <a:bodyPr/>
          <a:lstStyle/>
          <a:p>
            <a:r>
              <a:rPr lang="en-US" dirty="0"/>
              <a:t>OWASP – Open Web Application Security Project</a:t>
            </a:r>
          </a:p>
          <a:p>
            <a:pPr lvl="1"/>
            <a:r>
              <a:rPr lang="en-US" dirty="0"/>
              <a:t>https://www.owasp.org</a:t>
            </a:r>
          </a:p>
          <a:p>
            <a:r>
              <a:rPr lang="en-US" dirty="0"/>
              <a:t>PTES – Penetration Testing Execution Standard</a:t>
            </a:r>
          </a:p>
          <a:p>
            <a:pPr lvl="1"/>
            <a:r>
              <a:rPr lang="en-US" dirty="0">
                <a:hlinkClick r:id="rId2"/>
              </a:rPr>
              <a:t>http://www.pentest-standard.org</a:t>
            </a:r>
            <a:endParaRPr lang="en-US" dirty="0"/>
          </a:p>
          <a:p>
            <a:r>
              <a:rPr lang="en-US" dirty="0"/>
              <a:t>OSSTMM – Open Source Security Testing Methodology Model</a:t>
            </a:r>
          </a:p>
          <a:p>
            <a:pPr lvl="1"/>
            <a:r>
              <a:rPr lang="en-US" dirty="0"/>
              <a:t>http://www.isecom.org/research/osstmm.html</a:t>
            </a:r>
          </a:p>
        </p:txBody>
      </p:sp>
    </p:spTree>
    <p:extLst>
      <p:ext uri="{BB962C8B-B14F-4D97-AF65-F5344CB8AC3E}">
        <p14:creationId xmlns:p14="http://schemas.microsoft.com/office/powerpoint/2010/main" val="3667018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Security Toolbox: Kali</a:t>
            </a:r>
          </a:p>
        </p:txBody>
      </p:sp>
      <p:sp>
        <p:nvSpPr>
          <p:cNvPr id="3" name="Content Placeholder 2"/>
          <p:cNvSpPr>
            <a:spLocks noGrp="1"/>
          </p:cNvSpPr>
          <p:nvPr>
            <p:ph sz="quarter" idx="10"/>
          </p:nvPr>
        </p:nvSpPr>
        <p:spPr>
          <a:xfrm>
            <a:off x="635000" y="981075"/>
            <a:ext cx="7840663" cy="5234693"/>
          </a:xfrm>
        </p:spPr>
        <p:txBody>
          <a:bodyPr>
            <a:normAutofit lnSpcReduction="10000"/>
          </a:bodyPr>
          <a:lstStyle/>
          <a:p>
            <a:pPr fontAlgn="ctr"/>
            <a:r>
              <a:rPr lang="en-CA" dirty="0">
                <a:hlinkClick r:id="rId3"/>
              </a:rPr>
              <a:t>Kali(</a:t>
            </a:r>
            <a:r>
              <a:rPr lang="en-CA" dirty="0" err="1">
                <a:hlinkClick r:id="rId3"/>
              </a:rPr>
              <a:t>BackTrack</a:t>
            </a:r>
            <a:r>
              <a:rPr lang="en-CA" dirty="0">
                <a:hlinkClick r:id="rId3"/>
              </a:rPr>
              <a:t>)</a:t>
            </a:r>
          </a:p>
          <a:p>
            <a:pPr lvl="1" fontAlgn="ctr"/>
            <a:r>
              <a:rPr lang="en-CA" dirty="0">
                <a:hlinkClick r:id="rId3"/>
              </a:rPr>
              <a:t>https://www.kali.org</a:t>
            </a:r>
            <a:endParaRPr lang="en-CA" dirty="0"/>
          </a:p>
          <a:p>
            <a:pPr lvl="1" fontAlgn="ctr"/>
            <a:r>
              <a:rPr lang="en-CA" dirty="0"/>
              <a:t>Kali used as an offensive security tool to perform penetration testing</a:t>
            </a:r>
          </a:p>
          <a:p>
            <a:pPr lvl="1" fontAlgn="ctr"/>
            <a:r>
              <a:rPr lang="en-CA" dirty="0"/>
              <a:t>Standard tool for security analysts</a:t>
            </a:r>
          </a:p>
          <a:p>
            <a:pPr lvl="1" fontAlgn="ctr"/>
            <a:r>
              <a:rPr lang="en-CA" dirty="0"/>
              <a:t>This course uses Kali to perform most of the offensive network attacks</a:t>
            </a:r>
          </a:p>
          <a:p>
            <a:pPr lvl="1" fontAlgn="ctr"/>
            <a:r>
              <a:rPr lang="en-CA" dirty="0"/>
              <a:t>Download and install Kali into a VM environment</a:t>
            </a:r>
          </a:p>
          <a:p>
            <a:pPr fontAlgn="ctr"/>
            <a:r>
              <a:rPr lang="en-CA" dirty="0"/>
              <a:t>Samurai Security Testing Framework</a:t>
            </a:r>
          </a:p>
          <a:p>
            <a:pPr lvl="1" fontAlgn="ctr"/>
            <a:r>
              <a:rPr lang="en-CA" dirty="0">
                <a:hlinkClick r:id="rId4"/>
              </a:rPr>
              <a:t>http://www.samuraistfu.org/</a:t>
            </a:r>
            <a:endParaRPr lang="en-CA" dirty="0"/>
          </a:p>
          <a:p>
            <a:pPr fontAlgn="ctr"/>
            <a:r>
              <a:rPr lang="en-CA" dirty="0"/>
              <a:t>PTF – Penetration Testers Framework</a:t>
            </a:r>
          </a:p>
          <a:p>
            <a:pPr lvl="1" fontAlgn="ctr"/>
            <a:r>
              <a:rPr lang="en-CA" dirty="0"/>
              <a:t>https://github.com/trustedsec/ptf</a:t>
            </a:r>
          </a:p>
          <a:p>
            <a:pPr fontAlgn="ctr"/>
            <a:endParaRPr lang="en-CA" dirty="0"/>
          </a:p>
        </p:txBody>
      </p:sp>
    </p:spTree>
    <p:extLst>
      <p:ext uri="{BB962C8B-B14F-4D97-AF65-F5344CB8AC3E}">
        <p14:creationId xmlns:p14="http://schemas.microsoft.com/office/powerpoint/2010/main" val="2957552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a:p>
            <a:endParaRPr lang="en-US" dirty="0"/>
          </a:p>
          <a:p>
            <a:endParaRPr lang="en-US" dirty="0"/>
          </a:p>
          <a:p>
            <a:r>
              <a:rPr lang="en-US"/>
              <a:t>Kali Demo</a:t>
            </a:r>
            <a:endParaRPr lang="en-US" dirty="0"/>
          </a:p>
        </p:txBody>
      </p:sp>
    </p:spTree>
    <p:extLst>
      <p:ext uri="{BB962C8B-B14F-4D97-AF65-F5344CB8AC3E}">
        <p14:creationId xmlns:p14="http://schemas.microsoft.com/office/powerpoint/2010/main" val="3333120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Next Lecture</a:t>
            </a:r>
          </a:p>
        </p:txBody>
      </p:sp>
      <p:sp>
        <p:nvSpPr>
          <p:cNvPr id="3" name="Content Placeholder 2"/>
          <p:cNvSpPr>
            <a:spLocks noGrp="1"/>
          </p:cNvSpPr>
          <p:nvPr>
            <p:ph sz="quarter" idx="10"/>
          </p:nvPr>
        </p:nvSpPr>
        <p:spPr/>
        <p:txBody>
          <a:bodyPr/>
          <a:lstStyle/>
          <a:p>
            <a:r>
              <a:rPr lang="en-US" dirty="0"/>
              <a:t>Read</a:t>
            </a:r>
          </a:p>
          <a:p>
            <a:pPr lvl="1"/>
            <a:endParaRPr lang="en-US" dirty="0"/>
          </a:p>
          <a:p>
            <a:r>
              <a:rPr lang="en-US" dirty="0"/>
              <a:t>Quiz?</a:t>
            </a:r>
          </a:p>
          <a:p>
            <a:r>
              <a:rPr lang="en-US" dirty="0"/>
              <a:t>Exam?</a:t>
            </a:r>
          </a:p>
        </p:txBody>
      </p:sp>
    </p:spTree>
    <p:extLst>
      <p:ext uri="{BB962C8B-B14F-4D97-AF65-F5344CB8AC3E}">
        <p14:creationId xmlns:p14="http://schemas.microsoft.com/office/powerpoint/2010/main" val="24555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Network Review</a:t>
            </a:r>
          </a:p>
        </p:txBody>
      </p:sp>
    </p:spTree>
    <p:extLst>
      <p:ext uri="{BB962C8B-B14F-4D97-AF65-F5344CB8AC3E}">
        <p14:creationId xmlns:p14="http://schemas.microsoft.com/office/powerpoint/2010/main" val="3573234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421225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533400" y="38100"/>
            <a:ext cx="7772400" cy="80010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What is a Network</a:t>
            </a:r>
          </a:p>
        </p:txBody>
      </p:sp>
      <p:sp>
        <p:nvSpPr>
          <p:cNvPr id="5" name="Rectangle 1027"/>
          <p:cNvSpPr txBox="1">
            <a:spLocks noChangeArrowheads="1"/>
          </p:cNvSpPr>
          <p:nvPr/>
        </p:nvSpPr>
        <p:spPr>
          <a:xfrm>
            <a:off x="600075" y="1066800"/>
            <a:ext cx="7772400" cy="5010150"/>
          </a:xfrm>
          <a:prstGeom prst="rect">
            <a:avLst/>
          </a:prstGeom>
        </p:spPr>
        <p:txBody>
          <a:bodyPr/>
          <a:lst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solidFill>
                  <a:schemeClr val="tx1"/>
                </a:solidFill>
              </a:rPr>
              <a:t>A network is an interconnection of three or more communicating entities</a:t>
            </a:r>
          </a:p>
          <a:p>
            <a:r>
              <a:rPr lang="en-US" altLang="en-US" dirty="0">
                <a:solidFill>
                  <a:schemeClr val="tx1"/>
                </a:solidFill>
              </a:rPr>
              <a:t>A number of nodes connected by some sort of communications path</a:t>
            </a:r>
          </a:p>
          <a:p>
            <a:r>
              <a:rPr lang="en-US" altLang="en-US" dirty="0">
                <a:solidFill>
                  <a:schemeClr val="tx1"/>
                </a:solidFill>
              </a:rPr>
              <a:t>This can include but not limited to Ring, Dual Ring, Tree, Mesh, Bus, Star</a:t>
            </a:r>
          </a:p>
        </p:txBody>
      </p:sp>
    </p:spTree>
    <p:extLst>
      <p:ext uri="{BB962C8B-B14F-4D97-AF65-F5344CB8AC3E}">
        <p14:creationId xmlns:p14="http://schemas.microsoft.com/office/powerpoint/2010/main" val="368493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466725" y="228600"/>
            <a:ext cx="7772400" cy="679450"/>
          </a:xfrm>
          <a:prstGeom prst="rect">
            <a:avLst/>
          </a:prstGeom>
        </p:spPr>
        <p:txBody>
          <a:bodyPr/>
          <a:lstStyle>
            <a:lvl1pPr algn="l" defTabSz="914400" rtl="0" eaLnBrk="1" latinLnBrk="0" hangingPunct="1">
              <a:spcBef>
                <a:spcPct val="0"/>
              </a:spcBef>
              <a:buNone/>
              <a:defRPr sz="3000" b="1" i="0" kern="1200" baseline="0">
                <a:solidFill>
                  <a:schemeClr val="tx2"/>
                </a:solidFill>
                <a:latin typeface="Arial"/>
                <a:ea typeface="+mj-ea"/>
                <a:cs typeface="+mj-cs"/>
              </a:defRPr>
            </a:lvl1pPr>
          </a:lstStyle>
          <a:p>
            <a:r>
              <a:rPr lang="en-US" altLang="en-US" dirty="0"/>
              <a:t>OSI / TCP Layers</a:t>
            </a:r>
          </a:p>
        </p:txBody>
      </p:sp>
      <p:pic>
        <p:nvPicPr>
          <p:cNvPr id="5" name="Picture 1040" descr="C:\My Documents\My Pictures\OSIs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57275"/>
            <a:ext cx="599122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Addresses v.4</a:t>
            </a:r>
            <a:endParaRPr lang="en-US" dirty="0"/>
          </a:p>
        </p:txBody>
      </p:sp>
      <p:sp>
        <p:nvSpPr>
          <p:cNvPr id="3" name="Content Placeholder 2"/>
          <p:cNvSpPr>
            <a:spLocks noGrp="1"/>
          </p:cNvSpPr>
          <p:nvPr>
            <p:ph sz="quarter" idx="10"/>
          </p:nvPr>
        </p:nvSpPr>
        <p:spPr>
          <a:xfrm>
            <a:off x="635000" y="885825"/>
            <a:ext cx="7840663" cy="5543550"/>
          </a:xfrm>
        </p:spPr>
        <p:txBody>
          <a:bodyPr/>
          <a:lstStyle/>
          <a:p>
            <a:r>
              <a:rPr lang="en-US" altLang="en-US" dirty="0"/>
              <a:t>Resides at the network layer, it must be capable of providing coms between hosts on different kinds networks (datalink or physical implementations)</a:t>
            </a:r>
          </a:p>
          <a:p>
            <a:r>
              <a:rPr lang="en-US" altLang="en-US" dirty="0"/>
              <a:t>Are usually shown in dotted decimal notation of 32 bits </a:t>
            </a:r>
            <a:r>
              <a:rPr lang="en-US" altLang="en-US" dirty="0" err="1"/>
              <a:t>eg</a:t>
            </a:r>
            <a:r>
              <a:rPr lang="en-US" altLang="en-US" dirty="0"/>
              <a:t> 1.2.3.4</a:t>
            </a:r>
          </a:p>
          <a:p>
            <a:pPr lvl="1"/>
            <a:r>
              <a:rPr lang="en-US" altLang="en-US" dirty="0"/>
              <a:t> 00000001 00000010 00000011 000000100</a:t>
            </a:r>
          </a:p>
          <a:p>
            <a:r>
              <a:rPr lang="en-US" altLang="en-US" dirty="0"/>
              <a:t>The IP consists of the  Network ID and Host ID that are used for routing through ASN’s (Autonomous System Number).</a:t>
            </a:r>
          </a:p>
        </p:txBody>
      </p:sp>
    </p:spTree>
    <p:extLst>
      <p:ext uri="{BB962C8B-B14F-4D97-AF65-F5344CB8AC3E}">
        <p14:creationId xmlns:p14="http://schemas.microsoft.com/office/powerpoint/2010/main" val="1847778050"/>
      </p:ext>
    </p:extLst>
  </p:cSld>
  <p:clrMapOvr>
    <a:masterClrMapping/>
  </p:clrMapOvr>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14022</TotalTime>
  <Words>1927</Words>
  <Application>Microsoft Macintosh PowerPoint</Application>
  <PresentationFormat>On-screen Show (4:3)</PresentationFormat>
  <Paragraphs>401</Paragraphs>
  <Slides>60</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70" baseType="lpstr">
      <vt:lpstr>Arial</vt:lpstr>
      <vt:lpstr>Calibri</vt:lpstr>
      <vt:lpstr>Symbol</vt:lpstr>
      <vt:lpstr>Times New Roman</vt:lpstr>
      <vt:lpstr>Titillium Lt</vt:lpstr>
      <vt:lpstr>Verdana</vt:lpstr>
      <vt:lpstr>Wingdings</vt:lpstr>
      <vt:lpstr>ER Master_2015</vt:lpstr>
      <vt:lpstr>Document</vt:lpstr>
      <vt:lpstr>Clip</vt:lpstr>
      <vt:lpstr>ITSC 206: Advanced Networking for Offensive and Defensive Environments</vt:lpstr>
      <vt:lpstr>Table of Contents</vt:lpstr>
      <vt:lpstr>Intro</vt:lpstr>
      <vt:lpstr>Course Grading</vt:lpstr>
      <vt:lpstr>Communication / Attendance</vt:lpstr>
      <vt:lpstr>Network Review</vt:lpstr>
      <vt:lpstr>PowerPoint Presentation</vt:lpstr>
      <vt:lpstr>PowerPoint Presentation</vt:lpstr>
      <vt:lpstr>IP Addresses v.4</vt:lpstr>
      <vt:lpstr>Internet Address Classes</vt:lpstr>
      <vt:lpstr>Subnetting</vt:lpstr>
      <vt:lpstr>Network Address Translation</vt:lpstr>
      <vt:lpstr>IP V4 vs V6</vt:lpstr>
      <vt:lpstr>TCP/IP Summary</vt:lpstr>
      <vt:lpstr>Common Network Services</vt:lpstr>
      <vt:lpstr>Architecture Review</vt:lpstr>
      <vt:lpstr>Network Security</vt:lpstr>
      <vt:lpstr>What is Network Security?</vt:lpstr>
      <vt:lpstr>Network Security Goals</vt:lpstr>
      <vt:lpstr>Confidentiality</vt:lpstr>
      <vt:lpstr>cont - Confidentiality</vt:lpstr>
      <vt:lpstr>Data Integrity</vt:lpstr>
      <vt:lpstr>System Integrity</vt:lpstr>
      <vt:lpstr>Availability</vt:lpstr>
      <vt:lpstr>Network Security Controls</vt:lpstr>
      <vt:lpstr>Info vs OT Security Triad</vt:lpstr>
      <vt:lpstr>PowerPoint Presentation</vt:lpstr>
      <vt:lpstr>Defense in Depth</vt:lpstr>
      <vt:lpstr>Defense in Depth</vt:lpstr>
      <vt:lpstr>PowerPoint Presentation</vt:lpstr>
      <vt:lpstr>PowerPoint Presentation</vt:lpstr>
      <vt:lpstr>PowerPoint Presentation</vt:lpstr>
      <vt:lpstr>PowerPoint Presentation</vt:lpstr>
      <vt:lpstr>PowerPoint Presentation</vt:lpstr>
      <vt:lpstr>Network Security Threats </vt:lpstr>
      <vt:lpstr>Threats – Enhanced Cyber Kill Chain</vt:lpstr>
      <vt:lpstr>Threats – Mitre ATT&amp;CK Matrix</vt:lpstr>
      <vt:lpstr>Common Network Security Attacks</vt:lpstr>
      <vt:lpstr>Common Network Security Attacks</vt:lpstr>
      <vt:lpstr>PowerPoint Presentation</vt:lpstr>
      <vt:lpstr>Measures of Network Security</vt:lpstr>
      <vt:lpstr>Network Security Defenses</vt:lpstr>
      <vt:lpstr>Network Security Defenses</vt:lpstr>
      <vt:lpstr>PowerPoint Presentation</vt:lpstr>
      <vt:lpstr>Wired vs. Wireless Networks</vt:lpstr>
      <vt:lpstr>Wired Network</vt:lpstr>
      <vt:lpstr>Wireless Network</vt:lpstr>
      <vt:lpstr>PowerPoint Presentation</vt:lpstr>
      <vt:lpstr>Network Vulnerabilities</vt:lpstr>
      <vt:lpstr>Vulnerability Sources</vt:lpstr>
      <vt:lpstr>Identify Network Security Vulnerabilities</vt:lpstr>
      <vt:lpstr>Internal Network Vulnerabilities</vt:lpstr>
      <vt:lpstr>External Network Vulnerabilities</vt:lpstr>
      <vt:lpstr>PowerPoint Presentation</vt:lpstr>
      <vt:lpstr>Security Toolbox</vt:lpstr>
      <vt:lpstr>Testing Frameworks</vt:lpstr>
      <vt:lpstr>Security Toolbox: Kali</vt:lpstr>
      <vt:lpstr>PowerPoint Presentation</vt:lpstr>
      <vt:lpstr>Next Lecture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Viktor Lyagutsky</cp:lastModifiedBy>
  <cp:revision>105</cp:revision>
  <dcterms:created xsi:type="dcterms:W3CDTF">2016-04-05T14:17:30Z</dcterms:created>
  <dcterms:modified xsi:type="dcterms:W3CDTF">2020-01-09T16:49:52Z</dcterms:modified>
</cp:coreProperties>
</file>