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9.xml" ContentType="application/vnd.openxmlformats-officedocument.presentationml.slideLayout+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slideLayouts/slideLayout10.xml" ContentType="application/vnd.openxmlformats-officedocument.presentationml.slideLayout+xml"/>
  <Override PartName="/ppt/theme/theme3.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heme/theme4.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0.xml" ContentType="application/vnd.openxmlformats-officedocument.presentationml.notesSlide+xml"/>
  <Override PartName="/ppt/tags/tag27.xml" ContentType="application/vnd.openxmlformats-officedocument.presentationml.tags+xml"/>
  <Override PartName="/ppt/notesSlides/notesSlide11.xml" ContentType="application/vnd.openxmlformats-officedocument.presentationml.notesSlide+xml"/>
  <Override PartName="/ppt/tags/tag28.xml" ContentType="application/vnd.openxmlformats-officedocument.presentationml.tags+xml"/>
  <Override PartName="/ppt/notesSlides/notesSlide12.xml" ContentType="application/vnd.openxmlformats-officedocument.presentationml.notesSlide+xml"/>
  <Override PartName="/ppt/tags/tag29.xml" ContentType="application/vnd.openxmlformats-officedocument.presentationml.tags+xml"/>
  <Override PartName="/ppt/notesSlides/notesSlide13.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31.xml" ContentType="application/vnd.openxmlformats-officedocument.presentationml.notesSlide+xml"/>
  <Override PartName="/ppt/tags/tag37.xml" ContentType="application/vnd.openxmlformats-officedocument.presentationml.tags+xml"/>
  <Override PartName="/ppt/notesSlides/notesSlide32.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33.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34.xml" ContentType="application/vnd.openxmlformats-officedocument.presentationml.notesSlide+xml"/>
  <Override PartName="/ppt/tags/tag44.xml" ContentType="application/vnd.openxmlformats-officedocument.presentationml.tags+xml"/>
  <Override PartName="/ppt/notesSlides/notesSlide35.xml" ContentType="application/vnd.openxmlformats-officedocument.presentationml.notesSlide+xml"/>
  <Override PartName="/ppt/tags/tag45.xml" ContentType="application/vnd.openxmlformats-officedocument.presentationml.tags+xml"/>
  <Override PartName="/ppt/notesSlides/notesSlide36.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37.xml" ContentType="application/vnd.openxmlformats-officedocument.presentationml.notesSlide+xml"/>
  <Override PartName="/ppt/tags/tag51.xml" ContentType="application/vnd.openxmlformats-officedocument.presentationml.tags+xml"/>
  <Override PartName="/ppt/notesSlides/notesSlide38.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39.xml" ContentType="application/vnd.openxmlformats-officedocument.presentationml.notesSlide+xml"/>
  <Override PartName="/ppt/tags/tag57.xml" ContentType="application/vnd.openxmlformats-officedocument.presentationml.tags+xml"/>
  <Override PartName="/ppt/notesSlides/notesSlide40.xml" ContentType="application/vnd.openxmlformats-officedocument.presentationml.notesSlide+xml"/>
  <Override PartName="/ppt/tags/tag58.xml" ContentType="application/vnd.openxmlformats-officedocument.presentationml.tags+xml"/>
  <Override PartName="/ppt/notesSlides/notesSlide41.xml" ContentType="application/vnd.openxmlformats-officedocument.presentationml.notesSlide+xml"/>
  <Override PartName="/ppt/tags/tag59.xml" ContentType="application/vnd.openxmlformats-officedocument.presentationml.tags+xml"/>
  <Override PartName="/ppt/notesSlides/notesSlide42.xml" ContentType="application/vnd.openxmlformats-officedocument.presentationml.notesSlide+xml"/>
  <Override PartName="/ppt/tags/tag60.xml" ContentType="application/vnd.openxmlformats-officedocument.presentationml.tags+xml"/>
  <Override PartName="/ppt/notesSlides/notesSlide43.xml" ContentType="application/vnd.openxmlformats-officedocument.presentationml.notesSlide+xml"/>
  <Override PartName="/ppt/tags/tag61.xml" ContentType="application/vnd.openxmlformats-officedocument.presentationml.tags+xml"/>
  <Override PartName="/ppt/notesSlides/notesSlide44.xml" ContentType="application/vnd.openxmlformats-officedocument.presentationml.notesSlide+xml"/>
  <Override PartName="/ppt/tags/tag62.xml" ContentType="application/vnd.openxmlformats-officedocument.presentationml.tags+xml"/>
  <Override PartName="/ppt/notesSlides/notesSlide45.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46.xml" ContentType="application/vnd.openxmlformats-officedocument.presentationml.notesSlide+xml"/>
  <Override PartName="/ppt/tags/tag65.xml" ContentType="application/vnd.openxmlformats-officedocument.presentationml.tags+xml"/>
  <Override PartName="/ppt/notesSlides/notesSlide47.xml" ContentType="application/vnd.openxmlformats-officedocument.presentationml.notesSlide+xml"/>
  <Override PartName="/ppt/tags/tag66.xml" ContentType="application/vnd.openxmlformats-officedocument.presentationml.tags+xml"/>
  <Override PartName="/ppt/notesSlides/notesSlide48.xml" ContentType="application/vnd.openxmlformats-officedocument.presentationml.notesSlide+xml"/>
  <Override PartName="/ppt/tags/tag67.xml" ContentType="application/vnd.openxmlformats-officedocument.presentationml.tags+xml"/>
  <Override PartName="/ppt/notesSlides/notesSlide49.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notesSlides/notesSlide50.xml" ContentType="application/vnd.openxmlformats-officedocument.presentationml.notesSlide+xml"/>
  <Override PartName="/ppt/tags/tag70.xml" ContentType="application/vnd.openxmlformats-officedocument.presentationml.tags+xml"/>
  <Override PartName="/ppt/notesSlides/notesSlide51.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52.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notesSlides/notesSlide53.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54.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55.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56.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notesSlides/notesSlide57.xml" ContentType="application/vnd.openxmlformats-officedocument.presentationml.notesSlide+xml"/>
  <Override PartName="/ppt/tags/tag104.xml" ContentType="application/vnd.openxmlformats-officedocument.presentationml.tags+xml"/>
  <Override PartName="/ppt/notesSlides/notesSlide58.xml" ContentType="application/vnd.openxmlformats-officedocument.presentationml.notesSlide+xml"/>
  <Override PartName="/ppt/tags/tag105.xml" ContentType="application/vnd.openxmlformats-officedocument.presentationml.tags+xml"/>
  <Override PartName="/ppt/notesSlides/notesSlide59.xml" ContentType="application/vnd.openxmlformats-officedocument.presentationml.notesSlide+xml"/>
  <Override PartName="/ppt/tags/tag106.xml" ContentType="application/vnd.openxmlformats-officedocument.presentationml.tags+xml"/>
  <Override PartName="/ppt/notesSlides/notesSlide60.xml" ContentType="application/vnd.openxmlformats-officedocument.presentationml.notesSlide+xml"/>
  <Override PartName="/ppt/tags/tag107.xml" ContentType="application/vnd.openxmlformats-officedocument.presentationml.tags+xml"/>
  <Override PartName="/ppt/notesSlides/notesSlide61.xml" ContentType="application/vnd.openxmlformats-officedocument.presentationml.notesSlide+xml"/>
  <Override PartName="/ppt/tags/tag108.xml" ContentType="application/vnd.openxmlformats-officedocument.presentationml.tags+xml"/>
  <Override PartName="/ppt/notesSlides/notesSlide62.xml" ContentType="application/vnd.openxmlformats-officedocument.presentationml.notesSlide+xml"/>
  <Override PartName="/ppt/tags/tag109.xml" ContentType="application/vnd.openxmlformats-officedocument.presentationml.tags+xml"/>
  <Override PartName="/ppt/notesSlides/notesSlide63.xml" ContentType="application/vnd.openxmlformats-officedocument.presentationml.notesSlide+xml"/>
  <Override PartName="/ppt/tags/tag110.xml" ContentType="application/vnd.openxmlformats-officedocument.presentationml.tags+xml"/>
  <Override PartName="/ppt/notesSlides/notesSlide64.xml" ContentType="application/vnd.openxmlformats-officedocument.presentationml.notesSlide+xml"/>
  <Override PartName="/ppt/tags/tag111.xml" ContentType="application/vnd.openxmlformats-officedocument.presentationml.tags+xml"/>
  <Override PartName="/ppt/notesSlides/notesSlide65.xml" ContentType="application/vnd.openxmlformats-officedocument.presentationml.notesSlide+xml"/>
  <Override PartName="/ppt/tags/tag112.xml" ContentType="application/vnd.openxmlformats-officedocument.presentationml.tags+xml"/>
  <Override PartName="/ppt/notesSlides/notesSlide66.xml" ContentType="application/vnd.openxmlformats-officedocument.presentationml.notesSlide+xml"/>
  <Override PartName="/ppt/tags/tag113.xml" ContentType="application/vnd.openxmlformats-officedocument.presentationml.tags+xml"/>
  <Override PartName="/ppt/notesSlides/notesSlide67.xml" ContentType="application/vnd.openxmlformats-officedocument.presentationml.notesSlide+xml"/>
  <Override PartName="/ppt/tags/tag114.xml" ContentType="application/vnd.openxmlformats-officedocument.presentationml.tags+xml"/>
  <Override PartName="/ppt/notesSlides/notesSlide68.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notesSlides/notesSlide69.xml" ContentType="application/vnd.openxmlformats-officedocument.presentationml.notesSlide+xml"/>
  <Override PartName="/ppt/tags/tag117.xml" ContentType="application/vnd.openxmlformats-officedocument.presentationml.tags+xml"/>
  <Override PartName="/ppt/notesSlides/notesSlide70.xml" ContentType="application/vnd.openxmlformats-officedocument.presentationml.notesSlide+xml"/>
  <Override PartName="/ppt/tags/tag118.xml" ContentType="application/vnd.openxmlformats-officedocument.presentationml.tags+xml"/>
  <Override PartName="/ppt/notesSlides/notesSlide71.xml" ContentType="application/vnd.openxmlformats-officedocument.presentationml.notesSlide+xml"/>
  <Override PartName="/ppt/tags/tag119.xml" ContentType="application/vnd.openxmlformats-officedocument.presentationml.tags+xml"/>
  <Override PartName="/ppt/notesSlides/notesSlide72.xml" ContentType="application/vnd.openxmlformats-officedocument.presentationml.notesSlide+xml"/>
  <Override PartName="/ppt/tags/tag120.xml" ContentType="application/vnd.openxmlformats-officedocument.presentationml.tags+xml"/>
  <Override PartName="/ppt/notesSlides/notesSlide73.xml" ContentType="application/vnd.openxmlformats-officedocument.presentationml.notesSlide+xml"/>
  <Override PartName="/ppt/tags/tag121.xml" ContentType="application/vnd.openxmlformats-officedocument.presentationml.tags+xml"/>
  <Override PartName="/ppt/notesSlides/notesSlide74.xml" ContentType="application/vnd.openxmlformats-officedocument.presentationml.notesSlide+xml"/>
  <Override PartName="/ppt/tags/tag122.xml" ContentType="application/vnd.openxmlformats-officedocument.presentationml.tags+xml"/>
  <Override PartName="/ppt/notesSlides/notesSlide75.xml" ContentType="application/vnd.openxmlformats-officedocument.presentationml.notesSlide+xml"/>
  <Override PartName="/ppt/tags/tag123.xml" ContentType="application/vnd.openxmlformats-officedocument.presentationml.tags+xml"/>
  <Override PartName="/ppt/notesSlides/notesSlide76.xml" ContentType="application/vnd.openxmlformats-officedocument.presentationml.notesSlide+xml"/>
  <Override PartName="/ppt/tags/tag124.xml" ContentType="application/vnd.openxmlformats-officedocument.presentationml.tags+xml"/>
  <Override PartName="/ppt/notesSlides/notesSlide77.xml" ContentType="application/vnd.openxmlformats-officedocument.presentationml.notesSlide+xml"/>
  <Override PartName="/ppt/tags/tag125.xml" ContentType="application/vnd.openxmlformats-officedocument.presentationml.tags+xml"/>
  <Override PartName="/ppt/notesSlides/notesSlide78.xml" ContentType="application/vnd.openxmlformats-officedocument.presentationml.notesSlide+xml"/>
  <Override PartName="/ppt/tags/tag126.xml" ContentType="application/vnd.openxmlformats-officedocument.presentationml.tags+xml"/>
  <Override PartName="/ppt/notesSlides/notesSlide79.xml" ContentType="application/vnd.openxmlformats-officedocument.presentationml.notesSlide+xml"/>
  <Override PartName="/ppt/tags/tag127.xml" ContentType="application/vnd.openxmlformats-officedocument.presentationml.tags+xml"/>
  <Override PartName="/ppt/notesSlides/notesSlide80.xml" ContentType="application/vnd.openxmlformats-officedocument.presentationml.notesSlide+xml"/>
  <Override PartName="/ppt/tags/tag128.xml" ContentType="application/vnd.openxmlformats-officedocument.presentationml.tags+xml"/>
  <Override PartName="/ppt/notesSlides/notesSlide81.xml" ContentType="application/vnd.openxmlformats-officedocument.presentationml.notesSlide+xml"/>
  <Override PartName="/ppt/tags/tag129.xml" ContentType="application/vnd.openxmlformats-officedocument.presentationml.tags+xml"/>
  <Override PartName="/ppt/notesSlides/notesSlide82.xml" ContentType="application/vnd.openxmlformats-officedocument.presentationml.notesSlide+xml"/>
  <Override PartName="/ppt/tags/tag130.xml" ContentType="application/vnd.openxmlformats-officedocument.presentationml.tags+xml"/>
  <Override PartName="/ppt/notesSlides/notesSlide83.xml" ContentType="application/vnd.openxmlformats-officedocument.presentationml.notesSlide+xml"/>
  <Override PartName="/ppt/tags/tag131.xml" ContentType="application/vnd.openxmlformats-officedocument.presentationml.tags+xml"/>
  <Override PartName="/ppt/notesSlides/notesSlide84.xml" ContentType="application/vnd.openxmlformats-officedocument.presentationml.notesSlide+xml"/>
  <Override PartName="/ppt/tags/tag132.xml" ContentType="application/vnd.openxmlformats-officedocument.presentationml.tags+xml"/>
  <Override PartName="/ppt/notesSlides/notesSlide85.xml" ContentType="application/vnd.openxmlformats-officedocument.presentationml.notesSlide+xml"/>
  <Override PartName="/ppt/tags/tag133.xml" ContentType="application/vnd.openxmlformats-officedocument.presentationml.tags+xml"/>
  <Override PartName="/ppt/notesSlides/notesSlide86.xml" ContentType="application/vnd.openxmlformats-officedocument.presentationml.notesSlide+xml"/>
  <Override PartName="/ppt/tags/tag134.xml" ContentType="application/vnd.openxmlformats-officedocument.presentationml.tags+xml"/>
  <Override PartName="/ppt/notesSlides/notesSlide87.xml" ContentType="application/vnd.openxmlformats-officedocument.presentationml.notesSlide+xml"/>
  <Override PartName="/ppt/tags/tag135.xml" ContentType="application/vnd.openxmlformats-officedocument.presentationml.tags+xml"/>
  <Override PartName="/ppt/notesSlides/notesSlide88.xml" ContentType="application/vnd.openxmlformats-officedocument.presentationml.notesSlide+xml"/>
  <Override PartName="/ppt/tags/tag136.xml" ContentType="application/vnd.openxmlformats-officedocument.presentationml.tags+xml"/>
  <Override PartName="/ppt/notesSlides/notesSlide89.xml" ContentType="application/vnd.openxmlformats-officedocument.presentationml.notesSlide+xml"/>
  <Override PartName="/ppt/tags/tag137.xml" ContentType="application/vnd.openxmlformats-officedocument.presentationml.tags+xml"/>
  <Override PartName="/ppt/notesSlides/notesSlide90.xml" ContentType="application/vnd.openxmlformats-officedocument.presentationml.notesSlide+xml"/>
  <Override PartName="/ppt/tags/tag138.xml" ContentType="application/vnd.openxmlformats-officedocument.presentationml.tags+xml"/>
  <Override PartName="/ppt/notesSlides/notesSlide91.xml" ContentType="application/vnd.openxmlformats-officedocument.presentationml.notesSlide+xml"/>
  <Override PartName="/ppt/tags/tag139.xml" ContentType="application/vnd.openxmlformats-officedocument.presentationml.tags+xml"/>
  <Override PartName="/ppt/notesSlides/notesSlide92.xml" ContentType="application/vnd.openxmlformats-officedocument.presentationml.notesSlide+xml"/>
  <Override PartName="/ppt/tags/tag140.xml" ContentType="application/vnd.openxmlformats-officedocument.presentationml.tags+xml"/>
  <Override PartName="/ppt/notesSlides/notesSlide93.xml" ContentType="application/vnd.openxmlformats-officedocument.presentationml.notesSlide+xml"/>
  <Override PartName="/ppt/tags/tag141.xml" ContentType="application/vnd.openxmlformats-officedocument.presentationml.tags+xml"/>
  <Override PartName="/ppt/notesSlides/notesSlide94.xml" ContentType="application/vnd.openxmlformats-officedocument.presentationml.notesSlide+xml"/>
  <Override PartName="/ppt/tags/tag142.xml" ContentType="application/vnd.openxmlformats-officedocument.presentationml.tags+xml"/>
  <Override PartName="/ppt/notesSlides/notesSlide9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1" r:id="rId2"/>
    <p:sldMasterId id="2147483659" r:id="rId3"/>
  </p:sldMasterIdLst>
  <p:notesMasterIdLst>
    <p:notesMasterId r:id="rId159"/>
  </p:notesMasterIdLst>
  <p:sldIdLst>
    <p:sldId id="258" r:id="rId4"/>
    <p:sldId id="260" r:id="rId5"/>
    <p:sldId id="261" r:id="rId6"/>
    <p:sldId id="264" r:id="rId7"/>
    <p:sldId id="267" r:id="rId8"/>
    <p:sldId id="277" r:id="rId9"/>
    <p:sldId id="279" r:id="rId10"/>
    <p:sldId id="269" r:id="rId11"/>
    <p:sldId id="281" r:id="rId12"/>
    <p:sldId id="274" r:id="rId13"/>
    <p:sldId id="282" r:id="rId14"/>
    <p:sldId id="276" r:id="rId15"/>
    <p:sldId id="262" r:id="rId16"/>
    <p:sldId id="283" r:id="rId17"/>
    <p:sldId id="270" r:id="rId18"/>
    <p:sldId id="272" r:id="rId19"/>
    <p:sldId id="284" r:id="rId20"/>
    <p:sldId id="285" r:id="rId21"/>
    <p:sldId id="286" r:id="rId22"/>
    <p:sldId id="263" r:id="rId23"/>
    <p:sldId id="280" r:id="rId24"/>
    <p:sldId id="288" r:id="rId25"/>
    <p:sldId id="287" r:id="rId26"/>
    <p:sldId id="289" r:id="rId27"/>
    <p:sldId id="290" r:id="rId28"/>
    <p:sldId id="291" r:id="rId29"/>
    <p:sldId id="292" r:id="rId30"/>
    <p:sldId id="293" r:id="rId31"/>
    <p:sldId id="294" r:id="rId32"/>
    <p:sldId id="302" r:id="rId33"/>
    <p:sldId id="303" r:id="rId34"/>
    <p:sldId id="295" r:id="rId35"/>
    <p:sldId id="296" r:id="rId36"/>
    <p:sldId id="297" r:id="rId37"/>
    <p:sldId id="298" r:id="rId38"/>
    <p:sldId id="299" r:id="rId39"/>
    <p:sldId id="304" r:id="rId40"/>
    <p:sldId id="305" r:id="rId41"/>
    <p:sldId id="300" r:id="rId42"/>
    <p:sldId id="301" r:id="rId43"/>
    <p:sldId id="306" r:id="rId44"/>
    <p:sldId id="307" r:id="rId45"/>
    <p:sldId id="308" r:id="rId46"/>
    <p:sldId id="309" r:id="rId47"/>
    <p:sldId id="310" r:id="rId48"/>
    <p:sldId id="311" r:id="rId49"/>
    <p:sldId id="312" r:id="rId50"/>
    <p:sldId id="313" r:id="rId51"/>
    <p:sldId id="314" r:id="rId52"/>
    <p:sldId id="315" r:id="rId53"/>
    <p:sldId id="316" r:id="rId54"/>
    <p:sldId id="317" r:id="rId55"/>
    <p:sldId id="318" r:id="rId56"/>
    <p:sldId id="319" r:id="rId57"/>
    <p:sldId id="320" r:id="rId58"/>
    <p:sldId id="321" r:id="rId59"/>
    <p:sldId id="322" r:id="rId60"/>
    <p:sldId id="323" r:id="rId61"/>
    <p:sldId id="324" r:id="rId62"/>
    <p:sldId id="325" r:id="rId63"/>
    <p:sldId id="326" r:id="rId64"/>
    <p:sldId id="327" r:id="rId65"/>
    <p:sldId id="328" r:id="rId66"/>
    <p:sldId id="329" r:id="rId67"/>
    <p:sldId id="330" r:id="rId68"/>
    <p:sldId id="331" r:id="rId69"/>
    <p:sldId id="332" r:id="rId70"/>
    <p:sldId id="333" r:id="rId71"/>
    <p:sldId id="334" r:id="rId72"/>
    <p:sldId id="335" r:id="rId73"/>
    <p:sldId id="336" r:id="rId74"/>
    <p:sldId id="337" r:id="rId75"/>
    <p:sldId id="338" r:id="rId76"/>
    <p:sldId id="339" r:id="rId77"/>
    <p:sldId id="340" r:id="rId78"/>
    <p:sldId id="341" r:id="rId79"/>
    <p:sldId id="342" r:id="rId80"/>
    <p:sldId id="343" r:id="rId81"/>
    <p:sldId id="344" r:id="rId82"/>
    <p:sldId id="345" r:id="rId83"/>
    <p:sldId id="346" r:id="rId84"/>
    <p:sldId id="347" r:id="rId85"/>
    <p:sldId id="348" r:id="rId86"/>
    <p:sldId id="349" r:id="rId87"/>
    <p:sldId id="350" r:id="rId88"/>
    <p:sldId id="351" r:id="rId89"/>
    <p:sldId id="352" r:id="rId90"/>
    <p:sldId id="353" r:id="rId91"/>
    <p:sldId id="354" r:id="rId92"/>
    <p:sldId id="355" r:id="rId93"/>
    <p:sldId id="356" r:id="rId94"/>
    <p:sldId id="357" r:id="rId95"/>
    <p:sldId id="358" r:id="rId96"/>
    <p:sldId id="359" r:id="rId97"/>
    <p:sldId id="360" r:id="rId98"/>
    <p:sldId id="361" r:id="rId99"/>
    <p:sldId id="362" r:id="rId100"/>
    <p:sldId id="363" r:id="rId101"/>
    <p:sldId id="364" r:id="rId102"/>
    <p:sldId id="365" r:id="rId103"/>
    <p:sldId id="366" r:id="rId104"/>
    <p:sldId id="367" r:id="rId105"/>
    <p:sldId id="368" r:id="rId106"/>
    <p:sldId id="369" r:id="rId107"/>
    <p:sldId id="370" r:id="rId108"/>
    <p:sldId id="371" r:id="rId109"/>
    <p:sldId id="372" r:id="rId110"/>
    <p:sldId id="373" r:id="rId111"/>
    <p:sldId id="374" r:id="rId112"/>
    <p:sldId id="375" r:id="rId113"/>
    <p:sldId id="376" r:id="rId114"/>
    <p:sldId id="377" r:id="rId115"/>
    <p:sldId id="378" r:id="rId116"/>
    <p:sldId id="379" r:id="rId117"/>
    <p:sldId id="380" r:id="rId118"/>
    <p:sldId id="381" r:id="rId119"/>
    <p:sldId id="382" r:id="rId120"/>
    <p:sldId id="383" r:id="rId121"/>
    <p:sldId id="384" r:id="rId122"/>
    <p:sldId id="385" r:id="rId123"/>
    <p:sldId id="386" r:id="rId124"/>
    <p:sldId id="387" r:id="rId125"/>
    <p:sldId id="388" r:id="rId126"/>
    <p:sldId id="389" r:id="rId127"/>
    <p:sldId id="390" r:id="rId128"/>
    <p:sldId id="391" r:id="rId129"/>
    <p:sldId id="392" r:id="rId130"/>
    <p:sldId id="393" r:id="rId131"/>
    <p:sldId id="394" r:id="rId132"/>
    <p:sldId id="395" r:id="rId133"/>
    <p:sldId id="396" r:id="rId134"/>
    <p:sldId id="397" r:id="rId135"/>
    <p:sldId id="398" r:id="rId136"/>
    <p:sldId id="399" r:id="rId137"/>
    <p:sldId id="400" r:id="rId138"/>
    <p:sldId id="401" r:id="rId139"/>
    <p:sldId id="402" r:id="rId140"/>
    <p:sldId id="403" r:id="rId141"/>
    <p:sldId id="404" r:id="rId142"/>
    <p:sldId id="405" r:id="rId143"/>
    <p:sldId id="406" r:id="rId144"/>
    <p:sldId id="407" r:id="rId145"/>
    <p:sldId id="408" r:id="rId146"/>
    <p:sldId id="409" r:id="rId147"/>
    <p:sldId id="410" r:id="rId148"/>
    <p:sldId id="411" r:id="rId149"/>
    <p:sldId id="412" r:id="rId150"/>
    <p:sldId id="413" r:id="rId151"/>
    <p:sldId id="414" r:id="rId152"/>
    <p:sldId id="415" r:id="rId153"/>
    <p:sldId id="416" r:id="rId154"/>
    <p:sldId id="417" r:id="rId155"/>
    <p:sldId id="418" r:id="rId156"/>
    <p:sldId id="419" r:id="rId157"/>
    <p:sldId id="420" r:id="rId158"/>
  </p:sldIdLst>
  <p:sldSz cx="12192000" cy="6858000"/>
  <p:notesSz cx="6858000" cy="9144000"/>
  <p:custDataLst>
    <p:tags r:id="rId16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lissa Symanczyk" initials="MS" lastIdx="4" clrIdx="0">
    <p:extLst>
      <p:ext uri="{19B8F6BF-5375-455C-9EA6-DF929625EA0E}">
        <p15:presenceInfo xmlns:p15="http://schemas.microsoft.com/office/powerpoint/2012/main" userId="S-1-5-21-2664737520-481353137-1098671830-8752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74" autoAdjust="0"/>
    <p:restoredTop sz="84148" autoAdjust="0"/>
  </p:normalViewPr>
  <p:slideViewPr>
    <p:cSldViewPr snapToGrid="0" snapToObjects="1" showGuides="1">
      <p:cViewPr varScale="1">
        <p:scale>
          <a:sx n="51" d="100"/>
          <a:sy n="51" d="100"/>
        </p:scale>
        <p:origin x="198"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38" Type="http://schemas.openxmlformats.org/officeDocument/2006/relationships/slide" Target="slides/slide135.xml"/><Relationship Id="rId159" Type="http://schemas.openxmlformats.org/officeDocument/2006/relationships/notesMaster" Target="notesMasters/notesMaster1.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53" Type="http://schemas.openxmlformats.org/officeDocument/2006/relationships/slide" Target="slides/slide50.xml"/><Relationship Id="rId74" Type="http://schemas.openxmlformats.org/officeDocument/2006/relationships/slide" Target="slides/slide71.xml"/><Relationship Id="rId128" Type="http://schemas.openxmlformats.org/officeDocument/2006/relationships/slide" Target="slides/slide125.xml"/><Relationship Id="rId149" Type="http://schemas.openxmlformats.org/officeDocument/2006/relationships/slide" Target="slides/slide146.xml"/><Relationship Id="rId5" Type="http://schemas.openxmlformats.org/officeDocument/2006/relationships/slide" Target="slides/slide2.xml"/><Relationship Id="rId95" Type="http://schemas.openxmlformats.org/officeDocument/2006/relationships/slide" Target="slides/slide92.xml"/><Relationship Id="rId160" Type="http://schemas.openxmlformats.org/officeDocument/2006/relationships/tags" Target="tags/tag1.xml"/><Relationship Id="rId22" Type="http://schemas.openxmlformats.org/officeDocument/2006/relationships/slide" Target="slides/slide19.xml"/><Relationship Id="rId43" Type="http://schemas.openxmlformats.org/officeDocument/2006/relationships/slide" Target="slides/slide40.xml"/><Relationship Id="rId64" Type="http://schemas.openxmlformats.org/officeDocument/2006/relationships/slide" Target="slides/slide61.xml"/><Relationship Id="rId118" Type="http://schemas.openxmlformats.org/officeDocument/2006/relationships/slide" Target="slides/slide115.xml"/><Relationship Id="rId139" Type="http://schemas.openxmlformats.org/officeDocument/2006/relationships/slide" Target="slides/slide136.xml"/><Relationship Id="rId85" Type="http://schemas.openxmlformats.org/officeDocument/2006/relationships/slide" Target="slides/slide82.xml"/><Relationship Id="rId150" Type="http://schemas.openxmlformats.org/officeDocument/2006/relationships/slide" Target="slides/slide147.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slide" Target="slides/slide121.xml"/><Relationship Id="rId129" Type="http://schemas.openxmlformats.org/officeDocument/2006/relationships/slide" Target="slides/slide126.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40" Type="http://schemas.openxmlformats.org/officeDocument/2006/relationships/slide" Target="slides/slide137.xml"/><Relationship Id="rId145" Type="http://schemas.openxmlformats.org/officeDocument/2006/relationships/slide" Target="slides/slide142.xml"/><Relationship Id="rId16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slide" Target="slides/slide127.xml"/><Relationship Id="rId135" Type="http://schemas.openxmlformats.org/officeDocument/2006/relationships/slide" Target="slides/slide132.xml"/><Relationship Id="rId151" Type="http://schemas.openxmlformats.org/officeDocument/2006/relationships/slide" Target="slides/slide148.xml"/><Relationship Id="rId156" Type="http://schemas.openxmlformats.org/officeDocument/2006/relationships/slide" Target="slides/slide153.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slide" Target="slides/slide138.xml"/><Relationship Id="rId146" Type="http://schemas.openxmlformats.org/officeDocument/2006/relationships/slide" Target="slides/slide143.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162" Type="http://schemas.openxmlformats.org/officeDocument/2006/relationships/presProps" Target="presProps.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slide" Target="slides/slide133.xml"/><Relationship Id="rId157" Type="http://schemas.openxmlformats.org/officeDocument/2006/relationships/slide" Target="slides/slide154.xml"/><Relationship Id="rId61" Type="http://schemas.openxmlformats.org/officeDocument/2006/relationships/slide" Target="slides/slide58.xml"/><Relationship Id="rId82" Type="http://schemas.openxmlformats.org/officeDocument/2006/relationships/slide" Target="slides/slide79.xml"/><Relationship Id="rId152" Type="http://schemas.openxmlformats.org/officeDocument/2006/relationships/slide" Target="slides/slide14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slide" Target="slides/slide14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slide" Target="slides/slide139.xml"/><Relationship Id="rId163" Type="http://schemas.openxmlformats.org/officeDocument/2006/relationships/viewProps" Target="viewProps.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slide" Target="slides/slide134.xml"/><Relationship Id="rId158" Type="http://schemas.openxmlformats.org/officeDocument/2006/relationships/slide" Target="slides/slide155.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3" Type="http://schemas.openxmlformats.org/officeDocument/2006/relationships/slide" Target="slides/slide150.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43" Type="http://schemas.openxmlformats.org/officeDocument/2006/relationships/slide" Target="slides/slide140.xml"/><Relationship Id="rId148" Type="http://schemas.openxmlformats.org/officeDocument/2006/relationships/slide" Target="slides/slide145.xml"/><Relationship Id="rId16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54" Type="http://schemas.openxmlformats.org/officeDocument/2006/relationships/slide" Target="slides/slide151.xml"/><Relationship Id="rId16" Type="http://schemas.openxmlformats.org/officeDocument/2006/relationships/slide" Target="slides/slide13.xml"/><Relationship Id="rId37" Type="http://schemas.openxmlformats.org/officeDocument/2006/relationships/slide" Target="slides/slide34.xml"/><Relationship Id="rId58" Type="http://schemas.openxmlformats.org/officeDocument/2006/relationships/slide" Target="slides/slide55.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44" Type="http://schemas.openxmlformats.org/officeDocument/2006/relationships/slide" Target="slides/slide141.xml"/><Relationship Id="rId90" Type="http://schemas.openxmlformats.org/officeDocument/2006/relationships/slide" Target="slides/slide87.xml"/><Relationship Id="rId165" Type="http://schemas.openxmlformats.org/officeDocument/2006/relationships/tableStyles" Target="tableStyles.xml"/><Relationship Id="rId27" Type="http://schemas.openxmlformats.org/officeDocument/2006/relationships/slide" Target="slides/slide24.xml"/><Relationship Id="rId48" Type="http://schemas.openxmlformats.org/officeDocument/2006/relationships/slide" Target="slides/slide45.xml"/><Relationship Id="rId69" Type="http://schemas.openxmlformats.org/officeDocument/2006/relationships/slide" Target="slides/slide66.xml"/><Relationship Id="rId113" Type="http://schemas.openxmlformats.org/officeDocument/2006/relationships/slide" Target="slides/slide110.xml"/><Relationship Id="rId134" Type="http://schemas.openxmlformats.org/officeDocument/2006/relationships/slide" Target="slides/slide131.xml"/><Relationship Id="rId80" Type="http://schemas.openxmlformats.org/officeDocument/2006/relationships/slide" Target="slides/slide77.xml"/><Relationship Id="rId155"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6B48B8-A745-4D38-B88A-80BB3CB6ADA6}" type="datetimeFigureOut">
              <a:rPr lang="en-CA" smtClean="0"/>
              <a:t>2022-08-07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3155F4-C80C-44BA-94D8-27792C2237C0}" type="slidenum">
              <a:rPr lang="en-CA" smtClean="0"/>
              <a:t>‹#›</a:t>
            </a:fld>
            <a:endParaRPr lang="en-CA"/>
          </a:p>
        </p:txBody>
      </p:sp>
    </p:spTree>
    <p:extLst>
      <p:ext uri="{BB962C8B-B14F-4D97-AF65-F5344CB8AC3E}">
        <p14:creationId xmlns:p14="http://schemas.microsoft.com/office/powerpoint/2010/main" val="1441603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Give a minute or two to try and complete.</a:t>
            </a:r>
            <a:r>
              <a:rPr lang="en-CA" baseline="0" dirty="0"/>
              <a:t> We will circle back to it at the end of the module using cryptanalysis techniques.</a:t>
            </a:r>
            <a:endParaRPr lang="en-CA" dirty="0"/>
          </a:p>
        </p:txBody>
      </p:sp>
      <p:sp>
        <p:nvSpPr>
          <p:cNvPr id="4" name="Slide Number Placeholder 3"/>
          <p:cNvSpPr>
            <a:spLocks noGrp="1"/>
          </p:cNvSpPr>
          <p:nvPr>
            <p:ph type="sldNum" sz="quarter" idx="10"/>
          </p:nvPr>
        </p:nvSpPr>
        <p:spPr/>
        <p:txBody>
          <a:bodyPr/>
          <a:lstStyle/>
          <a:p>
            <a:fld id="{9A3155F4-C80C-44BA-94D8-27792C2237C0}" type="slidenum">
              <a:rPr lang="en-CA" smtClean="0"/>
              <a:t>3</a:t>
            </a:fld>
            <a:endParaRPr lang="en-CA"/>
          </a:p>
        </p:txBody>
      </p:sp>
    </p:spTree>
    <p:extLst>
      <p:ext uri="{BB962C8B-B14F-4D97-AF65-F5344CB8AC3E}">
        <p14:creationId xmlns:p14="http://schemas.microsoft.com/office/powerpoint/2010/main" val="270780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Examples of common hash functions include MD5, SHA1, and SHA2 </a:t>
            </a:r>
          </a:p>
        </p:txBody>
      </p:sp>
      <p:sp>
        <p:nvSpPr>
          <p:cNvPr id="4" name="Slide Number Placeholder 3"/>
          <p:cNvSpPr>
            <a:spLocks noGrp="1"/>
          </p:cNvSpPr>
          <p:nvPr>
            <p:ph type="sldNum" sz="quarter" idx="10"/>
          </p:nvPr>
        </p:nvSpPr>
        <p:spPr/>
        <p:txBody>
          <a:bodyPr/>
          <a:lstStyle/>
          <a:p>
            <a:fld id="{9A3155F4-C80C-44BA-94D8-27792C2237C0}" type="slidenum">
              <a:rPr lang="en-CA" smtClean="0"/>
              <a:t>16</a:t>
            </a:fld>
            <a:endParaRPr lang="en-CA"/>
          </a:p>
        </p:txBody>
      </p:sp>
    </p:spTree>
    <p:extLst>
      <p:ext uri="{BB962C8B-B14F-4D97-AF65-F5344CB8AC3E}">
        <p14:creationId xmlns:p14="http://schemas.microsoft.com/office/powerpoint/2010/main" val="424320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Examples of common hash functions include MD5, SHA1, and SHA2 </a:t>
            </a:r>
          </a:p>
        </p:txBody>
      </p:sp>
      <p:sp>
        <p:nvSpPr>
          <p:cNvPr id="4" name="Slide Number Placeholder 3"/>
          <p:cNvSpPr>
            <a:spLocks noGrp="1"/>
          </p:cNvSpPr>
          <p:nvPr>
            <p:ph type="sldNum" sz="quarter" idx="10"/>
          </p:nvPr>
        </p:nvSpPr>
        <p:spPr/>
        <p:txBody>
          <a:bodyPr/>
          <a:lstStyle/>
          <a:p>
            <a:fld id="{9A3155F4-C80C-44BA-94D8-27792C2237C0}" type="slidenum">
              <a:rPr lang="en-CA" smtClean="0"/>
              <a:t>17</a:t>
            </a:fld>
            <a:endParaRPr lang="en-CA"/>
          </a:p>
        </p:txBody>
      </p:sp>
    </p:spTree>
    <p:extLst>
      <p:ext uri="{BB962C8B-B14F-4D97-AF65-F5344CB8AC3E}">
        <p14:creationId xmlns:p14="http://schemas.microsoft.com/office/powerpoint/2010/main" val="4023539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9A3155F4-C80C-44BA-94D8-27792C2237C0}" type="slidenum">
              <a:rPr lang="en-CA" smtClean="0"/>
              <a:t>18</a:t>
            </a:fld>
            <a:endParaRPr lang="en-CA"/>
          </a:p>
        </p:txBody>
      </p:sp>
    </p:spTree>
    <p:extLst>
      <p:ext uri="{BB962C8B-B14F-4D97-AF65-F5344CB8AC3E}">
        <p14:creationId xmlns:p14="http://schemas.microsoft.com/office/powerpoint/2010/main" val="2000825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9A3155F4-C80C-44BA-94D8-27792C2237C0}" type="slidenum">
              <a:rPr lang="en-CA" smtClean="0"/>
              <a:t>19</a:t>
            </a:fld>
            <a:endParaRPr lang="en-CA"/>
          </a:p>
        </p:txBody>
      </p:sp>
    </p:spTree>
    <p:extLst>
      <p:ext uri="{BB962C8B-B14F-4D97-AF65-F5344CB8AC3E}">
        <p14:creationId xmlns:p14="http://schemas.microsoft.com/office/powerpoint/2010/main" val="2523924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51236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CA"/>
              <a:t>Design requirements</a:t>
            </a:r>
          </a:p>
          <a:p>
            <a:pPr lvl="1"/>
            <a:r>
              <a:rPr lang="en-CA"/>
              <a:t>Deterministic – The same input should always produce the same output regardless</a:t>
            </a:r>
            <a:r>
              <a:rPr lang="en-CA" baseline="0"/>
              <a:t> of when it is computed</a:t>
            </a:r>
            <a:endParaRPr lang="en-CA"/>
          </a:p>
          <a:p>
            <a:pPr lvl="1"/>
            <a:r>
              <a:rPr lang="en-CA"/>
              <a:t>Non-invertible  – It should be impossible or at least impractical (computationally complex and difficult) to be able to discern the original input given only the message digest</a:t>
            </a:r>
          </a:p>
          <a:p>
            <a:pPr lvl="1"/>
            <a:r>
              <a:rPr lang="en-CA"/>
              <a:t>Quick to compute</a:t>
            </a:r>
          </a:p>
          <a:p>
            <a:pPr lvl="1"/>
            <a:r>
              <a:rPr lang="en-CA"/>
              <a:t>Avalanche Effect – Needs to be designed so</a:t>
            </a:r>
            <a:r>
              <a:rPr lang="en-CA" baseline="0"/>
              <a:t> that even a </a:t>
            </a:r>
            <a:r>
              <a:rPr lang="en-CA"/>
              <a:t>small change of the input</a:t>
            </a:r>
            <a:r>
              <a:rPr lang="en-CA" baseline="0"/>
              <a:t> data </a:t>
            </a:r>
            <a:r>
              <a:rPr lang="en-CA"/>
              <a:t>should result in at least a 50% difference</a:t>
            </a:r>
            <a:r>
              <a:rPr lang="en-CA" baseline="0"/>
              <a:t> in the output data</a:t>
            </a:r>
          </a:p>
          <a:p>
            <a:pPr lvl="1"/>
            <a:r>
              <a:rPr lang="en-CA" baseline="0"/>
              <a:t>Collisions – Because we are taking input of any size and confining the output to a specific size, there may be two or more input values that would produce the same output string.</a:t>
            </a:r>
            <a:r>
              <a:rPr lang="en-CA"/>
              <a:t> </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0780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red boxes represent a modulus 32 addition operation with both</a:t>
            </a:r>
            <a:r>
              <a:rPr lang="en-CA" baseline="0" dirty="0"/>
              <a:t> inputs</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235391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red boxes represent a modulus 32 addition operation with both</a:t>
            </a:r>
            <a:r>
              <a:rPr lang="en-CA" baseline="0" dirty="0"/>
              <a:t> inputs</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63775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Entire length of the input must be a multiple</a:t>
            </a:r>
            <a:r>
              <a:rPr lang="en-CA" baseline="0" dirty="0"/>
              <a:t> of 512 bits. If not, padding must be applied to create a message of the required length.</a:t>
            </a:r>
          </a:p>
          <a:p>
            <a:endParaRPr lang="en-CA" baseline="0" dirty="0"/>
          </a:p>
          <a:p>
            <a:r>
              <a:rPr lang="en-CA" baseline="0" dirty="0"/>
              <a:t>To decrease the chance of a collision, a checksum of the message length is taken and appended to the padded message as the last 64 bits.</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98221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Entire length of the input must be a multiple</a:t>
            </a:r>
            <a:r>
              <a:rPr lang="en-CA" baseline="0" dirty="0"/>
              <a:t> of 512 bits. If not, padding is applied to create a message of the required length.</a:t>
            </a:r>
          </a:p>
          <a:p>
            <a:endParaRPr lang="en-CA" baseline="0" dirty="0"/>
          </a:p>
          <a:p>
            <a:r>
              <a:rPr lang="en-CA" baseline="0" dirty="0"/>
              <a:t>To decrease the chance of a collision, a checksum of the message length is taken and appended to the padded message as the last 64 bits.</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80780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Bad encryption can create a false sense of security for users</a:t>
            </a:r>
            <a:r>
              <a:rPr lang="en-CA" baseline="0" dirty="0"/>
              <a:t>.</a:t>
            </a:r>
          </a:p>
          <a:p>
            <a:r>
              <a:rPr lang="en-CA" baseline="0" dirty="0"/>
              <a:t>Would you operate the same if you assumed that an eavesdropper would be able to understand your communications?</a:t>
            </a:r>
          </a:p>
          <a:p>
            <a:endParaRPr lang="en-CA" dirty="0"/>
          </a:p>
        </p:txBody>
      </p:sp>
      <p:sp>
        <p:nvSpPr>
          <p:cNvPr id="4" name="Slide Number Placeholder 3"/>
          <p:cNvSpPr>
            <a:spLocks noGrp="1"/>
          </p:cNvSpPr>
          <p:nvPr>
            <p:ph type="sldNum" sz="quarter" idx="10"/>
          </p:nvPr>
        </p:nvSpPr>
        <p:spPr/>
        <p:txBody>
          <a:bodyPr/>
          <a:lstStyle/>
          <a:p>
            <a:fld id="{9A3155F4-C80C-44BA-94D8-27792C2237C0}" type="slidenum">
              <a:rPr lang="en-CA" smtClean="0"/>
              <a:t>6</a:t>
            </a:fld>
            <a:endParaRPr lang="en-CA"/>
          </a:p>
        </p:txBody>
      </p:sp>
    </p:spTree>
    <p:extLst>
      <p:ext uri="{BB962C8B-B14F-4D97-AF65-F5344CB8AC3E}">
        <p14:creationId xmlns:p14="http://schemas.microsoft.com/office/powerpoint/2010/main" val="21076099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Operators used in Functions</a:t>
            </a:r>
          </a:p>
          <a:p>
            <a:r>
              <a:rPr lang="en-CA" dirty="0"/>
              <a:t>&amp;</a:t>
            </a:r>
            <a:r>
              <a:rPr lang="en-CA" baseline="0" dirty="0"/>
              <a:t>  is AND</a:t>
            </a:r>
          </a:p>
          <a:p>
            <a:r>
              <a:rPr lang="en-CA" baseline="0" dirty="0"/>
              <a:t>| is OR</a:t>
            </a:r>
          </a:p>
          <a:p>
            <a:r>
              <a:rPr lang="en-CA" baseline="0" dirty="0"/>
              <a:t>! Is NOT</a:t>
            </a:r>
          </a:p>
          <a:p>
            <a:r>
              <a:rPr lang="en-CA" dirty="0"/>
              <a:t>⊕ is XOR</a:t>
            </a:r>
            <a:endParaRPr lang="en-US" dirty="0"/>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737119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746162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539478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233382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output from the MD5 hash is the concatenation of the</a:t>
            </a:r>
            <a:r>
              <a:rPr lang="en-CA" baseline="0" dirty="0"/>
              <a:t> final A + B + C + D in the bottom of the process diagram.</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40416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Assume that Malory writes 2 contracts, one good and one bad, and manipulates both contracts by adding spaces and other characters to produce the same hash value from both contracts. </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09193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766676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940826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990411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3961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9A3155F4-C80C-44BA-94D8-27792C2237C0}" type="slidenum">
              <a:rPr lang="en-CA" smtClean="0"/>
              <a:t>8</a:t>
            </a:fld>
            <a:endParaRPr lang="en-CA"/>
          </a:p>
        </p:txBody>
      </p:sp>
    </p:spTree>
    <p:extLst>
      <p:ext uri="{BB962C8B-B14F-4D97-AF65-F5344CB8AC3E}">
        <p14:creationId xmlns:p14="http://schemas.microsoft.com/office/powerpoint/2010/main" val="790363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767809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A3155F4-C80C-44BA-94D8-27792C2237C0}" type="slidenum">
              <a:rPr lang="en-CA" smtClean="0"/>
              <a:t>49</a:t>
            </a:fld>
            <a:endParaRPr lang="en-CA"/>
          </a:p>
        </p:txBody>
      </p:sp>
    </p:spTree>
    <p:extLst>
      <p:ext uri="{BB962C8B-B14F-4D97-AF65-F5344CB8AC3E}">
        <p14:creationId xmlns:p14="http://schemas.microsoft.com/office/powerpoint/2010/main" val="14778923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07805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 Expansion:</a:t>
            </a:r>
            <a:r>
              <a:rPr lang="en-CA" baseline="0" dirty="0"/>
              <a:t> Each 32-bit half is expanded to 48 bits but duplicating half of the bits</a:t>
            </a:r>
          </a:p>
          <a:p>
            <a:r>
              <a:rPr lang="en-CA" baseline="0" dirty="0"/>
              <a:t>2. </a:t>
            </a:r>
            <a:r>
              <a:rPr lang="en-CA" baseline="0" dirty="0" err="1"/>
              <a:t>Keymixing</a:t>
            </a:r>
            <a:r>
              <a:rPr lang="en-CA" baseline="0" dirty="0"/>
              <a:t>: The result is combined with a </a:t>
            </a:r>
            <a:r>
              <a:rPr lang="en-CA" i="0" baseline="0" dirty="0" err="1"/>
              <a:t>subkey</a:t>
            </a:r>
            <a:r>
              <a:rPr lang="en-CA" baseline="0" dirty="0"/>
              <a:t> using an XOR operation. Each </a:t>
            </a:r>
            <a:r>
              <a:rPr lang="en-CA" baseline="0" dirty="0" err="1"/>
              <a:t>subkey</a:t>
            </a:r>
            <a:r>
              <a:rPr lang="en-CA" baseline="0" dirty="0"/>
              <a:t> varies from round to round based on a key schedule outlined later</a:t>
            </a:r>
          </a:p>
          <a:p>
            <a:r>
              <a:rPr lang="en-CA" baseline="0" dirty="0"/>
              <a:t>3. </a:t>
            </a:r>
            <a:r>
              <a:rPr lang="en-CA" baseline="0" dirty="0" err="1"/>
              <a:t>Subsitution</a:t>
            </a:r>
            <a:r>
              <a:rPr lang="en-CA" baseline="0" dirty="0"/>
              <a:t>: The 48-bit result of the </a:t>
            </a:r>
            <a:r>
              <a:rPr lang="en-CA" baseline="0" dirty="0" err="1"/>
              <a:t>keymixing</a:t>
            </a:r>
            <a:r>
              <a:rPr lang="en-CA" baseline="0" dirty="0"/>
              <a:t> is then split into 8 6-bit segments and each is given to a specific S-box</a:t>
            </a:r>
          </a:p>
          <a:p>
            <a:r>
              <a:rPr lang="en-CA" baseline="0" dirty="0"/>
              <a:t>4. Permutation: The 32 outputs from the S-boxes are rearranged so that an even distribution from each S-box are use to create the new 32-bit output sequence</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422231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Entropy</a:t>
            </a:r>
            <a:r>
              <a:rPr lang="en-CA" baseline="0" dirty="0"/>
              <a:t> – When creating a key the goal is to achieve maximum entropy or randomness. This is typically done by adding a non-repeating sequence or additional types of characters to the selected secret string. Be careful when selecting things to change, as some of the common substitutions are also part of common attack dictionaries.</a:t>
            </a:r>
          </a:p>
          <a:p>
            <a:endParaRPr lang="en-CA" baseline="0" dirty="0"/>
          </a:p>
          <a:p>
            <a:r>
              <a:rPr lang="en-CA" baseline="0" dirty="0"/>
              <a:t>Rate of language – When given enough cipher text, it is possible to start to see patterns emerge. For instance, if you exchange greetings before getting to the heart of the message. After observing that same “Hello Bob” every single conversation, you can make assumptions based on common language patterns. </a:t>
            </a:r>
          </a:p>
          <a:p>
            <a:endParaRPr lang="en-CA" baseline="0" dirty="0"/>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88324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Using</a:t>
            </a:r>
            <a:r>
              <a:rPr lang="en-CA" baseline="0" dirty="0"/>
              <a:t> the image above you can see that the most commonly used letters are E, T, and A. Are there way that we can exploit this cipher?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300439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375027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 Key Expansion:</a:t>
            </a:r>
            <a:r>
              <a:rPr lang="en-CA" baseline="0" dirty="0"/>
              <a:t> Each round key is derived from the key schedule. AES requires separate 128/196/256-bit key blocks for each round plus one extra</a:t>
            </a:r>
          </a:p>
          <a:p>
            <a:endParaRPr lang="en-CA" baseline="0" dirty="0"/>
          </a:p>
          <a:p>
            <a:r>
              <a:rPr lang="en-CA" baseline="0" dirty="0"/>
              <a:t>2. Initial Round: each byte in the matrix is XOR-</a:t>
            </a:r>
            <a:r>
              <a:rPr lang="en-CA" baseline="0" dirty="0" err="1"/>
              <a:t>ed</a:t>
            </a:r>
            <a:r>
              <a:rPr lang="en-CA" baseline="0" dirty="0"/>
              <a:t> with a block of the round key</a:t>
            </a:r>
          </a:p>
          <a:p>
            <a:endParaRPr lang="en-CA" baseline="0" dirty="0"/>
          </a:p>
          <a:p>
            <a:r>
              <a:rPr lang="en-CA" baseline="0" dirty="0"/>
              <a:t>3. Rounds:</a:t>
            </a:r>
          </a:p>
          <a:p>
            <a:r>
              <a:rPr lang="en-CA" baseline="0" dirty="0"/>
              <a:t>3.1 Sub Bytes: A substitution step where each byte is replaced with another according to a lookup table</a:t>
            </a:r>
          </a:p>
          <a:p>
            <a:r>
              <a:rPr lang="en-CA" baseline="0" dirty="0"/>
              <a:t>3.2 Shift Rows: Rotation of the last three rows of the matrix are moved a certain number of steps</a:t>
            </a:r>
          </a:p>
          <a:p>
            <a:r>
              <a:rPr lang="en-CA" baseline="0" dirty="0"/>
              <a:t>3.3 Mix Columns: Multiplication operation on each column of the matrix to combine the 4 bytes together</a:t>
            </a:r>
          </a:p>
          <a:p>
            <a:r>
              <a:rPr lang="en-CA" baseline="0" dirty="0"/>
              <a:t>3.4 Add Round Key: See 2. Initial Round</a:t>
            </a:r>
          </a:p>
          <a:p>
            <a:endParaRPr lang="en-CA" baseline="0" dirty="0"/>
          </a:p>
          <a:p>
            <a:r>
              <a:rPr lang="en-CA" baseline="0" dirty="0"/>
              <a:t>4. Final Round: Same procedure as 3. Rounds, but without the final Add Round Key operation</a:t>
            </a:r>
          </a:p>
          <a:p>
            <a:r>
              <a:rPr lang="en-CA" baseline="0" dirty="0"/>
              <a:t> </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913778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013761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Review private</a:t>
            </a:r>
            <a:r>
              <a:rPr lang="en-CA" baseline="0" dirty="0"/>
              <a:t> key encryption:</a:t>
            </a:r>
          </a:p>
          <a:p>
            <a:r>
              <a:rPr lang="en-CA" baseline="0" dirty="0"/>
              <a:t>All methods looked at so far deal with private keys. MD5, DES, AES, SHA, etc.</a:t>
            </a: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20194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9A3155F4-C80C-44BA-94D8-27792C2237C0}" type="slidenum">
              <a:rPr lang="en-CA" smtClean="0"/>
              <a:t>9</a:t>
            </a:fld>
            <a:endParaRPr lang="en-CA"/>
          </a:p>
        </p:txBody>
      </p:sp>
    </p:spTree>
    <p:extLst>
      <p:ext uri="{BB962C8B-B14F-4D97-AF65-F5344CB8AC3E}">
        <p14:creationId xmlns:p14="http://schemas.microsoft.com/office/powerpoint/2010/main" val="18145067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Because symmetric</a:t>
            </a:r>
            <a:r>
              <a:rPr lang="en-CA" baseline="0" dirty="0"/>
              <a:t> encryption requires the use of symmetric keys than a new set will need to be both established and transmitted to each sender/receiver pair.</a:t>
            </a:r>
          </a:p>
          <a:p>
            <a:endParaRPr lang="en-CA" baseline="0" dirty="0"/>
          </a:p>
          <a:p>
            <a:r>
              <a:rPr lang="en-CA" baseline="0" dirty="0"/>
              <a:t> This creates a lot of overhead for not only Alice but also every other sender and receiver pair. Imagine how many keys would need to be handled by a large corporation with millions of clients!</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248498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Because of this asymmetric relationship, Alice will only have to keep track</a:t>
            </a:r>
            <a:r>
              <a:rPr lang="en-CA" baseline="0" dirty="0"/>
              <a:t> of two keys. Her personal private key and a general public key. </a:t>
            </a:r>
          </a:p>
          <a:p>
            <a:endParaRPr lang="en-CA" baseline="0" dirty="0"/>
          </a:p>
          <a:p>
            <a:r>
              <a:rPr lang="en-CA" baseline="0" dirty="0"/>
              <a:t>The advantage is that Alice is able to post her public key online for anyone to use and there is no need to facilitate the transfer of the secret key between sender and receiver pairs.</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305115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631830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1" i="0" kern="1200" dirty="0">
                <a:solidFill>
                  <a:schemeClr val="tx1"/>
                </a:solidFill>
                <a:effectLst/>
                <a:latin typeface="+mn-lt"/>
                <a:ea typeface="+mn-ea"/>
                <a:cs typeface="+mn-cs"/>
              </a:rPr>
              <a:t>Serial Number</a:t>
            </a:r>
            <a:r>
              <a:rPr lang="en-CA" sz="1200" b="0" i="0" kern="1200" dirty="0">
                <a:solidFill>
                  <a:schemeClr val="tx1"/>
                </a:solidFill>
                <a:effectLst/>
                <a:latin typeface="+mn-lt"/>
                <a:ea typeface="+mn-ea"/>
                <a:cs typeface="+mn-cs"/>
              </a:rPr>
              <a:t>: Used to uniquely identify the certificate within a CA's systems. Primarily used to track revocation information.</a:t>
            </a:r>
          </a:p>
          <a:p>
            <a:r>
              <a:rPr lang="en-CA" sz="1200" b="1" i="0" kern="1200" dirty="0">
                <a:solidFill>
                  <a:schemeClr val="tx1"/>
                </a:solidFill>
                <a:effectLst/>
                <a:latin typeface="+mn-lt"/>
                <a:ea typeface="+mn-ea"/>
                <a:cs typeface="+mn-cs"/>
              </a:rPr>
              <a:t>Subject</a:t>
            </a:r>
            <a:r>
              <a:rPr lang="en-CA" sz="1200" b="0" i="0" kern="1200" dirty="0">
                <a:solidFill>
                  <a:schemeClr val="tx1"/>
                </a:solidFill>
                <a:effectLst/>
                <a:latin typeface="+mn-lt"/>
                <a:ea typeface="+mn-ea"/>
                <a:cs typeface="+mn-cs"/>
              </a:rPr>
              <a:t>: The entity a certificate belongs to: a</a:t>
            </a:r>
            <a:r>
              <a:rPr lang="en-CA" sz="1200" b="0" i="0" kern="1200" baseline="0" dirty="0">
                <a:solidFill>
                  <a:schemeClr val="tx1"/>
                </a:solidFill>
                <a:effectLst/>
                <a:latin typeface="+mn-lt"/>
                <a:ea typeface="+mn-ea"/>
                <a:cs typeface="+mn-cs"/>
              </a:rPr>
              <a:t> device</a:t>
            </a:r>
            <a:r>
              <a:rPr lang="en-CA" sz="1200" b="0" i="0" kern="1200" dirty="0">
                <a:solidFill>
                  <a:schemeClr val="tx1"/>
                </a:solidFill>
                <a:effectLst/>
                <a:latin typeface="+mn-lt"/>
                <a:ea typeface="+mn-ea"/>
                <a:cs typeface="+mn-cs"/>
              </a:rPr>
              <a:t>, an user, or a company.</a:t>
            </a:r>
          </a:p>
          <a:p>
            <a:r>
              <a:rPr lang="en-CA" sz="1200" b="1" i="0" kern="1200" dirty="0">
                <a:solidFill>
                  <a:schemeClr val="tx1"/>
                </a:solidFill>
                <a:effectLst/>
                <a:latin typeface="+mn-lt"/>
                <a:ea typeface="+mn-ea"/>
                <a:cs typeface="+mn-cs"/>
              </a:rPr>
              <a:t>Issuer</a:t>
            </a:r>
            <a:r>
              <a:rPr lang="en-CA" sz="1200" b="0" i="0" kern="1200" dirty="0">
                <a:solidFill>
                  <a:schemeClr val="tx1"/>
                </a:solidFill>
                <a:effectLst/>
                <a:latin typeface="+mn-lt"/>
                <a:ea typeface="+mn-ea"/>
                <a:cs typeface="+mn-cs"/>
              </a:rPr>
              <a:t>: The entity that verified the information and signed the certificate.</a:t>
            </a:r>
          </a:p>
          <a:p>
            <a:r>
              <a:rPr lang="en-CA" sz="1200" b="1" i="0" kern="1200" dirty="0">
                <a:solidFill>
                  <a:schemeClr val="tx1"/>
                </a:solidFill>
                <a:effectLst/>
                <a:latin typeface="+mn-lt"/>
                <a:ea typeface="+mn-ea"/>
                <a:cs typeface="+mn-cs"/>
              </a:rPr>
              <a:t>Not Before</a:t>
            </a:r>
            <a:r>
              <a:rPr lang="en-CA" sz="1200" b="0" i="0" kern="1200" dirty="0">
                <a:solidFill>
                  <a:schemeClr val="tx1"/>
                </a:solidFill>
                <a:effectLst/>
                <a:latin typeface="+mn-lt"/>
                <a:ea typeface="+mn-ea"/>
                <a:cs typeface="+mn-cs"/>
              </a:rPr>
              <a:t>: The earliest time and date on which the certificate is valid. Usually set to a few hours or days prior to the moment the certificate was issued, to avoid </a:t>
            </a:r>
            <a:r>
              <a:rPr lang="en-CA" sz="1200" b="0" i="0" u="none" strike="noStrike" kern="1200" dirty="0">
                <a:solidFill>
                  <a:schemeClr val="tx1"/>
                </a:solidFill>
                <a:effectLst/>
                <a:latin typeface="+mn-lt"/>
                <a:ea typeface="+mn-ea"/>
                <a:cs typeface="+mn-cs"/>
              </a:rPr>
              <a:t>clock skew</a:t>
            </a:r>
            <a:r>
              <a:rPr lang="en-CA" sz="1200" b="0" i="0" kern="1200" dirty="0">
                <a:solidFill>
                  <a:schemeClr val="tx1"/>
                </a:solidFill>
                <a:effectLst/>
                <a:latin typeface="+mn-lt"/>
                <a:ea typeface="+mn-ea"/>
                <a:cs typeface="+mn-cs"/>
              </a:rPr>
              <a:t> problems.</a:t>
            </a:r>
          </a:p>
          <a:p>
            <a:r>
              <a:rPr lang="en-CA" sz="1200" b="1" i="0" kern="1200" dirty="0">
                <a:solidFill>
                  <a:schemeClr val="tx1"/>
                </a:solidFill>
                <a:effectLst/>
                <a:latin typeface="+mn-lt"/>
                <a:ea typeface="+mn-ea"/>
                <a:cs typeface="+mn-cs"/>
              </a:rPr>
              <a:t>Not After</a:t>
            </a:r>
            <a:r>
              <a:rPr lang="en-CA" sz="1200" b="0" i="0" kern="1200" dirty="0">
                <a:solidFill>
                  <a:schemeClr val="tx1"/>
                </a:solidFill>
                <a:effectLst/>
                <a:latin typeface="+mn-lt"/>
                <a:ea typeface="+mn-ea"/>
                <a:cs typeface="+mn-cs"/>
              </a:rPr>
              <a:t>: The time and date past which the certificate is no longer valid.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259480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1" i="0" kern="1200" dirty="0">
                <a:solidFill>
                  <a:schemeClr val="tx1"/>
                </a:solidFill>
                <a:effectLst/>
                <a:latin typeface="+mn-lt"/>
                <a:ea typeface="+mn-ea"/>
                <a:cs typeface="+mn-cs"/>
              </a:rPr>
              <a:t>Key Usage</a:t>
            </a:r>
            <a:r>
              <a:rPr lang="en-CA" sz="1200" b="0" i="0" kern="1200" dirty="0">
                <a:solidFill>
                  <a:schemeClr val="tx1"/>
                </a:solidFill>
                <a:effectLst/>
                <a:latin typeface="+mn-lt"/>
                <a:ea typeface="+mn-ea"/>
                <a:cs typeface="+mn-cs"/>
              </a:rPr>
              <a:t>: The valid cryptographic uses of the certificate's public key. Common values include digital signature validation, key </a:t>
            </a:r>
            <a:r>
              <a:rPr lang="en-CA" sz="1200" b="0" i="0" kern="1200" dirty="0" err="1">
                <a:solidFill>
                  <a:schemeClr val="tx1"/>
                </a:solidFill>
                <a:effectLst/>
                <a:latin typeface="+mn-lt"/>
                <a:ea typeface="+mn-ea"/>
                <a:cs typeface="+mn-cs"/>
              </a:rPr>
              <a:t>encipherment</a:t>
            </a:r>
            <a:r>
              <a:rPr lang="en-CA" sz="1200" b="0" i="0" kern="1200" dirty="0">
                <a:solidFill>
                  <a:schemeClr val="tx1"/>
                </a:solidFill>
                <a:effectLst/>
                <a:latin typeface="+mn-lt"/>
                <a:ea typeface="+mn-ea"/>
                <a:cs typeface="+mn-cs"/>
              </a:rPr>
              <a:t>, and certificate signing.</a:t>
            </a:r>
          </a:p>
          <a:p>
            <a:r>
              <a:rPr lang="en-CA" sz="1200" b="1" i="0" kern="1200" dirty="0">
                <a:solidFill>
                  <a:schemeClr val="tx1"/>
                </a:solidFill>
                <a:effectLst/>
                <a:latin typeface="+mn-lt"/>
                <a:ea typeface="+mn-ea"/>
                <a:cs typeface="+mn-cs"/>
              </a:rPr>
              <a:t>Extended Key Usage</a:t>
            </a:r>
            <a:r>
              <a:rPr lang="en-CA" sz="1200" b="0" i="0" kern="1200" dirty="0">
                <a:solidFill>
                  <a:schemeClr val="tx1"/>
                </a:solidFill>
                <a:effectLst/>
                <a:latin typeface="+mn-lt"/>
                <a:ea typeface="+mn-ea"/>
                <a:cs typeface="+mn-cs"/>
              </a:rPr>
              <a:t>: The applications in which the certificate may be used. Common values include TLS server authentication, email protection, and code signing.</a:t>
            </a:r>
          </a:p>
          <a:p>
            <a:r>
              <a:rPr lang="en-CA" sz="1200" b="1" i="0" kern="1200" dirty="0">
                <a:solidFill>
                  <a:schemeClr val="tx1"/>
                </a:solidFill>
                <a:effectLst/>
                <a:latin typeface="+mn-lt"/>
                <a:ea typeface="+mn-ea"/>
                <a:cs typeface="+mn-cs"/>
              </a:rPr>
              <a:t>Public Key</a:t>
            </a:r>
            <a:r>
              <a:rPr lang="en-CA" sz="1200" b="0" i="0" kern="1200" dirty="0">
                <a:solidFill>
                  <a:schemeClr val="tx1"/>
                </a:solidFill>
                <a:effectLst/>
                <a:latin typeface="+mn-lt"/>
                <a:ea typeface="+mn-ea"/>
                <a:cs typeface="+mn-cs"/>
              </a:rPr>
              <a:t>: A public key belonging to the certificate subject.</a:t>
            </a:r>
          </a:p>
          <a:p>
            <a:r>
              <a:rPr lang="en-CA" sz="1200" b="1" i="0" kern="1200" dirty="0">
                <a:solidFill>
                  <a:schemeClr val="tx1"/>
                </a:solidFill>
                <a:effectLst/>
                <a:latin typeface="+mn-lt"/>
                <a:ea typeface="+mn-ea"/>
                <a:cs typeface="+mn-cs"/>
              </a:rPr>
              <a:t>Signature Algorithm</a:t>
            </a:r>
            <a:r>
              <a:rPr lang="en-CA" sz="1200" b="0" i="0" kern="1200" dirty="0">
                <a:solidFill>
                  <a:schemeClr val="tx1"/>
                </a:solidFill>
                <a:effectLst/>
                <a:latin typeface="+mn-lt"/>
                <a:ea typeface="+mn-ea"/>
                <a:cs typeface="+mn-cs"/>
              </a:rPr>
              <a:t>: The algorithm used to </a:t>
            </a:r>
            <a:r>
              <a:rPr lang="en-CA" sz="1200" b="0" i="0" u="none" strike="noStrike" kern="1200" dirty="0">
                <a:solidFill>
                  <a:schemeClr val="tx1"/>
                </a:solidFill>
                <a:effectLst/>
                <a:latin typeface="+mn-lt"/>
                <a:ea typeface="+mn-ea"/>
                <a:cs typeface="+mn-cs"/>
              </a:rPr>
              <a:t>sign</a:t>
            </a:r>
            <a:r>
              <a:rPr lang="en-CA" sz="1200" b="0" i="0" kern="1200" dirty="0">
                <a:solidFill>
                  <a:schemeClr val="tx1"/>
                </a:solidFill>
                <a:effectLst/>
                <a:latin typeface="+mn-lt"/>
                <a:ea typeface="+mn-ea"/>
                <a:cs typeface="+mn-cs"/>
              </a:rPr>
              <a:t> the public key certificate.</a:t>
            </a:r>
          </a:p>
          <a:p>
            <a:r>
              <a:rPr lang="en-CA" sz="1200" b="1" i="0" kern="1200" dirty="0">
                <a:solidFill>
                  <a:schemeClr val="tx1"/>
                </a:solidFill>
                <a:effectLst/>
                <a:latin typeface="+mn-lt"/>
                <a:ea typeface="+mn-ea"/>
                <a:cs typeface="+mn-cs"/>
              </a:rPr>
              <a:t>Signature</a:t>
            </a:r>
            <a:r>
              <a:rPr lang="en-CA" sz="1200" b="0" i="0" kern="1200" dirty="0">
                <a:solidFill>
                  <a:schemeClr val="tx1"/>
                </a:solidFill>
                <a:effectLst/>
                <a:latin typeface="+mn-lt"/>
                <a:ea typeface="+mn-ea"/>
                <a:cs typeface="+mn-cs"/>
              </a:rPr>
              <a:t>: A signature of the certificate body by the issuer's private key.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b="0" u="none"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631830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411171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944760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Certificate Authority: </a:t>
            </a:r>
            <a:endParaRPr lang="en-CA"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Stores, issues and signs digital certificates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baseline="0" dirty="0"/>
              <a:t>Includes CA private key when storing the key pairs so that trust is established if the CA is trusted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baseline="0" dirty="0"/>
              <a:t>Sometimes referred to as a Trusted Third Party (TTP) or Registration Authority (RA) when the CA is separated from both the sender and receiver pair. </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Registration Authority: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Verifies the identity of the end user during requests for their certificate(s) to be stored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Can also</a:t>
            </a:r>
            <a:r>
              <a:rPr lang="en-CA" baseline="0" dirty="0"/>
              <a:t> be incorporated with the CA to provide a single node that grants both the CA and RA roles</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Central Directory: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A secure way to store and index keys for faster access time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Because a CA may be</a:t>
            </a:r>
            <a:r>
              <a:rPr lang="en-CA" baseline="0" dirty="0"/>
              <a:t> housing thousands of keys, there needs to be some way to split the listing into smaller subgroups</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a:t>
            </a:r>
          </a:p>
          <a:p>
            <a:r>
              <a:rPr lang="en-CA" dirty="0"/>
              <a:t>Certificate Management System:</a:t>
            </a:r>
          </a:p>
          <a:p>
            <a:pPr marL="171450" indent="-171450">
              <a:buFontTx/>
              <a:buChar char="-"/>
            </a:pPr>
            <a:r>
              <a:rPr lang="en-CA" dirty="0"/>
              <a:t>Used to manually</a:t>
            </a:r>
            <a:r>
              <a:rPr lang="en-CA" baseline="0" dirty="0"/>
              <a:t> allow the ability to revoke and extend the life of certificates. Typically this would be the administrative side of certificate management.</a:t>
            </a:r>
            <a:endParaRPr lang="en-CA" dirty="0"/>
          </a:p>
          <a:p>
            <a:endParaRPr lang="en-CA" dirty="0"/>
          </a:p>
          <a:p>
            <a:r>
              <a:rPr lang="en-CA" dirty="0"/>
              <a:t>Certificate Policy:</a:t>
            </a:r>
          </a:p>
          <a:p>
            <a:pPr marL="171450" indent="-171450">
              <a:buFontTx/>
              <a:buChar char="-"/>
            </a:pPr>
            <a:r>
              <a:rPr lang="en-CA" dirty="0"/>
              <a:t>Set</a:t>
            </a:r>
            <a:r>
              <a:rPr lang="en-CA" baseline="0" dirty="0"/>
              <a:t> of guidelines that govern what is required of a given certificate. How long will certificates be issued for? Will companies be allowed to issue or only computers? What types of use with be allowed? How long will the key need to be?</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50378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u="sng" dirty="0"/>
              <a:t>Certificate Authority:</a:t>
            </a:r>
            <a:r>
              <a:rPr lang="en-CA" dirty="0"/>
              <a:t> </a:t>
            </a:r>
            <a:endParaRPr lang="en-CA"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baseline="0" dirty="0"/>
              <a:t>Includes CA private key when storing the key pairs so that trust is established if the CA is trusted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baseline="0" dirty="0"/>
              <a:t>Sometimes referred to as a Trusted Third Party (TTP) or Registration Authority (RA) when the CA is separated from both the sender and receiver pair. </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u="sng" dirty="0"/>
              <a:t>Web of Trust: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Uses self-signed</a:t>
            </a:r>
            <a:r>
              <a:rPr lang="en-CA" baseline="0" dirty="0"/>
              <a:t> certificates and third party ‘vouches’ to maintain trust.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baseline="0" dirty="0"/>
              <a:t>Take for instance a partnership between two companies </a:t>
            </a:r>
            <a:r>
              <a:rPr lang="en-CA" b="1" baseline="0" dirty="0"/>
              <a:t>A</a:t>
            </a:r>
            <a:r>
              <a:rPr lang="en-CA" baseline="0" dirty="0"/>
              <a:t> and </a:t>
            </a:r>
            <a:r>
              <a:rPr lang="en-CA" b="1" baseline="0" dirty="0"/>
              <a:t>B</a:t>
            </a:r>
            <a:r>
              <a:rPr lang="en-CA" baseline="0" dirty="0"/>
              <a:t>.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b="1" baseline="0" dirty="0"/>
              <a:t>A</a:t>
            </a:r>
            <a:r>
              <a:rPr lang="en-CA" baseline="0" dirty="0"/>
              <a:t> will generate a self-signed certificate and use that certificate for an internal Certificate Authority. When users or devices from company </a:t>
            </a:r>
            <a:r>
              <a:rPr lang="en-CA" b="1" baseline="0" dirty="0"/>
              <a:t>A</a:t>
            </a:r>
            <a:r>
              <a:rPr lang="en-CA" baseline="0" dirty="0"/>
              <a:t> want to communicate with users or devices at Company </a:t>
            </a:r>
            <a:r>
              <a:rPr lang="en-CA" b="1" baseline="0" dirty="0"/>
              <a:t>B</a:t>
            </a:r>
            <a:r>
              <a:rPr lang="en-CA" baseline="0" dirty="0"/>
              <a:t> there would be no means of authenticating the self signed certificate generated by company </a:t>
            </a:r>
            <a:r>
              <a:rPr lang="en-CA" b="1" baseline="0" dirty="0"/>
              <a:t>A</a:t>
            </a:r>
            <a:r>
              <a:rPr lang="en-CA" baseline="0" dirty="0"/>
              <a:t>.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baseline="0" dirty="0"/>
              <a:t>In web of trust the self-signed certificate from company </a:t>
            </a:r>
            <a:r>
              <a:rPr lang="en-CA" b="1" baseline="0" dirty="0"/>
              <a:t>A</a:t>
            </a:r>
            <a:r>
              <a:rPr lang="en-CA" b="0" baseline="0" dirty="0"/>
              <a:t> would be passed to the Certificate Authority of company </a:t>
            </a:r>
            <a:r>
              <a:rPr lang="en-CA" b="1" baseline="0" dirty="0"/>
              <a:t>B</a:t>
            </a:r>
            <a:r>
              <a:rPr lang="en-CA" b="0" baseline="0" dirty="0"/>
              <a:t> and ‘vouched’ for by the Certificate Authority of company </a:t>
            </a:r>
            <a:r>
              <a:rPr lang="en-CA" b="1" baseline="0" dirty="0"/>
              <a:t>A</a:t>
            </a:r>
            <a:r>
              <a:rPr lang="en-CA" b="0" baseline="0" dirty="0"/>
              <a:t>. Because users and devices in company </a:t>
            </a:r>
            <a:r>
              <a:rPr lang="en-CA" b="1" baseline="0" dirty="0"/>
              <a:t>B</a:t>
            </a:r>
            <a:r>
              <a:rPr lang="en-CA" b="0" baseline="0" dirty="0"/>
              <a:t> trust the Certificate Authority of company </a:t>
            </a:r>
            <a:r>
              <a:rPr lang="en-CA" b="1" baseline="0" dirty="0"/>
              <a:t>B</a:t>
            </a:r>
            <a:r>
              <a:rPr lang="en-CA" b="0" baseline="0" dirty="0"/>
              <a:t> then </a:t>
            </a:r>
            <a:r>
              <a:rPr lang="en-CA" b="1" baseline="0" dirty="0"/>
              <a:t>A</a:t>
            </a:r>
            <a:r>
              <a:rPr lang="en-CA" b="0" baseline="0" dirty="0"/>
              <a:t> can now communicate with </a:t>
            </a:r>
            <a:r>
              <a:rPr lang="en-CA" b="1" baseline="0" dirty="0"/>
              <a:t>B</a:t>
            </a:r>
            <a:r>
              <a:rPr lang="en-CA" b="0" baseline="0" dirty="0"/>
              <a:t>.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b="0" baseline="0" dirty="0"/>
              <a:t>This would also happen in reverse to allow for </a:t>
            </a:r>
            <a:r>
              <a:rPr lang="en-CA" b="1" baseline="0" dirty="0"/>
              <a:t>B</a:t>
            </a:r>
            <a:r>
              <a:rPr lang="en-CA" b="0" baseline="0" dirty="0"/>
              <a:t> to communicate with </a:t>
            </a:r>
            <a:r>
              <a:rPr lang="en-CA" b="1" baseline="0" dirty="0"/>
              <a:t>A</a:t>
            </a:r>
            <a:r>
              <a:rPr lang="en-CA" b="0" baseline="0" dirty="0"/>
              <a:t>.</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CA"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b="0" u="sng" baseline="0" dirty="0"/>
              <a:t>Simple Public Key Infrastructure: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b="0" u="none" baseline="0" dirty="0"/>
              <a:t>Created as a means to do away with the complexity of CAs and Web of Trust. SPKI does not create a mapping of users to certificates and relies solely on the keys to maintain trust rather than the user.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CA" b="0"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b="0" u="sng" baseline="0" dirty="0" err="1"/>
              <a:t>Blockchain</a:t>
            </a:r>
            <a:r>
              <a:rPr lang="en-CA" b="0" u="sng" baseline="0" dirty="0"/>
              <a:t>-based PKI:</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b="0" u="none" baseline="0" dirty="0"/>
              <a:t>Uses the same technology used in cryptocurrency to create a listing of key pairs and users that is both decentralized and distributable. Due to this fact the records contained in the data set are also unalterable.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158817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Procedure for PKI:</a:t>
            </a:r>
          </a:p>
          <a:p>
            <a:pPr marL="228600" indent="-228600">
              <a:buAutoNum type="arabicPeriod"/>
            </a:pPr>
            <a:r>
              <a:rPr lang="en-CA" dirty="0"/>
              <a:t>Bob wants to purchase</a:t>
            </a:r>
            <a:r>
              <a:rPr lang="en-CA" baseline="0" dirty="0"/>
              <a:t> a new shirt online</a:t>
            </a:r>
          </a:p>
          <a:p>
            <a:pPr marL="228600" indent="-228600">
              <a:buAutoNum type="arabicPeriod"/>
            </a:pPr>
            <a:r>
              <a:rPr lang="en-CA" baseline="0" dirty="0"/>
              <a:t>Bob requests a new certificate to communicate with the retailer</a:t>
            </a:r>
          </a:p>
          <a:p>
            <a:pPr marL="228600" indent="-228600">
              <a:buAutoNum type="arabicPeriod"/>
            </a:pPr>
            <a:r>
              <a:rPr lang="en-CA" baseline="0" dirty="0"/>
              <a:t>The Registration Authority (RA) confirms Bob’s identity and passes the new key pair to the CA</a:t>
            </a:r>
          </a:p>
          <a:p>
            <a:pPr marL="228600" indent="-228600">
              <a:buAutoNum type="arabicPeriod"/>
            </a:pPr>
            <a:r>
              <a:rPr lang="en-CA" dirty="0"/>
              <a:t>A Certificate Authority (CA)</a:t>
            </a:r>
            <a:r>
              <a:rPr lang="en-CA" baseline="0" dirty="0"/>
              <a:t> </a:t>
            </a:r>
            <a:r>
              <a:rPr lang="en-CA" dirty="0"/>
              <a:t>issues Bob’s private</a:t>
            </a:r>
            <a:r>
              <a:rPr lang="en-CA" baseline="0" dirty="0"/>
              <a:t> key </a:t>
            </a:r>
            <a:r>
              <a:rPr lang="en-CA" dirty="0"/>
              <a:t>to Bob so that he can</a:t>
            </a:r>
            <a:r>
              <a:rPr lang="en-CA" baseline="0" dirty="0"/>
              <a:t> start his transaction</a:t>
            </a:r>
            <a:endParaRPr lang="en-CA" dirty="0"/>
          </a:p>
          <a:p>
            <a:pPr marL="228600" indent="-228600">
              <a:buAutoNum type="arabicPeriod"/>
            </a:pPr>
            <a:r>
              <a:rPr lang="en-CA" dirty="0"/>
              <a:t>Bob</a:t>
            </a:r>
            <a:r>
              <a:rPr lang="en-CA" baseline="0" dirty="0"/>
              <a:t> encrypts his payment information with his private key and sends it to the retailer</a:t>
            </a:r>
          </a:p>
          <a:p>
            <a:pPr marL="228600" indent="-228600">
              <a:buAutoNum type="arabicPeriod"/>
            </a:pPr>
            <a:r>
              <a:rPr lang="en-CA" baseline="0" dirty="0"/>
              <a:t>The retailer needs to verify Bob’s identity using Bob’s public key. A request is sent to the Validation Authority (VA) used by the retailer</a:t>
            </a:r>
          </a:p>
          <a:p>
            <a:pPr marL="228600" indent="-228600">
              <a:buAutoNum type="arabicPeriod"/>
            </a:pPr>
            <a:r>
              <a:rPr lang="en-CA" baseline="0" dirty="0"/>
              <a:t>The VA looks at issuing CA and requests Bob’s public key. The public key is send to the VA and forwarded to the retailer</a:t>
            </a:r>
          </a:p>
          <a:p>
            <a:pPr marL="228600" indent="-228600">
              <a:buAutoNum type="arabicPeriod"/>
            </a:pPr>
            <a:r>
              <a:rPr lang="en-CA" baseline="0" dirty="0"/>
              <a:t>Once the public key is received, the payment information can be decrypted using Bob’s public key. The retailer then processes the transaction </a:t>
            </a:r>
          </a:p>
          <a:p>
            <a:pPr marL="228600" indent="-228600">
              <a:buAutoNum type="arabicPeriod"/>
            </a:pPr>
            <a:r>
              <a:rPr lang="en-CA" baseline="0" dirty="0"/>
              <a:t>Once the payment is confirmed, Bob receives his order confirmation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5681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9A3155F4-C80C-44BA-94D8-27792C2237C0}" type="slidenum">
              <a:rPr lang="en-CA" smtClean="0"/>
              <a:t>10</a:t>
            </a:fld>
            <a:endParaRPr lang="en-CA"/>
          </a:p>
        </p:txBody>
      </p:sp>
    </p:spTree>
    <p:extLst>
      <p:ext uri="{BB962C8B-B14F-4D97-AF65-F5344CB8AC3E}">
        <p14:creationId xmlns:p14="http://schemas.microsoft.com/office/powerpoint/2010/main" val="27057372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b="0" u="none"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23937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b="0" u="none"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115884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015178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078056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9638739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59314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113</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279299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Most companies that accept credit cards will look to you to provide guidance and direction. </a:t>
            </a:r>
          </a:p>
          <a:p>
            <a:endParaRPr lang="en-CA" dirty="0"/>
          </a:p>
          <a:p>
            <a:r>
              <a:rPr lang="en-US" dirty="0"/>
              <a:t>The Payment Card Industry Data Security Standard (PCI DSS) is a widely accepted set of policies and procedures intended to optimize the security of credit, debit and cash card transactions and protect cardholders against misuse of their personal information. The PCI DSS was created jointly in 2004 by four major credit-card companies: Visa, MasterCard, Discover and American Express.</a:t>
            </a:r>
            <a:endParaRPr lang="en-CA" dirty="0"/>
          </a:p>
          <a:p>
            <a:endParaRPr lang="en-CA" dirty="0"/>
          </a:p>
          <a:p>
            <a:r>
              <a:rPr lang="en-CA" dirty="0"/>
              <a:t>https://www.pcisecuritystandards.org/</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116</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078056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customers to merchants and financial institutions, the security of cardholder data affects everybody. Discover how securing cardholder data can help preserve customer trust, ensure compliance, and benefit  organizations in the long term.</a:t>
            </a:r>
          </a:p>
          <a:p>
            <a:endParaRPr lang="en-US" dirty="0"/>
          </a:p>
          <a:p>
            <a:r>
              <a:rPr lang="en-US" dirty="0"/>
              <a:t>The breach or theft of cardholder data affects the entire payment card ecosystem. Customers suddenly lose trust in merchants or financial institutions, their credit can be negatively affected -- there is enormous personal fallout. Merchants and financial institutions lose credibility (and in turn, business), they are also subject to numerous financial liabilities.</a:t>
            </a:r>
          </a:p>
          <a:p>
            <a:endParaRPr lang="en-US" dirty="0"/>
          </a:p>
          <a:p>
            <a:r>
              <a:rPr lang="en-US" dirty="0"/>
              <a:t>A cautionary note: PCI compliance does not equal security. It is a point in time assessment of the security for a small portion of an organization. The PCI DSS can be used to enhance security throughout an organization by applying common security principals.</a:t>
            </a:r>
          </a:p>
          <a:p>
            <a:endParaRPr lang="en-US" dirty="0"/>
          </a:p>
          <a:p>
            <a:r>
              <a:rPr lang="en-US" dirty="0"/>
              <a:t>https://</a:t>
            </a:r>
            <a:r>
              <a:rPr lang="en-US" dirty="0" err="1"/>
              <a:t>www.pcisecuritystandards.org</a:t>
            </a:r>
            <a:r>
              <a:rPr lang="en-US" dirty="0"/>
              <a:t>/</a:t>
            </a:r>
          </a:p>
          <a:p>
            <a:endParaRPr lang="en-US" dirty="0"/>
          </a:p>
          <a:p>
            <a:r>
              <a:rPr lang="en-US" dirty="0"/>
              <a:t>Other Points:</a:t>
            </a:r>
          </a:p>
          <a:p>
            <a:pPr marL="171450" indent="-171450">
              <a:buFont typeface="Arial" panose="020B0604020202020204" pitchFamily="34" charset="0"/>
              <a:buChar char="•"/>
            </a:pPr>
            <a:r>
              <a:rPr lang="en-US" dirty="0"/>
              <a:t>Diminished sales</a:t>
            </a:r>
          </a:p>
          <a:p>
            <a:pPr marL="171450" indent="-171450">
              <a:buFont typeface="Arial" panose="020B0604020202020204" pitchFamily="34" charset="0"/>
              <a:buChar char="•"/>
            </a:pPr>
            <a:r>
              <a:rPr lang="en-US" dirty="0"/>
              <a:t>Fraud losses</a:t>
            </a:r>
          </a:p>
          <a:p>
            <a:pPr marL="171450" indent="-171450">
              <a:buFont typeface="Arial" panose="020B0604020202020204" pitchFamily="34" charset="0"/>
              <a:buChar char="•"/>
            </a:pPr>
            <a:r>
              <a:rPr lang="en-US" dirty="0"/>
              <a:t>Legal costs, settlements and judgments</a:t>
            </a:r>
          </a:p>
          <a:p>
            <a:pPr marL="171450" indent="-171450">
              <a:buFont typeface="Arial" panose="020B0604020202020204" pitchFamily="34" charset="0"/>
              <a:buChar char="•"/>
            </a:pPr>
            <a:r>
              <a:rPr lang="en-US" dirty="0"/>
              <a:t>Lost jobs (CISO, CIO, CEO and dependent professional positions)</a:t>
            </a:r>
          </a:p>
          <a:p>
            <a:endParaRPr lang="en-US" dirty="0"/>
          </a:p>
          <a:p>
            <a:endParaRPr lang="en-US" dirty="0"/>
          </a:p>
          <a:p>
            <a:r>
              <a:rPr lang="en-US" dirty="0"/>
              <a:t>Hackers want your cardholder data. By obtaining the Primary Account Number (PAN) and sensitive authentication data, a thief can impersonate the cardholder, use the card, and steal the cardholder’s identity.</a:t>
            </a:r>
          </a:p>
          <a:p>
            <a:endParaRPr lang="en-US" dirty="0"/>
          </a:p>
          <a:p>
            <a:r>
              <a:rPr lang="en-CA" dirty="0"/>
              <a:t>https://</a:t>
            </a:r>
            <a:r>
              <a:rPr lang="en-CA" dirty="0" err="1"/>
              <a:t>www.pcisecuritystandards.org</a:t>
            </a:r>
            <a:r>
              <a:rPr lang="en-CA" dirty="0"/>
              <a:t>/</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686120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amount of data on a single credit card is surprising. Take a look at one and think about what would happen if the wrong people get this information.</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118</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5087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9A3155F4-C80C-44BA-94D8-27792C2237C0}" type="slidenum">
              <a:rPr lang="en-CA" smtClean="0"/>
              <a:t>11</a:t>
            </a:fld>
            <a:endParaRPr lang="en-CA"/>
          </a:p>
        </p:txBody>
      </p:sp>
    </p:spTree>
    <p:extLst>
      <p:ext uri="{BB962C8B-B14F-4D97-AF65-F5344CB8AC3E}">
        <p14:creationId xmlns:p14="http://schemas.microsoft.com/office/powerpoint/2010/main" val="18883244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Sensitive cardholder data can be stolen from many places:</a:t>
            </a:r>
          </a:p>
          <a:p>
            <a:endParaRPr lang="en-CA" dirty="0"/>
          </a:p>
          <a:p>
            <a:r>
              <a:rPr lang="en-CA" dirty="0"/>
              <a:t>https://www.pcisecuritystandards.org/</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119</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9036301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secure cardholder data where it is captured at the point of sale and as it flows into the payment system. The best step you can take is to not store any cardholder data. T</a:t>
            </a:r>
          </a:p>
          <a:p>
            <a:endParaRPr lang="en-CA" dirty="0"/>
          </a:p>
          <a:p>
            <a:r>
              <a:rPr lang="en-CA" dirty="0"/>
              <a:t>Not storing cardholder data removes a lot of the risk and reduces the scope of a PCI compliance activity.</a:t>
            </a:r>
          </a:p>
          <a:p>
            <a:endParaRPr lang="en-CA" dirty="0"/>
          </a:p>
          <a:p>
            <a:r>
              <a:rPr lang="en-CA" dirty="0"/>
              <a:t>https://www.pcisecuritystandards.org/</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120</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1450678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http://www.computerworld.com/article/2544306/security0/tjx-data-breach--at-45-6m-card-numbers--it-s-the-biggest-ever.html</a:t>
            </a:r>
          </a:p>
          <a:p>
            <a:r>
              <a:rPr lang="en-US" dirty="0"/>
              <a:t>TJX suffered the largest computer data breach in corporate history, affecting over 45 million credit and debit cards.</a:t>
            </a:r>
          </a:p>
          <a:p>
            <a:endParaRPr lang="en-US" dirty="0"/>
          </a:p>
          <a:p>
            <a:endParaRPr lang="en-US" dirty="0"/>
          </a:p>
          <a:p>
            <a:r>
              <a:rPr lang="en-US" dirty="0" err="1"/>
              <a:t>Bjorhus</a:t>
            </a:r>
            <a:r>
              <a:rPr lang="en-US" dirty="0"/>
              <a:t>, J. (2014). “Clean Reviews Preceded Target’s Data Breach, and Others”. Retrieved August</a:t>
            </a:r>
          </a:p>
          <a:p>
            <a:r>
              <a:rPr lang="en-US" dirty="0"/>
              <a:t>15, 2015 from www.govtech.com website: http://www.govtech.com/security/Clean-Reviews-PrecededTargets-Data-Breach-and-Others.html</a:t>
            </a:r>
          </a:p>
          <a:p>
            <a:r>
              <a:rPr lang="en-US" dirty="0"/>
              <a:t>Target, breached in 2013, was certified PCI DSS compliant weeks before criminals installed malware on the retailer’s network.</a:t>
            </a:r>
          </a:p>
          <a:p>
            <a:endParaRPr lang="en-US" dirty="0"/>
          </a:p>
          <a:p>
            <a:endParaRPr lang="en-US" dirty="0"/>
          </a:p>
          <a:p>
            <a:r>
              <a:rPr lang="en-US" dirty="0"/>
              <a:t>Brenner, B. (2009). “Heartland CEO on Data Breach: QSAs Let Us Down”. Retrieved August 15,</a:t>
            </a:r>
          </a:p>
          <a:p>
            <a:r>
              <a:rPr lang="en-US" dirty="0"/>
              <a:t>2015 from www.csoonline.com website: http://www.csoonline.com/article/2124260/privacy/heartland-ceoon-data-breach--qsas-let-us-down.html</a:t>
            </a:r>
          </a:p>
          <a:p>
            <a:r>
              <a:rPr lang="en-US" dirty="0"/>
              <a:t>Heartland Payment Systems suffered a major breach even though assessors have been deeming this company compliant for six consecutive years.</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4578661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1. Many vendors offer an array of software and services for PCI DSS compliance. No single vendor or</a:t>
            </a:r>
          </a:p>
          <a:p>
            <a:r>
              <a:rPr lang="en-US" dirty="0"/>
              <a:t>product, however, fully addresses all 12 requirements of PCI DSS. When marketing focuses on one</a:t>
            </a:r>
          </a:p>
          <a:p>
            <a:r>
              <a:rPr lang="en-US" dirty="0"/>
              <a:t>product’s capabilities to the exclusion of other PCI DSS requirements, the resulting perception of a</a:t>
            </a:r>
          </a:p>
          <a:p>
            <a:r>
              <a:rPr lang="en-US" dirty="0"/>
              <a:t>“silver bullet” might lead some to believe that a point product provides “compliance,” when it really</a:t>
            </a:r>
          </a:p>
          <a:p>
            <a:r>
              <a:rPr lang="en-US" dirty="0"/>
              <a:t>only addresses just one or a few elements of the standard. </a:t>
            </a:r>
          </a:p>
          <a:p>
            <a:endParaRPr lang="en-US" dirty="0"/>
          </a:p>
          <a:p>
            <a:pPr marL="0" indent="0">
              <a:buFont typeface="+mj-lt"/>
              <a:buNone/>
            </a:pPr>
            <a:r>
              <a:rPr lang="en-US" dirty="0"/>
              <a:t>2. Outsourcing simplifies payment card processing but does not provide automatic compliance. Don’t</a:t>
            </a:r>
          </a:p>
          <a:p>
            <a:r>
              <a:rPr lang="en-US" dirty="0"/>
              <a:t>forget to address policies and procedures for cardholder transactions and data processing. Your</a:t>
            </a:r>
          </a:p>
          <a:p>
            <a:r>
              <a:rPr lang="en-US" dirty="0"/>
              <a:t>business must protect cardholder data when you receive it, and when you process charge backs and</a:t>
            </a:r>
          </a:p>
          <a:p>
            <a:r>
              <a:rPr lang="en-US" dirty="0"/>
              <a:t>refunds. You must also ensure that providers’ applications and card payment terminals comply with</a:t>
            </a:r>
          </a:p>
          <a:p>
            <a:r>
              <a:rPr lang="en-US" dirty="0"/>
              <a:t>respective PCI standards and do not store sensitive cardholder data. You should request proof of</a:t>
            </a:r>
          </a:p>
          <a:p>
            <a:r>
              <a:rPr lang="en-US" dirty="0"/>
              <a:t>compliance annually from providers.</a:t>
            </a:r>
          </a:p>
          <a:p>
            <a:endParaRPr lang="en-US" dirty="0"/>
          </a:p>
          <a:p>
            <a:r>
              <a:rPr lang="en-US" dirty="0"/>
              <a:t>3. The IT staff implements technical and operational aspects of PCI-related systems, but compliance</a:t>
            </a:r>
          </a:p>
          <a:p>
            <a:r>
              <a:rPr lang="en-US" dirty="0"/>
              <a:t>to the payment brand’s programs is much more than a “project” with a beginning and end – it’s an</a:t>
            </a:r>
          </a:p>
          <a:p>
            <a:r>
              <a:rPr lang="en-US" dirty="0"/>
              <a:t>ongoing process of assessment, remediation and reporting. PCI compliance is a business issue</a:t>
            </a:r>
          </a:p>
          <a:p>
            <a:r>
              <a:rPr lang="en-US" dirty="0"/>
              <a:t>that is best addressed by a multi-disciplinary team. The risks of compromise are financial and</a:t>
            </a:r>
          </a:p>
          <a:p>
            <a:r>
              <a:rPr lang="en-US" dirty="0"/>
              <a:t>reputational, so they affect the whole organization. Be sure your business addresses policies and</a:t>
            </a:r>
          </a:p>
          <a:p>
            <a:r>
              <a:rPr lang="en-US" dirty="0"/>
              <a:t>procedures as they apply to the entire card payment acceptance and processing workflow.</a:t>
            </a:r>
          </a:p>
          <a:p>
            <a:endParaRPr lang="en-US" dirty="0"/>
          </a:p>
          <a:p>
            <a:r>
              <a:rPr lang="en-US" dirty="0"/>
              <a:t>4. Successful completion of a system scan or PCI DSS assessment is but a snapshot in time. Security</a:t>
            </a:r>
          </a:p>
          <a:p>
            <a:r>
              <a:rPr lang="en-US" dirty="0"/>
              <a:t>exploits are non-stop and get stronger every day, which is why PCI DSS compliance efforts must be</a:t>
            </a:r>
          </a:p>
          <a:p>
            <a:r>
              <a:rPr lang="en-US" dirty="0"/>
              <a:t>a continuous process of assessment and remediation to ensure safety of cardholder data.</a:t>
            </a:r>
          </a:p>
          <a:p>
            <a:endParaRPr lang="en-US" dirty="0"/>
          </a:p>
          <a:p>
            <a:r>
              <a:rPr lang="en-US" dirty="0"/>
              <a:t>5. Most aspects of the PCI DSS are already a common best practice for security. The standard also</a:t>
            </a:r>
          </a:p>
          <a:p>
            <a:r>
              <a:rPr lang="en-US" dirty="0"/>
              <a:t>permits the option of using compensating controls to meet most requirements. The standard</a:t>
            </a:r>
          </a:p>
          <a:p>
            <a:r>
              <a:rPr lang="en-US" dirty="0"/>
              <a:t>provides significant detail, which benefits merchants and processors by not leaving them to wonder,</a:t>
            </a:r>
          </a:p>
          <a:p>
            <a:r>
              <a:rPr lang="en-US" dirty="0"/>
              <a:t>“Where do I go from here?” This scope and flexibility leads some to view PCI DSS as an effective</a:t>
            </a:r>
          </a:p>
          <a:p>
            <a:r>
              <a:rPr lang="en-US" dirty="0"/>
              <a:t>standard for securing all sensitive information.</a:t>
            </a:r>
          </a:p>
          <a:p>
            <a:endParaRPr lang="en-US" dirty="0"/>
          </a:p>
          <a:p>
            <a:r>
              <a:rPr lang="en-CA" dirty="0"/>
              <a:t>https://www.pcisecuritystandards.org/</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0573722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Because most large merchants have complex IT environments, many hire a QSA to glean their specialized value for on-site security assessments required by PCI DSS. The QSA also assesses and validates compensating controls. However, the payment card brands provide the option of doing an internal assessment with an officer sign-off if your acquirer and/or merchant bank agrees. The PCI SSC also provides training for Internal Security Assessors (ISAs). Smaller merchants may be eligible to self-assess their compliance and validate using the Self-Assessment Questionnaire (SAQ) found on the PCI SSC web site. </a:t>
            </a:r>
          </a:p>
          <a:p>
            <a:endParaRPr lang="en-US" dirty="0"/>
          </a:p>
          <a:p>
            <a:r>
              <a:rPr lang="en-US" dirty="0"/>
              <a:t>7. PCI DSS compliance is required for any business that accepts payment cards – even if the quantity of transactions is just one. </a:t>
            </a:r>
          </a:p>
          <a:p>
            <a:endParaRPr lang="en-US" dirty="0"/>
          </a:p>
          <a:p>
            <a:r>
              <a:rPr lang="en-US" dirty="0"/>
              <a:t>8. SAQs are validation tools for eligible merchants and service providers to report that they have evaluated their PCI DSS compliance through a self-assessment. It represents a snapshot of the particular moment in time when the Self-Assessment Questionnaire and associated vulnerability scan (if applicable) is completed. After that moment, only another assessment or post-breach forensic analysis can prove PCI DSS compliance. But a single system change can make you non-compliant in an instant. True security of cardholder data requires non-stop assessment and remediation to ensure that the likelihood of a breach is kept as low as possible. </a:t>
            </a:r>
          </a:p>
          <a:p>
            <a:endParaRPr lang="en-US" dirty="0"/>
          </a:p>
          <a:p>
            <a:r>
              <a:rPr lang="en-US" dirty="0"/>
              <a:t>9. Both PCI DSS and the payment card brands strongly discourage storage of cardholder data by merchants and processors. There is no need, nor is it allowed, to store data from the magnetic stripe on the back of a payment card, or equivalent data from a chip. If merchants or processors have a business reason to store front-of-card information, such as cardholder name and primary account number (PAN), PCI DSS requires this data to be protected, and the PAN to be encrypted or otherwise made unreadable. </a:t>
            </a:r>
          </a:p>
          <a:p>
            <a:endParaRPr lang="en-US" dirty="0"/>
          </a:p>
          <a:p>
            <a:r>
              <a:rPr lang="en-US" dirty="0"/>
              <a:t>10. Understanding and implementing the 12 requirements of PCI DSS can seem daunting, especially for merchants without a large security or IT department. However, PCI DSS mostly calls for good, basic security. Even if there was no requirement for PCI DSS compliance, the best practices for security contained in the standard are steps that every business would want to take anyway to protect sensitive data and continuity of operations. There are many products and services available to help meet the requirements for security – and PCI DSS compliance. When people say PCI DSS is too hard, many really mean to say compliance is not cheap. The business risks and ultimate costs of non-compliance, however, can vastly exceed implementing PCI DSS – such as fines, legal fees, decreases in stock equity, and especially lost business. Implementing PCI DSS should be part of a sound, basic enterprise security strategy, which requires making this activity part of your ongoing business plan and budget.</a:t>
            </a:r>
          </a:p>
          <a:p>
            <a:endParaRPr lang="en-US" dirty="0"/>
          </a:p>
          <a:p>
            <a:r>
              <a:rPr lang="en-CA" dirty="0"/>
              <a:t>https://www.pcisecuritystandards.org/</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123</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883244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a:t>Review the case studies in the handouts and discuss:</a:t>
            </a:r>
          </a:p>
          <a:p>
            <a:endParaRPr lang="en-CA" baseline="0" dirty="0"/>
          </a:p>
          <a:p>
            <a:r>
              <a:rPr lang="en-CA" baseline="0" dirty="0"/>
              <a:t>Why did these companies need to be concerned with PCI DSS?</a:t>
            </a:r>
          </a:p>
          <a:p>
            <a:r>
              <a:rPr lang="en-CA" baseline="0" dirty="0"/>
              <a:t>What action did they take?</a:t>
            </a:r>
          </a:p>
          <a:p>
            <a:r>
              <a:rPr lang="en-CA" baseline="0" dirty="0"/>
              <a:t>How can an IT security professional help with PCI DSS?</a:t>
            </a:r>
          </a:p>
          <a:p>
            <a:endParaRPr lang="en-CA" baseline="0" dirty="0"/>
          </a:p>
          <a:p>
            <a:endParaRPr lang="en-CA" baseline="0" dirty="0"/>
          </a:p>
          <a:p>
            <a:r>
              <a:rPr lang="en-CA" baseline="0" dirty="0"/>
              <a:t>Case Studies taken from:</a:t>
            </a:r>
          </a:p>
          <a:p>
            <a:r>
              <a:rPr lang="en-CA" baseline="0" dirty="0"/>
              <a:t>https://www.secureworks.com/blog/general-pci-compliance-data-security-case-study-heartland</a:t>
            </a:r>
          </a:p>
          <a:p>
            <a:r>
              <a:rPr lang="en-CA" baseline="0" dirty="0"/>
              <a:t>http://blog.securitymetrics.com/2015/11/case-studies-pci-compliance.html</a:t>
            </a:r>
          </a:p>
          <a:p>
            <a:r>
              <a:rPr lang="en-CA" baseline="0" dirty="0"/>
              <a:t>http://www.abovesecurity.com/pdf/Case_Study_PCI.pdf</a:t>
            </a:r>
          </a:p>
          <a:p>
            <a:r>
              <a:rPr lang="en-CA" baseline="0" dirty="0"/>
              <a:t>http://obashi.co.uk/wp-content/uploads/2015/03/Cyber_Security_PCI-DSS_Case_Study.pdf</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124</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3004396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Including prevention, detection and appropriate reaction to security incidents.</a:t>
            </a:r>
          </a:p>
          <a:p>
            <a:r>
              <a:rPr lang="en-US" dirty="0"/>
              <a:t>It’s just a point in time assessment. Security is an ever-evolving process.</a:t>
            </a:r>
          </a:p>
          <a:p>
            <a:r>
              <a:rPr lang="en-US" dirty="0"/>
              <a:t>Most likely, you will be asked about PCI compliance sometime in your career.</a:t>
            </a:r>
          </a:p>
          <a:p>
            <a:endParaRPr lang="en-US" dirty="0"/>
          </a:p>
          <a:p>
            <a:r>
              <a:rPr lang="en-US" dirty="0"/>
              <a:t>https://www.pcisecuritystandards.org/</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125</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2438187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126</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93267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127</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1299533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r>
              <a:rPr lang="en-US" dirty="0"/>
              <a:t>The PCI DSS standard 3.2 will be used in this course</a:t>
            </a:r>
          </a:p>
          <a:p>
            <a:endParaRPr lang="en-CA" dirty="0"/>
          </a:p>
          <a:p>
            <a:endParaRPr lang="en-CA" dirty="0"/>
          </a:p>
          <a:p>
            <a:r>
              <a:rPr lang="en-CA" dirty="0"/>
              <a:t>https://www.pcisecuritystandards.org/</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0780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 and 2 letter words:</a:t>
            </a:r>
          </a:p>
          <a:p>
            <a:r>
              <a:rPr lang="en-CA" dirty="0"/>
              <a:t>A</a:t>
            </a:r>
            <a:r>
              <a:rPr lang="en-CA" baseline="0" dirty="0"/>
              <a:t>, I, K (slang), o (old English)</a:t>
            </a:r>
          </a:p>
          <a:p>
            <a:r>
              <a:rPr lang="en-CA" baseline="0" dirty="0"/>
              <a:t>At, an, am, as, be, </a:t>
            </a:r>
            <a:r>
              <a:rPr lang="en-CA" baseline="0" dirty="0" err="1"/>
              <a:t>ba</a:t>
            </a:r>
            <a:r>
              <a:rPr lang="en-CA" baseline="0" dirty="0"/>
              <a:t>, in, on</a:t>
            </a:r>
          </a:p>
          <a:p>
            <a:endParaRPr lang="en-CA" dirty="0"/>
          </a:p>
          <a:p>
            <a:r>
              <a:rPr lang="en-CA" dirty="0"/>
              <a:t>Frequency analysis (from table):</a:t>
            </a:r>
          </a:p>
          <a:p>
            <a:r>
              <a:rPr lang="en-CA" dirty="0"/>
              <a:t>e 12	</a:t>
            </a:r>
            <a:r>
              <a:rPr lang="en-CA" dirty="0" err="1"/>
              <a:t>i</a:t>
            </a:r>
            <a:r>
              <a:rPr lang="en-CA" baseline="0" dirty="0"/>
              <a:t> 7</a:t>
            </a:r>
          </a:p>
          <a:p>
            <a:r>
              <a:rPr lang="en-CA" baseline="0" dirty="0"/>
              <a:t>t 9	s 6</a:t>
            </a:r>
          </a:p>
          <a:p>
            <a:r>
              <a:rPr lang="en-CA" baseline="0" dirty="0"/>
              <a:t>a 8	h 6</a:t>
            </a:r>
          </a:p>
          <a:p>
            <a:r>
              <a:rPr lang="en-CA" baseline="0" dirty="0"/>
              <a:t>O 7	r 6</a:t>
            </a:r>
          </a:p>
          <a:p>
            <a:r>
              <a:rPr lang="en-CA" baseline="0" dirty="0"/>
              <a:t>N 7	d 4</a:t>
            </a:r>
          </a:p>
        </p:txBody>
      </p:sp>
      <p:sp>
        <p:nvSpPr>
          <p:cNvPr id="4" name="Slide Number Placeholder 3"/>
          <p:cNvSpPr>
            <a:spLocks noGrp="1"/>
          </p:cNvSpPr>
          <p:nvPr>
            <p:ph type="sldNum" sz="quarter" idx="10"/>
          </p:nvPr>
        </p:nvSpPr>
        <p:spPr/>
        <p:txBody>
          <a:bodyPr/>
          <a:lstStyle/>
          <a:p>
            <a:fld id="{9A3155F4-C80C-44BA-94D8-27792C2237C0}" type="slidenum">
              <a:rPr lang="en-CA" smtClean="0"/>
              <a:t>12</a:t>
            </a:fld>
            <a:endParaRPr lang="en-CA"/>
          </a:p>
        </p:txBody>
      </p:sp>
    </p:spTree>
    <p:extLst>
      <p:ext uri="{BB962C8B-B14F-4D97-AF65-F5344CB8AC3E}">
        <p14:creationId xmlns:p14="http://schemas.microsoft.com/office/powerpoint/2010/main" val="308517408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https://www.pcisecuritystandards.org/</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130</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6861208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https://www.pcisecuritystandards.org/</a:t>
            </a:r>
          </a:p>
          <a:p>
            <a:endParaRPr lang="en-US" dirty="0"/>
          </a:p>
          <a:p>
            <a:r>
              <a:rPr lang="en-US" dirty="0"/>
              <a:t>All systems must be protected from unauthorized access from untrusted networks, whether entering the system via the Internet as e-commerce, employee Internet access through desktop browsers, employee e-mail access, dedicated connections such as business-to-business connections, via wireless networks, or via other sources. Often, seemingly insignificant paths to and from untrusted networks can provide unprotected pathways into key systems. Firewalls are a key protection mechanism for any computer network.</a:t>
            </a:r>
          </a:p>
          <a:p>
            <a:endParaRPr lang="en-US" dirty="0"/>
          </a:p>
          <a:p>
            <a:r>
              <a:rPr lang="en-US" dirty="0"/>
              <a:t>There are 22 sub-requirements under requirement 1. This gives you an idea of how complex and detailed achieving PCI compliance is. </a:t>
            </a:r>
          </a:p>
          <a:p>
            <a:endParaRPr lang="en-US" dirty="0"/>
          </a:p>
          <a:p>
            <a:r>
              <a:rPr lang="en-US" dirty="0"/>
              <a:t>Malicious individuals (external and internal to an entity) often use vendor default passwords and other vendor default settings to compromise systems. These passwords and settings are well known by hacker communities and are easily determined via public information.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5240548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https://www.pcisecuritystandards.org/</a:t>
            </a:r>
          </a:p>
          <a:p>
            <a:endParaRPr lang="en-US" dirty="0"/>
          </a:p>
          <a:p>
            <a:r>
              <a:rPr lang="en-US" dirty="0"/>
              <a:t>Protection methods such as encryption, truncation, masking, and hashing are critical components of cardholder data protection. If an intruder circumvents other security controls and gains access to encrypted data, without the proper cryptographic keys, the data is unreadable and unusable to that person. Other effective methods of protecting stored data should also be considered as potential risk mitigation opportunities. For example, methods for minimizing risk include not storing cardholder data unless absolutely necessary, truncating cardholder data if full PAN is not needed, and not sending unprotected PANs using end-user messaging technologies, such as e-mail and instant messaging.</a:t>
            </a:r>
          </a:p>
          <a:p>
            <a:endParaRPr lang="en-US" dirty="0"/>
          </a:p>
          <a:p>
            <a:r>
              <a:rPr lang="en-US" dirty="0"/>
              <a:t>Sensitive information must be encrypted during transmission over networks that are easily accessed by malicious individuals. Misconfigured wireless networks and vulnerabilities in legacy encryption and authentication protocols continue to be targets of malicious individuals who exploit these vulnerabilities to gain privileged access to cardholder data environments.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132</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4543976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https://www.pcisecuritystandards.org/</a:t>
            </a:r>
          </a:p>
          <a:p>
            <a:endParaRPr lang="en-US" dirty="0"/>
          </a:p>
          <a:p>
            <a:r>
              <a:rPr lang="en-US" dirty="0"/>
              <a:t>Malicious software, commonly referred to as “malware”—including viruses, worms, and Trojans—enters the network during many business approved activities including employee e-mail and use of the Internet, mobile computers, and storage devices, resulting in the exploitation of system vulnerabilities. Anti-virus software must be used on all systems commonly affected by malware to protect systems from current and evolving malicious software threats. Additional anti-malware solutions may be considered as a supplement to the anti-virus software; however, such additional solutions do not replace the need for anti-virus software to be in place. </a:t>
            </a:r>
          </a:p>
          <a:p>
            <a:endParaRPr lang="en-US" dirty="0"/>
          </a:p>
          <a:p>
            <a:r>
              <a:rPr lang="en-US" dirty="0"/>
              <a:t>Unscrupulous individuals use security vulnerabilities to gain privileged access to systems. Many of these vulnerabilities are fixed by vendor provided security patches, which must be installed by the entities that manage the systems. All systems must have all appropriate software patches to protect against the exploitation and compromise of cardholder data by malicious individuals and malicious software.  </a:t>
            </a:r>
          </a:p>
          <a:p>
            <a:endParaRPr lang="en-US" dirty="0"/>
          </a:p>
          <a:p>
            <a:r>
              <a:rPr lang="en-US" i="1" dirty="0"/>
              <a:t>Note: Appropriate software patches are those patches that have been evaluated and tested sufficiently to determine that the patches do not conflict with existing security configurations. For in-house developed applications, numerous vulnerabilities can be avoided by using standard system development processes and secure coding techniques. </a:t>
            </a:r>
          </a:p>
          <a:p>
            <a:r>
              <a:rPr lang="en-US" dirty="0"/>
              <a:t>  </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133</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2141520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https://www.pcisecuritystandards.org/</a:t>
            </a:r>
          </a:p>
          <a:p>
            <a:endParaRPr lang="en-US" dirty="0"/>
          </a:p>
          <a:p>
            <a:r>
              <a:rPr lang="en-US" dirty="0"/>
              <a:t>To ensure critical data can only be accessed by authorized personnel, systems and processes must be in place to limit access based on need to know and according to job responsibilities.  </a:t>
            </a:r>
          </a:p>
          <a:p>
            <a:r>
              <a:rPr lang="en-US" dirty="0"/>
              <a:t>“Need to know” is when access rights are granted to only the least amount of data and privileges needed to perform a job. </a:t>
            </a:r>
          </a:p>
          <a:p>
            <a:endParaRPr lang="en-US" dirty="0"/>
          </a:p>
          <a:p>
            <a:r>
              <a:rPr lang="en-US" dirty="0"/>
              <a:t>Assigning a unique identification (ID) to each person with access ensures that each individual is uniquely accountable for their actions. When such accountability is in place, actions taken on critical data and systems are performed by, and can be traced to, known and authorized users and processes.  The effectiveness of a password is largely determined by the design and implementation of the authentication system—particularly, how frequently password attempts can be made by an attacker, and the security methods to protect user passwords at the point of entry, during transmission, and while in storage. </a:t>
            </a:r>
          </a:p>
          <a:p>
            <a:endParaRPr lang="en-US" dirty="0"/>
          </a:p>
          <a:p>
            <a:r>
              <a:rPr lang="en-US" dirty="0"/>
              <a:t>Any physical access to data or systems that house cardholder data provides the opportunity for individuals to access devices or data and to remove systems or hardcopies, and should be appropriately restricted. For the purposes of Requirement 9, “onsite personnel” refers to full-time and part-time employees, temporary employees, contractors and consultants who are physically present on the entity’s premises. A “visitor” refers to a vendor, guest of any onsite personnel, service workers, or anyone who needs to enter the facility for a short duration, usually not more than one day. “Media” refers to all paper and electronic media containing cardholder data.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134</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1605765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https://www.pcisecuritystandards.org/</a:t>
            </a:r>
          </a:p>
          <a:p>
            <a:endParaRPr lang="en-US" dirty="0"/>
          </a:p>
          <a:p>
            <a:r>
              <a:rPr lang="en-US" dirty="0"/>
              <a:t>Logging mechanisms and the ability to track user activities are critical in preventing, detecting, or minimizing the impact of a data compromise. The presence of logs in all environments allows thorough tracking, alerting, and analysis when something does go wrong. Determining the cause of a compromise is very difficult, if not impossible, without system activity logs. </a:t>
            </a:r>
          </a:p>
          <a:p>
            <a:endParaRPr lang="en-US" dirty="0"/>
          </a:p>
          <a:p>
            <a:r>
              <a:rPr lang="en-US" dirty="0"/>
              <a:t>Vulnerabilities are being discovered continually by malicious individuals and researchers, and being introduced by new software. System components, processes, and custom software should be tested frequently to ensure security controls continue to reflect a changing environment.</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135</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0980669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https://www.pcisecuritystandards.org/</a:t>
            </a:r>
          </a:p>
          <a:p>
            <a:endParaRPr lang="en-US" dirty="0"/>
          </a:p>
          <a:p>
            <a:r>
              <a:rPr lang="en-US" dirty="0"/>
              <a:t>A strong security policy sets the security tone for the whole entity and informs personnel what is expected of them. All personnel should be aware of the sensitivity of data and their responsibilities for protecting it. For the purposes of Requirement 12, “personnel” refers to full-time and part-time employees, temporary employees, contractors and consultants who are “resident” on the entity’s site or otherwise have access to the cardholder data environment.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136</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4743632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https://www.pcisecuritystandards.org/</a:t>
            </a:r>
          </a:p>
          <a:p>
            <a:endParaRPr lang="en-US" dirty="0"/>
          </a:p>
          <a:p>
            <a:r>
              <a:rPr lang="en-US" dirty="0"/>
              <a:t>Detailed testing procedures and guidance can be found in the full standard on the PCI Standards Council site.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137</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2438187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a case study here </a:t>
            </a:r>
          </a:p>
          <a:p>
            <a:endParaRPr lang="en-US" dirty="0"/>
          </a:p>
          <a:p>
            <a:r>
              <a:rPr lang="en-US" dirty="0"/>
              <a:t>Examine XYZ Corp to determine if they need to engage a third party to conduct a PCI assessment.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138</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1831996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PCI standard is reviewed annually unless there is a specific breach, in which case it is reviewed and possibly updated if necessary. Remember to check</a:t>
            </a:r>
            <a:r>
              <a:rPr lang="en-US" baseline="0" dirty="0"/>
              <a:t> </a:t>
            </a:r>
            <a:r>
              <a:rPr lang="en-US" dirty="0"/>
              <a:t>the PCI standards council site frequently for any changes.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139</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87857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Using</a:t>
            </a:r>
            <a:r>
              <a:rPr lang="en-CA" baseline="0" dirty="0"/>
              <a:t> the image above you can see that the most commonly used letters are E, T, and A. Are there way that we can exploit this cipher?</a:t>
            </a:r>
          </a:p>
          <a:p>
            <a:endParaRPr lang="en-CA" baseline="0" dirty="0"/>
          </a:p>
        </p:txBody>
      </p:sp>
      <p:sp>
        <p:nvSpPr>
          <p:cNvPr id="4" name="Slide Number Placeholder 3"/>
          <p:cNvSpPr>
            <a:spLocks noGrp="1"/>
          </p:cNvSpPr>
          <p:nvPr>
            <p:ph type="sldNum" sz="quarter" idx="10"/>
          </p:nvPr>
        </p:nvSpPr>
        <p:spPr/>
        <p:txBody>
          <a:bodyPr/>
          <a:lstStyle/>
          <a:p>
            <a:fld id="{9A3155F4-C80C-44BA-94D8-27792C2237C0}" type="slidenum">
              <a:rPr lang="en-CA" smtClean="0"/>
              <a:t>13</a:t>
            </a:fld>
            <a:endParaRPr lang="en-CA"/>
          </a:p>
        </p:txBody>
      </p:sp>
    </p:spTree>
    <p:extLst>
      <p:ext uri="{BB962C8B-B14F-4D97-AF65-F5344CB8AC3E}">
        <p14:creationId xmlns:p14="http://schemas.microsoft.com/office/powerpoint/2010/main" val="223004396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140</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7907867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141</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7309825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A3155F4-C80C-44BA-94D8-27792C2237C0}" type="slidenum">
              <a:rPr lang="en-CA" smtClean="0"/>
              <a:t>142</a:t>
            </a:fld>
            <a:endParaRPr lang="en-CA"/>
          </a:p>
        </p:txBody>
      </p:sp>
    </p:spTree>
    <p:extLst>
      <p:ext uri="{BB962C8B-B14F-4D97-AF65-F5344CB8AC3E}">
        <p14:creationId xmlns:p14="http://schemas.microsoft.com/office/powerpoint/2010/main" val="245471507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r>
              <a:rPr lang="en-US" dirty="0"/>
              <a:t>The PCI DSS standard 3.2 will be used in this course</a:t>
            </a:r>
          </a:p>
          <a:p>
            <a:endParaRPr lang="en-CA" dirty="0"/>
          </a:p>
          <a:p>
            <a:endParaRPr lang="en-CA" dirty="0"/>
          </a:p>
          <a:p>
            <a:r>
              <a:rPr lang="en-CA" dirty="0"/>
              <a:t>https://www.pcisecuritystandards.org/</a:t>
            </a:r>
          </a:p>
          <a:p>
            <a:endParaRPr lang="en-CA" dirty="0"/>
          </a:p>
          <a:p>
            <a:r>
              <a:rPr lang="en-US" dirty="0"/>
              <a:t>Talk to anyone who works for an organization that accepts, processes or even looks at a credit card, and the three letters “PCI” strike a chord of fear that is rarely seen in the IT world. While it's true that the PCI standards – and specifically the Data Security Standard (DSS) – are rigorous mandates that require experienced security professionals to implement and maintain, achieving PCI compliance is not really rocket science.</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143</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078056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https://www.pcisecuritystandards.org/</a:t>
            </a:r>
          </a:p>
          <a:p>
            <a:endParaRPr lang="en-US" dirty="0"/>
          </a:p>
          <a:p>
            <a:r>
              <a:rPr lang="en-US" dirty="0"/>
              <a:t>Achieving and maintaining compliance with PCI-DSS are two different things. While most of the controls defined in the PCI-DSS standard are technical configurations for hosts and infrastructure devices, organizations are required to maintain these configurations once they are in place. To make that happen, organizations need at least rudimentary security processes in place to ensure that access controls are maintained, anti-malware and other countermeasures are kept up-to-date, and vulnerability assessments are conducted on a regular basis. Without a series of information security processes in place to manage security controls, it's very easy to fall out of compliance.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144</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6861208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https://www.pcisecuritystandards.org/</a:t>
            </a:r>
          </a:p>
          <a:p>
            <a:endParaRPr lang="en-US" dirty="0"/>
          </a:p>
          <a:p>
            <a:r>
              <a:rPr lang="en-US" dirty="0"/>
              <a:t>The chain of custody around credit card data is one of the most common examples of the lowest common denominator approach to security – the weakest link dictates the likely vector of a malicious attacker. Because a typical credit card payment process can involve many different systems, it is critical to know the information systems that are part of that process, their role, and to what degree (if any) they are exposed to any part of credit card data. If an organization doesn't have adequate security controls in place on all of these systems, they are at a higher risk of compromise.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145</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5240548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https://www.pcisecuritystandards.org/</a:t>
            </a:r>
          </a:p>
          <a:p>
            <a:endParaRPr lang="en-US" dirty="0"/>
          </a:p>
          <a:p>
            <a:r>
              <a:rPr lang="en-US" dirty="0"/>
              <a:t>Hand-in-hand with knowing what you have is knowing how you manage it. Documentation of all kinds – product and vendor-provided documentation, device configuration worksheets, security processes and procedures, and lists of personnel who have access to PCI data – will all be required as part of the audit process. Having up-to-date information available both for your security program personnel and your external auditors is critical to ensuring that you both maintain security and maintain compliance (which are two separate disciplines).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146</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4543976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https://www.pcisecuritystandards.org/</a:t>
            </a:r>
          </a:p>
          <a:p>
            <a:endParaRPr lang="en-US" dirty="0"/>
          </a:p>
          <a:p>
            <a:r>
              <a:rPr lang="en-US" dirty="0"/>
              <a:t>Unfortunately, all of the technical controls in the world cannot stop an employee from inappropriately disclosing or handling cardholder data. While it's important for organizations to implement technical controls per the PCI-DSS standard, it's also vital that everyone who has access to cardholder data understand their roles and responsibilities related to the security of data. This includes everyone from point-of-sale personnel who physically touch the card, to DBAs and application developers who manage PCI processing systems, to third-party vendors who have access to limited cardholder information. This requires periodic training, and holding employees, contractors and vendors responsible for their exposure to the chain of custody of PCI data.</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147</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2141520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https://www.pcisecuritystandards.org/</a:t>
            </a:r>
          </a:p>
          <a:p>
            <a:endParaRPr lang="en-US" dirty="0"/>
          </a:p>
          <a:p>
            <a:r>
              <a:rPr lang="en-US" dirty="0"/>
              <a:t>PCI-DSS auditors – both qualified security assessors (QSAs) and approved scanning vendors (ASVs) – exist primarily to ensure that your systems are reasonably secure. While the idea of an external auditor coming on-site to your organization to probe your IT assets and question your personnel may seem like a stress-inducing event, the fact is that even if findings are discovered in your environment, addressing these findings will make you more secure. It is important to challenge your QSA or ASV if they discover findings that you believe are incorrect, but similarly, it is equally important to listen to your auditor and address legitimate security gaps.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148</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1605765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https://www.pcisecuritystandards.org/</a:t>
            </a:r>
          </a:p>
          <a:p>
            <a:endParaRPr lang="en-US" dirty="0"/>
          </a:p>
          <a:p>
            <a:pPr marL="171450" indent="-171450">
              <a:buFont typeface="Arial" panose="020B0604020202020204" pitchFamily="34" charset="0"/>
              <a:buChar char="•"/>
            </a:pPr>
            <a:r>
              <a:rPr lang="en-US" dirty="0"/>
              <a:t>Determine which self-assessment Questionnaire (SAQ) your business should use to validate compliance. </a:t>
            </a:r>
          </a:p>
          <a:p>
            <a:pPr marL="171450" indent="-171450">
              <a:buFont typeface="Arial" panose="020B0604020202020204" pitchFamily="34" charset="0"/>
              <a:buChar char="•"/>
            </a:pPr>
            <a:r>
              <a:rPr lang="en-US" dirty="0"/>
              <a:t>Complete the self-assessment Questionnaire according to the instructions it contains.</a:t>
            </a:r>
          </a:p>
          <a:p>
            <a:pPr marL="171450" indent="-171450">
              <a:buFont typeface="Arial" panose="020B0604020202020204" pitchFamily="34" charset="0"/>
              <a:buChar char="•"/>
            </a:pPr>
            <a:r>
              <a:rPr lang="en-US" dirty="0"/>
              <a:t>Complete and obtain evidence of a passing vulnerability scan with a PCI SSC Approved Scanning Vendor (ASV). Note scanning does not apply to all merchants. It is required for SAQ A-EP, SAQ B-IP, SAQ C, SAQ D-Merchant and SAQ D-Service Provider.</a:t>
            </a:r>
          </a:p>
          <a:p>
            <a:pPr marL="171450" indent="-171450">
              <a:buFont typeface="Arial" panose="020B0604020202020204" pitchFamily="34" charset="0"/>
              <a:buChar char="•"/>
            </a:pPr>
            <a:r>
              <a:rPr lang="en-US" dirty="0"/>
              <a:t>Complete the relevant Attestation of compliance in its entirety (located in the SAQ tool).</a:t>
            </a:r>
          </a:p>
          <a:p>
            <a:pPr marL="171450" indent="-171450">
              <a:buFont typeface="Arial" panose="020B0604020202020204" pitchFamily="34" charset="0"/>
              <a:buChar char="•"/>
            </a:pPr>
            <a:r>
              <a:rPr lang="en-US" dirty="0"/>
              <a:t>Submit the SAQ, evidence of a passing scan (if applicable), and the Attestation of compliance, along with any other requested documentation, to your acquirer.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149</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09806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9A3155F4-C80C-44BA-94D8-27792C2237C0}" type="slidenum">
              <a:rPr lang="en-CA" smtClean="0"/>
              <a:t>14</a:t>
            </a:fld>
            <a:endParaRPr lang="en-CA"/>
          </a:p>
        </p:txBody>
      </p:sp>
    </p:spTree>
    <p:extLst>
      <p:ext uri="{BB962C8B-B14F-4D97-AF65-F5344CB8AC3E}">
        <p14:creationId xmlns:p14="http://schemas.microsoft.com/office/powerpoint/2010/main" val="203750276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https://www.pcisecuritystandards.org/</a:t>
            </a:r>
          </a:p>
          <a:p>
            <a:endParaRPr lang="en-US" dirty="0"/>
          </a:p>
          <a:p>
            <a:r>
              <a:rPr lang="en-US" dirty="0"/>
              <a:t>Qualified Security Assessor (QSA) is a designation conferred by the PCI Security Standards Council to those individuals that meet specific information security education requirements, have taken the appropriate training from the PCI Security Standards Council, are employees of a Qualified Security Assessor (QSA) company approved PCI security and auditing firm, and will be performing PCI compliance assessments as they relate to the protection of credit card data.</a:t>
            </a:r>
          </a:p>
          <a:p>
            <a:endParaRPr lang="en-US" dirty="0"/>
          </a:p>
          <a:p>
            <a:r>
              <a:rPr lang="en-US" dirty="0"/>
              <a:t>The term QSA can be implied to identify an individual qualified to perform payment card industry compliance auditing and consulting or the firm itself. QSA companies are sometimes differentiated from QSA individuals by the initialism 'QSAC'.</a:t>
            </a:r>
          </a:p>
          <a:p>
            <a:endParaRPr lang="en-US" dirty="0"/>
          </a:p>
          <a:p>
            <a:r>
              <a:rPr lang="en-US" dirty="0"/>
              <a:t>The primary goal of an individual with the PCI QSA certification is to perform an assessment of a firm that handles credit card data against the high-level control objectives of the PCI Data Security Standard (PCI DSS).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150</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4743632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https://www.pcisecuritystandards.org/</a:t>
            </a:r>
          </a:p>
          <a:p>
            <a:endParaRPr lang="en-US" dirty="0"/>
          </a:p>
          <a:p>
            <a:r>
              <a:rPr lang="en-US" dirty="0"/>
              <a:t>“The security benefits associated with maintaining PCI compliance are vital to the long-term success of all merchants who process card payments. This includes continual identification of threats and vulnerabilities that could potentially impact the organization. Most organizations never fully recover from data breaches because the loss is greater than the data itself.”  — Quick Service Restaurant (QSR) Magazine</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151</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2438187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a current Case study here </a:t>
            </a:r>
          </a:p>
          <a:p>
            <a:endParaRPr lang="en-US" dirty="0"/>
          </a:p>
          <a:p>
            <a:r>
              <a:rPr lang="en-US" dirty="0"/>
              <a:t>Examine how XYZ Corp is going to use to become PCI compliant.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152</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1831996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Understanding the difference between compliance and security It’s important to recognize the difference between being compliant and being secure. Being compliant</a:t>
            </a:r>
          </a:p>
          <a:p>
            <a:r>
              <a:rPr lang="en-US" dirty="0"/>
              <a:t>with PCI DSS at one point in time does not prevent things from changing in your environment, which—if the proper controls are not implemented—could impact your security. You should therefore ensure that PCI DSS controls continue to be implemented properly as part of business-as-usual (BAU) activities and as defined by your overall security strategy. This will enable you to monitor the effectiveness of your organization’s security controls on an ongoing basis and maintain your PCI DSS compliant environment between PCI DSS assessments. Examples of how PCI DSS should be incorporated into BAU activities are provided in the “Implementing PCI DSS into Business-as-Usual Processes” section in the PCI DSS. Additionally, the PCI DSS security requirements are intended for the protection of payment card data, and your organization may have other sensitive data and assets that need protecting which could be outside of the scope of PCI DSS. Therefore, while PCI DSS compliance, if properly maintained, can</a:t>
            </a:r>
          </a:p>
          <a:p>
            <a:r>
              <a:rPr lang="en-US" dirty="0"/>
              <a:t>certainly contribute to overall security, it should not be viewed as a replacement for a robust, organization-wide security program.</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153</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8785769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154</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5068677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3155F4-C80C-44BA-94D8-27792C2237C0}"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155</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930224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3.xml"/><Relationship Id="rId1" Type="http://schemas.openxmlformats.org/officeDocument/2006/relationships/tags" Target="../tags/tag1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2.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2" name="Title 1"/>
          <p:cNvSpPr>
            <a:spLocks noGrp="1"/>
          </p:cNvSpPr>
          <p:nvPr>
            <p:ph type="ctrTitle"/>
          </p:nvPr>
        </p:nvSpPr>
        <p:spPr>
          <a:xfrm>
            <a:off x="3822672" y="1122363"/>
            <a:ext cx="6845328" cy="2387600"/>
          </a:xfrm>
        </p:spPr>
        <p:txBody>
          <a:bodyPr anchor="b">
            <a:normAutofit/>
          </a:bodyPr>
          <a:lstStyle>
            <a:lvl1pPr algn="l">
              <a:defRPr sz="5400" b="1" i="0">
                <a:solidFill>
                  <a:schemeClr val="accent1"/>
                </a:solidFill>
                <a:latin typeface="Verdana" charset="0"/>
                <a:ea typeface="Verdana" charset="0"/>
                <a:cs typeface="Verdana" charset="0"/>
              </a:defRPr>
            </a:lvl1pPr>
          </a:lstStyle>
          <a:p>
            <a:r>
              <a:rPr lang="en-US"/>
              <a:t>Click to edit Master title style</a:t>
            </a:r>
            <a:endParaRPr lang="en-US" dirty="0"/>
          </a:p>
        </p:txBody>
      </p:sp>
      <p:sp>
        <p:nvSpPr>
          <p:cNvPr id="3" name="Subtitle 2"/>
          <p:cNvSpPr>
            <a:spLocks noGrp="1"/>
          </p:cNvSpPr>
          <p:nvPr>
            <p:ph type="subTitle" idx="1"/>
          </p:nvPr>
        </p:nvSpPr>
        <p:spPr>
          <a:xfrm>
            <a:off x="3822672" y="3602038"/>
            <a:ext cx="6845328" cy="1655762"/>
          </a:xfrm>
        </p:spPr>
        <p:txBody>
          <a:bodyPr>
            <a:normAutofit/>
          </a:bodyPr>
          <a:lstStyle>
            <a:lvl1pPr marL="0" indent="0" algn="l">
              <a:buNone/>
              <a:defRPr sz="3000">
                <a:solidFill>
                  <a:schemeClr val="accent1"/>
                </a:solidFill>
                <a:latin typeface="Verdana" charset="0"/>
                <a:ea typeface="Verdana" charset="0"/>
                <a:cs typeface="Verdan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3822672" y="6390216"/>
            <a:ext cx="1231900" cy="365125"/>
          </a:xfrm>
        </p:spPr>
        <p:txBody>
          <a:bodyPr anchor="b"/>
          <a:lstStyle>
            <a:lvl1pPr>
              <a:defRPr>
                <a:solidFill>
                  <a:schemeClr val="accent6"/>
                </a:solidFill>
              </a:defRPr>
            </a:lvl1pPr>
          </a:lstStyle>
          <a:p>
            <a:fld id="{B3D2B377-CF7E-8F44-A32D-7E519906999D}" type="datetimeFigureOut">
              <a:rPr lang="en-US" smtClean="0"/>
              <a:pPr/>
              <a:t>8/7/2022</a:t>
            </a:fld>
            <a:endParaRPr lang="en-US" dirty="0"/>
          </a:p>
        </p:txBody>
      </p:sp>
      <p:sp>
        <p:nvSpPr>
          <p:cNvPr id="5" name="Footer Placeholder 4"/>
          <p:cNvSpPr>
            <a:spLocks noGrp="1"/>
          </p:cNvSpPr>
          <p:nvPr>
            <p:ph type="ftr" sz="quarter" idx="11"/>
          </p:nvPr>
        </p:nvSpPr>
        <p:spPr>
          <a:xfrm>
            <a:off x="5232372" y="6390216"/>
            <a:ext cx="5067328" cy="365125"/>
          </a:xfrm>
        </p:spPr>
        <p:txBody>
          <a:bodyPr anchor="b"/>
          <a:lstStyle>
            <a:lvl1pPr>
              <a:defRPr>
                <a:solidFill>
                  <a:schemeClr val="accent6"/>
                </a:solidFill>
              </a:defRPr>
            </a:lvl1pPr>
          </a:lstStyle>
          <a:p>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lvl1pPr>
              <a:defRPr>
                <a:solidFill>
                  <a:schemeClr val="accent6"/>
                </a:solidFill>
              </a:defRPr>
            </a:lvl1pPr>
          </a:lstStyle>
          <a:p>
            <a:fld id="{FDDB6027-878D-A249-A7C0-2BF119D95C83}" type="slidenum">
              <a:rPr lang="en-US" smtClean="0"/>
              <a:pPr/>
              <a:t>‹#›</a:t>
            </a:fld>
            <a:endParaRPr lang="en-US"/>
          </a:p>
        </p:txBody>
      </p:sp>
      <p:pic>
        <p:nvPicPr>
          <p:cNvPr id="7" name="Picture 6" descr="sait_icon_wordmark_colour.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4300" y="904252"/>
            <a:ext cx="3708372" cy="4718090"/>
          </a:xfrm>
          <a:prstGeom prst="rect">
            <a:avLst/>
          </a:prstGeom>
        </p:spPr>
      </p:pic>
    </p:spTree>
    <p:custDataLst>
      <p:tags r:id="rId1"/>
    </p:custDataLst>
    <p:extLst>
      <p:ext uri="{BB962C8B-B14F-4D97-AF65-F5344CB8AC3E}">
        <p14:creationId xmlns:p14="http://schemas.microsoft.com/office/powerpoint/2010/main" val="1282279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l="19182" r="17753"/>
          <a:stretch/>
        </p:blipFill>
        <p:spPr>
          <a:xfrm>
            <a:off x="909186" y="127000"/>
            <a:ext cx="3246125" cy="6350000"/>
          </a:xfrm>
          <a:prstGeom prst="rect">
            <a:avLst/>
          </a:prstGeom>
        </p:spPr>
      </p:pic>
      <p:sp>
        <p:nvSpPr>
          <p:cNvPr id="2" name="Title 1"/>
          <p:cNvSpPr>
            <a:spLocks noGrp="1"/>
          </p:cNvSpPr>
          <p:nvPr>
            <p:ph type="ctrTitle"/>
          </p:nvPr>
        </p:nvSpPr>
        <p:spPr>
          <a:xfrm>
            <a:off x="5939693" y="1320800"/>
            <a:ext cx="5804225" cy="2980352"/>
          </a:xfrm>
          <a:prstGeom prst="rect">
            <a:avLst/>
          </a:prstGeom>
        </p:spPr>
        <p:txBody>
          <a:bodyPr/>
          <a:lstStyle>
            <a:lvl1pPr algn="l">
              <a:defRPr sz="4800" baseline="0">
                <a:solidFill>
                  <a:srgbClr val="005EB8"/>
                </a:solidFill>
                <a:latin typeface="Titillium Lt" panose="00000400000000000000" pitchFamily="50" charset="0"/>
              </a:defRPr>
            </a:lvl1pPr>
          </a:lstStyle>
          <a:p>
            <a:endParaRPr lang="en-CA" noProof="0" dirty="0"/>
          </a:p>
        </p:txBody>
      </p:sp>
      <p:sp>
        <p:nvSpPr>
          <p:cNvPr id="11" name="Text Placeholder 10"/>
          <p:cNvSpPr>
            <a:spLocks noGrp="1"/>
          </p:cNvSpPr>
          <p:nvPr>
            <p:ph type="body" sz="quarter" idx="10" hasCustomPrompt="1"/>
          </p:nvPr>
        </p:nvSpPr>
        <p:spPr>
          <a:xfrm>
            <a:off x="5939693" y="4401024"/>
            <a:ext cx="5804225" cy="675789"/>
          </a:xfrm>
          <a:prstGeom prst="rect">
            <a:avLst/>
          </a:prstGeom>
        </p:spPr>
        <p:txBody>
          <a:bodyPr vert="horz"/>
          <a:lstStyle>
            <a:lvl1pPr marL="0" algn="l" defTabSz="914400" rtl="0" eaLnBrk="1" latinLnBrk="0" hangingPunct="1">
              <a:spcBef>
                <a:spcPct val="50000"/>
              </a:spcBef>
              <a:defRPr lang="en-US" sz="1400" b="1" kern="1200" baseline="0" dirty="0">
                <a:solidFill>
                  <a:srgbClr val="005EB8"/>
                </a:solidFill>
                <a:latin typeface="Titillium Lt" panose="00000400000000000000" pitchFamily="50" charset="0"/>
                <a:ea typeface="+mn-ea"/>
                <a:cs typeface="Arial" pitchFamily="34" charset="0"/>
              </a:defRPr>
            </a:lvl1pPr>
          </a:lstStyle>
          <a:p>
            <a:pPr lvl="0"/>
            <a:r>
              <a:rPr lang="en-US" dirty="0"/>
              <a:t>Presentation Subtitle</a:t>
            </a:r>
          </a:p>
        </p:txBody>
      </p:sp>
    </p:spTree>
    <p:custDataLst>
      <p:tags r:id="rId1"/>
    </p:custDataLst>
    <p:extLst>
      <p:ext uri="{BB962C8B-B14F-4D97-AF65-F5344CB8AC3E}">
        <p14:creationId xmlns:p14="http://schemas.microsoft.com/office/powerpoint/2010/main" val="4209876902"/>
      </p:ext>
    </p:extLst>
  </p:cSld>
  <p:clrMapOvr>
    <a:masterClrMapping/>
  </p:clrMapOvr>
  <p:extLst>
    <p:ext uri="{DCECCB84-F9BA-43D5-87BE-67443E8EF086}">
      <p15:sldGuideLst xmlns:p15="http://schemas.microsoft.com/office/powerpoint/2012/main">
        <p15:guide id="1" orient="horz" pos="912">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Title 2">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b="1" i="0">
                <a:solidFill>
                  <a:schemeClr val="accent1"/>
                </a:solidFill>
                <a:latin typeface="Verdana" charset="0"/>
                <a:ea typeface="Verdana" charset="0"/>
                <a:cs typeface="Verdana" charset="0"/>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30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822672" y="6390216"/>
            <a:ext cx="1231900" cy="365125"/>
          </a:xfrm>
        </p:spPr>
        <p:txBody>
          <a:bodyPr anchor="b"/>
          <a:lstStyle/>
          <a:p>
            <a:fld id="{B3D2B377-CF7E-8F44-A32D-7E519906999D}" type="datetimeFigureOut">
              <a:rPr lang="en-US" smtClean="0"/>
              <a:t>8/7/2022</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colour.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3700" y="-27337"/>
            <a:ext cx="2311400" cy="2940749"/>
          </a:xfrm>
          <a:prstGeom prst="rect">
            <a:avLst/>
          </a:prstGeom>
        </p:spPr>
      </p:pic>
    </p:spTree>
    <p:custDataLst>
      <p:tags r:id="rId1"/>
    </p:custDataLst>
    <p:extLst>
      <p:ext uri="{BB962C8B-B14F-4D97-AF65-F5344CB8AC3E}">
        <p14:creationId xmlns:p14="http://schemas.microsoft.com/office/powerpoint/2010/main" val="1555110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822672" y="6390216"/>
            <a:ext cx="1231900" cy="365125"/>
          </a:xfrm>
        </p:spPr>
        <p:txBody>
          <a:bodyPr anchor="b"/>
          <a:lstStyle/>
          <a:p>
            <a:fld id="{B3D2B377-CF7E-8F44-A32D-7E519906999D}" type="datetimeFigureOut">
              <a:rPr lang="en-US" smtClean="0"/>
              <a:t>8/7/2022</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horiz_colour.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8528" y="6176963"/>
            <a:ext cx="1650972" cy="681037"/>
          </a:xfrm>
          <a:prstGeom prst="rect">
            <a:avLst/>
          </a:prstGeom>
        </p:spPr>
      </p:pic>
    </p:spTree>
    <p:custDataLst>
      <p:tags r:id="rId1"/>
    </p:custDataLst>
    <p:extLst>
      <p:ext uri="{BB962C8B-B14F-4D97-AF65-F5344CB8AC3E}">
        <p14:creationId xmlns:p14="http://schemas.microsoft.com/office/powerpoint/2010/main" val="470681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RED">
    <p:bg>
      <p:bgPr>
        <a:solidFill>
          <a:schemeClr val="accent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b="0" i="0">
                <a:solidFill>
                  <a:schemeClr val="bg1"/>
                </a:solidFill>
                <a:latin typeface="Verdana" charset="0"/>
                <a:ea typeface="Verdana" charset="0"/>
                <a:cs typeface="Verdana" charset="0"/>
              </a:defRPr>
            </a:lvl1pPr>
          </a:lstStyle>
          <a:p>
            <a:r>
              <a:rPr lang="en-CA" dirty="0"/>
              <a:t>Headline</a:t>
            </a:r>
            <a:endParaRPr lang="en-US"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312668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BLUE">
    <p:bg>
      <p:bgPr>
        <a:solidFill>
          <a:schemeClr val="accent4"/>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a:solidFill>
                  <a:schemeClr val="bg1"/>
                </a:solidFill>
              </a:defRPr>
            </a:lvl1pPr>
          </a:lstStyle>
          <a:p>
            <a:r>
              <a:rPr lang="en-CA"/>
              <a:t>Headline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56617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162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Copyrigh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50996" y="2942"/>
            <a:ext cx="2041003" cy="786765"/>
          </a:xfrm>
          <a:prstGeom prst="rect">
            <a:avLst/>
          </a:prstGeom>
        </p:spPr>
      </p:pic>
      <p:sp>
        <p:nvSpPr>
          <p:cNvPr id="5" name="Rectangle 2"/>
          <p:cNvSpPr>
            <a:spLocks noChangeArrowheads="1"/>
          </p:cNvSpPr>
          <p:nvPr userDrawn="1"/>
        </p:nvSpPr>
        <p:spPr bwMode="auto">
          <a:xfrm>
            <a:off x="0" y="807883"/>
            <a:ext cx="12192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 name="Content Placeholder 3"/>
          <p:cNvSpPr>
            <a:spLocks noGrp="1"/>
          </p:cNvSpPr>
          <p:nvPr>
            <p:ph sz="quarter" idx="10" hasCustomPrompt="1"/>
          </p:nvPr>
        </p:nvSpPr>
        <p:spPr>
          <a:xfrm>
            <a:off x="846668" y="4297680"/>
            <a:ext cx="10454217" cy="2320290"/>
          </a:xfrm>
          <a:prstGeom prst="rect">
            <a:avLst/>
          </a:prstGeom>
          <a:noFill/>
        </p:spPr>
        <p:txBody>
          <a:bodyPr/>
          <a:lstStyle>
            <a:lvl1pPr marL="0" marR="0" indent="0">
              <a:lnSpc>
                <a:spcPct val="115000"/>
              </a:lnSpc>
              <a:spcBef>
                <a:spcPts val="0"/>
              </a:spcBef>
              <a:spcAft>
                <a:spcPts val="0"/>
              </a:spcAft>
              <a:buFontTx/>
              <a:buNone/>
              <a:defRPr sz="1100">
                <a:solidFill>
                  <a:schemeClr val="tx1"/>
                </a:solidFill>
                <a:latin typeface="Arial" panose="020B0604020202020204" pitchFamily="34" charset="0"/>
                <a:cs typeface="Arial" panose="020B0604020202020204" pitchFamily="34" charset="0"/>
              </a:defRPr>
            </a:lvl1pPr>
          </a:lstStyle>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 2017, Southern Alberta Institute of Technology. All rights reserved.</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For more information, contact:</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Director, Centre for Instructional Technology and Development</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Southern Alberta Institute of Technology</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1301 16 Ave. N.W., Calgary, AB T2M 0L4</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lvl="0"/>
            <a:endParaRPr lang="en-CA" dirty="0"/>
          </a:p>
        </p:txBody>
      </p:sp>
    </p:spTree>
    <p:custDataLst>
      <p:tags r:id="rId1"/>
    </p:custDataLst>
    <p:extLst>
      <p:ext uri="{BB962C8B-B14F-4D97-AF65-F5344CB8AC3E}">
        <p14:creationId xmlns:p14="http://schemas.microsoft.com/office/powerpoint/2010/main" val="4231114806"/>
      </p:ext>
    </p:extLst>
  </p:cSld>
  <p:clrMapOvr>
    <a:masterClrMapping/>
  </p:clrMapOvr>
  <p:extLst>
    <p:ext uri="{DCECCB84-F9BA-43D5-87BE-67443E8EF086}">
      <p15:sldGuideLst xmlns:p15="http://schemas.microsoft.com/office/powerpoint/2012/main">
        <p15:guide id="1" orient="horz" pos="864">
          <p15:clr>
            <a:srgbClr val="FBAE40"/>
          </p15:clr>
        </p15:guide>
        <p15:guide id="2" pos="3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Large text / content">
    <p:spTree>
      <p:nvGrpSpPr>
        <p:cNvPr id="1" name=""/>
        <p:cNvGrpSpPr/>
        <p:nvPr/>
      </p:nvGrpSpPr>
      <p:grpSpPr>
        <a:xfrm>
          <a:off x="0" y="0"/>
          <a:ext cx="0" cy="0"/>
          <a:chOff x="0" y="0"/>
          <a:chExt cx="0" cy="0"/>
        </a:xfrm>
      </p:grpSpPr>
      <p:sp>
        <p:nvSpPr>
          <p:cNvPr id="3" name="Title 1"/>
          <p:cNvSpPr>
            <a:spLocks noGrp="1"/>
          </p:cNvSpPr>
          <p:nvPr>
            <p:ph type="ctrTitle"/>
          </p:nvPr>
        </p:nvSpPr>
        <p:spPr>
          <a:xfrm>
            <a:off x="823803" y="154483"/>
            <a:ext cx="8929797" cy="627860"/>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8" name="Content Placeholder 7"/>
          <p:cNvSpPr>
            <a:spLocks noGrp="1"/>
          </p:cNvSpPr>
          <p:nvPr>
            <p:ph sz="quarter" idx="10"/>
          </p:nvPr>
        </p:nvSpPr>
        <p:spPr>
          <a:xfrm>
            <a:off x="846668" y="1248508"/>
            <a:ext cx="10454217" cy="4967260"/>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CA" noProof="0" dirty="0"/>
          </a:p>
          <a:p>
            <a:pPr lvl="2"/>
            <a:endParaRPr lang="en-US" noProof="0" dirty="0"/>
          </a:p>
        </p:txBody>
      </p:sp>
      <p:sp>
        <p:nvSpPr>
          <p:cNvPr id="4" name="Rectangle 2"/>
          <p:cNvSpPr>
            <a:spLocks noChangeArrowheads="1"/>
          </p:cNvSpPr>
          <p:nvPr userDrawn="1"/>
        </p:nvSpPr>
        <p:spPr bwMode="auto">
          <a:xfrm>
            <a:off x="0" y="807883"/>
            <a:ext cx="12192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TextBox 5"/>
          <p:cNvSpPr txBox="1"/>
          <p:nvPr userDrawn="1"/>
        </p:nvSpPr>
        <p:spPr>
          <a:xfrm>
            <a:off x="4047067" y="6426201"/>
            <a:ext cx="4097867"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D4D4D">
                    <a:lumMod val="60000"/>
                    <a:lumOff val="40000"/>
                  </a:srgbClr>
                </a:solidFill>
                <a:effectLst/>
                <a:uLnTx/>
                <a:uFillTx/>
                <a:latin typeface="Calibri"/>
                <a:ea typeface="+mn-ea"/>
                <a:cs typeface="Arial" panose="020B0604020202020204" pitchFamily="34" charset="0"/>
              </a:rPr>
              <a:t>© 2017, Southern Alberta Institute of Technology</a:t>
            </a:r>
          </a:p>
        </p:txBody>
      </p:sp>
      <p:sp>
        <p:nvSpPr>
          <p:cNvPr id="7" name="TextBox 6"/>
          <p:cNvSpPr txBox="1"/>
          <p:nvPr userDrawn="1"/>
        </p:nvSpPr>
        <p:spPr>
          <a:xfrm>
            <a:off x="11582398" y="6429127"/>
            <a:ext cx="493671" cy="24622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F78733-0A8E-421A-AD57-FCAD54DD3729}" type="slidenum">
              <a:rPr kumimoji="0" lang="en-US" sz="1000" b="0" i="0" u="none" strike="noStrike" kern="1200" cap="none" spc="0" normalizeH="0" baseline="0" noProof="0" smtClean="0">
                <a:ln>
                  <a:noFill/>
                </a:ln>
                <a:solidFill>
                  <a:srgbClr val="4D4D4D">
                    <a:lumMod val="60000"/>
                    <a:lumOff val="40000"/>
                  </a:srgbClr>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4D4D4D">
                  <a:lumMod val="60000"/>
                  <a:lumOff val="40000"/>
                </a:srgbClr>
              </a:solidFill>
              <a:effectLst/>
              <a:uLnTx/>
              <a:uFillTx/>
              <a:latin typeface="Calibri"/>
              <a:ea typeface="+mn-ea"/>
              <a:cs typeface="Arial" panose="020B0604020202020204" pitchFamily="34" charset="0"/>
            </a:endParaRP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50996" y="2942"/>
            <a:ext cx="2041003" cy="786765"/>
          </a:xfrm>
          <a:prstGeom prst="rect">
            <a:avLst/>
          </a:prstGeom>
        </p:spPr>
      </p:pic>
    </p:spTree>
    <p:custDataLst>
      <p:tags r:id="rId1"/>
    </p:custDataLst>
    <p:extLst>
      <p:ext uri="{BB962C8B-B14F-4D97-AF65-F5344CB8AC3E}">
        <p14:creationId xmlns:p14="http://schemas.microsoft.com/office/powerpoint/2010/main" val="3776427699"/>
      </p:ext>
    </p:extLst>
  </p:cSld>
  <p:clrMapOvr>
    <a:masterClrMapping/>
  </p:clrMapOvr>
  <p:hf hdr="0" dt="0"/>
  <p:extLst>
    <p:ext uri="{DCECCB84-F9BA-43D5-87BE-67443E8EF086}">
      <p15:sldGuideLst xmlns:p15="http://schemas.microsoft.com/office/powerpoint/2012/main">
        <p15:guide id="1" orient="horz" pos="864">
          <p15:clr>
            <a:srgbClr val="FBAE40"/>
          </p15:clr>
        </p15:guide>
        <p15:guide id="2" pos="56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p:spTree>
      <p:nvGrpSpPr>
        <p:cNvPr id="1" name=""/>
        <p:cNvGrpSpPr/>
        <p:nvPr/>
      </p:nvGrpSpPr>
      <p:grpSpPr>
        <a:xfrm>
          <a:off x="0" y="0"/>
          <a:ext cx="0" cy="0"/>
          <a:chOff x="0" y="0"/>
          <a:chExt cx="0" cy="0"/>
        </a:xfrm>
      </p:grpSpPr>
      <p:sp>
        <p:nvSpPr>
          <p:cNvPr id="3" name="Title 1"/>
          <p:cNvSpPr>
            <a:spLocks noGrp="1"/>
          </p:cNvSpPr>
          <p:nvPr>
            <p:ph type="ctrTitle"/>
          </p:nvPr>
        </p:nvSpPr>
        <p:spPr>
          <a:xfrm>
            <a:off x="823803" y="154483"/>
            <a:ext cx="8929797" cy="627860"/>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8" name="Content Placeholder 7"/>
          <p:cNvSpPr>
            <a:spLocks noGrp="1"/>
          </p:cNvSpPr>
          <p:nvPr>
            <p:ph sz="quarter" idx="10"/>
          </p:nvPr>
        </p:nvSpPr>
        <p:spPr>
          <a:xfrm>
            <a:off x="846668" y="1248508"/>
            <a:ext cx="10454217" cy="4967260"/>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CA" noProof="0" dirty="0"/>
          </a:p>
          <a:p>
            <a:pPr lvl="2"/>
            <a:endParaRPr lang="en-US" noProof="0" dirty="0"/>
          </a:p>
        </p:txBody>
      </p:sp>
      <p:sp>
        <p:nvSpPr>
          <p:cNvPr id="4" name="Rectangle 2"/>
          <p:cNvSpPr>
            <a:spLocks noChangeArrowheads="1"/>
          </p:cNvSpPr>
          <p:nvPr userDrawn="1"/>
        </p:nvSpPr>
        <p:spPr bwMode="auto">
          <a:xfrm>
            <a:off x="0" y="807883"/>
            <a:ext cx="12192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6" name="TextBox 5"/>
          <p:cNvSpPr txBox="1"/>
          <p:nvPr userDrawn="1"/>
        </p:nvSpPr>
        <p:spPr>
          <a:xfrm>
            <a:off x="4047067" y="6426201"/>
            <a:ext cx="4097867" cy="246221"/>
          </a:xfrm>
          <a:prstGeom prst="rect">
            <a:avLst/>
          </a:prstGeom>
          <a:noFill/>
        </p:spPr>
        <p:txBody>
          <a:bodyPr wrap="square" rtlCol="0">
            <a:spAutoFit/>
          </a:bodyPr>
          <a:lstStyle/>
          <a:p>
            <a:pPr algn="ctr"/>
            <a:r>
              <a:rPr lang="en-US" sz="1000" dirty="0">
                <a:solidFill>
                  <a:srgbClr val="4D4D4D">
                    <a:lumMod val="60000"/>
                    <a:lumOff val="40000"/>
                  </a:srgbClr>
                </a:solidFill>
                <a:cs typeface="Arial" panose="020B0604020202020204" pitchFamily="34" charset="0"/>
              </a:rPr>
              <a:t>© 2017, Southern Alberta Institute of Technology</a:t>
            </a:r>
          </a:p>
        </p:txBody>
      </p:sp>
      <p:sp>
        <p:nvSpPr>
          <p:cNvPr id="7" name="TextBox 6"/>
          <p:cNvSpPr txBox="1"/>
          <p:nvPr userDrawn="1"/>
        </p:nvSpPr>
        <p:spPr>
          <a:xfrm>
            <a:off x="11582398" y="6429127"/>
            <a:ext cx="493671" cy="246221"/>
          </a:xfrm>
          <a:prstGeom prst="rect">
            <a:avLst/>
          </a:prstGeom>
          <a:noFill/>
        </p:spPr>
        <p:txBody>
          <a:bodyPr wrap="square" rtlCol="0">
            <a:spAutoFit/>
          </a:bodyPr>
          <a:lstStyle/>
          <a:p>
            <a:pPr algn="r"/>
            <a:fld id="{7AF78733-0A8E-421A-AD57-FCAD54DD3729}" type="slidenum">
              <a:rPr lang="en-US" sz="1000" smtClean="0">
                <a:solidFill>
                  <a:srgbClr val="4D4D4D">
                    <a:lumMod val="60000"/>
                    <a:lumOff val="40000"/>
                  </a:srgbClr>
                </a:solidFill>
                <a:cs typeface="Arial" panose="020B0604020202020204" pitchFamily="34" charset="0"/>
              </a:rPr>
              <a:pPr algn="r"/>
              <a:t>‹#›</a:t>
            </a:fld>
            <a:endParaRPr lang="en-US" sz="1000" dirty="0">
              <a:solidFill>
                <a:srgbClr val="4D4D4D">
                  <a:lumMod val="60000"/>
                  <a:lumOff val="40000"/>
                </a:srgbClr>
              </a:solidFill>
              <a:cs typeface="Arial" panose="020B0604020202020204" pitchFamily="34" charset="0"/>
            </a:endParaRP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50996" y="2942"/>
            <a:ext cx="2041003" cy="786765"/>
          </a:xfrm>
          <a:prstGeom prst="rect">
            <a:avLst/>
          </a:prstGeom>
        </p:spPr>
      </p:pic>
    </p:spTree>
    <p:custDataLst>
      <p:tags r:id="rId1"/>
    </p:custDataLst>
    <p:extLst>
      <p:ext uri="{BB962C8B-B14F-4D97-AF65-F5344CB8AC3E}">
        <p14:creationId xmlns:p14="http://schemas.microsoft.com/office/powerpoint/2010/main" val="766580138"/>
      </p:ext>
    </p:extLst>
  </p:cSld>
  <p:clrMapOvr>
    <a:masterClrMapping/>
  </p:clrMapOvr>
  <p:hf hdr="0" dt="0"/>
  <p:extLst>
    <p:ext uri="{DCECCB84-F9BA-43D5-87BE-67443E8EF086}">
      <p15:sldGuideLst xmlns:p15="http://schemas.microsoft.com/office/powerpoint/2012/main">
        <p15:guide id="1" orient="horz" pos="864">
          <p15:clr>
            <a:srgbClr val="FBAE40"/>
          </p15:clr>
        </p15:guide>
        <p15:guide id="2" pos="56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heme" Target="../theme/theme2.xml"/><Relationship Id="rId1" Type="http://schemas.openxmlformats.org/officeDocument/2006/relationships/slideLayout" Target="../slideLayouts/slideLayout9.xml"/><Relationship Id="rId4" Type="http://schemas.openxmlformats.org/officeDocument/2006/relationships/image" Target="../media/image4.jpeg"/></Relationships>
</file>

<file path=ppt/slideMasters/_rels/slideMaster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heme" Target="../theme/theme3.xml"/><Relationship Id="rId1" Type="http://schemas.openxmlformats.org/officeDocument/2006/relationships/slideLayout" Target="../slideLayouts/slideLayout10.xml"/><Relationship Id="rId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22672" y="6356350"/>
            <a:ext cx="1231900" cy="365125"/>
          </a:xfrm>
          <a:prstGeom prst="rect">
            <a:avLst/>
          </a:prstGeom>
        </p:spPr>
        <p:txBody>
          <a:bodyPr vert="horz" lIns="91440" tIns="45720" rIns="91440" bIns="45720" rtlCol="0" anchor="ctr"/>
          <a:lstStyle>
            <a:lvl1pPr algn="l">
              <a:defRPr sz="900">
                <a:solidFill>
                  <a:schemeClr val="accent6"/>
                </a:solidFill>
                <a:latin typeface="Verdana" charset="0"/>
                <a:ea typeface="Verdana" charset="0"/>
                <a:cs typeface="Verdana" charset="0"/>
              </a:defRPr>
            </a:lvl1pPr>
          </a:lstStyle>
          <a:p>
            <a:fld id="{B3D2B377-CF7E-8F44-A32D-7E519906999D}" type="datetimeFigureOut">
              <a:rPr lang="en-US" smtClean="0"/>
              <a:pPr/>
              <a:t>8/7/2022</a:t>
            </a:fld>
            <a:endParaRPr lang="en-US"/>
          </a:p>
        </p:txBody>
      </p:sp>
      <p:sp>
        <p:nvSpPr>
          <p:cNvPr id="5" name="Footer Placeholder 4"/>
          <p:cNvSpPr>
            <a:spLocks noGrp="1"/>
          </p:cNvSpPr>
          <p:nvPr>
            <p:ph type="ftr" sz="quarter" idx="3"/>
          </p:nvPr>
        </p:nvSpPr>
        <p:spPr>
          <a:xfrm>
            <a:off x="5232372" y="6356350"/>
            <a:ext cx="5067328" cy="365125"/>
          </a:xfrm>
          <a:prstGeom prst="rect">
            <a:avLst/>
          </a:prstGeom>
        </p:spPr>
        <p:txBody>
          <a:bodyPr vert="horz" lIns="91440" tIns="45720" rIns="91440" bIns="45720" rtlCol="0" anchor="ctr"/>
          <a:lstStyle>
            <a:lvl1pPr algn="ctr">
              <a:defRPr sz="900">
                <a:solidFill>
                  <a:schemeClr val="accent6"/>
                </a:solidFill>
                <a:latin typeface="Verdana" charset="0"/>
                <a:ea typeface="Verdana" charset="0"/>
                <a:cs typeface="Verdana" charset="0"/>
              </a:defRPr>
            </a:lvl1pPr>
          </a:lstStyle>
          <a:p>
            <a:endParaRPr lang="en-US"/>
          </a:p>
        </p:txBody>
      </p:sp>
      <p:sp>
        <p:nvSpPr>
          <p:cNvPr id="6" name="Slide Number Placeholder 5"/>
          <p:cNvSpPr>
            <a:spLocks noGrp="1"/>
          </p:cNvSpPr>
          <p:nvPr>
            <p:ph type="sldNum" sz="quarter" idx="4"/>
          </p:nvPr>
        </p:nvSpPr>
        <p:spPr>
          <a:xfrm>
            <a:off x="10477500" y="6356350"/>
            <a:ext cx="876300" cy="365125"/>
          </a:xfrm>
          <a:prstGeom prst="rect">
            <a:avLst/>
          </a:prstGeom>
        </p:spPr>
        <p:txBody>
          <a:bodyPr vert="horz" lIns="91440" tIns="45720" rIns="91440" bIns="45720" rtlCol="0" anchor="ctr"/>
          <a:lstStyle>
            <a:lvl1pPr algn="r">
              <a:defRPr sz="900">
                <a:solidFill>
                  <a:schemeClr val="accent6"/>
                </a:solidFill>
                <a:latin typeface="Verdana" charset="0"/>
                <a:ea typeface="Verdana" charset="0"/>
                <a:cs typeface="Verdana" charset="0"/>
              </a:defRPr>
            </a:lvl1pPr>
          </a:lstStyle>
          <a:p>
            <a:fld id="{FDDB6027-878D-A249-A7C0-2BF119D95C83}" type="slidenum">
              <a:rPr lang="en-US" smtClean="0"/>
              <a:pPr/>
              <a:t>‹#›</a:t>
            </a:fld>
            <a:endParaRPr lang="en-US"/>
          </a:p>
        </p:txBody>
      </p:sp>
    </p:spTree>
    <p:extLst>
      <p:ext uri="{BB962C8B-B14F-4D97-AF65-F5344CB8AC3E}">
        <p14:creationId xmlns:p14="http://schemas.microsoft.com/office/powerpoint/2010/main" val="179669482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5" r:id="rId4"/>
    <p:sldLayoutId id="2147483657" r:id="rId5"/>
    <p:sldLayoutId id="2147483654" r:id="rId6"/>
    <p:sldLayoutId id="2147483658" r:id="rId7"/>
    <p:sldLayoutId id="2147483663" r:id="rId8"/>
  </p:sldLayoutIdLst>
  <p:txStyles>
    <p:titleStyle>
      <a:lvl1pPr algn="l" defTabSz="914400" rtl="0" eaLnBrk="1" latinLnBrk="0" hangingPunct="1">
        <a:lnSpc>
          <a:spcPct val="90000"/>
        </a:lnSpc>
        <a:spcBef>
          <a:spcPct val="0"/>
        </a:spcBef>
        <a:buNone/>
        <a:defRPr sz="4400" kern="1200">
          <a:solidFill>
            <a:schemeClr val="tx1"/>
          </a:solidFill>
          <a:latin typeface="Verdana" charset="0"/>
          <a:ea typeface="Verdana" charset="0"/>
          <a:cs typeface="Verdan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1" y="439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1800">
              <a:solidFill>
                <a:prstClr val="black"/>
              </a:solidFill>
            </a:endParaRPr>
          </a:p>
        </p:txBody>
      </p:sp>
      <p:sp>
        <p:nvSpPr>
          <p:cNvPr id="3" name="Rectangle 5"/>
          <p:cNvSpPr>
            <a:spLocks noChangeArrowheads="1"/>
          </p:cNvSpPr>
          <p:nvPr userDrawn="1"/>
        </p:nvSpPr>
        <p:spPr bwMode="auto">
          <a:xfrm>
            <a:off x="0" y="318702"/>
            <a:ext cx="22794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9pPr>
          </a:lstStyle>
          <a:p>
            <a:r>
              <a:rPr lang="en-US" altLang="en-US" sz="1200">
                <a:solidFill>
                  <a:prstClr val="black"/>
                </a:solidFill>
                <a:ea typeface="Times New Roman" panose="02020603050405020304" pitchFamily="18" charset="0"/>
                <a:cs typeface="Arial" panose="020B0604020202020204" pitchFamily="34" charset="0"/>
              </a:rPr>
              <a:t> </a:t>
            </a:r>
            <a:endParaRPr lang="en-US" altLang="en-US" sz="1800">
              <a:solidFill>
                <a:prstClr val="black"/>
              </a:solidFill>
            </a:endParaRPr>
          </a:p>
        </p:txBody>
      </p:sp>
      <p:sp>
        <p:nvSpPr>
          <p:cNvPr id="11" name="Rectangle 2"/>
          <p:cNvSpPr>
            <a:spLocks noChangeArrowheads="1"/>
          </p:cNvSpPr>
          <p:nvPr userDrawn="1"/>
        </p:nvSpPr>
        <p:spPr bwMode="auto">
          <a:xfrm>
            <a:off x="0" y="807883"/>
            <a:ext cx="12192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pic>
        <p:nvPicPr>
          <p:cNvPr id="6" name="Picture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150996" y="2942"/>
            <a:ext cx="2041003" cy="786765"/>
          </a:xfrm>
          <a:prstGeom prst="rect">
            <a:avLst/>
          </a:prstGeom>
        </p:spPr>
      </p:pic>
    </p:spTree>
    <p:custDataLst>
      <p:tags r:id="rId3"/>
    </p:custDataLst>
    <p:extLst>
      <p:ext uri="{BB962C8B-B14F-4D97-AF65-F5344CB8AC3E}">
        <p14:creationId xmlns:p14="http://schemas.microsoft.com/office/powerpoint/2010/main" val="3914920741"/>
      </p:ext>
    </p:extLst>
  </p:cSld>
  <p:clrMap bg1="lt1" tx1="dk1" bg2="lt2" tx2="dk2" accent1="accent1" accent2="accent2" accent3="accent3" accent4="accent4" accent5="accent5" accent6="accent6" hlink="hlink" folHlink="folHlink"/>
  <p:sldLayoutIdLst>
    <p:sldLayoutId id="2147483662"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baseline="0">
          <a:solidFill>
            <a:schemeClr val="accent3"/>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1" y="439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1800">
              <a:solidFill>
                <a:prstClr val="black"/>
              </a:solidFill>
            </a:endParaRPr>
          </a:p>
        </p:txBody>
      </p:sp>
      <p:sp>
        <p:nvSpPr>
          <p:cNvPr id="3" name="Rectangle 5"/>
          <p:cNvSpPr>
            <a:spLocks noChangeArrowheads="1"/>
          </p:cNvSpPr>
          <p:nvPr userDrawn="1"/>
        </p:nvSpPr>
        <p:spPr bwMode="auto">
          <a:xfrm>
            <a:off x="0" y="318702"/>
            <a:ext cx="22794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9pPr>
          </a:lstStyle>
          <a:p>
            <a:r>
              <a:rPr lang="en-US" altLang="en-US" sz="1200">
                <a:solidFill>
                  <a:prstClr val="black"/>
                </a:solidFill>
                <a:ea typeface="Times New Roman" panose="02020603050405020304" pitchFamily="18" charset="0"/>
                <a:cs typeface="Arial" panose="020B0604020202020204" pitchFamily="34" charset="0"/>
              </a:rPr>
              <a:t> </a:t>
            </a:r>
            <a:endParaRPr lang="en-US" altLang="en-US" sz="1800">
              <a:solidFill>
                <a:prstClr val="black"/>
              </a:solidFill>
            </a:endParaRPr>
          </a:p>
        </p:txBody>
      </p:sp>
      <p:sp>
        <p:nvSpPr>
          <p:cNvPr id="11" name="Rectangle 2"/>
          <p:cNvSpPr>
            <a:spLocks noChangeArrowheads="1"/>
          </p:cNvSpPr>
          <p:nvPr userDrawn="1"/>
        </p:nvSpPr>
        <p:spPr bwMode="auto">
          <a:xfrm>
            <a:off x="0" y="807883"/>
            <a:ext cx="12192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pic>
        <p:nvPicPr>
          <p:cNvPr id="6" name="Picture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150996" y="2942"/>
            <a:ext cx="2041003" cy="786765"/>
          </a:xfrm>
          <a:prstGeom prst="rect">
            <a:avLst/>
          </a:prstGeom>
        </p:spPr>
      </p:pic>
    </p:spTree>
    <p:custDataLst>
      <p:tags r:id="rId3"/>
    </p:custDataLst>
    <p:extLst>
      <p:ext uri="{BB962C8B-B14F-4D97-AF65-F5344CB8AC3E}">
        <p14:creationId xmlns:p14="http://schemas.microsoft.com/office/powerpoint/2010/main" val="3242883287"/>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baseline="0">
          <a:solidFill>
            <a:schemeClr val="accent3"/>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20.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87.xml"/></Relationships>
</file>

<file path=ppt/slides/_rels/slide10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8.xml"/><Relationship Id="rId1" Type="http://schemas.openxmlformats.org/officeDocument/2006/relationships/tags" Target="../tags/tag88.xml"/><Relationship Id="rId5" Type="http://schemas.openxmlformats.org/officeDocument/2006/relationships/hyperlink" Target="https://creativecommons.org/licenses/by-sa/3.0/deed.en" TargetMode="External"/><Relationship Id="rId4" Type="http://schemas.openxmlformats.org/officeDocument/2006/relationships/hyperlink" Target="https://commons.wikimedia.org/wiki/File:Drawing_RADIUS_1812.svg" TargetMode="Externa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89.xml"/></Relationships>
</file>

<file path=ppt/slides/_rels/slide10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8.xml"/><Relationship Id="rId1" Type="http://schemas.openxmlformats.org/officeDocument/2006/relationships/tags" Target="../tags/tag90.xml"/><Relationship Id="rId5" Type="http://schemas.openxmlformats.org/officeDocument/2006/relationships/hyperlink" Target="https://creativecommons.org/licenses/by-sa/3.0/deed.en" TargetMode="External"/><Relationship Id="rId4" Type="http://schemas.openxmlformats.org/officeDocument/2006/relationships/hyperlink" Target="https://commons.wikimedia.org/wiki/File:Drawing_RADIUS_1813.svg" TargetMode="Externa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91.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92.xml"/></Relationships>
</file>

<file path=ppt/slides/_rels/slide106.xml.rels><?xml version="1.0" encoding="UTF-8" standalone="yes"?>
<Relationships xmlns="http://schemas.openxmlformats.org/package/2006/relationships"><Relationship Id="rId3" Type="http://schemas.openxmlformats.org/officeDocument/2006/relationships/hyperlink" Target="https://mycorp.example.ca/?auth=0" TargetMode="External"/><Relationship Id="rId2" Type="http://schemas.openxmlformats.org/officeDocument/2006/relationships/slideLayout" Target="../slideLayouts/slideLayout8.xml"/><Relationship Id="rId1" Type="http://schemas.openxmlformats.org/officeDocument/2006/relationships/tags" Target="../tags/tag93.xml"/><Relationship Id="rId4" Type="http://schemas.openxmlformats.org/officeDocument/2006/relationships/hyperlink" Target="https://mycorp.example.ca/?auth=1" TargetMode="Externa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94.xml"/></Relationships>
</file>

<file path=ppt/slides/_rels/slide108.xml.rels><?xml version="1.0" encoding="UTF-8" standalone="yes"?>
<Relationships xmlns="http://schemas.openxmlformats.org/package/2006/relationships"><Relationship Id="rId3" Type="http://schemas.openxmlformats.org/officeDocument/2006/relationships/hyperlink" Target="ftp://server.mycorp.ca/" TargetMode="External"/><Relationship Id="rId2" Type="http://schemas.openxmlformats.org/officeDocument/2006/relationships/slideLayout" Target="../slideLayouts/slideLayout8.xml"/><Relationship Id="rId1" Type="http://schemas.openxmlformats.org/officeDocument/2006/relationships/tags" Target="../tags/tag95.xml"/><Relationship Id="rId4" Type="http://schemas.openxmlformats.org/officeDocument/2006/relationships/hyperlink" Target="ftp://server.mycorp.ca/?/" TargetMode="Externa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9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21.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97.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98.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99.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6.xml"/><Relationship Id="rId1" Type="http://schemas.openxmlformats.org/officeDocument/2006/relationships/tags" Target="../tags/tag100.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1.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02.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8.xml"/><Relationship Id="rId1" Type="http://schemas.openxmlformats.org/officeDocument/2006/relationships/tags" Target="../tags/tag103.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8.xml"/><Relationship Id="rId1" Type="http://schemas.openxmlformats.org/officeDocument/2006/relationships/tags" Target="../tags/tag104.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8.xml"/><Relationship Id="rId1" Type="http://schemas.openxmlformats.org/officeDocument/2006/relationships/tags" Target="../tags/tag105.xml"/><Relationship Id="rId4" Type="http://schemas.openxmlformats.org/officeDocument/2006/relationships/image" Target="../media/image16.png"/></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8.xml"/><Relationship Id="rId1" Type="http://schemas.openxmlformats.org/officeDocument/2006/relationships/tags" Target="../tags/tag10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22.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8.xml"/><Relationship Id="rId1" Type="http://schemas.openxmlformats.org/officeDocument/2006/relationships/tags" Target="../tags/tag107.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8.xml"/><Relationship Id="rId1" Type="http://schemas.openxmlformats.org/officeDocument/2006/relationships/tags" Target="../tags/tag108.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8.xml"/><Relationship Id="rId1" Type="http://schemas.openxmlformats.org/officeDocument/2006/relationships/tags" Target="../tags/tag109.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8.xml"/><Relationship Id="rId1" Type="http://schemas.openxmlformats.org/officeDocument/2006/relationships/tags" Target="../tags/tag110.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8.xml"/><Relationship Id="rId1" Type="http://schemas.openxmlformats.org/officeDocument/2006/relationships/tags" Target="../tags/tag111.xml"/></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8.xml"/><Relationship Id="rId1" Type="http://schemas.openxmlformats.org/officeDocument/2006/relationships/tags" Target="../tags/tag112.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8.xml"/><Relationship Id="rId1" Type="http://schemas.openxmlformats.org/officeDocument/2006/relationships/tags" Target="../tags/tag113.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6.xml"/><Relationship Id="rId1" Type="http://schemas.openxmlformats.org/officeDocument/2006/relationships/tags" Target="../tags/tag114.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5.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8.xml"/><Relationship Id="rId1" Type="http://schemas.openxmlformats.org/officeDocument/2006/relationships/tags" Target="../tags/tag11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23.xml"/><Relationship Id="rId5" Type="http://schemas.openxmlformats.org/officeDocument/2006/relationships/hyperlink" Target="https://commons.wikimedia.org/wiki/File:English_letter_frequency_(alphabetic).svg" TargetMode="External"/><Relationship Id="rId4" Type="http://schemas.openxmlformats.org/officeDocument/2006/relationships/image" Target="../media/image6.png"/></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8.xml"/><Relationship Id="rId1" Type="http://schemas.openxmlformats.org/officeDocument/2006/relationships/tags" Target="../tags/tag117.xml"/></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8.xml"/><Relationship Id="rId1" Type="http://schemas.openxmlformats.org/officeDocument/2006/relationships/tags" Target="../tags/tag118.xml"/></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8.xml"/><Relationship Id="rId1" Type="http://schemas.openxmlformats.org/officeDocument/2006/relationships/tags" Target="../tags/tag119.xml"/></Relationships>
</file>

<file path=ppt/slides/_rels/slide13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8.xml"/><Relationship Id="rId1" Type="http://schemas.openxmlformats.org/officeDocument/2006/relationships/tags" Target="../tags/tag120.xml"/></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8.xml"/><Relationship Id="rId1" Type="http://schemas.openxmlformats.org/officeDocument/2006/relationships/tags" Target="../tags/tag121.xml"/></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8.xml"/><Relationship Id="rId1" Type="http://schemas.openxmlformats.org/officeDocument/2006/relationships/tags" Target="../tags/tag122.xml"/></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8.xml"/><Relationship Id="rId1" Type="http://schemas.openxmlformats.org/officeDocument/2006/relationships/tags" Target="../tags/tag123.xml"/></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8.xml"/><Relationship Id="rId1" Type="http://schemas.openxmlformats.org/officeDocument/2006/relationships/tags" Target="../tags/tag124.xml"/></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8.xml"/><Relationship Id="rId1" Type="http://schemas.openxmlformats.org/officeDocument/2006/relationships/tags" Target="../tags/tag125.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8.xml"/><Relationship Id="rId1" Type="http://schemas.openxmlformats.org/officeDocument/2006/relationships/tags" Target="../tags/tag126.xml"/><Relationship Id="rId4" Type="http://schemas.openxmlformats.org/officeDocument/2006/relationships/image" Target="../media/image17.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24.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8.xml"/><Relationship Id="rId1" Type="http://schemas.openxmlformats.org/officeDocument/2006/relationships/tags" Target="../tags/tag127.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6.xml"/><Relationship Id="rId1" Type="http://schemas.openxmlformats.org/officeDocument/2006/relationships/tags" Target="../tags/tag128.xml"/></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1.xml"/><Relationship Id="rId1" Type="http://schemas.openxmlformats.org/officeDocument/2006/relationships/tags" Target="../tags/tag129.xml"/></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8.xml"/><Relationship Id="rId1" Type="http://schemas.openxmlformats.org/officeDocument/2006/relationships/tags" Target="../tags/tag130.xml"/></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8.xml"/><Relationship Id="rId1" Type="http://schemas.openxmlformats.org/officeDocument/2006/relationships/tags" Target="../tags/tag131.xml"/></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8.xml"/><Relationship Id="rId1" Type="http://schemas.openxmlformats.org/officeDocument/2006/relationships/tags" Target="../tags/tag132.xml"/></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8.xml"/><Relationship Id="rId1" Type="http://schemas.openxmlformats.org/officeDocument/2006/relationships/tags" Target="../tags/tag133.xml"/></Relationships>
</file>

<file path=ppt/slides/_rels/slide14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8.xml"/><Relationship Id="rId1" Type="http://schemas.openxmlformats.org/officeDocument/2006/relationships/tags" Target="../tags/tag134.xml"/></Relationships>
</file>

<file path=ppt/slides/_rels/slide14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8.xml"/><Relationship Id="rId1" Type="http://schemas.openxmlformats.org/officeDocument/2006/relationships/tags" Target="../tags/tag135.xml"/><Relationship Id="rId4" Type="http://schemas.openxmlformats.org/officeDocument/2006/relationships/image" Target="../media/image18.png"/></Relationships>
</file>

<file path=ppt/slides/_rels/slide14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8.xml"/><Relationship Id="rId1" Type="http://schemas.openxmlformats.org/officeDocument/2006/relationships/tags" Target="../tags/tag13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25.xml"/></Relationships>
</file>

<file path=ppt/slides/_rels/slide15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8.xml"/><Relationship Id="rId1" Type="http://schemas.openxmlformats.org/officeDocument/2006/relationships/tags" Target="../tags/tag137.xml"/><Relationship Id="rId4" Type="http://schemas.openxmlformats.org/officeDocument/2006/relationships/image" Target="../media/image19.png"/></Relationships>
</file>

<file path=ppt/slides/_rels/slide15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8.xml"/><Relationship Id="rId1" Type="http://schemas.openxmlformats.org/officeDocument/2006/relationships/tags" Target="../tags/tag138.xml"/></Relationships>
</file>

<file path=ppt/slides/_rels/slide15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8.xml"/><Relationship Id="rId1" Type="http://schemas.openxmlformats.org/officeDocument/2006/relationships/tags" Target="../tags/tag139.xml"/></Relationships>
</file>

<file path=ppt/slides/_rels/slide15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8.xml"/><Relationship Id="rId1" Type="http://schemas.openxmlformats.org/officeDocument/2006/relationships/tags" Target="../tags/tag140.xml"/></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8.xml"/><Relationship Id="rId1" Type="http://schemas.openxmlformats.org/officeDocument/2006/relationships/tags" Target="../tags/tag141.xml"/></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6.xml"/><Relationship Id="rId1" Type="http://schemas.openxmlformats.org/officeDocument/2006/relationships/tags" Target="../tags/tag14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2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ags" Target="../tags/tag2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tags" Target="../tags/tag2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tags" Target="../tags/tag2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3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3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3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hyperlink" Target="https://creativecommons.org/licenses/by-sa/3.0/deed.en" TargetMode="External"/><Relationship Id="rId4" Type="http://schemas.openxmlformats.org/officeDocument/2006/relationships/hyperlink" Target="https://commons.wikimedia.org/wiki/File:MD5.svg"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hyperlink" Target="https://creativecommons.org/licenses/by-sa/3.0/deed.en" TargetMode="External"/><Relationship Id="rId4" Type="http://schemas.openxmlformats.org/officeDocument/2006/relationships/hyperlink" Target="https://commons.wikimedia.org/wiki/File:MD5.svg"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8.xml"/><Relationship Id="rId5" Type="http://schemas.openxmlformats.org/officeDocument/2006/relationships/hyperlink" Target="https://creativecommons.org/licenses/by-sa/3.0/deed.en" TargetMode="External"/><Relationship Id="rId4" Type="http://schemas.openxmlformats.org/officeDocument/2006/relationships/hyperlink" Target="https://commons.wikimedia.org/wiki/File:MD5.svg"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8.xml"/><Relationship Id="rId5" Type="http://schemas.openxmlformats.org/officeDocument/2006/relationships/hyperlink" Target="https://creativecommons.org/licenses/by-sa/4.0/deed.en" TargetMode="External"/><Relationship Id="rId4" Type="http://schemas.openxmlformats.org/officeDocument/2006/relationships/hyperlink" Target="https://commons.wikimedia.org/wiki/File:Sha-family.svg"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hyperlink" Target="https://www.youtube.com/watch?v=b4b8ktEV4Bg" TargetMode="External"/><Relationship Id="rId2" Type="http://schemas.openxmlformats.org/officeDocument/2006/relationships/slideLayout" Target="../slideLayouts/slideLayout8.xml"/><Relationship Id="rId1" Type="http://schemas.openxmlformats.org/officeDocument/2006/relationships/tags" Target="../tags/tag35.xml"/><Relationship Id="rId5" Type="http://schemas.openxmlformats.org/officeDocument/2006/relationships/hyperlink" Target="http://www.mscs.dal.ca/~selinger/md5collision/" TargetMode="External"/><Relationship Id="rId4" Type="http://schemas.openxmlformats.org/officeDocument/2006/relationships/hyperlink" Target="http://www.links.org/?p=6"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3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8.xml"/><Relationship Id="rId1" Type="http://schemas.openxmlformats.org/officeDocument/2006/relationships/tags" Target="../tags/tag37.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8.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9.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8.xml"/><Relationship Id="rId1" Type="http://schemas.openxmlformats.org/officeDocument/2006/relationships/tags" Target="../tags/tag40.xml"/><Relationship Id="rId4" Type="http://schemas.openxmlformats.org/officeDocument/2006/relationships/hyperlink" Target="https://en.wikipedia.org/wiki/File:DES-main-network.png" TargetMode="Externa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8.xml"/><Relationship Id="rId1" Type="http://schemas.openxmlformats.org/officeDocument/2006/relationships/tags" Target="../tags/tag41.xml"/><Relationship Id="rId5" Type="http://schemas.openxmlformats.org/officeDocument/2006/relationships/hyperlink" Target="https://en.wikipedia.org/wiki/File:DES-f-function.png" TargetMode="External"/><Relationship Id="rId4" Type="http://schemas.openxmlformats.org/officeDocument/2006/relationships/image" Target="../media/image10.png"/></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8.xml"/><Relationship Id="rId1" Type="http://schemas.openxmlformats.org/officeDocument/2006/relationships/tags" Target="../tags/tag42.xml"/><Relationship Id="rId4" Type="http://schemas.openxmlformats.org/officeDocument/2006/relationships/hyperlink" Target="https://en.wikipedia.org/wiki/File:DES-key-schedule.png" TargetMode="Externa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8.xml"/><Relationship Id="rId1" Type="http://schemas.openxmlformats.org/officeDocument/2006/relationships/tags" Target="../tags/tag43.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8.xml"/><Relationship Id="rId1" Type="http://schemas.openxmlformats.org/officeDocument/2006/relationships/tags" Target="../tags/tag44.xml"/><Relationship Id="rId5" Type="http://schemas.openxmlformats.org/officeDocument/2006/relationships/hyperlink" Target="https://commons.wikimedia.org/wiki/File:English_letter_frequency_(alphabetic).svg" TargetMode="External"/><Relationship Id="rId4" Type="http://schemas.openxmlformats.org/officeDocument/2006/relationships/image" Target="../media/image6.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8.xml"/><Relationship Id="rId1" Type="http://schemas.openxmlformats.org/officeDocument/2006/relationships/tags" Target="../tags/tag45.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4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16.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47.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48.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49.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8.xml"/><Relationship Id="rId1" Type="http://schemas.openxmlformats.org/officeDocument/2006/relationships/tags" Target="../tags/tag50.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8.xml"/><Relationship Id="rId1" Type="http://schemas.openxmlformats.org/officeDocument/2006/relationships/tags" Target="../tags/tag51.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3.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54.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55.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8.xml"/><Relationship Id="rId1" Type="http://schemas.openxmlformats.org/officeDocument/2006/relationships/tags" Target="../tags/tag5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7.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8.xml"/><Relationship Id="rId1" Type="http://schemas.openxmlformats.org/officeDocument/2006/relationships/tags" Target="../tags/tag57.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8.xml"/><Relationship Id="rId1" Type="http://schemas.openxmlformats.org/officeDocument/2006/relationships/tags" Target="../tags/tag58.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8.xml"/><Relationship Id="rId1" Type="http://schemas.openxmlformats.org/officeDocument/2006/relationships/tags" Target="../tags/tag59.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8.xml"/><Relationship Id="rId1" Type="http://schemas.openxmlformats.org/officeDocument/2006/relationships/tags" Target="../tags/tag60.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8.xml"/><Relationship Id="rId1" Type="http://schemas.openxmlformats.org/officeDocument/2006/relationships/tags" Target="../tags/tag61.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8.xml"/><Relationship Id="rId1" Type="http://schemas.openxmlformats.org/officeDocument/2006/relationships/tags" Target="../tags/tag6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63.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8.xml"/><Relationship Id="rId1" Type="http://schemas.openxmlformats.org/officeDocument/2006/relationships/tags" Target="../tags/tag64.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8.xml"/><Relationship Id="rId1" Type="http://schemas.openxmlformats.org/officeDocument/2006/relationships/tags" Target="../tags/tag65.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8.xml"/><Relationship Id="rId1" Type="http://schemas.openxmlformats.org/officeDocument/2006/relationships/tags" Target="../tags/tag6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tags" Target="../tags/tag18.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49.xml"/><Relationship Id="rId7" Type="http://schemas.openxmlformats.org/officeDocument/2006/relationships/hyperlink" Target="https://creativecommons.org/licenses/by-sa/3.0/deed.en" TargetMode="External"/><Relationship Id="rId2" Type="http://schemas.openxmlformats.org/officeDocument/2006/relationships/slideLayout" Target="../slideLayouts/slideLayout8.xml"/><Relationship Id="rId1" Type="http://schemas.openxmlformats.org/officeDocument/2006/relationships/tags" Target="../tags/tag67.xml"/><Relationship Id="rId6" Type="http://schemas.openxmlformats.org/officeDocument/2006/relationships/hyperlink" Target="https://commons.wikimedia.org/wiki/File:Public-Key-Infrastructure.svg" TargetMode="External"/><Relationship Id="rId5" Type="http://schemas.openxmlformats.org/officeDocument/2006/relationships/hyperlink" Target="https://commons.wikimedia.org/wiki/User_talk:Chrkl" TargetMode="External"/><Relationship Id="rId4" Type="http://schemas.openxmlformats.org/officeDocument/2006/relationships/image" Target="../media/image12.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68.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8.xml"/><Relationship Id="rId1" Type="http://schemas.openxmlformats.org/officeDocument/2006/relationships/tags" Target="../tags/tag69.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8.xml"/><Relationship Id="rId1" Type="http://schemas.openxmlformats.org/officeDocument/2006/relationships/tags" Target="../tags/tag70.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71.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72.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6.xml"/><Relationship Id="rId1" Type="http://schemas.openxmlformats.org/officeDocument/2006/relationships/tags" Target="../tags/tag73.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8.xml"/><Relationship Id="rId1" Type="http://schemas.openxmlformats.org/officeDocument/2006/relationships/tags" Target="../tags/tag75.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7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19.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77.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8.xml"/><Relationship Id="rId1" Type="http://schemas.openxmlformats.org/officeDocument/2006/relationships/tags" Target="../tags/tag78.xml"/><Relationship Id="rId4" Type="http://schemas.openxmlformats.org/officeDocument/2006/relationships/hyperlink" Target="https://www.youtube.com/watch?v=YEBfamv-_do" TargetMode="Externa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79.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80.xml"/></Relationships>
</file>

<file path=ppt/slides/_rels/slide9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8.xml"/><Relationship Id="rId1" Type="http://schemas.openxmlformats.org/officeDocument/2006/relationships/tags" Target="../tags/tag81.xml"/><Relationship Id="rId5" Type="http://schemas.openxmlformats.org/officeDocument/2006/relationships/hyperlink" Target="https://creativecommons.org/licenses/by-sa/3.0/deed.en" TargetMode="External"/><Relationship Id="rId4" Type="http://schemas.openxmlformats.org/officeDocument/2006/relationships/hyperlink" Target="https://en.wikipedia.org/wiki/File:Kerberos.svg" TargetMode="Externa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82.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8.xml"/><Relationship Id="rId1" Type="http://schemas.openxmlformats.org/officeDocument/2006/relationships/tags" Target="../tags/tag83.xml"/></Relationships>
</file>

<file path=ppt/slides/_rels/slide9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8.xml"/><Relationship Id="rId1" Type="http://schemas.openxmlformats.org/officeDocument/2006/relationships/tags" Target="../tags/tag84.xml"/><Relationship Id="rId5" Type="http://schemas.openxmlformats.org/officeDocument/2006/relationships/hyperlink" Target="https://creativecommons.org/licenses/by-sa/3.0/deed.en" TargetMode="External"/><Relationship Id="rId4" Type="http://schemas.openxmlformats.org/officeDocument/2006/relationships/hyperlink" Target="https://en.wikipedia.org/wiki/File:Kerberos.svg" TargetMode="Externa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85.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8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ITSC 307:</a:t>
            </a:r>
            <a:br>
              <a:rPr lang="en-US" dirty="0"/>
            </a:br>
            <a:r>
              <a:rPr lang="en-US" dirty="0"/>
              <a:t>PCI Compliance and Encryption</a:t>
            </a:r>
          </a:p>
        </p:txBody>
      </p:sp>
      <p:sp>
        <p:nvSpPr>
          <p:cNvPr id="3" name="Subtitle 2"/>
          <p:cNvSpPr>
            <a:spLocks noGrp="1"/>
          </p:cNvSpPr>
          <p:nvPr>
            <p:ph type="body" sz="quarter" idx="10"/>
          </p:nvPr>
        </p:nvSpPr>
        <p:spPr/>
        <p:txBody>
          <a:bodyPr>
            <a:normAutofit/>
          </a:bodyPr>
          <a:lstStyle/>
          <a:p>
            <a:r>
              <a:rPr lang="en-US" dirty="0"/>
              <a:t>Module 1: Hash and Encryption Algorithms</a:t>
            </a:r>
          </a:p>
        </p:txBody>
      </p:sp>
    </p:spTree>
    <p:custDataLst>
      <p:tags r:id="rId1"/>
    </p:custDataLst>
    <p:extLst>
      <p:ext uri="{BB962C8B-B14F-4D97-AF65-F5344CB8AC3E}">
        <p14:creationId xmlns:p14="http://schemas.microsoft.com/office/powerpoint/2010/main" val="712547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Asymmetric Encryption (Public Key)</a:t>
            </a:r>
          </a:p>
        </p:txBody>
      </p:sp>
      <p:sp>
        <p:nvSpPr>
          <p:cNvPr id="3" name="Content Placeholder 2"/>
          <p:cNvSpPr>
            <a:spLocks noGrp="1"/>
          </p:cNvSpPr>
          <p:nvPr>
            <p:ph sz="quarter" idx="10"/>
          </p:nvPr>
        </p:nvSpPr>
        <p:spPr/>
        <p:txBody>
          <a:bodyPr>
            <a:normAutofit/>
          </a:bodyPr>
          <a:lstStyle/>
          <a:p>
            <a:pPr marL="0" indent="0">
              <a:lnSpc>
                <a:spcPct val="150000"/>
              </a:lnSpc>
              <a:buNone/>
            </a:pPr>
            <a:r>
              <a:rPr lang="en-CA" dirty="0"/>
              <a:t>Designed so that the encryption key is different from the decryption key. </a:t>
            </a:r>
          </a:p>
          <a:p>
            <a:pPr marL="0" indent="0">
              <a:buNone/>
            </a:pPr>
            <a:endParaRPr lang="en-CA" dirty="0"/>
          </a:p>
          <a:p>
            <a:pPr marL="457200" lvl="1" indent="0">
              <a:buNone/>
            </a:pPr>
            <a:r>
              <a:rPr lang="en-CA" b="1" i="1" dirty="0"/>
              <a:t>C</a:t>
            </a:r>
            <a:r>
              <a:rPr lang="en-CA" b="1" dirty="0"/>
              <a:t> = E{</a:t>
            </a:r>
            <a:r>
              <a:rPr lang="en-CA" b="1" dirty="0" err="1"/>
              <a:t>K</a:t>
            </a:r>
            <a:r>
              <a:rPr lang="en-CA" baseline="-25000" dirty="0" err="1"/>
              <a:t>Public</a:t>
            </a:r>
            <a:r>
              <a:rPr lang="en-CA" b="1" dirty="0"/>
              <a:t>}(</a:t>
            </a:r>
            <a:r>
              <a:rPr lang="en-CA" b="1" i="1" dirty="0"/>
              <a:t>M</a:t>
            </a:r>
            <a:r>
              <a:rPr lang="en-CA" b="1" dirty="0"/>
              <a:t>)</a:t>
            </a:r>
          </a:p>
          <a:p>
            <a:pPr marL="457200" lvl="1" indent="0">
              <a:buNone/>
            </a:pPr>
            <a:r>
              <a:rPr lang="en-CA" b="1" i="1" dirty="0"/>
              <a:t>M</a:t>
            </a:r>
            <a:r>
              <a:rPr lang="en-CA" b="1" dirty="0"/>
              <a:t> = D{</a:t>
            </a:r>
            <a:r>
              <a:rPr lang="en-CA" b="1" dirty="0" err="1"/>
              <a:t>K</a:t>
            </a:r>
            <a:r>
              <a:rPr lang="en-CA" baseline="-25000" dirty="0" err="1"/>
              <a:t>Private</a:t>
            </a:r>
            <a:r>
              <a:rPr lang="en-CA" b="1" dirty="0"/>
              <a:t>}(</a:t>
            </a:r>
            <a:r>
              <a:rPr lang="en-CA" b="1" i="1" dirty="0"/>
              <a:t>C</a:t>
            </a:r>
            <a:r>
              <a:rPr lang="en-CA" b="1" dirty="0"/>
              <a:t>)</a:t>
            </a:r>
          </a:p>
          <a:p>
            <a:pPr marL="0" indent="0">
              <a:buNone/>
            </a:pPr>
            <a:endParaRPr lang="en-CA" dirty="0"/>
          </a:p>
          <a:p>
            <a:pPr marL="0" indent="0">
              <a:buNone/>
            </a:pPr>
            <a:r>
              <a:rPr lang="en-CA" dirty="0"/>
              <a:t>Example: Diffie-Hellman (1975)</a:t>
            </a:r>
          </a:p>
        </p:txBody>
      </p:sp>
    </p:spTree>
    <p:custDataLst>
      <p:tags r:id="rId1"/>
    </p:custDataLst>
    <p:extLst>
      <p:ext uri="{BB962C8B-B14F-4D97-AF65-F5344CB8AC3E}">
        <p14:creationId xmlns:p14="http://schemas.microsoft.com/office/powerpoint/2010/main" val="391461861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How RADIUS Authentication Works</a:t>
            </a:r>
          </a:p>
        </p:txBody>
      </p:sp>
      <p:sp>
        <p:nvSpPr>
          <p:cNvPr id="3" name="Content Placeholder 2"/>
          <p:cNvSpPr>
            <a:spLocks noGrp="1"/>
          </p:cNvSpPr>
          <p:nvPr>
            <p:ph sz="quarter" idx="10"/>
          </p:nvPr>
        </p:nvSpPr>
        <p:spPr/>
        <p:txBody>
          <a:bodyPr>
            <a:normAutofit/>
          </a:bodyPr>
          <a:lstStyle/>
          <a:p>
            <a:pPr marL="914400" lvl="1" indent="-457200">
              <a:buFont typeface="+mj-lt"/>
              <a:buAutoNum type="arabicPeriod"/>
            </a:pPr>
            <a:r>
              <a:rPr lang="en-US" dirty="0"/>
              <a:t>Access-Accept</a:t>
            </a:r>
          </a:p>
          <a:p>
            <a:pPr lvl="2"/>
            <a:r>
              <a:rPr lang="en-US" dirty="0"/>
              <a:t>User granted access to whatever resources have been allowed for that particular account (e.g., allow HTTPS but deny FTP and VPN)</a:t>
            </a:r>
          </a:p>
          <a:p>
            <a:pPr marL="914400" lvl="1" indent="-457200">
              <a:buFont typeface="+mj-lt"/>
              <a:buAutoNum type="arabicPeriod"/>
            </a:pPr>
            <a:r>
              <a:rPr lang="en-US" dirty="0"/>
              <a:t>Access-Reject</a:t>
            </a:r>
          </a:p>
          <a:p>
            <a:pPr lvl="2"/>
            <a:r>
              <a:rPr lang="en-US" dirty="0"/>
              <a:t>User denied access to all requested network resources unconditionally</a:t>
            </a:r>
          </a:p>
          <a:p>
            <a:pPr lvl="2"/>
            <a:r>
              <a:rPr lang="en-US" dirty="0"/>
              <a:t>Typically occurs when proof of identity fails or the account has not been granted access to any network resources or services</a:t>
            </a:r>
          </a:p>
          <a:p>
            <a:pPr marL="914400" lvl="1" indent="-457200">
              <a:buFont typeface="+mj-lt"/>
              <a:buAutoNum type="arabicPeriod"/>
            </a:pPr>
            <a:r>
              <a:rPr lang="en-US" dirty="0"/>
              <a:t>Access-Challenge  </a:t>
            </a:r>
          </a:p>
          <a:p>
            <a:pPr lvl="2"/>
            <a:r>
              <a:rPr lang="en-US" dirty="0"/>
              <a:t>Request for additional information, like two-factor authentication, is required for proof of identity</a:t>
            </a:r>
          </a:p>
          <a:p>
            <a:pPr lvl="2"/>
            <a:r>
              <a:rPr lang="en-US" dirty="0"/>
              <a:t>Sometimes used to prevent the NAS from seeing the access credentials of the client user</a:t>
            </a:r>
          </a:p>
        </p:txBody>
      </p:sp>
    </p:spTree>
    <p:custDataLst>
      <p:tags r:id="rId1"/>
    </p:custDataLst>
    <p:extLst>
      <p:ext uri="{BB962C8B-B14F-4D97-AF65-F5344CB8AC3E}">
        <p14:creationId xmlns:p14="http://schemas.microsoft.com/office/powerpoint/2010/main" val="291880359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RADIUS Authentication</a:t>
            </a:r>
          </a:p>
        </p:txBody>
      </p:sp>
      <p:pic>
        <p:nvPicPr>
          <p:cNvPr id="2050" name="Picture 2" descr="https://upload.wikimedia.org/wikipedia/commons/thumb/5/50/Drawing_RADIUS_1812.svg/389px-Drawing_RADIUS_1812.svg.png"/>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tretch>
            <a:fillRect/>
          </a:stretch>
        </p:blipFill>
        <p:spPr bwMode="auto">
          <a:xfrm>
            <a:off x="4221163" y="2530213"/>
            <a:ext cx="3705225" cy="165735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2431637" y="4307480"/>
            <a:ext cx="7144375" cy="80021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srgbClr val="000000"/>
                </a:solidFill>
                <a:effectLst/>
                <a:uLnTx/>
                <a:uFillTx/>
                <a:latin typeface="Calibri"/>
                <a:ea typeface="+mn-ea"/>
                <a:cs typeface="+mn-cs"/>
              </a:rPr>
              <a:t>Figure 2: RADIUS Authentication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srgbClr val="000000"/>
                </a:solidFill>
                <a:effectLst/>
                <a:uLnTx/>
                <a:uFillTx/>
                <a:latin typeface="Calibri"/>
                <a:ea typeface="+mn-ea"/>
                <a:cs typeface="+mn-cs"/>
              </a:rPr>
              <a:t>© 2011, </a:t>
            </a:r>
            <a:r>
              <a:rPr kumimoji="0" lang="en-CA" sz="1400" b="0" i="0" u="none" strike="noStrike" kern="1200" cap="none" spc="0" normalizeH="0" baseline="0" noProof="0" dirty="0" err="1">
                <a:ln>
                  <a:noFill/>
                </a:ln>
                <a:solidFill>
                  <a:srgbClr val="000000"/>
                </a:solidFill>
                <a:effectLst/>
                <a:uLnTx/>
                <a:uFillTx/>
                <a:latin typeface="Calibri"/>
                <a:ea typeface="+mn-ea"/>
                <a:cs typeface="+mn-cs"/>
              </a:rPr>
              <a:t>Emilhem</a:t>
            </a:r>
            <a:r>
              <a:rPr kumimoji="0" lang="en-CA" sz="1400" b="0" i="0" u="none" strike="noStrike" kern="1200" cap="none" spc="0" normalizeH="0" baseline="0" noProof="0" dirty="0">
                <a:ln>
                  <a:noFill/>
                </a:ln>
                <a:solidFill>
                  <a:srgbClr val="000000"/>
                </a:solidFill>
                <a:effectLst/>
                <a:uLnTx/>
                <a:uFillTx/>
                <a:latin typeface="Calibri"/>
                <a:ea typeface="+mn-ea"/>
                <a:cs typeface="+mn-cs"/>
              </a:rPr>
              <a:t>, </a:t>
            </a:r>
            <a:r>
              <a:rPr kumimoji="0" lang="en-CA" sz="1400" b="0" i="0" u="none" strike="noStrike" kern="1200" cap="none" spc="0" normalizeH="0" baseline="0" noProof="0" dirty="0">
                <a:ln>
                  <a:noFill/>
                </a:ln>
                <a:solidFill>
                  <a:srgbClr val="000000"/>
                </a:solidFill>
                <a:effectLst/>
                <a:uLnTx/>
                <a:uFillTx/>
                <a:latin typeface="Calibri"/>
                <a:ea typeface="+mn-ea"/>
                <a:cs typeface="+mn-cs"/>
                <a:hlinkClick r:id="rId4"/>
              </a:rPr>
              <a:t>https://commons.wikimedia.org/wiki/File:Drawing_RADIUS_1812.svg</a:t>
            </a:r>
            <a:r>
              <a:rPr kumimoji="0" lang="en-CA" sz="1400" b="0" i="0" u="none" strike="noStrike" kern="1200" cap="none" spc="0" normalizeH="0" baseline="0" noProof="0" dirty="0">
                <a:ln>
                  <a:noFill/>
                </a:ln>
                <a:solidFill>
                  <a:srgbClr val="000000"/>
                </a:solidFill>
                <a:effectLst/>
                <a:uLnTx/>
                <a:uFillTx/>
                <a:latin typeface="Calibri"/>
                <a:ea typeface="+mn-ea"/>
                <a:cs typeface="+mn-cs"/>
              </a:rPr>
              <a:t> </a:t>
            </a:r>
            <a:br>
              <a:rPr kumimoji="0" lang="en-CA" sz="1400" b="0" i="0" u="none" strike="noStrike" kern="1200" cap="none" spc="0" normalizeH="0" baseline="0" noProof="0" dirty="0">
                <a:ln>
                  <a:noFill/>
                </a:ln>
                <a:solidFill>
                  <a:srgbClr val="000000"/>
                </a:solidFill>
                <a:effectLst/>
                <a:uLnTx/>
                <a:uFillTx/>
                <a:latin typeface="Calibri"/>
                <a:ea typeface="+mn-ea"/>
                <a:cs typeface="+mn-cs"/>
              </a:rPr>
            </a:br>
            <a:r>
              <a:rPr kumimoji="0" lang="en-CA" sz="1400" b="0" i="0" u="none" strike="noStrike" kern="1200" cap="none" spc="0" normalizeH="0" baseline="0" noProof="0" dirty="0">
                <a:ln>
                  <a:noFill/>
                </a:ln>
                <a:solidFill>
                  <a:srgbClr val="000000"/>
                </a:solidFill>
                <a:effectLst/>
                <a:uLnTx/>
                <a:uFillTx/>
                <a:latin typeface="Calibri"/>
                <a:ea typeface="+mn-ea"/>
                <a:cs typeface="+mn-cs"/>
              </a:rPr>
              <a:t>(</a:t>
            </a:r>
            <a:r>
              <a:rPr kumimoji="0" lang="en-CA" sz="1400" b="0" i="0" u="none" strike="noStrike" kern="1200" cap="none" spc="0" normalizeH="0" baseline="0" noProof="0" dirty="0">
                <a:ln>
                  <a:noFill/>
                </a:ln>
                <a:solidFill>
                  <a:srgbClr val="000000"/>
                </a:solidFill>
                <a:effectLst/>
                <a:uLnTx/>
                <a:uFillTx/>
                <a:latin typeface="Calibri"/>
                <a:ea typeface="+mn-ea"/>
                <a:cs typeface="+mn-cs"/>
                <a:hlinkClick r:id="rId5"/>
              </a:rPr>
              <a:t>CC BY-SA 3.0</a:t>
            </a:r>
            <a:r>
              <a:rPr kumimoji="0" lang="en-CA" sz="1400" b="0" i="0" u="none" strike="noStrike" kern="1200" cap="none" spc="0" normalizeH="0" baseline="0" noProof="0" dirty="0">
                <a:ln>
                  <a:noFill/>
                </a:ln>
                <a:solidFill>
                  <a:srgbClr val="000000"/>
                </a:solidFill>
                <a:effectLst/>
                <a:uLnTx/>
                <a:uFillTx/>
                <a:latin typeface="Calibri"/>
                <a:ea typeface="+mn-ea"/>
                <a:cs typeface="+mn-cs"/>
              </a:rPr>
              <a:t>)</a:t>
            </a:r>
          </a:p>
        </p:txBody>
      </p:sp>
    </p:spTree>
    <p:custDataLst>
      <p:tags r:id="rId1"/>
    </p:custDataLst>
    <p:extLst>
      <p:ext uri="{BB962C8B-B14F-4D97-AF65-F5344CB8AC3E}">
        <p14:creationId xmlns:p14="http://schemas.microsoft.com/office/powerpoint/2010/main" val="23153917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How RADIUS Accounting Works </a:t>
            </a:r>
          </a:p>
        </p:txBody>
      </p:sp>
      <p:sp>
        <p:nvSpPr>
          <p:cNvPr id="3" name="Content Placeholder 2"/>
          <p:cNvSpPr>
            <a:spLocks noGrp="1"/>
          </p:cNvSpPr>
          <p:nvPr>
            <p:ph sz="quarter" idx="10"/>
          </p:nvPr>
        </p:nvSpPr>
        <p:spPr/>
        <p:txBody>
          <a:bodyPr>
            <a:normAutofit/>
          </a:bodyPr>
          <a:lstStyle/>
          <a:p>
            <a:pPr marL="457200" lvl="1" indent="-457200">
              <a:buFont typeface="+mj-lt"/>
              <a:buAutoNum type="arabicPeriod"/>
            </a:pPr>
            <a:r>
              <a:rPr lang="en-US" dirty="0"/>
              <a:t>When the NAS grants network access to the user, an Accounting Start is sent from the NAS to the RADIUS server.</a:t>
            </a:r>
          </a:p>
          <a:p>
            <a:pPr marL="457200" lvl="1" indent="-457200">
              <a:buFont typeface="+mj-lt"/>
              <a:buAutoNum type="arabicPeriod"/>
            </a:pPr>
            <a:r>
              <a:rPr lang="en-US" dirty="0"/>
              <a:t>Interim Update records may periodically be sent from the NAS to the RADIUS server. These records contain information of the connection duration as well as data usage.</a:t>
            </a:r>
          </a:p>
          <a:p>
            <a:pPr marL="457200" lvl="1" indent="-457200">
              <a:buFont typeface="+mj-lt"/>
              <a:buAutoNum type="arabicPeriod"/>
            </a:pPr>
            <a:r>
              <a:rPr lang="en-US" dirty="0"/>
              <a:t>Once the connection finishes, an Accounting Stop record is sent from the NAS to the RADIUS server. </a:t>
            </a:r>
          </a:p>
          <a:p>
            <a:pPr marL="688975" lvl="2" indent="-231775"/>
            <a:r>
              <a:rPr lang="en-US" dirty="0"/>
              <a:t>This record contains the total duration of the connection, data usage and the reason for the connection to end</a:t>
            </a:r>
          </a:p>
          <a:p>
            <a:pPr marL="688975" lvl="2" indent="-231775"/>
            <a:r>
              <a:rPr lang="en-US" dirty="0"/>
              <a:t>This information is typically used to bill dial-in customers</a:t>
            </a:r>
          </a:p>
          <a:p>
            <a:pPr marL="688975" lvl="2" indent="-231775"/>
            <a:r>
              <a:rPr lang="en-US" dirty="0"/>
              <a:t>Can also be used for network statistics</a:t>
            </a:r>
          </a:p>
        </p:txBody>
      </p:sp>
    </p:spTree>
    <p:custDataLst>
      <p:tags r:id="rId1"/>
    </p:custDataLst>
    <p:extLst>
      <p:ext uri="{BB962C8B-B14F-4D97-AF65-F5344CB8AC3E}">
        <p14:creationId xmlns:p14="http://schemas.microsoft.com/office/powerpoint/2010/main" val="33519482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RADIUS Accounting</a:t>
            </a:r>
          </a:p>
        </p:txBody>
      </p:sp>
      <p:pic>
        <p:nvPicPr>
          <p:cNvPr id="4098" name="Picture 2" descr="https://upload.wikimedia.org/wikipedia/commons/thumb/a/a7/Drawing_RADIUS_1813.svg/389px-Drawing_RADIUS_1813.svg.png"/>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tretch>
            <a:fillRect/>
          </a:stretch>
        </p:blipFill>
        <p:spPr bwMode="auto">
          <a:xfrm>
            <a:off x="4221163" y="2071424"/>
            <a:ext cx="3705225" cy="2676525"/>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2609225" y="4747949"/>
            <a:ext cx="7144375" cy="80021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srgbClr val="000000"/>
                </a:solidFill>
                <a:effectLst/>
                <a:uLnTx/>
                <a:uFillTx/>
                <a:latin typeface="Calibri"/>
                <a:ea typeface="+mn-ea"/>
                <a:cs typeface="+mn-cs"/>
              </a:rPr>
              <a:t>Figure 3: RADIUS Accounting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srgbClr val="000000"/>
                </a:solidFill>
                <a:effectLst/>
                <a:uLnTx/>
                <a:uFillTx/>
                <a:latin typeface="Calibri"/>
                <a:ea typeface="+mn-ea"/>
                <a:cs typeface="+mn-cs"/>
              </a:rPr>
              <a:t>© 2011, </a:t>
            </a:r>
            <a:r>
              <a:rPr kumimoji="0" lang="en-CA" sz="1400" b="0" i="0" u="none" strike="noStrike" kern="1200" cap="none" spc="0" normalizeH="0" baseline="0" noProof="0" dirty="0" err="1">
                <a:ln>
                  <a:noFill/>
                </a:ln>
                <a:solidFill>
                  <a:srgbClr val="000000"/>
                </a:solidFill>
                <a:effectLst/>
                <a:uLnTx/>
                <a:uFillTx/>
                <a:latin typeface="Calibri"/>
                <a:ea typeface="+mn-ea"/>
                <a:cs typeface="+mn-cs"/>
              </a:rPr>
              <a:t>Emilhem</a:t>
            </a:r>
            <a:r>
              <a:rPr kumimoji="0" lang="en-CA" sz="1400" b="0" i="0" u="none" strike="noStrike" kern="1200" cap="none" spc="0" normalizeH="0" baseline="0" noProof="0" dirty="0">
                <a:ln>
                  <a:noFill/>
                </a:ln>
                <a:solidFill>
                  <a:srgbClr val="000000"/>
                </a:solidFill>
                <a:effectLst/>
                <a:uLnTx/>
                <a:uFillTx/>
                <a:latin typeface="Calibri"/>
                <a:ea typeface="+mn-ea"/>
                <a:cs typeface="+mn-cs"/>
              </a:rPr>
              <a:t>, </a:t>
            </a:r>
            <a:r>
              <a:rPr kumimoji="0" lang="en-CA" sz="1400" b="0" i="0" u="none" strike="noStrike" kern="1200" cap="none" spc="0" normalizeH="0" baseline="0" noProof="0" dirty="0">
                <a:ln>
                  <a:noFill/>
                </a:ln>
                <a:solidFill>
                  <a:srgbClr val="000000"/>
                </a:solidFill>
                <a:effectLst/>
                <a:uLnTx/>
                <a:uFillTx/>
                <a:latin typeface="Calibri"/>
                <a:ea typeface="+mn-ea"/>
                <a:cs typeface="+mn-cs"/>
                <a:hlinkClick r:id="rId4"/>
              </a:rPr>
              <a:t>https://commons.wikimedia.org/wiki/File:Drawing_RADIUS_1813.svg</a:t>
            </a:r>
            <a:r>
              <a:rPr kumimoji="0" lang="en-CA" sz="1400" b="0" i="0" u="none" strike="noStrike" kern="1200" cap="none" spc="0" normalizeH="0" baseline="0" noProof="0" dirty="0">
                <a:ln>
                  <a:noFill/>
                </a:ln>
                <a:solidFill>
                  <a:srgbClr val="000000"/>
                </a:solidFill>
                <a:effectLst/>
                <a:uLnTx/>
                <a:uFillTx/>
                <a:latin typeface="Calibri"/>
                <a:ea typeface="+mn-ea"/>
                <a:cs typeface="+mn-cs"/>
              </a:rPr>
              <a:t>  </a:t>
            </a:r>
            <a:br>
              <a:rPr kumimoji="0" lang="en-CA" sz="1400" b="0" i="0" u="none" strike="noStrike" kern="1200" cap="none" spc="0" normalizeH="0" baseline="0" noProof="0" dirty="0">
                <a:ln>
                  <a:noFill/>
                </a:ln>
                <a:solidFill>
                  <a:srgbClr val="000000"/>
                </a:solidFill>
                <a:effectLst/>
                <a:uLnTx/>
                <a:uFillTx/>
                <a:latin typeface="Calibri"/>
                <a:ea typeface="+mn-ea"/>
                <a:cs typeface="+mn-cs"/>
              </a:rPr>
            </a:br>
            <a:r>
              <a:rPr kumimoji="0" lang="en-CA" sz="1400" b="0" i="0" u="none" strike="noStrike" kern="1200" cap="none" spc="0" normalizeH="0" baseline="0" noProof="0" dirty="0">
                <a:ln>
                  <a:noFill/>
                </a:ln>
                <a:solidFill>
                  <a:srgbClr val="000000"/>
                </a:solidFill>
                <a:effectLst/>
                <a:uLnTx/>
                <a:uFillTx/>
                <a:latin typeface="Calibri"/>
                <a:ea typeface="+mn-ea"/>
                <a:cs typeface="+mn-cs"/>
              </a:rPr>
              <a:t>(</a:t>
            </a:r>
            <a:r>
              <a:rPr kumimoji="0" lang="en-CA" sz="1400" b="0" i="0" u="none" strike="noStrike" kern="1200" cap="none" spc="0" normalizeH="0" baseline="0" noProof="0" dirty="0">
                <a:ln>
                  <a:noFill/>
                </a:ln>
                <a:solidFill>
                  <a:srgbClr val="000000"/>
                </a:solidFill>
                <a:effectLst/>
                <a:uLnTx/>
                <a:uFillTx/>
                <a:latin typeface="Calibri"/>
                <a:ea typeface="+mn-ea"/>
                <a:cs typeface="+mn-cs"/>
                <a:hlinkClick r:id="rId5"/>
              </a:rPr>
              <a:t>CC BY-SA 3.0</a:t>
            </a:r>
            <a:r>
              <a:rPr kumimoji="0" lang="en-CA" sz="1400" b="0" i="0" u="none" strike="noStrike" kern="1200" cap="none" spc="0" normalizeH="0" baseline="0" noProof="0" dirty="0">
                <a:ln>
                  <a:noFill/>
                </a:ln>
                <a:solidFill>
                  <a:srgbClr val="000000"/>
                </a:solidFill>
                <a:effectLst/>
                <a:uLnTx/>
                <a:uFillTx/>
                <a:latin typeface="Calibri"/>
                <a:ea typeface="+mn-ea"/>
                <a:cs typeface="+mn-cs"/>
              </a:rPr>
              <a:t>)</a:t>
            </a:r>
          </a:p>
        </p:txBody>
      </p:sp>
    </p:spTree>
    <p:custDataLst>
      <p:tags r:id="rId1"/>
    </p:custDataLst>
    <p:extLst>
      <p:ext uri="{BB962C8B-B14F-4D97-AF65-F5344CB8AC3E}">
        <p14:creationId xmlns:p14="http://schemas.microsoft.com/office/powerpoint/2010/main" val="127636836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Circumventing Protocols</a:t>
            </a:r>
          </a:p>
        </p:txBody>
      </p:sp>
      <p:sp>
        <p:nvSpPr>
          <p:cNvPr id="3" name="Content Placeholder 2"/>
          <p:cNvSpPr>
            <a:spLocks noGrp="1"/>
          </p:cNvSpPr>
          <p:nvPr>
            <p:ph sz="quarter" idx="10"/>
          </p:nvPr>
        </p:nvSpPr>
        <p:spPr/>
        <p:txBody>
          <a:bodyPr>
            <a:normAutofit/>
          </a:bodyPr>
          <a:lstStyle/>
          <a:p>
            <a:pPr marL="228600" lvl="1"/>
            <a:r>
              <a:rPr lang="en-US" sz="2800" dirty="0"/>
              <a:t>There are numerous ways to attempt to bypass authentication protocols. The best way to defend against attacks is to understand the basic way in which the attacks themselves are carried out. </a:t>
            </a:r>
          </a:p>
          <a:p>
            <a:pPr marL="228600" lvl="1"/>
            <a:r>
              <a:rPr lang="en-US" sz="2800" dirty="0"/>
              <a:t>Six common attack vectors are outlined below: </a:t>
            </a:r>
          </a:p>
          <a:p>
            <a:pPr lvl="2">
              <a:buFont typeface="Courier New" panose="02070309020205020404" pitchFamily="49" charset="0"/>
              <a:buChar char="o"/>
            </a:pPr>
            <a:r>
              <a:rPr lang="en-US" sz="2400" dirty="0"/>
              <a:t>Basic authentication bypass</a:t>
            </a:r>
          </a:p>
          <a:p>
            <a:pPr lvl="2">
              <a:buFont typeface="Courier New" panose="02070309020205020404" pitchFamily="49" charset="0"/>
              <a:buChar char="o"/>
            </a:pPr>
            <a:r>
              <a:rPr lang="en-US" sz="2400" dirty="0"/>
              <a:t>Changing fixed parameters</a:t>
            </a:r>
          </a:p>
          <a:p>
            <a:pPr lvl="2">
              <a:buFont typeface="Courier New" panose="02070309020205020404" pitchFamily="49" charset="0"/>
              <a:buChar char="o"/>
            </a:pPr>
            <a:r>
              <a:rPr lang="en-US" sz="2400" dirty="0"/>
              <a:t>Session prediction</a:t>
            </a:r>
          </a:p>
          <a:p>
            <a:pPr lvl="2">
              <a:buFont typeface="Courier New" panose="02070309020205020404" pitchFamily="49" charset="0"/>
              <a:buChar char="o"/>
            </a:pPr>
            <a:r>
              <a:rPr lang="en-US" sz="2400" dirty="0"/>
              <a:t>Obscuring restricted URLs</a:t>
            </a:r>
          </a:p>
          <a:p>
            <a:pPr lvl="2">
              <a:buFont typeface="Courier New" panose="02070309020205020404" pitchFamily="49" charset="0"/>
              <a:buChar char="o"/>
            </a:pPr>
            <a:r>
              <a:rPr lang="en-US" sz="2400" dirty="0"/>
              <a:t>SQL injection</a:t>
            </a:r>
          </a:p>
          <a:p>
            <a:pPr lvl="2">
              <a:buFont typeface="Courier New" panose="02070309020205020404" pitchFamily="49" charset="0"/>
              <a:buChar char="o"/>
            </a:pPr>
            <a:r>
              <a:rPr lang="en-US" sz="2400" dirty="0"/>
              <a:t>Man-in-the-middle</a:t>
            </a:r>
          </a:p>
          <a:p>
            <a:pPr lvl="1"/>
            <a:endParaRPr lang="en-US" dirty="0"/>
          </a:p>
        </p:txBody>
      </p:sp>
    </p:spTree>
    <p:custDataLst>
      <p:tags r:id="rId1"/>
    </p:custDataLst>
    <p:extLst>
      <p:ext uri="{BB962C8B-B14F-4D97-AF65-F5344CB8AC3E}">
        <p14:creationId xmlns:p14="http://schemas.microsoft.com/office/powerpoint/2010/main" val="6565602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Basic Authentication Bypass</a:t>
            </a:r>
          </a:p>
        </p:txBody>
      </p:sp>
      <p:sp>
        <p:nvSpPr>
          <p:cNvPr id="3" name="Content Placeholder 2"/>
          <p:cNvSpPr>
            <a:spLocks noGrp="1"/>
          </p:cNvSpPr>
          <p:nvPr>
            <p:ph sz="quarter" idx="10"/>
          </p:nvPr>
        </p:nvSpPr>
        <p:spPr/>
        <p:txBody>
          <a:bodyPr>
            <a:normAutofit/>
          </a:bodyPr>
          <a:lstStyle/>
          <a:p>
            <a:pPr marL="228600" lvl="1"/>
            <a:r>
              <a:rPr lang="en-US" sz="2800" dirty="0"/>
              <a:t>Technique assumes that verification occurs only at the network perimeter and, once authentication occurs, that all resources are available.</a:t>
            </a:r>
          </a:p>
          <a:p>
            <a:pPr marL="228600" lvl="1"/>
            <a:r>
              <a:rPr lang="en-US" sz="2800" dirty="0"/>
              <a:t>For example, a secure login page that validates credentials but the administration pages don’t check to see if login was successful</a:t>
            </a:r>
          </a:p>
          <a:p>
            <a:pPr marL="228600" lvl="1"/>
            <a:r>
              <a:rPr lang="en-US" sz="2800" dirty="0"/>
              <a:t>A malicious user can simply enter the URL to go directly to the administration page without the need to log in.</a:t>
            </a:r>
          </a:p>
        </p:txBody>
      </p:sp>
    </p:spTree>
    <p:custDataLst>
      <p:tags r:id="rId1"/>
    </p:custDataLst>
    <p:extLst>
      <p:ext uri="{BB962C8B-B14F-4D97-AF65-F5344CB8AC3E}">
        <p14:creationId xmlns:p14="http://schemas.microsoft.com/office/powerpoint/2010/main" val="295578962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Changing Fixed Parameters</a:t>
            </a:r>
          </a:p>
        </p:txBody>
      </p:sp>
      <p:sp>
        <p:nvSpPr>
          <p:cNvPr id="3" name="Content Placeholder 2"/>
          <p:cNvSpPr>
            <a:spLocks noGrp="1"/>
          </p:cNvSpPr>
          <p:nvPr>
            <p:ph sz="quarter" idx="10"/>
          </p:nvPr>
        </p:nvSpPr>
        <p:spPr/>
        <p:txBody>
          <a:bodyPr>
            <a:normAutofit/>
          </a:bodyPr>
          <a:lstStyle/>
          <a:p>
            <a:pPr marL="228600" lvl="1"/>
            <a:r>
              <a:rPr lang="en-US" sz="2800" dirty="0"/>
              <a:t>If authentication is stored in a detectable way, then it is possible to modify the request to spoof authentication.</a:t>
            </a:r>
          </a:p>
          <a:p>
            <a:pPr marL="228600" lvl="1"/>
            <a:r>
              <a:rPr lang="en-US" sz="2800" dirty="0"/>
              <a:t>For example, an internal user management page uses  HTTPS with a string such as: </a:t>
            </a:r>
            <a:r>
              <a:rPr lang="en-US" sz="2800" dirty="0">
                <a:hlinkClick r:id="rId3"/>
              </a:rPr>
              <a:t>https://mycorp.example.ca/?auth=0</a:t>
            </a:r>
            <a:r>
              <a:rPr lang="en-US" sz="2800" dirty="0"/>
              <a:t>  to secure a restricted resource</a:t>
            </a:r>
          </a:p>
          <a:p>
            <a:pPr marL="228600" lvl="1"/>
            <a:r>
              <a:rPr lang="en-US" sz="2800" dirty="0"/>
              <a:t>A malicious user can spoof a successful login by modifying the requested URL to </a:t>
            </a:r>
            <a:r>
              <a:rPr lang="en-US" sz="2800" dirty="0">
                <a:hlinkClick r:id="rId4"/>
              </a:rPr>
              <a:t>https://mycorp.example.ca/?auth=1</a:t>
            </a:r>
            <a:r>
              <a:rPr lang="en-US" sz="2800" dirty="0"/>
              <a:t>, bypassing validation</a:t>
            </a:r>
          </a:p>
        </p:txBody>
      </p:sp>
    </p:spTree>
    <p:custDataLst>
      <p:tags r:id="rId1"/>
    </p:custDataLst>
    <p:extLst>
      <p:ext uri="{BB962C8B-B14F-4D97-AF65-F5344CB8AC3E}">
        <p14:creationId xmlns:p14="http://schemas.microsoft.com/office/powerpoint/2010/main" val="41077777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Session Prediction</a:t>
            </a:r>
          </a:p>
        </p:txBody>
      </p:sp>
      <p:sp>
        <p:nvSpPr>
          <p:cNvPr id="3" name="Content Placeholder 2"/>
          <p:cNvSpPr>
            <a:spLocks noGrp="1"/>
          </p:cNvSpPr>
          <p:nvPr>
            <p:ph sz="quarter" idx="10"/>
          </p:nvPr>
        </p:nvSpPr>
        <p:spPr/>
        <p:txBody>
          <a:bodyPr>
            <a:noAutofit/>
          </a:bodyPr>
          <a:lstStyle/>
          <a:p>
            <a:pPr marL="228600" lvl="1"/>
            <a:r>
              <a:rPr lang="en-US" sz="2800" dirty="0"/>
              <a:t>Previous examples can both be overcome by making use of a session ID or token for each resource request. </a:t>
            </a:r>
          </a:p>
          <a:p>
            <a:pPr marL="228600" lvl="1"/>
            <a:r>
              <a:rPr lang="en-US" sz="2800" dirty="0"/>
              <a:t>Session prediction attempts to determine what a session ID will look like and either creates a legitimate-looking session ID or hijacks an existing session ID.</a:t>
            </a:r>
          </a:p>
          <a:p>
            <a:pPr marL="228600" lvl="1"/>
            <a:r>
              <a:rPr lang="en-US" sz="2800" dirty="0"/>
              <a:t>For example, if a session ID is created using a combination of a username plus a timestamp, an attacker can determine this pattern and obtain a username through network sniffing, and a session ID would be easy to create or impersonate.</a:t>
            </a:r>
          </a:p>
        </p:txBody>
      </p:sp>
    </p:spTree>
    <p:custDataLst>
      <p:tags r:id="rId1"/>
    </p:custDataLst>
    <p:extLst>
      <p:ext uri="{BB962C8B-B14F-4D97-AF65-F5344CB8AC3E}">
        <p14:creationId xmlns:p14="http://schemas.microsoft.com/office/powerpoint/2010/main" val="105168594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Obscuring Restricted URLs</a:t>
            </a:r>
          </a:p>
        </p:txBody>
      </p:sp>
      <p:sp>
        <p:nvSpPr>
          <p:cNvPr id="3" name="Content Placeholder 2"/>
          <p:cNvSpPr>
            <a:spLocks noGrp="1"/>
          </p:cNvSpPr>
          <p:nvPr>
            <p:ph sz="quarter" idx="10"/>
          </p:nvPr>
        </p:nvSpPr>
        <p:spPr/>
        <p:txBody>
          <a:bodyPr>
            <a:normAutofit/>
          </a:bodyPr>
          <a:lstStyle/>
          <a:p>
            <a:pPr marL="228600" lvl="1"/>
            <a:r>
              <a:rPr lang="en-US" sz="2800" dirty="0"/>
              <a:t>Some applications use a list of restricted resources and force authentication of those specific service names.</a:t>
            </a:r>
          </a:p>
          <a:p>
            <a:pPr marL="228600" lvl="1"/>
            <a:r>
              <a:rPr lang="en-US" sz="2800" dirty="0"/>
              <a:t>For example, if </a:t>
            </a:r>
            <a:r>
              <a:rPr lang="en-US" sz="2800" dirty="0">
                <a:hlinkClick r:id="rId3"/>
              </a:rPr>
              <a:t>ftp://server.mycorp.ca/</a:t>
            </a:r>
            <a:r>
              <a:rPr lang="en-US" sz="2800" dirty="0"/>
              <a:t> is a restricted resource, what happens if an attacker inserts an inert character into the requested sequence (e.g.,  </a:t>
            </a:r>
            <a:r>
              <a:rPr lang="en-US" sz="2800" dirty="0">
                <a:hlinkClick r:id="rId4"/>
              </a:rPr>
              <a:t>ftp://server.mycorp.ca/?</a:t>
            </a:r>
            <a:r>
              <a:rPr lang="en-US" sz="2800" dirty="0"/>
              <a:t>). Could be met without the need for authentication.</a:t>
            </a:r>
          </a:p>
          <a:p>
            <a:pPr marL="228600" lvl="1"/>
            <a:r>
              <a:rPr lang="en-US" sz="2800" dirty="0"/>
              <a:t>Not checking for variations on the original string can result in vulnerabilities.</a:t>
            </a:r>
          </a:p>
        </p:txBody>
      </p:sp>
    </p:spTree>
    <p:custDataLst>
      <p:tags r:id="rId1"/>
    </p:custDataLst>
    <p:extLst>
      <p:ext uri="{BB962C8B-B14F-4D97-AF65-F5344CB8AC3E}">
        <p14:creationId xmlns:p14="http://schemas.microsoft.com/office/powerpoint/2010/main" val="282784028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SQL Injection</a:t>
            </a:r>
          </a:p>
        </p:txBody>
      </p:sp>
      <p:sp>
        <p:nvSpPr>
          <p:cNvPr id="3" name="Content Placeholder 2"/>
          <p:cNvSpPr>
            <a:spLocks noGrp="1"/>
          </p:cNvSpPr>
          <p:nvPr>
            <p:ph sz="quarter" idx="10"/>
          </p:nvPr>
        </p:nvSpPr>
        <p:spPr/>
        <p:txBody>
          <a:bodyPr>
            <a:normAutofit/>
          </a:bodyPr>
          <a:lstStyle/>
          <a:p>
            <a:pPr marL="228600" lvl="1"/>
            <a:r>
              <a:rPr lang="en-US" dirty="0"/>
              <a:t>This attack can be used against any type of input that is directly passed on to another query of the system without validation.</a:t>
            </a:r>
          </a:p>
          <a:p>
            <a:pPr marL="228600" lvl="1"/>
            <a:r>
              <a:rPr lang="en-US" dirty="0"/>
              <a:t>For example, a web login page that uses a username and password field that queries against a database table. What is the result of entering the following username or password?</a:t>
            </a:r>
          </a:p>
          <a:p>
            <a:pPr marL="228600" lvl="2">
              <a:buNone/>
            </a:pPr>
            <a:r>
              <a:rPr lang="en-US" sz="2400" b="1" dirty="0"/>
              <a:t>			Password’ or ‘1’ = ‘1</a:t>
            </a:r>
          </a:p>
          <a:p>
            <a:pPr marL="228600" lvl="1"/>
            <a:r>
              <a:rPr lang="en-US" dirty="0"/>
              <a:t>If the query is something like </a:t>
            </a:r>
            <a:r>
              <a:rPr lang="en-US" i="1" dirty="0"/>
              <a:t>(authorize user) WHERE Password=‘$password’,</a:t>
            </a:r>
            <a:r>
              <a:rPr lang="en-US" dirty="0"/>
              <a:t> then the result becomes </a:t>
            </a:r>
            <a:r>
              <a:rPr lang="en-US" i="1" dirty="0"/>
              <a:t>(authorize user) WHERE Password=‘</a:t>
            </a:r>
            <a:r>
              <a:rPr lang="en-US" b="1" dirty="0"/>
              <a:t>Password’ or ‘1’ = ‘1</a:t>
            </a:r>
            <a:r>
              <a:rPr lang="en-US" i="1" dirty="0"/>
              <a:t>’</a:t>
            </a:r>
            <a:r>
              <a:rPr lang="en-US" dirty="0"/>
              <a:t> results in an always true clause from the injected OR ‘1’=‘1’ statement.</a:t>
            </a:r>
            <a:endParaRPr lang="en-US" b="1" dirty="0"/>
          </a:p>
        </p:txBody>
      </p:sp>
    </p:spTree>
    <p:custDataLst>
      <p:tags r:id="rId1"/>
    </p:custDataLst>
    <p:extLst>
      <p:ext uri="{BB962C8B-B14F-4D97-AF65-F5344CB8AC3E}">
        <p14:creationId xmlns:p14="http://schemas.microsoft.com/office/powerpoint/2010/main" val="4153433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Issues (1 of 2)</a:t>
            </a:r>
          </a:p>
        </p:txBody>
      </p:sp>
      <p:sp>
        <p:nvSpPr>
          <p:cNvPr id="3" name="Content Placeholder 2"/>
          <p:cNvSpPr>
            <a:spLocks noGrp="1"/>
          </p:cNvSpPr>
          <p:nvPr>
            <p:ph sz="quarter" idx="10"/>
          </p:nvPr>
        </p:nvSpPr>
        <p:spPr/>
        <p:txBody>
          <a:bodyPr>
            <a:normAutofit fontScale="85000" lnSpcReduction="20000"/>
          </a:bodyPr>
          <a:lstStyle/>
          <a:p>
            <a:pPr marL="0" indent="0">
              <a:lnSpc>
                <a:spcPct val="160000"/>
              </a:lnSpc>
              <a:buNone/>
            </a:pPr>
            <a:r>
              <a:rPr lang="en-CA" dirty="0"/>
              <a:t>When trying to break </a:t>
            </a:r>
            <a:r>
              <a:rPr lang="en-CA" dirty="0" err="1"/>
              <a:t>ciphertexts</a:t>
            </a:r>
            <a:r>
              <a:rPr lang="en-CA" dirty="0"/>
              <a:t>, look at the following properties:</a:t>
            </a:r>
          </a:p>
          <a:p>
            <a:pPr>
              <a:lnSpc>
                <a:spcPct val="160000"/>
              </a:lnSpc>
            </a:pPr>
            <a:r>
              <a:rPr lang="en-CA" dirty="0"/>
              <a:t>Entropy </a:t>
            </a:r>
          </a:p>
          <a:p>
            <a:pPr lvl="1">
              <a:lnSpc>
                <a:spcPct val="160000"/>
              </a:lnSpc>
            </a:pPr>
            <a:r>
              <a:rPr lang="en-CA" dirty="0"/>
              <a:t>Number of bits of information</a:t>
            </a:r>
          </a:p>
          <a:p>
            <a:pPr lvl="1">
              <a:lnSpc>
                <a:spcPct val="160000"/>
              </a:lnSpc>
            </a:pPr>
            <a:r>
              <a:rPr lang="en-CA" dirty="0"/>
              <a:t>E.g., Male or female</a:t>
            </a:r>
          </a:p>
          <a:p>
            <a:pPr>
              <a:lnSpc>
                <a:spcPct val="160000"/>
              </a:lnSpc>
            </a:pPr>
            <a:r>
              <a:rPr lang="en-CA" dirty="0"/>
              <a:t>Rate of language</a:t>
            </a:r>
          </a:p>
          <a:p>
            <a:pPr lvl="1">
              <a:lnSpc>
                <a:spcPct val="160000"/>
              </a:lnSpc>
            </a:pPr>
            <a:r>
              <a:rPr lang="en-CA" dirty="0"/>
              <a:t>Information </a:t>
            </a:r>
            <a:r>
              <a:rPr lang="en-CA" i="1" dirty="0"/>
              <a:t>gained</a:t>
            </a:r>
            <a:r>
              <a:rPr lang="en-CA" dirty="0"/>
              <a:t> with each letter</a:t>
            </a:r>
          </a:p>
          <a:p>
            <a:pPr lvl="1">
              <a:lnSpc>
                <a:spcPct val="160000"/>
              </a:lnSpc>
            </a:pPr>
            <a:r>
              <a:rPr lang="en-CA" dirty="0"/>
              <a:t>Letter patterns and frequency</a:t>
            </a:r>
          </a:p>
          <a:p>
            <a:pPr>
              <a:lnSpc>
                <a:spcPct val="160000"/>
              </a:lnSpc>
            </a:pPr>
            <a:r>
              <a:rPr lang="en-CA" dirty="0"/>
              <a:t>Unicity distance</a:t>
            </a:r>
          </a:p>
          <a:p>
            <a:pPr lvl="1">
              <a:lnSpc>
                <a:spcPct val="160000"/>
              </a:lnSpc>
            </a:pPr>
            <a:r>
              <a:rPr lang="en-CA" dirty="0"/>
              <a:t>Amount of data needed to validate a guess</a:t>
            </a:r>
          </a:p>
        </p:txBody>
      </p:sp>
    </p:spTree>
    <p:custDataLst>
      <p:tags r:id="rId1"/>
    </p:custDataLst>
    <p:extLst>
      <p:ext uri="{BB962C8B-B14F-4D97-AF65-F5344CB8AC3E}">
        <p14:creationId xmlns:p14="http://schemas.microsoft.com/office/powerpoint/2010/main" val="244617313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Man-in-the-Middle</a:t>
            </a:r>
          </a:p>
        </p:txBody>
      </p:sp>
      <p:sp>
        <p:nvSpPr>
          <p:cNvPr id="3" name="Content Placeholder 2"/>
          <p:cNvSpPr>
            <a:spLocks noGrp="1"/>
          </p:cNvSpPr>
          <p:nvPr>
            <p:ph sz="quarter" idx="10"/>
          </p:nvPr>
        </p:nvSpPr>
        <p:spPr/>
        <p:txBody>
          <a:bodyPr>
            <a:normAutofit/>
          </a:bodyPr>
          <a:lstStyle/>
          <a:p>
            <a:pPr marL="228600" lvl="1"/>
            <a:r>
              <a:rPr lang="en-US" sz="2800" dirty="0"/>
              <a:t>Uses the fact that the sender and receiver are not verified.</a:t>
            </a:r>
          </a:p>
          <a:p>
            <a:pPr marL="228600" lvl="1"/>
            <a:r>
              <a:rPr lang="en-US" sz="2800" dirty="0"/>
              <a:t>For example, Alice wants to send a message to Bob, but both Alice and Bob are unaware that they are being monitored by Malory. Malory intercepts Alice’s and Bob’s messages and then sends their responses back to both Alice and Bob so that they assume they are communicating directly with each other.</a:t>
            </a:r>
          </a:p>
          <a:p>
            <a:pPr marL="228600" lvl="1"/>
            <a:r>
              <a:rPr lang="en-US" sz="2800" dirty="0"/>
              <a:t>Malory now has access to the entire communication even if a key exchange protocol is used to secure the communication.</a:t>
            </a:r>
          </a:p>
          <a:p>
            <a:pPr lvl="1"/>
            <a:endParaRPr lang="en-US" dirty="0"/>
          </a:p>
        </p:txBody>
      </p:sp>
    </p:spTree>
    <p:custDataLst>
      <p:tags r:id="rId1"/>
    </p:custDataLst>
    <p:extLst>
      <p:ext uri="{BB962C8B-B14F-4D97-AF65-F5344CB8AC3E}">
        <p14:creationId xmlns:p14="http://schemas.microsoft.com/office/powerpoint/2010/main" val="171163167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Summary (1 of 2)</a:t>
            </a:r>
          </a:p>
        </p:txBody>
      </p:sp>
      <p:sp>
        <p:nvSpPr>
          <p:cNvPr id="3" name="Content Placeholder 2"/>
          <p:cNvSpPr>
            <a:spLocks noGrp="1"/>
          </p:cNvSpPr>
          <p:nvPr>
            <p:ph sz="quarter" idx="10"/>
          </p:nvPr>
        </p:nvSpPr>
        <p:spPr/>
        <p:txBody>
          <a:bodyPr>
            <a:normAutofit/>
          </a:bodyPr>
          <a:lstStyle/>
          <a:p>
            <a:pPr marL="228600" lvl="1"/>
            <a:r>
              <a:rPr lang="en-US" dirty="0"/>
              <a:t>Key exchange protocols are useful for protecting a secret key from being transported in plaintext across a network.</a:t>
            </a:r>
          </a:p>
          <a:p>
            <a:pPr marL="228600" lvl="1"/>
            <a:r>
              <a:rPr lang="en-US" dirty="0"/>
              <a:t>Key exchange allows for </a:t>
            </a:r>
            <a:r>
              <a:rPr lang="en-US" i="1" dirty="0"/>
              <a:t>forward secrecy</a:t>
            </a:r>
            <a:r>
              <a:rPr lang="en-US" dirty="0"/>
              <a:t>, sometimes called </a:t>
            </a:r>
            <a:r>
              <a:rPr lang="en-US" i="1" dirty="0"/>
              <a:t>perfect forward secrecy </a:t>
            </a:r>
            <a:r>
              <a:rPr lang="en-US" dirty="0"/>
              <a:t>to be achieved by changing the initial agreed upon values for each new communication. </a:t>
            </a:r>
          </a:p>
          <a:p>
            <a:pPr marL="228600" lvl="1"/>
            <a:r>
              <a:rPr lang="en-US" dirty="0" err="1"/>
              <a:t>Diffie</a:t>
            </a:r>
            <a:r>
              <a:rPr lang="en-US" dirty="0"/>
              <a:t>-Hellman does not validate the sender or receiver.</a:t>
            </a:r>
          </a:p>
          <a:p>
            <a:pPr marL="228600" lvl="1"/>
            <a:r>
              <a:rPr lang="en-US" dirty="0"/>
              <a:t>Kerberos implements DES internally for security.</a:t>
            </a:r>
          </a:p>
          <a:p>
            <a:pPr marL="228600" lvl="1"/>
            <a:r>
              <a:rPr lang="en-US" dirty="0"/>
              <a:t>Kerberos uses third-party trust to identify entities to other entities.</a:t>
            </a:r>
          </a:p>
          <a:p>
            <a:pPr marL="228600" lvl="1"/>
            <a:r>
              <a:rPr lang="en-US" dirty="0"/>
              <a:t>The </a:t>
            </a:r>
            <a:r>
              <a:rPr lang="en-US" i="1" dirty="0"/>
              <a:t>Ticket Granting Ticket </a:t>
            </a:r>
            <a:r>
              <a:rPr lang="en-US" dirty="0"/>
              <a:t>consists of a session key and the identification details about the requesting entity.</a:t>
            </a:r>
          </a:p>
          <a:p>
            <a:pPr marL="228600" lvl="1"/>
            <a:r>
              <a:rPr lang="en-US" dirty="0"/>
              <a:t>The </a:t>
            </a:r>
            <a:r>
              <a:rPr lang="en-US" i="1" dirty="0"/>
              <a:t>Ticket Granting Service </a:t>
            </a:r>
            <a:r>
              <a:rPr lang="en-US" dirty="0"/>
              <a:t>validates the TGT and returns the Server Ticket to the requesting client.</a:t>
            </a:r>
          </a:p>
        </p:txBody>
      </p:sp>
    </p:spTree>
    <p:custDataLst>
      <p:tags r:id="rId1"/>
    </p:custDataLst>
    <p:extLst>
      <p:ext uri="{BB962C8B-B14F-4D97-AF65-F5344CB8AC3E}">
        <p14:creationId xmlns:p14="http://schemas.microsoft.com/office/powerpoint/2010/main" val="382832834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Summary (2 of 2)</a:t>
            </a:r>
          </a:p>
        </p:txBody>
      </p:sp>
      <p:sp>
        <p:nvSpPr>
          <p:cNvPr id="3" name="Content Placeholder 2"/>
          <p:cNvSpPr>
            <a:spLocks noGrp="1"/>
          </p:cNvSpPr>
          <p:nvPr>
            <p:ph sz="quarter" idx="10"/>
          </p:nvPr>
        </p:nvSpPr>
        <p:spPr/>
        <p:txBody>
          <a:bodyPr>
            <a:normAutofit/>
          </a:bodyPr>
          <a:lstStyle/>
          <a:p>
            <a:pPr marL="228600" lvl="1"/>
            <a:r>
              <a:rPr lang="en-US" sz="2800" dirty="0"/>
              <a:t>Kerberos service contains a copy of all entity’s private keys.</a:t>
            </a:r>
          </a:p>
          <a:p>
            <a:pPr marL="228600" lvl="1"/>
            <a:r>
              <a:rPr lang="en-US" sz="2800" dirty="0"/>
              <a:t>RADIUS is used primarily for 802.1x monitoring.</a:t>
            </a:r>
          </a:p>
          <a:p>
            <a:pPr marL="228600" lvl="1"/>
            <a:r>
              <a:rPr lang="en-US" sz="2800" dirty="0"/>
              <a:t>RADIUS provides Authentication, Accounting and Authorization for network traffic.</a:t>
            </a:r>
          </a:p>
          <a:p>
            <a:pPr marL="228600" lvl="1"/>
            <a:r>
              <a:rPr lang="en-US" sz="2800" dirty="0"/>
              <a:t>RADIUS uses the Application layer primarily.</a:t>
            </a:r>
          </a:p>
          <a:p>
            <a:pPr marL="228600" lvl="1"/>
            <a:r>
              <a:rPr lang="en-US" sz="2800" dirty="0"/>
              <a:t>When trying to prevent attacks, always be aware of how to circumvent current security.</a:t>
            </a:r>
          </a:p>
          <a:p>
            <a:pPr marL="228600" lvl="1"/>
            <a:r>
              <a:rPr lang="en-US" sz="2800" dirty="0"/>
              <a:t>Man-in-the-middle and replay attacks are the most common forms of authentication circumvention.</a:t>
            </a:r>
          </a:p>
        </p:txBody>
      </p:sp>
    </p:spTree>
    <p:custDataLst>
      <p:tags r:id="rId1"/>
    </p:custDataLst>
    <p:extLst>
      <p:ext uri="{BB962C8B-B14F-4D97-AF65-F5344CB8AC3E}">
        <p14:creationId xmlns:p14="http://schemas.microsoft.com/office/powerpoint/2010/main" val="208526746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4294967295"/>
          </p:nvPr>
        </p:nvSpPr>
        <p:spPr>
          <a:xfrm>
            <a:off x="614363" y="4297363"/>
            <a:ext cx="10455275" cy="2320925"/>
          </a:xfrm>
          <a:prstGeom prst="rect">
            <a:avLst/>
          </a:prstGeom>
          <a:noFill/>
        </p:spPr>
        <p:txBody>
          <a:bodyPr/>
          <a:lstStyle>
            <a:lvl1pPr marL="0" marR="0" indent="0">
              <a:lnSpc>
                <a:spcPct val="115000"/>
              </a:lnSpc>
              <a:spcBef>
                <a:spcPts val="0"/>
              </a:spcBef>
              <a:spcAft>
                <a:spcPts val="0"/>
              </a:spcAft>
              <a:buFontTx/>
              <a:buNone/>
              <a:defRPr sz="1100">
                <a:latin typeface="Arial" panose="020B0604020202020204" pitchFamily="34" charset="0"/>
                <a:cs typeface="Arial" panose="020B0604020202020204" pitchFamily="34" charset="0"/>
              </a:defRPr>
            </a:lvl1pPr>
          </a:lstStyle>
          <a:p>
            <a:r>
              <a:rPr lang="en-US" dirty="0">
                <a:ea typeface="Times New Roman" panose="02020603050405020304" pitchFamily="18" charset="0"/>
                <a:cs typeface="Times New Roman" panose="02020603050405020304" pitchFamily="18" charset="0"/>
              </a:rPr>
              <a:t>© 2017, Southern Alberta Institute of Technology. All rights reserved.</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 </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For more information, contact:</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Director, Centre for Instructional Technology and Development</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Southern Alberta Institute of Technology</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1301 16 Ave. N.W., Calgary, AB T2M 0L4</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pPr lvl="0"/>
            <a:endParaRPr lang="en-CA" dirty="0"/>
          </a:p>
        </p:txBody>
      </p:sp>
    </p:spTree>
    <p:custDataLst>
      <p:tags r:id="rId1"/>
    </p:custDataLst>
    <p:extLst>
      <p:ext uri="{BB962C8B-B14F-4D97-AF65-F5344CB8AC3E}">
        <p14:creationId xmlns:p14="http://schemas.microsoft.com/office/powerpoint/2010/main" val="184762889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ITSC 307</a:t>
            </a:r>
            <a:br>
              <a:rPr lang="en-US" dirty="0"/>
            </a:br>
            <a:r>
              <a:rPr lang="en-US" dirty="0"/>
              <a:t>PCI Compliance and Encryption</a:t>
            </a:r>
          </a:p>
        </p:txBody>
      </p:sp>
      <p:sp>
        <p:nvSpPr>
          <p:cNvPr id="3" name="Subtitle 2"/>
          <p:cNvSpPr>
            <a:spLocks noGrp="1"/>
          </p:cNvSpPr>
          <p:nvPr>
            <p:ph type="subTitle" idx="1"/>
          </p:nvPr>
        </p:nvSpPr>
        <p:spPr>
          <a:xfrm>
            <a:off x="3822672" y="3886200"/>
            <a:ext cx="6845328" cy="1371600"/>
          </a:xfrm>
        </p:spPr>
        <p:txBody>
          <a:bodyPr>
            <a:normAutofit/>
          </a:bodyPr>
          <a:lstStyle/>
          <a:p>
            <a:r>
              <a:rPr lang="en-US" dirty="0"/>
              <a:t>Module 6: PCI Fundamentals</a:t>
            </a:r>
          </a:p>
        </p:txBody>
      </p:sp>
    </p:spTree>
    <p:custDataLst>
      <p:tags r:id="rId1"/>
    </p:custDataLst>
    <p:extLst>
      <p:ext uri="{BB962C8B-B14F-4D97-AF65-F5344CB8AC3E}">
        <p14:creationId xmlns:p14="http://schemas.microsoft.com/office/powerpoint/2010/main" val="97803963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Definitions</a:t>
            </a:r>
          </a:p>
        </p:txBody>
      </p:sp>
      <p:sp>
        <p:nvSpPr>
          <p:cNvPr id="3" name="Content Placeholder 2"/>
          <p:cNvSpPr>
            <a:spLocks noGrp="1"/>
          </p:cNvSpPr>
          <p:nvPr>
            <p:ph sz="quarter" idx="10"/>
          </p:nvPr>
        </p:nvSpPr>
        <p:spPr/>
        <p:txBody>
          <a:bodyPr/>
          <a:lstStyle/>
          <a:p>
            <a:pPr marL="0" indent="0">
              <a:buNone/>
            </a:pPr>
            <a:r>
              <a:rPr lang="en-CA" sz="3600" dirty="0"/>
              <a:t>PCI</a:t>
            </a:r>
          </a:p>
          <a:p>
            <a:pPr lvl="1"/>
            <a:r>
              <a:rPr lang="en-CA" sz="3200" dirty="0"/>
              <a:t>Payment Card Industry</a:t>
            </a:r>
          </a:p>
          <a:p>
            <a:pPr lvl="1"/>
            <a:endParaRPr lang="en-CA" sz="3200" dirty="0"/>
          </a:p>
          <a:p>
            <a:pPr marL="0" indent="0">
              <a:buNone/>
            </a:pPr>
            <a:r>
              <a:rPr lang="en-CA" sz="3600" dirty="0"/>
              <a:t>DSS</a:t>
            </a:r>
          </a:p>
          <a:p>
            <a:pPr lvl="1"/>
            <a:r>
              <a:rPr lang="en-CA" sz="3200" dirty="0"/>
              <a:t>Data Security Standard</a:t>
            </a:r>
          </a:p>
          <a:p>
            <a:pPr lvl="1"/>
            <a:endParaRPr lang="en-CA" dirty="0"/>
          </a:p>
          <a:p>
            <a:endParaRPr lang="en-US" dirty="0"/>
          </a:p>
        </p:txBody>
      </p:sp>
    </p:spTree>
    <p:custDataLst>
      <p:tags r:id="rId1"/>
    </p:custDataLst>
    <p:extLst>
      <p:ext uri="{BB962C8B-B14F-4D97-AF65-F5344CB8AC3E}">
        <p14:creationId xmlns:p14="http://schemas.microsoft.com/office/powerpoint/2010/main" val="116668583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PCI Compliance</a:t>
            </a:r>
            <a:endParaRPr lang="en-US" dirty="0"/>
          </a:p>
        </p:txBody>
      </p:sp>
      <p:sp>
        <p:nvSpPr>
          <p:cNvPr id="3" name="Content Placeholder 2"/>
          <p:cNvSpPr>
            <a:spLocks noGrp="1"/>
          </p:cNvSpPr>
          <p:nvPr>
            <p:ph sz="quarter" idx="10"/>
          </p:nvPr>
        </p:nvSpPr>
        <p:spPr/>
        <p:txBody>
          <a:bodyPr/>
          <a:lstStyle/>
          <a:p>
            <a:pPr marL="0" indent="0">
              <a:buNone/>
            </a:pPr>
            <a:r>
              <a:rPr lang="en-US" dirty="0"/>
              <a:t>How does this affect you as a security professional?</a:t>
            </a:r>
            <a:endParaRPr lang="en-CA" dirty="0"/>
          </a:p>
          <a:p>
            <a:endParaRPr lang="en-US" dirty="0"/>
          </a:p>
        </p:txBody>
      </p:sp>
    </p:spTree>
    <p:custDataLst>
      <p:tags r:id="rId1"/>
    </p:custDataLst>
    <p:extLst>
      <p:ext uri="{BB962C8B-B14F-4D97-AF65-F5344CB8AC3E}">
        <p14:creationId xmlns:p14="http://schemas.microsoft.com/office/powerpoint/2010/main" val="322277010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Why Security Matters</a:t>
            </a:r>
          </a:p>
        </p:txBody>
      </p:sp>
      <p:sp>
        <p:nvSpPr>
          <p:cNvPr id="3" name="Content Placeholder 2"/>
          <p:cNvSpPr>
            <a:spLocks noGrp="1"/>
          </p:cNvSpPr>
          <p:nvPr>
            <p:ph sz="quarter" idx="10"/>
          </p:nvPr>
        </p:nvSpPr>
        <p:spPr/>
        <p:txBody>
          <a:bodyPr>
            <a:normAutofit/>
          </a:bodyPr>
          <a:lstStyle/>
          <a:p>
            <a:r>
              <a:rPr lang="en-US" sz="3200" dirty="0"/>
              <a:t>The security of cardholder data affects everybody</a:t>
            </a:r>
          </a:p>
          <a:p>
            <a:r>
              <a:rPr lang="en-US" sz="3200" dirty="0"/>
              <a:t>Potential liabilities include:</a:t>
            </a:r>
          </a:p>
          <a:p>
            <a:pPr lvl="1"/>
            <a:r>
              <a:rPr lang="en-US" sz="2800" dirty="0"/>
              <a:t>Lost confidence, customers go to other merchants</a:t>
            </a:r>
          </a:p>
          <a:p>
            <a:pPr lvl="1"/>
            <a:r>
              <a:rPr lang="en-US" sz="2800" dirty="0"/>
              <a:t>Cost of reissuing new payment cards</a:t>
            </a:r>
          </a:p>
          <a:p>
            <a:pPr lvl="1"/>
            <a:r>
              <a:rPr lang="en-US" sz="2800" dirty="0"/>
              <a:t>Higher subsequent costs of compliance</a:t>
            </a:r>
          </a:p>
          <a:p>
            <a:pPr lvl="1"/>
            <a:r>
              <a:rPr lang="en-US" sz="2800" dirty="0"/>
              <a:t>Fines and penalties</a:t>
            </a:r>
          </a:p>
          <a:p>
            <a:pPr lvl="1"/>
            <a:r>
              <a:rPr lang="en-US" sz="2800" dirty="0"/>
              <a:t>Termination of ability to accept payment cards</a:t>
            </a:r>
          </a:p>
          <a:p>
            <a:pPr lvl="1"/>
            <a:r>
              <a:rPr lang="en-US" sz="2800" dirty="0"/>
              <a:t>Going out of business</a:t>
            </a:r>
          </a:p>
          <a:p>
            <a:pPr marL="457200" lvl="1" indent="0" algn="r">
              <a:buNone/>
            </a:pPr>
            <a:r>
              <a:rPr lang="en-US" sz="1800" dirty="0"/>
              <a:t>(Why Security Matters, </a:t>
            </a:r>
            <a:r>
              <a:rPr lang="en-US" sz="1800" dirty="0" err="1"/>
              <a:t>n.d.</a:t>
            </a:r>
            <a:r>
              <a:rPr lang="en-US" sz="1800" dirty="0"/>
              <a:t>)</a:t>
            </a:r>
          </a:p>
          <a:p>
            <a:endParaRPr lang="en-US" dirty="0"/>
          </a:p>
        </p:txBody>
      </p:sp>
    </p:spTree>
    <p:custDataLst>
      <p:tags r:id="rId1"/>
    </p:custDataLst>
    <p:extLst>
      <p:ext uri="{BB962C8B-B14F-4D97-AF65-F5344CB8AC3E}">
        <p14:creationId xmlns:p14="http://schemas.microsoft.com/office/powerpoint/2010/main" val="8872884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Types of Data on a Payment Card</a:t>
            </a:r>
          </a:p>
        </p:txBody>
      </p:sp>
      <p:sp>
        <p:nvSpPr>
          <p:cNvPr id="3" name="Content Placeholder 2"/>
          <p:cNvSpPr>
            <a:spLocks noGrp="1"/>
          </p:cNvSpPr>
          <p:nvPr>
            <p:ph sz="quarter" idx="10"/>
          </p:nvPr>
        </p:nvSpPr>
        <p:spPr/>
        <p:txBody>
          <a:bodyPr>
            <a:normAutofit/>
          </a:bodyPr>
          <a:lstStyle/>
          <a:p>
            <a:pPr marL="1371600" lvl="3" indent="0">
              <a:buNone/>
            </a:pPr>
            <a:endParaRPr lang="en-US" dirty="0"/>
          </a:p>
          <a:p>
            <a:pPr lvl="3"/>
            <a:endParaRPr lang="en-US" dirty="0"/>
          </a:p>
        </p:txBody>
      </p:sp>
      <p:pic>
        <p:nvPicPr>
          <p:cNvPr id="4" name="Picture 3"/>
          <p:cNvPicPr>
            <a:picLocks noChangeAspect="1"/>
          </p:cNvPicPr>
          <p:nvPr/>
        </p:nvPicPr>
        <p:blipFill>
          <a:blip r:embed="rId4"/>
          <a:stretch>
            <a:fillRect/>
          </a:stretch>
        </p:blipFill>
        <p:spPr>
          <a:xfrm>
            <a:off x="1104900" y="1128104"/>
            <a:ext cx="10248900" cy="4341094"/>
          </a:xfrm>
          <a:prstGeom prst="rect">
            <a:avLst/>
          </a:prstGeom>
        </p:spPr>
      </p:pic>
      <p:sp>
        <p:nvSpPr>
          <p:cNvPr id="2" name="TextBox 1"/>
          <p:cNvSpPr txBox="1"/>
          <p:nvPr/>
        </p:nvSpPr>
        <p:spPr>
          <a:xfrm>
            <a:off x="2686429" y="5314492"/>
            <a:ext cx="7085842" cy="6001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a:ea typeface="+mn-ea"/>
                <a:cs typeface="+mn-cs"/>
              </a:rPr>
              <a:t>Source: PCI Security Standards Council, 2017. Reproduced and used in accordance with the fair dealing provisions in section 29 of the Canadian Copyright Act for the purposes of education, research or private study. Further distribution may infringe copyright. </a:t>
            </a:r>
          </a:p>
        </p:txBody>
      </p:sp>
    </p:spTree>
    <p:custDataLst>
      <p:tags r:id="rId1"/>
    </p:custDataLst>
    <p:extLst>
      <p:ext uri="{BB962C8B-B14F-4D97-AF65-F5344CB8AC3E}">
        <p14:creationId xmlns:p14="http://schemas.microsoft.com/office/powerpoint/2010/main" val="23716743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Where Thieves Steal Data</a:t>
            </a:r>
          </a:p>
        </p:txBody>
      </p:sp>
      <p:sp>
        <p:nvSpPr>
          <p:cNvPr id="3" name="Content Placeholder 2"/>
          <p:cNvSpPr>
            <a:spLocks noGrp="1"/>
          </p:cNvSpPr>
          <p:nvPr>
            <p:ph sz="quarter" idx="10"/>
          </p:nvPr>
        </p:nvSpPr>
        <p:spPr/>
        <p:txBody>
          <a:bodyPr>
            <a:normAutofit/>
          </a:bodyPr>
          <a:lstStyle/>
          <a:p>
            <a:pPr marL="0" indent="0">
              <a:buNone/>
            </a:pPr>
            <a:endParaRPr lang="en-US" dirty="0"/>
          </a:p>
          <a:p>
            <a:r>
              <a:rPr lang="en-US" dirty="0"/>
              <a:t>Compromised card reader</a:t>
            </a:r>
          </a:p>
          <a:p>
            <a:r>
              <a:rPr lang="en-US" dirty="0"/>
              <a:t>Paper stored in a filing cabinet</a:t>
            </a:r>
          </a:p>
          <a:p>
            <a:r>
              <a:rPr lang="en-US" dirty="0"/>
              <a:t>Data in a payment system database</a:t>
            </a:r>
          </a:p>
          <a:p>
            <a:r>
              <a:rPr lang="en-US" dirty="0"/>
              <a:t>Hidden camera recording entry of authentication data</a:t>
            </a:r>
          </a:p>
          <a:p>
            <a:r>
              <a:rPr lang="en-US" dirty="0"/>
              <a:t>Secret tap into the business’s wireless or wired network</a:t>
            </a:r>
          </a:p>
          <a:p>
            <a:pPr marL="0" indent="0" algn="r">
              <a:buNone/>
            </a:pPr>
            <a:r>
              <a:rPr lang="en-US" sz="1800" dirty="0"/>
              <a:t>(Why Security Matters, </a:t>
            </a:r>
            <a:r>
              <a:rPr lang="en-US" sz="1800" dirty="0" err="1"/>
              <a:t>n.d.</a:t>
            </a:r>
            <a:r>
              <a:rPr lang="en-US" sz="1800" dirty="0"/>
              <a:t>)</a:t>
            </a:r>
          </a:p>
        </p:txBody>
      </p:sp>
    </p:spTree>
    <p:custDataLst>
      <p:tags r:id="rId1"/>
    </p:custDataLst>
    <p:extLst>
      <p:ext uri="{BB962C8B-B14F-4D97-AF65-F5344CB8AC3E}">
        <p14:creationId xmlns:p14="http://schemas.microsoft.com/office/powerpoint/2010/main" val="2442295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Issues (2 of 2)</a:t>
            </a:r>
            <a:endParaRPr lang="en-US" dirty="0"/>
          </a:p>
        </p:txBody>
      </p:sp>
      <p:sp>
        <p:nvSpPr>
          <p:cNvPr id="3" name="Content Placeholder 2"/>
          <p:cNvSpPr>
            <a:spLocks noGrp="1"/>
          </p:cNvSpPr>
          <p:nvPr>
            <p:ph sz="quarter" idx="10"/>
          </p:nvPr>
        </p:nvSpPr>
        <p:spPr/>
        <p:txBody>
          <a:bodyPr/>
          <a:lstStyle/>
          <a:p>
            <a:r>
              <a:rPr lang="en-CA" dirty="0"/>
              <a:t>Decrypt the following message:</a:t>
            </a:r>
          </a:p>
          <a:p>
            <a:pPr marL="457200" lvl="1" indent="0">
              <a:buNone/>
            </a:pPr>
            <a:endParaRPr lang="en-CA" dirty="0"/>
          </a:p>
          <a:p>
            <a:pPr marL="457200" lvl="1" indent="0">
              <a:buNone/>
            </a:pPr>
            <a:r>
              <a:rPr lang="en-CA" dirty="0"/>
              <a:t>		P NKDKUY DI KDZB NPQBN IDIB</a:t>
            </a:r>
          </a:p>
          <a:p>
            <a:r>
              <a:rPr lang="en-CA" dirty="0"/>
              <a:t>Clues:</a:t>
            </a:r>
          </a:p>
          <a:p>
            <a:pPr lvl="1"/>
            <a:r>
              <a:rPr lang="en-CA" dirty="0"/>
              <a:t>How many words in English have 1 or 2 letters?</a:t>
            </a:r>
          </a:p>
          <a:p>
            <a:pPr lvl="1"/>
            <a:r>
              <a:rPr lang="en-CA" dirty="0"/>
              <a:t>Use frequency analysis to predict solutions</a:t>
            </a:r>
          </a:p>
          <a:p>
            <a:pPr marL="457200" lvl="1" indent="0">
              <a:buNone/>
            </a:pPr>
            <a:endParaRPr lang="en-CA" dirty="0"/>
          </a:p>
          <a:p>
            <a:r>
              <a:rPr lang="en-CA" dirty="0"/>
              <a:t>Answer:</a:t>
            </a:r>
          </a:p>
          <a:p>
            <a:pPr marL="0" indent="0">
              <a:buNone/>
            </a:pPr>
            <a:r>
              <a:rPr lang="en-CA" dirty="0"/>
              <a:t>		</a:t>
            </a:r>
            <a:r>
              <a:rPr lang="en-CA" sz="2400" dirty="0"/>
              <a:t> A STITCH IN TIME SAVES NINE</a:t>
            </a:r>
          </a:p>
          <a:p>
            <a:endParaRPr lang="en-US" dirty="0"/>
          </a:p>
        </p:txBody>
      </p:sp>
    </p:spTree>
    <p:custDataLst>
      <p:tags r:id="rId1"/>
    </p:custDataLst>
    <p:extLst>
      <p:ext uri="{BB962C8B-B14F-4D97-AF65-F5344CB8AC3E}">
        <p14:creationId xmlns:p14="http://schemas.microsoft.com/office/powerpoint/2010/main" val="3192168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Needs to be Secure?</a:t>
            </a:r>
          </a:p>
        </p:txBody>
      </p:sp>
      <p:sp>
        <p:nvSpPr>
          <p:cNvPr id="3" name="Content Placeholder 2"/>
          <p:cNvSpPr>
            <a:spLocks noGrp="1"/>
          </p:cNvSpPr>
          <p:nvPr>
            <p:ph sz="quarter" idx="10"/>
          </p:nvPr>
        </p:nvSpPr>
        <p:spPr/>
        <p:txBody>
          <a:bodyPr>
            <a:normAutofit/>
          </a:bodyPr>
          <a:lstStyle/>
          <a:p>
            <a:pPr marL="0" indent="0">
              <a:buNone/>
            </a:pPr>
            <a:endParaRPr lang="en-US" dirty="0"/>
          </a:p>
          <a:p>
            <a:r>
              <a:rPr lang="en-US" dirty="0"/>
              <a:t>Card readers</a:t>
            </a:r>
          </a:p>
          <a:p>
            <a:r>
              <a:rPr lang="en-US" dirty="0"/>
              <a:t>Point of sale systems</a:t>
            </a:r>
          </a:p>
          <a:p>
            <a:r>
              <a:rPr lang="en-US" dirty="0"/>
              <a:t>Store networks and wireless access routers</a:t>
            </a:r>
          </a:p>
          <a:p>
            <a:r>
              <a:rPr lang="en-US" dirty="0"/>
              <a:t>Payment card data storage and transmission</a:t>
            </a:r>
          </a:p>
          <a:p>
            <a:r>
              <a:rPr lang="en-US" dirty="0"/>
              <a:t>Payment card data stored in paper-based records</a:t>
            </a:r>
          </a:p>
          <a:p>
            <a:r>
              <a:rPr lang="en-US" dirty="0"/>
              <a:t>Online payment applications and shopping carts</a:t>
            </a:r>
          </a:p>
          <a:p>
            <a:pPr marL="0" indent="0" algn="r">
              <a:buNone/>
            </a:pPr>
            <a:r>
              <a:rPr lang="en-US" sz="1800" dirty="0"/>
              <a:t>(Why Security Matters, </a:t>
            </a:r>
            <a:r>
              <a:rPr lang="en-US" sz="1800" dirty="0" err="1"/>
              <a:t>n.d.</a:t>
            </a:r>
            <a:r>
              <a:rPr lang="en-US" sz="1800" dirty="0"/>
              <a:t>)</a:t>
            </a:r>
          </a:p>
          <a:p>
            <a:pPr marL="0" indent="0" algn="r">
              <a:buNone/>
            </a:pPr>
            <a:endParaRPr lang="en-CA" sz="1800" dirty="0"/>
          </a:p>
        </p:txBody>
      </p:sp>
    </p:spTree>
    <p:custDataLst>
      <p:tags r:id="rId1"/>
    </p:custDataLst>
    <p:extLst>
      <p:ext uri="{BB962C8B-B14F-4D97-AF65-F5344CB8AC3E}">
        <p14:creationId xmlns:p14="http://schemas.microsoft.com/office/powerpoint/2010/main" val="154127043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Recent Breaches</a:t>
            </a:r>
          </a:p>
        </p:txBody>
      </p:sp>
      <p:sp>
        <p:nvSpPr>
          <p:cNvPr id="3" name="Content Placeholder 2"/>
          <p:cNvSpPr>
            <a:spLocks noGrp="1"/>
          </p:cNvSpPr>
          <p:nvPr>
            <p:ph sz="quarter" idx="10"/>
          </p:nvPr>
        </p:nvSpPr>
        <p:spPr/>
        <p:txBody>
          <a:bodyPr/>
          <a:lstStyle/>
          <a:p>
            <a:r>
              <a:rPr lang="en-US" dirty="0"/>
              <a:t>TJX </a:t>
            </a:r>
          </a:p>
          <a:p>
            <a:r>
              <a:rPr lang="en-US" dirty="0"/>
              <a:t>Target</a:t>
            </a:r>
          </a:p>
          <a:p>
            <a:r>
              <a:rPr lang="en-US" dirty="0"/>
              <a:t>Heartland Payment Systems</a:t>
            </a:r>
          </a:p>
        </p:txBody>
      </p:sp>
    </p:spTree>
    <p:custDataLst>
      <p:tags r:id="rId1"/>
    </p:custDataLst>
    <p:extLst>
      <p:ext uri="{BB962C8B-B14F-4D97-AF65-F5344CB8AC3E}">
        <p14:creationId xmlns:p14="http://schemas.microsoft.com/office/powerpoint/2010/main" val="295513931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Ten Common Myths of PCI DSS</a:t>
            </a:r>
          </a:p>
        </p:txBody>
      </p:sp>
      <p:sp>
        <p:nvSpPr>
          <p:cNvPr id="3" name="Content Placeholder 2"/>
          <p:cNvSpPr>
            <a:spLocks noGrp="1"/>
          </p:cNvSpPr>
          <p:nvPr>
            <p:ph sz="quarter" idx="10"/>
          </p:nvPr>
        </p:nvSpPr>
        <p:spPr/>
        <p:txBody>
          <a:bodyPr>
            <a:normAutofit/>
          </a:bodyPr>
          <a:lstStyle/>
          <a:p>
            <a:pPr marL="1714500" indent="-1714500">
              <a:buNone/>
            </a:pPr>
            <a:r>
              <a:rPr lang="en-US" dirty="0"/>
              <a:t>Myth 1 – One vendor and product will make us compliant.</a:t>
            </a:r>
          </a:p>
          <a:p>
            <a:pPr marL="1714500" indent="-1714500">
              <a:buNone/>
            </a:pPr>
            <a:r>
              <a:rPr lang="en-US" dirty="0"/>
              <a:t>Myth 2 – Outsourcing card processing makes us compliant.</a:t>
            </a:r>
          </a:p>
          <a:p>
            <a:pPr marL="0" indent="0">
              <a:buNone/>
            </a:pPr>
            <a:r>
              <a:rPr lang="en-US" dirty="0"/>
              <a:t>Myth 3 – PCI DSS compliance is an IT project.</a:t>
            </a:r>
          </a:p>
          <a:p>
            <a:pPr marL="0" indent="0">
              <a:buNone/>
            </a:pPr>
            <a:r>
              <a:rPr lang="en-US" dirty="0"/>
              <a:t>Myth 4 – PCI DSS will make us secure.</a:t>
            </a:r>
          </a:p>
          <a:p>
            <a:pPr marL="1714500" indent="-1714500">
              <a:buNone/>
            </a:pPr>
            <a:r>
              <a:rPr lang="en-US" dirty="0"/>
              <a:t>Myth 5 – PCI DSS is unreasonable; it requires too much.</a:t>
            </a:r>
          </a:p>
          <a:p>
            <a:pPr marL="1714500" indent="-1714500" algn="r">
              <a:buNone/>
            </a:pPr>
            <a:r>
              <a:rPr lang="en-US" sz="1800" dirty="0"/>
              <a:t>(Ten Common Myths, </a:t>
            </a:r>
            <a:r>
              <a:rPr lang="en-US" sz="1800" dirty="0" err="1"/>
              <a:t>n.d.</a:t>
            </a:r>
            <a:r>
              <a:rPr lang="en-US" sz="1800" dirty="0"/>
              <a:t>)</a:t>
            </a:r>
          </a:p>
          <a:p>
            <a:pPr marL="1714500" indent="-1714500" algn="r">
              <a:buNone/>
            </a:pPr>
            <a:endParaRPr lang="en-CA" sz="1800" dirty="0"/>
          </a:p>
        </p:txBody>
      </p:sp>
    </p:spTree>
    <p:custDataLst>
      <p:tags r:id="rId1"/>
    </p:custDataLst>
    <p:extLst>
      <p:ext uri="{BB962C8B-B14F-4D97-AF65-F5344CB8AC3E}">
        <p14:creationId xmlns:p14="http://schemas.microsoft.com/office/powerpoint/2010/main" val="93035497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Ten Common Myths of PCI DSS</a:t>
            </a:r>
          </a:p>
        </p:txBody>
      </p:sp>
      <p:sp>
        <p:nvSpPr>
          <p:cNvPr id="3" name="Content Placeholder 2"/>
          <p:cNvSpPr>
            <a:spLocks noGrp="1"/>
          </p:cNvSpPr>
          <p:nvPr>
            <p:ph sz="quarter" idx="10"/>
          </p:nvPr>
        </p:nvSpPr>
        <p:spPr/>
        <p:txBody>
          <a:bodyPr>
            <a:normAutofit/>
          </a:bodyPr>
          <a:lstStyle/>
          <a:p>
            <a:pPr marL="1657350" indent="-1657350">
              <a:buNone/>
            </a:pPr>
            <a:r>
              <a:rPr lang="en-US" dirty="0"/>
              <a:t>Myth 6 – PCI DSS requires us to hire a Qualified Security Assessor.</a:t>
            </a:r>
          </a:p>
          <a:p>
            <a:pPr marL="1657350" indent="-1657350">
              <a:buNone/>
            </a:pPr>
            <a:r>
              <a:rPr lang="en-US" dirty="0"/>
              <a:t>Myth 7 – We don’t take enough credit cards to be compliant.</a:t>
            </a:r>
          </a:p>
          <a:p>
            <a:pPr marL="0" indent="0">
              <a:buNone/>
            </a:pPr>
            <a:r>
              <a:rPr lang="en-US" dirty="0"/>
              <a:t>Myth 8 – We completed a SAQ so we’re compliant.</a:t>
            </a:r>
          </a:p>
          <a:p>
            <a:pPr marL="0" indent="0">
              <a:buNone/>
            </a:pPr>
            <a:r>
              <a:rPr lang="en-US" dirty="0"/>
              <a:t>Myth 9 – PCI DSS makes us store cardholder data.</a:t>
            </a:r>
          </a:p>
          <a:p>
            <a:pPr marL="0" indent="0">
              <a:buNone/>
            </a:pPr>
            <a:r>
              <a:rPr lang="en-US" dirty="0"/>
              <a:t>Myth 10 – PCI DSS is too hard.</a:t>
            </a:r>
          </a:p>
          <a:p>
            <a:pPr marL="0" indent="0" algn="r">
              <a:buNone/>
            </a:pPr>
            <a:r>
              <a:rPr lang="en-US" sz="1800" dirty="0"/>
              <a:t>(Ten Common Myths, </a:t>
            </a:r>
            <a:r>
              <a:rPr lang="en-US" sz="1800" dirty="0" err="1"/>
              <a:t>n.d.</a:t>
            </a:r>
            <a:r>
              <a:rPr lang="en-US" sz="1800" dirty="0"/>
              <a:t>)</a:t>
            </a:r>
          </a:p>
          <a:p>
            <a:pPr marL="0" indent="0" algn="r">
              <a:buNone/>
            </a:pPr>
            <a:endParaRPr lang="en-CA" sz="1800" dirty="0"/>
          </a:p>
        </p:txBody>
      </p:sp>
    </p:spTree>
    <p:custDataLst>
      <p:tags r:id="rId1"/>
    </p:custDataLst>
    <p:extLst>
      <p:ext uri="{BB962C8B-B14F-4D97-AF65-F5344CB8AC3E}">
        <p14:creationId xmlns:p14="http://schemas.microsoft.com/office/powerpoint/2010/main" val="305716983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Case Studies</a:t>
            </a:r>
          </a:p>
        </p:txBody>
      </p:sp>
      <p:sp>
        <p:nvSpPr>
          <p:cNvPr id="6" name="Content Placeholder 5"/>
          <p:cNvSpPr>
            <a:spLocks noGrp="1"/>
          </p:cNvSpPr>
          <p:nvPr>
            <p:ph sz="quarter" idx="10"/>
          </p:nvPr>
        </p:nvSpPr>
        <p:spPr/>
        <p:txBody>
          <a:bodyPr/>
          <a:lstStyle/>
          <a:p>
            <a:pPr marL="0" indent="0">
              <a:buNone/>
            </a:pPr>
            <a:r>
              <a:rPr lang="en-US" sz="3200" dirty="0"/>
              <a:t>Review the case study handouts:</a:t>
            </a:r>
          </a:p>
          <a:p>
            <a:pPr marL="800100" indent="-342900"/>
            <a:r>
              <a:rPr lang="en-US" dirty="0" err="1"/>
              <a:t>SecureWorks</a:t>
            </a:r>
            <a:endParaRPr lang="en-US" dirty="0"/>
          </a:p>
          <a:p>
            <a:pPr marL="800100" indent="-342900"/>
            <a:r>
              <a:rPr lang="en-US" dirty="0" err="1"/>
              <a:t>SecurityMetrics</a:t>
            </a:r>
            <a:endParaRPr lang="en-US" dirty="0"/>
          </a:p>
          <a:p>
            <a:pPr marL="800100" indent="-342900"/>
            <a:r>
              <a:rPr lang="en-US" dirty="0" err="1"/>
              <a:t>AboveSecurity</a:t>
            </a:r>
            <a:endParaRPr lang="en-US" dirty="0"/>
          </a:p>
          <a:p>
            <a:pPr marL="800100" indent="-342900"/>
            <a:r>
              <a:rPr lang="en-US" dirty="0" err="1"/>
              <a:t>Obashi</a:t>
            </a:r>
            <a:endParaRPr lang="en-US" dirty="0"/>
          </a:p>
          <a:p>
            <a:endParaRPr lang="en-US" dirty="0"/>
          </a:p>
        </p:txBody>
      </p:sp>
      <p:sp>
        <p:nvSpPr>
          <p:cNvPr id="5" name="TextBox 4"/>
          <p:cNvSpPr txBox="1"/>
          <p:nvPr/>
        </p:nvSpPr>
        <p:spPr>
          <a:xfrm>
            <a:off x="6541477" y="1690688"/>
            <a:ext cx="443132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28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custDataLst>
      <p:tags r:id="rId1"/>
    </p:custDataLst>
    <p:extLst>
      <p:ext uri="{BB962C8B-B14F-4D97-AF65-F5344CB8AC3E}">
        <p14:creationId xmlns:p14="http://schemas.microsoft.com/office/powerpoint/2010/main" val="102688068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Summary</a:t>
            </a:r>
          </a:p>
        </p:txBody>
      </p:sp>
      <p:sp>
        <p:nvSpPr>
          <p:cNvPr id="3" name="Content Placeholder 2"/>
          <p:cNvSpPr>
            <a:spLocks noGrp="1"/>
          </p:cNvSpPr>
          <p:nvPr>
            <p:ph sz="quarter" idx="10"/>
          </p:nvPr>
        </p:nvSpPr>
        <p:spPr/>
        <p:txBody>
          <a:bodyPr>
            <a:normAutofit/>
          </a:bodyPr>
          <a:lstStyle/>
          <a:p>
            <a:pPr marL="228600" lvl="1"/>
            <a:r>
              <a:rPr lang="en-CA" sz="2800" dirty="0"/>
              <a:t>PCI DSS </a:t>
            </a:r>
            <a:r>
              <a:rPr lang="en-US" sz="2800" dirty="0"/>
              <a:t>provides an actionable framework for developing a robust payment card data security process.</a:t>
            </a:r>
          </a:p>
          <a:p>
            <a:pPr marL="228600" lvl="1"/>
            <a:r>
              <a:rPr lang="en-US" sz="2800" dirty="0"/>
              <a:t>Being PCI compliant does not equal being secure.</a:t>
            </a:r>
          </a:p>
          <a:p>
            <a:pPr marL="228600" lvl="1"/>
            <a:r>
              <a:rPr lang="en-US" sz="2800" dirty="0"/>
              <a:t>Organizations that process credit cards must follow the PCI DSS, even if it’s just one transaction.</a:t>
            </a:r>
          </a:p>
          <a:p>
            <a:pPr lvl="1"/>
            <a:endParaRPr lang="en-US" dirty="0"/>
          </a:p>
          <a:p>
            <a:pPr lvl="1"/>
            <a:endParaRPr lang="en-CA" dirty="0"/>
          </a:p>
        </p:txBody>
      </p:sp>
    </p:spTree>
    <p:custDataLst>
      <p:tags r:id="rId1"/>
    </p:custDataLst>
    <p:extLst>
      <p:ext uri="{BB962C8B-B14F-4D97-AF65-F5344CB8AC3E}">
        <p14:creationId xmlns:p14="http://schemas.microsoft.com/office/powerpoint/2010/main" val="394153204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References</a:t>
            </a:r>
          </a:p>
        </p:txBody>
      </p:sp>
      <p:sp>
        <p:nvSpPr>
          <p:cNvPr id="3" name="Content Placeholder 2"/>
          <p:cNvSpPr>
            <a:spLocks noGrp="1"/>
          </p:cNvSpPr>
          <p:nvPr>
            <p:ph sz="quarter" idx="10"/>
          </p:nvPr>
        </p:nvSpPr>
        <p:spPr/>
        <p:txBody>
          <a:bodyPr>
            <a:normAutofit/>
          </a:bodyPr>
          <a:lstStyle/>
          <a:p>
            <a:pPr lvl="1"/>
            <a:r>
              <a:rPr lang="en-CA" dirty="0"/>
              <a:t>PCI Security Standards Council. </a:t>
            </a:r>
            <a:r>
              <a:rPr lang="en-US" i="1" dirty="0"/>
              <a:t>Ten common myths of PCI DSS</a:t>
            </a:r>
            <a:r>
              <a:rPr lang="en-CA" dirty="0"/>
              <a:t>. Retrieved Sept. 18, 2017 from: https://www.pcisecuritystandards.org/pdfs/pciscc_ten_common_myths.pdf</a:t>
            </a:r>
          </a:p>
          <a:p>
            <a:pPr lvl="1"/>
            <a:r>
              <a:rPr lang="en-CA" dirty="0"/>
              <a:t>PCI Security Standards Council. </a:t>
            </a:r>
            <a:r>
              <a:rPr lang="en-CA" i="1" dirty="0"/>
              <a:t>Why security matters</a:t>
            </a:r>
            <a:r>
              <a:rPr lang="en-CA" dirty="0"/>
              <a:t>. Retrieved Sept. 18, 2017 from: https://www.pcisecuritystandards.org/pci_security/why_security_matters</a:t>
            </a:r>
            <a:endParaRPr lang="en-US" dirty="0"/>
          </a:p>
          <a:p>
            <a:pPr lvl="1"/>
            <a:endParaRPr lang="en-CA" dirty="0"/>
          </a:p>
        </p:txBody>
      </p:sp>
    </p:spTree>
    <p:custDataLst>
      <p:tags r:id="rId1"/>
    </p:custDataLst>
    <p:extLst>
      <p:ext uri="{BB962C8B-B14F-4D97-AF65-F5344CB8AC3E}">
        <p14:creationId xmlns:p14="http://schemas.microsoft.com/office/powerpoint/2010/main" val="279036810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4294967295"/>
          </p:nvPr>
        </p:nvSpPr>
        <p:spPr>
          <a:xfrm>
            <a:off x="614363" y="4297363"/>
            <a:ext cx="10455275" cy="2320925"/>
          </a:xfrm>
          <a:prstGeom prst="rect">
            <a:avLst/>
          </a:prstGeom>
          <a:noFill/>
        </p:spPr>
        <p:txBody>
          <a:bodyPr/>
          <a:lstStyle>
            <a:lvl1pPr marL="0" marR="0" indent="0">
              <a:lnSpc>
                <a:spcPct val="115000"/>
              </a:lnSpc>
              <a:spcBef>
                <a:spcPts val="0"/>
              </a:spcBef>
              <a:spcAft>
                <a:spcPts val="0"/>
              </a:spcAft>
              <a:buFontTx/>
              <a:buNone/>
              <a:defRPr sz="1100">
                <a:latin typeface="Arial" panose="020B0604020202020204" pitchFamily="34" charset="0"/>
                <a:cs typeface="Arial" panose="020B0604020202020204" pitchFamily="34" charset="0"/>
              </a:defRPr>
            </a:lvl1pPr>
          </a:lstStyle>
          <a:p>
            <a:r>
              <a:rPr lang="en-US" dirty="0">
                <a:ea typeface="Times New Roman" panose="02020603050405020304" pitchFamily="18" charset="0"/>
                <a:cs typeface="Times New Roman" panose="02020603050405020304" pitchFamily="18" charset="0"/>
              </a:rPr>
              <a:t>© 2017, Southern Alberta Institute of Technology. All rights reserved.</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 </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For more information, contact:</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Director, Centre for Instructional Technology and Development</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Southern Alberta Institute of Technology</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1301 16 Ave. N.W., Calgary, AB T2M 0L4</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pPr lvl="0"/>
            <a:endParaRPr lang="en-CA" dirty="0"/>
          </a:p>
        </p:txBody>
      </p:sp>
    </p:spTree>
    <p:custDataLst>
      <p:tags r:id="rId1"/>
    </p:custDataLst>
    <p:extLst>
      <p:ext uri="{BB962C8B-B14F-4D97-AF65-F5344CB8AC3E}">
        <p14:creationId xmlns:p14="http://schemas.microsoft.com/office/powerpoint/2010/main" val="376469972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ITSC 307:</a:t>
            </a:r>
            <a:br>
              <a:rPr lang="en-US" dirty="0"/>
            </a:br>
            <a:r>
              <a:rPr lang="en-US" dirty="0"/>
              <a:t>PCI Compliance and Encryption</a:t>
            </a:r>
          </a:p>
        </p:txBody>
      </p:sp>
      <p:sp>
        <p:nvSpPr>
          <p:cNvPr id="3" name="Subtitle 2"/>
          <p:cNvSpPr>
            <a:spLocks noGrp="1"/>
          </p:cNvSpPr>
          <p:nvPr>
            <p:ph type="subTitle" idx="1"/>
          </p:nvPr>
        </p:nvSpPr>
        <p:spPr/>
        <p:txBody>
          <a:bodyPr>
            <a:normAutofit/>
          </a:bodyPr>
          <a:lstStyle/>
          <a:p>
            <a:r>
              <a:rPr lang="en-US" dirty="0"/>
              <a:t>Module 7: PCI Domains and Requirements</a:t>
            </a:r>
          </a:p>
        </p:txBody>
      </p:sp>
    </p:spTree>
    <p:custDataLst>
      <p:tags r:id="rId1"/>
    </p:custDataLst>
    <p:extLst>
      <p:ext uri="{BB962C8B-B14F-4D97-AF65-F5344CB8AC3E}">
        <p14:creationId xmlns:p14="http://schemas.microsoft.com/office/powerpoint/2010/main" val="234973291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Introduction</a:t>
            </a:r>
            <a:endParaRPr lang="en-US" dirty="0"/>
          </a:p>
        </p:txBody>
      </p:sp>
      <p:sp>
        <p:nvSpPr>
          <p:cNvPr id="3" name="Content Placeholder 2"/>
          <p:cNvSpPr>
            <a:spLocks noGrp="1"/>
          </p:cNvSpPr>
          <p:nvPr>
            <p:ph sz="quarter" idx="10"/>
          </p:nvPr>
        </p:nvSpPr>
        <p:spPr/>
        <p:txBody>
          <a:bodyPr/>
          <a:lstStyle/>
          <a:p>
            <a:endParaRPr lang="en-CA" dirty="0"/>
          </a:p>
          <a:p>
            <a:pPr marL="0" indent="0">
              <a:buNone/>
            </a:pPr>
            <a:r>
              <a:rPr lang="en-US" dirty="0"/>
              <a:t>The Payment Card Industry Data Security Standard (PCI DSS) is a set of standards with 6 domains and 12 </a:t>
            </a:r>
            <a:r>
              <a:rPr lang="en-CA" dirty="0"/>
              <a:t>	 requirements.</a:t>
            </a:r>
          </a:p>
          <a:p>
            <a:pPr marL="0" indent="0">
              <a:buNone/>
            </a:pPr>
            <a:endParaRPr lang="en-CA" dirty="0"/>
          </a:p>
          <a:p>
            <a:pPr marL="0" indent="0">
              <a:buNone/>
            </a:pPr>
            <a:endParaRPr lang="en-CA" dirty="0"/>
          </a:p>
        </p:txBody>
      </p:sp>
    </p:spTree>
    <p:custDataLst>
      <p:tags r:id="rId1"/>
    </p:custDataLst>
    <p:extLst>
      <p:ext uri="{BB962C8B-B14F-4D97-AF65-F5344CB8AC3E}">
        <p14:creationId xmlns:p14="http://schemas.microsoft.com/office/powerpoint/2010/main" val="2281162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Frequency Analysis</a:t>
            </a:r>
          </a:p>
        </p:txBody>
      </p:sp>
      <p:pic>
        <p:nvPicPr>
          <p:cNvPr id="4" name="Content Placeholder 3"/>
          <p:cNvPicPr>
            <a:picLocks noGrp="1" noChangeAspect="1"/>
          </p:cNvPicPr>
          <p:nvPr>
            <p:ph sz="quarter" idx="10"/>
          </p:nvPr>
        </p:nvPicPr>
        <p:blipFill>
          <a:blip r:embed="rId4">
            <a:extLst>
              <a:ext uri="{28A0092B-C50C-407E-A947-70E740481C1C}">
                <a14:useLocalDpi xmlns:a14="http://schemas.microsoft.com/office/drawing/2010/main" val="0"/>
              </a:ext>
            </a:extLst>
          </a:blip>
          <a:stretch>
            <a:fillRect/>
          </a:stretch>
        </p:blipFill>
        <p:spPr>
          <a:xfrm>
            <a:off x="470418" y="782343"/>
            <a:ext cx="6209110" cy="4967288"/>
          </a:xfrm>
        </p:spPr>
      </p:pic>
      <p:sp>
        <p:nvSpPr>
          <p:cNvPr id="5" name="TextBox 4"/>
          <p:cNvSpPr txBox="1"/>
          <p:nvPr/>
        </p:nvSpPr>
        <p:spPr>
          <a:xfrm>
            <a:off x="6541477" y="1690688"/>
            <a:ext cx="4431323" cy="3970318"/>
          </a:xfrm>
          <a:prstGeom prst="rect">
            <a:avLst/>
          </a:prstGeom>
          <a:noFill/>
        </p:spPr>
        <p:txBody>
          <a:bodyPr wrap="square" rtlCol="0">
            <a:spAutoFit/>
          </a:bodyPr>
          <a:lstStyle/>
          <a:p>
            <a:r>
              <a:rPr lang="en-CA" sz="2800" dirty="0">
                <a:latin typeface="Verdana" panose="020B0604030504040204" pitchFamily="34" charset="0"/>
                <a:ea typeface="Verdana" panose="020B0604030504040204" pitchFamily="34" charset="0"/>
                <a:cs typeface="Verdana" panose="020B0604030504040204" pitchFamily="34" charset="0"/>
              </a:rPr>
              <a:t>Figure 1 shows the standard distribution of letters in English words. </a:t>
            </a:r>
          </a:p>
          <a:p>
            <a:endParaRPr lang="en-CA" sz="2800" dirty="0">
              <a:latin typeface="Verdana" panose="020B0604030504040204" pitchFamily="34" charset="0"/>
              <a:ea typeface="Verdana" panose="020B0604030504040204" pitchFamily="34" charset="0"/>
              <a:cs typeface="Verdana" panose="020B0604030504040204" pitchFamily="34" charset="0"/>
            </a:endParaRPr>
          </a:p>
          <a:p>
            <a:r>
              <a:rPr lang="en-CA" sz="2800" dirty="0">
                <a:latin typeface="Verdana" panose="020B0604030504040204" pitchFamily="34" charset="0"/>
                <a:ea typeface="Verdana" panose="020B0604030504040204" pitchFamily="34" charset="0"/>
                <a:cs typeface="Verdana" panose="020B0604030504040204" pitchFamily="34" charset="0"/>
              </a:rPr>
              <a:t>How could an attacker employ this information to break encryption?</a:t>
            </a:r>
          </a:p>
        </p:txBody>
      </p:sp>
      <p:sp>
        <p:nvSpPr>
          <p:cNvPr id="3" name="TextBox 2"/>
          <p:cNvSpPr txBox="1"/>
          <p:nvPr/>
        </p:nvSpPr>
        <p:spPr>
          <a:xfrm>
            <a:off x="1156771" y="5730281"/>
            <a:ext cx="4836405" cy="569387"/>
          </a:xfrm>
          <a:prstGeom prst="rect">
            <a:avLst/>
          </a:prstGeom>
          <a:noFill/>
        </p:spPr>
        <p:txBody>
          <a:bodyPr wrap="square" rtlCol="0">
            <a:spAutoFit/>
          </a:bodyPr>
          <a:lstStyle/>
          <a:p>
            <a:pPr algn="ctr"/>
            <a:r>
              <a:rPr lang="en-US" sz="1100" b="1" dirty="0">
                <a:latin typeface="Arial" panose="020B0604020202020204" pitchFamily="34" charset="0"/>
                <a:cs typeface="Arial" panose="020B0604020202020204" pitchFamily="34" charset="0"/>
              </a:rPr>
              <a:t>Figure 1: English Letter Distribution</a:t>
            </a:r>
          </a:p>
          <a:p>
            <a:pPr algn="ctr"/>
            <a:r>
              <a:rPr lang="en-US" sz="1000" dirty="0">
                <a:latin typeface="Arial" panose="020B0604020202020204" pitchFamily="34" charset="0"/>
                <a:cs typeface="Arial" panose="020B0604020202020204" pitchFamily="34" charset="0"/>
              </a:rPr>
              <a:t>© 2010, </a:t>
            </a:r>
            <a:r>
              <a:rPr lang="en-US" sz="1000" dirty="0" err="1">
                <a:latin typeface="Arial" panose="020B0604020202020204" pitchFamily="34" charset="0"/>
                <a:cs typeface="Arial" panose="020B0604020202020204" pitchFamily="34" charset="0"/>
              </a:rPr>
              <a:t>Nandhp</a:t>
            </a:r>
            <a:r>
              <a:rPr lang="en-US" sz="1000"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hlinkClick r:id="rId5"/>
              </a:rPr>
              <a:t>https://commons.wikimedia.org/wiki/</a:t>
            </a:r>
            <a:br>
              <a:rPr lang="en-US" sz="1000" dirty="0">
                <a:latin typeface="Arial" panose="020B0604020202020204" pitchFamily="34" charset="0"/>
                <a:cs typeface="Arial" panose="020B0604020202020204" pitchFamily="34" charset="0"/>
                <a:hlinkClick r:id="rId5"/>
              </a:rPr>
            </a:br>
            <a:r>
              <a:rPr lang="en-US" sz="1000" dirty="0">
                <a:latin typeface="Arial" panose="020B0604020202020204" pitchFamily="34" charset="0"/>
                <a:cs typeface="Arial" panose="020B0604020202020204" pitchFamily="34" charset="0"/>
                <a:hlinkClick r:id="rId5"/>
              </a:rPr>
              <a:t>File:English_letter_frequency_(alphabetic).svg</a:t>
            </a:r>
            <a:r>
              <a:rPr lang="en-US" sz="1000" dirty="0">
                <a:latin typeface="Arial" panose="020B0604020202020204" pitchFamily="34" charset="0"/>
                <a:cs typeface="Arial" panose="020B0604020202020204" pitchFamily="34" charset="0"/>
              </a:rPr>
              <a:t> (Public Domain) </a:t>
            </a:r>
          </a:p>
        </p:txBody>
      </p:sp>
    </p:spTree>
    <p:custDataLst>
      <p:tags r:id="rId1"/>
    </p:custDataLst>
    <p:extLst>
      <p:ext uri="{BB962C8B-B14F-4D97-AF65-F5344CB8AC3E}">
        <p14:creationId xmlns:p14="http://schemas.microsoft.com/office/powerpoint/2010/main" val="286361934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PCI DSS Overview</a:t>
            </a:r>
          </a:p>
        </p:txBody>
      </p:sp>
      <p:graphicFrame>
        <p:nvGraphicFramePr>
          <p:cNvPr id="8" name="Content Placeholder 7"/>
          <p:cNvGraphicFramePr>
            <a:graphicFrameLocks noGrp="1"/>
          </p:cNvGraphicFramePr>
          <p:nvPr>
            <p:ph sz="quarter" idx="10"/>
          </p:nvPr>
        </p:nvGraphicFramePr>
        <p:xfrm>
          <a:off x="846138" y="1247775"/>
          <a:ext cx="10455276" cy="4336413"/>
        </p:xfrm>
        <a:graphic>
          <a:graphicData uri="http://schemas.openxmlformats.org/drawingml/2006/table">
            <a:tbl>
              <a:tblPr firstRow="1" firstCol="1" bandRow="1"/>
              <a:tblGrid>
                <a:gridCol w="5227638">
                  <a:extLst>
                    <a:ext uri="{9D8B030D-6E8A-4147-A177-3AD203B41FA5}">
                      <a16:colId xmlns:a16="http://schemas.microsoft.com/office/drawing/2014/main" val="1271244092"/>
                    </a:ext>
                  </a:extLst>
                </a:gridCol>
                <a:gridCol w="5227638">
                  <a:extLst>
                    <a:ext uri="{9D8B030D-6E8A-4147-A177-3AD203B41FA5}">
                      <a16:colId xmlns:a16="http://schemas.microsoft.com/office/drawing/2014/main" val="179179633"/>
                    </a:ext>
                  </a:extLst>
                </a:gridCol>
              </a:tblGrid>
              <a:tr h="289877">
                <a:tc>
                  <a:txBody>
                    <a:bodyPr/>
                    <a:lstStyle/>
                    <a:p>
                      <a:pPr marL="0" marR="0" algn="ctr">
                        <a:lnSpc>
                          <a:spcPct val="107000"/>
                        </a:lnSpc>
                        <a:spcBef>
                          <a:spcPts val="0"/>
                        </a:spcBef>
                        <a:spcAft>
                          <a:spcPts val="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Domain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187" marR="681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Requirement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187" marR="681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0183575"/>
                  </a:ext>
                </a:extLst>
              </a:tr>
              <a:tr h="857885">
                <a:tc>
                  <a:txBody>
                    <a:bodyPr/>
                    <a:lstStyle/>
                    <a:p>
                      <a:pPr marL="22860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Build and Maintain a Secure Network and Systems</a:t>
                      </a:r>
                    </a:p>
                  </a:txBody>
                  <a:tcPr marL="68187" marR="681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1. Install and maintain a firewall configuration to protect cardholder data</a:t>
                      </a:r>
                    </a:p>
                    <a:p>
                      <a:pPr marL="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2. Do not use vendor-supplied defaults for system passwords and other security parameters</a:t>
                      </a:r>
                    </a:p>
                  </a:txBody>
                  <a:tcPr marL="68187" marR="681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0144105"/>
                  </a:ext>
                </a:extLst>
              </a:tr>
              <a:tr h="579755">
                <a:tc>
                  <a:txBody>
                    <a:bodyPr/>
                    <a:lstStyle/>
                    <a:p>
                      <a:pPr marL="22860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Protect Cardholder Data</a:t>
                      </a:r>
                    </a:p>
                  </a:txBody>
                  <a:tcPr marL="68187" marR="681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3. Protect stored cardholder data</a:t>
                      </a:r>
                    </a:p>
                    <a:p>
                      <a:pPr marL="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4. Encrypt transmission of cardholder data across open, public networks</a:t>
                      </a:r>
                    </a:p>
                  </a:txBody>
                  <a:tcPr marL="68187" marR="681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8387071"/>
                  </a:ext>
                </a:extLst>
              </a:tr>
              <a:tr h="869632">
                <a:tc>
                  <a:txBody>
                    <a:bodyPr/>
                    <a:lstStyle/>
                    <a:p>
                      <a:pPr marL="22860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Maintain a Vulnerability Management Program</a:t>
                      </a:r>
                    </a:p>
                  </a:txBody>
                  <a:tcPr marL="68187" marR="681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5. Protect all systems against malware and regularly update anti-virus software or programs</a:t>
                      </a:r>
                    </a:p>
                    <a:p>
                      <a:pPr marL="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6. Develop and maintain secure systems and applications</a:t>
                      </a:r>
                    </a:p>
                  </a:txBody>
                  <a:tcPr marL="68187" marR="681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2942014"/>
                  </a:ext>
                </a:extLst>
              </a:tr>
              <a:tr h="869632">
                <a:tc>
                  <a:txBody>
                    <a:bodyPr/>
                    <a:lstStyle/>
                    <a:p>
                      <a:pPr marL="22860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Implement Strong Access Control Measures</a:t>
                      </a:r>
                    </a:p>
                  </a:txBody>
                  <a:tcPr marL="68187" marR="681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7. Restrict access to cardholder data by business need to know</a:t>
                      </a:r>
                    </a:p>
                    <a:p>
                      <a:pPr marL="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8. Identify and authenticate access to system components</a:t>
                      </a:r>
                    </a:p>
                    <a:p>
                      <a:pPr marL="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9. Restrict physical access to cardholder data</a:t>
                      </a:r>
                    </a:p>
                  </a:txBody>
                  <a:tcPr marL="68187" marR="681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9619126"/>
                  </a:ext>
                </a:extLst>
              </a:tr>
              <a:tr h="579755">
                <a:tc>
                  <a:txBody>
                    <a:bodyPr/>
                    <a:lstStyle/>
                    <a:p>
                      <a:pPr marL="22860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Regularly Monitor and Test Networks</a:t>
                      </a:r>
                    </a:p>
                  </a:txBody>
                  <a:tcPr marL="68187" marR="681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10. Track and monitor all access to network resources and cardholder data</a:t>
                      </a:r>
                    </a:p>
                    <a:p>
                      <a:pPr marL="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11. Regularly test security systems and processes</a:t>
                      </a:r>
                    </a:p>
                  </a:txBody>
                  <a:tcPr marL="68187" marR="681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0329634"/>
                  </a:ext>
                </a:extLst>
              </a:tr>
              <a:tr h="289877">
                <a:tc>
                  <a:txBody>
                    <a:bodyPr/>
                    <a:lstStyle/>
                    <a:p>
                      <a:pPr marL="22860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Maintain an Information Security Policy</a:t>
                      </a:r>
                    </a:p>
                  </a:txBody>
                  <a:tcPr marL="68187" marR="681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12. Maintain a policy that addresses information security for all personnel</a:t>
                      </a:r>
                    </a:p>
                  </a:txBody>
                  <a:tcPr marL="68187" marR="681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3633083"/>
                  </a:ext>
                </a:extLst>
              </a:tr>
            </a:tbl>
          </a:graphicData>
        </a:graphic>
      </p:graphicFrame>
      <p:sp>
        <p:nvSpPr>
          <p:cNvPr id="3" name="Rectangle 2"/>
          <p:cNvSpPr/>
          <p:nvPr/>
        </p:nvSpPr>
        <p:spPr>
          <a:xfrm>
            <a:off x="10085535" y="6186317"/>
            <a:ext cx="1665841" cy="369332"/>
          </a:xfrm>
          <a:prstGeom prst="rect">
            <a:avLst/>
          </a:prstGeom>
        </p:spPr>
        <p:txBody>
          <a:bodyPr wrap="none">
            <a:spAutoFit/>
          </a:bodyPr>
          <a:lstStyle/>
          <a:p>
            <a:pPr marL="457200" marR="0" lvl="1"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(PCI, 2016)</a:t>
            </a:r>
          </a:p>
        </p:txBody>
      </p:sp>
    </p:spTree>
    <p:custDataLst>
      <p:tags r:id="rId1"/>
    </p:custDataLst>
    <p:extLst>
      <p:ext uri="{BB962C8B-B14F-4D97-AF65-F5344CB8AC3E}">
        <p14:creationId xmlns:p14="http://schemas.microsoft.com/office/powerpoint/2010/main" val="57887971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Build and Maintain a Secure Network and Systems</a:t>
            </a:r>
          </a:p>
        </p:txBody>
      </p:sp>
      <p:sp>
        <p:nvSpPr>
          <p:cNvPr id="3" name="Content Placeholder 2"/>
          <p:cNvSpPr>
            <a:spLocks noGrp="1"/>
          </p:cNvSpPr>
          <p:nvPr>
            <p:ph sz="quarter" idx="10"/>
          </p:nvPr>
        </p:nvSpPr>
        <p:spPr/>
        <p:txBody>
          <a:bodyPr>
            <a:normAutofit/>
          </a:bodyPr>
          <a:lstStyle/>
          <a:p>
            <a:pPr marL="514350" indent="-514350">
              <a:buFont typeface="+mj-lt"/>
              <a:buAutoNum type="arabicPeriod"/>
            </a:pPr>
            <a:r>
              <a:rPr lang="en-US" dirty="0"/>
              <a:t>Install and maintain a firewall configuration to protect cardholder data.</a:t>
            </a:r>
          </a:p>
          <a:p>
            <a:pPr marL="514350" indent="-514350">
              <a:buFont typeface="+mj-lt"/>
              <a:buAutoNum type="arabicPeriod"/>
            </a:pPr>
            <a:r>
              <a:rPr lang="en-US" dirty="0"/>
              <a:t>Do not use vendor-supplied defaults for system passwords and other security parameters.</a:t>
            </a:r>
          </a:p>
        </p:txBody>
      </p:sp>
      <p:sp>
        <p:nvSpPr>
          <p:cNvPr id="4" name="Rectangle 3"/>
          <p:cNvSpPr/>
          <p:nvPr/>
        </p:nvSpPr>
        <p:spPr>
          <a:xfrm>
            <a:off x="10085535" y="3631962"/>
            <a:ext cx="1665841" cy="369332"/>
          </a:xfrm>
          <a:prstGeom prst="rect">
            <a:avLst/>
          </a:prstGeom>
        </p:spPr>
        <p:txBody>
          <a:bodyPr wrap="none">
            <a:spAutoFit/>
          </a:bodyPr>
          <a:lstStyle/>
          <a:p>
            <a:pPr marL="457200" marR="0" lvl="1"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(PCI, 2016)</a:t>
            </a:r>
          </a:p>
        </p:txBody>
      </p:sp>
    </p:spTree>
    <p:custDataLst>
      <p:tags r:id="rId1"/>
    </p:custDataLst>
    <p:extLst>
      <p:ext uri="{BB962C8B-B14F-4D97-AF65-F5344CB8AC3E}">
        <p14:creationId xmlns:p14="http://schemas.microsoft.com/office/powerpoint/2010/main" val="334564202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Protect Cardholder Data</a:t>
            </a:r>
          </a:p>
        </p:txBody>
      </p:sp>
      <p:sp>
        <p:nvSpPr>
          <p:cNvPr id="3" name="Content Placeholder 2"/>
          <p:cNvSpPr>
            <a:spLocks noGrp="1"/>
          </p:cNvSpPr>
          <p:nvPr>
            <p:ph sz="quarter" idx="10"/>
          </p:nvPr>
        </p:nvSpPr>
        <p:spPr/>
        <p:txBody>
          <a:bodyPr>
            <a:normAutofit/>
          </a:bodyPr>
          <a:lstStyle/>
          <a:p>
            <a:pPr marL="514350" indent="-514350">
              <a:buFont typeface="+mj-lt"/>
              <a:buAutoNum type="arabicPeriod" startAt="3"/>
            </a:pPr>
            <a:r>
              <a:rPr lang="en-US" dirty="0"/>
              <a:t>Protect stored cardholder data.</a:t>
            </a:r>
          </a:p>
          <a:p>
            <a:pPr marL="514350" indent="-514350">
              <a:buFont typeface="+mj-lt"/>
              <a:buAutoNum type="arabicPeriod" startAt="3"/>
            </a:pPr>
            <a:r>
              <a:rPr lang="en-US" dirty="0"/>
              <a:t>Encrypt transmission of cardholder data across open, public networks.</a:t>
            </a:r>
          </a:p>
          <a:p>
            <a:pPr marL="514350" indent="-514350">
              <a:buFont typeface="+mj-lt"/>
              <a:buAutoNum type="arabicPeriod" startAt="3"/>
            </a:pPr>
            <a:endParaRPr lang="en-US" dirty="0"/>
          </a:p>
          <a:p>
            <a:pPr marL="514350" indent="-514350">
              <a:buFont typeface="+mj-lt"/>
              <a:buAutoNum type="arabicPeriod" startAt="3"/>
            </a:pPr>
            <a:endParaRPr lang="en-US" dirty="0"/>
          </a:p>
        </p:txBody>
      </p:sp>
    </p:spTree>
    <p:custDataLst>
      <p:tags r:id="rId1"/>
    </p:custDataLst>
    <p:extLst>
      <p:ext uri="{BB962C8B-B14F-4D97-AF65-F5344CB8AC3E}">
        <p14:creationId xmlns:p14="http://schemas.microsoft.com/office/powerpoint/2010/main" val="187288172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Maintain a Vulnerability Management Program</a:t>
            </a:r>
          </a:p>
        </p:txBody>
      </p:sp>
      <p:sp>
        <p:nvSpPr>
          <p:cNvPr id="3" name="Content Placeholder 2"/>
          <p:cNvSpPr>
            <a:spLocks noGrp="1"/>
          </p:cNvSpPr>
          <p:nvPr>
            <p:ph sz="quarter" idx="10"/>
          </p:nvPr>
        </p:nvSpPr>
        <p:spPr/>
        <p:txBody>
          <a:bodyPr>
            <a:normAutofit/>
          </a:bodyPr>
          <a:lstStyle/>
          <a:p>
            <a:pPr marL="514350" indent="-514350">
              <a:buFont typeface="+mj-lt"/>
              <a:buAutoNum type="arabicPeriod" startAt="5"/>
            </a:pPr>
            <a:r>
              <a:rPr lang="en-US" dirty="0"/>
              <a:t>Protect all systems against malware and regularly update anti-virus software or programs.</a:t>
            </a:r>
          </a:p>
          <a:p>
            <a:pPr marL="514350" indent="-514350">
              <a:buFont typeface="+mj-lt"/>
              <a:buAutoNum type="arabicPeriod" startAt="5"/>
            </a:pPr>
            <a:r>
              <a:rPr lang="en-US" dirty="0"/>
              <a:t>Develop and maintain secure systems and applications.</a:t>
            </a:r>
          </a:p>
        </p:txBody>
      </p:sp>
      <p:sp>
        <p:nvSpPr>
          <p:cNvPr id="4" name="Rectangle 3"/>
          <p:cNvSpPr/>
          <p:nvPr/>
        </p:nvSpPr>
        <p:spPr>
          <a:xfrm>
            <a:off x="10085535" y="3500267"/>
            <a:ext cx="1665841" cy="369332"/>
          </a:xfrm>
          <a:prstGeom prst="rect">
            <a:avLst/>
          </a:prstGeom>
        </p:spPr>
        <p:txBody>
          <a:bodyPr wrap="none">
            <a:spAutoFit/>
          </a:bodyPr>
          <a:lstStyle/>
          <a:p>
            <a:pPr marL="457200" marR="0" lvl="1"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(PCI, 2016)</a:t>
            </a:r>
          </a:p>
        </p:txBody>
      </p:sp>
    </p:spTree>
    <p:custDataLst>
      <p:tags r:id="rId1"/>
    </p:custDataLst>
    <p:extLst>
      <p:ext uri="{BB962C8B-B14F-4D97-AF65-F5344CB8AC3E}">
        <p14:creationId xmlns:p14="http://schemas.microsoft.com/office/powerpoint/2010/main" val="228332317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Implement Strong Access Control Measures</a:t>
            </a:r>
          </a:p>
        </p:txBody>
      </p:sp>
      <p:sp>
        <p:nvSpPr>
          <p:cNvPr id="3" name="Content Placeholder 2"/>
          <p:cNvSpPr>
            <a:spLocks noGrp="1"/>
          </p:cNvSpPr>
          <p:nvPr>
            <p:ph sz="quarter" idx="10"/>
          </p:nvPr>
        </p:nvSpPr>
        <p:spPr/>
        <p:txBody>
          <a:bodyPr>
            <a:normAutofit/>
          </a:bodyPr>
          <a:lstStyle/>
          <a:p>
            <a:pPr marL="514350" indent="-514350">
              <a:buFont typeface="+mj-lt"/>
              <a:buAutoNum type="arabicPeriod" startAt="7"/>
            </a:pPr>
            <a:r>
              <a:rPr lang="en-US" dirty="0"/>
              <a:t>Restrict access to cardholder data by business need to know.</a:t>
            </a:r>
          </a:p>
          <a:p>
            <a:pPr marL="514350" indent="-514350">
              <a:buFont typeface="+mj-lt"/>
              <a:buAutoNum type="arabicPeriod" startAt="7"/>
            </a:pPr>
            <a:r>
              <a:rPr lang="en-US" dirty="0"/>
              <a:t>Identify and authenticate access to system components.</a:t>
            </a:r>
          </a:p>
          <a:p>
            <a:pPr marL="514350" indent="-514350">
              <a:buFont typeface="+mj-lt"/>
              <a:buAutoNum type="arabicPeriod" startAt="7"/>
            </a:pPr>
            <a:r>
              <a:rPr lang="en-US" dirty="0"/>
              <a:t>Restrict physical access to cardholder data.</a:t>
            </a:r>
          </a:p>
        </p:txBody>
      </p:sp>
      <p:sp>
        <p:nvSpPr>
          <p:cNvPr id="4" name="Rectangle 3"/>
          <p:cNvSpPr/>
          <p:nvPr/>
        </p:nvSpPr>
        <p:spPr>
          <a:xfrm>
            <a:off x="10085535" y="4386092"/>
            <a:ext cx="1665841" cy="369332"/>
          </a:xfrm>
          <a:prstGeom prst="rect">
            <a:avLst/>
          </a:prstGeom>
        </p:spPr>
        <p:txBody>
          <a:bodyPr wrap="none">
            <a:spAutoFit/>
          </a:bodyPr>
          <a:lstStyle/>
          <a:p>
            <a:pPr marL="457200" marR="0" lvl="1"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(PCI, 2016)</a:t>
            </a:r>
          </a:p>
        </p:txBody>
      </p:sp>
    </p:spTree>
    <p:custDataLst>
      <p:tags r:id="rId1"/>
    </p:custDataLst>
    <p:extLst>
      <p:ext uri="{BB962C8B-B14F-4D97-AF65-F5344CB8AC3E}">
        <p14:creationId xmlns:p14="http://schemas.microsoft.com/office/powerpoint/2010/main" val="65467021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Regularly Monitor and Test Networks</a:t>
            </a:r>
          </a:p>
        </p:txBody>
      </p:sp>
      <p:sp>
        <p:nvSpPr>
          <p:cNvPr id="3" name="Content Placeholder 2"/>
          <p:cNvSpPr>
            <a:spLocks noGrp="1"/>
          </p:cNvSpPr>
          <p:nvPr>
            <p:ph sz="quarter" idx="10"/>
          </p:nvPr>
        </p:nvSpPr>
        <p:spPr/>
        <p:txBody>
          <a:bodyPr>
            <a:normAutofit/>
          </a:bodyPr>
          <a:lstStyle/>
          <a:p>
            <a:pPr marL="685800" indent="-685800">
              <a:buFont typeface="+mj-lt"/>
              <a:buAutoNum type="arabicPeriod" startAt="10"/>
            </a:pPr>
            <a:r>
              <a:rPr lang="en-US" dirty="0"/>
              <a:t>Track and monitor all access to network resources and cardholder data.</a:t>
            </a:r>
          </a:p>
          <a:p>
            <a:pPr marL="514350" indent="-514350">
              <a:buFont typeface="+mj-lt"/>
              <a:buAutoNum type="arabicPeriod" startAt="10"/>
            </a:pPr>
            <a:r>
              <a:rPr lang="en-US" dirty="0"/>
              <a:t> Regularly test security systems and processes.</a:t>
            </a:r>
          </a:p>
        </p:txBody>
      </p:sp>
      <p:sp>
        <p:nvSpPr>
          <p:cNvPr id="4" name="Rectangle 3"/>
          <p:cNvSpPr/>
          <p:nvPr/>
        </p:nvSpPr>
        <p:spPr>
          <a:xfrm>
            <a:off x="10085535" y="3414542"/>
            <a:ext cx="1665841" cy="369332"/>
          </a:xfrm>
          <a:prstGeom prst="rect">
            <a:avLst/>
          </a:prstGeom>
        </p:spPr>
        <p:txBody>
          <a:bodyPr wrap="none">
            <a:spAutoFit/>
          </a:bodyPr>
          <a:lstStyle/>
          <a:p>
            <a:pPr marL="457200" marR="0" lvl="1"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(PCI, 2016)</a:t>
            </a:r>
          </a:p>
        </p:txBody>
      </p:sp>
    </p:spTree>
    <p:custDataLst>
      <p:tags r:id="rId1"/>
    </p:custDataLst>
    <p:extLst>
      <p:ext uri="{BB962C8B-B14F-4D97-AF65-F5344CB8AC3E}">
        <p14:creationId xmlns:p14="http://schemas.microsoft.com/office/powerpoint/2010/main" val="374339041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Maintain an Information Security Policy</a:t>
            </a:r>
          </a:p>
        </p:txBody>
      </p:sp>
      <p:sp>
        <p:nvSpPr>
          <p:cNvPr id="3" name="Content Placeholder 2"/>
          <p:cNvSpPr>
            <a:spLocks noGrp="1"/>
          </p:cNvSpPr>
          <p:nvPr>
            <p:ph sz="quarter" idx="10"/>
          </p:nvPr>
        </p:nvSpPr>
        <p:spPr/>
        <p:txBody>
          <a:bodyPr>
            <a:normAutofit/>
          </a:bodyPr>
          <a:lstStyle/>
          <a:p>
            <a:pPr marL="514350" indent="-514350">
              <a:buFont typeface="+mj-lt"/>
              <a:buAutoNum type="arabicPeriod" startAt="12"/>
            </a:pPr>
            <a:r>
              <a:rPr lang="en-US" dirty="0"/>
              <a:t> Maintain a policy that addresses information security for all personnel.</a:t>
            </a:r>
          </a:p>
        </p:txBody>
      </p:sp>
      <p:sp>
        <p:nvSpPr>
          <p:cNvPr id="4" name="Rectangle 3"/>
          <p:cNvSpPr/>
          <p:nvPr/>
        </p:nvSpPr>
        <p:spPr>
          <a:xfrm>
            <a:off x="10080772" y="3045039"/>
            <a:ext cx="1665841" cy="369332"/>
          </a:xfrm>
          <a:prstGeom prst="rect">
            <a:avLst/>
          </a:prstGeom>
        </p:spPr>
        <p:txBody>
          <a:bodyPr wrap="none">
            <a:spAutoFit/>
          </a:bodyPr>
          <a:lstStyle/>
          <a:p>
            <a:pPr marL="457200" marR="0" lvl="1"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(PCI, 2016)</a:t>
            </a:r>
          </a:p>
        </p:txBody>
      </p:sp>
    </p:spTree>
    <p:custDataLst>
      <p:tags r:id="rId1"/>
    </p:custDataLst>
    <p:extLst>
      <p:ext uri="{BB962C8B-B14F-4D97-AF65-F5344CB8AC3E}">
        <p14:creationId xmlns:p14="http://schemas.microsoft.com/office/powerpoint/2010/main" val="375192979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Discussion</a:t>
            </a:r>
          </a:p>
        </p:txBody>
      </p:sp>
      <p:sp>
        <p:nvSpPr>
          <p:cNvPr id="3" name="Content Placeholder 2"/>
          <p:cNvSpPr>
            <a:spLocks noGrp="1"/>
          </p:cNvSpPr>
          <p:nvPr>
            <p:ph sz="quarter" idx="10"/>
          </p:nvPr>
        </p:nvSpPr>
        <p:spPr/>
        <p:txBody>
          <a:bodyPr>
            <a:normAutofit/>
          </a:bodyPr>
          <a:lstStyle/>
          <a:p>
            <a:pPr lvl="1"/>
            <a:endParaRPr lang="en-US" dirty="0"/>
          </a:p>
          <a:p>
            <a:pPr lvl="1"/>
            <a:endParaRPr lang="en-CA" dirty="0"/>
          </a:p>
        </p:txBody>
      </p:sp>
      <p:sp>
        <p:nvSpPr>
          <p:cNvPr id="5" name="Rectangle 4"/>
          <p:cNvSpPr/>
          <p:nvPr/>
        </p:nvSpPr>
        <p:spPr>
          <a:xfrm>
            <a:off x="5035131" y="2430306"/>
            <a:ext cx="707246" cy="1446550"/>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800" b="1" i="0" u="none" strike="noStrike" kern="1200" cap="none" spc="0" normalizeH="0" baseline="0" noProof="0" dirty="0">
                <a:ln w="12700">
                  <a:solidFill>
                    <a:srgbClr val="44546A">
                      <a:lumMod val="75000"/>
                    </a:srgbClr>
                  </a:solidFill>
                  <a:prstDash val="solid"/>
                </a:ln>
                <a:pattFill prst="dkUpDiag">
                  <a:fgClr>
                    <a:srgbClr val="44546A"/>
                  </a:fgClr>
                  <a:bgClr>
                    <a:srgbClr val="44546A">
                      <a:lumMod val="20000"/>
                      <a:lumOff val="80000"/>
                    </a:srgbClr>
                  </a:bgClr>
                </a:pattFill>
                <a:effectLst>
                  <a:outerShdw dist="38100" dir="2640000" algn="bl" rotWithShape="0">
                    <a:srgbClr val="44546A">
                      <a:lumMod val="75000"/>
                    </a:srgbClr>
                  </a:outerShdw>
                </a:effectLst>
                <a:uLnTx/>
                <a:uFillTx/>
                <a:latin typeface="Calibri"/>
                <a:ea typeface="+mn-ea"/>
                <a:cs typeface="+mn-cs"/>
              </a:rPr>
              <a:t>?</a:t>
            </a:r>
          </a:p>
        </p:txBody>
      </p:sp>
    </p:spTree>
    <p:custDataLst>
      <p:tags r:id="rId1"/>
    </p:custDataLst>
    <p:extLst>
      <p:ext uri="{BB962C8B-B14F-4D97-AF65-F5344CB8AC3E}">
        <p14:creationId xmlns:p14="http://schemas.microsoft.com/office/powerpoint/2010/main" val="304369189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Case Study</a:t>
            </a:r>
          </a:p>
        </p:txBody>
      </p:sp>
    </p:spTree>
    <p:custDataLst>
      <p:tags r:id="rId1"/>
    </p:custDataLst>
    <p:extLst>
      <p:ext uri="{BB962C8B-B14F-4D97-AF65-F5344CB8AC3E}">
        <p14:creationId xmlns:p14="http://schemas.microsoft.com/office/powerpoint/2010/main" val="90657256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Conclusion</a:t>
            </a:r>
          </a:p>
        </p:txBody>
      </p:sp>
      <p:pic>
        <p:nvPicPr>
          <p:cNvPr id="4" name="Content Placeholder 3"/>
          <p:cNvPicPr>
            <a:picLocks noGrp="1" noChangeAspect="1"/>
          </p:cNvPicPr>
          <p:nvPr>
            <p:ph sz="quarter" idx="10"/>
          </p:nvPr>
        </p:nvPicPr>
        <p:blipFill>
          <a:blip r:embed="rId4"/>
          <a:stretch>
            <a:fillRect/>
          </a:stretch>
        </p:blipFill>
        <p:spPr>
          <a:xfrm>
            <a:off x="5413058" y="1247775"/>
            <a:ext cx="1321434" cy="4967288"/>
          </a:xfrm>
          <a:prstGeom prst="rect">
            <a:avLst/>
          </a:prstGeom>
        </p:spPr>
      </p:pic>
    </p:spTree>
    <p:custDataLst>
      <p:tags r:id="rId1"/>
    </p:custDataLst>
    <p:extLst>
      <p:ext uri="{BB962C8B-B14F-4D97-AF65-F5344CB8AC3E}">
        <p14:creationId xmlns:p14="http://schemas.microsoft.com/office/powerpoint/2010/main" val="1150854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Approaches to Cracking</a:t>
            </a:r>
          </a:p>
        </p:txBody>
      </p:sp>
      <p:sp>
        <p:nvSpPr>
          <p:cNvPr id="3" name="Content Placeholder 2"/>
          <p:cNvSpPr>
            <a:spLocks noGrp="1"/>
          </p:cNvSpPr>
          <p:nvPr>
            <p:ph sz="quarter" idx="10"/>
          </p:nvPr>
        </p:nvSpPr>
        <p:spPr/>
        <p:txBody>
          <a:bodyPr>
            <a:normAutofit lnSpcReduction="10000"/>
          </a:bodyPr>
          <a:lstStyle/>
          <a:p>
            <a:r>
              <a:rPr lang="en-CA" dirty="0" err="1"/>
              <a:t>Ciphertext</a:t>
            </a:r>
            <a:r>
              <a:rPr lang="en-CA" dirty="0"/>
              <a:t> only </a:t>
            </a:r>
          </a:p>
          <a:p>
            <a:pPr lvl="1"/>
            <a:r>
              <a:rPr lang="en-CA" dirty="0"/>
              <a:t>Hard to discover algorithm and keys used</a:t>
            </a:r>
          </a:p>
          <a:p>
            <a:r>
              <a:rPr lang="en-CA" dirty="0"/>
              <a:t>Known plaintext</a:t>
            </a:r>
          </a:p>
          <a:p>
            <a:pPr lvl="1"/>
            <a:r>
              <a:rPr lang="en-CA" dirty="0"/>
              <a:t>Easy to predict (e.g., header info, sync information)</a:t>
            </a:r>
          </a:p>
          <a:p>
            <a:pPr lvl="1"/>
            <a:r>
              <a:rPr lang="en-CA" dirty="0"/>
              <a:t>WEP attacks</a:t>
            </a:r>
          </a:p>
          <a:p>
            <a:r>
              <a:rPr lang="en-CA" dirty="0"/>
              <a:t>Chosen plaintext</a:t>
            </a:r>
          </a:p>
          <a:p>
            <a:pPr lvl="1"/>
            <a:r>
              <a:rPr lang="en-CA" dirty="0"/>
              <a:t>Insert a known message and use </a:t>
            </a:r>
            <a:r>
              <a:rPr lang="en-CA" dirty="0" err="1"/>
              <a:t>ciphertext</a:t>
            </a:r>
            <a:r>
              <a:rPr lang="en-CA" dirty="0"/>
              <a:t> to determine </a:t>
            </a:r>
          </a:p>
          <a:p>
            <a:r>
              <a:rPr lang="en-CA" dirty="0"/>
              <a:t>Adaptive chosen plaintext</a:t>
            </a:r>
          </a:p>
          <a:p>
            <a:r>
              <a:rPr lang="en-CA" dirty="0"/>
              <a:t>Chosen key</a:t>
            </a:r>
          </a:p>
          <a:p>
            <a:r>
              <a:rPr lang="en-CA" dirty="0"/>
              <a:t>Chosen </a:t>
            </a:r>
            <a:r>
              <a:rPr lang="en-CA" dirty="0" err="1"/>
              <a:t>ciphertext</a:t>
            </a:r>
            <a:endParaRPr lang="en-CA" dirty="0"/>
          </a:p>
          <a:p>
            <a:r>
              <a:rPr lang="en-CA" dirty="0"/>
              <a:t>Rubber hose cryptanalysis </a:t>
            </a:r>
          </a:p>
        </p:txBody>
      </p:sp>
    </p:spTree>
    <p:custDataLst>
      <p:tags r:id="rId1"/>
    </p:custDataLst>
    <p:extLst>
      <p:ext uri="{BB962C8B-B14F-4D97-AF65-F5344CB8AC3E}">
        <p14:creationId xmlns:p14="http://schemas.microsoft.com/office/powerpoint/2010/main" val="162872191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References</a:t>
            </a:r>
          </a:p>
        </p:txBody>
      </p:sp>
      <p:sp>
        <p:nvSpPr>
          <p:cNvPr id="3" name="Content Placeholder 2"/>
          <p:cNvSpPr>
            <a:spLocks noGrp="1"/>
          </p:cNvSpPr>
          <p:nvPr>
            <p:ph sz="quarter" idx="10"/>
          </p:nvPr>
        </p:nvSpPr>
        <p:spPr/>
        <p:txBody>
          <a:bodyPr>
            <a:normAutofit/>
          </a:bodyPr>
          <a:lstStyle/>
          <a:p>
            <a:pPr lvl="1"/>
            <a:r>
              <a:rPr lang="en-CA" dirty="0"/>
              <a:t>PCI Security Standards Council. (2016). </a:t>
            </a:r>
            <a:r>
              <a:rPr lang="en-US" i="1" dirty="0"/>
              <a:t>Payment card industry (PCI) data security standard, v. 3.2</a:t>
            </a:r>
            <a:r>
              <a:rPr lang="en-CA" dirty="0"/>
              <a:t>. Retrieved Sept. 19, 2017 from: </a:t>
            </a:r>
            <a:r>
              <a:rPr lang="en-US" dirty="0"/>
              <a:t>https://www.pcisecuritystandards.org/document_library?category=pcidss&amp;document=pci_dss</a:t>
            </a:r>
          </a:p>
        </p:txBody>
      </p:sp>
    </p:spTree>
    <p:custDataLst>
      <p:tags r:id="rId1"/>
    </p:custDataLst>
    <p:extLst>
      <p:ext uri="{BB962C8B-B14F-4D97-AF65-F5344CB8AC3E}">
        <p14:creationId xmlns:p14="http://schemas.microsoft.com/office/powerpoint/2010/main" val="1077943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4294967295"/>
          </p:nvPr>
        </p:nvSpPr>
        <p:spPr>
          <a:xfrm>
            <a:off x="614363" y="4297363"/>
            <a:ext cx="10455275" cy="2320925"/>
          </a:xfrm>
          <a:prstGeom prst="rect">
            <a:avLst/>
          </a:prstGeom>
          <a:noFill/>
        </p:spPr>
        <p:txBody>
          <a:bodyPr/>
          <a:lstStyle>
            <a:lvl1pPr marL="0" marR="0" indent="0">
              <a:lnSpc>
                <a:spcPct val="115000"/>
              </a:lnSpc>
              <a:spcBef>
                <a:spcPts val="0"/>
              </a:spcBef>
              <a:spcAft>
                <a:spcPts val="0"/>
              </a:spcAft>
              <a:buFontTx/>
              <a:buNone/>
              <a:defRPr sz="1100">
                <a:latin typeface="Arial" panose="020B0604020202020204" pitchFamily="34" charset="0"/>
                <a:cs typeface="Arial" panose="020B0604020202020204" pitchFamily="34" charset="0"/>
              </a:defRPr>
            </a:lvl1pPr>
          </a:lstStyle>
          <a:p>
            <a:r>
              <a:rPr lang="en-US" dirty="0">
                <a:ea typeface="Times New Roman" panose="02020603050405020304" pitchFamily="18" charset="0"/>
                <a:cs typeface="Times New Roman" panose="02020603050405020304" pitchFamily="18" charset="0"/>
              </a:rPr>
              <a:t>© 2017, Southern Alberta Institute of Technology. All rights reserved.</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 </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For more information, contact:</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Director, Centre for Instructional Technology and Development</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Southern Alberta Institute of Technology</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1301 16 Ave. N.W., Calgary, AB T2M 0L4</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pPr lvl="0"/>
            <a:endParaRPr lang="en-CA" dirty="0"/>
          </a:p>
        </p:txBody>
      </p:sp>
    </p:spTree>
    <p:custDataLst>
      <p:tags r:id="rId1"/>
    </p:custDataLst>
    <p:extLst>
      <p:ext uri="{BB962C8B-B14F-4D97-AF65-F5344CB8AC3E}">
        <p14:creationId xmlns:p14="http://schemas.microsoft.com/office/powerpoint/2010/main" val="99375551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PCI Compliance and Encryption</a:t>
            </a:r>
          </a:p>
        </p:txBody>
      </p:sp>
      <p:sp>
        <p:nvSpPr>
          <p:cNvPr id="3" name="Subtitle 2"/>
          <p:cNvSpPr>
            <a:spLocks noGrp="1"/>
          </p:cNvSpPr>
          <p:nvPr>
            <p:ph type="subTitle" idx="1"/>
          </p:nvPr>
        </p:nvSpPr>
        <p:spPr>
          <a:xfrm>
            <a:off x="3822672" y="3602038"/>
            <a:ext cx="7648892" cy="1655762"/>
          </a:xfrm>
        </p:spPr>
        <p:txBody>
          <a:bodyPr>
            <a:normAutofit/>
          </a:bodyPr>
          <a:lstStyle/>
          <a:p>
            <a:r>
              <a:rPr lang="en-US" dirty="0"/>
              <a:t>Module 8: PCI Implementation</a:t>
            </a:r>
          </a:p>
        </p:txBody>
      </p:sp>
    </p:spTree>
    <p:custDataLst>
      <p:tags r:id="rId1"/>
    </p:custDataLst>
    <p:extLst>
      <p:ext uri="{BB962C8B-B14F-4D97-AF65-F5344CB8AC3E}">
        <p14:creationId xmlns:p14="http://schemas.microsoft.com/office/powerpoint/2010/main" val="397400048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Introduction</a:t>
            </a:r>
            <a:endParaRPr lang="en-US" dirty="0"/>
          </a:p>
        </p:txBody>
      </p:sp>
      <p:sp>
        <p:nvSpPr>
          <p:cNvPr id="3" name="Content Placeholder 2"/>
          <p:cNvSpPr>
            <a:spLocks noGrp="1"/>
          </p:cNvSpPr>
          <p:nvPr>
            <p:ph sz="quarter" idx="10"/>
          </p:nvPr>
        </p:nvSpPr>
        <p:spPr/>
        <p:txBody>
          <a:bodyPr/>
          <a:lstStyle/>
          <a:p>
            <a:endParaRPr lang="en-CA" dirty="0"/>
          </a:p>
          <a:p>
            <a:pPr marL="0" indent="0">
              <a:buNone/>
            </a:pPr>
            <a:r>
              <a:rPr lang="en-US" dirty="0"/>
              <a:t>Implementing PCI DSS in an organization can be very challenging.</a:t>
            </a:r>
            <a:endParaRPr lang="en-CA" dirty="0"/>
          </a:p>
          <a:p>
            <a:pPr marL="0" indent="0">
              <a:buNone/>
            </a:pPr>
            <a:endParaRPr lang="en-CA" dirty="0"/>
          </a:p>
          <a:p>
            <a:pPr marL="0" indent="0">
              <a:buNone/>
            </a:pPr>
            <a:endParaRPr lang="en-CA" dirty="0"/>
          </a:p>
        </p:txBody>
      </p:sp>
    </p:spTree>
    <p:custDataLst>
      <p:tags r:id="rId1"/>
    </p:custDataLst>
    <p:extLst>
      <p:ext uri="{BB962C8B-B14F-4D97-AF65-F5344CB8AC3E}">
        <p14:creationId xmlns:p14="http://schemas.microsoft.com/office/powerpoint/2010/main" val="363603142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Implement a security program</a:t>
            </a:r>
          </a:p>
        </p:txBody>
      </p:sp>
      <p:sp>
        <p:nvSpPr>
          <p:cNvPr id="4" name="Content Placeholder 3"/>
          <p:cNvSpPr>
            <a:spLocks noGrp="1"/>
          </p:cNvSpPr>
          <p:nvPr>
            <p:ph sz="quarter" idx="10"/>
          </p:nvPr>
        </p:nvSpPr>
        <p:spPr/>
        <p:txBody>
          <a:bodyPr/>
          <a:lstStyle/>
          <a:p>
            <a:r>
              <a:rPr lang="en-US" dirty="0"/>
              <a:t>Achieving and maintaining compliance with PCI-DSS are two different things.</a:t>
            </a:r>
          </a:p>
        </p:txBody>
      </p:sp>
    </p:spTree>
    <p:custDataLst>
      <p:tags r:id="rId1"/>
    </p:custDataLst>
    <p:extLst>
      <p:ext uri="{BB962C8B-B14F-4D97-AF65-F5344CB8AC3E}">
        <p14:creationId xmlns:p14="http://schemas.microsoft.com/office/powerpoint/2010/main" val="181611287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Know your assets</a:t>
            </a:r>
          </a:p>
        </p:txBody>
      </p:sp>
      <p:sp>
        <p:nvSpPr>
          <p:cNvPr id="3" name="Content Placeholder 2"/>
          <p:cNvSpPr>
            <a:spLocks noGrp="1"/>
          </p:cNvSpPr>
          <p:nvPr>
            <p:ph sz="quarter" idx="10"/>
          </p:nvPr>
        </p:nvSpPr>
        <p:spPr/>
        <p:txBody>
          <a:bodyPr>
            <a:normAutofit/>
          </a:bodyPr>
          <a:lstStyle/>
          <a:p>
            <a:r>
              <a:rPr lang="en-US" dirty="0"/>
              <a:t>The weakest link dictates the likely vector of a malicious attacker.</a:t>
            </a:r>
          </a:p>
        </p:txBody>
      </p:sp>
    </p:spTree>
    <p:custDataLst>
      <p:tags r:id="rId1"/>
    </p:custDataLst>
    <p:extLst>
      <p:ext uri="{BB962C8B-B14F-4D97-AF65-F5344CB8AC3E}">
        <p14:creationId xmlns:p14="http://schemas.microsoft.com/office/powerpoint/2010/main" val="283021896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Build and maintain a documentation library</a:t>
            </a:r>
          </a:p>
        </p:txBody>
      </p:sp>
      <p:sp>
        <p:nvSpPr>
          <p:cNvPr id="3" name="Content Placeholder 2"/>
          <p:cNvSpPr>
            <a:spLocks noGrp="1"/>
          </p:cNvSpPr>
          <p:nvPr>
            <p:ph sz="quarter" idx="10"/>
          </p:nvPr>
        </p:nvSpPr>
        <p:spPr/>
        <p:txBody>
          <a:bodyPr>
            <a:normAutofit/>
          </a:bodyPr>
          <a:lstStyle/>
          <a:p>
            <a:pPr marL="514350" indent="-514350">
              <a:buFont typeface="+mj-lt"/>
              <a:buAutoNum type="arabicPeriod" startAt="3"/>
            </a:pPr>
            <a:endParaRPr lang="en-US" dirty="0"/>
          </a:p>
          <a:p>
            <a:r>
              <a:rPr lang="en-US" dirty="0"/>
              <a:t>Hand-in-hand with knowing what you have is knowing how you manage it.</a:t>
            </a:r>
          </a:p>
        </p:txBody>
      </p:sp>
    </p:spTree>
    <p:custDataLst>
      <p:tags r:id="rId1"/>
    </p:custDataLst>
    <p:extLst>
      <p:ext uri="{BB962C8B-B14F-4D97-AF65-F5344CB8AC3E}">
        <p14:creationId xmlns:p14="http://schemas.microsoft.com/office/powerpoint/2010/main" val="223128376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Awareness and training are crucial</a:t>
            </a:r>
          </a:p>
        </p:txBody>
      </p:sp>
      <p:sp>
        <p:nvSpPr>
          <p:cNvPr id="3" name="Content Placeholder 2"/>
          <p:cNvSpPr>
            <a:spLocks noGrp="1"/>
          </p:cNvSpPr>
          <p:nvPr>
            <p:ph sz="quarter" idx="10"/>
          </p:nvPr>
        </p:nvSpPr>
        <p:spPr/>
        <p:txBody>
          <a:bodyPr>
            <a:normAutofit/>
          </a:bodyPr>
          <a:lstStyle/>
          <a:p>
            <a:r>
              <a:rPr lang="en-US" dirty="0"/>
              <a:t>It is vital that everyone who has access to cardholder data understand their roles and responsibilities related to the security of data.</a:t>
            </a:r>
          </a:p>
        </p:txBody>
      </p:sp>
    </p:spTree>
    <p:custDataLst>
      <p:tags r:id="rId1"/>
    </p:custDataLst>
    <p:extLst>
      <p:ext uri="{BB962C8B-B14F-4D97-AF65-F5344CB8AC3E}">
        <p14:creationId xmlns:p14="http://schemas.microsoft.com/office/powerpoint/2010/main" val="7756356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Your auditor is your friend</a:t>
            </a:r>
          </a:p>
        </p:txBody>
      </p:sp>
      <p:sp>
        <p:nvSpPr>
          <p:cNvPr id="3" name="Content Placeholder 2"/>
          <p:cNvSpPr>
            <a:spLocks noGrp="1"/>
          </p:cNvSpPr>
          <p:nvPr>
            <p:ph sz="quarter" idx="10"/>
          </p:nvPr>
        </p:nvSpPr>
        <p:spPr/>
        <p:txBody>
          <a:bodyPr>
            <a:normAutofit/>
          </a:bodyPr>
          <a:lstStyle/>
          <a:p>
            <a:r>
              <a:rPr lang="en-US" dirty="0"/>
              <a:t>It is important to listen to your auditor and address legitimate security gaps.</a:t>
            </a:r>
          </a:p>
        </p:txBody>
      </p:sp>
      <p:pic>
        <p:nvPicPr>
          <p:cNvPr id="4" name="Picture 3"/>
          <p:cNvPicPr>
            <a:picLocks noChangeAspect="1"/>
          </p:cNvPicPr>
          <p:nvPr/>
        </p:nvPicPr>
        <p:blipFill>
          <a:blip r:embed="rId4"/>
          <a:stretch>
            <a:fillRect/>
          </a:stretch>
        </p:blipFill>
        <p:spPr>
          <a:xfrm>
            <a:off x="5024437" y="2929731"/>
            <a:ext cx="2143125" cy="2143125"/>
          </a:xfrm>
          <a:prstGeom prst="rect">
            <a:avLst/>
          </a:prstGeom>
        </p:spPr>
      </p:pic>
    </p:spTree>
    <p:custDataLst>
      <p:tags r:id="rId1"/>
    </p:custDataLst>
    <p:extLst>
      <p:ext uri="{BB962C8B-B14F-4D97-AF65-F5344CB8AC3E}">
        <p14:creationId xmlns:p14="http://schemas.microsoft.com/office/powerpoint/2010/main" val="25161768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How to achieve compliance</a:t>
            </a:r>
          </a:p>
        </p:txBody>
      </p:sp>
      <p:sp>
        <p:nvSpPr>
          <p:cNvPr id="3" name="Content Placeholder 2"/>
          <p:cNvSpPr>
            <a:spLocks noGrp="1"/>
          </p:cNvSpPr>
          <p:nvPr>
            <p:ph sz="quarter" idx="10"/>
          </p:nvPr>
        </p:nvSpPr>
        <p:spPr/>
        <p:txBody>
          <a:bodyPr>
            <a:normAutofit/>
          </a:bodyPr>
          <a:lstStyle/>
          <a:p>
            <a:r>
              <a:rPr lang="en-US" dirty="0"/>
              <a:t>Complete the self-assessment questionnaire</a:t>
            </a:r>
          </a:p>
          <a:p>
            <a:r>
              <a:rPr lang="en-US" dirty="0"/>
              <a:t>Pass a vulnerability scan</a:t>
            </a:r>
          </a:p>
          <a:p>
            <a:r>
              <a:rPr lang="en-US" dirty="0"/>
              <a:t>Complete an attestation of compliance</a:t>
            </a:r>
          </a:p>
          <a:p>
            <a:r>
              <a:rPr lang="en-US" dirty="0"/>
              <a:t>Submit all documentation </a:t>
            </a:r>
          </a:p>
          <a:p>
            <a:pPr marL="0" indent="0">
              <a:buNone/>
            </a:pPr>
            <a:endParaRPr lang="en-US" dirty="0"/>
          </a:p>
        </p:txBody>
      </p:sp>
    </p:spTree>
    <p:custDataLst>
      <p:tags r:id="rId1"/>
    </p:custDataLst>
    <p:extLst>
      <p:ext uri="{BB962C8B-B14F-4D97-AF65-F5344CB8AC3E}">
        <p14:creationId xmlns:p14="http://schemas.microsoft.com/office/powerpoint/2010/main" val="221078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Combating Cryptanalysis</a:t>
            </a:r>
          </a:p>
        </p:txBody>
      </p:sp>
      <p:sp>
        <p:nvSpPr>
          <p:cNvPr id="3" name="Content Placeholder 2"/>
          <p:cNvSpPr>
            <a:spLocks noGrp="1"/>
          </p:cNvSpPr>
          <p:nvPr>
            <p:ph sz="quarter" idx="10"/>
          </p:nvPr>
        </p:nvSpPr>
        <p:spPr/>
        <p:txBody>
          <a:bodyPr>
            <a:normAutofit/>
          </a:bodyPr>
          <a:lstStyle/>
          <a:p>
            <a:pPr marL="0" indent="0">
              <a:buNone/>
            </a:pPr>
            <a:r>
              <a:rPr lang="en-CA" dirty="0"/>
              <a:t>Entropy is a quantity that describes how difficult a given </a:t>
            </a:r>
            <a:r>
              <a:rPr lang="en-CA" dirty="0" err="1"/>
              <a:t>ciphertext</a:t>
            </a:r>
            <a:r>
              <a:rPr lang="en-CA" dirty="0"/>
              <a:t> is to decrypt. There are two major factors that improve entropy:</a:t>
            </a:r>
          </a:p>
          <a:p>
            <a:r>
              <a:rPr lang="en-CA" dirty="0"/>
              <a:t>Confusion </a:t>
            </a:r>
          </a:p>
          <a:p>
            <a:pPr lvl="1"/>
            <a:r>
              <a:rPr lang="en-CA" dirty="0"/>
              <a:t>Each bit of the </a:t>
            </a:r>
            <a:r>
              <a:rPr lang="en-CA" dirty="0" err="1"/>
              <a:t>ciphertext</a:t>
            </a:r>
            <a:r>
              <a:rPr lang="en-CA" dirty="0"/>
              <a:t> should depend on several parts of the key.</a:t>
            </a:r>
          </a:p>
          <a:p>
            <a:r>
              <a:rPr lang="en-CA" dirty="0"/>
              <a:t>Diffusion</a:t>
            </a:r>
          </a:p>
          <a:p>
            <a:pPr lvl="1"/>
            <a:r>
              <a:rPr lang="en-CA" dirty="0"/>
              <a:t>If a single bit of the plaintext or </a:t>
            </a:r>
            <a:r>
              <a:rPr lang="en-CA" dirty="0" err="1"/>
              <a:t>ciphertext</a:t>
            </a:r>
            <a:r>
              <a:rPr lang="en-CA" dirty="0"/>
              <a:t> is changed, then at least half of the bits in the </a:t>
            </a:r>
            <a:r>
              <a:rPr lang="en-CA" dirty="0" err="1"/>
              <a:t>ciphertext</a:t>
            </a:r>
            <a:r>
              <a:rPr lang="en-CA" dirty="0"/>
              <a:t> or plaintext should also change.</a:t>
            </a:r>
          </a:p>
          <a:p>
            <a:endParaRPr lang="en-US" dirty="0"/>
          </a:p>
        </p:txBody>
      </p:sp>
    </p:spTree>
    <p:custDataLst>
      <p:tags r:id="rId1"/>
    </p:custDataLst>
    <p:extLst>
      <p:ext uri="{BB962C8B-B14F-4D97-AF65-F5344CB8AC3E}">
        <p14:creationId xmlns:p14="http://schemas.microsoft.com/office/powerpoint/2010/main" val="3966224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Don’t be afraid to ask for help</a:t>
            </a:r>
          </a:p>
        </p:txBody>
      </p:sp>
      <p:sp>
        <p:nvSpPr>
          <p:cNvPr id="3" name="Content Placeholder 2"/>
          <p:cNvSpPr>
            <a:spLocks noGrp="1"/>
          </p:cNvSpPr>
          <p:nvPr>
            <p:ph sz="quarter" idx="10"/>
          </p:nvPr>
        </p:nvSpPr>
        <p:spPr/>
        <p:txBody>
          <a:bodyPr>
            <a:normAutofit/>
          </a:bodyPr>
          <a:lstStyle/>
          <a:p>
            <a:r>
              <a:rPr lang="en-US" dirty="0"/>
              <a:t> A qualified security assessor (QSA) can provide clear direction.</a:t>
            </a:r>
          </a:p>
        </p:txBody>
      </p:sp>
      <p:pic>
        <p:nvPicPr>
          <p:cNvPr id="4" name="Picture 3"/>
          <p:cNvPicPr>
            <a:picLocks noChangeAspect="1"/>
          </p:cNvPicPr>
          <p:nvPr/>
        </p:nvPicPr>
        <p:blipFill>
          <a:blip r:embed="rId4"/>
          <a:stretch>
            <a:fillRect/>
          </a:stretch>
        </p:blipFill>
        <p:spPr>
          <a:xfrm>
            <a:off x="3501432" y="2951037"/>
            <a:ext cx="4848483" cy="2775226"/>
          </a:xfrm>
          <a:prstGeom prst="rect">
            <a:avLst/>
          </a:prstGeom>
        </p:spPr>
      </p:pic>
    </p:spTree>
    <p:custDataLst>
      <p:tags r:id="rId1"/>
    </p:custDataLst>
    <p:extLst>
      <p:ext uri="{BB962C8B-B14F-4D97-AF65-F5344CB8AC3E}">
        <p14:creationId xmlns:p14="http://schemas.microsoft.com/office/powerpoint/2010/main" val="255266502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Discussion</a:t>
            </a:r>
          </a:p>
        </p:txBody>
      </p:sp>
      <p:sp>
        <p:nvSpPr>
          <p:cNvPr id="3" name="Content Placeholder 2"/>
          <p:cNvSpPr>
            <a:spLocks noGrp="1"/>
          </p:cNvSpPr>
          <p:nvPr>
            <p:ph sz="quarter" idx="10"/>
          </p:nvPr>
        </p:nvSpPr>
        <p:spPr/>
        <p:txBody>
          <a:bodyPr>
            <a:normAutofit/>
          </a:bodyPr>
          <a:lstStyle/>
          <a:p>
            <a:pPr lvl="1"/>
            <a:endParaRPr lang="en-US" dirty="0"/>
          </a:p>
          <a:p>
            <a:pPr lvl="1"/>
            <a:endParaRPr lang="en-CA" dirty="0"/>
          </a:p>
        </p:txBody>
      </p:sp>
      <p:sp>
        <p:nvSpPr>
          <p:cNvPr id="5" name="Rectangle 4"/>
          <p:cNvSpPr/>
          <p:nvPr/>
        </p:nvSpPr>
        <p:spPr>
          <a:xfrm>
            <a:off x="4273420" y="2593910"/>
            <a:ext cx="2075213" cy="1323439"/>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a:ln w="12700">
                  <a:solidFill>
                    <a:srgbClr val="44546A">
                      <a:lumMod val="75000"/>
                    </a:srgbClr>
                  </a:solidFill>
                  <a:prstDash val="solid"/>
                </a:ln>
                <a:pattFill prst="dkUpDiag">
                  <a:fgClr>
                    <a:srgbClr val="44546A"/>
                  </a:fgClr>
                  <a:bgClr>
                    <a:srgbClr val="44546A">
                      <a:lumMod val="20000"/>
                      <a:lumOff val="80000"/>
                    </a:srgbClr>
                  </a:bgClr>
                </a:pattFill>
                <a:effectLst>
                  <a:outerShdw dist="38100" dir="2640000" algn="bl" rotWithShape="0">
                    <a:srgbClr val="44546A">
                      <a:lumMod val="75000"/>
                    </a:srgbClr>
                  </a:outerShdw>
                </a:effectLst>
                <a:uLnTx/>
                <a:uFillTx/>
                <a:latin typeface="Calibri"/>
                <a:ea typeface="+mn-ea"/>
                <a:cs typeface="+mn-cs"/>
              </a:rPr>
              <a:t>?</a:t>
            </a:r>
          </a:p>
        </p:txBody>
      </p:sp>
    </p:spTree>
    <p:custDataLst>
      <p:tags r:id="rId1"/>
    </p:custDataLst>
    <p:extLst>
      <p:ext uri="{BB962C8B-B14F-4D97-AF65-F5344CB8AC3E}">
        <p14:creationId xmlns:p14="http://schemas.microsoft.com/office/powerpoint/2010/main" val="322134641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Case Study</a:t>
            </a:r>
          </a:p>
        </p:txBody>
      </p:sp>
    </p:spTree>
    <p:custDataLst>
      <p:tags r:id="rId1"/>
    </p:custDataLst>
    <p:extLst>
      <p:ext uri="{BB962C8B-B14F-4D97-AF65-F5344CB8AC3E}">
        <p14:creationId xmlns:p14="http://schemas.microsoft.com/office/powerpoint/2010/main" val="78928512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Conclusion</a:t>
            </a:r>
          </a:p>
        </p:txBody>
      </p:sp>
      <p:sp>
        <p:nvSpPr>
          <p:cNvPr id="3" name="Content Placeholder 2"/>
          <p:cNvSpPr>
            <a:spLocks noGrp="1"/>
          </p:cNvSpPr>
          <p:nvPr>
            <p:ph sz="quarter" idx="10"/>
          </p:nvPr>
        </p:nvSpPr>
        <p:spPr/>
        <p:txBody>
          <a:bodyPr/>
          <a:lstStyle/>
          <a:p>
            <a:r>
              <a:rPr lang="en-US" dirty="0"/>
              <a:t>What is difference of being compliant versus being secure?</a:t>
            </a:r>
          </a:p>
        </p:txBody>
      </p:sp>
    </p:spTree>
    <p:custDataLst>
      <p:tags r:id="rId1"/>
    </p:custDataLst>
    <p:extLst>
      <p:ext uri="{BB962C8B-B14F-4D97-AF65-F5344CB8AC3E}">
        <p14:creationId xmlns:p14="http://schemas.microsoft.com/office/powerpoint/2010/main" val="85832184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References</a:t>
            </a:r>
          </a:p>
        </p:txBody>
      </p:sp>
      <p:sp>
        <p:nvSpPr>
          <p:cNvPr id="3" name="Content Placeholder 2"/>
          <p:cNvSpPr>
            <a:spLocks noGrp="1"/>
          </p:cNvSpPr>
          <p:nvPr>
            <p:ph sz="quarter" idx="10"/>
          </p:nvPr>
        </p:nvSpPr>
        <p:spPr/>
        <p:txBody>
          <a:bodyPr>
            <a:normAutofit/>
          </a:bodyPr>
          <a:lstStyle/>
          <a:p>
            <a:pPr lvl="1"/>
            <a:r>
              <a:rPr lang="en-CA" dirty="0"/>
              <a:t>PCI Security Standards Council. (2016). </a:t>
            </a:r>
            <a:r>
              <a:rPr lang="en-US" i="1" dirty="0"/>
              <a:t>Payment card industry (PCI) data security standard, v. 3.2</a:t>
            </a:r>
            <a:r>
              <a:rPr lang="en-CA" dirty="0"/>
              <a:t>. Retrieved Sept. 19, 2017 from: </a:t>
            </a:r>
            <a:r>
              <a:rPr lang="en-US" dirty="0"/>
              <a:t>https://www.pcisecuritystandards.org/document_library?category=pcidss&amp;document=pci_dss</a:t>
            </a:r>
          </a:p>
        </p:txBody>
      </p:sp>
    </p:spTree>
    <p:custDataLst>
      <p:tags r:id="rId1"/>
    </p:custDataLst>
    <p:extLst>
      <p:ext uri="{BB962C8B-B14F-4D97-AF65-F5344CB8AC3E}">
        <p14:creationId xmlns:p14="http://schemas.microsoft.com/office/powerpoint/2010/main" val="118757814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4294967295"/>
          </p:nvPr>
        </p:nvSpPr>
        <p:spPr>
          <a:xfrm>
            <a:off x="614363" y="4297363"/>
            <a:ext cx="10455275" cy="2320925"/>
          </a:xfrm>
          <a:prstGeom prst="rect">
            <a:avLst/>
          </a:prstGeom>
          <a:noFill/>
        </p:spPr>
        <p:txBody>
          <a:bodyPr/>
          <a:lstStyle>
            <a:lvl1pPr marL="0" marR="0" indent="0">
              <a:lnSpc>
                <a:spcPct val="115000"/>
              </a:lnSpc>
              <a:spcBef>
                <a:spcPts val="0"/>
              </a:spcBef>
              <a:spcAft>
                <a:spcPts val="0"/>
              </a:spcAft>
              <a:buFontTx/>
              <a:buNone/>
              <a:defRPr sz="1100">
                <a:latin typeface="Arial" panose="020B0604020202020204" pitchFamily="34" charset="0"/>
                <a:cs typeface="Arial" panose="020B0604020202020204" pitchFamily="34" charset="0"/>
              </a:defRPr>
            </a:lvl1pPr>
          </a:lstStyle>
          <a:p>
            <a:r>
              <a:rPr lang="en-US" dirty="0">
                <a:ea typeface="Times New Roman" panose="02020603050405020304" pitchFamily="18" charset="0"/>
                <a:cs typeface="Times New Roman" panose="02020603050405020304" pitchFamily="18" charset="0"/>
              </a:rPr>
              <a:t>© 2017, Southern Alberta Institute of Technology. All rights reserved.</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 </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For more information, contact:</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Director, Centre for Instructional Technology and Development</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Southern Alberta Institute of Technology</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1301 16 Ave. N.W., Calgary, AB T2M 0L4</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pPr lvl="0"/>
            <a:endParaRPr lang="en-CA" dirty="0"/>
          </a:p>
        </p:txBody>
      </p:sp>
    </p:spTree>
    <p:custDataLst>
      <p:tags r:id="rId1"/>
    </p:custDataLst>
    <p:extLst>
      <p:ext uri="{BB962C8B-B14F-4D97-AF65-F5344CB8AC3E}">
        <p14:creationId xmlns:p14="http://schemas.microsoft.com/office/powerpoint/2010/main" val="3458566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One-Way Functions (1 of 2)</a:t>
            </a:r>
          </a:p>
        </p:txBody>
      </p:sp>
      <p:sp>
        <p:nvSpPr>
          <p:cNvPr id="3" name="Content Placeholder 2"/>
          <p:cNvSpPr>
            <a:spLocks noGrp="1"/>
          </p:cNvSpPr>
          <p:nvPr>
            <p:ph sz="quarter" idx="10"/>
          </p:nvPr>
        </p:nvSpPr>
        <p:spPr/>
        <p:txBody>
          <a:bodyPr>
            <a:normAutofit/>
          </a:bodyPr>
          <a:lstStyle/>
          <a:p>
            <a:r>
              <a:rPr lang="en-US" dirty="0"/>
              <a:t>Also known as </a:t>
            </a:r>
            <a:r>
              <a:rPr lang="en-US" i="1" dirty="0"/>
              <a:t>hash functions</a:t>
            </a:r>
          </a:p>
          <a:p>
            <a:r>
              <a:rPr lang="en-US" dirty="0"/>
              <a:t>Takes an input of any length and returns an output of fixed length</a:t>
            </a:r>
          </a:p>
          <a:p>
            <a:r>
              <a:rPr lang="en-US" dirty="0"/>
              <a:t>Typically used as digital signatures</a:t>
            </a:r>
          </a:p>
          <a:p>
            <a:r>
              <a:rPr lang="en-US" dirty="0"/>
              <a:t>Mathematically hard to reverse</a:t>
            </a:r>
          </a:p>
          <a:p>
            <a:endParaRPr lang="en-US" dirty="0"/>
          </a:p>
        </p:txBody>
      </p:sp>
    </p:spTree>
    <p:custDataLst>
      <p:tags r:id="rId1"/>
    </p:custDataLst>
    <p:extLst>
      <p:ext uri="{BB962C8B-B14F-4D97-AF65-F5344CB8AC3E}">
        <p14:creationId xmlns:p14="http://schemas.microsoft.com/office/powerpoint/2010/main" val="2004076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One-Way Functions (2 of 2)</a:t>
            </a:r>
          </a:p>
        </p:txBody>
      </p:sp>
      <p:sp>
        <p:nvSpPr>
          <p:cNvPr id="3" name="Content Placeholder 2"/>
          <p:cNvSpPr>
            <a:spLocks noGrp="1"/>
          </p:cNvSpPr>
          <p:nvPr>
            <p:ph sz="quarter" idx="10"/>
          </p:nvPr>
        </p:nvSpPr>
        <p:spPr/>
        <p:txBody>
          <a:bodyPr>
            <a:normAutofit/>
          </a:bodyPr>
          <a:lstStyle/>
          <a:p>
            <a:r>
              <a:rPr lang="en-US" dirty="0"/>
              <a:t>Example:</a:t>
            </a:r>
          </a:p>
          <a:p>
            <a:pPr marL="457200" lvl="1" indent="0">
              <a:buNone/>
            </a:pPr>
            <a:r>
              <a:rPr lang="en-US" dirty="0"/>
              <a:t>7919 is a prime number, x</a:t>
            </a:r>
          </a:p>
          <a:p>
            <a:pPr marL="457200" lvl="1" indent="0">
              <a:buNone/>
            </a:pPr>
            <a:r>
              <a:rPr lang="en-US" dirty="0"/>
              <a:t>7829 is the message, y</a:t>
            </a:r>
          </a:p>
          <a:p>
            <a:pPr marL="457200" lvl="1" indent="0">
              <a:buNone/>
            </a:pPr>
            <a:r>
              <a:rPr lang="en-US" dirty="0"/>
              <a:t>F(y) = x * y</a:t>
            </a:r>
          </a:p>
          <a:p>
            <a:pPr marL="457200" lvl="1" indent="0">
              <a:buNone/>
            </a:pPr>
            <a:r>
              <a:rPr lang="en-US" dirty="0"/>
              <a:t>       = 7919 * 7829</a:t>
            </a:r>
          </a:p>
          <a:p>
            <a:pPr marL="457200" lvl="1" indent="0">
              <a:buNone/>
            </a:pPr>
            <a:r>
              <a:rPr lang="en-US" dirty="0"/>
              <a:t>       = 61997851</a:t>
            </a:r>
          </a:p>
          <a:p>
            <a:pPr lvl="1"/>
            <a:endParaRPr lang="en-US" dirty="0"/>
          </a:p>
          <a:p>
            <a:pPr lvl="1"/>
            <a:r>
              <a:rPr lang="en-US" dirty="0"/>
              <a:t>Knowing only 61997851, how do you find y?</a:t>
            </a:r>
          </a:p>
          <a:p>
            <a:pPr lvl="1"/>
            <a:endParaRPr lang="en-US" dirty="0"/>
          </a:p>
          <a:p>
            <a:endParaRPr lang="en-US" dirty="0"/>
          </a:p>
          <a:p>
            <a:endParaRPr lang="en-US" dirty="0"/>
          </a:p>
        </p:txBody>
      </p:sp>
    </p:spTree>
    <p:custDataLst>
      <p:tags r:id="rId1"/>
    </p:custDataLst>
    <p:extLst>
      <p:ext uri="{BB962C8B-B14F-4D97-AF65-F5344CB8AC3E}">
        <p14:creationId xmlns:p14="http://schemas.microsoft.com/office/powerpoint/2010/main" val="2758449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Hash Collisions</a:t>
            </a:r>
          </a:p>
        </p:txBody>
      </p:sp>
      <p:sp>
        <p:nvSpPr>
          <p:cNvPr id="3" name="Content Placeholder 2"/>
          <p:cNvSpPr>
            <a:spLocks noGrp="1"/>
          </p:cNvSpPr>
          <p:nvPr>
            <p:ph sz="quarter" idx="10"/>
          </p:nvPr>
        </p:nvSpPr>
        <p:spPr/>
        <p:txBody>
          <a:bodyPr>
            <a:normAutofit/>
          </a:bodyPr>
          <a:lstStyle/>
          <a:p>
            <a:r>
              <a:rPr lang="en-US" dirty="0"/>
              <a:t>Because the one-way function returns a fixed value, other input values could produce the same output.</a:t>
            </a:r>
          </a:p>
          <a:p>
            <a:r>
              <a:rPr lang="en-US" dirty="0"/>
              <a:t>If an attacker finds a collision, they can use this value to appear as a legitimate message.</a:t>
            </a:r>
          </a:p>
          <a:p>
            <a:r>
              <a:rPr lang="en-US" dirty="0"/>
              <a:t>The goal of a good one-way function is to provide “collision resistance.”</a:t>
            </a:r>
          </a:p>
          <a:p>
            <a:pPr marL="457200" lvl="1" indent="0">
              <a:buNone/>
            </a:pPr>
            <a:endParaRPr lang="en-US" dirty="0"/>
          </a:p>
        </p:txBody>
      </p:sp>
    </p:spTree>
    <p:custDataLst>
      <p:tags r:id="rId1"/>
    </p:custDataLst>
    <p:extLst>
      <p:ext uri="{BB962C8B-B14F-4D97-AF65-F5344CB8AC3E}">
        <p14:creationId xmlns:p14="http://schemas.microsoft.com/office/powerpoint/2010/main" val="1847770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Hash Collision Example</a:t>
            </a:r>
          </a:p>
        </p:txBody>
      </p:sp>
      <p:sp>
        <p:nvSpPr>
          <p:cNvPr id="3" name="Content Placeholder 2"/>
          <p:cNvSpPr>
            <a:spLocks noGrp="1"/>
          </p:cNvSpPr>
          <p:nvPr>
            <p:ph sz="quarter" idx="10"/>
          </p:nvPr>
        </p:nvSpPr>
        <p:spPr/>
        <p:txBody>
          <a:bodyPr>
            <a:normAutofit/>
          </a:bodyPr>
          <a:lstStyle/>
          <a:p>
            <a:pPr marL="514350" indent="-514350">
              <a:buFont typeface="+mj-lt"/>
              <a:buAutoNum type="arabicPeriod"/>
            </a:pPr>
            <a:r>
              <a:rPr lang="en-US" dirty="0"/>
              <a:t>Malory prepares two contracts (1</a:t>
            </a:r>
            <a:r>
              <a:rPr lang="en-US" baseline="30000" dirty="0"/>
              <a:t>st</a:t>
            </a:r>
            <a:r>
              <a:rPr lang="en-US" dirty="0"/>
              <a:t> is good for Alice, 2</a:t>
            </a:r>
            <a:r>
              <a:rPr lang="en-US" baseline="30000" dirty="0"/>
              <a:t>nd</a:t>
            </a:r>
            <a:r>
              <a:rPr lang="en-US" dirty="0"/>
              <a:t> is not).</a:t>
            </a:r>
          </a:p>
          <a:p>
            <a:pPr marL="514350" indent="-514350">
              <a:buFont typeface="+mj-lt"/>
              <a:buAutoNum type="arabicPeriod"/>
            </a:pPr>
            <a:r>
              <a:rPr lang="en-US" dirty="0"/>
              <a:t>Using invisible characters (space-backspace-space) he creates two identical hash values for the documents. Since the combination could go almost anywhere in the document it is a brute-force technique.</a:t>
            </a:r>
          </a:p>
          <a:p>
            <a:pPr marL="514350" indent="-514350">
              <a:buFont typeface="+mj-lt"/>
              <a:buAutoNum type="arabicPeriod"/>
            </a:pPr>
            <a:r>
              <a:rPr lang="en-US" dirty="0"/>
              <a:t>Mallory sends Alice the “good” document, which she signs and returns.</a:t>
            </a:r>
          </a:p>
          <a:p>
            <a:pPr marL="514350" indent="-514350">
              <a:buFont typeface="+mj-lt"/>
              <a:buAutoNum type="arabicPeriod"/>
            </a:pPr>
            <a:r>
              <a:rPr lang="en-US" dirty="0"/>
              <a:t>Mallory substitutes the “bad” document for the good and takes Alice to court.</a:t>
            </a:r>
          </a:p>
          <a:p>
            <a:pPr marL="457200" lvl="1" indent="0">
              <a:buNone/>
            </a:pPr>
            <a:endParaRPr lang="en-US" dirty="0"/>
          </a:p>
        </p:txBody>
      </p:sp>
    </p:spTree>
    <p:custDataLst>
      <p:tags r:id="rId1"/>
    </p:custDataLst>
    <p:extLst>
      <p:ext uri="{BB962C8B-B14F-4D97-AF65-F5344CB8AC3E}">
        <p14:creationId xmlns:p14="http://schemas.microsoft.com/office/powerpoint/2010/main" val="1385749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Definitions</a:t>
            </a:r>
          </a:p>
        </p:txBody>
      </p:sp>
      <p:sp>
        <p:nvSpPr>
          <p:cNvPr id="3" name="Content Placeholder 2"/>
          <p:cNvSpPr>
            <a:spLocks noGrp="1"/>
          </p:cNvSpPr>
          <p:nvPr>
            <p:ph sz="quarter" idx="10"/>
          </p:nvPr>
        </p:nvSpPr>
        <p:spPr/>
        <p:txBody>
          <a:bodyPr/>
          <a:lstStyle/>
          <a:p>
            <a:pPr marL="0" indent="0">
              <a:buNone/>
            </a:pPr>
            <a:r>
              <a:rPr lang="en-CA" dirty="0"/>
              <a:t>Encryption</a:t>
            </a:r>
          </a:p>
          <a:p>
            <a:pPr lvl="1"/>
            <a:r>
              <a:rPr lang="en-CA" dirty="0"/>
              <a:t>The process of encoding a message or information in such a way that only authorized parties can read it.</a:t>
            </a:r>
          </a:p>
          <a:p>
            <a:pPr marL="457200" lvl="1" indent="0" algn="r">
              <a:buNone/>
            </a:pPr>
            <a:r>
              <a:rPr lang="en-US" sz="1200" dirty="0"/>
              <a:t>Encryption (</a:t>
            </a:r>
            <a:r>
              <a:rPr lang="en-US" sz="1200" dirty="0" err="1"/>
              <a:t>n.d.</a:t>
            </a:r>
            <a:r>
              <a:rPr lang="en-US" sz="1200" dirty="0"/>
              <a:t>)</a:t>
            </a:r>
          </a:p>
          <a:p>
            <a:pPr lvl="1"/>
            <a:endParaRPr lang="en-CA" dirty="0"/>
          </a:p>
          <a:p>
            <a:pPr marL="0" indent="0">
              <a:buNone/>
            </a:pPr>
            <a:r>
              <a:rPr lang="en-CA" dirty="0"/>
              <a:t>Cipher</a:t>
            </a:r>
          </a:p>
          <a:p>
            <a:pPr lvl="1"/>
            <a:r>
              <a:rPr lang="en-CA" dirty="0"/>
              <a:t>An algorithm </a:t>
            </a:r>
            <a:r>
              <a:rPr lang="en-US" dirty="0"/>
              <a:t>for performing encryption or decryption—a series of well-defined steps that can be followed as a procedure.</a:t>
            </a:r>
            <a:endParaRPr lang="en-CA" dirty="0"/>
          </a:p>
          <a:p>
            <a:pPr lvl="1"/>
            <a:endParaRPr lang="en-CA" dirty="0"/>
          </a:p>
          <a:p>
            <a:pPr marL="0" indent="0" algn="r">
              <a:buNone/>
            </a:pPr>
            <a:r>
              <a:rPr lang="en-US" sz="1200" dirty="0"/>
              <a:t>Cipher (</a:t>
            </a:r>
            <a:r>
              <a:rPr lang="en-US" sz="1200" dirty="0" err="1"/>
              <a:t>n.d.</a:t>
            </a:r>
            <a:r>
              <a:rPr lang="en-US" sz="1200" dirty="0"/>
              <a:t>)</a:t>
            </a:r>
          </a:p>
        </p:txBody>
      </p:sp>
    </p:spTree>
    <p:custDataLst>
      <p:tags r:id="rId1"/>
    </p:custDataLst>
    <p:extLst>
      <p:ext uri="{BB962C8B-B14F-4D97-AF65-F5344CB8AC3E}">
        <p14:creationId xmlns:p14="http://schemas.microsoft.com/office/powerpoint/2010/main" val="1315160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Summary (1 of 2)</a:t>
            </a:r>
          </a:p>
        </p:txBody>
      </p:sp>
      <p:sp>
        <p:nvSpPr>
          <p:cNvPr id="3" name="Content Placeholder 2"/>
          <p:cNvSpPr>
            <a:spLocks noGrp="1"/>
          </p:cNvSpPr>
          <p:nvPr>
            <p:ph sz="quarter" idx="10"/>
          </p:nvPr>
        </p:nvSpPr>
        <p:spPr/>
        <p:txBody>
          <a:bodyPr>
            <a:normAutofit fontScale="92500" lnSpcReduction="20000"/>
          </a:bodyPr>
          <a:lstStyle/>
          <a:p>
            <a:pPr>
              <a:lnSpc>
                <a:spcPct val="120000"/>
              </a:lnSpc>
            </a:pPr>
            <a:r>
              <a:rPr lang="en-US" dirty="0"/>
              <a:t>Symmetric encryption uses the same key or keys for both the sender and receiver.</a:t>
            </a:r>
          </a:p>
          <a:p>
            <a:pPr>
              <a:lnSpc>
                <a:spcPct val="120000"/>
              </a:lnSpc>
            </a:pPr>
            <a:r>
              <a:rPr lang="en-US" dirty="0"/>
              <a:t>Asymmetric encryption uses a combination of public and private keys.</a:t>
            </a:r>
          </a:p>
          <a:p>
            <a:pPr>
              <a:lnSpc>
                <a:spcPct val="120000"/>
              </a:lnSpc>
            </a:pPr>
            <a:r>
              <a:rPr lang="en-US" dirty="0"/>
              <a:t>One-way functions produce an output of a fixed size from an input of any size.</a:t>
            </a:r>
          </a:p>
          <a:p>
            <a:pPr>
              <a:lnSpc>
                <a:spcPct val="120000"/>
              </a:lnSpc>
            </a:pPr>
            <a:r>
              <a:rPr lang="en-US" dirty="0"/>
              <a:t>Shannon’s information theory states that diffusion is achieved by using multiple parts of a key to create each bit in a </a:t>
            </a:r>
            <a:r>
              <a:rPr lang="en-US" dirty="0" err="1"/>
              <a:t>ciphertext</a:t>
            </a:r>
            <a:r>
              <a:rPr lang="en-US" dirty="0"/>
              <a:t>.</a:t>
            </a:r>
          </a:p>
          <a:p>
            <a:pPr>
              <a:lnSpc>
                <a:spcPct val="120000"/>
              </a:lnSpc>
            </a:pPr>
            <a:r>
              <a:rPr lang="en-US" dirty="0"/>
              <a:t>Shannon’s information theory states that confusion is achieved when changing a single bit in either the </a:t>
            </a:r>
            <a:r>
              <a:rPr lang="en-US" dirty="0" err="1"/>
              <a:t>ciphertext</a:t>
            </a:r>
            <a:r>
              <a:rPr lang="en-US" dirty="0"/>
              <a:t> or plaintext affects at least half or more of the output bits.</a:t>
            </a:r>
          </a:p>
        </p:txBody>
      </p:sp>
    </p:spTree>
    <p:custDataLst>
      <p:tags r:id="rId1"/>
    </p:custDataLst>
    <p:extLst>
      <p:ext uri="{BB962C8B-B14F-4D97-AF65-F5344CB8AC3E}">
        <p14:creationId xmlns:p14="http://schemas.microsoft.com/office/powerpoint/2010/main" val="826292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Summary (2 of 2)</a:t>
            </a:r>
          </a:p>
        </p:txBody>
      </p:sp>
      <p:sp>
        <p:nvSpPr>
          <p:cNvPr id="3" name="Content Placeholder 2"/>
          <p:cNvSpPr>
            <a:spLocks noGrp="1"/>
          </p:cNvSpPr>
          <p:nvPr>
            <p:ph sz="quarter" idx="10"/>
          </p:nvPr>
        </p:nvSpPr>
        <p:spPr/>
        <p:txBody>
          <a:bodyPr>
            <a:normAutofit/>
          </a:bodyPr>
          <a:lstStyle/>
          <a:p>
            <a:r>
              <a:rPr lang="en-US" dirty="0"/>
              <a:t>Frequency analysis can be used to help break simple encryption.</a:t>
            </a:r>
          </a:p>
          <a:p>
            <a:r>
              <a:rPr lang="en-US" dirty="0"/>
              <a:t>One way functions return a fixed length output for any sized input.</a:t>
            </a:r>
          </a:p>
          <a:p>
            <a:r>
              <a:rPr lang="en-US" dirty="0"/>
              <a:t>Collisions occur when two input values return the same output from a hash function.</a:t>
            </a:r>
          </a:p>
        </p:txBody>
      </p:sp>
    </p:spTree>
    <p:custDataLst>
      <p:tags r:id="rId1"/>
    </p:custDataLst>
    <p:extLst>
      <p:ext uri="{BB962C8B-B14F-4D97-AF65-F5344CB8AC3E}">
        <p14:creationId xmlns:p14="http://schemas.microsoft.com/office/powerpoint/2010/main" val="2426407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References</a:t>
            </a:r>
          </a:p>
        </p:txBody>
      </p:sp>
      <p:sp>
        <p:nvSpPr>
          <p:cNvPr id="3" name="Content Placeholder 2"/>
          <p:cNvSpPr>
            <a:spLocks noGrp="1"/>
          </p:cNvSpPr>
          <p:nvPr>
            <p:ph sz="quarter" idx="10"/>
          </p:nvPr>
        </p:nvSpPr>
        <p:spPr/>
        <p:txBody>
          <a:bodyPr>
            <a:normAutofit/>
          </a:bodyPr>
          <a:lstStyle/>
          <a:p>
            <a:pPr lvl="1"/>
            <a:endParaRPr lang="en-CA" dirty="0"/>
          </a:p>
          <a:p>
            <a:r>
              <a:rPr lang="en-US" dirty="0"/>
              <a:t>Cipher (</a:t>
            </a:r>
            <a:r>
              <a:rPr lang="en-US" dirty="0" err="1"/>
              <a:t>n.d.</a:t>
            </a:r>
            <a:r>
              <a:rPr lang="en-US" dirty="0"/>
              <a:t>) Retrieved Sep. 14, 2017 from Wikipedia: https://en.wikipedia.org/wiki/Cipher</a:t>
            </a:r>
          </a:p>
          <a:p>
            <a:r>
              <a:rPr lang="en-US" dirty="0" err="1"/>
              <a:t>Ecryption</a:t>
            </a:r>
            <a:r>
              <a:rPr lang="en-US" dirty="0"/>
              <a:t> (</a:t>
            </a:r>
            <a:r>
              <a:rPr lang="en-US" dirty="0" err="1"/>
              <a:t>n.d.</a:t>
            </a:r>
            <a:r>
              <a:rPr lang="en-US" dirty="0"/>
              <a:t>) Retrieved Sep. 14, 2017 from Wikipedia: https://en.wikipedia.org/wiki/Encryption</a:t>
            </a:r>
          </a:p>
        </p:txBody>
      </p:sp>
    </p:spTree>
    <p:custDataLst>
      <p:tags r:id="rId1"/>
    </p:custDataLst>
    <p:extLst>
      <p:ext uri="{BB962C8B-B14F-4D97-AF65-F5344CB8AC3E}">
        <p14:creationId xmlns:p14="http://schemas.microsoft.com/office/powerpoint/2010/main" val="656046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4294967295"/>
          </p:nvPr>
        </p:nvSpPr>
        <p:spPr>
          <a:xfrm>
            <a:off x="614363" y="4297363"/>
            <a:ext cx="10455275" cy="2320925"/>
          </a:xfrm>
          <a:prstGeom prst="rect">
            <a:avLst/>
          </a:prstGeom>
          <a:noFill/>
        </p:spPr>
        <p:txBody>
          <a:bodyPr/>
          <a:lstStyle>
            <a:lvl1pPr marL="0" marR="0" indent="0">
              <a:lnSpc>
                <a:spcPct val="115000"/>
              </a:lnSpc>
              <a:spcBef>
                <a:spcPts val="0"/>
              </a:spcBef>
              <a:spcAft>
                <a:spcPts val="0"/>
              </a:spcAft>
              <a:buFontTx/>
              <a:buNone/>
              <a:defRPr sz="1100">
                <a:latin typeface="Arial" panose="020B0604020202020204" pitchFamily="34" charset="0"/>
                <a:cs typeface="Arial" panose="020B0604020202020204" pitchFamily="34" charset="0"/>
              </a:defRPr>
            </a:lvl1pPr>
          </a:lstStyle>
          <a:p>
            <a:r>
              <a:rPr lang="en-US" dirty="0">
                <a:ea typeface="Times New Roman" panose="02020603050405020304" pitchFamily="18" charset="0"/>
                <a:cs typeface="Times New Roman" panose="02020603050405020304" pitchFamily="18" charset="0"/>
              </a:rPr>
              <a:t>© 2017, Southern Alberta Institute of Technology. All rights reserved.</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 </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For more information, contact:</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Director, Centre for Instructional Technology and Development</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Southern Alberta Institute of Technology</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1301 16 Ave. N.W., Calgary, AB T2M 0L4</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pPr lvl="0"/>
            <a:endParaRPr lang="en-CA" dirty="0"/>
          </a:p>
        </p:txBody>
      </p:sp>
    </p:spTree>
    <p:custDataLst>
      <p:tags r:id="rId1"/>
    </p:custDataLst>
    <p:extLst>
      <p:ext uri="{BB962C8B-B14F-4D97-AF65-F5344CB8AC3E}">
        <p14:creationId xmlns:p14="http://schemas.microsoft.com/office/powerpoint/2010/main" val="1887463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ITSC 307: </a:t>
            </a:r>
            <a:br>
              <a:rPr lang="en-US" dirty="0"/>
            </a:br>
            <a:r>
              <a:rPr lang="en-US" dirty="0"/>
              <a:t>PCI Compliance and Encryption</a:t>
            </a:r>
          </a:p>
        </p:txBody>
      </p:sp>
      <p:sp>
        <p:nvSpPr>
          <p:cNvPr id="3" name="Subtitle 2"/>
          <p:cNvSpPr>
            <a:spLocks noGrp="1"/>
          </p:cNvSpPr>
          <p:nvPr>
            <p:ph type="subTitle" idx="1"/>
          </p:nvPr>
        </p:nvSpPr>
        <p:spPr/>
        <p:txBody>
          <a:bodyPr>
            <a:normAutofit/>
          </a:bodyPr>
          <a:lstStyle/>
          <a:p>
            <a:r>
              <a:rPr lang="en-US" dirty="0"/>
              <a:t>Module 2: Analyzing Hash Algorithms</a:t>
            </a:r>
          </a:p>
        </p:txBody>
      </p:sp>
    </p:spTree>
    <p:custDataLst>
      <p:tags r:id="rId1"/>
    </p:custDataLst>
    <p:extLst>
      <p:ext uri="{BB962C8B-B14F-4D97-AF65-F5344CB8AC3E}">
        <p14:creationId xmlns:p14="http://schemas.microsoft.com/office/powerpoint/2010/main" val="2378211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Topics</a:t>
            </a:r>
          </a:p>
        </p:txBody>
      </p:sp>
      <p:sp>
        <p:nvSpPr>
          <p:cNvPr id="3" name="Content Placeholder 2"/>
          <p:cNvSpPr>
            <a:spLocks noGrp="1"/>
          </p:cNvSpPr>
          <p:nvPr>
            <p:ph sz="quarter" idx="10"/>
          </p:nvPr>
        </p:nvSpPr>
        <p:spPr/>
        <p:txBody>
          <a:bodyPr>
            <a:normAutofit/>
          </a:bodyPr>
          <a:lstStyle/>
          <a:p>
            <a:r>
              <a:rPr lang="en-CA" dirty="0"/>
              <a:t>Definitions</a:t>
            </a:r>
          </a:p>
          <a:p>
            <a:r>
              <a:rPr lang="en-CA" dirty="0"/>
              <a:t>Design requirements</a:t>
            </a:r>
          </a:p>
          <a:p>
            <a:r>
              <a:rPr lang="en-CA" dirty="0"/>
              <a:t>MD5 algorithm</a:t>
            </a:r>
          </a:p>
          <a:p>
            <a:r>
              <a:rPr lang="en-CA" dirty="0"/>
              <a:t>Hash collisions</a:t>
            </a:r>
          </a:p>
          <a:p>
            <a:r>
              <a:rPr lang="en-CA" dirty="0"/>
              <a:t>Modern hashing algorithms</a:t>
            </a:r>
          </a:p>
          <a:p>
            <a:r>
              <a:rPr lang="en-CA" dirty="0"/>
              <a:t>Summary</a:t>
            </a:r>
          </a:p>
          <a:p>
            <a:r>
              <a:rPr lang="en-CA" dirty="0"/>
              <a:t>Resources</a:t>
            </a:r>
          </a:p>
          <a:p>
            <a:r>
              <a:rPr lang="en-CA" dirty="0"/>
              <a:t>References</a:t>
            </a:r>
          </a:p>
          <a:p>
            <a:endParaRPr lang="en-CA" dirty="0"/>
          </a:p>
          <a:p>
            <a:pPr marL="0" indent="0">
              <a:buNone/>
            </a:pPr>
            <a:endParaRPr lang="en-CA" dirty="0"/>
          </a:p>
          <a:p>
            <a:pPr lvl="1"/>
            <a:endParaRPr lang="en-CA" dirty="0"/>
          </a:p>
          <a:p>
            <a:endParaRPr lang="en-US" dirty="0"/>
          </a:p>
        </p:txBody>
      </p:sp>
    </p:spTree>
    <p:extLst>
      <p:ext uri="{BB962C8B-B14F-4D97-AF65-F5344CB8AC3E}">
        <p14:creationId xmlns:p14="http://schemas.microsoft.com/office/powerpoint/2010/main" val="2805250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Definitions</a:t>
            </a:r>
          </a:p>
        </p:txBody>
      </p:sp>
      <p:sp>
        <p:nvSpPr>
          <p:cNvPr id="3" name="Content Placeholder 2"/>
          <p:cNvSpPr>
            <a:spLocks noGrp="1"/>
          </p:cNvSpPr>
          <p:nvPr>
            <p:ph sz="quarter" idx="10"/>
          </p:nvPr>
        </p:nvSpPr>
        <p:spPr/>
        <p:txBody>
          <a:bodyPr/>
          <a:lstStyle/>
          <a:p>
            <a:pPr marL="0" indent="0">
              <a:buNone/>
            </a:pPr>
            <a:r>
              <a:rPr lang="en-CA" dirty="0"/>
              <a:t>Hash Function</a:t>
            </a:r>
          </a:p>
          <a:p>
            <a:pPr lvl="1"/>
            <a:r>
              <a:rPr lang="en-CA" dirty="0"/>
              <a:t>A hash function is a process that can be used to convert an input message of arbitrary size to an output of a fixed size. </a:t>
            </a:r>
          </a:p>
          <a:p>
            <a:pPr lvl="1"/>
            <a:r>
              <a:rPr lang="en-CA" dirty="0"/>
              <a:t>The values returned by a hash function are called hash values, </a:t>
            </a:r>
            <a:r>
              <a:rPr lang="en-CA" dirty="0" err="1"/>
              <a:t>hashcodes</a:t>
            </a:r>
            <a:r>
              <a:rPr lang="en-CA" dirty="0"/>
              <a:t>, digests or simply hashes.</a:t>
            </a:r>
            <a:br>
              <a:rPr lang="en-CA" dirty="0"/>
            </a:br>
            <a:endParaRPr lang="en-CA" dirty="0"/>
          </a:p>
          <a:p>
            <a:pPr marL="457200" lvl="1" indent="0" algn="r">
              <a:buNone/>
            </a:pPr>
            <a:r>
              <a:rPr lang="en-CA" sz="1800" dirty="0"/>
              <a:t>Hash function (</a:t>
            </a:r>
            <a:r>
              <a:rPr lang="en-CA" sz="1800" dirty="0" err="1"/>
              <a:t>n.d.</a:t>
            </a:r>
            <a:r>
              <a:rPr lang="en-CA" sz="1800" dirty="0"/>
              <a:t>)</a:t>
            </a:r>
          </a:p>
          <a:p>
            <a:pPr lvl="1"/>
            <a:endParaRPr lang="en-CA" dirty="0"/>
          </a:p>
          <a:p>
            <a:pPr lvl="1"/>
            <a:endParaRPr lang="en-CA" dirty="0"/>
          </a:p>
          <a:p>
            <a:endParaRPr lang="en-US" dirty="0"/>
          </a:p>
        </p:txBody>
      </p:sp>
    </p:spTree>
    <p:extLst>
      <p:ext uri="{BB962C8B-B14F-4D97-AF65-F5344CB8AC3E}">
        <p14:creationId xmlns:p14="http://schemas.microsoft.com/office/powerpoint/2010/main" val="668433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Definitions</a:t>
            </a:r>
          </a:p>
        </p:txBody>
      </p:sp>
      <p:sp>
        <p:nvSpPr>
          <p:cNvPr id="3" name="Content Placeholder 2"/>
          <p:cNvSpPr>
            <a:spLocks noGrp="1"/>
          </p:cNvSpPr>
          <p:nvPr>
            <p:ph sz="quarter" idx="10"/>
          </p:nvPr>
        </p:nvSpPr>
        <p:spPr/>
        <p:txBody>
          <a:bodyPr/>
          <a:lstStyle/>
          <a:p>
            <a:pPr marL="0" indent="0">
              <a:buNone/>
            </a:pPr>
            <a:r>
              <a:rPr lang="en-CA" dirty="0"/>
              <a:t>One-Way Hash Function</a:t>
            </a:r>
          </a:p>
          <a:p>
            <a:pPr lvl="1"/>
            <a:r>
              <a:rPr lang="en-CA" dirty="0"/>
              <a:t>A mathematical process that takes any input and produces an output, such that working from the output to the original input is impossible or impractical.</a:t>
            </a:r>
          </a:p>
          <a:p>
            <a:pPr lvl="1"/>
            <a:endParaRPr lang="en-CA" dirty="0"/>
          </a:p>
          <a:p>
            <a:pPr lvl="1"/>
            <a:r>
              <a:rPr lang="en-CA" dirty="0"/>
              <a:t>The output of most one-way functions are typically used for  digital signatures as well as fingerprints for file verification.</a:t>
            </a:r>
          </a:p>
          <a:p>
            <a:pPr lvl="1"/>
            <a:endParaRPr lang="en-CA" dirty="0"/>
          </a:p>
          <a:p>
            <a:pPr lvl="1"/>
            <a:endParaRPr lang="en-CA" dirty="0"/>
          </a:p>
          <a:p>
            <a:endParaRPr lang="en-US" dirty="0"/>
          </a:p>
        </p:txBody>
      </p:sp>
    </p:spTree>
    <p:extLst>
      <p:ext uri="{BB962C8B-B14F-4D97-AF65-F5344CB8AC3E}">
        <p14:creationId xmlns:p14="http://schemas.microsoft.com/office/powerpoint/2010/main" val="923596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Design Requirements</a:t>
            </a:r>
            <a:endParaRPr lang="en-US" dirty="0"/>
          </a:p>
        </p:txBody>
      </p:sp>
      <p:sp>
        <p:nvSpPr>
          <p:cNvPr id="3" name="Content Placeholder 2"/>
          <p:cNvSpPr>
            <a:spLocks noGrp="1"/>
          </p:cNvSpPr>
          <p:nvPr>
            <p:ph sz="quarter" idx="10"/>
          </p:nvPr>
        </p:nvSpPr>
        <p:spPr/>
        <p:txBody>
          <a:bodyPr/>
          <a:lstStyle/>
          <a:p>
            <a:r>
              <a:rPr lang="en-CA" dirty="0"/>
              <a:t>One-way hash functions are designed to meet five criteria:</a:t>
            </a:r>
          </a:p>
          <a:p>
            <a:pPr marL="914400" lvl="1" indent="-457200">
              <a:buFont typeface="+mj-lt"/>
              <a:buAutoNum type="arabicPeriod"/>
            </a:pPr>
            <a:r>
              <a:rPr lang="en-CA" dirty="0"/>
              <a:t>Deterministic</a:t>
            </a:r>
          </a:p>
          <a:p>
            <a:pPr marL="914400" lvl="1" indent="-457200">
              <a:buFont typeface="+mj-lt"/>
              <a:buAutoNum type="arabicPeriod"/>
            </a:pPr>
            <a:r>
              <a:rPr lang="en-CA" dirty="0"/>
              <a:t>Non-invertible   </a:t>
            </a:r>
          </a:p>
          <a:p>
            <a:pPr marL="914400" lvl="1" indent="-457200">
              <a:buFont typeface="+mj-lt"/>
              <a:buAutoNum type="arabicPeriod"/>
            </a:pPr>
            <a:r>
              <a:rPr lang="en-CA" dirty="0"/>
              <a:t>Quick to compute</a:t>
            </a:r>
          </a:p>
          <a:p>
            <a:pPr marL="914400" lvl="1" indent="-457200">
              <a:buFont typeface="+mj-lt"/>
              <a:buAutoNum type="arabicPeriod"/>
            </a:pPr>
            <a:r>
              <a:rPr lang="en-CA" dirty="0"/>
              <a:t>Use the </a:t>
            </a:r>
            <a:r>
              <a:rPr lang="en-CA" i="1" dirty="0"/>
              <a:t>Avalanche Effect</a:t>
            </a:r>
          </a:p>
          <a:p>
            <a:pPr marL="914400" lvl="1" indent="-457200">
              <a:buFont typeface="+mj-lt"/>
              <a:buAutoNum type="arabicPeriod"/>
            </a:pPr>
            <a:r>
              <a:rPr lang="en-CA" dirty="0"/>
              <a:t>Should avoid or eliminate collisions</a:t>
            </a:r>
          </a:p>
          <a:p>
            <a:pPr lvl="1"/>
            <a:endParaRPr lang="en-CA" dirty="0"/>
          </a:p>
          <a:p>
            <a:pPr marL="457200" lvl="1" indent="0">
              <a:buNone/>
            </a:pPr>
            <a:endParaRPr lang="en-CA" dirty="0"/>
          </a:p>
          <a:p>
            <a:endParaRPr lang="en-US" dirty="0"/>
          </a:p>
        </p:txBody>
      </p:sp>
    </p:spTree>
    <p:extLst>
      <p:ext uri="{BB962C8B-B14F-4D97-AF65-F5344CB8AC3E}">
        <p14:creationId xmlns:p14="http://schemas.microsoft.com/office/powerpoint/2010/main" val="4262506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MD5 Algorithm History</a:t>
            </a:r>
          </a:p>
        </p:txBody>
      </p:sp>
      <p:sp>
        <p:nvSpPr>
          <p:cNvPr id="5" name="Content Placeholder 4"/>
          <p:cNvSpPr>
            <a:spLocks noGrp="1"/>
          </p:cNvSpPr>
          <p:nvPr>
            <p:ph sz="quarter" idx="10"/>
          </p:nvPr>
        </p:nvSpPr>
        <p:spPr>
          <a:xfrm>
            <a:off x="846668" y="1096111"/>
            <a:ext cx="10454217" cy="4967260"/>
          </a:xfrm>
        </p:spPr>
        <p:txBody>
          <a:bodyPr/>
          <a:lstStyle/>
          <a:p>
            <a:r>
              <a:rPr lang="en-CA" dirty="0"/>
              <a:t>Produces a message digest of 128-bits (16-byte Hex value)</a:t>
            </a:r>
          </a:p>
          <a:p>
            <a:r>
              <a:rPr lang="en-CA" dirty="0"/>
              <a:t>1992: Created (RFC 1321)</a:t>
            </a:r>
          </a:p>
          <a:p>
            <a:r>
              <a:rPr lang="en-CA" dirty="0"/>
              <a:t>2004: Flaws discovered</a:t>
            </a:r>
          </a:p>
          <a:p>
            <a:r>
              <a:rPr lang="en-CA" dirty="0"/>
              <a:t>2007: Cracked</a:t>
            </a:r>
          </a:p>
          <a:p>
            <a:r>
              <a:rPr lang="en-CA" dirty="0"/>
              <a:t>2008: Exploit released</a:t>
            </a:r>
          </a:p>
          <a:p>
            <a:r>
              <a:rPr lang="en-CA" dirty="0"/>
              <a:t>2010: U.S. government </a:t>
            </a:r>
            <a:br>
              <a:rPr lang="en-CA" dirty="0"/>
            </a:br>
            <a:r>
              <a:rPr lang="en-CA" dirty="0"/>
              <a:t>moves to SHA-2</a:t>
            </a:r>
          </a:p>
        </p:txBody>
      </p:sp>
      <p:pic>
        <p:nvPicPr>
          <p:cNvPr id="6" name="Content Placeholder 3" title="MD5 Process Diagra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0449" y="1744133"/>
            <a:ext cx="3340500" cy="3671210"/>
          </a:xfrm>
          <a:prstGeom prst="rect">
            <a:avLst/>
          </a:prstGeom>
        </p:spPr>
      </p:pic>
      <p:sp>
        <p:nvSpPr>
          <p:cNvPr id="7" name="TextBox 6"/>
          <p:cNvSpPr txBox="1"/>
          <p:nvPr/>
        </p:nvSpPr>
        <p:spPr>
          <a:xfrm>
            <a:off x="7277099" y="5427136"/>
            <a:ext cx="4267201"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srgbClr val="000000"/>
                </a:solidFill>
                <a:effectLst/>
                <a:uLnTx/>
                <a:uFillTx/>
                <a:latin typeface="Calibri"/>
                <a:ea typeface="+mn-ea"/>
                <a:cs typeface="+mn-cs"/>
              </a:rPr>
              <a:t>Figure 1: MD5 Process Diagram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srgbClr val="000000"/>
                </a:solidFill>
                <a:effectLst/>
                <a:uLnTx/>
                <a:uFillTx/>
                <a:latin typeface="Calibri"/>
                <a:ea typeface="+mn-ea"/>
                <a:cs typeface="+mn-cs"/>
              </a:rPr>
              <a:t>© 2007, </a:t>
            </a:r>
            <a:r>
              <a:rPr kumimoji="0" lang="en-CA" sz="1400" b="0" i="0" u="none" strike="noStrike" kern="1200" cap="none" spc="0" normalizeH="0" baseline="0" noProof="0" dirty="0" err="1">
                <a:ln>
                  <a:noFill/>
                </a:ln>
                <a:solidFill>
                  <a:srgbClr val="000000"/>
                </a:solidFill>
                <a:effectLst/>
                <a:uLnTx/>
                <a:uFillTx/>
                <a:latin typeface="Calibri"/>
                <a:ea typeface="+mn-ea"/>
                <a:cs typeface="+mn-cs"/>
              </a:rPr>
              <a:t>Surachit</a:t>
            </a:r>
            <a:r>
              <a:rPr kumimoji="0" lang="en-CA" sz="1400" b="0" i="0" u="none" strike="noStrike" kern="1200" cap="none" spc="0" normalizeH="0" baseline="0" noProof="0" dirty="0">
                <a:ln>
                  <a:noFill/>
                </a:ln>
                <a:solidFill>
                  <a:srgbClr val="000000"/>
                </a:solidFill>
                <a:effectLst/>
                <a:uLnTx/>
                <a:uFillTx/>
                <a:latin typeface="Calibri"/>
                <a:ea typeface="+mn-ea"/>
                <a:cs typeface="+mn-cs"/>
              </a:rPr>
              <a:t>, </a:t>
            </a:r>
            <a:r>
              <a:rPr kumimoji="0" lang="en-CA" sz="1400" b="0" i="0" u="none" strike="noStrike" kern="1200" cap="none" spc="0" normalizeH="0" baseline="0" noProof="0" dirty="0">
                <a:ln>
                  <a:noFill/>
                </a:ln>
                <a:solidFill>
                  <a:srgbClr val="000000"/>
                </a:solidFill>
                <a:effectLst/>
                <a:uLnTx/>
                <a:uFillTx/>
                <a:latin typeface="Calibri"/>
                <a:ea typeface="+mn-ea"/>
                <a:cs typeface="+mn-cs"/>
                <a:hlinkClick r:id="rId4"/>
              </a:rPr>
              <a:t>https://commons.wikimedia.org/wiki/File:MD5.svg</a:t>
            </a:r>
            <a:r>
              <a:rPr kumimoji="0" lang="en-CA" sz="1400" b="0" i="0" u="none" strike="noStrike" kern="1200" cap="none" spc="0" normalizeH="0" baseline="0" noProof="0" dirty="0">
                <a:ln>
                  <a:noFill/>
                </a:ln>
                <a:solidFill>
                  <a:srgbClr val="000000"/>
                </a:solidFill>
                <a:effectLst/>
                <a:uLnTx/>
                <a:uFillTx/>
                <a:latin typeface="Calibri"/>
                <a:ea typeface="+mn-ea"/>
                <a:cs typeface="+mn-cs"/>
              </a:rPr>
              <a:t> </a:t>
            </a:r>
            <a:br>
              <a:rPr kumimoji="0" lang="en-CA" sz="1400" b="0" i="0" u="none" strike="noStrike" kern="1200" cap="none" spc="0" normalizeH="0" baseline="0" noProof="0" dirty="0">
                <a:ln>
                  <a:noFill/>
                </a:ln>
                <a:solidFill>
                  <a:srgbClr val="000000"/>
                </a:solidFill>
                <a:effectLst/>
                <a:uLnTx/>
                <a:uFillTx/>
                <a:latin typeface="Calibri"/>
                <a:ea typeface="+mn-ea"/>
                <a:cs typeface="+mn-cs"/>
              </a:rPr>
            </a:br>
            <a:r>
              <a:rPr kumimoji="0" lang="en-CA" sz="1400" b="0" i="0" u="none" strike="noStrike" kern="1200" cap="none" spc="0" normalizeH="0" baseline="0" noProof="0" dirty="0">
                <a:ln>
                  <a:noFill/>
                </a:ln>
                <a:solidFill>
                  <a:srgbClr val="000000"/>
                </a:solidFill>
                <a:effectLst/>
                <a:uLnTx/>
                <a:uFillTx/>
                <a:latin typeface="Calibri"/>
                <a:ea typeface="+mn-ea"/>
                <a:cs typeface="+mn-cs"/>
              </a:rPr>
              <a:t>(</a:t>
            </a:r>
            <a:r>
              <a:rPr kumimoji="0" lang="en-CA" sz="1400" b="0" i="0" u="none" strike="noStrike" kern="1200" cap="none" spc="0" normalizeH="0" baseline="0" noProof="0" dirty="0">
                <a:ln>
                  <a:noFill/>
                </a:ln>
                <a:solidFill>
                  <a:srgbClr val="000000"/>
                </a:solidFill>
                <a:effectLst/>
                <a:uLnTx/>
                <a:uFillTx/>
                <a:latin typeface="Calibri"/>
                <a:ea typeface="+mn-ea"/>
                <a:cs typeface="+mn-cs"/>
                <a:hlinkClick r:id="rId5"/>
              </a:rPr>
              <a:t>CC BY-SA 3.0</a:t>
            </a:r>
            <a:r>
              <a:rPr kumimoji="0" lang="en-CA" sz="1400" b="0" i="0" u="none" strike="noStrike" kern="1200" cap="none" spc="0" normalizeH="0" baseline="0" noProof="0" dirty="0">
                <a:ln>
                  <a:noFill/>
                </a:ln>
                <a:solidFill>
                  <a:srgbClr val="000000"/>
                </a:solidFill>
                <a:effectLst/>
                <a:uLnTx/>
                <a:uFillTx/>
                <a:latin typeface="Calibri"/>
                <a:ea typeface="+mn-ea"/>
                <a:cs typeface="+mn-cs"/>
              </a:rPr>
              <a:t>)</a:t>
            </a:r>
          </a:p>
        </p:txBody>
      </p:sp>
    </p:spTree>
    <p:extLst>
      <p:ext uri="{BB962C8B-B14F-4D97-AF65-F5344CB8AC3E}">
        <p14:creationId xmlns:p14="http://schemas.microsoft.com/office/powerpoint/2010/main" val="2140433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Introduction</a:t>
            </a:r>
            <a:endParaRPr lang="en-US" dirty="0"/>
          </a:p>
        </p:txBody>
      </p:sp>
      <p:sp>
        <p:nvSpPr>
          <p:cNvPr id="3" name="Content Placeholder 2"/>
          <p:cNvSpPr>
            <a:spLocks noGrp="1"/>
          </p:cNvSpPr>
          <p:nvPr>
            <p:ph sz="quarter" idx="10"/>
          </p:nvPr>
        </p:nvSpPr>
        <p:spPr/>
        <p:txBody>
          <a:bodyPr/>
          <a:lstStyle/>
          <a:p>
            <a:r>
              <a:rPr lang="en-CA" dirty="0"/>
              <a:t>Decrypt the following message:</a:t>
            </a:r>
          </a:p>
          <a:p>
            <a:pPr marL="457200" lvl="1" indent="0">
              <a:buNone/>
            </a:pPr>
            <a:endParaRPr lang="en-CA" dirty="0"/>
          </a:p>
          <a:p>
            <a:pPr marL="457200" lvl="1" indent="0">
              <a:buNone/>
            </a:pPr>
            <a:r>
              <a:rPr lang="en-CA" dirty="0"/>
              <a:t>		P NKDKUY DI KDZB NPQBN IDIB</a:t>
            </a:r>
          </a:p>
          <a:p>
            <a:pPr marL="457200" lvl="1" indent="0">
              <a:buNone/>
            </a:pPr>
            <a:endParaRPr lang="en-CA" dirty="0"/>
          </a:p>
          <a:p>
            <a:endParaRPr lang="en-US" dirty="0"/>
          </a:p>
        </p:txBody>
      </p:sp>
    </p:spTree>
    <p:custDataLst>
      <p:tags r:id="rId1"/>
    </p:custDataLst>
    <p:extLst>
      <p:ext uri="{BB962C8B-B14F-4D97-AF65-F5344CB8AC3E}">
        <p14:creationId xmlns:p14="http://schemas.microsoft.com/office/powerpoint/2010/main" val="245381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MD5 Algorithm</a:t>
            </a:r>
          </a:p>
        </p:txBody>
      </p:sp>
      <p:sp>
        <p:nvSpPr>
          <p:cNvPr id="5" name="Content Placeholder 4"/>
          <p:cNvSpPr>
            <a:spLocks noGrp="1"/>
          </p:cNvSpPr>
          <p:nvPr>
            <p:ph sz="quarter" idx="10"/>
          </p:nvPr>
        </p:nvSpPr>
        <p:spPr>
          <a:xfrm>
            <a:off x="846668" y="1248508"/>
            <a:ext cx="6993465" cy="4967260"/>
          </a:xfrm>
        </p:spPr>
        <p:txBody>
          <a:bodyPr/>
          <a:lstStyle/>
          <a:p>
            <a:r>
              <a:rPr lang="en-CA" dirty="0"/>
              <a:t>Message is passed through the algorithm in blocks of 32 bits from the </a:t>
            </a:r>
            <a:r>
              <a:rPr lang="en-CA" dirty="0" err="1"/>
              <a:t>M</a:t>
            </a:r>
            <a:r>
              <a:rPr lang="en-CA" baseline="-25000" dirty="0" err="1"/>
              <a:t>i</a:t>
            </a:r>
            <a:r>
              <a:rPr lang="en-CA" dirty="0"/>
              <a:t> until the entire message has been processed</a:t>
            </a:r>
          </a:p>
          <a:p>
            <a:r>
              <a:rPr lang="en-CA" dirty="0"/>
              <a:t>K</a:t>
            </a:r>
            <a:r>
              <a:rPr lang="en-CA" baseline="-25000" dirty="0"/>
              <a:t>i </a:t>
            </a:r>
            <a:r>
              <a:rPr lang="en-CA" dirty="0"/>
              <a:t>is the keystream used for a given round</a:t>
            </a:r>
          </a:p>
          <a:p>
            <a:r>
              <a:rPr lang="en-CA" dirty="0"/>
              <a:t>F represents a non-linear function that changes over the 64 rounds used by the algorithm</a:t>
            </a:r>
          </a:p>
        </p:txBody>
      </p:sp>
      <p:pic>
        <p:nvPicPr>
          <p:cNvPr id="6" name="Content Placeholder 3" title="MD5 Process Diagra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8084" y="1248508"/>
            <a:ext cx="3518498" cy="3866830"/>
          </a:xfrm>
          <a:prstGeom prst="rect">
            <a:avLst/>
          </a:prstGeom>
        </p:spPr>
      </p:pic>
      <p:sp>
        <p:nvSpPr>
          <p:cNvPr id="9" name="TextBox 8"/>
          <p:cNvSpPr txBox="1"/>
          <p:nvPr/>
        </p:nvSpPr>
        <p:spPr>
          <a:xfrm>
            <a:off x="7531097" y="5169639"/>
            <a:ext cx="4267201"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srgbClr val="000000"/>
                </a:solidFill>
                <a:effectLst/>
                <a:uLnTx/>
                <a:uFillTx/>
                <a:latin typeface="Calibri"/>
                <a:ea typeface="+mn-ea"/>
                <a:cs typeface="+mn-cs"/>
              </a:rPr>
              <a:t>Figure 1: MD5 Process Diagram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srgbClr val="000000"/>
                </a:solidFill>
                <a:effectLst/>
                <a:uLnTx/>
                <a:uFillTx/>
                <a:latin typeface="Calibri"/>
                <a:ea typeface="+mn-ea"/>
                <a:cs typeface="+mn-cs"/>
              </a:rPr>
              <a:t>© 2007, </a:t>
            </a:r>
            <a:r>
              <a:rPr kumimoji="0" lang="en-CA" sz="1400" b="0" i="0" u="none" strike="noStrike" kern="1200" cap="none" spc="0" normalizeH="0" baseline="0" noProof="0" dirty="0" err="1">
                <a:ln>
                  <a:noFill/>
                </a:ln>
                <a:solidFill>
                  <a:srgbClr val="000000"/>
                </a:solidFill>
                <a:effectLst/>
                <a:uLnTx/>
                <a:uFillTx/>
                <a:latin typeface="Calibri"/>
                <a:ea typeface="+mn-ea"/>
                <a:cs typeface="+mn-cs"/>
              </a:rPr>
              <a:t>Surachit</a:t>
            </a:r>
            <a:r>
              <a:rPr kumimoji="0" lang="en-CA" sz="1400" b="0" i="0" u="none" strike="noStrike" kern="1200" cap="none" spc="0" normalizeH="0" baseline="0" noProof="0" dirty="0">
                <a:ln>
                  <a:noFill/>
                </a:ln>
                <a:solidFill>
                  <a:srgbClr val="000000"/>
                </a:solidFill>
                <a:effectLst/>
                <a:uLnTx/>
                <a:uFillTx/>
                <a:latin typeface="Calibri"/>
                <a:ea typeface="+mn-ea"/>
                <a:cs typeface="+mn-cs"/>
              </a:rPr>
              <a:t>, </a:t>
            </a:r>
            <a:r>
              <a:rPr kumimoji="0" lang="en-CA" sz="1400" b="0" i="0" u="none" strike="noStrike" kern="1200" cap="none" spc="0" normalizeH="0" baseline="0" noProof="0" dirty="0">
                <a:ln>
                  <a:noFill/>
                </a:ln>
                <a:solidFill>
                  <a:srgbClr val="000000"/>
                </a:solidFill>
                <a:effectLst/>
                <a:uLnTx/>
                <a:uFillTx/>
                <a:latin typeface="Calibri"/>
                <a:ea typeface="+mn-ea"/>
                <a:cs typeface="+mn-cs"/>
                <a:hlinkClick r:id="rId4"/>
              </a:rPr>
              <a:t>https://commons.wikimedia.org/wiki/File:MD5.svg</a:t>
            </a:r>
            <a:r>
              <a:rPr kumimoji="0" lang="en-CA" sz="1400" b="0" i="0" u="none" strike="noStrike" kern="1200" cap="none" spc="0" normalizeH="0" baseline="0" noProof="0" dirty="0">
                <a:ln>
                  <a:noFill/>
                </a:ln>
                <a:solidFill>
                  <a:srgbClr val="000000"/>
                </a:solidFill>
                <a:effectLst/>
                <a:uLnTx/>
                <a:uFillTx/>
                <a:latin typeface="Calibri"/>
                <a:ea typeface="+mn-ea"/>
                <a:cs typeface="+mn-cs"/>
              </a:rPr>
              <a:t> </a:t>
            </a:r>
            <a:br>
              <a:rPr kumimoji="0" lang="en-CA" sz="1400" b="0" i="0" u="none" strike="noStrike" kern="1200" cap="none" spc="0" normalizeH="0" baseline="0" noProof="0" dirty="0">
                <a:ln>
                  <a:noFill/>
                </a:ln>
                <a:solidFill>
                  <a:srgbClr val="000000"/>
                </a:solidFill>
                <a:effectLst/>
                <a:uLnTx/>
                <a:uFillTx/>
                <a:latin typeface="Calibri"/>
                <a:ea typeface="+mn-ea"/>
                <a:cs typeface="+mn-cs"/>
              </a:rPr>
            </a:br>
            <a:r>
              <a:rPr kumimoji="0" lang="en-CA" sz="1400" b="0" i="0" u="none" strike="noStrike" kern="1200" cap="none" spc="0" normalizeH="0" baseline="0" noProof="0" dirty="0">
                <a:ln>
                  <a:noFill/>
                </a:ln>
                <a:solidFill>
                  <a:srgbClr val="000000"/>
                </a:solidFill>
                <a:effectLst/>
                <a:uLnTx/>
                <a:uFillTx/>
                <a:latin typeface="Calibri"/>
                <a:ea typeface="+mn-ea"/>
                <a:cs typeface="+mn-cs"/>
              </a:rPr>
              <a:t>(</a:t>
            </a:r>
            <a:r>
              <a:rPr kumimoji="0" lang="en-CA" sz="1400" b="0" i="0" u="none" strike="noStrike" kern="1200" cap="none" spc="0" normalizeH="0" baseline="0" noProof="0" dirty="0">
                <a:ln>
                  <a:noFill/>
                </a:ln>
                <a:solidFill>
                  <a:srgbClr val="000000"/>
                </a:solidFill>
                <a:effectLst/>
                <a:uLnTx/>
                <a:uFillTx/>
                <a:latin typeface="Calibri"/>
                <a:ea typeface="+mn-ea"/>
                <a:cs typeface="+mn-cs"/>
                <a:hlinkClick r:id="rId5"/>
              </a:rPr>
              <a:t>CC BY-SA 3.0</a:t>
            </a:r>
            <a:r>
              <a:rPr kumimoji="0" lang="en-CA" sz="1400" b="0" i="0" u="none" strike="noStrike" kern="1200" cap="none" spc="0" normalizeH="0" baseline="0" noProof="0" dirty="0">
                <a:ln>
                  <a:noFill/>
                </a:ln>
                <a:solidFill>
                  <a:srgbClr val="000000"/>
                </a:solidFill>
                <a:effectLst/>
                <a:uLnTx/>
                <a:uFillTx/>
                <a:latin typeface="Calibri"/>
                <a:ea typeface="+mn-ea"/>
                <a:cs typeface="+mn-cs"/>
              </a:rPr>
              <a:t>)</a:t>
            </a:r>
          </a:p>
        </p:txBody>
      </p:sp>
    </p:spTree>
    <p:extLst>
      <p:ext uri="{BB962C8B-B14F-4D97-AF65-F5344CB8AC3E}">
        <p14:creationId xmlns:p14="http://schemas.microsoft.com/office/powerpoint/2010/main" val="37983413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MD5 Algorithm</a:t>
            </a:r>
          </a:p>
        </p:txBody>
      </p:sp>
      <p:sp>
        <p:nvSpPr>
          <p:cNvPr id="3" name="Content Placeholder 2"/>
          <p:cNvSpPr>
            <a:spLocks noGrp="1"/>
          </p:cNvSpPr>
          <p:nvPr>
            <p:ph sz="quarter" idx="10"/>
          </p:nvPr>
        </p:nvSpPr>
        <p:spPr/>
        <p:txBody>
          <a:bodyPr>
            <a:normAutofit/>
          </a:bodyPr>
          <a:lstStyle/>
          <a:p>
            <a:r>
              <a:rPr lang="en-US" dirty="0"/>
              <a:t>Because MD5 accepts an arbitrarily sized input, we may need to pad the input to a multiple of 512-bits (16 32-bit words)</a:t>
            </a:r>
          </a:p>
          <a:p>
            <a:pPr lvl="1"/>
            <a:r>
              <a:rPr lang="en-US" dirty="0"/>
              <a:t>Do this by adding a 1 to the end of the input stream, followed by zeroes up to the 512 – 64</a:t>
            </a:r>
            <a:r>
              <a:rPr lang="en-US" baseline="30000" dirty="0"/>
              <a:t>th</a:t>
            </a:r>
            <a:r>
              <a:rPr lang="en-US" dirty="0"/>
              <a:t> bit</a:t>
            </a:r>
          </a:p>
          <a:p>
            <a:pPr lvl="1"/>
            <a:r>
              <a:rPr lang="en-US" dirty="0"/>
              <a:t>The last 64 bits are a representation of the length of the input (e.g., input modulus 2</a:t>
            </a:r>
            <a:r>
              <a:rPr lang="en-US" baseline="30000" dirty="0"/>
              <a:t>64</a:t>
            </a:r>
            <a:r>
              <a:rPr lang="en-US" dirty="0"/>
              <a:t>)</a:t>
            </a:r>
          </a:p>
          <a:p>
            <a:pPr lvl="1"/>
            <a:endParaRPr lang="en-US" dirty="0"/>
          </a:p>
          <a:p>
            <a:pPr lvl="1"/>
            <a:endParaRPr lang="en-US" dirty="0"/>
          </a:p>
          <a:p>
            <a:pPr marL="457200" lvl="1" indent="0">
              <a:buNone/>
            </a:pPr>
            <a:endParaRPr lang="en-US" dirty="0"/>
          </a:p>
        </p:txBody>
      </p:sp>
      <p:graphicFrame>
        <p:nvGraphicFramePr>
          <p:cNvPr id="4" name="Table 3"/>
          <p:cNvGraphicFramePr>
            <a:graphicFrameLocks noGrp="1"/>
          </p:cNvGraphicFramePr>
          <p:nvPr/>
        </p:nvGraphicFramePr>
        <p:xfrm>
          <a:off x="2835274" y="4745142"/>
          <a:ext cx="6521451" cy="741680"/>
        </p:xfrm>
        <a:graphic>
          <a:graphicData uri="http://schemas.openxmlformats.org/drawingml/2006/table">
            <a:tbl>
              <a:tblPr firstRow="1" bandRow="1">
                <a:tableStyleId>{5C22544A-7EE6-4342-B048-85BDC9FD1C3A}</a:tableStyleId>
              </a:tblPr>
              <a:tblGrid>
                <a:gridCol w="3444141">
                  <a:extLst>
                    <a:ext uri="{9D8B030D-6E8A-4147-A177-3AD203B41FA5}">
                      <a16:colId xmlns:a16="http://schemas.microsoft.com/office/drawing/2014/main" val="20000"/>
                    </a:ext>
                  </a:extLst>
                </a:gridCol>
                <a:gridCol w="611386">
                  <a:extLst>
                    <a:ext uri="{9D8B030D-6E8A-4147-A177-3AD203B41FA5}">
                      <a16:colId xmlns:a16="http://schemas.microsoft.com/office/drawing/2014/main" val="20001"/>
                    </a:ext>
                  </a:extLst>
                </a:gridCol>
                <a:gridCol w="835561">
                  <a:extLst>
                    <a:ext uri="{9D8B030D-6E8A-4147-A177-3AD203B41FA5}">
                      <a16:colId xmlns:a16="http://schemas.microsoft.com/office/drawing/2014/main" val="20002"/>
                    </a:ext>
                  </a:extLst>
                </a:gridCol>
                <a:gridCol w="1630363">
                  <a:extLst>
                    <a:ext uri="{9D8B030D-6E8A-4147-A177-3AD203B41FA5}">
                      <a16:colId xmlns:a16="http://schemas.microsoft.com/office/drawing/2014/main" val="20003"/>
                    </a:ext>
                  </a:extLst>
                </a:gridCol>
              </a:tblGrid>
              <a:tr h="370840">
                <a:tc>
                  <a:txBody>
                    <a:bodyPr/>
                    <a:lstStyle/>
                    <a:p>
                      <a:pPr algn="ctr"/>
                      <a:r>
                        <a:rPr lang="en-CA" dirty="0"/>
                        <a:t>Message</a:t>
                      </a:r>
                    </a:p>
                  </a:txBody>
                  <a:tcPr/>
                </a:tc>
                <a:tc>
                  <a:txBody>
                    <a:bodyPr/>
                    <a:lstStyle/>
                    <a:p>
                      <a:pPr algn="ctr"/>
                      <a:r>
                        <a:rPr lang="en-CA" dirty="0"/>
                        <a:t>1</a:t>
                      </a:r>
                    </a:p>
                  </a:txBody>
                  <a:tcPr/>
                </a:tc>
                <a:tc>
                  <a:txBody>
                    <a:bodyPr/>
                    <a:lstStyle/>
                    <a:p>
                      <a:pPr algn="ctr"/>
                      <a:r>
                        <a:rPr lang="en-CA" dirty="0"/>
                        <a:t>0 … 0</a:t>
                      </a:r>
                    </a:p>
                  </a:txBody>
                  <a:tcPr/>
                </a:tc>
                <a:tc>
                  <a:txBody>
                    <a:bodyPr/>
                    <a:lstStyle/>
                    <a:p>
                      <a:pPr algn="ctr"/>
                      <a:r>
                        <a:rPr lang="en-CA" dirty="0"/>
                        <a:t>Message %</a:t>
                      </a:r>
                      <a:r>
                        <a:rPr lang="en-CA" baseline="0" dirty="0"/>
                        <a:t> 64</a:t>
                      </a:r>
                      <a:endParaRPr lang="en-CA" dirty="0"/>
                    </a:p>
                  </a:txBody>
                  <a:tcPr/>
                </a:tc>
                <a:extLst>
                  <a:ext uri="{0D108BD9-81ED-4DB2-BD59-A6C34878D82A}">
                    <a16:rowId xmlns:a16="http://schemas.microsoft.com/office/drawing/2014/main" val="10000"/>
                  </a:ext>
                </a:extLst>
              </a:tr>
              <a:tr h="370840">
                <a:tc>
                  <a:txBody>
                    <a:bodyPr/>
                    <a:lstStyle/>
                    <a:p>
                      <a:pPr algn="ctr"/>
                      <a:r>
                        <a:rPr lang="en-CA" dirty="0"/>
                        <a:t>M</a:t>
                      </a:r>
                      <a:r>
                        <a:rPr lang="en-CA" baseline="0" dirty="0"/>
                        <a:t> bits</a:t>
                      </a:r>
                      <a:endParaRPr lang="en-CA" dirty="0"/>
                    </a:p>
                  </a:txBody>
                  <a:tcPr/>
                </a:tc>
                <a:tc>
                  <a:txBody>
                    <a:bodyPr/>
                    <a:lstStyle/>
                    <a:p>
                      <a:pPr algn="ctr"/>
                      <a:r>
                        <a:rPr lang="en-CA" dirty="0"/>
                        <a:t>1 bit</a:t>
                      </a:r>
                    </a:p>
                  </a:txBody>
                  <a:tcPr/>
                </a:tc>
                <a:tc>
                  <a:txBody>
                    <a:bodyPr/>
                    <a:lstStyle/>
                    <a:p>
                      <a:pPr algn="ctr"/>
                      <a:r>
                        <a:rPr lang="en-CA" dirty="0"/>
                        <a:t>N bits</a:t>
                      </a:r>
                    </a:p>
                  </a:txBody>
                  <a:tcPr/>
                </a:tc>
                <a:tc>
                  <a:txBody>
                    <a:bodyPr/>
                    <a:lstStyle/>
                    <a:p>
                      <a:pPr algn="ctr"/>
                      <a:r>
                        <a:rPr lang="en-CA" dirty="0"/>
                        <a:t>64 bits</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29412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MD5 Algorithm</a:t>
            </a:r>
          </a:p>
        </p:txBody>
      </p:sp>
      <p:sp>
        <p:nvSpPr>
          <p:cNvPr id="3" name="Content Placeholder 2"/>
          <p:cNvSpPr>
            <a:spLocks noGrp="1"/>
          </p:cNvSpPr>
          <p:nvPr>
            <p:ph sz="quarter" idx="10"/>
          </p:nvPr>
        </p:nvSpPr>
        <p:spPr/>
        <p:txBody>
          <a:bodyPr>
            <a:normAutofit/>
          </a:bodyPr>
          <a:lstStyle/>
          <a:p>
            <a:r>
              <a:rPr lang="en-US" dirty="0"/>
              <a:t>The keystream K</a:t>
            </a:r>
            <a:r>
              <a:rPr lang="en-US" baseline="-25000" dirty="0"/>
              <a:t>i</a:t>
            </a:r>
            <a:r>
              <a:rPr lang="en-US" dirty="0"/>
              <a:t> is used to add a constant, unique value to each round of the hashing process.</a:t>
            </a:r>
          </a:p>
          <a:p>
            <a:pPr lvl="1"/>
            <a:r>
              <a:rPr lang="en-US" dirty="0"/>
              <a:t>K</a:t>
            </a:r>
            <a:r>
              <a:rPr lang="en-US" baseline="-25000" dirty="0"/>
              <a:t>i</a:t>
            </a:r>
            <a:r>
              <a:rPr lang="en-US" dirty="0"/>
              <a:t> is calculated using integer part of the result for the formula </a:t>
            </a:r>
          </a:p>
          <a:p>
            <a:pPr lvl="1"/>
            <a:endParaRPr lang="en-US" dirty="0"/>
          </a:p>
          <a:p>
            <a:pPr marL="457200" lvl="1" indent="0">
              <a:buNone/>
            </a:pPr>
            <a:r>
              <a:rPr lang="en-US" dirty="0"/>
              <a:t>		K</a:t>
            </a:r>
            <a:r>
              <a:rPr lang="en-US" baseline="-25000" dirty="0"/>
              <a:t>i </a:t>
            </a:r>
            <a:r>
              <a:rPr lang="en-US" dirty="0"/>
              <a:t>= floor( abs( sin( </a:t>
            </a:r>
            <a:r>
              <a:rPr lang="en-US" dirty="0" err="1"/>
              <a:t>i</a:t>
            </a:r>
            <a:r>
              <a:rPr lang="en-US" dirty="0"/>
              <a:t> + 1) x 2</a:t>
            </a:r>
            <a:r>
              <a:rPr lang="en-US" baseline="30000" dirty="0"/>
              <a:t>32</a:t>
            </a:r>
            <a:r>
              <a:rPr lang="en-US" dirty="0"/>
              <a:t> ) )</a:t>
            </a:r>
          </a:p>
          <a:p>
            <a:pPr lvl="1"/>
            <a:endParaRPr lang="en-US" dirty="0"/>
          </a:p>
          <a:p>
            <a:pPr lvl="1"/>
            <a:r>
              <a:rPr lang="en-US" dirty="0"/>
              <a:t>Note: The </a:t>
            </a:r>
            <a:r>
              <a:rPr lang="en-US" b="1" dirty="0" err="1"/>
              <a:t>i</a:t>
            </a:r>
            <a:r>
              <a:rPr lang="en-US" baseline="-25000" dirty="0"/>
              <a:t> </a:t>
            </a:r>
            <a:r>
              <a:rPr lang="en-US" dirty="0"/>
              <a:t>is in radians. </a:t>
            </a:r>
          </a:p>
          <a:p>
            <a:pPr lvl="1"/>
            <a:endParaRPr lang="en-US" dirty="0"/>
          </a:p>
          <a:p>
            <a:pPr marL="457200" lvl="1" indent="0">
              <a:buNone/>
            </a:pPr>
            <a:endParaRPr lang="en-US" dirty="0"/>
          </a:p>
        </p:txBody>
      </p:sp>
    </p:spTree>
    <p:extLst>
      <p:ext uri="{BB962C8B-B14F-4D97-AF65-F5344CB8AC3E}">
        <p14:creationId xmlns:p14="http://schemas.microsoft.com/office/powerpoint/2010/main" val="25166682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MD5 Algorithm</a:t>
            </a:r>
          </a:p>
        </p:txBody>
      </p:sp>
      <p:sp>
        <p:nvSpPr>
          <p:cNvPr id="3" name="Content Placeholder 2"/>
          <p:cNvSpPr>
            <a:spLocks noGrp="1"/>
          </p:cNvSpPr>
          <p:nvPr>
            <p:ph sz="quarter" idx="10"/>
          </p:nvPr>
        </p:nvSpPr>
        <p:spPr/>
        <p:txBody>
          <a:bodyPr>
            <a:normAutofit/>
          </a:bodyPr>
          <a:lstStyle/>
          <a:p>
            <a:r>
              <a:rPr lang="en-US" dirty="0"/>
              <a:t>The non-linear function F is broken into four separate functions that are used for 16 consecutive rounds using the inputs B, C and D. </a:t>
            </a:r>
          </a:p>
          <a:p>
            <a:endParaRPr lang="en-US" dirty="0"/>
          </a:p>
          <a:p>
            <a:pPr marL="1790700" lvl="1" indent="0" defTabSz="1162050">
              <a:buNone/>
            </a:pPr>
            <a:r>
              <a:rPr lang="en-US" dirty="0"/>
              <a:t>F</a:t>
            </a:r>
            <a:r>
              <a:rPr lang="en-US" baseline="-25000" dirty="0"/>
              <a:t>0-15</a:t>
            </a:r>
            <a:r>
              <a:rPr lang="en-US" dirty="0"/>
              <a:t>(B, C, D)	=	(B &amp; C) | (!B &amp; D)</a:t>
            </a:r>
          </a:p>
          <a:p>
            <a:pPr marL="1790700" lvl="1" indent="0" defTabSz="1162050">
              <a:buNone/>
            </a:pPr>
            <a:r>
              <a:rPr lang="en-US" dirty="0"/>
              <a:t>F</a:t>
            </a:r>
            <a:r>
              <a:rPr lang="en-US" baseline="-25000" dirty="0"/>
              <a:t>16-31</a:t>
            </a:r>
            <a:r>
              <a:rPr lang="en-US" dirty="0"/>
              <a:t>(B, C, D)	=	(B &amp; D) | (C &amp; !D)</a:t>
            </a:r>
          </a:p>
          <a:p>
            <a:pPr marL="1790700" lvl="1" indent="0" defTabSz="1162050">
              <a:buNone/>
            </a:pPr>
            <a:r>
              <a:rPr lang="en-US" dirty="0"/>
              <a:t>F</a:t>
            </a:r>
            <a:r>
              <a:rPr lang="en-US" baseline="-25000" dirty="0"/>
              <a:t>32-47</a:t>
            </a:r>
            <a:r>
              <a:rPr lang="en-US" dirty="0"/>
              <a:t>(B, C, D)	=	B </a:t>
            </a:r>
            <a:r>
              <a:rPr lang="en-CA" dirty="0"/>
              <a:t>⊕</a:t>
            </a:r>
            <a:r>
              <a:rPr lang="en-US" dirty="0"/>
              <a:t> C </a:t>
            </a:r>
            <a:r>
              <a:rPr lang="en-CA" dirty="0"/>
              <a:t>⊕</a:t>
            </a:r>
            <a:r>
              <a:rPr lang="en-US" dirty="0"/>
              <a:t> D</a:t>
            </a:r>
          </a:p>
          <a:p>
            <a:pPr marL="1790700" lvl="1" indent="0" defTabSz="1162050">
              <a:buNone/>
            </a:pPr>
            <a:r>
              <a:rPr lang="en-US" dirty="0"/>
              <a:t>F</a:t>
            </a:r>
            <a:r>
              <a:rPr lang="en-US" baseline="-25000" dirty="0"/>
              <a:t>48-63</a:t>
            </a:r>
            <a:r>
              <a:rPr lang="en-US" dirty="0"/>
              <a:t>(B, C, D)	=	C </a:t>
            </a:r>
            <a:r>
              <a:rPr lang="en-CA" dirty="0"/>
              <a:t>⊕ (X | !D)</a:t>
            </a:r>
            <a:endParaRPr lang="en-US" dirty="0"/>
          </a:p>
          <a:p>
            <a:pPr marL="0" indent="0">
              <a:buNone/>
            </a:pPr>
            <a:r>
              <a:rPr lang="en-US" dirty="0"/>
              <a:t>	</a:t>
            </a:r>
          </a:p>
          <a:p>
            <a:pPr lvl="1"/>
            <a:endParaRPr lang="en-US" dirty="0"/>
          </a:p>
          <a:p>
            <a:pPr marL="457200" lvl="1" indent="0">
              <a:buNone/>
            </a:pPr>
            <a:endParaRPr lang="en-US" dirty="0"/>
          </a:p>
        </p:txBody>
      </p:sp>
    </p:spTree>
    <p:extLst>
      <p:ext uri="{BB962C8B-B14F-4D97-AF65-F5344CB8AC3E}">
        <p14:creationId xmlns:p14="http://schemas.microsoft.com/office/powerpoint/2010/main" val="39745172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MD5 Algorithm</a:t>
            </a:r>
          </a:p>
        </p:txBody>
      </p:sp>
      <p:sp>
        <p:nvSpPr>
          <p:cNvPr id="3" name="Content Placeholder 2"/>
          <p:cNvSpPr>
            <a:spLocks noGrp="1"/>
          </p:cNvSpPr>
          <p:nvPr>
            <p:ph sz="quarter" idx="10"/>
          </p:nvPr>
        </p:nvSpPr>
        <p:spPr/>
        <p:txBody>
          <a:bodyPr>
            <a:normAutofit/>
          </a:bodyPr>
          <a:lstStyle/>
          <a:p>
            <a:pPr marL="0" indent="0">
              <a:buNone/>
            </a:pPr>
            <a:r>
              <a:rPr lang="en-CA" dirty="0"/>
              <a:t>The four variables A, B, C and D are initialized with constant values to start the process. This is commonly referred to as an </a:t>
            </a:r>
            <a:r>
              <a:rPr lang="en-CA" i="1" dirty="0"/>
              <a:t>initialization vector</a:t>
            </a:r>
            <a:r>
              <a:rPr lang="en-CA" dirty="0"/>
              <a:t>. </a:t>
            </a:r>
          </a:p>
          <a:p>
            <a:pPr marL="0" indent="0">
              <a:buNone/>
            </a:pPr>
            <a:r>
              <a:rPr lang="en-CA" dirty="0"/>
              <a:t>Note: Values are stored in </a:t>
            </a:r>
            <a:r>
              <a:rPr lang="en-CA" i="1" dirty="0"/>
              <a:t>little endian</a:t>
            </a:r>
            <a:r>
              <a:rPr lang="en-CA" dirty="0"/>
              <a:t>. </a:t>
            </a:r>
          </a:p>
          <a:p>
            <a:pPr marL="0" indent="0">
              <a:buNone/>
            </a:pPr>
            <a:endParaRPr lang="en-CA" dirty="0"/>
          </a:p>
          <a:p>
            <a:pPr marL="0" indent="0">
              <a:buNone/>
            </a:pPr>
            <a:r>
              <a:rPr lang="en-CA" dirty="0"/>
              <a:t>	A = 0x67452301	-&gt;	0x01234567 	</a:t>
            </a:r>
          </a:p>
          <a:p>
            <a:pPr marL="0" indent="0">
              <a:buNone/>
            </a:pPr>
            <a:r>
              <a:rPr lang="en-CA" dirty="0"/>
              <a:t>	B = 0xEFCDAB89	-&gt;	0x89ABCDEF</a:t>
            </a:r>
          </a:p>
          <a:p>
            <a:pPr marL="0" indent="0">
              <a:buNone/>
            </a:pPr>
            <a:r>
              <a:rPr lang="en-CA" dirty="0"/>
              <a:t>	C = 0x98BADCFE	-&gt;	0xFEDCBA98</a:t>
            </a:r>
          </a:p>
          <a:p>
            <a:pPr marL="0" indent="0">
              <a:buNone/>
            </a:pPr>
            <a:r>
              <a:rPr lang="en-CA" dirty="0"/>
              <a:t>	D = 0x10325476	-&gt;	0x76543210</a:t>
            </a:r>
            <a:endParaRPr lang="en-US" dirty="0"/>
          </a:p>
          <a:p>
            <a:pPr lvl="1"/>
            <a:endParaRPr lang="en-US" dirty="0"/>
          </a:p>
          <a:p>
            <a:pPr marL="457200" lvl="1" indent="0">
              <a:buNone/>
            </a:pPr>
            <a:endParaRPr lang="en-US" dirty="0"/>
          </a:p>
        </p:txBody>
      </p:sp>
    </p:spTree>
    <p:extLst>
      <p:ext uri="{BB962C8B-B14F-4D97-AF65-F5344CB8AC3E}">
        <p14:creationId xmlns:p14="http://schemas.microsoft.com/office/powerpoint/2010/main" val="26714192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MD5 Algorithm</a:t>
            </a:r>
          </a:p>
        </p:txBody>
      </p:sp>
      <p:sp>
        <p:nvSpPr>
          <p:cNvPr id="3" name="Content Placeholder 2"/>
          <p:cNvSpPr>
            <a:spLocks noGrp="1"/>
          </p:cNvSpPr>
          <p:nvPr>
            <p:ph sz="quarter" idx="10"/>
          </p:nvPr>
        </p:nvSpPr>
        <p:spPr/>
        <p:txBody>
          <a:bodyPr>
            <a:noAutofit/>
          </a:bodyPr>
          <a:lstStyle/>
          <a:p>
            <a:pPr marL="0" lvl="1" indent="0">
              <a:buNone/>
            </a:pPr>
            <a:r>
              <a:rPr lang="en-US" sz="2800" dirty="0"/>
              <a:t>Once the addition of </a:t>
            </a:r>
            <a:r>
              <a:rPr lang="en-US" sz="2800" dirty="0" err="1"/>
              <a:t>F</a:t>
            </a:r>
            <a:r>
              <a:rPr lang="en-US" sz="2800" baseline="-25000" dirty="0" err="1"/>
              <a:t>round</a:t>
            </a:r>
            <a:r>
              <a:rPr lang="en-US" sz="2800" baseline="-25000" dirty="0"/>
              <a:t>#</a:t>
            </a:r>
            <a:r>
              <a:rPr lang="en-US" sz="2800" dirty="0"/>
              <a:t>(B,C,D) + A + </a:t>
            </a:r>
            <a:r>
              <a:rPr lang="en-US" sz="2800" dirty="0" err="1"/>
              <a:t>M</a:t>
            </a:r>
            <a:r>
              <a:rPr lang="en-US" sz="2800" baseline="-25000" dirty="0" err="1"/>
              <a:t>i</a:t>
            </a:r>
            <a:r>
              <a:rPr lang="en-US" sz="2800" dirty="0"/>
              <a:t> + K</a:t>
            </a:r>
            <a:r>
              <a:rPr lang="en-US" sz="2800" baseline="-25000" dirty="0"/>
              <a:t>i </a:t>
            </a:r>
            <a:r>
              <a:rPr lang="en-US" sz="2800" dirty="0"/>
              <a:t>has been computed, then the whole 32-bit sequence is left rotated by a given amount for each round, as shown below.</a:t>
            </a:r>
          </a:p>
          <a:p>
            <a:pPr marL="1790700" lvl="1" indent="0" defTabSz="1162050">
              <a:buNone/>
            </a:pPr>
            <a:r>
              <a:rPr lang="en-US" dirty="0"/>
              <a:t>S</a:t>
            </a:r>
            <a:r>
              <a:rPr lang="en-US" baseline="-25000" dirty="0"/>
              <a:t>0-15</a:t>
            </a:r>
            <a:r>
              <a:rPr lang="en-US" dirty="0"/>
              <a:t>	=	[ 7, 12, 17, 22 ]</a:t>
            </a:r>
          </a:p>
          <a:p>
            <a:pPr marL="1790700" lvl="1" indent="0" defTabSz="1162050">
              <a:buNone/>
            </a:pPr>
            <a:r>
              <a:rPr lang="en-US" dirty="0"/>
              <a:t>S</a:t>
            </a:r>
            <a:r>
              <a:rPr lang="en-US" baseline="-25000" dirty="0"/>
              <a:t>16-31</a:t>
            </a:r>
            <a:r>
              <a:rPr lang="en-US" dirty="0"/>
              <a:t>	=	[ 5,  9,  14, 20 ]</a:t>
            </a:r>
          </a:p>
          <a:p>
            <a:pPr marL="1790700" lvl="1" indent="0" defTabSz="1162050">
              <a:buNone/>
            </a:pPr>
            <a:r>
              <a:rPr lang="en-US" dirty="0"/>
              <a:t>S</a:t>
            </a:r>
            <a:r>
              <a:rPr lang="en-US" baseline="-25000" dirty="0"/>
              <a:t>32-47</a:t>
            </a:r>
            <a:r>
              <a:rPr lang="en-US" dirty="0"/>
              <a:t>	=	[ 4, 11, 16, 23 ]</a:t>
            </a:r>
          </a:p>
          <a:p>
            <a:pPr marL="1790700" lvl="1" indent="0" defTabSz="1162050">
              <a:buNone/>
            </a:pPr>
            <a:r>
              <a:rPr lang="en-US" dirty="0"/>
              <a:t>S</a:t>
            </a:r>
            <a:r>
              <a:rPr lang="en-US" baseline="-25000" dirty="0"/>
              <a:t>48-63</a:t>
            </a:r>
            <a:r>
              <a:rPr lang="en-US" dirty="0"/>
              <a:t>	=	[ 6, 10, 15, 21 ]</a:t>
            </a:r>
          </a:p>
          <a:p>
            <a:pPr marL="0" lvl="1" indent="0">
              <a:buNone/>
            </a:pPr>
            <a:endParaRPr lang="en-US" dirty="0"/>
          </a:p>
          <a:p>
            <a:pPr marL="0" lvl="1" indent="0">
              <a:buNone/>
            </a:pPr>
            <a:r>
              <a:rPr lang="en-CA" dirty="0"/>
              <a:t>Note: Values repeat four times in the same order to create all 16 elements.</a:t>
            </a:r>
          </a:p>
          <a:p>
            <a:pPr marL="457200" lvl="1" indent="0">
              <a:buNone/>
            </a:pPr>
            <a:endParaRPr lang="en-US" dirty="0"/>
          </a:p>
        </p:txBody>
      </p:sp>
    </p:spTree>
    <p:extLst>
      <p:ext uri="{BB962C8B-B14F-4D97-AF65-F5344CB8AC3E}">
        <p14:creationId xmlns:p14="http://schemas.microsoft.com/office/powerpoint/2010/main" val="18937539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MD5 Algorithm</a:t>
            </a:r>
          </a:p>
        </p:txBody>
      </p:sp>
      <p:sp>
        <p:nvSpPr>
          <p:cNvPr id="3" name="Content Placeholder 2"/>
          <p:cNvSpPr>
            <a:spLocks noGrp="1"/>
          </p:cNvSpPr>
          <p:nvPr>
            <p:ph sz="quarter" idx="10"/>
          </p:nvPr>
        </p:nvSpPr>
        <p:spPr/>
        <p:txBody>
          <a:bodyPr>
            <a:normAutofit/>
          </a:bodyPr>
          <a:lstStyle/>
          <a:p>
            <a:pPr marL="0" lvl="1" indent="0">
              <a:buNone/>
            </a:pPr>
            <a:r>
              <a:rPr lang="en-CA" sz="2800" dirty="0"/>
              <a:t>After the left shift, the input B is added to the result. This leaves us with the final swap of all four positions. The final result of a single round is shown below, where </a:t>
            </a:r>
            <a:r>
              <a:rPr lang="en-CA" sz="2800" dirty="0" err="1"/>
              <a:t>i</a:t>
            </a:r>
            <a:r>
              <a:rPr lang="en-CA" sz="2800" dirty="0"/>
              <a:t> is the round number.</a:t>
            </a:r>
          </a:p>
          <a:p>
            <a:pPr lvl="1"/>
            <a:endParaRPr lang="en-CA" dirty="0"/>
          </a:p>
          <a:p>
            <a:pPr marL="457200" lvl="1" indent="0">
              <a:buNone/>
            </a:pPr>
            <a:r>
              <a:rPr lang="en-CA" dirty="0"/>
              <a:t>		A</a:t>
            </a:r>
            <a:r>
              <a:rPr lang="en-CA" baseline="-25000" dirty="0"/>
              <a:t>i + 1</a:t>
            </a:r>
            <a:r>
              <a:rPr lang="en-CA" dirty="0"/>
              <a:t>	=	D</a:t>
            </a:r>
          </a:p>
          <a:p>
            <a:pPr marL="457200" lvl="1" indent="0">
              <a:buNone/>
            </a:pPr>
            <a:r>
              <a:rPr lang="en-CA" dirty="0"/>
              <a:t>		B</a:t>
            </a:r>
            <a:r>
              <a:rPr lang="en-CA" baseline="-25000" dirty="0"/>
              <a:t>i + 1</a:t>
            </a:r>
            <a:r>
              <a:rPr lang="en-CA" dirty="0"/>
              <a:t>	=	B + ( F</a:t>
            </a:r>
            <a:r>
              <a:rPr lang="en-CA" baseline="-25000" dirty="0"/>
              <a:t>i</a:t>
            </a:r>
            <a:r>
              <a:rPr lang="en-CA" dirty="0"/>
              <a:t>(B,C,D) + </a:t>
            </a:r>
            <a:r>
              <a:rPr lang="en-CA" dirty="0" err="1"/>
              <a:t>M</a:t>
            </a:r>
            <a:r>
              <a:rPr lang="en-CA" baseline="-25000" dirty="0" err="1"/>
              <a:t>i</a:t>
            </a:r>
            <a:r>
              <a:rPr lang="en-CA" dirty="0"/>
              <a:t> + K</a:t>
            </a:r>
            <a:r>
              <a:rPr lang="en-CA" baseline="-25000" dirty="0"/>
              <a:t>i</a:t>
            </a:r>
            <a:r>
              <a:rPr lang="en-CA" dirty="0"/>
              <a:t> + S</a:t>
            </a:r>
            <a:r>
              <a:rPr lang="en-CA" baseline="-25000" dirty="0"/>
              <a:t>i</a:t>
            </a:r>
            <a:r>
              <a:rPr lang="en-CA" dirty="0"/>
              <a:t>)</a:t>
            </a:r>
          </a:p>
          <a:p>
            <a:pPr marL="457200" lvl="1" indent="0">
              <a:buNone/>
            </a:pPr>
            <a:r>
              <a:rPr lang="en-CA" dirty="0"/>
              <a:t>		C</a:t>
            </a:r>
            <a:r>
              <a:rPr lang="en-CA" baseline="-25000" dirty="0"/>
              <a:t>i + 1	</a:t>
            </a:r>
            <a:r>
              <a:rPr lang="en-CA" dirty="0"/>
              <a:t>=	B</a:t>
            </a:r>
          </a:p>
          <a:p>
            <a:pPr marL="457200" lvl="1" indent="0">
              <a:buNone/>
            </a:pPr>
            <a:r>
              <a:rPr lang="en-CA" dirty="0"/>
              <a:t>		D</a:t>
            </a:r>
            <a:r>
              <a:rPr lang="en-CA" baseline="-25000" dirty="0"/>
              <a:t>i + 1	</a:t>
            </a:r>
            <a:r>
              <a:rPr lang="en-CA" dirty="0"/>
              <a:t>=	C</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11621750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MD5 Algorithm</a:t>
            </a:r>
          </a:p>
        </p:txBody>
      </p:sp>
      <p:sp>
        <p:nvSpPr>
          <p:cNvPr id="5" name="Content Placeholder 4"/>
          <p:cNvSpPr>
            <a:spLocks noGrp="1"/>
          </p:cNvSpPr>
          <p:nvPr>
            <p:ph sz="quarter" idx="10"/>
          </p:nvPr>
        </p:nvSpPr>
        <p:spPr>
          <a:xfrm>
            <a:off x="846668" y="1248508"/>
            <a:ext cx="6231465" cy="4967260"/>
          </a:xfrm>
        </p:spPr>
        <p:txBody>
          <a:bodyPr/>
          <a:lstStyle/>
          <a:p>
            <a:r>
              <a:rPr lang="en-CA" dirty="0"/>
              <a:t>Review the process diagram. </a:t>
            </a:r>
          </a:p>
          <a:p>
            <a:endParaRPr lang="en-CA" dirty="0"/>
          </a:p>
          <a:p>
            <a:r>
              <a:rPr lang="en-CA" dirty="0"/>
              <a:t>Where does the output from the MD5 hash appear?</a:t>
            </a:r>
          </a:p>
          <a:p>
            <a:endParaRPr lang="en-CA" dirty="0"/>
          </a:p>
          <a:p>
            <a:r>
              <a:rPr lang="en-CA" dirty="0"/>
              <a:t>How many rounds would it take to compute the MD5 of a 637-bit message?</a:t>
            </a:r>
          </a:p>
        </p:txBody>
      </p:sp>
      <p:pic>
        <p:nvPicPr>
          <p:cNvPr id="6" name="Content Placeholder 3" title="MD5 Process Diagra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5769" y="987425"/>
            <a:ext cx="3959361" cy="4351338"/>
          </a:xfrm>
          <a:prstGeom prst="rect">
            <a:avLst/>
          </a:prstGeom>
        </p:spPr>
      </p:pic>
      <p:sp>
        <p:nvSpPr>
          <p:cNvPr id="8" name="TextBox 7"/>
          <p:cNvSpPr txBox="1"/>
          <p:nvPr/>
        </p:nvSpPr>
        <p:spPr>
          <a:xfrm>
            <a:off x="7277099" y="5359404"/>
            <a:ext cx="4267201"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srgbClr val="000000"/>
                </a:solidFill>
                <a:effectLst/>
                <a:uLnTx/>
                <a:uFillTx/>
                <a:latin typeface="Calibri"/>
                <a:ea typeface="+mn-ea"/>
                <a:cs typeface="+mn-cs"/>
              </a:rPr>
              <a:t>Figure 1: MD5 Process Diagram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srgbClr val="000000"/>
                </a:solidFill>
                <a:effectLst/>
                <a:uLnTx/>
                <a:uFillTx/>
                <a:latin typeface="Calibri"/>
                <a:ea typeface="+mn-ea"/>
                <a:cs typeface="+mn-cs"/>
              </a:rPr>
              <a:t>© 2007, </a:t>
            </a:r>
            <a:r>
              <a:rPr kumimoji="0" lang="en-CA" sz="1400" b="0" i="0" u="none" strike="noStrike" kern="1200" cap="none" spc="0" normalizeH="0" baseline="0" noProof="0" dirty="0" err="1">
                <a:ln>
                  <a:noFill/>
                </a:ln>
                <a:solidFill>
                  <a:srgbClr val="000000"/>
                </a:solidFill>
                <a:effectLst/>
                <a:uLnTx/>
                <a:uFillTx/>
                <a:latin typeface="Calibri"/>
                <a:ea typeface="+mn-ea"/>
                <a:cs typeface="+mn-cs"/>
              </a:rPr>
              <a:t>Surachit</a:t>
            </a:r>
            <a:r>
              <a:rPr kumimoji="0" lang="en-CA" sz="1400" b="0" i="0" u="none" strike="noStrike" kern="1200" cap="none" spc="0" normalizeH="0" baseline="0" noProof="0" dirty="0">
                <a:ln>
                  <a:noFill/>
                </a:ln>
                <a:solidFill>
                  <a:srgbClr val="000000"/>
                </a:solidFill>
                <a:effectLst/>
                <a:uLnTx/>
                <a:uFillTx/>
                <a:latin typeface="Calibri"/>
                <a:ea typeface="+mn-ea"/>
                <a:cs typeface="+mn-cs"/>
              </a:rPr>
              <a:t>, </a:t>
            </a:r>
            <a:r>
              <a:rPr kumimoji="0" lang="en-CA" sz="1400" b="0" i="0" u="none" strike="noStrike" kern="1200" cap="none" spc="0" normalizeH="0" baseline="0" noProof="0" dirty="0">
                <a:ln>
                  <a:noFill/>
                </a:ln>
                <a:solidFill>
                  <a:srgbClr val="000000"/>
                </a:solidFill>
                <a:effectLst/>
                <a:uLnTx/>
                <a:uFillTx/>
                <a:latin typeface="Calibri"/>
                <a:ea typeface="+mn-ea"/>
                <a:cs typeface="+mn-cs"/>
                <a:hlinkClick r:id="rId4"/>
              </a:rPr>
              <a:t>https://commons.wikimedia.org/wiki/File:MD5.svg</a:t>
            </a:r>
            <a:r>
              <a:rPr kumimoji="0" lang="en-CA" sz="1400" b="0" i="0" u="none" strike="noStrike" kern="1200" cap="none" spc="0" normalizeH="0" baseline="0" noProof="0" dirty="0">
                <a:ln>
                  <a:noFill/>
                </a:ln>
                <a:solidFill>
                  <a:srgbClr val="000000"/>
                </a:solidFill>
                <a:effectLst/>
                <a:uLnTx/>
                <a:uFillTx/>
                <a:latin typeface="Calibri"/>
                <a:ea typeface="+mn-ea"/>
                <a:cs typeface="+mn-cs"/>
              </a:rPr>
              <a:t> </a:t>
            </a:r>
            <a:br>
              <a:rPr kumimoji="0" lang="en-CA" sz="1400" b="0" i="0" u="none" strike="noStrike" kern="1200" cap="none" spc="0" normalizeH="0" baseline="0" noProof="0" dirty="0">
                <a:ln>
                  <a:noFill/>
                </a:ln>
                <a:solidFill>
                  <a:srgbClr val="000000"/>
                </a:solidFill>
                <a:effectLst/>
                <a:uLnTx/>
                <a:uFillTx/>
                <a:latin typeface="Calibri"/>
                <a:ea typeface="+mn-ea"/>
                <a:cs typeface="+mn-cs"/>
              </a:rPr>
            </a:br>
            <a:r>
              <a:rPr kumimoji="0" lang="en-CA" sz="1400" b="0" i="0" u="none" strike="noStrike" kern="1200" cap="none" spc="0" normalizeH="0" baseline="0" noProof="0" dirty="0">
                <a:ln>
                  <a:noFill/>
                </a:ln>
                <a:solidFill>
                  <a:srgbClr val="000000"/>
                </a:solidFill>
                <a:effectLst/>
                <a:uLnTx/>
                <a:uFillTx/>
                <a:latin typeface="Calibri"/>
                <a:ea typeface="+mn-ea"/>
                <a:cs typeface="+mn-cs"/>
              </a:rPr>
              <a:t>(</a:t>
            </a:r>
            <a:r>
              <a:rPr kumimoji="0" lang="en-CA" sz="1400" b="0" i="0" u="none" strike="noStrike" kern="1200" cap="none" spc="0" normalizeH="0" baseline="0" noProof="0" dirty="0">
                <a:ln>
                  <a:noFill/>
                </a:ln>
                <a:solidFill>
                  <a:srgbClr val="000000"/>
                </a:solidFill>
                <a:effectLst/>
                <a:uLnTx/>
                <a:uFillTx/>
                <a:latin typeface="Calibri"/>
                <a:ea typeface="+mn-ea"/>
                <a:cs typeface="+mn-cs"/>
                <a:hlinkClick r:id="rId5"/>
              </a:rPr>
              <a:t>CC BY-SA 3.0</a:t>
            </a:r>
            <a:r>
              <a:rPr kumimoji="0" lang="en-CA" sz="1400" b="0" i="0" u="none" strike="noStrike" kern="1200" cap="none" spc="0" normalizeH="0" baseline="0" noProof="0" dirty="0">
                <a:ln>
                  <a:noFill/>
                </a:ln>
                <a:solidFill>
                  <a:srgbClr val="000000"/>
                </a:solidFill>
                <a:effectLst/>
                <a:uLnTx/>
                <a:uFillTx/>
                <a:latin typeface="Calibri"/>
                <a:ea typeface="+mn-ea"/>
                <a:cs typeface="+mn-cs"/>
              </a:rPr>
              <a:t>)</a:t>
            </a:r>
          </a:p>
        </p:txBody>
      </p:sp>
    </p:spTree>
    <p:extLst>
      <p:ext uri="{BB962C8B-B14F-4D97-AF65-F5344CB8AC3E}">
        <p14:creationId xmlns:p14="http://schemas.microsoft.com/office/powerpoint/2010/main" val="3595629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Hash Collisions </a:t>
            </a:r>
          </a:p>
        </p:txBody>
      </p:sp>
      <p:sp>
        <p:nvSpPr>
          <p:cNvPr id="3" name="Content Placeholder 2"/>
          <p:cNvSpPr>
            <a:spLocks noGrp="1"/>
          </p:cNvSpPr>
          <p:nvPr>
            <p:ph sz="quarter" idx="10"/>
          </p:nvPr>
        </p:nvSpPr>
        <p:spPr/>
        <p:txBody>
          <a:bodyPr>
            <a:normAutofit/>
          </a:bodyPr>
          <a:lstStyle/>
          <a:p>
            <a:r>
              <a:rPr lang="en-US" dirty="0"/>
              <a:t>A </a:t>
            </a:r>
            <a:r>
              <a:rPr lang="en-US" i="1" dirty="0"/>
              <a:t>hash collision </a:t>
            </a:r>
            <a:r>
              <a:rPr lang="en-US" dirty="0"/>
              <a:t>is defined as two messages having the same hash value.</a:t>
            </a:r>
          </a:p>
          <a:p>
            <a:pPr marL="0" indent="0">
              <a:buNone/>
            </a:pPr>
            <a:r>
              <a:rPr lang="en-US" dirty="0"/>
              <a:t>		E.g., Hash(M) = Hash(M’)</a:t>
            </a:r>
          </a:p>
          <a:p>
            <a:endParaRPr lang="en-US" dirty="0"/>
          </a:p>
          <a:p>
            <a:r>
              <a:rPr lang="en-US" dirty="0"/>
              <a:t>One of the design requirements of a one-way hash function was to prevent the possibility of two messages producing the same hash value. </a:t>
            </a:r>
          </a:p>
          <a:p>
            <a:endParaRPr lang="en-US" dirty="0"/>
          </a:p>
        </p:txBody>
      </p:sp>
    </p:spTree>
    <p:extLst>
      <p:ext uri="{BB962C8B-B14F-4D97-AF65-F5344CB8AC3E}">
        <p14:creationId xmlns:p14="http://schemas.microsoft.com/office/powerpoint/2010/main" val="12290046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Hash Collision Activity </a:t>
            </a:r>
          </a:p>
        </p:txBody>
      </p:sp>
      <p:sp>
        <p:nvSpPr>
          <p:cNvPr id="3" name="Content Placeholder 2"/>
          <p:cNvSpPr>
            <a:spLocks noGrp="1"/>
          </p:cNvSpPr>
          <p:nvPr>
            <p:ph sz="quarter" idx="10"/>
          </p:nvPr>
        </p:nvSpPr>
        <p:spPr/>
        <p:txBody>
          <a:bodyPr>
            <a:normAutofit/>
          </a:bodyPr>
          <a:lstStyle/>
          <a:p>
            <a:r>
              <a:rPr lang="en-US" dirty="0"/>
              <a:t>Download </a:t>
            </a:r>
            <a:r>
              <a:rPr lang="en-US" b="1" dirty="0"/>
              <a:t>collision.zip </a:t>
            </a:r>
            <a:r>
              <a:rPr lang="en-US" dirty="0"/>
              <a:t>from </a:t>
            </a:r>
            <a:r>
              <a:rPr lang="en-US" dirty="0" err="1"/>
              <a:t>Brightspace</a:t>
            </a:r>
            <a:r>
              <a:rPr lang="en-US" dirty="0"/>
              <a:t>. </a:t>
            </a:r>
          </a:p>
          <a:p>
            <a:r>
              <a:rPr lang="en-US" dirty="0"/>
              <a:t>Using the </a:t>
            </a:r>
            <a:r>
              <a:rPr lang="en-US" b="1" dirty="0"/>
              <a:t>File Checksum Integrity Verifier</a:t>
            </a:r>
            <a:r>
              <a:rPr lang="en-US" dirty="0"/>
              <a:t> (fciv.exe), record the MD5 digest for both hello.exe and hello2.exe.</a:t>
            </a:r>
          </a:p>
          <a:p>
            <a:r>
              <a:rPr lang="en-US" i="1" dirty="0"/>
              <a:t>After recording the values</a:t>
            </a:r>
            <a:r>
              <a:rPr lang="en-US" dirty="0"/>
              <a:t>, run both </a:t>
            </a:r>
            <a:r>
              <a:rPr lang="en-US" b="1" dirty="0"/>
              <a:t>hello.exe</a:t>
            </a:r>
            <a:r>
              <a:rPr lang="en-US" dirty="0"/>
              <a:t> and </a:t>
            </a:r>
            <a:r>
              <a:rPr lang="en-US" b="1" dirty="0"/>
              <a:t>hello2.exe</a:t>
            </a:r>
            <a:r>
              <a:rPr lang="en-US" dirty="0"/>
              <a:t>.</a:t>
            </a:r>
          </a:p>
          <a:p>
            <a:pPr marL="0" indent="0">
              <a:buNone/>
            </a:pPr>
            <a:endParaRPr lang="en-US" dirty="0"/>
          </a:p>
        </p:txBody>
      </p:sp>
    </p:spTree>
    <p:extLst>
      <p:ext uri="{BB962C8B-B14F-4D97-AF65-F5344CB8AC3E}">
        <p14:creationId xmlns:p14="http://schemas.microsoft.com/office/powerpoint/2010/main" val="1176524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Purpose</a:t>
            </a:r>
          </a:p>
        </p:txBody>
      </p:sp>
      <p:sp>
        <p:nvSpPr>
          <p:cNvPr id="3" name="Content Placeholder 2"/>
          <p:cNvSpPr>
            <a:spLocks noGrp="1"/>
          </p:cNvSpPr>
          <p:nvPr>
            <p:ph sz="quarter" idx="10"/>
          </p:nvPr>
        </p:nvSpPr>
        <p:spPr/>
        <p:txBody>
          <a:bodyPr>
            <a:normAutofit lnSpcReduction="10000"/>
          </a:bodyPr>
          <a:lstStyle/>
          <a:p>
            <a:pPr>
              <a:lnSpc>
                <a:spcPct val="150000"/>
              </a:lnSpc>
            </a:pPr>
            <a:r>
              <a:rPr lang="en-CA" dirty="0"/>
              <a:t>In addition to providing security through confidentiality, we also want to ensure the following:</a:t>
            </a:r>
          </a:p>
          <a:p>
            <a:pPr lvl="1">
              <a:lnSpc>
                <a:spcPct val="150000"/>
              </a:lnSpc>
            </a:pPr>
            <a:r>
              <a:rPr lang="en-CA" dirty="0"/>
              <a:t>Authentication</a:t>
            </a:r>
          </a:p>
          <a:p>
            <a:pPr lvl="2">
              <a:lnSpc>
                <a:spcPct val="150000"/>
              </a:lnSpc>
            </a:pPr>
            <a:r>
              <a:rPr lang="en-CA" dirty="0"/>
              <a:t>It should be possible to verify the origin of a message</a:t>
            </a:r>
          </a:p>
          <a:p>
            <a:pPr lvl="1">
              <a:lnSpc>
                <a:spcPct val="150000"/>
              </a:lnSpc>
            </a:pPr>
            <a:r>
              <a:rPr lang="en-CA" dirty="0"/>
              <a:t>Integrity</a:t>
            </a:r>
          </a:p>
          <a:p>
            <a:pPr lvl="2">
              <a:lnSpc>
                <a:spcPct val="150000"/>
              </a:lnSpc>
            </a:pPr>
            <a:r>
              <a:rPr lang="en-CA" dirty="0"/>
              <a:t>It should be possible to verify that a message has not bee altered during transit to the receiver</a:t>
            </a:r>
          </a:p>
          <a:p>
            <a:pPr lvl="1">
              <a:lnSpc>
                <a:spcPct val="150000"/>
              </a:lnSpc>
            </a:pPr>
            <a:r>
              <a:rPr lang="en-CA" dirty="0" err="1"/>
              <a:t>Nonrepudation</a:t>
            </a:r>
            <a:endParaRPr lang="en-CA" dirty="0"/>
          </a:p>
          <a:p>
            <a:pPr lvl="2">
              <a:lnSpc>
                <a:spcPct val="150000"/>
              </a:lnSpc>
            </a:pPr>
            <a:r>
              <a:rPr lang="en-CA" dirty="0"/>
              <a:t>A sender should not be able to falsely deny that a message was sent</a:t>
            </a:r>
          </a:p>
        </p:txBody>
      </p:sp>
    </p:spTree>
    <p:custDataLst>
      <p:tags r:id="rId1"/>
    </p:custDataLst>
    <p:extLst>
      <p:ext uri="{BB962C8B-B14F-4D97-AF65-F5344CB8AC3E}">
        <p14:creationId xmlns:p14="http://schemas.microsoft.com/office/powerpoint/2010/main" val="38850172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Hash Collision Discussion </a:t>
            </a:r>
          </a:p>
        </p:txBody>
      </p:sp>
      <p:sp>
        <p:nvSpPr>
          <p:cNvPr id="3" name="Content Placeholder 2"/>
          <p:cNvSpPr>
            <a:spLocks noGrp="1"/>
          </p:cNvSpPr>
          <p:nvPr>
            <p:ph sz="quarter" idx="10"/>
          </p:nvPr>
        </p:nvSpPr>
        <p:spPr/>
        <p:txBody>
          <a:bodyPr>
            <a:normAutofit/>
          </a:bodyPr>
          <a:lstStyle/>
          <a:p>
            <a:r>
              <a:rPr lang="en-US" dirty="0"/>
              <a:t>Is there a way this collision could have been prevented? If so, how?   </a:t>
            </a:r>
          </a:p>
          <a:p>
            <a:r>
              <a:rPr lang="en-US" dirty="0"/>
              <a:t>How could collisions be used by a malicious user?</a:t>
            </a:r>
          </a:p>
          <a:p>
            <a:endParaRPr lang="en-US" dirty="0"/>
          </a:p>
        </p:txBody>
      </p:sp>
    </p:spTree>
    <p:extLst>
      <p:ext uri="{BB962C8B-B14F-4D97-AF65-F5344CB8AC3E}">
        <p14:creationId xmlns:p14="http://schemas.microsoft.com/office/powerpoint/2010/main" val="30680441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Modern Hashing Algorithms</a:t>
            </a:r>
          </a:p>
        </p:txBody>
      </p:sp>
      <p:sp>
        <p:nvSpPr>
          <p:cNvPr id="3" name="Content Placeholder 2"/>
          <p:cNvSpPr>
            <a:spLocks noGrp="1"/>
          </p:cNvSpPr>
          <p:nvPr>
            <p:ph sz="quarter" idx="10"/>
          </p:nvPr>
        </p:nvSpPr>
        <p:spPr/>
        <p:txBody>
          <a:bodyPr>
            <a:normAutofit/>
          </a:bodyPr>
          <a:lstStyle/>
          <a:p>
            <a:r>
              <a:rPr lang="en-US" dirty="0"/>
              <a:t>Once the MD5 algorithm was broken, a suitable replacement was needed. </a:t>
            </a:r>
          </a:p>
          <a:p>
            <a:r>
              <a:rPr lang="en-US" dirty="0"/>
              <a:t>The NIST (National Institute of Standards and Technology) and the NSA (National Security Agency) designed the Secure Hashing Algorithm (SHA). </a:t>
            </a:r>
          </a:p>
          <a:p>
            <a:r>
              <a:rPr lang="en-US" dirty="0"/>
              <a:t>This hashing function produces a 160-bit output and is quite similar to MD5 in function. </a:t>
            </a:r>
          </a:p>
        </p:txBody>
      </p:sp>
    </p:spTree>
    <p:extLst>
      <p:ext uri="{BB962C8B-B14F-4D97-AF65-F5344CB8AC3E}">
        <p14:creationId xmlns:p14="http://schemas.microsoft.com/office/powerpoint/2010/main" val="36352442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Modern Hashing Algorithms</a:t>
            </a:r>
          </a:p>
        </p:txBody>
      </p:sp>
      <p:sp>
        <p:nvSpPr>
          <p:cNvPr id="3" name="Content Placeholder 2"/>
          <p:cNvSpPr>
            <a:spLocks noGrp="1"/>
          </p:cNvSpPr>
          <p:nvPr>
            <p:ph sz="quarter" idx="10"/>
          </p:nvPr>
        </p:nvSpPr>
        <p:spPr>
          <a:xfrm>
            <a:off x="846669" y="1248508"/>
            <a:ext cx="6163732" cy="4967260"/>
          </a:xfrm>
        </p:spPr>
        <p:txBody>
          <a:bodyPr>
            <a:normAutofit/>
          </a:bodyPr>
          <a:lstStyle/>
          <a:p>
            <a:r>
              <a:rPr lang="en-US" dirty="0"/>
              <a:t>This is the process diagram for SHA-1 and SHA-2. </a:t>
            </a:r>
          </a:p>
          <a:p>
            <a:r>
              <a:rPr lang="en-US" dirty="0"/>
              <a:t>Notice how it adds a 5</a:t>
            </a:r>
            <a:r>
              <a:rPr lang="en-US" baseline="30000" dirty="0"/>
              <a:t>th</a:t>
            </a:r>
            <a:r>
              <a:rPr lang="en-US" dirty="0"/>
              <a:t> block, E, to achieve the 160-bit output. </a:t>
            </a:r>
          </a:p>
          <a:p>
            <a:r>
              <a:rPr lang="en-US" dirty="0"/>
              <a:t>Other changes include </a:t>
            </a:r>
          </a:p>
          <a:p>
            <a:pPr lvl="1"/>
            <a:r>
              <a:rPr lang="en-US" dirty="0"/>
              <a:t>use of different functions for F </a:t>
            </a:r>
          </a:p>
          <a:p>
            <a:pPr lvl="1"/>
            <a:r>
              <a:rPr lang="en-US" dirty="0"/>
              <a:t>80 rounds, rather than 64 used in MD5</a:t>
            </a:r>
          </a:p>
        </p:txBody>
      </p:sp>
      <p:pic>
        <p:nvPicPr>
          <p:cNvPr id="1026" name="Picture 2" descr="Sha-family.png"/>
          <p:cNvPicPr>
            <a:picLocks noChangeAspect="1" noChangeArrowheads="1"/>
          </p:cNvPicPr>
          <p:nvPr/>
        </p:nvPicPr>
        <p:blipFill rotWithShape="1">
          <a:blip r:embed="rId3">
            <a:extLst>
              <a:ext uri="{28A0092B-C50C-407E-A947-70E740481C1C}">
                <a14:useLocalDpi xmlns:a14="http://schemas.microsoft.com/office/drawing/2010/main" val="0"/>
              </a:ext>
            </a:extLst>
          </a:blip>
          <a:srcRect l="18025" t="37426" r="6420"/>
          <a:stretch/>
        </p:blipFill>
        <p:spPr bwMode="auto">
          <a:xfrm>
            <a:off x="7173237" y="1165220"/>
            <a:ext cx="4180563" cy="3851275"/>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p:cNvSpPr txBox="1"/>
          <p:nvPr/>
        </p:nvSpPr>
        <p:spPr>
          <a:xfrm>
            <a:off x="7200899" y="5064120"/>
            <a:ext cx="4267201"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srgbClr val="000000"/>
                </a:solidFill>
                <a:effectLst/>
                <a:uLnTx/>
                <a:uFillTx/>
                <a:latin typeface="Calibri"/>
                <a:ea typeface="+mn-ea"/>
                <a:cs typeface="+mn-cs"/>
              </a:rPr>
              <a:t>Figure 1: SHA Process Diagram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srgbClr val="000000"/>
                </a:solidFill>
                <a:effectLst/>
                <a:uLnTx/>
                <a:uFillTx/>
                <a:latin typeface="Calibri"/>
                <a:ea typeface="+mn-ea"/>
                <a:cs typeface="+mn-cs"/>
              </a:rPr>
              <a:t>Adapted from: Martens, U., 2017, </a:t>
            </a:r>
            <a:r>
              <a:rPr kumimoji="0" lang="en-CA" sz="1400" b="0" i="0" u="none" strike="noStrike" kern="1200" cap="none" spc="0" normalizeH="0" baseline="0" noProof="0" dirty="0">
                <a:ln>
                  <a:noFill/>
                </a:ln>
                <a:solidFill>
                  <a:srgbClr val="000000"/>
                </a:solidFill>
                <a:effectLst/>
                <a:uLnTx/>
                <a:uFillTx/>
                <a:latin typeface="Calibri"/>
                <a:ea typeface="+mn-ea"/>
                <a:cs typeface="+mn-cs"/>
                <a:hlinkClick r:id="rId4"/>
              </a:rPr>
              <a:t>https://commons.wikimedia.org/wiki/File:Sha-family.svg</a:t>
            </a:r>
            <a:r>
              <a:rPr kumimoji="0" lang="en-CA" sz="1400" b="0" i="0" u="none" strike="noStrike" kern="1200" cap="none" spc="0" normalizeH="0" baseline="0" noProof="0" dirty="0">
                <a:ln>
                  <a:noFill/>
                </a:ln>
                <a:solidFill>
                  <a:srgbClr val="000000"/>
                </a:solidFill>
                <a:effectLst/>
                <a:uLnTx/>
                <a:uFillTx/>
                <a:latin typeface="Calibri"/>
                <a:ea typeface="+mn-ea"/>
                <a:cs typeface="+mn-cs"/>
              </a:rPr>
              <a:t> </a:t>
            </a:r>
            <a:br>
              <a:rPr kumimoji="0" lang="en-CA" sz="1400" b="0" i="0" u="none" strike="noStrike" kern="1200" cap="none" spc="0" normalizeH="0" baseline="0" noProof="0" dirty="0">
                <a:ln>
                  <a:noFill/>
                </a:ln>
                <a:solidFill>
                  <a:srgbClr val="000000"/>
                </a:solidFill>
                <a:effectLst/>
                <a:uLnTx/>
                <a:uFillTx/>
                <a:latin typeface="Calibri"/>
                <a:ea typeface="+mn-ea"/>
                <a:cs typeface="+mn-cs"/>
              </a:rPr>
            </a:br>
            <a:r>
              <a:rPr kumimoji="0" lang="en-CA" sz="1400" b="0" i="0" u="none" strike="noStrike" kern="1200" cap="none" spc="0" normalizeH="0" baseline="0" noProof="0" dirty="0">
                <a:ln>
                  <a:noFill/>
                </a:ln>
                <a:solidFill>
                  <a:srgbClr val="000000"/>
                </a:solidFill>
                <a:effectLst/>
                <a:uLnTx/>
                <a:uFillTx/>
                <a:latin typeface="Calibri"/>
                <a:ea typeface="+mn-ea"/>
                <a:cs typeface="+mn-cs"/>
              </a:rPr>
              <a:t>(</a:t>
            </a:r>
            <a:r>
              <a:rPr kumimoji="0" lang="en-CA" sz="1400" b="0" i="0" u="none" strike="noStrike" kern="1200" cap="none" spc="0" normalizeH="0" baseline="0" noProof="0" dirty="0">
                <a:ln>
                  <a:noFill/>
                </a:ln>
                <a:solidFill>
                  <a:srgbClr val="000000"/>
                </a:solidFill>
                <a:effectLst/>
                <a:uLnTx/>
                <a:uFillTx/>
                <a:latin typeface="Calibri"/>
                <a:ea typeface="+mn-ea"/>
                <a:cs typeface="+mn-cs"/>
                <a:hlinkClick r:id="rId5"/>
              </a:rPr>
              <a:t>CC BY-SA 4.0</a:t>
            </a:r>
            <a:r>
              <a:rPr kumimoji="0" lang="en-CA" sz="1400" b="0" i="0" u="none" strike="noStrike" kern="1200" cap="none" spc="0" normalizeH="0" baseline="0" noProof="0" dirty="0">
                <a:ln>
                  <a:noFill/>
                </a:ln>
                <a:solidFill>
                  <a:srgbClr val="000000"/>
                </a:solidFill>
                <a:effectLst/>
                <a:uLnTx/>
                <a:uFillTx/>
                <a:latin typeface="Calibri"/>
                <a:ea typeface="+mn-ea"/>
                <a:cs typeface="+mn-cs"/>
              </a:rPr>
              <a:t>)</a:t>
            </a:r>
          </a:p>
        </p:txBody>
      </p:sp>
    </p:spTree>
    <p:extLst>
      <p:ext uri="{BB962C8B-B14F-4D97-AF65-F5344CB8AC3E}">
        <p14:creationId xmlns:p14="http://schemas.microsoft.com/office/powerpoint/2010/main" val="6559299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Modern Hashing Algorithms</a:t>
            </a:r>
          </a:p>
        </p:txBody>
      </p:sp>
      <p:sp>
        <p:nvSpPr>
          <p:cNvPr id="3" name="Content Placeholder 2"/>
          <p:cNvSpPr>
            <a:spLocks noGrp="1"/>
          </p:cNvSpPr>
          <p:nvPr>
            <p:ph sz="quarter" idx="10"/>
          </p:nvPr>
        </p:nvSpPr>
        <p:spPr/>
        <p:txBody>
          <a:bodyPr>
            <a:normAutofit/>
          </a:bodyPr>
          <a:lstStyle/>
          <a:p>
            <a:r>
              <a:rPr lang="en-US" dirty="0"/>
              <a:t>There are many variants of SHA</a:t>
            </a:r>
          </a:p>
          <a:p>
            <a:r>
              <a:rPr lang="en-US" dirty="0"/>
              <a:t>Most common are SHA-1 and SHA-2</a:t>
            </a:r>
          </a:p>
          <a:p>
            <a:r>
              <a:rPr lang="en-US" dirty="0"/>
              <a:t>Primary differences between them are block size used for the message input and final digest size </a:t>
            </a:r>
          </a:p>
          <a:p>
            <a:endParaRPr lang="en-US" dirty="0"/>
          </a:p>
          <a:p>
            <a:endParaRPr lang="en-US" dirty="0"/>
          </a:p>
        </p:txBody>
      </p:sp>
    </p:spTree>
    <p:extLst>
      <p:ext uri="{BB962C8B-B14F-4D97-AF65-F5344CB8AC3E}">
        <p14:creationId xmlns:p14="http://schemas.microsoft.com/office/powerpoint/2010/main" val="17233478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Summary</a:t>
            </a:r>
          </a:p>
        </p:txBody>
      </p:sp>
      <p:sp>
        <p:nvSpPr>
          <p:cNvPr id="3" name="Content Placeholder 2"/>
          <p:cNvSpPr>
            <a:spLocks noGrp="1"/>
          </p:cNvSpPr>
          <p:nvPr>
            <p:ph sz="quarter" idx="10"/>
          </p:nvPr>
        </p:nvSpPr>
        <p:spPr/>
        <p:txBody>
          <a:bodyPr>
            <a:normAutofit/>
          </a:bodyPr>
          <a:lstStyle/>
          <a:p>
            <a:pPr lvl="1">
              <a:spcAft>
                <a:spcPts val="300"/>
              </a:spcAft>
            </a:pPr>
            <a:r>
              <a:rPr lang="en-US" dirty="0"/>
              <a:t>Hash functions are used primarily for digital certificates and to create fingerprints used for file verification. </a:t>
            </a:r>
          </a:p>
          <a:p>
            <a:pPr lvl="1">
              <a:spcAft>
                <a:spcPts val="300"/>
              </a:spcAft>
            </a:pPr>
            <a:r>
              <a:rPr lang="en-US" dirty="0"/>
              <a:t>They are created with five main requirements:</a:t>
            </a:r>
          </a:p>
          <a:p>
            <a:pPr marL="1371600" lvl="2" indent="-457200">
              <a:spcAft>
                <a:spcPts val="300"/>
              </a:spcAft>
              <a:buFont typeface="+mj-lt"/>
              <a:buAutoNum type="arabicPeriod"/>
            </a:pPr>
            <a:r>
              <a:rPr lang="en-CA" dirty="0"/>
              <a:t>Deterministic</a:t>
            </a:r>
          </a:p>
          <a:p>
            <a:pPr marL="1371600" lvl="2" indent="-457200">
              <a:spcAft>
                <a:spcPts val="300"/>
              </a:spcAft>
              <a:buFont typeface="+mj-lt"/>
              <a:buAutoNum type="arabicPeriod"/>
            </a:pPr>
            <a:r>
              <a:rPr lang="en-CA" dirty="0"/>
              <a:t>Non-invertible   </a:t>
            </a:r>
          </a:p>
          <a:p>
            <a:pPr marL="1371600" lvl="2" indent="-457200">
              <a:spcAft>
                <a:spcPts val="300"/>
              </a:spcAft>
              <a:buFont typeface="+mj-lt"/>
              <a:buAutoNum type="arabicPeriod"/>
            </a:pPr>
            <a:r>
              <a:rPr lang="en-CA" dirty="0"/>
              <a:t>Quick to compute</a:t>
            </a:r>
          </a:p>
          <a:p>
            <a:pPr marL="1371600" lvl="2" indent="-457200">
              <a:spcAft>
                <a:spcPts val="300"/>
              </a:spcAft>
              <a:buFont typeface="+mj-lt"/>
              <a:buAutoNum type="arabicPeriod"/>
            </a:pPr>
            <a:r>
              <a:rPr lang="en-CA" dirty="0"/>
              <a:t>Use the </a:t>
            </a:r>
            <a:r>
              <a:rPr lang="en-CA" i="1" dirty="0"/>
              <a:t>Avalanche Effect</a:t>
            </a:r>
          </a:p>
          <a:p>
            <a:pPr marL="1371600" lvl="2" indent="-457200">
              <a:spcAft>
                <a:spcPts val="300"/>
              </a:spcAft>
              <a:buFont typeface="+mj-lt"/>
              <a:buAutoNum type="arabicPeriod"/>
            </a:pPr>
            <a:r>
              <a:rPr lang="en-CA" dirty="0"/>
              <a:t>Should avoid or eliminate collisions</a:t>
            </a:r>
          </a:p>
          <a:p>
            <a:pPr lvl="1">
              <a:spcAft>
                <a:spcPts val="300"/>
              </a:spcAft>
            </a:pPr>
            <a:r>
              <a:rPr lang="en-US" dirty="0"/>
              <a:t>The Message Digest Version 5 (MD5) algorithm takes an input of any size and produces a digest of 128-bits.</a:t>
            </a:r>
          </a:p>
          <a:p>
            <a:pPr lvl="1"/>
            <a:endParaRPr lang="en-US" dirty="0"/>
          </a:p>
          <a:p>
            <a:pPr lvl="1"/>
            <a:endParaRPr lang="en-US" dirty="0"/>
          </a:p>
        </p:txBody>
      </p:sp>
    </p:spTree>
    <p:extLst>
      <p:ext uri="{BB962C8B-B14F-4D97-AF65-F5344CB8AC3E}">
        <p14:creationId xmlns:p14="http://schemas.microsoft.com/office/powerpoint/2010/main" val="32056644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Summary</a:t>
            </a:r>
          </a:p>
        </p:txBody>
      </p:sp>
      <p:sp>
        <p:nvSpPr>
          <p:cNvPr id="3" name="Content Placeholder 2"/>
          <p:cNvSpPr>
            <a:spLocks noGrp="1"/>
          </p:cNvSpPr>
          <p:nvPr>
            <p:ph sz="quarter" idx="10"/>
          </p:nvPr>
        </p:nvSpPr>
        <p:spPr/>
        <p:txBody>
          <a:bodyPr>
            <a:normAutofit/>
          </a:bodyPr>
          <a:lstStyle/>
          <a:p>
            <a:pPr lvl="1"/>
            <a:r>
              <a:rPr lang="en-CA" dirty="0"/>
              <a:t>The MD5 message is padded to a multiple of 512 bits.</a:t>
            </a:r>
          </a:p>
          <a:p>
            <a:pPr lvl="1"/>
            <a:r>
              <a:rPr lang="en-CA" dirty="0"/>
              <a:t>Four unique, non-linear functions are used during each round of the hashing process.</a:t>
            </a:r>
          </a:p>
          <a:p>
            <a:pPr lvl="1"/>
            <a:r>
              <a:rPr lang="en-US" dirty="0"/>
              <a:t>Hash collisions occur when two messages produce the same message digest.</a:t>
            </a:r>
          </a:p>
          <a:p>
            <a:pPr lvl="1"/>
            <a:r>
              <a:rPr lang="en-US" dirty="0"/>
              <a:t>Collisions can be prevented by increasing the size of the one-way function output or by using multiple hashing functions to verify the integrity of a file.</a:t>
            </a:r>
          </a:p>
          <a:p>
            <a:pPr lvl="1"/>
            <a:r>
              <a:rPr lang="en-US" dirty="0"/>
              <a:t>SHA-2 replaced MD5 once exploits were found. </a:t>
            </a:r>
          </a:p>
          <a:p>
            <a:pPr lvl="1"/>
            <a:r>
              <a:rPr lang="en-US" dirty="0"/>
              <a:t>SHA-1 is also considered broken. </a:t>
            </a:r>
          </a:p>
          <a:p>
            <a:pPr lvl="1"/>
            <a:endParaRPr lang="en-US" dirty="0"/>
          </a:p>
          <a:p>
            <a:pPr lvl="1"/>
            <a:endParaRPr lang="en-US" dirty="0"/>
          </a:p>
        </p:txBody>
      </p:sp>
    </p:spTree>
    <p:extLst>
      <p:ext uri="{BB962C8B-B14F-4D97-AF65-F5344CB8AC3E}">
        <p14:creationId xmlns:p14="http://schemas.microsoft.com/office/powerpoint/2010/main" val="28270472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Resources</a:t>
            </a:r>
          </a:p>
        </p:txBody>
      </p:sp>
      <p:sp>
        <p:nvSpPr>
          <p:cNvPr id="3" name="Content Placeholder 2"/>
          <p:cNvSpPr>
            <a:spLocks noGrp="1"/>
          </p:cNvSpPr>
          <p:nvPr>
            <p:ph sz="quarter" idx="10"/>
          </p:nvPr>
        </p:nvSpPr>
        <p:spPr/>
        <p:txBody>
          <a:bodyPr>
            <a:normAutofit/>
          </a:bodyPr>
          <a:lstStyle/>
          <a:p>
            <a:r>
              <a:rPr lang="en-CA" dirty="0">
                <a:hlinkClick r:id="rId3"/>
              </a:rPr>
              <a:t>Hashing Algorithms and Security - </a:t>
            </a:r>
            <a:r>
              <a:rPr lang="en-CA" dirty="0" err="1">
                <a:hlinkClick r:id="rId3"/>
              </a:rPr>
              <a:t>Computerphile</a:t>
            </a:r>
            <a:r>
              <a:rPr lang="en-CA" dirty="0"/>
              <a:t> (https://www.youtube.com/watch?v=b4b8ktEV4Bg) </a:t>
            </a:r>
          </a:p>
          <a:p>
            <a:endParaRPr lang="en-CA" dirty="0"/>
          </a:p>
          <a:p>
            <a:r>
              <a:rPr lang="en-CA" dirty="0">
                <a:hlinkClick r:id="rId4"/>
              </a:rPr>
              <a:t>MD5 Collisions, Visualized</a:t>
            </a:r>
            <a:r>
              <a:rPr lang="en-CA" dirty="0"/>
              <a:t> </a:t>
            </a:r>
          </a:p>
          <a:p>
            <a:pPr marL="0" indent="0">
              <a:buNone/>
            </a:pPr>
            <a:r>
              <a:rPr lang="en-CA"/>
              <a:t>   (</a:t>
            </a:r>
            <a:r>
              <a:rPr lang="en-CA" dirty="0"/>
              <a:t>http://www.links.org/?p=6) </a:t>
            </a:r>
          </a:p>
          <a:p>
            <a:endParaRPr lang="en-CA" dirty="0"/>
          </a:p>
          <a:p>
            <a:r>
              <a:rPr lang="en-CA" dirty="0">
                <a:hlinkClick r:id="rId5"/>
              </a:rPr>
              <a:t>MD5 Collision Demo</a:t>
            </a:r>
            <a:r>
              <a:rPr lang="en-CA" dirty="0"/>
              <a:t> (http://www.mscs.dal.ca/~selinger/md5collision/) </a:t>
            </a:r>
          </a:p>
        </p:txBody>
      </p:sp>
    </p:spTree>
    <p:custDataLst>
      <p:tags r:id="rId1"/>
    </p:custDataLst>
    <p:extLst>
      <p:ext uri="{BB962C8B-B14F-4D97-AF65-F5344CB8AC3E}">
        <p14:creationId xmlns:p14="http://schemas.microsoft.com/office/powerpoint/2010/main" val="40483697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References</a:t>
            </a:r>
          </a:p>
        </p:txBody>
      </p:sp>
      <p:sp>
        <p:nvSpPr>
          <p:cNvPr id="3" name="Content Placeholder 2"/>
          <p:cNvSpPr>
            <a:spLocks noGrp="1"/>
          </p:cNvSpPr>
          <p:nvPr>
            <p:ph sz="quarter" idx="10"/>
          </p:nvPr>
        </p:nvSpPr>
        <p:spPr/>
        <p:txBody>
          <a:bodyPr/>
          <a:lstStyle/>
          <a:p>
            <a:r>
              <a:rPr lang="en-CA" dirty="0"/>
              <a:t>Hash function (</a:t>
            </a:r>
            <a:r>
              <a:rPr lang="en-CA" dirty="0" err="1"/>
              <a:t>n.d.</a:t>
            </a:r>
            <a:r>
              <a:rPr lang="en-CA" dirty="0"/>
              <a:t>) Retrieved Sep. 14, 2017 from Wikipedia: https://en.wikipedia.org/wiki/Hash_function</a:t>
            </a:r>
          </a:p>
        </p:txBody>
      </p:sp>
    </p:spTree>
    <p:extLst>
      <p:ext uri="{BB962C8B-B14F-4D97-AF65-F5344CB8AC3E}">
        <p14:creationId xmlns:p14="http://schemas.microsoft.com/office/powerpoint/2010/main" val="41698850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4294967295"/>
          </p:nvPr>
        </p:nvSpPr>
        <p:spPr>
          <a:xfrm>
            <a:off x="614363" y="4297363"/>
            <a:ext cx="10455275" cy="2320925"/>
          </a:xfrm>
          <a:prstGeom prst="rect">
            <a:avLst/>
          </a:prstGeom>
          <a:noFill/>
        </p:spPr>
        <p:txBody>
          <a:bodyPr/>
          <a:lstStyle>
            <a:lvl1pPr marL="0" marR="0" indent="0">
              <a:lnSpc>
                <a:spcPct val="115000"/>
              </a:lnSpc>
              <a:spcBef>
                <a:spcPts val="0"/>
              </a:spcBef>
              <a:spcAft>
                <a:spcPts val="0"/>
              </a:spcAft>
              <a:buFontTx/>
              <a:buNone/>
              <a:defRPr sz="1100">
                <a:latin typeface="Arial" panose="020B0604020202020204" pitchFamily="34" charset="0"/>
                <a:cs typeface="Arial" panose="020B0604020202020204" pitchFamily="34" charset="0"/>
              </a:defRPr>
            </a:lvl1pPr>
          </a:lstStyle>
          <a:p>
            <a:r>
              <a:rPr lang="en-US" dirty="0">
                <a:ea typeface="Times New Roman" panose="02020603050405020304" pitchFamily="18" charset="0"/>
                <a:cs typeface="Times New Roman" panose="02020603050405020304" pitchFamily="18" charset="0"/>
              </a:rPr>
              <a:t>© 2017, Southern Alberta Institute of Technology. All rights reserved.</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 </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For more information, contact:</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Director, Centre for Instructional Technology and Development</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Southern Alberta Institute of Technology</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1301 16 Ave. N.W., Calgary, AB T2M 0L4</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pPr lvl="0"/>
            <a:endParaRPr lang="en-CA" dirty="0"/>
          </a:p>
        </p:txBody>
      </p:sp>
    </p:spTree>
    <p:extLst>
      <p:ext uri="{BB962C8B-B14F-4D97-AF65-F5344CB8AC3E}">
        <p14:creationId xmlns:p14="http://schemas.microsoft.com/office/powerpoint/2010/main" val="1291508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ITSC 307: </a:t>
            </a:r>
            <a:br>
              <a:rPr lang="en-US" dirty="0"/>
            </a:br>
            <a:r>
              <a:rPr lang="en-US" dirty="0"/>
              <a:t>PCI Compliance and Encryption</a:t>
            </a:r>
          </a:p>
        </p:txBody>
      </p:sp>
      <p:sp>
        <p:nvSpPr>
          <p:cNvPr id="3" name="Subtitle 2"/>
          <p:cNvSpPr>
            <a:spLocks noGrp="1"/>
          </p:cNvSpPr>
          <p:nvPr>
            <p:ph type="subTitle" idx="1"/>
          </p:nvPr>
        </p:nvSpPr>
        <p:spPr/>
        <p:txBody>
          <a:bodyPr>
            <a:normAutofit/>
          </a:bodyPr>
          <a:lstStyle/>
          <a:p>
            <a:r>
              <a:rPr lang="en-US" dirty="0"/>
              <a:t>Module 3: Encryption Algorithms</a:t>
            </a:r>
          </a:p>
        </p:txBody>
      </p:sp>
    </p:spTree>
    <p:custDataLst>
      <p:tags r:id="rId1"/>
    </p:custDataLst>
    <p:extLst>
      <p:ext uri="{BB962C8B-B14F-4D97-AF65-F5344CB8AC3E}">
        <p14:creationId xmlns:p14="http://schemas.microsoft.com/office/powerpoint/2010/main" val="2395485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Encryption </a:t>
            </a:r>
          </a:p>
        </p:txBody>
      </p:sp>
      <p:sp>
        <p:nvSpPr>
          <p:cNvPr id="3" name="Content Placeholder 2"/>
          <p:cNvSpPr>
            <a:spLocks noGrp="1"/>
          </p:cNvSpPr>
          <p:nvPr>
            <p:ph sz="quarter" idx="10"/>
          </p:nvPr>
        </p:nvSpPr>
        <p:spPr/>
        <p:txBody>
          <a:bodyPr>
            <a:normAutofit/>
          </a:bodyPr>
          <a:lstStyle/>
          <a:p>
            <a:r>
              <a:rPr lang="en-US" dirty="0"/>
              <a:t>For any message that you want to encrypt, use the following notation: </a:t>
            </a:r>
          </a:p>
          <a:p>
            <a:pPr marL="914400" lvl="2" indent="0">
              <a:buNone/>
            </a:pPr>
            <a:r>
              <a:rPr lang="en-US" i="1" dirty="0"/>
              <a:t>M</a:t>
            </a:r>
            <a:r>
              <a:rPr lang="en-US" dirty="0"/>
              <a:t> -&gt; plaintext message to be encrypted</a:t>
            </a:r>
          </a:p>
          <a:p>
            <a:pPr marL="914400" lvl="2" indent="0">
              <a:buNone/>
            </a:pPr>
            <a:r>
              <a:rPr lang="en-US" i="1" dirty="0"/>
              <a:t>C</a:t>
            </a:r>
            <a:r>
              <a:rPr lang="en-US" dirty="0"/>
              <a:t> -&gt; </a:t>
            </a:r>
            <a:r>
              <a:rPr lang="en-US" dirty="0" err="1"/>
              <a:t>ciphertext</a:t>
            </a:r>
            <a:r>
              <a:rPr lang="en-US" dirty="0"/>
              <a:t> used to obscure the message</a:t>
            </a:r>
          </a:p>
          <a:p>
            <a:pPr marL="914400" lvl="2" indent="0">
              <a:buNone/>
            </a:pPr>
            <a:r>
              <a:rPr lang="en-US" dirty="0"/>
              <a:t>E -&gt; function used to convert </a:t>
            </a:r>
            <a:r>
              <a:rPr lang="en-US" i="1" dirty="0"/>
              <a:t>M</a:t>
            </a:r>
            <a:r>
              <a:rPr lang="en-US" dirty="0"/>
              <a:t> to encoded </a:t>
            </a:r>
            <a:r>
              <a:rPr lang="en-US" dirty="0" err="1"/>
              <a:t>ciphertext</a:t>
            </a:r>
            <a:r>
              <a:rPr lang="en-US" dirty="0"/>
              <a:t> </a:t>
            </a:r>
            <a:r>
              <a:rPr lang="en-US" i="1" dirty="0"/>
              <a:t>C </a:t>
            </a:r>
            <a:r>
              <a:rPr lang="en-US" dirty="0"/>
              <a:t>(encode)</a:t>
            </a:r>
          </a:p>
          <a:p>
            <a:pPr marL="914400" lvl="2" indent="0">
              <a:buNone/>
            </a:pPr>
            <a:r>
              <a:rPr lang="en-US" dirty="0"/>
              <a:t>D -&gt; function used to convert </a:t>
            </a:r>
            <a:r>
              <a:rPr lang="en-US" i="1" dirty="0"/>
              <a:t>C</a:t>
            </a:r>
            <a:r>
              <a:rPr lang="en-US" dirty="0"/>
              <a:t> back to plaintext </a:t>
            </a:r>
            <a:r>
              <a:rPr lang="en-US" i="1" dirty="0"/>
              <a:t>M</a:t>
            </a:r>
            <a:r>
              <a:rPr lang="en-US" dirty="0"/>
              <a:t>  (decode)</a:t>
            </a:r>
          </a:p>
          <a:p>
            <a:r>
              <a:rPr lang="en-US" dirty="0"/>
              <a:t>To encrypt a message use: </a:t>
            </a:r>
          </a:p>
          <a:p>
            <a:pPr marL="1371600" lvl="3" indent="0">
              <a:buNone/>
            </a:pPr>
            <a:r>
              <a:rPr lang="en-US" b="1" i="1" dirty="0"/>
              <a:t>C</a:t>
            </a:r>
            <a:r>
              <a:rPr lang="en-US" b="1" dirty="0"/>
              <a:t> = E(</a:t>
            </a:r>
            <a:r>
              <a:rPr lang="en-US" b="1" i="1" dirty="0"/>
              <a:t>M</a:t>
            </a:r>
            <a:r>
              <a:rPr lang="en-US" b="1" dirty="0"/>
              <a:t>) </a:t>
            </a:r>
          </a:p>
          <a:p>
            <a:pPr marL="1371600" lvl="3" indent="0">
              <a:buNone/>
            </a:pPr>
            <a:endParaRPr lang="en-US" b="1" dirty="0"/>
          </a:p>
          <a:p>
            <a:r>
              <a:rPr lang="en-US" dirty="0"/>
              <a:t>To decrypt a message use:</a:t>
            </a:r>
          </a:p>
          <a:p>
            <a:pPr marL="1371600" lvl="3" indent="0">
              <a:buNone/>
            </a:pPr>
            <a:r>
              <a:rPr lang="en-US" b="1" i="1" dirty="0"/>
              <a:t>M</a:t>
            </a:r>
            <a:r>
              <a:rPr lang="en-US" b="1" dirty="0"/>
              <a:t> = D(</a:t>
            </a:r>
            <a:r>
              <a:rPr lang="en-US" b="1" i="1" dirty="0"/>
              <a:t>C</a:t>
            </a:r>
            <a:r>
              <a:rPr lang="en-US" b="1" dirty="0"/>
              <a:t>)</a:t>
            </a:r>
            <a:r>
              <a:rPr lang="en-US" dirty="0"/>
              <a:t> 		or	 </a:t>
            </a:r>
            <a:r>
              <a:rPr lang="en-US" b="1" i="1" dirty="0"/>
              <a:t>M</a:t>
            </a:r>
            <a:r>
              <a:rPr lang="en-US" b="1" dirty="0"/>
              <a:t> = D(E(</a:t>
            </a:r>
            <a:r>
              <a:rPr lang="en-US" b="1" i="1" dirty="0"/>
              <a:t>M</a:t>
            </a:r>
            <a:r>
              <a:rPr lang="en-US" b="1" dirty="0"/>
              <a:t>))</a:t>
            </a:r>
          </a:p>
          <a:p>
            <a:pPr lvl="3"/>
            <a:endParaRPr lang="en-US" dirty="0"/>
          </a:p>
        </p:txBody>
      </p:sp>
    </p:spTree>
    <p:custDataLst>
      <p:tags r:id="rId1"/>
    </p:custDataLst>
    <p:extLst>
      <p:ext uri="{BB962C8B-B14F-4D97-AF65-F5344CB8AC3E}">
        <p14:creationId xmlns:p14="http://schemas.microsoft.com/office/powerpoint/2010/main" val="1167530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Topics</a:t>
            </a:r>
            <a:endParaRPr lang="en-US" dirty="0"/>
          </a:p>
        </p:txBody>
      </p:sp>
      <p:sp>
        <p:nvSpPr>
          <p:cNvPr id="3" name="Content Placeholder 2"/>
          <p:cNvSpPr>
            <a:spLocks noGrp="1"/>
          </p:cNvSpPr>
          <p:nvPr>
            <p:ph sz="quarter" idx="10"/>
          </p:nvPr>
        </p:nvSpPr>
        <p:spPr/>
        <p:txBody>
          <a:bodyPr>
            <a:normAutofit/>
          </a:bodyPr>
          <a:lstStyle/>
          <a:p>
            <a:r>
              <a:rPr lang="en-CA" dirty="0"/>
              <a:t>Definitions</a:t>
            </a:r>
          </a:p>
          <a:p>
            <a:r>
              <a:rPr lang="en-CA" dirty="0"/>
              <a:t>Data Encryption Standard (DES)</a:t>
            </a:r>
          </a:p>
          <a:p>
            <a:r>
              <a:rPr lang="en-CA" dirty="0"/>
              <a:t>Cryptanalysis</a:t>
            </a:r>
          </a:p>
          <a:p>
            <a:r>
              <a:rPr lang="en-CA" dirty="0"/>
              <a:t>Public Key vs. Shared Secret</a:t>
            </a:r>
          </a:p>
          <a:p>
            <a:r>
              <a:rPr lang="en-CA" dirty="0"/>
              <a:t>Advanced Encryption Standard (AES)</a:t>
            </a:r>
          </a:p>
        </p:txBody>
      </p:sp>
    </p:spTree>
    <p:custDataLst>
      <p:tags r:id="rId1"/>
    </p:custDataLst>
    <p:extLst>
      <p:ext uri="{BB962C8B-B14F-4D97-AF65-F5344CB8AC3E}">
        <p14:creationId xmlns:p14="http://schemas.microsoft.com/office/powerpoint/2010/main" val="10560015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Definitions</a:t>
            </a:r>
          </a:p>
        </p:txBody>
      </p:sp>
      <p:sp>
        <p:nvSpPr>
          <p:cNvPr id="3" name="Content Placeholder 2"/>
          <p:cNvSpPr>
            <a:spLocks noGrp="1"/>
          </p:cNvSpPr>
          <p:nvPr>
            <p:ph sz="quarter" idx="10"/>
          </p:nvPr>
        </p:nvSpPr>
        <p:spPr/>
        <p:txBody>
          <a:bodyPr/>
          <a:lstStyle/>
          <a:p>
            <a:pPr marL="0" indent="0">
              <a:buNone/>
            </a:pPr>
            <a:r>
              <a:rPr lang="en-CA" dirty="0"/>
              <a:t>Block Cipher</a:t>
            </a:r>
          </a:p>
          <a:p>
            <a:pPr lvl="1"/>
            <a:r>
              <a:rPr lang="en-CA" dirty="0"/>
              <a:t>The message text is converted into cipher text in groups of characters or symbols. </a:t>
            </a:r>
          </a:p>
          <a:p>
            <a:pPr lvl="1"/>
            <a:endParaRPr lang="en-CA" dirty="0"/>
          </a:p>
          <a:p>
            <a:pPr marL="0" indent="0">
              <a:buNone/>
            </a:pPr>
            <a:r>
              <a:rPr lang="en-CA" dirty="0"/>
              <a:t>Stream Cipher</a:t>
            </a:r>
          </a:p>
          <a:p>
            <a:pPr lvl="1"/>
            <a:r>
              <a:rPr lang="en-CA" dirty="0"/>
              <a:t>The message text is converted into cipher text in single characters or symbols.</a:t>
            </a:r>
          </a:p>
          <a:p>
            <a:pPr lvl="1"/>
            <a:endParaRPr lang="en-CA" dirty="0"/>
          </a:p>
          <a:p>
            <a:endParaRPr lang="en-US" dirty="0"/>
          </a:p>
        </p:txBody>
      </p:sp>
    </p:spTree>
    <p:custDataLst>
      <p:tags r:id="rId1"/>
    </p:custDataLst>
    <p:extLst>
      <p:ext uri="{BB962C8B-B14F-4D97-AF65-F5344CB8AC3E}">
        <p14:creationId xmlns:p14="http://schemas.microsoft.com/office/powerpoint/2010/main" val="39559851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Encryption Standard (DES)</a:t>
            </a:r>
          </a:p>
        </p:txBody>
      </p:sp>
      <p:sp>
        <p:nvSpPr>
          <p:cNvPr id="3" name="Content Placeholder 2"/>
          <p:cNvSpPr>
            <a:spLocks noGrp="1"/>
          </p:cNvSpPr>
          <p:nvPr>
            <p:ph sz="quarter" idx="10"/>
          </p:nvPr>
        </p:nvSpPr>
        <p:spPr/>
        <p:txBody>
          <a:bodyPr>
            <a:normAutofit/>
          </a:bodyPr>
          <a:lstStyle/>
          <a:p>
            <a:r>
              <a:rPr lang="en-CA" dirty="0"/>
              <a:t>Adopted in 1975</a:t>
            </a:r>
          </a:p>
          <a:p>
            <a:r>
              <a:rPr lang="en-CA" dirty="0"/>
              <a:t>Initial request came from the US government for digital information security</a:t>
            </a:r>
          </a:p>
          <a:p>
            <a:r>
              <a:rPr lang="en-CA" dirty="0"/>
              <a:t>IBM, with assistance from the NSA, developed the accepted algorithm</a:t>
            </a:r>
          </a:p>
          <a:p>
            <a:r>
              <a:rPr lang="en-CA" dirty="0"/>
              <a:t>By 1999, Triple DES (algorithm applied 3 consecutive times with up to three unique keys) was required for non-classified data</a:t>
            </a:r>
          </a:p>
          <a:p>
            <a:r>
              <a:rPr lang="en-CA" dirty="0"/>
              <a:t>In Nov. 2008, DES algorithm could be brute forced in under 24 hours</a:t>
            </a:r>
          </a:p>
        </p:txBody>
      </p:sp>
    </p:spTree>
    <p:custDataLst>
      <p:tags r:id="rId1"/>
    </p:custDataLst>
    <p:extLst>
      <p:ext uri="{BB962C8B-B14F-4D97-AF65-F5344CB8AC3E}">
        <p14:creationId xmlns:p14="http://schemas.microsoft.com/office/powerpoint/2010/main" val="18137063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Encryption Standard (DES)</a:t>
            </a:r>
          </a:p>
        </p:txBody>
      </p:sp>
      <p:sp>
        <p:nvSpPr>
          <p:cNvPr id="3" name="Content Placeholder 2"/>
          <p:cNvSpPr>
            <a:spLocks noGrp="1"/>
          </p:cNvSpPr>
          <p:nvPr>
            <p:ph sz="quarter" idx="10"/>
          </p:nvPr>
        </p:nvSpPr>
        <p:spPr/>
        <p:txBody>
          <a:bodyPr>
            <a:normAutofit/>
          </a:bodyPr>
          <a:lstStyle/>
          <a:p>
            <a:r>
              <a:rPr lang="en-CA" sz="2400" dirty="0"/>
              <a:t>64-bit, block-based cipher (same number of </a:t>
            </a:r>
            <a:br>
              <a:rPr lang="en-CA" sz="2400" dirty="0"/>
            </a:br>
            <a:r>
              <a:rPr lang="en-CA" sz="2400" dirty="0"/>
              <a:t>input and output bits)</a:t>
            </a:r>
          </a:p>
          <a:p>
            <a:r>
              <a:rPr lang="en-CA" sz="2400" dirty="0"/>
              <a:t>Plaintext split into two halves and processed</a:t>
            </a:r>
            <a:br>
              <a:rPr lang="en-CA" sz="2400" dirty="0"/>
            </a:br>
            <a:r>
              <a:rPr lang="en-CA" sz="2400" dirty="0"/>
              <a:t>in parallel</a:t>
            </a:r>
          </a:p>
          <a:p>
            <a:r>
              <a:rPr lang="en-CA" sz="2400" dirty="0"/>
              <a:t>Consists of 16 rounds, similar to MD5, where a </a:t>
            </a:r>
            <a:br>
              <a:rPr lang="en-CA" sz="2400" dirty="0"/>
            </a:br>
            <a:r>
              <a:rPr lang="en-CA" sz="2400" dirty="0"/>
              <a:t>non-linear function is applied to one half, and</a:t>
            </a:r>
            <a:br>
              <a:rPr lang="en-CA" sz="2400" dirty="0"/>
            </a:br>
            <a:r>
              <a:rPr lang="en-CA" sz="2400" dirty="0"/>
              <a:t>then XOR-</a:t>
            </a:r>
            <a:r>
              <a:rPr lang="en-CA" sz="2400" dirty="0" err="1"/>
              <a:t>ed</a:t>
            </a:r>
            <a:r>
              <a:rPr lang="en-CA" sz="2400" dirty="0"/>
              <a:t> with the other half of the plaintext</a:t>
            </a:r>
          </a:p>
          <a:p>
            <a:r>
              <a:rPr lang="en-CA" sz="2400" dirty="0"/>
              <a:t>After the XOR, both halves swap position</a:t>
            </a:r>
          </a:p>
          <a:p>
            <a:r>
              <a:rPr lang="en-CA" sz="2400" dirty="0"/>
              <a:t>Encryption and decryption use the same key</a:t>
            </a:r>
          </a:p>
          <a:p>
            <a:endParaRPr lang="en-CA" sz="2400" dirty="0"/>
          </a:p>
        </p:txBody>
      </p:sp>
      <p:pic>
        <p:nvPicPr>
          <p:cNvPr id="1028" name="Picture 4" descr="File:DES-main-networ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3840" y="1000905"/>
            <a:ext cx="1506382" cy="4057733"/>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7979113" y="5058638"/>
            <a:ext cx="3855836" cy="86177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1" i="0" u="none" strike="noStrike" kern="1200" cap="none" spc="0" normalizeH="0" baseline="0" noProof="0" dirty="0">
                <a:ln>
                  <a:noFill/>
                </a:ln>
                <a:solidFill>
                  <a:srgbClr val="000000"/>
                </a:solidFill>
                <a:effectLst/>
                <a:uLnTx/>
                <a:uFillTx/>
                <a:latin typeface="Calibri"/>
                <a:ea typeface="+mn-ea"/>
                <a:cs typeface="+mn-cs"/>
              </a:rPr>
              <a:t>Figure 1: </a:t>
            </a:r>
            <a:r>
              <a:rPr kumimoji="0" lang="en-CA" sz="1400" b="1" i="0" u="none" strike="noStrike" kern="1200" cap="none" spc="0" normalizeH="0" baseline="0" noProof="0" dirty="0" err="1">
                <a:ln>
                  <a:noFill/>
                </a:ln>
                <a:solidFill>
                  <a:srgbClr val="000000"/>
                </a:solidFill>
                <a:effectLst/>
                <a:uLnTx/>
                <a:uFillTx/>
                <a:latin typeface="Calibri"/>
                <a:ea typeface="+mn-ea"/>
                <a:cs typeface="+mn-cs"/>
              </a:rPr>
              <a:t>Ciphertext</a:t>
            </a:r>
            <a:r>
              <a:rPr kumimoji="0" lang="en-CA" sz="1400" b="1" i="0" u="none" strike="noStrike" kern="1200" cap="none" spc="0" normalizeH="0" baseline="0" noProof="0" dirty="0">
                <a:ln>
                  <a:noFill/>
                </a:ln>
                <a:solidFill>
                  <a:srgbClr val="000000"/>
                </a:solidFill>
                <a:effectLst/>
                <a:uLnTx/>
                <a:uFillTx/>
                <a:latin typeface="Calibri"/>
                <a:ea typeface="+mn-ea"/>
                <a:cs typeface="+mn-cs"/>
              </a:rPr>
              <a:t> (64 bits)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srgbClr val="000000"/>
                </a:solidFill>
                <a:effectLst/>
                <a:uLnTx/>
                <a:uFillTx/>
                <a:latin typeface="Calibri"/>
                <a:ea typeface="+mn-ea"/>
                <a:cs typeface="+mn-cs"/>
              </a:rPr>
              <a:t>© 2005, Matt Crypto, </a:t>
            </a:r>
            <a:r>
              <a:rPr kumimoji="0" lang="en-CA" sz="1200" b="0" i="0" u="none" strike="noStrike" kern="1200" cap="none" spc="0" normalizeH="0" baseline="0" noProof="0" dirty="0">
                <a:ln>
                  <a:noFill/>
                </a:ln>
                <a:solidFill>
                  <a:srgbClr val="000000"/>
                </a:solidFill>
                <a:effectLst/>
                <a:uLnTx/>
                <a:uFillTx/>
                <a:latin typeface="Calibri"/>
                <a:ea typeface="+mn-ea"/>
                <a:cs typeface="+mn-cs"/>
                <a:hlinkClick r:id="rId4"/>
              </a:rPr>
              <a:t>https://en.wikipedia.org/wiki/File:DES-main-network.png</a:t>
            </a:r>
            <a:r>
              <a:rPr kumimoji="0" lang="en-CA" sz="1200" b="0" i="0" u="none" strike="noStrike" kern="1200" cap="none" spc="0" normalizeH="0" baseline="0" noProof="0" dirty="0">
                <a:ln>
                  <a:noFill/>
                </a:ln>
                <a:solidFill>
                  <a:srgbClr val="000000"/>
                </a:solidFill>
                <a:effectLst/>
                <a:uLnTx/>
                <a:uFillTx/>
                <a:latin typeface="Calibri"/>
                <a:ea typeface="+mn-ea"/>
                <a:cs typeface="+mn-cs"/>
              </a:rPr>
              <a:t> </a:t>
            </a:r>
            <a:br>
              <a:rPr kumimoji="0" lang="en-CA" sz="1200" b="0" i="0" u="none" strike="noStrike" kern="1200" cap="none" spc="0" normalizeH="0" baseline="0" noProof="0" dirty="0">
                <a:ln>
                  <a:noFill/>
                </a:ln>
                <a:solidFill>
                  <a:srgbClr val="000000"/>
                </a:solidFill>
                <a:effectLst/>
                <a:uLnTx/>
                <a:uFillTx/>
                <a:latin typeface="Calibri"/>
                <a:ea typeface="+mn-ea"/>
                <a:cs typeface="+mn-cs"/>
              </a:rPr>
            </a:br>
            <a:r>
              <a:rPr kumimoji="0" lang="en-CA" sz="1200" b="0" i="0" u="none" strike="noStrike" kern="1200" cap="none" spc="0" normalizeH="0" baseline="0" noProof="0" dirty="0">
                <a:ln>
                  <a:noFill/>
                </a:ln>
                <a:solidFill>
                  <a:srgbClr val="000000"/>
                </a:solidFill>
                <a:effectLst/>
                <a:uLnTx/>
                <a:uFillTx/>
                <a:latin typeface="Calibri"/>
                <a:ea typeface="+mn-ea"/>
                <a:cs typeface="+mn-cs"/>
              </a:rPr>
              <a:t>(Public Domain)</a:t>
            </a:r>
          </a:p>
        </p:txBody>
      </p:sp>
    </p:spTree>
    <p:custDataLst>
      <p:tags r:id="rId1"/>
    </p:custDataLst>
    <p:extLst>
      <p:ext uri="{BB962C8B-B14F-4D97-AF65-F5344CB8AC3E}">
        <p14:creationId xmlns:p14="http://schemas.microsoft.com/office/powerpoint/2010/main" val="4778974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 </a:t>
            </a:r>
            <a:r>
              <a:rPr lang="en-US" dirty="0" err="1"/>
              <a:t>Feistel</a:t>
            </a:r>
            <a:r>
              <a:rPr lang="en-US" dirty="0"/>
              <a:t> Function</a:t>
            </a:r>
          </a:p>
        </p:txBody>
      </p:sp>
      <p:sp>
        <p:nvSpPr>
          <p:cNvPr id="3" name="Content Placeholder 2"/>
          <p:cNvSpPr>
            <a:spLocks noGrp="1"/>
          </p:cNvSpPr>
          <p:nvPr>
            <p:ph sz="quarter" idx="10"/>
          </p:nvPr>
        </p:nvSpPr>
        <p:spPr/>
        <p:txBody>
          <a:bodyPr>
            <a:normAutofit/>
          </a:bodyPr>
          <a:lstStyle/>
          <a:p>
            <a:r>
              <a:rPr lang="en-CA" sz="2400" dirty="0"/>
              <a:t>Four primary components:</a:t>
            </a:r>
          </a:p>
          <a:p>
            <a:pPr marL="457200" indent="71438">
              <a:buFont typeface="+mj-lt"/>
              <a:buAutoNum type="arabicPeriod"/>
            </a:pPr>
            <a:r>
              <a:rPr lang="en-CA" sz="2400" dirty="0"/>
              <a:t> Expansion</a:t>
            </a:r>
          </a:p>
          <a:p>
            <a:pPr marL="457200" indent="71438">
              <a:buFont typeface="+mj-lt"/>
              <a:buAutoNum type="arabicPeriod"/>
            </a:pPr>
            <a:r>
              <a:rPr lang="en-CA" sz="2400" dirty="0"/>
              <a:t> Key Mixing</a:t>
            </a:r>
          </a:p>
          <a:p>
            <a:pPr marL="457200" indent="71438">
              <a:buFont typeface="+mj-lt"/>
              <a:buAutoNum type="arabicPeriod"/>
            </a:pPr>
            <a:r>
              <a:rPr lang="en-CA" sz="2400" dirty="0"/>
              <a:t> Substitution</a:t>
            </a:r>
          </a:p>
          <a:p>
            <a:pPr marL="457200" indent="71438">
              <a:buFont typeface="+mj-lt"/>
              <a:buAutoNum type="arabicPeriod"/>
            </a:pPr>
            <a:r>
              <a:rPr lang="en-CA" sz="2400" dirty="0"/>
              <a:t> Permutation</a:t>
            </a:r>
          </a:p>
          <a:p>
            <a:pPr marL="457200" indent="71438">
              <a:buFont typeface="+mj-lt"/>
              <a:buAutoNum type="arabicPeriod"/>
            </a:pPr>
            <a:endParaRPr lang="en-CA" sz="2400" dirty="0"/>
          </a:p>
          <a:p>
            <a:pPr marL="457200" indent="71438">
              <a:buFont typeface="+mj-lt"/>
              <a:buAutoNum type="arabicPeriod"/>
            </a:pPr>
            <a:endParaRPr lang="en-CA" sz="2400" dirty="0"/>
          </a:p>
          <a:p>
            <a:pPr marL="457200" indent="71438">
              <a:buFont typeface="+mj-lt"/>
              <a:buAutoNum type="arabicPeriod"/>
            </a:pPr>
            <a:endParaRPr lang="en-CA" sz="2400" dirty="0"/>
          </a:p>
          <a:p>
            <a:pPr marL="457200" indent="0">
              <a:buNone/>
            </a:pPr>
            <a:endParaRPr lang="en-CA" sz="2400" dirty="0"/>
          </a:p>
        </p:txBody>
      </p:sp>
      <p:pic>
        <p:nvPicPr>
          <p:cNvPr id="2050" name="Picture 2" descr="File:DES-f-func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2990" y="1119940"/>
            <a:ext cx="4366437" cy="4205237"/>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p:cNvSpPr/>
          <p:nvPr/>
        </p:nvSpPr>
        <p:spPr>
          <a:xfrm>
            <a:off x="6193860" y="5471596"/>
            <a:ext cx="4924696" cy="67710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1" i="0" u="none" strike="noStrike" kern="1200" cap="none" spc="0" normalizeH="0" baseline="0" noProof="0" dirty="0">
                <a:ln>
                  <a:noFill/>
                </a:ln>
                <a:solidFill>
                  <a:srgbClr val="000000"/>
                </a:solidFill>
                <a:effectLst/>
                <a:uLnTx/>
                <a:uFillTx/>
                <a:latin typeface="Calibri"/>
                <a:ea typeface="+mn-ea"/>
                <a:cs typeface="+mn-cs"/>
              </a:rPr>
              <a:t>Figure 2: DES </a:t>
            </a:r>
            <a:r>
              <a:rPr kumimoji="0" lang="en-CA" sz="1400" b="1" i="0" u="none" strike="noStrike" kern="1200" cap="none" spc="0" normalizeH="0" baseline="0" noProof="0" dirty="0" err="1">
                <a:ln>
                  <a:noFill/>
                </a:ln>
                <a:solidFill>
                  <a:srgbClr val="000000"/>
                </a:solidFill>
                <a:effectLst/>
                <a:uLnTx/>
                <a:uFillTx/>
                <a:latin typeface="Calibri"/>
                <a:ea typeface="+mn-ea"/>
                <a:cs typeface="+mn-cs"/>
              </a:rPr>
              <a:t>Feistel</a:t>
            </a:r>
            <a:r>
              <a:rPr kumimoji="0" lang="en-CA" sz="1400" b="1" i="0" u="none" strike="noStrike" kern="1200" cap="none" spc="0" normalizeH="0" baseline="0" noProof="0" dirty="0">
                <a:ln>
                  <a:noFill/>
                </a:ln>
                <a:solidFill>
                  <a:srgbClr val="000000"/>
                </a:solidFill>
                <a:effectLst/>
                <a:uLnTx/>
                <a:uFillTx/>
                <a:latin typeface="Calibri"/>
                <a:ea typeface="+mn-ea"/>
                <a:cs typeface="+mn-cs"/>
              </a:rPr>
              <a:t> Function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srgbClr val="000000"/>
                </a:solidFill>
                <a:effectLst/>
                <a:uLnTx/>
                <a:uFillTx/>
                <a:latin typeface="Calibri"/>
                <a:ea typeface="+mn-ea"/>
                <a:cs typeface="+mn-cs"/>
              </a:rPr>
              <a:t>© 2005, Matt Crypto, </a:t>
            </a:r>
            <a:r>
              <a:rPr kumimoji="0" lang="en-CA" sz="1200" b="0" i="0" u="none" strike="noStrike" kern="1200" cap="none" spc="0" normalizeH="0" baseline="0" noProof="0" dirty="0">
                <a:ln>
                  <a:noFill/>
                </a:ln>
                <a:solidFill>
                  <a:srgbClr val="000000"/>
                </a:solidFill>
                <a:effectLst/>
                <a:uLnTx/>
                <a:uFillTx/>
                <a:latin typeface="Calibri"/>
                <a:ea typeface="+mn-ea"/>
                <a:cs typeface="+mn-cs"/>
                <a:hlinkClick r:id="rId5"/>
              </a:rPr>
              <a:t>https://en.wikipedia.org/wiki/File:DES-f-function.png</a:t>
            </a:r>
            <a:r>
              <a:rPr kumimoji="0" lang="en-CA" sz="1200" b="0" i="0" u="none" strike="noStrike" kern="1200" cap="none" spc="0" normalizeH="0" baseline="0" noProof="0" dirty="0">
                <a:ln>
                  <a:noFill/>
                </a:ln>
                <a:solidFill>
                  <a:srgbClr val="000000"/>
                </a:solidFill>
                <a:effectLst/>
                <a:uLnTx/>
                <a:uFillTx/>
                <a:latin typeface="Calibri"/>
                <a:ea typeface="+mn-ea"/>
                <a:cs typeface="+mn-cs"/>
              </a:rPr>
              <a:t> </a:t>
            </a:r>
            <a:br>
              <a:rPr kumimoji="0" lang="en-CA" sz="1200" b="0" i="0" u="none" strike="noStrike" kern="1200" cap="none" spc="0" normalizeH="0" baseline="0" noProof="0" dirty="0">
                <a:ln>
                  <a:noFill/>
                </a:ln>
                <a:solidFill>
                  <a:srgbClr val="000000"/>
                </a:solidFill>
                <a:effectLst/>
                <a:uLnTx/>
                <a:uFillTx/>
                <a:latin typeface="Calibri"/>
                <a:ea typeface="+mn-ea"/>
                <a:cs typeface="+mn-cs"/>
              </a:rPr>
            </a:br>
            <a:r>
              <a:rPr kumimoji="0" lang="en-CA" sz="1200" b="0" i="0" u="none" strike="noStrike" kern="1200" cap="none" spc="0" normalizeH="0" baseline="0" noProof="0" dirty="0">
                <a:ln>
                  <a:noFill/>
                </a:ln>
                <a:solidFill>
                  <a:srgbClr val="000000"/>
                </a:solidFill>
                <a:effectLst/>
                <a:uLnTx/>
                <a:uFillTx/>
                <a:latin typeface="Calibri"/>
                <a:ea typeface="+mn-ea"/>
                <a:cs typeface="+mn-cs"/>
              </a:rPr>
              <a:t>(Public Domain)</a:t>
            </a:r>
          </a:p>
        </p:txBody>
      </p:sp>
    </p:spTree>
    <p:custDataLst>
      <p:tags r:id="rId1"/>
    </p:custDataLst>
    <p:extLst>
      <p:ext uri="{BB962C8B-B14F-4D97-AF65-F5344CB8AC3E}">
        <p14:creationId xmlns:p14="http://schemas.microsoft.com/office/powerpoint/2010/main" val="10892438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 Key Schedule</a:t>
            </a:r>
          </a:p>
        </p:txBody>
      </p:sp>
      <p:sp>
        <p:nvSpPr>
          <p:cNvPr id="3" name="Content Placeholder 2"/>
          <p:cNvSpPr>
            <a:spLocks noGrp="1"/>
          </p:cNvSpPr>
          <p:nvPr>
            <p:ph sz="quarter" idx="10"/>
          </p:nvPr>
        </p:nvSpPr>
        <p:spPr/>
        <p:txBody>
          <a:bodyPr>
            <a:normAutofit/>
          </a:bodyPr>
          <a:lstStyle/>
          <a:p>
            <a:r>
              <a:rPr lang="en-CA" sz="2400" dirty="0"/>
              <a:t>56-bits of the input key are selected</a:t>
            </a:r>
          </a:p>
          <a:p>
            <a:r>
              <a:rPr lang="en-CA" sz="2400" dirty="0"/>
              <a:t>Other bits used for error checking</a:t>
            </a:r>
          </a:p>
          <a:p>
            <a:r>
              <a:rPr lang="en-CA" sz="2400" dirty="0"/>
              <a:t>Key is split into two halves and rotated </a:t>
            </a:r>
            <a:br>
              <a:rPr lang="en-CA" sz="2400" dirty="0"/>
            </a:br>
            <a:r>
              <a:rPr lang="en-CA" sz="2400" dirty="0"/>
              <a:t>an affixed amount each round</a:t>
            </a:r>
          </a:p>
          <a:p>
            <a:r>
              <a:rPr lang="en-CA" sz="2400" dirty="0"/>
              <a:t>After rotation, halves are used as </a:t>
            </a:r>
            <a:br>
              <a:rPr lang="en-CA" sz="2400" dirty="0"/>
            </a:br>
            <a:r>
              <a:rPr lang="en-CA" sz="2400" dirty="0"/>
              <a:t>input for P-box and sent to the </a:t>
            </a:r>
            <a:r>
              <a:rPr lang="en-CA" sz="2400" dirty="0" err="1"/>
              <a:t>Fiestel</a:t>
            </a:r>
            <a:r>
              <a:rPr lang="en-CA" sz="2400" dirty="0"/>
              <a:t> </a:t>
            </a:r>
            <a:br>
              <a:rPr lang="en-CA" sz="2400" dirty="0"/>
            </a:br>
            <a:r>
              <a:rPr lang="en-CA" sz="2400" dirty="0"/>
              <a:t>function</a:t>
            </a:r>
          </a:p>
          <a:p>
            <a:r>
              <a:rPr lang="en-CA" sz="2400" dirty="0"/>
              <a:t>Each bit of the 56-bit key is used for </a:t>
            </a:r>
            <a:br>
              <a:rPr lang="en-CA" sz="2400" dirty="0"/>
            </a:br>
            <a:r>
              <a:rPr lang="en-CA" sz="2400" dirty="0"/>
              <a:t>approximately 14 of the 16 rounds</a:t>
            </a:r>
          </a:p>
          <a:p>
            <a:endParaRPr lang="en-CA" sz="2400" dirty="0"/>
          </a:p>
        </p:txBody>
      </p:sp>
      <p:pic>
        <p:nvPicPr>
          <p:cNvPr id="3074" name="Picture 2" descr="File:DES-key-schedu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3157" y="1239018"/>
            <a:ext cx="2672443" cy="43739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p:cNvSpPr/>
          <p:nvPr/>
        </p:nvSpPr>
        <p:spPr>
          <a:xfrm>
            <a:off x="6941810" y="5746076"/>
            <a:ext cx="4924696" cy="86177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1" i="0" u="none" strike="noStrike" kern="1200" cap="none" spc="0" normalizeH="0" baseline="0" noProof="0" dirty="0">
                <a:ln>
                  <a:noFill/>
                </a:ln>
                <a:solidFill>
                  <a:srgbClr val="000000"/>
                </a:solidFill>
                <a:effectLst/>
                <a:uLnTx/>
                <a:uFillTx/>
                <a:latin typeface="Calibri"/>
                <a:ea typeface="+mn-ea"/>
                <a:cs typeface="+mn-cs"/>
              </a:rPr>
              <a:t>Figure 3: DES Key Schedule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srgbClr val="000000"/>
                </a:solidFill>
                <a:effectLst/>
                <a:uLnTx/>
                <a:uFillTx/>
                <a:latin typeface="Calibri"/>
                <a:ea typeface="+mn-ea"/>
                <a:cs typeface="+mn-cs"/>
              </a:rPr>
              <a:t>© 2007, Matt Crypto, </a:t>
            </a:r>
            <a:r>
              <a:rPr kumimoji="0" lang="en-CA" sz="1200" b="0" i="0" u="none" strike="noStrike" kern="1200" cap="none" spc="0" normalizeH="0" baseline="0" noProof="0" dirty="0">
                <a:ln>
                  <a:noFill/>
                </a:ln>
                <a:solidFill>
                  <a:srgbClr val="000000"/>
                </a:solidFill>
                <a:effectLst/>
                <a:uLnTx/>
                <a:uFillTx/>
                <a:latin typeface="Calibri"/>
                <a:ea typeface="+mn-ea"/>
                <a:cs typeface="+mn-cs"/>
                <a:hlinkClick r:id="rId4"/>
              </a:rPr>
              <a:t>https://en.wikipedia.org/wiki/File:DES-key-schedule.png</a:t>
            </a:r>
            <a:r>
              <a:rPr kumimoji="0" lang="en-CA" sz="1200" b="0" i="0" u="none" strike="noStrike" kern="1200" cap="none" spc="0" normalizeH="0" baseline="0" noProof="0" dirty="0">
                <a:ln>
                  <a:noFill/>
                </a:ln>
                <a:solidFill>
                  <a:srgbClr val="000000"/>
                </a:solidFill>
                <a:effectLst/>
                <a:uLnTx/>
                <a:uFillTx/>
                <a:latin typeface="Calibri"/>
                <a:ea typeface="+mn-ea"/>
                <a:cs typeface="+mn-cs"/>
              </a:rPr>
              <a:t> </a:t>
            </a:r>
            <a:br>
              <a:rPr kumimoji="0" lang="en-CA" sz="1200" b="0" i="0" u="none" strike="noStrike" kern="1200" cap="none" spc="0" normalizeH="0" baseline="0" noProof="0" dirty="0">
                <a:ln>
                  <a:noFill/>
                </a:ln>
                <a:solidFill>
                  <a:srgbClr val="000000"/>
                </a:solidFill>
                <a:effectLst/>
                <a:uLnTx/>
                <a:uFillTx/>
                <a:latin typeface="Calibri"/>
                <a:ea typeface="+mn-ea"/>
                <a:cs typeface="+mn-cs"/>
              </a:rPr>
            </a:br>
            <a:r>
              <a:rPr kumimoji="0" lang="en-CA" sz="1200" b="0" i="0" u="none" strike="noStrike" kern="1200" cap="none" spc="0" normalizeH="0" baseline="0" noProof="0" dirty="0">
                <a:ln>
                  <a:noFill/>
                </a:ln>
                <a:solidFill>
                  <a:srgbClr val="000000"/>
                </a:solidFill>
                <a:effectLst/>
                <a:uLnTx/>
                <a:uFillTx/>
                <a:latin typeface="Calibri"/>
                <a:ea typeface="+mn-ea"/>
                <a:cs typeface="+mn-cs"/>
              </a:rPr>
              <a:t>(Public Domain)</a:t>
            </a:r>
          </a:p>
        </p:txBody>
      </p:sp>
    </p:spTree>
    <p:custDataLst>
      <p:tags r:id="rId1"/>
    </p:custDataLst>
    <p:extLst>
      <p:ext uri="{BB962C8B-B14F-4D97-AF65-F5344CB8AC3E}">
        <p14:creationId xmlns:p14="http://schemas.microsoft.com/office/powerpoint/2010/main" val="15573425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Cryptanalysis</a:t>
            </a:r>
          </a:p>
        </p:txBody>
      </p:sp>
      <p:sp>
        <p:nvSpPr>
          <p:cNvPr id="3" name="Content Placeholder 2"/>
          <p:cNvSpPr>
            <a:spLocks noGrp="1"/>
          </p:cNvSpPr>
          <p:nvPr>
            <p:ph sz="quarter" idx="10"/>
          </p:nvPr>
        </p:nvSpPr>
        <p:spPr/>
        <p:txBody>
          <a:bodyPr>
            <a:normAutofit/>
          </a:bodyPr>
          <a:lstStyle/>
          <a:p>
            <a:pPr marL="0" indent="0">
              <a:buNone/>
            </a:pPr>
            <a:r>
              <a:rPr lang="en-CA" dirty="0"/>
              <a:t>When trying to break </a:t>
            </a:r>
            <a:r>
              <a:rPr lang="en-CA" dirty="0" err="1"/>
              <a:t>ciphertexts</a:t>
            </a:r>
            <a:r>
              <a:rPr lang="en-CA" dirty="0"/>
              <a:t>, look at the following properties:</a:t>
            </a:r>
          </a:p>
          <a:p>
            <a:r>
              <a:rPr lang="en-CA" dirty="0"/>
              <a:t>Entropy </a:t>
            </a:r>
          </a:p>
          <a:p>
            <a:pPr lvl="1">
              <a:buFont typeface="Courier New" panose="02070309020205020404" pitchFamily="49" charset="0"/>
              <a:buChar char="o"/>
            </a:pPr>
            <a:r>
              <a:rPr lang="en-CA" dirty="0"/>
              <a:t>Number of bits of unique information</a:t>
            </a:r>
          </a:p>
          <a:p>
            <a:pPr lvl="1">
              <a:buFont typeface="Courier New" panose="02070309020205020404" pitchFamily="49" charset="0"/>
              <a:buChar char="o"/>
            </a:pPr>
            <a:r>
              <a:rPr lang="en-CA" dirty="0"/>
              <a:t>E.g., Male or female, special characters, numbers</a:t>
            </a:r>
          </a:p>
          <a:p>
            <a:r>
              <a:rPr lang="en-CA" dirty="0"/>
              <a:t>Rate of language</a:t>
            </a:r>
          </a:p>
          <a:p>
            <a:pPr lvl="1">
              <a:buFont typeface="Courier New" panose="02070309020205020404" pitchFamily="49" charset="0"/>
              <a:buChar char="o"/>
            </a:pPr>
            <a:r>
              <a:rPr lang="en-CA" dirty="0"/>
              <a:t>Information is gained with each letter of cipher text collected</a:t>
            </a:r>
          </a:p>
          <a:p>
            <a:pPr lvl="1">
              <a:buFont typeface="Courier New" panose="02070309020205020404" pitchFamily="49" charset="0"/>
              <a:buChar char="o"/>
            </a:pPr>
            <a:r>
              <a:rPr lang="en-CA" dirty="0"/>
              <a:t>Letter patterns and frequency</a:t>
            </a:r>
          </a:p>
          <a:p>
            <a:r>
              <a:rPr lang="en-CA" dirty="0"/>
              <a:t>Unicity distance</a:t>
            </a:r>
          </a:p>
          <a:p>
            <a:pPr lvl="1">
              <a:buFont typeface="Courier New" panose="02070309020205020404" pitchFamily="49" charset="0"/>
              <a:buChar char="o"/>
            </a:pPr>
            <a:r>
              <a:rPr lang="en-CA" dirty="0"/>
              <a:t>Amount of data needed to validate a guess</a:t>
            </a:r>
          </a:p>
        </p:txBody>
      </p:sp>
    </p:spTree>
    <p:custDataLst>
      <p:tags r:id="rId1"/>
    </p:custDataLst>
    <p:extLst>
      <p:ext uri="{BB962C8B-B14F-4D97-AF65-F5344CB8AC3E}">
        <p14:creationId xmlns:p14="http://schemas.microsoft.com/office/powerpoint/2010/main" val="24588458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Frequency Analysis</a:t>
            </a:r>
          </a:p>
        </p:txBody>
      </p:sp>
      <p:pic>
        <p:nvPicPr>
          <p:cNvPr id="4" name="Content Placeholder 3"/>
          <p:cNvPicPr>
            <a:picLocks noGrp="1" noChangeAspect="1"/>
          </p:cNvPicPr>
          <p:nvPr>
            <p:ph sz="quarter" idx="10"/>
          </p:nvPr>
        </p:nvPicPr>
        <p:blipFill>
          <a:blip r:embed="rId4">
            <a:extLst>
              <a:ext uri="{28A0092B-C50C-407E-A947-70E740481C1C}">
                <a14:useLocalDpi xmlns:a14="http://schemas.microsoft.com/office/drawing/2010/main" val="0"/>
              </a:ext>
            </a:extLst>
          </a:blip>
          <a:stretch>
            <a:fillRect/>
          </a:stretch>
        </p:blipFill>
        <p:spPr>
          <a:xfrm>
            <a:off x="374613" y="1056428"/>
            <a:ext cx="5755723" cy="4604578"/>
          </a:xfrm>
        </p:spPr>
      </p:pic>
      <p:sp>
        <p:nvSpPr>
          <p:cNvPr id="5" name="TextBox 4"/>
          <p:cNvSpPr txBox="1"/>
          <p:nvPr/>
        </p:nvSpPr>
        <p:spPr>
          <a:xfrm>
            <a:off x="6541477" y="1690688"/>
            <a:ext cx="4431323" cy="39703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8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Figure 4 shows the standard distribution of letters in English words.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28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8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How could an attacker employ this information to break encryption?</a:t>
            </a:r>
          </a:p>
        </p:txBody>
      </p:sp>
      <p:sp>
        <p:nvSpPr>
          <p:cNvPr id="6" name="TextBox 5"/>
          <p:cNvSpPr txBox="1"/>
          <p:nvPr/>
        </p:nvSpPr>
        <p:spPr>
          <a:xfrm>
            <a:off x="1156771" y="5661006"/>
            <a:ext cx="4836405" cy="5693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Figure 4: English Letter Distribution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2010, </a:t>
            </a:r>
            <a:r>
              <a:rPr kumimoji="0" lang="en-US" sz="10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Nandhp</a:t>
            </a:r>
            <a:r>
              <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hlinkClick r:id="rId5"/>
              </a:rPr>
              <a:t>https://commons.wikimedia.org/wiki/</a:t>
            </a:r>
            <a:br>
              <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hlinkClick r:id="rId5"/>
              </a:rPr>
            </a:br>
            <a:r>
              <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hlinkClick r:id="rId5"/>
              </a:rPr>
              <a:t>File:English_letter_frequency_(alphabetic).svg</a:t>
            </a:r>
            <a:r>
              <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(Public Domain) </a:t>
            </a:r>
          </a:p>
        </p:txBody>
      </p:sp>
    </p:spTree>
    <p:custDataLst>
      <p:tags r:id="rId1"/>
    </p:custDataLst>
    <p:extLst>
      <p:ext uri="{BB962C8B-B14F-4D97-AF65-F5344CB8AC3E}">
        <p14:creationId xmlns:p14="http://schemas.microsoft.com/office/powerpoint/2010/main" val="2260478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Approaches to Cracking</a:t>
            </a:r>
          </a:p>
        </p:txBody>
      </p:sp>
      <p:sp>
        <p:nvSpPr>
          <p:cNvPr id="3" name="Content Placeholder 2"/>
          <p:cNvSpPr>
            <a:spLocks noGrp="1"/>
          </p:cNvSpPr>
          <p:nvPr>
            <p:ph sz="quarter" idx="10"/>
          </p:nvPr>
        </p:nvSpPr>
        <p:spPr/>
        <p:txBody>
          <a:bodyPr>
            <a:normAutofit lnSpcReduction="10000"/>
          </a:bodyPr>
          <a:lstStyle/>
          <a:p>
            <a:r>
              <a:rPr lang="en-CA" dirty="0" err="1"/>
              <a:t>Ciphertext</a:t>
            </a:r>
            <a:r>
              <a:rPr lang="en-CA" dirty="0"/>
              <a:t> only </a:t>
            </a:r>
          </a:p>
          <a:p>
            <a:pPr lvl="1"/>
            <a:r>
              <a:rPr lang="en-CA" dirty="0"/>
              <a:t>Hard to discover algorithm and keys used</a:t>
            </a:r>
          </a:p>
          <a:p>
            <a:r>
              <a:rPr lang="en-CA" dirty="0"/>
              <a:t>Known plaintext</a:t>
            </a:r>
          </a:p>
          <a:p>
            <a:pPr lvl="1"/>
            <a:r>
              <a:rPr lang="en-CA" dirty="0"/>
              <a:t>Easy to predict (e.g., header info, sync information)</a:t>
            </a:r>
          </a:p>
          <a:p>
            <a:pPr lvl="1"/>
            <a:r>
              <a:rPr lang="en-CA" dirty="0"/>
              <a:t>WEP attacks</a:t>
            </a:r>
          </a:p>
          <a:p>
            <a:r>
              <a:rPr lang="en-CA" dirty="0"/>
              <a:t>Chosen plaintext</a:t>
            </a:r>
          </a:p>
          <a:p>
            <a:pPr lvl="1"/>
            <a:r>
              <a:rPr lang="en-CA" dirty="0"/>
              <a:t>Insert a known message and use </a:t>
            </a:r>
            <a:r>
              <a:rPr lang="en-CA" dirty="0" err="1"/>
              <a:t>ciphertext</a:t>
            </a:r>
            <a:r>
              <a:rPr lang="en-CA" dirty="0"/>
              <a:t> to determine </a:t>
            </a:r>
          </a:p>
          <a:p>
            <a:r>
              <a:rPr lang="en-CA" dirty="0"/>
              <a:t>Adaptive chosen plaintext</a:t>
            </a:r>
          </a:p>
          <a:p>
            <a:r>
              <a:rPr lang="en-CA" dirty="0"/>
              <a:t>Chosen key</a:t>
            </a:r>
          </a:p>
          <a:p>
            <a:r>
              <a:rPr lang="en-CA" dirty="0"/>
              <a:t>Chosen </a:t>
            </a:r>
            <a:r>
              <a:rPr lang="en-CA" dirty="0" err="1"/>
              <a:t>ciphertext</a:t>
            </a:r>
            <a:endParaRPr lang="en-CA" dirty="0"/>
          </a:p>
          <a:p>
            <a:r>
              <a:rPr lang="en-CA" dirty="0"/>
              <a:t>Rubber hose cryptanalysis </a:t>
            </a:r>
          </a:p>
        </p:txBody>
      </p:sp>
    </p:spTree>
    <p:custDataLst>
      <p:tags r:id="rId1"/>
    </p:custDataLst>
    <p:extLst>
      <p:ext uri="{BB962C8B-B14F-4D97-AF65-F5344CB8AC3E}">
        <p14:creationId xmlns:p14="http://schemas.microsoft.com/office/powerpoint/2010/main" val="18149126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Combating cryptanalysis</a:t>
            </a:r>
          </a:p>
        </p:txBody>
      </p:sp>
      <p:sp>
        <p:nvSpPr>
          <p:cNvPr id="3" name="Content Placeholder 2"/>
          <p:cNvSpPr>
            <a:spLocks noGrp="1"/>
          </p:cNvSpPr>
          <p:nvPr>
            <p:ph sz="quarter" idx="10"/>
          </p:nvPr>
        </p:nvSpPr>
        <p:spPr/>
        <p:txBody>
          <a:bodyPr>
            <a:normAutofit/>
          </a:bodyPr>
          <a:lstStyle/>
          <a:p>
            <a:pPr marL="0" indent="0">
              <a:buNone/>
            </a:pPr>
            <a:r>
              <a:rPr lang="en-CA" dirty="0"/>
              <a:t>Entropy is a quantity that describes how difficult a given </a:t>
            </a:r>
            <a:r>
              <a:rPr lang="en-CA" dirty="0" err="1"/>
              <a:t>ciphertext</a:t>
            </a:r>
            <a:r>
              <a:rPr lang="en-CA" dirty="0"/>
              <a:t> is to decrypt. There are two major factors that improve entropy:</a:t>
            </a:r>
          </a:p>
          <a:p>
            <a:r>
              <a:rPr lang="en-CA" dirty="0"/>
              <a:t>Confusion </a:t>
            </a:r>
          </a:p>
          <a:p>
            <a:pPr lvl="1">
              <a:buFont typeface="Courier New" panose="02070309020205020404" pitchFamily="49" charset="0"/>
              <a:buChar char="o"/>
            </a:pPr>
            <a:r>
              <a:rPr lang="en-CA" dirty="0"/>
              <a:t>Each bit of the </a:t>
            </a:r>
            <a:r>
              <a:rPr lang="en-CA" dirty="0" err="1"/>
              <a:t>ciphertext</a:t>
            </a:r>
            <a:r>
              <a:rPr lang="en-CA" dirty="0"/>
              <a:t> should depend on several parts of the key.</a:t>
            </a:r>
          </a:p>
          <a:p>
            <a:r>
              <a:rPr lang="en-CA" dirty="0"/>
              <a:t>Diffusion</a:t>
            </a:r>
          </a:p>
          <a:p>
            <a:pPr lvl="1">
              <a:buFont typeface="Courier New" panose="02070309020205020404" pitchFamily="49" charset="0"/>
              <a:buChar char="o"/>
            </a:pPr>
            <a:r>
              <a:rPr lang="en-CA" dirty="0"/>
              <a:t>If a single bit of the plaintext or </a:t>
            </a:r>
            <a:r>
              <a:rPr lang="en-CA" dirty="0" err="1"/>
              <a:t>ciphertext</a:t>
            </a:r>
            <a:r>
              <a:rPr lang="en-CA" dirty="0"/>
              <a:t> is changed, then at least half of the bits in the </a:t>
            </a:r>
            <a:r>
              <a:rPr lang="en-CA" dirty="0" err="1"/>
              <a:t>ciphertext</a:t>
            </a:r>
            <a:r>
              <a:rPr lang="en-CA" dirty="0"/>
              <a:t> or plaintext should also change.</a:t>
            </a:r>
          </a:p>
          <a:p>
            <a:endParaRPr lang="en-US" dirty="0"/>
          </a:p>
        </p:txBody>
      </p:sp>
    </p:spTree>
    <p:custDataLst>
      <p:tags r:id="rId1"/>
    </p:custDataLst>
    <p:extLst>
      <p:ext uri="{BB962C8B-B14F-4D97-AF65-F5344CB8AC3E}">
        <p14:creationId xmlns:p14="http://schemas.microsoft.com/office/powerpoint/2010/main" val="3326653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Discussion Question</a:t>
            </a:r>
          </a:p>
        </p:txBody>
      </p:sp>
      <p:sp>
        <p:nvSpPr>
          <p:cNvPr id="3" name="Content Placeholder 2"/>
          <p:cNvSpPr>
            <a:spLocks noGrp="1"/>
          </p:cNvSpPr>
          <p:nvPr>
            <p:ph sz="quarter" idx="10"/>
          </p:nvPr>
        </p:nvSpPr>
        <p:spPr/>
        <p:txBody>
          <a:bodyPr>
            <a:normAutofit/>
          </a:bodyPr>
          <a:lstStyle/>
          <a:p>
            <a:endParaRPr lang="en-US" dirty="0"/>
          </a:p>
          <a:p>
            <a:endParaRPr lang="en-US" dirty="0"/>
          </a:p>
          <a:p>
            <a:r>
              <a:rPr lang="en-US" dirty="0"/>
              <a:t>Is bad encryption worse than no encryption?</a:t>
            </a:r>
          </a:p>
          <a:p>
            <a:pPr marL="0" indent="0">
              <a:buNone/>
            </a:pPr>
            <a:endParaRPr lang="en-US" dirty="0"/>
          </a:p>
          <a:p>
            <a:endParaRPr lang="en-US" dirty="0"/>
          </a:p>
          <a:p>
            <a:endParaRPr lang="en-US" dirty="0"/>
          </a:p>
        </p:txBody>
      </p:sp>
    </p:spTree>
    <p:custDataLst>
      <p:tags r:id="rId1"/>
    </p:custDataLst>
    <p:extLst>
      <p:ext uri="{BB962C8B-B14F-4D97-AF65-F5344CB8AC3E}">
        <p14:creationId xmlns:p14="http://schemas.microsoft.com/office/powerpoint/2010/main" val="40395096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Public Key vs. Shared Key</a:t>
            </a:r>
          </a:p>
        </p:txBody>
      </p:sp>
      <p:sp>
        <p:nvSpPr>
          <p:cNvPr id="3" name="Content Placeholder 2"/>
          <p:cNvSpPr>
            <a:spLocks noGrp="1"/>
          </p:cNvSpPr>
          <p:nvPr>
            <p:ph sz="quarter" idx="10"/>
          </p:nvPr>
        </p:nvSpPr>
        <p:spPr/>
        <p:txBody>
          <a:bodyPr>
            <a:normAutofit/>
          </a:bodyPr>
          <a:lstStyle/>
          <a:p>
            <a:pPr marL="0" indent="0">
              <a:buNone/>
            </a:pPr>
            <a:r>
              <a:rPr lang="en-CA" dirty="0"/>
              <a:t>There are two primary ways that keys are generated for encryption algorithms:</a:t>
            </a:r>
          </a:p>
          <a:p>
            <a:pPr marL="514350" indent="-514350">
              <a:buFont typeface="+mj-lt"/>
              <a:buAutoNum type="arabicPeriod"/>
            </a:pPr>
            <a:r>
              <a:rPr lang="en-CA" dirty="0"/>
              <a:t>Shared secret</a:t>
            </a:r>
          </a:p>
          <a:p>
            <a:pPr lvl="1"/>
            <a:r>
              <a:rPr lang="en-CA" dirty="0"/>
              <a:t>Each party agrees on a key to be used and physically exchanges it without being overheard</a:t>
            </a:r>
          </a:p>
          <a:p>
            <a:pPr lvl="1"/>
            <a:r>
              <a:rPr lang="en-CA" dirty="0"/>
              <a:t>Allows for greater security, but can be difficult to exchange</a:t>
            </a:r>
          </a:p>
          <a:p>
            <a:pPr marL="457200" indent="-457200">
              <a:buFont typeface="+mj-lt"/>
              <a:buAutoNum type="arabicPeriod"/>
            </a:pPr>
            <a:r>
              <a:rPr lang="en-CA" dirty="0"/>
              <a:t>Public key</a:t>
            </a:r>
          </a:p>
          <a:p>
            <a:pPr lvl="1"/>
            <a:r>
              <a:rPr lang="en-CA" dirty="0"/>
              <a:t>A key pair is generated and the sender retains a private key that is used to encrypt information</a:t>
            </a:r>
          </a:p>
          <a:p>
            <a:pPr lvl="1"/>
            <a:r>
              <a:rPr lang="en-CA" dirty="0"/>
              <a:t>The sender requests the public key and uses the public key to read the message</a:t>
            </a:r>
          </a:p>
          <a:p>
            <a:endParaRPr lang="en-US" dirty="0"/>
          </a:p>
        </p:txBody>
      </p:sp>
    </p:spTree>
    <p:custDataLst>
      <p:tags r:id="rId1"/>
    </p:custDataLst>
    <p:extLst>
      <p:ext uri="{BB962C8B-B14F-4D97-AF65-F5344CB8AC3E}">
        <p14:creationId xmlns:p14="http://schemas.microsoft.com/office/powerpoint/2010/main" val="259424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Advanced Encryption Standard (AES) (1 of 4)</a:t>
            </a:r>
          </a:p>
        </p:txBody>
      </p:sp>
      <p:sp>
        <p:nvSpPr>
          <p:cNvPr id="3" name="Content Placeholder 2"/>
          <p:cNvSpPr>
            <a:spLocks noGrp="1"/>
          </p:cNvSpPr>
          <p:nvPr>
            <p:ph sz="quarter" idx="10"/>
          </p:nvPr>
        </p:nvSpPr>
        <p:spPr/>
        <p:txBody>
          <a:bodyPr>
            <a:normAutofit/>
          </a:bodyPr>
          <a:lstStyle/>
          <a:p>
            <a:r>
              <a:rPr lang="en-US" dirty="0"/>
              <a:t>Also known as the </a:t>
            </a:r>
            <a:r>
              <a:rPr lang="en-US" i="1" dirty="0" err="1"/>
              <a:t>Rijndael</a:t>
            </a:r>
            <a:r>
              <a:rPr lang="en-US" dirty="0"/>
              <a:t> algorithm</a:t>
            </a:r>
          </a:p>
          <a:p>
            <a:r>
              <a:rPr lang="en-US" dirty="0"/>
              <a:t>Replaced DES as the preferred standard in 2001</a:t>
            </a:r>
          </a:p>
          <a:p>
            <a:r>
              <a:rPr lang="en-US" dirty="0"/>
              <a:t>Three main variants fall under the same family, differing only in the block size used (128, 192 and 256)</a:t>
            </a:r>
          </a:p>
          <a:p>
            <a:r>
              <a:rPr lang="en-US" dirty="0"/>
              <a:t>Approved by the NSA for securing even top secret information when used with 192- or 256-bit block sizes</a:t>
            </a:r>
          </a:p>
        </p:txBody>
      </p:sp>
    </p:spTree>
    <p:custDataLst>
      <p:tags r:id="rId1"/>
    </p:custDataLst>
    <p:extLst>
      <p:ext uri="{BB962C8B-B14F-4D97-AF65-F5344CB8AC3E}">
        <p14:creationId xmlns:p14="http://schemas.microsoft.com/office/powerpoint/2010/main" val="3934103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Advanced Encryption Standard (AES) (2 of 4)</a:t>
            </a:r>
          </a:p>
        </p:txBody>
      </p:sp>
      <p:sp>
        <p:nvSpPr>
          <p:cNvPr id="3" name="Content Placeholder 2"/>
          <p:cNvSpPr>
            <a:spLocks noGrp="1"/>
          </p:cNvSpPr>
          <p:nvPr>
            <p:ph sz="quarter" idx="10"/>
          </p:nvPr>
        </p:nvSpPr>
        <p:spPr/>
        <p:txBody>
          <a:bodyPr>
            <a:normAutofit/>
          </a:bodyPr>
          <a:lstStyle/>
          <a:p>
            <a:r>
              <a:rPr lang="en-US" dirty="0"/>
              <a:t>Designed based on a substitution-permutation network </a:t>
            </a:r>
          </a:p>
          <a:p>
            <a:pPr lvl="1">
              <a:buFont typeface="Courier New" panose="02070309020205020404" pitchFamily="49" charset="0"/>
              <a:buChar char="o"/>
            </a:pPr>
            <a:r>
              <a:rPr lang="en-US" dirty="0"/>
              <a:t>Allows for fast implementation in both hardware and software</a:t>
            </a:r>
          </a:p>
          <a:p>
            <a:r>
              <a:rPr lang="en-US" dirty="0"/>
              <a:t>Unlike DES, </a:t>
            </a:r>
            <a:r>
              <a:rPr lang="en-US" dirty="0" err="1"/>
              <a:t>Feistel</a:t>
            </a:r>
            <a:r>
              <a:rPr lang="en-US" dirty="0"/>
              <a:t> network not used</a:t>
            </a:r>
          </a:p>
          <a:p>
            <a:r>
              <a:rPr lang="en-US" dirty="0"/>
              <a:t>Operates on a 4x4 matrix of bytes that are put through a varying number of rounds based on key length</a:t>
            </a:r>
          </a:p>
          <a:p>
            <a:pPr lvl="1">
              <a:buFont typeface="Courier New" panose="02070309020205020404" pitchFamily="49" charset="0"/>
              <a:buChar char="o"/>
            </a:pPr>
            <a:r>
              <a:rPr lang="en-US" dirty="0"/>
              <a:t>10 rounds for 128-bit key</a:t>
            </a:r>
          </a:p>
          <a:p>
            <a:pPr lvl="1">
              <a:buFont typeface="Courier New" panose="02070309020205020404" pitchFamily="49" charset="0"/>
              <a:buChar char="o"/>
            </a:pPr>
            <a:r>
              <a:rPr lang="en-US" dirty="0"/>
              <a:t>12 rounds for 192-bit key</a:t>
            </a:r>
          </a:p>
          <a:p>
            <a:pPr lvl="1">
              <a:buFont typeface="Courier New" panose="02070309020205020404" pitchFamily="49" charset="0"/>
              <a:buChar char="o"/>
            </a:pPr>
            <a:r>
              <a:rPr lang="en-US" dirty="0"/>
              <a:t>14 rounds for 256-bit key</a:t>
            </a:r>
          </a:p>
        </p:txBody>
      </p:sp>
    </p:spTree>
    <p:custDataLst>
      <p:tags r:id="rId1"/>
    </p:custDataLst>
    <p:extLst>
      <p:ext uri="{BB962C8B-B14F-4D97-AF65-F5344CB8AC3E}">
        <p14:creationId xmlns:p14="http://schemas.microsoft.com/office/powerpoint/2010/main" val="26630935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Advanced Encryption Standard (AES) (3 of 4)</a:t>
            </a:r>
          </a:p>
        </p:txBody>
      </p:sp>
      <p:sp>
        <p:nvSpPr>
          <p:cNvPr id="3" name="Content Placeholder 2"/>
          <p:cNvSpPr>
            <a:spLocks noGrp="1"/>
          </p:cNvSpPr>
          <p:nvPr>
            <p:ph sz="quarter" idx="10"/>
          </p:nvPr>
        </p:nvSpPr>
        <p:spPr/>
        <p:txBody>
          <a:bodyPr>
            <a:normAutofit/>
          </a:bodyPr>
          <a:lstStyle/>
          <a:p>
            <a:pPr marL="457200" indent="-457200"/>
            <a:r>
              <a:rPr lang="en-US" dirty="0"/>
              <a:t>Four main components of the algorithm:</a:t>
            </a:r>
          </a:p>
          <a:p>
            <a:pPr marL="914400" indent="-460375">
              <a:buFont typeface="+mj-lt"/>
              <a:buAutoNum type="arabicPeriod"/>
            </a:pPr>
            <a:r>
              <a:rPr lang="en-US" dirty="0"/>
              <a:t>Key expansion</a:t>
            </a:r>
          </a:p>
          <a:p>
            <a:pPr marL="914400" indent="-460375">
              <a:buFont typeface="+mj-lt"/>
              <a:buAutoNum type="arabicPeriod"/>
            </a:pPr>
            <a:r>
              <a:rPr lang="en-US" dirty="0"/>
              <a:t>Initial round</a:t>
            </a:r>
          </a:p>
          <a:p>
            <a:pPr marL="914400" indent="-460375">
              <a:buFont typeface="+mj-lt"/>
              <a:buAutoNum type="arabicPeriod"/>
            </a:pPr>
            <a:r>
              <a:rPr lang="en-US" dirty="0"/>
              <a:t>Rounds</a:t>
            </a:r>
          </a:p>
          <a:p>
            <a:pPr marL="1371600" lvl="1" indent="-457200">
              <a:buFont typeface="+mj-lt"/>
              <a:buAutoNum type="alphaLcParenR"/>
            </a:pPr>
            <a:r>
              <a:rPr lang="en-US" dirty="0"/>
              <a:t>Sub bytes</a:t>
            </a:r>
          </a:p>
          <a:p>
            <a:pPr marL="1371600" lvl="1" indent="-457200">
              <a:buFont typeface="+mj-lt"/>
              <a:buAutoNum type="alphaLcParenR"/>
            </a:pPr>
            <a:r>
              <a:rPr lang="en-US" dirty="0"/>
              <a:t>Shift rows</a:t>
            </a:r>
          </a:p>
          <a:p>
            <a:pPr marL="1371600" lvl="1" indent="-457200">
              <a:buFont typeface="+mj-lt"/>
              <a:buAutoNum type="alphaLcParenR"/>
            </a:pPr>
            <a:r>
              <a:rPr lang="en-US" dirty="0"/>
              <a:t>Mix columns</a:t>
            </a:r>
          </a:p>
          <a:p>
            <a:pPr marL="1371600" lvl="1" indent="-457200">
              <a:buFont typeface="+mj-lt"/>
              <a:buAutoNum type="alphaLcParenR"/>
            </a:pPr>
            <a:r>
              <a:rPr lang="en-US" dirty="0"/>
              <a:t>Add round key</a:t>
            </a:r>
          </a:p>
          <a:p>
            <a:pPr marL="914400" indent="-457200">
              <a:buFont typeface="+mj-lt"/>
              <a:buAutoNum type="arabicPeriod"/>
            </a:pPr>
            <a:r>
              <a:rPr lang="en-US" dirty="0"/>
              <a:t>Final round</a:t>
            </a:r>
          </a:p>
        </p:txBody>
      </p:sp>
    </p:spTree>
    <p:custDataLst>
      <p:tags r:id="rId1"/>
    </p:custDataLst>
    <p:extLst>
      <p:ext uri="{BB962C8B-B14F-4D97-AF65-F5344CB8AC3E}">
        <p14:creationId xmlns:p14="http://schemas.microsoft.com/office/powerpoint/2010/main" val="30244269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Advanced Encryption Standard (AES) (4 of 4)</a:t>
            </a:r>
          </a:p>
        </p:txBody>
      </p:sp>
      <p:sp>
        <p:nvSpPr>
          <p:cNvPr id="3" name="Content Placeholder 2"/>
          <p:cNvSpPr>
            <a:spLocks noGrp="1"/>
          </p:cNvSpPr>
          <p:nvPr>
            <p:ph sz="quarter" idx="10"/>
          </p:nvPr>
        </p:nvSpPr>
        <p:spPr/>
        <p:txBody>
          <a:bodyPr>
            <a:normAutofit/>
          </a:bodyPr>
          <a:lstStyle/>
          <a:p>
            <a:r>
              <a:rPr lang="en-US" dirty="0"/>
              <a:t>Because all steps in AES are based on permutation and substitution, the whole process can be retained in memory to improve the encryption time.</a:t>
            </a:r>
          </a:p>
          <a:p>
            <a:r>
              <a:rPr lang="en-US" dirty="0"/>
              <a:t>4 kB of memory is needed to hold the whole algorithm, but can also be done with a 1 kB block and some additional steps.</a:t>
            </a:r>
          </a:p>
          <a:p>
            <a:r>
              <a:rPr lang="en-US" dirty="0"/>
              <a:t>The most effective attacks against the algorithm are side-channel attacks. </a:t>
            </a:r>
          </a:p>
          <a:p>
            <a:pPr lvl="1">
              <a:buFont typeface="Courier New" panose="02070309020205020404" pitchFamily="49" charset="0"/>
              <a:buChar char="o"/>
            </a:pPr>
            <a:r>
              <a:rPr lang="en-US" dirty="0"/>
              <a:t>These target the computer doing the actual encryption and look for memory leaks while implementing the standard.</a:t>
            </a:r>
          </a:p>
        </p:txBody>
      </p:sp>
    </p:spTree>
    <p:custDataLst>
      <p:tags r:id="rId1"/>
    </p:custDataLst>
    <p:extLst>
      <p:ext uri="{BB962C8B-B14F-4D97-AF65-F5344CB8AC3E}">
        <p14:creationId xmlns:p14="http://schemas.microsoft.com/office/powerpoint/2010/main" val="32625559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4294967295"/>
          </p:nvPr>
        </p:nvSpPr>
        <p:spPr>
          <a:xfrm>
            <a:off x="614363" y="4297363"/>
            <a:ext cx="10455275" cy="2320925"/>
          </a:xfrm>
          <a:prstGeom prst="rect">
            <a:avLst/>
          </a:prstGeom>
          <a:noFill/>
        </p:spPr>
        <p:txBody>
          <a:bodyPr/>
          <a:lstStyle>
            <a:lvl1pPr marL="0" marR="0" indent="0">
              <a:lnSpc>
                <a:spcPct val="115000"/>
              </a:lnSpc>
              <a:spcBef>
                <a:spcPts val="0"/>
              </a:spcBef>
              <a:spcAft>
                <a:spcPts val="0"/>
              </a:spcAft>
              <a:buFontTx/>
              <a:buNone/>
              <a:defRPr sz="1100">
                <a:latin typeface="Arial" panose="020B0604020202020204" pitchFamily="34" charset="0"/>
                <a:cs typeface="Arial" panose="020B0604020202020204" pitchFamily="34" charset="0"/>
              </a:defRPr>
            </a:lvl1pPr>
          </a:lstStyle>
          <a:p>
            <a:r>
              <a:rPr lang="en-US" dirty="0">
                <a:ea typeface="Times New Roman" panose="02020603050405020304" pitchFamily="18" charset="0"/>
                <a:cs typeface="Times New Roman" panose="02020603050405020304" pitchFamily="18" charset="0"/>
              </a:rPr>
              <a:t>© 2017, Southern Alberta Institute of Technology. All rights reserved.</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 </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For more information, contact:</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Director, Centre for Instructional Technology and Development</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Southern Alberta Institute of Technology</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1301 16 Ave. N.W., Calgary, AB T2M 0L4</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pPr lvl="0"/>
            <a:endParaRPr lang="en-CA" dirty="0"/>
          </a:p>
        </p:txBody>
      </p:sp>
    </p:spTree>
    <p:custDataLst>
      <p:tags r:id="rId1"/>
    </p:custDataLst>
    <p:extLst>
      <p:ext uri="{BB962C8B-B14F-4D97-AF65-F5344CB8AC3E}">
        <p14:creationId xmlns:p14="http://schemas.microsoft.com/office/powerpoint/2010/main" val="33758833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ITSC 307: </a:t>
            </a:r>
            <a:br>
              <a:rPr lang="en-US" dirty="0"/>
            </a:br>
            <a:r>
              <a:rPr lang="en-US" dirty="0"/>
              <a:t>PCI Compliance and Encryption</a:t>
            </a:r>
          </a:p>
        </p:txBody>
      </p:sp>
      <p:sp>
        <p:nvSpPr>
          <p:cNvPr id="3" name="Subtitle 2"/>
          <p:cNvSpPr>
            <a:spLocks noGrp="1"/>
          </p:cNvSpPr>
          <p:nvPr>
            <p:ph type="subTitle" idx="1"/>
          </p:nvPr>
        </p:nvSpPr>
        <p:spPr/>
        <p:txBody>
          <a:bodyPr>
            <a:normAutofit/>
          </a:bodyPr>
          <a:lstStyle/>
          <a:p>
            <a:r>
              <a:rPr lang="en-US" dirty="0"/>
              <a:t>Module 4: Digital Certificates</a:t>
            </a:r>
          </a:p>
        </p:txBody>
      </p:sp>
    </p:spTree>
    <p:custDataLst>
      <p:tags r:id="rId1"/>
    </p:custDataLst>
    <p:extLst>
      <p:ext uri="{BB962C8B-B14F-4D97-AF65-F5344CB8AC3E}">
        <p14:creationId xmlns:p14="http://schemas.microsoft.com/office/powerpoint/2010/main" val="2977303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Topics</a:t>
            </a:r>
          </a:p>
        </p:txBody>
      </p:sp>
      <p:sp>
        <p:nvSpPr>
          <p:cNvPr id="3" name="Content Placeholder 2"/>
          <p:cNvSpPr>
            <a:spLocks noGrp="1"/>
          </p:cNvSpPr>
          <p:nvPr>
            <p:ph sz="quarter" idx="10"/>
          </p:nvPr>
        </p:nvSpPr>
        <p:spPr/>
        <p:txBody>
          <a:bodyPr/>
          <a:lstStyle/>
          <a:p>
            <a:r>
              <a:rPr lang="en-CA" dirty="0"/>
              <a:t>Definitions</a:t>
            </a:r>
          </a:p>
          <a:p>
            <a:r>
              <a:rPr lang="en-CA" dirty="0"/>
              <a:t>Public Key vs. Private Key</a:t>
            </a:r>
          </a:p>
          <a:p>
            <a:r>
              <a:rPr lang="en-CA" dirty="0"/>
              <a:t>Digital Certificates </a:t>
            </a:r>
          </a:p>
          <a:p>
            <a:r>
              <a:rPr lang="en-CA" dirty="0"/>
              <a:t>PKI (Public Key Infrastructure) </a:t>
            </a:r>
          </a:p>
          <a:p>
            <a:r>
              <a:rPr lang="en-CA" dirty="0"/>
              <a:t>RSA Algorithms</a:t>
            </a:r>
          </a:p>
          <a:p>
            <a:r>
              <a:rPr lang="en-CA" dirty="0"/>
              <a:t>Summary</a:t>
            </a:r>
          </a:p>
          <a:p>
            <a:endParaRPr lang="en-CA" dirty="0"/>
          </a:p>
        </p:txBody>
      </p:sp>
    </p:spTree>
    <p:custDataLst>
      <p:tags r:id="rId1"/>
    </p:custDataLst>
    <p:extLst>
      <p:ext uri="{BB962C8B-B14F-4D97-AF65-F5344CB8AC3E}">
        <p14:creationId xmlns:p14="http://schemas.microsoft.com/office/powerpoint/2010/main" val="23987052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Definitions</a:t>
            </a:r>
          </a:p>
        </p:txBody>
      </p:sp>
      <p:sp>
        <p:nvSpPr>
          <p:cNvPr id="3" name="Content Placeholder 2"/>
          <p:cNvSpPr>
            <a:spLocks noGrp="1"/>
          </p:cNvSpPr>
          <p:nvPr>
            <p:ph sz="quarter" idx="10"/>
          </p:nvPr>
        </p:nvSpPr>
        <p:spPr/>
        <p:txBody>
          <a:bodyPr/>
          <a:lstStyle/>
          <a:p>
            <a:pPr marL="0" indent="0">
              <a:buNone/>
            </a:pPr>
            <a:r>
              <a:rPr lang="en-CA" sz="3200" dirty="0"/>
              <a:t>Digital Certificate</a:t>
            </a:r>
          </a:p>
          <a:p>
            <a:pPr lvl="1"/>
            <a:r>
              <a:rPr lang="en-CA" sz="2800" dirty="0"/>
              <a:t>Means of ensuring anonymous communication between two parties</a:t>
            </a:r>
          </a:p>
          <a:p>
            <a:pPr lvl="1"/>
            <a:r>
              <a:rPr lang="en-CA" sz="2800" dirty="0"/>
              <a:t>Typically used for online storefronts, email and secure file transfers</a:t>
            </a:r>
          </a:p>
          <a:p>
            <a:pPr lvl="1"/>
            <a:r>
              <a:rPr lang="en-CA" sz="2800" dirty="0"/>
              <a:t>Achieved by using public key encryption and typically some form of a </a:t>
            </a:r>
            <a:r>
              <a:rPr lang="en-CA" sz="2800" i="1" dirty="0"/>
              <a:t>Public Key Infrastructure </a:t>
            </a:r>
            <a:r>
              <a:rPr lang="en-CA" sz="2800" dirty="0"/>
              <a:t>(PKI).</a:t>
            </a:r>
          </a:p>
          <a:p>
            <a:pPr lvl="1"/>
            <a:endParaRPr lang="en-CA" dirty="0"/>
          </a:p>
          <a:p>
            <a:endParaRPr lang="en-US" dirty="0"/>
          </a:p>
        </p:txBody>
      </p:sp>
    </p:spTree>
    <p:custDataLst>
      <p:tags r:id="rId1"/>
    </p:custDataLst>
    <p:extLst>
      <p:ext uri="{BB962C8B-B14F-4D97-AF65-F5344CB8AC3E}">
        <p14:creationId xmlns:p14="http://schemas.microsoft.com/office/powerpoint/2010/main" val="36829865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Public Key vs. Private Key (1 of 3)</a:t>
            </a:r>
          </a:p>
        </p:txBody>
      </p:sp>
      <p:sp>
        <p:nvSpPr>
          <p:cNvPr id="3" name="Content Placeholder 2"/>
          <p:cNvSpPr>
            <a:spLocks noGrp="1"/>
          </p:cNvSpPr>
          <p:nvPr>
            <p:ph sz="quarter" idx="10"/>
          </p:nvPr>
        </p:nvSpPr>
        <p:spPr/>
        <p:txBody>
          <a:bodyPr>
            <a:normAutofit/>
          </a:bodyPr>
          <a:lstStyle/>
          <a:p>
            <a:pPr marL="0" indent="0">
              <a:buNone/>
            </a:pPr>
            <a:r>
              <a:rPr lang="en-CA" dirty="0"/>
              <a:t>Symmetric encryption uses the same key for both the sender and receiver. </a:t>
            </a:r>
          </a:p>
          <a:p>
            <a:pPr marL="0" indent="0">
              <a:buNone/>
            </a:pPr>
            <a:endParaRPr lang="en-CA" dirty="0"/>
          </a:p>
          <a:p>
            <a:pPr marL="0" indent="0">
              <a:buNone/>
            </a:pPr>
            <a:r>
              <a:rPr lang="en-CA" dirty="0"/>
              <a:t>Encryption:</a:t>
            </a:r>
          </a:p>
          <a:p>
            <a:pPr marL="0" indent="0">
              <a:buNone/>
            </a:pPr>
            <a:r>
              <a:rPr lang="en-CA" dirty="0"/>
              <a:t>	</a:t>
            </a:r>
            <a:r>
              <a:rPr lang="en-CA" i="1" dirty="0"/>
              <a:t>C</a:t>
            </a:r>
            <a:r>
              <a:rPr lang="en-CA" dirty="0"/>
              <a:t>  = E{K</a:t>
            </a:r>
            <a:r>
              <a:rPr lang="en-CA" baseline="-25000" dirty="0"/>
              <a:t>1</a:t>
            </a:r>
            <a:r>
              <a:rPr lang="en-CA" dirty="0"/>
              <a:t>}(</a:t>
            </a:r>
            <a:r>
              <a:rPr lang="en-CA" i="1" dirty="0"/>
              <a:t>M</a:t>
            </a:r>
            <a:r>
              <a:rPr lang="en-CA" dirty="0"/>
              <a:t>)</a:t>
            </a:r>
          </a:p>
          <a:p>
            <a:pPr marL="0" indent="0">
              <a:buNone/>
            </a:pPr>
            <a:endParaRPr lang="en-CA" dirty="0"/>
          </a:p>
          <a:p>
            <a:pPr marL="0" indent="0">
              <a:buNone/>
            </a:pPr>
            <a:r>
              <a:rPr lang="en-CA" dirty="0"/>
              <a:t>Decryption:</a:t>
            </a:r>
          </a:p>
          <a:p>
            <a:pPr marL="0" indent="0">
              <a:buNone/>
            </a:pPr>
            <a:r>
              <a:rPr lang="en-CA" dirty="0"/>
              <a:t>	</a:t>
            </a:r>
            <a:r>
              <a:rPr lang="en-CA" i="1" dirty="0"/>
              <a:t>M</a:t>
            </a:r>
            <a:r>
              <a:rPr lang="en-CA" dirty="0"/>
              <a:t> = D{K</a:t>
            </a:r>
            <a:r>
              <a:rPr lang="en-CA" baseline="-25000" dirty="0"/>
              <a:t>1</a:t>
            </a:r>
            <a:r>
              <a:rPr lang="en-CA" dirty="0"/>
              <a:t>}(</a:t>
            </a:r>
            <a:r>
              <a:rPr lang="en-CA" i="1" dirty="0"/>
              <a:t>C</a:t>
            </a:r>
            <a:r>
              <a:rPr lang="en-CA" dirty="0"/>
              <a:t>)  where K</a:t>
            </a:r>
            <a:r>
              <a:rPr lang="en-CA" baseline="-25000" dirty="0"/>
              <a:t>1</a:t>
            </a:r>
            <a:r>
              <a:rPr lang="en-CA" dirty="0"/>
              <a:t> is private key</a:t>
            </a:r>
          </a:p>
        </p:txBody>
      </p:sp>
    </p:spTree>
    <p:custDataLst>
      <p:tags r:id="rId1"/>
    </p:custDataLst>
    <p:extLst>
      <p:ext uri="{BB962C8B-B14F-4D97-AF65-F5344CB8AC3E}">
        <p14:creationId xmlns:p14="http://schemas.microsoft.com/office/powerpoint/2010/main" val="2346827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Encryption </a:t>
            </a:r>
          </a:p>
        </p:txBody>
      </p:sp>
      <p:sp>
        <p:nvSpPr>
          <p:cNvPr id="3" name="Content Placeholder 2"/>
          <p:cNvSpPr>
            <a:spLocks noGrp="1"/>
          </p:cNvSpPr>
          <p:nvPr>
            <p:ph sz="quarter" idx="10"/>
          </p:nvPr>
        </p:nvSpPr>
        <p:spPr/>
        <p:txBody>
          <a:bodyPr>
            <a:normAutofit/>
          </a:bodyPr>
          <a:lstStyle/>
          <a:p>
            <a:pPr marL="0" indent="0">
              <a:lnSpc>
                <a:spcPct val="150000"/>
              </a:lnSpc>
              <a:buNone/>
            </a:pPr>
            <a:r>
              <a:rPr lang="en-US" dirty="0"/>
              <a:t>Two general approaches to apply encryption:</a:t>
            </a:r>
          </a:p>
          <a:p>
            <a:pPr marL="914400" indent="-450850">
              <a:lnSpc>
                <a:spcPct val="150000"/>
              </a:lnSpc>
              <a:buFont typeface="+mj-lt"/>
              <a:buAutoNum type="arabicPeriod"/>
            </a:pPr>
            <a:r>
              <a:rPr lang="en-US" dirty="0"/>
              <a:t>Security through obscurity</a:t>
            </a:r>
          </a:p>
          <a:p>
            <a:pPr lvl="2">
              <a:lnSpc>
                <a:spcPct val="150000"/>
              </a:lnSpc>
            </a:pPr>
            <a:r>
              <a:rPr lang="en-US" dirty="0"/>
              <a:t>Using a private process or algorithm (often called a </a:t>
            </a:r>
            <a:r>
              <a:rPr lang="en-US" i="1" dirty="0"/>
              <a:t>restricted</a:t>
            </a:r>
            <a:r>
              <a:rPr lang="en-US" dirty="0"/>
              <a:t> algorithm) to secure data</a:t>
            </a:r>
          </a:p>
          <a:p>
            <a:pPr marL="914400" indent="-514350">
              <a:lnSpc>
                <a:spcPct val="150000"/>
              </a:lnSpc>
              <a:buFont typeface="+mj-lt"/>
              <a:buAutoNum type="arabicPeriod"/>
            </a:pPr>
            <a:r>
              <a:rPr lang="en-US" dirty="0"/>
              <a:t>Open algorithm</a:t>
            </a:r>
          </a:p>
          <a:p>
            <a:pPr lvl="2">
              <a:lnSpc>
                <a:spcPct val="150000"/>
              </a:lnSpc>
            </a:pPr>
            <a:r>
              <a:rPr lang="en-US" dirty="0"/>
              <a:t>Using a publicly available process or algorithm that relies on a randomly generated key or keys to provide security</a:t>
            </a:r>
          </a:p>
          <a:p>
            <a:pPr lvl="3">
              <a:lnSpc>
                <a:spcPct val="150000"/>
              </a:lnSpc>
            </a:pPr>
            <a:endParaRPr lang="en-US" dirty="0"/>
          </a:p>
          <a:p>
            <a:pPr lvl="3">
              <a:lnSpc>
                <a:spcPct val="150000"/>
              </a:lnSpc>
            </a:pPr>
            <a:endParaRPr lang="en-US" dirty="0"/>
          </a:p>
        </p:txBody>
      </p:sp>
    </p:spTree>
    <p:custDataLst>
      <p:tags r:id="rId1"/>
    </p:custDataLst>
    <p:extLst>
      <p:ext uri="{BB962C8B-B14F-4D97-AF65-F5344CB8AC3E}">
        <p14:creationId xmlns:p14="http://schemas.microsoft.com/office/powerpoint/2010/main" val="24711990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Public Key vs. Private Key (2 of 3)</a:t>
            </a:r>
          </a:p>
        </p:txBody>
      </p:sp>
      <p:sp>
        <p:nvSpPr>
          <p:cNvPr id="3" name="Content Placeholder 2"/>
          <p:cNvSpPr>
            <a:spLocks noGrp="1"/>
          </p:cNvSpPr>
          <p:nvPr>
            <p:ph sz="quarter" idx="10"/>
          </p:nvPr>
        </p:nvSpPr>
        <p:spPr/>
        <p:txBody>
          <a:bodyPr>
            <a:normAutofit/>
          </a:bodyPr>
          <a:lstStyle/>
          <a:p>
            <a:pPr marL="0" indent="0">
              <a:lnSpc>
                <a:spcPct val="150000"/>
              </a:lnSpc>
              <a:buNone/>
            </a:pPr>
            <a:r>
              <a:rPr lang="en-CA" dirty="0"/>
              <a:t>A private key needs to be exchanged before Alice and Bob can send messages.</a:t>
            </a:r>
          </a:p>
          <a:p>
            <a:pPr marL="971550" lvl="1" indent="-514350">
              <a:lnSpc>
                <a:spcPct val="150000"/>
              </a:lnSpc>
              <a:buFont typeface="+mj-lt"/>
              <a:buAutoNum type="arabicPeriod"/>
            </a:pPr>
            <a:r>
              <a:rPr lang="en-CA" dirty="0"/>
              <a:t>Alice encrypts a message using the secret key.</a:t>
            </a:r>
          </a:p>
          <a:p>
            <a:pPr marL="971550" lvl="1" indent="-514350">
              <a:lnSpc>
                <a:spcPct val="150000"/>
              </a:lnSpc>
              <a:buFont typeface="+mj-lt"/>
              <a:buAutoNum type="arabicPeriod"/>
            </a:pPr>
            <a:r>
              <a:rPr lang="en-CA" dirty="0"/>
              <a:t>Alice sends the message to Bob.</a:t>
            </a:r>
          </a:p>
          <a:p>
            <a:pPr marL="971550" lvl="1" indent="-514350">
              <a:lnSpc>
                <a:spcPct val="150000"/>
              </a:lnSpc>
              <a:buFont typeface="+mj-lt"/>
              <a:buAutoNum type="arabicPeriod"/>
            </a:pPr>
            <a:r>
              <a:rPr lang="en-CA" dirty="0"/>
              <a:t>Bob receives the message and uses the same key to decrypt the </a:t>
            </a:r>
            <a:r>
              <a:rPr lang="en-CA" dirty="0" err="1"/>
              <a:t>ciphertext</a:t>
            </a:r>
            <a:r>
              <a:rPr lang="en-CA" dirty="0"/>
              <a:t> into plaintext.</a:t>
            </a:r>
          </a:p>
          <a:p>
            <a:pPr marL="0" indent="0">
              <a:lnSpc>
                <a:spcPct val="110000"/>
              </a:lnSpc>
              <a:buNone/>
            </a:pPr>
            <a:r>
              <a:rPr lang="en-CA" dirty="0"/>
              <a:t>If Alice needs to communicate with 3,000 people, how may key pairs will Alice have to generate?</a:t>
            </a:r>
          </a:p>
        </p:txBody>
      </p:sp>
    </p:spTree>
    <p:custDataLst>
      <p:tags r:id="rId1"/>
    </p:custDataLst>
    <p:extLst>
      <p:ext uri="{BB962C8B-B14F-4D97-AF65-F5344CB8AC3E}">
        <p14:creationId xmlns:p14="http://schemas.microsoft.com/office/powerpoint/2010/main" val="34839495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Public Key vs. Private Key (3 of 3)</a:t>
            </a:r>
          </a:p>
        </p:txBody>
      </p:sp>
      <p:sp>
        <p:nvSpPr>
          <p:cNvPr id="3" name="Content Placeholder 2"/>
          <p:cNvSpPr>
            <a:spLocks noGrp="1"/>
          </p:cNvSpPr>
          <p:nvPr>
            <p:ph sz="quarter" idx="10"/>
          </p:nvPr>
        </p:nvSpPr>
        <p:spPr/>
        <p:txBody>
          <a:bodyPr>
            <a:normAutofit/>
          </a:bodyPr>
          <a:lstStyle/>
          <a:p>
            <a:pPr marL="0" indent="0">
              <a:buNone/>
            </a:pPr>
            <a:r>
              <a:rPr lang="en-CA" dirty="0"/>
              <a:t>Asymmetric encryption was designed so that the encryption key is different, but also mathematically linked, from the decryption key. This allows for each party to store only one key pair to communicate with any number of people.</a:t>
            </a:r>
          </a:p>
          <a:p>
            <a:pPr marL="0" indent="0">
              <a:buNone/>
            </a:pPr>
            <a:endParaRPr lang="en-CA" dirty="0"/>
          </a:p>
          <a:p>
            <a:pPr marL="457200" lvl="1" indent="0">
              <a:buNone/>
            </a:pPr>
            <a:r>
              <a:rPr lang="en-CA" b="1" i="1" dirty="0"/>
              <a:t>C</a:t>
            </a:r>
            <a:r>
              <a:rPr lang="en-CA" b="1" dirty="0"/>
              <a:t> = E{</a:t>
            </a:r>
            <a:r>
              <a:rPr lang="en-CA" b="1" dirty="0" err="1"/>
              <a:t>K</a:t>
            </a:r>
            <a:r>
              <a:rPr lang="en-CA" baseline="-25000" dirty="0" err="1"/>
              <a:t>Public</a:t>
            </a:r>
            <a:r>
              <a:rPr lang="en-CA" b="1" dirty="0"/>
              <a:t>}(</a:t>
            </a:r>
            <a:r>
              <a:rPr lang="en-CA" b="1" i="1" dirty="0"/>
              <a:t>M</a:t>
            </a:r>
            <a:r>
              <a:rPr lang="en-CA" b="1" dirty="0"/>
              <a:t>)</a:t>
            </a:r>
          </a:p>
          <a:p>
            <a:pPr marL="457200" lvl="1" indent="0">
              <a:buNone/>
            </a:pPr>
            <a:r>
              <a:rPr lang="en-CA" b="1" i="1" dirty="0"/>
              <a:t>M</a:t>
            </a:r>
            <a:r>
              <a:rPr lang="en-CA" b="1" dirty="0"/>
              <a:t> = D{</a:t>
            </a:r>
            <a:r>
              <a:rPr lang="en-CA" b="1" dirty="0" err="1"/>
              <a:t>K</a:t>
            </a:r>
            <a:r>
              <a:rPr lang="en-CA" baseline="-25000" dirty="0" err="1"/>
              <a:t>Private</a:t>
            </a:r>
            <a:r>
              <a:rPr lang="en-CA" b="1" dirty="0"/>
              <a:t>}(</a:t>
            </a:r>
            <a:r>
              <a:rPr lang="en-CA" b="1" i="1" dirty="0"/>
              <a:t>C</a:t>
            </a:r>
            <a:r>
              <a:rPr lang="en-CA" b="1" dirty="0"/>
              <a:t>)</a:t>
            </a:r>
          </a:p>
          <a:p>
            <a:pPr marL="0" indent="0">
              <a:buNone/>
            </a:pPr>
            <a:endParaRPr lang="en-CA" dirty="0"/>
          </a:p>
        </p:txBody>
      </p:sp>
    </p:spTree>
    <p:custDataLst>
      <p:tags r:id="rId1"/>
    </p:custDataLst>
    <p:extLst>
      <p:ext uri="{BB962C8B-B14F-4D97-AF65-F5344CB8AC3E}">
        <p14:creationId xmlns:p14="http://schemas.microsoft.com/office/powerpoint/2010/main" val="41711526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Digital Certificates (1 of 5)</a:t>
            </a:r>
          </a:p>
        </p:txBody>
      </p:sp>
      <p:sp>
        <p:nvSpPr>
          <p:cNvPr id="3" name="Content Placeholder 2"/>
          <p:cNvSpPr>
            <a:spLocks noGrp="1"/>
          </p:cNvSpPr>
          <p:nvPr>
            <p:ph sz="quarter" idx="10"/>
          </p:nvPr>
        </p:nvSpPr>
        <p:spPr/>
        <p:txBody>
          <a:bodyPr numCol="1">
            <a:normAutofit/>
          </a:bodyPr>
          <a:lstStyle/>
          <a:p>
            <a:r>
              <a:rPr lang="en-CA" dirty="0"/>
              <a:t>The primary purpose of a certificate is to allow for secure, authenticated communication between two parties.</a:t>
            </a:r>
          </a:p>
          <a:p>
            <a:endParaRPr lang="en-CA" dirty="0"/>
          </a:p>
          <a:p>
            <a:r>
              <a:rPr lang="en-CA" dirty="0"/>
              <a:t>One advantage of a digital certificate is that, because of the public-private key pair, only one set of keys is needed to communicate with anyone. </a:t>
            </a:r>
          </a:p>
          <a:p>
            <a:endParaRPr lang="en-CA" dirty="0"/>
          </a:p>
          <a:p>
            <a:r>
              <a:rPr lang="en-CA" dirty="0"/>
              <a:t>Another advantage is that additional information can be stored with the certificate.</a:t>
            </a:r>
          </a:p>
        </p:txBody>
      </p:sp>
    </p:spTree>
    <p:custDataLst>
      <p:tags r:id="rId1"/>
    </p:custDataLst>
    <p:extLst>
      <p:ext uri="{BB962C8B-B14F-4D97-AF65-F5344CB8AC3E}">
        <p14:creationId xmlns:p14="http://schemas.microsoft.com/office/powerpoint/2010/main" val="7046570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Digital Certificates (2 of 5)</a:t>
            </a:r>
          </a:p>
        </p:txBody>
      </p:sp>
      <p:sp>
        <p:nvSpPr>
          <p:cNvPr id="3" name="Content Placeholder 2"/>
          <p:cNvSpPr>
            <a:spLocks noGrp="1"/>
          </p:cNvSpPr>
          <p:nvPr>
            <p:ph sz="quarter" idx="10"/>
          </p:nvPr>
        </p:nvSpPr>
        <p:spPr/>
        <p:txBody>
          <a:bodyPr numCol="1">
            <a:normAutofit/>
          </a:bodyPr>
          <a:lstStyle/>
          <a:p>
            <a:pPr marL="0" indent="0">
              <a:buNone/>
            </a:pPr>
            <a:r>
              <a:rPr lang="en-CA" dirty="0"/>
              <a:t>A digital certificate can be used to store many different fields of information, including:</a:t>
            </a:r>
          </a:p>
          <a:p>
            <a:pPr marL="457200"/>
            <a:r>
              <a:rPr lang="en-CA" dirty="0"/>
              <a:t>Serial number			</a:t>
            </a:r>
          </a:p>
          <a:p>
            <a:pPr marL="457200"/>
            <a:r>
              <a:rPr lang="en-CA" dirty="0"/>
              <a:t>Subject </a:t>
            </a:r>
          </a:p>
          <a:p>
            <a:pPr marL="457200"/>
            <a:r>
              <a:rPr lang="en-CA" dirty="0"/>
              <a:t>Issuer</a:t>
            </a:r>
          </a:p>
          <a:p>
            <a:pPr marL="457200"/>
            <a:r>
              <a:rPr lang="en-CA" dirty="0"/>
              <a:t>Not before</a:t>
            </a:r>
          </a:p>
          <a:p>
            <a:pPr marL="457200"/>
            <a:r>
              <a:rPr lang="en-CA" dirty="0"/>
              <a:t>Not after</a:t>
            </a:r>
          </a:p>
        </p:txBody>
      </p:sp>
    </p:spTree>
    <p:custDataLst>
      <p:tags r:id="rId1"/>
    </p:custDataLst>
    <p:extLst>
      <p:ext uri="{BB962C8B-B14F-4D97-AF65-F5344CB8AC3E}">
        <p14:creationId xmlns:p14="http://schemas.microsoft.com/office/powerpoint/2010/main" val="15356605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Digital Certificates (3 of 5)</a:t>
            </a:r>
          </a:p>
        </p:txBody>
      </p:sp>
      <p:sp>
        <p:nvSpPr>
          <p:cNvPr id="3" name="Content Placeholder 2"/>
          <p:cNvSpPr>
            <a:spLocks noGrp="1"/>
          </p:cNvSpPr>
          <p:nvPr>
            <p:ph sz="quarter" idx="10"/>
          </p:nvPr>
        </p:nvSpPr>
        <p:spPr/>
        <p:txBody>
          <a:bodyPr numCol="1">
            <a:normAutofit/>
          </a:bodyPr>
          <a:lstStyle/>
          <a:p>
            <a:pPr marL="0" indent="0">
              <a:buNone/>
            </a:pPr>
            <a:r>
              <a:rPr lang="en-CA" dirty="0"/>
              <a:t>Common fields, continued:</a:t>
            </a:r>
          </a:p>
          <a:p>
            <a:pPr marL="457200"/>
            <a:r>
              <a:rPr lang="en-CA" dirty="0"/>
              <a:t>Key usage</a:t>
            </a:r>
          </a:p>
          <a:p>
            <a:pPr marL="457200"/>
            <a:r>
              <a:rPr lang="en-CA" dirty="0"/>
              <a:t>Extended key usage</a:t>
            </a:r>
          </a:p>
          <a:p>
            <a:pPr marL="457200"/>
            <a:r>
              <a:rPr lang="en-CA" dirty="0"/>
              <a:t>Public key</a:t>
            </a:r>
          </a:p>
          <a:p>
            <a:pPr marL="457200"/>
            <a:r>
              <a:rPr lang="en-CA" dirty="0"/>
              <a:t>Signature algorithm</a:t>
            </a:r>
          </a:p>
          <a:p>
            <a:pPr marL="457200"/>
            <a:r>
              <a:rPr lang="en-CA" dirty="0"/>
              <a:t>Signature</a:t>
            </a:r>
          </a:p>
        </p:txBody>
      </p:sp>
    </p:spTree>
    <p:custDataLst>
      <p:tags r:id="rId1"/>
    </p:custDataLst>
    <p:extLst>
      <p:ext uri="{BB962C8B-B14F-4D97-AF65-F5344CB8AC3E}">
        <p14:creationId xmlns:p14="http://schemas.microsoft.com/office/powerpoint/2010/main" val="21520947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Digital Certificate (4 of 5)</a:t>
            </a:r>
          </a:p>
        </p:txBody>
      </p:sp>
      <p:sp>
        <p:nvSpPr>
          <p:cNvPr id="3" name="Content Placeholder 2"/>
          <p:cNvSpPr>
            <a:spLocks noGrp="1"/>
          </p:cNvSpPr>
          <p:nvPr>
            <p:ph sz="quarter" idx="10"/>
          </p:nvPr>
        </p:nvSpPr>
        <p:spPr/>
        <p:txBody>
          <a:bodyPr/>
          <a:lstStyle/>
          <a:p>
            <a:pPr marL="0" indent="0">
              <a:buNone/>
            </a:pPr>
            <a:r>
              <a:rPr lang="en-CA" sz="3200" dirty="0"/>
              <a:t>Sending signed data</a:t>
            </a:r>
          </a:p>
          <a:p>
            <a:pPr marL="914400" indent="-457200">
              <a:buAutoNum type="arabicPeriod"/>
            </a:pPr>
            <a:r>
              <a:rPr lang="en-CA" dirty="0"/>
              <a:t>Data is hashed to produce a digest</a:t>
            </a:r>
          </a:p>
          <a:p>
            <a:pPr marL="914400" indent="-457200">
              <a:buAutoNum type="arabicPeriod"/>
            </a:pPr>
            <a:r>
              <a:rPr lang="en-CA" dirty="0"/>
              <a:t>Digest is encrypted using the certificate’s private key (often referred to as a </a:t>
            </a:r>
            <a:r>
              <a:rPr lang="en-CA" i="1" dirty="0"/>
              <a:t>signature</a:t>
            </a:r>
            <a:r>
              <a:rPr lang="en-CA" dirty="0"/>
              <a:t>)</a:t>
            </a:r>
          </a:p>
          <a:p>
            <a:pPr marL="914400" indent="-457200">
              <a:buAutoNum type="arabicPeriod"/>
            </a:pPr>
            <a:r>
              <a:rPr lang="en-CA" dirty="0"/>
              <a:t>Encrypted digest (signature) is appended to the original data and sent to the receiver.</a:t>
            </a:r>
          </a:p>
        </p:txBody>
      </p:sp>
    </p:spTree>
    <p:custDataLst>
      <p:tags r:id="rId1"/>
    </p:custDataLst>
    <p:extLst>
      <p:ext uri="{BB962C8B-B14F-4D97-AF65-F5344CB8AC3E}">
        <p14:creationId xmlns:p14="http://schemas.microsoft.com/office/powerpoint/2010/main" val="38387319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Digital Certificates (5 of 5)</a:t>
            </a:r>
          </a:p>
        </p:txBody>
      </p:sp>
      <p:sp>
        <p:nvSpPr>
          <p:cNvPr id="3" name="Content Placeholder 2"/>
          <p:cNvSpPr>
            <a:spLocks noGrp="1"/>
          </p:cNvSpPr>
          <p:nvPr>
            <p:ph sz="quarter" idx="10"/>
          </p:nvPr>
        </p:nvSpPr>
        <p:spPr/>
        <p:txBody>
          <a:bodyPr/>
          <a:lstStyle/>
          <a:p>
            <a:pPr marL="0" indent="0">
              <a:buNone/>
            </a:pPr>
            <a:r>
              <a:rPr lang="en-CA" sz="3200" dirty="0"/>
              <a:t>Validating signed data</a:t>
            </a:r>
          </a:p>
          <a:p>
            <a:pPr marL="914400" indent="-457200">
              <a:buAutoNum type="arabicPeriod"/>
            </a:pPr>
            <a:r>
              <a:rPr lang="en-CA" dirty="0"/>
              <a:t>Original data is hashed to produce a digest</a:t>
            </a:r>
          </a:p>
          <a:p>
            <a:pPr marL="914400" indent="-457200">
              <a:buAutoNum type="arabicPeriod"/>
            </a:pPr>
            <a:r>
              <a:rPr lang="en-CA" dirty="0"/>
              <a:t>Signature is decrypted using the sender’s public key</a:t>
            </a:r>
          </a:p>
          <a:p>
            <a:pPr marL="914400" indent="-457200">
              <a:buAutoNum type="arabicPeriod"/>
            </a:pPr>
            <a:r>
              <a:rPr lang="en-CA" dirty="0"/>
              <a:t>The two hashes are compared. If they match, the authenticity of the message is confirmed.</a:t>
            </a:r>
          </a:p>
        </p:txBody>
      </p:sp>
    </p:spTree>
    <p:custDataLst>
      <p:tags r:id="rId1"/>
    </p:custDataLst>
    <p:extLst>
      <p:ext uri="{BB962C8B-B14F-4D97-AF65-F5344CB8AC3E}">
        <p14:creationId xmlns:p14="http://schemas.microsoft.com/office/powerpoint/2010/main" val="5084705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Public Key Infrastructure (1 of 5)</a:t>
            </a:r>
          </a:p>
        </p:txBody>
      </p:sp>
      <p:sp>
        <p:nvSpPr>
          <p:cNvPr id="3" name="Content Placeholder 2"/>
          <p:cNvSpPr>
            <a:spLocks noGrp="1"/>
          </p:cNvSpPr>
          <p:nvPr>
            <p:ph sz="quarter" idx="10"/>
          </p:nvPr>
        </p:nvSpPr>
        <p:spPr/>
        <p:txBody>
          <a:bodyPr>
            <a:normAutofit/>
          </a:bodyPr>
          <a:lstStyle/>
          <a:p>
            <a:r>
              <a:rPr lang="en-CA" dirty="0"/>
              <a:t>Public Key Infrastructure (PKI) is a set of guidelines needed to create, distribute, store, use and revoke digital certificates and manage public key encryption. </a:t>
            </a:r>
          </a:p>
          <a:p>
            <a:r>
              <a:rPr lang="en-CA" dirty="0"/>
              <a:t>Used to facilitate the secure electronic transfer of information for a range of network activities (e.g., online shopping, banking, confidential email). </a:t>
            </a:r>
          </a:p>
          <a:p>
            <a:r>
              <a:rPr lang="en-CA" dirty="0"/>
              <a:t>Required for activities where simple passwords are inadequate for identity verification and more rigorous proof is required to confirm the authenticity of the parties involved.</a:t>
            </a:r>
          </a:p>
        </p:txBody>
      </p:sp>
    </p:spTree>
    <p:custDataLst>
      <p:tags r:id="rId1"/>
    </p:custDataLst>
    <p:extLst>
      <p:ext uri="{BB962C8B-B14F-4D97-AF65-F5344CB8AC3E}">
        <p14:creationId xmlns:p14="http://schemas.microsoft.com/office/powerpoint/2010/main" val="26530439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Public Key Infrastructure (2 of 5)</a:t>
            </a:r>
          </a:p>
        </p:txBody>
      </p:sp>
      <p:sp>
        <p:nvSpPr>
          <p:cNvPr id="3" name="Content Placeholder 2"/>
          <p:cNvSpPr>
            <a:spLocks noGrp="1"/>
          </p:cNvSpPr>
          <p:nvPr>
            <p:ph sz="quarter" idx="10"/>
          </p:nvPr>
        </p:nvSpPr>
        <p:spPr/>
        <p:txBody>
          <a:bodyPr>
            <a:normAutofit/>
          </a:bodyPr>
          <a:lstStyle/>
          <a:p>
            <a:pPr marL="0" indent="0">
              <a:buNone/>
            </a:pPr>
            <a:r>
              <a:rPr lang="en-CA" sz="3600" dirty="0"/>
              <a:t>The five main components of PKI are:</a:t>
            </a:r>
          </a:p>
          <a:p>
            <a:pPr marL="914400" indent="-457200">
              <a:buFont typeface="+mj-lt"/>
              <a:buAutoNum type="arabicPeriod"/>
            </a:pPr>
            <a:r>
              <a:rPr lang="en-CA" dirty="0"/>
              <a:t>Certificate Authority (CA)</a:t>
            </a:r>
          </a:p>
          <a:p>
            <a:pPr marL="914400" indent="-457200">
              <a:buFont typeface="+mj-lt"/>
              <a:buAutoNum type="arabicPeriod"/>
            </a:pPr>
            <a:r>
              <a:rPr lang="en-CA" dirty="0"/>
              <a:t>Registration Authority (RA)</a:t>
            </a:r>
          </a:p>
          <a:p>
            <a:pPr marL="914400" indent="-457200">
              <a:buFont typeface="+mj-lt"/>
              <a:buAutoNum type="arabicPeriod"/>
            </a:pPr>
            <a:r>
              <a:rPr lang="en-CA" dirty="0"/>
              <a:t>Central Directory</a:t>
            </a:r>
          </a:p>
          <a:p>
            <a:pPr marL="914400" indent="-457200">
              <a:buFont typeface="+mj-lt"/>
              <a:buAutoNum type="arabicPeriod"/>
            </a:pPr>
            <a:r>
              <a:rPr lang="en-CA" dirty="0"/>
              <a:t>Certificate Management System</a:t>
            </a:r>
          </a:p>
          <a:p>
            <a:pPr marL="914400" indent="-457200">
              <a:buFont typeface="+mj-lt"/>
              <a:buAutoNum type="arabicPeriod"/>
            </a:pPr>
            <a:r>
              <a:rPr lang="en-CA" dirty="0"/>
              <a:t>Certificate Policy</a:t>
            </a:r>
          </a:p>
          <a:p>
            <a:pPr lvl="1"/>
            <a:endParaRPr lang="en-CA" dirty="0"/>
          </a:p>
          <a:p>
            <a:pPr lvl="1"/>
            <a:endParaRPr lang="en-CA" dirty="0"/>
          </a:p>
        </p:txBody>
      </p:sp>
    </p:spTree>
    <p:custDataLst>
      <p:tags r:id="rId1"/>
    </p:custDataLst>
    <p:extLst>
      <p:ext uri="{BB962C8B-B14F-4D97-AF65-F5344CB8AC3E}">
        <p14:creationId xmlns:p14="http://schemas.microsoft.com/office/powerpoint/2010/main" val="12691712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Public Key Infrastructure (3 of 5)</a:t>
            </a:r>
          </a:p>
        </p:txBody>
      </p:sp>
      <p:sp>
        <p:nvSpPr>
          <p:cNvPr id="3" name="Content Placeholder 2"/>
          <p:cNvSpPr>
            <a:spLocks noGrp="1"/>
          </p:cNvSpPr>
          <p:nvPr>
            <p:ph sz="quarter" idx="10"/>
          </p:nvPr>
        </p:nvSpPr>
        <p:spPr/>
        <p:txBody>
          <a:bodyPr>
            <a:normAutofit/>
          </a:bodyPr>
          <a:lstStyle/>
          <a:p>
            <a:pPr marL="0" indent="0">
              <a:buNone/>
            </a:pPr>
            <a:r>
              <a:rPr lang="en-CA" dirty="0"/>
              <a:t>Because PKI relies on the CA or RA to be trusted by third parties, there are four main methods by which this trust can be established:</a:t>
            </a:r>
          </a:p>
          <a:p>
            <a:pPr marL="914400" indent="-457200">
              <a:buAutoNum type="arabicPeriod"/>
            </a:pPr>
            <a:r>
              <a:rPr lang="en-CA" dirty="0"/>
              <a:t>Certificate authorities</a:t>
            </a:r>
          </a:p>
          <a:p>
            <a:pPr marL="914400" indent="-457200">
              <a:buAutoNum type="arabicPeriod"/>
            </a:pPr>
            <a:r>
              <a:rPr lang="en-CA" dirty="0"/>
              <a:t>Web of trust</a:t>
            </a:r>
          </a:p>
          <a:p>
            <a:pPr marL="914400" indent="-457200">
              <a:buAutoNum type="arabicPeriod"/>
            </a:pPr>
            <a:r>
              <a:rPr lang="en-CA" dirty="0"/>
              <a:t>Simple public key infrastructure</a:t>
            </a:r>
          </a:p>
          <a:p>
            <a:pPr marL="914400" indent="-457200">
              <a:buAutoNum type="arabicPeriod"/>
            </a:pPr>
            <a:r>
              <a:rPr lang="en-CA" dirty="0" err="1"/>
              <a:t>Blockchain</a:t>
            </a:r>
            <a:r>
              <a:rPr lang="en-CA" dirty="0"/>
              <a:t>-based PKI</a:t>
            </a:r>
          </a:p>
        </p:txBody>
      </p:sp>
    </p:spTree>
    <p:custDataLst>
      <p:tags r:id="rId1"/>
    </p:custDataLst>
    <p:extLst>
      <p:ext uri="{BB962C8B-B14F-4D97-AF65-F5344CB8AC3E}">
        <p14:creationId xmlns:p14="http://schemas.microsoft.com/office/powerpoint/2010/main" val="923165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Symmetric Encryption (1 of 2)</a:t>
            </a:r>
          </a:p>
        </p:txBody>
      </p:sp>
      <p:sp>
        <p:nvSpPr>
          <p:cNvPr id="3" name="Content Placeholder 2"/>
          <p:cNvSpPr>
            <a:spLocks noGrp="1"/>
          </p:cNvSpPr>
          <p:nvPr>
            <p:ph sz="quarter" idx="10"/>
          </p:nvPr>
        </p:nvSpPr>
        <p:spPr/>
        <p:txBody>
          <a:bodyPr>
            <a:normAutofit/>
          </a:bodyPr>
          <a:lstStyle/>
          <a:p>
            <a:pPr marL="0" indent="0">
              <a:buNone/>
            </a:pPr>
            <a:r>
              <a:rPr lang="en-CA" dirty="0"/>
              <a:t>Uses the same key for both the sender and receiver </a:t>
            </a:r>
          </a:p>
          <a:p>
            <a:pPr marL="0" indent="0">
              <a:buNone/>
            </a:pPr>
            <a:endParaRPr lang="en-CA" dirty="0"/>
          </a:p>
          <a:p>
            <a:pPr marL="0" indent="0">
              <a:buNone/>
            </a:pPr>
            <a:r>
              <a:rPr lang="en-CA" dirty="0"/>
              <a:t>Encryption:</a:t>
            </a:r>
          </a:p>
          <a:p>
            <a:pPr marL="0" indent="0">
              <a:buNone/>
            </a:pPr>
            <a:r>
              <a:rPr lang="en-CA" dirty="0"/>
              <a:t>	</a:t>
            </a:r>
            <a:r>
              <a:rPr lang="en-CA" i="1" dirty="0"/>
              <a:t>C</a:t>
            </a:r>
            <a:r>
              <a:rPr lang="en-CA" dirty="0"/>
              <a:t>  = E{K</a:t>
            </a:r>
            <a:r>
              <a:rPr lang="en-CA" baseline="-25000" dirty="0"/>
              <a:t>1</a:t>
            </a:r>
            <a:r>
              <a:rPr lang="en-CA" dirty="0"/>
              <a:t>}(</a:t>
            </a:r>
            <a:r>
              <a:rPr lang="en-CA" i="1" dirty="0"/>
              <a:t>M</a:t>
            </a:r>
            <a:r>
              <a:rPr lang="en-CA" dirty="0"/>
              <a:t>)</a:t>
            </a:r>
          </a:p>
          <a:p>
            <a:pPr marL="0" indent="0">
              <a:buNone/>
            </a:pPr>
            <a:endParaRPr lang="en-CA" dirty="0"/>
          </a:p>
          <a:p>
            <a:pPr marL="0" indent="0">
              <a:buNone/>
            </a:pPr>
            <a:r>
              <a:rPr lang="en-CA" dirty="0"/>
              <a:t>Decryption:</a:t>
            </a:r>
          </a:p>
          <a:p>
            <a:pPr marL="0" indent="0">
              <a:buNone/>
            </a:pPr>
            <a:r>
              <a:rPr lang="en-CA" dirty="0"/>
              <a:t>	</a:t>
            </a:r>
            <a:r>
              <a:rPr lang="en-CA" i="1" dirty="0"/>
              <a:t>M</a:t>
            </a:r>
            <a:r>
              <a:rPr lang="en-CA" dirty="0"/>
              <a:t> = D{K</a:t>
            </a:r>
            <a:r>
              <a:rPr lang="en-CA" baseline="-25000" dirty="0"/>
              <a:t>1</a:t>
            </a:r>
            <a:r>
              <a:rPr lang="en-CA" dirty="0"/>
              <a:t>}(</a:t>
            </a:r>
            <a:r>
              <a:rPr lang="en-CA" i="1" dirty="0"/>
              <a:t>C</a:t>
            </a:r>
            <a:r>
              <a:rPr lang="en-CA" dirty="0"/>
              <a:t>)  where K</a:t>
            </a:r>
            <a:r>
              <a:rPr lang="en-CA" baseline="-25000" dirty="0"/>
              <a:t>1</a:t>
            </a:r>
            <a:r>
              <a:rPr lang="en-CA" dirty="0"/>
              <a:t> is a private key</a:t>
            </a:r>
          </a:p>
        </p:txBody>
      </p:sp>
    </p:spTree>
    <p:custDataLst>
      <p:tags r:id="rId1"/>
    </p:custDataLst>
    <p:extLst>
      <p:ext uri="{BB962C8B-B14F-4D97-AF65-F5344CB8AC3E}">
        <p14:creationId xmlns:p14="http://schemas.microsoft.com/office/powerpoint/2010/main" val="25401742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Public Key Infrastructure (4 of 5)</a:t>
            </a:r>
          </a:p>
        </p:txBody>
      </p:sp>
      <p:pic>
        <p:nvPicPr>
          <p:cNvPr id="4" name="Content Placeholder 3"/>
          <p:cNvPicPr>
            <a:picLocks noGrp="1" noChangeAspect="1"/>
          </p:cNvPicPr>
          <p:nvPr>
            <p:ph sz="quarter" idx="10"/>
          </p:nvPr>
        </p:nvPicPr>
        <p:blipFill>
          <a:blip r:embed="rId4">
            <a:extLst>
              <a:ext uri="{28A0092B-C50C-407E-A947-70E740481C1C}">
                <a14:useLocalDpi xmlns:a14="http://schemas.microsoft.com/office/drawing/2010/main" val="0"/>
              </a:ext>
            </a:extLst>
          </a:blip>
          <a:stretch>
            <a:fillRect/>
          </a:stretch>
        </p:blipFill>
        <p:spPr>
          <a:xfrm>
            <a:off x="3024633" y="1064966"/>
            <a:ext cx="6583003" cy="4654389"/>
          </a:xfrm>
        </p:spPr>
      </p:pic>
      <p:sp>
        <p:nvSpPr>
          <p:cNvPr id="5" name="TextBox 4"/>
          <p:cNvSpPr txBox="1"/>
          <p:nvPr/>
        </p:nvSpPr>
        <p:spPr>
          <a:xfrm>
            <a:off x="2691077" y="5663424"/>
            <a:ext cx="7148512" cy="67710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Figure 1: Public Key Infrastructure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2007, Chris </a:t>
            </a:r>
            <a:r>
              <a:rPr kumimoji="0" lang="ja-JP" altLang="en-US" sz="1200" b="0" i="0" u="none" strike="noStrike" kern="1200" cap="none" spc="0" normalizeH="0" baseline="0" noProof="0" dirty="0">
                <a:ln>
                  <a:noFill/>
                </a:ln>
                <a:solidFill>
                  <a:srgbClr val="000000"/>
                </a:solidFill>
                <a:effectLst/>
                <a:uLnTx/>
                <a:uFillTx/>
                <a:latin typeface="Calibri"/>
                <a:ea typeface="Yu Gothic" panose="020B0400000000000000" pitchFamily="34" charset="-128"/>
                <a:cs typeface="+mn-cs"/>
                <a:hlinkClick r:id="rId5" tooltip="User talk:Chrkl"/>
              </a:rPr>
              <a:t>論</a:t>
            </a:r>
            <a:r>
              <a:rPr kumimoji="0" lang="en-US" altLang="ja-JP" sz="1200" b="0" i="0" u="none" strike="noStrike" kern="1200" cap="none" spc="0" normalizeH="0" baseline="0" noProof="0" dirty="0">
                <a:ln>
                  <a:noFill/>
                </a:ln>
                <a:solidFill>
                  <a:srgbClr val="000000"/>
                </a:solidFill>
                <a:effectLst/>
                <a:uLnTx/>
                <a:uFillTx/>
                <a:latin typeface="Calibri"/>
                <a:ea typeface="Yu Gothic" panose="020B0400000000000000" pitchFamily="34" charset="-128"/>
                <a:cs typeface="+mn-cs"/>
              </a:rPr>
              <a:t>, </a:t>
            </a:r>
            <a:r>
              <a:rPr kumimoji="0" lang="en-CA"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hlinkClick r:id="rId6"/>
              </a:rPr>
              <a:t>https://commons.wikimedia.org/wiki/File:Public-Key-Infrastructure.svg</a:t>
            </a:r>
            <a:r>
              <a:rPr kumimoji="0" lang="en-CA"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CA"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hlinkClick r:id="rId7"/>
              </a:rPr>
              <a:t>CC BY-SA 3.0</a:t>
            </a:r>
            <a:r>
              <a:rPr kumimoji="0" lang="en-CA"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p:txBody>
      </p:sp>
    </p:spTree>
    <p:custDataLst>
      <p:tags r:id="rId1"/>
    </p:custDataLst>
    <p:extLst>
      <p:ext uri="{BB962C8B-B14F-4D97-AF65-F5344CB8AC3E}">
        <p14:creationId xmlns:p14="http://schemas.microsoft.com/office/powerpoint/2010/main" val="40409869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Public Key Infrastructure (5 of 5)</a:t>
            </a:r>
          </a:p>
        </p:txBody>
      </p:sp>
      <p:sp>
        <p:nvSpPr>
          <p:cNvPr id="3" name="Content Placeholder 2"/>
          <p:cNvSpPr>
            <a:spLocks noGrp="1"/>
          </p:cNvSpPr>
          <p:nvPr>
            <p:ph sz="quarter" idx="10"/>
          </p:nvPr>
        </p:nvSpPr>
        <p:spPr/>
        <p:txBody>
          <a:bodyPr/>
          <a:lstStyle/>
          <a:p>
            <a:r>
              <a:rPr lang="en-CA" dirty="0"/>
              <a:t>All the examples so far have had a single CA</a:t>
            </a:r>
          </a:p>
          <a:p>
            <a:r>
              <a:rPr lang="en-CA" dirty="0"/>
              <a:t>Also possible to have multiple, lower-level CAs called </a:t>
            </a:r>
            <a:r>
              <a:rPr lang="en-CA" i="1" dirty="0"/>
              <a:t>Intermediary Certificate Authorities</a:t>
            </a:r>
            <a:r>
              <a:rPr lang="en-CA" dirty="0"/>
              <a:t> (ICA).</a:t>
            </a:r>
          </a:p>
          <a:p>
            <a:r>
              <a:rPr lang="en-CA" dirty="0"/>
              <a:t>The </a:t>
            </a:r>
            <a:r>
              <a:rPr lang="en-CA" i="1" dirty="0"/>
              <a:t>Root CA </a:t>
            </a:r>
            <a:r>
              <a:rPr lang="en-CA" dirty="0"/>
              <a:t>signs the ICA’s certificate. As long as the Root CA is trusted, then the ICAs is trusted as well.</a:t>
            </a:r>
          </a:p>
        </p:txBody>
      </p:sp>
    </p:spTree>
    <p:custDataLst>
      <p:tags r:id="rId1"/>
    </p:custDataLst>
    <p:extLst>
      <p:ext uri="{BB962C8B-B14F-4D97-AF65-F5344CB8AC3E}">
        <p14:creationId xmlns:p14="http://schemas.microsoft.com/office/powerpoint/2010/main" val="13592742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RSA Algorithm (1 of 2)</a:t>
            </a:r>
          </a:p>
        </p:txBody>
      </p:sp>
      <p:sp>
        <p:nvSpPr>
          <p:cNvPr id="3" name="Content Placeholder 2"/>
          <p:cNvSpPr>
            <a:spLocks noGrp="1"/>
          </p:cNvSpPr>
          <p:nvPr>
            <p:ph sz="quarter" idx="10"/>
          </p:nvPr>
        </p:nvSpPr>
        <p:spPr/>
        <p:txBody>
          <a:bodyPr>
            <a:normAutofit/>
          </a:bodyPr>
          <a:lstStyle/>
          <a:p>
            <a:r>
              <a:rPr lang="en-CA" dirty="0"/>
              <a:t>Created by Ron </a:t>
            </a:r>
            <a:r>
              <a:rPr lang="en-CA" b="1" dirty="0" err="1"/>
              <a:t>R</a:t>
            </a:r>
            <a:r>
              <a:rPr lang="en-CA" dirty="0" err="1"/>
              <a:t>ivest</a:t>
            </a:r>
            <a:r>
              <a:rPr lang="en-CA" dirty="0"/>
              <a:t>, </a:t>
            </a:r>
            <a:r>
              <a:rPr lang="en-CA" dirty="0" err="1"/>
              <a:t>Adi</a:t>
            </a:r>
            <a:r>
              <a:rPr lang="en-CA" dirty="0"/>
              <a:t> </a:t>
            </a:r>
            <a:r>
              <a:rPr lang="en-CA" b="1" dirty="0"/>
              <a:t>S</a:t>
            </a:r>
            <a:r>
              <a:rPr lang="en-CA" dirty="0"/>
              <a:t>hamir and Leonard </a:t>
            </a:r>
            <a:r>
              <a:rPr lang="en-CA" b="1" dirty="0" err="1"/>
              <a:t>A</a:t>
            </a:r>
            <a:r>
              <a:rPr lang="en-CA" dirty="0" err="1"/>
              <a:t>dleman</a:t>
            </a:r>
            <a:r>
              <a:rPr lang="en-CA" dirty="0"/>
              <a:t> in 1977</a:t>
            </a:r>
          </a:p>
          <a:p>
            <a:r>
              <a:rPr lang="en-CA" dirty="0"/>
              <a:t>First public implementation of a public/private key pair system.</a:t>
            </a:r>
          </a:p>
          <a:p>
            <a:r>
              <a:rPr lang="en-CA" dirty="0"/>
              <a:t>Uses the factorization and multiplication of prime numbers</a:t>
            </a:r>
          </a:p>
          <a:p>
            <a:r>
              <a:rPr lang="en-CA" dirty="0"/>
              <a:t>Encryption happens quickly, but decryption is nearly impossible without the private key </a:t>
            </a:r>
          </a:p>
          <a:p>
            <a:r>
              <a:rPr lang="en-CA" dirty="0"/>
              <a:t>This kind of function is commonly referred to as a </a:t>
            </a:r>
            <a:r>
              <a:rPr lang="en-CA" i="1" dirty="0"/>
              <a:t>trapdoor hash</a:t>
            </a:r>
            <a:endParaRPr lang="en-CA" dirty="0"/>
          </a:p>
        </p:txBody>
      </p:sp>
    </p:spTree>
    <p:custDataLst>
      <p:tags r:id="rId1"/>
    </p:custDataLst>
    <p:extLst>
      <p:ext uri="{BB962C8B-B14F-4D97-AF65-F5344CB8AC3E}">
        <p14:creationId xmlns:p14="http://schemas.microsoft.com/office/powerpoint/2010/main" val="4601529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RSA Algorithm (2 of 2)</a:t>
            </a:r>
          </a:p>
        </p:txBody>
      </p:sp>
      <p:sp>
        <p:nvSpPr>
          <p:cNvPr id="3" name="Content Placeholder 2"/>
          <p:cNvSpPr>
            <a:spLocks noGrp="1"/>
          </p:cNvSpPr>
          <p:nvPr>
            <p:ph sz="quarter" idx="10"/>
          </p:nvPr>
        </p:nvSpPr>
        <p:spPr/>
        <p:txBody>
          <a:bodyPr>
            <a:normAutofit/>
          </a:bodyPr>
          <a:lstStyle/>
          <a:p>
            <a:r>
              <a:rPr lang="en-CA" dirty="0"/>
              <a:t>Trapdoor hashes use a computer’s ability to multiply numbers quickly and factor numbers with great difficulty. </a:t>
            </a:r>
          </a:p>
          <a:p>
            <a:endParaRPr lang="en-CA" dirty="0"/>
          </a:p>
          <a:p>
            <a:r>
              <a:rPr lang="en-CA" dirty="0"/>
              <a:t>For example: 39 * 127 = 4953</a:t>
            </a:r>
          </a:p>
          <a:p>
            <a:endParaRPr lang="en-CA" dirty="0"/>
          </a:p>
          <a:p>
            <a:r>
              <a:rPr lang="en-CA" dirty="0"/>
              <a:t>Given only 4953, how long does it take to find the original factors?</a:t>
            </a:r>
          </a:p>
        </p:txBody>
      </p:sp>
    </p:spTree>
    <p:custDataLst>
      <p:tags r:id="rId1"/>
    </p:custDataLst>
    <p:extLst>
      <p:ext uri="{BB962C8B-B14F-4D97-AF65-F5344CB8AC3E}">
        <p14:creationId xmlns:p14="http://schemas.microsoft.com/office/powerpoint/2010/main" val="377641472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Summary (1 of 2)</a:t>
            </a:r>
          </a:p>
        </p:txBody>
      </p:sp>
      <p:sp>
        <p:nvSpPr>
          <p:cNvPr id="3" name="Content Placeholder 2"/>
          <p:cNvSpPr>
            <a:spLocks noGrp="1"/>
          </p:cNvSpPr>
          <p:nvPr>
            <p:ph sz="quarter" idx="10"/>
          </p:nvPr>
        </p:nvSpPr>
        <p:spPr/>
        <p:txBody>
          <a:bodyPr>
            <a:normAutofit/>
          </a:bodyPr>
          <a:lstStyle/>
          <a:p>
            <a:r>
              <a:rPr lang="en-CA" dirty="0"/>
              <a:t>Digital Certificates are used to ensure secure and authenticated communication between two parties.</a:t>
            </a:r>
          </a:p>
          <a:p>
            <a:r>
              <a:rPr lang="en-CA" dirty="0"/>
              <a:t>Certificates make use of a public-private key pair that is mathematically linked and is a form of asymmetric encryption.</a:t>
            </a:r>
          </a:p>
          <a:p>
            <a:r>
              <a:rPr lang="en-CA" dirty="0"/>
              <a:t>Use of a public-private key pair reduces the need for numerous keys to be stored for each sender and receiver.</a:t>
            </a:r>
          </a:p>
          <a:p>
            <a:r>
              <a:rPr lang="en-CA" dirty="0"/>
              <a:t>Certificates can store more than just the key pair (e.g., computer or hostname, time that the key is valid, who issues the certificate)</a:t>
            </a:r>
          </a:p>
        </p:txBody>
      </p:sp>
    </p:spTree>
    <p:custDataLst>
      <p:tags r:id="rId1"/>
    </p:custDataLst>
    <p:extLst>
      <p:ext uri="{BB962C8B-B14F-4D97-AF65-F5344CB8AC3E}">
        <p14:creationId xmlns:p14="http://schemas.microsoft.com/office/powerpoint/2010/main" val="32995253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Summary (2 of 2)</a:t>
            </a:r>
          </a:p>
        </p:txBody>
      </p:sp>
      <p:sp>
        <p:nvSpPr>
          <p:cNvPr id="3" name="Content Placeholder 2"/>
          <p:cNvSpPr>
            <a:spLocks noGrp="1"/>
          </p:cNvSpPr>
          <p:nvPr>
            <p:ph sz="quarter" idx="10"/>
          </p:nvPr>
        </p:nvSpPr>
        <p:spPr/>
        <p:txBody>
          <a:bodyPr>
            <a:normAutofit/>
          </a:bodyPr>
          <a:lstStyle/>
          <a:p>
            <a:r>
              <a:rPr lang="en-CA" dirty="0"/>
              <a:t>PKI has 5 components: Certificate Authority, Registration Authority, Central Directory, Certificate Management System and Certificate Policies</a:t>
            </a:r>
          </a:p>
          <a:p>
            <a:r>
              <a:rPr lang="en-CA" dirty="0"/>
              <a:t>PKI has 4 modes of trust: CAs, Web of Trust, Simple PKI (SPKI) and </a:t>
            </a:r>
            <a:r>
              <a:rPr lang="en-CA" dirty="0" err="1"/>
              <a:t>blockchain</a:t>
            </a:r>
            <a:r>
              <a:rPr lang="en-CA" dirty="0"/>
              <a:t>-based PKI</a:t>
            </a:r>
          </a:p>
          <a:p>
            <a:r>
              <a:rPr lang="en-CA" dirty="0"/>
              <a:t>A </a:t>
            </a:r>
            <a:r>
              <a:rPr lang="en-CA" i="1" dirty="0"/>
              <a:t>Root Certificate Authority </a:t>
            </a:r>
            <a:r>
              <a:rPr lang="en-CA" dirty="0"/>
              <a:t>is the highest level of issuing certificates. Additional certificate requests can be created and are called </a:t>
            </a:r>
            <a:r>
              <a:rPr lang="en-CA" i="1" dirty="0"/>
              <a:t>Intermediary Certificate Authorities</a:t>
            </a:r>
            <a:r>
              <a:rPr lang="en-CA" dirty="0"/>
              <a:t>.</a:t>
            </a:r>
          </a:p>
          <a:p>
            <a:r>
              <a:rPr lang="en-CA" dirty="0"/>
              <a:t>RSA is the primary algorithm used to create digital certificates. It is based on a </a:t>
            </a:r>
            <a:r>
              <a:rPr lang="en-CA" i="1" dirty="0"/>
              <a:t>trapdoor hash</a:t>
            </a:r>
            <a:r>
              <a:rPr lang="en-CA" dirty="0"/>
              <a:t>.</a:t>
            </a:r>
          </a:p>
        </p:txBody>
      </p:sp>
    </p:spTree>
    <p:custDataLst>
      <p:tags r:id="rId1"/>
    </p:custDataLst>
    <p:extLst>
      <p:ext uri="{BB962C8B-B14F-4D97-AF65-F5344CB8AC3E}">
        <p14:creationId xmlns:p14="http://schemas.microsoft.com/office/powerpoint/2010/main" val="34928174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4294967295"/>
          </p:nvPr>
        </p:nvSpPr>
        <p:spPr>
          <a:xfrm>
            <a:off x="614363" y="4297363"/>
            <a:ext cx="10455275" cy="2320925"/>
          </a:xfrm>
          <a:prstGeom prst="rect">
            <a:avLst/>
          </a:prstGeom>
          <a:noFill/>
        </p:spPr>
        <p:txBody>
          <a:bodyPr/>
          <a:lstStyle>
            <a:lvl1pPr marL="0" marR="0" indent="0">
              <a:lnSpc>
                <a:spcPct val="115000"/>
              </a:lnSpc>
              <a:spcBef>
                <a:spcPts val="0"/>
              </a:spcBef>
              <a:spcAft>
                <a:spcPts val="0"/>
              </a:spcAft>
              <a:buFontTx/>
              <a:buNone/>
              <a:defRPr sz="1100">
                <a:latin typeface="Arial" panose="020B0604020202020204" pitchFamily="34" charset="0"/>
                <a:cs typeface="Arial" panose="020B0604020202020204" pitchFamily="34" charset="0"/>
              </a:defRPr>
            </a:lvl1pPr>
          </a:lstStyle>
          <a:p>
            <a:r>
              <a:rPr lang="en-US" dirty="0">
                <a:ea typeface="Times New Roman" panose="02020603050405020304" pitchFamily="18" charset="0"/>
                <a:cs typeface="Times New Roman" panose="02020603050405020304" pitchFamily="18" charset="0"/>
              </a:rPr>
              <a:t>© 2017, Southern Alberta Institute of Technology. All rights reserved.</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 </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For more information, contact:</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Director, Centre for Instructional Technology and Development</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Southern Alberta Institute of Technology</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1301 16 Ave. N.W., Calgary, AB T2M 0L4</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pPr lvl="0"/>
            <a:endParaRPr lang="en-CA" dirty="0"/>
          </a:p>
        </p:txBody>
      </p:sp>
    </p:spTree>
    <p:custDataLst>
      <p:tags r:id="rId1"/>
    </p:custDataLst>
    <p:extLst>
      <p:ext uri="{BB962C8B-B14F-4D97-AF65-F5344CB8AC3E}">
        <p14:creationId xmlns:p14="http://schemas.microsoft.com/office/powerpoint/2010/main" val="360332779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ITSC 307: </a:t>
            </a:r>
            <a:br>
              <a:rPr lang="en-US" dirty="0"/>
            </a:br>
            <a:r>
              <a:rPr lang="en-US" dirty="0"/>
              <a:t>PCI Compliance and Encryption</a:t>
            </a:r>
          </a:p>
        </p:txBody>
      </p:sp>
      <p:sp>
        <p:nvSpPr>
          <p:cNvPr id="3" name="Subtitle 2"/>
          <p:cNvSpPr>
            <a:spLocks noGrp="1"/>
          </p:cNvSpPr>
          <p:nvPr>
            <p:ph type="subTitle" idx="1"/>
          </p:nvPr>
        </p:nvSpPr>
        <p:spPr>
          <a:xfrm>
            <a:off x="3822672" y="4017364"/>
            <a:ext cx="7150128" cy="1240436"/>
          </a:xfrm>
        </p:spPr>
        <p:txBody>
          <a:bodyPr>
            <a:normAutofit/>
          </a:bodyPr>
          <a:lstStyle/>
          <a:p>
            <a:r>
              <a:rPr lang="en-US" dirty="0"/>
              <a:t>Module 5: Authentication Protocols</a:t>
            </a:r>
          </a:p>
        </p:txBody>
      </p:sp>
    </p:spTree>
    <p:custDataLst>
      <p:tags r:id="rId1"/>
    </p:custDataLst>
    <p:extLst>
      <p:ext uri="{BB962C8B-B14F-4D97-AF65-F5344CB8AC3E}">
        <p14:creationId xmlns:p14="http://schemas.microsoft.com/office/powerpoint/2010/main" val="179961211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Topics</a:t>
            </a:r>
            <a:endParaRPr lang="en-US" dirty="0"/>
          </a:p>
        </p:txBody>
      </p:sp>
      <p:sp>
        <p:nvSpPr>
          <p:cNvPr id="3" name="Content Placeholder 2"/>
          <p:cNvSpPr>
            <a:spLocks noGrp="1"/>
          </p:cNvSpPr>
          <p:nvPr>
            <p:ph sz="quarter" idx="10"/>
          </p:nvPr>
        </p:nvSpPr>
        <p:spPr/>
        <p:txBody>
          <a:bodyPr>
            <a:normAutofit/>
          </a:bodyPr>
          <a:lstStyle/>
          <a:p>
            <a:r>
              <a:rPr lang="en-CA" dirty="0"/>
              <a:t>Introduction</a:t>
            </a:r>
          </a:p>
          <a:p>
            <a:r>
              <a:rPr lang="en-CA" dirty="0"/>
              <a:t>Diffie-Hellman</a:t>
            </a:r>
          </a:p>
          <a:p>
            <a:r>
              <a:rPr lang="en-CA" dirty="0"/>
              <a:t>Kerberos</a:t>
            </a:r>
          </a:p>
          <a:p>
            <a:r>
              <a:rPr lang="en-CA" dirty="0"/>
              <a:t>RADIUS</a:t>
            </a:r>
          </a:p>
          <a:p>
            <a:r>
              <a:rPr lang="en-CA" dirty="0"/>
              <a:t>Circumventing authentication protocols</a:t>
            </a:r>
          </a:p>
          <a:p>
            <a:r>
              <a:rPr lang="en-CA" dirty="0"/>
              <a:t>Summary</a:t>
            </a:r>
          </a:p>
        </p:txBody>
      </p:sp>
    </p:spTree>
    <p:custDataLst>
      <p:tags r:id="rId1"/>
    </p:custDataLst>
    <p:extLst>
      <p:ext uri="{BB962C8B-B14F-4D97-AF65-F5344CB8AC3E}">
        <p14:creationId xmlns:p14="http://schemas.microsoft.com/office/powerpoint/2010/main" val="35847952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3" name="Content Placeholder 2"/>
          <p:cNvSpPr>
            <a:spLocks noGrp="1"/>
          </p:cNvSpPr>
          <p:nvPr>
            <p:ph sz="quarter" idx="10"/>
          </p:nvPr>
        </p:nvSpPr>
        <p:spPr/>
        <p:txBody>
          <a:bodyPr>
            <a:normAutofit/>
          </a:bodyPr>
          <a:lstStyle/>
          <a:p>
            <a:pPr marL="465138" lvl="1" indent="-465138"/>
            <a:r>
              <a:rPr lang="en-US" sz="3200" dirty="0"/>
              <a:t>Authentication protocols are used to verify the identity of connected network entities within both local and remote networks.</a:t>
            </a:r>
          </a:p>
          <a:p>
            <a:pPr marL="465138" lvl="1" indent="-465138"/>
            <a:r>
              <a:rPr lang="en-US" sz="3200" dirty="0"/>
              <a:t>The choice of which protocol to implement  determines what entities or devices are authenticated and at what network layer the authentication occurs.</a:t>
            </a:r>
          </a:p>
          <a:p>
            <a:pPr lvl="1"/>
            <a:endParaRPr lang="en-US" dirty="0"/>
          </a:p>
        </p:txBody>
      </p:sp>
    </p:spTree>
    <p:custDataLst>
      <p:tags r:id="rId1"/>
    </p:custDataLst>
    <p:extLst>
      <p:ext uri="{BB962C8B-B14F-4D97-AF65-F5344CB8AC3E}">
        <p14:creationId xmlns:p14="http://schemas.microsoft.com/office/powerpoint/2010/main" val="97363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Symmetric Encryption (2 of 2)</a:t>
            </a:r>
          </a:p>
        </p:txBody>
      </p:sp>
      <p:sp>
        <p:nvSpPr>
          <p:cNvPr id="3" name="Content Placeholder 2"/>
          <p:cNvSpPr>
            <a:spLocks noGrp="1"/>
          </p:cNvSpPr>
          <p:nvPr>
            <p:ph sz="quarter" idx="10"/>
          </p:nvPr>
        </p:nvSpPr>
        <p:spPr/>
        <p:txBody>
          <a:bodyPr>
            <a:normAutofit lnSpcReduction="10000"/>
          </a:bodyPr>
          <a:lstStyle/>
          <a:p>
            <a:pPr marL="0" indent="0">
              <a:lnSpc>
                <a:spcPct val="150000"/>
              </a:lnSpc>
              <a:buNone/>
            </a:pPr>
            <a:r>
              <a:rPr lang="en-CA" dirty="0"/>
              <a:t>A private key needs to be exchanged before Alice and Bob can send messages.</a:t>
            </a:r>
          </a:p>
          <a:p>
            <a:pPr marL="971550" lvl="1" indent="-514350">
              <a:lnSpc>
                <a:spcPct val="150000"/>
              </a:lnSpc>
              <a:buFont typeface="+mj-lt"/>
              <a:buAutoNum type="arabicPeriod"/>
            </a:pPr>
            <a:r>
              <a:rPr lang="en-CA" dirty="0"/>
              <a:t>Alice encrypts a message using the secret key.</a:t>
            </a:r>
          </a:p>
          <a:p>
            <a:pPr marL="971550" lvl="1" indent="-514350">
              <a:lnSpc>
                <a:spcPct val="150000"/>
              </a:lnSpc>
              <a:buFont typeface="+mj-lt"/>
              <a:buAutoNum type="arabicPeriod"/>
            </a:pPr>
            <a:r>
              <a:rPr lang="en-CA" dirty="0"/>
              <a:t>Alice sends the message to Bob.</a:t>
            </a:r>
          </a:p>
          <a:p>
            <a:pPr marL="971550" lvl="1" indent="-514350">
              <a:lnSpc>
                <a:spcPct val="150000"/>
              </a:lnSpc>
              <a:buFont typeface="+mj-lt"/>
              <a:buAutoNum type="arabicPeriod"/>
            </a:pPr>
            <a:r>
              <a:rPr lang="en-CA" dirty="0"/>
              <a:t>Bob receives the message and uses the same key to decrypt the </a:t>
            </a:r>
            <a:r>
              <a:rPr lang="en-CA" dirty="0" err="1"/>
              <a:t>ciphertext</a:t>
            </a:r>
            <a:r>
              <a:rPr lang="en-CA" dirty="0"/>
              <a:t> into plaintext.</a:t>
            </a:r>
          </a:p>
          <a:p>
            <a:pPr marL="0" indent="0">
              <a:lnSpc>
                <a:spcPct val="150000"/>
              </a:lnSpc>
              <a:buNone/>
            </a:pPr>
            <a:r>
              <a:rPr lang="en-CA" dirty="0"/>
              <a:t>If messages are captured during transit, they can’t be decrypted without the secret key.</a:t>
            </a:r>
          </a:p>
        </p:txBody>
      </p:sp>
    </p:spTree>
    <p:custDataLst>
      <p:tags r:id="rId1"/>
    </p:custDataLst>
    <p:extLst>
      <p:ext uri="{BB962C8B-B14F-4D97-AF65-F5344CB8AC3E}">
        <p14:creationId xmlns:p14="http://schemas.microsoft.com/office/powerpoint/2010/main" val="414528849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Diffie</a:t>
            </a:r>
            <a:r>
              <a:rPr lang="en-US" dirty="0"/>
              <a:t>-Hellman (1 of 3)</a:t>
            </a:r>
          </a:p>
        </p:txBody>
      </p:sp>
      <p:sp>
        <p:nvSpPr>
          <p:cNvPr id="3" name="Content Placeholder 2"/>
          <p:cNvSpPr>
            <a:spLocks noGrp="1"/>
          </p:cNvSpPr>
          <p:nvPr>
            <p:ph sz="quarter" idx="10"/>
          </p:nvPr>
        </p:nvSpPr>
        <p:spPr/>
        <p:txBody>
          <a:bodyPr>
            <a:normAutofit/>
          </a:bodyPr>
          <a:lstStyle/>
          <a:p>
            <a:pPr marL="465138" lvl="1" indent="-465138"/>
            <a:r>
              <a:rPr lang="en-CA" sz="3200" dirty="0"/>
              <a:t>First published by Whitfield Diffie and Martin Hellman in 1976</a:t>
            </a:r>
          </a:p>
          <a:p>
            <a:pPr marL="465138" lvl="1" indent="-465138"/>
            <a:endParaRPr lang="en-CA" sz="3200" dirty="0"/>
          </a:p>
          <a:p>
            <a:pPr marL="465138" lvl="1" indent="-465138"/>
            <a:r>
              <a:rPr lang="en-CA" sz="3200" dirty="0"/>
              <a:t>The first publicly available private key exchange</a:t>
            </a:r>
          </a:p>
          <a:p>
            <a:pPr marL="465138" lvl="1" indent="-465138"/>
            <a:endParaRPr lang="en-US" sz="3200" dirty="0"/>
          </a:p>
          <a:p>
            <a:pPr marL="465138" lvl="1" indent="-465138"/>
            <a:r>
              <a:rPr lang="en-US" sz="3200" dirty="0"/>
              <a:t>Prevents third parties from intercepting secret keys being distributed to sender and receiver</a:t>
            </a:r>
          </a:p>
          <a:p>
            <a:pPr lvl="1"/>
            <a:endParaRPr lang="en-US" dirty="0"/>
          </a:p>
        </p:txBody>
      </p:sp>
    </p:spTree>
    <p:custDataLst>
      <p:tags r:id="rId1"/>
    </p:custDataLst>
    <p:extLst>
      <p:ext uri="{BB962C8B-B14F-4D97-AF65-F5344CB8AC3E}">
        <p14:creationId xmlns:p14="http://schemas.microsoft.com/office/powerpoint/2010/main" val="7945124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p:txBody>
          <a:bodyPr/>
          <a:lstStyle/>
          <a:p>
            <a:r>
              <a:rPr lang="en-US" dirty="0" err="1"/>
              <a:t>Diffie</a:t>
            </a:r>
            <a:r>
              <a:rPr lang="en-US" dirty="0"/>
              <a:t>-Hellman (2 of 3)</a:t>
            </a:r>
          </a:p>
        </p:txBody>
      </p:sp>
      <p:sp>
        <p:nvSpPr>
          <p:cNvPr id="6" name="Content Placeholder 5"/>
          <p:cNvSpPr>
            <a:spLocks noGrp="1"/>
          </p:cNvSpPr>
          <p:nvPr>
            <p:ph sz="quarter" idx="10"/>
          </p:nvPr>
        </p:nvSpPr>
        <p:spPr/>
        <p:txBody>
          <a:bodyPr/>
          <a:lstStyle/>
          <a:p>
            <a:r>
              <a:rPr lang="en-US" dirty="0">
                <a:hlinkClick r:id="rId4"/>
              </a:rPr>
              <a:t>Public key cryptography - </a:t>
            </a:r>
            <a:r>
              <a:rPr lang="en-US" dirty="0" err="1">
                <a:hlinkClick r:id="rId4"/>
              </a:rPr>
              <a:t>Diffie</a:t>
            </a:r>
            <a:r>
              <a:rPr lang="en-US" dirty="0">
                <a:hlinkClick r:id="rId4"/>
              </a:rPr>
              <a:t>-Hellman Key Exchange (full version) </a:t>
            </a:r>
            <a:r>
              <a:rPr lang="en-US" dirty="0"/>
              <a:t>(https://www.youtube.com/watch?v=YEBfamv-_do)</a:t>
            </a:r>
          </a:p>
        </p:txBody>
      </p:sp>
    </p:spTree>
    <p:custDataLst>
      <p:tags r:id="rId1"/>
    </p:custDataLst>
    <p:extLst>
      <p:ext uri="{BB962C8B-B14F-4D97-AF65-F5344CB8AC3E}">
        <p14:creationId xmlns:p14="http://schemas.microsoft.com/office/powerpoint/2010/main" val="252582852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Diffie</a:t>
            </a:r>
            <a:r>
              <a:rPr lang="en-US" dirty="0"/>
              <a:t>-Hellman (3 of 3)</a:t>
            </a:r>
          </a:p>
        </p:txBody>
      </p:sp>
      <p:sp>
        <p:nvSpPr>
          <p:cNvPr id="3" name="Content Placeholder 2"/>
          <p:cNvSpPr>
            <a:spLocks noGrp="1"/>
          </p:cNvSpPr>
          <p:nvPr>
            <p:ph sz="quarter" idx="10"/>
          </p:nvPr>
        </p:nvSpPr>
        <p:spPr/>
        <p:txBody>
          <a:bodyPr>
            <a:noAutofit/>
          </a:bodyPr>
          <a:lstStyle/>
          <a:p>
            <a:pPr marL="225425" lvl="1" indent="-225425"/>
            <a:r>
              <a:rPr lang="en-CA" sz="2800" dirty="0"/>
              <a:t>It is possible to select practically any value for initial values.</a:t>
            </a:r>
          </a:p>
          <a:p>
            <a:pPr marL="225425" lvl="1" indent="-225425"/>
            <a:r>
              <a:rPr lang="en-CA" sz="2800" dirty="0"/>
              <a:t>When new values are chosen for each new message or person that either the sender or receiver communicates with, even if one conversation is decrypted all other communications are protected. </a:t>
            </a:r>
          </a:p>
          <a:p>
            <a:pPr marL="225425" lvl="1" indent="-225425"/>
            <a:r>
              <a:rPr lang="en-CA" sz="2800" dirty="0"/>
              <a:t>This property is called </a:t>
            </a:r>
            <a:r>
              <a:rPr lang="en-CA" sz="2800" i="1" dirty="0"/>
              <a:t>forward secrecy </a:t>
            </a:r>
            <a:r>
              <a:rPr lang="en-CA" sz="2800" dirty="0"/>
              <a:t>or </a:t>
            </a:r>
            <a:r>
              <a:rPr lang="en-CA" sz="2800" i="1" dirty="0"/>
              <a:t>perfect forward secrecy</a:t>
            </a:r>
            <a:r>
              <a:rPr lang="en-CA" sz="2800" dirty="0"/>
              <a:t>.</a:t>
            </a:r>
            <a:endParaRPr lang="en-US" sz="2800" dirty="0"/>
          </a:p>
          <a:p>
            <a:pPr marL="225425" lvl="1" indent="-225425"/>
            <a:r>
              <a:rPr lang="en-US" sz="2800" dirty="0"/>
              <a:t>Note: Diffie-Hellman does not authenticate either the sending nor receiving parties.</a:t>
            </a:r>
          </a:p>
        </p:txBody>
      </p:sp>
    </p:spTree>
    <p:custDataLst>
      <p:tags r:id="rId1"/>
    </p:custDataLst>
    <p:extLst>
      <p:ext uri="{BB962C8B-B14F-4D97-AF65-F5344CB8AC3E}">
        <p14:creationId xmlns:p14="http://schemas.microsoft.com/office/powerpoint/2010/main" val="347605144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Kerberos ( 1 of 3)</a:t>
            </a:r>
          </a:p>
        </p:txBody>
      </p:sp>
      <p:sp>
        <p:nvSpPr>
          <p:cNvPr id="3" name="Content Placeholder 2"/>
          <p:cNvSpPr>
            <a:spLocks noGrp="1"/>
          </p:cNvSpPr>
          <p:nvPr>
            <p:ph sz="quarter" idx="10"/>
          </p:nvPr>
        </p:nvSpPr>
        <p:spPr/>
        <p:txBody>
          <a:bodyPr>
            <a:noAutofit/>
          </a:bodyPr>
          <a:lstStyle/>
          <a:p>
            <a:pPr marL="228600" lvl="1"/>
            <a:r>
              <a:rPr lang="en-US" sz="2800" dirty="0"/>
              <a:t>Developed by MIT in the 1980s to protect network services provided by the school</a:t>
            </a:r>
          </a:p>
          <a:p>
            <a:pPr marL="228600" lvl="1"/>
            <a:r>
              <a:rPr lang="en-US" sz="2800" dirty="0"/>
              <a:t>Uses </a:t>
            </a:r>
            <a:r>
              <a:rPr lang="en-US" sz="2800" i="1" dirty="0"/>
              <a:t>tickets</a:t>
            </a:r>
            <a:r>
              <a:rPr lang="en-US" sz="2800" dirty="0"/>
              <a:t> to authenticate entities communicating over a non-secure network securely</a:t>
            </a:r>
          </a:p>
          <a:p>
            <a:pPr marL="228600" lvl="1"/>
            <a:r>
              <a:rPr lang="en-US" sz="2800" dirty="0"/>
              <a:t>Relies on a trusted third party to provide the tickets and prevent both eavesdropping and replay attacks</a:t>
            </a:r>
          </a:p>
          <a:p>
            <a:pPr marL="228600" lvl="1"/>
            <a:r>
              <a:rPr lang="en-US" sz="2800" dirty="0"/>
              <a:t>Based on a client-server relationship with a third party for authentication</a:t>
            </a:r>
          </a:p>
          <a:p>
            <a:pPr marL="228600" lvl="1"/>
            <a:r>
              <a:rPr lang="en-US" sz="2800" dirty="0"/>
              <a:t>Implements DES internally to encrypt the messages sent between client and server</a:t>
            </a:r>
          </a:p>
        </p:txBody>
      </p:sp>
    </p:spTree>
    <p:custDataLst>
      <p:tags r:id="rId1"/>
    </p:custDataLst>
    <p:extLst>
      <p:ext uri="{BB962C8B-B14F-4D97-AF65-F5344CB8AC3E}">
        <p14:creationId xmlns:p14="http://schemas.microsoft.com/office/powerpoint/2010/main" val="202567500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Kerberos (2 of 3)</a:t>
            </a:r>
          </a:p>
        </p:txBody>
      </p:sp>
      <p:pic>
        <p:nvPicPr>
          <p:cNvPr id="1026" name="Picture 2" descr="https://upload.wikimedia.org/wikipedia/commons/thumb/4/4e/Kerberos.svg/1280px-Kerberos.svg.png"/>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tretch>
            <a:fillRect/>
          </a:stretch>
        </p:blipFill>
        <p:spPr bwMode="auto">
          <a:xfrm>
            <a:off x="3295603" y="1028490"/>
            <a:ext cx="5865332" cy="4623532"/>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2839074" y="5550424"/>
            <a:ext cx="6513851" cy="80021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srgbClr val="000000"/>
                </a:solidFill>
                <a:effectLst/>
                <a:uLnTx/>
                <a:uFillTx/>
                <a:latin typeface="Calibri"/>
                <a:ea typeface="+mn-ea"/>
                <a:cs typeface="+mn-cs"/>
              </a:rPr>
              <a:t>Figure 1: Kerberos Diagram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srgbClr val="000000"/>
                </a:solidFill>
                <a:effectLst/>
                <a:uLnTx/>
                <a:uFillTx/>
                <a:latin typeface="Calibri"/>
                <a:ea typeface="+mn-ea"/>
                <a:cs typeface="+mn-cs"/>
              </a:rPr>
              <a:t>© 2011, D. </a:t>
            </a:r>
            <a:r>
              <a:rPr kumimoji="0" lang="en-CA" sz="1400" b="0" i="0" u="none" strike="noStrike" kern="1200" cap="none" spc="0" normalizeH="0" baseline="0" noProof="0" dirty="0" err="1">
                <a:ln>
                  <a:noFill/>
                </a:ln>
                <a:solidFill>
                  <a:srgbClr val="000000"/>
                </a:solidFill>
                <a:effectLst/>
                <a:uLnTx/>
                <a:uFillTx/>
                <a:latin typeface="Calibri"/>
                <a:ea typeface="+mn-ea"/>
                <a:cs typeface="+mn-cs"/>
              </a:rPr>
              <a:t>Sonck</a:t>
            </a:r>
            <a:r>
              <a:rPr kumimoji="0" lang="en-CA" sz="1400" b="0" i="0" u="none" strike="noStrike" kern="1200" cap="none" spc="0" normalizeH="0" baseline="0" noProof="0" dirty="0">
                <a:ln>
                  <a:noFill/>
                </a:ln>
                <a:solidFill>
                  <a:srgbClr val="000000"/>
                </a:solidFill>
                <a:effectLst/>
                <a:uLnTx/>
                <a:uFillTx/>
                <a:latin typeface="Calibri"/>
                <a:ea typeface="+mn-ea"/>
                <a:cs typeface="+mn-cs"/>
              </a:rPr>
              <a:t>, </a:t>
            </a:r>
            <a:r>
              <a:rPr kumimoji="0" lang="en-CA" sz="1400" b="0" i="0" u="none" strike="noStrike" kern="1200" cap="none" spc="0" normalizeH="0" baseline="0" noProof="0" dirty="0">
                <a:ln>
                  <a:noFill/>
                </a:ln>
                <a:solidFill>
                  <a:srgbClr val="000000"/>
                </a:solidFill>
                <a:effectLst/>
                <a:uLnTx/>
                <a:uFillTx/>
                <a:latin typeface="Calibri"/>
                <a:ea typeface="+mn-ea"/>
                <a:cs typeface="+mn-cs"/>
                <a:hlinkClick r:id="rId4"/>
              </a:rPr>
              <a:t>https://en.wikipedia.org/wiki/File:Kerberos.svg</a:t>
            </a:r>
            <a:r>
              <a:rPr kumimoji="0" lang="en-CA" sz="1400" b="0" i="0" u="none" strike="noStrike" kern="1200" cap="none" spc="0" normalizeH="0" baseline="0" noProof="0" dirty="0">
                <a:ln>
                  <a:noFill/>
                </a:ln>
                <a:solidFill>
                  <a:srgbClr val="000000"/>
                </a:solidFill>
                <a:effectLst/>
                <a:uLnTx/>
                <a:uFillTx/>
                <a:latin typeface="Calibri"/>
                <a:ea typeface="+mn-ea"/>
                <a:cs typeface="+mn-cs"/>
              </a:rPr>
              <a:t> </a:t>
            </a:r>
            <a:br>
              <a:rPr kumimoji="0" lang="en-CA" sz="1400" b="0" i="0" u="none" strike="noStrike" kern="1200" cap="none" spc="0" normalizeH="0" baseline="0" noProof="0" dirty="0">
                <a:ln>
                  <a:noFill/>
                </a:ln>
                <a:solidFill>
                  <a:srgbClr val="000000"/>
                </a:solidFill>
                <a:effectLst/>
                <a:uLnTx/>
                <a:uFillTx/>
                <a:latin typeface="Calibri"/>
                <a:ea typeface="+mn-ea"/>
                <a:cs typeface="+mn-cs"/>
              </a:rPr>
            </a:br>
            <a:r>
              <a:rPr kumimoji="0" lang="en-CA" sz="1400" b="0" i="0" u="none" strike="noStrike" kern="1200" cap="none" spc="0" normalizeH="0" baseline="0" noProof="0" dirty="0">
                <a:ln>
                  <a:noFill/>
                </a:ln>
                <a:solidFill>
                  <a:srgbClr val="000000"/>
                </a:solidFill>
                <a:effectLst/>
                <a:uLnTx/>
                <a:uFillTx/>
                <a:latin typeface="Calibri"/>
                <a:ea typeface="+mn-ea"/>
                <a:cs typeface="+mn-cs"/>
              </a:rPr>
              <a:t>(</a:t>
            </a:r>
            <a:r>
              <a:rPr kumimoji="0" lang="en-CA" sz="1400" b="0" i="0" u="none" strike="noStrike" kern="1200" cap="none" spc="0" normalizeH="0" baseline="0" noProof="0" dirty="0">
                <a:ln>
                  <a:noFill/>
                </a:ln>
                <a:solidFill>
                  <a:srgbClr val="000000"/>
                </a:solidFill>
                <a:effectLst/>
                <a:uLnTx/>
                <a:uFillTx/>
                <a:latin typeface="Calibri"/>
                <a:ea typeface="+mn-ea"/>
                <a:cs typeface="+mn-cs"/>
                <a:hlinkClick r:id="rId5"/>
              </a:rPr>
              <a:t>CC BY-SA 3.0</a:t>
            </a:r>
            <a:r>
              <a:rPr kumimoji="0" lang="en-CA" sz="1400" b="0" i="0" u="none" strike="noStrike" kern="1200" cap="none" spc="0" normalizeH="0" baseline="0" noProof="0" dirty="0">
                <a:ln>
                  <a:noFill/>
                </a:ln>
                <a:solidFill>
                  <a:srgbClr val="000000"/>
                </a:solidFill>
                <a:effectLst/>
                <a:uLnTx/>
                <a:uFillTx/>
                <a:latin typeface="Calibri"/>
                <a:ea typeface="+mn-ea"/>
                <a:cs typeface="+mn-cs"/>
              </a:rPr>
              <a:t>)</a:t>
            </a:r>
          </a:p>
        </p:txBody>
      </p:sp>
    </p:spTree>
    <p:custDataLst>
      <p:tags r:id="rId1"/>
    </p:custDataLst>
    <p:extLst>
      <p:ext uri="{BB962C8B-B14F-4D97-AF65-F5344CB8AC3E}">
        <p14:creationId xmlns:p14="http://schemas.microsoft.com/office/powerpoint/2010/main" val="81704330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Kerberos (3 of 3)</a:t>
            </a:r>
          </a:p>
        </p:txBody>
      </p:sp>
      <p:sp>
        <p:nvSpPr>
          <p:cNvPr id="3" name="Content Placeholder 2"/>
          <p:cNvSpPr>
            <a:spLocks noGrp="1"/>
          </p:cNvSpPr>
          <p:nvPr>
            <p:ph sz="quarter" idx="10"/>
          </p:nvPr>
        </p:nvSpPr>
        <p:spPr/>
        <p:txBody>
          <a:bodyPr>
            <a:noAutofit/>
          </a:bodyPr>
          <a:lstStyle/>
          <a:p>
            <a:pPr marL="228600" lvl="1"/>
            <a:r>
              <a:rPr lang="en-US" sz="2800" dirty="0"/>
              <a:t>Kerberos keeps a database of clients and their secret keys</a:t>
            </a:r>
          </a:p>
          <a:p>
            <a:pPr marL="228600" lvl="1"/>
            <a:r>
              <a:rPr lang="en-US" sz="2800" dirty="0"/>
              <a:t>Users authenticate using their password and other network information (e.g., IP address, timestamp)</a:t>
            </a:r>
          </a:p>
          <a:p>
            <a:pPr marL="228600" lvl="1"/>
            <a:r>
              <a:rPr lang="en-US" sz="2800" dirty="0"/>
              <a:t>Because Kerberos knows everyone’s secret keys, it can create messages that convince one entity of another entity’s identity.</a:t>
            </a:r>
          </a:p>
          <a:p>
            <a:pPr marL="228600" lvl="1"/>
            <a:r>
              <a:rPr lang="en-US" sz="2800" dirty="0"/>
              <a:t>Sessions are used and destroyed by the two communicating parties to prevent replay attacks.</a:t>
            </a:r>
          </a:p>
        </p:txBody>
      </p:sp>
    </p:spTree>
    <p:custDataLst>
      <p:tags r:id="rId1"/>
    </p:custDataLst>
    <p:extLst>
      <p:ext uri="{BB962C8B-B14F-4D97-AF65-F5344CB8AC3E}">
        <p14:creationId xmlns:p14="http://schemas.microsoft.com/office/powerpoint/2010/main" val="239685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How Kerberos Works</a:t>
            </a:r>
          </a:p>
        </p:txBody>
      </p:sp>
      <p:sp>
        <p:nvSpPr>
          <p:cNvPr id="3" name="Content Placeholder 2"/>
          <p:cNvSpPr>
            <a:spLocks noGrp="1"/>
          </p:cNvSpPr>
          <p:nvPr>
            <p:ph sz="quarter" idx="10"/>
          </p:nvPr>
        </p:nvSpPr>
        <p:spPr/>
        <p:txBody>
          <a:bodyPr>
            <a:normAutofit lnSpcReduction="10000"/>
          </a:bodyPr>
          <a:lstStyle/>
          <a:p>
            <a:pPr marL="465138" lvl="1" indent="-457200">
              <a:buFont typeface="+mj-lt"/>
              <a:buAutoNum type="arabicPeriod"/>
            </a:pPr>
            <a:r>
              <a:rPr lang="en-US" dirty="0"/>
              <a:t>Client A wants to communicate with Server B. Client A sends a request for a </a:t>
            </a:r>
            <a:r>
              <a:rPr lang="en-US" i="1" dirty="0"/>
              <a:t>Ticket Granting Ticket </a:t>
            </a:r>
            <a:r>
              <a:rPr lang="en-US" dirty="0"/>
              <a:t>(TGT) to the Kerberos authentication service (AS in the previous diagram), along with Client A’s password.</a:t>
            </a:r>
          </a:p>
          <a:p>
            <a:pPr marL="465138" lvl="1" indent="-457200">
              <a:buFont typeface="+mj-lt"/>
              <a:buAutoNum type="arabicPeriod"/>
            </a:pPr>
            <a:r>
              <a:rPr lang="en-US" dirty="0"/>
              <a:t>After Kerberos verifies Client A’s identity, a session key (the TGT), is created and issued to Client A. The TGT is encrypted with Client A’s private key.</a:t>
            </a:r>
          </a:p>
          <a:p>
            <a:pPr marL="465138" lvl="1" indent="-457200">
              <a:buFont typeface="+mj-lt"/>
              <a:buAutoNum type="arabicPeriod"/>
            </a:pPr>
            <a:r>
              <a:rPr lang="en-US" dirty="0"/>
              <a:t>Client A sends the TGT to the </a:t>
            </a:r>
            <a:r>
              <a:rPr lang="en-US" i="1" dirty="0"/>
              <a:t>Ticket-Granting Service </a:t>
            </a:r>
            <a:r>
              <a:rPr lang="en-US" dirty="0"/>
              <a:t>(TGS) to get a Server Ticket for Server B. </a:t>
            </a:r>
          </a:p>
          <a:p>
            <a:pPr marL="465138" lvl="1" indent="-457200">
              <a:buFont typeface="+mj-lt"/>
              <a:buAutoNum type="arabicPeriod"/>
            </a:pPr>
            <a:r>
              <a:rPr lang="en-US" dirty="0"/>
              <a:t>The TGS validates the information in the TGT with the authentication details provided by Client A and issues the Server Ticket to Client A.</a:t>
            </a:r>
          </a:p>
          <a:p>
            <a:pPr marL="465138" lvl="1" indent="-457200">
              <a:buFont typeface="+mj-lt"/>
              <a:buAutoNum type="arabicPeriod"/>
            </a:pPr>
            <a:r>
              <a:rPr lang="en-US" dirty="0"/>
              <a:t>Client A sends the Server Ticket to Server B.</a:t>
            </a:r>
          </a:p>
          <a:p>
            <a:pPr marL="465138" lvl="1" indent="-457200">
              <a:buFont typeface="+mj-lt"/>
              <a:buAutoNum type="arabicPeriod"/>
            </a:pPr>
            <a:r>
              <a:rPr lang="en-US" dirty="0"/>
              <a:t>Server B trusts Client A because Server B trusts the TGS.</a:t>
            </a:r>
          </a:p>
        </p:txBody>
      </p:sp>
    </p:spTree>
    <p:custDataLst>
      <p:tags r:id="rId1"/>
    </p:custDataLst>
    <p:extLst>
      <p:ext uri="{BB962C8B-B14F-4D97-AF65-F5344CB8AC3E}">
        <p14:creationId xmlns:p14="http://schemas.microsoft.com/office/powerpoint/2010/main" val="331525528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Kerberos</a:t>
            </a:r>
          </a:p>
        </p:txBody>
      </p:sp>
      <p:pic>
        <p:nvPicPr>
          <p:cNvPr id="1026" name="Picture 2" descr="https://upload.wikimedia.org/wikipedia/commons/thumb/4/4e/Kerberos.svg/1280px-Kerberos.svg.png"/>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tretch>
            <a:fillRect/>
          </a:stretch>
        </p:blipFill>
        <p:spPr bwMode="auto">
          <a:xfrm>
            <a:off x="3184942" y="1043541"/>
            <a:ext cx="5822113" cy="4589463"/>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2839074" y="5599138"/>
            <a:ext cx="6513851" cy="80021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srgbClr val="000000"/>
                </a:solidFill>
                <a:effectLst/>
                <a:uLnTx/>
                <a:uFillTx/>
                <a:latin typeface="Calibri"/>
                <a:ea typeface="+mn-ea"/>
                <a:cs typeface="+mn-cs"/>
              </a:rPr>
              <a:t>Figure 1: Kerberos Diagram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srgbClr val="000000"/>
                </a:solidFill>
                <a:effectLst/>
                <a:uLnTx/>
                <a:uFillTx/>
                <a:latin typeface="Calibri"/>
                <a:ea typeface="+mn-ea"/>
                <a:cs typeface="+mn-cs"/>
              </a:rPr>
              <a:t>© 2011, D. </a:t>
            </a:r>
            <a:r>
              <a:rPr kumimoji="0" lang="en-CA" sz="1400" b="0" i="0" u="none" strike="noStrike" kern="1200" cap="none" spc="0" normalizeH="0" baseline="0" noProof="0" dirty="0" err="1">
                <a:ln>
                  <a:noFill/>
                </a:ln>
                <a:solidFill>
                  <a:srgbClr val="000000"/>
                </a:solidFill>
                <a:effectLst/>
                <a:uLnTx/>
                <a:uFillTx/>
                <a:latin typeface="Calibri"/>
                <a:ea typeface="+mn-ea"/>
                <a:cs typeface="+mn-cs"/>
              </a:rPr>
              <a:t>Sonck</a:t>
            </a:r>
            <a:r>
              <a:rPr kumimoji="0" lang="en-CA" sz="1400" b="0" i="0" u="none" strike="noStrike" kern="1200" cap="none" spc="0" normalizeH="0" baseline="0" noProof="0" dirty="0">
                <a:ln>
                  <a:noFill/>
                </a:ln>
                <a:solidFill>
                  <a:srgbClr val="000000"/>
                </a:solidFill>
                <a:effectLst/>
                <a:uLnTx/>
                <a:uFillTx/>
                <a:latin typeface="Calibri"/>
                <a:ea typeface="+mn-ea"/>
                <a:cs typeface="+mn-cs"/>
              </a:rPr>
              <a:t>, </a:t>
            </a:r>
            <a:r>
              <a:rPr kumimoji="0" lang="en-CA" sz="1400" b="0" i="0" u="none" strike="noStrike" kern="1200" cap="none" spc="0" normalizeH="0" baseline="0" noProof="0" dirty="0">
                <a:ln>
                  <a:noFill/>
                </a:ln>
                <a:solidFill>
                  <a:srgbClr val="000000"/>
                </a:solidFill>
                <a:effectLst/>
                <a:uLnTx/>
                <a:uFillTx/>
                <a:latin typeface="Calibri"/>
                <a:ea typeface="+mn-ea"/>
                <a:cs typeface="+mn-cs"/>
                <a:hlinkClick r:id="rId4"/>
              </a:rPr>
              <a:t>https://en.wikipedia.org/wiki/File:Kerberos.svg</a:t>
            </a:r>
            <a:r>
              <a:rPr kumimoji="0" lang="en-CA" sz="1400" b="0" i="0" u="none" strike="noStrike" kern="1200" cap="none" spc="0" normalizeH="0" baseline="0" noProof="0" dirty="0">
                <a:ln>
                  <a:noFill/>
                </a:ln>
                <a:solidFill>
                  <a:srgbClr val="000000"/>
                </a:solidFill>
                <a:effectLst/>
                <a:uLnTx/>
                <a:uFillTx/>
                <a:latin typeface="Calibri"/>
                <a:ea typeface="+mn-ea"/>
                <a:cs typeface="+mn-cs"/>
              </a:rPr>
              <a:t> </a:t>
            </a:r>
            <a:br>
              <a:rPr kumimoji="0" lang="en-CA" sz="1400" b="0" i="0" u="none" strike="noStrike" kern="1200" cap="none" spc="0" normalizeH="0" baseline="0" noProof="0" dirty="0">
                <a:ln>
                  <a:noFill/>
                </a:ln>
                <a:solidFill>
                  <a:srgbClr val="000000"/>
                </a:solidFill>
                <a:effectLst/>
                <a:uLnTx/>
                <a:uFillTx/>
                <a:latin typeface="Calibri"/>
                <a:ea typeface="+mn-ea"/>
                <a:cs typeface="+mn-cs"/>
              </a:rPr>
            </a:br>
            <a:r>
              <a:rPr kumimoji="0" lang="en-CA" sz="1400" b="0" i="0" u="none" strike="noStrike" kern="1200" cap="none" spc="0" normalizeH="0" baseline="0" noProof="0" dirty="0">
                <a:ln>
                  <a:noFill/>
                </a:ln>
                <a:solidFill>
                  <a:srgbClr val="000000"/>
                </a:solidFill>
                <a:effectLst/>
                <a:uLnTx/>
                <a:uFillTx/>
                <a:latin typeface="Calibri"/>
                <a:ea typeface="+mn-ea"/>
                <a:cs typeface="+mn-cs"/>
              </a:rPr>
              <a:t>(</a:t>
            </a:r>
            <a:r>
              <a:rPr kumimoji="0" lang="en-CA" sz="1400" b="0" i="0" u="none" strike="noStrike" kern="1200" cap="none" spc="0" normalizeH="0" baseline="0" noProof="0" dirty="0">
                <a:ln>
                  <a:noFill/>
                </a:ln>
                <a:solidFill>
                  <a:srgbClr val="000000"/>
                </a:solidFill>
                <a:effectLst/>
                <a:uLnTx/>
                <a:uFillTx/>
                <a:latin typeface="Calibri"/>
                <a:ea typeface="+mn-ea"/>
                <a:cs typeface="+mn-cs"/>
                <a:hlinkClick r:id="rId5"/>
              </a:rPr>
              <a:t>CC BY-SA 3.0</a:t>
            </a:r>
            <a:r>
              <a:rPr kumimoji="0" lang="en-CA" sz="1400" b="0" i="0" u="none" strike="noStrike" kern="1200" cap="none" spc="0" normalizeH="0" baseline="0" noProof="0" dirty="0">
                <a:ln>
                  <a:noFill/>
                </a:ln>
                <a:solidFill>
                  <a:srgbClr val="000000"/>
                </a:solidFill>
                <a:effectLst/>
                <a:uLnTx/>
                <a:uFillTx/>
                <a:latin typeface="Calibri"/>
                <a:ea typeface="+mn-ea"/>
                <a:cs typeface="+mn-cs"/>
              </a:rPr>
              <a:t>)</a:t>
            </a:r>
          </a:p>
        </p:txBody>
      </p:sp>
    </p:spTree>
    <p:custDataLst>
      <p:tags r:id="rId1"/>
    </p:custDataLst>
    <p:extLst>
      <p:ext uri="{BB962C8B-B14F-4D97-AF65-F5344CB8AC3E}">
        <p14:creationId xmlns:p14="http://schemas.microsoft.com/office/powerpoint/2010/main" val="9008597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RADIUS</a:t>
            </a:r>
          </a:p>
        </p:txBody>
      </p:sp>
      <p:sp>
        <p:nvSpPr>
          <p:cNvPr id="3" name="Content Placeholder 2"/>
          <p:cNvSpPr>
            <a:spLocks noGrp="1"/>
          </p:cNvSpPr>
          <p:nvPr>
            <p:ph sz="quarter" idx="10"/>
          </p:nvPr>
        </p:nvSpPr>
        <p:spPr/>
        <p:txBody>
          <a:bodyPr>
            <a:normAutofit/>
          </a:bodyPr>
          <a:lstStyle/>
          <a:p>
            <a:pPr marL="228600" lvl="1"/>
            <a:r>
              <a:rPr lang="en-US" sz="2800" dirty="0"/>
              <a:t>Remote Authentication Dial-In Service (RADIUS) provides centralized authentication, authorization and accounting (AAA) management for network services with which users interact.</a:t>
            </a:r>
          </a:p>
          <a:p>
            <a:pPr marL="228600" lvl="1"/>
            <a:endParaRPr lang="en-US" sz="2800" dirty="0"/>
          </a:p>
          <a:p>
            <a:pPr marL="228600" lvl="1"/>
            <a:r>
              <a:rPr lang="en-US" sz="2800" dirty="0"/>
              <a:t>Developed in 1991 by Livingston Enterprises, Inc.</a:t>
            </a:r>
          </a:p>
          <a:p>
            <a:pPr marL="228600" lvl="1"/>
            <a:endParaRPr lang="en-US" sz="2800" dirty="0"/>
          </a:p>
          <a:p>
            <a:pPr marL="228600" lvl="1"/>
            <a:r>
              <a:rPr lang="en-US" sz="2800" dirty="0"/>
              <a:t>Runs in the Application layer of the OSI network model.</a:t>
            </a:r>
          </a:p>
          <a:p>
            <a:pPr marL="228600" lvl="1"/>
            <a:endParaRPr lang="en-US" sz="2800" dirty="0"/>
          </a:p>
          <a:p>
            <a:pPr marL="228600" lvl="1"/>
            <a:r>
              <a:rPr lang="en-US" sz="2800" dirty="0"/>
              <a:t>Primary method of securing IEEE 802.1x traffic.</a:t>
            </a:r>
          </a:p>
        </p:txBody>
      </p:sp>
    </p:spTree>
    <p:custDataLst>
      <p:tags r:id="rId1"/>
    </p:custDataLst>
    <p:extLst>
      <p:ext uri="{BB962C8B-B14F-4D97-AF65-F5344CB8AC3E}">
        <p14:creationId xmlns:p14="http://schemas.microsoft.com/office/powerpoint/2010/main" val="204549197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How RADIUS Authentication Works</a:t>
            </a:r>
          </a:p>
        </p:txBody>
      </p:sp>
      <p:sp>
        <p:nvSpPr>
          <p:cNvPr id="3" name="Content Placeholder 2"/>
          <p:cNvSpPr>
            <a:spLocks noGrp="1"/>
          </p:cNvSpPr>
          <p:nvPr>
            <p:ph sz="quarter" idx="10"/>
          </p:nvPr>
        </p:nvSpPr>
        <p:spPr/>
        <p:txBody>
          <a:bodyPr>
            <a:normAutofit/>
          </a:bodyPr>
          <a:lstStyle/>
          <a:p>
            <a:pPr marL="465138" lvl="1" indent="-457200">
              <a:buFont typeface="+mj-lt"/>
              <a:buAutoNum type="arabicPeriod"/>
            </a:pPr>
            <a:r>
              <a:rPr lang="en-US" dirty="0"/>
              <a:t>User sends request to Network Access Server (NAS), which includes the user credentials and requested service.</a:t>
            </a:r>
          </a:p>
          <a:p>
            <a:pPr marL="465138" lvl="1" indent="-457200">
              <a:buFont typeface="+mj-lt"/>
              <a:buAutoNum type="arabicPeriod"/>
            </a:pPr>
            <a:r>
              <a:rPr lang="en-US" dirty="0"/>
              <a:t>The NAS sends the request to the RADIUS server.</a:t>
            </a:r>
          </a:p>
          <a:p>
            <a:pPr marL="465138" lvl="1" indent="-457200">
              <a:buFont typeface="+mj-lt"/>
              <a:buAutoNum type="arabicPeriod"/>
            </a:pPr>
            <a:r>
              <a:rPr lang="en-US" dirty="0"/>
              <a:t>The RADIUS server verifies the information against its own user database to verify the users credentials</a:t>
            </a:r>
          </a:p>
          <a:p>
            <a:pPr marL="749300" lvl="2" indent="-284163"/>
            <a:r>
              <a:rPr lang="en-US" dirty="0"/>
              <a:t>Typically one of the following: SQL, LDAP, Active Directory, Kerberos</a:t>
            </a:r>
          </a:p>
          <a:p>
            <a:pPr marL="465138" lvl="1" indent="-457200">
              <a:buFont typeface="+mj-lt"/>
              <a:buAutoNum type="arabicPeriod"/>
            </a:pPr>
            <a:r>
              <a:rPr lang="en-US" dirty="0"/>
              <a:t>The RADIUS server sends back one of three messages:</a:t>
            </a:r>
          </a:p>
          <a:p>
            <a:pPr marL="914400" lvl="2" indent="-284163">
              <a:buFont typeface="+mj-lt"/>
              <a:buAutoNum type="arabicPeriod"/>
            </a:pPr>
            <a:r>
              <a:rPr lang="en-US" dirty="0"/>
              <a:t>Access-Accept</a:t>
            </a:r>
          </a:p>
          <a:p>
            <a:pPr marL="914400" lvl="2" indent="-284163">
              <a:buFont typeface="+mj-lt"/>
              <a:buAutoNum type="arabicPeriod"/>
            </a:pPr>
            <a:r>
              <a:rPr lang="en-US" dirty="0"/>
              <a:t>Access-Reject</a:t>
            </a:r>
          </a:p>
          <a:p>
            <a:pPr marL="914400" lvl="2" indent="-284163">
              <a:buFont typeface="+mj-lt"/>
              <a:buAutoNum type="arabicPeriod"/>
            </a:pPr>
            <a:r>
              <a:rPr lang="en-US" dirty="0"/>
              <a:t>Access-Challenge  </a:t>
            </a:r>
          </a:p>
          <a:p>
            <a:pPr lvl="1"/>
            <a:endParaRPr lang="en-US" dirty="0"/>
          </a:p>
        </p:txBody>
      </p:sp>
    </p:spTree>
    <p:custDataLst>
      <p:tags r:id="rId1"/>
    </p:custDataLst>
    <p:extLst>
      <p:ext uri="{BB962C8B-B14F-4D97-AF65-F5344CB8AC3E}">
        <p14:creationId xmlns:p14="http://schemas.microsoft.com/office/powerpoint/2010/main" val="15130294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DESIGN_ID_ER MASTER_2015" val="ENEIz94W"/>
  <p:tag name="ARTICULATE_SLIDE_COUNT" val="23"/>
  <p:tag name="ARTICULATE_DESIGN_ID_1_ER MASTER_2015" val="pfhSFfFM"/>
  <p:tag name="ARTICULATE_DESIGN_ID_OFFICE THEME" val="BBzXfscg"/>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SAIT Colours">
      <a:dk1>
        <a:srgbClr val="000000"/>
      </a:dk1>
      <a:lt1>
        <a:srgbClr val="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IT_PPT_Colour_16x9_Template" id="{9343D8A7-6800-F640-AE70-45A3E4AC5BF3}" vid="{216E120B-4FD9-D941-8FC7-0244918ABFF6}"/>
    </a:ext>
  </a:extLst>
</a:theme>
</file>

<file path=ppt/theme/theme2.xml><?xml version="1.0" encoding="utf-8"?>
<a:theme xmlns:a="http://schemas.openxmlformats.org/drawingml/2006/main" name="1_ER Master_2015">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ER Master_2015">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SAIT_PPT_Colour_16x9_Template</Template>
  <TotalTime>1348</TotalTime>
  <Words>14294</Words>
  <Application>Microsoft Office PowerPoint</Application>
  <PresentationFormat>Widescreen</PresentationFormat>
  <Paragraphs>1294</Paragraphs>
  <Slides>155</Slides>
  <Notes>95</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155</vt:i4>
      </vt:variant>
    </vt:vector>
  </HeadingPairs>
  <TitlesOfParts>
    <vt:vector size="164" baseType="lpstr">
      <vt:lpstr>Arial</vt:lpstr>
      <vt:lpstr>Calibri</vt:lpstr>
      <vt:lpstr>Courier New</vt:lpstr>
      <vt:lpstr>Titillium Lt</vt:lpstr>
      <vt:lpstr>Verdana</vt:lpstr>
      <vt:lpstr>Wingdings</vt:lpstr>
      <vt:lpstr>Office Theme</vt:lpstr>
      <vt:lpstr>1_ER Master_2015</vt:lpstr>
      <vt:lpstr>ER Master_2015</vt:lpstr>
      <vt:lpstr>ITSC 307: PCI Compliance and Encryption</vt:lpstr>
      <vt:lpstr>Definitions</vt:lpstr>
      <vt:lpstr>Introduction</vt:lpstr>
      <vt:lpstr>Purpose</vt:lpstr>
      <vt:lpstr>Encryption </vt:lpstr>
      <vt:lpstr>Discussion Question</vt:lpstr>
      <vt:lpstr>Encryption </vt:lpstr>
      <vt:lpstr>Symmetric Encryption (1 of 2)</vt:lpstr>
      <vt:lpstr>Symmetric Encryption (2 of 2)</vt:lpstr>
      <vt:lpstr>Asymmetric Encryption (Public Key)</vt:lpstr>
      <vt:lpstr>Issues (1 of 2)</vt:lpstr>
      <vt:lpstr>Issues (2 of 2)</vt:lpstr>
      <vt:lpstr>Frequency Analysis</vt:lpstr>
      <vt:lpstr>Approaches to Cracking</vt:lpstr>
      <vt:lpstr>Combating Cryptanalysis</vt:lpstr>
      <vt:lpstr>One-Way Functions (1 of 2)</vt:lpstr>
      <vt:lpstr>One-Way Functions (2 of 2)</vt:lpstr>
      <vt:lpstr>Hash Collisions</vt:lpstr>
      <vt:lpstr>Hash Collision Example</vt:lpstr>
      <vt:lpstr>Summary (1 of 2)</vt:lpstr>
      <vt:lpstr>Summary (2 of 2)</vt:lpstr>
      <vt:lpstr>References</vt:lpstr>
      <vt:lpstr>PowerPoint Presentation</vt:lpstr>
      <vt:lpstr>ITSC 307:  PCI Compliance and Encryption</vt:lpstr>
      <vt:lpstr>Topics</vt:lpstr>
      <vt:lpstr>Definitions</vt:lpstr>
      <vt:lpstr>Definitions</vt:lpstr>
      <vt:lpstr>Design Requirements</vt:lpstr>
      <vt:lpstr>MD5 Algorithm History</vt:lpstr>
      <vt:lpstr>MD5 Algorithm</vt:lpstr>
      <vt:lpstr>MD5 Algorithm</vt:lpstr>
      <vt:lpstr>MD5 Algorithm</vt:lpstr>
      <vt:lpstr>MD5 Algorithm</vt:lpstr>
      <vt:lpstr>MD5 Algorithm</vt:lpstr>
      <vt:lpstr>MD5 Algorithm</vt:lpstr>
      <vt:lpstr>MD5 Algorithm</vt:lpstr>
      <vt:lpstr>MD5 Algorithm</vt:lpstr>
      <vt:lpstr>Hash Collisions </vt:lpstr>
      <vt:lpstr>Hash Collision Activity </vt:lpstr>
      <vt:lpstr>Hash Collision Discussion </vt:lpstr>
      <vt:lpstr>Modern Hashing Algorithms</vt:lpstr>
      <vt:lpstr>Modern Hashing Algorithms</vt:lpstr>
      <vt:lpstr>Modern Hashing Algorithms</vt:lpstr>
      <vt:lpstr>Summary</vt:lpstr>
      <vt:lpstr>Summary</vt:lpstr>
      <vt:lpstr>Resources</vt:lpstr>
      <vt:lpstr>References</vt:lpstr>
      <vt:lpstr>PowerPoint Presentation</vt:lpstr>
      <vt:lpstr>ITSC 307:  PCI Compliance and Encryption</vt:lpstr>
      <vt:lpstr>Topics</vt:lpstr>
      <vt:lpstr>Definitions</vt:lpstr>
      <vt:lpstr>Data Encryption Standard (DES)</vt:lpstr>
      <vt:lpstr>Data Encryption Standard (DES)</vt:lpstr>
      <vt:lpstr>DES Feistel Function</vt:lpstr>
      <vt:lpstr>DES Key Schedule</vt:lpstr>
      <vt:lpstr>Cryptanalysis</vt:lpstr>
      <vt:lpstr>Frequency Analysis</vt:lpstr>
      <vt:lpstr>Approaches to Cracking</vt:lpstr>
      <vt:lpstr>Combating cryptanalysis</vt:lpstr>
      <vt:lpstr>Public Key vs. Shared Key</vt:lpstr>
      <vt:lpstr>Advanced Encryption Standard (AES) (1 of 4)</vt:lpstr>
      <vt:lpstr>Advanced Encryption Standard (AES) (2 of 4)</vt:lpstr>
      <vt:lpstr>Advanced Encryption Standard (AES) (3 of 4)</vt:lpstr>
      <vt:lpstr>Advanced Encryption Standard (AES) (4 of 4)</vt:lpstr>
      <vt:lpstr>PowerPoint Presentation</vt:lpstr>
      <vt:lpstr>ITSC 307:  PCI Compliance and Encryption</vt:lpstr>
      <vt:lpstr>Topics</vt:lpstr>
      <vt:lpstr>Definitions</vt:lpstr>
      <vt:lpstr>Public Key vs. Private Key (1 of 3)</vt:lpstr>
      <vt:lpstr>Public Key vs. Private Key (2 of 3)</vt:lpstr>
      <vt:lpstr>Public Key vs. Private Key (3 of 3)</vt:lpstr>
      <vt:lpstr>Digital Certificates (1 of 5)</vt:lpstr>
      <vt:lpstr>Digital Certificates (2 of 5)</vt:lpstr>
      <vt:lpstr>Digital Certificates (3 of 5)</vt:lpstr>
      <vt:lpstr>Digital Certificate (4 of 5)</vt:lpstr>
      <vt:lpstr>Digital Certificates (5 of 5)</vt:lpstr>
      <vt:lpstr>Public Key Infrastructure (1 of 5)</vt:lpstr>
      <vt:lpstr>Public Key Infrastructure (2 of 5)</vt:lpstr>
      <vt:lpstr>Public Key Infrastructure (3 of 5)</vt:lpstr>
      <vt:lpstr>Public Key Infrastructure (4 of 5)</vt:lpstr>
      <vt:lpstr>Public Key Infrastructure (5 of 5)</vt:lpstr>
      <vt:lpstr>RSA Algorithm (1 of 2)</vt:lpstr>
      <vt:lpstr>RSA Algorithm (2 of 2)</vt:lpstr>
      <vt:lpstr>Summary (1 of 2)</vt:lpstr>
      <vt:lpstr>Summary (2 of 2)</vt:lpstr>
      <vt:lpstr>PowerPoint Presentation</vt:lpstr>
      <vt:lpstr>ITSC 307:  PCI Compliance and Encryption</vt:lpstr>
      <vt:lpstr>Topics</vt:lpstr>
      <vt:lpstr>Introduction</vt:lpstr>
      <vt:lpstr>Diffie-Hellman (1 of 3)</vt:lpstr>
      <vt:lpstr>Diffie-Hellman (2 of 3)</vt:lpstr>
      <vt:lpstr>Diffie-Hellman (3 of 3)</vt:lpstr>
      <vt:lpstr>Kerberos ( 1 of 3)</vt:lpstr>
      <vt:lpstr>Kerberos (2 of 3)</vt:lpstr>
      <vt:lpstr>Kerberos (3 of 3)</vt:lpstr>
      <vt:lpstr>How Kerberos Works</vt:lpstr>
      <vt:lpstr>Kerberos</vt:lpstr>
      <vt:lpstr>RADIUS</vt:lpstr>
      <vt:lpstr>How RADIUS Authentication Works</vt:lpstr>
      <vt:lpstr>How RADIUS Authentication Works</vt:lpstr>
      <vt:lpstr>RADIUS Authentication</vt:lpstr>
      <vt:lpstr>How RADIUS Accounting Works </vt:lpstr>
      <vt:lpstr>RADIUS Accounting</vt:lpstr>
      <vt:lpstr>Circumventing Protocols</vt:lpstr>
      <vt:lpstr>Basic Authentication Bypass</vt:lpstr>
      <vt:lpstr>Changing Fixed Parameters</vt:lpstr>
      <vt:lpstr>Session Prediction</vt:lpstr>
      <vt:lpstr>Obscuring Restricted URLs</vt:lpstr>
      <vt:lpstr>SQL Injection</vt:lpstr>
      <vt:lpstr>Man-in-the-Middle</vt:lpstr>
      <vt:lpstr>Summary (1 of 2)</vt:lpstr>
      <vt:lpstr>Summary (2 of 2)</vt:lpstr>
      <vt:lpstr>PowerPoint Presentation</vt:lpstr>
      <vt:lpstr>ITSC 307 PCI Compliance and Encryption</vt:lpstr>
      <vt:lpstr>Definitions</vt:lpstr>
      <vt:lpstr>PCI Compliance</vt:lpstr>
      <vt:lpstr>Why Security Matters</vt:lpstr>
      <vt:lpstr>Types of Data on a Payment Card</vt:lpstr>
      <vt:lpstr>Where Thieves Steal Data</vt:lpstr>
      <vt:lpstr>What Needs to be Secure?</vt:lpstr>
      <vt:lpstr>Recent Breaches</vt:lpstr>
      <vt:lpstr>Ten Common Myths of PCI DSS</vt:lpstr>
      <vt:lpstr>Ten Common Myths of PCI DSS</vt:lpstr>
      <vt:lpstr>Case Studies</vt:lpstr>
      <vt:lpstr>Summary</vt:lpstr>
      <vt:lpstr>References</vt:lpstr>
      <vt:lpstr>PowerPoint Presentation</vt:lpstr>
      <vt:lpstr>ITSC 307: PCI Compliance and Encryption</vt:lpstr>
      <vt:lpstr>Introduction</vt:lpstr>
      <vt:lpstr>PCI DSS Overview</vt:lpstr>
      <vt:lpstr>Build and Maintain a Secure Network and Systems</vt:lpstr>
      <vt:lpstr>Protect Cardholder Data</vt:lpstr>
      <vt:lpstr>Maintain a Vulnerability Management Program</vt:lpstr>
      <vt:lpstr>Implement Strong Access Control Measures</vt:lpstr>
      <vt:lpstr>Regularly Monitor and Test Networks</vt:lpstr>
      <vt:lpstr>Maintain an Information Security Policy</vt:lpstr>
      <vt:lpstr>Discussion</vt:lpstr>
      <vt:lpstr>Case Study</vt:lpstr>
      <vt:lpstr>Conclusion</vt:lpstr>
      <vt:lpstr>References</vt:lpstr>
      <vt:lpstr>PowerPoint Presentation</vt:lpstr>
      <vt:lpstr>PCI Compliance and Encryption</vt:lpstr>
      <vt:lpstr>Introduction</vt:lpstr>
      <vt:lpstr>Implement a security program</vt:lpstr>
      <vt:lpstr>Know your assets</vt:lpstr>
      <vt:lpstr>Build and maintain a documentation library</vt:lpstr>
      <vt:lpstr>Awareness and training are crucial</vt:lpstr>
      <vt:lpstr>Your auditor is your friend</vt:lpstr>
      <vt:lpstr>How to achieve compliance</vt:lpstr>
      <vt:lpstr>Don’t be afraid to ask for help</vt:lpstr>
      <vt:lpstr>Discussion</vt:lpstr>
      <vt:lpstr>Case Study</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Cyla Panin</dc:creator>
  <cp:lastModifiedBy>Zachary Milne</cp:lastModifiedBy>
  <cp:revision>64</cp:revision>
  <dcterms:created xsi:type="dcterms:W3CDTF">2016-04-05T14:17:30Z</dcterms:created>
  <dcterms:modified xsi:type="dcterms:W3CDTF">2022-08-08T02:26:48Z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F1AEB718-D237-47CB-8A6D-057362FF4C5B</vt:lpwstr>
  </property>
  <property fmtid="{D5CDD505-2E9C-101B-9397-08002B2CF9AE}" pid="3" name="ArticulatePath">
    <vt:lpwstr>M1-HashEncryptionAlgorithms</vt:lpwstr>
  </property>
</Properties>
</file>