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9" r:id="rId2"/>
  </p:sldMasterIdLst>
  <p:notesMasterIdLst>
    <p:notesMasterId r:id="rId25"/>
  </p:notesMasterIdLst>
  <p:sldIdLst>
    <p:sldId id="258" r:id="rId3"/>
    <p:sldId id="261" r:id="rId4"/>
    <p:sldId id="263" r:id="rId5"/>
    <p:sldId id="278" r:id="rId6"/>
    <p:sldId id="265" r:id="rId7"/>
    <p:sldId id="260" r:id="rId8"/>
    <p:sldId id="264" r:id="rId9"/>
    <p:sldId id="275" r:id="rId10"/>
    <p:sldId id="274" r:id="rId11"/>
    <p:sldId id="270" r:id="rId12"/>
    <p:sldId id="269" r:id="rId13"/>
    <p:sldId id="272" r:id="rId14"/>
    <p:sldId id="273" r:id="rId15"/>
    <p:sldId id="271" r:id="rId16"/>
    <p:sldId id="266" r:id="rId17"/>
    <p:sldId id="276" r:id="rId18"/>
    <p:sldId id="277" r:id="rId19"/>
    <p:sldId id="267" r:id="rId20"/>
    <p:sldId id="279" r:id="rId21"/>
    <p:sldId id="268" r:id="rId22"/>
    <p:sldId id="280" r:id="rId23"/>
    <p:sldId id="281"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Howard" initials="BH" lastIdx="1" clrIdx="0">
    <p:extLst/>
  </p:cmAuthor>
  <p:cmAuthor id="2" name="Melissa Symanczyk" initials="MS" lastIdx="1" clrIdx="1">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75691" autoAdjust="0"/>
  </p:normalViewPr>
  <p:slideViewPr>
    <p:cSldViewPr snapToGrid="0" snapToObjects="1" showGuides="1">
      <p:cViewPr varScale="1">
        <p:scale>
          <a:sx n="62" d="100"/>
          <a:sy n="62" d="100"/>
        </p:scale>
        <p:origin x="1398"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2" d="100"/>
          <a:sy n="62" d="100"/>
        </p:scale>
        <p:origin x="293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9CCF7-3026-4418-9243-BD34F31FF76A}" type="datetimeFigureOut">
              <a:rPr lang="en-CA" smtClean="0"/>
              <a:t>2018-01-30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763B1-5E38-413A-8612-2DDCF195537C}" type="slidenum">
              <a:rPr lang="en-CA" smtClean="0"/>
              <a:t>‹#›</a:t>
            </a:fld>
            <a:endParaRPr lang="en-CA"/>
          </a:p>
        </p:txBody>
      </p:sp>
    </p:spTree>
    <p:extLst>
      <p:ext uri="{BB962C8B-B14F-4D97-AF65-F5344CB8AC3E}">
        <p14:creationId xmlns:p14="http://schemas.microsoft.com/office/powerpoint/2010/main" val="373251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Forensic is</a:t>
            </a:r>
            <a:r>
              <a:rPr lang="en-CA" baseline="0" dirty="0"/>
              <a:t> a term used to describe something that is used in </a:t>
            </a:r>
            <a:r>
              <a:rPr lang="en-CA" baseline="0" dirty="0" smtClean="0"/>
              <a:t>some kind of legal proceedings.</a:t>
            </a:r>
            <a:endParaRPr lang="en-CA" baseline="0" dirty="0"/>
          </a:p>
          <a:p>
            <a:endParaRPr lang="en-CA" baseline="0" dirty="0"/>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a:t>
            </a:fld>
            <a:endParaRPr lang="en-CA"/>
          </a:p>
        </p:txBody>
      </p:sp>
    </p:spTree>
    <p:extLst>
      <p:ext uri="{BB962C8B-B14F-4D97-AF65-F5344CB8AC3E}">
        <p14:creationId xmlns:p14="http://schemas.microsoft.com/office/powerpoint/2010/main" val="3686435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very good open source and commercial forensic tools available</a:t>
            </a:r>
            <a:r>
              <a:rPr lang="en-CA" baseline="0" dirty="0" smtClean="0"/>
              <a:t> for analysis of evidence.</a:t>
            </a:r>
          </a:p>
          <a:p>
            <a:endParaRPr lang="en-CA" baseline="0" dirty="0" smtClean="0"/>
          </a:p>
          <a:p>
            <a:r>
              <a:rPr lang="en-CA" baseline="0" dirty="0" smtClean="0"/>
              <a:t>The concern with open source tools include:</a:t>
            </a:r>
          </a:p>
          <a:p>
            <a:pPr marL="171450" indent="-171450">
              <a:buFont typeface="Arial" panose="020B0604020202020204" pitchFamily="34" charset="0"/>
              <a:buChar char="•"/>
            </a:pPr>
            <a:r>
              <a:rPr lang="en-CA" baseline="0" dirty="0" smtClean="0"/>
              <a:t>Documentation and training on the use of the tool may not be adequate</a:t>
            </a:r>
          </a:p>
          <a:p>
            <a:pPr marL="171450" indent="-171450">
              <a:buFont typeface="Arial" panose="020B0604020202020204" pitchFamily="34" charset="0"/>
              <a:buChar char="•"/>
            </a:pPr>
            <a:r>
              <a:rPr lang="en-CA" baseline="0" dirty="0" smtClean="0"/>
              <a:t>Tools should be tested by user to ensure the expected result is obtained from an analysis</a:t>
            </a:r>
          </a:p>
          <a:p>
            <a:pPr marL="171450" indent="-171450">
              <a:buFont typeface="Arial" panose="020B0604020202020204" pitchFamily="34" charset="0"/>
              <a:buChar char="•"/>
            </a:pPr>
            <a:r>
              <a:rPr lang="en-CA" baseline="0" dirty="0" smtClean="0"/>
              <a:t>Will the tool be maintained to ensure it is compatible with new Operating System versions</a:t>
            </a:r>
          </a:p>
          <a:p>
            <a:pPr marL="171450" indent="-171450">
              <a:buFont typeface="Arial" panose="020B0604020202020204" pitchFamily="34" charset="0"/>
              <a:buChar char="•"/>
            </a:pPr>
            <a:r>
              <a:rPr lang="en-CA" baseline="0" dirty="0" smtClean="0"/>
              <a:t>Will support be continued after initial development</a:t>
            </a:r>
          </a:p>
          <a:p>
            <a:pPr marL="171450" indent="-171450">
              <a:buFont typeface="Arial" panose="020B0604020202020204" pitchFamily="34" charset="0"/>
              <a:buChar char="•"/>
            </a:pPr>
            <a:r>
              <a:rPr lang="en-CA" baseline="0" dirty="0" smtClean="0"/>
              <a:t>Can you export the results of the investigation into your report</a:t>
            </a:r>
          </a:p>
          <a:p>
            <a:pPr marL="171450" indent="-171450">
              <a:buFont typeface="Arial" panose="020B0604020202020204" pitchFamily="34" charset="0"/>
              <a:buChar char="•"/>
            </a:pPr>
            <a:endParaRPr lang="en-CA" baseline="0" dirty="0" smtClean="0"/>
          </a:p>
          <a:p>
            <a:pPr marL="0" indent="0">
              <a:buFont typeface="Arial" panose="020B0604020202020204" pitchFamily="34" charset="0"/>
              <a:buNone/>
            </a:pPr>
            <a:r>
              <a:rPr lang="en-CA" baseline="0" dirty="0" smtClean="0"/>
              <a:t>The concern with commercial software is usually the price, since it can be very expensive to purchase and often includes annual maintenance costs</a:t>
            </a:r>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14</a:t>
            </a:fld>
            <a:endParaRPr lang="en-CA"/>
          </a:p>
        </p:txBody>
      </p:sp>
    </p:spTree>
    <p:extLst>
      <p:ext uri="{BB962C8B-B14F-4D97-AF65-F5344CB8AC3E}">
        <p14:creationId xmlns:p14="http://schemas.microsoft.com/office/powerpoint/2010/main" val="399658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Always assume the evidence will be used in a</a:t>
            </a:r>
            <a:r>
              <a:rPr lang="en-CA" baseline="0" dirty="0" smtClean="0"/>
              <a:t> legal proceedings because if you fail to meet the legal requirements to get your evidence into court you can’t go back to make it comply.</a:t>
            </a:r>
          </a:p>
          <a:p>
            <a:endParaRPr lang="en-CA" baseline="0" dirty="0" smtClean="0"/>
          </a:p>
          <a:p>
            <a:r>
              <a:rPr lang="en-CA" baseline="0" dirty="0" smtClean="0"/>
              <a:t>Electronic Evidence is typically corroborative as it is used to help prove something. </a:t>
            </a:r>
          </a:p>
          <a:p>
            <a:r>
              <a:rPr lang="en-CA" baseline="0" dirty="0" smtClean="0"/>
              <a:t>This type of evidence is also referred to as circumstantial evidence.</a:t>
            </a:r>
          </a:p>
          <a:p>
            <a:r>
              <a:rPr lang="en-CA" baseline="0" dirty="0" smtClean="0"/>
              <a:t>Usually you can’t prove a case with just the digital evidence. </a:t>
            </a:r>
          </a:p>
          <a:p>
            <a:endParaRPr lang="en-CA" baseline="0" dirty="0" smtClean="0"/>
          </a:p>
          <a:p>
            <a:r>
              <a:rPr lang="en-CA" baseline="0" dirty="0" smtClean="0"/>
              <a:t>For example you need to put the suspect behind the keyboard. You may need a statement from the accused to put him at the keyboard.</a:t>
            </a:r>
          </a:p>
          <a:p>
            <a:endParaRPr lang="en-CA" baseline="0" dirty="0" smtClean="0"/>
          </a:p>
          <a:p>
            <a:r>
              <a:rPr lang="en-CA" baseline="0" dirty="0" smtClean="0"/>
              <a:t>There are ways to help put the subject behind the keyboard such as:</a:t>
            </a:r>
          </a:p>
          <a:p>
            <a:pPr marL="171450" indent="-171450">
              <a:buFont typeface="Arial" panose="020B0604020202020204" pitchFamily="34" charset="0"/>
              <a:buChar char="•"/>
            </a:pPr>
            <a:r>
              <a:rPr lang="en-CA" baseline="0" dirty="0" smtClean="0"/>
              <a:t>Is the computer password protected?</a:t>
            </a:r>
          </a:p>
          <a:p>
            <a:pPr marL="171450" indent="-171450">
              <a:buFont typeface="Arial" panose="020B0604020202020204" pitchFamily="34" charset="0"/>
              <a:buChar char="•"/>
            </a:pPr>
            <a:r>
              <a:rPr lang="en-CA" baseline="0" dirty="0" smtClean="0"/>
              <a:t>Examination of the user profile</a:t>
            </a:r>
          </a:p>
          <a:p>
            <a:pPr marL="171450" indent="-171450">
              <a:buFont typeface="Arial" panose="020B0604020202020204" pitchFamily="34" charset="0"/>
              <a:buChar char="•"/>
            </a:pPr>
            <a:r>
              <a:rPr lang="en-CA" baseline="0" dirty="0" smtClean="0"/>
              <a:t>Examination of the log files to see when the user logged in and can you put him  in the building at that time?</a:t>
            </a:r>
          </a:p>
          <a:p>
            <a:pPr marL="171450" indent="-171450">
              <a:buFont typeface="Arial" panose="020B0604020202020204" pitchFamily="34" charset="0"/>
              <a:buChar char="•"/>
            </a:pPr>
            <a:r>
              <a:rPr lang="en-CA" baseline="0" dirty="0" smtClean="0"/>
              <a:t>In a business can you put the user in the building using card access?</a:t>
            </a:r>
          </a:p>
          <a:p>
            <a:pPr marL="171450" indent="-171450">
              <a:buFont typeface="Arial" panose="020B0604020202020204" pitchFamily="34" charset="0"/>
              <a:buChar char="•"/>
            </a:pPr>
            <a:r>
              <a:rPr lang="en-CA" baseline="0" dirty="0" smtClean="0"/>
              <a:t>Can you examine the user’s smartphone to put him at the location at the time of the offense?</a:t>
            </a:r>
          </a:p>
          <a:p>
            <a:pPr marL="171450" indent="-171450">
              <a:buFont typeface="Arial" panose="020B0604020202020204" pitchFamily="34" charset="0"/>
              <a:buChar char="•"/>
            </a:pPr>
            <a:endParaRPr lang="en-CA" baseline="0" dirty="0" smtClean="0"/>
          </a:p>
          <a:p>
            <a:pPr marL="0" indent="0">
              <a:buFont typeface="Arial" panose="020B0604020202020204" pitchFamily="34" charset="0"/>
              <a:buNone/>
            </a:pPr>
            <a:r>
              <a:rPr lang="en-CA" baseline="0" dirty="0" smtClean="0"/>
              <a:t>When working for legal counsel the analysis is work product which is not discoverable. This means for the opposition to gain access they would require a judge’s order which would be very difficult to obtain.</a:t>
            </a:r>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15</a:t>
            </a:fld>
            <a:endParaRPr lang="en-CA"/>
          </a:p>
        </p:txBody>
      </p:sp>
    </p:spTree>
    <p:extLst>
      <p:ext uri="{BB962C8B-B14F-4D97-AF65-F5344CB8AC3E}">
        <p14:creationId xmlns:p14="http://schemas.microsoft.com/office/powerpoint/2010/main" val="406220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Before the investigation is started the investigator has to ensure he has the authority to examine</a:t>
            </a:r>
            <a:r>
              <a:rPr lang="en-CA" baseline="0" dirty="0" smtClean="0"/>
              <a:t> the evidence.</a:t>
            </a:r>
          </a:p>
          <a:p>
            <a:endParaRPr lang="en-CA" baseline="0" dirty="0" smtClean="0"/>
          </a:p>
          <a:p>
            <a:r>
              <a:rPr lang="en-CA" baseline="0" dirty="0" smtClean="0"/>
              <a:t>Law Enforcement: This is either a search warrant or the user’s informed consent.</a:t>
            </a:r>
          </a:p>
          <a:p>
            <a:pPr marL="171450" indent="-171450">
              <a:buFont typeface="Arial" panose="020B0604020202020204" pitchFamily="34" charset="0"/>
              <a:buChar char="•"/>
            </a:pPr>
            <a:r>
              <a:rPr lang="en-CA" baseline="0" dirty="0" smtClean="0"/>
              <a:t>The search warrant will set the parameters of the search stating what the offence being investigated in and what can be searched for.</a:t>
            </a:r>
          </a:p>
          <a:p>
            <a:pPr marL="171450" indent="-171450">
              <a:buFont typeface="Arial" panose="020B0604020202020204" pitchFamily="34" charset="0"/>
              <a:buChar char="•"/>
            </a:pPr>
            <a:r>
              <a:rPr lang="en-CA" baseline="0" dirty="0" smtClean="0"/>
              <a:t>User’s informed consent is more difficult to prove and should be obtained in writing with sufficient detail that the court will know that the subject of interest was aware of what he was consenting to.</a:t>
            </a:r>
          </a:p>
          <a:p>
            <a:pPr marL="171450" indent="-171450">
              <a:buFont typeface="Arial" panose="020B0604020202020204" pitchFamily="34" charset="0"/>
              <a:buChar char="•"/>
            </a:pPr>
            <a:endParaRPr lang="en-CA" baseline="0" dirty="0" smtClean="0"/>
          </a:p>
          <a:p>
            <a:pPr marL="0" indent="0">
              <a:buFont typeface="Arial" panose="020B0604020202020204" pitchFamily="34" charset="0"/>
              <a:buNone/>
            </a:pPr>
            <a:r>
              <a:rPr lang="en-CA" baseline="0" dirty="0" smtClean="0"/>
              <a:t>Corporate: Whether it is internal or external resources doing the investigation they need to know they have the legal authority to examine the evidence.</a:t>
            </a:r>
          </a:p>
          <a:p>
            <a:pPr marL="171450" indent="-171450">
              <a:buFont typeface="Arial" panose="020B0604020202020204" pitchFamily="34" charset="0"/>
              <a:buChar char="•"/>
            </a:pPr>
            <a:r>
              <a:rPr lang="en-CA" baseline="0" dirty="0" smtClean="0"/>
              <a:t>Who owns the evidence which is going to be searched.</a:t>
            </a:r>
          </a:p>
          <a:p>
            <a:pPr marL="628650" lvl="1" indent="-171450">
              <a:buFont typeface="Arial" panose="020B0604020202020204" pitchFamily="34" charset="0"/>
              <a:buChar char="•"/>
            </a:pPr>
            <a:r>
              <a:rPr lang="en-CA" baseline="0" dirty="0" smtClean="0"/>
              <a:t>Is there a Bring Your Own Device Policy?</a:t>
            </a:r>
          </a:p>
          <a:p>
            <a:pPr marL="1085850" lvl="2" indent="-171450">
              <a:buFont typeface="Arial" panose="020B0604020202020204" pitchFamily="34" charset="0"/>
              <a:buChar char="•"/>
            </a:pPr>
            <a:r>
              <a:rPr lang="en-CA" baseline="0" dirty="0" smtClean="0"/>
              <a:t>This means the device may belong to the user but there may be policy which indicates the user agrees to having their device searched under certain conditions</a:t>
            </a:r>
          </a:p>
          <a:p>
            <a:pPr marL="628650" lvl="1" indent="-171450">
              <a:buFont typeface="Arial" panose="020B0604020202020204" pitchFamily="34" charset="0"/>
              <a:buChar char="•"/>
            </a:pPr>
            <a:r>
              <a:rPr lang="en-CA" baseline="0" dirty="0" smtClean="0"/>
              <a:t>Is there any expectation of privacy by the user’s of the system?</a:t>
            </a:r>
          </a:p>
          <a:p>
            <a:pPr marL="1085850" lvl="2" indent="-171450">
              <a:buFont typeface="Arial" panose="020B0604020202020204" pitchFamily="34" charset="0"/>
              <a:buChar char="•"/>
            </a:pPr>
            <a:r>
              <a:rPr lang="en-CA" baseline="0" dirty="0" smtClean="0"/>
              <a:t>This often does not preclude the examination of the device but some items may not be admissible as evidence.</a:t>
            </a:r>
          </a:p>
          <a:p>
            <a:pPr marL="1543050" lvl="3" indent="-171450">
              <a:buFont typeface="Arial" panose="020B0604020202020204" pitchFamily="34" charset="0"/>
              <a:buChar char="•"/>
            </a:pPr>
            <a:r>
              <a:rPr lang="en-CA" baseline="0" dirty="0" smtClean="0"/>
              <a:t>This may include items such as personal email.</a:t>
            </a:r>
          </a:p>
          <a:p>
            <a:pPr marL="1085850" lvl="2" indent="-171450">
              <a:buFont typeface="Arial" panose="020B0604020202020204" pitchFamily="34" charset="0"/>
              <a:buChar char="•"/>
            </a:pPr>
            <a:r>
              <a:rPr lang="en-CA" baseline="0" dirty="0" smtClean="0"/>
              <a:t>Is there an login banner which states that there is no expectation of privacy which must be accepted before the user can log onto the system</a:t>
            </a:r>
          </a:p>
          <a:p>
            <a:pPr marL="1085850" lvl="2" indent="-171450">
              <a:buFont typeface="Arial" panose="020B0604020202020204" pitchFamily="34" charset="0"/>
              <a:buChar char="•"/>
            </a:pPr>
            <a:r>
              <a:rPr lang="en-CA" baseline="0" dirty="0" smtClean="0"/>
              <a:t>This does not guarantee admissibility of the evidence</a:t>
            </a:r>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16</a:t>
            </a:fld>
            <a:endParaRPr lang="en-CA"/>
          </a:p>
        </p:txBody>
      </p:sp>
    </p:spTree>
    <p:extLst>
      <p:ext uri="{BB962C8B-B14F-4D97-AF65-F5344CB8AC3E}">
        <p14:creationId xmlns:p14="http://schemas.microsoft.com/office/powerpoint/2010/main" val="2958522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hold’s true for electronic evidence as well.</a:t>
            </a:r>
          </a:p>
          <a:p>
            <a:endParaRPr lang="en-CA" dirty="0" smtClean="0"/>
          </a:p>
          <a:p>
            <a:r>
              <a:rPr lang="en-CA" dirty="0" smtClean="0"/>
              <a:t>In an intrusion case you may find the following left behind by the intruder:</a:t>
            </a:r>
          </a:p>
          <a:p>
            <a:pPr marL="171450" indent="-171450">
              <a:buFont typeface="Arial" panose="020B0604020202020204" pitchFamily="34" charset="0"/>
              <a:buChar char="•"/>
            </a:pPr>
            <a:r>
              <a:rPr lang="en-CA" dirty="0" smtClean="0"/>
              <a:t>Information</a:t>
            </a:r>
            <a:r>
              <a:rPr lang="en-CA" baseline="0" dirty="0" smtClean="0"/>
              <a:t> in Log Files about the activity of the intruder</a:t>
            </a:r>
          </a:p>
          <a:p>
            <a:pPr marL="171450" indent="-171450">
              <a:buFont typeface="Arial" panose="020B0604020202020204" pitchFamily="34" charset="0"/>
              <a:buChar char="•"/>
            </a:pPr>
            <a:r>
              <a:rPr lang="en-CA" baseline="0" dirty="0" smtClean="0"/>
              <a:t>Malware left behind by the intruder</a:t>
            </a:r>
          </a:p>
          <a:p>
            <a:pPr marL="171450" indent="-171450">
              <a:buFont typeface="Arial" panose="020B0604020202020204" pitchFamily="34" charset="0"/>
              <a:buChar char="•"/>
            </a:pPr>
            <a:r>
              <a:rPr lang="en-CA" baseline="0" dirty="0" smtClean="0"/>
              <a:t>Evidence of files exfiltrated from the system</a:t>
            </a:r>
          </a:p>
          <a:p>
            <a:pPr marL="171450" indent="-171450">
              <a:buFont typeface="Arial" panose="020B0604020202020204" pitchFamily="34" charset="0"/>
              <a:buChar char="•"/>
            </a:pPr>
            <a:r>
              <a:rPr lang="en-CA" dirty="0" smtClean="0"/>
              <a:t>New user accounts (Usually with Admin / Root privileges)</a:t>
            </a:r>
          </a:p>
          <a:p>
            <a:pPr marL="171450" indent="-171450">
              <a:buFont typeface="Arial" panose="020B0604020202020204" pitchFamily="34" charset="0"/>
              <a:buChar char="•"/>
            </a:pPr>
            <a:r>
              <a:rPr lang="en-CA" dirty="0" smtClean="0"/>
              <a:t>IP Address of the intruder</a:t>
            </a:r>
          </a:p>
          <a:p>
            <a:pPr marL="171450" indent="-171450">
              <a:buFont typeface="Arial" panose="020B0604020202020204" pitchFamily="34" charset="0"/>
              <a:buChar char="•"/>
            </a:pPr>
            <a:endParaRPr lang="en-CA" dirty="0" smtClean="0"/>
          </a:p>
          <a:p>
            <a:pPr marL="0" indent="0">
              <a:buFont typeface="Arial" panose="020B0604020202020204" pitchFamily="34" charset="0"/>
              <a:buNone/>
            </a:pPr>
            <a:r>
              <a:rPr lang="en-CA" dirty="0" smtClean="0"/>
              <a:t>The Intruder’s System may have:</a:t>
            </a:r>
          </a:p>
          <a:p>
            <a:pPr marL="171450" indent="-171450">
              <a:buFont typeface="Arial" panose="020B0604020202020204" pitchFamily="34" charset="0"/>
              <a:buChar char="•"/>
            </a:pPr>
            <a:r>
              <a:rPr lang="en-CA" dirty="0" smtClean="0"/>
              <a:t>Information in log files showing the activity on the compromised system</a:t>
            </a:r>
          </a:p>
          <a:p>
            <a:pPr marL="171450" indent="-171450">
              <a:buFont typeface="Arial" panose="020B0604020202020204" pitchFamily="34" charset="0"/>
              <a:buChar char="•"/>
            </a:pPr>
            <a:r>
              <a:rPr lang="en-CA" dirty="0" smtClean="0"/>
              <a:t>Information</a:t>
            </a:r>
            <a:r>
              <a:rPr lang="en-CA" baseline="0" dirty="0" smtClean="0"/>
              <a:t> (Files) from the compromised system</a:t>
            </a:r>
            <a:endParaRPr lang="en-CA" dirty="0" smtClean="0"/>
          </a:p>
          <a:p>
            <a:pPr marL="171450" indent="-171450">
              <a:buFont typeface="Arial" panose="020B0604020202020204" pitchFamily="34" charset="0"/>
              <a:buChar char="•"/>
            </a:pPr>
            <a:endParaRPr lang="en-CA" dirty="0" smtClean="0"/>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17</a:t>
            </a:fld>
            <a:endParaRPr lang="en-CA"/>
          </a:p>
        </p:txBody>
      </p:sp>
    </p:spTree>
    <p:extLst>
      <p:ext uri="{BB962C8B-B14F-4D97-AF65-F5344CB8AC3E}">
        <p14:creationId xmlns:p14="http://schemas.microsoft.com/office/powerpoint/2010/main" val="4165504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things which</a:t>
            </a:r>
            <a:r>
              <a:rPr lang="en-CA" baseline="0" dirty="0" smtClean="0"/>
              <a:t> will make obtaining an image difficult or possibly impossible. These include”</a:t>
            </a:r>
          </a:p>
          <a:p>
            <a:pPr marL="171450" indent="-171450">
              <a:buFont typeface="Arial" panose="020B0604020202020204" pitchFamily="34" charset="0"/>
              <a:buChar char="•"/>
            </a:pPr>
            <a:r>
              <a:rPr lang="en-CA" baseline="0" dirty="0" smtClean="0"/>
              <a:t>Encryption</a:t>
            </a:r>
          </a:p>
          <a:p>
            <a:pPr marL="628650" lvl="1" indent="-171450">
              <a:buFont typeface="Arial" panose="020B0604020202020204" pitchFamily="34" charset="0"/>
              <a:buChar char="•"/>
            </a:pPr>
            <a:r>
              <a:rPr lang="en-CA" baseline="0" dirty="0" smtClean="0"/>
              <a:t>If the system is on and accessible this may require doing a live image</a:t>
            </a:r>
          </a:p>
          <a:p>
            <a:pPr marL="628650" lvl="1" indent="-171450">
              <a:buFont typeface="Arial" panose="020B0604020202020204" pitchFamily="34" charset="0"/>
              <a:buChar char="•"/>
            </a:pPr>
            <a:r>
              <a:rPr lang="en-CA" baseline="0" dirty="0" smtClean="0"/>
              <a:t>Try to obtain the password from the suspect or system admin</a:t>
            </a:r>
          </a:p>
          <a:p>
            <a:pPr marL="628650" lvl="1" indent="-171450">
              <a:buFont typeface="Arial" panose="020B0604020202020204" pitchFamily="34" charset="0"/>
              <a:buChar char="•"/>
            </a:pPr>
            <a:r>
              <a:rPr lang="en-CA" baseline="0" dirty="0" smtClean="0"/>
              <a:t>Try password cracking software</a:t>
            </a:r>
          </a:p>
          <a:p>
            <a:pPr marL="628650" lvl="1" indent="-171450">
              <a:buFont typeface="Arial" panose="020B0604020202020204" pitchFamily="34" charset="0"/>
              <a:buChar char="•"/>
            </a:pPr>
            <a:r>
              <a:rPr lang="en-CA" baseline="0" dirty="0" smtClean="0"/>
              <a:t>It may be possible with a corporate system to obtain the corporate/system key to unlock the system</a:t>
            </a:r>
          </a:p>
          <a:p>
            <a:pPr marL="171450" lvl="0" indent="-171450">
              <a:buFont typeface="Arial" panose="020B0604020202020204" pitchFamily="34" charset="0"/>
              <a:buChar char="•"/>
            </a:pPr>
            <a:r>
              <a:rPr lang="en-CA" baseline="0" dirty="0" smtClean="0"/>
              <a:t>Drives can FAIL. It does not happen often but sometimes does. This may mean the only way to access is to use a date recovery lab which is very expensive.</a:t>
            </a:r>
          </a:p>
          <a:p>
            <a:pPr marL="628650" lvl="1" indent="-171450">
              <a:buFont typeface="Arial" panose="020B0604020202020204" pitchFamily="34" charset="0"/>
              <a:buChar char="•"/>
            </a:pPr>
            <a:r>
              <a:rPr lang="en-CA" baseline="0" dirty="0" smtClean="0"/>
              <a:t>This will make it more difficult to get the evidence into court but not impossible. </a:t>
            </a:r>
          </a:p>
          <a:p>
            <a:pPr marL="628650" lvl="1" indent="-171450">
              <a:buFont typeface="Arial" panose="020B0604020202020204" pitchFamily="34" charset="0"/>
              <a:buChar char="•"/>
            </a:pPr>
            <a:r>
              <a:rPr lang="en-CA" baseline="0" dirty="0" smtClean="0"/>
              <a:t>The best evidence rule may apply.</a:t>
            </a:r>
          </a:p>
          <a:p>
            <a:pPr marL="171450" lvl="0" indent="-171450">
              <a:buFont typeface="Arial" panose="020B0604020202020204" pitchFamily="34" charset="0"/>
              <a:buChar char="•"/>
            </a:pPr>
            <a:r>
              <a:rPr lang="en-CA" baseline="0" dirty="0" smtClean="0"/>
              <a:t>Sometimes the storage device may have a proprietary connection: </a:t>
            </a:r>
          </a:p>
          <a:p>
            <a:pPr marL="628650" lvl="1" indent="-171450">
              <a:buFont typeface="Arial" panose="020B0604020202020204" pitchFamily="34" charset="0"/>
              <a:buChar char="•"/>
            </a:pPr>
            <a:r>
              <a:rPr lang="en-CA" baseline="0" dirty="0" smtClean="0"/>
              <a:t>Which may mean doing research on how to image the device.</a:t>
            </a:r>
          </a:p>
          <a:p>
            <a:pPr marL="628650" lvl="1" indent="-171450">
              <a:buFont typeface="Arial" panose="020B0604020202020204" pitchFamily="34" charset="0"/>
              <a:buChar char="•"/>
            </a:pPr>
            <a:r>
              <a:rPr lang="en-CA" baseline="0" dirty="0" smtClean="0"/>
              <a:t>There may be an adapter available</a:t>
            </a:r>
          </a:p>
          <a:p>
            <a:pPr marL="628650" lvl="1" indent="-171450">
              <a:buFont typeface="Arial" panose="020B0604020202020204" pitchFamily="34" charset="0"/>
              <a:buChar char="•"/>
            </a:pPr>
            <a:r>
              <a:rPr lang="en-CA" baseline="0" dirty="0" smtClean="0"/>
              <a:t>You may have to boot the system using a Forensic DVD and then image to a connected USB device</a:t>
            </a:r>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18</a:t>
            </a:fld>
            <a:endParaRPr lang="en-CA"/>
          </a:p>
        </p:txBody>
      </p:sp>
    </p:spTree>
    <p:extLst>
      <p:ext uri="{BB962C8B-B14F-4D97-AF65-F5344CB8AC3E}">
        <p14:creationId xmlns:p14="http://schemas.microsoft.com/office/powerpoint/2010/main" val="3338167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 the server is on the other side of the country</a:t>
            </a:r>
            <a:r>
              <a:rPr lang="en-CA" baseline="0" dirty="0" smtClean="0"/>
              <a:t> and you don’t have authority to fly there to image the drive you may need to do it over a network connection which is where the challenge will be. Regardless of network speed it is going to be a slow process. This may necessitate that you reconsider what you need to collect. There becomes a requirement to be more surgical and select the files you really need to complete your investigation and not collect items such as the unallocated space.</a:t>
            </a:r>
          </a:p>
          <a:p>
            <a:endParaRPr lang="en-CA" baseline="0" dirty="0" smtClean="0"/>
          </a:p>
          <a:p>
            <a:r>
              <a:rPr lang="en-CA" baseline="0" dirty="0" smtClean="0"/>
              <a:t>You may also have to be more surgical if the hard drive you want to image is 10 Terabytes for example or the network storage device is Petabytes in size. It becomes impractical to gather too much information if your investigation doesn’t require it and the time to analyze a large Network Attached Storage (NAS) device is prohibitive. </a:t>
            </a:r>
            <a:endParaRPr lang="en-CA" dirty="0" smtClean="0"/>
          </a:p>
          <a:p>
            <a:endParaRPr lang="en-CA" dirty="0" smtClean="0"/>
          </a:p>
          <a:p>
            <a:r>
              <a:rPr lang="en-CA" dirty="0" smtClean="0"/>
              <a:t>If the server that you want to image is located in China you may run into issues getting the data out of the country even if you were to fly there.</a:t>
            </a:r>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19</a:t>
            </a:fld>
            <a:endParaRPr lang="en-CA"/>
          </a:p>
        </p:txBody>
      </p:sp>
    </p:spTree>
    <p:extLst>
      <p:ext uri="{BB962C8B-B14F-4D97-AF65-F5344CB8AC3E}">
        <p14:creationId xmlns:p14="http://schemas.microsoft.com/office/powerpoint/2010/main" val="59551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the method used to interpret digital artifacts left behind following some form of activity on the computer.</a:t>
            </a:r>
          </a:p>
          <a:p>
            <a:endParaRPr lang="en-CA" dirty="0" smtClean="0"/>
          </a:p>
          <a:p>
            <a:r>
              <a:rPr lang="en-CA" dirty="0" smtClean="0"/>
              <a:t>Example:</a:t>
            </a:r>
            <a:r>
              <a:rPr lang="en-CA" baseline="0" dirty="0" smtClean="0"/>
              <a:t> Go to a webpage and download a file and then see: </a:t>
            </a:r>
          </a:p>
          <a:p>
            <a:pPr marL="171450" indent="-171450">
              <a:buFont typeface="Arial" panose="020B0604020202020204" pitchFamily="34" charset="0"/>
              <a:buChar char="•"/>
            </a:pPr>
            <a:r>
              <a:rPr lang="en-CA" baseline="0" dirty="0" smtClean="0"/>
              <a:t>What changes have been made to the file structure as a result</a:t>
            </a:r>
          </a:p>
          <a:p>
            <a:pPr marL="171450" indent="-171450">
              <a:buFont typeface="Arial" panose="020B0604020202020204" pitchFamily="34" charset="0"/>
              <a:buChar char="•"/>
            </a:pPr>
            <a:r>
              <a:rPr lang="en-CA" baseline="0" dirty="0" smtClean="0"/>
              <a:t>What logs have been changed</a:t>
            </a:r>
          </a:p>
          <a:p>
            <a:pPr marL="171450" indent="-171450">
              <a:buFont typeface="Arial" panose="020B0604020202020204" pitchFamily="34" charset="0"/>
              <a:buChar char="•"/>
            </a:pPr>
            <a:r>
              <a:rPr lang="en-CA" baseline="0" dirty="0" smtClean="0"/>
              <a:t>Do a keyword search for the IP Address and URL to see where it appears on the system</a:t>
            </a:r>
          </a:p>
          <a:p>
            <a:pPr marL="171450" indent="-171450">
              <a:buFont typeface="Arial" panose="020B0604020202020204" pitchFamily="34" charset="0"/>
              <a:buChar char="•"/>
            </a:pPr>
            <a:endParaRPr lang="en-CA" baseline="0" dirty="0" smtClean="0"/>
          </a:p>
          <a:p>
            <a:pPr marL="0" indent="0">
              <a:buFont typeface="Arial" panose="020B0604020202020204" pitchFamily="34" charset="0"/>
              <a:buNone/>
            </a:pPr>
            <a:r>
              <a:rPr lang="en-CA" baseline="0" dirty="0" smtClean="0"/>
              <a:t>Then repeat with another web based download and confirm that you get the same results.</a:t>
            </a:r>
          </a:p>
          <a:p>
            <a:pPr marL="0" indent="0">
              <a:buFont typeface="Arial" panose="020B0604020202020204" pitchFamily="34" charset="0"/>
              <a:buNone/>
            </a:pPr>
            <a:endParaRPr lang="en-CA" baseline="0" dirty="0" smtClean="0"/>
          </a:p>
          <a:p>
            <a:pPr marL="0" indent="0">
              <a:buFont typeface="Arial" panose="020B0604020202020204" pitchFamily="34" charset="0"/>
              <a:buNone/>
            </a:pPr>
            <a:r>
              <a:rPr lang="en-CA" baseline="0" dirty="0" smtClean="0"/>
              <a:t>If it repeats then you have reason to believe that these are  consistent artifacts of a download from a web page.</a:t>
            </a:r>
          </a:p>
          <a:p>
            <a:pPr marL="0" indent="0">
              <a:buFont typeface="Arial" panose="020B0604020202020204" pitchFamily="34" charset="0"/>
              <a:buNone/>
            </a:pPr>
            <a:endParaRPr lang="en-CA" baseline="0" dirty="0" smtClean="0"/>
          </a:p>
          <a:p>
            <a:pPr marL="0" indent="0">
              <a:buFont typeface="Arial" panose="020B0604020202020204" pitchFamily="34" charset="0"/>
              <a:buNone/>
            </a:pPr>
            <a:r>
              <a:rPr lang="en-CA" baseline="0" dirty="0" smtClean="0"/>
              <a:t>If it doesn’t repeat then more testing is required to determine why not and if modifications are required to your Hypothesis.</a:t>
            </a:r>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5</a:t>
            </a:fld>
            <a:endParaRPr lang="en-CA"/>
          </a:p>
        </p:txBody>
      </p:sp>
    </p:spTree>
    <p:extLst>
      <p:ext uri="{BB962C8B-B14F-4D97-AF65-F5344CB8AC3E}">
        <p14:creationId xmlns:p14="http://schemas.microsoft.com/office/powerpoint/2010/main" val="87451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Science: Computer Forensics generally follows the scientific method from the previous  slide for interpreting digital evidence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guidelines which need to be followed to ensure your evidence is accepted in a legal</a:t>
            </a:r>
            <a:r>
              <a:rPr lang="en-US" baseline="0" dirty="0" smtClean="0"/>
              <a:t> proceeding.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Art</a:t>
            </a:r>
            <a:r>
              <a:rPr lang="en-US" dirty="0"/>
              <a:t>: </a:t>
            </a:r>
            <a:r>
              <a:rPr lang="en-US" baseline="0" dirty="0" smtClean="0"/>
              <a:t>Every investigation is different making it very difficult to come up with a check sheet of steps applicable to all investigations</a:t>
            </a:r>
          </a:p>
          <a:p>
            <a:r>
              <a:rPr lang="en-US" dirty="0" smtClean="0"/>
              <a:t>Many </a:t>
            </a:r>
            <a:r>
              <a:rPr lang="en-US" dirty="0"/>
              <a:t>experienced digital forensic investigators </a:t>
            </a:r>
            <a:r>
              <a:rPr lang="en-US" dirty="0" smtClean="0"/>
              <a:t>will, </a:t>
            </a:r>
            <a:r>
              <a:rPr lang="en-US" dirty="0"/>
              <a:t>for </a:t>
            </a:r>
            <a:r>
              <a:rPr lang="en-US" dirty="0" smtClean="0"/>
              <a:t>example, </a:t>
            </a:r>
            <a:r>
              <a:rPr lang="en-US" dirty="0"/>
              <a:t>start by doing a review of the hard drive to get a feeling for the</a:t>
            </a:r>
            <a:r>
              <a:rPr lang="en-US" baseline="0" dirty="0"/>
              <a:t> system</a:t>
            </a:r>
            <a:r>
              <a:rPr lang="en-US" baseline="0" dirty="0" smtClean="0"/>
              <a:t>.</a:t>
            </a:r>
          </a:p>
          <a:p>
            <a:r>
              <a:rPr lang="en-US" baseline="0" dirty="0" smtClean="0"/>
              <a:t>This comes from years of experience doing various types of investigations checking </a:t>
            </a:r>
            <a:r>
              <a:rPr lang="en-US" baseline="0" dirty="0"/>
              <a:t>for </a:t>
            </a:r>
            <a:r>
              <a:rPr lang="en-US" baseline="0" dirty="0" smtClean="0"/>
              <a:t>the </a:t>
            </a:r>
            <a:r>
              <a:rPr lang="en-US" baseline="0" dirty="0"/>
              <a:t>following:</a:t>
            </a:r>
          </a:p>
          <a:p>
            <a:pPr marL="628650" lvl="1" indent="-171450">
              <a:buFont typeface="Arial" panose="020B0604020202020204" pitchFamily="34" charset="0"/>
              <a:buChar char="•"/>
            </a:pPr>
            <a:r>
              <a:rPr lang="en-US" baseline="0" dirty="0"/>
              <a:t>File System layout</a:t>
            </a:r>
          </a:p>
          <a:p>
            <a:pPr marL="628650" lvl="1" indent="-171450">
              <a:buFont typeface="Arial" panose="020B0604020202020204" pitchFamily="34" charset="0"/>
              <a:buChar char="•"/>
            </a:pPr>
            <a:r>
              <a:rPr lang="en-US" baseline="0" dirty="0"/>
              <a:t>Users on the system including their system profiles</a:t>
            </a:r>
          </a:p>
          <a:p>
            <a:pPr marL="628650" lvl="1" indent="-171450">
              <a:buFont typeface="Arial" panose="020B0604020202020204" pitchFamily="34" charset="0"/>
              <a:buChar char="•"/>
            </a:pPr>
            <a:r>
              <a:rPr lang="en-US" baseline="0" dirty="0"/>
              <a:t>Images (pictures) on the system</a:t>
            </a:r>
          </a:p>
          <a:p>
            <a:pPr marL="628650" lvl="1" indent="-171450">
              <a:buFont typeface="Arial" panose="020B0604020202020204" pitchFamily="34" charset="0"/>
              <a:buChar char="•"/>
            </a:pPr>
            <a:r>
              <a:rPr lang="en-US" baseline="0" dirty="0"/>
              <a:t>Programs being used on the system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A8763B1-5E38-413A-8612-2DDCF195537C}" type="slidenum">
              <a:rPr lang="en-CA" smtClean="0"/>
              <a:t>6</a:t>
            </a:fld>
            <a:endParaRPr lang="en-CA"/>
          </a:p>
        </p:txBody>
      </p:sp>
    </p:spTree>
    <p:extLst>
      <p:ext uri="{BB962C8B-B14F-4D97-AF65-F5344CB8AC3E}">
        <p14:creationId xmlns:p14="http://schemas.microsoft.com/office/powerpoint/2010/main" val="118777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7</a:t>
            </a:fld>
            <a:endParaRPr lang="en-CA"/>
          </a:p>
        </p:txBody>
      </p:sp>
    </p:spTree>
    <p:extLst>
      <p:ext uri="{BB962C8B-B14F-4D97-AF65-F5344CB8AC3E}">
        <p14:creationId xmlns:p14="http://schemas.microsoft.com/office/powerpoint/2010/main" val="140411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It is important to go into an investigation or acquisition with a plan</a:t>
            </a:r>
          </a:p>
          <a:p>
            <a:endParaRPr lang="en-CA" dirty="0" smtClean="0"/>
          </a:p>
          <a:p>
            <a:r>
              <a:rPr lang="en-CA" dirty="0" smtClean="0"/>
              <a:t>You</a:t>
            </a:r>
            <a:r>
              <a:rPr lang="en-CA" baseline="0" dirty="0" smtClean="0"/>
              <a:t> should get the search team together prior to the search to discuss any issues which may come up and everyone’s responsibilities</a:t>
            </a:r>
          </a:p>
          <a:p>
            <a:endParaRPr lang="en-CA" baseline="0" dirty="0" smtClean="0"/>
          </a:p>
          <a:p>
            <a:r>
              <a:rPr lang="en-CA" baseline="0" dirty="0" smtClean="0"/>
              <a:t>Make sure you have as much information as possible about the systems you expect to seize.</a:t>
            </a:r>
          </a:p>
          <a:p>
            <a:endParaRPr lang="en-CA" baseline="0" dirty="0" smtClean="0"/>
          </a:p>
          <a:p>
            <a:r>
              <a:rPr lang="en-CA" baseline="0" dirty="0" smtClean="0"/>
              <a:t>Make sure you have all the tools that will be required.</a:t>
            </a:r>
          </a:p>
          <a:p>
            <a:endParaRPr lang="en-CA" baseline="0" dirty="0" smtClean="0"/>
          </a:p>
          <a:p>
            <a:r>
              <a:rPr lang="en-CA" baseline="0" dirty="0" smtClean="0"/>
              <a:t>Law Enforcement search team would include:</a:t>
            </a:r>
          </a:p>
          <a:p>
            <a:pPr marL="171450" indent="-171450">
              <a:buFont typeface="Arial" panose="020B0604020202020204" pitchFamily="34" charset="0"/>
              <a:buChar char="•"/>
            </a:pPr>
            <a:r>
              <a:rPr lang="en-CA" baseline="0" dirty="0" smtClean="0"/>
              <a:t>Lead Investigator (Controls the site and makes any decisions required during the search)</a:t>
            </a:r>
          </a:p>
          <a:p>
            <a:pPr marL="171450" indent="-171450">
              <a:buFont typeface="Arial" panose="020B0604020202020204" pitchFamily="34" charset="0"/>
              <a:buChar char="•"/>
            </a:pPr>
            <a:r>
              <a:rPr lang="en-CA" baseline="0" dirty="0" smtClean="0"/>
              <a:t>Exhibit person (The only person who actually seizes any evidence and transports it back to the lab)</a:t>
            </a:r>
          </a:p>
          <a:p>
            <a:pPr marL="171450" indent="-171450">
              <a:buFont typeface="Arial" panose="020B0604020202020204" pitchFamily="34" charset="0"/>
              <a:buChar char="•"/>
            </a:pPr>
            <a:r>
              <a:rPr lang="en-CA" baseline="0" dirty="0" smtClean="0"/>
              <a:t>Person who is responsible for dealing with anyone in the search area. (All persons are moved to a location where they can be observed during the search)</a:t>
            </a:r>
          </a:p>
          <a:p>
            <a:pPr marL="171450" indent="-171450">
              <a:buFont typeface="Arial" panose="020B0604020202020204" pitchFamily="34" charset="0"/>
              <a:buChar char="•"/>
            </a:pPr>
            <a:r>
              <a:rPr lang="en-CA" baseline="0" dirty="0" smtClean="0"/>
              <a:t>Searchers (Aware of the investigation and what is being searched for. Anything found is shown to the exhibit person who takes control of the item)</a:t>
            </a:r>
          </a:p>
          <a:p>
            <a:pPr marL="171450" indent="-171450">
              <a:buFont typeface="Arial" panose="020B0604020202020204" pitchFamily="34" charset="0"/>
              <a:buChar char="•"/>
            </a:pPr>
            <a:r>
              <a:rPr lang="en-CA" baseline="0" dirty="0" smtClean="0"/>
              <a:t>Tech Crime Investigator (Deals with any systems which are on to determine what actions are required before seizure and then shutting the system down before exhibit person takes control)</a:t>
            </a:r>
          </a:p>
          <a:p>
            <a:pPr marL="171450" indent="-171450">
              <a:buFont typeface="Arial" panose="020B0604020202020204" pitchFamily="34" charset="0"/>
              <a:buChar char="•"/>
            </a:pPr>
            <a:endParaRPr lang="en-CA" baseline="0" dirty="0" smtClean="0"/>
          </a:p>
          <a:p>
            <a:pPr marL="0" indent="0">
              <a:buFont typeface="Arial" panose="020B0604020202020204" pitchFamily="34" charset="0"/>
              <a:buNone/>
            </a:pPr>
            <a:r>
              <a:rPr lang="en-CA" baseline="0" dirty="0" smtClean="0"/>
              <a:t>When you start your analysis focus on what you are trying to prove.</a:t>
            </a:r>
          </a:p>
          <a:p>
            <a:pPr marL="0" indent="0">
              <a:buFont typeface="Arial" panose="020B0604020202020204" pitchFamily="34" charset="0"/>
              <a:buNone/>
            </a:pPr>
            <a:endParaRPr lang="en-CA" baseline="0" dirty="0" smtClean="0"/>
          </a:p>
          <a:p>
            <a:pPr marL="0" indent="0">
              <a:buFont typeface="Arial" panose="020B0604020202020204" pitchFamily="34" charset="0"/>
              <a:buNone/>
            </a:pPr>
            <a:r>
              <a:rPr lang="en-CA" baseline="0" dirty="0" smtClean="0"/>
              <a:t>Don’t chase down the rabbit hole for something that looks interesting but is not related to what you are trying to prove. You can always look after you have finished the examination you are focused on.</a:t>
            </a:r>
          </a:p>
        </p:txBody>
      </p:sp>
      <p:sp>
        <p:nvSpPr>
          <p:cNvPr id="4" name="Slide Number Placeholder 3"/>
          <p:cNvSpPr>
            <a:spLocks noGrp="1"/>
          </p:cNvSpPr>
          <p:nvPr>
            <p:ph type="sldNum" sz="quarter" idx="10"/>
          </p:nvPr>
        </p:nvSpPr>
        <p:spPr/>
        <p:txBody>
          <a:bodyPr/>
          <a:lstStyle/>
          <a:p>
            <a:fld id="{FA8763B1-5E38-413A-8612-2DDCF195537C}" type="slidenum">
              <a:rPr lang="en-CA" smtClean="0"/>
              <a:t>9</a:t>
            </a:fld>
            <a:endParaRPr lang="en-CA"/>
          </a:p>
        </p:txBody>
      </p:sp>
    </p:spTree>
    <p:extLst>
      <p:ext uri="{BB962C8B-B14F-4D97-AF65-F5344CB8AC3E}">
        <p14:creationId xmlns:p14="http://schemas.microsoft.com/office/powerpoint/2010/main" val="41193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Take</a:t>
            </a:r>
            <a:r>
              <a:rPr lang="en-CA" baseline="0" dirty="0"/>
              <a:t> notes because you will forget and if you need to refer to your notes in a court of law they have to have been made at the time or immediately after not days or weeks later.</a:t>
            </a:r>
          </a:p>
          <a:p>
            <a:pPr marL="171450" lvl="0" indent="-171450">
              <a:buFont typeface="Arial" panose="020B0604020202020204" pitchFamily="34" charset="0"/>
              <a:buChar char="•"/>
            </a:pPr>
            <a:r>
              <a:rPr lang="en-CA" baseline="0" dirty="0"/>
              <a:t>Note the following:</a:t>
            </a:r>
          </a:p>
          <a:p>
            <a:pPr marL="628650" lvl="1" indent="-171450">
              <a:buFont typeface="Arial" panose="020B0604020202020204" pitchFamily="34" charset="0"/>
              <a:buChar char="•"/>
            </a:pPr>
            <a:r>
              <a:rPr lang="en-CA" baseline="0" dirty="0"/>
              <a:t>Date and time of arrival</a:t>
            </a:r>
          </a:p>
          <a:p>
            <a:pPr marL="628650" lvl="1" indent="-171450">
              <a:buFont typeface="Arial" panose="020B0604020202020204" pitchFamily="34" charset="0"/>
              <a:buChar char="•"/>
            </a:pPr>
            <a:r>
              <a:rPr lang="en-CA" baseline="0" dirty="0"/>
              <a:t>Who was present when you arrived and who was with you to do the seizure</a:t>
            </a:r>
          </a:p>
          <a:p>
            <a:pPr marL="628650" lvl="1" indent="-171450">
              <a:buFont typeface="Arial" panose="020B0604020202020204" pitchFamily="34" charset="0"/>
              <a:buChar char="•"/>
            </a:pPr>
            <a:r>
              <a:rPr lang="en-CA" baseline="0" dirty="0"/>
              <a:t>Date and time photographs were taken and what you photographed</a:t>
            </a:r>
          </a:p>
          <a:p>
            <a:pPr marL="628650" lvl="1" indent="-171450">
              <a:buFont typeface="Arial" panose="020B0604020202020204" pitchFamily="34" charset="0"/>
              <a:buChar char="•"/>
            </a:pPr>
            <a:r>
              <a:rPr lang="en-CA" baseline="0" dirty="0"/>
              <a:t>Any conversations you had related to the seizure</a:t>
            </a:r>
          </a:p>
          <a:p>
            <a:pPr marL="628650" lvl="1" indent="-171450">
              <a:buFont typeface="Arial" panose="020B0604020202020204" pitchFamily="34" charset="0"/>
              <a:buChar char="•"/>
            </a:pPr>
            <a:r>
              <a:rPr lang="en-CA" baseline="0" dirty="0"/>
              <a:t>If system was running on arrival</a:t>
            </a:r>
          </a:p>
          <a:p>
            <a:pPr marL="628650" lvl="1" indent="-171450">
              <a:buFont typeface="Arial" panose="020B0604020202020204" pitchFamily="34" charset="0"/>
              <a:buChar char="•"/>
            </a:pPr>
            <a:r>
              <a:rPr lang="en-CA" baseline="0" dirty="0"/>
              <a:t>What programs were running</a:t>
            </a:r>
          </a:p>
          <a:p>
            <a:pPr marL="628650" lvl="1" indent="-171450">
              <a:buFont typeface="Arial" panose="020B0604020202020204" pitchFamily="34" charset="0"/>
              <a:buChar char="•"/>
            </a:pPr>
            <a:r>
              <a:rPr lang="en-CA" baseline="0" dirty="0"/>
              <a:t>Date and time of live response (if conducted)</a:t>
            </a:r>
          </a:p>
          <a:p>
            <a:pPr marL="628650" lvl="1" indent="-171450">
              <a:buFont typeface="Arial" panose="020B0604020202020204" pitchFamily="34" charset="0"/>
              <a:buChar char="•"/>
            </a:pPr>
            <a:r>
              <a:rPr lang="en-CA" baseline="0" dirty="0"/>
              <a:t>Date and time you pulled the plug or shut the system down</a:t>
            </a:r>
          </a:p>
          <a:p>
            <a:pPr marL="628650" lvl="1" indent="-171450">
              <a:buFont typeface="Arial" panose="020B0604020202020204" pitchFamily="34" charset="0"/>
              <a:buChar char="•"/>
            </a:pPr>
            <a:r>
              <a:rPr lang="en-CA" baseline="0" dirty="0"/>
              <a:t>Date and time you took possession of the evidence and who you received it from</a:t>
            </a:r>
          </a:p>
          <a:p>
            <a:pPr marL="171450" indent="-171450">
              <a:buFont typeface="Arial" panose="020B0604020202020204" pitchFamily="34" charset="0"/>
              <a:buChar char="•"/>
            </a:pPr>
            <a:r>
              <a:rPr lang="en-CA" baseline="0" dirty="0" smtClean="0"/>
              <a:t>It is important to photograph the area around a user’s workstation when investigating an individual’s behaviour.</a:t>
            </a:r>
          </a:p>
          <a:p>
            <a:pPr marL="628650" lvl="1" indent="-171450">
              <a:buFont typeface="Arial" panose="020B0604020202020204" pitchFamily="34" charset="0"/>
              <a:buChar char="•"/>
            </a:pPr>
            <a:r>
              <a:rPr lang="en-CA" baseline="0" dirty="0" smtClean="0"/>
              <a:t>You may find information on the desktop, monitor, walls that may assist you in determining a user’s password</a:t>
            </a:r>
          </a:p>
          <a:p>
            <a:pPr marL="628650" lvl="1" indent="-171450">
              <a:buFont typeface="Arial" panose="020B0604020202020204" pitchFamily="34" charset="0"/>
              <a:buChar char="•"/>
            </a:pPr>
            <a:r>
              <a:rPr lang="en-CA" baseline="0" dirty="0" smtClean="0"/>
              <a:t>It will give you some insight into the user which may prove useful</a:t>
            </a:r>
          </a:p>
          <a:p>
            <a:pPr marL="171450" indent="-171450">
              <a:buFont typeface="Arial" panose="020B0604020202020204" pitchFamily="34" charset="0"/>
              <a:buChar char="•"/>
            </a:pPr>
            <a:r>
              <a:rPr lang="en-CA" baseline="0" dirty="0" smtClean="0"/>
              <a:t>It </a:t>
            </a:r>
            <a:r>
              <a:rPr lang="en-CA" baseline="0" dirty="0"/>
              <a:t>is important to note whether the system was running because your actions will be dependent on the state of the system on your arrival</a:t>
            </a:r>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10</a:t>
            </a:fld>
            <a:endParaRPr lang="en-CA"/>
          </a:p>
        </p:txBody>
      </p:sp>
    </p:spTree>
    <p:extLst>
      <p:ext uri="{BB962C8B-B14F-4D97-AF65-F5344CB8AC3E}">
        <p14:creationId xmlns:p14="http://schemas.microsoft.com/office/powerpoint/2010/main" val="1801428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 enforcement</a:t>
            </a:r>
            <a:r>
              <a:rPr lang="en-US" baseline="0" dirty="0" smtClean="0"/>
              <a:t> would </a:t>
            </a:r>
            <a:r>
              <a:rPr lang="en-US" dirty="0" smtClean="0"/>
              <a:t>pull </a:t>
            </a:r>
            <a:r>
              <a:rPr lang="en-US" dirty="0"/>
              <a:t>the plug </a:t>
            </a:r>
            <a:r>
              <a:rPr lang="en-US" dirty="0" smtClean="0"/>
              <a:t>to ensure </a:t>
            </a:r>
            <a:r>
              <a:rPr lang="en-US" dirty="0"/>
              <a:t>that the investigator did not alter the evidence in any way.</a:t>
            </a:r>
          </a:p>
          <a:p>
            <a:r>
              <a:rPr lang="en-US" dirty="0"/>
              <a:t>This primarily dealt with desktop </a:t>
            </a:r>
            <a:r>
              <a:rPr lang="en-US" dirty="0" smtClean="0"/>
              <a:t>systems,</a:t>
            </a:r>
            <a:r>
              <a:rPr lang="en-US" baseline="0" dirty="0" smtClean="0"/>
              <a:t> </a:t>
            </a:r>
            <a:r>
              <a:rPr lang="en-US" baseline="0" dirty="0"/>
              <a:t>as servers have to be shut down properly to prevent damage to the file systems</a:t>
            </a:r>
            <a:r>
              <a:rPr lang="en-US" baseline="0" dirty="0" smtClean="0"/>
              <a:t>.</a:t>
            </a:r>
          </a:p>
          <a:p>
            <a:endParaRPr lang="en-US" baseline="0" dirty="0" smtClean="0"/>
          </a:p>
          <a:p>
            <a:r>
              <a:rPr lang="en-US" baseline="0" dirty="0" smtClean="0"/>
              <a:t>If you see that the user is using Truecrypt or some other method to encrypt the entire drive, or just folders or files, you may need to do a live logical image to capture the data. Once the system is shut down you may not get access to the data again. If required to do this, endure you take notes as to why and how you did the acquisition</a:t>
            </a:r>
            <a:endParaRPr lang="en-US" dirty="0"/>
          </a:p>
        </p:txBody>
      </p:sp>
      <p:sp>
        <p:nvSpPr>
          <p:cNvPr id="4" name="Slide Number Placeholder 3"/>
          <p:cNvSpPr>
            <a:spLocks noGrp="1"/>
          </p:cNvSpPr>
          <p:nvPr>
            <p:ph type="sldNum" sz="quarter" idx="10"/>
          </p:nvPr>
        </p:nvSpPr>
        <p:spPr/>
        <p:txBody>
          <a:bodyPr/>
          <a:lstStyle/>
          <a:p>
            <a:fld id="{FA8763B1-5E38-413A-8612-2DDCF195537C}" type="slidenum">
              <a:rPr lang="en-CA" smtClean="0"/>
              <a:t>11</a:t>
            </a:fld>
            <a:endParaRPr lang="en-CA"/>
          </a:p>
        </p:txBody>
      </p:sp>
    </p:spTree>
    <p:extLst>
      <p:ext uri="{BB962C8B-B14F-4D97-AF65-F5344CB8AC3E}">
        <p14:creationId xmlns:p14="http://schemas.microsoft.com/office/powerpoint/2010/main" val="669504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a:t>
            </a:r>
            <a:r>
              <a:rPr lang="en-CA" baseline="0" dirty="0" smtClean="0"/>
              <a:t> cables are proprietary and could be difficult to find if you don’t seize them with the computer. </a:t>
            </a:r>
          </a:p>
          <a:p>
            <a:endParaRPr lang="en-CA" baseline="0" dirty="0" smtClean="0"/>
          </a:p>
          <a:p>
            <a:r>
              <a:rPr lang="en-CA" baseline="0" dirty="0" smtClean="0"/>
              <a:t>Look for USB drives that don’t necessarily look like USB drives.</a:t>
            </a:r>
          </a:p>
          <a:p>
            <a:endParaRPr lang="en-CA" baseline="0" dirty="0" smtClean="0"/>
          </a:p>
          <a:p>
            <a:r>
              <a:rPr lang="en-CA" baseline="0" dirty="0" smtClean="0"/>
              <a:t>It is important to retain control of the evidence until you can securely store it at your lab</a:t>
            </a:r>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12</a:t>
            </a:fld>
            <a:endParaRPr lang="en-CA"/>
          </a:p>
        </p:txBody>
      </p:sp>
    </p:spTree>
    <p:extLst>
      <p:ext uri="{BB962C8B-B14F-4D97-AF65-F5344CB8AC3E}">
        <p14:creationId xmlns:p14="http://schemas.microsoft.com/office/powerpoint/2010/main" val="558692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Make two copies of the evidence.</a:t>
            </a:r>
          </a:p>
          <a:p>
            <a:pPr marL="171450" indent="-171450">
              <a:buFont typeface="Arial" panose="020B0604020202020204" pitchFamily="34" charset="0"/>
              <a:buChar char="•"/>
            </a:pPr>
            <a:r>
              <a:rPr lang="en-CA" dirty="0" smtClean="0"/>
              <a:t>One will be used as your examination image </a:t>
            </a:r>
          </a:p>
          <a:p>
            <a:pPr marL="171450" indent="-171450">
              <a:buFont typeface="Arial" panose="020B0604020202020204" pitchFamily="34" charset="0"/>
              <a:buChar char="•"/>
            </a:pPr>
            <a:r>
              <a:rPr lang="en-CA" dirty="0" smtClean="0"/>
              <a:t>The other stored on a server which you can then copy if something happens to the integrity of the examination image.</a:t>
            </a:r>
          </a:p>
          <a:p>
            <a:pPr marL="171450" indent="-171450">
              <a:buFont typeface="Arial" panose="020B0604020202020204" pitchFamily="34" charset="0"/>
              <a:buChar char="•"/>
            </a:pPr>
            <a:endParaRPr lang="en-CA" dirty="0" smtClean="0"/>
          </a:p>
          <a:p>
            <a:pPr marL="0" indent="0">
              <a:buFont typeface="Arial" panose="020B0604020202020204" pitchFamily="34" charset="0"/>
              <a:buNone/>
            </a:pPr>
            <a:r>
              <a:rPr lang="en-CA" dirty="0" smtClean="0"/>
              <a:t>After removing the hard drive from the system. The system should be booted and then the BIOS accessed to determine the system date and time and any variation from</a:t>
            </a:r>
            <a:r>
              <a:rPr lang="en-CA" baseline="0" dirty="0" smtClean="0"/>
              <a:t> a known accurate source</a:t>
            </a:r>
            <a:r>
              <a:rPr lang="en-CA" dirty="0" smtClean="0"/>
              <a:t>. </a:t>
            </a:r>
          </a:p>
          <a:p>
            <a:pPr marL="171450" indent="-171450">
              <a:buFont typeface="Arial" panose="020B0604020202020204" pitchFamily="34" charset="0"/>
              <a:buChar char="•"/>
            </a:pPr>
            <a:r>
              <a:rPr lang="en-CA" dirty="0" smtClean="0"/>
              <a:t>This important to show that the system had not been altered to hide actual dates and times of activities. </a:t>
            </a:r>
          </a:p>
          <a:p>
            <a:pPr marL="171450" indent="-171450">
              <a:buFont typeface="Arial" panose="020B0604020202020204" pitchFamily="34" charset="0"/>
              <a:buChar char="•"/>
            </a:pPr>
            <a:r>
              <a:rPr lang="en-CA" dirty="0" smtClean="0"/>
              <a:t>It is also very important if conducting an investigation where other systems are involved to ensure the dates and times referenced are based on a known accurate</a:t>
            </a:r>
            <a:r>
              <a:rPr lang="en-CA" baseline="0" dirty="0" smtClean="0"/>
              <a:t> time.</a:t>
            </a:r>
          </a:p>
          <a:p>
            <a:pPr marL="628650" lvl="1" indent="-171450">
              <a:buFont typeface="Arial" panose="020B0604020202020204" pitchFamily="34" charset="0"/>
              <a:buChar char="•"/>
            </a:pPr>
            <a:r>
              <a:rPr lang="en-CA" baseline="0" dirty="0" smtClean="0"/>
              <a:t>This is important if you have to show activity between systems.</a:t>
            </a:r>
            <a:endParaRPr lang="en-CA" dirty="0" smtClean="0"/>
          </a:p>
          <a:p>
            <a:pPr marL="0" indent="0">
              <a:buFont typeface="Arial" panose="020B0604020202020204" pitchFamily="34" charset="0"/>
              <a:buNone/>
            </a:pPr>
            <a:endParaRPr lang="en-CA" dirty="0" smtClean="0"/>
          </a:p>
          <a:p>
            <a:endParaRPr lang="en-CA" dirty="0"/>
          </a:p>
        </p:txBody>
      </p:sp>
      <p:sp>
        <p:nvSpPr>
          <p:cNvPr id="4" name="Slide Number Placeholder 3"/>
          <p:cNvSpPr>
            <a:spLocks noGrp="1"/>
          </p:cNvSpPr>
          <p:nvPr>
            <p:ph type="sldNum" sz="quarter" idx="10"/>
          </p:nvPr>
        </p:nvSpPr>
        <p:spPr/>
        <p:txBody>
          <a:bodyPr/>
          <a:lstStyle/>
          <a:p>
            <a:fld id="{FA8763B1-5E38-413A-8612-2DDCF195537C}" type="slidenum">
              <a:rPr lang="en-CA" smtClean="0"/>
              <a:t>13</a:t>
            </a:fld>
            <a:endParaRPr lang="en-CA"/>
          </a:p>
        </p:txBody>
      </p:sp>
    </p:spTree>
    <p:extLst>
      <p:ext uri="{BB962C8B-B14F-4D97-AF65-F5344CB8AC3E}">
        <p14:creationId xmlns:p14="http://schemas.microsoft.com/office/powerpoint/2010/main" val="357631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3" name="Title 1"/>
          <p:cNvSpPr>
            <a:spLocks noGrp="1"/>
          </p:cNvSpPr>
          <p:nvPr>
            <p:ph type="ctrTitle"/>
          </p:nvPr>
        </p:nvSpPr>
        <p:spPr>
          <a:xfrm>
            <a:off x="821128" y="157877"/>
            <a:ext cx="8932472"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9" name="TextBox 8"/>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5250" y="2942"/>
            <a:ext cx="2156749" cy="786765"/>
          </a:xfrm>
          <a:prstGeom prst="rect">
            <a:avLst/>
          </a:prstGeom>
        </p:spPr>
      </p:pic>
    </p:spTree>
    <p:custDataLst>
      <p:tags r:id="rId1"/>
    </p:custDataLst>
    <p:extLst>
      <p:ext uri="{BB962C8B-B14F-4D97-AF65-F5344CB8AC3E}">
        <p14:creationId xmlns:p14="http://schemas.microsoft.com/office/powerpoint/2010/main" val="9073649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819936" y="155769"/>
            <a:ext cx="8933664"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843843" y="1239716"/>
            <a:ext cx="10457040" cy="4868750"/>
          </a:xfrm>
          <a:prstGeom prst="rect">
            <a:avLst/>
          </a:prstGeom>
        </p:spPr>
        <p:txBody>
          <a:bodyPr vert="horz"/>
          <a:lstStyle>
            <a:lvl1pPr>
              <a:defRPr baseline="0"/>
            </a:lvl1pPr>
          </a:lstStyle>
          <a:p>
            <a:r>
              <a:rPr lang="en-CA" noProof="0" dirty="0" smtClean="0"/>
              <a:t>Insert image here.</a:t>
            </a:r>
            <a:endParaRPr lang="en-CA" noProof="0" dirty="0"/>
          </a:p>
        </p:txBody>
      </p:sp>
      <p:sp>
        <p:nvSpPr>
          <p:cNvPr id="6" name="Text Placeholder 10"/>
          <p:cNvSpPr>
            <a:spLocks noGrp="1"/>
          </p:cNvSpPr>
          <p:nvPr>
            <p:ph type="body" sz="quarter" idx="11" hasCustomPrompt="1"/>
          </p:nvPr>
        </p:nvSpPr>
        <p:spPr>
          <a:xfrm>
            <a:off x="5407512" y="6133275"/>
            <a:ext cx="5995595" cy="28571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8"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TextBox 8"/>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11" name="TextBox 10"/>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5250" y="2942"/>
            <a:ext cx="2156749" cy="786765"/>
          </a:xfrm>
          <a:prstGeom prst="rect">
            <a:avLst/>
          </a:prstGeom>
        </p:spPr>
      </p:pic>
    </p:spTree>
    <p:custDataLst>
      <p:tags r:id="rId1"/>
    </p:custDataLst>
    <p:extLst>
      <p:ext uri="{BB962C8B-B14F-4D97-AF65-F5344CB8AC3E}">
        <p14:creationId xmlns:p14="http://schemas.microsoft.com/office/powerpoint/2010/main" val="6201378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820397" y="154657"/>
            <a:ext cx="8933203"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9"/>
            <a:ext cx="10454217"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843843" y="3852567"/>
            <a:ext cx="1045704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5407512" y="6126049"/>
            <a:ext cx="5995595" cy="25716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7"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TextBox 8"/>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11" name="TextBox 10"/>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5250" y="2942"/>
            <a:ext cx="2156749" cy="786765"/>
          </a:xfrm>
          <a:prstGeom prst="rect">
            <a:avLst/>
          </a:prstGeom>
        </p:spPr>
      </p:pic>
    </p:spTree>
    <p:custDataLst>
      <p:tags r:id="rId1"/>
    </p:custDataLst>
    <p:extLst>
      <p:ext uri="{BB962C8B-B14F-4D97-AF65-F5344CB8AC3E}">
        <p14:creationId xmlns:p14="http://schemas.microsoft.com/office/powerpoint/2010/main" val="29761191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820397" y="160030"/>
            <a:ext cx="8933203"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6807200" y="1248508"/>
            <a:ext cx="4493683"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smtClean="0"/>
              <a:t>Insert image here.</a:t>
            </a:r>
          </a:p>
        </p:txBody>
      </p:sp>
      <p:sp>
        <p:nvSpPr>
          <p:cNvPr id="6" name="Content Placeholder 7"/>
          <p:cNvSpPr>
            <a:spLocks noGrp="1"/>
          </p:cNvSpPr>
          <p:nvPr>
            <p:ph sz="quarter" idx="12"/>
          </p:nvPr>
        </p:nvSpPr>
        <p:spPr>
          <a:xfrm>
            <a:off x="846669" y="1248508"/>
            <a:ext cx="5604932"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sp>
        <p:nvSpPr>
          <p:cNvPr id="8" name="Text Placeholder 10"/>
          <p:cNvSpPr>
            <a:spLocks noGrp="1"/>
          </p:cNvSpPr>
          <p:nvPr>
            <p:ph type="body" sz="quarter" idx="11" hasCustomPrompt="1"/>
          </p:nvPr>
        </p:nvSpPr>
        <p:spPr>
          <a:xfrm>
            <a:off x="6806493" y="5938221"/>
            <a:ext cx="4653987" cy="384318"/>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9"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TextBox 9"/>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12" name="TextBox 11"/>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5250" y="2942"/>
            <a:ext cx="2156749" cy="786765"/>
          </a:xfrm>
          <a:prstGeom prst="rect">
            <a:avLst/>
          </a:prstGeom>
        </p:spPr>
      </p:pic>
    </p:spTree>
    <p:custDataLst>
      <p:tags r:id="rId1"/>
    </p:custDataLst>
    <p:extLst>
      <p:ext uri="{BB962C8B-B14F-4D97-AF65-F5344CB8AC3E}">
        <p14:creationId xmlns:p14="http://schemas.microsoft.com/office/powerpoint/2010/main" val="23743986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820398" y="155149"/>
            <a:ext cx="8944925"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6260123" y="1239716"/>
            <a:ext cx="505500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a:p>
        </p:txBody>
      </p:sp>
      <p:sp>
        <p:nvSpPr>
          <p:cNvPr id="11" name="Content Placeholder 7"/>
          <p:cNvSpPr>
            <a:spLocks noGrp="1"/>
          </p:cNvSpPr>
          <p:nvPr>
            <p:ph sz="quarter" idx="12"/>
          </p:nvPr>
        </p:nvSpPr>
        <p:spPr>
          <a:xfrm>
            <a:off x="846669" y="1239716"/>
            <a:ext cx="5108655"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sp>
        <p:nvSpPr>
          <p:cNvPr id="6"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7" name="TextBox 6"/>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9" name="TextBox 8"/>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5250" y="2942"/>
            <a:ext cx="2156749" cy="786765"/>
          </a:xfrm>
          <a:prstGeom prst="rect">
            <a:avLst/>
          </a:prstGeom>
        </p:spPr>
      </p:pic>
    </p:spTree>
    <p:custDataLst>
      <p:tags r:id="rId1"/>
    </p:custDataLst>
    <p:extLst>
      <p:ext uri="{BB962C8B-B14F-4D97-AF65-F5344CB8AC3E}">
        <p14:creationId xmlns:p14="http://schemas.microsoft.com/office/powerpoint/2010/main" val="16731101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5250" y="2942"/>
            <a:ext cx="2156749" cy="786765"/>
          </a:xfrm>
          <a:prstGeom prst="rect">
            <a:avLst/>
          </a:prstGeom>
        </p:spPr>
      </p:pic>
    </p:spTree>
    <p:custDataLst>
      <p:tags r:id="rId1"/>
    </p:custDataLst>
    <p:extLst>
      <p:ext uri="{BB962C8B-B14F-4D97-AF65-F5344CB8AC3E}">
        <p14:creationId xmlns:p14="http://schemas.microsoft.com/office/powerpoint/2010/main" val="22897523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5250" y="2942"/>
            <a:ext cx="2156749" cy="786765"/>
          </a:xfrm>
          <a:prstGeom prst="rect">
            <a:avLst/>
          </a:prstGeom>
        </p:spPr>
      </p:pic>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spTree>
    <p:custDataLst>
      <p:tags r:id="rId1"/>
    </p:custDataLst>
    <p:extLst>
      <p:ext uri="{BB962C8B-B14F-4D97-AF65-F5344CB8AC3E}">
        <p14:creationId xmlns:p14="http://schemas.microsoft.com/office/powerpoint/2010/main" val="137351744"/>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l="19182" r="17753"/>
          <a:stretch/>
        </p:blipFill>
        <p:spPr>
          <a:xfrm>
            <a:off x="909186" y="127000"/>
            <a:ext cx="4196861" cy="6350000"/>
          </a:xfrm>
          <a:prstGeom prst="rect">
            <a:avLst/>
          </a:prstGeom>
        </p:spPr>
      </p:pic>
      <p:sp>
        <p:nvSpPr>
          <p:cNvPr id="2" name="Title 1"/>
          <p:cNvSpPr>
            <a:spLocks noGrp="1"/>
          </p:cNvSpPr>
          <p:nvPr>
            <p:ph type="ctrTitle"/>
          </p:nvPr>
        </p:nvSpPr>
        <p:spPr>
          <a:xfrm>
            <a:off x="5939693" y="1320800"/>
            <a:ext cx="5804225"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5939693" y="4401024"/>
            <a:ext cx="5804225"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smtClean="0"/>
              <a:t>Presentation Subtitle</a:t>
            </a:r>
            <a:endParaRPr lang="en-US" dirty="0"/>
          </a:p>
        </p:txBody>
      </p:sp>
    </p:spTree>
    <p:custDataLst>
      <p:tags r:id="rId1"/>
    </p:custDataLst>
    <p:extLst>
      <p:ext uri="{BB962C8B-B14F-4D97-AF65-F5344CB8AC3E}">
        <p14:creationId xmlns:p14="http://schemas.microsoft.com/office/powerpoint/2010/main" val="3563267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2">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35250" y="2942"/>
            <a:ext cx="2156749" cy="786765"/>
          </a:xfrm>
          <a:prstGeom prst="rect">
            <a:avLst/>
          </a:prstGeom>
        </p:spPr>
      </p:pic>
    </p:spTree>
    <p:custDataLst>
      <p:tags r:id="rId1"/>
    </p:custDataLst>
    <p:extLst>
      <p:ext uri="{BB962C8B-B14F-4D97-AF65-F5344CB8AC3E}">
        <p14:creationId xmlns:p14="http://schemas.microsoft.com/office/powerpoint/2010/main" val="2444997546"/>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3.jpeg"/><Relationship Id="rId5" Type="http://schemas.openxmlformats.org/officeDocument/2006/relationships/slideLayout" Target="../slideLayouts/slideLayout12.xml"/><Relationship Id="rId10" Type="http://schemas.openxmlformats.org/officeDocument/2006/relationships/tags" Target="../tags/tag3.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1/30/2018</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8" r:id="rId4"/>
    <p:sldLayoutId id="2147483655" r:id="rId5"/>
    <p:sldLayoutId id="2147483657"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 y="439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800">
              <a:solidFill>
                <a:prstClr val="black"/>
              </a:solidFill>
            </a:endParaRPr>
          </a:p>
        </p:txBody>
      </p:sp>
      <p:sp>
        <p:nvSpPr>
          <p:cNvPr id="3" name="Rectangle 5"/>
          <p:cNvSpPr>
            <a:spLocks noChangeArrowheads="1"/>
          </p:cNvSpPr>
          <p:nvPr userDrawn="1"/>
        </p:nvSpPr>
        <p:spPr bwMode="auto">
          <a:xfrm>
            <a:off x="0" y="318702"/>
            <a:ext cx="227948"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r>
              <a:rPr lang="en-US" altLang="en-US" sz="1200" smtClean="0">
                <a:solidFill>
                  <a:prstClr val="black"/>
                </a:solidFill>
                <a:ea typeface="Times New Roman" panose="02020603050405020304" pitchFamily="18" charset="0"/>
                <a:cs typeface="Arial" panose="020B0604020202020204" pitchFamily="34" charset="0"/>
              </a:rPr>
              <a:t> </a:t>
            </a:r>
            <a:endParaRPr lang="en-US" altLang="en-US" sz="1800" smtClean="0">
              <a:solidFill>
                <a:prstClr val="black"/>
              </a:solidFill>
            </a:endParaRPr>
          </a:p>
        </p:txBody>
      </p:sp>
      <p:sp>
        <p:nvSpPr>
          <p:cNvPr id="11"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pic>
        <p:nvPicPr>
          <p:cNvPr id="6" name="Picture 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35250" y="2942"/>
            <a:ext cx="2156749" cy="786765"/>
          </a:xfrm>
          <a:prstGeom prst="rect">
            <a:avLst/>
          </a:prstGeom>
        </p:spPr>
      </p:pic>
    </p:spTree>
    <p:custDataLst>
      <p:tags r:id="rId10"/>
    </p:custDataLst>
    <p:extLst>
      <p:ext uri="{BB962C8B-B14F-4D97-AF65-F5344CB8AC3E}">
        <p14:creationId xmlns:p14="http://schemas.microsoft.com/office/powerpoint/2010/main" val="126474958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3" Type="http://schemas.openxmlformats.org/officeDocument/2006/relationships/hyperlink" Target="https://en.m.wikipedia.org/wiki/Computer_forensics" TargetMode="Externa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hyperlink" Target="https://en.wikipedia.org/wiki/Locard's_exchange_principle"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ITSC 306: Computer </a:t>
            </a:r>
            <a:r>
              <a:rPr lang="en-US" dirty="0"/>
              <a:t>Forensics</a:t>
            </a:r>
          </a:p>
        </p:txBody>
      </p:sp>
      <p:sp>
        <p:nvSpPr>
          <p:cNvPr id="3" name="Subtitle 2"/>
          <p:cNvSpPr>
            <a:spLocks noGrp="1"/>
          </p:cNvSpPr>
          <p:nvPr>
            <p:ph type="subTitle" idx="1"/>
          </p:nvPr>
        </p:nvSpPr>
        <p:spPr/>
        <p:txBody>
          <a:bodyPr/>
          <a:lstStyle/>
          <a:p>
            <a:r>
              <a:rPr lang="en-US" dirty="0"/>
              <a:t>Module </a:t>
            </a:r>
            <a:r>
              <a:rPr lang="en-US" dirty="0" smtClean="0"/>
              <a:t>1: Forensic Process</a:t>
            </a:r>
            <a:endParaRPr lang="en-US" dirty="0"/>
          </a:p>
        </p:txBody>
      </p:sp>
    </p:spTree>
    <p:custDataLst>
      <p:tags r:id="rId1"/>
    </p:custDataLst>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Arrival on the </a:t>
            </a:r>
            <a:r>
              <a:rPr lang="en-CA" dirty="0" smtClean="0"/>
              <a:t>Scene</a:t>
            </a:r>
            <a:endParaRPr lang="en-CA" dirty="0"/>
          </a:p>
        </p:txBody>
      </p:sp>
      <p:sp>
        <p:nvSpPr>
          <p:cNvPr id="3" name="Content Placeholder 2"/>
          <p:cNvSpPr>
            <a:spLocks noGrp="1"/>
          </p:cNvSpPr>
          <p:nvPr>
            <p:ph sz="quarter" idx="10"/>
          </p:nvPr>
        </p:nvSpPr>
        <p:spPr/>
        <p:txBody>
          <a:bodyPr/>
          <a:lstStyle/>
          <a:p>
            <a:pPr>
              <a:lnSpc>
                <a:spcPct val="100000"/>
              </a:lnSpc>
            </a:pPr>
            <a:r>
              <a:rPr lang="en-CA" dirty="0"/>
              <a:t>Keep notes </a:t>
            </a:r>
            <a:r>
              <a:rPr lang="en-CA" dirty="0" smtClean="0"/>
              <a:t>of </a:t>
            </a:r>
            <a:r>
              <a:rPr lang="en-CA" dirty="0"/>
              <a:t>everything you do </a:t>
            </a:r>
            <a:r>
              <a:rPr lang="en-CA" dirty="0" smtClean="0"/>
              <a:t>and learn as an investigator, with </a:t>
            </a:r>
            <a:r>
              <a:rPr lang="en-CA" dirty="0"/>
              <a:t>dates and times </a:t>
            </a:r>
            <a:r>
              <a:rPr lang="en-CA" dirty="0" smtClean="0"/>
              <a:t>recorded.</a:t>
            </a:r>
            <a:endParaRPr lang="en-CA" dirty="0"/>
          </a:p>
          <a:p>
            <a:pPr>
              <a:lnSpc>
                <a:spcPct val="100000"/>
              </a:lnSpc>
            </a:pPr>
            <a:r>
              <a:rPr lang="en-CA" dirty="0"/>
              <a:t>Clear the area and get everyone away from the </a:t>
            </a:r>
            <a:r>
              <a:rPr lang="en-CA" dirty="0" smtClean="0"/>
              <a:t>keyboards.</a:t>
            </a:r>
            <a:endParaRPr lang="en-CA" dirty="0"/>
          </a:p>
          <a:p>
            <a:pPr>
              <a:lnSpc>
                <a:spcPct val="100000"/>
              </a:lnSpc>
            </a:pPr>
            <a:r>
              <a:rPr lang="en-CA" dirty="0"/>
              <a:t>Photograph the area around the </a:t>
            </a:r>
            <a:r>
              <a:rPr lang="en-CA" dirty="0" smtClean="0"/>
              <a:t>computer.</a:t>
            </a:r>
            <a:endParaRPr lang="en-CA" dirty="0"/>
          </a:p>
          <a:p>
            <a:pPr>
              <a:lnSpc>
                <a:spcPct val="100000"/>
              </a:lnSpc>
            </a:pPr>
            <a:r>
              <a:rPr lang="en-CA" dirty="0"/>
              <a:t>Photograph the computer monitor and </a:t>
            </a:r>
            <a:r>
              <a:rPr lang="en-CA" dirty="0" smtClean="0"/>
              <a:t>note </a:t>
            </a:r>
            <a:r>
              <a:rPr lang="en-CA" dirty="0"/>
              <a:t>if the system is running when you </a:t>
            </a:r>
            <a:r>
              <a:rPr lang="en-CA" dirty="0" smtClean="0"/>
              <a:t>arrive, as this determines </a:t>
            </a:r>
            <a:r>
              <a:rPr lang="en-CA" dirty="0"/>
              <a:t>your next </a:t>
            </a:r>
            <a:r>
              <a:rPr lang="en-CA" dirty="0" smtClean="0"/>
              <a:t>steps.</a:t>
            </a:r>
            <a:endParaRPr lang="en-CA" dirty="0"/>
          </a:p>
        </p:txBody>
      </p:sp>
    </p:spTree>
    <p:custDataLst>
      <p:tags r:id="rId1"/>
    </p:custDataLst>
    <p:extLst>
      <p:ext uri="{BB962C8B-B14F-4D97-AF65-F5344CB8AC3E}">
        <p14:creationId xmlns:p14="http://schemas.microsoft.com/office/powerpoint/2010/main" val="3188192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Acquisition of </a:t>
            </a:r>
            <a:r>
              <a:rPr lang="en-CA" dirty="0" smtClean="0"/>
              <a:t>Evidence</a:t>
            </a:r>
            <a:endParaRPr lang="en-CA" dirty="0"/>
          </a:p>
        </p:txBody>
      </p:sp>
      <p:sp>
        <p:nvSpPr>
          <p:cNvPr id="3" name="Content Placeholder 2"/>
          <p:cNvSpPr>
            <a:spLocks noGrp="1"/>
          </p:cNvSpPr>
          <p:nvPr>
            <p:ph sz="quarter" idx="10"/>
          </p:nvPr>
        </p:nvSpPr>
        <p:spPr/>
        <p:txBody>
          <a:bodyPr>
            <a:normAutofit/>
          </a:bodyPr>
          <a:lstStyle/>
          <a:p>
            <a:pPr marL="228600" lvl="1"/>
            <a:r>
              <a:rPr lang="en-CA" sz="2800" dirty="0" smtClean="0"/>
              <a:t>Goal: interact </a:t>
            </a:r>
            <a:r>
              <a:rPr lang="en-CA" sz="2800" dirty="0"/>
              <a:t>with the evidence as little as possible</a:t>
            </a:r>
          </a:p>
          <a:p>
            <a:pPr marL="228600" lvl="1"/>
            <a:r>
              <a:rPr lang="en-CA" sz="2800" dirty="0"/>
              <a:t>Law enforcement in </a:t>
            </a:r>
            <a:r>
              <a:rPr lang="en-CA" sz="2800" dirty="0" smtClean="0"/>
              <a:t>1980s/1990s trained </a:t>
            </a:r>
            <a:r>
              <a:rPr lang="en-CA" sz="2800" dirty="0"/>
              <a:t>to pull the plug from the back of the computer </a:t>
            </a:r>
            <a:r>
              <a:rPr lang="en-CA" sz="2800" dirty="0" smtClean="0"/>
              <a:t>upon arrival at </a:t>
            </a:r>
            <a:r>
              <a:rPr lang="en-CA" sz="2800" dirty="0"/>
              <a:t>the scene</a:t>
            </a:r>
          </a:p>
          <a:p>
            <a:pPr marL="228600" lvl="1"/>
            <a:r>
              <a:rPr lang="en-CA" sz="2800" dirty="0" smtClean="0"/>
              <a:t>Realized </a:t>
            </a:r>
            <a:r>
              <a:rPr lang="en-CA" sz="2800" dirty="0"/>
              <a:t>that volatile information was being </a:t>
            </a:r>
            <a:r>
              <a:rPr lang="en-CA" sz="2800" dirty="0" smtClean="0"/>
              <a:t>lost, so </a:t>
            </a:r>
            <a:r>
              <a:rPr lang="en-CA" sz="2800" dirty="0"/>
              <a:t>changed the process to </a:t>
            </a:r>
            <a:r>
              <a:rPr lang="en-CA" sz="2800" dirty="0" smtClean="0"/>
              <a:t>live </a:t>
            </a:r>
            <a:r>
              <a:rPr lang="en-CA" sz="2800" dirty="0"/>
              <a:t>response on the system </a:t>
            </a:r>
            <a:r>
              <a:rPr lang="en-CA" sz="2800" dirty="0" smtClean="0"/>
              <a:t>before pulling </a:t>
            </a:r>
            <a:r>
              <a:rPr lang="en-CA" sz="2800" dirty="0"/>
              <a:t>the plug</a:t>
            </a:r>
          </a:p>
          <a:p>
            <a:pPr marL="228600" lvl="1"/>
            <a:r>
              <a:rPr lang="en-CA" sz="2800" dirty="0"/>
              <a:t>Imaging of the evidence should be conducted in your controlled lab </a:t>
            </a:r>
            <a:r>
              <a:rPr lang="en-CA" sz="2800" dirty="0" smtClean="0"/>
              <a:t>space</a:t>
            </a:r>
          </a:p>
          <a:p>
            <a:pPr marL="228600" lvl="1"/>
            <a:r>
              <a:rPr lang="en-CA" sz="2800" dirty="0"/>
              <a:t>Is there reason to believe the drive may be encrypted?</a:t>
            </a:r>
          </a:p>
          <a:p>
            <a:pPr marL="0" lvl="1" indent="0">
              <a:buNone/>
            </a:pPr>
            <a:endParaRPr lang="en-CA" sz="2800" dirty="0"/>
          </a:p>
        </p:txBody>
      </p:sp>
    </p:spTree>
    <p:custDataLst>
      <p:tags r:id="rId1"/>
    </p:custDataLst>
    <p:extLst>
      <p:ext uri="{BB962C8B-B14F-4D97-AF65-F5344CB8AC3E}">
        <p14:creationId xmlns:p14="http://schemas.microsoft.com/office/powerpoint/2010/main" val="31396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Moving the Evidence to the Lab </a:t>
            </a:r>
          </a:p>
        </p:txBody>
      </p:sp>
      <p:sp>
        <p:nvSpPr>
          <p:cNvPr id="3" name="Content Placeholder 2"/>
          <p:cNvSpPr>
            <a:spLocks noGrp="1"/>
          </p:cNvSpPr>
          <p:nvPr>
            <p:ph sz="quarter" idx="10"/>
          </p:nvPr>
        </p:nvSpPr>
        <p:spPr/>
        <p:txBody>
          <a:bodyPr>
            <a:normAutofit/>
          </a:bodyPr>
          <a:lstStyle/>
          <a:p>
            <a:r>
              <a:rPr lang="en-US" dirty="0"/>
              <a:t>Make sure you take everything you will need to conduct the </a:t>
            </a:r>
            <a:r>
              <a:rPr lang="en-US" dirty="0" smtClean="0"/>
              <a:t>examination</a:t>
            </a:r>
            <a:endParaRPr lang="en-US" dirty="0"/>
          </a:p>
          <a:p>
            <a:pPr lvl="1"/>
            <a:r>
              <a:rPr lang="en-US" dirty="0"/>
              <a:t>Power cables for </a:t>
            </a:r>
            <a:r>
              <a:rPr lang="en-US" dirty="0" smtClean="0"/>
              <a:t>laptops/cell </a:t>
            </a:r>
            <a:r>
              <a:rPr lang="en-US" dirty="0"/>
              <a:t>phones</a:t>
            </a:r>
          </a:p>
          <a:p>
            <a:pPr lvl="1"/>
            <a:r>
              <a:rPr lang="en-US" dirty="0"/>
              <a:t>Any proprietary cables</a:t>
            </a:r>
          </a:p>
          <a:p>
            <a:r>
              <a:rPr lang="en-US" dirty="0"/>
              <a:t>Package the equipment carefully to prevent damage</a:t>
            </a:r>
          </a:p>
          <a:p>
            <a:r>
              <a:rPr lang="en-US" dirty="0"/>
              <a:t>Avoid electrical fields </a:t>
            </a:r>
            <a:r>
              <a:rPr lang="en-US" dirty="0" smtClean="0"/>
              <a:t>(such </a:t>
            </a:r>
            <a:r>
              <a:rPr lang="en-US" dirty="0"/>
              <a:t>as </a:t>
            </a:r>
            <a:r>
              <a:rPr lang="en-US" dirty="0" smtClean="0"/>
              <a:t>the radio </a:t>
            </a:r>
            <a:r>
              <a:rPr lang="en-US" dirty="0"/>
              <a:t>in the trunk of a police car)</a:t>
            </a:r>
          </a:p>
          <a:p>
            <a:r>
              <a:rPr lang="en-US" dirty="0"/>
              <a:t>Retain custody of the evidence until you can store it in your lab evidence </a:t>
            </a:r>
            <a:r>
              <a:rPr lang="en-US" dirty="0" smtClean="0"/>
              <a:t>locker (chain </a:t>
            </a:r>
            <a:r>
              <a:rPr lang="en-US" dirty="0"/>
              <a:t>of </a:t>
            </a:r>
            <a:r>
              <a:rPr lang="en-US" dirty="0" smtClean="0"/>
              <a:t>custody</a:t>
            </a:r>
            <a:r>
              <a:rPr lang="en-US" dirty="0"/>
              <a:t>)</a:t>
            </a:r>
          </a:p>
          <a:p>
            <a:r>
              <a:rPr lang="en-US" dirty="0"/>
              <a:t>Keep notes of what you have </a:t>
            </a:r>
            <a:r>
              <a:rPr lang="en-US" dirty="0" smtClean="0"/>
              <a:t>done</a:t>
            </a:r>
            <a:endParaRPr lang="en-US" dirty="0"/>
          </a:p>
        </p:txBody>
      </p:sp>
    </p:spTree>
    <p:custDataLst>
      <p:tags r:id="rId1"/>
    </p:custDataLst>
    <p:extLst>
      <p:ext uri="{BB962C8B-B14F-4D97-AF65-F5344CB8AC3E}">
        <p14:creationId xmlns:p14="http://schemas.microsoft.com/office/powerpoint/2010/main" val="2157643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At the Lab</a:t>
            </a:r>
          </a:p>
        </p:txBody>
      </p:sp>
      <p:sp>
        <p:nvSpPr>
          <p:cNvPr id="3" name="Content Placeholder 2"/>
          <p:cNvSpPr>
            <a:spLocks noGrp="1"/>
          </p:cNvSpPr>
          <p:nvPr>
            <p:ph sz="quarter" idx="10"/>
          </p:nvPr>
        </p:nvSpPr>
        <p:spPr/>
        <p:txBody>
          <a:bodyPr>
            <a:normAutofit/>
          </a:bodyPr>
          <a:lstStyle/>
          <a:p>
            <a:r>
              <a:rPr lang="en-CA" dirty="0"/>
              <a:t>Log the evidence into the lab evidence locker </a:t>
            </a:r>
            <a:r>
              <a:rPr lang="en-CA" dirty="0" smtClean="0"/>
              <a:t>(</a:t>
            </a:r>
            <a:r>
              <a:rPr lang="en-CA" dirty="0" err="1" smtClean="0"/>
              <a:t>CoC</a:t>
            </a:r>
            <a:r>
              <a:rPr lang="en-CA" dirty="0" smtClean="0"/>
              <a:t>)</a:t>
            </a:r>
            <a:endParaRPr lang="en-CA" dirty="0"/>
          </a:p>
          <a:p>
            <a:r>
              <a:rPr lang="en-CA" dirty="0"/>
              <a:t>Photograph the evidence</a:t>
            </a:r>
          </a:p>
          <a:p>
            <a:r>
              <a:rPr lang="en-CA" dirty="0"/>
              <a:t>Take note of metadata</a:t>
            </a:r>
          </a:p>
          <a:p>
            <a:pPr lvl="1"/>
            <a:r>
              <a:rPr lang="en-CA" dirty="0"/>
              <a:t>Size of drive</a:t>
            </a:r>
          </a:p>
          <a:p>
            <a:pPr lvl="1"/>
            <a:r>
              <a:rPr lang="en-CA" dirty="0"/>
              <a:t>Make, model and serial </a:t>
            </a:r>
            <a:r>
              <a:rPr lang="en-CA" dirty="0" smtClean="0"/>
              <a:t>number</a:t>
            </a:r>
          </a:p>
          <a:p>
            <a:pPr lvl="1"/>
            <a:r>
              <a:rPr lang="en-CA" dirty="0" smtClean="0"/>
              <a:t>System date and time (from System BIOS)</a:t>
            </a:r>
            <a:endParaRPr lang="en-CA" dirty="0"/>
          </a:p>
          <a:p>
            <a:r>
              <a:rPr lang="en-CA" dirty="0"/>
              <a:t>Image the drive using </a:t>
            </a:r>
            <a:r>
              <a:rPr lang="en-CA" dirty="0" smtClean="0"/>
              <a:t>write-blocking </a:t>
            </a:r>
            <a:r>
              <a:rPr lang="en-CA" dirty="0"/>
              <a:t>technology </a:t>
            </a:r>
            <a:r>
              <a:rPr lang="en-CA" dirty="0" smtClean="0"/>
              <a:t>(one image for </a:t>
            </a:r>
            <a:r>
              <a:rPr lang="en-CA" dirty="0"/>
              <a:t>your workstation </a:t>
            </a:r>
            <a:r>
              <a:rPr lang="en-CA" dirty="0" smtClean="0"/>
              <a:t>to analyze and </a:t>
            </a:r>
            <a:r>
              <a:rPr lang="en-CA" dirty="0"/>
              <a:t>one </a:t>
            </a:r>
            <a:r>
              <a:rPr lang="en-CA" dirty="0" smtClean="0"/>
              <a:t>image to </a:t>
            </a:r>
            <a:r>
              <a:rPr lang="en-CA" dirty="0"/>
              <a:t>a server for storage)</a:t>
            </a:r>
          </a:p>
          <a:p>
            <a:r>
              <a:rPr lang="en-CA" dirty="0"/>
              <a:t>Put the original evidence back in the lab evidence locker</a:t>
            </a:r>
          </a:p>
          <a:p>
            <a:endParaRPr lang="en-CA" dirty="0"/>
          </a:p>
        </p:txBody>
      </p:sp>
    </p:spTree>
    <p:custDataLst>
      <p:tags r:id="rId1"/>
    </p:custDataLst>
    <p:extLst>
      <p:ext uri="{BB962C8B-B14F-4D97-AF65-F5344CB8AC3E}">
        <p14:creationId xmlns:p14="http://schemas.microsoft.com/office/powerpoint/2010/main" val="81417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Analysis</a:t>
            </a:r>
          </a:p>
        </p:txBody>
      </p:sp>
      <p:sp>
        <p:nvSpPr>
          <p:cNvPr id="3" name="Content Placeholder 2"/>
          <p:cNvSpPr>
            <a:spLocks noGrp="1"/>
          </p:cNvSpPr>
          <p:nvPr>
            <p:ph sz="quarter" idx="10"/>
          </p:nvPr>
        </p:nvSpPr>
        <p:spPr/>
        <p:txBody>
          <a:bodyPr/>
          <a:lstStyle/>
          <a:p>
            <a:r>
              <a:rPr lang="en-CA" dirty="0"/>
              <a:t>Open Source vs. Commercial</a:t>
            </a:r>
          </a:p>
          <a:p>
            <a:pPr marL="457200" lvl="1" indent="0">
              <a:buNone/>
            </a:pPr>
            <a:endParaRPr lang="en-CA" dirty="0"/>
          </a:p>
          <a:p>
            <a:endParaRPr lang="en-CA" dirty="0"/>
          </a:p>
          <a:p>
            <a:endParaRPr lang="en-CA" dirty="0"/>
          </a:p>
          <a:p>
            <a:r>
              <a:rPr lang="en-CA" dirty="0"/>
              <a:t>Forensic Suites vs. </a:t>
            </a:r>
            <a:r>
              <a:rPr lang="en-CA" dirty="0" smtClean="0"/>
              <a:t>Target-Specific </a:t>
            </a:r>
            <a:r>
              <a:rPr lang="en-CA" dirty="0"/>
              <a:t>Tools</a:t>
            </a:r>
          </a:p>
        </p:txBody>
      </p:sp>
      <p:graphicFrame>
        <p:nvGraphicFramePr>
          <p:cNvPr id="4" name="Table 3"/>
          <p:cNvGraphicFramePr>
            <a:graphicFrameLocks noGrp="1"/>
          </p:cNvGraphicFramePr>
          <p:nvPr>
            <p:extLst>
              <p:ext uri="{D42A27DB-BD31-4B8C-83A1-F6EECF244321}">
                <p14:modId xmlns:p14="http://schemas.microsoft.com/office/powerpoint/2010/main" val="3537763677"/>
              </p:ext>
            </p:extLst>
          </p:nvPr>
        </p:nvGraphicFramePr>
        <p:xfrm>
          <a:off x="1340624" y="18583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643442491"/>
                    </a:ext>
                  </a:extLst>
                </a:gridCol>
                <a:gridCol w="4064000">
                  <a:extLst>
                    <a:ext uri="{9D8B030D-6E8A-4147-A177-3AD203B41FA5}">
                      <a16:colId xmlns:a16="http://schemas.microsoft.com/office/drawing/2014/main" xmlns="" val="2993453736"/>
                    </a:ext>
                  </a:extLst>
                </a:gridCol>
              </a:tblGrid>
              <a:tr h="370840">
                <a:tc>
                  <a:txBody>
                    <a:bodyPr/>
                    <a:lstStyle/>
                    <a:p>
                      <a:r>
                        <a:rPr lang="en-CA" dirty="0"/>
                        <a:t>Open Source </a:t>
                      </a:r>
                    </a:p>
                  </a:txBody>
                  <a:tcPr/>
                </a:tc>
                <a:tc>
                  <a:txBody>
                    <a:bodyPr/>
                    <a:lstStyle/>
                    <a:p>
                      <a:r>
                        <a:rPr lang="en-CA" dirty="0"/>
                        <a:t>Commercial</a:t>
                      </a:r>
                    </a:p>
                  </a:txBody>
                  <a:tcPr/>
                </a:tc>
                <a:extLst>
                  <a:ext uri="{0D108BD9-81ED-4DB2-BD59-A6C34878D82A}">
                    <a16:rowId xmlns:a16="http://schemas.microsoft.com/office/drawing/2014/main" xmlns="" val="20619641"/>
                  </a:ext>
                </a:extLst>
              </a:tr>
              <a:tr h="370840">
                <a:tc>
                  <a:txBody>
                    <a:bodyPr/>
                    <a:lstStyle/>
                    <a:p>
                      <a:r>
                        <a:rPr lang="en-CA" dirty="0" err="1"/>
                        <a:t>Sleuthkit</a:t>
                      </a:r>
                      <a:endParaRPr lang="en-CA" dirty="0"/>
                    </a:p>
                  </a:txBody>
                  <a:tcPr/>
                </a:tc>
                <a:tc>
                  <a:txBody>
                    <a:bodyPr/>
                    <a:lstStyle/>
                    <a:p>
                      <a:r>
                        <a:rPr lang="en-CA" dirty="0"/>
                        <a:t>EnCase</a:t>
                      </a:r>
                    </a:p>
                  </a:txBody>
                  <a:tcPr/>
                </a:tc>
                <a:extLst>
                  <a:ext uri="{0D108BD9-81ED-4DB2-BD59-A6C34878D82A}">
                    <a16:rowId xmlns:a16="http://schemas.microsoft.com/office/drawing/2014/main" xmlns="" val="2511202980"/>
                  </a:ext>
                </a:extLst>
              </a:tr>
              <a:tr h="370840">
                <a:tc>
                  <a:txBody>
                    <a:bodyPr/>
                    <a:lstStyle/>
                    <a:p>
                      <a:r>
                        <a:rPr lang="en-CA" dirty="0" err="1"/>
                        <a:t>RegRipper</a:t>
                      </a:r>
                      <a:endParaRPr lang="en-CA" dirty="0"/>
                    </a:p>
                  </a:txBody>
                  <a:tcPr/>
                </a:tc>
                <a:tc>
                  <a:txBody>
                    <a:bodyPr/>
                    <a:lstStyle/>
                    <a:p>
                      <a:r>
                        <a:rPr lang="en-CA" dirty="0"/>
                        <a:t>Forensic Toolkit Registry Viewer</a:t>
                      </a:r>
                    </a:p>
                  </a:txBody>
                  <a:tcPr/>
                </a:tc>
                <a:extLst>
                  <a:ext uri="{0D108BD9-81ED-4DB2-BD59-A6C34878D82A}">
                    <a16:rowId xmlns:a16="http://schemas.microsoft.com/office/drawing/2014/main" xmlns="" val="30923989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49120162"/>
              </p:ext>
            </p:extLst>
          </p:nvPr>
        </p:nvGraphicFramePr>
        <p:xfrm>
          <a:off x="1340624" y="4038759"/>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1345529226"/>
                    </a:ext>
                  </a:extLst>
                </a:gridCol>
                <a:gridCol w="4064000">
                  <a:extLst>
                    <a:ext uri="{9D8B030D-6E8A-4147-A177-3AD203B41FA5}">
                      <a16:colId xmlns:a16="http://schemas.microsoft.com/office/drawing/2014/main" xmlns="" val="2495153136"/>
                    </a:ext>
                  </a:extLst>
                </a:gridCol>
              </a:tblGrid>
              <a:tr h="370840">
                <a:tc>
                  <a:txBody>
                    <a:bodyPr/>
                    <a:lstStyle/>
                    <a:p>
                      <a:r>
                        <a:rPr lang="en-CA" dirty="0"/>
                        <a:t>Forensic Suites</a:t>
                      </a:r>
                    </a:p>
                  </a:txBody>
                  <a:tcPr/>
                </a:tc>
                <a:tc>
                  <a:txBody>
                    <a:bodyPr/>
                    <a:lstStyle/>
                    <a:p>
                      <a:r>
                        <a:rPr lang="en-CA" dirty="0" smtClean="0"/>
                        <a:t>Target-Specific </a:t>
                      </a:r>
                      <a:r>
                        <a:rPr lang="en-CA" dirty="0"/>
                        <a:t>Tools</a:t>
                      </a:r>
                    </a:p>
                  </a:txBody>
                  <a:tcPr/>
                </a:tc>
                <a:extLst>
                  <a:ext uri="{0D108BD9-81ED-4DB2-BD59-A6C34878D82A}">
                    <a16:rowId xmlns:a16="http://schemas.microsoft.com/office/drawing/2014/main" xmlns="" val="4068664790"/>
                  </a:ext>
                </a:extLst>
              </a:tr>
              <a:tr h="370840">
                <a:tc>
                  <a:txBody>
                    <a:bodyPr/>
                    <a:lstStyle/>
                    <a:p>
                      <a:r>
                        <a:rPr lang="en-CA" dirty="0"/>
                        <a:t>EnCase</a:t>
                      </a:r>
                    </a:p>
                  </a:txBody>
                  <a:tcPr/>
                </a:tc>
                <a:tc>
                  <a:txBody>
                    <a:bodyPr/>
                    <a:lstStyle/>
                    <a:p>
                      <a:r>
                        <a:rPr lang="en-CA" dirty="0"/>
                        <a:t>Internet Evidence Finder</a:t>
                      </a:r>
                    </a:p>
                  </a:txBody>
                  <a:tcPr/>
                </a:tc>
                <a:extLst>
                  <a:ext uri="{0D108BD9-81ED-4DB2-BD59-A6C34878D82A}">
                    <a16:rowId xmlns:a16="http://schemas.microsoft.com/office/drawing/2014/main" xmlns="" val="3406773479"/>
                  </a:ext>
                </a:extLst>
              </a:tr>
              <a:tr h="370840">
                <a:tc>
                  <a:txBody>
                    <a:bodyPr/>
                    <a:lstStyle/>
                    <a:p>
                      <a:r>
                        <a:rPr lang="en-CA" dirty="0"/>
                        <a:t>Forensic Explorer</a:t>
                      </a:r>
                    </a:p>
                  </a:txBody>
                  <a:tcPr/>
                </a:tc>
                <a:tc>
                  <a:txBody>
                    <a:bodyPr/>
                    <a:lstStyle/>
                    <a:p>
                      <a:r>
                        <a:rPr lang="en-CA" dirty="0" err="1"/>
                        <a:t>Cellebrite</a:t>
                      </a:r>
                      <a:endParaRPr lang="en-CA" dirty="0"/>
                    </a:p>
                  </a:txBody>
                  <a:tcPr/>
                </a:tc>
                <a:extLst>
                  <a:ext uri="{0D108BD9-81ED-4DB2-BD59-A6C34878D82A}">
                    <a16:rowId xmlns:a16="http://schemas.microsoft.com/office/drawing/2014/main" xmlns="" val="2548372860"/>
                  </a:ext>
                </a:extLst>
              </a:tr>
              <a:tr h="370840">
                <a:tc>
                  <a:txBody>
                    <a:bodyPr/>
                    <a:lstStyle/>
                    <a:p>
                      <a:r>
                        <a:rPr lang="en-CA" dirty="0"/>
                        <a:t>Axiom</a:t>
                      </a:r>
                    </a:p>
                  </a:txBody>
                  <a:tcPr/>
                </a:tc>
                <a:tc>
                  <a:txBody>
                    <a:bodyPr/>
                    <a:lstStyle/>
                    <a:p>
                      <a:r>
                        <a:rPr lang="en-CA" dirty="0"/>
                        <a:t>Mount Image Pro</a:t>
                      </a:r>
                    </a:p>
                  </a:txBody>
                  <a:tcPr/>
                </a:tc>
                <a:extLst>
                  <a:ext uri="{0D108BD9-81ED-4DB2-BD59-A6C34878D82A}">
                    <a16:rowId xmlns:a16="http://schemas.microsoft.com/office/drawing/2014/main" xmlns="" val="1930970358"/>
                  </a:ext>
                </a:extLst>
              </a:tr>
            </a:tbl>
          </a:graphicData>
        </a:graphic>
      </p:graphicFrame>
    </p:spTree>
    <p:custDataLst>
      <p:tags r:id="rId1"/>
    </p:custDataLst>
    <p:extLst>
      <p:ext uri="{BB962C8B-B14F-4D97-AF65-F5344CB8AC3E}">
        <p14:creationId xmlns:p14="http://schemas.microsoft.com/office/powerpoint/2010/main" val="187435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Legal Implications</a:t>
            </a:r>
          </a:p>
        </p:txBody>
      </p:sp>
      <p:sp>
        <p:nvSpPr>
          <p:cNvPr id="3" name="Content Placeholder 2"/>
          <p:cNvSpPr>
            <a:spLocks noGrp="1"/>
          </p:cNvSpPr>
          <p:nvPr>
            <p:ph sz="quarter" idx="10"/>
          </p:nvPr>
        </p:nvSpPr>
        <p:spPr/>
        <p:txBody>
          <a:bodyPr/>
          <a:lstStyle/>
          <a:p>
            <a:r>
              <a:rPr lang="en-CA" dirty="0"/>
              <a:t>Always assume you will be taking the evidence to court</a:t>
            </a:r>
          </a:p>
          <a:p>
            <a:r>
              <a:rPr lang="en-CA" dirty="0"/>
              <a:t>Chain of </a:t>
            </a:r>
            <a:r>
              <a:rPr lang="en-CA" dirty="0" smtClean="0"/>
              <a:t>custody </a:t>
            </a:r>
            <a:r>
              <a:rPr lang="en-CA" dirty="0"/>
              <a:t>is important</a:t>
            </a:r>
          </a:p>
          <a:p>
            <a:r>
              <a:rPr lang="en-CA" dirty="0" smtClean="0"/>
              <a:t>Typically, </a:t>
            </a:r>
            <a:r>
              <a:rPr lang="en-CA" dirty="0"/>
              <a:t>electronic evidence is corroborative evidence</a:t>
            </a:r>
          </a:p>
          <a:p>
            <a:r>
              <a:rPr lang="en-CA" dirty="0"/>
              <a:t>Often the goal is to put a person behind the keyboard</a:t>
            </a:r>
          </a:p>
          <a:p>
            <a:r>
              <a:rPr lang="en-CA" dirty="0"/>
              <a:t>Legal Counsel</a:t>
            </a:r>
          </a:p>
          <a:p>
            <a:pPr lvl="1"/>
            <a:r>
              <a:rPr lang="en-CA" dirty="0"/>
              <a:t>When working for legal </a:t>
            </a:r>
            <a:r>
              <a:rPr lang="en-CA" dirty="0" smtClean="0"/>
              <a:t>counsel, </a:t>
            </a:r>
            <a:r>
              <a:rPr lang="en-CA" dirty="0"/>
              <a:t>the analysis is work product and not discoverable without a court order </a:t>
            </a:r>
            <a:r>
              <a:rPr lang="en-CA" dirty="0" smtClean="0"/>
              <a:t>(client/</a:t>
            </a:r>
            <a:r>
              <a:rPr lang="en-CA" dirty="0"/>
              <a:t>s</a:t>
            </a:r>
            <a:r>
              <a:rPr lang="en-CA" dirty="0" smtClean="0"/>
              <a:t>olicitor privilege</a:t>
            </a:r>
            <a:r>
              <a:rPr lang="en-CA" dirty="0"/>
              <a:t>)</a:t>
            </a:r>
          </a:p>
          <a:p>
            <a:pPr lvl="1"/>
            <a:endParaRPr lang="en-CA" dirty="0"/>
          </a:p>
          <a:p>
            <a:endParaRPr lang="en-CA" dirty="0"/>
          </a:p>
        </p:txBody>
      </p:sp>
    </p:spTree>
    <p:custDataLst>
      <p:tags r:id="rId1"/>
    </p:custDataLst>
    <p:extLst>
      <p:ext uri="{BB962C8B-B14F-4D97-AF65-F5344CB8AC3E}">
        <p14:creationId xmlns:p14="http://schemas.microsoft.com/office/powerpoint/2010/main" val="3575735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Legal Authority to Examine Evidence</a:t>
            </a:r>
            <a:endParaRPr lang="en-CA" dirty="0"/>
          </a:p>
        </p:txBody>
      </p:sp>
      <p:sp>
        <p:nvSpPr>
          <p:cNvPr id="3" name="Content Placeholder 2"/>
          <p:cNvSpPr>
            <a:spLocks noGrp="1"/>
          </p:cNvSpPr>
          <p:nvPr>
            <p:ph sz="quarter" idx="10"/>
          </p:nvPr>
        </p:nvSpPr>
        <p:spPr/>
        <p:txBody>
          <a:bodyPr>
            <a:normAutofit/>
          </a:bodyPr>
          <a:lstStyle/>
          <a:p>
            <a:r>
              <a:rPr lang="en-CA" dirty="0" smtClean="0"/>
              <a:t>Before you start your investigation you need to ensure you have the legal authority to examine the evidence.</a:t>
            </a:r>
          </a:p>
          <a:p>
            <a:pPr lvl="1"/>
            <a:r>
              <a:rPr lang="en-CA" dirty="0" smtClean="0"/>
              <a:t>Law enforcement: Have a search warrant or the owner’s informed consent</a:t>
            </a:r>
          </a:p>
          <a:p>
            <a:pPr lvl="2"/>
            <a:r>
              <a:rPr lang="en-CA" i="1" dirty="0" smtClean="0"/>
              <a:t>Informed consent </a:t>
            </a:r>
            <a:r>
              <a:rPr lang="en-CA" dirty="0" smtClean="0"/>
              <a:t>means knowing the implications of having the evidence examined and the possibility of being charged with a criminal offense.</a:t>
            </a:r>
          </a:p>
          <a:p>
            <a:pPr lvl="1"/>
            <a:r>
              <a:rPr lang="en-CA" dirty="0" smtClean="0"/>
              <a:t>Corporate: More difficult to establish. Consider the following:</a:t>
            </a:r>
          </a:p>
          <a:p>
            <a:pPr lvl="2"/>
            <a:r>
              <a:rPr lang="en-CA" dirty="0" smtClean="0"/>
              <a:t>Is the item the property of the corporation?</a:t>
            </a:r>
          </a:p>
          <a:p>
            <a:pPr lvl="2"/>
            <a:r>
              <a:rPr lang="en-CA" dirty="0" smtClean="0"/>
              <a:t>Are there any expectations of privacy on the part of the system users?</a:t>
            </a:r>
          </a:p>
          <a:p>
            <a:pPr lvl="2"/>
            <a:r>
              <a:rPr lang="en-CA" dirty="0" smtClean="0"/>
              <a:t>Is there a login banner indicating no expectation of privacy on the part of the user that needs to be acknowledged prior to system usage?</a:t>
            </a:r>
          </a:p>
        </p:txBody>
      </p:sp>
    </p:spTree>
    <p:custDataLst>
      <p:tags r:id="rId1"/>
    </p:custDataLst>
    <p:extLst>
      <p:ext uri="{BB962C8B-B14F-4D97-AF65-F5344CB8AC3E}">
        <p14:creationId xmlns:p14="http://schemas.microsoft.com/office/powerpoint/2010/main" val="306082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Locard’s Exchange Principle</a:t>
            </a:r>
            <a:endParaRPr lang="en-CA" dirty="0"/>
          </a:p>
        </p:txBody>
      </p:sp>
      <p:sp>
        <p:nvSpPr>
          <p:cNvPr id="5" name="Content Placeholder 4"/>
          <p:cNvSpPr>
            <a:spLocks noGrp="1"/>
          </p:cNvSpPr>
          <p:nvPr>
            <p:ph sz="quarter" idx="10"/>
          </p:nvPr>
        </p:nvSpPr>
        <p:spPr/>
        <p:txBody>
          <a:bodyPr/>
          <a:lstStyle/>
          <a:p>
            <a:pPr marL="0" indent="0">
              <a:buNone/>
            </a:pPr>
            <a:r>
              <a:rPr lang="en-CA" dirty="0" smtClean="0"/>
              <a:t>“In </a:t>
            </a:r>
            <a:r>
              <a:rPr lang="en-CA" dirty="0"/>
              <a:t>Forensic science, </a:t>
            </a:r>
            <a:r>
              <a:rPr lang="en-CA" dirty="0" err="1" smtClean="0"/>
              <a:t>Locard’s</a:t>
            </a:r>
            <a:r>
              <a:rPr lang="en-CA" dirty="0" smtClean="0"/>
              <a:t> </a:t>
            </a:r>
            <a:r>
              <a:rPr lang="en-CA" dirty="0"/>
              <a:t>exchange principle (sometimes simply </a:t>
            </a:r>
            <a:r>
              <a:rPr lang="en-CA" dirty="0" err="1" smtClean="0"/>
              <a:t>Locard’s</a:t>
            </a:r>
            <a:r>
              <a:rPr lang="en-CA" dirty="0" smtClean="0"/>
              <a:t> </a:t>
            </a:r>
            <a:r>
              <a:rPr lang="en-CA" dirty="0"/>
              <a:t>principle) holds that the perpetrator of a crime will bring something into the crime scene and leave with something from it, and that both can be used as forensic evidence. Dr. Edmond Locard (13 December 1877 – 4 May 1966) was a pioneer in forensic </a:t>
            </a:r>
            <a:r>
              <a:rPr lang="en-CA" dirty="0" smtClean="0"/>
              <a:t>science…”</a:t>
            </a:r>
            <a:endParaRPr lang="en-CA" dirty="0"/>
          </a:p>
        </p:txBody>
      </p:sp>
      <p:sp>
        <p:nvSpPr>
          <p:cNvPr id="6" name="Rectangle 5"/>
          <p:cNvSpPr/>
          <p:nvPr/>
        </p:nvSpPr>
        <p:spPr>
          <a:xfrm>
            <a:off x="8704357" y="5223653"/>
            <a:ext cx="2649443" cy="307777"/>
          </a:xfrm>
          <a:prstGeom prst="rect">
            <a:avLst/>
          </a:prstGeom>
        </p:spPr>
        <p:txBody>
          <a:bodyPr wrap="none">
            <a:spAutoFit/>
          </a:bodyPr>
          <a:lstStyle/>
          <a:p>
            <a:r>
              <a:rPr lang="en-CA" sz="1400" dirty="0"/>
              <a:t>(</a:t>
            </a:r>
            <a:r>
              <a:rPr lang="en-CA" sz="1400" dirty="0" err="1" smtClean="0"/>
              <a:t>Locard’s</a:t>
            </a:r>
            <a:r>
              <a:rPr lang="en-CA" sz="1400" dirty="0" smtClean="0"/>
              <a:t> exchange principle, </a:t>
            </a:r>
            <a:r>
              <a:rPr lang="en-CA" sz="1400" dirty="0" err="1" smtClean="0"/>
              <a:t>n.d.</a:t>
            </a:r>
            <a:r>
              <a:rPr lang="en-CA" sz="1400" dirty="0" smtClean="0"/>
              <a:t>)</a:t>
            </a:r>
            <a:endParaRPr lang="en-CA" sz="1400" dirty="0"/>
          </a:p>
        </p:txBody>
      </p:sp>
    </p:spTree>
    <p:custDataLst>
      <p:tags r:id="rId1"/>
    </p:custDataLst>
    <p:extLst>
      <p:ext uri="{BB962C8B-B14F-4D97-AF65-F5344CB8AC3E}">
        <p14:creationId xmlns:p14="http://schemas.microsoft.com/office/powerpoint/2010/main" val="3045620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a:t>Physical Limitations - System Imaging</a:t>
            </a:r>
          </a:p>
        </p:txBody>
      </p:sp>
      <p:sp>
        <p:nvSpPr>
          <p:cNvPr id="3" name="Content Placeholder 2"/>
          <p:cNvSpPr>
            <a:spLocks noGrp="1"/>
          </p:cNvSpPr>
          <p:nvPr>
            <p:ph sz="quarter" idx="10"/>
          </p:nvPr>
        </p:nvSpPr>
        <p:spPr/>
        <p:txBody>
          <a:bodyPr/>
          <a:lstStyle/>
          <a:p>
            <a:r>
              <a:rPr lang="en-CA" dirty="0"/>
              <a:t>Be aware of encryption (an imaged encrypted drive is still an encrypted drive)</a:t>
            </a:r>
          </a:p>
          <a:p>
            <a:pPr lvl="1"/>
            <a:r>
              <a:rPr lang="en-CA" dirty="0"/>
              <a:t>May require corporate keys to unlock the drive</a:t>
            </a:r>
          </a:p>
          <a:p>
            <a:pPr lvl="1"/>
            <a:r>
              <a:rPr lang="en-CA" dirty="0"/>
              <a:t>Try to obtain any user passwords</a:t>
            </a:r>
          </a:p>
          <a:p>
            <a:r>
              <a:rPr lang="en-CA" dirty="0"/>
              <a:t>Drives can fail</a:t>
            </a:r>
          </a:p>
          <a:p>
            <a:pPr lvl="1"/>
            <a:r>
              <a:rPr lang="en-CA" dirty="0"/>
              <a:t>May require </a:t>
            </a:r>
            <a:r>
              <a:rPr lang="en-CA" dirty="0" smtClean="0"/>
              <a:t>a </a:t>
            </a:r>
            <a:r>
              <a:rPr lang="en-CA" dirty="0"/>
              <a:t>data recovery lab</a:t>
            </a:r>
          </a:p>
          <a:p>
            <a:r>
              <a:rPr lang="en-CA" dirty="0"/>
              <a:t>You may require adapters to connect the target drive to the imaging system</a:t>
            </a:r>
          </a:p>
          <a:p>
            <a:pPr lvl="1"/>
            <a:r>
              <a:rPr lang="en-CA" dirty="0"/>
              <a:t>Legacy equipment may be hard to connect to your imaging system</a:t>
            </a:r>
          </a:p>
        </p:txBody>
      </p:sp>
    </p:spTree>
    <p:custDataLst>
      <p:tags r:id="rId1"/>
    </p:custDataLst>
    <p:extLst>
      <p:ext uri="{BB962C8B-B14F-4D97-AF65-F5344CB8AC3E}">
        <p14:creationId xmlns:p14="http://schemas.microsoft.com/office/powerpoint/2010/main" val="19495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sz="3600" dirty="0"/>
              <a:t>Physical Limitations - System </a:t>
            </a:r>
            <a:r>
              <a:rPr lang="en-CA" sz="3600" dirty="0" smtClean="0"/>
              <a:t>Imaging</a:t>
            </a:r>
            <a:endParaRPr lang="en-CA" sz="3600" dirty="0"/>
          </a:p>
        </p:txBody>
      </p:sp>
      <p:sp>
        <p:nvSpPr>
          <p:cNvPr id="3" name="Content Placeholder 2"/>
          <p:cNvSpPr>
            <a:spLocks noGrp="1"/>
          </p:cNvSpPr>
          <p:nvPr>
            <p:ph sz="quarter" idx="10"/>
          </p:nvPr>
        </p:nvSpPr>
        <p:spPr/>
        <p:txBody>
          <a:bodyPr>
            <a:normAutofit/>
          </a:bodyPr>
          <a:lstStyle/>
          <a:p>
            <a:pPr>
              <a:lnSpc>
                <a:spcPct val="100000"/>
              </a:lnSpc>
            </a:pPr>
            <a:r>
              <a:rPr lang="en-CA" dirty="0" smtClean="0"/>
              <a:t>Location may become an issue if you have to complete your image over a network connection.</a:t>
            </a:r>
          </a:p>
          <a:p>
            <a:pPr lvl="1">
              <a:lnSpc>
                <a:spcPct val="100000"/>
              </a:lnSpc>
            </a:pPr>
            <a:r>
              <a:rPr lang="en-CA" dirty="0" smtClean="0"/>
              <a:t>May need be more surgical and pick what you suspect are the important files to the investigation and not collect unallocated space</a:t>
            </a:r>
          </a:p>
          <a:p>
            <a:r>
              <a:rPr lang="en-CA" dirty="0" smtClean="0"/>
              <a:t>Size of the hard drive may become an issue</a:t>
            </a:r>
          </a:p>
          <a:p>
            <a:r>
              <a:rPr lang="en-CA" dirty="0" smtClean="0"/>
              <a:t>International borders may cause an issue: what can be legally transferred outside of the country</a:t>
            </a:r>
          </a:p>
          <a:p>
            <a:r>
              <a:rPr lang="en-CA" dirty="0" smtClean="0"/>
              <a:t>Cloud storage may make it difficult to access the data</a:t>
            </a:r>
          </a:p>
          <a:p>
            <a:r>
              <a:rPr lang="en-CA" dirty="0" smtClean="0"/>
              <a:t>Internet of Things: How do you image a thermostat?</a:t>
            </a:r>
            <a:endParaRPr lang="en-CA" dirty="0"/>
          </a:p>
        </p:txBody>
      </p:sp>
    </p:spTree>
    <p:custDataLst>
      <p:tags r:id="rId1"/>
    </p:custDataLst>
    <p:extLst>
      <p:ext uri="{BB962C8B-B14F-4D97-AF65-F5344CB8AC3E}">
        <p14:creationId xmlns:p14="http://schemas.microsoft.com/office/powerpoint/2010/main" val="275199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Textbook Readings</a:t>
            </a:r>
          </a:p>
        </p:txBody>
      </p:sp>
      <p:sp>
        <p:nvSpPr>
          <p:cNvPr id="3" name="Content Placeholder 2"/>
          <p:cNvSpPr>
            <a:spLocks noGrp="1"/>
          </p:cNvSpPr>
          <p:nvPr>
            <p:ph sz="quarter" idx="10"/>
          </p:nvPr>
        </p:nvSpPr>
        <p:spPr/>
        <p:txBody>
          <a:bodyPr/>
          <a:lstStyle/>
          <a:p>
            <a:r>
              <a:rPr lang="en-CA" dirty="0" smtClean="0"/>
              <a:t>Chapter </a:t>
            </a:r>
            <a:r>
              <a:rPr lang="en-CA" dirty="0"/>
              <a:t>0</a:t>
            </a:r>
          </a:p>
          <a:p>
            <a:pPr lvl="1"/>
            <a:r>
              <a:rPr lang="en-CA" dirty="0"/>
              <a:t>Digital Forensics Overview</a:t>
            </a:r>
          </a:p>
          <a:p>
            <a:r>
              <a:rPr lang="en-CA" dirty="0"/>
              <a:t>Chapter 1</a:t>
            </a:r>
          </a:p>
          <a:p>
            <a:pPr lvl="1"/>
            <a:r>
              <a:rPr lang="en-CA" dirty="0"/>
              <a:t>Storage Media Overview</a:t>
            </a:r>
          </a:p>
          <a:p>
            <a:r>
              <a:rPr lang="en-CA" dirty="0"/>
              <a:t>Chapter 2</a:t>
            </a:r>
          </a:p>
          <a:p>
            <a:pPr lvl="1"/>
            <a:r>
              <a:rPr lang="en-CA" dirty="0"/>
              <a:t>Linux as a Forensic Acquisition Platform</a:t>
            </a:r>
          </a:p>
          <a:p>
            <a:pPr marL="0" indent="0">
              <a:buNone/>
            </a:pPr>
            <a:endParaRPr lang="en-CA" dirty="0"/>
          </a:p>
        </p:txBody>
      </p:sp>
    </p:spTree>
    <p:custDataLst>
      <p:tags r:id="rId1"/>
    </p:custDataLst>
    <p:extLst>
      <p:ext uri="{BB962C8B-B14F-4D97-AF65-F5344CB8AC3E}">
        <p14:creationId xmlns:p14="http://schemas.microsoft.com/office/powerpoint/2010/main" val="2549152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Summary</a:t>
            </a:r>
            <a:endParaRPr lang="en-CA" dirty="0"/>
          </a:p>
        </p:txBody>
      </p:sp>
      <p:sp>
        <p:nvSpPr>
          <p:cNvPr id="3" name="Content Placeholder 2"/>
          <p:cNvSpPr>
            <a:spLocks noGrp="1"/>
          </p:cNvSpPr>
          <p:nvPr>
            <p:ph sz="quarter" idx="10"/>
          </p:nvPr>
        </p:nvSpPr>
        <p:spPr/>
        <p:txBody>
          <a:bodyPr/>
          <a:lstStyle/>
          <a:p>
            <a:pPr>
              <a:lnSpc>
                <a:spcPct val="100000"/>
              </a:lnSpc>
            </a:pPr>
            <a:r>
              <a:rPr lang="en-CA" dirty="0" smtClean="0"/>
              <a:t>Computer evidence is becoming more pervasive in judicial hearings</a:t>
            </a:r>
          </a:p>
          <a:p>
            <a:pPr>
              <a:lnSpc>
                <a:spcPct val="100000"/>
              </a:lnSpc>
            </a:pPr>
            <a:r>
              <a:rPr lang="en-CA" dirty="0" smtClean="0"/>
              <a:t>Forensic process: Acquisition, analysis and reporting</a:t>
            </a:r>
          </a:p>
          <a:p>
            <a:pPr>
              <a:lnSpc>
                <a:spcPct val="100000"/>
              </a:lnSpc>
            </a:pPr>
            <a:r>
              <a:rPr lang="en-CA" dirty="0" smtClean="0"/>
              <a:t>Don’t be afraid to use open source tools as well as commercial tools</a:t>
            </a:r>
          </a:p>
          <a:p>
            <a:pPr>
              <a:lnSpc>
                <a:spcPct val="100000"/>
              </a:lnSpc>
            </a:pPr>
            <a:r>
              <a:rPr lang="en-CA" b="1" dirty="0"/>
              <a:t>I</a:t>
            </a:r>
            <a:r>
              <a:rPr lang="en-CA" b="1" dirty="0" smtClean="0"/>
              <a:t>mportant:</a:t>
            </a:r>
            <a:r>
              <a:rPr lang="en-CA" dirty="0" smtClean="0"/>
              <a:t> Ensure you have the legal authority to examine the evidence</a:t>
            </a:r>
            <a:endParaRPr lang="en-CA" dirty="0"/>
          </a:p>
        </p:txBody>
      </p:sp>
    </p:spTree>
    <p:custDataLst>
      <p:tags r:id="rId1"/>
    </p:custDataLst>
    <p:extLst>
      <p:ext uri="{BB962C8B-B14F-4D97-AF65-F5344CB8AC3E}">
        <p14:creationId xmlns:p14="http://schemas.microsoft.com/office/powerpoint/2010/main" val="2040757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lstStyle/>
          <a:p>
            <a:r>
              <a:rPr lang="en-US" dirty="0" smtClean="0"/>
              <a:t>Computer forensics. Retrieved Sep. 27, 2017 from Wikipedia: </a:t>
            </a:r>
            <a:r>
              <a:rPr lang="en-CA" dirty="0" smtClean="0">
                <a:hlinkClick r:id="rId3"/>
              </a:rPr>
              <a:t>https</a:t>
            </a:r>
            <a:r>
              <a:rPr lang="en-CA" dirty="0">
                <a:hlinkClick r:id="rId3"/>
              </a:rPr>
              <a:t>://</a:t>
            </a:r>
            <a:r>
              <a:rPr lang="en-CA" dirty="0" smtClean="0">
                <a:hlinkClick r:id="rId3"/>
              </a:rPr>
              <a:t>en.m.Wikipedia.org/wiki/Computer_forensics</a:t>
            </a:r>
            <a:endParaRPr lang="en-CA" dirty="0" smtClean="0"/>
          </a:p>
          <a:p>
            <a:r>
              <a:rPr lang="en-US" dirty="0" err="1" smtClean="0"/>
              <a:t>Locard’s</a:t>
            </a:r>
            <a:r>
              <a:rPr lang="en-US" dirty="0" smtClean="0"/>
              <a:t> exchange principle. Retrieved Sep. 27, 2017 from </a:t>
            </a:r>
            <a:r>
              <a:rPr lang="en-US" dirty="0" err="1" smtClean="0"/>
              <a:t>Wikpedia</a:t>
            </a:r>
            <a:r>
              <a:rPr lang="en-US" dirty="0" smtClean="0"/>
              <a:t>: </a:t>
            </a:r>
            <a:r>
              <a:rPr lang="en-CA" dirty="0" smtClean="0">
                <a:hlinkClick r:id="rId4"/>
              </a:rPr>
              <a:t>https</a:t>
            </a:r>
            <a:r>
              <a:rPr lang="en-CA" dirty="0">
                <a:hlinkClick r:id="rId4"/>
              </a:rPr>
              <a:t>://en.wikipedia.org/wiki/Locard%</a:t>
            </a:r>
            <a:r>
              <a:rPr lang="en-CA" dirty="0" smtClean="0">
                <a:hlinkClick r:id="rId4"/>
              </a:rPr>
              <a:t>27s_exchange_principle</a:t>
            </a:r>
            <a:endParaRPr lang="en-CA" dirty="0" smtClean="0"/>
          </a:p>
          <a:p>
            <a:endParaRPr lang="en-CA" dirty="0" smtClean="0"/>
          </a:p>
          <a:p>
            <a:endParaRPr lang="en-CA" dirty="0"/>
          </a:p>
          <a:p>
            <a:endParaRPr lang="en-US" dirty="0"/>
          </a:p>
        </p:txBody>
      </p:sp>
    </p:spTree>
    <p:custDataLst>
      <p:tags r:id="rId1"/>
    </p:custDataLst>
    <p:extLst>
      <p:ext uri="{BB962C8B-B14F-4D97-AF65-F5344CB8AC3E}">
        <p14:creationId xmlns:p14="http://schemas.microsoft.com/office/powerpoint/2010/main" val="125677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ustDataLst>
      <p:tags r:id="rId1"/>
    </p:custDataLst>
    <p:extLst>
      <p:ext uri="{BB962C8B-B14F-4D97-AF65-F5344CB8AC3E}">
        <p14:creationId xmlns:p14="http://schemas.microsoft.com/office/powerpoint/2010/main" val="108975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Definition</a:t>
            </a:r>
          </a:p>
        </p:txBody>
      </p:sp>
      <p:sp>
        <p:nvSpPr>
          <p:cNvPr id="3" name="Content Placeholder 2"/>
          <p:cNvSpPr>
            <a:spLocks noGrp="1"/>
          </p:cNvSpPr>
          <p:nvPr>
            <p:ph sz="quarter" idx="10"/>
          </p:nvPr>
        </p:nvSpPr>
        <p:spPr/>
        <p:txBody>
          <a:bodyPr>
            <a:normAutofit/>
          </a:bodyPr>
          <a:lstStyle/>
          <a:p>
            <a:pPr marL="0" indent="0">
              <a:buNone/>
            </a:pPr>
            <a:r>
              <a:rPr lang="en-CA" dirty="0"/>
              <a:t>Computer </a:t>
            </a:r>
            <a:r>
              <a:rPr lang="en-CA" dirty="0" smtClean="0"/>
              <a:t>forensics </a:t>
            </a:r>
            <a:r>
              <a:rPr lang="en-CA" dirty="0"/>
              <a:t>is a branch of digital forensic science </a:t>
            </a:r>
            <a:r>
              <a:rPr lang="en-CA" dirty="0" smtClean="0"/>
              <a:t>pertaining </a:t>
            </a:r>
            <a:r>
              <a:rPr lang="en-CA" dirty="0"/>
              <a:t>to evidence found in computers and digital media. The goal of computer forensics is to examine digital media in a forensically sound manner with the aim of identifying, preserving, recovering, analyzing and presenting facts and opinions about the digital information.</a:t>
            </a:r>
          </a:p>
        </p:txBody>
      </p:sp>
      <p:sp>
        <p:nvSpPr>
          <p:cNvPr id="6" name="TextBox 5"/>
          <p:cNvSpPr txBox="1"/>
          <p:nvPr/>
        </p:nvSpPr>
        <p:spPr>
          <a:xfrm>
            <a:off x="9004631" y="4728957"/>
            <a:ext cx="2349169" cy="338554"/>
          </a:xfrm>
          <a:prstGeom prst="rect">
            <a:avLst/>
          </a:prstGeom>
          <a:noFill/>
        </p:spPr>
        <p:txBody>
          <a:bodyPr wrap="none" rtlCol="0">
            <a:spAutoFit/>
          </a:bodyPr>
          <a:lstStyle/>
          <a:p>
            <a:r>
              <a:rPr lang="en-CA" sz="1600" dirty="0" smtClean="0"/>
              <a:t>(Computer forensics, </a:t>
            </a:r>
            <a:r>
              <a:rPr lang="en-CA" sz="1600" dirty="0" err="1" smtClean="0"/>
              <a:t>n.d.</a:t>
            </a:r>
            <a:r>
              <a:rPr lang="en-CA" sz="1600" dirty="0" smtClean="0"/>
              <a:t>)</a:t>
            </a:r>
            <a:endParaRPr lang="en-CA" sz="1600" dirty="0"/>
          </a:p>
        </p:txBody>
      </p:sp>
    </p:spTree>
    <p:custDataLst>
      <p:tags r:id="rId1"/>
    </p:custDataLst>
    <p:extLst>
      <p:ext uri="{BB962C8B-B14F-4D97-AF65-F5344CB8AC3E}">
        <p14:creationId xmlns:p14="http://schemas.microsoft.com/office/powerpoint/2010/main" val="367437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Computer Involvement in a Crime</a:t>
            </a:r>
            <a:endParaRPr lang="en-CA" dirty="0"/>
          </a:p>
        </p:txBody>
      </p:sp>
      <p:sp>
        <p:nvSpPr>
          <p:cNvPr id="3" name="Content Placeholder 2"/>
          <p:cNvSpPr>
            <a:spLocks noGrp="1"/>
          </p:cNvSpPr>
          <p:nvPr>
            <p:ph sz="quarter" idx="10"/>
          </p:nvPr>
        </p:nvSpPr>
        <p:spPr/>
        <p:txBody>
          <a:bodyPr>
            <a:normAutofit/>
          </a:bodyPr>
          <a:lstStyle/>
          <a:p>
            <a:pPr>
              <a:spcBef>
                <a:spcPts val="0"/>
              </a:spcBef>
              <a:spcAft>
                <a:spcPts val="600"/>
              </a:spcAft>
            </a:pPr>
            <a:r>
              <a:rPr lang="en-CA" dirty="0" smtClean="0"/>
              <a:t>Three ways a computer becomes involved in an investigation:</a:t>
            </a:r>
          </a:p>
          <a:p>
            <a:pPr marL="914400" lvl="1" indent="-457200">
              <a:buFont typeface="+mj-lt"/>
              <a:buAutoNum type="arabicPeriod"/>
            </a:pPr>
            <a:r>
              <a:rPr lang="en-CA" dirty="0" smtClean="0"/>
              <a:t>The computer as the target of a crime</a:t>
            </a:r>
          </a:p>
          <a:p>
            <a:pPr lvl="2">
              <a:spcAft>
                <a:spcPts val="600"/>
              </a:spcAft>
            </a:pPr>
            <a:r>
              <a:rPr lang="en-CA" dirty="0" smtClean="0"/>
              <a:t>For example, an intrusion investigation</a:t>
            </a:r>
          </a:p>
          <a:p>
            <a:pPr marL="914400" lvl="1" indent="-457200">
              <a:buFont typeface="+mj-lt"/>
              <a:buAutoNum type="arabicPeriod"/>
            </a:pPr>
            <a:r>
              <a:rPr lang="en-CA" dirty="0" smtClean="0"/>
              <a:t>The </a:t>
            </a:r>
            <a:r>
              <a:rPr lang="en-CA" dirty="0"/>
              <a:t>c</a:t>
            </a:r>
            <a:r>
              <a:rPr lang="en-CA" dirty="0" smtClean="0"/>
              <a:t>omputer as an instrument in a crime</a:t>
            </a:r>
          </a:p>
          <a:p>
            <a:pPr lvl="2">
              <a:spcAft>
                <a:spcPts val="600"/>
              </a:spcAft>
            </a:pPr>
            <a:r>
              <a:rPr lang="en-CA" dirty="0" smtClean="0"/>
              <a:t>For example, accessing or distributing child pornography</a:t>
            </a:r>
          </a:p>
          <a:p>
            <a:pPr marL="914400" lvl="1" indent="-457200">
              <a:buFont typeface="+mj-lt"/>
              <a:buAutoNum type="arabicPeriod"/>
            </a:pPr>
            <a:r>
              <a:rPr lang="en-CA" dirty="0" smtClean="0"/>
              <a:t>The computer holds evidence of a traditional crime:</a:t>
            </a:r>
          </a:p>
          <a:p>
            <a:pPr lvl="2"/>
            <a:r>
              <a:rPr lang="en-CA" dirty="0" smtClean="0"/>
              <a:t>For example, email between two subjects planning a crime</a:t>
            </a:r>
            <a:endParaRPr lang="en-CA" dirty="0"/>
          </a:p>
        </p:txBody>
      </p:sp>
    </p:spTree>
    <p:custDataLst>
      <p:tags r:id="rId1"/>
    </p:custDataLst>
    <p:extLst>
      <p:ext uri="{BB962C8B-B14F-4D97-AF65-F5344CB8AC3E}">
        <p14:creationId xmlns:p14="http://schemas.microsoft.com/office/powerpoint/2010/main" val="426624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Scientific Method</a:t>
            </a:r>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a:t>Observation and </a:t>
            </a:r>
            <a:r>
              <a:rPr lang="en-CA" dirty="0" smtClean="0"/>
              <a:t>description </a:t>
            </a:r>
            <a:r>
              <a:rPr lang="en-CA" dirty="0"/>
              <a:t>of a </a:t>
            </a:r>
            <a:r>
              <a:rPr lang="en-CA" dirty="0" smtClean="0"/>
              <a:t>behaviour</a:t>
            </a:r>
            <a:endParaRPr lang="en-CA" dirty="0"/>
          </a:p>
          <a:p>
            <a:pPr marL="514350" indent="-514350">
              <a:buFont typeface="+mj-lt"/>
              <a:buAutoNum type="arabicPeriod"/>
            </a:pPr>
            <a:r>
              <a:rPr lang="en-CA" dirty="0"/>
              <a:t>Formulation of </a:t>
            </a:r>
            <a:r>
              <a:rPr lang="en-CA" dirty="0" smtClean="0"/>
              <a:t>hypothesis </a:t>
            </a:r>
            <a:r>
              <a:rPr lang="en-CA" dirty="0"/>
              <a:t>to explain the behaviour</a:t>
            </a:r>
          </a:p>
          <a:p>
            <a:pPr marL="514350" indent="-514350">
              <a:buFont typeface="+mj-lt"/>
              <a:buAutoNum type="arabicPeriod"/>
            </a:pPr>
            <a:r>
              <a:rPr lang="en-CA" dirty="0"/>
              <a:t>Test the hypothesis</a:t>
            </a:r>
          </a:p>
          <a:p>
            <a:pPr marL="514350" indent="-514350">
              <a:buFont typeface="+mj-lt"/>
              <a:buAutoNum type="arabicPeriod"/>
            </a:pPr>
            <a:r>
              <a:rPr lang="en-CA" dirty="0"/>
              <a:t>Accept, </a:t>
            </a:r>
            <a:r>
              <a:rPr lang="en-CA" dirty="0" smtClean="0"/>
              <a:t>reject </a:t>
            </a:r>
            <a:r>
              <a:rPr lang="en-CA" dirty="0"/>
              <a:t>or </a:t>
            </a:r>
            <a:r>
              <a:rPr lang="en-CA" dirty="0" smtClean="0"/>
              <a:t>modify </a:t>
            </a:r>
            <a:r>
              <a:rPr lang="en-CA" dirty="0"/>
              <a:t>the hypothesis</a:t>
            </a:r>
          </a:p>
        </p:txBody>
      </p:sp>
    </p:spTree>
    <p:custDataLst>
      <p:tags r:id="rId1"/>
    </p:custDataLst>
    <p:extLst>
      <p:ext uri="{BB962C8B-B14F-4D97-AF65-F5344CB8AC3E}">
        <p14:creationId xmlns:p14="http://schemas.microsoft.com/office/powerpoint/2010/main" val="224154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Forensics - Art </a:t>
            </a:r>
            <a:r>
              <a:rPr lang="en-US" dirty="0" smtClean="0"/>
              <a:t>vs. </a:t>
            </a:r>
            <a:r>
              <a:rPr lang="en-US" dirty="0"/>
              <a:t>Science</a:t>
            </a:r>
          </a:p>
        </p:txBody>
      </p:sp>
      <p:sp>
        <p:nvSpPr>
          <p:cNvPr id="3" name="Content Placeholder 2"/>
          <p:cNvSpPr>
            <a:spLocks noGrp="1"/>
          </p:cNvSpPr>
          <p:nvPr>
            <p:ph sz="quarter" idx="10"/>
          </p:nvPr>
        </p:nvSpPr>
        <p:spPr/>
        <p:txBody>
          <a:bodyPr/>
          <a:lstStyle/>
          <a:p>
            <a:pPr>
              <a:spcAft>
                <a:spcPts val="1200"/>
              </a:spcAft>
            </a:pPr>
            <a:r>
              <a:rPr lang="en-US" dirty="0"/>
              <a:t>Computer Forensics is part </a:t>
            </a:r>
            <a:r>
              <a:rPr lang="en-US" dirty="0" smtClean="0"/>
              <a:t>science and </a:t>
            </a:r>
            <a:r>
              <a:rPr lang="en-US" dirty="0"/>
              <a:t>part </a:t>
            </a:r>
            <a:r>
              <a:rPr lang="en-US" dirty="0" smtClean="0"/>
              <a:t>art</a:t>
            </a:r>
            <a:endParaRPr lang="en-US" dirty="0"/>
          </a:p>
          <a:p>
            <a:pPr lvl="1"/>
            <a:r>
              <a:rPr lang="en-US" dirty="0"/>
              <a:t>Science</a:t>
            </a:r>
          </a:p>
          <a:p>
            <a:pPr lvl="2"/>
            <a:r>
              <a:rPr lang="en-US" dirty="0"/>
              <a:t>Follows the scientific method</a:t>
            </a:r>
          </a:p>
          <a:p>
            <a:pPr lvl="2">
              <a:spcAft>
                <a:spcPts val="600"/>
              </a:spcAft>
            </a:pPr>
            <a:r>
              <a:rPr lang="en-US" dirty="0"/>
              <a:t>Passes the Daubert or Frye test for admissibility of scientific evidence used in </a:t>
            </a:r>
            <a:r>
              <a:rPr lang="en-US" dirty="0" smtClean="0"/>
              <a:t>American courts</a:t>
            </a:r>
            <a:endParaRPr lang="en-US" dirty="0"/>
          </a:p>
          <a:p>
            <a:pPr lvl="1"/>
            <a:r>
              <a:rPr lang="en-US" dirty="0"/>
              <a:t>Art</a:t>
            </a:r>
          </a:p>
          <a:p>
            <a:pPr lvl="2"/>
            <a:r>
              <a:rPr lang="en-US" dirty="0"/>
              <a:t>Dependent on the type of investigation and experience of the investigator</a:t>
            </a:r>
          </a:p>
        </p:txBody>
      </p:sp>
    </p:spTree>
    <p:custDataLst>
      <p:tags r:id="rId1"/>
    </p:custDataLst>
    <p:extLst>
      <p:ext uri="{BB962C8B-B14F-4D97-AF65-F5344CB8AC3E}">
        <p14:creationId xmlns:p14="http://schemas.microsoft.com/office/powerpoint/2010/main" val="131516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Forensic Process</a:t>
            </a:r>
          </a:p>
        </p:txBody>
      </p:sp>
      <p:sp>
        <p:nvSpPr>
          <p:cNvPr id="3" name="Content Placeholder 2"/>
          <p:cNvSpPr>
            <a:spLocks noGrp="1"/>
          </p:cNvSpPr>
          <p:nvPr>
            <p:ph sz="quarter" idx="10"/>
          </p:nvPr>
        </p:nvSpPr>
        <p:spPr/>
        <p:txBody>
          <a:bodyPr>
            <a:normAutofit lnSpcReduction="10000"/>
          </a:bodyPr>
          <a:lstStyle/>
          <a:p>
            <a:pPr>
              <a:lnSpc>
                <a:spcPct val="110000"/>
              </a:lnSpc>
            </a:pPr>
            <a:r>
              <a:rPr lang="en-CA" dirty="0"/>
              <a:t>Although many have </a:t>
            </a:r>
            <a:r>
              <a:rPr lang="en-CA" dirty="0" smtClean="0"/>
              <a:t>tried, </a:t>
            </a:r>
            <a:r>
              <a:rPr lang="en-CA" dirty="0"/>
              <a:t>there has never been a universally accepted </a:t>
            </a:r>
            <a:r>
              <a:rPr lang="en-CA" dirty="0" smtClean="0"/>
              <a:t>forensic process model</a:t>
            </a:r>
            <a:endParaRPr lang="en-CA" dirty="0"/>
          </a:p>
          <a:p>
            <a:pPr lvl="1"/>
            <a:r>
              <a:rPr lang="en-CA" dirty="0"/>
              <a:t>One </a:t>
            </a:r>
            <a:r>
              <a:rPr lang="en-CA" dirty="0" smtClean="0"/>
              <a:t>reason is </a:t>
            </a:r>
            <a:r>
              <a:rPr lang="en-CA" dirty="0"/>
              <a:t>the multitude of environments </a:t>
            </a:r>
            <a:r>
              <a:rPr lang="en-CA" dirty="0" smtClean="0"/>
              <a:t>involved, including:</a:t>
            </a:r>
          </a:p>
          <a:p>
            <a:pPr lvl="2"/>
            <a:r>
              <a:rPr lang="en-CA" dirty="0" smtClean="0"/>
              <a:t>Law enforcement</a:t>
            </a:r>
          </a:p>
          <a:p>
            <a:pPr lvl="2"/>
            <a:r>
              <a:rPr lang="en-CA" dirty="0"/>
              <a:t>I</a:t>
            </a:r>
            <a:r>
              <a:rPr lang="en-CA" dirty="0" smtClean="0"/>
              <a:t>ncident response</a:t>
            </a:r>
          </a:p>
          <a:p>
            <a:pPr lvl="2"/>
            <a:r>
              <a:rPr lang="en-CA" dirty="0" smtClean="0"/>
              <a:t>Government</a:t>
            </a:r>
          </a:p>
          <a:p>
            <a:pPr lvl="2"/>
            <a:r>
              <a:rPr lang="en-CA" dirty="0"/>
              <a:t>B</a:t>
            </a:r>
            <a:r>
              <a:rPr lang="en-CA" dirty="0" smtClean="0"/>
              <a:t>usiness </a:t>
            </a:r>
          </a:p>
          <a:p>
            <a:pPr lvl="2"/>
            <a:r>
              <a:rPr lang="en-CA" dirty="0"/>
              <a:t>C</a:t>
            </a:r>
            <a:r>
              <a:rPr lang="en-CA" dirty="0" smtClean="0"/>
              <a:t>ivil </a:t>
            </a:r>
            <a:r>
              <a:rPr lang="en-CA" dirty="0"/>
              <a:t>vs. criminal considerations</a:t>
            </a:r>
          </a:p>
          <a:p>
            <a:r>
              <a:rPr lang="en-CA" dirty="0" smtClean="0"/>
              <a:t>Process comes </a:t>
            </a:r>
            <a:r>
              <a:rPr lang="en-CA" dirty="0"/>
              <a:t>down to three </a:t>
            </a:r>
            <a:r>
              <a:rPr lang="en-CA" dirty="0" smtClean="0"/>
              <a:t>parts:</a:t>
            </a:r>
            <a:endParaRPr lang="en-CA" dirty="0"/>
          </a:p>
          <a:p>
            <a:pPr marL="914400" lvl="1" indent="-457200">
              <a:buFont typeface="+mj-lt"/>
              <a:buAutoNum type="arabicPeriod"/>
            </a:pPr>
            <a:r>
              <a:rPr lang="en-CA" dirty="0"/>
              <a:t>Acquisition</a:t>
            </a:r>
          </a:p>
          <a:p>
            <a:pPr marL="914400" lvl="1" indent="-457200">
              <a:buFont typeface="+mj-lt"/>
              <a:buAutoNum type="arabicPeriod"/>
            </a:pPr>
            <a:r>
              <a:rPr lang="en-CA" dirty="0"/>
              <a:t>Analysis</a:t>
            </a:r>
          </a:p>
          <a:p>
            <a:pPr marL="914400" lvl="1" indent="-457200">
              <a:buFont typeface="+mj-lt"/>
              <a:buAutoNum type="arabicPeriod"/>
            </a:pPr>
            <a:r>
              <a:rPr lang="en-CA" dirty="0"/>
              <a:t>Reporting</a:t>
            </a:r>
          </a:p>
        </p:txBody>
      </p:sp>
    </p:spTree>
    <p:custDataLst>
      <p:tags r:id="rId1"/>
    </p:custDataLst>
    <p:extLst>
      <p:ext uri="{BB962C8B-B14F-4D97-AF65-F5344CB8AC3E}">
        <p14:creationId xmlns:p14="http://schemas.microsoft.com/office/powerpoint/2010/main" val="57439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Inculpatory vs. Exculpatory</a:t>
            </a:r>
            <a:endParaRPr lang="en-CA" dirty="0"/>
          </a:p>
        </p:txBody>
      </p:sp>
      <p:sp>
        <p:nvSpPr>
          <p:cNvPr id="3" name="Content Placeholder 2"/>
          <p:cNvSpPr>
            <a:spLocks noGrp="1"/>
          </p:cNvSpPr>
          <p:nvPr>
            <p:ph sz="quarter" idx="10"/>
          </p:nvPr>
        </p:nvSpPr>
        <p:spPr/>
        <p:txBody>
          <a:bodyPr/>
          <a:lstStyle/>
          <a:p>
            <a:pPr>
              <a:lnSpc>
                <a:spcPct val="100000"/>
              </a:lnSpc>
            </a:pPr>
            <a:r>
              <a:rPr lang="en-CA" dirty="0" smtClean="0"/>
              <a:t>As a forensic analyst, you should not go into an investigation with a pre-determined outcome. </a:t>
            </a:r>
          </a:p>
          <a:p>
            <a:pPr lvl="1">
              <a:lnSpc>
                <a:spcPct val="100000"/>
              </a:lnSpc>
            </a:pPr>
            <a:r>
              <a:rPr lang="en-CA" dirty="0" smtClean="0"/>
              <a:t>Inculpatory: Evidence which implies the guilt of a subject</a:t>
            </a:r>
          </a:p>
          <a:p>
            <a:pPr lvl="1">
              <a:lnSpc>
                <a:spcPct val="100000"/>
              </a:lnSpc>
            </a:pPr>
            <a:r>
              <a:rPr lang="en-CA" dirty="0" smtClean="0"/>
              <a:t>Exculpatory: Evidence which implies the innocence of a subject</a:t>
            </a:r>
          </a:p>
          <a:p>
            <a:pPr>
              <a:lnSpc>
                <a:spcPct val="100000"/>
              </a:lnSpc>
            </a:pPr>
            <a:r>
              <a:rPr lang="en-CA" dirty="0" smtClean="0"/>
              <a:t>It is imperative that you present both sides of the evidence and let the court decide on the evidence.</a:t>
            </a:r>
            <a:endParaRPr lang="en-CA" dirty="0"/>
          </a:p>
        </p:txBody>
      </p:sp>
    </p:spTree>
    <p:custDataLst>
      <p:tags r:id="rId1"/>
    </p:custDataLst>
    <p:extLst>
      <p:ext uri="{BB962C8B-B14F-4D97-AF65-F5344CB8AC3E}">
        <p14:creationId xmlns:p14="http://schemas.microsoft.com/office/powerpoint/2010/main" val="977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Have a Plan</a:t>
            </a:r>
          </a:p>
        </p:txBody>
      </p:sp>
      <p:sp>
        <p:nvSpPr>
          <p:cNvPr id="3" name="Content Placeholder 2"/>
          <p:cNvSpPr>
            <a:spLocks noGrp="1"/>
          </p:cNvSpPr>
          <p:nvPr>
            <p:ph sz="quarter" idx="10"/>
          </p:nvPr>
        </p:nvSpPr>
        <p:spPr/>
        <p:txBody>
          <a:bodyPr/>
          <a:lstStyle/>
          <a:p>
            <a:pPr>
              <a:lnSpc>
                <a:spcPct val="100000"/>
              </a:lnSpc>
            </a:pPr>
            <a:r>
              <a:rPr lang="en-CA" dirty="0"/>
              <a:t>Have a plan before you start the </a:t>
            </a:r>
            <a:r>
              <a:rPr lang="en-CA" dirty="0" smtClean="0"/>
              <a:t>analysis:</a:t>
            </a:r>
            <a:endParaRPr lang="en-CA" dirty="0"/>
          </a:p>
          <a:p>
            <a:pPr lvl="1">
              <a:lnSpc>
                <a:spcPct val="100000"/>
              </a:lnSpc>
            </a:pPr>
            <a:r>
              <a:rPr lang="en-CA" dirty="0"/>
              <a:t>What are you investigating?</a:t>
            </a:r>
          </a:p>
          <a:p>
            <a:pPr lvl="1">
              <a:lnSpc>
                <a:spcPct val="100000"/>
              </a:lnSpc>
            </a:pPr>
            <a:r>
              <a:rPr lang="en-CA" dirty="0"/>
              <a:t>Where will the evidence be located?</a:t>
            </a:r>
          </a:p>
          <a:p>
            <a:pPr lvl="1">
              <a:lnSpc>
                <a:spcPct val="100000"/>
              </a:lnSpc>
            </a:pPr>
            <a:r>
              <a:rPr lang="en-CA" dirty="0"/>
              <a:t>Which tools will you use?</a:t>
            </a:r>
          </a:p>
          <a:p>
            <a:pPr lvl="1">
              <a:lnSpc>
                <a:spcPct val="100000"/>
              </a:lnSpc>
            </a:pPr>
            <a:r>
              <a:rPr lang="en-CA" dirty="0"/>
              <a:t>How quickly do you require results?</a:t>
            </a:r>
          </a:p>
          <a:p>
            <a:pPr lvl="1">
              <a:lnSpc>
                <a:spcPct val="100000"/>
              </a:lnSpc>
            </a:pPr>
            <a:r>
              <a:rPr lang="en-CA" dirty="0"/>
              <a:t>What are the expected results?</a:t>
            </a:r>
          </a:p>
          <a:p>
            <a:pPr>
              <a:lnSpc>
                <a:spcPct val="100000"/>
              </a:lnSpc>
            </a:pPr>
            <a:r>
              <a:rPr lang="en-CA" dirty="0"/>
              <a:t>Don’t deviate from the plan</a:t>
            </a:r>
          </a:p>
          <a:p>
            <a:pPr>
              <a:lnSpc>
                <a:spcPct val="100000"/>
              </a:lnSpc>
            </a:pPr>
            <a:r>
              <a:rPr lang="en-CA" dirty="0"/>
              <a:t>Don’t chase the shiny object</a:t>
            </a:r>
          </a:p>
          <a:p>
            <a:pPr lvl="1"/>
            <a:endParaRPr lang="en-CA" dirty="0"/>
          </a:p>
          <a:p>
            <a:pPr lvl="1"/>
            <a:endParaRPr lang="en-CA" dirty="0"/>
          </a:p>
        </p:txBody>
      </p:sp>
    </p:spTree>
    <p:custDataLst>
      <p:tags r:id="rId1"/>
    </p:custDataLst>
    <p:extLst>
      <p:ext uri="{BB962C8B-B14F-4D97-AF65-F5344CB8AC3E}">
        <p14:creationId xmlns:p14="http://schemas.microsoft.com/office/powerpoint/2010/main" val="2815605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2"/>
  <p:tag name="ARTICULATE_DESIGN_ID_OFFICE THEME" val="N3ylS5Ip"/>
  <p:tag name="ARTICULATE_DESIGN_ID_ER MASTER_2015" val="aNae5qVC"/>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3670</TotalTime>
  <Words>3293</Words>
  <Application>Microsoft Office PowerPoint</Application>
  <PresentationFormat>Widescreen</PresentationFormat>
  <Paragraphs>314</Paragraphs>
  <Slides>22</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Times New Roman</vt:lpstr>
      <vt:lpstr>Titillium Lt</vt:lpstr>
      <vt:lpstr>Verdana</vt:lpstr>
      <vt:lpstr>Wingdings</vt:lpstr>
      <vt:lpstr>Office Theme</vt:lpstr>
      <vt:lpstr>ER Master_2015</vt:lpstr>
      <vt:lpstr>ITSC 306: Computer Forensics</vt:lpstr>
      <vt:lpstr>Module Textbook Readings</vt:lpstr>
      <vt:lpstr>Definition</vt:lpstr>
      <vt:lpstr>Computer Involvement in a Crime</vt:lpstr>
      <vt:lpstr>Scientific Method</vt:lpstr>
      <vt:lpstr>Computer Forensics - Art vs. Science</vt:lpstr>
      <vt:lpstr>Forensic Process</vt:lpstr>
      <vt:lpstr>Inculpatory vs. Exculpatory</vt:lpstr>
      <vt:lpstr>Have a Plan</vt:lpstr>
      <vt:lpstr>Arrival on the Scene</vt:lpstr>
      <vt:lpstr>Acquisition of Evidence</vt:lpstr>
      <vt:lpstr>Moving the Evidence to the Lab </vt:lpstr>
      <vt:lpstr>At the Lab</vt:lpstr>
      <vt:lpstr>Analysis</vt:lpstr>
      <vt:lpstr>Legal Implications</vt:lpstr>
      <vt:lpstr>Legal Authority to Examine Evidence</vt:lpstr>
      <vt:lpstr>Locard’s Exchange Principle</vt:lpstr>
      <vt:lpstr>Physical Limitations - System Imaging</vt:lpstr>
      <vt:lpstr>Physical Limitations - System Imaging</vt:lpstr>
      <vt:lpstr>Summary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Margaret Noden</cp:lastModifiedBy>
  <cp:revision>94</cp:revision>
  <dcterms:created xsi:type="dcterms:W3CDTF">2016-04-05T14:17:30Z</dcterms:created>
  <dcterms:modified xsi:type="dcterms:W3CDTF">2018-01-30T20:09:15Z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F09413BE-5FE2-4E58-AB00-14E566294401</vt:lpwstr>
  </property>
  <property fmtid="{D5CDD505-2E9C-101B-9397-08002B2CF9AE}" pid="3" name="ArticulatePath">
    <vt:lpwstr>ITSC306_Week_1_Forensic_Process</vt:lpwstr>
  </property>
</Properties>
</file>