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8" r:id="rId2"/>
    <p:sldId id="261" r:id="rId3"/>
    <p:sldId id="265" r:id="rId4"/>
    <p:sldId id="268" r:id="rId5"/>
    <p:sldId id="266" r:id="rId6"/>
    <p:sldId id="262" r:id="rId7"/>
    <p:sldId id="264" r:id="rId8"/>
    <p:sldId id="269" r:id="rId9"/>
    <p:sldId id="301" r:id="rId10"/>
    <p:sldId id="302" r:id="rId11"/>
    <p:sldId id="260" r:id="rId12"/>
    <p:sldId id="270" r:id="rId13"/>
    <p:sldId id="271" r:id="rId14"/>
    <p:sldId id="272" r:id="rId15"/>
    <p:sldId id="308" r:id="rId16"/>
    <p:sldId id="309" r:id="rId17"/>
    <p:sldId id="263" r:id="rId18"/>
    <p:sldId id="273" r:id="rId19"/>
    <p:sldId id="305" r:id="rId20"/>
    <p:sldId id="274" r:id="rId21"/>
    <p:sldId id="275" r:id="rId22"/>
    <p:sldId id="276" r:id="rId23"/>
    <p:sldId id="278" r:id="rId24"/>
    <p:sldId id="277" r:id="rId25"/>
    <p:sldId id="279" r:id="rId26"/>
    <p:sldId id="29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6" r:id="rId46"/>
    <p:sldId id="307" r:id="rId47"/>
    <p:sldId id="310"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9DA5A4-D6C5-4D1D-B34C-4DD0D368749E}">
          <p14:sldIdLst>
            <p14:sldId id="258"/>
            <p14:sldId id="261"/>
            <p14:sldId id="265"/>
            <p14:sldId id="268"/>
            <p14:sldId id="266"/>
            <p14:sldId id="262"/>
            <p14:sldId id="264"/>
            <p14:sldId id="269"/>
            <p14:sldId id="301"/>
            <p14:sldId id="302"/>
            <p14:sldId id="260"/>
            <p14:sldId id="270"/>
            <p14:sldId id="271"/>
            <p14:sldId id="272"/>
            <p14:sldId id="308"/>
            <p14:sldId id="309"/>
            <p14:sldId id="263"/>
            <p14:sldId id="273"/>
            <p14:sldId id="305"/>
            <p14:sldId id="274"/>
            <p14:sldId id="275"/>
            <p14:sldId id="276"/>
            <p14:sldId id="278"/>
            <p14:sldId id="277"/>
            <p14:sldId id="279"/>
            <p14:sldId id="299"/>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306"/>
            <p14:sldId id="307"/>
            <p14:sldId id="3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Symanczyk" initials="MS" lastIdx="11" clrIdx="0">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79760" autoAdjust="0"/>
  </p:normalViewPr>
  <p:slideViewPr>
    <p:cSldViewPr snapToGrid="0" snapToObjects="1" showGuides="1">
      <p:cViewPr varScale="1">
        <p:scale>
          <a:sx n="65" d="100"/>
          <a:sy n="65" d="100"/>
        </p:scale>
        <p:origin x="1146" y="72"/>
      </p:cViewPr>
      <p:guideLst>
        <p:guide orient="horz" pos="2160"/>
        <p:guide pos="3840"/>
      </p:guideLst>
    </p:cSldViewPr>
  </p:slideViewPr>
  <p:notesTextViewPr>
    <p:cViewPr>
      <p:scale>
        <a:sx n="1" d="1"/>
        <a:sy n="1" d="1"/>
      </p:scale>
      <p:origin x="0" y="0"/>
    </p:cViewPr>
  </p:notesTextViewPr>
  <p:sorterViewPr>
    <p:cViewPr>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AA057-E226-4CCF-A4FB-1581769EB1A5}" type="doc">
      <dgm:prSet loTypeId="urn:microsoft.com/office/officeart/2005/8/layout/hChevron3" loCatId="process" qsTypeId="urn:microsoft.com/office/officeart/2005/8/quickstyle/simple1" qsCatId="simple" csTypeId="urn:microsoft.com/office/officeart/2005/8/colors/accent1_2" csCatId="accent1" phldr="1"/>
      <dgm:spPr/>
    </dgm:pt>
    <dgm:pt modelId="{5935EBFE-33F7-4A57-BF34-4E59DD5196C2}">
      <dgm:prSet phldrT="[Text]"/>
      <dgm:spPr/>
      <dgm:t>
        <a:bodyPr/>
        <a:lstStyle/>
        <a:p>
          <a:r>
            <a:rPr lang="en-CA" dirty="0" smtClean="0"/>
            <a:t>Prepare</a:t>
          </a:r>
          <a:endParaRPr lang="en-CA" dirty="0"/>
        </a:p>
      </dgm:t>
    </dgm:pt>
    <dgm:pt modelId="{954730D2-B669-474B-81AC-AD22F90DDACA}" type="parTrans" cxnId="{F7298A5B-AA73-4DE6-BFE1-B8424F14C5B9}">
      <dgm:prSet/>
      <dgm:spPr/>
      <dgm:t>
        <a:bodyPr/>
        <a:lstStyle/>
        <a:p>
          <a:endParaRPr lang="en-CA"/>
        </a:p>
      </dgm:t>
    </dgm:pt>
    <dgm:pt modelId="{1136891F-1AA7-4E71-BD60-D1D76C01D5C2}" type="sibTrans" cxnId="{F7298A5B-AA73-4DE6-BFE1-B8424F14C5B9}">
      <dgm:prSet/>
      <dgm:spPr/>
      <dgm:t>
        <a:bodyPr/>
        <a:lstStyle/>
        <a:p>
          <a:endParaRPr lang="en-CA"/>
        </a:p>
      </dgm:t>
    </dgm:pt>
    <dgm:pt modelId="{D529F2CB-74D9-4B67-9F2E-7F7510B36919}">
      <dgm:prSet phldrT="[Text]"/>
      <dgm:spPr/>
      <dgm:t>
        <a:bodyPr/>
        <a:lstStyle/>
        <a:p>
          <a:r>
            <a:rPr lang="en-CA" dirty="0" smtClean="0"/>
            <a:t>Identify</a:t>
          </a:r>
          <a:endParaRPr lang="en-CA" dirty="0"/>
        </a:p>
      </dgm:t>
    </dgm:pt>
    <dgm:pt modelId="{E9837F7A-DD4A-40C3-9E8B-2DB9E3EDE548}" type="parTrans" cxnId="{1B2A8B98-82C7-4A23-9DD5-78A63D29DCE1}">
      <dgm:prSet/>
      <dgm:spPr/>
      <dgm:t>
        <a:bodyPr/>
        <a:lstStyle/>
        <a:p>
          <a:endParaRPr lang="en-CA"/>
        </a:p>
      </dgm:t>
    </dgm:pt>
    <dgm:pt modelId="{2913A89D-3172-4578-BCB0-B3C3093B5F59}" type="sibTrans" cxnId="{1B2A8B98-82C7-4A23-9DD5-78A63D29DCE1}">
      <dgm:prSet/>
      <dgm:spPr/>
      <dgm:t>
        <a:bodyPr/>
        <a:lstStyle/>
        <a:p>
          <a:endParaRPr lang="en-CA"/>
        </a:p>
      </dgm:t>
    </dgm:pt>
    <dgm:pt modelId="{3361DF2D-DDC3-4BC3-9045-336475BFC4EB}">
      <dgm:prSet phldrT="[Text]"/>
      <dgm:spPr/>
      <dgm:t>
        <a:bodyPr/>
        <a:lstStyle/>
        <a:p>
          <a:r>
            <a:rPr lang="en-CA" dirty="0" smtClean="0"/>
            <a:t>Contain</a:t>
          </a:r>
          <a:endParaRPr lang="en-CA" dirty="0"/>
        </a:p>
      </dgm:t>
    </dgm:pt>
    <dgm:pt modelId="{CCDD2EC9-2D48-4BD5-AE76-C384EC004C9C}" type="parTrans" cxnId="{2D471DA2-E67B-47B9-8848-E1592E63BA6C}">
      <dgm:prSet/>
      <dgm:spPr/>
      <dgm:t>
        <a:bodyPr/>
        <a:lstStyle/>
        <a:p>
          <a:endParaRPr lang="en-CA"/>
        </a:p>
      </dgm:t>
    </dgm:pt>
    <dgm:pt modelId="{55B0DC43-7446-45EB-9832-4AD64FDC86F4}" type="sibTrans" cxnId="{2D471DA2-E67B-47B9-8848-E1592E63BA6C}">
      <dgm:prSet/>
      <dgm:spPr/>
      <dgm:t>
        <a:bodyPr/>
        <a:lstStyle/>
        <a:p>
          <a:endParaRPr lang="en-CA"/>
        </a:p>
      </dgm:t>
    </dgm:pt>
    <dgm:pt modelId="{8E9A79C3-6EB9-41B8-9A90-19FC46330D7B}">
      <dgm:prSet phldrT="[Text]"/>
      <dgm:spPr/>
      <dgm:t>
        <a:bodyPr/>
        <a:lstStyle/>
        <a:p>
          <a:r>
            <a:rPr lang="en-CA" dirty="0" smtClean="0"/>
            <a:t>Eradicate</a:t>
          </a:r>
          <a:endParaRPr lang="en-CA" dirty="0"/>
        </a:p>
      </dgm:t>
    </dgm:pt>
    <dgm:pt modelId="{F12CA476-EF09-4760-A7F1-68F56D624916}" type="parTrans" cxnId="{B1B329E6-9085-4DF6-A8FB-A03E966EEDC5}">
      <dgm:prSet/>
      <dgm:spPr/>
      <dgm:t>
        <a:bodyPr/>
        <a:lstStyle/>
        <a:p>
          <a:endParaRPr lang="en-CA"/>
        </a:p>
      </dgm:t>
    </dgm:pt>
    <dgm:pt modelId="{A7F57CCD-F30E-4A49-A26E-770BF425BD79}" type="sibTrans" cxnId="{B1B329E6-9085-4DF6-A8FB-A03E966EEDC5}">
      <dgm:prSet/>
      <dgm:spPr/>
      <dgm:t>
        <a:bodyPr/>
        <a:lstStyle/>
        <a:p>
          <a:endParaRPr lang="en-CA"/>
        </a:p>
      </dgm:t>
    </dgm:pt>
    <dgm:pt modelId="{30C5E9B9-8461-411F-8182-203936DB4F74}">
      <dgm:prSet phldrT="[Text]"/>
      <dgm:spPr/>
      <dgm:t>
        <a:bodyPr/>
        <a:lstStyle/>
        <a:p>
          <a:r>
            <a:rPr lang="en-CA" dirty="0" smtClean="0"/>
            <a:t>Recover</a:t>
          </a:r>
          <a:endParaRPr lang="en-CA" dirty="0"/>
        </a:p>
      </dgm:t>
    </dgm:pt>
    <dgm:pt modelId="{A565A252-DAD5-48D2-B754-C2C7E5D0E3E3}" type="parTrans" cxnId="{BB135397-3850-4845-9F8E-1946CB74F3DA}">
      <dgm:prSet/>
      <dgm:spPr/>
      <dgm:t>
        <a:bodyPr/>
        <a:lstStyle/>
        <a:p>
          <a:endParaRPr lang="en-CA"/>
        </a:p>
      </dgm:t>
    </dgm:pt>
    <dgm:pt modelId="{E90EB330-BDBB-4FEF-A9F8-7044108260A2}" type="sibTrans" cxnId="{BB135397-3850-4845-9F8E-1946CB74F3DA}">
      <dgm:prSet/>
      <dgm:spPr/>
      <dgm:t>
        <a:bodyPr/>
        <a:lstStyle/>
        <a:p>
          <a:endParaRPr lang="en-CA"/>
        </a:p>
      </dgm:t>
    </dgm:pt>
    <dgm:pt modelId="{199DF665-AFC0-434E-989F-6643EA21C4DB}">
      <dgm:prSet phldrT="[Text]"/>
      <dgm:spPr/>
      <dgm:t>
        <a:bodyPr/>
        <a:lstStyle/>
        <a:p>
          <a:r>
            <a:rPr lang="en-CA" dirty="0" smtClean="0"/>
            <a:t>Lessons Learned</a:t>
          </a:r>
          <a:endParaRPr lang="en-CA" dirty="0"/>
        </a:p>
      </dgm:t>
    </dgm:pt>
    <dgm:pt modelId="{F96F0D39-04C8-4D83-A3E9-F1AC092F09A3}" type="parTrans" cxnId="{01AEBBB6-40E3-415D-9092-1B92E56E3EFB}">
      <dgm:prSet/>
      <dgm:spPr/>
      <dgm:t>
        <a:bodyPr/>
        <a:lstStyle/>
        <a:p>
          <a:endParaRPr lang="en-CA"/>
        </a:p>
      </dgm:t>
    </dgm:pt>
    <dgm:pt modelId="{B437353F-37F4-4605-B6B4-6CCA291AB29F}" type="sibTrans" cxnId="{01AEBBB6-40E3-415D-9092-1B92E56E3EFB}">
      <dgm:prSet/>
      <dgm:spPr/>
      <dgm:t>
        <a:bodyPr/>
        <a:lstStyle/>
        <a:p>
          <a:endParaRPr lang="en-CA"/>
        </a:p>
      </dgm:t>
    </dgm:pt>
    <dgm:pt modelId="{1F1FFE31-C8BF-47E9-AFD7-4AF0EC881BE0}" type="pres">
      <dgm:prSet presAssocID="{651AA057-E226-4CCF-A4FB-1581769EB1A5}" presName="Name0" presStyleCnt="0">
        <dgm:presLayoutVars>
          <dgm:dir/>
          <dgm:resizeHandles val="exact"/>
        </dgm:presLayoutVars>
      </dgm:prSet>
      <dgm:spPr/>
    </dgm:pt>
    <dgm:pt modelId="{C57422D5-415D-4371-ACC4-AFAA75AAE29A}" type="pres">
      <dgm:prSet presAssocID="{5935EBFE-33F7-4A57-BF34-4E59DD5196C2}" presName="parTxOnly" presStyleLbl="node1" presStyleIdx="0" presStyleCnt="6">
        <dgm:presLayoutVars>
          <dgm:bulletEnabled val="1"/>
        </dgm:presLayoutVars>
      </dgm:prSet>
      <dgm:spPr/>
      <dgm:t>
        <a:bodyPr/>
        <a:lstStyle/>
        <a:p>
          <a:endParaRPr lang="en-CA"/>
        </a:p>
      </dgm:t>
    </dgm:pt>
    <dgm:pt modelId="{DF21A251-9800-4131-85E1-A161F511DA08}" type="pres">
      <dgm:prSet presAssocID="{1136891F-1AA7-4E71-BD60-D1D76C01D5C2}" presName="parSpace" presStyleCnt="0"/>
      <dgm:spPr/>
    </dgm:pt>
    <dgm:pt modelId="{C947EF36-6F37-4C18-9160-5BBD1BC21E5C}" type="pres">
      <dgm:prSet presAssocID="{D529F2CB-74D9-4B67-9F2E-7F7510B36919}" presName="parTxOnly" presStyleLbl="node1" presStyleIdx="1" presStyleCnt="6">
        <dgm:presLayoutVars>
          <dgm:bulletEnabled val="1"/>
        </dgm:presLayoutVars>
      </dgm:prSet>
      <dgm:spPr/>
      <dgm:t>
        <a:bodyPr/>
        <a:lstStyle/>
        <a:p>
          <a:endParaRPr lang="en-CA"/>
        </a:p>
      </dgm:t>
    </dgm:pt>
    <dgm:pt modelId="{C8D50B82-7A9D-44DF-B507-C47E11A440DB}" type="pres">
      <dgm:prSet presAssocID="{2913A89D-3172-4578-BCB0-B3C3093B5F59}" presName="parSpace" presStyleCnt="0"/>
      <dgm:spPr/>
    </dgm:pt>
    <dgm:pt modelId="{6BF33196-9A9B-47C3-A654-83630F806DE0}" type="pres">
      <dgm:prSet presAssocID="{3361DF2D-DDC3-4BC3-9045-336475BFC4EB}" presName="parTxOnly" presStyleLbl="node1" presStyleIdx="2" presStyleCnt="6">
        <dgm:presLayoutVars>
          <dgm:bulletEnabled val="1"/>
        </dgm:presLayoutVars>
      </dgm:prSet>
      <dgm:spPr/>
      <dgm:t>
        <a:bodyPr/>
        <a:lstStyle/>
        <a:p>
          <a:endParaRPr lang="en-CA"/>
        </a:p>
      </dgm:t>
    </dgm:pt>
    <dgm:pt modelId="{72FAE9BB-19B6-444B-ADCB-F4E59384CF8C}" type="pres">
      <dgm:prSet presAssocID="{55B0DC43-7446-45EB-9832-4AD64FDC86F4}" presName="parSpace" presStyleCnt="0"/>
      <dgm:spPr/>
    </dgm:pt>
    <dgm:pt modelId="{8FE00EF4-831F-424A-A6C4-74A92AFDBEDD}" type="pres">
      <dgm:prSet presAssocID="{8E9A79C3-6EB9-41B8-9A90-19FC46330D7B}" presName="parTxOnly" presStyleLbl="node1" presStyleIdx="3" presStyleCnt="6">
        <dgm:presLayoutVars>
          <dgm:bulletEnabled val="1"/>
        </dgm:presLayoutVars>
      </dgm:prSet>
      <dgm:spPr/>
      <dgm:t>
        <a:bodyPr/>
        <a:lstStyle/>
        <a:p>
          <a:endParaRPr lang="en-CA"/>
        </a:p>
      </dgm:t>
    </dgm:pt>
    <dgm:pt modelId="{A8F87B2F-6BCC-4C4D-805A-352764BC3C40}" type="pres">
      <dgm:prSet presAssocID="{A7F57CCD-F30E-4A49-A26E-770BF425BD79}" presName="parSpace" presStyleCnt="0"/>
      <dgm:spPr/>
    </dgm:pt>
    <dgm:pt modelId="{A39066A1-3429-4145-9AAB-20032D5E273B}" type="pres">
      <dgm:prSet presAssocID="{30C5E9B9-8461-411F-8182-203936DB4F74}" presName="parTxOnly" presStyleLbl="node1" presStyleIdx="4" presStyleCnt="6">
        <dgm:presLayoutVars>
          <dgm:bulletEnabled val="1"/>
        </dgm:presLayoutVars>
      </dgm:prSet>
      <dgm:spPr/>
      <dgm:t>
        <a:bodyPr/>
        <a:lstStyle/>
        <a:p>
          <a:endParaRPr lang="en-CA"/>
        </a:p>
      </dgm:t>
    </dgm:pt>
    <dgm:pt modelId="{F29F709A-3E6D-479A-8AF0-DC8D468E8608}" type="pres">
      <dgm:prSet presAssocID="{E90EB330-BDBB-4FEF-A9F8-7044108260A2}" presName="parSpace" presStyleCnt="0"/>
      <dgm:spPr/>
    </dgm:pt>
    <dgm:pt modelId="{E26CF1C3-05F3-4C7E-B0D2-6D28645D5C57}" type="pres">
      <dgm:prSet presAssocID="{199DF665-AFC0-434E-989F-6643EA21C4DB}" presName="parTxOnly" presStyleLbl="node1" presStyleIdx="5" presStyleCnt="6">
        <dgm:presLayoutVars>
          <dgm:bulletEnabled val="1"/>
        </dgm:presLayoutVars>
      </dgm:prSet>
      <dgm:spPr/>
      <dgm:t>
        <a:bodyPr/>
        <a:lstStyle/>
        <a:p>
          <a:endParaRPr lang="en-CA"/>
        </a:p>
      </dgm:t>
    </dgm:pt>
  </dgm:ptLst>
  <dgm:cxnLst>
    <dgm:cxn modelId="{F253BC5D-37A6-4C65-9EEC-DBDEF5411C81}" type="presOf" srcId="{199DF665-AFC0-434E-989F-6643EA21C4DB}" destId="{E26CF1C3-05F3-4C7E-B0D2-6D28645D5C57}" srcOrd="0" destOrd="0" presId="urn:microsoft.com/office/officeart/2005/8/layout/hChevron3"/>
    <dgm:cxn modelId="{A3FB276E-2048-478A-B9F5-FA41E662A11F}" type="presOf" srcId="{651AA057-E226-4CCF-A4FB-1581769EB1A5}" destId="{1F1FFE31-C8BF-47E9-AFD7-4AF0EC881BE0}" srcOrd="0" destOrd="0" presId="urn:microsoft.com/office/officeart/2005/8/layout/hChevron3"/>
    <dgm:cxn modelId="{1B2A8B98-82C7-4A23-9DD5-78A63D29DCE1}" srcId="{651AA057-E226-4CCF-A4FB-1581769EB1A5}" destId="{D529F2CB-74D9-4B67-9F2E-7F7510B36919}" srcOrd="1" destOrd="0" parTransId="{E9837F7A-DD4A-40C3-9E8B-2DB9E3EDE548}" sibTransId="{2913A89D-3172-4578-BCB0-B3C3093B5F59}"/>
    <dgm:cxn modelId="{CDC9C5AF-058B-41B8-8BD5-934223D74ECD}" type="presOf" srcId="{5935EBFE-33F7-4A57-BF34-4E59DD5196C2}" destId="{C57422D5-415D-4371-ACC4-AFAA75AAE29A}" srcOrd="0" destOrd="0" presId="urn:microsoft.com/office/officeart/2005/8/layout/hChevron3"/>
    <dgm:cxn modelId="{B1B329E6-9085-4DF6-A8FB-A03E966EEDC5}" srcId="{651AA057-E226-4CCF-A4FB-1581769EB1A5}" destId="{8E9A79C3-6EB9-41B8-9A90-19FC46330D7B}" srcOrd="3" destOrd="0" parTransId="{F12CA476-EF09-4760-A7F1-68F56D624916}" sibTransId="{A7F57CCD-F30E-4A49-A26E-770BF425BD79}"/>
    <dgm:cxn modelId="{F7298A5B-AA73-4DE6-BFE1-B8424F14C5B9}" srcId="{651AA057-E226-4CCF-A4FB-1581769EB1A5}" destId="{5935EBFE-33F7-4A57-BF34-4E59DD5196C2}" srcOrd="0" destOrd="0" parTransId="{954730D2-B669-474B-81AC-AD22F90DDACA}" sibTransId="{1136891F-1AA7-4E71-BD60-D1D76C01D5C2}"/>
    <dgm:cxn modelId="{863629DA-9165-4589-9CAC-8DA6E44B3005}" type="presOf" srcId="{30C5E9B9-8461-411F-8182-203936DB4F74}" destId="{A39066A1-3429-4145-9AAB-20032D5E273B}" srcOrd="0" destOrd="0" presId="urn:microsoft.com/office/officeart/2005/8/layout/hChevron3"/>
    <dgm:cxn modelId="{BB135397-3850-4845-9F8E-1946CB74F3DA}" srcId="{651AA057-E226-4CCF-A4FB-1581769EB1A5}" destId="{30C5E9B9-8461-411F-8182-203936DB4F74}" srcOrd="4" destOrd="0" parTransId="{A565A252-DAD5-48D2-B754-C2C7E5D0E3E3}" sibTransId="{E90EB330-BDBB-4FEF-A9F8-7044108260A2}"/>
    <dgm:cxn modelId="{2D471DA2-E67B-47B9-8848-E1592E63BA6C}" srcId="{651AA057-E226-4CCF-A4FB-1581769EB1A5}" destId="{3361DF2D-DDC3-4BC3-9045-336475BFC4EB}" srcOrd="2" destOrd="0" parTransId="{CCDD2EC9-2D48-4BD5-AE76-C384EC004C9C}" sibTransId="{55B0DC43-7446-45EB-9832-4AD64FDC86F4}"/>
    <dgm:cxn modelId="{C7394626-F918-4845-BE57-41DE0B5BF469}" type="presOf" srcId="{8E9A79C3-6EB9-41B8-9A90-19FC46330D7B}" destId="{8FE00EF4-831F-424A-A6C4-74A92AFDBEDD}" srcOrd="0" destOrd="0" presId="urn:microsoft.com/office/officeart/2005/8/layout/hChevron3"/>
    <dgm:cxn modelId="{721FFA2F-D4D7-4076-9A5E-8CD1378B905C}" type="presOf" srcId="{D529F2CB-74D9-4B67-9F2E-7F7510B36919}" destId="{C947EF36-6F37-4C18-9160-5BBD1BC21E5C}" srcOrd="0" destOrd="0" presId="urn:microsoft.com/office/officeart/2005/8/layout/hChevron3"/>
    <dgm:cxn modelId="{01AEBBB6-40E3-415D-9092-1B92E56E3EFB}" srcId="{651AA057-E226-4CCF-A4FB-1581769EB1A5}" destId="{199DF665-AFC0-434E-989F-6643EA21C4DB}" srcOrd="5" destOrd="0" parTransId="{F96F0D39-04C8-4D83-A3E9-F1AC092F09A3}" sibTransId="{B437353F-37F4-4605-B6B4-6CCA291AB29F}"/>
    <dgm:cxn modelId="{E120BB8C-81D2-4CA3-B960-91AD9B06DA06}" type="presOf" srcId="{3361DF2D-DDC3-4BC3-9045-336475BFC4EB}" destId="{6BF33196-9A9B-47C3-A654-83630F806DE0}" srcOrd="0" destOrd="0" presId="urn:microsoft.com/office/officeart/2005/8/layout/hChevron3"/>
    <dgm:cxn modelId="{E14FA8EB-DA6C-431A-B95F-93CF5B6F3376}" type="presParOf" srcId="{1F1FFE31-C8BF-47E9-AFD7-4AF0EC881BE0}" destId="{C57422D5-415D-4371-ACC4-AFAA75AAE29A}" srcOrd="0" destOrd="0" presId="urn:microsoft.com/office/officeart/2005/8/layout/hChevron3"/>
    <dgm:cxn modelId="{0CDC6BA9-7133-4156-A81B-276925061512}" type="presParOf" srcId="{1F1FFE31-C8BF-47E9-AFD7-4AF0EC881BE0}" destId="{DF21A251-9800-4131-85E1-A161F511DA08}" srcOrd="1" destOrd="0" presId="urn:microsoft.com/office/officeart/2005/8/layout/hChevron3"/>
    <dgm:cxn modelId="{33F09DB6-8639-4866-8323-BAF96EBE8EAA}" type="presParOf" srcId="{1F1FFE31-C8BF-47E9-AFD7-4AF0EC881BE0}" destId="{C947EF36-6F37-4C18-9160-5BBD1BC21E5C}" srcOrd="2" destOrd="0" presId="urn:microsoft.com/office/officeart/2005/8/layout/hChevron3"/>
    <dgm:cxn modelId="{7A603F7F-AD01-4A41-8599-EA87491F8BD8}" type="presParOf" srcId="{1F1FFE31-C8BF-47E9-AFD7-4AF0EC881BE0}" destId="{C8D50B82-7A9D-44DF-B507-C47E11A440DB}" srcOrd="3" destOrd="0" presId="urn:microsoft.com/office/officeart/2005/8/layout/hChevron3"/>
    <dgm:cxn modelId="{19FE38D8-2E66-4816-8B10-3C271D9A13CD}" type="presParOf" srcId="{1F1FFE31-C8BF-47E9-AFD7-4AF0EC881BE0}" destId="{6BF33196-9A9B-47C3-A654-83630F806DE0}" srcOrd="4" destOrd="0" presId="urn:microsoft.com/office/officeart/2005/8/layout/hChevron3"/>
    <dgm:cxn modelId="{A2A3761F-3EA3-4844-B15B-312CF7C6F058}" type="presParOf" srcId="{1F1FFE31-C8BF-47E9-AFD7-4AF0EC881BE0}" destId="{72FAE9BB-19B6-444B-ADCB-F4E59384CF8C}" srcOrd="5" destOrd="0" presId="urn:microsoft.com/office/officeart/2005/8/layout/hChevron3"/>
    <dgm:cxn modelId="{2B516ED8-34E7-4C22-BDFA-74FB45F58F19}" type="presParOf" srcId="{1F1FFE31-C8BF-47E9-AFD7-4AF0EC881BE0}" destId="{8FE00EF4-831F-424A-A6C4-74A92AFDBEDD}" srcOrd="6" destOrd="0" presId="urn:microsoft.com/office/officeart/2005/8/layout/hChevron3"/>
    <dgm:cxn modelId="{4D89ED37-CB79-48E2-93B1-8C185FCB5801}" type="presParOf" srcId="{1F1FFE31-C8BF-47E9-AFD7-4AF0EC881BE0}" destId="{A8F87B2F-6BCC-4C4D-805A-352764BC3C40}" srcOrd="7" destOrd="0" presId="urn:microsoft.com/office/officeart/2005/8/layout/hChevron3"/>
    <dgm:cxn modelId="{1FC473CE-7B1B-4FCD-8091-DC7CC20CBE60}" type="presParOf" srcId="{1F1FFE31-C8BF-47E9-AFD7-4AF0EC881BE0}" destId="{A39066A1-3429-4145-9AAB-20032D5E273B}" srcOrd="8" destOrd="0" presId="urn:microsoft.com/office/officeart/2005/8/layout/hChevron3"/>
    <dgm:cxn modelId="{B46DD903-FACA-4610-AB9A-292C42FB6E09}" type="presParOf" srcId="{1F1FFE31-C8BF-47E9-AFD7-4AF0EC881BE0}" destId="{F29F709A-3E6D-479A-8AF0-DC8D468E8608}" srcOrd="9" destOrd="0" presId="urn:microsoft.com/office/officeart/2005/8/layout/hChevron3"/>
    <dgm:cxn modelId="{3A35F2B4-0752-4055-9A42-E8C30BAFFCAE}" type="presParOf" srcId="{1F1FFE31-C8BF-47E9-AFD7-4AF0EC881BE0}" destId="{E26CF1C3-05F3-4C7E-B0D2-6D28645D5C57}"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422D5-415D-4371-ACC4-AFAA75AAE29A}">
      <dsp:nvSpPr>
        <dsp:cNvPr id="0" name=""/>
        <dsp:cNvSpPr/>
      </dsp:nvSpPr>
      <dsp:spPr>
        <a:xfrm>
          <a:off x="1276" y="2065535"/>
          <a:ext cx="2090544" cy="8362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Prepare</a:t>
          </a:r>
          <a:endParaRPr lang="en-CA" sz="2300" kern="1200" dirty="0"/>
        </a:p>
      </dsp:txBody>
      <dsp:txXfrm>
        <a:off x="1276" y="2065535"/>
        <a:ext cx="1881490" cy="836217"/>
      </dsp:txXfrm>
    </dsp:sp>
    <dsp:sp modelId="{C947EF36-6F37-4C18-9160-5BBD1BC21E5C}">
      <dsp:nvSpPr>
        <dsp:cNvPr id="0" name=""/>
        <dsp:cNvSpPr/>
      </dsp:nvSpPr>
      <dsp:spPr>
        <a:xfrm>
          <a:off x="1673711" y="2065535"/>
          <a:ext cx="2090544" cy="8362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Identify</a:t>
          </a:r>
          <a:endParaRPr lang="en-CA" sz="2300" kern="1200" dirty="0"/>
        </a:p>
      </dsp:txBody>
      <dsp:txXfrm>
        <a:off x="2091820" y="2065535"/>
        <a:ext cx="1254327" cy="836217"/>
      </dsp:txXfrm>
    </dsp:sp>
    <dsp:sp modelId="{6BF33196-9A9B-47C3-A654-83630F806DE0}">
      <dsp:nvSpPr>
        <dsp:cNvPr id="0" name=""/>
        <dsp:cNvSpPr/>
      </dsp:nvSpPr>
      <dsp:spPr>
        <a:xfrm>
          <a:off x="3346147" y="2065535"/>
          <a:ext cx="2090544" cy="8362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Contain</a:t>
          </a:r>
          <a:endParaRPr lang="en-CA" sz="2300" kern="1200" dirty="0"/>
        </a:p>
      </dsp:txBody>
      <dsp:txXfrm>
        <a:off x="3764256" y="2065535"/>
        <a:ext cx="1254327" cy="836217"/>
      </dsp:txXfrm>
    </dsp:sp>
    <dsp:sp modelId="{8FE00EF4-831F-424A-A6C4-74A92AFDBEDD}">
      <dsp:nvSpPr>
        <dsp:cNvPr id="0" name=""/>
        <dsp:cNvSpPr/>
      </dsp:nvSpPr>
      <dsp:spPr>
        <a:xfrm>
          <a:off x="5018583" y="2065535"/>
          <a:ext cx="2090544" cy="8362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Eradicate</a:t>
          </a:r>
          <a:endParaRPr lang="en-CA" sz="2300" kern="1200" dirty="0"/>
        </a:p>
      </dsp:txBody>
      <dsp:txXfrm>
        <a:off x="5436692" y="2065535"/>
        <a:ext cx="1254327" cy="836217"/>
      </dsp:txXfrm>
    </dsp:sp>
    <dsp:sp modelId="{A39066A1-3429-4145-9AAB-20032D5E273B}">
      <dsp:nvSpPr>
        <dsp:cNvPr id="0" name=""/>
        <dsp:cNvSpPr/>
      </dsp:nvSpPr>
      <dsp:spPr>
        <a:xfrm>
          <a:off x="6691018" y="2065535"/>
          <a:ext cx="2090544" cy="8362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Recover</a:t>
          </a:r>
          <a:endParaRPr lang="en-CA" sz="2300" kern="1200" dirty="0"/>
        </a:p>
      </dsp:txBody>
      <dsp:txXfrm>
        <a:off x="7109127" y="2065535"/>
        <a:ext cx="1254327" cy="836217"/>
      </dsp:txXfrm>
    </dsp:sp>
    <dsp:sp modelId="{E26CF1C3-05F3-4C7E-B0D2-6D28645D5C57}">
      <dsp:nvSpPr>
        <dsp:cNvPr id="0" name=""/>
        <dsp:cNvSpPr/>
      </dsp:nvSpPr>
      <dsp:spPr>
        <a:xfrm>
          <a:off x="8363454" y="2065535"/>
          <a:ext cx="2090544" cy="8362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CA" sz="2300" kern="1200" dirty="0" smtClean="0"/>
            <a:t>Lessons Learned</a:t>
          </a:r>
          <a:endParaRPr lang="en-CA" sz="2300" kern="1200" dirty="0"/>
        </a:p>
      </dsp:txBody>
      <dsp:txXfrm>
        <a:off x="8781563" y="2065535"/>
        <a:ext cx="1254327" cy="83621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8A71E-42D5-493F-8BEF-28903AA72A58}" type="datetimeFigureOut">
              <a:rPr lang="en-CA" smtClean="0"/>
              <a:t>2018-01-30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49DC5-C560-433D-926E-9A4F1FDC46C9}" type="slidenum">
              <a:rPr lang="en-CA" smtClean="0"/>
              <a:t>‹#›</a:t>
            </a:fld>
            <a:endParaRPr lang="en-CA"/>
          </a:p>
        </p:txBody>
      </p:sp>
    </p:spTree>
    <p:extLst>
      <p:ext uri="{BB962C8B-B14F-4D97-AF65-F5344CB8AC3E}">
        <p14:creationId xmlns:p14="http://schemas.microsoft.com/office/powerpoint/2010/main" val="346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 two examinations are the same. </a:t>
            </a:r>
          </a:p>
          <a:p>
            <a:r>
              <a:rPr lang="en-CA" dirty="0" smtClean="0"/>
              <a:t>There are parts</a:t>
            </a:r>
            <a:r>
              <a:rPr lang="en-CA" baseline="0" dirty="0" smtClean="0"/>
              <a:t> of the investigation which are consistent with other investigations but based on the results different follow-up investigation is required.</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3</a:t>
            </a:fld>
            <a:endParaRPr lang="en-CA"/>
          </a:p>
        </p:txBody>
      </p:sp>
    </p:spTree>
    <p:extLst>
      <p:ext uri="{BB962C8B-B14F-4D97-AF65-F5344CB8AC3E}">
        <p14:creationId xmlns:p14="http://schemas.microsoft.com/office/powerpoint/2010/main" val="331938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always the possibility that the attacker may be monitoring activity on the compromised system including capturing</a:t>
            </a:r>
            <a:r>
              <a:rPr lang="en-CA" baseline="0" dirty="0" smtClean="0"/>
              <a:t> passwords. </a:t>
            </a:r>
          </a:p>
          <a:p>
            <a:r>
              <a:rPr lang="en-CA" baseline="0" dirty="0" smtClean="0"/>
              <a:t>As a result you should always change the password on the account used to investigate the incident once you have completed your investigation.</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14</a:t>
            </a:fld>
            <a:endParaRPr lang="en-CA"/>
          </a:p>
        </p:txBody>
      </p:sp>
    </p:spTree>
    <p:extLst>
      <p:ext uri="{BB962C8B-B14F-4D97-AF65-F5344CB8AC3E}">
        <p14:creationId xmlns:p14="http://schemas.microsoft.com/office/powerpoint/2010/main" val="334446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15</a:t>
            </a:fld>
            <a:endParaRPr lang="en-CA"/>
          </a:p>
        </p:txBody>
      </p:sp>
    </p:spTree>
    <p:extLst>
      <p:ext uri="{BB962C8B-B14F-4D97-AF65-F5344CB8AC3E}">
        <p14:creationId xmlns:p14="http://schemas.microsoft.com/office/powerpoint/2010/main" val="1897949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There is always the possibility that the attacker may be monitoring activity on the compromised system including capturing</a:t>
            </a:r>
            <a:r>
              <a:rPr lang="en-CA" baseline="0" dirty="0" smtClean="0"/>
              <a:t> passwords. </a:t>
            </a:r>
          </a:p>
          <a:p>
            <a:r>
              <a:rPr lang="en-CA" baseline="0" dirty="0" smtClean="0"/>
              <a:t>As a result you should always change the password on the account used to investigate the incident once you have completed your investigation.</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16</a:t>
            </a:fld>
            <a:endParaRPr lang="en-CA"/>
          </a:p>
        </p:txBody>
      </p:sp>
    </p:spTree>
    <p:extLst>
      <p:ext uri="{BB962C8B-B14F-4D97-AF65-F5344CB8AC3E}">
        <p14:creationId xmlns:p14="http://schemas.microsoft.com/office/powerpoint/2010/main" val="2614929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advantage to running</a:t>
            </a:r>
            <a:r>
              <a:rPr lang="en-CA" baseline="0" dirty="0" smtClean="0"/>
              <a:t> from a DVD is that the contents can’t be changed and the DVD could be entered into court and it would show which commands had been run.</a:t>
            </a:r>
          </a:p>
          <a:p>
            <a:endParaRPr lang="en-CA" baseline="0" dirty="0" smtClean="0"/>
          </a:p>
          <a:p>
            <a:r>
              <a:rPr lang="en-CA" baseline="0" dirty="0" smtClean="0"/>
              <a:t>The advantage of the USB drive is that you can have the results of the live response kit saved to the USB drive the tools are run from. </a:t>
            </a:r>
          </a:p>
          <a:p>
            <a:r>
              <a:rPr lang="en-CA" baseline="0" dirty="0" smtClean="0"/>
              <a:t>You could also use the same USB drive on multiple systems if large enough. </a:t>
            </a:r>
          </a:p>
          <a:p>
            <a:r>
              <a:rPr lang="en-CA" baseline="0" dirty="0" smtClean="0"/>
              <a:t>This way you have all of the results in one location.</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18</a:t>
            </a:fld>
            <a:endParaRPr lang="en-CA"/>
          </a:p>
        </p:txBody>
      </p:sp>
    </p:spTree>
    <p:extLst>
      <p:ext uri="{BB962C8B-B14F-4D97-AF65-F5344CB8AC3E}">
        <p14:creationId xmlns:p14="http://schemas.microsoft.com/office/powerpoint/2010/main" val="1667873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commands are internal</a:t>
            </a:r>
            <a:r>
              <a:rPr lang="en-CA" baseline="0" dirty="0" smtClean="0"/>
              <a:t> to the command shell.</a:t>
            </a:r>
          </a:p>
          <a:p>
            <a:endParaRPr lang="en-CA" baseline="0" dirty="0" smtClean="0"/>
          </a:p>
          <a:p>
            <a:r>
              <a:rPr lang="en-CA" baseline="0" dirty="0" smtClean="0"/>
              <a:t>The reason we use a known good copy of the cmd.exe is that it is possible to rename the internal commands.</a:t>
            </a:r>
          </a:p>
          <a:p>
            <a:endParaRPr lang="en-CA" baseline="0" dirty="0" smtClean="0"/>
          </a:p>
          <a:p>
            <a:r>
              <a:rPr lang="en-CA" baseline="0" dirty="0" smtClean="0"/>
              <a:t>This means that when running the </a:t>
            </a:r>
            <a:r>
              <a:rPr lang="en-CA" baseline="0" dirty="0" err="1" smtClean="0"/>
              <a:t>dir</a:t>
            </a:r>
            <a:r>
              <a:rPr lang="en-CA" baseline="0" dirty="0" smtClean="0"/>
              <a:t> command it may actually be the delete command being run.</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19</a:t>
            </a:fld>
            <a:endParaRPr lang="en-CA"/>
          </a:p>
        </p:txBody>
      </p:sp>
    </p:spTree>
    <p:extLst>
      <p:ext uri="{BB962C8B-B14F-4D97-AF65-F5344CB8AC3E}">
        <p14:creationId xmlns:p14="http://schemas.microsoft.com/office/powerpoint/2010/main" val="285426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1DCF6404-0430-491A-B391-2AEECFAAE730}" type="slidenum">
              <a:rPr lang="en-US"/>
              <a:pPr/>
              <a:t>21</a:t>
            </a:fld>
            <a:endParaRPr lang="en-US"/>
          </a:p>
        </p:txBody>
      </p:sp>
      <p:sp>
        <p:nvSpPr>
          <p:cNvPr id="361475" name="Rectangle 2"/>
          <p:cNvSpPr>
            <a:spLocks noGrp="1" noRot="1" noChangeAspect="1" noChangeArrowheads="1" noTextEdit="1"/>
          </p:cNvSpPr>
          <p:nvPr>
            <p:ph type="sldImg"/>
          </p:nvPr>
        </p:nvSpPr>
        <p:spPr>
          <a:xfrm>
            <a:off x="407988" y="698500"/>
            <a:ext cx="6197600" cy="3486150"/>
          </a:xfrm>
          <a:ln/>
        </p:spPr>
      </p:sp>
      <p:sp>
        <p:nvSpPr>
          <p:cNvPr id="361476" name="Rectangle 3"/>
          <p:cNvSpPr>
            <a:spLocks noGrp="1" noChangeArrowheads="1"/>
          </p:cNvSpPr>
          <p:nvPr>
            <p:ph type="body" idx="1"/>
          </p:nvPr>
        </p:nvSpPr>
        <p:spPr>
          <a:xfrm>
            <a:off x="701351" y="4415480"/>
            <a:ext cx="5607700" cy="4182755"/>
          </a:xfrm>
          <a:noFill/>
          <a:ln/>
        </p:spPr>
        <p:txBody>
          <a:bodyPr/>
          <a:lstStyle/>
          <a:p>
            <a:pPr eaLnBrk="1" hangingPunct="1"/>
            <a:r>
              <a:rPr lang="en-US" dirty="0" smtClean="0"/>
              <a:t>There may be other tools you decide you want to run</a:t>
            </a:r>
            <a:r>
              <a:rPr lang="en-US" baseline="0" dirty="0" smtClean="0"/>
              <a:t> depending on the operating system or version.</a:t>
            </a:r>
            <a:endParaRPr lang="en-US" dirty="0" smtClean="0"/>
          </a:p>
        </p:txBody>
      </p:sp>
    </p:spTree>
    <p:extLst>
      <p:ext uri="{BB962C8B-B14F-4D97-AF65-F5344CB8AC3E}">
        <p14:creationId xmlns:p14="http://schemas.microsoft.com/office/powerpoint/2010/main" val="3440400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FB170C52-DFB9-4A27-AC06-4C6F50C82A79}" type="slidenum">
              <a:rPr lang="en-US"/>
              <a:pPr/>
              <a:t>22</a:t>
            </a:fld>
            <a:endParaRPr lang="en-US"/>
          </a:p>
        </p:txBody>
      </p:sp>
      <p:sp>
        <p:nvSpPr>
          <p:cNvPr id="363523" name="Rectangle 2"/>
          <p:cNvSpPr>
            <a:spLocks noGrp="1" noRot="1" noChangeAspect="1" noChangeArrowheads="1" noTextEdit="1"/>
          </p:cNvSpPr>
          <p:nvPr>
            <p:ph type="sldImg"/>
          </p:nvPr>
        </p:nvSpPr>
        <p:spPr>
          <a:xfrm>
            <a:off x="407988" y="698500"/>
            <a:ext cx="6197600" cy="3486150"/>
          </a:xfrm>
          <a:ln/>
        </p:spPr>
      </p:sp>
      <p:sp>
        <p:nvSpPr>
          <p:cNvPr id="363524" name="Rectangle 3"/>
          <p:cNvSpPr>
            <a:spLocks noGrp="1" noChangeArrowheads="1"/>
          </p:cNvSpPr>
          <p:nvPr>
            <p:ph type="body" idx="1"/>
          </p:nvPr>
        </p:nvSpPr>
        <p:spPr>
          <a:xfrm>
            <a:off x="935134" y="4415480"/>
            <a:ext cx="5140134" cy="4182755"/>
          </a:xfrm>
          <a:noFill/>
          <a:ln/>
        </p:spPr>
        <p:txBody>
          <a:bodyPr/>
          <a:lstStyle/>
          <a:p>
            <a:pPr eaLnBrk="1" hangingPunct="1"/>
            <a:r>
              <a:rPr lang="en-US" dirty="0" smtClean="0"/>
              <a:t>Do not copy the Live Response Kit onto the victim system hard drive.</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5996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p>
            <a:fld id="{05DC2197-92F7-4E64-B4E4-8D8740ADBC54}" type="slidenum">
              <a:rPr lang="en-US"/>
              <a:pPr/>
              <a:t>23</a:t>
            </a:fld>
            <a:endParaRPr lang="en-US"/>
          </a:p>
        </p:txBody>
      </p:sp>
      <p:sp>
        <p:nvSpPr>
          <p:cNvPr id="441347" name="Rectangle 2"/>
          <p:cNvSpPr>
            <a:spLocks noGrp="1" noRot="1" noChangeAspect="1" noChangeArrowheads="1" noTextEdit="1"/>
          </p:cNvSpPr>
          <p:nvPr>
            <p:ph type="sldImg"/>
          </p:nvPr>
        </p:nvSpPr>
        <p:spPr>
          <a:xfrm>
            <a:off x="407988" y="698500"/>
            <a:ext cx="6197600" cy="3486150"/>
          </a:xfrm>
          <a:ln/>
        </p:spPr>
      </p:sp>
      <p:sp>
        <p:nvSpPr>
          <p:cNvPr id="441348" name="Rectangle 3"/>
          <p:cNvSpPr>
            <a:spLocks noGrp="1" noChangeArrowheads="1"/>
          </p:cNvSpPr>
          <p:nvPr>
            <p:ph type="body" idx="1"/>
          </p:nvPr>
        </p:nvSpPr>
        <p:spPr>
          <a:xfrm>
            <a:off x="701351" y="4415480"/>
            <a:ext cx="5607700" cy="4182755"/>
          </a:xfrm>
          <a:noFill/>
          <a:ln/>
        </p:spPr>
        <p:txBody>
          <a:bodyPr/>
          <a:lstStyle/>
          <a:p>
            <a:pPr eaLnBrk="1" hangingPunct="1"/>
            <a:endParaRPr lang="en-US" smtClean="0"/>
          </a:p>
        </p:txBody>
      </p:sp>
    </p:spTree>
    <p:extLst>
      <p:ext uri="{BB962C8B-B14F-4D97-AF65-F5344CB8AC3E}">
        <p14:creationId xmlns:p14="http://schemas.microsoft.com/office/powerpoint/2010/main" val="2922781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beginning of your script may look like this which will save the results of each action to a folder named Results/[systemhostname].txt</a:t>
            </a:r>
          </a:p>
          <a:p>
            <a:endParaRPr lang="en-CA" baseline="0" dirty="0" smtClean="0"/>
          </a:p>
          <a:p>
            <a:r>
              <a:rPr lang="en-CA" baseline="0" dirty="0" smtClean="0"/>
              <a:t>The first section creates the hostname variable and captures the system memory using </a:t>
            </a:r>
            <a:r>
              <a:rPr lang="en-CA" baseline="0" dirty="0" err="1" smtClean="0"/>
              <a:t>dumpit</a:t>
            </a:r>
            <a:r>
              <a:rPr lang="en-CA" baseline="0" dirty="0" smtClean="0"/>
              <a:t>.</a:t>
            </a:r>
          </a:p>
          <a:p>
            <a:endParaRPr lang="en-CA" baseline="0" dirty="0" smtClean="0"/>
          </a:p>
          <a:p>
            <a:r>
              <a:rPr lang="en-CA" baseline="0" dirty="0" smtClean="0"/>
              <a:t>The next section will show what you are running on the system screen in this case a “Windows 7 Live Response” and then creates a text file and appends the results of each command to the text file starting with the current system date and time and then ending with the date and time. It then creates an MD5 hash for the memory dump and text file with the results of the LRK.</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24</a:t>
            </a:fld>
            <a:endParaRPr lang="en-CA"/>
          </a:p>
        </p:txBody>
      </p:sp>
    </p:spTree>
    <p:extLst>
      <p:ext uri="{BB962C8B-B14F-4D97-AF65-F5344CB8AC3E}">
        <p14:creationId xmlns:p14="http://schemas.microsoft.com/office/powerpoint/2010/main" val="1138068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p>
            <a:fld id="{EDF52702-2ED9-4E28-9899-8209799D4594}" type="slidenum">
              <a:rPr lang="en-US"/>
              <a:pPr/>
              <a:t>25</a:t>
            </a:fld>
            <a:endParaRPr lang="en-US"/>
          </a:p>
        </p:txBody>
      </p:sp>
      <p:sp>
        <p:nvSpPr>
          <p:cNvPr id="445443" name="Rectangle 2"/>
          <p:cNvSpPr>
            <a:spLocks noGrp="1" noRot="1" noChangeAspect="1" noChangeArrowheads="1" noTextEdit="1"/>
          </p:cNvSpPr>
          <p:nvPr>
            <p:ph type="sldImg"/>
          </p:nvPr>
        </p:nvSpPr>
        <p:spPr>
          <a:xfrm>
            <a:off x="407988" y="698500"/>
            <a:ext cx="6197600" cy="3486150"/>
          </a:xfrm>
          <a:ln/>
        </p:spPr>
      </p:sp>
      <p:sp>
        <p:nvSpPr>
          <p:cNvPr id="445444" name="Rectangle 3"/>
          <p:cNvSpPr>
            <a:spLocks noGrp="1" noChangeArrowheads="1"/>
          </p:cNvSpPr>
          <p:nvPr>
            <p:ph type="body" idx="1"/>
          </p:nvPr>
        </p:nvSpPr>
        <p:spPr>
          <a:xfrm>
            <a:off x="701351" y="4415480"/>
            <a:ext cx="5607700" cy="4182755"/>
          </a:xfrm>
          <a:noFill/>
          <a:ln/>
        </p:spPr>
        <p:txBody>
          <a:bodyPr/>
          <a:lstStyle/>
          <a:p>
            <a:pPr eaLnBrk="1" hangingPunct="1"/>
            <a:endParaRPr lang="en-US" dirty="0" smtClean="0"/>
          </a:p>
        </p:txBody>
      </p:sp>
    </p:spTree>
    <p:extLst>
      <p:ext uri="{BB962C8B-B14F-4D97-AF65-F5344CB8AC3E}">
        <p14:creationId xmlns:p14="http://schemas.microsoft.com/office/powerpoint/2010/main" val="13207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4</a:t>
            </a:fld>
            <a:endParaRPr lang="en-CA"/>
          </a:p>
        </p:txBody>
      </p:sp>
    </p:spTree>
    <p:extLst>
      <p:ext uri="{BB962C8B-B14F-4D97-AF65-F5344CB8AC3E}">
        <p14:creationId xmlns:p14="http://schemas.microsoft.com/office/powerpoint/2010/main" val="1594270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Mandiant</a:t>
            </a:r>
            <a:r>
              <a:rPr lang="en-CA" dirty="0" smtClean="0"/>
              <a:t>, a division of </a:t>
            </a:r>
            <a:r>
              <a:rPr lang="en-CA" dirty="0" err="1" smtClean="0"/>
              <a:t>Fireeye</a:t>
            </a:r>
            <a:r>
              <a:rPr lang="en-CA" dirty="0" smtClean="0"/>
              <a:t>, has released a Live Response tool called Redline which can be used for internal systems, but not used for external systems such as a conducting Incident Response for another company.</a:t>
            </a:r>
          </a:p>
          <a:p>
            <a:endParaRPr lang="en-CA" dirty="0" smtClean="0"/>
          </a:p>
          <a:p>
            <a:r>
              <a:rPr lang="en-CA" dirty="0" smtClean="0"/>
              <a:t>Redline can be used to conduct a live response or review a memory image or live response using Redline.</a:t>
            </a:r>
          </a:p>
          <a:p>
            <a:endParaRPr lang="en-CA" dirty="0" smtClean="0"/>
          </a:p>
          <a:p>
            <a:r>
              <a:rPr lang="en-CA" dirty="0" smtClean="0"/>
              <a:t>Redline automates the process of creating a live response kit.</a:t>
            </a:r>
          </a:p>
          <a:p>
            <a:endParaRPr lang="en-CA" dirty="0" smtClean="0"/>
          </a:p>
          <a:p>
            <a:r>
              <a:rPr lang="en-CA" dirty="0" smtClean="0"/>
              <a:t>It was important to go through the process of creating your own live response kit because commercial or open source products won’t work on all systems under all circumstances.</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26</a:t>
            </a:fld>
            <a:endParaRPr lang="en-CA"/>
          </a:p>
        </p:txBody>
      </p:sp>
    </p:spTree>
    <p:extLst>
      <p:ext uri="{BB962C8B-B14F-4D97-AF65-F5344CB8AC3E}">
        <p14:creationId xmlns:p14="http://schemas.microsoft.com/office/powerpoint/2010/main" val="1889691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Options include:</a:t>
            </a:r>
          </a:p>
          <a:p>
            <a:endParaRPr lang="en-CA" dirty="0" smtClean="0"/>
          </a:p>
          <a:p>
            <a:pPr marL="171450" indent="-171450">
              <a:buFont typeface="Arial" panose="020B0604020202020204" pitchFamily="34" charset="0"/>
              <a:buChar char="•"/>
            </a:pPr>
            <a:r>
              <a:rPr lang="en-CA" dirty="0" smtClean="0"/>
              <a:t>Create a Standard Collector</a:t>
            </a:r>
          </a:p>
          <a:p>
            <a:pPr marL="171450" indent="-171450">
              <a:buFont typeface="Arial" panose="020B0604020202020204" pitchFamily="34" charset="0"/>
              <a:buChar char="•"/>
            </a:pPr>
            <a:r>
              <a:rPr lang="en-CA" dirty="0" smtClean="0"/>
              <a:t>Create a Comprehensive Collector</a:t>
            </a:r>
          </a:p>
          <a:p>
            <a:pPr marL="171450" indent="-171450">
              <a:buFont typeface="Arial" panose="020B0604020202020204" pitchFamily="34" charset="0"/>
              <a:buChar char="•"/>
            </a:pPr>
            <a:r>
              <a:rPr lang="en-CA" dirty="0" smtClean="0"/>
              <a:t>Create a IOC Search Collector</a:t>
            </a:r>
          </a:p>
          <a:p>
            <a:pPr marL="171450" indent="-171450">
              <a:buFont typeface="Arial" panose="020B0604020202020204" pitchFamily="34" charset="0"/>
              <a:buChar char="•"/>
            </a:pPr>
            <a:endParaRPr lang="en-CA" dirty="0" smtClean="0"/>
          </a:p>
          <a:p>
            <a:pPr marL="171450" indent="-171450">
              <a:buFont typeface="Arial" panose="020B0604020202020204" pitchFamily="34" charset="0"/>
              <a:buChar char="•"/>
            </a:pPr>
            <a:r>
              <a:rPr lang="en-CA" dirty="0" smtClean="0"/>
              <a:t>Analyze Collected Data</a:t>
            </a:r>
          </a:p>
          <a:p>
            <a:pPr marL="171450" indent="-171450">
              <a:buFont typeface="Arial" panose="020B0604020202020204" pitchFamily="34" charset="0"/>
              <a:buChar char="•"/>
            </a:pPr>
            <a:r>
              <a:rPr lang="en-CA" dirty="0" smtClean="0"/>
              <a:t>Analyze</a:t>
            </a:r>
            <a:r>
              <a:rPr lang="en-CA" baseline="0" dirty="0" smtClean="0"/>
              <a:t> a Saved Memory File</a:t>
            </a:r>
          </a:p>
          <a:p>
            <a:pPr marL="171450" indent="-171450">
              <a:buFont typeface="Arial" panose="020B0604020202020204" pitchFamily="34" charset="0"/>
              <a:buChar char="•"/>
            </a:pPr>
            <a:r>
              <a:rPr lang="en-CA" baseline="0" dirty="0" smtClean="0"/>
              <a:t>Analyze this Computer</a:t>
            </a:r>
          </a:p>
          <a:p>
            <a:pPr marL="171450" indent="-171450">
              <a:buFont typeface="Arial" panose="020B0604020202020204" pitchFamily="34" charset="0"/>
              <a:buChar char="•"/>
            </a:pPr>
            <a:endParaRPr lang="en-CA" baseline="0" dirty="0" smtClean="0"/>
          </a:p>
          <a:p>
            <a:pPr marL="171450" indent="-171450">
              <a:buFont typeface="Arial" panose="020B0604020202020204" pitchFamily="34" charset="0"/>
              <a:buChar char="•"/>
            </a:pPr>
            <a:r>
              <a:rPr lang="en-CA" baseline="0" dirty="0" smtClean="0"/>
              <a:t>Open a Saved Analysis</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29</a:t>
            </a:fld>
            <a:endParaRPr lang="en-CA"/>
          </a:p>
        </p:txBody>
      </p:sp>
    </p:spTree>
    <p:extLst>
      <p:ext uri="{BB962C8B-B14F-4D97-AF65-F5344CB8AC3E}">
        <p14:creationId xmlns:p14="http://schemas.microsoft.com/office/powerpoint/2010/main" val="2678799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shows</a:t>
            </a:r>
            <a:r>
              <a:rPr lang="en-CA" baseline="0" dirty="0" smtClean="0"/>
              <a:t> a sample IOC file which you can download and run against a system to look for the “Tasking Trojan”</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32</a:t>
            </a:fld>
            <a:endParaRPr lang="en-CA"/>
          </a:p>
        </p:txBody>
      </p:sp>
    </p:spTree>
    <p:extLst>
      <p:ext uri="{BB962C8B-B14F-4D97-AF65-F5344CB8AC3E}">
        <p14:creationId xmlns:p14="http://schemas.microsoft.com/office/powerpoint/2010/main" val="2263828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44</a:t>
            </a:fld>
            <a:endParaRPr lang="en-CA"/>
          </a:p>
        </p:txBody>
      </p:sp>
    </p:spTree>
    <p:extLst>
      <p:ext uri="{BB962C8B-B14F-4D97-AF65-F5344CB8AC3E}">
        <p14:creationId xmlns:p14="http://schemas.microsoft.com/office/powerpoint/2010/main" val="16495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the typical work flow for a state sponsored hacker. </a:t>
            </a:r>
          </a:p>
          <a:p>
            <a:endParaRPr lang="en-CA" dirty="0" smtClean="0"/>
          </a:p>
          <a:p>
            <a:r>
              <a:rPr lang="en-CA" dirty="0" smtClean="0"/>
              <a:t>One of the reasons for obtaining user credentials is that this allows the attacker</a:t>
            </a:r>
            <a:r>
              <a:rPr lang="en-CA" baseline="0" dirty="0" smtClean="0"/>
              <a:t> to move around the network looking like an authorized user</a:t>
            </a:r>
            <a:endParaRPr lang="en-CA" dirty="0" smtClean="0"/>
          </a:p>
          <a:p>
            <a:endParaRPr lang="en-CA" dirty="0" smtClean="0"/>
          </a:p>
          <a:p>
            <a:r>
              <a:rPr lang="en-CA" dirty="0" smtClean="0"/>
              <a:t>The goal</a:t>
            </a:r>
            <a:r>
              <a:rPr lang="en-CA" baseline="0" dirty="0" smtClean="0"/>
              <a:t> is to get into the network without being seen and then using different persistence mechanisms to stay in the network even if discovered. </a:t>
            </a:r>
          </a:p>
          <a:p>
            <a:endParaRPr lang="en-CA" baseline="0" dirty="0" smtClean="0"/>
          </a:p>
          <a:p>
            <a:r>
              <a:rPr lang="en-CA" baseline="0" dirty="0" smtClean="0"/>
              <a:t>It is not uncommon for the attacker to establish a foothold on 50 or more computers in a large network to maintain persistence.</a:t>
            </a:r>
          </a:p>
          <a:p>
            <a:endParaRPr lang="en-CA" baseline="0" dirty="0" smtClean="0"/>
          </a:p>
          <a:p>
            <a:r>
              <a:rPr lang="en-CA" baseline="0" dirty="0" smtClean="0"/>
              <a:t>The attacker may install his utilities or use utilities already on the network like the </a:t>
            </a:r>
            <a:r>
              <a:rPr lang="en-CA" baseline="0" dirty="0" err="1" smtClean="0"/>
              <a:t>PSToolset</a:t>
            </a:r>
            <a:r>
              <a:rPr lang="en-CA" baseline="0" dirty="0" smtClean="0"/>
              <a:t> from Microsoft.</a:t>
            </a:r>
          </a:p>
          <a:p>
            <a:endParaRPr lang="en-CA" baseline="0" dirty="0" smtClean="0"/>
          </a:p>
          <a:p>
            <a:r>
              <a:rPr lang="en-CA" baseline="0" dirty="0" smtClean="0"/>
              <a:t>There are cases of the attacker putting </a:t>
            </a:r>
            <a:r>
              <a:rPr lang="en-CA" baseline="0" dirty="0" err="1" smtClean="0"/>
              <a:t>sleeperware</a:t>
            </a:r>
            <a:r>
              <a:rPr lang="en-CA" baseline="0" dirty="0" smtClean="0"/>
              <a:t> on a system which once a year will ping out to the attacker letting him back into the network if he has been shut out of it.</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5</a:t>
            </a:fld>
            <a:endParaRPr lang="en-CA"/>
          </a:p>
        </p:txBody>
      </p:sp>
    </p:spTree>
    <p:extLst>
      <p:ext uri="{BB962C8B-B14F-4D97-AF65-F5344CB8AC3E}">
        <p14:creationId xmlns:p14="http://schemas.microsoft.com/office/powerpoint/2010/main" val="287269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reason for taking detailed notes is that you may have to establish why you interacted with the live system and what actions you took.</a:t>
            </a:r>
          </a:p>
          <a:p>
            <a:endParaRPr lang="en-CA" dirty="0" smtClean="0"/>
          </a:p>
          <a:p>
            <a:r>
              <a:rPr lang="en-CA" dirty="0" smtClean="0"/>
              <a:t>You also need to be aware of any changes to the system created by running a live response and be able to explain them in court if questioned.</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6</a:t>
            </a:fld>
            <a:endParaRPr lang="en-CA"/>
          </a:p>
        </p:txBody>
      </p:sp>
    </p:spTree>
    <p:extLst>
      <p:ext uri="{BB962C8B-B14F-4D97-AF65-F5344CB8AC3E}">
        <p14:creationId xmlns:p14="http://schemas.microsoft.com/office/powerpoint/2010/main" val="429024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investigation starts with a collection of large amounts of data which then have to be processed to minimize the amount of data to just what is significant to the event being examined. </a:t>
            </a:r>
          </a:p>
          <a:p>
            <a:endParaRPr lang="en-CA" dirty="0" smtClean="0"/>
          </a:p>
          <a:p>
            <a:r>
              <a:rPr lang="en-CA" dirty="0" smtClean="0"/>
              <a:t>Other data can be things such as interviewing the user that discovered the incident, System Admin</a:t>
            </a:r>
            <a:r>
              <a:rPr lang="en-CA" baseline="0" dirty="0" smtClean="0"/>
              <a:t> interviews, Closed Circuit TV to see who was in the building or in the data centre, etc. </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7</a:t>
            </a:fld>
            <a:endParaRPr lang="en-CA"/>
          </a:p>
        </p:txBody>
      </p:sp>
    </p:spTree>
    <p:extLst>
      <p:ext uri="{BB962C8B-B14F-4D97-AF65-F5344CB8AC3E}">
        <p14:creationId xmlns:p14="http://schemas.microsoft.com/office/powerpoint/2010/main" val="39688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Preparation</a:t>
            </a:r>
            <a:r>
              <a:rPr lang="en-CA" baseline="0" dirty="0" smtClean="0"/>
              <a:t> includes things such as forming your CIRT, knowing your network, having up to date network diagrams, having a communications plan, having all of the equipment available which you might need, implement robust logging in your environment, etc.</a:t>
            </a:r>
          </a:p>
          <a:p>
            <a:endParaRPr lang="en-CA" baseline="0" dirty="0" smtClean="0"/>
          </a:p>
          <a:p>
            <a:r>
              <a:rPr lang="en-CA" baseline="0" dirty="0" smtClean="0"/>
              <a:t>Identify if this is a real incident based on the information available. Need to determine the nature and possible impact of the incident. This is usually done by the CIRT leader who will escalate to a full incident if required.</a:t>
            </a:r>
          </a:p>
          <a:p>
            <a:endParaRPr lang="en-CA" baseline="0" dirty="0" smtClean="0"/>
          </a:p>
          <a:p>
            <a:r>
              <a:rPr lang="en-CA" baseline="0" dirty="0" smtClean="0"/>
              <a:t>Containment is trying to limit the impact of the incident by controlling its scope and magnitude. Can include things such as changing passwords, blocking attacking IPs, virus removal</a:t>
            </a:r>
          </a:p>
          <a:p>
            <a:endParaRPr lang="en-CA" baseline="0" dirty="0" smtClean="0"/>
          </a:p>
          <a:p>
            <a:r>
              <a:rPr lang="en-CA" baseline="0" dirty="0" smtClean="0"/>
              <a:t>Eradication is the elimination or mitigation of the vulnerability which caused the incident to occur</a:t>
            </a:r>
          </a:p>
          <a:p>
            <a:endParaRPr lang="en-CA" baseline="0" dirty="0" smtClean="0"/>
          </a:p>
          <a:p>
            <a:r>
              <a:rPr lang="en-CA" baseline="0" dirty="0" smtClean="0"/>
              <a:t>Recovery is brining the network or impacted systems back to operations / production status. This could be to a known good backup or rebuilding the systems. Once recovery has been completed there is a need to monitor and validate that the attack has been contained.</a:t>
            </a:r>
          </a:p>
          <a:p>
            <a:endParaRPr lang="en-CA" baseline="0" dirty="0" smtClean="0"/>
          </a:p>
          <a:p>
            <a:r>
              <a:rPr lang="en-CA" baseline="0" dirty="0" smtClean="0"/>
              <a:t>Lessons Learned is brining everyone involved in the incident into a room and discussing what worked and what didn’t work. We keep what did work and find a way to fix the things that didn’t work. This then becomes part of the preparation phase for the next incident.</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8</a:t>
            </a:fld>
            <a:endParaRPr lang="en-CA"/>
          </a:p>
        </p:txBody>
      </p:sp>
    </p:spTree>
    <p:extLst>
      <p:ext uri="{BB962C8B-B14F-4D97-AF65-F5344CB8AC3E}">
        <p14:creationId xmlns:p14="http://schemas.microsoft.com/office/powerpoint/2010/main" val="131161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2CFD960D-1F2D-4E79-94A5-7B6C9E78850F}" type="slidenum">
              <a:rPr lang="en-US"/>
              <a:pPr/>
              <a:t>9</a:t>
            </a:fld>
            <a:endParaRPr lang="en-US"/>
          </a:p>
        </p:txBody>
      </p:sp>
      <p:sp>
        <p:nvSpPr>
          <p:cNvPr id="312323" name="Rectangle 7"/>
          <p:cNvSpPr txBox="1">
            <a:spLocks noGrp="1" noChangeArrowheads="1"/>
          </p:cNvSpPr>
          <p:nvPr/>
        </p:nvSpPr>
        <p:spPr bwMode="auto">
          <a:xfrm>
            <a:off x="3971219" y="8830956"/>
            <a:ext cx="3037633" cy="463883"/>
          </a:xfrm>
          <a:prstGeom prst="rect">
            <a:avLst/>
          </a:prstGeom>
          <a:noFill/>
          <a:ln w="9525">
            <a:noFill/>
            <a:miter lim="800000"/>
            <a:headEnd/>
            <a:tailEnd/>
          </a:ln>
        </p:spPr>
        <p:txBody>
          <a:bodyPr lIns="92430" tIns="46214" rIns="92430" bIns="46214" anchor="b"/>
          <a:lstStyle/>
          <a:p>
            <a:pPr algn="r" defTabSz="924668"/>
            <a:fld id="{94E899B0-0E09-408C-B239-F8FC0684E5D8}" type="slidenum">
              <a:rPr lang="en-US" sz="1200">
                <a:latin typeface="Arial" charset="0"/>
                <a:cs typeface="Arial" charset="0"/>
              </a:rPr>
              <a:pPr algn="r" defTabSz="924668"/>
              <a:t>9</a:t>
            </a:fld>
            <a:endParaRPr lang="en-US" sz="1200">
              <a:latin typeface="Arial" charset="0"/>
              <a:cs typeface="Arial" charset="0"/>
            </a:endParaRPr>
          </a:p>
        </p:txBody>
      </p:sp>
      <p:sp>
        <p:nvSpPr>
          <p:cNvPr id="312324" name="Rectangle 2"/>
          <p:cNvSpPr>
            <a:spLocks noGrp="1" noRot="1" noChangeAspect="1" noChangeArrowheads="1" noTextEdit="1"/>
          </p:cNvSpPr>
          <p:nvPr>
            <p:ph type="sldImg"/>
          </p:nvPr>
        </p:nvSpPr>
        <p:spPr>
          <a:ln/>
        </p:spPr>
      </p:sp>
      <p:sp>
        <p:nvSpPr>
          <p:cNvPr id="312325" name="Rectangle 3"/>
          <p:cNvSpPr>
            <a:spLocks noGrp="1" noChangeArrowheads="1"/>
          </p:cNvSpPr>
          <p:nvPr>
            <p:ph type="body" idx="1"/>
          </p:nvPr>
        </p:nvSpPr>
        <p:spPr>
          <a:xfrm>
            <a:off x="701351" y="4417041"/>
            <a:ext cx="5607700" cy="4182755"/>
          </a:xfrm>
          <a:noFill/>
          <a:ln/>
        </p:spPr>
        <p:txBody>
          <a:bodyPr lIns="92430" tIns="46214" rIns="92430" bIns="46214"/>
          <a:lstStyle/>
          <a:p>
            <a:pPr eaLnBrk="1" hangingPunct="1"/>
            <a:r>
              <a:rPr lang="en-US" dirty="0" smtClean="0"/>
              <a:t>Public</a:t>
            </a:r>
            <a:r>
              <a:rPr lang="en-US" baseline="0" dirty="0" smtClean="0"/>
              <a:t> Relations or the Communications Department are important members of the team and need to be included from the onset of the CIRT. </a:t>
            </a:r>
          </a:p>
          <a:p>
            <a:pPr eaLnBrk="1" hangingPunct="1"/>
            <a:r>
              <a:rPr lang="en-US" baseline="0" dirty="0" smtClean="0"/>
              <a:t>This is because they need to be aware of the situation and be able to answer questions from the media when the breach become public knowledge which it will.</a:t>
            </a:r>
          </a:p>
          <a:p>
            <a:pPr eaLnBrk="1" hangingPunct="1"/>
            <a:endParaRPr lang="en-US" baseline="0" dirty="0" smtClean="0"/>
          </a:p>
          <a:p>
            <a:pPr eaLnBrk="1" hangingPunct="1"/>
            <a:r>
              <a:rPr lang="en-US" baseline="0" dirty="0" smtClean="0"/>
              <a:t>Legal counsel is important and the CIRT should consider reporting through the Legal Dept. as this then makes the report work product and makes it subject to solicitor / client privilege which will make it more difficult for external parties to obtain copies of the report.</a:t>
            </a:r>
          </a:p>
          <a:p>
            <a:pPr eaLnBrk="1" hangingPunct="1"/>
            <a:endParaRPr lang="en-US" baseline="0" dirty="0" smtClean="0"/>
          </a:p>
          <a:p>
            <a:pPr eaLnBrk="1" hangingPunct="1"/>
            <a:r>
              <a:rPr lang="en-US" baseline="0" dirty="0" smtClean="0"/>
              <a:t>Executive management needs to be kept informed of the status of the incident. This also brings forth a common saying “Never waste an incident” as this is a good opportunity to seek funding for security projects you may want to bring forward as the executive are now aware of the problems and costs (Both Financial and Social) associated to responding to an incident.</a:t>
            </a:r>
            <a:endParaRPr lang="en-US" dirty="0" smtClean="0"/>
          </a:p>
        </p:txBody>
      </p:sp>
    </p:spTree>
    <p:extLst>
      <p:ext uri="{BB962C8B-B14F-4D97-AF65-F5344CB8AC3E}">
        <p14:creationId xmlns:p14="http://schemas.microsoft.com/office/powerpoint/2010/main" val="285308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During an</a:t>
            </a:r>
            <a:r>
              <a:rPr lang="en-CA" baseline="0" dirty="0" smtClean="0"/>
              <a:t> active incident we need to collect the volatile data before pulling the plug on the system and making an image of the hard drive.</a:t>
            </a:r>
          </a:p>
          <a:p>
            <a:endParaRPr lang="en-CA" baseline="0" dirty="0" smtClean="0"/>
          </a:p>
          <a:p>
            <a:r>
              <a:rPr lang="en-CA" baseline="0" dirty="0" smtClean="0"/>
              <a:t>In a child pornography investigation there may be a need to triage multiple systems to determine if they may hold the illicit images.</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11</a:t>
            </a:fld>
            <a:endParaRPr lang="en-CA"/>
          </a:p>
        </p:txBody>
      </p:sp>
    </p:spTree>
    <p:extLst>
      <p:ext uri="{BB962C8B-B14F-4D97-AF65-F5344CB8AC3E}">
        <p14:creationId xmlns:p14="http://schemas.microsoft.com/office/powerpoint/2010/main" val="221141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should test</a:t>
            </a:r>
            <a:r>
              <a:rPr lang="en-CA" baseline="0" dirty="0" smtClean="0"/>
              <a:t> your live response toolkit before using it. Know how it behaves and is it likely to bring a system down and will it collect all of the items you are after.</a:t>
            </a:r>
          </a:p>
          <a:p>
            <a:endParaRPr lang="en-CA" baseline="0" dirty="0" smtClean="0"/>
          </a:p>
          <a:p>
            <a:r>
              <a:rPr lang="en-CA" baseline="0" dirty="0" smtClean="0"/>
              <a:t>If creating your own LRK you should have a different LRK for each type of operating system and operating system version you may need to examine.</a:t>
            </a:r>
            <a:endParaRPr lang="en-CA" dirty="0"/>
          </a:p>
        </p:txBody>
      </p:sp>
      <p:sp>
        <p:nvSpPr>
          <p:cNvPr id="4" name="Slide Number Placeholder 3"/>
          <p:cNvSpPr>
            <a:spLocks noGrp="1"/>
          </p:cNvSpPr>
          <p:nvPr>
            <p:ph type="sldNum" sz="quarter" idx="10"/>
          </p:nvPr>
        </p:nvSpPr>
        <p:spPr/>
        <p:txBody>
          <a:bodyPr/>
          <a:lstStyle/>
          <a:p>
            <a:fld id="{E1049DC5-C560-433D-926E-9A4F1FDC46C9}" type="slidenum">
              <a:rPr lang="en-CA" smtClean="0"/>
              <a:t>13</a:t>
            </a:fld>
            <a:endParaRPr lang="en-CA"/>
          </a:p>
        </p:txBody>
      </p:sp>
    </p:spTree>
    <p:extLst>
      <p:ext uri="{BB962C8B-B14F-4D97-AF65-F5344CB8AC3E}">
        <p14:creationId xmlns:p14="http://schemas.microsoft.com/office/powerpoint/2010/main" val="205358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68126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265858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custDataLst>
      <p:tags r:id="rId1"/>
    </p:custDataLst>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4592691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3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418218681"/>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1" orient="horz" pos="864">
          <p15:clr>
            <a:srgbClr val="FBAE40"/>
          </p15:clr>
        </p15:guide>
        <p15:guide id="2" pos="56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14212616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64">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61" r:id="rId6"/>
    <p:sldLayoutId id="2147483654" r:id="rId7"/>
    <p:sldLayoutId id="2147483662" r:id="rId8"/>
    <p:sldLayoutId id="2147483660"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hyperlink" Target="https://technet.microsoft.com/en-ca/library/bb490890.aspx" TargetMode="Externa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3" Type="http://schemas.openxmlformats.org/officeDocument/2006/relationships/hyperlink" Target="https://www.fireeye.com/services/freeware/ioc-editor.html" TargetMode="Externa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9.xml"/><Relationship Id="rId4" Type="http://schemas.openxmlformats.org/officeDocument/2006/relationships/hyperlink" Target="https://www.iocbucket.com/iocs/9cec8b496b4111051bc71c6d1fe1bf5cbcdc3f27"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3" Type="http://schemas.openxmlformats.org/officeDocument/2006/relationships/hyperlink" Target="https://www.iocbucket.com/iocs/9cec8b496b4111051bc71c6d1fe1bf5cbcdc3f27" TargetMode="Externa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lstStyle/>
          <a:p>
            <a:r>
              <a:rPr lang="en-US" dirty="0"/>
              <a:t>Module </a:t>
            </a:r>
            <a:r>
              <a:rPr lang="en-US" dirty="0" smtClean="0"/>
              <a:t>3: Live Response</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p:txBody>
          <a:bodyPr>
            <a:normAutofit fontScale="90000"/>
          </a:bodyPr>
          <a:lstStyle/>
          <a:p>
            <a:pPr eaLnBrk="1" hangingPunct="1"/>
            <a:r>
              <a:rPr lang="en-CA" sz="3600" dirty="0"/>
              <a:t>Initial Incident Response by Investigators</a:t>
            </a:r>
          </a:p>
        </p:txBody>
      </p:sp>
      <p:sp>
        <p:nvSpPr>
          <p:cNvPr id="16387" name="Content Placeholder 3"/>
          <p:cNvSpPr>
            <a:spLocks noGrp="1"/>
          </p:cNvSpPr>
          <p:nvPr>
            <p:ph sz="quarter" idx="10"/>
          </p:nvPr>
        </p:nvSpPr>
        <p:spPr>
          <a:xfrm>
            <a:off x="5048798" y="1635939"/>
            <a:ext cx="7008523" cy="4735176"/>
          </a:xfrm>
        </p:spPr>
        <p:txBody>
          <a:bodyPr>
            <a:normAutofit/>
          </a:bodyPr>
          <a:lstStyle/>
          <a:p>
            <a:pPr eaLnBrk="1" hangingPunct="1"/>
            <a:r>
              <a:rPr lang="en-CA" sz="2000" dirty="0"/>
              <a:t>Understand how cyber attacks occur</a:t>
            </a:r>
          </a:p>
          <a:p>
            <a:pPr lvl="1" eaLnBrk="1" hangingPunct="1"/>
            <a:r>
              <a:rPr lang="en-CA" sz="2000" dirty="0"/>
              <a:t>How Windows and Unix systems are attacked</a:t>
            </a:r>
          </a:p>
          <a:p>
            <a:pPr eaLnBrk="1" hangingPunct="1"/>
            <a:r>
              <a:rPr lang="en-CA" sz="2000" dirty="0"/>
              <a:t>Understand how to collect the </a:t>
            </a:r>
            <a:r>
              <a:rPr lang="en-CA" sz="2000" dirty="0" smtClean="0"/>
              <a:t>data/evidence</a:t>
            </a:r>
            <a:endParaRPr lang="en-CA" sz="2000" dirty="0"/>
          </a:p>
          <a:p>
            <a:pPr lvl="1" eaLnBrk="1" hangingPunct="1"/>
            <a:r>
              <a:rPr lang="en-CA" sz="2000" dirty="0"/>
              <a:t>Live data collection</a:t>
            </a:r>
          </a:p>
          <a:p>
            <a:pPr lvl="1" eaLnBrk="1" hangingPunct="1"/>
            <a:r>
              <a:rPr lang="en-CA" sz="2000" dirty="0"/>
              <a:t>Forensic duplication</a:t>
            </a:r>
          </a:p>
          <a:p>
            <a:pPr lvl="1" eaLnBrk="1" hangingPunct="1"/>
            <a:r>
              <a:rPr lang="en-CA" sz="2000" dirty="0"/>
              <a:t>Network surveillance</a:t>
            </a:r>
          </a:p>
          <a:p>
            <a:pPr lvl="1" eaLnBrk="1" hangingPunct="1"/>
            <a:r>
              <a:rPr lang="en-CA" sz="2000" dirty="0"/>
              <a:t>Interviews</a:t>
            </a:r>
          </a:p>
          <a:p>
            <a:pPr eaLnBrk="1" hangingPunct="1"/>
            <a:r>
              <a:rPr lang="en-CA" sz="2000" dirty="0"/>
              <a:t>Understand how to interpret the </a:t>
            </a:r>
            <a:r>
              <a:rPr lang="en-CA" sz="2000" dirty="0" smtClean="0"/>
              <a:t>data/evidence</a:t>
            </a:r>
            <a:endParaRPr lang="en-CA" sz="2000" dirty="0"/>
          </a:p>
          <a:p>
            <a:pPr lvl="1" eaLnBrk="1" hangingPunct="1"/>
            <a:r>
              <a:rPr lang="en-CA" sz="2000" dirty="0"/>
              <a:t>Host-based evidence</a:t>
            </a:r>
          </a:p>
          <a:p>
            <a:pPr lvl="1" eaLnBrk="1" hangingPunct="1"/>
            <a:r>
              <a:rPr lang="en-CA" sz="2000" dirty="0"/>
              <a:t>Network-based evidence</a:t>
            </a:r>
          </a:p>
          <a:p>
            <a:pPr lvl="1" eaLnBrk="1" hangingPunct="1"/>
            <a:r>
              <a:rPr lang="en-CA" sz="2000" dirty="0"/>
              <a:t>Other evidence</a:t>
            </a:r>
          </a:p>
        </p:txBody>
      </p:sp>
      <p:grpSp>
        <p:nvGrpSpPr>
          <p:cNvPr id="16388" name="Group 12"/>
          <p:cNvGrpSpPr>
            <a:grpSpLocks/>
          </p:cNvGrpSpPr>
          <p:nvPr/>
        </p:nvGrpSpPr>
        <p:grpSpPr bwMode="auto">
          <a:xfrm>
            <a:off x="1814514" y="1725613"/>
            <a:ext cx="2065337" cy="3860800"/>
            <a:chOff x="198390" y="1955784"/>
            <a:chExt cx="2065350" cy="3860832"/>
          </a:xfrm>
        </p:grpSpPr>
        <p:sp>
          <p:nvSpPr>
            <p:cNvPr id="16389" name="Rectangle 4"/>
            <p:cNvSpPr>
              <a:spLocks noChangeArrowheads="1"/>
            </p:cNvSpPr>
            <p:nvPr/>
          </p:nvSpPr>
          <p:spPr bwMode="auto">
            <a:xfrm>
              <a:off x="198390" y="1955784"/>
              <a:ext cx="2019312" cy="914400"/>
            </a:xfrm>
            <a:prstGeom prst="rect">
              <a:avLst/>
            </a:prstGeom>
            <a:solidFill>
              <a:schemeClr val="accent1">
                <a:lumMod val="60000"/>
                <a:lumOff val="40000"/>
              </a:schemeClr>
            </a:solidFill>
            <a:ln w="9525" algn="ctr">
              <a:solidFill>
                <a:schemeClr val="tx1"/>
              </a:solidFill>
              <a:round/>
              <a:headEnd/>
              <a:tailEnd/>
            </a:ln>
          </p:spPr>
          <p:txBody>
            <a:bodyPr wrap="none" anchor="ctr"/>
            <a:lstStyle/>
            <a:p>
              <a:endParaRPr lang="en-CA"/>
            </a:p>
          </p:txBody>
        </p:sp>
        <p:sp>
          <p:nvSpPr>
            <p:cNvPr id="16390" name="Rectangle 5"/>
            <p:cNvSpPr>
              <a:spLocks noChangeArrowheads="1"/>
            </p:cNvSpPr>
            <p:nvPr/>
          </p:nvSpPr>
          <p:spPr bwMode="auto">
            <a:xfrm>
              <a:off x="244428" y="3429000"/>
              <a:ext cx="2019312" cy="914400"/>
            </a:xfrm>
            <a:prstGeom prst="rect">
              <a:avLst/>
            </a:prstGeom>
            <a:solidFill>
              <a:schemeClr val="accent1">
                <a:lumMod val="60000"/>
                <a:lumOff val="40000"/>
              </a:schemeClr>
            </a:solidFill>
            <a:ln w="9525" algn="ctr">
              <a:solidFill>
                <a:schemeClr val="tx1"/>
              </a:solidFill>
              <a:round/>
              <a:headEnd/>
              <a:tailEnd/>
            </a:ln>
          </p:spPr>
          <p:txBody>
            <a:bodyPr wrap="none" anchor="ctr"/>
            <a:lstStyle/>
            <a:p>
              <a:endParaRPr lang="en-CA"/>
            </a:p>
          </p:txBody>
        </p:sp>
        <p:sp>
          <p:nvSpPr>
            <p:cNvPr id="16391" name="Rectangle 6"/>
            <p:cNvSpPr>
              <a:spLocks noChangeArrowheads="1"/>
            </p:cNvSpPr>
            <p:nvPr/>
          </p:nvSpPr>
          <p:spPr bwMode="auto">
            <a:xfrm>
              <a:off x="198390" y="4902216"/>
              <a:ext cx="2019312" cy="914400"/>
            </a:xfrm>
            <a:prstGeom prst="rect">
              <a:avLst/>
            </a:prstGeom>
            <a:solidFill>
              <a:schemeClr val="accent1">
                <a:lumMod val="60000"/>
                <a:lumOff val="40000"/>
              </a:schemeClr>
            </a:solidFill>
            <a:ln w="9525" algn="ctr">
              <a:solidFill>
                <a:schemeClr val="tx1"/>
              </a:solidFill>
              <a:round/>
              <a:headEnd/>
              <a:tailEnd/>
            </a:ln>
          </p:spPr>
          <p:txBody>
            <a:bodyPr wrap="none" anchor="ctr"/>
            <a:lstStyle/>
            <a:p>
              <a:endParaRPr lang="en-CA"/>
            </a:p>
          </p:txBody>
        </p:sp>
        <p:sp>
          <p:nvSpPr>
            <p:cNvPr id="16392" name="TextBox 7"/>
            <p:cNvSpPr txBox="1">
              <a:spLocks noChangeArrowheads="1"/>
            </p:cNvSpPr>
            <p:nvPr/>
          </p:nvSpPr>
          <p:spPr bwMode="auto">
            <a:xfrm>
              <a:off x="290466" y="2185974"/>
              <a:ext cx="1544269" cy="400110"/>
            </a:xfrm>
            <a:prstGeom prst="rect">
              <a:avLst/>
            </a:prstGeom>
            <a:noFill/>
            <a:ln w="9525">
              <a:noFill/>
              <a:miter lim="800000"/>
              <a:headEnd/>
              <a:tailEnd/>
            </a:ln>
          </p:spPr>
          <p:txBody>
            <a:bodyPr wrap="none">
              <a:spAutoFit/>
            </a:bodyPr>
            <a:lstStyle/>
            <a:p>
              <a:r>
                <a:rPr lang="en-CA" sz="2000"/>
                <a:t>Cyber Attack</a:t>
              </a:r>
            </a:p>
          </p:txBody>
        </p:sp>
        <p:sp>
          <p:nvSpPr>
            <p:cNvPr id="16393" name="TextBox 8"/>
            <p:cNvSpPr txBox="1">
              <a:spLocks noChangeArrowheads="1"/>
            </p:cNvSpPr>
            <p:nvPr/>
          </p:nvSpPr>
          <p:spPr bwMode="auto">
            <a:xfrm>
              <a:off x="336504" y="3659190"/>
              <a:ext cx="1798890" cy="400110"/>
            </a:xfrm>
            <a:prstGeom prst="rect">
              <a:avLst/>
            </a:prstGeom>
            <a:noFill/>
            <a:ln w="9525">
              <a:noFill/>
              <a:miter lim="800000"/>
              <a:headEnd/>
              <a:tailEnd/>
            </a:ln>
          </p:spPr>
          <p:txBody>
            <a:bodyPr wrap="none">
              <a:spAutoFit/>
            </a:bodyPr>
            <a:lstStyle/>
            <a:p>
              <a:r>
                <a:rPr lang="en-CA" sz="2000"/>
                <a:t>Data Collection</a:t>
              </a:r>
            </a:p>
          </p:txBody>
        </p:sp>
        <p:sp>
          <p:nvSpPr>
            <p:cNvPr id="16394" name="TextBox 9"/>
            <p:cNvSpPr txBox="1">
              <a:spLocks noChangeArrowheads="1"/>
            </p:cNvSpPr>
            <p:nvPr/>
          </p:nvSpPr>
          <p:spPr bwMode="auto">
            <a:xfrm>
              <a:off x="198390" y="5132406"/>
              <a:ext cx="2012346" cy="400110"/>
            </a:xfrm>
            <a:prstGeom prst="rect">
              <a:avLst/>
            </a:prstGeom>
            <a:noFill/>
            <a:ln w="9525">
              <a:noFill/>
              <a:miter lim="800000"/>
              <a:headEnd/>
              <a:tailEnd/>
            </a:ln>
          </p:spPr>
          <p:txBody>
            <a:bodyPr wrap="none">
              <a:spAutoFit/>
            </a:bodyPr>
            <a:lstStyle/>
            <a:p>
              <a:r>
                <a:rPr lang="en-CA" sz="2000"/>
                <a:t>Forensic Analysis</a:t>
              </a:r>
            </a:p>
          </p:txBody>
        </p:sp>
        <p:sp>
          <p:nvSpPr>
            <p:cNvPr id="16395" name="Down Arrow 10"/>
            <p:cNvSpPr>
              <a:spLocks noChangeArrowheads="1"/>
            </p:cNvSpPr>
            <p:nvPr/>
          </p:nvSpPr>
          <p:spPr bwMode="auto">
            <a:xfrm>
              <a:off x="1027074" y="2876544"/>
              <a:ext cx="484632" cy="506418"/>
            </a:xfrm>
            <a:prstGeom prst="downArrow">
              <a:avLst>
                <a:gd name="adj1" fmla="val 50000"/>
                <a:gd name="adj2" fmla="val 49998"/>
              </a:avLst>
            </a:prstGeom>
            <a:solidFill>
              <a:schemeClr val="accent1"/>
            </a:solidFill>
            <a:ln w="9525" algn="ctr">
              <a:solidFill>
                <a:schemeClr val="tx1"/>
              </a:solidFill>
              <a:round/>
              <a:headEnd/>
              <a:tailEnd/>
            </a:ln>
          </p:spPr>
          <p:txBody>
            <a:bodyPr wrap="none" anchor="ctr"/>
            <a:lstStyle/>
            <a:p>
              <a:endParaRPr lang="en-CA"/>
            </a:p>
          </p:txBody>
        </p:sp>
        <p:sp>
          <p:nvSpPr>
            <p:cNvPr id="16396" name="Down Arrow 11"/>
            <p:cNvSpPr>
              <a:spLocks noChangeArrowheads="1"/>
            </p:cNvSpPr>
            <p:nvPr/>
          </p:nvSpPr>
          <p:spPr bwMode="auto">
            <a:xfrm>
              <a:off x="1027074" y="4349760"/>
              <a:ext cx="484632" cy="506418"/>
            </a:xfrm>
            <a:prstGeom prst="downArrow">
              <a:avLst>
                <a:gd name="adj1" fmla="val 50000"/>
                <a:gd name="adj2" fmla="val 49998"/>
              </a:avLst>
            </a:prstGeom>
            <a:solidFill>
              <a:schemeClr val="accent1"/>
            </a:solidFill>
            <a:ln w="9525" algn="ctr">
              <a:solidFill>
                <a:schemeClr val="tx1"/>
              </a:solidFill>
              <a:round/>
              <a:headEnd/>
              <a:tailEnd/>
            </a:ln>
          </p:spPr>
          <p:txBody>
            <a:bodyPr wrap="none" anchor="ctr"/>
            <a:lstStyle/>
            <a:p>
              <a:endParaRPr lang="en-CA"/>
            </a:p>
          </p:txBody>
        </p:sp>
      </p:grpSp>
      <p:sp>
        <p:nvSpPr>
          <p:cNvPr id="13" name="TextBox 12"/>
          <p:cNvSpPr txBox="1"/>
          <p:nvPr/>
        </p:nvSpPr>
        <p:spPr>
          <a:xfrm>
            <a:off x="1487155" y="5632451"/>
            <a:ext cx="2667050" cy="73866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 2017, Southern Alberta Institute of Technology</a:t>
            </a:r>
          </a:p>
          <a:p>
            <a:pPr algn="ctr"/>
            <a:endParaRPr lang="en-US" dirty="0"/>
          </a:p>
        </p:txBody>
      </p:sp>
    </p:spTree>
    <p:custDataLst>
      <p:tags r:id="rId1"/>
    </p:custDataLst>
    <p:extLst>
      <p:ext uri="{BB962C8B-B14F-4D97-AF65-F5344CB8AC3E}">
        <p14:creationId xmlns:p14="http://schemas.microsoft.com/office/powerpoint/2010/main" val="815489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Response</a:t>
            </a:r>
            <a:endParaRPr lang="en-US" dirty="0"/>
          </a:p>
        </p:txBody>
      </p:sp>
      <p:sp>
        <p:nvSpPr>
          <p:cNvPr id="3" name="Content Placeholder 2"/>
          <p:cNvSpPr>
            <a:spLocks noGrp="1"/>
          </p:cNvSpPr>
          <p:nvPr>
            <p:ph sz="quarter" idx="10"/>
          </p:nvPr>
        </p:nvSpPr>
        <p:spPr/>
        <p:txBody>
          <a:bodyPr/>
          <a:lstStyle/>
          <a:p>
            <a:r>
              <a:rPr lang="en-US" dirty="0" smtClean="0"/>
              <a:t>In Computer Forensics, we usually look at files on a system after we have imaged the device using a write block device</a:t>
            </a:r>
          </a:p>
          <a:p>
            <a:r>
              <a:rPr lang="en-US" dirty="0" smtClean="0"/>
              <a:t>There are instances when we have to look at files on a system before making the image, such as:</a:t>
            </a:r>
          </a:p>
          <a:p>
            <a:pPr lvl="1"/>
            <a:r>
              <a:rPr lang="en-US" dirty="0" smtClean="0"/>
              <a:t>During the Incident Response (IR) of a network breach</a:t>
            </a:r>
          </a:p>
          <a:p>
            <a:pPr lvl="1"/>
            <a:r>
              <a:rPr lang="en-US" dirty="0" smtClean="0"/>
              <a:t>Triaging a system during a criminal investigation</a:t>
            </a:r>
            <a:endParaRPr lang="en-US" dirty="0"/>
          </a:p>
        </p:txBody>
      </p:sp>
    </p:spTree>
    <p:custDataLst>
      <p:tags r:id="rId1"/>
    </p:custDataLst>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When to Perform a Live Response</a:t>
            </a:r>
            <a:endParaRPr lang="en-CA" dirty="0"/>
          </a:p>
        </p:txBody>
      </p:sp>
      <p:sp>
        <p:nvSpPr>
          <p:cNvPr id="3" name="Content Placeholder 2"/>
          <p:cNvSpPr>
            <a:spLocks noGrp="1"/>
          </p:cNvSpPr>
          <p:nvPr>
            <p:ph sz="quarter" idx="10"/>
          </p:nvPr>
        </p:nvSpPr>
        <p:spPr/>
        <p:txBody>
          <a:bodyPr/>
          <a:lstStyle/>
          <a:p>
            <a:r>
              <a:rPr lang="en-CA" dirty="0" smtClean="0"/>
              <a:t>Is there reason to believe that the volatile data contains information that is vital to the investigation that is not available elsewhere?</a:t>
            </a:r>
          </a:p>
          <a:p>
            <a:r>
              <a:rPr lang="en-CA" dirty="0" smtClean="0"/>
              <a:t>Are there a large number of systems to be analyzed, making forensic duplication impractical?</a:t>
            </a:r>
          </a:p>
          <a:p>
            <a:r>
              <a:rPr lang="en-CA" dirty="0" smtClean="0"/>
              <a:t>Are there legal considerations making a full forensic duplication unwise?</a:t>
            </a:r>
          </a:p>
          <a:p>
            <a:r>
              <a:rPr lang="en-CA" dirty="0" smtClean="0"/>
              <a:t>Will making forensic duplications take an excessive amount of time or possibly fail?</a:t>
            </a:r>
            <a:endParaRPr lang="en-CA" dirty="0"/>
          </a:p>
        </p:txBody>
      </p:sp>
      <p:sp>
        <p:nvSpPr>
          <p:cNvPr id="6" name="TextBox 5"/>
          <p:cNvSpPr txBox="1"/>
          <p:nvPr/>
        </p:nvSpPr>
        <p:spPr>
          <a:xfrm>
            <a:off x="8955515" y="6173400"/>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3784767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Possible Issues with a Live Response</a:t>
            </a:r>
            <a:endParaRPr lang="en-CA" dirty="0"/>
          </a:p>
        </p:txBody>
      </p:sp>
      <p:sp>
        <p:nvSpPr>
          <p:cNvPr id="3" name="Content Placeholder 2"/>
          <p:cNvSpPr>
            <a:spLocks noGrp="1"/>
          </p:cNvSpPr>
          <p:nvPr>
            <p:ph sz="quarter" idx="10"/>
          </p:nvPr>
        </p:nvSpPr>
        <p:spPr/>
        <p:txBody>
          <a:bodyPr/>
          <a:lstStyle/>
          <a:p>
            <a:r>
              <a:rPr lang="en-CA" dirty="0" smtClean="0"/>
              <a:t>Have you tested the live response tool on a similar platform?</a:t>
            </a:r>
          </a:p>
          <a:p>
            <a:r>
              <a:rPr lang="en-CA" dirty="0" smtClean="0"/>
              <a:t>Is the system particularly sensitive to performance issues?</a:t>
            </a:r>
          </a:p>
          <a:p>
            <a:r>
              <a:rPr lang="en-CA" dirty="0" smtClean="0"/>
              <a:t>If the system crashes, what is the impact?</a:t>
            </a:r>
          </a:p>
          <a:p>
            <a:r>
              <a:rPr lang="en-CA" dirty="0" smtClean="0"/>
              <a:t>Have you communicated with all of the stakeholders and received their approval?</a:t>
            </a:r>
          </a:p>
          <a:p>
            <a:pPr lvl="1"/>
            <a:r>
              <a:rPr lang="en-CA" dirty="0" smtClean="0"/>
              <a:t>Consider getting it in writing</a:t>
            </a:r>
            <a:endParaRPr lang="en-CA" dirty="0"/>
          </a:p>
        </p:txBody>
      </p:sp>
      <p:sp>
        <p:nvSpPr>
          <p:cNvPr id="6" name="TextBox 5"/>
          <p:cNvSpPr txBox="1"/>
          <p:nvPr/>
        </p:nvSpPr>
        <p:spPr>
          <a:xfrm>
            <a:off x="8955515" y="6173400"/>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3505847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Collection Best Practices</a:t>
            </a:r>
            <a:endParaRPr lang="en-CA" dirty="0"/>
          </a:p>
        </p:txBody>
      </p:sp>
      <p:sp>
        <p:nvSpPr>
          <p:cNvPr id="3" name="Content Placeholder 2"/>
          <p:cNvSpPr>
            <a:spLocks noGrp="1"/>
          </p:cNvSpPr>
          <p:nvPr>
            <p:ph sz="quarter" idx="10"/>
          </p:nvPr>
        </p:nvSpPr>
        <p:spPr>
          <a:xfrm>
            <a:off x="846669" y="1248508"/>
            <a:ext cx="4146572" cy="4967260"/>
          </a:xfrm>
        </p:spPr>
        <p:txBody>
          <a:bodyPr/>
          <a:lstStyle/>
          <a:p>
            <a:r>
              <a:rPr lang="en-CA" dirty="0" smtClean="0"/>
              <a:t>Document what you do and when you do it</a:t>
            </a:r>
          </a:p>
          <a:p>
            <a:r>
              <a:rPr lang="en-CA" dirty="0" smtClean="0"/>
              <a:t>Get on and off the system quickly</a:t>
            </a:r>
          </a:p>
          <a:p>
            <a:r>
              <a:rPr lang="en-CA" dirty="0" smtClean="0"/>
              <a:t>Use tools that minimize impact on the target system</a:t>
            </a:r>
          </a:p>
          <a:p>
            <a:r>
              <a:rPr lang="en-CA" dirty="0" smtClean="0"/>
              <a:t>Fully automate the process</a:t>
            </a:r>
            <a:endParaRPr lang="en-CA" dirty="0"/>
          </a:p>
        </p:txBody>
      </p:sp>
      <p:sp>
        <p:nvSpPr>
          <p:cNvPr id="4" name="Content Placeholder 2"/>
          <p:cNvSpPr txBox="1">
            <a:spLocks/>
          </p:cNvSpPr>
          <p:nvPr/>
        </p:nvSpPr>
        <p:spPr>
          <a:xfrm>
            <a:off x="5849256" y="1333931"/>
            <a:ext cx="50110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CA" dirty="0" smtClean="0"/>
              <a:t>Collect in order of volatility</a:t>
            </a:r>
          </a:p>
          <a:p>
            <a:r>
              <a:rPr lang="en-CA" dirty="0"/>
              <a:t>Treat collected data as evidence</a:t>
            </a:r>
          </a:p>
          <a:p>
            <a:r>
              <a:rPr lang="en-CA" dirty="0" smtClean="0"/>
              <a:t>Consider </a:t>
            </a:r>
            <a:r>
              <a:rPr lang="en-CA" dirty="0"/>
              <a:t>any credentials you use as lost to the attacker</a:t>
            </a:r>
          </a:p>
          <a:p>
            <a:r>
              <a:rPr lang="en-CA" dirty="0" smtClean="0"/>
              <a:t>Minimize modifications to suspect computer</a:t>
            </a:r>
          </a:p>
        </p:txBody>
      </p:sp>
      <p:sp>
        <p:nvSpPr>
          <p:cNvPr id="7" name="TextBox 6"/>
          <p:cNvSpPr txBox="1"/>
          <p:nvPr/>
        </p:nvSpPr>
        <p:spPr>
          <a:xfrm>
            <a:off x="8955515" y="6173400"/>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2956713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Collecting Volatile Data</a:t>
            </a:r>
          </a:p>
        </p:txBody>
      </p:sp>
      <p:sp>
        <p:nvSpPr>
          <p:cNvPr id="3" name="Content Placeholder 2"/>
          <p:cNvSpPr>
            <a:spLocks noGrp="1"/>
          </p:cNvSpPr>
          <p:nvPr>
            <p:ph sz="quarter" idx="10"/>
          </p:nvPr>
        </p:nvSpPr>
        <p:spPr/>
        <p:txBody>
          <a:bodyPr/>
          <a:lstStyle/>
          <a:p>
            <a:r>
              <a:rPr lang="en-US" dirty="0"/>
              <a:t>RFC 3227 contains the Guidelines for Evidence Collection and Archiving which is used as the basis of our Live Response process</a:t>
            </a:r>
          </a:p>
          <a:p>
            <a:r>
              <a:rPr lang="en-US" dirty="0"/>
              <a:t>Among the contents of this document is  the Order of Volatility (or OOV) which specifies the order in which it is suggested you collect data based on the volatility of the data</a:t>
            </a:r>
          </a:p>
        </p:txBody>
      </p:sp>
    </p:spTree>
    <p:custDataLst>
      <p:tags r:id="rId1"/>
    </p:custDataLst>
    <p:extLst>
      <p:ext uri="{BB962C8B-B14F-4D97-AF65-F5344CB8AC3E}">
        <p14:creationId xmlns:p14="http://schemas.microsoft.com/office/powerpoint/2010/main" val="1629809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Breaking </a:t>
            </a:r>
            <a:r>
              <a:rPr lang="en-CA" dirty="0" smtClean="0"/>
              <a:t>from </a:t>
            </a:r>
            <a:r>
              <a:rPr lang="en-CA" dirty="0"/>
              <a:t>Tradition</a:t>
            </a:r>
          </a:p>
        </p:txBody>
      </p:sp>
      <p:sp>
        <p:nvSpPr>
          <p:cNvPr id="3" name="Content Placeholder 2"/>
          <p:cNvSpPr>
            <a:spLocks noGrp="1"/>
          </p:cNvSpPr>
          <p:nvPr>
            <p:ph sz="quarter" idx="10"/>
          </p:nvPr>
        </p:nvSpPr>
        <p:spPr/>
        <p:txBody>
          <a:bodyPr/>
          <a:lstStyle/>
          <a:p>
            <a:r>
              <a:rPr lang="en-US" dirty="0"/>
              <a:t>There is a common belief that there is not sufficient forensic information contained within the CPU cache and register contents to merit the effort required to acquire the data</a:t>
            </a:r>
          </a:p>
          <a:p>
            <a:r>
              <a:rPr lang="en-US" dirty="0"/>
              <a:t>The remaining volatile data is invaluable to an investigation</a:t>
            </a:r>
          </a:p>
        </p:txBody>
      </p:sp>
    </p:spTree>
    <p:custDataLst>
      <p:tags r:id="rId1"/>
    </p:custDataLst>
    <p:extLst>
      <p:ext uri="{BB962C8B-B14F-4D97-AF65-F5344CB8AC3E}">
        <p14:creationId xmlns:p14="http://schemas.microsoft.com/office/powerpoint/2010/main" val="4088404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Volatile Information</a:t>
            </a:r>
            <a:endParaRPr lang="en-CA" dirty="0"/>
          </a:p>
        </p:txBody>
      </p:sp>
      <p:sp>
        <p:nvSpPr>
          <p:cNvPr id="3" name="Content Placeholder 2"/>
          <p:cNvSpPr>
            <a:spLocks noGrp="1"/>
          </p:cNvSpPr>
          <p:nvPr>
            <p:ph sz="quarter" idx="10"/>
          </p:nvPr>
        </p:nvSpPr>
        <p:spPr/>
        <p:txBody>
          <a:bodyPr/>
          <a:lstStyle/>
          <a:p>
            <a:r>
              <a:rPr lang="en-CA" dirty="0" smtClean="0"/>
              <a:t>Volatile Information Includes:</a:t>
            </a:r>
          </a:p>
          <a:p>
            <a:pPr lvl="1"/>
            <a:r>
              <a:rPr lang="en-CA" dirty="0" smtClean="0"/>
              <a:t>Memory</a:t>
            </a:r>
          </a:p>
          <a:p>
            <a:pPr lvl="1"/>
            <a:r>
              <a:rPr lang="en-CA" dirty="0" smtClean="0"/>
              <a:t>Open TCP/IP Ports</a:t>
            </a:r>
          </a:p>
          <a:p>
            <a:pPr lvl="1"/>
            <a:r>
              <a:rPr lang="en-CA" dirty="0" smtClean="0"/>
              <a:t>Running Processes</a:t>
            </a:r>
          </a:p>
          <a:p>
            <a:pPr lvl="1"/>
            <a:r>
              <a:rPr lang="en-CA" dirty="0" smtClean="0"/>
              <a:t>Running Services</a:t>
            </a:r>
          </a:p>
          <a:p>
            <a:pPr lvl="1"/>
            <a:r>
              <a:rPr lang="en-CA" dirty="0" smtClean="0"/>
              <a:t>Open Files</a:t>
            </a:r>
          </a:p>
          <a:p>
            <a:pPr lvl="1"/>
            <a:r>
              <a:rPr lang="en-CA" dirty="0" smtClean="0"/>
              <a:t>Processes Opening TCP/IP Ports</a:t>
            </a:r>
          </a:p>
          <a:p>
            <a:pPr lvl="1"/>
            <a:r>
              <a:rPr lang="en-CA" dirty="0" smtClean="0"/>
              <a:t>Network Interface Information</a:t>
            </a:r>
          </a:p>
          <a:p>
            <a:pPr lvl="1"/>
            <a:r>
              <a:rPr lang="en-CA" dirty="0" smtClean="0"/>
              <a:t>Routing Table</a:t>
            </a:r>
            <a:endParaRPr lang="en-CA" dirty="0"/>
          </a:p>
        </p:txBody>
      </p:sp>
    </p:spTree>
    <p:custDataLst>
      <p:tags r:id="rId1"/>
    </p:custDataLst>
    <p:extLst>
      <p:ext uri="{BB962C8B-B14F-4D97-AF65-F5344CB8AC3E}">
        <p14:creationId xmlns:p14="http://schemas.microsoft.com/office/powerpoint/2010/main" val="295862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Building a Live Response Toolkit</a:t>
            </a:r>
            <a:endParaRPr lang="en-CA" dirty="0"/>
          </a:p>
        </p:txBody>
      </p:sp>
      <p:sp>
        <p:nvSpPr>
          <p:cNvPr id="3" name="Content Placeholder 2"/>
          <p:cNvSpPr>
            <a:spLocks noGrp="1"/>
          </p:cNvSpPr>
          <p:nvPr>
            <p:ph sz="quarter" idx="10"/>
          </p:nvPr>
        </p:nvSpPr>
        <p:spPr/>
        <p:txBody>
          <a:bodyPr/>
          <a:lstStyle/>
          <a:p>
            <a:r>
              <a:rPr lang="en-CA" dirty="0" smtClean="0"/>
              <a:t>Typically run from a DVD or USB Drive</a:t>
            </a:r>
          </a:p>
          <a:p>
            <a:r>
              <a:rPr lang="en-CA" dirty="0" smtClean="0"/>
              <a:t>Should be scripted and run from a single command</a:t>
            </a:r>
          </a:p>
          <a:p>
            <a:r>
              <a:rPr lang="en-CA" dirty="0" smtClean="0"/>
              <a:t>“Known Good” copies of any commands from the basic operating system should be copied to the toolkit as well as a “Known Good” copy of the cmd.exe file.</a:t>
            </a:r>
          </a:p>
          <a:p>
            <a:r>
              <a:rPr lang="en-CA" dirty="0" smtClean="0"/>
              <a:t>Remember to add any required DLLs or other system files for the commands you will be running.</a:t>
            </a:r>
          </a:p>
          <a:p>
            <a:endParaRPr lang="en-CA" dirty="0" smtClean="0"/>
          </a:p>
          <a:p>
            <a:endParaRPr lang="en-CA" dirty="0"/>
          </a:p>
        </p:txBody>
      </p:sp>
    </p:spTree>
    <p:custDataLst>
      <p:tags r:id="rId1"/>
    </p:custDataLst>
    <p:extLst>
      <p:ext uri="{BB962C8B-B14F-4D97-AF65-F5344CB8AC3E}">
        <p14:creationId xmlns:p14="http://schemas.microsoft.com/office/powerpoint/2010/main" val="415071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CMD.EXE Internal Commands</a:t>
            </a:r>
            <a:endParaRPr lang="en-CA" dirty="0"/>
          </a:p>
        </p:txBody>
      </p:sp>
      <p:sp>
        <p:nvSpPr>
          <p:cNvPr id="3" name="Content Placeholder 2"/>
          <p:cNvSpPr>
            <a:spLocks noGrp="1"/>
          </p:cNvSpPr>
          <p:nvPr>
            <p:ph sz="quarter" idx="10"/>
          </p:nvPr>
        </p:nvSpPr>
        <p:spPr/>
        <p:txBody>
          <a:bodyPr/>
          <a:lstStyle/>
          <a:p>
            <a:r>
              <a:rPr lang="en-CA" dirty="0" smtClean="0"/>
              <a:t>Some commands are internal to the cmd.exe command shell, such as date and time.</a:t>
            </a:r>
          </a:p>
          <a:p>
            <a:r>
              <a:rPr lang="en-CA" dirty="0" smtClean="0"/>
              <a:t>When running the date and time commands during your live response add the /t switch, which causes the command not to ask for date or time input.</a:t>
            </a:r>
          </a:p>
          <a:p>
            <a:r>
              <a:rPr lang="en-CA" dirty="0" smtClean="0"/>
              <a:t>This makes the command non-interactive and will not require any input to move onto the next command in the LRK script.</a:t>
            </a:r>
            <a:endParaRPr lang="en-CA" dirty="0"/>
          </a:p>
        </p:txBody>
      </p:sp>
    </p:spTree>
    <p:custDataLst>
      <p:tags r:id="rId1"/>
    </p:custDataLst>
    <p:extLst>
      <p:ext uri="{BB962C8B-B14F-4D97-AF65-F5344CB8AC3E}">
        <p14:creationId xmlns:p14="http://schemas.microsoft.com/office/powerpoint/2010/main" val="45341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Module </a:t>
            </a:r>
            <a:r>
              <a:rPr lang="en-CA" dirty="0" smtClean="0"/>
              <a:t>Readings</a:t>
            </a:r>
            <a:endParaRPr lang="en-CA" dirty="0"/>
          </a:p>
        </p:txBody>
      </p:sp>
      <p:sp>
        <p:nvSpPr>
          <p:cNvPr id="3" name="Content Placeholder 2"/>
          <p:cNvSpPr>
            <a:spLocks noGrp="1"/>
          </p:cNvSpPr>
          <p:nvPr>
            <p:ph sz="quarter" idx="10"/>
          </p:nvPr>
        </p:nvSpPr>
        <p:spPr/>
        <p:txBody>
          <a:bodyPr/>
          <a:lstStyle/>
          <a:p>
            <a:r>
              <a:rPr lang="en-CA" sz="3200" dirty="0" smtClean="0"/>
              <a:t>Incident Response &amp; Computer Forensics: Third Edition</a:t>
            </a:r>
          </a:p>
          <a:p>
            <a:pPr lvl="1"/>
            <a:r>
              <a:rPr lang="en-CA" sz="2800" dirty="0" smtClean="0"/>
              <a:t>Chapter 7: Live Data Collection</a:t>
            </a:r>
          </a:p>
          <a:p>
            <a:r>
              <a:rPr lang="en-CA" sz="3200" dirty="0" smtClean="0">
                <a:hlinkClick r:id="rId3"/>
              </a:rPr>
              <a:t>Command-line reference A-Z</a:t>
            </a:r>
            <a:r>
              <a:rPr lang="en-CA" sz="3200" dirty="0"/>
              <a:t> </a:t>
            </a:r>
            <a:r>
              <a:rPr lang="en-CA" sz="3200" dirty="0" smtClean="0"/>
              <a:t>(https://technet.</a:t>
            </a:r>
            <a:br>
              <a:rPr lang="en-CA" sz="3200" dirty="0" smtClean="0"/>
            </a:br>
            <a:r>
              <a:rPr lang="en-CA" sz="3200" dirty="0" smtClean="0"/>
              <a:t>microsoft.com/</a:t>
            </a:r>
            <a:r>
              <a:rPr lang="en-CA" sz="3200" dirty="0" err="1" smtClean="0"/>
              <a:t>en</a:t>
            </a:r>
            <a:r>
              <a:rPr lang="en-CA" sz="3200" dirty="0" smtClean="0"/>
              <a:t>-ca/library/bb490890.aspx)</a:t>
            </a:r>
          </a:p>
        </p:txBody>
      </p:sp>
    </p:spTree>
    <p:custDataLst>
      <p:tags r:id="rId1"/>
    </p:custDataLst>
    <p:extLst>
      <p:ext uri="{BB962C8B-B14F-4D97-AF65-F5344CB8AC3E}">
        <p14:creationId xmlns:p14="http://schemas.microsoft.com/office/powerpoint/2010/main" val="4174676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System Date and Time</a:t>
            </a:r>
            <a:endParaRPr lang="en-CA" dirty="0"/>
          </a:p>
        </p:txBody>
      </p:sp>
      <p:sp>
        <p:nvSpPr>
          <p:cNvPr id="3" name="Content Placeholder 2"/>
          <p:cNvSpPr>
            <a:spLocks noGrp="1"/>
          </p:cNvSpPr>
          <p:nvPr>
            <p:ph sz="quarter" idx="10"/>
          </p:nvPr>
        </p:nvSpPr>
        <p:spPr/>
        <p:txBody>
          <a:bodyPr/>
          <a:lstStyle/>
          <a:p>
            <a:r>
              <a:rPr lang="en-CA" dirty="0" smtClean="0"/>
              <a:t>Once we have the system’s date and time information, we need to:</a:t>
            </a:r>
          </a:p>
          <a:p>
            <a:pPr lvl="1"/>
            <a:r>
              <a:rPr lang="en-CA" dirty="0" smtClean="0"/>
              <a:t>Determine the system’s offset from actual date and time</a:t>
            </a:r>
          </a:p>
          <a:p>
            <a:pPr lvl="1"/>
            <a:r>
              <a:rPr lang="en-CA" dirty="0" smtClean="0"/>
              <a:t>Show date/time offset when comparing system information when multiple systems are involved in the investigation</a:t>
            </a:r>
          </a:p>
          <a:p>
            <a:pPr lvl="1"/>
            <a:r>
              <a:rPr lang="en-CA" dirty="0" smtClean="0"/>
              <a:t>Show in investigative documentation what date/time the live response started and finished</a:t>
            </a:r>
            <a:endParaRPr lang="en-CA" dirty="0"/>
          </a:p>
        </p:txBody>
      </p:sp>
    </p:spTree>
    <p:custDataLst>
      <p:tags r:id="rId1"/>
    </p:custDataLst>
    <p:extLst>
      <p:ext uri="{BB962C8B-B14F-4D97-AF65-F5344CB8AC3E}">
        <p14:creationId xmlns:p14="http://schemas.microsoft.com/office/powerpoint/2010/main" val="4158469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normAutofit/>
          </a:bodyPr>
          <a:lstStyle/>
          <a:p>
            <a:pPr eaLnBrk="1" hangingPunct="1"/>
            <a:r>
              <a:rPr lang="en-US" sz="3600" dirty="0" smtClean="0"/>
              <a:t>Windows Tools </a:t>
            </a:r>
            <a:r>
              <a:rPr lang="en-US" sz="3600" dirty="0"/>
              <a:t>To </a:t>
            </a:r>
            <a:r>
              <a:rPr lang="en-US" sz="3600" dirty="0" smtClean="0"/>
              <a:t>Consider Including</a:t>
            </a:r>
            <a:endParaRPr lang="en-US" sz="3600" dirty="0"/>
          </a:p>
        </p:txBody>
      </p:sp>
      <p:sp>
        <p:nvSpPr>
          <p:cNvPr id="72707" name="Rectangle 3"/>
          <p:cNvSpPr>
            <a:spLocks noGrp="1" noChangeArrowheads="1"/>
          </p:cNvSpPr>
          <p:nvPr>
            <p:ph sz="quarter" idx="10"/>
          </p:nvPr>
        </p:nvSpPr>
        <p:spPr/>
        <p:txBody>
          <a:bodyPr>
            <a:noAutofit/>
          </a:bodyPr>
          <a:lstStyle/>
          <a:p>
            <a:pPr eaLnBrk="1" hangingPunct="1">
              <a:lnSpc>
                <a:spcPct val="90000"/>
              </a:lnSpc>
              <a:spcBef>
                <a:spcPts val="0"/>
              </a:spcBef>
              <a:buFontTx/>
              <a:buNone/>
            </a:pPr>
            <a:r>
              <a:rPr lang="en-US" sz="2000" dirty="0"/>
              <a:t>Microsoft Utilities</a:t>
            </a:r>
          </a:p>
          <a:p>
            <a:pPr eaLnBrk="1" hangingPunct="1">
              <a:lnSpc>
                <a:spcPct val="90000"/>
              </a:lnSpc>
              <a:spcBef>
                <a:spcPts val="0"/>
              </a:spcBef>
            </a:pPr>
            <a:r>
              <a:rPr lang="en-US" sz="2000" dirty="0"/>
              <a:t>date</a:t>
            </a:r>
          </a:p>
          <a:p>
            <a:pPr eaLnBrk="1" hangingPunct="1">
              <a:lnSpc>
                <a:spcPct val="90000"/>
              </a:lnSpc>
              <a:spcBef>
                <a:spcPts val="0"/>
              </a:spcBef>
            </a:pPr>
            <a:r>
              <a:rPr lang="en-US" sz="2000" dirty="0" err="1"/>
              <a:t>netstat</a:t>
            </a:r>
            <a:endParaRPr lang="en-US" sz="2000" dirty="0"/>
          </a:p>
          <a:p>
            <a:pPr eaLnBrk="1" hangingPunct="1">
              <a:lnSpc>
                <a:spcPct val="90000"/>
              </a:lnSpc>
              <a:spcBef>
                <a:spcPts val="0"/>
              </a:spcBef>
            </a:pPr>
            <a:r>
              <a:rPr lang="en-US" sz="2000" dirty="0" err="1"/>
              <a:t>tlist</a:t>
            </a:r>
            <a:r>
              <a:rPr lang="en-US" sz="2000" dirty="0"/>
              <a:t> / </a:t>
            </a:r>
            <a:r>
              <a:rPr lang="en-US" sz="2000" dirty="0" err="1"/>
              <a:t>tasklist</a:t>
            </a:r>
            <a:endParaRPr lang="en-US" sz="2000" dirty="0"/>
          </a:p>
          <a:p>
            <a:pPr eaLnBrk="1" hangingPunct="1">
              <a:lnSpc>
                <a:spcPct val="90000"/>
              </a:lnSpc>
              <a:spcBef>
                <a:spcPts val="0"/>
              </a:spcBef>
            </a:pPr>
            <a:r>
              <a:rPr lang="en-US" sz="2000" dirty="0" err="1"/>
              <a:t>nbtstat</a:t>
            </a:r>
            <a:endParaRPr lang="en-US" sz="2000" dirty="0"/>
          </a:p>
          <a:p>
            <a:pPr eaLnBrk="1" hangingPunct="1">
              <a:lnSpc>
                <a:spcPct val="90000"/>
              </a:lnSpc>
              <a:spcBef>
                <a:spcPts val="0"/>
              </a:spcBef>
            </a:pPr>
            <a:r>
              <a:rPr lang="en-US" sz="2000" dirty="0"/>
              <a:t>at / </a:t>
            </a:r>
            <a:r>
              <a:rPr lang="en-US" sz="2000" dirty="0" err="1"/>
              <a:t>schtasks</a:t>
            </a:r>
            <a:endParaRPr lang="en-US" sz="2000" dirty="0"/>
          </a:p>
          <a:p>
            <a:pPr eaLnBrk="1" hangingPunct="1">
              <a:lnSpc>
                <a:spcPct val="90000"/>
              </a:lnSpc>
              <a:spcBef>
                <a:spcPts val="0"/>
              </a:spcBef>
            </a:pPr>
            <a:r>
              <a:rPr lang="en-US" sz="2000" dirty="0"/>
              <a:t>ipconfig</a:t>
            </a:r>
          </a:p>
          <a:p>
            <a:pPr eaLnBrk="1" hangingPunct="1">
              <a:lnSpc>
                <a:spcPct val="90000"/>
              </a:lnSpc>
              <a:spcBef>
                <a:spcPts val="0"/>
              </a:spcBef>
            </a:pPr>
            <a:r>
              <a:rPr lang="en-US" sz="2000" dirty="0" err="1"/>
              <a:t>arp</a:t>
            </a:r>
            <a:endParaRPr lang="en-US" sz="2000" dirty="0"/>
          </a:p>
          <a:p>
            <a:pPr eaLnBrk="1" hangingPunct="1">
              <a:lnSpc>
                <a:spcPct val="90000"/>
              </a:lnSpc>
              <a:spcBef>
                <a:spcPts val="0"/>
              </a:spcBef>
            </a:pPr>
            <a:r>
              <a:rPr lang="en-US" sz="2000" dirty="0" err="1"/>
              <a:t>regdump</a:t>
            </a:r>
            <a:endParaRPr lang="en-US" sz="2000" dirty="0"/>
          </a:p>
          <a:p>
            <a:pPr eaLnBrk="1" hangingPunct="1">
              <a:lnSpc>
                <a:spcPct val="90000"/>
              </a:lnSpc>
              <a:spcBef>
                <a:spcPts val="0"/>
              </a:spcBef>
            </a:pPr>
            <a:r>
              <a:rPr lang="en-US" sz="2000" dirty="0" err="1"/>
              <a:t>LogParser</a:t>
            </a:r>
            <a:endParaRPr lang="en-US" sz="2000" dirty="0"/>
          </a:p>
          <a:p>
            <a:pPr eaLnBrk="1" hangingPunct="1">
              <a:lnSpc>
                <a:spcPct val="90000"/>
              </a:lnSpc>
              <a:spcBef>
                <a:spcPts val="0"/>
              </a:spcBef>
            </a:pPr>
            <a:r>
              <a:rPr lang="en-US" sz="2000" dirty="0" err="1"/>
              <a:t>UserDump</a:t>
            </a:r>
            <a:endParaRPr lang="en-US" sz="2000" dirty="0"/>
          </a:p>
          <a:p>
            <a:pPr eaLnBrk="1" hangingPunct="1">
              <a:lnSpc>
                <a:spcPct val="90000"/>
              </a:lnSpc>
              <a:spcBef>
                <a:spcPts val="0"/>
              </a:spcBef>
              <a:buFontTx/>
              <a:buNone/>
            </a:pPr>
            <a:endParaRPr lang="en-US" sz="2000" dirty="0" smtClean="0">
              <a:solidFill>
                <a:srgbClr val="FFFF00"/>
              </a:solidFill>
            </a:endParaRPr>
          </a:p>
          <a:p>
            <a:pPr eaLnBrk="1" hangingPunct="1">
              <a:lnSpc>
                <a:spcPct val="90000"/>
              </a:lnSpc>
              <a:spcBef>
                <a:spcPts val="0"/>
              </a:spcBef>
              <a:buFontTx/>
              <a:buNone/>
            </a:pPr>
            <a:r>
              <a:rPr lang="en-US" sz="2000" dirty="0" smtClean="0"/>
              <a:t>Windows </a:t>
            </a:r>
            <a:r>
              <a:rPr lang="en-US" sz="2000" dirty="0" err="1"/>
              <a:t>Sysinternals</a:t>
            </a:r>
            <a:endParaRPr lang="en-US" sz="2000" dirty="0"/>
          </a:p>
          <a:p>
            <a:pPr eaLnBrk="1" hangingPunct="1">
              <a:lnSpc>
                <a:spcPct val="90000"/>
              </a:lnSpc>
              <a:spcBef>
                <a:spcPts val="0"/>
              </a:spcBef>
            </a:pPr>
            <a:r>
              <a:rPr lang="en-US" sz="2000" dirty="0" err="1"/>
              <a:t>psservice</a:t>
            </a:r>
            <a:endParaRPr lang="en-US" sz="2000" dirty="0"/>
          </a:p>
          <a:p>
            <a:pPr eaLnBrk="1" hangingPunct="1">
              <a:lnSpc>
                <a:spcPct val="90000"/>
              </a:lnSpc>
              <a:spcBef>
                <a:spcPts val="0"/>
              </a:spcBef>
            </a:pPr>
            <a:r>
              <a:rPr lang="en-US" sz="2000" dirty="0" err="1"/>
              <a:t>psfile</a:t>
            </a:r>
            <a:endParaRPr lang="en-US" sz="2000" dirty="0"/>
          </a:p>
          <a:p>
            <a:pPr eaLnBrk="1" hangingPunct="1">
              <a:lnSpc>
                <a:spcPct val="90000"/>
              </a:lnSpc>
              <a:spcBef>
                <a:spcPts val="0"/>
              </a:spcBef>
            </a:pPr>
            <a:r>
              <a:rPr lang="en-US" sz="2000" dirty="0" err="1" smtClean="0"/>
              <a:t>psinfo</a:t>
            </a:r>
            <a:endParaRPr lang="en-US" sz="2000" dirty="0"/>
          </a:p>
          <a:p>
            <a:pPr eaLnBrk="1" hangingPunct="1">
              <a:lnSpc>
                <a:spcPct val="90000"/>
              </a:lnSpc>
            </a:pPr>
            <a:endParaRPr lang="en-US" sz="1800" dirty="0"/>
          </a:p>
          <a:p>
            <a:pPr eaLnBrk="1" hangingPunct="1">
              <a:lnSpc>
                <a:spcPct val="90000"/>
              </a:lnSpc>
            </a:pPr>
            <a:endParaRPr lang="en-US" sz="1800" dirty="0"/>
          </a:p>
        </p:txBody>
      </p:sp>
      <p:sp>
        <p:nvSpPr>
          <p:cNvPr id="72708" name="Rectangle 4"/>
          <p:cNvSpPr>
            <a:spLocks noGrp="1" noChangeArrowheads="1"/>
          </p:cNvSpPr>
          <p:nvPr>
            <p:ph sz="half" idx="4294967295"/>
          </p:nvPr>
        </p:nvSpPr>
        <p:spPr>
          <a:xfrm>
            <a:off x="5714714" y="1375025"/>
            <a:ext cx="5080000" cy="3048000"/>
          </a:xfrm>
        </p:spPr>
        <p:txBody>
          <a:bodyPr>
            <a:normAutofit fontScale="92500" lnSpcReduction="20000"/>
          </a:bodyPr>
          <a:lstStyle/>
          <a:p>
            <a:pPr eaLnBrk="1" hangingPunct="1">
              <a:lnSpc>
                <a:spcPct val="90000"/>
              </a:lnSpc>
              <a:spcBef>
                <a:spcPts val="0"/>
              </a:spcBef>
              <a:buFontTx/>
              <a:buNone/>
            </a:pPr>
            <a:r>
              <a:rPr lang="en-US" sz="2000" dirty="0"/>
              <a:t>Windows </a:t>
            </a:r>
            <a:r>
              <a:rPr lang="en-US" sz="2000" dirty="0" err="1"/>
              <a:t>Sysinternals</a:t>
            </a:r>
            <a:r>
              <a:rPr lang="en-US" sz="2000" dirty="0">
                <a:solidFill>
                  <a:srgbClr val="FFFF00"/>
                </a:solidFill>
              </a:rPr>
              <a:t>…</a:t>
            </a:r>
            <a:endParaRPr lang="en-US" sz="2000" dirty="0"/>
          </a:p>
          <a:p>
            <a:pPr eaLnBrk="1" hangingPunct="1">
              <a:lnSpc>
                <a:spcPct val="90000"/>
              </a:lnSpc>
              <a:spcBef>
                <a:spcPts val="0"/>
              </a:spcBef>
            </a:pPr>
            <a:r>
              <a:rPr lang="en-US" sz="2000" dirty="0" err="1"/>
              <a:t>psloggedon</a:t>
            </a:r>
            <a:r>
              <a:rPr lang="en-US" sz="2000" dirty="0"/>
              <a:t> / </a:t>
            </a:r>
            <a:r>
              <a:rPr lang="en-US" sz="2000" dirty="0" err="1"/>
              <a:t>logonsessions</a:t>
            </a:r>
            <a:endParaRPr lang="en-US" sz="2000" dirty="0"/>
          </a:p>
          <a:p>
            <a:pPr eaLnBrk="1" hangingPunct="1">
              <a:lnSpc>
                <a:spcPct val="90000"/>
              </a:lnSpc>
              <a:spcBef>
                <a:spcPts val="0"/>
              </a:spcBef>
            </a:pPr>
            <a:r>
              <a:rPr lang="en-US" sz="2000" dirty="0" err="1"/>
              <a:t>autoruns</a:t>
            </a:r>
            <a:endParaRPr lang="en-US" sz="2000" dirty="0"/>
          </a:p>
          <a:p>
            <a:pPr eaLnBrk="1" hangingPunct="1">
              <a:lnSpc>
                <a:spcPct val="90000"/>
              </a:lnSpc>
              <a:spcBef>
                <a:spcPts val="0"/>
              </a:spcBef>
            </a:pPr>
            <a:r>
              <a:rPr lang="en-US" sz="2000" dirty="0" err="1"/>
              <a:t>psloglist</a:t>
            </a:r>
            <a:endParaRPr lang="en-US" sz="2000" dirty="0"/>
          </a:p>
          <a:p>
            <a:pPr eaLnBrk="1" hangingPunct="1">
              <a:lnSpc>
                <a:spcPct val="90000"/>
              </a:lnSpc>
              <a:spcBef>
                <a:spcPts val="0"/>
              </a:spcBef>
            </a:pPr>
            <a:r>
              <a:rPr lang="en-US" sz="2000" dirty="0"/>
              <a:t>handles</a:t>
            </a:r>
          </a:p>
          <a:p>
            <a:pPr eaLnBrk="1" hangingPunct="1">
              <a:lnSpc>
                <a:spcPct val="90000"/>
              </a:lnSpc>
              <a:spcBef>
                <a:spcPts val="0"/>
              </a:spcBef>
              <a:buFontTx/>
              <a:buNone/>
            </a:pPr>
            <a:endParaRPr lang="en-US" sz="2000" dirty="0">
              <a:solidFill>
                <a:srgbClr val="FFFF00"/>
              </a:solidFill>
            </a:endParaRPr>
          </a:p>
          <a:p>
            <a:pPr eaLnBrk="1" hangingPunct="1">
              <a:lnSpc>
                <a:spcPct val="90000"/>
              </a:lnSpc>
              <a:spcBef>
                <a:spcPts val="0"/>
              </a:spcBef>
              <a:buFontTx/>
              <a:buNone/>
            </a:pPr>
            <a:r>
              <a:rPr lang="en-US" sz="2000" dirty="0"/>
              <a:t>Other Apps</a:t>
            </a:r>
          </a:p>
          <a:p>
            <a:pPr eaLnBrk="1" hangingPunct="1">
              <a:lnSpc>
                <a:spcPct val="90000"/>
              </a:lnSpc>
              <a:spcBef>
                <a:spcPts val="0"/>
              </a:spcBef>
            </a:pPr>
            <a:r>
              <a:rPr lang="en-US" sz="2000" dirty="0" err="1"/>
              <a:t>cports</a:t>
            </a:r>
            <a:r>
              <a:rPr lang="en-US" sz="2000" dirty="0"/>
              <a:t> / </a:t>
            </a:r>
            <a:r>
              <a:rPr lang="en-US" sz="2000" dirty="0" err="1"/>
              <a:t>openports</a:t>
            </a:r>
            <a:endParaRPr lang="en-US" sz="2000" dirty="0"/>
          </a:p>
          <a:p>
            <a:pPr eaLnBrk="1" hangingPunct="1">
              <a:lnSpc>
                <a:spcPct val="90000"/>
              </a:lnSpc>
              <a:spcBef>
                <a:spcPts val="0"/>
              </a:spcBef>
              <a:buFontTx/>
              <a:buNone/>
            </a:pPr>
            <a:endParaRPr lang="en-US" sz="2000" dirty="0">
              <a:solidFill>
                <a:srgbClr val="FFFF00"/>
              </a:solidFill>
            </a:endParaRPr>
          </a:p>
          <a:p>
            <a:pPr eaLnBrk="1" hangingPunct="1">
              <a:lnSpc>
                <a:spcPct val="90000"/>
              </a:lnSpc>
              <a:spcBef>
                <a:spcPts val="0"/>
              </a:spcBef>
              <a:buFontTx/>
              <a:buNone/>
            </a:pPr>
            <a:r>
              <a:rPr lang="en-US" sz="2000" dirty="0"/>
              <a:t>Extra Utilities</a:t>
            </a:r>
          </a:p>
          <a:p>
            <a:pPr eaLnBrk="1" hangingPunct="1">
              <a:lnSpc>
                <a:spcPct val="90000"/>
              </a:lnSpc>
              <a:spcBef>
                <a:spcPts val="0"/>
              </a:spcBef>
            </a:pPr>
            <a:r>
              <a:rPr lang="en-US" sz="2000" dirty="0" err="1"/>
              <a:t>dd</a:t>
            </a:r>
            <a:endParaRPr lang="en-US" sz="2000" dirty="0"/>
          </a:p>
          <a:p>
            <a:pPr eaLnBrk="1" hangingPunct="1">
              <a:lnSpc>
                <a:spcPct val="90000"/>
              </a:lnSpc>
              <a:spcBef>
                <a:spcPts val="0"/>
              </a:spcBef>
            </a:pPr>
            <a:r>
              <a:rPr lang="en-US" sz="2000" dirty="0" err="1"/>
              <a:t>UnxUtils</a:t>
            </a:r>
            <a:r>
              <a:rPr lang="en-US" sz="2000" dirty="0"/>
              <a:t> zip</a:t>
            </a:r>
          </a:p>
          <a:p>
            <a:pPr eaLnBrk="1" hangingPunct="1">
              <a:lnSpc>
                <a:spcPct val="90000"/>
              </a:lnSpc>
              <a:spcBef>
                <a:spcPts val="0"/>
              </a:spcBef>
            </a:pPr>
            <a:r>
              <a:rPr lang="en-US" sz="2000" dirty="0"/>
              <a:t>md5sum</a:t>
            </a:r>
          </a:p>
          <a:p>
            <a:pPr eaLnBrk="1" hangingPunct="1">
              <a:lnSpc>
                <a:spcPct val="90000"/>
              </a:lnSpc>
              <a:spcBef>
                <a:spcPts val="0"/>
              </a:spcBef>
            </a:pPr>
            <a:r>
              <a:rPr lang="en-US" sz="2000" dirty="0" err="1"/>
              <a:t>nc</a:t>
            </a:r>
            <a:r>
              <a:rPr lang="en-US" sz="2000" dirty="0"/>
              <a:t> (</a:t>
            </a:r>
            <a:r>
              <a:rPr lang="en-US" sz="2000" dirty="0" err="1"/>
              <a:t>netcat</a:t>
            </a:r>
            <a:r>
              <a:rPr lang="en-US" sz="2000" dirty="0"/>
              <a:t>)</a:t>
            </a:r>
          </a:p>
          <a:p>
            <a:pPr eaLnBrk="1" hangingPunct="1">
              <a:lnSpc>
                <a:spcPct val="90000"/>
              </a:lnSpc>
            </a:pPr>
            <a:endParaRPr lang="en-US" sz="1800" dirty="0"/>
          </a:p>
          <a:p>
            <a:pPr eaLnBrk="1" hangingPunct="1">
              <a:lnSpc>
                <a:spcPct val="90000"/>
              </a:lnSpc>
            </a:pPr>
            <a:endParaRPr lang="en-US" sz="1800" dirty="0"/>
          </a:p>
        </p:txBody>
      </p:sp>
    </p:spTree>
    <p:custDataLst>
      <p:tags r:id="rId1"/>
    </p:custDataLst>
    <p:extLst>
      <p:ext uri="{BB962C8B-B14F-4D97-AF65-F5344CB8AC3E}">
        <p14:creationId xmlns:p14="http://schemas.microsoft.com/office/powerpoint/2010/main" val="2666598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3803" y="154482"/>
            <a:ext cx="8929797" cy="1094025"/>
          </a:xfrm>
        </p:spPr>
        <p:txBody>
          <a:bodyPr>
            <a:noAutofit/>
          </a:bodyPr>
          <a:lstStyle/>
          <a:p>
            <a:r>
              <a:rPr lang="en-CA" dirty="0"/>
              <a:t>Standard Live Response Summary</a:t>
            </a:r>
            <a:r>
              <a:rPr lang="en-CA" sz="3600" dirty="0"/>
              <a:t/>
            </a:r>
            <a:br>
              <a:rPr lang="en-CA" sz="3600" dirty="0"/>
            </a:br>
            <a:endParaRPr lang="en-US" sz="3600" dirty="0"/>
          </a:p>
        </p:txBody>
      </p:sp>
      <p:sp>
        <p:nvSpPr>
          <p:cNvPr id="74755" name="Rectangle 3"/>
          <p:cNvSpPr>
            <a:spLocks noGrp="1" noChangeArrowheads="1"/>
          </p:cNvSpPr>
          <p:nvPr>
            <p:ph sz="quarter" idx="10"/>
          </p:nvPr>
        </p:nvSpPr>
        <p:spPr/>
        <p:txBody>
          <a:bodyPr/>
          <a:lstStyle/>
          <a:p>
            <a:pPr eaLnBrk="1" hangingPunct="1"/>
            <a:r>
              <a:rPr lang="en-US" dirty="0" smtClean="0"/>
              <a:t>Load Live Response Kit (LRK) on victim</a:t>
            </a:r>
          </a:p>
          <a:p>
            <a:pPr lvl="1"/>
            <a:r>
              <a:rPr lang="en-US" dirty="0" smtClean="0"/>
              <a:t>May be an external USB hard drive or a DVD</a:t>
            </a:r>
          </a:p>
          <a:p>
            <a:pPr eaLnBrk="1" hangingPunct="1"/>
            <a:r>
              <a:rPr lang="en-US" dirty="0" smtClean="0"/>
              <a:t>Open Trusted Command Shell from the LRK</a:t>
            </a:r>
          </a:p>
          <a:p>
            <a:pPr lvl="1" eaLnBrk="1" hangingPunct="1"/>
            <a:r>
              <a:rPr lang="en-US" dirty="0" smtClean="0"/>
              <a:t>Run as Administrator</a:t>
            </a:r>
          </a:p>
          <a:p>
            <a:pPr eaLnBrk="1" hangingPunct="1"/>
            <a:r>
              <a:rPr lang="en-US" dirty="0" smtClean="0"/>
              <a:t>Address external storage path</a:t>
            </a:r>
          </a:p>
          <a:p>
            <a:pPr lvl="1"/>
            <a:r>
              <a:rPr lang="en-US" dirty="0" smtClean="0"/>
              <a:t>Do this within the response script</a:t>
            </a:r>
          </a:p>
          <a:p>
            <a:pPr eaLnBrk="1" hangingPunct="1"/>
            <a:r>
              <a:rPr lang="en-US" dirty="0" smtClean="0"/>
              <a:t>Run the response script</a:t>
            </a:r>
          </a:p>
          <a:p>
            <a:pPr eaLnBrk="1" hangingPunct="1"/>
            <a:endParaRPr lang="en-US" dirty="0" smtClean="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a:lstStyle>
          <a:p>
            <a:endParaRPr lang="en-CA" dirty="0"/>
          </a:p>
        </p:txBody>
      </p:sp>
    </p:spTree>
    <p:custDataLst>
      <p:tags r:id="rId1"/>
    </p:custDataLst>
    <p:extLst>
      <p:ext uri="{BB962C8B-B14F-4D97-AF65-F5344CB8AC3E}">
        <p14:creationId xmlns:p14="http://schemas.microsoft.com/office/powerpoint/2010/main" val="19672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p:txBody>
          <a:bodyPr>
            <a:normAutofit/>
          </a:bodyPr>
          <a:lstStyle/>
          <a:p>
            <a:pPr eaLnBrk="1" hangingPunct="1"/>
            <a:r>
              <a:rPr lang="en-US" dirty="0"/>
              <a:t>Scripting the Live Response</a:t>
            </a:r>
          </a:p>
        </p:txBody>
      </p:sp>
      <p:sp>
        <p:nvSpPr>
          <p:cNvPr id="152579" name="Rectangle 3"/>
          <p:cNvSpPr>
            <a:spLocks noGrp="1" noChangeArrowheads="1"/>
          </p:cNvSpPr>
          <p:nvPr>
            <p:ph sz="quarter" idx="10"/>
          </p:nvPr>
        </p:nvSpPr>
        <p:spPr/>
        <p:txBody>
          <a:bodyPr/>
          <a:lstStyle/>
          <a:p>
            <a:pPr eaLnBrk="1" hangingPunct="1"/>
            <a:r>
              <a:rPr lang="en-US" dirty="0" smtClean="0"/>
              <a:t>Automation is necessary</a:t>
            </a:r>
          </a:p>
          <a:p>
            <a:pPr lvl="1" eaLnBrk="1" hangingPunct="1"/>
            <a:r>
              <a:rPr lang="en-US" dirty="0" smtClean="0"/>
              <a:t>Eliminate errors due to typing</a:t>
            </a:r>
          </a:p>
          <a:p>
            <a:pPr lvl="1" eaLnBrk="1" hangingPunct="1"/>
            <a:r>
              <a:rPr lang="en-US" dirty="0" smtClean="0"/>
              <a:t>Consistent data from multiple systems</a:t>
            </a:r>
          </a:p>
          <a:p>
            <a:pPr lvl="1" eaLnBrk="1" hangingPunct="1"/>
            <a:r>
              <a:rPr lang="en-US" dirty="0" smtClean="0"/>
              <a:t>Work smarter, not harder</a:t>
            </a:r>
          </a:p>
          <a:p>
            <a:pPr eaLnBrk="1" hangingPunct="1"/>
            <a:r>
              <a:rPr lang="en-US" dirty="0" smtClean="0"/>
              <a:t>Use batch scripting</a:t>
            </a:r>
          </a:p>
          <a:p>
            <a:pPr eaLnBrk="1" hangingPunct="1"/>
            <a:r>
              <a:rPr lang="en-US" dirty="0" smtClean="0"/>
              <a:t>Your scripts can be as simple or complex as you have the time to invest in their creation</a:t>
            </a:r>
          </a:p>
          <a:p>
            <a:pPr eaLnBrk="1" hangingPunct="1"/>
            <a:r>
              <a:rPr lang="en-US" dirty="0" smtClean="0"/>
              <a:t>IMPORTANT: Test your scripts before you need them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Tree>
    <p:custDataLst>
      <p:tags r:id="rId1"/>
    </p:custDataLst>
    <p:extLst>
      <p:ext uri="{BB962C8B-B14F-4D97-AF65-F5344CB8AC3E}">
        <p14:creationId xmlns:p14="http://schemas.microsoft.com/office/powerpoint/2010/main" val="75117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Scripting Your Toolkit</a:t>
            </a:r>
            <a:endParaRPr lang="en-CA" dirty="0"/>
          </a:p>
        </p:txBody>
      </p:sp>
      <p:sp>
        <p:nvSpPr>
          <p:cNvPr id="3" name="Content Placeholder 2"/>
          <p:cNvSpPr>
            <a:spLocks noGrp="1"/>
          </p:cNvSpPr>
          <p:nvPr>
            <p:ph sz="quarter" idx="10"/>
          </p:nvPr>
        </p:nvSpPr>
        <p:spPr/>
        <p:txBody>
          <a:bodyPr>
            <a:normAutofit fontScale="85000" lnSpcReduction="20000"/>
          </a:bodyPr>
          <a:lstStyle/>
          <a:p>
            <a:pPr marL="0" indent="0">
              <a:buNone/>
            </a:pPr>
            <a:r>
              <a:rPr lang="en-CA" dirty="0"/>
              <a:t>@echo off</a:t>
            </a:r>
          </a:p>
          <a:p>
            <a:pPr marL="0" indent="0">
              <a:buNone/>
            </a:pPr>
            <a:r>
              <a:rPr lang="en-CA" dirty="0"/>
              <a:t>hostname &gt; </a:t>
            </a:r>
            <a:r>
              <a:rPr lang="en-CA" dirty="0" err="1"/>
              <a:t>tmphost</a:t>
            </a:r>
            <a:endParaRPr lang="en-CA" dirty="0"/>
          </a:p>
          <a:p>
            <a:pPr marL="0" indent="0">
              <a:buNone/>
            </a:pPr>
            <a:r>
              <a:rPr lang="en-CA" dirty="0"/>
              <a:t>set /p </a:t>
            </a:r>
            <a:r>
              <a:rPr lang="en-CA" dirty="0" err="1"/>
              <a:t>hostvar</a:t>
            </a:r>
            <a:r>
              <a:rPr lang="en-CA" dirty="0"/>
              <a:t>= &lt; </a:t>
            </a:r>
            <a:r>
              <a:rPr lang="en-CA" dirty="0" err="1"/>
              <a:t>tmphost</a:t>
            </a:r>
            <a:r>
              <a:rPr lang="en-CA" dirty="0"/>
              <a:t> </a:t>
            </a:r>
          </a:p>
          <a:p>
            <a:pPr marL="0" indent="0">
              <a:buNone/>
            </a:pPr>
            <a:r>
              <a:rPr lang="en-CA" dirty="0"/>
              <a:t>del </a:t>
            </a:r>
            <a:r>
              <a:rPr lang="en-CA" dirty="0" err="1"/>
              <a:t>tmphost</a:t>
            </a:r>
            <a:endParaRPr lang="en-CA" dirty="0"/>
          </a:p>
          <a:p>
            <a:pPr marL="0" indent="0">
              <a:buNone/>
            </a:pPr>
            <a:r>
              <a:rPr lang="en-CA" dirty="0" err="1"/>
              <a:t>t_dumpit</a:t>
            </a:r>
            <a:r>
              <a:rPr lang="en-CA" dirty="0"/>
              <a:t> /T RAW /Q /N /O Results/%</a:t>
            </a:r>
            <a:r>
              <a:rPr lang="en-CA" dirty="0" err="1"/>
              <a:t>hostvar</a:t>
            </a:r>
            <a:r>
              <a:rPr lang="en-CA" dirty="0"/>
              <a:t>%.mem</a:t>
            </a:r>
          </a:p>
          <a:p>
            <a:pPr marL="0" indent="0">
              <a:buNone/>
            </a:pPr>
            <a:r>
              <a:rPr lang="en-CA" dirty="0"/>
              <a:t>echo ******************************************</a:t>
            </a:r>
          </a:p>
          <a:p>
            <a:pPr marL="0" indent="0">
              <a:buNone/>
            </a:pPr>
            <a:r>
              <a:rPr lang="en-CA" dirty="0"/>
              <a:t>echo Windows 7 Live Response</a:t>
            </a:r>
          </a:p>
          <a:p>
            <a:pPr marL="0" indent="0">
              <a:buNone/>
            </a:pPr>
            <a:r>
              <a:rPr lang="en-CA" dirty="0"/>
              <a:t>echo ******************************************</a:t>
            </a:r>
          </a:p>
          <a:p>
            <a:endParaRPr lang="en-CA" dirty="0"/>
          </a:p>
          <a:p>
            <a:pPr marL="0" indent="0">
              <a:buNone/>
            </a:pPr>
            <a:r>
              <a:rPr lang="en-CA" dirty="0"/>
              <a:t>echo ********************************************  &gt;&gt;  Results/%hostvar%.txt</a:t>
            </a:r>
          </a:p>
          <a:p>
            <a:pPr marL="0" indent="0">
              <a:buNone/>
            </a:pPr>
            <a:r>
              <a:rPr lang="en-CA" dirty="0"/>
              <a:t>date /t &gt;&gt;  Results/%hostvar%.txt</a:t>
            </a:r>
          </a:p>
          <a:p>
            <a:pPr marL="0" indent="0">
              <a:buNone/>
            </a:pPr>
            <a:r>
              <a:rPr lang="en-CA" dirty="0"/>
              <a:t>time /t &gt;&gt;  Results/%hostvar%.txt</a:t>
            </a:r>
          </a:p>
        </p:txBody>
      </p:sp>
    </p:spTree>
    <p:custDataLst>
      <p:tags r:id="rId1"/>
    </p:custDataLst>
    <p:extLst>
      <p:ext uri="{BB962C8B-B14F-4D97-AF65-F5344CB8AC3E}">
        <p14:creationId xmlns:p14="http://schemas.microsoft.com/office/powerpoint/2010/main" val="1122168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ctrTitle"/>
          </p:nvPr>
        </p:nvSpPr>
        <p:spPr/>
        <p:txBody>
          <a:bodyPr>
            <a:normAutofit/>
          </a:bodyPr>
          <a:lstStyle/>
          <a:p>
            <a:pPr eaLnBrk="1" hangingPunct="1"/>
            <a:r>
              <a:rPr lang="en-US" dirty="0"/>
              <a:t>Storing Live Response Output</a:t>
            </a:r>
          </a:p>
        </p:txBody>
      </p:sp>
      <p:sp>
        <p:nvSpPr>
          <p:cNvPr id="156675" name="Rectangle 3"/>
          <p:cNvSpPr>
            <a:spLocks noGrp="1" noChangeArrowheads="1"/>
          </p:cNvSpPr>
          <p:nvPr>
            <p:ph sz="quarter" idx="10"/>
          </p:nvPr>
        </p:nvSpPr>
        <p:spPr/>
        <p:txBody>
          <a:bodyPr/>
          <a:lstStyle/>
          <a:p>
            <a:pPr eaLnBrk="1" hangingPunct="1"/>
            <a:r>
              <a:rPr lang="en-US" dirty="0"/>
              <a:t>Do not write to the victim </a:t>
            </a:r>
            <a:r>
              <a:rPr lang="en-US" dirty="0" smtClean="0"/>
              <a:t>machine’s </a:t>
            </a:r>
            <a:r>
              <a:rPr lang="en-US" dirty="0"/>
              <a:t>hard disks</a:t>
            </a:r>
          </a:p>
          <a:p>
            <a:pPr eaLnBrk="1" hangingPunct="1"/>
            <a:r>
              <a:rPr lang="en-US" dirty="0"/>
              <a:t>Responder’s machine</a:t>
            </a:r>
          </a:p>
          <a:p>
            <a:pPr lvl="1" eaLnBrk="1" hangingPunct="1"/>
            <a:r>
              <a:rPr lang="en-US" dirty="0" err="1">
                <a:solidFill>
                  <a:schemeClr val="accent2"/>
                </a:solidFill>
              </a:rPr>
              <a:t>netcat</a:t>
            </a:r>
            <a:endParaRPr lang="en-US" dirty="0">
              <a:solidFill>
                <a:schemeClr val="accent2"/>
              </a:solidFill>
            </a:endParaRPr>
          </a:p>
          <a:p>
            <a:pPr lvl="1" eaLnBrk="1" hangingPunct="1"/>
            <a:r>
              <a:rPr lang="en-US" dirty="0" err="1">
                <a:solidFill>
                  <a:schemeClr val="accent2"/>
                </a:solidFill>
              </a:rPr>
              <a:t>cryptcat</a:t>
            </a:r>
            <a:endParaRPr lang="en-US" dirty="0">
              <a:solidFill>
                <a:schemeClr val="accent2"/>
              </a:solidFill>
            </a:endParaRPr>
          </a:p>
          <a:p>
            <a:pPr eaLnBrk="1" hangingPunct="1"/>
            <a:r>
              <a:rPr lang="en-US" dirty="0"/>
              <a:t>USB </a:t>
            </a:r>
            <a:r>
              <a:rPr lang="en-US" dirty="0" smtClean="0"/>
              <a:t>device</a:t>
            </a:r>
            <a:endParaRPr lang="en-US" dirty="0"/>
          </a:p>
          <a:p>
            <a:pPr lvl="1" eaLnBrk="1" hangingPunct="1"/>
            <a:r>
              <a:rPr lang="en-US" dirty="0"/>
              <a:t>Exercise caution</a:t>
            </a:r>
          </a:p>
          <a:p>
            <a:pPr lvl="1" eaLnBrk="1" hangingPunct="1"/>
            <a:r>
              <a:rPr lang="en-US" dirty="0" smtClean="0"/>
              <a:t>Inserting </a:t>
            </a:r>
            <a:r>
              <a:rPr lang="en-US" dirty="0"/>
              <a:t>USB device causes registry and other activity on Windows systems</a:t>
            </a:r>
          </a:p>
          <a:p>
            <a:pPr lvl="1" eaLnBrk="1" hangingPunct="1"/>
            <a:r>
              <a:rPr lang="en-US" dirty="0"/>
              <a:t>Might crash the victim machine</a:t>
            </a:r>
          </a:p>
          <a:p>
            <a:pPr lvl="2" eaLnBrk="1" hangingPunct="1"/>
            <a:r>
              <a:rPr lang="en-US" dirty="0"/>
              <a:t>NT 4.0 very unstable in regard to USB devices</a:t>
            </a:r>
          </a:p>
        </p:txBody>
      </p:sp>
    </p:spTree>
    <p:custDataLst>
      <p:tags r:id="rId1"/>
    </p:custDataLst>
    <p:extLst>
      <p:ext uri="{BB962C8B-B14F-4D97-AF65-F5344CB8AC3E}">
        <p14:creationId xmlns:p14="http://schemas.microsoft.com/office/powerpoint/2010/main" val="2284456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r>
              <a:rPr lang="en-CA" dirty="0" smtClean="0"/>
              <a:t>Mandiant’s Redline</a:t>
            </a:r>
            <a:endParaRPr lang="en-CA" dirty="0"/>
          </a:p>
        </p:txBody>
      </p:sp>
      <p:pic>
        <p:nvPicPr>
          <p:cNvPr id="4" name="Content Placeholder 4"/>
          <p:cNvPicPr>
            <a:picLocks noGrp="1" noChangeAspect="1"/>
          </p:cNvPicPr>
          <p:nvPr>
            <p:ph sz="quarter" idx="10"/>
          </p:nvPr>
        </p:nvPicPr>
        <p:blipFill>
          <a:blip r:embed="rId4"/>
          <a:stretch>
            <a:fillRect/>
          </a:stretch>
        </p:blipFill>
        <p:spPr bwMode="auto">
          <a:xfrm>
            <a:off x="3480346" y="1707147"/>
            <a:ext cx="5231306" cy="3927315"/>
          </a:xfrm>
          <a:prstGeom prst="rect">
            <a:avLst/>
          </a:prstGeom>
          <a:noFill/>
          <a:ln w="9525">
            <a:noFill/>
            <a:miter lim="800000"/>
            <a:headEnd/>
            <a:tailEnd/>
          </a:ln>
        </p:spPr>
      </p:pic>
      <p:sp>
        <p:nvSpPr>
          <p:cNvPr id="6" name="Text Placeholder 2"/>
          <p:cNvSpPr txBox="1">
            <a:spLocks/>
          </p:cNvSpPr>
          <p:nvPr/>
        </p:nvSpPr>
        <p:spPr>
          <a:xfrm>
            <a:off x="838199" y="1278719"/>
            <a:ext cx="10515600" cy="53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CA" sz="2400" dirty="0" smtClean="0"/>
              <a:t>The easy way to construct a live response kit</a:t>
            </a:r>
            <a:endParaRPr lang="en-CA" sz="2400" dirty="0"/>
          </a:p>
        </p:txBody>
      </p:sp>
      <p:sp>
        <p:nvSpPr>
          <p:cNvPr id="7" name="Rectangle 6"/>
          <p:cNvSpPr/>
          <p:nvPr/>
        </p:nvSpPr>
        <p:spPr>
          <a:xfrm>
            <a:off x="2537791" y="5620292"/>
            <a:ext cx="7116417"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a:t>
            </a:r>
          </a:p>
          <a:p>
            <a:pPr marR="0" algn="ctr">
              <a:lnSpc>
                <a:spcPct val="115000"/>
              </a:lnSpc>
              <a:spcBef>
                <a:spcPts val="0"/>
              </a:spcBef>
              <a:spcAft>
                <a:spcPts val="0"/>
              </a:spcAft>
            </a:pPr>
            <a:r>
              <a:rPr lang="en-US" sz="1200" dirty="0" smtClean="0">
                <a:latin typeface="Arial" panose="020B0604020202020204" pitchFamily="34" charset="0"/>
                <a:ea typeface="Times New Roman" panose="02020603050405020304" pitchFamily="18" charset="0"/>
              </a:rPr>
              <a:t>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1148710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Redline</a:t>
            </a:r>
            <a:endParaRPr lang="en-CA" dirty="0"/>
          </a:p>
        </p:txBody>
      </p:sp>
      <p:pic>
        <p:nvPicPr>
          <p:cNvPr id="5" name="Content Placeholder 4"/>
          <p:cNvPicPr>
            <a:picLocks noGrp="1" noChangeAspect="1"/>
          </p:cNvPicPr>
          <p:nvPr>
            <p:ph sz="quarter" idx="10"/>
          </p:nvPr>
        </p:nvPicPr>
        <p:blipFill>
          <a:blip r:embed="rId3"/>
          <a:stretch>
            <a:fillRect/>
          </a:stretch>
        </p:blipFill>
        <p:spPr>
          <a:xfrm>
            <a:off x="1288525" y="1239662"/>
            <a:ext cx="5395693" cy="4050726"/>
          </a:xfrm>
          <a:prstGeom prst="rect">
            <a:avLst/>
          </a:prstGeom>
        </p:spPr>
      </p:pic>
      <p:sp>
        <p:nvSpPr>
          <p:cNvPr id="4" name="Content Placeholder 3"/>
          <p:cNvSpPr>
            <a:spLocks noGrp="1"/>
          </p:cNvSpPr>
          <p:nvPr>
            <p:ph sz="half" idx="4294967295"/>
          </p:nvPr>
        </p:nvSpPr>
        <p:spPr>
          <a:xfrm>
            <a:off x="7703458" y="1741025"/>
            <a:ext cx="3292475" cy="3048000"/>
          </a:xfrm>
        </p:spPr>
        <p:txBody>
          <a:bodyPr>
            <a:normAutofit/>
          </a:bodyPr>
          <a:lstStyle/>
          <a:p>
            <a:r>
              <a:rPr lang="en-CA" sz="2400" dirty="0" smtClean="0"/>
              <a:t>Automates the collection of volatile data</a:t>
            </a:r>
          </a:p>
          <a:p>
            <a:r>
              <a:rPr lang="en-CA" sz="2400" dirty="0" smtClean="0"/>
              <a:t>Collects other information as well</a:t>
            </a:r>
            <a:endParaRPr lang="en-CA" sz="2400" dirty="0"/>
          </a:p>
        </p:txBody>
      </p:sp>
      <p:sp>
        <p:nvSpPr>
          <p:cNvPr id="6" name="Rectangle 5"/>
          <p:cNvSpPr/>
          <p:nvPr/>
        </p:nvSpPr>
        <p:spPr>
          <a:xfrm>
            <a:off x="587041" y="5363736"/>
            <a:ext cx="7116417"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a:t>
            </a:r>
          </a:p>
          <a:p>
            <a:pPr marR="0" algn="ctr">
              <a:lnSpc>
                <a:spcPct val="115000"/>
              </a:lnSpc>
              <a:spcBef>
                <a:spcPts val="0"/>
              </a:spcBef>
              <a:spcAft>
                <a:spcPts val="0"/>
              </a:spcAft>
            </a:pPr>
            <a:r>
              <a:rPr lang="en-US" sz="1200" dirty="0" smtClean="0">
                <a:latin typeface="Arial" panose="020B0604020202020204" pitchFamily="34" charset="0"/>
                <a:ea typeface="Times New Roman" panose="02020603050405020304" pitchFamily="18" charset="0"/>
              </a:rPr>
              <a:t>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3956109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Create a Comprehensive Collector</a:t>
            </a:r>
            <a:endParaRPr lang="en-CA" dirty="0"/>
          </a:p>
        </p:txBody>
      </p:sp>
      <p:pic>
        <p:nvPicPr>
          <p:cNvPr id="5" name="Content Placeholder 4"/>
          <p:cNvPicPr>
            <a:picLocks noGrp="1" noChangeAspect="1"/>
          </p:cNvPicPr>
          <p:nvPr>
            <p:ph sz="quarter" idx="10"/>
          </p:nvPr>
        </p:nvPicPr>
        <p:blipFill>
          <a:blip r:embed="rId3"/>
          <a:stretch>
            <a:fillRect/>
          </a:stretch>
        </p:blipFill>
        <p:spPr>
          <a:xfrm>
            <a:off x="1489752" y="1072946"/>
            <a:ext cx="6080829" cy="4569547"/>
          </a:xfrm>
          <a:prstGeom prst="rect">
            <a:avLst/>
          </a:prstGeom>
        </p:spPr>
      </p:pic>
      <p:sp>
        <p:nvSpPr>
          <p:cNvPr id="4" name="Content Placeholder 3"/>
          <p:cNvSpPr>
            <a:spLocks noGrp="1"/>
          </p:cNvSpPr>
          <p:nvPr>
            <p:ph sz="half" idx="4294967295"/>
          </p:nvPr>
        </p:nvSpPr>
        <p:spPr>
          <a:xfrm>
            <a:off x="8182118" y="2104490"/>
            <a:ext cx="2879725" cy="3048000"/>
          </a:xfrm>
        </p:spPr>
        <p:txBody>
          <a:bodyPr/>
          <a:lstStyle/>
          <a:p>
            <a:r>
              <a:rPr lang="en-CA" sz="1800" dirty="0"/>
              <a:t>Edit </a:t>
            </a:r>
            <a:r>
              <a:rPr lang="en-CA" sz="1800" dirty="0" smtClean="0"/>
              <a:t>your script</a:t>
            </a:r>
            <a:endParaRPr lang="en-CA" sz="1800" dirty="0"/>
          </a:p>
          <a:p>
            <a:r>
              <a:rPr lang="en-CA" sz="1800" dirty="0"/>
              <a:t>Browse to where you are going to save the file</a:t>
            </a:r>
          </a:p>
          <a:p>
            <a:endParaRPr lang="en-CA" sz="1800" dirty="0"/>
          </a:p>
          <a:p>
            <a:pPr marL="0" indent="0">
              <a:buNone/>
            </a:pPr>
            <a:r>
              <a:rPr lang="en-CA" sz="1800" b="1" dirty="0"/>
              <a:t>Note:</a:t>
            </a:r>
            <a:r>
              <a:rPr lang="en-CA" sz="1800" dirty="0"/>
              <a:t> Can be used </a:t>
            </a:r>
            <a:r>
              <a:rPr lang="en-CA" sz="1800" dirty="0" smtClean="0"/>
              <a:t>internally </a:t>
            </a:r>
            <a:r>
              <a:rPr lang="en-CA" sz="1800" dirty="0"/>
              <a:t>but </a:t>
            </a:r>
            <a:r>
              <a:rPr lang="en-CA" sz="1800" dirty="0" smtClean="0"/>
              <a:t>you must </a:t>
            </a:r>
            <a:r>
              <a:rPr lang="en-CA" sz="1800" dirty="0"/>
              <a:t>contact Mandiant before use for third parties.</a:t>
            </a:r>
          </a:p>
        </p:txBody>
      </p:sp>
      <p:sp>
        <p:nvSpPr>
          <p:cNvPr id="6" name="Rectangle 5"/>
          <p:cNvSpPr/>
          <p:nvPr/>
        </p:nvSpPr>
        <p:spPr>
          <a:xfrm>
            <a:off x="823803" y="5612997"/>
            <a:ext cx="7116417"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a:t>
            </a:r>
          </a:p>
          <a:p>
            <a:pPr marR="0" algn="ctr">
              <a:lnSpc>
                <a:spcPct val="115000"/>
              </a:lnSpc>
              <a:spcBef>
                <a:spcPts val="0"/>
              </a:spcBef>
              <a:spcAft>
                <a:spcPts val="0"/>
              </a:spcAft>
            </a:pPr>
            <a:r>
              <a:rPr lang="en-US" sz="1200" dirty="0" smtClean="0">
                <a:latin typeface="Arial" panose="020B0604020202020204" pitchFamily="34" charset="0"/>
                <a:ea typeface="Times New Roman" panose="02020603050405020304" pitchFamily="18" charset="0"/>
              </a:rPr>
              <a:t>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1623601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Pick Your Poison</a:t>
            </a:r>
            <a:endParaRPr lang="en-CA" dirty="0"/>
          </a:p>
        </p:txBody>
      </p:sp>
      <p:pic>
        <p:nvPicPr>
          <p:cNvPr id="5" name="Content Placeholder 4"/>
          <p:cNvPicPr>
            <a:picLocks noGrp="1" noChangeAspect="1"/>
          </p:cNvPicPr>
          <p:nvPr>
            <p:ph sz="quarter" idx="10"/>
          </p:nvPr>
        </p:nvPicPr>
        <p:blipFill>
          <a:blip r:embed="rId4"/>
          <a:stretch>
            <a:fillRect/>
          </a:stretch>
        </p:blipFill>
        <p:spPr>
          <a:xfrm>
            <a:off x="1469204" y="1419873"/>
            <a:ext cx="5447580" cy="4076385"/>
          </a:xfrm>
          <a:prstGeom prst="rect">
            <a:avLst/>
          </a:prstGeom>
        </p:spPr>
      </p:pic>
      <p:sp>
        <p:nvSpPr>
          <p:cNvPr id="4" name="Content Placeholder 3"/>
          <p:cNvSpPr>
            <a:spLocks noGrp="1"/>
          </p:cNvSpPr>
          <p:nvPr>
            <p:ph sz="half" idx="4294967295"/>
          </p:nvPr>
        </p:nvSpPr>
        <p:spPr>
          <a:xfrm>
            <a:off x="7835293" y="2300359"/>
            <a:ext cx="3360737" cy="1401762"/>
          </a:xfrm>
        </p:spPr>
        <p:txBody>
          <a:bodyPr>
            <a:noAutofit/>
          </a:bodyPr>
          <a:lstStyle/>
          <a:p>
            <a:r>
              <a:rPr lang="en-CA" sz="2400" dirty="0"/>
              <a:t>This is the menu that allows you to create a collector or analyze a collection.</a:t>
            </a:r>
          </a:p>
        </p:txBody>
      </p:sp>
      <p:sp>
        <p:nvSpPr>
          <p:cNvPr id="6" name="Rectangle 5"/>
          <p:cNvSpPr/>
          <p:nvPr/>
        </p:nvSpPr>
        <p:spPr>
          <a:xfrm>
            <a:off x="718876" y="5496258"/>
            <a:ext cx="7116417"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a:t>
            </a:r>
          </a:p>
          <a:p>
            <a:pPr marR="0" algn="ctr">
              <a:lnSpc>
                <a:spcPct val="115000"/>
              </a:lnSpc>
              <a:spcBef>
                <a:spcPts val="0"/>
              </a:spcBef>
              <a:spcAft>
                <a:spcPts val="0"/>
              </a:spcAft>
            </a:pPr>
            <a:r>
              <a:rPr lang="en-US" sz="1200" dirty="0" smtClean="0">
                <a:latin typeface="Arial" panose="020B0604020202020204" pitchFamily="34" charset="0"/>
                <a:ea typeface="Times New Roman" panose="02020603050405020304" pitchFamily="18" charset="0"/>
              </a:rPr>
              <a:t>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2154540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Incident Response Defined</a:t>
            </a:r>
            <a:endParaRPr lang="en-CA" dirty="0"/>
          </a:p>
        </p:txBody>
      </p:sp>
      <p:sp>
        <p:nvSpPr>
          <p:cNvPr id="10" name="Content Placeholder 9"/>
          <p:cNvSpPr>
            <a:spLocks noGrp="1"/>
          </p:cNvSpPr>
          <p:nvPr>
            <p:ph sz="quarter" idx="10"/>
          </p:nvPr>
        </p:nvSpPr>
        <p:spPr>
          <a:xfrm>
            <a:off x="963010" y="1659474"/>
            <a:ext cx="10454217" cy="4967260"/>
          </a:xfrm>
        </p:spPr>
        <p:txBody>
          <a:bodyPr/>
          <a:lstStyle/>
          <a:p>
            <a:pPr marL="0" indent="0">
              <a:buNone/>
            </a:pPr>
            <a:r>
              <a:rPr lang="en-CA" dirty="0">
                <a:latin typeface="Verdana" panose="020B0604030504040204" pitchFamily="34" charset="0"/>
                <a:ea typeface="Verdana" panose="020B0604030504040204" pitchFamily="34" charset="0"/>
                <a:cs typeface="Verdana" panose="020B0604030504040204" pitchFamily="34" charset="0"/>
              </a:rPr>
              <a:t>Incident Response is a set of procedures for an investigator to examine a computer security incident. This process involves figuring out what has happened and preserving information related to those events. Because of the fluid nature of computer investigations, incident response is more of an art than a science.</a:t>
            </a:r>
          </a:p>
          <a:p>
            <a:pPr marL="0" indent="0">
              <a:buNone/>
            </a:pPr>
            <a:endParaRPr lang="en-US" dirty="0"/>
          </a:p>
        </p:txBody>
      </p:sp>
      <p:sp>
        <p:nvSpPr>
          <p:cNvPr id="4" name="TextBox 3"/>
          <p:cNvSpPr txBox="1"/>
          <p:nvPr/>
        </p:nvSpPr>
        <p:spPr>
          <a:xfrm>
            <a:off x="9499926" y="6053959"/>
            <a:ext cx="1729063" cy="276999"/>
          </a:xfrm>
          <a:prstGeom prst="rect">
            <a:avLst/>
          </a:prstGeom>
          <a:noFill/>
        </p:spPr>
        <p:txBody>
          <a:bodyPr wrap="none" rtlCol="0">
            <a:spAutoFit/>
          </a:bodyPr>
          <a:lstStyle/>
          <a:p>
            <a:r>
              <a:rPr lang="en-CA" sz="1200" dirty="0" smtClean="0"/>
              <a:t>(Incident Response, </a:t>
            </a:r>
            <a:r>
              <a:rPr lang="en-CA" sz="1200" dirty="0" err="1" smtClean="0"/>
              <a:t>n.d.</a:t>
            </a:r>
            <a:r>
              <a:rPr lang="en-CA" sz="1200" dirty="0" smtClean="0"/>
              <a:t>)</a:t>
            </a:r>
            <a:endParaRPr lang="en-CA" sz="1200" dirty="0"/>
          </a:p>
        </p:txBody>
      </p:sp>
    </p:spTree>
    <p:custDataLst>
      <p:tags r:id="rId1"/>
    </p:custDataLst>
    <p:extLst>
      <p:ext uri="{BB962C8B-B14F-4D97-AF65-F5344CB8AC3E}">
        <p14:creationId xmlns:p14="http://schemas.microsoft.com/office/powerpoint/2010/main" val="1307166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CA" sz="4000" dirty="0"/>
              <a:t>Indicators of Compromise (IOC)</a:t>
            </a:r>
          </a:p>
        </p:txBody>
      </p:sp>
      <p:sp>
        <p:nvSpPr>
          <p:cNvPr id="3" name="Content Placeholder 2"/>
          <p:cNvSpPr>
            <a:spLocks noGrp="1"/>
          </p:cNvSpPr>
          <p:nvPr>
            <p:ph sz="quarter" idx="10"/>
          </p:nvPr>
        </p:nvSpPr>
        <p:spPr/>
        <p:txBody>
          <a:bodyPr/>
          <a:lstStyle/>
          <a:p>
            <a:r>
              <a:rPr lang="en-CA" sz="2400" dirty="0" smtClean="0"/>
              <a:t>Collected </a:t>
            </a:r>
            <a:r>
              <a:rPr lang="en-CA" sz="2400" dirty="0"/>
              <a:t>from </a:t>
            </a:r>
            <a:r>
              <a:rPr lang="en-CA" sz="2400" dirty="0" smtClean="0"/>
              <a:t>host- </a:t>
            </a:r>
            <a:r>
              <a:rPr lang="en-CA" sz="2400" dirty="0"/>
              <a:t>and </a:t>
            </a:r>
            <a:r>
              <a:rPr lang="en-CA" sz="2400" dirty="0" smtClean="0"/>
              <a:t>network-based </a:t>
            </a:r>
            <a:r>
              <a:rPr lang="en-CA" sz="2400" dirty="0"/>
              <a:t>signatures used to identify </a:t>
            </a:r>
            <a:r>
              <a:rPr lang="en-CA" sz="2400" dirty="0" smtClean="0"/>
              <a:t>malware-related </a:t>
            </a:r>
            <a:r>
              <a:rPr lang="en-CA" sz="2400" dirty="0"/>
              <a:t>activity</a:t>
            </a:r>
          </a:p>
          <a:p>
            <a:pPr lvl="1"/>
            <a:r>
              <a:rPr lang="en-CA" sz="2000" dirty="0"/>
              <a:t>During </a:t>
            </a:r>
            <a:r>
              <a:rPr lang="en-CA" sz="2000" dirty="0" smtClean="0"/>
              <a:t>incident response, malware is </a:t>
            </a:r>
            <a:r>
              <a:rPr lang="en-CA" sz="2000" dirty="0"/>
              <a:t>detected </a:t>
            </a:r>
            <a:r>
              <a:rPr lang="en-CA" sz="2000" dirty="0" smtClean="0"/>
              <a:t>and then </a:t>
            </a:r>
            <a:r>
              <a:rPr lang="en-CA" sz="2000" dirty="0"/>
              <a:t>analyzed to develop signatures </a:t>
            </a:r>
            <a:r>
              <a:rPr lang="en-CA" sz="2000" dirty="0" smtClean="0"/>
              <a:t>(e.g., </a:t>
            </a:r>
            <a:r>
              <a:rPr lang="en-CA" sz="2000" dirty="0"/>
              <a:t>MD5, path, file name and size, </a:t>
            </a:r>
            <a:r>
              <a:rPr lang="en-CA" sz="2000" dirty="0" smtClean="0"/>
              <a:t>strings)</a:t>
            </a:r>
            <a:endParaRPr lang="en-CA" sz="2000" dirty="0"/>
          </a:p>
          <a:p>
            <a:pPr lvl="1"/>
            <a:r>
              <a:rPr lang="en-CA" sz="2000" dirty="0"/>
              <a:t>These signatures are then used to create IOC</a:t>
            </a:r>
          </a:p>
          <a:p>
            <a:pPr lvl="1"/>
            <a:r>
              <a:rPr lang="en-CA" sz="2000" dirty="0"/>
              <a:t>Systems suspected of being compromised have the signatures run against them to determine if the same or similar malware is on the </a:t>
            </a:r>
            <a:r>
              <a:rPr lang="en-CA" sz="2000" dirty="0" smtClean="0"/>
              <a:t>system.</a:t>
            </a:r>
            <a:endParaRPr lang="en-CA" sz="2000" dirty="0"/>
          </a:p>
          <a:p>
            <a:pPr lvl="1"/>
            <a:r>
              <a:rPr lang="en-CA" sz="2000" dirty="0"/>
              <a:t>The signatures can be run using a </a:t>
            </a:r>
            <a:r>
              <a:rPr lang="en-CA" sz="2000" dirty="0" smtClean="0"/>
              <a:t>standalone product, </a:t>
            </a:r>
            <a:r>
              <a:rPr lang="en-CA" sz="2000" dirty="0"/>
              <a:t>such as </a:t>
            </a:r>
            <a:r>
              <a:rPr lang="en-CA" sz="2000" dirty="0" err="1"/>
              <a:t>Mandiant’s</a:t>
            </a:r>
            <a:r>
              <a:rPr lang="en-CA" sz="2000" dirty="0"/>
              <a:t> </a:t>
            </a:r>
            <a:r>
              <a:rPr lang="en-CA" sz="2000" dirty="0" smtClean="0"/>
              <a:t>Redline, </a:t>
            </a:r>
            <a:r>
              <a:rPr lang="en-CA" sz="2000" dirty="0"/>
              <a:t>or an enterprise tool </a:t>
            </a:r>
            <a:r>
              <a:rPr lang="en-CA" sz="2000" dirty="0" smtClean="0"/>
              <a:t>like </a:t>
            </a:r>
            <a:r>
              <a:rPr lang="en-CA" sz="2000" dirty="0" err="1" smtClean="0"/>
              <a:t>Mandiant’s</a:t>
            </a:r>
            <a:r>
              <a:rPr lang="en-CA" sz="2000" dirty="0" smtClean="0"/>
              <a:t> </a:t>
            </a:r>
            <a:r>
              <a:rPr lang="en-CA" sz="2000" dirty="0"/>
              <a:t>MIR.</a:t>
            </a:r>
          </a:p>
          <a:p>
            <a:endParaRPr lang="en-CA" sz="2400" dirty="0"/>
          </a:p>
        </p:txBody>
      </p:sp>
    </p:spTree>
    <p:custDataLst>
      <p:tags r:id="rId1"/>
    </p:custDataLst>
    <p:extLst>
      <p:ext uri="{BB962C8B-B14F-4D97-AF65-F5344CB8AC3E}">
        <p14:creationId xmlns:p14="http://schemas.microsoft.com/office/powerpoint/2010/main" val="116476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IOC Resources</a:t>
            </a:r>
            <a:endParaRPr lang="en-CA" dirty="0"/>
          </a:p>
        </p:txBody>
      </p:sp>
      <p:sp>
        <p:nvSpPr>
          <p:cNvPr id="4" name="Content Placeholder 3"/>
          <p:cNvSpPr>
            <a:spLocks noGrp="1"/>
          </p:cNvSpPr>
          <p:nvPr>
            <p:ph sz="quarter" idx="10"/>
          </p:nvPr>
        </p:nvSpPr>
        <p:spPr/>
        <p:txBody>
          <a:bodyPr/>
          <a:lstStyle/>
          <a:p>
            <a:r>
              <a:rPr lang="en-US" dirty="0">
                <a:hlinkClick r:id="rId3"/>
              </a:rPr>
              <a:t>IOC Editor </a:t>
            </a:r>
            <a:r>
              <a:rPr lang="en-US" dirty="0"/>
              <a:t>(https://</a:t>
            </a:r>
            <a:r>
              <a:rPr lang="en-US" dirty="0" smtClean="0"/>
              <a:t>www.fireeye.com/services/freeware/ioc-editor.html)</a:t>
            </a:r>
            <a:endParaRPr lang="en-US" dirty="0"/>
          </a:p>
        </p:txBody>
      </p:sp>
    </p:spTree>
    <p:custDataLst>
      <p:tags r:id="rId1"/>
    </p:custDataLst>
    <p:extLst>
      <p:ext uri="{BB962C8B-B14F-4D97-AF65-F5344CB8AC3E}">
        <p14:creationId xmlns:p14="http://schemas.microsoft.com/office/powerpoint/2010/main" val="2852971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Tasking Trojan</a:t>
            </a:r>
            <a:endParaRPr lang="en-CA" dirty="0"/>
          </a:p>
        </p:txBody>
      </p:sp>
      <p:sp>
        <p:nvSpPr>
          <p:cNvPr id="7" name="Content Placeholder 6"/>
          <p:cNvSpPr>
            <a:spLocks noGrp="1"/>
          </p:cNvSpPr>
          <p:nvPr>
            <p:ph sz="quarter" idx="10"/>
          </p:nvPr>
        </p:nvSpPr>
        <p:spPr/>
        <p:txBody>
          <a:bodyPr/>
          <a:lstStyle/>
          <a:p>
            <a:r>
              <a:rPr lang="en-US" dirty="0" smtClean="0">
                <a:hlinkClick r:id="rId4"/>
              </a:rPr>
              <a:t>Sample IOC File</a:t>
            </a:r>
            <a:endParaRPr lang="en-US" dirty="0" smtClean="0"/>
          </a:p>
          <a:p>
            <a:pPr marL="0" indent="0">
              <a:buNone/>
            </a:pPr>
            <a:r>
              <a:rPr lang="en-CA" dirty="0" smtClean="0"/>
              <a:t> </a:t>
            </a:r>
            <a:endParaRPr lang="en-CA" dirty="0"/>
          </a:p>
          <a:p>
            <a:endParaRPr lang="en-US" dirty="0"/>
          </a:p>
        </p:txBody>
      </p:sp>
    </p:spTree>
    <p:custDataLst>
      <p:tags r:id="rId1"/>
    </p:custDataLst>
    <p:extLst>
      <p:ext uri="{BB962C8B-B14F-4D97-AF65-F5344CB8AC3E}">
        <p14:creationId xmlns:p14="http://schemas.microsoft.com/office/powerpoint/2010/main" val="22206356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www.iocbucket.com</a:t>
            </a:r>
            <a:endParaRPr lang="en-CA" dirty="0"/>
          </a:p>
        </p:txBody>
      </p:sp>
      <p:sp>
        <p:nvSpPr>
          <p:cNvPr id="3" name="Content Placeholder 2"/>
          <p:cNvSpPr>
            <a:spLocks noGrp="1"/>
          </p:cNvSpPr>
          <p:nvPr>
            <p:ph sz="quarter" idx="10"/>
          </p:nvPr>
        </p:nvSpPr>
        <p:spPr/>
        <p:txBody>
          <a:bodyPr/>
          <a:lstStyle/>
          <a:p>
            <a:pPr marL="457200" lvl="1" indent="0">
              <a:buNone/>
            </a:pPr>
            <a:r>
              <a:rPr lang="en-CA" sz="2000" dirty="0">
                <a:latin typeface="+mn-lt"/>
              </a:rPr>
              <a:t>As of 2017.02.17 there were 368 IOCs on site</a:t>
            </a:r>
          </a:p>
          <a:p>
            <a:pPr marL="457200" lvl="1" indent="0">
              <a:buNone/>
            </a:pPr>
            <a:endParaRPr lang="en-CA" sz="2000" dirty="0" smtClean="0">
              <a:latin typeface="+mn-lt"/>
            </a:endParaRPr>
          </a:p>
          <a:p>
            <a:pPr marL="457200" lvl="1" indent="0">
              <a:buNone/>
            </a:pPr>
            <a:r>
              <a:rPr lang="en-CA" sz="2000" dirty="0" smtClean="0">
                <a:latin typeface="+mn-lt"/>
              </a:rPr>
              <a:t>Oldest Post</a:t>
            </a:r>
          </a:p>
          <a:p>
            <a:pPr marL="457200" lvl="1" indent="0">
              <a:buNone/>
            </a:pPr>
            <a:r>
              <a:rPr lang="en-CA" sz="2000" dirty="0" smtClean="0">
                <a:latin typeface="+mn-lt"/>
              </a:rPr>
              <a:t>2013.10.25</a:t>
            </a:r>
            <a:endParaRPr lang="en-CA" sz="2000" dirty="0">
              <a:latin typeface="+mn-lt"/>
            </a:endParaRPr>
          </a:p>
          <a:p>
            <a:endParaRPr lang="en-CA" sz="2000" dirty="0"/>
          </a:p>
        </p:txBody>
      </p:sp>
      <p:pic>
        <p:nvPicPr>
          <p:cNvPr id="4"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613800" y="1593762"/>
            <a:ext cx="4669859" cy="2926080"/>
          </a:xfrm>
          <a:prstGeom prst="rect">
            <a:avLst/>
          </a:prstGeom>
          <a:noFill/>
          <a:ln w="9525">
            <a:noFill/>
            <a:miter lim="800000"/>
            <a:headEnd/>
            <a:tailEnd/>
          </a:ln>
        </p:spPr>
      </p:pic>
      <p:sp>
        <p:nvSpPr>
          <p:cNvPr id="5" name="TextBox 4"/>
          <p:cNvSpPr txBox="1"/>
          <p:nvPr/>
        </p:nvSpPr>
        <p:spPr>
          <a:xfrm>
            <a:off x="8540958" y="1593762"/>
            <a:ext cx="2759927" cy="1015663"/>
          </a:xfrm>
          <a:prstGeom prst="rect">
            <a:avLst/>
          </a:prstGeom>
          <a:noFill/>
        </p:spPr>
        <p:txBody>
          <a:bodyPr wrap="square" rtlCol="0">
            <a:spAutoFit/>
          </a:bodyPr>
          <a:lstStyle/>
          <a:p>
            <a:pPr lvl="1"/>
            <a:endParaRPr lang="en-CA" sz="2000" dirty="0" smtClean="0"/>
          </a:p>
          <a:p>
            <a:pPr lvl="1"/>
            <a:r>
              <a:rPr lang="en-CA" sz="2000" dirty="0" smtClean="0"/>
              <a:t>Most </a:t>
            </a:r>
            <a:r>
              <a:rPr lang="en-CA" sz="2000" dirty="0"/>
              <a:t>Recent Post</a:t>
            </a:r>
          </a:p>
          <a:p>
            <a:pPr lvl="2"/>
            <a:r>
              <a:rPr lang="en-CA" sz="2000" dirty="0"/>
              <a:t>2017.09.27</a:t>
            </a:r>
          </a:p>
        </p:txBody>
      </p:sp>
      <p:sp>
        <p:nvSpPr>
          <p:cNvPr id="6" name="Rectangle 5"/>
          <p:cNvSpPr/>
          <p:nvPr/>
        </p:nvSpPr>
        <p:spPr>
          <a:xfrm>
            <a:off x="4688641" y="4519842"/>
            <a:ext cx="2770269" cy="276999"/>
          </a:xfrm>
          <a:prstGeom prst="rect">
            <a:avLst/>
          </a:prstGeom>
        </p:spPr>
        <p:txBody>
          <a:bodyPr wrap="square">
            <a:spAutoFit/>
          </a:bodyPr>
          <a:lstStyle/>
          <a:p>
            <a:r>
              <a:rPr lang="en-CA" sz="1200" dirty="0" smtClean="0"/>
              <a:t>Source: https</a:t>
            </a:r>
            <a:r>
              <a:rPr lang="en-CA" sz="1200" dirty="0"/>
              <a:t>://www.iocbucket.com/</a:t>
            </a:r>
          </a:p>
        </p:txBody>
      </p:sp>
    </p:spTree>
    <p:custDataLst>
      <p:tags r:id="rId1"/>
    </p:custDataLst>
    <p:extLst>
      <p:ext uri="{BB962C8B-B14F-4D97-AF65-F5344CB8AC3E}">
        <p14:creationId xmlns:p14="http://schemas.microsoft.com/office/powerpoint/2010/main" val="498939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Editing Your Script - Memory</a:t>
            </a:r>
            <a:endParaRPr lang="en-CA" dirty="0"/>
          </a:p>
        </p:txBody>
      </p:sp>
      <p:pic>
        <p:nvPicPr>
          <p:cNvPr id="5" name="Content Placeholder 4"/>
          <p:cNvPicPr>
            <a:picLocks noGrp="1" noChangeAspect="1"/>
          </p:cNvPicPr>
          <p:nvPr>
            <p:ph sz="quarter" idx="10"/>
          </p:nvPr>
        </p:nvPicPr>
        <p:blipFill>
          <a:blip r:embed="rId3"/>
          <a:stretch>
            <a:fillRect/>
          </a:stretch>
        </p:blipFill>
        <p:spPr>
          <a:xfrm>
            <a:off x="495968" y="994992"/>
            <a:ext cx="6007574" cy="4511547"/>
          </a:xfrm>
          <a:prstGeom prst="rect">
            <a:avLst/>
          </a:prstGeom>
        </p:spPr>
      </p:pic>
      <p:sp>
        <p:nvSpPr>
          <p:cNvPr id="4" name="Content Placeholder 3"/>
          <p:cNvSpPr>
            <a:spLocks noGrp="1"/>
          </p:cNvSpPr>
          <p:nvPr>
            <p:ph sz="half" idx="4294967295"/>
          </p:nvPr>
        </p:nvSpPr>
        <p:spPr>
          <a:xfrm>
            <a:off x="7306407" y="1375025"/>
            <a:ext cx="4351337" cy="4141788"/>
          </a:xfrm>
        </p:spPr>
        <p:txBody>
          <a:bodyPr>
            <a:normAutofit/>
          </a:bodyPr>
          <a:lstStyle/>
          <a:p>
            <a:r>
              <a:rPr lang="en-CA" sz="2400" dirty="0"/>
              <a:t>Allows the user to choose which parts of memory to collect</a:t>
            </a:r>
          </a:p>
          <a:p>
            <a:r>
              <a:rPr lang="en-CA" sz="2400" dirty="0" smtClean="0"/>
              <a:t>Items </a:t>
            </a:r>
            <a:r>
              <a:rPr lang="en-CA" sz="2400" dirty="0"/>
              <a:t>such as strings will take longer to collect and greatly increase the size of the collection</a:t>
            </a:r>
          </a:p>
          <a:p>
            <a:r>
              <a:rPr lang="en-CA" sz="2400" dirty="0"/>
              <a:t>Allows user to pick which hashing algorithm they want to use. </a:t>
            </a:r>
          </a:p>
        </p:txBody>
      </p:sp>
      <p:sp>
        <p:nvSpPr>
          <p:cNvPr id="3" name="TextBox 2"/>
          <p:cNvSpPr txBox="1"/>
          <p:nvPr/>
        </p:nvSpPr>
        <p:spPr>
          <a:xfrm>
            <a:off x="443660" y="5470748"/>
            <a:ext cx="6059882"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3832104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Edit Your Script - Disk</a:t>
            </a:r>
            <a:endParaRPr lang="en-CA" dirty="0"/>
          </a:p>
        </p:txBody>
      </p:sp>
      <p:pic>
        <p:nvPicPr>
          <p:cNvPr id="5" name="Content Placeholder 4"/>
          <p:cNvPicPr>
            <a:picLocks noGrp="1" noChangeAspect="1"/>
          </p:cNvPicPr>
          <p:nvPr>
            <p:ph sz="quarter" idx="10"/>
          </p:nvPr>
        </p:nvPicPr>
        <p:blipFill>
          <a:blip r:embed="rId3"/>
          <a:stretch>
            <a:fillRect/>
          </a:stretch>
        </p:blipFill>
        <p:spPr>
          <a:xfrm>
            <a:off x="906079" y="908727"/>
            <a:ext cx="4261822" cy="4425739"/>
          </a:xfrm>
          <a:prstGeom prst="rect">
            <a:avLst/>
          </a:prstGeom>
        </p:spPr>
      </p:pic>
      <p:sp>
        <p:nvSpPr>
          <p:cNvPr id="4" name="Content Placeholder 3"/>
          <p:cNvSpPr>
            <a:spLocks noGrp="1"/>
          </p:cNvSpPr>
          <p:nvPr>
            <p:ph sz="half" idx="4294967295"/>
          </p:nvPr>
        </p:nvSpPr>
        <p:spPr>
          <a:xfrm>
            <a:off x="5889572" y="1482716"/>
            <a:ext cx="4668837" cy="3544888"/>
          </a:xfrm>
        </p:spPr>
        <p:txBody>
          <a:bodyPr>
            <a:normAutofit/>
          </a:bodyPr>
          <a:lstStyle/>
          <a:p>
            <a:r>
              <a:rPr lang="en-CA" sz="2400" dirty="0"/>
              <a:t>User needs to Consider the size of the collection and the time required to collect it.</a:t>
            </a:r>
          </a:p>
          <a:p>
            <a:r>
              <a:rPr lang="en-CA" sz="2400" dirty="0"/>
              <a:t>Some options require the computer to have an Internet connection.</a:t>
            </a:r>
          </a:p>
        </p:txBody>
      </p:sp>
      <p:sp>
        <p:nvSpPr>
          <p:cNvPr id="3" name="TextBox 2"/>
          <p:cNvSpPr txBox="1"/>
          <p:nvPr/>
        </p:nvSpPr>
        <p:spPr>
          <a:xfrm>
            <a:off x="104695" y="5361560"/>
            <a:ext cx="5700204"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961995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Edit Your Script - System</a:t>
            </a:r>
            <a:endParaRPr lang="en-CA" dirty="0"/>
          </a:p>
        </p:txBody>
      </p:sp>
      <p:pic>
        <p:nvPicPr>
          <p:cNvPr id="5" name="Content Placeholder 4"/>
          <p:cNvPicPr>
            <a:picLocks noGrp="1" noChangeAspect="1"/>
          </p:cNvPicPr>
          <p:nvPr>
            <p:ph sz="quarter" idx="10"/>
          </p:nvPr>
        </p:nvPicPr>
        <p:blipFill>
          <a:blip r:embed="rId3"/>
          <a:stretch>
            <a:fillRect/>
          </a:stretch>
        </p:blipFill>
        <p:spPr>
          <a:xfrm>
            <a:off x="950662" y="996950"/>
            <a:ext cx="4208628" cy="4388998"/>
          </a:xfrm>
          <a:prstGeom prst="rect">
            <a:avLst/>
          </a:prstGeom>
        </p:spPr>
      </p:pic>
      <p:sp>
        <p:nvSpPr>
          <p:cNvPr id="4" name="Content Placeholder 3"/>
          <p:cNvSpPr>
            <a:spLocks noGrp="1"/>
          </p:cNvSpPr>
          <p:nvPr>
            <p:ph sz="half" idx="4294967295"/>
          </p:nvPr>
        </p:nvSpPr>
        <p:spPr>
          <a:xfrm>
            <a:off x="5447587" y="1323654"/>
            <a:ext cx="5080000" cy="3983038"/>
          </a:xfrm>
        </p:spPr>
        <p:txBody>
          <a:bodyPr>
            <a:normAutofit/>
          </a:bodyPr>
          <a:lstStyle/>
          <a:p>
            <a:r>
              <a:rPr lang="en-CA" sz="2400" dirty="0"/>
              <a:t>This section allows for gathering information about the computer and its </a:t>
            </a:r>
            <a:r>
              <a:rPr lang="en-CA" sz="2400" dirty="0" smtClean="0"/>
              <a:t>users</a:t>
            </a:r>
            <a:r>
              <a:rPr lang="en-CA" sz="2400" dirty="0"/>
              <a:t>.</a:t>
            </a:r>
          </a:p>
          <a:p>
            <a:r>
              <a:rPr lang="en-CA" sz="2400" dirty="0"/>
              <a:t>Also gathers information from the Registry, Restore Points and Event </a:t>
            </a:r>
            <a:r>
              <a:rPr lang="en-CA" sz="2400" dirty="0" smtClean="0"/>
              <a:t>Logs</a:t>
            </a:r>
            <a:endParaRPr lang="en-CA" sz="2400" dirty="0"/>
          </a:p>
          <a:p>
            <a:r>
              <a:rPr lang="en-CA" sz="2400" dirty="0"/>
              <a:t>Analyzes the system’s </a:t>
            </a:r>
            <a:r>
              <a:rPr lang="en-CA" sz="2400" dirty="0" err="1"/>
              <a:t>Prefetch</a:t>
            </a:r>
            <a:r>
              <a:rPr lang="en-CA" sz="2400" dirty="0"/>
              <a:t> </a:t>
            </a:r>
            <a:r>
              <a:rPr lang="en-CA" sz="2400" dirty="0" smtClean="0"/>
              <a:t>files</a:t>
            </a:r>
            <a:endParaRPr lang="en-CA" sz="2400" dirty="0"/>
          </a:p>
        </p:txBody>
      </p:sp>
      <p:sp>
        <p:nvSpPr>
          <p:cNvPr id="3" name="TextBox 2"/>
          <p:cNvSpPr txBox="1"/>
          <p:nvPr/>
        </p:nvSpPr>
        <p:spPr>
          <a:xfrm>
            <a:off x="-1" y="5387638"/>
            <a:ext cx="5876819"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189391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Edit Your Script - Network</a:t>
            </a:r>
            <a:endParaRPr lang="en-CA" dirty="0"/>
          </a:p>
        </p:txBody>
      </p:sp>
      <p:pic>
        <p:nvPicPr>
          <p:cNvPr id="5" name="Content Placeholder 4"/>
          <p:cNvPicPr>
            <a:picLocks noGrp="1" noChangeAspect="1"/>
          </p:cNvPicPr>
          <p:nvPr>
            <p:ph sz="quarter" idx="10"/>
          </p:nvPr>
        </p:nvPicPr>
        <p:blipFill>
          <a:blip r:embed="rId3"/>
          <a:stretch>
            <a:fillRect/>
          </a:stretch>
        </p:blipFill>
        <p:spPr>
          <a:xfrm>
            <a:off x="905491" y="1093663"/>
            <a:ext cx="4228097" cy="4403012"/>
          </a:xfrm>
          <a:prstGeom prst="rect">
            <a:avLst/>
          </a:prstGeom>
        </p:spPr>
      </p:pic>
      <p:sp>
        <p:nvSpPr>
          <p:cNvPr id="4" name="Content Placeholder 3"/>
          <p:cNvSpPr>
            <a:spLocks noGrp="1"/>
          </p:cNvSpPr>
          <p:nvPr>
            <p:ph sz="half" idx="4294967295"/>
          </p:nvPr>
        </p:nvSpPr>
        <p:spPr>
          <a:xfrm>
            <a:off x="6043488" y="1771169"/>
            <a:ext cx="5080000" cy="3048000"/>
          </a:xfrm>
        </p:spPr>
        <p:txBody>
          <a:bodyPr>
            <a:normAutofit/>
          </a:bodyPr>
          <a:lstStyle/>
          <a:p>
            <a:r>
              <a:rPr lang="en-CA" sz="2400" dirty="0"/>
              <a:t>Gathers information about </a:t>
            </a:r>
            <a:r>
              <a:rPr lang="en-CA" sz="2400" dirty="0" smtClean="0"/>
              <a:t>network traffic </a:t>
            </a:r>
            <a:r>
              <a:rPr lang="en-CA" sz="2400" dirty="0"/>
              <a:t>and </a:t>
            </a:r>
            <a:r>
              <a:rPr lang="en-CA" sz="2400" dirty="0" smtClean="0"/>
              <a:t>internet history</a:t>
            </a:r>
            <a:endParaRPr lang="en-CA" sz="2400" dirty="0"/>
          </a:p>
        </p:txBody>
      </p:sp>
      <p:sp>
        <p:nvSpPr>
          <p:cNvPr id="3" name="TextBox 2"/>
          <p:cNvSpPr txBox="1"/>
          <p:nvPr/>
        </p:nvSpPr>
        <p:spPr>
          <a:xfrm>
            <a:off x="77351" y="5525178"/>
            <a:ext cx="6010382"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548618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Edit Your Script - Other</a:t>
            </a:r>
            <a:endParaRPr lang="en-CA" dirty="0"/>
          </a:p>
        </p:txBody>
      </p:sp>
      <p:pic>
        <p:nvPicPr>
          <p:cNvPr id="5" name="Content Placeholder 4"/>
          <p:cNvPicPr>
            <a:picLocks noGrp="1" noChangeAspect="1"/>
          </p:cNvPicPr>
          <p:nvPr>
            <p:ph sz="quarter" idx="10"/>
          </p:nvPr>
        </p:nvPicPr>
        <p:blipFill>
          <a:blip r:embed="rId3"/>
          <a:stretch>
            <a:fillRect/>
          </a:stretch>
        </p:blipFill>
        <p:spPr>
          <a:xfrm>
            <a:off x="823803" y="909059"/>
            <a:ext cx="4385195" cy="4567389"/>
          </a:xfrm>
          <a:prstGeom prst="rect">
            <a:avLst/>
          </a:prstGeom>
        </p:spPr>
      </p:pic>
      <p:sp>
        <p:nvSpPr>
          <p:cNvPr id="4" name="Content Placeholder 3"/>
          <p:cNvSpPr>
            <a:spLocks noGrp="1"/>
          </p:cNvSpPr>
          <p:nvPr>
            <p:ph sz="half" idx="4294967295"/>
          </p:nvPr>
        </p:nvSpPr>
        <p:spPr>
          <a:xfrm>
            <a:off x="5882901" y="1816813"/>
            <a:ext cx="4932362" cy="3743325"/>
          </a:xfrm>
        </p:spPr>
        <p:txBody>
          <a:bodyPr>
            <a:normAutofit/>
          </a:bodyPr>
          <a:lstStyle/>
          <a:p>
            <a:r>
              <a:rPr lang="en-CA" sz="2400" dirty="0"/>
              <a:t>This section looks at the services and tasks running on the system.</a:t>
            </a:r>
          </a:p>
          <a:p>
            <a:r>
              <a:rPr lang="en-CA" sz="2400" dirty="0"/>
              <a:t>Also looks for persistence mechanisms for malware</a:t>
            </a:r>
          </a:p>
        </p:txBody>
      </p:sp>
      <p:sp>
        <p:nvSpPr>
          <p:cNvPr id="3" name="TextBox 2"/>
          <p:cNvSpPr txBox="1"/>
          <p:nvPr/>
        </p:nvSpPr>
        <p:spPr>
          <a:xfrm>
            <a:off x="0" y="5441307"/>
            <a:ext cx="5815172" cy="1047979"/>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r>
              <a:rPr lang="en-US" dirty="0">
                <a:latin typeface="Arial" panose="020B0604020202020204" pitchFamily="34" charset="0"/>
                <a:ea typeface="Times New Roman" panose="02020603050405020304" pitchFamily="18" charset="0"/>
              </a:rPr>
              <a:t>.</a:t>
            </a:r>
            <a:endParaRPr lang="en-US" dirty="0"/>
          </a:p>
        </p:txBody>
      </p:sp>
    </p:spTree>
    <p:custDataLst>
      <p:tags r:id="rId1"/>
    </p:custDataLst>
    <p:extLst>
      <p:ext uri="{BB962C8B-B14F-4D97-AF65-F5344CB8AC3E}">
        <p14:creationId xmlns:p14="http://schemas.microsoft.com/office/powerpoint/2010/main" val="1374638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Edit Your Script – Advanced Parameters</a:t>
            </a:r>
            <a:endParaRPr lang="en-CA" dirty="0"/>
          </a:p>
        </p:txBody>
      </p:sp>
      <p:pic>
        <p:nvPicPr>
          <p:cNvPr id="5" name="Content Placeholder 4"/>
          <p:cNvPicPr>
            <a:picLocks noGrp="1" noChangeAspect="1"/>
          </p:cNvPicPr>
          <p:nvPr>
            <p:ph sz="quarter" idx="10"/>
          </p:nvPr>
        </p:nvPicPr>
        <p:blipFill>
          <a:blip r:embed="rId3"/>
          <a:stretch>
            <a:fillRect/>
          </a:stretch>
        </p:blipFill>
        <p:spPr>
          <a:xfrm>
            <a:off x="913123" y="1009650"/>
            <a:ext cx="4314446" cy="4487024"/>
          </a:xfrm>
          <a:prstGeom prst="rect">
            <a:avLst/>
          </a:prstGeom>
        </p:spPr>
      </p:pic>
      <p:sp>
        <p:nvSpPr>
          <p:cNvPr id="4" name="Content Placeholder 3"/>
          <p:cNvSpPr>
            <a:spLocks noGrp="1"/>
          </p:cNvSpPr>
          <p:nvPr>
            <p:ph sz="half" idx="4294967295"/>
          </p:nvPr>
        </p:nvSpPr>
        <p:spPr>
          <a:xfrm>
            <a:off x="5844444" y="1540320"/>
            <a:ext cx="5053012" cy="3995738"/>
          </a:xfrm>
        </p:spPr>
        <p:txBody>
          <a:bodyPr>
            <a:normAutofit/>
          </a:bodyPr>
          <a:lstStyle/>
          <a:p>
            <a:r>
              <a:rPr lang="en-CA" sz="2400" dirty="0"/>
              <a:t>Each </a:t>
            </a:r>
            <a:r>
              <a:rPr lang="en-CA" sz="2400" dirty="0" smtClean="0"/>
              <a:t>section </a:t>
            </a:r>
            <a:r>
              <a:rPr lang="en-CA" sz="2400" dirty="0"/>
              <a:t>allows the user to configure some advanced parameters.</a:t>
            </a:r>
          </a:p>
          <a:p>
            <a:r>
              <a:rPr lang="en-CA" sz="2400" dirty="0"/>
              <a:t>This allows the user to be more granular in what is being </a:t>
            </a:r>
            <a:r>
              <a:rPr lang="en-CA" sz="2400" dirty="0" smtClean="0"/>
              <a:t>collected.</a:t>
            </a:r>
            <a:endParaRPr lang="en-CA" sz="2400" dirty="0"/>
          </a:p>
        </p:txBody>
      </p:sp>
      <p:sp>
        <p:nvSpPr>
          <p:cNvPr id="3" name="TextBox 2"/>
          <p:cNvSpPr txBox="1"/>
          <p:nvPr/>
        </p:nvSpPr>
        <p:spPr>
          <a:xfrm>
            <a:off x="180617" y="5516728"/>
            <a:ext cx="5663827"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300538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What is Incident Response?</a:t>
            </a:r>
            <a:endParaRPr lang="en-CA" dirty="0"/>
          </a:p>
        </p:txBody>
      </p:sp>
      <p:sp>
        <p:nvSpPr>
          <p:cNvPr id="7" name="Content Placeholder 4"/>
          <p:cNvSpPr>
            <a:spLocks noGrp="1"/>
          </p:cNvSpPr>
          <p:nvPr>
            <p:ph sz="quarter" idx="10"/>
          </p:nvPr>
        </p:nvSpPr>
        <p:spPr>
          <a:xfrm>
            <a:off x="1309005" y="3128679"/>
            <a:ext cx="10454217" cy="4967260"/>
          </a:xfrm>
        </p:spPr>
        <p:txBody>
          <a:bodyPr>
            <a:normAutofit/>
          </a:bodyPr>
          <a:lstStyle/>
          <a:p>
            <a:r>
              <a:rPr lang="en-CA" sz="2000" dirty="0"/>
              <a:t>Confirm whether or not an incident occurred</a:t>
            </a:r>
          </a:p>
          <a:p>
            <a:r>
              <a:rPr lang="en-CA" sz="2000" dirty="0"/>
              <a:t>Provide rapid detection and containment</a:t>
            </a:r>
          </a:p>
          <a:p>
            <a:r>
              <a:rPr lang="en-CA" sz="2000" dirty="0"/>
              <a:t>Prevent a disjointed, noncohesive response</a:t>
            </a:r>
          </a:p>
          <a:p>
            <a:r>
              <a:rPr lang="en-CA" sz="2000" dirty="0"/>
              <a:t>Determine and promote facts and actual information</a:t>
            </a:r>
          </a:p>
          <a:p>
            <a:r>
              <a:rPr lang="en-CA" sz="2000" dirty="0"/>
              <a:t>Minimize disruption to business and network operations</a:t>
            </a:r>
          </a:p>
        </p:txBody>
      </p:sp>
      <p:sp>
        <p:nvSpPr>
          <p:cNvPr id="6" name="TextBox 5"/>
          <p:cNvSpPr txBox="1"/>
          <p:nvPr/>
        </p:nvSpPr>
        <p:spPr>
          <a:xfrm>
            <a:off x="838200" y="1583294"/>
            <a:ext cx="10515600" cy="1200329"/>
          </a:xfrm>
          <a:prstGeom prst="rect">
            <a:avLst/>
          </a:prstGeom>
          <a:noFill/>
        </p:spPr>
        <p:txBody>
          <a:bodyPr wrap="square" rtlCol="0">
            <a:spAutoFit/>
          </a:bodyPr>
          <a:lstStyle/>
          <a:p>
            <a:pPr algn="l"/>
            <a:r>
              <a:rPr lang="en-CA" sz="2400" dirty="0">
                <a:latin typeface="Verdana" panose="020B0604030504040204" pitchFamily="34" charset="0"/>
                <a:ea typeface="Verdana" panose="020B0604030504040204" pitchFamily="34" charset="0"/>
                <a:cs typeface="Verdana" panose="020B0604030504040204" pitchFamily="34" charset="0"/>
              </a:rPr>
              <a:t>Incident response is a coordinated and structured approach to go from incident detection to resolution. Incident response may include activities that: </a:t>
            </a:r>
          </a:p>
        </p:txBody>
      </p:sp>
      <p:sp>
        <p:nvSpPr>
          <p:cNvPr id="9" name="TextBox 8"/>
          <p:cNvSpPr txBox="1"/>
          <p:nvPr/>
        </p:nvSpPr>
        <p:spPr>
          <a:xfrm>
            <a:off x="8955515" y="6173400"/>
            <a:ext cx="2398285" cy="276999"/>
          </a:xfrm>
          <a:prstGeom prst="rect">
            <a:avLst/>
          </a:prstGeom>
          <a:noFill/>
        </p:spPr>
        <p:txBody>
          <a:bodyPr wrap="none" rtlCol="0">
            <a:spAutoFit/>
          </a:bodyPr>
          <a:lstStyle/>
          <a:p>
            <a:r>
              <a:rPr lang="en-CA" sz="1200" dirty="0" smtClean="0"/>
              <a:t>(</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3583427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Completed Collection Package</a:t>
            </a:r>
            <a:endParaRPr lang="en-CA" dirty="0"/>
          </a:p>
        </p:txBody>
      </p:sp>
      <p:pic>
        <p:nvPicPr>
          <p:cNvPr id="5" name="Content Placeholder 4"/>
          <p:cNvPicPr>
            <a:picLocks noGrp="1" noChangeAspect="1"/>
          </p:cNvPicPr>
          <p:nvPr>
            <p:ph sz="quarter" idx="10"/>
          </p:nvPr>
        </p:nvPicPr>
        <p:blipFill>
          <a:blip r:embed="rId3"/>
          <a:stretch>
            <a:fillRect/>
          </a:stretch>
        </p:blipFill>
        <p:spPr>
          <a:xfrm>
            <a:off x="540580" y="1429914"/>
            <a:ext cx="5744377" cy="2876951"/>
          </a:xfrm>
          <a:prstGeom prst="rect">
            <a:avLst/>
          </a:prstGeom>
        </p:spPr>
      </p:pic>
      <p:sp>
        <p:nvSpPr>
          <p:cNvPr id="4" name="Content Placeholder 3"/>
          <p:cNvSpPr>
            <a:spLocks noGrp="1"/>
          </p:cNvSpPr>
          <p:nvPr>
            <p:ph sz="half" idx="4294967295"/>
          </p:nvPr>
        </p:nvSpPr>
        <p:spPr>
          <a:xfrm>
            <a:off x="7111465" y="1433107"/>
            <a:ext cx="4289425" cy="3787775"/>
          </a:xfrm>
        </p:spPr>
        <p:txBody>
          <a:bodyPr>
            <a:normAutofit/>
          </a:bodyPr>
          <a:lstStyle/>
          <a:p>
            <a:r>
              <a:rPr lang="en-CA" sz="2400" dirty="0"/>
              <a:t>Closing the </a:t>
            </a:r>
            <a:r>
              <a:rPr lang="en-CA" sz="2400" dirty="0" smtClean="0"/>
              <a:t>dialogue box takes </a:t>
            </a:r>
            <a:r>
              <a:rPr lang="en-CA" sz="2400" dirty="0"/>
              <a:t>you back to the start screen.</a:t>
            </a:r>
          </a:p>
          <a:p>
            <a:r>
              <a:rPr lang="en-CA" sz="2400" dirty="0"/>
              <a:t>Use a portable hard drive </a:t>
            </a:r>
            <a:r>
              <a:rPr lang="en-CA" sz="2400" dirty="0" smtClean="0"/>
              <a:t>to store </a:t>
            </a:r>
            <a:r>
              <a:rPr lang="en-CA" sz="2400" dirty="0"/>
              <a:t>all of your collections in one place.</a:t>
            </a:r>
          </a:p>
        </p:txBody>
      </p:sp>
      <p:sp>
        <p:nvSpPr>
          <p:cNvPr id="3" name="TextBox 2"/>
          <p:cNvSpPr txBox="1"/>
          <p:nvPr/>
        </p:nvSpPr>
        <p:spPr>
          <a:xfrm>
            <a:off x="678094" y="4313990"/>
            <a:ext cx="5640513" cy="941796"/>
          </a:xfrm>
          <a:prstGeom prst="rect">
            <a:avLst/>
          </a:prstGeom>
          <a:noFill/>
        </p:spPr>
        <p:txBody>
          <a:bodyPr wrap="square" rtlCol="0">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2017.</a:t>
            </a:r>
          </a:p>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Reproduced 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767156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Contents of the Folder</a:t>
            </a:r>
            <a:endParaRPr lang="en-CA" dirty="0"/>
          </a:p>
        </p:txBody>
      </p:sp>
      <p:pic>
        <p:nvPicPr>
          <p:cNvPr id="5" name="Content Placeholder 4"/>
          <p:cNvPicPr>
            <a:picLocks noGrp="1" noChangeAspect="1"/>
          </p:cNvPicPr>
          <p:nvPr>
            <p:ph sz="quarter" idx="10"/>
          </p:nvPr>
        </p:nvPicPr>
        <p:blipFill>
          <a:blip r:embed="rId3"/>
          <a:stretch>
            <a:fillRect/>
          </a:stretch>
        </p:blipFill>
        <p:spPr>
          <a:xfrm>
            <a:off x="272343" y="1015059"/>
            <a:ext cx="7686270" cy="4385696"/>
          </a:xfrm>
          <a:prstGeom prst="rect">
            <a:avLst/>
          </a:prstGeom>
        </p:spPr>
      </p:pic>
      <p:sp>
        <p:nvSpPr>
          <p:cNvPr id="4" name="Content Placeholder 3"/>
          <p:cNvSpPr>
            <a:spLocks noGrp="1"/>
          </p:cNvSpPr>
          <p:nvPr>
            <p:ph sz="half" idx="4294967295"/>
          </p:nvPr>
        </p:nvSpPr>
        <p:spPr>
          <a:xfrm>
            <a:off x="7958613" y="1842907"/>
            <a:ext cx="4389437" cy="3929063"/>
          </a:xfrm>
        </p:spPr>
        <p:txBody>
          <a:bodyPr>
            <a:normAutofit/>
          </a:bodyPr>
          <a:lstStyle/>
          <a:p>
            <a:r>
              <a:rPr lang="en-CA" sz="2400" dirty="0"/>
              <a:t>Run the File “</a:t>
            </a:r>
            <a:r>
              <a:rPr lang="en-CA" sz="2400" dirty="0" err="1"/>
              <a:t>RunRedlineAudit</a:t>
            </a:r>
            <a:r>
              <a:rPr lang="en-CA" sz="2400" dirty="0"/>
              <a:t>” from an Administrator Command Prompt.</a:t>
            </a:r>
          </a:p>
          <a:p>
            <a:r>
              <a:rPr lang="en-CA" sz="2400" dirty="0"/>
              <a:t>Will work with 32 and 64 bit operating systems</a:t>
            </a:r>
          </a:p>
        </p:txBody>
      </p:sp>
      <p:sp>
        <p:nvSpPr>
          <p:cNvPr id="3" name="TextBox 2"/>
          <p:cNvSpPr txBox="1"/>
          <p:nvPr/>
        </p:nvSpPr>
        <p:spPr>
          <a:xfrm>
            <a:off x="2015008" y="5400304"/>
            <a:ext cx="4200939" cy="276999"/>
          </a:xfrm>
          <a:prstGeom prst="rect">
            <a:avLst/>
          </a:prstGeom>
          <a:noFill/>
        </p:spPr>
        <p:txBody>
          <a:bodyPr wrap="square" rtlCol="0">
            <a:spAutoFit/>
          </a:bodyPr>
          <a:lstStyle/>
          <a:p>
            <a:pPr algn="ctr"/>
            <a:r>
              <a:rPr lang="en-US" sz="1200" dirty="0" smtClean="0"/>
              <a:t>Used with permission from Microsoft.</a:t>
            </a:r>
            <a:endParaRPr lang="en-US" sz="1200" dirty="0"/>
          </a:p>
        </p:txBody>
      </p:sp>
    </p:spTree>
    <p:custDataLst>
      <p:tags r:id="rId1"/>
    </p:custDataLst>
    <p:extLst>
      <p:ext uri="{BB962C8B-B14F-4D97-AF65-F5344CB8AC3E}">
        <p14:creationId xmlns:p14="http://schemas.microsoft.com/office/powerpoint/2010/main" val="8656673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dirty="0" smtClean="0"/>
              <a:t>Redline Analysis Home Page</a:t>
            </a:r>
            <a:endParaRPr lang="en-CA" dirty="0"/>
          </a:p>
        </p:txBody>
      </p:sp>
      <p:pic>
        <p:nvPicPr>
          <p:cNvPr id="3" name="Picture 2"/>
          <p:cNvPicPr>
            <a:picLocks noChangeAspect="1"/>
          </p:cNvPicPr>
          <p:nvPr/>
        </p:nvPicPr>
        <p:blipFill>
          <a:blip r:embed="rId3"/>
          <a:stretch>
            <a:fillRect/>
          </a:stretch>
        </p:blipFill>
        <p:spPr>
          <a:xfrm>
            <a:off x="2092165" y="1015425"/>
            <a:ext cx="7876597" cy="4258618"/>
          </a:xfrm>
          <a:prstGeom prst="rect">
            <a:avLst/>
          </a:prstGeom>
        </p:spPr>
      </p:pic>
      <p:sp>
        <p:nvSpPr>
          <p:cNvPr id="4" name="Rectangle 3"/>
          <p:cNvSpPr/>
          <p:nvPr/>
        </p:nvSpPr>
        <p:spPr>
          <a:xfrm>
            <a:off x="2539261" y="5274043"/>
            <a:ext cx="7214339"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a:t>
            </a:r>
          </a:p>
          <a:p>
            <a:pPr marR="0" algn="ctr">
              <a:lnSpc>
                <a:spcPct val="115000"/>
              </a:lnSpc>
              <a:spcBef>
                <a:spcPts val="0"/>
              </a:spcBef>
              <a:spcAft>
                <a:spcPts val="0"/>
              </a:spcAft>
            </a:pPr>
            <a:r>
              <a:rPr lang="en-US" sz="1200" dirty="0" smtClean="0">
                <a:latin typeface="Arial" panose="020B0604020202020204" pitchFamily="34" charset="0"/>
                <a:ea typeface="Times New Roman" panose="02020603050405020304" pitchFamily="18" charset="0"/>
              </a:rPr>
              <a:t>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1492432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Redline - Analysis</a:t>
            </a:r>
            <a:endParaRPr lang="en-CA" dirty="0"/>
          </a:p>
        </p:txBody>
      </p:sp>
      <p:pic>
        <p:nvPicPr>
          <p:cNvPr id="5" name="Content Placeholder 4"/>
          <p:cNvPicPr>
            <a:picLocks noGrp="1" noChangeAspect="1"/>
          </p:cNvPicPr>
          <p:nvPr>
            <p:ph sz="quarter" idx="10"/>
          </p:nvPr>
        </p:nvPicPr>
        <p:blipFill>
          <a:blip r:embed="rId3"/>
          <a:stretch>
            <a:fillRect/>
          </a:stretch>
        </p:blipFill>
        <p:spPr>
          <a:xfrm>
            <a:off x="1856190" y="952287"/>
            <a:ext cx="8412221" cy="4519542"/>
          </a:xfrm>
          <a:prstGeom prst="rect">
            <a:avLst/>
          </a:prstGeom>
        </p:spPr>
      </p:pic>
      <p:sp>
        <p:nvSpPr>
          <p:cNvPr id="4" name="Rectangle 3"/>
          <p:cNvSpPr/>
          <p:nvPr/>
        </p:nvSpPr>
        <p:spPr>
          <a:xfrm>
            <a:off x="2663699" y="5471829"/>
            <a:ext cx="6797202" cy="729430"/>
          </a:xfrm>
          <a:prstGeom prst="rect">
            <a:avLst/>
          </a:prstGeom>
        </p:spPr>
        <p:txBody>
          <a:bodyPr wrap="square">
            <a:spAutoFit/>
          </a:bodyPr>
          <a:lstStyle/>
          <a:p>
            <a:pPr marR="0" algn="ctr">
              <a:lnSpc>
                <a:spcPct val="115000"/>
              </a:lnSpc>
              <a:spcBef>
                <a:spcPts val="0"/>
              </a:spcBef>
              <a:spcAft>
                <a:spcPts val="0"/>
              </a:spcAft>
            </a:pPr>
            <a:r>
              <a:rPr lang="en-US" sz="1200" dirty="0">
                <a:latin typeface="Arial" panose="020B0604020202020204" pitchFamily="34" charset="0"/>
                <a:ea typeface="Times New Roman" panose="02020603050405020304" pitchFamily="18" charset="0"/>
              </a:rPr>
              <a:t>Source: Redline, </a:t>
            </a:r>
            <a:r>
              <a:rPr lang="en-US" sz="1200" dirty="0" smtClean="0">
                <a:latin typeface="Arial" panose="020B0604020202020204" pitchFamily="34" charset="0"/>
                <a:ea typeface="Times New Roman" panose="02020603050405020304" pitchFamily="18" charset="0"/>
              </a:rPr>
              <a:t>2017. Reproduced </a:t>
            </a:r>
            <a:r>
              <a:rPr lang="en-US" sz="1200" dirty="0">
                <a:latin typeface="Arial" panose="020B0604020202020204" pitchFamily="34" charset="0"/>
                <a:ea typeface="Times New Roman" panose="02020603050405020304" pitchFamily="18" charset="0"/>
              </a:rPr>
              <a:t>and used in accordance with SAIT’s Fair Dealing Policy (Schedule A </a:t>
            </a:r>
            <a:r>
              <a:rPr lang="en-US" sz="1200" i="1" dirty="0">
                <a:latin typeface="Arial" panose="020B0604020202020204" pitchFamily="34" charset="0"/>
                <a:ea typeface="Times New Roman" panose="02020603050405020304" pitchFamily="18" charset="0"/>
              </a:rPr>
              <a:t>Copyright and External Materials Procedure AC.2.12.1</a:t>
            </a:r>
            <a:r>
              <a:rPr lang="en-US" sz="1200" dirty="0">
                <a:latin typeface="Arial" panose="020B0604020202020204" pitchFamily="34" charset="0"/>
                <a:ea typeface="Times New Roman" panose="02020603050405020304" pitchFamily="18" charset="0"/>
              </a:rPr>
              <a:t>); further distribution may infringe copyright.</a:t>
            </a:r>
            <a:endParaRPr lang="en-US" sz="1200" dirty="0"/>
          </a:p>
        </p:txBody>
      </p:sp>
    </p:spTree>
    <p:custDataLst>
      <p:tags r:id="rId1"/>
    </p:custDataLst>
    <p:extLst>
      <p:ext uri="{BB962C8B-B14F-4D97-AF65-F5344CB8AC3E}">
        <p14:creationId xmlns:p14="http://schemas.microsoft.com/office/powerpoint/2010/main" val="7986021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Summary</a:t>
            </a:r>
            <a:endParaRPr lang="en-CA" dirty="0"/>
          </a:p>
        </p:txBody>
      </p:sp>
      <p:sp>
        <p:nvSpPr>
          <p:cNvPr id="5" name="Content Placeholder 4"/>
          <p:cNvSpPr>
            <a:spLocks noGrp="1"/>
          </p:cNvSpPr>
          <p:nvPr>
            <p:ph sz="quarter" idx="10"/>
          </p:nvPr>
        </p:nvSpPr>
        <p:spPr/>
        <p:txBody>
          <a:bodyPr>
            <a:normAutofit/>
          </a:bodyPr>
          <a:lstStyle/>
          <a:p>
            <a:r>
              <a:rPr lang="en-CA" dirty="0" smtClean="0"/>
              <a:t>A live response is often a critical part of the incident response process</a:t>
            </a:r>
          </a:p>
          <a:p>
            <a:r>
              <a:rPr lang="en-CA" dirty="0" smtClean="0"/>
              <a:t>Used to gather volatile data which will be lost once the system is shut down</a:t>
            </a:r>
          </a:p>
          <a:p>
            <a:r>
              <a:rPr lang="en-CA" dirty="0" smtClean="0"/>
              <a:t>Goal is to gather the evidence while creating as few changes as possible to the system in the process</a:t>
            </a:r>
          </a:p>
          <a:p>
            <a:r>
              <a:rPr lang="en-CA" dirty="0" smtClean="0"/>
              <a:t>Use commercial, open source toolkits or create your own toolkit</a:t>
            </a:r>
          </a:p>
          <a:p>
            <a:r>
              <a:rPr lang="en-CA" dirty="0" smtClean="0"/>
              <a:t>Script the process to minimize interaction with the system and ensure consistency of the tools run during live response</a:t>
            </a:r>
            <a:endParaRPr lang="en-CA" dirty="0"/>
          </a:p>
        </p:txBody>
      </p:sp>
    </p:spTree>
    <p:custDataLst>
      <p:tags r:id="rId1"/>
    </p:custDataLst>
    <p:extLst>
      <p:ext uri="{BB962C8B-B14F-4D97-AF65-F5344CB8AC3E}">
        <p14:creationId xmlns:p14="http://schemas.microsoft.com/office/powerpoint/2010/main" val="26431635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dirty="0"/>
              <a:t>FireEye. (2012). IOC Editor (Version 2.2) [Computer software]. Retrieved from https://www.fireeye.com/services/freeware/ioc-editor.html</a:t>
            </a:r>
            <a:r>
              <a:rPr lang="en-US" dirty="0" smtClean="0"/>
              <a:t>.</a:t>
            </a:r>
            <a:endParaRPr lang="en-US" dirty="0"/>
          </a:p>
          <a:p>
            <a:r>
              <a:rPr lang="en-US" dirty="0" smtClean="0"/>
              <a:t>FireEye </a:t>
            </a:r>
            <a:r>
              <a:rPr lang="en-CA" dirty="0" smtClean="0"/>
              <a:t>Incident Response. (</a:t>
            </a:r>
            <a:r>
              <a:rPr lang="en-CA" dirty="0" err="1" smtClean="0"/>
              <a:t>n.d.</a:t>
            </a:r>
            <a:r>
              <a:rPr lang="en-CA" dirty="0" smtClean="0"/>
              <a:t>). Retrieved Sep. 26, 2017 from http://forensicswiki.org/wiki/</a:t>
            </a:r>
            <a:br>
              <a:rPr lang="en-CA" dirty="0" smtClean="0"/>
            </a:br>
            <a:r>
              <a:rPr lang="en-CA" dirty="0" err="1" smtClean="0"/>
              <a:t>Incident_Response</a:t>
            </a:r>
            <a:endParaRPr lang="en-CA" dirty="0" smtClean="0"/>
          </a:p>
          <a:p>
            <a:r>
              <a:rPr lang="en-CA" dirty="0" smtClean="0"/>
              <a:t>IOC </a:t>
            </a:r>
            <a:r>
              <a:rPr lang="en-CA" dirty="0"/>
              <a:t>Bucket. (2013). </a:t>
            </a:r>
            <a:r>
              <a:rPr lang="en-CA" dirty="0" smtClean="0"/>
              <a:t>Retrieved </a:t>
            </a:r>
            <a:r>
              <a:rPr lang="en-CA" dirty="0"/>
              <a:t>from </a:t>
            </a:r>
            <a:r>
              <a:rPr lang="en-CA" dirty="0">
                <a:hlinkClick r:id="rId3"/>
              </a:rPr>
              <a:t>https://www.iocbucket.com/iocs/9cec8b496b4111051bc71c6d1fe1bf5cbcdc3f27</a:t>
            </a:r>
            <a:endParaRPr lang="en-CA" dirty="0"/>
          </a:p>
          <a:p>
            <a:endParaRPr lang="en-CA" dirty="0" smtClean="0"/>
          </a:p>
          <a:p>
            <a:pPr marL="0" indent="0">
              <a:buNone/>
            </a:pPr>
            <a:endParaRPr lang="en-CA" dirty="0" smtClean="0"/>
          </a:p>
          <a:p>
            <a:endParaRPr lang="en-CA" dirty="0"/>
          </a:p>
          <a:p>
            <a:endParaRPr lang="en-CA" dirty="0" smtClean="0"/>
          </a:p>
          <a:p>
            <a:endParaRPr lang="en-CA" dirty="0" smtClean="0"/>
          </a:p>
          <a:p>
            <a:endParaRPr lang="en-US" dirty="0"/>
          </a:p>
        </p:txBody>
      </p:sp>
      <p:sp>
        <p:nvSpPr>
          <p:cNvPr id="2" name="Title 1"/>
          <p:cNvSpPr>
            <a:spLocks noGrp="1"/>
          </p:cNvSpPr>
          <p:nvPr>
            <p:ph type="ctrTitle"/>
          </p:nvPr>
        </p:nvSpPr>
        <p:spPr/>
        <p:txBody>
          <a:bodyPr/>
          <a:lstStyle/>
          <a:p>
            <a:r>
              <a:rPr lang="en-US" b="1" dirty="0" smtClean="0"/>
              <a:t>References</a:t>
            </a:r>
            <a:endParaRPr lang="en-US" b="1" dirty="0"/>
          </a:p>
        </p:txBody>
      </p:sp>
    </p:spTree>
    <p:custDataLst>
      <p:tags r:id="rId1"/>
    </p:custDataLst>
    <p:extLst>
      <p:ext uri="{BB962C8B-B14F-4D97-AF65-F5344CB8AC3E}">
        <p14:creationId xmlns:p14="http://schemas.microsoft.com/office/powerpoint/2010/main" val="1317765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CA" dirty="0" err="1"/>
              <a:t>Luttgens</a:t>
            </a:r>
            <a:r>
              <a:rPr lang="en-CA" dirty="0"/>
              <a:t>, J. T., Pepe, M. and </a:t>
            </a:r>
            <a:r>
              <a:rPr lang="en-CA" dirty="0" err="1"/>
              <a:t>Mandia</a:t>
            </a:r>
            <a:r>
              <a:rPr lang="en-CA" dirty="0"/>
              <a:t>, K. (2014</a:t>
            </a:r>
            <a:r>
              <a:rPr lang="en-CA" dirty="0" smtClean="0"/>
              <a:t>). </a:t>
            </a:r>
            <a:r>
              <a:rPr lang="en-CA" dirty="0"/>
              <a:t>Incident response &amp; computer forensics (3</a:t>
            </a:r>
            <a:r>
              <a:rPr lang="en-CA" baseline="30000" dirty="0"/>
              <a:t>rd</a:t>
            </a:r>
            <a:r>
              <a:rPr lang="en-CA" dirty="0"/>
              <a:t> ed</a:t>
            </a:r>
            <a:r>
              <a:rPr lang="en-CA" dirty="0" smtClean="0"/>
              <a:t>.). </a:t>
            </a:r>
            <a:r>
              <a:rPr lang="en-CA" dirty="0"/>
              <a:t>Toronto: McGraw Hill</a:t>
            </a:r>
            <a:r>
              <a:rPr lang="en-CA" dirty="0" smtClean="0"/>
              <a:t>.</a:t>
            </a:r>
          </a:p>
          <a:p>
            <a:endParaRPr lang="en-CA" dirty="0" smtClean="0"/>
          </a:p>
          <a:p>
            <a:endParaRPr lang="en-CA" dirty="0"/>
          </a:p>
          <a:p>
            <a:endParaRPr lang="en-CA" dirty="0" smtClean="0"/>
          </a:p>
          <a:p>
            <a:endParaRPr lang="en-CA" dirty="0" smtClean="0"/>
          </a:p>
          <a:p>
            <a:endParaRPr lang="en-US" dirty="0"/>
          </a:p>
        </p:txBody>
      </p:sp>
      <p:sp>
        <p:nvSpPr>
          <p:cNvPr id="2" name="Title 1"/>
          <p:cNvSpPr>
            <a:spLocks noGrp="1"/>
          </p:cNvSpPr>
          <p:nvPr>
            <p:ph type="ctrTitle"/>
          </p:nvPr>
        </p:nvSpPr>
        <p:spPr/>
        <p:txBody>
          <a:bodyPr/>
          <a:lstStyle/>
          <a:p>
            <a:r>
              <a:rPr lang="en-US" b="1" dirty="0" smtClean="0"/>
              <a:t>References</a:t>
            </a:r>
            <a:endParaRPr lang="en-US" b="1" dirty="0"/>
          </a:p>
        </p:txBody>
      </p:sp>
    </p:spTree>
    <p:custDataLst>
      <p:tags r:id="rId1"/>
    </p:custDataLst>
    <p:extLst>
      <p:ext uri="{BB962C8B-B14F-4D97-AF65-F5344CB8AC3E}">
        <p14:creationId xmlns:p14="http://schemas.microsoft.com/office/powerpoint/2010/main" val="2025856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sz="quarter" idx="10"/>
          </p:nvPr>
        </p:nvSpPr>
        <p:spPr/>
        <p:txBody>
          <a:bodyPr/>
          <a:lstStyle/>
          <a:p>
            <a:r>
              <a:rPr lang="en-US" dirty="0" smtClean="0">
                <a:ea typeface="Times New Roman" panose="02020603050405020304" pitchFamily="18" charset="0"/>
                <a:cs typeface="Times New Roman" panose="02020603050405020304" pitchFamily="18" charset="0"/>
              </a:rPr>
              <a:t>© 2017, Southern Alberta Institute of Technology. All rights reserved.</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 </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For more information, contact:</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Director, Centre for Instructional Technology and Development</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Southern Alberta Institute of Technology</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ea typeface="Times New Roman" panose="02020603050405020304" pitchFamily="18" charset="0"/>
                <a:cs typeface="Times New Roman" panose="02020603050405020304" pitchFamily="18" charset="0"/>
              </a:rPr>
              <a:t>1301 16 Ave. N.W., Calgary, AB T2M 0L4</a:t>
            </a:r>
            <a:endParaRPr lang="en-CA" dirty="0" smtClean="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11035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9949" y="3537389"/>
            <a:ext cx="6427651" cy="2349560"/>
          </a:xfrm>
          <a:prstGeom prst="rect">
            <a:avLst/>
          </a:prstGeom>
        </p:spPr>
      </p:pic>
      <p:sp>
        <p:nvSpPr>
          <p:cNvPr id="2" name="Title 1"/>
          <p:cNvSpPr>
            <a:spLocks noGrp="1"/>
          </p:cNvSpPr>
          <p:nvPr>
            <p:ph type="ctrTitle"/>
          </p:nvPr>
        </p:nvSpPr>
        <p:spPr/>
        <p:txBody>
          <a:bodyPr/>
          <a:lstStyle/>
          <a:p>
            <a:r>
              <a:rPr lang="en-CA" dirty="0" smtClean="0"/>
              <a:t>Exploitation Life Cycle</a:t>
            </a:r>
            <a:endParaRPr lang="en-CA" dirty="0"/>
          </a:p>
        </p:txBody>
      </p:sp>
      <p:sp>
        <p:nvSpPr>
          <p:cNvPr id="3" name="Content Placeholder 2"/>
          <p:cNvSpPr>
            <a:spLocks noGrp="1"/>
          </p:cNvSpPr>
          <p:nvPr>
            <p:ph sz="quarter" idx="10"/>
          </p:nvPr>
        </p:nvSpPr>
        <p:spPr/>
        <p:txBody>
          <a:bodyPr>
            <a:normAutofit fontScale="92500" lnSpcReduction="10000"/>
          </a:bodyPr>
          <a:lstStyle/>
          <a:p>
            <a:r>
              <a:rPr lang="en-CA" sz="2000" dirty="0"/>
              <a:t>Reconnaissance</a:t>
            </a:r>
          </a:p>
          <a:p>
            <a:r>
              <a:rPr lang="en-CA" sz="2000" dirty="0"/>
              <a:t>Initial Intrusion into the Network</a:t>
            </a:r>
          </a:p>
          <a:p>
            <a:r>
              <a:rPr lang="en-CA" sz="2000" dirty="0"/>
              <a:t>Establish a Backdoor into the Network</a:t>
            </a:r>
          </a:p>
          <a:p>
            <a:r>
              <a:rPr lang="en-CA" sz="2000" dirty="0"/>
              <a:t>Obtain User Credentials</a:t>
            </a:r>
          </a:p>
          <a:p>
            <a:r>
              <a:rPr lang="en-CA" sz="2000" dirty="0"/>
              <a:t>Install Various Utilities</a:t>
            </a:r>
          </a:p>
          <a:p>
            <a:r>
              <a:rPr lang="en-CA" sz="2000" dirty="0"/>
              <a:t>Privilege </a:t>
            </a:r>
            <a:r>
              <a:rPr lang="en-CA" sz="2000" dirty="0" smtClean="0"/>
              <a:t>Escalation/Lateral Movement/Data </a:t>
            </a:r>
            <a:r>
              <a:rPr lang="en-CA" sz="2000" dirty="0"/>
              <a:t>Exfiltration</a:t>
            </a:r>
          </a:p>
          <a:p>
            <a:r>
              <a:rPr lang="en-CA" sz="2000" dirty="0"/>
              <a:t>Maintain Persistence</a:t>
            </a:r>
          </a:p>
        </p:txBody>
      </p:sp>
      <p:sp>
        <p:nvSpPr>
          <p:cNvPr id="7" name="TextBox 6"/>
          <p:cNvSpPr txBox="1"/>
          <p:nvPr/>
        </p:nvSpPr>
        <p:spPr>
          <a:xfrm>
            <a:off x="4844507" y="5824135"/>
            <a:ext cx="2900987" cy="276999"/>
          </a:xfrm>
          <a:prstGeom prst="rect">
            <a:avLst/>
          </a:prstGeom>
          <a:noFill/>
        </p:spPr>
        <p:txBody>
          <a:bodyPr wrap="none" rtlCol="0">
            <a:spAutoFit/>
          </a:bodyPr>
          <a:lstStyle/>
          <a:p>
            <a:r>
              <a:rPr lang="en-CA" sz="1200" dirty="0" smtClean="0"/>
              <a:t>(Source: </a:t>
            </a:r>
            <a:r>
              <a:rPr lang="en-CA" sz="1200" dirty="0" err="1" smtClean="0"/>
              <a:t>Luttgens</a:t>
            </a:r>
            <a:r>
              <a:rPr lang="en-CA" sz="1200" dirty="0" smtClean="0"/>
              <a:t>, Pepe and </a:t>
            </a:r>
            <a:r>
              <a:rPr lang="en-CA" sz="1200" dirty="0" err="1" smtClean="0"/>
              <a:t>Mandia</a:t>
            </a:r>
            <a:r>
              <a:rPr lang="en-CA" sz="1200" dirty="0" smtClean="0"/>
              <a:t>, 2014) </a:t>
            </a:r>
            <a:endParaRPr lang="en-CA" sz="1200" dirty="0"/>
          </a:p>
        </p:txBody>
      </p:sp>
    </p:spTree>
    <p:custDataLst>
      <p:tags r:id="rId1"/>
    </p:custDataLst>
    <p:extLst>
      <p:ext uri="{BB962C8B-B14F-4D97-AF65-F5344CB8AC3E}">
        <p14:creationId xmlns:p14="http://schemas.microsoft.com/office/powerpoint/2010/main" val="613368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Incident Response</a:t>
            </a:r>
            <a:endParaRPr lang="en-CA" dirty="0"/>
          </a:p>
        </p:txBody>
      </p:sp>
      <p:sp>
        <p:nvSpPr>
          <p:cNvPr id="3" name="Content Placeholder 2"/>
          <p:cNvSpPr>
            <a:spLocks noGrp="1"/>
          </p:cNvSpPr>
          <p:nvPr>
            <p:ph sz="quarter" idx="10"/>
          </p:nvPr>
        </p:nvSpPr>
        <p:spPr/>
        <p:txBody>
          <a:bodyPr/>
          <a:lstStyle/>
          <a:p>
            <a:r>
              <a:rPr lang="en-CA" dirty="0" smtClean="0"/>
              <a:t>The potential loss of valuable information if we shut the system down prior to gathering the volatile information overrides the concern of altering data on the system</a:t>
            </a:r>
          </a:p>
          <a:p>
            <a:r>
              <a:rPr lang="en-CA" dirty="0" smtClean="0"/>
              <a:t>Requirement: Document everything you do prior to pulling the plug</a:t>
            </a:r>
          </a:p>
          <a:p>
            <a:r>
              <a:rPr lang="en-CA" dirty="0" smtClean="0"/>
              <a:t>There are several ways to gather the information:</a:t>
            </a:r>
          </a:p>
          <a:p>
            <a:pPr lvl="1"/>
            <a:r>
              <a:rPr lang="en-CA" dirty="0" smtClean="0"/>
              <a:t>Open source or commercial tools</a:t>
            </a:r>
          </a:p>
          <a:p>
            <a:pPr lvl="1"/>
            <a:r>
              <a:rPr lang="en-CA" dirty="0" smtClean="0"/>
              <a:t>Build your own live response toolkit using open source/free software and scripting the use of the tools</a:t>
            </a:r>
          </a:p>
          <a:p>
            <a:pPr lvl="1"/>
            <a:endParaRPr lang="en-CA" dirty="0"/>
          </a:p>
        </p:txBody>
      </p:sp>
    </p:spTree>
    <p:custDataLst>
      <p:tags r:id="rId1"/>
    </p:custDataLst>
    <p:extLst>
      <p:ext uri="{BB962C8B-B14F-4D97-AF65-F5344CB8AC3E}">
        <p14:creationId xmlns:p14="http://schemas.microsoft.com/office/powerpoint/2010/main" val="247159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IR – Forensic Process</a:t>
            </a:r>
            <a:endParaRPr lang="en-CA" dirty="0"/>
          </a:p>
        </p:txBody>
      </p:sp>
      <p:grpSp>
        <p:nvGrpSpPr>
          <p:cNvPr id="3" name="Group 2"/>
          <p:cNvGrpSpPr/>
          <p:nvPr/>
        </p:nvGrpSpPr>
        <p:grpSpPr>
          <a:xfrm>
            <a:off x="1999650" y="1550279"/>
            <a:ext cx="8235727" cy="4550608"/>
            <a:chOff x="1168401" y="1638300"/>
            <a:chExt cx="8886407" cy="4910138"/>
          </a:xfrm>
        </p:grpSpPr>
        <p:grpSp>
          <p:nvGrpSpPr>
            <p:cNvPr id="23" name="Group 22"/>
            <p:cNvGrpSpPr/>
            <p:nvPr/>
          </p:nvGrpSpPr>
          <p:grpSpPr>
            <a:xfrm>
              <a:off x="1168401" y="1638300"/>
              <a:ext cx="8845327" cy="4772025"/>
              <a:chOff x="146273" y="1143000"/>
              <a:chExt cx="8845327" cy="4772025"/>
            </a:xfrm>
          </p:grpSpPr>
          <p:sp>
            <p:nvSpPr>
              <p:cNvPr id="24" name="Text Box 3"/>
              <p:cNvSpPr txBox="1">
                <a:spLocks noChangeArrowheads="1"/>
              </p:cNvSpPr>
              <p:nvPr/>
            </p:nvSpPr>
            <p:spPr bwMode="auto">
              <a:xfrm>
                <a:off x="457200" y="1143000"/>
                <a:ext cx="1847850" cy="366713"/>
              </a:xfrm>
              <a:prstGeom prst="rect">
                <a:avLst/>
              </a:prstGeom>
              <a:noFill/>
              <a:ln w="9525">
                <a:noFill/>
                <a:miter lim="800000"/>
                <a:headEnd/>
                <a:tailEnd/>
              </a:ln>
            </p:spPr>
            <p:txBody>
              <a:bodyPr wrap="none">
                <a:spAutoFit/>
              </a:bodyPr>
              <a:lstStyle/>
              <a:p>
                <a:pPr algn="l"/>
                <a:r>
                  <a:rPr lang="en-US" b="1" u="sng" dirty="0">
                    <a:solidFill>
                      <a:schemeClr val="accent2"/>
                    </a:solidFill>
                    <a:latin typeface="Arial" charset="0"/>
                    <a:cs typeface="Arial" charset="0"/>
                  </a:rPr>
                  <a:t>Data Collection</a:t>
                </a:r>
              </a:p>
            </p:txBody>
          </p:sp>
          <p:sp>
            <p:nvSpPr>
              <p:cNvPr id="25" name="Rectangle 4"/>
              <p:cNvSpPr>
                <a:spLocks noChangeArrowheads="1"/>
              </p:cNvSpPr>
              <p:nvPr/>
            </p:nvSpPr>
            <p:spPr bwMode="auto">
              <a:xfrm>
                <a:off x="152400" y="2105025"/>
                <a:ext cx="2362200" cy="914400"/>
              </a:xfrm>
              <a:prstGeom prst="rect">
                <a:avLst/>
              </a:prstGeom>
              <a:solidFill>
                <a:srgbClr val="0000FF"/>
              </a:solidFill>
              <a:ln w="9525">
                <a:solidFill>
                  <a:schemeClr val="tx1"/>
                </a:solidFill>
                <a:miter lim="800000"/>
                <a:headEnd/>
                <a:tailEnd/>
              </a:ln>
            </p:spPr>
            <p:txBody>
              <a:bodyPr wrap="none" anchor="ctr"/>
              <a:lstStyle/>
              <a:p>
                <a:pPr algn="l"/>
                <a:r>
                  <a:rPr lang="en-US" dirty="0" smtClean="0">
                    <a:solidFill>
                      <a:schemeClr val="bg1"/>
                    </a:solidFill>
                    <a:latin typeface="Arial" charset="0"/>
                    <a:cs typeface="Arial" charset="0"/>
                  </a:rPr>
                  <a:t>Host-Based </a:t>
                </a:r>
                <a:r>
                  <a:rPr lang="en-US" dirty="0">
                    <a:solidFill>
                      <a:schemeClr val="bg1"/>
                    </a:solidFill>
                    <a:latin typeface="Arial" charset="0"/>
                    <a:cs typeface="Arial" charset="0"/>
                  </a:rPr>
                  <a:t>Data</a:t>
                </a:r>
              </a:p>
              <a:p>
                <a:pPr marL="173038" indent="-173038">
                  <a:buFont typeface="Arial" panose="020B0604020202020204" pitchFamily="34" charset="0"/>
                  <a:buChar char="•"/>
                </a:pPr>
                <a:r>
                  <a:rPr lang="en-US" sz="1600" dirty="0">
                    <a:solidFill>
                      <a:schemeClr val="bg1"/>
                    </a:solidFill>
                    <a:latin typeface="Arial" charset="0"/>
                    <a:cs typeface="Arial" charset="0"/>
                  </a:rPr>
                  <a:t>Live Data</a:t>
                </a:r>
              </a:p>
              <a:p>
                <a:pPr marL="173038" indent="-173038">
                  <a:buFont typeface="Arial" panose="020B0604020202020204" pitchFamily="34" charset="0"/>
                  <a:buChar char="•"/>
                </a:pPr>
                <a:r>
                  <a:rPr lang="en-US" sz="1600" dirty="0">
                    <a:solidFill>
                      <a:schemeClr val="bg1"/>
                    </a:solidFill>
                    <a:latin typeface="Arial" charset="0"/>
                    <a:cs typeface="Arial" charset="0"/>
                  </a:rPr>
                  <a:t>Forensic Duplications</a:t>
                </a:r>
              </a:p>
            </p:txBody>
          </p:sp>
          <p:sp>
            <p:nvSpPr>
              <p:cNvPr id="26" name="Rectangle 5"/>
              <p:cNvSpPr>
                <a:spLocks noChangeArrowheads="1"/>
              </p:cNvSpPr>
              <p:nvPr/>
            </p:nvSpPr>
            <p:spPr bwMode="auto">
              <a:xfrm>
                <a:off x="146273" y="3351425"/>
                <a:ext cx="2360907" cy="914400"/>
              </a:xfrm>
              <a:prstGeom prst="rect">
                <a:avLst/>
              </a:prstGeom>
              <a:solidFill>
                <a:srgbClr val="0000FF"/>
              </a:solidFill>
              <a:ln w="9525">
                <a:solidFill>
                  <a:schemeClr val="tx1"/>
                </a:solidFill>
                <a:miter lim="800000"/>
                <a:headEnd/>
                <a:tailEnd/>
              </a:ln>
            </p:spPr>
            <p:txBody>
              <a:bodyPr wrap="none" anchor="ctr"/>
              <a:lstStyle/>
              <a:p>
                <a:r>
                  <a:rPr lang="en-US" dirty="0" smtClean="0">
                    <a:solidFill>
                      <a:schemeClr val="bg1"/>
                    </a:solidFill>
                    <a:latin typeface="Arial" charset="0"/>
                    <a:cs typeface="Arial" charset="0"/>
                  </a:rPr>
                  <a:t>Network-Based</a:t>
                </a:r>
                <a:br>
                  <a:rPr lang="en-US" dirty="0" smtClean="0">
                    <a:solidFill>
                      <a:schemeClr val="bg1"/>
                    </a:solidFill>
                    <a:latin typeface="Arial" charset="0"/>
                    <a:cs typeface="Arial" charset="0"/>
                  </a:rPr>
                </a:br>
                <a:r>
                  <a:rPr lang="en-US" dirty="0" smtClean="0">
                    <a:solidFill>
                      <a:schemeClr val="bg1"/>
                    </a:solidFill>
                    <a:latin typeface="Arial" charset="0"/>
                    <a:cs typeface="Arial" charset="0"/>
                  </a:rPr>
                  <a:t>Data</a:t>
                </a:r>
                <a:endParaRPr lang="en-US" dirty="0">
                  <a:solidFill>
                    <a:schemeClr val="bg1"/>
                  </a:solidFill>
                  <a:latin typeface="Arial" charset="0"/>
                  <a:cs typeface="Arial" charset="0"/>
                </a:endParaRPr>
              </a:p>
            </p:txBody>
          </p:sp>
          <p:sp>
            <p:nvSpPr>
              <p:cNvPr id="27" name="Rectangle 6"/>
              <p:cNvSpPr>
                <a:spLocks noChangeArrowheads="1"/>
              </p:cNvSpPr>
              <p:nvPr/>
            </p:nvSpPr>
            <p:spPr bwMode="auto">
              <a:xfrm>
                <a:off x="152400" y="4619625"/>
                <a:ext cx="2362200" cy="914400"/>
              </a:xfrm>
              <a:prstGeom prst="rect">
                <a:avLst/>
              </a:prstGeom>
              <a:solidFill>
                <a:srgbClr val="0000FF"/>
              </a:solidFill>
              <a:ln w="9525">
                <a:solidFill>
                  <a:schemeClr val="tx1"/>
                </a:solidFill>
                <a:miter lim="800000"/>
                <a:headEnd/>
                <a:tailEnd/>
              </a:ln>
            </p:spPr>
            <p:txBody>
              <a:bodyPr wrap="none" anchor="ctr"/>
              <a:lstStyle/>
              <a:p>
                <a:r>
                  <a:rPr lang="en-US" dirty="0">
                    <a:solidFill>
                      <a:schemeClr val="bg1"/>
                    </a:solidFill>
                    <a:latin typeface="Arial" charset="0"/>
                    <a:cs typeface="Arial" charset="0"/>
                  </a:rPr>
                  <a:t>Other Data</a:t>
                </a:r>
              </a:p>
            </p:txBody>
          </p:sp>
          <p:sp>
            <p:nvSpPr>
              <p:cNvPr id="28" name="Rectangle 7"/>
              <p:cNvSpPr>
                <a:spLocks noChangeArrowheads="1"/>
              </p:cNvSpPr>
              <p:nvPr/>
            </p:nvSpPr>
            <p:spPr bwMode="auto">
              <a:xfrm>
                <a:off x="3048000" y="2028825"/>
                <a:ext cx="1371600" cy="3505200"/>
              </a:xfrm>
              <a:prstGeom prst="rect">
                <a:avLst/>
              </a:prstGeom>
              <a:solidFill>
                <a:srgbClr val="0000FF"/>
              </a:solidFill>
              <a:ln w="9525">
                <a:solidFill>
                  <a:schemeClr val="tx1"/>
                </a:solidFill>
                <a:miter lim="800000"/>
                <a:headEnd/>
                <a:tailEnd/>
              </a:ln>
            </p:spPr>
            <p:txBody>
              <a:bodyPr wrap="none" anchor="ctr"/>
              <a:lstStyle/>
              <a:p>
                <a:r>
                  <a:rPr lang="en-US" i="1">
                    <a:solidFill>
                      <a:schemeClr val="bg1"/>
                    </a:solidFill>
                    <a:latin typeface="Arial" charset="0"/>
                    <a:cs typeface="Arial" charset="0"/>
                  </a:rPr>
                  <a:t>Information</a:t>
                </a:r>
              </a:p>
            </p:txBody>
          </p:sp>
          <p:sp>
            <p:nvSpPr>
              <p:cNvPr id="29" name="Text Box 8"/>
              <p:cNvSpPr txBox="1">
                <a:spLocks noChangeArrowheads="1"/>
              </p:cNvSpPr>
              <p:nvPr/>
            </p:nvSpPr>
            <p:spPr bwMode="auto">
              <a:xfrm>
                <a:off x="4495800" y="3390900"/>
                <a:ext cx="941388" cy="336550"/>
              </a:xfrm>
              <a:prstGeom prst="rect">
                <a:avLst/>
              </a:prstGeom>
              <a:noFill/>
              <a:ln w="9525">
                <a:noFill/>
                <a:miter lim="800000"/>
                <a:headEnd/>
                <a:tailEnd/>
              </a:ln>
            </p:spPr>
            <p:txBody>
              <a:bodyPr wrap="none">
                <a:spAutoFit/>
              </a:bodyPr>
              <a:lstStyle/>
              <a:p>
                <a:pPr algn="l"/>
                <a:r>
                  <a:rPr lang="en-US" sz="1600" b="1">
                    <a:solidFill>
                      <a:schemeClr val="bg1"/>
                    </a:solidFill>
                    <a:latin typeface="Arial" charset="0"/>
                    <a:cs typeface="Arial" charset="0"/>
                  </a:rPr>
                  <a:t>Review </a:t>
                </a:r>
              </a:p>
            </p:txBody>
          </p:sp>
          <p:sp>
            <p:nvSpPr>
              <p:cNvPr id="30" name="Rectangle 9"/>
              <p:cNvSpPr>
                <a:spLocks noChangeArrowheads="1"/>
              </p:cNvSpPr>
              <p:nvPr/>
            </p:nvSpPr>
            <p:spPr bwMode="auto">
              <a:xfrm>
                <a:off x="5400606" y="3019424"/>
                <a:ext cx="1405081" cy="1524000"/>
              </a:xfrm>
              <a:prstGeom prst="rect">
                <a:avLst/>
              </a:prstGeom>
              <a:solidFill>
                <a:srgbClr val="0000FF"/>
              </a:solidFill>
              <a:ln w="9525">
                <a:solidFill>
                  <a:schemeClr val="tx1"/>
                </a:solidFill>
                <a:miter lim="800000"/>
                <a:headEnd/>
                <a:tailEnd/>
              </a:ln>
            </p:spPr>
            <p:txBody>
              <a:bodyPr wrap="none" anchor="ctr"/>
              <a:lstStyle/>
              <a:p>
                <a:r>
                  <a:rPr lang="en-US" i="1" dirty="0">
                    <a:solidFill>
                      <a:schemeClr val="bg1"/>
                    </a:solidFill>
                    <a:latin typeface="Arial" charset="0"/>
                    <a:cs typeface="Arial" charset="0"/>
                  </a:rPr>
                  <a:t>Information</a:t>
                </a:r>
              </a:p>
            </p:txBody>
          </p:sp>
          <p:sp>
            <p:nvSpPr>
              <p:cNvPr id="31" name="Text Box 10"/>
              <p:cNvSpPr txBox="1">
                <a:spLocks noChangeArrowheads="1"/>
              </p:cNvSpPr>
              <p:nvPr/>
            </p:nvSpPr>
            <p:spPr bwMode="auto">
              <a:xfrm>
                <a:off x="6705600" y="3390900"/>
                <a:ext cx="941388" cy="336550"/>
              </a:xfrm>
              <a:prstGeom prst="rect">
                <a:avLst/>
              </a:prstGeom>
              <a:noFill/>
              <a:ln w="9525">
                <a:noFill/>
                <a:miter lim="800000"/>
                <a:headEnd/>
                <a:tailEnd/>
              </a:ln>
            </p:spPr>
            <p:txBody>
              <a:bodyPr wrap="none">
                <a:spAutoFit/>
              </a:bodyPr>
              <a:lstStyle/>
              <a:p>
                <a:pPr algn="l"/>
                <a:r>
                  <a:rPr lang="en-US" sz="1600" b="1">
                    <a:solidFill>
                      <a:schemeClr val="bg1"/>
                    </a:solidFill>
                    <a:latin typeface="Arial" charset="0"/>
                    <a:cs typeface="Arial" charset="0"/>
                  </a:rPr>
                  <a:t>Review </a:t>
                </a:r>
              </a:p>
            </p:txBody>
          </p:sp>
          <p:sp>
            <p:nvSpPr>
              <p:cNvPr id="32" name="Rectangle 11"/>
              <p:cNvSpPr>
                <a:spLocks noChangeArrowheads="1"/>
              </p:cNvSpPr>
              <p:nvPr/>
            </p:nvSpPr>
            <p:spPr bwMode="auto">
              <a:xfrm>
                <a:off x="7620000" y="3476625"/>
                <a:ext cx="1371600" cy="685800"/>
              </a:xfrm>
              <a:prstGeom prst="rect">
                <a:avLst/>
              </a:prstGeom>
              <a:solidFill>
                <a:srgbClr val="0000FF"/>
              </a:solidFill>
              <a:ln w="9525">
                <a:solidFill>
                  <a:schemeClr val="tx1"/>
                </a:solidFill>
                <a:miter lim="800000"/>
                <a:headEnd/>
                <a:tailEnd/>
              </a:ln>
            </p:spPr>
            <p:txBody>
              <a:bodyPr wrap="none" anchor="ctr"/>
              <a:lstStyle/>
              <a:p>
                <a:r>
                  <a:rPr lang="en-US" i="1">
                    <a:solidFill>
                      <a:schemeClr val="bg1"/>
                    </a:solidFill>
                    <a:latin typeface="Arial" charset="0"/>
                    <a:cs typeface="Arial" charset="0"/>
                  </a:rPr>
                  <a:t>Relevant </a:t>
                </a:r>
              </a:p>
              <a:p>
                <a:r>
                  <a:rPr lang="en-US" i="1">
                    <a:solidFill>
                      <a:schemeClr val="bg1"/>
                    </a:solidFill>
                    <a:latin typeface="Arial" charset="0"/>
                    <a:cs typeface="Arial" charset="0"/>
                  </a:rPr>
                  <a:t>Information</a:t>
                </a:r>
              </a:p>
            </p:txBody>
          </p:sp>
          <p:sp>
            <p:nvSpPr>
              <p:cNvPr id="33" name="AutoShape 12"/>
              <p:cNvSpPr>
                <a:spLocks noChangeArrowheads="1"/>
              </p:cNvSpPr>
              <p:nvPr/>
            </p:nvSpPr>
            <p:spPr bwMode="auto">
              <a:xfrm>
                <a:off x="2590800" y="2562225"/>
                <a:ext cx="381000" cy="228600"/>
              </a:xfrm>
              <a:prstGeom prst="rightArrow">
                <a:avLst>
                  <a:gd name="adj1" fmla="val 50000"/>
                  <a:gd name="adj2" fmla="val 41667"/>
                </a:avLst>
              </a:pr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pPr algn="l">
                  <a:spcBef>
                    <a:spcPct val="20000"/>
                  </a:spcBef>
                  <a:buClr>
                    <a:schemeClr val="accent2"/>
                  </a:buClr>
                  <a:buFont typeface="Wingdings" pitchFamily="-16" charset="2"/>
                  <a:buChar char="§"/>
                </a:pPr>
                <a:endParaRPr lang="en-US" sz="4000">
                  <a:solidFill>
                    <a:srgbClr val="FFFFFF"/>
                  </a:solidFill>
                  <a:cs typeface="Arial" charset="0"/>
                </a:endParaRPr>
              </a:p>
            </p:txBody>
          </p:sp>
          <p:sp>
            <p:nvSpPr>
              <p:cNvPr id="34" name="AutoShape 13"/>
              <p:cNvSpPr>
                <a:spLocks noChangeArrowheads="1"/>
              </p:cNvSpPr>
              <p:nvPr/>
            </p:nvSpPr>
            <p:spPr bwMode="auto">
              <a:xfrm>
                <a:off x="2590800" y="3705225"/>
                <a:ext cx="381000" cy="228600"/>
              </a:xfrm>
              <a:prstGeom prst="rightArrow">
                <a:avLst>
                  <a:gd name="adj1" fmla="val 50000"/>
                  <a:gd name="adj2" fmla="val 41667"/>
                </a:avLst>
              </a:pr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pPr algn="l">
                  <a:spcBef>
                    <a:spcPct val="20000"/>
                  </a:spcBef>
                  <a:buClr>
                    <a:schemeClr val="accent2"/>
                  </a:buClr>
                  <a:buFont typeface="Wingdings" pitchFamily="-16" charset="2"/>
                  <a:buChar char="§"/>
                </a:pPr>
                <a:endParaRPr lang="en-US" sz="4000">
                  <a:solidFill>
                    <a:srgbClr val="FFFFFF"/>
                  </a:solidFill>
                  <a:cs typeface="Arial" charset="0"/>
                </a:endParaRPr>
              </a:p>
            </p:txBody>
          </p:sp>
          <p:sp>
            <p:nvSpPr>
              <p:cNvPr id="35" name="AutoShape 14"/>
              <p:cNvSpPr>
                <a:spLocks noChangeArrowheads="1"/>
              </p:cNvSpPr>
              <p:nvPr/>
            </p:nvSpPr>
            <p:spPr bwMode="auto">
              <a:xfrm>
                <a:off x="2590800" y="5000625"/>
                <a:ext cx="381000" cy="228600"/>
              </a:xfrm>
              <a:prstGeom prst="rightArrow">
                <a:avLst>
                  <a:gd name="adj1" fmla="val 50000"/>
                  <a:gd name="adj2" fmla="val 41667"/>
                </a:avLst>
              </a:pr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pPr algn="l">
                  <a:spcBef>
                    <a:spcPct val="20000"/>
                  </a:spcBef>
                  <a:buClr>
                    <a:schemeClr val="accent2"/>
                  </a:buClr>
                  <a:buFont typeface="Wingdings" pitchFamily="-16" charset="2"/>
                  <a:buChar char="§"/>
                </a:pPr>
                <a:endParaRPr lang="en-US" sz="4000">
                  <a:solidFill>
                    <a:srgbClr val="FFFFFF"/>
                  </a:solidFill>
                  <a:cs typeface="Arial" charset="0"/>
                </a:endParaRPr>
              </a:p>
            </p:txBody>
          </p:sp>
          <p:sp>
            <p:nvSpPr>
              <p:cNvPr id="36" name="AutoShape 15"/>
              <p:cNvSpPr>
                <a:spLocks noChangeArrowheads="1"/>
              </p:cNvSpPr>
              <p:nvPr/>
            </p:nvSpPr>
            <p:spPr bwMode="auto">
              <a:xfrm>
                <a:off x="4648200" y="3705225"/>
                <a:ext cx="685800" cy="228600"/>
              </a:xfrm>
              <a:prstGeom prst="rightArrow">
                <a:avLst>
                  <a:gd name="adj1" fmla="val 50000"/>
                  <a:gd name="adj2" fmla="val 75000"/>
                </a:avLst>
              </a:pr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pPr algn="l">
                  <a:spcBef>
                    <a:spcPct val="20000"/>
                  </a:spcBef>
                  <a:buClr>
                    <a:schemeClr val="accent2"/>
                  </a:buClr>
                  <a:buFont typeface="Wingdings" pitchFamily="-16" charset="2"/>
                  <a:buChar char="§"/>
                </a:pPr>
                <a:endParaRPr lang="en-US" sz="4000">
                  <a:solidFill>
                    <a:srgbClr val="FFFFFF"/>
                  </a:solidFill>
                  <a:cs typeface="Arial" charset="0"/>
                </a:endParaRPr>
              </a:p>
            </p:txBody>
          </p:sp>
          <p:sp>
            <p:nvSpPr>
              <p:cNvPr id="37" name="AutoShape 16"/>
              <p:cNvSpPr>
                <a:spLocks noChangeArrowheads="1"/>
              </p:cNvSpPr>
              <p:nvPr/>
            </p:nvSpPr>
            <p:spPr bwMode="auto">
              <a:xfrm>
                <a:off x="6858000" y="3705225"/>
                <a:ext cx="685800" cy="228600"/>
              </a:xfrm>
              <a:prstGeom prst="rightArrow">
                <a:avLst>
                  <a:gd name="adj1" fmla="val 50000"/>
                  <a:gd name="adj2" fmla="val 75000"/>
                </a:avLst>
              </a:pr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pPr algn="l">
                  <a:spcBef>
                    <a:spcPct val="20000"/>
                  </a:spcBef>
                  <a:buClr>
                    <a:schemeClr val="accent2"/>
                  </a:buClr>
                  <a:buFont typeface="Wingdings" pitchFamily="-16" charset="2"/>
                  <a:buChar char="§"/>
                </a:pPr>
                <a:endParaRPr lang="en-US" sz="4000">
                  <a:solidFill>
                    <a:srgbClr val="FFFFFF"/>
                  </a:solidFill>
                  <a:cs typeface="Arial" charset="0"/>
                </a:endParaRPr>
              </a:p>
            </p:txBody>
          </p:sp>
          <p:sp>
            <p:nvSpPr>
              <p:cNvPr id="38" name="AutoShape 17"/>
              <p:cNvSpPr>
                <a:spLocks noChangeArrowheads="1"/>
              </p:cNvSpPr>
              <p:nvPr/>
            </p:nvSpPr>
            <p:spPr bwMode="auto">
              <a:xfrm>
                <a:off x="3276600" y="1571625"/>
                <a:ext cx="5105400" cy="2743200"/>
              </a:xfrm>
              <a:custGeom>
                <a:avLst/>
                <a:gdLst>
                  <a:gd name="T0" fmla="*/ 809562276 w 21600"/>
                  <a:gd name="T1" fmla="*/ 10483850 h 21600"/>
                  <a:gd name="T2" fmla="*/ 290338675 w 21600"/>
                  <a:gd name="T3" fmla="*/ 53564406 h 21600"/>
                  <a:gd name="T4" fmla="*/ 753919109 w 21600"/>
                  <a:gd name="T5" fmla="*/ 54612790 h 21600"/>
                  <a:gd name="T6" fmla="*/ 1337612898 w 21600"/>
                  <a:gd name="T7" fmla="*/ 124499738 h 21600"/>
                  <a:gd name="T8" fmla="*/ 1164594736 w 21600"/>
                  <a:gd name="T9" fmla="*/ 205047966 h 21600"/>
                  <a:gd name="T10" fmla="*/ 885541001 w 21600"/>
                  <a:gd name="T11" fmla="*/ 155096471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79" y="9000"/>
                    </a:moveTo>
                    <a:cubicBezTo>
                      <a:pt x="17644" y="5433"/>
                      <a:pt x="14463" y="2912"/>
                      <a:pt x="10800" y="2912"/>
                    </a:cubicBezTo>
                    <a:cubicBezTo>
                      <a:pt x="9094" y="2911"/>
                      <a:pt x="7435" y="3464"/>
                      <a:pt x="6070" y="4487"/>
                    </a:cubicBezTo>
                    <a:lnTo>
                      <a:pt x="4324" y="2156"/>
                    </a:lnTo>
                    <a:cubicBezTo>
                      <a:pt x="6193" y="756"/>
                      <a:pt x="8465" y="-1"/>
                      <a:pt x="10800" y="0"/>
                    </a:cubicBezTo>
                    <a:cubicBezTo>
                      <a:pt x="15815" y="0"/>
                      <a:pt x="20170" y="3452"/>
                      <a:pt x="21315" y="8335"/>
                    </a:cubicBezTo>
                    <a:lnTo>
                      <a:pt x="23943" y="7719"/>
                    </a:lnTo>
                    <a:lnTo>
                      <a:pt x="20846" y="12713"/>
                    </a:lnTo>
                    <a:lnTo>
                      <a:pt x="15851" y="9616"/>
                    </a:lnTo>
                    <a:lnTo>
                      <a:pt x="18479" y="9000"/>
                    </a:lnTo>
                    <a:close/>
                  </a:path>
                </a:pathLst>
              </a:custGeom>
              <a:gradFill rotWithShape="1">
                <a:gsLst>
                  <a:gs pos="0">
                    <a:srgbClr val="6B3D61"/>
                  </a:gs>
                  <a:gs pos="100000">
                    <a:schemeClr val="tx1"/>
                  </a:gs>
                </a:gsLst>
                <a:lin ang="0" scaled="1"/>
              </a:gradFill>
              <a:ln w="9525">
                <a:solidFill>
                  <a:schemeClr val="bg1"/>
                </a:solidFill>
                <a:miter lim="800000"/>
                <a:headEnd/>
                <a:tailEnd/>
              </a:ln>
            </p:spPr>
            <p:txBody>
              <a:bodyPr wrap="none" anchor="ctr"/>
              <a:lstStyle/>
              <a:p>
                <a:endParaRPr lang="en-US">
                  <a:solidFill>
                    <a:schemeClr val="bg1"/>
                  </a:solidFill>
                  <a:latin typeface="Arial" charset="0"/>
                  <a:cs typeface="Arial" charset="0"/>
                </a:endParaRPr>
              </a:p>
            </p:txBody>
          </p:sp>
          <p:sp>
            <p:nvSpPr>
              <p:cNvPr id="39" name="Text Box 18"/>
              <p:cNvSpPr txBox="1">
                <a:spLocks noChangeArrowheads="1"/>
              </p:cNvSpPr>
              <p:nvPr/>
            </p:nvSpPr>
            <p:spPr bwMode="auto">
              <a:xfrm>
                <a:off x="6076950" y="1647825"/>
                <a:ext cx="1085850" cy="366713"/>
              </a:xfrm>
              <a:prstGeom prst="rect">
                <a:avLst/>
              </a:prstGeom>
              <a:noFill/>
              <a:ln w="9525">
                <a:noFill/>
                <a:miter lim="800000"/>
                <a:headEnd/>
                <a:tailEnd/>
              </a:ln>
            </p:spPr>
            <p:txBody>
              <a:bodyPr wrap="none">
                <a:spAutoFit/>
              </a:bodyPr>
              <a:lstStyle/>
              <a:p>
                <a:pPr algn="l"/>
                <a:r>
                  <a:rPr lang="en-US">
                    <a:solidFill>
                      <a:schemeClr val="bg1"/>
                    </a:solidFill>
                    <a:latin typeface="Arial" charset="0"/>
                    <a:cs typeface="Arial" charset="0"/>
                  </a:rPr>
                  <a:t>Minimize</a:t>
                </a:r>
              </a:p>
            </p:txBody>
          </p:sp>
          <p:sp>
            <p:nvSpPr>
              <p:cNvPr id="40" name="Text Box 19"/>
              <p:cNvSpPr txBox="1">
                <a:spLocks noChangeArrowheads="1"/>
              </p:cNvSpPr>
              <p:nvPr/>
            </p:nvSpPr>
            <p:spPr bwMode="auto">
              <a:xfrm>
                <a:off x="5257800" y="1143000"/>
                <a:ext cx="1974850" cy="366713"/>
              </a:xfrm>
              <a:prstGeom prst="rect">
                <a:avLst/>
              </a:prstGeom>
              <a:noFill/>
              <a:ln w="9525">
                <a:noFill/>
                <a:miter lim="800000"/>
                <a:headEnd/>
                <a:tailEnd/>
              </a:ln>
            </p:spPr>
            <p:txBody>
              <a:bodyPr wrap="none">
                <a:spAutoFit/>
              </a:bodyPr>
              <a:lstStyle/>
              <a:p>
                <a:pPr algn="l"/>
                <a:r>
                  <a:rPr lang="en-US" b="1" u="sng">
                    <a:solidFill>
                      <a:schemeClr val="accent2"/>
                    </a:solidFill>
                    <a:latin typeface="Arial" charset="0"/>
                    <a:cs typeface="Arial" charset="0"/>
                  </a:rPr>
                  <a:t>Data Processing</a:t>
                </a:r>
              </a:p>
            </p:txBody>
          </p:sp>
          <p:sp>
            <p:nvSpPr>
              <p:cNvPr id="41" name="Text Box 21"/>
              <p:cNvSpPr txBox="1">
                <a:spLocks noChangeArrowheads="1"/>
              </p:cNvSpPr>
              <p:nvPr/>
            </p:nvSpPr>
            <p:spPr bwMode="auto">
              <a:xfrm>
                <a:off x="6248400" y="5548313"/>
                <a:ext cx="806450" cy="366712"/>
              </a:xfrm>
              <a:prstGeom prst="rect">
                <a:avLst/>
              </a:prstGeom>
              <a:noFill/>
              <a:ln w="9525" algn="ctr">
                <a:noFill/>
                <a:miter lim="800000"/>
                <a:headEnd/>
                <a:tailEnd/>
              </a:ln>
            </p:spPr>
            <p:txBody>
              <a:bodyPr wrap="none">
                <a:spAutoFit/>
              </a:bodyPr>
              <a:lstStyle/>
              <a:p>
                <a:pPr algn="l"/>
                <a:r>
                  <a:rPr lang="en-US">
                    <a:solidFill>
                      <a:schemeClr val="bg1"/>
                    </a:solidFill>
                    <a:latin typeface="Arial" charset="0"/>
                    <a:cs typeface="Arial" charset="0"/>
                  </a:rPr>
                  <a:t>Leads</a:t>
                </a:r>
              </a:p>
            </p:txBody>
          </p:sp>
        </p:grpSp>
        <p:sp>
          <p:nvSpPr>
            <p:cNvPr id="42" name="AutoShape 20"/>
            <p:cNvSpPr>
              <a:spLocks noChangeArrowheads="1"/>
            </p:cNvSpPr>
            <p:nvPr/>
          </p:nvSpPr>
          <p:spPr bwMode="auto">
            <a:xfrm rot="9954927">
              <a:off x="5822533" y="3471863"/>
              <a:ext cx="4232275" cy="3076575"/>
            </a:xfrm>
            <a:custGeom>
              <a:avLst/>
              <a:gdLst>
                <a:gd name="T0" fmla="*/ 431103098 w 21600"/>
                <a:gd name="T1" fmla="*/ 162232 h 21600"/>
                <a:gd name="T2" fmla="*/ 72944629 w 21600"/>
                <a:gd name="T3" fmla="*/ 161305552 h 21600"/>
                <a:gd name="T4" fmla="*/ 426649806 w 21600"/>
                <a:gd name="T5" fmla="*/ 59198712 h 21600"/>
                <a:gd name="T6" fmla="*/ 919218055 w 21600"/>
                <a:gd name="T7" fmla="*/ 156598822 h 21600"/>
                <a:gd name="T8" fmla="*/ 800318406 w 21600"/>
                <a:gd name="T9" fmla="*/ 257914388 h 21600"/>
                <a:gd name="T10" fmla="*/ 608550569 w 21600"/>
                <a:gd name="T11" fmla="*/ 19508419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79" y="9000"/>
                  </a:moveTo>
                  <a:cubicBezTo>
                    <a:pt x="17644" y="5433"/>
                    <a:pt x="14463" y="2912"/>
                    <a:pt x="10800" y="2912"/>
                  </a:cubicBezTo>
                  <a:cubicBezTo>
                    <a:pt x="7369" y="2911"/>
                    <a:pt x="4333" y="5128"/>
                    <a:pt x="3287" y="8395"/>
                  </a:cubicBezTo>
                  <a:lnTo>
                    <a:pt x="514" y="7507"/>
                  </a:lnTo>
                  <a:cubicBezTo>
                    <a:pt x="1945" y="3034"/>
                    <a:pt x="6103" y="-1"/>
                    <a:pt x="10800" y="0"/>
                  </a:cubicBezTo>
                  <a:cubicBezTo>
                    <a:pt x="15815" y="0"/>
                    <a:pt x="20170" y="3452"/>
                    <a:pt x="21315" y="8335"/>
                  </a:cubicBezTo>
                  <a:lnTo>
                    <a:pt x="23943" y="7719"/>
                  </a:lnTo>
                  <a:lnTo>
                    <a:pt x="20846" y="12713"/>
                  </a:lnTo>
                  <a:lnTo>
                    <a:pt x="15851" y="9616"/>
                  </a:lnTo>
                  <a:lnTo>
                    <a:pt x="18479" y="9000"/>
                  </a:lnTo>
                  <a:close/>
                </a:path>
              </a:pathLst>
            </a:custGeom>
            <a:gradFill rotWithShape="1">
              <a:gsLst>
                <a:gs pos="0">
                  <a:srgbClr val="6B3D61"/>
                </a:gs>
                <a:gs pos="100000">
                  <a:schemeClr val="tx1"/>
                </a:gs>
              </a:gsLst>
              <a:lin ang="0" scaled="1"/>
            </a:gradFill>
            <a:ln w="9525">
              <a:solidFill>
                <a:schemeClr val="bg1"/>
              </a:solidFill>
              <a:miter lim="800000"/>
              <a:headEnd/>
              <a:tailEnd/>
            </a:ln>
          </p:spPr>
          <p:txBody>
            <a:bodyPr rot="10800000" wrap="none" anchor="ctr"/>
            <a:lstStyle/>
            <a:p>
              <a:endParaRPr lang="en-US" b="1">
                <a:solidFill>
                  <a:schemeClr val="bg1"/>
                </a:solidFill>
                <a:latin typeface="Arial" charset="0"/>
                <a:cs typeface="Arial" charset="0"/>
              </a:endParaRPr>
            </a:p>
          </p:txBody>
        </p:sp>
      </p:grpSp>
      <p:sp>
        <p:nvSpPr>
          <p:cNvPr id="4" name="TextBox 3"/>
          <p:cNvSpPr txBox="1"/>
          <p:nvPr/>
        </p:nvSpPr>
        <p:spPr>
          <a:xfrm>
            <a:off x="2551282" y="5766508"/>
            <a:ext cx="3479414" cy="553998"/>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 2017, Southern Alberta Institute of Technology</a:t>
            </a:r>
          </a:p>
          <a:p>
            <a:endParaRPr lang="en-US" dirty="0"/>
          </a:p>
        </p:txBody>
      </p:sp>
    </p:spTree>
    <p:custDataLst>
      <p:tags r:id="rId1"/>
    </p:custDataLst>
    <p:extLst>
      <p:ext uri="{BB962C8B-B14F-4D97-AF65-F5344CB8AC3E}">
        <p14:creationId xmlns:p14="http://schemas.microsoft.com/office/powerpoint/2010/main" val="1462891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Incident Response Process</a:t>
            </a:r>
            <a:endParaRPr lang="en-CA"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467392175"/>
              </p:ext>
            </p:extLst>
          </p:nvPr>
        </p:nvGraphicFramePr>
        <p:xfrm>
          <a:off x="1010525" y="2562867"/>
          <a:ext cx="10455275" cy="4967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p:cNvSpPr txBox="1"/>
          <p:nvPr/>
        </p:nvSpPr>
        <p:spPr>
          <a:xfrm>
            <a:off x="825552" y="1176981"/>
            <a:ext cx="10515600" cy="3139321"/>
          </a:xfrm>
          <a:prstGeom prst="rect">
            <a:avLst/>
          </a:prstGeom>
          <a:noFill/>
        </p:spPr>
        <p:txBody>
          <a:bodyPr wrap="square" rtlCol="0">
            <a:spAutoFit/>
          </a:bodyPr>
          <a:lstStyle/>
          <a:p>
            <a:pPr marL="285750" indent="-285750">
              <a:buFont typeface="Arial" panose="020B0604020202020204" pitchFamily="34" charset="0"/>
              <a:buChar char="•"/>
            </a:pPr>
            <a:r>
              <a:rPr lang="en-CA" sz="2000" dirty="0" smtClean="0"/>
              <a:t>Prepare: The incident response process starts with preparation. You don’t want to figure it out while dealing with an incident which includes creating your Computer Incident Response Team (CIRT).</a:t>
            </a:r>
          </a:p>
          <a:p>
            <a:pPr marL="285750" indent="-285750">
              <a:buFont typeface="Arial" panose="020B0604020202020204" pitchFamily="34" charset="0"/>
              <a:buChar char="•"/>
            </a:pPr>
            <a:r>
              <a:rPr lang="en-CA" sz="2000" dirty="0" smtClean="0"/>
              <a:t>Identify: Is this a real incident?</a:t>
            </a:r>
          </a:p>
          <a:p>
            <a:pPr marL="285750" indent="-285750">
              <a:buFont typeface="Arial" panose="020B0604020202020204" pitchFamily="34" charset="0"/>
              <a:buChar char="•"/>
            </a:pPr>
            <a:r>
              <a:rPr lang="en-CA" sz="2000" dirty="0" smtClean="0"/>
              <a:t>Contain: Limit the impact of the incident by controlling the scope and magnitude</a:t>
            </a:r>
          </a:p>
          <a:p>
            <a:pPr marL="285750" indent="-285750">
              <a:buFont typeface="Arial" panose="020B0604020202020204" pitchFamily="34" charset="0"/>
              <a:buChar char="•"/>
            </a:pPr>
            <a:r>
              <a:rPr lang="en-CA" sz="2000" dirty="0" smtClean="0"/>
              <a:t>Eradicate: Eliminate or mitigate the threat</a:t>
            </a:r>
          </a:p>
          <a:p>
            <a:pPr marL="285750" indent="-285750">
              <a:buFont typeface="Arial" panose="020B0604020202020204" pitchFamily="34" charset="0"/>
              <a:buChar char="•"/>
            </a:pPr>
            <a:r>
              <a:rPr lang="en-CA" sz="2000" dirty="0" smtClean="0"/>
              <a:t>Recover: Return to the pre-incident state</a:t>
            </a:r>
          </a:p>
          <a:p>
            <a:pPr marL="285750" indent="-285750">
              <a:buFont typeface="Arial" panose="020B0604020202020204" pitchFamily="34" charset="0"/>
              <a:buChar char="•"/>
            </a:pPr>
            <a:r>
              <a:rPr lang="en-CA" sz="2000" dirty="0" smtClean="0"/>
              <a:t>Lessons Learned: Determine what did and didn’t work during the incident. Keep what did work and fix what didn’t. This becomes part of the preparation for the next incident.</a:t>
            </a:r>
          </a:p>
          <a:p>
            <a:endParaRPr lang="en-CA" dirty="0"/>
          </a:p>
        </p:txBody>
      </p:sp>
    </p:spTree>
    <p:custDataLst>
      <p:tags r:id="rId1"/>
    </p:custDataLst>
    <p:extLst>
      <p:ext uri="{BB962C8B-B14F-4D97-AF65-F5344CB8AC3E}">
        <p14:creationId xmlns:p14="http://schemas.microsoft.com/office/powerpoint/2010/main" val="2307218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p:txBody>
          <a:bodyPr/>
          <a:lstStyle/>
          <a:p>
            <a:pPr eaLnBrk="1" hangingPunct="1"/>
            <a:r>
              <a:rPr lang="en-US" sz="3600" dirty="0" smtClean="0"/>
              <a:t>CIRT Team </a:t>
            </a:r>
            <a:r>
              <a:rPr lang="en-US" sz="3600" dirty="0"/>
              <a:t>Membership</a:t>
            </a:r>
          </a:p>
        </p:txBody>
      </p:sp>
      <p:sp>
        <p:nvSpPr>
          <p:cNvPr id="18435" name="Rectangle 5"/>
          <p:cNvSpPr>
            <a:spLocks noGrp="1" noChangeArrowheads="1"/>
          </p:cNvSpPr>
          <p:nvPr>
            <p:ph sz="quarter" idx="10"/>
          </p:nvPr>
        </p:nvSpPr>
        <p:spPr>
          <a:xfrm>
            <a:off x="968409" y="2841002"/>
            <a:ext cx="10454217" cy="4967260"/>
          </a:xfrm>
        </p:spPr>
        <p:txBody>
          <a:bodyPr>
            <a:normAutofit/>
          </a:bodyPr>
          <a:lstStyle/>
          <a:p>
            <a:pPr eaLnBrk="1" hangingPunct="1"/>
            <a:r>
              <a:rPr lang="en-US" sz="2000" dirty="0"/>
              <a:t>Network Operations</a:t>
            </a:r>
          </a:p>
          <a:p>
            <a:pPr eaLnBrk="1" hangingPunct="1"/>
            <a:r>
              <a:rPr lang="en-US" sz="2000" dirty="0"/>
              <a:t>Desktop/Server Support</a:t>
            </a:r>
          </a:p>
          <a:p>
            <a:pPr eaLnBrk="1" hangingPunct="1"/>
            <a:r>
              <a:rPr lang="en-US" sz="2000" dirty="0"/>
              <a:t>Application Representatives</a:t>
            </a:r>
          </a:p>
          <a:p>
            <a:pPr eaLnBrk="1" hangingPunct="1"/>
            <a:r>
              <a:rPr lang="en-US" sz="2000" dirty="0"/>
              <a:t>Internal and External Legal Counsel</a:t>
            </a:r>
          </a:p>
          <a:p>
            <a:pPr eaLnBrk="1" hangingPunct="1"/>
            <a:r>
              <a:rPr lang="en-US" sz="2000" dirty="0"/>
              <a:t>Compliance </a:t>
            </a:r>
            <a:r>
              <a:rPr lang="en-US" sz="2000" dirty="0" smtClean="0"/>
              <a:t>Officers</a:t>
            </a:r>
          </a:p>
          <a:p>
            <a:pPr eaLnBrk="1" hangingPunct="1"/>
            <a:r>
              <a:rPr lang="en-US" sz="2000" dirty="0" smtClean="0"/>
              <a:t>Privacy</a:t>
            </a:r>
            <a:endParaRPr lang="en-US" sz="2000" dirty="0"/>
          </a:p>
        </p:txBody>
      </p:sp>
      <p:sp>
        <p:nvSpPr>
          <p:cNvPr id="4" name="Content Placeholder 3"/>
          <p:cNvSpPr>
            <a:spLocks noGrp="1"/>
          </p:cNvSpPr>
          <p:nvPr>
            <p:ph sz="half" idx="4294967295"/>
          </p:nvPr>
        </p:nvSpPr>
        <p:spPr>
          <a:xfrm>
            <a:off x="7612626" y="2841002"/>
            <a:ext cx="3810000" cy="3048000"/>
          </a:xfrm>
        </p:spPr>
        <p:txBody>
          <a:bodyPr>
            <a:normAutofit/>
          </a:bodyPr>
          <a:lstStyle/>
          <a:p>
            <a:r>
              <a:rPr lang="en-CA" sz="2000" dirty="0" smtClean="0"/>
              <a:t>Business </a:t>
            </a:r>
            <a:r>
              <a:rPr lang="en-CA" sz="2000" dirty="0"/>
              <a:t>Line Managers</a:t>
            </a:r>
          </a:p>
          <a:p>
            <a:r>
              <a:rPr lang="en-CA" sz="2000" dirty="0"/>
              <a:t>Human Resources</a:t>
            </a:r>
          </a:p>
          <a:p>
            <a:r>
              <a:rPr lang="en-CA" sz="2000" dirty="0"/>
              <a:t>Public Relations</a:t>
            </a:r>
          </a:p>
          <a:p>
            <a:r>
              <a:rPr lang="en-CA" sz="2000" dirty="0"/>
              <a:t>Executive Management</a:t>
            </a:r>
          </a:p>
          <a:p>
            <a:r>
              <a:rPr lang="en-CA" sz="2000" dirty="0"/>
              <a:t>Other SMEs as </a:t>
            </a:r>
            <a:r>
              <a:rPr lang="en-CA" sz="2000" dirty="0" smtClean="0"/>
              <a:t>required</a:t>
            </a:r>
          </a:p>
          <a:p>
            <a:r>
              <a:rPr lang="en-CA" sz="2000" dirty="0" smtClean="0"/>
              <a:t>Third Party Specialists</a:t>
            </a:r>
            <a:endParaRPr lang="en-CA" sz="2000" dirty="0"/>
          </a:p>
        </p:txBody>
      </p:sp>
      <p:sp>
        <p:nvSpPr>
          <p:cNvPr id="3" name="Rectangle 2"/>
          <p:cNvSpPr/>
          <p:nvPr/>
        </p:nvSpPr>
        <p:spPr>
          <a:xfrm>
            <a:off x="968409" y="1192212"/>
            <a:ext cx="10203174" cy="1384995"/>
          </a:xfrm>
          <a:prstGeom prst="rect">
            <a:avLst/>
          </a:prstGeom>
        </p:spPr>
        <p:txBody>
          <a:bodyPr wrap="square">
            <a:spAutoFit/>
          </a:bodyPr>
          <a:lstStyle/>
          <a:p>
            <a:pPr algn="l" eaLnBrk="1" hangingPunct="1"/>
            <a:r>
              <a:rPr lang="en-US" sz="2800" dirty="0"/>
              <a:t>Includes identification of core incident responders (typically corporate security) as well as ancillary members from supporting organizations. Participants may include: </a:t>
            </a:r>
          </a:p>
        </p:txBody>
      </p:sp>
    </p:spTree>
    <p:custDataLst>
      <p:tags r:id="rId1"/>
    </p:custDataLst>
    <p:extLst>
      <p:ext uri="{BB962C8B-B14F-4D97-AF65-F5344CB8AC3E}">
        <p14:creationId xmlns:p14="http://schemas.microsoft.com/office/powerpoint/2010/main" val="42606532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bTNXBlfR"/>
  <p:tag name="ARTICULATE_SLIDE_COUNT" val="4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15135</TotalTime>
  <Words>3830</Words>
  <Application>Microsoft Office PowerPoint</Application>
  <PresentationFormat>Widescreen</PresentationFormat>
  <Paragraphs>439</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Times New Roman</vt:lpstr>
      <vt:lpstr>Verdana</vt:lpstr>
      <vt:lpstr>Wingdings</vt:lpstr>
      <vt:lpstr>Office Theme</vt:lpstr>
      <vt:lpstr>ITSC 306: Computer Forensics</vt:lpstr>
      <vt:lpstr>Module Readings</vt:lpstr>
      <vt:lpstr>Incident Response Defined</vt:lpstr>
      <vt:lpstr>What is Incident Response?</vt:lpstr>
      <vt:lpstr>Exploitation Life Cycle</vt:lpstr>
      <vt:lpstr>Incident Response</vt:lpstr>
      <vt:lpstr>IR – Forensic Process</vt:lpstr>
      <vt:lpstr>Incident Response Process</vt:lpstr>
      <vt:lpstr>CIRT Team Membership</vt:lpstr>
      <vt:lpstr>Initial Incident Response by Investigators</vt:lpstr>
      <vt:lpstr>Live Response</vt:lpstr>
      <vt:lpstr>When to Perform a Live Response</vt:lpstr>
      <vt:lpstr>Possible Issues with a Live Response</vt:lpstr>
      <vt:lpstr>Collection Best Practices</vt:lpstr>
      <vt:lpstr>Collecting Volatile Data</vt:lpstr>
      <vt:lpstr>Breaking from Tradition</vt:lpstr>
      <vt:lpstr>Volatile Information</vt:lpstr>
      <vt:lpstr>Building a Live Response Toolkit</vt:lpstr>
      <vt:lpstr>CMD.EXE Internal Commands</vt:lpstr>
      <vt:lpstr>System Date and Time</vt:lpstr>
      <vt:lpstr>Windows Tools To Consider Including</vt:lpstr>
      <vt:lpstr>Standard Live Response Summary </vt:lpstr>
      <vt:lpstr>Scripting the Live Response</vt:lpstr>
      <vt:lpstr>Scripting Your Toolkit</vt:lpstr>
      <vt:lpstr>Storing Live Response Output</vt:lpstr>
      <vt:lpstr>Mandiant’s Redline</vt:lpstr>
      <vt:lpstr>Redline</vt:lpstr>
      <vt:lpstr>Create a Comprehensive Collector</vt:lpstr>
      <vt:lpstr>Pick Your Poison</vt:lpstr>
      <vt:lpstr>Indicators of Compromise (IOC)</vt:lpstr>
      <vt:lpstr>IOC Resources</vt:lpstr>
      <vt:lpstr>Tasking Trojan</vt:lpstr>
      <vt:lpstr>www.iocbucket.com</vt:lpstr>
      <vt:lpstr>Editing Your Script - Memory</vt:lpstr>
      <vt:lpstr>Edit Your Script - Disk</vt:lpstr>
      <vt:lpstr>Edit Your Script - System</vt:lpstr>
      <vt:lpstr>Edit Your Script - Network</vt:lpstr>
      <vt:lpstr>Edit Your Script - Other</vt:lpstr>
      <vt:lpstr>Edit Your Script – Advanced Parameters</vt:lpstr>
      <vt:lpstr>Completed Collection Package</vt:lpstr>
      <vt:lpstr>Contents of the Folder</vt:lpstr>
      <vt:lpstr>Redline Analysis Home Page</vt:lpstr>
      <vt:lpstr>Redline - Analysis</vt:lpstr>
      <vt:lpstr>Summary</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81</cp:revision>
  <dcterms:created xsi:type="dcterms:W3CDTF">2016-04-05T14:17:30Z</dcterms:created>
  <dcterms:modified xsi:type="dcterms:W3CDTF">2018-01-30T20:23:25Z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A0489F4A-33E5-46BD-AA5F-8233D036549A</vt:lpwstr>
  </property>
  <property fmtid="{D5CDD505-2E9C-101B-9397-08002B2CF9AE}" pid="3" name="ArticulatePath">
    <vt:lpwstr>ITSC306_Week_3_Live_Response</vt:lpwstr>
  </property>
</Properties>
</file>