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notesSlides/notesSlide18.xml" ContentType="application/vnd.openxmlformats-officedocument.presentationml.notesSlide+xml"/>
  <Override PartName="/ppt/tags/tag30.xml" ContentType="application/vnd.openxmlformats-officedocument.presentationml.tags+xml"/>
  <Override PartName="/ppt/notesSlides/notesSlide1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2.xml" ContentType="application/vnd.openxmlformats-officedocument.presentationml.notesSlide+xml"/>
  <Override PartName="/ppt/tags/tag36.xml" ContentType="application/vnd.openxmlformats-officedocument.presentationml.tags+xml"/>
  <Override PartName="/ppt/notesSlides/notesSlide23.xml" ContentType="application/vnd.openxmlformats-officedocument.presentationml.notesSlide+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notesSlides/notesSlide25.xml" ContentType="application/vnd.openxmlformats-officedocument.presentationml.notesSlide+xml"/>
  <Override PartName="/ppt/tags/tag39.xml" ContentType="application/vnd.openxmlformats-officedocument.presentationml.tags+xml"/>
  <Override PartName="/ppt/notesSlides/notesSlide2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8" r:id="rId2"/>
    <p:sldId id="260" r:id="rId3"/>
    <p:sldId id="264" r:id="rId4"/>
    <p:sldId id="262" r:id="rId5"/>
    <p:sldId id="299" r:id="rId6"/>
    <p:sldId id="263" r:id="rId7"/>
    <p:sldId id="265" r:id="rId8"/>
    <p:sldId id="266" r:id="rId9"/>
    <p:sldId id="270" r:id="rId10"/>
    <p:sldId id="269" r:id="rId11"/>
    <p:sldId id="300" r:id="rId12"/>
    <p:sldId id="271" r:id="rId13"/>
    <p:sldId id="272" r:id="rId14"/>
    <p:sldId id="273" r:id="rId15"/>
    <p:sldId id="267" r:id="rId16"/>
    <p:sldId id="274" r:id="rId17"/>
    <p:sldId id="268" r:id="rId18"/>
    <p:sldId id="275" r:id="rId19"/>
    <p:sldId id="276" r:id="rId20"/>
    <p:sldId id="277" r:id="rId21"/>
    <p:sldId id="278" r:id="rId22"/>
    <p:sldId id="295" r:id="rId23"/>
    <p:sldId id="293" r:id="rId24"/>
    <p:sldId id="294" r:id="rId25"/>
    <p:sldId id="281" r:id="rId26"/>
    <p:sldId id="292" r:id="rId27"/>
    <p:sldId id="296" r:id="rId28"/>
    <p:sldId id="298" r:id="rId29"/>
    <p:sldId id="284" r:id="rId30"/>
    <p:sldId id="287" r:id="rId31"/>
    <p:sldId id="288" r:id="rId32"/>
    <p:sldId id="297" r:id="rId33"/>
    <p:sldId id="279" r:id="rId34"/>
    <p:sldId id="291" r:id="rId35"/>
    <p:sldId id="301" r:id="rId36"/>
    <p:sldId id="302"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 Jennings" initials="" lastIdx="5" clrIdx="0"/>
  <p:cmAuthor id="1" name="Melissa Symanczyk" initials="MS" lastIdx="9" clrIdx="1">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15" autoAdjust="0"/>
    <p:restoredTop sz="76565" autoAdjust="0"/>
  </p:normalViewPr>
  <p:slideViewPr>
    <p:cSldViewPr snapToGrid="0" snapToObjects="1" showGuides="1">
      <p:cViewPr varScale="1">
        <p:scale>
          <a:sx n="63" d="100"/>
          <a:sy n="63" d="100"/>
        </p:scale>
        <p:origin x="142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AD8B-2F77-4716-9997-EF2F5B5ADC37}" type="datetimeFigureOut">
              <a:rPr lang="en-CA" smtClean="0"/>
              <a:t>2018-01-30</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AE4B5-26DC-450C-AA57-16ACE7D21458}" type="slidenum">
              <a:rPr lang="en-CA" smtClean="0"/>
              <a:t>‹#›</a:t>
            </a:fld>
            <a:endParaRPr lang="en-CA" dirty="0"/>
          </a:p>
        </p:txBody>
      </p:sp>
    </p:spTree>
    <p:extLst>
      <p:ext uri="{BB962C8B-B14F-4D97-AF65-F5344CB8AC3E}">
        <p14:creationId xmlns:p14="http://schemas.microsoft.com/office/powerpoint/2010/main" val="397866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a:t>
            </a:fld>
            <a:endParaRPr lang="en-CA" dirty="0"/>
          </a:p>
        </p:txBody>
      </p:sp>
    </p:spTree>
    <p:extLst>
      <p:ext uri="{BB962C8B-B14F-4D97-AF65-F5344CB8AC3E}">
        <p14:creationId xmlns:p14="http://schemas.microsoft.com/office/powerpoint/2010/main" val="1950019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DumpIt will start to collect the RAM,</a:t>
            </a:r>
            <a:r>
              <a:rPr lang="en-CA" baseline="0" dirty="0" smtClean="0"/>
              <a:t> providing date and time info and system info.</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13</a:t>
            </a:fld>
            <a:endParaRPr lang="en-CA" dirty="0"/>
          </a:p>
        </p:txBody>
      </p:sp>
    </p:spTree>
    <p:extLst>
      <p:ext uri="{BB962C8B-B14F-4D97-AF65-F5344CB8AC3E}">
        <p14:creationId xmlns:p14="http://schemas.microsoft.com/office/powerpoint/2010/main" val="36495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Once completed, DumpIt reports the capture is over, it provides data and time info, and creates</a:t>
            </a:r>
            <a:r>
              <a:rPr lang="en-CA" baseline="0" dirty="0" smtClean="0"/>
              <a:t> a SHA-256 hash value of the capture.</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14</a:t>
            </a:fld>
            <a:endParaRPr lang="en-CA" dirty="0"/>
          </a:p>
        </p:txBody>
      </p:sp>
    </p:spTree>
    <p:extLst>
      <p:ext uri="{BB962C8B-B14F-4D97-AF65-F5344CB8AC3E}">
        <p14:creationId xmlns:p14="http://schemas.microsoft.com/office/powerpoint/2010/main" val="262024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capture is identified by the system name, date and time and the extension .dmp.</a:t>
            </a: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15</a:t>
            </a:fld>
            <a:endParaRPr lang="en-CA" dirty="0"/>
          </a:p>
        </p:txBody>
      </p:sp>
    </p:spTree>
    <p:extLst>
      <p:ext uri="{BB962C8B-B14F-4D97-AF65-F5344CB8AC3E}">
        <p14:creationId xmlns:p14="http://schemas.microsoft.com/office/powerpoint/2010/main" val="642670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16</a:t>
            </a:fld>
            <a:endParaRPr lang="en-CA" dirty="0"/>
          </a:p>
        </p:txBody>
      </p:sp>
    </p:spTree>
    <p:extLst>
      <p:ext uri="{BB962C8B-B14F-4D97-AF65-F5344CB8AC3E}">
        <p14:creationId xmlns:p14="http://schemas.microsoft.com/office/powerpoint/2010/main" val="2435040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17</a:t>
            </a:fld>
            <a:endParaRPr lang="en-CA" dirty="0"/>
          </a:p>
        </p:txBody>
      </p:sp>
    </p:spTree>
    <p:extLst>
      <p:ext uri="{BB962C8B-B14F-4D97-AF65-F5344CB8AC3E}">
        <p14:creationId xmlns:p14="http://schemas.microsoft.com/office/powerpoint/2010/main" val="160612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 Memory Capture ] window will open. Browse to a path on your USB drive, and name the destination filename with the date – reference number – description. The default extension is [ .mem ]. At this point, you are provided with the option of acquiring the [ pagefile.sys ] by selecting the check box. </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18</a:t>
            </a:fld>
            <a:endParaRPr lang="en-CA" dirty="0"/>
          </a:p>
        </p:txBody>
      </p:sp>
    </p:spTree>
    <p:extLst>
      <p:ext uri="{BB962C8B-B14F-4D97-AF65-F5344CB8AC3E}">
        <p14:creationId xmlns:p14="http://schemas.microsoft.com/office/powerpoint/2010/main" val="1868688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Imager will start working and will provide a progress window.</a:t>
            </a:r>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Once the memory has been acquired, Imager will report that the [ Memory capture finished successfully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19</a:t>
            </a:fld>
            <a:endParaRPr lang="en-CA" dirty="0"/>
          </a:p>
        </p:txBody>
      </p:sp>
    </p:spTree>
    <p:extLst>
      <p:ext uri="{BB962C8B-B14F-4D97-AF65-F5344CB8AC3E}">
        <p14:creationId xmlns:p14="http://schemas.microsoft.com/office/powerpoint/2010/main" val="316729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20</a:t>
            </a:fld>
            <a:endParaRPr lang="en-CA" dirty="0"/>
          </a:p>
        </p:txBody>
      </p:sp>
    </p:spTree>
    <p:extLst>
      <p:ext uri="{BB962C8B-B14F-4D97-AF65-F5344CB8AC3E}">
        <p14:creationId xmlns:p14="http://schemas.microsoft.com/office/powerpoint/2010/main" val="2202682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21</a:t>
            </a:fld>
            <a:endParaRPr lang="en-CA" dirty="0"/>
          </a:p>
        </p:txBody>
      </p:sp>
    </p:spTree>
    <p:extLst>
      <p:ext uri="{BB962C8B-B14F-4D97-AF65-F5344CB8AC3E}">
        <p14:creationId xmlns:p14="http://schemas.microsoft.com/office/powerpoint/2010/main" val="1788699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22</a:t>
            </a:fld>
            <a:endParaRPr lang="en-CA" dirty="0"/>
          </a:p>
        </p:txBody>
      </p:sp>
    </p:spTree>
    <p:extLst>
      <p:ext uri="{BB962C8B-B14F-4D97-AF65-F5344CB8AC3E}">
        <p14:creationId xmlns:p14="http://schemas.microsoft.com/office/powerpoint/2010/main" val="328465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4</a:t>
            </a:fld>
            <a:endParaRPr lang="en-CA" dirty="0"/>
          </a:p>
        </p:txBody>
      </p:sp>
    </p:spTree>
    <p:extLst>
      <p:ext uri="{BB962C8B-B14F-4D97-AF65-F5344CB8AC3E}">
        <p14:creationId xmlns:p14="http://schemas.microsoft.com/office/powerpoint/2010/main" val="2987431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7AE4B5-26DC-450C-AA57-16ACE7D21458}" type="slidenum">
              <a:rPr lang="en-CA" smtClean="0"/>
              <a:t>24</a:t>
            </a:fld>
            <a:endParaRPr lang="en-CA" dirty="0"/>
          </a:p>
        </p:txBody>
      </p:sp>
    </p:spTree>
    <p:extLst>
      <p:ext uri="{BB962C8B-B14F-4D97-AF65-F5344CB8AC3E}">
        <p14:creationId xmlns:p14="http://schemas.microsoft.com/office/powerpoint/2010/main" val="1990335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FF7AE4B5-26DC-450C-AA57-16ACE7D21458}" type="slidenum">
              <a:rPr lang="en-CA" smtClean="0"/>
              <a:t>25</a:t>
            </a:fld>
            <a:endParaRPr lang="en-CA" dirty="0"/>
          </a:p>
        </p:txBody>
      </p:sp>
    </p:spTree>
    <p:extLst>
      <p:ext uri="{BB962C8B-B14F-4D97-AF65-F5344CB8AC3E}">
        <p14:creationId xmlns:p14="http://schemas.microsoft.com/office/powerpoint/2010/main" val="1409931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27</a:t>
            </a:fld>
            <a:endParaRPr lang="en-CA" dirty="0"/>
          </a:p>
        </p:txBody>
      </p:sp>
    </p:spTree>
    <p:extLst>
      <p:ext uri="{BB962C8B-B14F-4D97-AF65-F5344CB8AC3E}">
        <p14:creationId xmlns:p14="http://schemas.microsoft.com/office/powerpoint/2010/main" val="2614342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28</a:t>
            </a:fld>
            <a:endParaRPr lang="en-CA" dirty="0"/>
          </a:p>
        </p:txBody>
      </p:sp>
    </p:spTree>
    <p:extLst>
      <p:ext uri="{BB962C8B-B14F-4D97-AF65-F5344CB8AC3E}">
        <p14:creationId xmlns:p14="http://schemas.microsoft.com/office/powerpoint/2010/main" val="1854053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FF7AE4B5-26DC-450C-AA57-16ACE7D21458}" type="slidenum">
              <a:rPr lang="en-CA" smtClean="0"/>
              <a:t>29</a:t>
            </a:fld>
            <a:endParaRPr lang="en-CA" dirty="0"/>
          </a:p>
        </p:txBody>
      </p:sp>
    </p:spTree>
    <p:extLst>
      <p:ext uri="{BB962C8B-B14F-4D97-AF65-F5344CB8AC3E}">
        <p14:creationId xmlns:p14="http://schemas.microsoft.com/office/powerpoint/2010/main" val="1414929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FF7AE4B5-26DC-450C-AA57-16ACE7D21458}" type="slidenum">
              <a:rPr lang="en-CA" smtClean="0"/>
              <a:t>30</a:t>
            </a:fld>
            <a:endParaRPr lang="en-CA" dirty="0"/>
          </a:p>
        </p:txBody>
      </p:sp>
    </p:spTree>
    <p:extLst>
      <p:ext uri="{BB962C8B-B14F-4D97-AF65-F5344CB8AC3E}">
        <p14:creationId xmlns:p14="http://schemas.microsoft.com/office/powerpoint/2010/main" val="1351333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7AE4B5-26DC-450C-AA57-16ACE7D21458}" type="slidenum">
              <a:rPr lang="en-CA" smtClean="0"/>
              <a:t>31</a:t>
            </a:fld>
            <a:endParaRPr lang="en-CA" dirty="0"/>
          </a:p>
        </p:txBody>
      </p:sp>
    </p:spTree>
    <p:extLst>
      <p:ext uri="{BB962C8B-B14F-4D97-AF65-F5344CB8AC3E}">
        <p14:creationId xmlns:p14="http://schemas.microsoft.com/office/powerpoint/2010/main" val="25348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33</a:t>
            </a:fld>
            <a:endParaRPr lang="en-CA" dirty="0"/>
          </a:p>
        </p:txBody>
      </p:sp>
    </p:spTree>
    <p:extLst>
      <p:ext uri="{BB962C8B-B14F-4D97-AF65-F5344CB8AC3E}">
        <p14:creationId xmlns:p14="http://schemas.microsoft.com/office/powerpoint/2010/main" val="2785050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7AE4B5-26DC-450C-AA57-16ACE7D21458}" type="slidenum">
              <a:rPr lang="en-CA" smtClean="0"/>
              <a:t>35</a:t>
            </a:fld>
            <a:endParaRPr lang="en-CA" dirty="0"/>
          </a:p>
        </p:txBody>
      </p:sp>
    </p:spTree>
    <p:extLst>
      <p:ext uri="{BB962C8B-B14F-4D97-AF65-F5344CB8AC3E}">
        <p14:creationId xmlns:p14="http://schemas.microsoft.com/office/powerpoint/2010/main" val="195184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6</a:t>
            </a:fld>
            <a:endParaRPr lang="en-CA" dirty="0"/>
          </a:p>
        </p:txBody>
      </p:sp>
    </p:spTree>
    <p:extLst>
      <p:ext uri="{BB962C8B-B14F-4D97-AF65-F5344CB8AC3E}">
        <p14:creationId xmlns:p14="http://schemas.microsoft.com/office/powerpoint/2010/main" val="784713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7</a:t>
            </a:fld>
            <a:endParaRPr lang="en-CA" dirty="0"/>
          </a:p>
        </p:txBody>
      </p:sp>
    </p:spTree>
    <p:extLst>
      <p:ext uri="{BB962C8B-B14F-4D97-AF65-F5344CB8AC3E}">
        <p14:creationId xmlns:p14="http://schemas.microsoft.com/office/powerpoint/2010/main" val="212466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8</a:t>
            </a:fld>
            <a:endParaRPr lang="en-CA" dirty="0"/>
          </a:p>
        </p:txBody>
      </p:sp>
    </p:spTree>
    <p:extLst>
      <p:ext uri="{BB962C8B-B14F-4D97-AF65-F5344CB8AC3E}">
        <p14:creationId xmlns:p14="http://schemas.microsoft.com/office/powerpoint/2010/main" val="2525800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9</a:t>
            </a:fld>
            <a:endParaRPr lang="en-CA" dirty="0"/>
          </a:p>
        </p:txBody>
      </p:sp>
    </p:spTree>
    <p:extLst>
      <p:ext uri="{BB962C8B-B14F-4D97-AF65-F5344CB8AC3E}">
        <p14:creationId xmlns:p14="http://schemas.microsoft.com/office/powerpoint/2010/main" val="230861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10</a:t>
            </a:fld>
            <a:endParaRPr lang="en-CA" dirty="0"/>
          </a:p>
        </p:txBody>
      </p:sp>
    </p:spTree>
    <p:extLst>
      <p:ext uri="{BB962C8B-B14F-4D97-AF65-F5344CB8AC3E}">
        <p14:creationId xmlns:p14="http://schemas.microsoft.com/office/powerpoint/2010/main" val="3419586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Open an Administrator </a:t>
            </a:r>
            <a:r>
              <a:rPr lang="en-CA" baseline="0" dirty="0" smtClean="0"/>
              <a:t>Command Prompt and navigate to the DumpIt executable.</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11</a:t>
            </a:fld>
            <a:endParaRPr lang="en-CA" dirty="0"/>
          </a:p>
        </p:txBody>
      </p:sp>
    </p:spTree>
    <p:extLst>
      <p:ext uri="{BB962C8B-B14F-4D97-AF65-F5344CB8AC3E}">
        <p14:creationId xmlns:p14="http://schemas.microsoft.com/office/powerpoint/2010/main" val="71624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Step 2 – Run the DumpIt executable. Select yes when requested.</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12</a:t>
            </a:fld>
            <a:endParaRPr lang="en-CA" dirty="0"/>
          </a:p>
        </p:txBody>
      </p:sp>
    </p:spTree>
    <p:extLst>
      <p:ext uri="{BB962C8B-B14F-4D97-AF65-F5344CB8AC3E}">
        <p14:creationId xmlns:p14="http://schemas.microsoft.com/office/powerpoint/2010/main" val="1723782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dirty="0"/>
          </a:p>
        </p:txBody>
      </p:sp>
      <p:pic>
        <p:nvPicPr>
          <p:cNvPr id="7" name="Picture 6" descr="sait_icon_wordmark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custDataLst>
      <p:tags r:id="rId1"/>
    </p:custDataLst>
    <p:extLst>
      <p:ext uri="{BB962C8B-B14F-4D97-AF65-F5344CB8AC3E}">
        <p14:creationId xmlns:p14="http://schemas.microsoft.com/office/powerpoint/2010/main" val="12822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Title 1"/>
          <p:cNvSpPr>
            <a:spLocks noGrp="1"/>
          </p:cNvSpPr>
          <p:nvPr>
            <p:ph type="ctrTitle"/>
          </p:nvPr>
        </p:nvSpPr>
        <p:spPr>
          <a:xfrm>
            <a:off x="821128" y="157877"/>
            <a:ext cx="8932472"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6418773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3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26495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2542476205"/>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4294967295" orient="horz" pos="864">
          <p15:clr>
            <a:srgbClr val="FBAE40"/>
          </p15:clr>
        </p15:guide>
        <p15:guide id="4294967295" pos="56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820397" y="154657"/>
            <a:ext cx="8933203"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9"/>
            <a:ext cx="10454217"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843843" y="3852567"/>
            <a:ext cx="1045704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5407512" y="6126049"/>
            <a:ext cx="5995595" cy="25716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7"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 name="TextBox 8"/>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29206547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976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70E1B1-8D9B-4448-A165-0A36C93298B3}" type="slidenum">
              <a:rPr lang="en-US"/>
              <a:pPr>
                <a:defRPr/>
              </a:pPr>
              <a:t>‹#›</a:t>
            </a:fld>
            <a:endParaRPr lang="en-US"/>
          </a:p>
        </p:txBody>
      </p:sp>
    </p:spTree>
    <p:custDataLst>
      <p:tags r:id="rId1"/>
    </p:custDataLst>
    <p:extLst>
      <p:ext uri="{BB962C8B-B14F-4D97-AF65-F5344CB8AC3E}">
        <p14:creationId xmlns:p14="http://schemas.microsoft.com/office/powerpoint/2010/main" val="115644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217871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dirty="0"/>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dirty="0"/>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 id="2147483661" r:id="rId5"/>
    <p:sldLayoutId id="2147483662" r:id="rId6"/>
    <p:sldLayoutId id="2147483663" r:id="rId7"/>
    <p:sldLayoutId id="2147483651" r:id="rId8"/>
    <p:sldLayoutId id="2147483650" r:id="rId9"/>
    <p:sldLayoutId id="2147483655" r:id="rId10"/>
    <p:sldLayoutId id="2147483657" r:id="rId11"/>
    <p:sldLayoutId id="2147483654" r:id="rId12"/>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lpomeranz/lmg" TargetMode="Externa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hyperlink" Target="https://comae.typeform.com/to/XlvMa7" TargetMode="External"/><Relationship Id="rId4" Type="http://schemas.openxmlformats.org/officeDocument/2006/relationships/hyperlink" Target="http://accessdata.com/product-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ITSC 306: Computer Forensics</a:t>
            </a:r>
            <a:endParaRPr lang="en-US" dirty="0"/>
          </a:p>
        </p:txBody>
      </p:sp>
      <p:sp>
        <p:nvSpPr>
          <p:cNvPr id="3" name="Subtitle 2"/>
          <p:cNvSpPr>
            <a:spLocks noGrp="1"/>
          </p:cNvSpPr>
          <p:nvPr>
            <p:ph type="subTitle" idx="1"/>
          </p:nvPr>
        </p:nvSpPr>
        <p:spPr/>
        <p:txBody>
          <a:bodyPr>
            <a:normAutofit/>
          </a:bodyPr>
          <a:lstStyle/>
          <a:p>
            <a:r>
              <a:rPr lang="en-US" dirty="0"/>
              <a:t>Module </a:t>
            </a:r>
            <a:r>
              <a:rPr lang="en-US" dirty="0" smtClean="0"/>
              <a:t>4, Week 4: Volatile Memory Captures</a:t>
            </a:r>
            <a:endParaRPr lang="en-US" dirty="0"/>
          </a:p>
          <a:p>
            <a:endParaRPr lang="en-US" dirty="0"/>
          </a:p>
        </p:txBody>
      </p:sp>
    </p:spTree>
    <p:custDataLst>
      <p:tags r:id="rId1"/>
    </p:custDataLst>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Example - DumpIt</a:t>
            </a:r>
            <a:endParaRPr lang="en-CA" dirty="0"/>
          </a:p>
        </p:txBody>
      </p:sp>
      <p:sp>
        <p:nvSpPr>
          <p:cNvPr id="4" name="Content Placeholder 3"/>
          <p:cNvSpPr>
            <a:spLocks noGrp="1"/>
          </p:cNvSpPr>
          <p:nvPr>
            <p:ph sz="quarter" idx="10"/>
          </p:nvPr>
        </p:nvSpPr>
        <p:spPr/>
        <p:txBody>
          <a:bodyPr/>
          <a:lstStyle/>
          <a:p>
            <a:pPr marL="514350" indent="-514350">
              <a:buFont typeface="+mj-lt"/>
              <a:buAutoNum type="arabicPeriod"/>
            </a:pPr>
            <a:r>
              <a:rPr lang="en-CA" dirty="0" smtClean="0"/>
              <a:t>Obtain the executable from the web-site.</a:t>
            </a:r>
          </a:p>
          <a:p>
            <a:pPr marL="514350" indent="-514350">
              <a:buFont typeface="+mj-lt"/>
              <a:buAutoNum type="arabicPeriod"/>
            </a:pPr>
            <a:r>
              <a:rPr lang="en-CA" dirty="0" smtClean="0"/>
              <a:t>Copy the file to the USB drive.</a:t>
            </a:r>
          </a:p>
          <a:p>
            <a:pPr marL="514350" indent="-514350">
              <a:buFont typeface="+mj-lt"/>
              <a:buAutoNum type="arabicPeriod"/>
            </a:pPr>
            <a:r>
              <a:rPr lang="en-CA" dirty="0" smtClean="0"/>
              <a:t>On a live running Windows system, plug the USB into the system and note the assigned drive letter.</a:t>
            </a:r>
          </a:p>
          <a:p>
            <a:pPr marL="514350" indent="-514350">
              <a:buFont typeface="+mj-lt"/>
              <a:buAutoNum type="arabicPeriod"/>
            </a:pPr>
            <a:r>
              <a:rPr lang="en-CA" dirty="0" smtClean="0"/>
              <a:t>Open an Administrator Command Prompt and navigate to the drive letter.</a:t>
            </a:r>
          </a:p>
          <a:p>
            <a:pPr marL="514350" indent="-514350">
              <a:buFont typeface="+mj-lt"/>
              <a:buAutoNum type="arabicPeriod"/>
            </a:pPr>
            <a:r>
              <a:rPr lang="en-CA" dirty="0" smtClean="0"/>
              <a:t>Run the DumpIt.exe executable.</a:t>
            </a:r>
          </a:p>
          <a:p>
            <a:pPr marL="514350" indent="-514350">
              <a:buFont typeface="+mj-lt"/>
              <a:buAutoNum type="arabicPeriod"/>
            </a:pPr>
            <a:r>
              <a:rPr lang="en-CA" dirty="0" err="1" smtClean="0"/>
              <a:t>DumpIt</a:t>
            </a:r>
            <a:r>
              <a:rPr lang="en-CA" dirty="0" smtClean="0"/>
              <a:t> runs and creates a RAM dump onto the USB drive.</a:t>
            </a:r>
            <a:endParaRPr lang="en-CA" dirty="0"/>
          </a:p>
        </p:txBody>
      </p:sp>
    </p:spTree>
    <p:custDataLst>
      <p:tags r:id="rId1"/>
    </p:custDataLst>
    <p:extLst>
      <p:ext uri="{BB962C8B-B14F-4D97-AF65-F5344CB8AC3E}">
        <p14:creationId xmlns:p14="http://schemas.microsoft.com/office/powerpoint/2010/main" val="3211779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DumpIt</a:t>
            </a:r>
            <a:endParaRPr lang="en-CA" dirty="0"/>
          </a:p>
        </p:txBody>
      </p:sp>
      <p:pic>
        <p:nvPicPr>
          <p:cNvPr id="5" name="Content Placeholder 4" descr="Capture3-1486418181630"/>
          <p:cNvPicPr>
            <a:picLocks noGrp="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2849563" y="1797844"/>
            <a:ext cx="6448425" cy="3257550"/>
          </a:xfrm>
          <a:prstGeom prst="rect">
            <a:avLst/>
          </a:prstGeom>
          <a:noFill/>
          <a:ln>
            <a:noFill/>
          </a:ln>
        </p:spPr>
      </p:pic>
      <p:sp>
        <p:nvSpPr>
          <p:cNvPr id="3" name="TextBox 2"/>
          <p:cNvSpPr txBox="1"/>
          <p:nvPr/>
        </p:nvSpPr>
        <p:spPr>
          <a:xfrm>
            <a:off x="3569697" y="5209545"/>
            <a:ext cx="4728754" cy="261610"/>
          </a:xfrm>
          <a:prstGeom prst="rect">
            <a:avLst/>
          </a:prstGeom>
          <a:noFill/>
        </p:spPr>
        <p:txBody>
          <a:bodyPr wrap="square" rtlCol="0">
            <a:spAutoFit/>
          </a:bodyPr>
          <a:lstStyle/>
          <a:p>
            <a:pPr algn="ctr"/>
            <a:r>
              <a:rPr lang="en-US" sz="1050" dirty="0" smtClean="0">
                <a:latin typeface="Arial" panose="020B0604020202020204" pitchFamily="34" charset="0"/>
                <a:cs typeface="Arial" panose="020B0604020202020204" pitchFamily="34" charset="0"/>
              </a:rPr>
              <a:t>Used with permission from Microsoft.</a:t>
            </a:r>
            <a:endParaRPr lang="en-US" sz="105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27004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Content Placeholder 3" descr="Capture4"/>
          <p:cNvPicPr>
            <a:picLocks noGrp="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2849113" y="2098614"/>
            <a:ext cx="6449325" cy="3143689"/>
          </a:xfrm>
          <a:prstGeom prst="rect">
            <a:avLst/>
          </a:prstGeom>
          <a:noFill/>
          <a:ln>
            <a:noFill/>
          </a:ln>
        </p:spPr>
      </p:pic>
      <p:sp>
        <p:nvSpPr>
          <p:cNvPr id="5" name="TextBox 4"/>
          <p:cNvSpPr txBox="1"/>
          <p:nvPr/>
        </p:nvSpPr>
        <p:spPr>
          <a:xfrm>
            <a:off x="3731622" y="5283220"/>
            <a:ext cx="4728754" cy="261610"/>
          </a:xfrm>
          <a:prstGeom prst="rect">
            <a:avLst/>
          </a:prstGeom>
          <a:noFill/>
        </p:spPr>
        <p:txBody>
          <a:bodyPr wrap="square" rtlCol="0">
            <a:spAutoFit/>
          </a:bodyPr>
          <a:lstStyle/>
          <a:p>
            <a:pPr algn="ctr"/>
            <a:r>
              <a:rPr lang="en-US" sz="1050" dirty="0" smtClean="0">
                <a:latin typeface="Arial" panose="020B0604020202020204" pitchFamily="34" charset="0"/>
                <a:cs typeface="Arial" panose="020B0604020202020204" pitchFamily="34" charset="0"/>
              </a:rPr>
              <a:t>Used with permission from Microsoft.</a:t>
            </a:r>
            <a:endParaRPr lang="en-US" sz="105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17521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	</a:t>
            </a:r>
            <a:endParaRPr lang="en-CA" dirty="0"/>
          </a:p>
        </p:txBody>
      </p:sp>
      <p:pic>
        <p:nvPicPr>
          <p:cNvPr id="4" name="Content Placeholder 3" descr="Capture5"/>
          <p:cNvPicPr>
            <a:picLocks noGrp="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2849113" y="1629945"/>
            <a:ext cx="6449325" cy="3715268"/>
          </a:xfrm>
          <a:prstGeom prst="rect">
            <a:avLst/>
          </a:prstGeom>
          <a:noFill/>
          <a:ln>
            <a:noFill/>
          </a:ln>
        </p:spPr>
      </p:pic>
      <p:sp>
        <p:nvSpPr>
          <p:cNvPr id="5" name="TextBox 4"/>
          <p:cNvSpPr txBox="1"/>
          <p:nvPr/>
        </p:nvSpPr>
        <p:spPr>
          <a:xfrm>
            <a:off x="3786982" y="5471155"/>
            <a:ext cx="4728754" cy="261610"/>
          </a:xfrm>
          <a:prstGeom prst="rect">
            <a:avLst/>
          </a:prstGeom>
          <a:noFill/>
        </p:spPr>
        <p:txBody>
          <a:bodyPr wrap="square" rtlCol="0">
            <a:spAutoFit/>
          </a:bodyPr>
          <a:lstStyle/>
          <a:p>
            <a:pPr algn="ctr"/>
            <a:r>
              <a:rPr lang="en-US" sz="1050" dirty="0" smtClean="0">
                <a:latin typeface="Arial" panose="020B0604020202020204" pitchFamily="34" charset="0"/>
                <a:cs typeface="Arial" panose="020B0604020202020204" pitchFamily="34" charset="0"/>
              </a:rPr>
              <a:t>Used with permission from Microsoft.</a:t>
            </a:r>
            <a:endParaRPr lang="en-US" sz="105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778236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Content Placeholder 3" descr="Capture6"/>
          <p:cNvPicPr>
            <a:picLocks noGrp="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2849113" y="1054563"/>
            <a:ext cx="6449325" cy="4744112"/>
          </a:xfrm>
          <a:prstGeom prst="rect">
            <a:avLst/>
          </a:prstGeom>
          <a:noFill/>
          <a:ln>
            <a:noFill/>
          </a:ln>
        </p:spPr>
      </p:pic>
      <p:sp>
        <p:nvSpPr>
          <p:cNvPr id="5" name="TextBox 4"/>
          <p:cNvSpPr txBox="1"/>
          <p:nvPr/>
        </p:nvSpPr>
        <p:spPr>
          <a:xfrm>
            <a:off x="3881281" y="5901283"/>
            <a:ext cx="4728754" cy="261610"/>
          </a:xfrm>
          <a:prstGeom prst="rect">
            <a:avLst/>
          </a:prstGeom>
          <a:noFill/>
        </p:spPr>
        <p:txBody>
          <a:bodyPr wrap="square" rtlCol="0">
            <a:spAutoFit/>
          </a:bodyPr>
          <a:lstStyle/>
          <a:p>
            <a:pPr algn="ctr"/>
            <a:r>
              <a:rPr lang="en-US" sz="1050" dirty="0" smtClean="0">
                <a:latin typeface="Arial" panose="020B0604020202020204" pitchFamily="34" charset="0"/>
                <a:cs typeface="Arial" panose="020B0604020202020204" pitchFamily="34" charset="0"/>
              </a:rPr>
              <a:t>Used with permission from Microsoft.</a:t>
            </a:r>
            <a:endParaRPr lang="en-US" sz="105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487238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5" name="Content Placeholder 4" descr="Capture7-1486418895975"/>
          <p:cNvPicPr>
            <a:picLocks noGrp="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2849563" y="1984534"/>
            <a:ext cx="6448425" cy="2914650"/>
          </a:xfrm>
          <a:prstGeom prst="rect">
            <a:avLst/>
          </a:prstGeom>
          <a:noFill/>
          <a:ln>
            <a:noFill/>
          </a:ln>
        </p:spPr>
      </p:pic>
      <p:sp>
        <p:nvSpPr>
          <p:cNvPr id="4" name="TextBox 3"/>
          <p:cNvSpPr txBox="1"/>
          <p:nvPr/>
        </p:nvSpPr>
        <p:spPr>
          <a:xfrm>
            <a:off x="3569697" y="4932337"/>
            <a:ext cx="4728754" cy="261610"/>
          </a:xfrm>
          <a:prstGeom prst="rect">
            <a:avLst/>
          </a:prstGeom>
          <a:noFill/>
        </p:spPr>
        <p:txBody>
          <a:bodyPr wrap="square" rtlCol="0">
            <a:spAutoFit/>
          </a:bodyPr>
          <a:lstStyle/>
          <a:p>
            <a:pPr algn="ctr"/>
            <a:r>
              <a:rPr lang="en-US" sz="1050" dirty="0" smtClean="0">
                <a:latin typeface="Arial" panose="020B0604020202020204" pitchFamily="34" charset="0"/>
                <a:cs typeface="Arial" panose="020B0604020202020204" pitchFamily="34" charset="0"/>
              </a:rPr>
              <a:t>Used with permission from Microsoft.</a:t>
            </a:r>
            <a:endParaRPr lang="en-US" sz="105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50223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Example – FTK Imager</a:t>
            </a:r>
            <a:endParaRPr lang="en-CA" dirty="0"/>
          </a:p>
        </p:txBody>
      </p:sp>
      <p:sp>
        <p:nvSpPr>
          <p:cNvPr id="3" name="Content Placeholder 2"/>
          <p:cNvSpPr>
            <a:spLocks noGrp="1"/>
          </p:cNvSpPr>
          <p:nvPr>
            <p:ph sz="quarter" idx="10"/>
          </p:nvPr>
        </p:nvSpPr>
        <p:spPr/>
        <p:txBody>
          <a:bodyPr/>
          <a:lstStyle/>
          <a:p>
            <a:r>
              <a:rPr lang="en-CA" dirty="0" smtClean="0"/>
              <a:t>FTK Imager Lite can also be installed to a USB drive.</a:t>
            </a:r>
          </a:p>
          <a:p>
            <a:r>
              <a:rPr lang="en-CA" dirty="0" smtClean="0"/>
              <a:t>FTK Imager Lite presents the user with a GUI.</a:t>
            </a:r>
          </a:p>
          <a:p>
            <a:r>
              <a:rPr lang="en-CA" dirty="0" smtClean="0"/>
              <a:t>Once installed on a USB, run the executable.</a:t>
            </a:r>
            <a:endParaRPr lang="en-CA" dirty="0"/>
          </a:p>
        </p:txBody>
      </p:sp>
      <p:pic>
        <p:nvPicPr>
          <p:cNvPr id="4" name="Picture 3" descr="Capture"/>
          <p:cNvPicPr/>
          <p:nvPr/>
        </p:nvPicPr>
        <p:blipFill>
          <a:blip r:embed="rId4">
            <a:extLst>
              <a:ext uri="{28A0092B-C50C-407E-A947-70E740481C1C}">
                <a14:useLocalDpi xmlns:a14="http://schemas.microsoft.com/office/drawing/2010/main" val="0"/>
              </a:ext>
            </a:extLst>
          </a:blip>
          <a:srcRect/>
          <a:stretch>
            <a:fillRect/>
          </a:stretch>
        </p:blipFill>
        <p:spPr bwMode="auto">
          <a:xfrm>
            <a:off x="2752725" y="3495675"/>
            <a:ext cx="5943600" cy="1943100"/>
          </a:xfrm>
          <a:prstGeom prst="rect">
            <a:avLst/>
          </a:prstGeom>
          <a:noFill/>
          <a:ln>
            <a:noFill/>
          </a:ln>
        </p:spPr>
      </p:pic>
      <p:sp>
        <p:nvSpPr>
          <p:cNvPr id="5" name="TextBox 4"/>
          <p:cNvSpPr txBox="1"/>
          <p:nvPr/>
        </p:nvSpPr>
        <p:spPr>
          <a:xfrm>
            <a:off x="3360148" y="5471155"/>
            <a:ext cx="4728754" cy="261610"/>
          </a:xfrm>
          <a:prstGeom prst="rect">
            <a:avLst/>
          </a:prstGeom>
          <a:noFill/>
        </p:spPr>
        <p:txBody>
          <a:bodyPr wrap="square" rtlCol="0">
            <a:spAutoFit/>
          </a:bodyPr>
          <a:lstStyle/>
          <a:p>
            <a:pPr algn="ctr"/>
            <a:r>
              <a:rPr lang="en-US" sz="1050" dirty="0" smtClean="0">
                <a:latin typeface="Arial" panose="020B0604020202020204" pitchFamily="34" charset="0"/>
                <a:cs typeface="Arial" panose="020B0604020202020204" pitchFamily="34" charset="0"/>
              </a:rPr>
              <a:t>Used with permission from Microsoft.</a:t>
            </a:r>
            <a:endParaRPr lang="en-US" sz="105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798694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Select Capture Memory</a:t>
            </a:r>
            <a:endParaRPr lang="en-CA" dirty="0"/>
          </a:p>
        </p:txBody>
      </p:sp>
      <p:pic>
        <p:nvPicPr>
          <p:cNvPr id="5" name="Content Placeholder 4" descr="Capture11-1486501339354"/>
          <p:cNvPicPr>
            <a:picLocks noGrp="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3161322" y="1019175"/>
            <a:ext cx="5824907" cy="4967288"/>
          </a:xfrm>
          <a:prstGeom prst="rect">
            <a:avLst/>
          </a:prstGeom>
          <a:noFill/>
          <a:ln>
            <a:noFill/>
          </a:ln>
        </p:spPr>
      </p:pic>
      <p:sp>
        <p:nvSpPr>
          <p:cNvPr id="4" name="TextBox 3"/>
          <p:cNvSpPr txBox="1"/>
          <p:nvPr/>
        </p:nvSpPr>
        <p:spPr>
          <a:xfrm>
            <a:off x="2346158" y="5978440"/>
            <a:ext cx="7499683" cy="415498"/>
          </a:xfrm>
          <a:prstGeom prst="rect">
            <a:avLst/>
          </a:prstGeom>
          <a:noFill/>
        </p:spPr>
        <p:txBody>
          <a:bodyPr wrap="square" rtlCol="0">
            <a:spAutoFit/>
          </a:bodyPr>
          <a:lstStyle/>
          <a:p>
            <a:pPr algn="ctr"/>
            <a:r>
              <a:rPr lang="en-US" sz="1050" dirty="0" smtClean="0"/>
              <a:t>Source: FTK Imager Lite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1111068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Content Placeholder 3" descr="Capture7-1486501769097"/>
          <p:cNvPicPr>
            <a:picLocks noGrp="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1866190" y="897255"/>
            <a:ext cx="8415170" cy="4967288"/>
          </a:xfrm>
          <a:prstGeom prst="rect">
            <a:avLst/>
          </a:prstGeom>
          <a:noFill/>
          <a:ln>
            <a:noFill/>
          </a:ln>
        </p:spPr>
      </p:pic>
      <p:sp>
        <p:nvSpPr>
          <p:cNvPr id="5" name="TextBox 4"/>
          <p:cNvSpPr txBox="1"/>
          <p:nvPr/>
        </p:nvSpPr>
        <p:spPr>
          <a:xfrm>
            <a:off x="2346158" y="5865571"/>
            <a:ext cx="7499683" cy="415498"/>
          </a:xfrm>
          <a:prstGeom prst="rect">
            <a:avLst/>
          </a:prstGeom>
          <a:noFill/>
        </p:spPr>
        <p:txBody>
          <a:bodyPr wrap="square" rtlCol="0">
            <a:spAutoFit/>
          </a:bodyPr>
          <a:lstStyle/>
          <a:p>
            <a:pPr algn="ctr"/>
            <a:r>
              <a:rPr lang="en-US" sz="1050" dirty="0" smtClean="0"/>
              <a:t>Source: FTK Imager Lite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751847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Content Placeholder 3" descr="Capture9"/>
          <p:cNvPicPr>
            <a:picLocks noGrp="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1122718" y="1046684"/>
            <a:ext cx="3972479" cy="1771897"/>
          </a:xfrm>
          <a:prstGeom prst="rect">
            <a:avLst/>
          </a:prstGeom>
          <a:noFill/>
          <a:ln>
            <a:noFill/>
          </a:ln>
        </p:spPr>
      </p:pic>
      <p:pic>
        <p:nvPicPr>
          <p:cNvPr id="5" name="Picture 4" descr="Capture10-1486501946353"/>
          <p:cNvPicPr/>
          <p:nvPr/>
        </p:nvPicPr>
        <p:blipFill>
          <a:blip r:embed="rId5">
            <a:extLst>
              <a:ext uri="{28A0092B-C50C-407E-A947-70E740481C1C}">
                <a14:useLocalDpi xmlns:a14="http://schemas.microsoft.com/office/drawing/2010/main" val="0"/>
              </a:ext>
            </a:extLst>
          </a:blip>
          <a:srcRect/>
          <a:stretch>
            <a:fillRect/>
          </a:stretch>
        </p:blipFill>
        <p:spPr bwMode="auto">
          <a:xfrm>
            <a:off x="5460819" y="3488087"/>
            <a:ext cx="5943600" cy="2476500"/>
          </a:xfrm>
          <a:prstGeom prst="rect">
            <a:avLst/>
          </a:prstGeom>
          <a:noFill/>
          <a:ln>
            <a:noFill/>
          </a:ln>
        </p:spPr>
      </p:pic>
      <p:sp>
        <p:nvSpPr>
          <p:cNvPr id="6" name="TextBox 5"/>
          <p:cNvSpPr txBox="1"/>
          <p:nvPr/>
        </p:nvSpPr>
        <p:spPr>
          <a:xfrm>
            <a:off x="610158" y="2864301"/>
            <a:ext cx="4997601" cy="577081"/>
          </a:xfrm>
          <a:prstGeom prst="rect">
            <a:avLst/>
          </a:prstGeom>
          <a:noFill/>
        </p:spPr>
        <p:txBody>
          <a:bodyPr wrap="square" rtlCol="0">
            <a:spAutoFit/>
          </a:bodyPr>
          <a:lstStyle/>
          <a:p>
            <a:pPr algn="ctr"/>
            <a:r>
              <a:rPr lang="en-US" sz="1050" dirty="0" smtClean="0"/>
              <a:t>Source: FTK Imager Lite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
        <p:nvSpPr>
          <p:cNvPr id="7" name="TextBox 6"/>
          <p:cNvSpPr txBox="1"/>
          <p:nvPr/>
        </p:nvSpPr>
        <p:spPr>
          <a:xfrm>
            <a:off x="6068242" y="6011292"/>
            <a:ext cx="4728754" cy="261610"/>
          </a:xfrm>
          <a:prstGeom prst="rect">
            <a:avLst/>
          </a:prstGeom>
          <a:noFill/>
        </p:spPr>
        <p:txBody>
          <a:bodyPr wrap="square" rtlCol="0">
            <a:spAutoFit/>
          </a:bodyPr>
          <a:lstStyle/>
          <a:p>
            <a:pPr algn="ctr"/>
            <a:r>
              <a:rPr lang="en-US" sz="1050" dirty="0" smtClean="0">
                <a:latin typeface="Arial" panose="020B0604020202020204" pitchFamily="34" charset="0"/>
                <a:cs typeface="Arial" panose="020B0604020202020204" pitchFamily="34" charset="0"/>
              </a:rPr>
              <a:t>Used with permission from Microsoft.</a:t>
            </a:r>
            <a:endParaRPr lang="en-US" sz="105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38267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Readings	</a:t>
            </a:r>
            <a:endParaRPr lang="en-US" dirty="0"/>
          </a:p>
        </p:txBody>
      </p:sp>
      <p:sp>
        <p:nvSpPr>
          <p:cNvPr id="3" name="Content Placeholder 2"/>
          <p:cNvSpPr>
            <a:spLocks noGrp="1"/>
          </p:cNvSpPr>
          <p:nvPr>
            <p:ph sz="quarter" idx="10"/>
          </p:nvPr>
        </p:nvSpPr>
        <p:spPr/>
        <p:txBody>
          <a:bodyPr/>
          <a:lstStyle/>
          <a:p>
            <a:pPr marL="0" lvl="0" indent="0">
              <a:buNone/>
            </a:pPr>
            <a:r>
              <a:rPr lang="en-US" dirty="0" smtClean="0"/>
              <a:t>The </a:t>
            </a:r>
            <a:r>
              <a:rPr lang="en-US" dirty="0" smtClean="0">
                <a:hlinkClick r:id="rId3"/>
              </a:rPr>
              <a:t>halpomeranz/</a:t>
            </a:r>
            <a:r>
              <a:rPr lang="en-US" dirty="0" err="1" smtClean="0">
                <a:hlinkClick r:id="rId3"/>
              </a:rPr>
              <a:t>lmg</a:t>
            </a:r>
            <a:r>
              <a:rPr lang="en-US" dirty="0" smtClean="0">
                <a:hlinkClick r:id="rId3"/>
              </a:rPr>
              <a:t> README</a:t>
            </a:r>
            <a:r>
              <a:rPr lang="en-US" dirty="0" smtClean="0"/>
              <a:t> section (https</a:t>
            </a:r>
            <a:r>
              <a:rPr lang="en-US" dirty="0"/>
              <a:t>://</a:t>
            </a:r>
            <a:r>
              <a:rPr lang="en-US" dirty="0" smtClean="0"/>
              <a:t>github.com/halpomeranz/lmg</a:t>
            </a:r>
            <a:r>
              <a:rPr lang="en-US" dirty="0"/>
              <a:t>)</a:t>
            </a:r>
            <a:endParaRPr lang="en-CA" dirty="0"/>
          </a:p>
          <a:p>
            <a:pPr marL="914400" lvl="2" indent="0">
              <a:buNone/>
            </a:pPr>
            <a:endParaRPr lang="en-US" dirty="0" smtClean="0"/>
          </a:p>
          <a:p>
            <a:pPr marL="0" indent="0">
              <a:buNone/>
            </a:pPr>
            <a:endParaRPr lang="en-US" dirty="0" smtClean="0"/>
          </a:p>
          <a:p>
            <a:pPr marL="914400" lvl="2" indent="0">
              <a:buNone/>
            </a:pPr>
            <a:endParaRPr lang="en-US" dirty="0" smtClean="0"/>
          </a:p>
          <a:p>
            <a:endParaRPr lang="en-US" dirty="0" smtClean="0"/>
          </a:p>
        </p:txBody>
      </p:sp>
    </p:spTree>
    <p:custDataLst>
      <p:tags r:id="rId1"/>
    </p:custDataLst>
    <p:extLst>
      <p:ext uri="{BB962C8B-B14F-4D97-AF65-F5344CB8AC3E}">
        <p14:creationId xmlns:p14="http://schemas.microsoft.com/office/powerpoint/2010/main" val="1315160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Linux Memory Acquisition </a:t>
            </a:r>
            <a:endParaRPr lang="en-CA" dirty="0"/>
          </a:p>
        </p:txBody>
      </p:sp>
      <p:sp>
        <p:nvSpPr>
          <p:cNvPr id="3" name="Content Placeholder 2"/>
          <p:cNvSpPr>
            <a:spLocks noGrp="1"/>
          </p:cNvSpPr>
          <p:nvPr>
            <p:ph sz="quarter" idx="10"/>
          </p:nvPr>
        </p:nvSpPr>
        <p:spPr/>
        <p:txBody>
          <a:bodyPr/>
          <a:lstStyle/>
          <a:p>
            <a:r>
              <a:rPr lang="en-US" dirty="0"/>
              <a:t>Unlike the capture of volatile memory from a Windows Operating </a:t>
            </a:r>
            <a:r>
              <a:rPr lang="en-US" dirty="0" smtClean="0"/>
              <a:t>System, </a:t>
            </a:r>
            <a:r>
              <a:rPr lang="en-US" dirty="0"/>
              <a:t>which is </a:t>
            </a:r>
            <a:r>
              <a:rPr lang="en-US" dirty="0" smtClean="0"/>
              <a:t>straightforward </a:t>
            </a:r>
            <a:r>
              <a:rPr lang="en-US" dirty="0"/>
              <a:t>using tools such as DumpIt or FTK Imager, the Linux kernel </a:t>
            </a:r>
            <a:r>
              <a:rPr lang="en-US" dirty="0" smtClean="0"/>
              <a:t>presents </a:t>
            </a:r>
            <a:r>
              <a:rPr lang="en-US" dirty="0"/>
              <a:t>difficulties. </a:t>
            </a:r>
            <a:endParaRPr lang="en-US" dirty="0" smtClean="0"/>
          </a:p>
          <a:p>
            <a:r>
              <a:rPr lang="en-US" dirty="0" smtClean="0"/>
              <a:t>Since </a:t>
            </a:r>
            <a:r>
              <a:rPr lang="en-US" dirty="0"/>
              <a:t>the Linux kernel upgrade to 2.6, the user can no longer use DD to capture the </a:t>
            </a:r>
            <a:r>
              <a:rPr lang="en-US" b="1" dirty="0" smtClean="0"/>
              <a:t>/dev/mem </a:t>
            </a:r>
            <a:r>
              <a:rPr lang="en-US" dirty="0"/>
              <a:t>data. </a:t>
            </a:r>
            <a:endParaRPr lang="en-US" dirty="0" smtClean="0"/>
          </a:p>
          <a:p>
            <a:r>
              <a:rPr lang="en-US" dirty="0"/>
              <a:t>T</a:t>
            </a:r>
            <a:r>
              <a:rPr lang="en-US" dirty="0" smtClean="0"/>
              <a:t>hird </a:t>
            </a:r>
            <a:r>
              <a:rPr lang="en-US" dirty="0"/>
              <a:t>party tools have been created to capture RAM from a Linux OS.</a:t>
            </a:r>
            <a:endParaRPr lang="en-CA" dirty="0"/>
          </a:p>
          <a:p>
            <a:pPr marL="0" indent="0">
              <a:buNone/>
            </a:pPr>
            <a:endParaRPr lang="en-CA" dirty="0"/>
          </a:p>
        </p:txBody>
      </p:sp>
    </p:spTree>
    <p:custDataLst>
      <p:tags r:id="rId1"/>
    </p:custDataLst>
    <p:extLst>
      <p:ext uri="{BB962C8B-B14F-4D97-AF65-F5344CB8AC3E}">
        <p14:creationId xmlns:p14="http://schemas.microsoft.com/office/powerpoint/2010/main" val="1261748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LiME – Linux Memory Extractor</a:t>
            </a:r>
            <a:endParaRPr lang="en-CA" dirty="0"/>
          </a:p>
        </p:txBody>
      </p:sp>
      <p:sp>
        <p:nvSpPr>
          <p:cNvPr id="3" name="Content Placeholder 2"/>
          <p:cNvSpPr>
            <a:spLocks noGrp="1"/>
          </p:cNvSpPr>
          <p:nvPr>
            <p:ph sz="quarter" idx="10"/>
          </p:nvPr>
        </p:nvSpPr>
        <p:spPr/>
        <p:txBody>
          <a:bodyPr>
            <a:normAutofit/>
          </a:bodyPr>
          <a:lstStyle/>
          <a:p>
            <a:r>
              <a:rPr lang="en-CA" dirty="0" smtClean="0"/>
              <a:t>LiME is the Linux Memory Extractor created by Joe Sylve.</a:t>
            </a:r>
          </a:p>
          <a:p>
            <a:r>
              <a:rPr lang="en-CA" dirty="0" smtClean="0"/>
              <a:t>To use this tool, you must compile a </a:t>
            </a:r>
            <a:r>
              <a:rPr lang="en-CA" dirty="0"/>
              <a:t>L</a:t>
            </a:r>
            <a:r>
              <a:rPr lang="en-CA" dirty="0" smtClean="0"/>
              <a:t>inux module configured specifically to the target system.</a:t>
            </a:r>
          </a:p>
          <a:p>
            <a:r>
              <a:rPr lang="en-CA" dirty="0" smtClean="0"/>
              <a:t>This makes it difficult when you don’t know the system you will encounter.</a:t>
            </a:r>
          </a:p>
          <a:p>
            <a:endParaRPr lang="en-CA" dirty="0"/>
          </a:p>
        </p:txBody>
      </p:sp>
    </p:spTree>
    <p:custDataLst>
      <p:tags r:id="rId1"/>
    </p:custDataLst>
    <p:extLst>
      <p:ext uri="{BB962C8B-B14F-4D97-AF65-F5344CB8AC3E}">
        <p14:creationId xmlns:p14="http://schemas.microsoft.com/office/powerpoint/2010/main" val="2228489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LMG – Linux Memory Grabber</a:t>
            </a:r>
            <a:endParaRPr lang="en-US" dirty="0"/>
          </a:p>
        </p:txBody>
      </p:sp>
      <p:sp>
        <p:nvSpPr>
          <p:cNvPr id="3" name="Content Placeholder 2"/>
          <p:cNvSpPr>
            <a:spLocks noGrp="1"/>
          </p:cNvSpPr>
          <p:nvPr>
            <p:ph sz="quarter" idx="10"/>
          </p:nvPr>
        </p:nvSpPr>
        <p:spPr/>
        <p:txBody>
          <a:bodyPr/>
          <a:lstStyle/>
          <a:p>
            <a:r>
              <a:rPr lang="en-US" dirty="0" err="1"/>
              <a:t>l</a:t>
            </a:r>
            <a:r>
              <a:rPr lang="en-US" dirty="0" err="1" smtClean="0"/>
              <a:t>mg</a:t>
            </a:r>
            <a:r>
              <a:rPr lang="en-US" dirty="0" smtClean="0"/>
              <a:t>, or the Linux Memory Grabber, is a script created by Hal </a:t>
            </a:r>
            <a:r>
              <a:rPr lang="en-US" dirty="0" err="1" smtClean="0"/>
              <a:t>Pomeranz</a:t>
            </a:r>
            <a:r>
              <a:rPr lang="en-US" dirty="0" smtClean="0"/>
              <a:t>.</a:t>
            </a:r>
          </a:p>
          <a:p>
            <a:r>
              <a:rPr lang="en-US" dirty="0"/>
              <a:t>l</a:t>
            </a:r>
            <a:r>
              <a:rPr lang="en-US" dirty="0" smtClean="0"/>
              <a:t>mg works similar to DumpIt or FTK Imager.</a:t>
            </a:r>
          </a:p>
          <a:p>
            <a:r>
              <a:rPr lang="en-US" dirty="0" smtClean="0"/>
              <a:t>The script is created on a USB drive.</a:t>
            </a:r>
          </a:p>
          <a:p>
            <a:r>
              <a:rPr lang="en-US" dirty="0" smtClean="0"/>
              <a:t>The drive is connected to the target system.</a:t>
            </a:r>
          </a:p>
          <a:p>
            <a:r>
              <a:rPr lang="en-US" dirty="0" smtClean="0"/>
              <a:t>The script is executed and captures the RAM.</a:t>
            </a:r>
            <a:endParaRPr lang="en-US" dirty="0"/>
          </a:p>
        </p:txBody>
      </p:sp>
    </p:spTree>
    <p:custDataLst>
      <p:tags r:id="rId1"/>
    </p:custDataLst>
    <p:extLst>
      <p:ext uri="{BB962C8B-B14F-4D97-AF65-F5344CB8AC3E}">
        <p14:creationId xmlns:p14="http://schemas.microsoft.com/office/powerpoint/2010/main" val="223256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Important</a:t>
            </a:r>
            <a:endParaRPr lang="en-US" dirty="0"/>
          </a:p>
        </p:txBody>
      </p:sp>
      <p:sp>
        <p:nvSpPr>
          <p:cNvPr id="3" name="Content Placeholder 2"/>
          <p:cNvSpPr>
            <a:spLocks noGrp="1"/>
          </p:cNvSpPr>
          <p:nvPr>
            <p:ph sz="quarter" idx="10"/>
          </p:nvPr>
        </p:nvSpPr>
        <p:spPr/>
        <p:txBody>
          <a:bodyPr>
            <a:normAutofit/>
          </a:bodyPr>
          <a:lstStyle/>
          <a:p>
            <a:r>
              <a:rPr lang="en-US" dirty="0" smtClean="0"/>
              <a:t>From the required reading, note that this script interacts with the system.</a:t>
            </a:r>
          </a:p>
          <a:p>
            <a:r>
              <a:rPr lang="en-US" dirty="0" smtClean="0"/>
              <a:t>The drive has to be mounted.</a:t>
            </a:r>
          </a:p>
          <a:p>
            <a:r>
              <a:rPr lang="en-US" dirty="0" smtClean="0"/>
              <a:t>A kernel module is built for the system.</a:t>
            </a:r>
          </a:p>
          <a:p>
            <a:r>
              <a:rPr lang="en-US" dirty="0" smtClean="0"/>
              <a:t>The script requires dependencies.</a:t>
            </a:r>
          </a:p>
          <a:p>
            <a:r>
              <a:rPr lang="en-US" dirty="0" smtClean="0"/>
              <a:t>It is run in memory.</a:t>
            </a:r>
          </a:p>
          <a:p>
            <a:r>
              <a:rPr lang="en-US" dirty="0" smtClean="0"/>
              <a:t>As stated in Windows RAM captures, not capturing the RAM may </a:t>
            </a:r>
            <a:r>
              <a:rPr lang="en-CA" dirty="0" smtClean="0"/>
              <a:t>destroy </a:t>
            </a:r>
            <a:r>
              <a:rPr lang="en-CA" dirty="0"/>
              <a:t>possible evidence.</a:t>
            </a:r>
            <a:endParaRPr lang="en-US" dirty="0"/>
          </a:p>
        </p:txBody>
      </p:sp>
    </p:spTree>
    <p:custDataLst>
      <p:tags r:id="rId1"/>
    </p:custDataLst>
    <p:extLst>
      <p:ext uri="{BB962C8B-B14F-4D97-AF65-F5344CB8AC3E}">
        <p14:creationId xmlns:p14="http://schemas.microsoft.com/office/powerpoint/2010/main" val="904397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Tools Required</a:t>
            </a:r>
            <a:endParaRPr lang="en-US" dirty="0"/>
          </a:p>
        </p:txBody>
      </p:sp>
      <p:sp>
        <p:nvSpPr>
          <p:cNvPr id="3" name="Content Placeholder 2"/>
          <p:cNvSpPr>
            <a:spLocks noGrp="1"/>
          </p:cNvSpPr>
          <p:nvPr>
            <p:ph sz="quarter" idx="10"/>
          </p:nvPr>
        </p:nvSpPr>
        <p:spPr/>
        <p:txBody>
          <a:bodyPr/>
          <a:lstStyle/>
          <a:p>
            <a:pPr marL="0" lvl="0" indent="0">
              <a:buNone/>
            </a:pPr>
            <a:r>
              <a:rPr lang="en-CA" dirty="0" smtClean="0"/>
              <a:t>To create the USB, three programs are required:</a:t>
            </a:r>
          </a:p>
          <a:p>
            <a:pPr lvl="0">
              <a:lnSpc>
                <a:spcPct val="100000"/>
              </a:lnSpc>
            </a:pPr>
            <a:r>
              <a:rPr lang="en-US" dirty="0"/>
              <a:t>T</a:t>
            </a:r>
            <a:r>
              <a:rPr lang="en-US" dirty="0" smtClean="0"/>
              <a:t>he lmg script: </a:t>
            </a:r>
            <a:r>
              <a:rPr lang="en-US" b="1" dirty="0" smtClean="0"/>
              <a:t>lmg-master.zip</a:t>
            </a:r>
            <a:r>
              <a:rPr lang="en-US" dirty="0" smtClean="0"/>
              <a:t> (https</a:t>
            </a:r>
            <a:r>
              <a:rPr lang="en-US" dirty="0"/>
              <a:t>://</a:t>
            </a:r>
            <a:r>
              <a:rPr lang="en-US" dirty="0" smtClean="0"/>
              <a:t>github.com/halpomeranz/lmg)  </a:t>
            </a:r>
            <a:endParaRPr lang="en-CA" dirty="0"/>
          </a:p>
          <a:p>
            <a:pPr lvl="0">
              <a:lnSpc>
                <a:spcPct val="100000"/>
              </a:lnSpc>
            </a:pPr>
            <a:r>
              <a:rPr lang="en-US" dirty="0"/>
              <a:t>T</a:t>
            </a:r>
            <a:r>
              <a:rPr lang="en-US" dirty="0" smtClean="0"/>
              <a:t>he LiME program: </a:t>
            </a:r>
            <a:r>
              <a:rPr lang="en-US" b="1" dirty="0" smtClean="0"/>
              <a:t>Lime-master.zip</a:t>
            </a:r>
            <a:r>
              <a:rPr lang="en-US" dirty="0" smtClean="0"/>
              <a:t> (https</a:t>
            </a:r>
            <a:r>
              <a:rPr lang="en-US" dirty="0"/>
              <a:t>://</a:t>
            </a:r>
            <a:r>
              <a:rPr lang="en-US" dirty="0" smtClean="0"/>
              <a:t>github.com/504ensicsLabs/LiME</a:t>
            </a:r>
            <a:r>
              <a:rPr lang="en-US" dirty="0"/>
              <a:t>)</a:t>
            </a:r>
            <a:endParaRPr lang="en-CA" dirty="0"/>
          </a:p>
          <a:p>
            <a:pPr>
              <a:lnSpc>
                <a:spcPct val="100000"/>
              </a:lnSpc>
            </a:pPr>
            <a:r>
              <a:rPr lang="en-US" dirty="0" smtClean="0"/>
              <a:t>Volatility: </a:t>
            </a:r>
            <a:r>
              <a:rPr lang="en-US" b="1" dirty="0"/>
              <a:t>Volatility 2.3.1.zip</a:t>
            </a:r>
            <a:r>
              <a:rPr lang="en-US" dirty="0"/>
              <a:t> </a:t>
            </a:r>
            <a:r>
              <a:rPr lang="en-US" dirty="0" smtClean="0"/>
              <a:t>(www.volatilityfoundation.org/releases</a:t>
            </a:r>
            <a:r>
              <a:rPr lang="en-US" dirty="0"/>
              <a:t>)</a:t>
            </a:r>
            <a:endParaRPr lang="en-US" dirty="0" smtClean="0"/>
          </a:p>
          <a:p>
            <a:pPr marL="0" indent="0">
              <a:buNone/>
            </a:pPr>
            <a:r>
              <a:rPr lang="en-US" dirty="0"/>
              <a:t>l</a:t>
            </a:r>
            <a:r>
              <a:rPr lang="en-US" dirty="0" smtClean="0"/>
              <a:t>mg can create Volatility profiles for later analysis. </a:t>
            </a:r>
            <a:endParaRPr lang="en-US" dirty="0"/>
          </a:p>
        </p:txBody>
      </p:sp>
    </p:spTree>
    <p:custDataLst>
      <p:tags r:id="rId1"/>
    </p:custDataLst>
    <p:extLst>
      <p:ext uri="{BB962C8B-B14F-4D97-AF65-F5344CB8AC3E}">
        <p14:creationId xmlns:p14="http://schemas.microsoft.com/office/powerpoint/2010/main" val="313814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Acquiring RAM for Linux</a:t>
            </a:r>
            <a:endParaRPr lang="en-CA" dirty="0"/>
          </a:p>
        </p:txBody>
      </p:sp>
      <p:sp>
        <p:nvSpPr>
          <p:cNvPr id="3" name="Content Placeholder 2"/>
          <p:cNvSpPr>
            <a:spLocks noGrp="1"/>
          </p:cNvSpPr>
          <p:nvPr>
            <p:ph sz="quarter" idx="10"/>
          </p:nvPr>
        </p:nvSpPr>
        <p:spPr/>
        <p:txBody>
          <a:bodyPr>
            <a:normAutofit/>
          </a:bodyPr>
          <a:lstStyle/>
          <a:p>
            <a:pPr marL="514350" indent="-514350">
              <a:buFont typeface="+mj-lt"/>
              <a:buAutoNum type="arabicPeriod"/>
            </a:pPr>
            <a:r>
              <a:rPr lang="en-CA" dirty="0"/>
              <a:t>Obtain the </a:t>
            </a:r>
            <a:r>
              <a:rPr lang="en-CA" dirty="0" smtClean="0"/>
              <a:t>three programs.</a:t>
            </a:r>
            <a:endParaRPr lang="en-CA" dirty="0"/>
          </a:p>
          <a:p>
            <a:pPr marL="514350" indent="-514350">
              <a:buFont typeface="+mj-lt"/>
              <a:buAutoNum type="arabicPeriod"/>
            </a:pPr>
            <a:r>
              <a:rPr lang="en-CA" dirty="0" smtClean="0"/>
              <a:t>Configure the USB.</a:t>
            </a:r>
            <a:endParaRPr lang="en-CA" dirty="0"/>
          </a:p>
          <a:p>
            <a:pPr marL="0" indent="0">
              <a:buNone/>
            </a:pPr>
            <a:endParaRPr lang="en-CA" dirty="0" smtClean="0"/>
          </a:p>
          <a:p>
            <a:pPr marL="0" indent="0">
              <a:buNone/>
            </a:pPr>
            <a:r>
              <a:rPr lang="en-CA" dirty="0" smtClean="0"/>
              <a:t>On </a:t>
            </a:r>
            <a:r>
              <a:rPr lang="en-CA" dirty="0"/>
              <a:t>a live running </a:t>
            </a:r>
            <a:r>
              <a:rPr lang="en-CA" dirty="0" smtClean="0"/>
              <a:t>Linux system: </a:t>
            </a:r>
          </a:p>
          <a:p>
            <a:pPr marL="514350" indent="-514350">
              <a:buFont typeface="+mj-lt"/>
              <a:buAutoNum type="arabicPeriod"/>
            </a:pPr>
            <a:r>
              <a:rPr lang="en-CA" dirty="0" smtClean="0"/>
              <a:t>On the SIFT, the drive will be mounted to </a:t>
            </a:r>
            <a:r>
              <a:rPr lang="en-CA" b="1" dirty="0" smtClean="0"/>
              <a:t>/media</a:t>
            </a:r>
            <a:r>
              <a:rPr lang="en-CA" dirty="0" smtClean="0"/>
              <a:t>.</a:t>
            </a:r>
            <a:endParaRPr lang="en-CA" dirty="0"/>
          </a:p>
          <a:p>
            <a:pPr marL="514350" indent="-514350">
              <a:buFont typeface="+mj-lt"/>
              <a:buAutoNum type="arabicPeriod"/>
            </a:pPr>
            <a:r>
              <a:rPr lang="en-CA" dirty="0"/>
              <a:t>Open </a:t>
            </a:r>
            <a:r>
              <a:rPr lang="en-CA" dirty="0" smtClean="0"/>
              <a:t>a terminal and navigate </a:t>
            </a:r>
            <a:r>
              <a:rPr lang="en-CA" dirty="0"/>
              <a:t>to the </a:t>
            </a:r>
            <a:r>
              <a:rPr lang="en-CA" dirty="0" smtClean="0"/>
              <a:t>drive.</a:t>
            </a:r>
            <a:endParaRPr lang="en-CA" dirty="0"/>
          </a:p>
          <a:p>
            <a:pPr marL="514350" indent="-514350">
              <a:buFont typeface="+mj-lt"/>
              <a:buAutoNum type="arabicPeriod"/>
            </a:pPr>
            <a:r>
              <a:rPr lang="en-CA" dirty="0"/>
              <a:t>Run the </a:t>
            </a:r>
            <a:r>
              <a:rPr lang="en-CA" dirty="0" smtClean="0"/>
              <a:t>script.</a:t>
            </a:r>
            <a:endParaRPr lang="en-CA" dirty="0"/>
          </a:p>
          <a:p>
            <a:pPr marL="514350" indent="-514350">
              <a:buFont typeface="+mj-lt"/>
              <a:buAutoNum type="arabicPeriod"/>
            </a:pPr>
            <a:r>
              <a:rPr lang="en-CA" dirty="0" err="1" smtClean="0"/>
              <a:t>lmg</a:t>
            </a:r>
            <a:r>
              <a:rPr lang="en-CA" dirty="0" smtClean="0"/>
              <a:t> runs </a:t>
            </a:r>
            <a:r>
              <a:rPr lang="en-CA" dirty="0"/>
              <a:t>and </a:t>
            </a:r>
            <a:r>
              <a:rPr lang="en-CA" dirty="0" smtClean="0"/>
              <a:t>creates </a:t>
            </a:r>
            <a:r>
              <a:rPr lang="en-CA" dirty="0"/>
              <a:t>a RAM dump </a:t>
            </a:r>
            <a:r>
              <a:rPr lang="en-CA" dirty="0" smtClean="0"/>
              <a:t>to </a:t>
            </a:r>
            <a:r>
              <a:rPr lang="en-CA" dirty="0"/>
              <a:t>the USB drive.</a:t>
            </a:r>
          </a:p>
          <a:p>
            <a:endParaRPr lang="en-CA" dirty="0" smtClean="0"/>
          </a:p>
        </p:txBody>
      </p:sp>
    </p:spTree>
    <p:custDataLst>
      <p:tags r:id="rId1"/>
    </p:custDataLst>
    <p:extLst>
      <p:ext uri="{BB962C8B-B14F-4D97-AF65-F5344CB8AC3E}">
        <p14:creationId xmlns:p14="http://schemas.microsoft.com/office/powerpoint/2010/main" val="2379616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CA" dirty="0" smtClean="0"/>
              <a:t>Acquiring RAM for Linux</a:t>
            </a:r>
            <a:endParaRPr lang="en-CA" dirty="0"/>
          </a:p>
        </p:txBody>
      </p:sp>
      <p:sp>
        <p:nvSpPr>
          <p:cNvPr id="3" name="Content Placeholder 2"/>
          <p:cNvSpPr>
            <a:spLocks noGrp="1"/>
          </p:cNvSpPr>
          <p:nvPr>
            <p:ph sz="quarter" idx="10"/>
          </p:nvPr>
        </p:nvSpPr>
        <p:spPr/>
        <p:txBody>
          <a:bodyPr/>
          <a:lstStyle/>
          <a:p>
            <a:pPr marL="514350" indent="-514350">
              <a:buFont typeface="+mj-lt"/>
              <a:buAutoNum type="arabicPeriod" startAt="5"/>
            </a:pPr>
            <a:r>
              <a:rPr lang="en-US" dirty="0" err="1"/>
              <a:t>l</a:t>
            </a:r>
            <a:r>
              <a:rPr lang="en-US" dirty="0" err="1" smtClean="0"/>
              <a:t>mg</a:t>
            </a:r>
            <a:r>
              <a:rPr lang="en-US" dirty="0" smtClean="0"/>
              <a:t> requests to build a LiME kernel module.</a:t>
            </a:r>
          </a:p>
          <a:p>
            <a:pPr marL="514350" indent="-514350">
              <a:buFont typeface="+mj-lt"/>
              <a:buAutoNum type="arabicPeriod" startAt="5"/>
            </a:pPr>
            <a:r>
              <a:rPr lang="en-US" dirty="0" err="1"/>
              <a:t>l</a:t>
            </a:r>
            <a:r>
              <a:rPr lang="en-US" dirty="0" err="1" smtClean="0"/>
              <a:t>mg</a:t>
            </a:r>
            <a:r>
              <a:rPr lang="en-US" dirty="0" smtClean="0"/>
              <a:t> dumps the memory into a </a:t>
            </a:r>
            <a:r>
              <a:rPr lang="en-US" b="1" dirty="0" smtClean="0"/>
              <a:t>capture</a:t>
            </a:r>
            <a:r>
              <a:rPr lang="en-US" dirty="0" smtClean="0"/>
              <a:t> folder on the USB drive.</a:t>
            </a:r>
          </a:p>
          <a:p>
            <a:pPr marL="514350" indent="-514350">
              <a:buFont typeface="+mj-lt"/>
              <a:buAutoNum type="arabicPeriod" startAt="5"/>
            </a:pPr>
            <a:r>
              <a:rPr lang="en-US" dirty="0" err="1"/>
              <a:t>l</a:t>
            </a:r>
            <a:r>
              <a:rPr lang="en-US" dirty="0" err="1" smtClean="0"/>
              <a:t>mg</a:t>
            </a:r>
            <a:r>
              <a:rPr lang="en-US" dirty="0" smtClean="0"/>
              <a:t> captures a copy of the </a:t>
            </a:r>
            <a:r>
              <a:rPr lang="en-US" b="1" dirty="0" smtClean="0"/>
              <a:t>/bin/bash </a:t>
            </a:r>
            <a:r>
              <a:rPr lang="en-US" dirty="0" smtClean="0"/>
              <a:t>file.</a:t>
            </a:r>
          </a:p>
          <a:p>
            <a:pPr marL="514350" indent="-514350">
              <a:buFont typeface="+mj-lt"/>
              <a:buAutoNum type="arabicPeriod" startAt="5"/>
            </a:pPr>
            <a:r>
              <a:rPr lang="en-US" dirty="0" err="1"/>
              <a:t>l</a:t>
            </a:r>
            <a:r>
              <a:rPr lang="en-US" dirty="0" err="1" smtClean="0"/>
              <a:t>mg</a:t>
            </a:r>
            <a:r>
              <a:rPr lang="en-US" dirty="0" smtClean="0"/>
              <a:t> requests to compile a profile for the system to be used with Volatility. </a:t>
            </a:r>
            <a:endParaRPr lang="en-US" dirty="0"/>
          </a:p>
        </p:txBody>
      </p:sp>
    </p:spTree>
    <p:custDataLst>
      <p:tags r:id="rId1"/>
    </p:custDataLst>
    <p:extLst>
      <p:ext uri="{BB962C8B-B14F-4D97-AF65-F5344CB8AC3E}">
        <p14:creationId xmlns:p14="http://schemas.microsoft.com/office/powerpoint/2010/main" val="1885262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smtClean="0"/>
          </a:p>
          <a:p>
            <a:endParaRPr lang="en-US" dirty="0"/>
          </a:p>
          <a:p>
            <a:endParaRPr lang="en-US" dirty="0"/>
          </a:p>
        </p:txBody>
      </p:sp>
      <p:pic>
        <p:nvPicPr>
          <p:cNvPr id="4" name="Picture 3" descr="Screenshot from 2017-03-22 13_44_31-1490217541119"/>
          <p:cNvPicPr/>
          <p:nvPr/>
        </p:nvPicPr>
        <p:blipFill>
          <a:blip r:embed="rId4">
            <a:extLst>
              <a:ext uri="{28A0092B-C50C-407E-A947-70E740481C1C}">
                <a14:useLocalDpi xmlns:a14="http://schemas.microsoft.com/office/drawing/2010/main" val="0"/>
              </a:ext>
            </a:extLst>
          </a:blip>
          <a:srcRect/>
          <a:stretch>
            <a:fillRect/>
          </a:stretch>
        </p:blipFill>
        <p:spPr bwMode="auto">
          <a:xfrm>
            <a:off x="3884274" y="1032228"/>
            <a:ext cx="4391046" cy="5332740"/>
          </a:xfrm>
          <a:prstGeom prst="rect">
            <a:avLst/>
          </a:prstGeom>
          <a:noFill/>
          <a:ln>
            <a:noFill/>
          </a:ln>
        </p:spPr>
      </p:pic>
    </p:spTree>
    <p:custDataLst>
      <p:tags r:id="rId1"/>
    </p:custDataLst>
    <p:extLst>
      <p:ext uri="{BB962C8B-B14F-4D97-AF65-F5344CB8AC3E}">
        <p14:creationId xmlns:p14="http://schemas.microsoft.com/office/powerpoint/2010/main" val="1844230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r>
              <a:rPr lang="en-CA" dirty="0" smtClean="0"/>
              <a:t>The capture is dated and located in the </a:t>
            </a:r>
            <a:r>
              <a:rPr lang="en-CA" b="1" dirty="0" smtClean="0"/>
              <a:t>capture</a:t>
            </a:r>
            <a:r>
              <a:rPr lang="en-CA" dirty="0" smtClean="0"/>
              <a:t> folder created on the USB drive.</a:t>
            </a:r>
            <a:endParaRPr lang="en-CA" dirty="0"/>
          </a:p>
        </p:txBody>
      </p:sp>
      <p:pic>
        <p:nvPicPr>
          <p:cNvPr id="4" name="Picture 3" descr="C:\Users\norm\AppData\Local\Microsoft\Windows\INetCache\Content.Word\Screenshot from 2017-03-22 13_45_09-1490219517364.png"/>
          <p:cNvPicPr/>
          <p:nvPr/>
        </p:nvPicPr>
        <p:blipFill>
          <a:blip r:embed="rId4">
            <a:extLst>
              <a:ext uri="{28A0092B-C50C-407E-A947-70E740481C1C}">
                <a14:useLocalDpi xmlns:a14="http://schemas.microsoft.com/office/drawing/2010/main" val="0"/>
              </a:ext>
            </a:extLst>
          </a:blip>
          <a:srcRect/>
          <a:stretch>
            <a:fillRect/>
          </a:stretch>
        </p:blipFill>
        <p:spPr bwMode="auto">
          <a:xfrm>
            <a:off x="1935752" y="2847703"/>
            <a:ext cx="8332184" cy="1508873"/>
          </a:xfrm>
          <a:prstGeom prst="rect">
            <a:avLst/>
          </a:prstGeom>
          <a:noFill/>
          <a:ln>
            <a:noFill/>
          </a:ln>
        </p:spPr>
      </p:pic>
    </p:spTree>
    <p:custDataLst>
      <p:tags r:id="rId1"/>
    </p:custDataLst>
    <p:extLst>
      <p:ext uri="{BB962C8B-B14F-4D97-AF65-F5344CB8AC3E}">
        <p14:creationId xmlns:p14="http://schemas.microsoft.com/office/powerpoint/2010/main" val="2156561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Virtual Machine Memory Captures</a:t>
            </a:r>
            <a:endParaRPr lang="en-CA" dirty="0"/>
          </a:p>
        </p:txBody>
      </p:sp>
      <p:sp>
        <p:nvSpPr>
          <p:cNvPr id="3" name="Content Placeholder 2"/>
          <p:cNvSpPr>
            <a:spLocks noGrp="1"/>
          </p:cNvSpPr>
          <p:nvPr>
            <p:ph sz="quarter" idx="10"/>
          </p:nvPr>
        </p:nvSpPr>
        <p:spPr/>
        <p:txBody>
          <a:bodyPr/>
          <a:lstStyle/>
          <a:p>
            <a:r>
              <a:rPr lang="en-CA" dirty="0" smtClean="0"/>
              <a:t>Memory captures can also be obtained from virtual machines.</a:t>
            </a:r>
          </a:p>
          <a:p>
            <a:r>
              <a:rPr lang="en-CA" dirty="0" smtClean="0"/>
              <a:t>Most Virtual Machines keep a snapshot of their memory.</a:t>
            </a:r>
          </a:p>
          <a:p>
            <a:r>
              <a:rPr lang="en-CA" dirty="0" smtClean="0"/>
              <a:t>VMWare creates a </a:t>
            </a:r>
            <a:r>
              <a:rPr lang="en-CA" b="1" dirty="0" smtClean="0"/>
              <a:t>.</a:t>
            </a:r>
            <a:r>
              <a:rPr lang="en-CA" b="1" dirty="0" err="1" smtClean="0"/>
              <a:t>vmem</a:t>
            </a:r>
            <a:r>
              <a:rPr lang="en-CA" b="1" dirty="0" smtClean="0"/>
              <a:t> </a:t>
            </a:r>
            <a:r>
              <a:rPr lang="en-CA" dirty="0" smtClean="0"/>
              <a:t>file.</a:t>
            </a:r>
          </a:p>
          <a:p>
            <a:r>
              <a:rPr lang="en-CA" dirty="0" smtClean="0"/>
              <a:t>Parallels creates a </a:t>
            </a:r>
            <a:r>
              <a:rPr lang="en-CA" b="1" dirty="0" smtClean="0"/>
              <a:t>.mem </a:t>
            </a:r>
            <a:r>
              <a:rPr lang="en-CA" dirty="0" smtClean="0"/>
              <a:t>file.</a:t>
            </a:r>
          </a:p>
          <a:p>
            <a:r>
              <a:rPr lang="en-CA" dirty="0" smtClean="0"/>
              <a:t>Microsoft Hyper-V creates a </a:t>
            </a:r>
            <a:r>
              <a:rPr lang="en-CA" b="1" dirty="0" smtClean="0"/>
              <a:t>.bin </a:t>
            </a:r>
            <a:r>
              <a:rPr lang="en-CA" dirty="0" smtClean="0"/>
              <a:t>file.</a:t>
            </a:r>
          </a:p>
          <a:p>
            <a:pPr marL="0" indent="0">
              <a:buNone/>
            </a:pPr>
            <a:endParaRPr lang="en-CA" dirty="0"/>
          </a:p>
        </p:txBody>
      </p:sp>
    </p:spTree>
    <p:custDataLst>
      <p:tags r:id="rId1"/>
    </p:custDataLst>
    <p:extLst>
      <p:ext uri="{BB962C8B-B14F-4D97-AF65-F5344CB8AC3E}">
        <p14:creationId xmlns:p14="http://schemas.microsoft.com/office/powerpoint/2010/main" val="458348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Introduction:  </a:t>
            </a:r>
            <a:br>
              <a:rPr lang="en-CA" dirty="0" smtClean="0"/>
            </a:br>
            <a:r>
              <a:rPr lang="en-CA" dirty="0" smtClean="0"/>
              <a:t>Volatile Memory Captures</a:t>
            </a:r>
            <a:endParaRPr lang="en-CA" dirty="0"/>
          </a:p>
        </p:txBody>
      </p:sp>
      <p:sp>
        <p:nvSpPr>
          <p:cNvPr id="3" name="Content Placeholder 2"/>
          <p:cNvSpPr>
            <a:spLocks noGrp="1"/>
          </p:cNvSpPr>
          <p:nvPr>
            <p:ph sz="quarter" idx="10"/>
          </p:nvPr>
        </p:nvSpPr>
        <p:spPr/>
        <p:txBody>
          <a:bodyPr/>
          <a:lstStyle/>
          <a:p>
            <a:r>
              <a:rPr lang="en-CA" dirty="0" smtClean="0"/>
              <a:t>When digital forensics first became mainstream, the standard practice was to pull the plug from the back of the computer, or hold the power button on a laptop to force a hard shut-down.</a:t>
            </a:r>
          </a:p>
          <a:p>
            <a:r>
              <a:rPr lang="en-CA" dirty="0" smtClean="0"/>
              <a:t>Today, forensic practitioners no longer pull the plug.</a:t>
            </a:r>
          </a:p>
          <a:p>
            <a:r>
              <a:rPr lang="en-CA" dirty="0" smtClean="0"/>
              <a:t>Specialized tools and documented processes have provided the opportunity to collect valuable data.  </a:t>
            </a:r>
          </a:p>
        </p:txBody>
      </p:sp>
    </p:spTree>
    <p:custDataLst>
      <p:tags r:id="rId1"/>
    </p:custDataLst>
    <p:extLst>
      <p:ext uri="{BB962C8B-B14F-4D97-AF65-F5344CB8AC3E}">
        <p14:creationId xmlns:p14="http://schemas.microsoft.com/office/powerpoint/2010/main" val="2982163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Obtaining Virtual Machine RAM</a:t>
            </a:r>
            <a:endParaRPr lang="en-US" dirty="0"/>
          </a:p>
        </p:txBody>
      </p:sp>
      <p:sp>
        <p:nvSpPr>
          <p:cNvPr id="3" name="Content Placeholder 2"/>
          <p:cNvSpPr>
            <a:spLocks noGrp="1"/>
          </p:cNvSpPr>
          <p:nvPr>
            <p:ph sz="quarter" idx="10"/>
          </p:nvPr>
        </p:nvSpPr>
        <p:spPr/>
        <p:txBody>
          <a:bodyPr/>
          <a:lstStyle/>
          <a:p>
            <a:r>
              <a:rPr lang="en-CA" dirty="0"/>
              <a:t>Suspending the virtual machine </a:t>
            </a:r>
            <a:r>
              <a:rPr lang="en-CA" dirty="0" smtClean="0"/>
              <a:t>causes </a:t>
            </a:r>
            <a:r>
              <a:rPr lang="en-CA" dirty="0"/>
              <a:t>a copy of the memory to be </a:t>
            </a:r>
            <a:r>
              <a:rPr lang="en-CA" dirty="0" smtClean="0"/>
              <a:t>saved </a:t>
            </a:r>
            <a:r>
              <a:rPr lang="en-CA" dirty="0"/>
              <a:t>to the host </a:t>
            </a:r>
            <a:r>
              <a:rPr lang="en-CA" dirty="0" smtClean="0"/>
              <a:t>system. </a:t>
            </a:r>
          </a:p>
          <a:p>
            <a:r>
              <a:rPr lang="en-CA" dirty="0" smtClean="0"/>
              <a:t>These </a:t>
            </a:r>
            <a:r>
              <a:rPr lang="en-CA" dirty="0"/>
              <a:t>files can be </a:t>
            </a:r>
            <a:r>
              <a:rPr lang="en-CA" dirty="0" smtClean="0"/>
              <a:t>obtained during forensics.</a:t>
            </a:r>
          </a:p>
          <a:p>
            <a:r>
              <a:rPr lang="en-CA" dirty="0" smtClean="0"/>
              <a:t>Memory can also be obtained by using the same techniques discussed in this lecture based on the Virtual Machine OS.</a:t>
            </a:r>
            <a:endParaRPr lang="en-CA" dirty="0"/>
          </a:p>
        </p:txBody>
      </p:sp>
      <p:sp>
        <p:nvSpPr>
          <p:cNvPr id="7" name="TextBox 6"/>
          <p:cNvSpPr txBox="1"/>
          <p:nvPr/>
        </p:nvSpPr>
        <p:spPr>
          <a:xfrm>
            <a:off x="8906551" y="4244050"/>
            <a:ext cx="2737908" cy="246221"/>
          </a:xfrm>
          <a:prstGeom prst="rect">
            <a:avLst/>
          </a:prstGeom>
          <a:noFill/>
        </p:spPr>
        <p:txBody>
          <a:bodyPr wrap="square" rtlCol="0">
            <a:spAutoFit/>
          </a:bodyPr>
          <a:lstStyle/>
          <a:p>
            <a:r>
              <a:rPr lang="en-US" sz="1000" dirty="0" smtClean="0"/>
              <a:t>Source: Guidance Software</a:t>
            </a:r>
            <a:endParaRPr lang="en-US" sz="1000" dirty="0"/>
          </a:p>
        </p:txBody>
      </p:sp>
    </p:spTree>
    <p:custDataLst>
      <p:tags r:id="rId1"/>
    </p:custDataLst>
    <p:extLst>
      <p:ext uri="{BB962C8B-B14F-4D97-AF65-F5344CB8AC3E}">
        <p14:creationId xmlns:p14="http://schemas.microsoft.com/office/powerpoint/2010/main" val="344238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 hiberfil.sys</a:t>
            </a:r>
            <a:endParaRPr lang="en-US" dirty="0"/>
          </a:p>
        </p:txBody>
      </p:sp>
      <p:sp>
        <p:nvSpPr>
          <p:cNvPr id="3" name="Content Placeholder 2"/>
          <p:cNvSpPr>
            <a:spLocks noGrp="1"/>
          </p:cNvSpPr>
          <p:nvPr>
            <p:ph sz="quarter" idx="10"/>
          </p:nvPr>
        </p:nvSpPr>
        <p:spPr/>
        <p:txBody>
          <a:bodyPr/>
          <a:lstStyle/>
          <a:p>
            <a:r>
              <a:rPr lang="en-CA" dirty="0"/>
              <a:t>h</a:t>
            </a:r>
            <a:r>
              <a:rPr lang="en-CA" dirty="0" smtClean="0"/>
              <a:t>iberfil.sys is a compressed copy of RAM created by Windows when the system goes into hibernation.</a:t>
            </a:r>
          </a:p>
          <a:p>
            <a:r>
              <a:rPr lang="en-CA" dirty="0" smtClean="0"/>
              <a:t>Found at C:\hiberfil.sys</a:t>
            </a:r>
          </a:p>
          <a:p>
            <a:r>
              <a:rPr lang="en-CA" dirty="0" smtClean="0"/>
              <a:t>During forensic analysis, the hiberfil.sys can be carved out and used by forensic analysis tools.</a:t>
            </a:r>
            <a:endParaRPr lang="en-CA" dirty="0"/>
          </a:p>
        </p:txBody>
      </p:sp>
      <p:sp>
        <p:nvSpPr>
          <p:cNvPr id="5" name="TextBox 4"/>
          <p:cNvSpPr txBox="1"/>
          <p:nvPr/>
        </p:nvSpPr>
        <p:spPr>
          <a:xfrm>
            <a:off x="9233694" y="4186552"/>
            <a:ext cx="3506674" cy="215444"/>
          </a:xfrm>
          <a:prstGeom prst="rect">
            <a:avLst/>
          </a:prstGeom>
          <a:noFill/>
        </p:spPr>
        <p:txBody>
          <a:bodyPr wrap="square" rtlCol="0">
            <a:spAutoFit/>
          </a:bodyPr>
          <a:lstStyle/>
          <a:p>
            <a:r>
              <a:rPr lang="en-US" sz="800" dirty="0"/>
              <a:t>Source: Guidance Software</a:t>
            </a:r>
          </a:p>
        </p:txBody>
      </p:sp>
    </p:spTree>
    <p:custDataLst>
      <p:tags r:id="rId1"/>
    </p:custDataLst>
    <p:extLst>
      <p:ext uri="{BB962C8B-B14F-4D97-AF65-F5344CB8AC3E}">
        <p14:creationId xmlns:p14="http://schemas.microsoft.com/office/powerpoint/2010/main" val="1069148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Pagefile.sys</a:t>
            </a:r>
            <a:endParaRPr lang="en-CA" dirty="0"/>
          </a:p>
        </p:txBody>
      </p:sp>
      <p:sp>
        <p:nvSpPr>
          <p:cNvPr id="3" name="Content Placeholder 2"/>
          <p:cNvSpPr>
            <a:spLocks noGrp="1"/>
          </p:cNvSpPr>
          <p:nvPr>
            <p:ph sz="quarter" idx="10"/>
          </p:nvPr>
        </p:nvSpPr>
        <p:spPr/>
        <p:txBody>
          <a:bodyPr/>
          <a:lstStyle/>
          <a:p>
            <a:r>
              <a:rPr lang="en-CA" dirty="0" smtClean="0"/>
              <a:t>The Windows pagefile.sys can also be obtained </a:t>
            </a:r>
            <a:r>
              <a:rPr lang="en-CA" dirty="0"/>
              <a:t>d</a:t>
            </a:r>
            <a:r>
              <a:rPr lang="en-CA" dirty="0" smtClean="0"/>
              <a:t>uring RAM captures.</a:t>
            </a:r>
          </a:p>
          <a:p>
            <a:r>
              <a:rPr lang="en-CA" dirty="0" smtClean="0"/>
              <a:t>The pagefile is a swap file or Windows virtual memory.</a:t>
            </a:r>
          </a:p>
          <a:p>
            <a:r>
              <a:rPr lang="en-CA" dirty="0" smtClean="0"/>
              <a:t>The pagefile is used when the Windows OS runs out of physical memory.</a:t>
            </a:r>
          </a:p>
          <a:p>
            <a:r>
              <a:rPr lang="en-CA" dirty="0" smtClean="0"/>
              <a:t>Tools such as FTK Imager obtain the pagefile during RAM captures. </a:t>
            </a:r>
            <a:endParaRPr lang="en-CA" dirty="0"/>
          </a:p>
        </p:txBody>
      </p:sp>
      <p:sp>
        <p:nvSpPr>
          <p:cNvPr id="5" name="Rectangle 4"/>
          <p:cNvSpPr/>
          <p:nvPr/>
        </p:nvSpPr>
        <p:spPr>
          <a:xfrm>
            <a:off x="9288321" y="4738609"/>
            <a:ext cx="1592679" cy="246221"/>
          </a:xfrm>
          <a:prstGeom prst="rect">
            <a:avLst/>
          </a:prstGeom>
        </p:spPr>
        <p:txBody>
          <a:bodyPr wrap="none">
            <a:spAutoFit/>
          </a:bodyPr>
          <a:lstStyle/>
          <a:p>
            <a:r>
              <a:rPr lang="en-US" sz="1000" dirty="0"/>
              <a:t>Source: Guidance Software</a:t>
            </a:r>
          </a:p>
        </p:txBody>
      </p:sp>
    </p:spTree>
    <p:custDataLst>
      <p:tags r:id="rId1"/>
    </p:custDataLst>
    <p:extLst>
      <p:ext uri="{BB962C8B-B14F-4D97-AF65-F5344CB8AC3E}">
        <p14:creationId xmlns:p14="http://schemas.microsoft.com/office/powerpoint/2010/main" val="3024346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Select the </a:t>
            </a:r>
            <a:r>
              <a:rPr lang="en-CA" i="1" dirty="0" smtClean="0"/>
              <a:t>Include </a:t>
            </a:r>
            <a:r>
              <a:rPr lang="en-CA" i="1" dirty="0" err="1" smtClean="0"/>
              <a:t>pagefile</a:t>
            </a:r>
            <a:r>
              <a:rPr lang="en-CA" i="1" dirty="0" smtClean="0"/>
              <a:t> </a:t>
            </a:r>
            <a:r>
              <a:rPr lang="en-CA" dirty="0" smtClean="0"/>
              <a:t>Checkbox</a:t>
            </a:r>
            <a:endParaRPr lang="en-CA" dirty="0"/>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4373563" y="2307431"/>
            <a:ext cx="3400425" cy="2847975"/>
          </a:xfrm>
        </p:spPr>
      </p:pic>
    </p:spTree>
    <p:custDataLst>
      <p:tags r:id="rId1"/>
    </p:custDataLst>
    <p:extLst>
      <p:ext uri="{BB962C8B-B14F-4D97-AF65-F5344CB8AC3E}">
        <p14:creationId xmlns:p14="http://schemas.microsoft.com/office/powerpoint/2010/main" val="3530699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
        <p:nvSpPr>
          <p:cNvPr id="3" name="Content Placeholder 2"/>
          <p:cNvSpPr>
            <a:spLocks noGrp="1"/>
          </p:cNvSpPr>
          <p:nvPr>
            <p:ph sz="quarter" idx="10"/>
          </p:nvPr>
        </p:nvSpPr>
        <p:spPr/>
        <p:txBody>
          <a:bodyPr>
            <a:normAutofit/>
          </a:bodyPr>
          <a:lstStyle/>
          <a:p>
            <a:r>
              <a:rPr lang="en-CA" dirty="0" smtClean="0"/>
              <a:t>Capturing RAM is essential to any forensic analysis.</a:t>
            </a:r>
          </a:p>
          <a:p>
            <a:r>
              <a:rPr lang="en-CA" dirty="0" smtClean="0"/>
              <a:t>Because everything runs through RAM, it is an important avenue of investigation. </a:t>
            </a:r>
            <a:endParaRPr lang="en-CA" dirty="0"/>
          </a:p>
          <a:p>
            <a:r>
              <a:rPr lang="en-CA" dirty="0" smtClean="0"/>
              <a:t>Current tools support parsing the data during analysis. </a:t>
            </a:r>
            <a:endParaRPr lang="en-CA" dirty="0"/>
          </a:p>
          <a:p>
            <a:r>
              <a:rPr lang="en-CA" dirty="0" smtClean="0"/>
              <a:t>RAM </a:t>
            </a:r>
            <a:r>
              <a:rPr lang="en-CA" dirty="0"/>
              <a:t>is the best and sometimes only place to collect evidence of malware or bypass whole disk </a:t>
            </a:r>
            <a:r>
              <a:rPr lang="en-CA" dirty="0" smtClean="0"/>
              <a:t>encryption.</a:t>
            </a:r>
          </a:p>
          <a:p>
            <a:r>
              <a:rPr lang="en-CA" dirty="0" smtClean="0"/>
              <a:t>Tools are available to collect RAM from Windows and Linux.</a:t>
            </a:r>
          </a:p>
          <a:p>
            <a:endParaRPr lang="en-CA" dirty="0"/>
          </a:p>
          <a:p>
            <a:endParaRPr lang="en-CA" dirty="0"/>
          </a:p>
          <a:p>
            <a:endParaRPr lang="en-US" dirty="0"/>
          </a:p>
        </p:txBody>
      </p:sp>
    </p:spTree>
    <p:custDataLst>
      <p:tags r:id="rId1"/>
    </p:custDataLst>
    <p:extLst>
      <p:ext uri="{BB962C8B-B14F-4D97-AF65-F5344CB8AC3E}">
        <p14:creationId xmlns:p14="http://schemas.microsoft.com/office/powerpoint/2010/main" val="15281244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normAutofit/>
          </a:bodyPr>
          <a:lstStyle/>
          <a:p>
            <a:r>
              <a:rPr lang="en-US" dirty="0" err="1" smtClean="0"/>
              <a:t>AccessData</a:t>
            </a:r>
            <a:r>
              <a:rPr lang="en-US" dirty="0"/>
              <a:t>. (2010) FTK </a:t>
            </a:r>
            <a:r>
              <a:rPr lang="en-US" dirty="0" smtClean="0"/>
              <a:t>Imager </a:t>
            </a:r>
            <a:r>
              <a:rPr lang="en-US" dirty="0"/>
              <a:t>Lite (Version 3.1.1) [Computer software]. Retrieved from http://accessdata.com/product-download/ftk-imager-lite-version-3.1.1 </a:t>
            </a:r>
            <a:endParaRPr lang="en-US" dirty="0" smtClean="0"/>
          </a:p>
          <a:p>
            <a:pPr lvl="0"/>
            <a:r>
              <a:rPr lang="en-US" dirty="0" err="1" smtClean="0">
                <a:solidFill>
                  <a:srgbClr val="000000"/>
                </a:solidFill>
              </a:rPr>
              <a:t>Pomeranz</a:t>
            </a:r>
            <a:r>
              <a:rPr lang="en-US" dirty="0" smtClean="0">
                <a:solidFill>
                  <a:srgbClr val="000000"/>
                </a:solidFill>
              </a:rPr>
              <a:t>, H. </a:t>
            </a:r>
            <a:r>
              <a:rPr lang="en-US" dirty="0">
                <a:solidFill>
                  <a:srgbClr val="000000"/>
                </a:solidFill>
              </a:rPr>
              <a:t>(2016) </a:t>
            </a:r>
            <a:r>
              <a:rPr lang="en-US" dirty="0" err="1" smtClean="0">
                <a:solidFill>
                  <a:srgbClr val="000000"/>
                </a:solidFill>
              </a:rPr>
              <a:t>lmg</a:t>
            </a:r>
            <a:r>
              <a:rPr lang="en-US" dirty="0" smtClean="0">
                <a:solidFill>
                  <a:srgbClr val="000000"/>
                </a:solidFill>
              </a:rPr>
              <a:t> [Computer software]. </a:t>
            </a:r>
            <a:r>
              <a:rPr lang="en-US" dirty="0">
                <a:solidFill>
                  <a:srgbClr val="000000"/>
                </a:solidFill>
              </a:rPr>
              <a:t>Retrieved from </a:t>
            </a:r>
            <a:r>
              <a:rPr lang="en-US" dirty="0"/>
              <a:t>https://github.com/halpomeranz/lmg</a:t>
            </a:r>
            <a:r>
              <a:rPr lang="en-US" dirty="0" smtClean="0"/>
              <a:t>.</a:t>
            </a:r>
            <a:endParaRPr lang="en-CA" dirty="0"/>
          </a:p>
          <a:p>
            <a:pPr marL="0" lvl="0" indent="0">
              <a:buNone/>
            </a:pPr>
            <a:endParaRPr lang="en-US" u="sng" dirty="0" smtClean="0"/>
          </a:p>
          <a:p>
            <a:pPr lvl="0"/>
            <a:endParaRPr lang="en-CA" dirty="0"/>
          </a:p>
          <a:p>
            <a:endParaRPr lang="en-US" dirty="0"/>
          </a:p>
        </p:txBody>
      </p:sp>
    </p:spTree>
    <p:custDataLst>
      <p:tags r:id="rId1"/>
    </p:custDataLst>
    <p:extLst>
      <p:ext uri="{BB962C8B-B14F-4D97-AF65-F5344CB8AC3E}">
        <p14:creationId xmlns:p14="http://schemas.microsoft.com/office/powerpoint/2010/main" val="546568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ustDataLst>
      <p:tags r:id="rId1"/>
    </p:custDataLst>
    <p:extLst>
      <p:ext uri="{BB962C8B-B14F-4D97-AF65-F5344CB8AC3E}">
        <p14:creationId xmlns:p14="http://schemas.microsoft.com/office/powerpoint/2010/main" val="79149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Why Collect Volatile Memory?</a:t>
            </a:r>
            <a:endParaRPr lang="en-CA" dirty="0"/>
          </a:p>
        </p:txBody>
      </p:sp>
      <p:sp>
        <p:nvSpPr>
          <p:cNvPr id="3" name="Content Placeholder 2"/>
          <p:cNvSpPr>
            <a:spLocks noGrp="1"/>
          </p:cNvSpPr>
          <p:nvPr>
            <p:ph sz="quarter" idx="10"/>
          </p:nvPr>
        </p:nvSpPr>
        <p:spPr/>
        <p:txBody>
          <a:bodyPr/>
          <a:lstStyle/>
          <a:p>
            <a:r>
              <a:rPr lang="en-CA" dirty="0" smtClean="0"/>
              <a:t>Everything that runs on the operating system passes through RAM. </a:t>
            </a:r>
          </a:p>
          <a:p>
            <a:r>
              <a:rPr lang="en-CA" dirty="0" smtClean="0"/>
              <a:t>As privacy becomes increasingly important, RAM may be the only evidence of a program being run.</a:t>
            </a:r>
          </a:p>
          <a:p>
            <a:r>
              <a:rPr lang="en-CA" dirty="0" smtClean="0"/>
              <a:t>The size of RAM in a system continues to increase, providing an opportunity to acquire a secondary file system if tools can parse the data.</a:t>
            </a:r>
          </a:p>
          <a:p>
            <a:r>
              <a:rPr lang="en-CA" dirty="0" smtClean="0"/>
              <a:t>RAM is the best, and sometimes only, place to collect evidence of malware or bypass whole disk encryption.</a:t>
            </a:r>
          </a:p>
        </p:txBody>
      </p:sp>
    </p:spTree>
    <p:custDataLst>
      <p:tags r:id="rId1"/>
    </p:custDataLst>
    <p:extLst>
      <p:ext uri="{BB962C8B-B14F-4D97-AF65-F5344CB8AC3E}">
        <p14:creationId xmlns:p14="http://schemas.microsoft.com/office/powerpoint/2010/main" val="3028459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RAM - Concerns</a:t>
            </a:r>
            <a:endParaRPr lang="en-CA" dirty="0"/>
          </a:p>
        </p:txBody>
      </p:sp>
      <p:sp>
        <p:nvSpPr>
          <p:cNvPr id="3" name="Content Placeholder 2"/>
          <p:cNvSpPr>
            <a:spLocks noGrp="1"/>
          </p:cNvSpPr>
          <p:nvPr>
            <p:ph sz="quarter" idx="10"/>
          </p:nvPr>
        </p:nvSpPr>
        <p:spPr/>
        <p:txBody>
          <a:bodyPr/>
          <a:lstStyle/>
          <a:p>
            <a:r>
              <a:rPr lang="en-CA" dirty="0"/>
              <a:t>RAM is </a:t>
            </a:r>
            <a:r>
              <a:rPr lang="en-CA" dirty="0" smtClean="0"/>
              <a:t>volatile, </a:t>
            </a:r>
            <a:r>
              <a:rPr lang="en-CA" dirty="0"/>
              <a:t>meaning it does not store </a:t>
            </a:r>
            <a:r>
              <a:rPr lang="en-CA" dirty="0" smtClean="0"/>
              <a:t>data in the </a:t>
            </a:r>
            <a:r>
              <a:rPr lang="en-CA" dirty="0"/>
              <a:t>long term. </a:t>
            </a:r>
          </a:p>
          <a:p>
            <a:r>
              <a:rPr lang="en-CA" dirty="0"/>
              <a:t>Once the computer is </a:t>
            </a:r>
            <a:r>
              <a:rPr lang="en-CA" dirty="0" smtClean="0"/>
              <a:t>shut down</a:t>
            </a:r>
            <a:r>
              <a:rPr lang="en-CA" dirty="0"/>
              <a:t>, RAM is flushed from the system.</a:t>
            </a:r>
          </a:p>
          <a:p>
            <a:r>
              <a:rPr lang="en-CA" dirty="0"/>
              <a:t>RAM must be collected on a </a:t>
            </a:r>
            <a:r>
              <a:rPr lang="en-CA" dirty="0" smtClean="0"/>
              <a:t>live </a:t>
            </a:r>
            <a:r>
              <a:rPr lang="en-CA" dirty="0"/>
              <a:t>running system</a:t>
            </a:r>
            <a:r>
              <a:rPr lang="en-CA" dirty="0" smtClean="0"/>
              <a:t>.</a:t>
            </a:r>
          </a:p>
          <a:p>
            <a:r>
              <a:rPr lang="en-CA" dirty="0" smtClean="0"/>
              <a:t>Collecting RAM adds a footprint to the system. The analyst must interact with the running system.</a:t>
            </a:r>
          </a:p>
          <a:p>
            <a:r>
              <a:rPr lang="en-CA" dirty="0" smtClean="0"/>
              <a:t>Not collecting RAM intentionally destroys possible evidence.</a:t>
            </a:r>
            <a:endParaRPr lang="en-CA" dirty="0"/>
          </a:p>
        </p:txBody>
      </p:sp>
    </p:spTree>
    <p:custDataLst>
      <p:tags r:id="rId1"/>
    </p:custDataLst>
    <p:extLst>
      <p:ext uri="{BB962C8B-B14F-4D97-AF65-F5344CB8AC3E}">
        <p14:creationId xmlns:p14="http://schemas.microsoft.com/office/powerpoint/2010/main" val="65745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What Can RAM Provide?</a:t>
            </a:r>
            <a:endParaRPr lang="en-CA" dirty="0"/>
          </a:p>
        </p:txBody>
      </p:sp>
      <p:sp>
        <p:nvSpPr>
          <p:cNvPr id="3" name="Content Placeholder 2"/>
          <p:cNvSpPr>
            <a:spLocks noGrp="1"/>
          </p:cNvSpPr>
          <p:nvPr>
            <p:ph sz="quarter" idx="10"/>
          </p:nvPr>
        </p:nvSpPr>
        <p:spPr/>
        <p:txBody>
          <a:bodyPr>
            <a:normAutofit/>
          </a:bodyPr>
          <a:lstStyle/>
          <a:p>
            <a:r>
              <a:rPr lang="en-CA" dirty="0" smtClean="0"/>
              <a:t>Evidence of malware</a:t>
            </a:r>
          </a:p>
          <a:p>
            <a:r>
              <a:rPr lang="en-CA" dirty="0" smtClean="0"/>
              <a:t>Encryption keys</a:t>
            </a:r>
          </a:p>
          <a:p>
            <a:r>
              <a:rPr lang="en-CA" dirty="0" smtClean="0"/>
              <a:t>Usernames and passwords</a:t>
            </a:r>
          </a:p>
          <a:p>
            <a:r>
              <a:rPr lang="en-CA" dirty="0" smtClean="0"/>
              <a:t>Registry keys</a:t>
            </a:r>
          </a:p>
          <a:p>
            <a:r>
              <a:rPr lang="en-CA" dirty="0"/>
              <a:t>E</a:t>
            </a:r>
            <a:r>
              <a:rPr lang="en-CA" dirty="0" smtClean="0"/>
              <a:t>vidence of open </a:t>
            </a:r>
            <a:r>
              <a:rPr lang="en-CA" dirty="0"/>
              <a:t>f</a:t>
            </a:r>
            <a:r>
              <a:rPr lang="en-CA" dirty="0" smtClean="0"/>
              <a:t>iles on a system</a:t>
            </a:r>
          </a:p>
          <a:p>
            <a:r>
              <a:rPr lang="en-CA" dirty="0" smtClean="0"/>
              <a:t>IP addresses</a:t>
            </a:r>
          </a:p>
          <a:p>
            <a:r>
              <a:rPr lang="en-CA" dirty="0" smtClean="0"/>
              <a:t>URLs</a:t>
            </a:r>
          </a:p>
          <a:p>
            <a:r>
              <a:rPr lang="en-CA" dirty="0" smtClean="0"/>
              <a:t>Running processes</a:t>
            </a:r>
            <a:endParaRPr lang="en-CA" dirty="0"/>
          </a:p>
        </p:txBody>
      </p:sp>
    </p:spTree>
    <p:custDataLst>
      <p:tags r:id="rId1"/>
    </p:custDataLst>
    <p:extLst>
      <p:ext uri="{BB962C8B-B14F-4D97-AF65-F5344CB8AC3E}">
        <p14:creationId xmlns:p14="http://schemas.microsoft.com/office/powerpoint/2010/main" val="590780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Scenario – Full-Disk Encryption</a:t>
            </a:r>
            <a:endParaRPr lang="en-CA" dirty="0"/>
          </a:p>
        </p:txBody>
      </p:sp>
      <p:sp>
        <p:nvSpPr>
          <p:cNvPr id="3" name="Content Placeholder 2"/>
          <p:cNvSpPr>
            <a:spLocks noGrp="1"/>
          </p:cNvSpPr>
          <p:nvPr>
            <p:ph sz="quarter" idx="10"/>
          </p:nvPr>
        </p:nvSpPr>
        <p:spPr/>
        <p:txBody>
          <a:bodyPr>
            <a:normAutofit/>
          </a:bodyPr>
          <a:lstStyle/>
          <a:p>
            <a:r>
              <a:rPr lang="en-US" dirty="0" smtClean="0"/>
              <a:t>A live computer system is seized by the police.</a:t>
            </a:r>
          </a:p>
          <a:p>
            <a:r>
              <a:rPr lang="en-US" dirty="0" smtClean="0"/>
              <a:t>The officer pulls the power from the back of the system, as she has been trained.</a:t>
            </a:r>
          </a:p>
          <a:p>
            <a:r>
              <a:rPr lang="en-US" dirty="0" smtClean="0"/>
              <a:t>The system is sent to the analyst for forensics.</a:t>
            </a:r>
          </a:p>
          <a:p>
            <a:r>
              <a:rPr lang="en-US" dirty="0" smtClean="0"/>
              <a:t>After the system is imaged, the analyst confirms that the entire drive is encrypted with Truecrypt.</a:t>
            </a:r>
          </a:p>
          <a:p>
            <a:r>
              <a:rPr lang="en-US" dirty="0" smtClean="0"/>
              <a:t>The analysis is over.</a:t>
            </a:r>
          </a:p>
          <a:p>
            <a:r>
              <a:rPr lang="en-US" dirty="0" smtClean="0"/>
              <a:t>If RAM was collected, the encryption keys could have been obtained from the RAM to break the encryption.</a:t>
            </a:r>
            <a:endParaRPr lang="en-CA" dirty="0"/>
          </a:p>
        </p:txBody>
      </p:sp>
    </p:spTree>
    <p:custDataLst>
      <p:tags r:id="rId1"/>
    </p:custDataLst>
    <p:extLst>
      <p:ext uri="{BB962C8B-B14F-4D97-AF65-F5344CB8AC3E}">
        <p14:creationId xmlns:p14="http://schemas.microsoft.com/office/powerpoint/2010/main" val="3605273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Windows Memory Acquisition	</a:t>
            </a:r>
            <a:endParaRPr lang="en-CA" dirty="0"/>
          </a:p>
        </p:txBody>
      </p:sp>
      <p:sp>
        <p:nvSpPr>
          <p:cNvPr id="3" name="Content Placeholder 2"/>
          <p:cNvSpPr>
            <a:spLocks noGrp="1"/>
          </p:cNvSpPr>
          <p:nvPr>
            <p:ph sz="quarter" idx="10"/>
          </p:nvPr>
        </p:nvSpPr>
        <p:spPr/>
        <p:txBody>
          <a:bodyPr/>
          <a:lstStyle/>
          <a:p>
            <a:r>
              <a:rPr lang="en-US" dirty="0" smtClean="0"/>
              <a:t>RAM is collected by a USB drive configured with specialized tools.</a:t>
            </a:r>
          </a:p>
          <a:p>
            <a:r>
              <a:rPr lang="en-US" dirty="0" smtClean="0"/>
              <a:t>It allows the capture to be completed on-site and with very little interaction with the system.</a:t>
            </a:r>
          </a:p>
          <a:p>
            <a:r>
              <a:rPr lang="en-US" dirty="0" smtClean="0"/>
              <a:t>The size of the USB must be larger than the amount of RAM to be acquired.</a:t>
            </a:r>
          </a:p>
          <a:p>
            <a:endParaRPr lang="en-US" dirty="0" smtClean="0"/>
          </a:p>
          <a:p>
            <a:endParaRPr lang="en-CA" dirty="0"/>
          </a:p>
        </p:txBody>
      </p:sp>
    </p:spTree>
    <p:custDataLst>
      <p:tags r:id="rId1"/>
    </p:custDataLst>
    <p:extLst>
      <p:ext uri="{BB962C8B-B14F-4D97-AF65-F5344CB8AC3E}">
        <p14:creationId xmlns:p14="http://schemas.microsoft.com/office/powerpoint/2010/main" val="1194995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Windows RAM Captures - Tools</a:t>
            </a:r>
            <a:endParaRPr lang="en-CA" dirty="0"/>
          </a:p>
        </p:txBody>
      </p:sp>
      <p:sp>
        <p:nvSpPr>
          <p:cNvPr id="3" name="Content Placeholder 2"/>
          <p:cNvSpPr>
            <a:spLocks noGrp="1"/>
          </p:cNvSpPr>
          <p:nvPr>
            <p:ph sz="quarter" idx="10"/>
          </p:nvPr>
        </p:nvSpPr>
        <p:spPr/>
        <p:txBody>
          <a:bodyPr/>
          <a:lstStyle/>
          <a:p>
            <a:pPr marL="0" indent="0">
              <a:buNone/>
            </a:pPr>
            <a:r>
              <a:rPr lang="en-CA" dirty="0" smtClean="0"/>
              <a:t>Two easy and free tools are Imager Lite from </a:t>
            </a:r>
            <a:r>
              <a:rPr lang="en-CA" dirty="0" err="1" smtClean="0"/>
              <a:t>Accessdata</a:t>
            </a:r>
            <a:r>
              <a:rPr lang="en-CA" dirty="0" smtClean="0"/>
              <a:t> and DumpIt from </a:t>
            </a:r>
            <a:r>
              <a:rPr lang="en-CA" dirty="0" err="1" smtClean="0"/>
              <a:t>Comae</a:t>
            </a:r>
            <a:r>
              <a:rPr lang="en-CA" dirty="0" smtClean="0"/>
              <a:t>:</a:t>
            </a:r>
          </a:p>
          <a:p>
            <a:r>
              <a:rPr lang="en-US" dirty="0">
                <a:hlinkClick r:id="rId4"/>
              </a:rPr>
              <a:t>Imager_Lite_3.1.1</a:t>
            </a:r>
            <a:r>
              <a:rPr lang="en-US" dirty="0"/>
              <a:t> </a:t>
            </a:r>
            <a:r>
              <a:rPr lang="en-US" dirty="0" smtClean="0"/>
              <a:t>(www.accessdata.com/product-download/digital-forensics)</a:t>
            </a:r>
          </a:p>
          <a:p>
            <a:pPr lvl="0"/>
            <a:r>
              <a:rPr lang="en-US" dirty="0"/>
              <a:t>DumpIt.exe </a:t>
            </a:r>
            <a:r>
              <a:rPr lang="en-US" u="sng" dirty="0">
                <a:hlinkClick r:id="rId5"/>
              </a:rPr>
              <a:t>https://comae.typeform.com/to/XlvMa7</a:t>
            </a:r>
            <a:r>
              <a:rPr lang="en-US" dirty="0"/>
              <a:t> (https://</a:t>
            </a:r>
            <a:r>
              <a:rPr lang="en-US" dirty="0" smtClean="0"/>
              <a:t>www.typeform.com)</a:t>
            </a:r>
            <a:endParaRPr lang="en-CA" dirty="0"/>
          </a:p>
          <a:p>
            <a:pPr marL="0" indent="0">
              <a:buNone/>
            </a:pPr>
            <a:r>
              <a:rPr lang="en-US" dirty="0" smtClean="0"/>
              <a:t>Each tool can be installed on a USB drive and captures RAM directly to the same installation drive.  </a:t>
            </a:r>
            <a:endParaRPr lang="en-CA" dirty="0"/>
          </a:p>
          <a:p>
            <a:endParaRPr lang="en-CA" dirty="0"/>
          </a:p>
        </p:txBody>
      </p:sp>
    </p:spTree>
    <p:custDataLst>
      <p:tags r:id="rId1"/>
    </p:custDataLst>
    <p:extLst>
      <p:ext uri="{BB962C8B-B14F-4D97-AF65-F5344CB8AC3E}">
        <p14:creationId xmlns:p14="http://schemas.microsoft.com/office/powerpoint/2010/main" val="32695353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4YdFa3I2"/>
  <p:tag name="ARTICULATE_SLIDE_COUNT" val="3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3548</TotalTime>
  <Words>1684</Words>
  <Application>Microsoft Office PowerPoint</Application>
  <PresentationFormat>Widescreen</PresentationFormat>
  <Paragraphs>194</Paragraphs>
  <Slides>36</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Times New Roman</vt:lpstr>
      <vt:lpstr>Verdana</vt:lpstr>
      <vt:lpstr>Wingdings</vt:lpstr>
      <vt:lpstr>Office Theme</vt:lpstr>
      <vt:lpstr>ITSC 306: Computer Forensics</vt:lpstr>
      <vt:lpstr>Module Readings </vt:lpstr>
      <vt:lpstr>Introduction:   Volatile Memory Captures</vt:lpstr>
      <vt:lpstr>Why Collect Volatile Memory?</vt:lpstr>
      <vt:lpstr>RAM - Concerns</vt:lpstr>
      <vt:lpstr>What Can RAM Provide?</vt:lpstr>
      <vt:lpstr>Scenario – Full-Disk Encryption</vt:lpstr>
      <vt:lpstr>Windows Memory Acquisition </vt:lpstr>
      <vt:lpstr>Windows RAM Captures - Tools</vt:lpstr>
      <vt:lpstr>Example - DumpIt</vt:lpstr>
      <vt:lpstr>DumpIt</vt:lpstr>
      <vt:lpstr>PowerPoint Presentation</vt:lpstr>
      <vt:lpstr> </vt:lpstr>
      <vt:lpstr>PowerPoint Presentation</vt:lpstr>
      <vt:lpstr>PowerPoint Presentation</vt:lpstr>
      <vt:lpstr>Example – FTK Imager</vt:lpstr>
      <vt:lpstr>Select Capture Memory</vt:lpstr>
      <vt:lpstr>PowerPoint Presentation</vt:lpstr>
      <vt:lpstr>PowerPoint Presentation</vt:lpstr>
      <vt:lpstr>Linux Memory Acquisition </vt:lpstr>
      <vt:lpstr>LiME – Linux Memory Extractor</vt:lpstr>
      <vt:lpstr>LMG – Linux Memory Grabber</vt:lpstr>
      <vt:lpstr>Important</vt:lpstr>
      <vt:lpstr>Tools Required</vt:lpstr>
      <vt:lpstr>Acquiring RAM for Linux</vt:lpstr>
      <vt:lpstr>Acquiring RAM for Linux</vt:lpstr>
      <vt:lpstr>PowerPoint Presentation</vt:lpstr>
      <vt:lpstr>PowerPoint Presentation</vt:lpstr>
      <vt:lpstr>Virtual Machine Memory Captures</vt:lpstr>
      <vt:lpstr>Obtaining Virtual Machine RAM</vt:lpstr>
      <vt:lpstr>Windows – hiberfil.sys</vt:lpstr>
      <vt:lpstr>Pagefile.sys</vt:lpstr>
      <vt:lpstr>Select the Include pagefile Checkbox</vt:lpstr>
      <vt:lpstr>Summary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Margaret Noden</cp:lastModifiedBy>
  <cp:revision>132</cp:revision>
  <dcterms:created xsi:type="dcterms:W3CDTF">2016-04-05T14:17:30Z</dcterms:created>
  <dcterms:modified xsi:type="dcterms:W3CDTF">2018-01-30T20:32:04Z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4FAEBC97-F381-4F75-86AC-37F6087F99ED</vt:lpwstr>
  </property>
  <property fmtid="{D5CDD505-2E9C-101B-9397-08002B2CF9AE}" pid="3" name="ArticulatePath">
    <vt:lpwstr>ITSC_306__Week_4_Forensic_Acquisition_Ram</vt:lpwstr>
  </property>
</Properties>
</file>