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2.xml" ContentType="application/vnd.openxmlformats-officedocument.presentationml.notesSlide+xml"/>
  <Override PartName="/ppt/tags/tag39.xml" ContentType="application/vnd.openxmlformats-officedocument.presentationml.tags+xml"/>
  <Override PartName="/ppt/notesSlides/notesSlide23.xml" ContentType="application/vnd.openxmlformats-officedocument.presentationml.notesSlide+xml"/>
  <Override PartName="/ppt/tags/tag40.xml" ContentType="application/vnd.openxmlformats-officedocument.presentationml.tags+xml"/>
  <Override PartName="/ppt/notesSlides/notesSlide24.xml" ContentType="application/vnd.openxmlformats-officedocument.presentationml.notesSlide+xml"/>
  <Override PartName="/ppt/tags/tag41.xml" ContentType="application/vnd.openxmlformats-officedocument.presentationml.tags+xml"/>
  <Override PartName="/ppt/notesSlides/notesSlide25.xml" ContentType="application/vnd.openxmlformats-officedocument.presentationml.notesSlide+xml"/>
  <Override PartName="/ppt/tags/tag42.xml" ContentType="application/vnd.openxmlformats-officedocument.presentationml.tags+xml"/>
  <Override PartName="/ppt/notesSlides/notesSlide26.xml" ContentType="application/vnd.openxmlformats-officedocument.presentationml.notesSlide+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notesSlides/notesSlide28.xml" ContentType="application/vnd.openxmlformats-officedocument.presentationml.notesSlide+xml"/>
  <Override PartName="/ppt/tags/tag45.xml" ContentType="application/vnd.openxmlformats-officedocument.presentationml.tags+xml"/>
  <Override PartName="/ppt/notesSlides/notesSlide29.xml" ContentType="application/vnd.openxmlformats-officedocument.presentationml.notesSlide+xml"/>
  <Override PartName="/ppt/tags/tag46.xml" ContentType="application/vnd.openxmlformats-officedocument.presentationml.tags+xml"/>
  <Override PartName="/ppt/notesSlides/notesSlide30.xml" ContentType="application/vnd.openxmlformats-officedocument.presentationml.notesSlide+xml"/>
  <Override PartName="/ppt/tags/tag47.xml" ContentType="application/vnd.openxmlformats-officedocument.presentationml.tags+xml"/>
  <Override PartName="/ppt/notesSlides/notesSlide31.xml" ContentType="application/vnd.openxmlformats-officedocument.presentationml.notesSlide+xml"/>
  <Override PartName="/ppt/tags/tag48.xml" ContentType="application/vnd.openxmlformats-officedocument.presentationml.tags+xml"/>
  <Override PartName="/ppt/notesSlides/notesSlide32.xml" ContentType="application/vnd.openxmlformats-officedocument.presentationml.notesSlide+xml"/>
  <Override PartName="/ppt/tags/tag49.xml" ContentType="application/vnd.openxmlformats-officedocument.presentationml.tags+xml"/>
  <Override PartName="/ppt/notesSlides/notesSlide33.xml" ContentType="application/vnd.openxmlformats-officedocument.presentationml.notesSlide+xml"/>
  <Override PartName="/ppt/tags/tag50.xml" ContentType="application/vnd.openxmlformats-officedocument.presentationml.tags+xml"/>
  <Override PartName="/ppt/notesSlides/notesSlide34.xml" ContentType="application/vnd.openxmlformats-officedocument.presentationml.notesSlide+xml"/>
  <Override PartName="/ppt/tags/tag51.xml" ContentType="application/vnd.openxmlformats-officedocument.presentationml.tags+xml"/>
  <Override PartName="/ppt/notesSlides/notesSlide35.xml" ContentType="application/vnd.openxmlformats-officedocument.presentationml.notesSlide+xml"/>
  <Override PartName="/ppt/tags/tag52.xml" ContentType="application/vnd.openxmlformats-officedocument.presentationml.tags+xml"/>
  <Override PartName="/ppt/notesSlides/notesSlide36.xml" ContentType="application/vnd.openxmlformats-officedocument.presentationml.notesSlide+xml"/>
  <Override PartName="/ppt/tags/tag53.xml" ContentType="application/vnd.openxmlformats-officedocument.presentationml.tags+xml"/>
  <Override PartName="/ppt/notesSlides/notesSlide37.xml" ContentType="application/vnd.openxmlformats-officedocument.presentationml.notesSlide+xml"/>
  <Override PartName="/ppt/tags/tag54.xml" ContentType="application/vnd.openxmlformats-officedocument.presentationml.tags+xml"/>
  <Override PartName="/ppt/notesSlides/notesSlide38.xml" ContentType="application/vnd.openxmlformats-officedocument.presentationml.notesSlide+xml"/>
  <Override PartName="/ppt/tags/tag55.xml" ContentType="application/vnd.openxmlformats-officedocument.presentationml.tags+xml"/>
  <Override PartName="/ppt/notesSlides/notesSlide39.xml" ContentType="application/vnd.openxmlformats-officedocument.presentationml.notesSlide+xml"/>
  <Override PartName="/ppt/tags/tag56.xml" ContentType="application/vnd.openxmlformats-officedocument.presentationml.tags+xml"/>
  <Override PartName="/ppt/notesSlides/notesSlide40.xml" ContentType="application/vnd.openxmlformats-officedocument.presentationml.notesSlide+xml"/>
  <Override PartName="/ppt/tags/tag57.xml" ContentType="application/vnd.openxmlformats-officedocument.presentationml.tags+xml"/>
  <Override PartName="/ppt/notesSlides/notesSlide41.xml" ContentType="application/vnd.openxmlformats-officedocument.presentationml.notesSlide+xml"/>
  <Override PartName="/ppt/tags/tag58.xml" ContentType="application/vnd.openxmlformats-officedocument.presentationml.tags+xml"/>
  <Override PartName="/ppt/notesSlides/notesSlide42.xml" ContentType="application/vnd.openxmlformats-officedocument.presentationml.notesSlide+xml"/>
  <Override PartName="/ppt/tags/tag59.xml" ContentType="application/vnd.openxmlformats-officedocument.presentationml.tags+xml"/>
  <Override PartName="/ppt/notesSlides/notesSlide4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8" r:id="rId2"/>
    <p:sldId id="260" r:id="rId3"/>
    <p:sldId id="264" r:id="rId4"/>
    <p:sldId id="301" r:id="rId5"/>
    <p:sldId id="302" r:id="rId6"/>
    <p:sldId id="304" r:id="rId7"/>
    <p:sldId id="306" r:id="rId8"/>
    <p:sldId id="262" r:id="rId9"/>
    <p:sldId id="309" r:id="rId10"/>
    <p:sldId id="310" r:id="rId11"/>
    <p:sldId id="307" r:id="rId12"/>
    <p:sldId id="331" r:id="rId13"/>
    <p:sldId id="330" r:id="rId14"/>
    <p:sldId id="311" r:id="rId15"/>
    <p:sldId id="312" r:id="rId16"/>
    <p:sldId id="313" r:id="rId17"/>
    <p:sldId id="314" r:id="rId18"/>
    <p:sldId id="308" r:id="rId19"/>
    <p:sldId id="316" r:id="rId20"/>
    <p:sldId id="315" r:id="rId21"/>
    <p:sldId id="317" r:id="rId22"/>
    <p:sldId id="318" r:id="rId23"/>
    <p:sldId id="319" r:id="rId24"/>
    <p:sldId id="299" r:id="rId25"/>
    <p:sldId id="321" r:id="rId26"/>
    <p:sldId id="322" r:id="rId27"/>
    <p:sldId id="320" r:id="rId28"/>
    <p:sldId id="323" r:id="rId29"/>
    <p:sldId id="263" r:id="rId30"/>
    <p:sldId id="326" r:id="rId31"/>
    <p:sldId id="327" r:id="rId32"/>
    <p:sldId id="325" r:id="rId33"/>
    <p:sldId id="328" r:id="rId34"/>
    <p:sldId id="329" r:id="rId35"/>
    <p:sldId id="265" r:id="rId36"/>
    <p:sldId id="333" r:id="rId37"/>
    <p:sldId id="335" r:id="rId38"/>
    <p:sldId id="336" r:id="rId39"/>
    <p:sldId id="332" r:id="rId40"/>
    <p:sldId id="337" r:id="rId41"/>
    <p:sldId id="338" r:id="rId42"/>
    <p:sldId id="339" r:id="rId43"/>
    <p:sldId id="341" r:id="rId44"/>
    <p:sldId id="342" r:id="rId45"/>
    <p:sldId id="344" r:id="rId46"/>
    <p:sldId id="345" r:id="rId47"/>
    <p:sldId id="346" r:id="rId48"/>
    <p:sldId id="347" r:id="rId49"/>
    <p:sldId id="349" r:id="rId50"/>
    <p:sldId id="350" r:id="rId51"/>
    <p:sldId id="291" r:id="rId52"/>
    <p:sldId id="351" r:id="rId53"/>
    <p:sldId id="352" r:id="rId54"/>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 Jennings" initials="" lastIdx="1" clrIdx="0"/>
  <p:cmAuthor id="1" name="Melissa Symanczyk" initials="MS" lastIdx="7" clrIdx="1">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0"/>
    <p:restoredTop sz="76587" autoAdjust="0"/>
  </p:normalViewPr>
  <p:slideViewPr>
    <p:cSldViewPr snapToGrid="0" snapToObjects="1" showGuides="1">
      <p:cViewPr varScale="1">
        <p:scale>
          <a:sx n="63" d="100"/>
          <a:sy n="63" d="100"/>
        </p:scale>
        <p:origin x="127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AD8B-2F77-4716-9997-EF2F5B5ADC37}" type="datetimeFigureOut">
              <a:rPr lang="en-CA" smtClean="0"/>
              <a:t>2018-01-30</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AE4B5-26DC-450C-AA57-16ACE7D21458}" type="slidenum">
              <a:rPr lang="en-CA" smtClean="0"/>
              <a:t>‹#›</a:t>
            </a:fld>
            <a:endParaRPr lang="en-CA" dirty="0"/>
          </a:p>
        </p:txBody>
      </p:sp>
    </p:spTree>
    <p:extLst>
      <p:ext uri="{BB962C8B-B14F-4D97-AF65-F5344CB8AC3E}">
        <p14:creationId xmlns:p14="http://schemas.microsoft.com/office/powerpoint/2010/main" val="397866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a:t>
            </a:fld>
            <a:endParaRPr lang="en-CA" dirty="0"/>
          </a:p>
        </p:txBody>
      </p:sp>
    </p:spTree>
    <p:extLst>
      <p:ext uri="{BB962C8B-B14F-4D97-AF65-F5344CB8AC3E}">
        <p14:creationId xmlns:p14="http://schemas.microsoft.com/office/powerpoint/2010/main" val="195001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12</a:t>
            </a:fld>
            <a:endParaRPr lang="en-CA" dirty="0"/>
          </a:p>
        </p:txBody>
      </p:sp>
    </p:spTree>
    <p:extLst>
      <p:ext uri="{BB962C8B-B14F-4D97-AF65-F5344CB8AC3E}">
        <p14:creationId xmlns:p14="http://schemas.microsoft.com/office/powerpoint/2010/main" val="59228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13</a:t>
            </a:fld>
            <a:endParaRPr lang="en-CA" dirty="0"/>
          </a:p>
        </p:txBody>
      </p:sp>
    </p:spTree>
    <p:extLst>
      <p:ext uri="{BB962C8B-B14F-4D97-AF65-F5344CB8AC3E}">
        <p14:creationId xmlns:p14="http://schemas.microsoft.com/office/powerpoint/2010/main" val="300179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14</a:t>
            </a:fld>
            <a:endParaRPr lang="en-CA" dirty="0"/>
          </a:p>
        </p:txBody>
      </p:sp>
    </p:spTree>
    <p:extLst>
      <p:ext uri="{BB962C8B-B14F-4D97-AF65-F5344CB8AC3E}">
        <p14:creationId xmlns:p14="http://schemas.microsoft.com/office/powerpoint/2010/main" val="148550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15</a:t>
            </a:fld>
            <a:endParaRPr lang="en-CA" dirty="0"/>
          </a:p>
        </p:txBody>
      </p:sp>
    </p:spTree>
    <p:extLst>
      <p:ext uri="{BB962C8B-B14F-4D97-AF65-F5344CB8AC3E}">
        <p14:creationId xmlns:p14="http://schemas.microsoft.com/office/powerpoint/2010/main" val="385946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16</a:t>
            </a:fld>
            <a:endParaRPr lang="en-CA" dirty="0"/>
          </a:p>
        </p:txBody>
      </p:sp>
    </p:spTree>
    <p:extLst>
      <p:ext uri="{BB962C8B-B14F-4D97-AF65-F5344CB8AC3E}">
        <p14:creationId xmlns:p14="http://schemas.microsoft.com/office/powerpoint/2010/main" val="320835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17</a:t>
            </a:fld>
            <a:endParaRPr lang="en-CA" dirty="0"/>
          </a:p>
        </p:txBody>
      </p:sp>
    </p:spTree>
    <p:extLst>
      <p:ext uri="{BB962C8B-B14F-4D97-AF65-F5344CB8AC3E}">
        <p14:creationId xmlns:p14="http://schemas.microsoft.com/office/powerpoint/2010/main" val="1995396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18</a:t>
            </a:fld>
            <a:endParaRPr lang="en-CA" dirty="0"/>
          </a:p>
        </p:txBody>
      </p:sp>
    </p:spTree>
    <p:extLst>
      <p:ext uri="{BB962C8B-B14F-4D97-AF65-F5344CB8AC3E}">
        <p14:creationId xmlns:p14="http://schemas.microsoft.com/office/powerpoint/2010/main" val="4271691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19</a:t>
            </a:fld>
            <a:endParaRPr lang="en-CA" dirty="0"/>
          </a:p>
        </p:txBody>
      </p:sp>
    </p:spTree>
    <p:extLst>
      <p:ext uri="{BB962C8B-B14F-4D97-AF65-F5344CB8AC3E}">
        <p14:creationId xmlns:p14="http://schemas.microsoft.com/office/powerpoint/2010/main" val="741502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20</a:t>
            </a:fld>
            <a:endParaRPr lang="en-CA" dirty="0"/>
          </a:p>
        </p:txBody>
      </p:sp>
    </p:spTree>
    <p:extLst>
      <p:ext uri="{BB962C8B-B14F-4D97-AF65-F5344CB8AC3E}">
        <p14:creationId xmlns:p14="http://schemas.microsoft.com/office/powerpoint/2010/main" val="3470798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21</a:t>
            </a:fld>
            <a:endParaRPr lang="en-CA" dirty="0"/>
          </a:p>
        </p:txBody>
      </p:sp>
    </p:spTree>
    <p:extLst>
      <p:ext uri="{BB962C8B-B14F-4D97-AF65-F5344CB8AC3E}">
        <p14:creationId xmlns:p14="http://schemas.microsoft.com/office/powerpoint/2010/main" val="418390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a:t>
            </a:fld>
            <a:endParaRPr lang="en-CA" dirty="0"/>
          </a:p>
        </p:txBody>
      </p:sp>
    </p:spTree>
    <p:extLst>
      <p:ext uri="{BB962C8B-B14F-4D97-AF65-F5344CB8AC3E}">
        <p14:creationId xmlns:p14="http://schemas.microsoft.com/office/powerpoint/2010/main" val="2020557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22</a:t>
            </a:fld>
            <a:endParaRPr lang="en-CA" dirty="0"/>
          </a:p>
        </p:txBody>
      </p:sp>
    </p:spTree>
    <p:extLst>
      <p:ext uri="{BB962C8B-B14F-4D97-AF65-F5344CB8AC3E}">
        <p14:creationId xmlns:p14="http://schemas.microsoft.com/office/powerpoint/2010/main" val="727375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23</a:t>
            </a:fld>
            <a:endParaRPr lang="en-CA" dirty="0"/>
          </a:p>
        </p:txBody>
      </p:sp>
    </p:spTree>
    <p:extLst>
      <p:ext uri="{BB962C8B-B14F-4D97-AF65-F5344CB8AC3E}">
        <p14:creationId xmlns:p14="http://schemas.microsoft.com/office/powerpoint/2010/main" val="761740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29</a:t>
            </a:fld>
            <a:endParaRPr lang="en-CA" dirty="0"/>
          </a:p>
        </p:txBody>
      </p:sp>
    </p:spTree>
    <p:extLst>
      <p:ext uri="{BB962C8B-B14F-4D97-AF65-F5344CB8AC3E}">
        <p14:creationId xmlns:p14="http://schemas.microsoft.com/office/powerpoint/2010/main" val="784713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30</a:t>
            </a:fld>
            <a:endParaRPr lang="en-CA" dirty="0"/>
          </a:p>
        </p:txBody>
      </p:sp>
    </p:spTree>
    <p:extLst>
      <p:ext uri="{BB962C8B-B14F-4D97-AF65-F5344CB8AC3E}">
        <p14:creationId xmlns:p14="http://schemas.microsoft.com/office/powerpoint/2010/main" val="308733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31</a:t>
            </a:fld>
            <a:endParaRPr lang="en-CA" dirty="0"/>
          </a:p>
        </p:txBody>
      </p:sp>
    </p:spTree>
    <p:extLst>
      <p:ext uri="{BB962C8B-B14F-4D97-AF65-F5344CB8AC3E}">
        <p14:creationId xmlns:p14="http://schemas.microsoft.com/office/powerpoint/2010/main" val="701383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32</a:t>
            </a:fld>
            <a:endParaRPr lang="en-CA" dirty="0"/>
          </a:p>
        </p:txBody>
      </p:sp>
    </p:spTree>
    <p:extLst>
      <p:ext uri="{BB962C8B-B14F-4D97-AF65-F5344CB8AC3E}">
        <p14:creationId xmlns:p14="http://schemas.microsoft.com/office/powerpoint/2010/main" val="159127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33</a:t>
            </a:fld>
            <a:endParaRPr lang="en-CA" dirty="0"/>
          </a:p>
        </p:txBody>
      </p:sp>
    </p:spTree>
    <p:extLst>
      <p:ext uri="{BB962C8B-B14F-4D97-AF65-F5344CB8AC3E}">
        <p14:creationId xmlns:p14="http://schemas.microsoft.com/office/powerpoint/2010/main" val="546675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34</a:t>
            </a:fld>
            <a:endParaRPr lang="en-CA" dirty="0"/>
          </a:p>
        </p:txBody>
      </p:sp>
    </p:spTree>
    <p:extLst>
      <p:ext uri="{BB962C8B-B14F-4D97-AF65-F5344CB8AC3E}">
        <p14:creationId xmlns:p14="http://schemas.microsoft.com/office/powerpoint/2010/main" val="1073593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35</a:t>
            </a:fld>
            <a:endParaRPr lang="en-CA" dirty="0"/>
          </a:p>
        </p:txBody>
      </p:sp>
    </p:spTree>
    <p:extLst>
      <p:ext uri="{BB962C8B-B14F-4D97-AF65-F5344CB8AC3E}">
        <p14:creationId xmlns:p14="http://schemas.microsoft.com/office/powerpoint/2010/main" val="2124663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36</a:t>
            </a:fld>
            <a:endParaRPr lang="en-CA" dirty="0"/>
          </a:p>
        </p:txBody>
      </p:sp>
    </p:spTree>
    <p:extLst>
      <p:ext uri="{BB962C8B-B14F-4D97-AF65-F5344CB8AC3E}">
        <p14:creationId xmlns:p14="http://schemas.microsoft.com/office/powerpoint/2010/main" val="216356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5</a:t>
            </a:fld>
            <a:endParaRPr lang="en-CA" dirty="0"/>
          </a:p>
        </p:txBody>
      </p:sp>
    </p:spTree>
    <p:extLst>
      <p:ext uri="{BB962C8B-B14F-4D97-AF65-F5344CB8AC3E}">
        <p14:creationId xmlns:p14="http://schemas.microsoft.com/office/powerpoint/2010/main" val="3949072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37</a:t>
            </a:fld>
            <a:endParaRPr lang="en-CA" dirty="0"/>
          </a:p>
        </p:txBody>
      </p:sp>
    </p:spTree>
    <p:extLst>
      <p:ext uri="{BB962C8B-B14F-4D97-AF65-F5344CB8AC3E}">
        <p14:creationId xmlns:p14="http://schemas.microsoft.com/office/powerpoint/2010/main" val="3119485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38</a:t>
            </a:fld>
            <a:endParaRPr lang="en-CA" dirty="0"/>
          </a:p>
        </p:txBody>
      </p:sp>
    </p:spTree>
    <p:extLst>
      <p:ext uri="{BB962C8B-B14F-4D97-AF65-F5344CB8AC3E}">
        <p14:creationId xmlns:p14="http://schemas.microsoft.com/office/powerpoint/2010/main" val="2427598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39</a:t>
            </a:fld>
            <a:endParaRPr lang="en-CA" dirty="0"/>
          </a:p>
        </p:txBody>
      </p:sp>
    </p:spTree>
    <p:extLst>
      <p:ext uri="{BB962C8B-B14F-4D97-AF65-F5344CB8AC3E}">
        <p14:creationId xmlns:p14="http://schemas.microsoft.com/office/powerpoint/2010/main" val="3870475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For forensic analysis, the investigator will always choose physical image so he or she has  access to everything on the drive.</a:t>
            </a:r>
          </a:p>
          <a:p>
            <a:r>
              <a:rPr lang="en-CA" baseline="0" dirty="0" smtClean="0"/>
              <a:t>Logical can be used for RAIDs or a Server.</a:t>
            </a:r>
          </a:p>
          <a:p>
            <a:r>
              <a:rPr lang="en-CA" baseline="0" dirty="0" smtClean="0"/>
              <a:t>You can image the contents of a folder.</a:t>
            </a:r>
          </a:p>
          <a:p>
            <a:r>
              <a:rPr lang="en-CA" baseline="0" dirty="0" smtClean="0"/>
              <a:t>Select Image File is you want to convert an image. For example, you captured an E01 image and want to convert it to DD.</a:t>
            </a:r>
          </a:p>
        </p:txBody>
      </p:sp>
      <p:sp>
        <p:nvSpPr>
          <p:cNvPr id="4" name="Slide Number Placeholder 3"/>
          <p:cNvSpPr>
            <a:spLocks noGrp="1"/>
          </p:cNvSpPr>
          <p:nvPr>
            <p:ph type="sldNum" sz="quarter" idx="10"/>
          </p:nvPr>
        </p:nvSpPr>
        <p:spPr/>
        <p:txBody>
          <a:bodyPr/>
          <a:lstStyle/>
          <a:p>
            <a:fld id="{FF7AE4B5-26DC-450C-AA57-16ACE7D21458}" type="slidenum">
              <a:rPr lang="en-CA" smtClean="0"/>
              <a:t>40</a:t>
            </a:fld>
            <a:endParaRPr lang="en-CA" dirty="0"/>
          </a:p>
        </p:txBody>
      </p:sp>
    </p:spTree>
    <p:extLst>
      <p:ext uri="{BB962C8B-B14F-4D97-AF65-F5344CB8AC3E}">
        <p14:creationId xmlns:p14="http://schemas.microsoft.com/office/powerpoint/2010/main" val="1445950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Physical Drive Zero will the Operating System.</a:t>
            </a:r>
          </a:p>
          <a:p>
            <a:r>
              <a:rPr lang="en-CA" baseline="0" dirty="0" smtClean="0"/>
              <a:t>Focus on the size and labels to identify the suspect drive.</a:t>
            </a:r>
          </a:p>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41</a:t>
            </a:fld>
            <a:endParaRPr lang="en-CA" dirty="0"/>
          </a:p>
        </p:txBody>
      </p:sp>
    </p:spTree>
    <p:extLst>
      <p:ext uri="{BB962C8B-B14F-4D97-AF65-F5344CB8AC3E}">
        <p14:creationId xmlns:p14="http://schemas.microsoft.com/office/powerpoint/2010/main" val="3222942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42</a:t>
            </a:fld>
            <a:endParaRPr lang="en-CA" dirty="0"/>
          </a:p>
        </p:txBody>
      </p:sp>
    </p:spTree>
    <p:extLst>
      <p:ext uri="{BB962C8B-B14F-4D97-AF65-F5344CB8AC3E}">
        <p14:creationId xmlns:p14="http://schemas.microsoft.com/office/powerpoint/2010/main" val="586397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FTK suggests not to use Fragmentation is capturing RAW, E01, or AFF formats.</a:t>
            </a:r>
          </a:p>
          <a:p>
            <a:r>
              <a:rPr lang="en-CA" baseline="0" dirty="0" smtClean="0"/>
              <a:t>Compression slows the process.</a:t>
            </a:r>
          </a:p>
        </p:txBody>
      </p:sp>
      <p:sp>
        <p:nvSpPr>
          <p:cNvPr id="4" name="Slide Number Placeholder 3"/>
          <p:cNvSpPr>
            <a:spLocks noGrp="1"/>
          </p:cNvSpPr>
          <p:nvPr>
            <p:ph type="sldNum" sz="quarter" idx="10"/>
          </p:nvPr>
        </p:nvSpPr>
        <p:spPr/>
        <p:txBody>
          <a:bodyPr/>
          <a:lstStyle/>
          <a:p>
            <a:fld id="{FF7AE4B5-26DC-450C-AA57-16ACE7D21458}" type="slidenum">
              <a:rPr lang="en-CA" smtClean="0"/>
              <a:t>43</a:t>
            </a:fld>
            <a:endParaRPr lang="en-CA" dirty="0"/>
          </a:p>
        </p:txBody>
      </p:sp>
    </p:spTree>
    <p:extLst>
      <p:ext uri="{BB962C8B-B14F-4D97-AF65-F5344CB8AC3E}">
        <p14:creationId xmlns:p14="http://schemas.microsoft.com/office/powerpoint/2010/main" val="1935022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44</a:t>
            </a:fld>
            <a:endParaRPr lang="en-CA" dirty="0"/>
          </a:p>
        </p:txBody>
      </p:sp>
    </p:spTree>
    <p:extLst>
      <p:ext uri="{BB962C8B-B14F-4D97-AF65-F5344CB8AC3E}">
        <p14:creationId xmlns:p14="http://schemas.microsoft.com/office/powerpoint/2010/main" val="1619525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45</a:t>
            </a:fld>
            <a:endParaRPr lang="en-CA" dirty="0"/>
          </a:p>
        </p:txBody>
      </p:sp>
    </p:spTree>
    <p:extLst>
      <p:ext uri="{BB962C8B-B14F-4D97-AF65-F5344CB8AC3E}">
        <p14:creationId xmlns:p14="http://schemas.microsoft.com/office/powerpoint/2010/main" val="2819362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46</a:t>
            </a:fld>
            <a:endParaRPr lang="en-CA" dirty="0"/>
          </a:p>
        </p:txBody>
      </p:sp>
    </p:spTree>
    <p:extLst>
      <p:ext uri="{BB962C8B-B14F-4D97-AF65-F5344CB8AC3E}">
        <p14:creationId xmlns:p14="http://schemas.microsoft.com/office/powerpoint/2010/main" val="114910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6</a:t>
            </a:fld>
            <a:endParaRPr lang="en-CA" dirty="0"/>
          </a:p>
        </p:txBody>
      </p:sp>
    </p:spTree>
    <p:extLst>
      <p:ext uri="{BB962C8B-B14F-4D97-AF65-F5344CB8AC3E}">
        <p14:creationId xmlns:p14="http://schemas.microsoft.com/office/powerpoint/2010/main" val="34095087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47</a:t>
            </a:fld>
            <a:endParaRPr lang="en-CA" dirty="0"/>
          </a:p>
        </p:txBody>
      </p:sp>
    </p:spTree>
    <p:extLst>
      <p:ext uri="{BB962C8B-B14F-4D97-AF65-F5344CB8AC3E}">
        <p14:creationId xmlns:p14="http://schemas.microsoft.com/office/powerpoint/2010/main" val="1708877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48</a:t>
            </a:fld>
            <a:endParaRPr lang="en-CA" dirty="0"/>
          </a:p>
        </p:txBody>
      </p:sp>
    </p:spTree>
    <p:extLst>
      <p:ext uri="{BB962C8B-B14F-4D97-AF65-F5344CB8AC3E}">
        <p14:creationId xmlns:p14="http://schemas.microsoft.com/office/powerpoint/2010/main" val="40244186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49</a:t>
            </a:fld>
            <a:endParaRPr lang="en-CA" dirty="0"/>
          </a:p>
        </p:txBody>
      </p:sp>
    </p:spTree>
    <p:extLst>
      <p:ext uri="{BB962C8B-B14F-4D97-AF65-F5344CB8AC3E}">
        <p14:creationId xmlns:p14="http://schemas.microsoft.com/office/powerpoint/2010/main" val="2383762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FF7AE4B5-26DC-450C-AA57-16ACE7D21458}" type="slidenum">
              <a:rPr lang="en-CA" smtClean="0"/>
              <a:t>50</a:t>
            </a:fld>
            <a:endParaRPr lang="en-CA" dirty="0"/>
          </a:p>
        </p:txBody>
      </p:sp>
    </p:spTree>
    <p:extLst>
      <p:ext uri="{BB962C8B-B14F-4D97-AF65-F5344CB8AC3E}">
        <p14:creationId xmlns:p14="http://schemas.microsoft.com/office/powerpoint/2010/main" val="157708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7</a:t>
            </a:fld>
            <a:endParaRPr lang="en-CA" dirty="0"/>
          </a:p>
        </p:txBody>
      </p:sp>
    </p:spTree>
    <p:extLst>
      <p:ext uri="{BB962C8B-B14F-4D97-AF65-F5344CB8AC3E}">
        <p14:creationId xmlns:p14="http://schemas.microsoft.com/office/powerpoint/2010/main" val="370188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8</a:t>
            </a:fld>
            <a:endParaRPr lang="en-CA" dirty="0"/>
          </a:p>
        </p:txBody>
      </p:sp>
    </p:spTree>
    <p:extLst>
      <p:ext uri="{BB962C8B-B14F-4D97-AF65-F5344CB8AC3E}">
        <p14:creationId xmlns:p14="http://schemas.microsoft.com/office/powerpoint/2010/main" val="298743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9</a:t>
            </a:fld>
            <a:endParaRPr lang="en-CA" dirty="0"/>
          </a:p>
        </p:txBody>
      </p:sp>
    </p:spTree>
    <p:extLst>
      <p:ext uri="{BB962C8B-B14F-4D97-AF65-F5344CB8AC3E}">
        <p14:creationId xmlns:p14="http://schemas.microsoft.com/office/powerpoint/2010/main" val="3295030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10</a:t>
            </a:fld>
            <a:endParaRPr lang="en-CA" dirty="0"/>
          </a:p>
        </p:txBody>
      </p:sp>
    </p:spTree>
    <p:extLst>
      <p:ext uri="{BB962C8B-B14F-4D97-AF65-F5344CB8AC3E}">
        <p14:creationId xmlns:p14="http://schemas.microsoft.com/office/powerpoint/2010/main" val="699571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11</a:t>
            </a:fld>
            <a:endParaRPr lang="en-CA" dirty="0"/>
          </a:p>
        </p:txBody>
      </p:sp>
    </p:spTree>
    <p:extLst>
      <p:ext uri="{BB962C8B-B14F-4D97-AF65-F5344CB8AC3E}">
        <p14:creationId xmlns:p14="http://schemas.microsoft.com/office/powerpoint/2010/main" val="347378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dirty="0"/>
          </a:p>
        </p:txBody>
      </p:sp>
      <p:pic>
        <p:nvPicPr>
          <p:cNvPr id="7" name="Picture 6" descr="sait_icon_wordmark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custDataLst>
      <p:tags r:id="rId1"/>
    </p:custDataLst>
    <p:extLst>
      <p:ext uri="{BB962C8B-B14F-4D97-AF65-F5344CB8AC3E}">
        <p14:creationId xmlns:p14="http://schemas.microsoft.com/office/powerpoint/2010/main" val="12822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horiz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custDataLst>
      <p:tags r:id="rId1"/>
    </p:custDataLst>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Title 1"/>
          <p:cNvSpPr>
            <a:spLocks noGrp="1"/>
          </p:cNvSpPr>
          <p:nvPr>
            <p:ph type="ctrTitle"/>
          </p:nvPr>
        </p:nvSpPr>
        <p:spPr>
          <a:xfrm>
            <a:off x="821128" y="157877"/>
            <a:ext cx="8932472"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283187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3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686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406526471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4294967295" orient="horz" pos="864">
          <p15:clr>
            <a:srgbClr val="FBAE40"/>
          </p15:clr>
        </p15:guide>
        <p15:guide id="4294967295" pos="56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820397" y="154657"/>
            <a:ext cx="8933203"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9"/>
            <a:ext cx="10454217"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843843" y="3852567"/>
            <a:ext cx="1045704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5407512" y="6126049"/>
            <a:ext cx="5995595" cy="25716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7"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18987545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0E1B1-8D9B-4448-A165-0A36C93298B3}" type="slidenum">
              <a:rPr lang="en-US"/>
              <a:pPr>
                <a:defRPr/>
              </a:pPr>
              <a:t>‹#›</a:t>
            </a:fld>
            <a:endParaRPr lang="en-US"/>
          </a:p>
        </p:txBody>
      </p:sp>
    </p:spTree>
    <p:custDataLst>
      <p:tags r:id="rId1"/>
    </p:custDataLst>
    <p:extLst>
      <p:ext uri="{BB962C8B-B14F-4D97-AF65-F5344CB8AC3E}">
        <p14:creationId xmlns:p14="http://schemas.microsoft.com/office/powerpoint/2010/main" val="156294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342931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dirty="0"/>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dirty="0"/>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8" r:id="rId4"/>
    <p:sldLayoutId id="2147483659" r:id="rId5"/>
    <p:sldLayoutId id="2147483660" r:id="rId6"/>
    <p:sldLayoutId id="2147483661" r:id="rId7"/>
    <p:sldLayoutId id="2147483662" r:id="rId8"/>
    <p:sldLayoutId id="2147483663" r:id="rId9"/>
    <p:sldLayoutId id="2147483655" r:id="rId10"/>
    <p:sldLayoutId id="2147483657" r:id="rId11"/>
    <p:sldLayoutId id="2147483654" r:id="rId12"/>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40.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43.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44.xml"/><Relationship Id="rId4" Type="http://schemas.openxmlformats.org/officeDocument/2006/relationships/hyperlink" Target="http://accessdata.com/product-download"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46.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47.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50.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52.xml"/><Relationship Id="rId5" Type="http://schemas.openxmlformats.org/officeDocument/2006/relationships/image" Target="../media/image26.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53.xml"/><Relationship Id="rId4" Type="http://schemas.openxmlformats.org/officeDocument/2006/relationships/hyperlink" Target="http://www.asrdata.com/forensic-software/smart-linux/"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54.xml"/><Relationship Id="rId4" Type="http://schemas.openxmlformats.org/officeDocument/2006/relationships/hyperlink" Target="https://www.guidancesoftware.com/tableau/download-center"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55.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56.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57.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58.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hyperlink" Target="https://www.magnetforensics.com/free-tool-encrypted-disk-detector/" TargetMode="Externa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59.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hyperlink" Target="https://www.guidancesoftware.com/tableau/download-center" TargetMode="External"/><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Forensics</a:t>
            </a:r>
            <a:endParaRPr lang="en-US" dirty="0"/>
          </a:p>
        </p:txBody>
      </p:sp>
      <p:sp>
        <p:nvSpPr>
          <p:cNvPr id="3" name="Subtitle 2"/>
          <p:cNvSpPr>
            <a:spLocks noGrp="1"/>
          </p:cNvSpPr>
          <p:nvPr>
            <p:ph type="subTitle" idx="1"/>
          </p:nvPr>
        </p:nvSpPr>
        <p:spPr/>
        <p:txBody>
          <a:bodyPr>
            <a:normAutofit/>
          </a:bodyPr>
          <a:lstStyle/>
          <a:p>
            <a:r>
              <a:rPr lang="en-US" dirty="0"/>
              <a:t>Module </a:t>
            </a:r>
            <a:r>
              <a:rPr lang="en-US" dirty="0" smtClean="0"/>
              <a:t>4, Week 5: Non-Volatile Disk Captures</a:t>
            </a:r>
            <a:endParaRPr lang="en-US" dirty="0"/>
          </a:p>
          <a:p>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Hexdump confirms the Wipe</a:t>
            </a:r>
            <a:endParaRPr lang="en-CA" dirty="0"/>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1747834" y="1109886"/>
            <a:ext cx="8696325" cy="2181225"/>
          </a:xfr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7833" y="3459953"/>
            <a:ext cx="8696325" cy="2181225"/>
          </a:xfrm>
          <a:prstGeom prst="rect">
            <a:avLst/>
          </a:prstGeom>
        </p:spPr>
      </p:pic>
      <p:sp>
        <p:nvSpPr>
          <p:cNvPr id="3" name="Rectangle 2"/>
          <p:cNvSpPr/>
          <p:nvPr/>
        </p:nvSpPr>
        <p:spPr>
          <a:xfrm>
            <a:off x="1540890" y="5718581"/>
            <a:ext cx="9110212" cy="431208"/>
          </a:xfrm>
          <a:prstGeom prst="rect">
            <a:avLst/>
          </a:prstGeom>
        </p:spPr>
        <p:txBody>
          <a:bodyPr wrap="square">
            <a:spAutoFit/>
          </a:bodyPr>
          <a:lstStyle/>
          <a:p>
            <a:pPr marL="457200" marR="0" algn="ctr">
              <a:lnSpc>
                <a:spcPct val="115000"/>
              </a:lnSpc>
              <a:spcBef>
                <a:spcPts val="0"/>
              </a:spcBef>
              <a:spcAft>
                <a:spcPts val="0"/>
              </a:spcAft>
            </a:pPr>
            <a:r>
              <a:rPr lang="en-US" sz="1000" dirty="0">
                <a:latin typeface="Arial" panose="020B0604020202020204" pitchFamily="34" charset="0"/>
                <a:ea typeface="Times New Roman" panose="02020603050405020304" pitchFamily="18" charset="0"/>
              </a:rPr>
              <a:t>Source: SANS Institute. Reproduced and used in accordance with the fair dealing provisions in section 29 of the Canadian Copyright Act for the purposes of education, research or private study. Further distribution may infringe copyright.</a:t>
            </a:r>
            <a:endParaRPr lang="en-US" sz="1000" dirty="0">
              <a:effectLst/>
              <a:latin typeface="Arial" panose="020B0604020202020204" pitchFamily="34" charset="0"/>
              <a:ea typeface="Times New Roman" panose="02020603050405020304" pitchFamily="18" charset="0"/>
            </a:endParaRPr>
          </a:p>
        </p:txBody>
      </p:sp>
    </p:spTree>
    <p:custDataLst>
      <p:tags r:id="rId1"/>
    </p:custDataLst>
    <p:extLst>
      <p:ext uri="{BB962C8B-B14F-4D97-AF65-F5344CB8AC3E}">
        <p14:creationId xmlns:p14="http://schemas.microsoft.com/office/powerpoint/2010/main" val="887255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3 — Partition the Drive</a:t>
            </a:r>
            <a:endParaRPr lang="en-CA" dirty="0"/>
          </a:p>
        </p:txBody>
      </p:sp>
      <p:sp>
        <p:nvSpPr>
          <p:cNvPr id="3" name="Content Placeholder 2"/>
          <p:cNvSpPr>
            <a:spLocks noGrp="1"/>
          </p:cNvSpPr>
          <p:nvPr>
            <p:ph sz="quarter" idx="10"/>
          </p:nvPr>
        </p:nvSpPr>
        <p:spPr/>
        <p:txBody>
          <a:bodyPr>
            <a:normAutofit fontScale="85000" lnSpcReduction="20000"/>
          </a:bodyPr>
          <a:lstStyle/>
          <a:p>
            <a:r>
              <a:rPr lang="en-CA" dirty="0" smtClean="0"/>
              <a:t>FAT32</a:t>
            </a:r>
          </a:p>
          <a:p>
            <a:pPr marL="0" indent="0">
              <a:buNone/>
            </a:pPr>
            <a:r>
              <a:rPr lang="en-CA" dirty="0"/>
              <a:t>	</a:t>
            </a:r>
            <a:r>
              <a:rPr lang="en-CA" dirty="0" smtClean="0"/>
              <a:t>- 4 GB maximum file size and 2 TB volumes</a:t>
            </a:r>
          </a:p>
          <a:p>
            <a:pPr marL="0" indent="0">
              <a:buNone/>
            </a:pPr>
            <a:r>
              <a:rPr lang="en-CA" dirty="0"/>
              <a:t>	</a:t>
            </a:r>
            <a:r>
              <a:rPr lang="en-CA" dirty="0" smtClean="0"/>
              <a:t>- read/write compatible with OSs</a:t>
            </a:r>
          </a:p>
          <a:p>
            <a:r>
              <a:rPr lang="en-CA" dirty="0" smtClean="0"/>
              <a:t>NTFS </a:t>
            </a:r>
          </a:p>
          <a:p>
            <a:pPr marL="0" indent="0">
              <a:buNone/>
            </a:pPr>
            <a:r>
              <a:rPr lang="en-CA" dirty="0"/>
              <a:t>	</a:t>
            </a:r>
            <a:r>
              <a:rPr lang="en-CA" dirty="0" smtClean="0"/>
              <a:t>- 16 EB file size</a:t>
            </a:r>
          </a:p>
          <a:p>
            <a:pPr marL="0" indent="0">
              <a:buNone/>
            </a:pPr>
            <a:r>
              <a:rPr lang="en-CA" dirty="0"/>
              <a:t>	</a:t>
            </a:r>
            <a:r>
              <a:rPr lang="en-CA" dirty="0" smtClean="0"/>
              <a:t>- Faster read/write</a:t>
            </a:r>
          </a:p>
          <a:p>
            <a:pPr marL="0" indent="0">
              <a:buNone/>
            </a:pPr>
            <a:r>
              <a:rPr lang="en-CA" dirty="0"/>
              <a:t>	</a:t>
            </a:r>
            <a:r>
              <a:rPr lang="en-CA" dirty="0" smtClean="0"/>
              <a:t>- Linux requires NTFS-3G driver support</a:t>
            </a:r>
          </a:p>
          <a:p>
            <a:r>
              <a:rPr lang="en-CA" dirty="0" smtClean="0"/>
              <a:t>exFAT</a:t>
            </a:r>
          </a:p>
          <a:p>
            <a:pPr marL="0" indent="0">
              <a:buNone/>
            </a:pPr>
            <a:r>
              <a:rPr lang="en-CA" dirty="0"/>
              <a:t>	</a:t>
            </a:r>
            <a:r>
              <a:rPr lang="en-CA" dirty="0" smtClean="0"/>
              <a:t>- Similar to FAT32 but without the 4 GB file limit</a:t>
            </a:r>
          </a:p>
          <a:p>
            <a:pPr marL="0" indent="0">
              <a:buNone/>
            </a:pPr>
            <a:r>
              <a:rPr lang="en-CA" dirty="0"/>
              <a:t>	</a:t>
            </a:r>
            <a:r>
              <a:rPr lang="en-CA" dirty="0" smtClean="0"/>
              <a:t>- May require driver support depending on your Linux distribution</a:t>
            </a:r>
          </a:p>
          <a:p>
            <a:r>
              <a:rPr lang="en-CA" dirty="0" smtClean="0"/>
              <a:t>Ext4</a:t>
            </a:r>
            <a:endParaRPr lang="en-CA" dirty="0"/>
          </a:p>
          <a:p>
            <a:pPr marL="0" indent="0">
              <a:buNone/>
            </a:pPr>
            <a:r>
              <a:rPr lang="en-CA" dirty="0" smtClean="0"/>
              <a:t>	- Current Linux standard if using specifically for Linux</a:t>
            </a:r>
          </a:p>
        </p:txBody>
      </p:sp>
    </p:spTree>
    <p:custDataLst>
      <p:tags r:id="rId1"/>
    </p:custDataLst>
    <p:extLst>
      <p:ext uri="{BB962C8B-B14F-4D97-AF65-F5344CB8AC3E}">
        <p14:creationId xmlns:p14="http://schemas.microsoft.com/office/powerpoint/2010/main" val="2916438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Partition the Drive</a:t>
            </a:r>
            <a:endParaRPr lang="en-CA" dirty="0"/>
          </a:p>
        </p:txBody>
      </p:sp>
      <p:sp>
        <p:nvSpPr>
          <p:cNvPr id="3" name="Content Placeholder 2"/>
          <p:cNvSpPr>
            <a:spLocks noGrp="1"/>
          </p:cNvSpPr>
          <p:nvPr>
            <p:ph sz="quarter" idx="10"/>
          </p:nvPr>
        </p:nvSpPr>
        <p:spPr/>
        <p:txBody>
          <a:bodyPr>
            <a:normAutofit/>
          </a:bodyPr>
          <a:lstStyle/>
          <a:p>
            <a:pPr marL="0" indent="0">
              <a:buNone/>
            </a:pPr>
            <a:endParaRPr lang="en-CA" dirty="0" smtClean="0"/>
          </a:p>
          <a:p>
            <a:r>
              <a:rPr lang="en-CA" dirty="0" smtClean="0"/>
              <a:t>If using Windows and acquiring Windows media, format drives using NTFS.</a:t>
            </a:r>
          </a:p>
          <a:p>
            <a:r>
              <a:rPr lang="en-CA" dirty="0" smtClean="0"/>
              <a:t>If using Linux to acquire and analyze, use Ext4.</a:t>
            </a:r>
          </a:p>
          <a:p>
            <a:r>
              <a:rPr lang="en-CA" dirty="0" smtClean="0"/>
              <a:t>Smaller acquisitions can use FAT32 or exFAT partitioned drives when using both Windows and Linux.</a:t>
            </a:r>
          </a:p>
        </p:txBody>
      </p:sp>
    </p:spTree>
    <p:custDataLst>
      <p:tags r:id="rId1"/>
    </p:custDataLst>
    <p:extLst>
      <p:ext uri="{BB962C8B-B14F-4D97-AF65-F5344CB8AC3E}">
        <p14:creationId xmlns:p14="http://schemas.microsoft.com/office/powerpoint/2010/main" val="1614818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4 — Write Protection</a:t>
            </a:r>
            <a:endParaRPr lang="en-CA" dirty="0"/>
          </a:p>
        </p:txBody>
      </p:sp>
      <p:sp>
        <p:nvSpPr>
          <p:cNvPr id="3" name="Content Placeholder 2"/>
          <p:cNvSpPr>
            <a:spLocks noGrp="1"/>
          </p:cNvSpPr>
          <p:nvPr>
            <p:ph sz="quarter" idx="10"/>
          </p:nvPr>
        </p:nvSpPr>
        <p:spPr/>
        <p:txBody>
          <a:bodyPr/>
          <a:lstStyle/>
          <a:p>
            <a:r>
              <a:rPr lang="en-CA" dirty="0" smtClean="0"/>
              <a:t>To ensure no data changes on the suspect media, use a write blocker. </a:t>
            </a:r>
          </a:p>
          <a:p>
            <a:r>
              <a:rPr lang="en-CA" dirty="0" smtClean="0"/>
              <a:t>Hardware write-blockers </a:t>
            </a:r>
            <a:r>
              <a:rPr lang="en-CA" dirty="0"/>
              <a:t>are used to ensure the integrity of imaging media</a:t>
            </a:r>
            <a:r>
              <a:rPr lang="en-CA" dirty="0" smtClean="0"/>
              <a:t>. </a:t>
            </a:r>
            <a:endParaRPr lang="en-CA" dirty="0"/>
          </a:p>
          <a:p>
            <a:r>
              <a:rPr lang="en-CA" dirty="0" smtClean="0"/>
              <a:t>Once placed between the suspect and target media, no data can be written to the suspect media.</a:t>
            </a:r>
          </a:p>
          <a:p>
            <a:r>
              <a:rPr lang="en-CA" dirty="0" smtClean="0"/>
              <a:t>This process ensures the integrity of the acquisition.</a:t>
            </a:r>
            <a:endParaRPr lang="en-CA" dirty="0"/>
          </a:p>
          <a:p>
            <a:pPr marL="0" indent="0">
              <a:buNone/>
            </a:pPr>
            <a:endParaRPr lang="en-CA" dirty="0" smtClean="0"/>
          </a:p>
        </p:txBody>
      </p:sp>
    </p:spTree>
    <p:custDataLst>
      <p:tags r:id="rId1"/>
    </p:custDataLst>
    <p:extLst>
      <p:ext uri="{BB962C8B-B14F-4D97-AF65-F5344CB8AC3E}">
        <p14:creationId xmlns:p14="http://schemas.microsoft.com/office/powerpoint/2010/main" val="3464519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Linux Write Protection</a:t>
            </a:r>
            <a:endParaRPr lang="en-CA" dirty="0"/>
          </a:p>
        </p:txBody>
      </p:sp>
      <p:sp>
        <p:nvSpPr>
          <p:cNvPr id="3" name="Content Placeholder 2"/>
          <p:cNvSpPr>
            <a:spLocks noGrp="1"/>
          </p:cNvSpPr>
          <p:nvPr>
            <p:ph sz="quarter" idx="10"/>
          </p:nvPr>
        </p:nvSpPr>
        <p:spPr/>
        <p:txBody>
          <a:bodyPr/>
          <a:lstStyle/>
          <a:p>
            <a:r>
              <a:rPr lang="en-CA" dirty="0" smtClean="0"/>
              <a:t>The Linux OS can also be used to write protect suspect media. </a:t>
            </a:r>
          </a:p>
          <a:p>
            <a:r>
              <a:rPr lang="en-CA" dirty="0" smtClean="0"/>
              <a:t>The process involves mounting the drive as read only.</a:t>
            </a:r>
          </a:p>
          <a:p>
            <a:r>
              <a:rPr lang="en-CA" dirty="0" smtClean="0"/>
              <a:t>SIFT will auto-mount a USB drive. Run </a:t>
            </a:r>
            <a:r>
              <a:rPr lang="en-CA" dirty="0">
                <a:latin typeface="Courier New" panose="02070309020205020404" pitchFamily="49" charset="0"/>
                <a:cs typeface="Courier New" panose="02070309020205020404" pitchFamily="49" charset="0"/>
              </a:rPr>
              <a:t>mount</a:t>
            </a:r>
            <a:r>
              <a:rPr lang="en-CA" b="1" dirty="0" smtClean="0"/>
              <a:t> </a:t>
            </a:r>
            <a:r>
              <a:rPr lang="en-CA" dirty="0" smtClean="0"/>
              <a:t>to confirm mount points.</a:t>
            </a:r>
          </a:p>
          <a:p>
            <a:r>
              <a:rPr lang="en-CA" dirty="0" smtClean="0"/>
              <a:t>The drive can be remounted as read only.</a:t>
            </a:r>
          </a:p>
          <a:p>
            <a:pPr marL="0" indent="0">
              <a:buNone/>
            </a:pPr>
            <a:endParaRPr lang="en-CA" dirty="0" smtClean="0"/>
          </a:p>
          <a:p>
            <a:pPr marL="0" indent="0">
              <a:buNone/>
            </a:pPr>
            <a:r>
              <a:rPr lang="en-CA" dirty="0" smtClean="0"/>
              <a:t> </a:t>
            </a:r>
          </a:p>
        </p:txBody>
      </p:sp>
    </p:spTree>
    <p:custDataLst>
      <p:tags r:id="rId1"/>
    </p:custDataLst>
    <p:extLst>
      <p:ext uri="{BB962C8B-B14F-4D97-AF65-F5344CB8AC3E}">
        <p14:creationId xmlns:p14="http://schemas.microsoft.com/office/powerpoint/2010/main" val="3796030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Linux Write Protection</a:t>
            </a:r>
            <a:endParaRPr lang="en-CA" dirty="0"/>
          </a:p>
        </p:txBody>
      </p:sp>
      <p:sp>
        <p:nvSpPr>
          <p:cNvPr id="3" name="Content Placeholder 2"/>
          <p:cNvSpPr>
            <a:spLocks noGrp="1"/>
          </p:cNvSpPr>
          <p:nvPr>
            <p:ph sz="quarter" idx="10"/>
          </p:nvPr>
        </p:nvSpPr>
        <p:spPr/>
        <p:txBody>
          <a:bodyPr/>
          <a:lstStyle/>
          <a:p>
            <a:r>
              <a:rPr lang="en-CA" dirty="0" smtClean="0"/>
              <a:t>Run the following command:</a:t>
            </a:r>
          </a:p>
          <a:p>
            <a:pPr marL="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mount </a:t>
            </a:r>
            <a:r>
              <a:rPr lang="en-CA" dirty="0" smtClean="0">
                <a:latin typeface="Courier New" panose="02070309020205020404" pitchFamily="49" charset="0"/>
                <a:cs typeface="Courier New" panose="02070309020205020404" pitchFamily="49" charset="0"/>
              </a:rPr>
              <a:t>--options=</a:t>
            </a:r>
            <a:r>
              <a:rPr lang="en-CA" dirty="0" err="1" smtClean="0">
                <a:latin typeface="Courier New" panose="02070309020205020404" pitchFamily="49" charset="0"/>
                <a:cs typeface="Courier New" panose="02070309020205020404" pitchFamily="49" charset="0"/>
              </a:rPr>
              <a:t>remount,ro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/media</a:t>
            </a:r>
            <a:r>
              <a:rPr lang="en-CA" dirty="0" smtClean="0">
                <a:latin typeface="Courier New" panose="02070309020205020404" pitchFamily="49" charset="0"/>
                <a:cs typeface="Courier New" panose="02070309020205020404" pitchFamily="49" charset="0"/>
              </a:rPr>
              <a:t>/(mount point) </a:t>
            </a:r>
          </a:p>
          <a:p>
            <a:pPr marL="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mount </a:t>
            </a:r>
            <a:r>
              <a:rPr lang="en-CA" dirty="0" smtClean="0">
                <a:latin typeface="Courier New" panose="02070309020205020404" pitchFamily="49" charset="0"/>
                <a:cs typeface="Courier New" panose="02070309020205020404" pitchFamily="49" charset="0"/>
              </a:rPr>
              <a:t>--options=</a:t>
            </a:r>
            <a:r>
              <a:rPr lang="en-CA" dirty="0" err="1" smtClean="0">
                <a:latin typeface="Courier New" panose="02070309020205020404" pitchFamily="49" charset="0"/>
                <a:cs typeface="Courier New" panose="02070309020205020404" pitchFamily="49" charset="0"/>
              </a:rPr>
              <a:t>remount,ro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a:t>
            </a:r>
            <a:r>
              <a:rPr lang="en-CA" dirty="0" smtClean="0">
                <a:latin typeface="Courier New" panose="02070309020205020404" pitchFamily="49" charset="0"/>
                <a:cs typeface="Courier New" panose="02070309020205020404" pitchFamily="49" charset="0"/>
              </a:rPr>
              <a:t>media/Rooney</a:t>
            </a:r>
            <a:endParaRPr lang="en-CA" dirty="0">
              <a:latin typeface="Courier New" panose="02070309020205020404" pitchFamily="49" charset="0"/>
              <a:cs typeface="Courier New" panose="02070309020205020404" pitchFamily="49" charset="0"/>
            </a:endParaRPr>
          </a:p>
          <a:p>
            <a:endParaRPr lang="en-CA" dirty="0"/>
          </a:p>
          <a:p>
            <a:endParaRPr lang="en-CA" dirty="0" smtClean="0"/>
          </a:p>
          <a:p>
            <a:pPr marL="0" indent="0">
              <a:buNone/>
            </a:pPr>
            <a:r>
              <a:rPr lang="en-CA" dirty="0" smtClean="0"/>
              <a:t>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778" y="4408168"/>
            <a:ext cx="10461022" cy="351631"/>
          </a:xfrm>
          <a:prstGeom prst="rect">
            <a:avLst/>
          </a:prstGeom>
        </p:spPr>
      </p:pic>
    </p:spTree>
    <p:custDataLst>
      <p:tags r:id="rId1"/>
    </p:custDataLst>
    <p:extLst>
      <p:ext uri="{BB962C8B-B14F-4D97-AF65-F5344CB8AC3E}">
        <p14:creationId xmlns:p14="http://schemas.microsoft.com/office/powerpoint/2010/main" val="2352574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Linux Write Protection</a:t>
            </a:r>
            <a:endParaRPr lang="en-CA" dirty="0"/>
          </a:p>
        </p:txBody>
      </p:sp>
      <p:sp>
        <p:nvSpPr>
          <p:cNvPr id="3" name="Content Placeholder 2"/>
          <p:cNvSpPr>
            <a:spLocks noGrp="1"/>
          </p:cNvSpPr>
          <p:nvPr>
            <p:ph sz="quarter" idx="10"/>
          </p:nvPr>
        </p:nvSpPr>
        <p:spPr/>
        <p:txBody>
          <a:bodyPr/>
          <a:lstStyle/>
          <a:p>
            <a:r>
              <a:rPr lang="en-CA" dirty="0" smtClean="0"/>
              <a:t>When you attempt to write to the drive, the OS will report the drive is </a:t>
            </a:r>
            <a:r>
              <a:rPr lang="en-CA" b="1" dirty="0" smtClean="0"/>
              <a:t>read-only</a:t>
            </a:r>
            <a:r>
              <a:rPr lang="en-CA" dirty="0" smtClean="0"/>
              <a:t>.</a:t>
            </a:r>
          </a:p>
          <a:p>
            <a:endParaRPr lang="en-CA" dirty="0" smtClean="0"/>
          </a:p>
          <a:p>
            <a:endParaRPr lang="en-CA" dirty="0"/>
          </a:p>
          <a:p>
            <a:endParaRPr lang="en-CA" dirty="0" smtClean="0"/>
          </a:p>
          <a:p>
            <a:pPr marL="0" indent="0">
              <a:buNone/>
            </a:pPr>
            <a:r>
              <a:rPr lang="en-CA" dirty="0" smtClean="0"/>
              <a:t> </a:t>
            </a:r>
          </a:p>
          <a:p>
            <a:pPr marL="0" indent="0">
              <a:buNone/>
            </a:pP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275" y="3210719"/>
            <a:ext cx="7315200" cy="1400175"/>
          </a:xfrm>
          <a:prstGeom prst="rect">
            <a:avLst/>
          </a:prstGeom>
        </p:spPr>
      </p:pic>
    </p:spTree>
    <p:custDataLst>
      <p:tags r:id="rId1"/>
    </p:custDataLst>
    <p:extLst>
      <p:ext uri="{BB962C8B-B14F-4D97-AF65-F5344CB8AC3E}">
        <p14:creationId xmlns:p14="http://schemas.microsoft.com/office/powerpoint/2010/main" val="2331426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Linux Write Protection</a:t>
            </a:r>
            <a:endParaRPr lang="en-CA" dirty="0"/>
          </a:p>
        </p:txBody>
      </p:sp>
      <p:sp>
        <p:nvSpPr>
          <p:cNvPr id="3" name="Content Placeholder 2"/>
          <p:cNvSpPr>
            <a:spLocks noGrp="1"/>
          </p:cNvSpPr>
          <p:nvPr>
            <p:ph sz="quarter" idx="10"/>
          </p:nvPr>
        </p:nvSpPr>
        <p:spPr/>
        <p:txBody>
          <a:bodyPr>
            <a:normAutofit/>
          </a:bodyPr>
          <a:lstStyle/>
          <a:p>
            <a:r>
              <a:rPr lang="en-CA" dirty="0"/>
              <a:t>To return to Read-Write, issue the command as </a:t>
            </a:r>
            <a:r>
              <a:rPr lang="en-CA" b="1" dirty="0" err="1" smtClean="0"/>
              <a:t>rw</a:t>
            </a:r>
            <a:r>
              <a:rPr lang="en-CA" dirty="0" smtClean="0"/>
              <a:t>.</a:t>
            </a:r>
          </a:p>
          <a:p>
            <a:pPr marL="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mount </a:t>
            </a:r>
            <a:r>
              <a:rPr lang="en-CA" dirty="0" smtClean="0">
                <a:latin typeface="Courier New" panose="02070309020205020404" pitchFamily="49" charset="0"/>
                <a:cs typeface="Courier New" panose="02070309020205020404" pitchFamily="49" charset="0"/>
              </a:rPr>
              <a:t>–-options=remount,rw </a:t>
            </a:r>
            <a:r>
              <a:rPr lang="en-CA" dirty="0">
                <a:latin typeface="Courier New" panose="02070309020205020404" pitchFamily="49" charset="0"/>
                <a:cs typeface="Courier New" panose="02070309020205020404" pitchFamily="49" charset="0"/>
              </a:rPr>
              <a:t>/media/(mount point</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p>
            <a:pPr marL="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mount </a:t>
            </a:r>
            <a:r>
              <a:rPr lang="en-CA" dirty="0" smtClean="0">
                <a:latin typeface="Courier New" panose="02070309020205020404" pitchFamily="49" charset="0"/>
                <a:cs typeface="Courier New" panose="02070309020205020404" pitchFamily="49" charset="0"/>
              </a:rPr>
              <a:t>–-options=remount,rw </a:t>
            </a:r>
            <a:r>
              <a:rPr lang="en-CA" dirty="0">
                <a:latin typeface="Courier New" panose="02070309020205020404" pitchFamily="49" charset="0"/>
                <a:cs typeface="Courier New" panose="02070309020205020404" pitchFamily="49" charset="0"/>
              </a:rPr>
              <a:t>/</a:t>
            </a:r>
            <a:r>
              <a:rPr lang="en-CA" dirty="0" smtClean="0">
                <a:latin typeface="Courier New" panose="02070309020205020404" pitchFamily="49" charset="0"/>
                <a:cs typeface="Courier New" panose="02070309020205020404" pitchFamily="49" charset="0"/>
              </a:rPr>
              <a:t>media/Rooney</a:t>
            </a:r>
            <a:endParaRPr lang="en-CA" dirty="0">
              <a:latin typeface="Courier New" panose="02070309020205020404" pitchFamily="49" charset="0"/>
              <a:cs typeface="Courier New" panose="02070309020205020404" pitchFamily="49" charset="0"/>
            </a:endParaRPr>
          </a:p>
          <a:p>
            <a:endParaRPr lang="en-CA" dirty="0"/>
          </a:p>
          <a:p>
            <a:endParaRPr lang="en-CA" dirty="0" smtClean="0"/>
          </a:p>
          <a:p>
            <a:endParaRPr lang="en-CA" dirty="0"/>
          </a:p>
          <a:p>
            <a:pPr marL="0" indent="0">
              <a:buNone/>
            </a:pPr>
            <a:endParaRPr lang="en-CA" dirty="0" smtClean="0"/>
          </a:p>
          <a:p>
            <a:pPr marL="0" indent="0">
              <a:buNone/>
            </a:pPr>
            <a:r>
              <a:rPr lang="en-CA" dirty="0" smtClean="0"/>
              <a:t> </a:t>
            </a:r>
          </a:p>
          <a:p>
            <a:pPr marL="0" indent="0">
              <a:buNone/>
            </a:pPr>
            <a:endParaRPr lang="en-CA"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925" y="3738562"/>
            <a:ext cx="8343900" cy="2238375"/>
          </a:xfrm>
          <a:prstGeom prst="rect">
            <a:avLst/>
          </a:prstGeom>
        </p:spPr>
      </p:pic>
    </p:spTree>
    <p:custDataLst>
      <p:tags r:id="rId1"/>
    </p:custDataLst>
    <p:extLst>
      <p:ext uri="{BB962C8B-B14F-4D97-AF65-F5344CB8AC3E}">
        <p14:creationId xmlns:p14="http://schemas.microsoft.com/office/powerpoint/2010/main" val="3410036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Step 5 — Attaching and Recognizing Suspect Media in Linux</a:t>
            </a:r>
            <a:endParaRPr lang="en-CA" dirty="0"/>
          </a:p>
        </p:txBody>
      </p:sp>
      <p:sp>
        <p:nvSpPr>
          <p:cNvPr id="3" name="Content Placeholder 2"/>
          <p:cNvSpPr>
            <a:spLocks noGrp="1"/>
          </p:cNvSpPr>
          <p:nvPr>
            <p:ph sz="quarter" idx="10"/>
          </p:nvPr>
        </p:nvSpPr>
        <p:spPr/>
        <p:txBody>
          <a:bodyPr/>
          <a:lstStyle/>
          <a:p>
            <a:r>
              <a:rPr lang="en-CA" sz="3200" dirty="0" smtClean="0"/>
              <a:t>You can use two main commands to attach and recognise devices in Linux.</a:t>
            </a:r>
          </a:p>
          <a:p>
            <a:pPr lvl="1"/>
            <a:r>
              <a:rPr lang="en-CA" sz="2800" dirty="0" smtClean="0"/>
              <a:t>The first command is </a:t>
            </a:r>
            <a:r>
              <a:rPr lang="en-CA" sz="2800" dirty="0" smtClean="0">
                <a:latin typeface="Courier New" panose="02070309020205020404" pitchFamily="49" charset="0"/>
                <a:cs typeface="Courier New" panose="02070309020205020404" pitchFamily="49" charset="0"/>
              </a:rPr>
              <a:t>dmesg</a:t>
            </a:r>
            <a:r>
              <a:rPr lang="en-CA" sz="2800" dirty="0" smtClean="0"/>
              <a:t>. This prints</a:t>
            </a:r>
            <a:r>
              <a:rPr lang="en-CA" sz="2800" dirty="0"/>
              <a:t> </a:t>
            </a:r>
            <a:r>
              <a:rPr lang="en-CA" sz="2800" dirty="0" smtClean="0"/>
              <a:t>the kernel buffer ring. </a:t>
            </a:r>
          </a:p>
          <a:p>
            <a:pPr lvl="1"/>
            <a:r>
              <a:rPr lang="en-CA" sz="2800" dirty="0" smtClean="0"/>
              <a:t>The kernel buffer ring records messages related to the operation of the kernel. In this case, attached drives.</a:t>
            </a:r>
          </a:p>
        </p:txBody>
      </p:sp>
    </p:spTree>
    <p:custDataLst>
      <p:tags r:id="rId1"/>
    </p:custDataLst>
    <p:extLst>
      <p:ext uri="{BB962C8B-B14F-4D97-AF65-F5344CB8AC3E}">
        <p14:creationId xmlns:p14="http://schemas.microsoft.com/office/powerpoint/2010/main" val="2312760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dmesg</a:t>
            </a:r>
            <a:endParaRPr lang="en-CA" dirty="0"/>
          </a:p>
        </p:txBody>
      </p:sp>
      <p:sp>
        <p:nvSpPr>
          <p:cNvPr id="3" name="Content Placeholder 2"/>
          <p:cNvSpPr>
            <a:spLocks noGrp="1"/>
          </p:cNvSpPr>
          <p:nvPr>
            <p:ph sz="quarter" idx="10"/>
          </p:nvPr>
        </p:nvSpPr>
        <p:spPr/>
        <p:txBody>
          <a:bodyPr/>
          <a:lstStyle/>
          <a:p>
            <a:pPr marL="0" indent="0">
              <a:buNone/>
            </a:pPr>
            <a:endParaRPr lang="en-CA" dirty="0" smtClean="0"/>
          </a:p>
          <a:p>
            <a:endParaRPr lang="en-CA"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323" y="1405643"/>
            <a:ext cx="8967304" cy="4771320"/>
          </a:xfrm>
          <a:prstGeom prst="rect">
            <a:avLst/>
          </a:prstGeom>
        </p:spPr>
      </p:pic>
    </p:spTree>
    <p:custDataLst>
      <p:tags r:id="rId1"/>
    </p:custDataLst>
    <p:extLst>
      <p:ext uri="{BB962C8B-B14F-4D97-AF65-F5344CB8AC3E}">
        <p14:creationId xmlns:p14="http://schemas.microsoft.com/office/powerpoint/2010/main" val="68854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Textbook Readings	</a:t>
            </a:r>
            <a:endParaRPr lang="en-US" dirty="0"/>
          </a:p>
        </p:txBody>
      </p:sp>
      <p:sp>
        <p:nvSpPr>
          <p:cNvPr id="3" name="Content Placeholder 2"/>
          <p:cNvSpPr>
            <a:spLocks noGrp="1"/>
          </p:cNvSpPr>
          <p:nvPr>
            <p:ph sz="quarter" idx="10"/>
          </p:nvPr>
        </p:nvSpPr>
        <p:spPr/>
        <p:txBody>
          <a:bodyPr/>
          <a:lstStyle/>
          <a:p>
            <a:pPr lvl="0"/>
            <a:r>
              <a:rPr lang="en-US" dirty="0" smtClean="0"/>
              <a:t>Chapter 6</a:t>
            </a:r>
          </a:p>
          <a:p>
            <a:pPr marL="0" indent="0">
              <a:buNone/>
            </a:pPr>
            <a:endParaRPr lang="en-US" dirty="0" smtClean="0"/>
          </a:p>
          <a:p>
            <a:pPr marL="914400" lvl="2" indent="0">
              <a:buNone/>
            </a:pPr>
            <a:endParaRPr lang="en-US" dirty="0" smtClean="0"/>
          </a:p>
          <a:p>
            <a:endParaRPr lang="en-US" dirty="0" smtClean="0"/>
          </a:p>
        </p:txBody>
      </p:sp>
    </p:spTree>
    <p:custDataLst>
      <p:tags r:id="rId1"/>
    </p:custDataLst>
    <p:extLst>
      <p:ext uri="{BB962C8B-B14F-4D97-AF65-F5344CB8AC3E}">
        <p14:creationId xmlns:p14="http://schemas.microsoft.com/office/powerpoint/2010/main" val="131516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Step 6 — Attaching and Recognizing Suspect Media in Linux</a:t>
            </a:r>
            <a:endParaRPr lang="en-CA" dirty="0"/>
          </a:p>
        </p:txBody>
      </p:sp>
      <p:sp>
        <p:nvSpPr>
          <p:cNvPr id="3" name="Content Placeholder 2"/>
          <p:cNvSpPr>
            <a:spLocks noGrp="1"/>
          </p:cNvSpPr>
          <p:nvPr>
            <p:ph sz="quarter" idx="10"/>
          </p:nvPr>
        </p:nvSpPr>
        <p:spPr/>
        <p:txBody>
          <a:bodyPr/>
          <a:lstStyle/>
          <a:p>
            <a:r>
              <a:rPr lang="en-CA" dirty="0" smtClean="0"/>
              <a:t>The second command is: </a:t>
            </a:r>
            <a:r>
              <a:rPr lang="en-CA" dirty="0" smtClean="0">
                <a:latin typeface="Courier New" panose="02070309020205020404" pitchFamily="49" charset="0"/>
                <a:cs typeface="Courier New" panose="02070309020205020404" pitchFamily="49" charset="0"/>
              </a:rPr>
              <a:t>tail –f /</a:t>
            </a:r>
            <a:r>
              <a:rPr lang="en-CA" dirty="0" err="1" smtClean="0">
                <a:latin typeface="Courier New" panose="02070309020205020404" pitchFamily="49" charset="0"/>
                <a:cs typeface="Courier New" panose="02070309020205020404" pitchFamily="49" charset="0"/>
              </a:rPr>
              <a:t>var</a:t>
            </a:r>
            <a:r>
              <a:rPr lang="en-CA" dirty="0" smtClean="0">
                <a:latin typeface="Courier New" panose="02070309020205020404" pitchFamily="49" charset="0"/>
                <a:cs typeface="Courier New" panose="02070309020205020404" pitchFamily="49" charset="0"/>
              </a:rPr>
              <a:t>/log/syslog</a:t>
            </a:r>
          </a:p>
          <a:p>
            <a:pPr lvl="1"/>
            <a:r>
              <a:rPr lang="en-CA" dirty="0" smtClean="0"/>
              <a:t>The log file /var/log/syslog contains system log information.</a:t>
            </a:r>
          </a:p>
          <a:p>
            <a:r>
              <a:rPr lang="en-CA" dirty="0" smtClean="0"/>
              <a:t>By running the </a:t>
            </a:r>
            <a:r>
              <a:rPr lang="en-CA" dirty="0">
                <a:latin typeface="Courier New" panose="02070309020205020404" pitchFamily="49" charset="0"/>
                <a:cs typeface="Courier New" panose="02070309020205020404" pitchFamily="49" charset="0"/>
              </a:rPr>
              <a:t>tail </a:t>
            </a:r>
            <a:r>
              <a:rPr lang="en-CA" dirty="0" smtClean="0"/>
              <a:t>command, you can watch </a:t>
            </a:r>
            <a:r>
              <a:rPr lang="en-CA" dirty="0"/>
              <a:t>new devices being attached to the system in </a:t>
            </a:r>
            <a:r>
              <a:rPr lang="en-CA" dirty="0" smtClean="0"/>
              <a:t>real time.</a:t>
            </a:r>
          </a:p>
          <a:p>
            <a:r>
              <a:rPr lang="en-CA" dirty="0" smtClean="0"/>
              <a:t>Run the command in a terminal, and then attach your USB.</a:t>
            </a:r>
          </a:p>
          <a:p>
            <a:r>
              <a:rPr lang="en-CA" dirty="0" smtClean="0"/>
              <a:t>Tail reads the last few lines of the </a:t>
            </a:r>
            <a:r>
              <a:rPr lang="en-CA" b="1" dirty="0" smtClean="0"/>
              <a:t>syslog</a:t>
            </a:r>
            <a:r>
              <a:rPr lang="en-CA" dirty="0" smtClean="0"/>
              <a:t>, and the </a:t>
            </a:r>
            <a:r>
              <a:rPr lang="en-CA" b="1" dirty="0" smtClean="0"/>
              <a:t>-f</a:t>
            </a:r>
            <a:r>
              <a:rPr lang="en-CA" dirty="0" smtClean="0"/>
              <a:t> flag advises to follow the </a:t>
            </a:r>
            <a:r>
              <a:rPr lang="en-CA" b="1" dirty="0" smtClean="0"/>
              <a:t>syslog</a:t>
            </a:r>
            <a:r>
              <a:rPr lang="en-CA" dirty="0" smtClean="0"/>
              <a:t> file. </a:t>
            </a:r>
          </a:p>
          <a:p>
            <a:endParaRPr lang="en-CA" dirty="0" smtClean="0"/>
          </a:p>
        </p:txBody>
      </p:sp>
    </p:spTree>
    <p:custDataLst>
      <p:tags r:id="rId1"/>
    </p:custDataLst>
    <p:extLst>
      <p:ext uri="{BB962C8B-B14F-4D97-AF65-F5344CB8AC3E}">
        <p14:creationId xmlns:p14="http://schemas.microsoft.com/office/powerpoint/2010/main" val="1124228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Step 6 — Attaching and Recognizing Suspect Media in Linux</a:t>
            </a:r>
            <a:endParaRPr lang="en-CA" dirty="0"/>
          </a:p>
        </p:txBody>
      </p:sp>
      <p:pic>
        <p:nvPicPr>
          <p:cNvPr id="5" name="Content Placeholder 4"/>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1897063" y="1440656"/>
            <a:ext cx="8353425" cy="4581525"/>
          </a:xfrm>
        </p:spPr>
      </p:pic>
    </p:spTree>
    <p:custDataLst>
      <p:tags r:id="rId1"/>
    </p:custDataLst>
    <p:extLst>
      <p:ext uri="{BB962C8B-B14F-4D97-AF65-F5344CB8AC3E}">
        <p14:creationId xmlns:p14="http://schemas.microsoft.com/office/powerpoint/2010/main" val="323097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Step 6 — Attaching and Recognizing Suspect Media in Windows</a:t>
            </a:r>
            <a:endParaRPr lang="en-CA" dirty="0"/>
          </a:p>
        </p:txBody>
      </p:sp>
      <p:sp>
        <p:nvSpPr>
          <p:cNvPr id="3" name="Content Placeholder 2"/>
          <p:cNvSpPr>
            <a:spLocks noGrp="1"/>
          </p:cNvSpPr>
          <p:nvPr>
            <p:ph sz="quarter" idx="10"/>
          </p:nvPr>
        </p:nvSpPr>
        <p:spPr/>
        <p:txBody>
          <a:bodyPr/>
          <a:lstStyle/>
          <a:p>
            <a:r>
              <a:rPr lang="en-CA" dirty="0" smtClean="0"/>
              <a:t>Because Windows auto-mounts everything, you must use a write-blocker. </a:t>
            </a:r>
          </a:p>
          <a:p>
            <a:r>
              <a:rPr lang="en-CA" dirty="0" smtClean="0"/>
              <a:t>In this example, a USB drive is connected through a Tableau USB write-blocker.</a:t>
            </a:r>
          </a:p>
          <a:p>
            <a:endParaRPr lang="en-CA" dirty="0" smtClean="0"/>
          </a:p>
          <a:p>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300" y="3207543"/>
            <a:ext cx="3959227" cy="2969420"/>
          </a:xfrm>
          <a:prstGeom prst="rect">
            <a:avLst/>
          </a:prstGeom>
        </p:spPr>
      </p:pic>
    </p:spTree>
    <p:custDataLst>
      <p:tags r:id="rId1"/>
    </p:custDataLst>
    <p:extLst>
      <p:ext uri="{BB962C8B-B14F-4D97-AF65-F5344CB8AC3E}">
        <p14:creationId xmlns:p14="http://schemas.microsoft.com/office/powerpoint/2010/main" val="116437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Step 6 — Attaching and Recognizing Suspect Media in Windows</a:t>
            </a:r>
            <a:endParaRPr lang="en-CA" dirty="0"/>
          </a:p>
        </p:txBody>
      </p:sp>
      <p:sp>
        <p:nvSpPr>
          <p:cNvPr id="3" name="Content Placeholder 2"/>
          <p:cNvSpPr>
            <a:spLocks noGrp="1"/>
          </p:cNvSpPr>
          <p:nvPr>
            <p:ph sz="quarter" idx="10"/>
          </p:nvPr>
        </p:nvSpPr>
        <p:spPr/>
        <p:txBody>
          <a:bodyPr/>
          <a:lstStyle/>
          <a:p>
            <a:r>
              <a:rPr lang="en-CA" dirty="0" smtClean="0"/>
              <a:t>In Windows, the drive is automatically recognised </a:t>
            </a:r>
          </a:p>
          <a:p>
            <a:r>
              <a:rPr lang="en-CA" dirty="0" smtClean="0"/>
              <a:t>Can be viewed but not written to</a:t>
            </a:r>
          </a:p>
          <a:p>
            <a:r>
              <a:rPr lang="en-CA" dirty="0" smtClean="0"/>
              <a:t>FTK Imager recognises the drive.</a:t>
            </a:r>
          </a:p>
          <a:p>
            <a:endParaRPr lang="en-CA" dirty="0" smtClean="0"/>
          </a:p>
          <a:p>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516" y="2436767"/>
            <a:ext cx="4343400" cy="3448050"/>
          </a:xfrm>
          <a:prstGeom prst="rect">
            <a:avLst/>
          </a:prstGeom>
        </p:spPr>
      </p:pic>
      <p:sp>
        <p:nvSpPr>
          <p:cNvPr id="5" name="TextBox 4"/>
          <p:cNvSpPr txBox="1"/>
          <p:nvPr/>
        </p:nvSpPr>
        <p:spPr>
          <a:xfrm>
            <a:off x="838200" y="4684488"/>
            <a:ext cx="6293223" cy="1200329"/>
          </a:xfrm>
          <a:prstGeom prst="rect">
            <a:avLst/>
          </a:prstGeom>
          <a:noFill/>
        </p:spPr>
        <p:txBody>
          <a:bodyPr wrap="square" rtlCol="0">
            <a:spAutoFit/>
          </a:bodyPr>
          <a:lstStyle/>
          <a:p>
            <a:r>
              <a:rPr lang="en-US"/>
              <a:t>Source: FTK Imager. Reproduced and used in accordance with the fair dealing provisions in section 29 of the Canadian Copyright Act for the purposes of education, research or private study. Further distribution may infringe copyright</a:t>
            </a:r>
            <a:endParaRPr lang="en-US" dirty="0"/>
          </a:p>
        </p:txBody>
      </p:sp>
    </p:spTree>
    <p:custDataLst>
      <p:tags r:id="rId1"/>
    </p:custDataLst>
    <p:extLst>
      <p:ext uri="{BB962C8B-B14F-4D97-AF65-F5344CB8AC3E}">
        <p14:creationId xmlns:p14="http://schemas.microsoft.com/office/powerpoint/2010/main" val="4228426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7 — Acquisition - Linux Tools</a:t>
            </a:r>
            <a:endParaRPr lang="en-CA" dirty="0"/>
          </a:p>
        </p:txBody>
      </p:sp>
      <p:sp>
        <p:nvSpPr>
          <p:cNvPr id="3" name="Content Placeholder 2"/>
          <p:cNvSpPr>
            <a:spLocks noGrp="1"/>
          </p:cNvSpPr>
          <p:nvPr>
            <p:ph sz="quarter" idx="10"/>
          </p:nvPr>
        </p:nvSpPr>
        <p:spPr/>
        <p:txBody>
          <a:bodyPr>
            <a:noAutofit/>
          </a:bodyPr>
          <a:lstStyle/>
          <a:p>
            <a:r>
              <a:rPr lang="en-CA" dirty="0" smtClean="0"/>
              <a:t>DD - Convert and Copy a File</a:t>
            </a:r>
          </a:p>
          <a:p>
            <a:pPr lvl="1"/>
            <a:r>
              <a:rPr lang="en-CA" dirty="0" smtClean="0"/>
              <a:t>[ dd ] = small </a:t>
            </a:r>
            <a:r>
              <a:rPr lang="en-CA" dirty="0"/>
              <a:t>L</a:t>
            </a:r>
            <a:r>
              <a:rPr lang="en-CA" dirty="0" smtClean="0"/>
              <a:t>inux program that copies and converts data</a:t>
            </a:r>
          </a:p>
          <a:p>
            <a:r>
              <a:rPr lang="en-CA" dirty="0" smtClean="0"/>
              <a:t>The program has a number of flags that can be utilized:</a:t>
            </a:r>
          </a:p>
          <a:p>
            <a:pPr lvl="1"/>
            <a:r>
              <a:rPr lang="en-CA" dirty="0" smtClean="0"/>
              <a:t>[ bs ] = block size (the amount of data transferred.) </a:t>
            </a:r>
          </a:p>
          <a:p>
            <a:pPr lvl="1"/>
            <a:r>
              <a:rPr lang="en-CA" dirty="0" smtClean="0"/>
              <a:t>[ if ] = Input File (read from file and not stdin)</a:t>
            </a:r>
          </a:p>
          <a:p>
            <a:pPr lvl="1"/>
            <a:r>
              <a:rPr lang="en-CA" dirty="0" smtClean="0"/>
              <a:t>[ of ] = Output File (write to file and not </a:t>
            </a:r>
            <a:r>
              <a:rPr lang="en-CA" dirty="0" err="1" smtClean="0"/>
              <a:t>stdout</a:t>
            </a:r>
            <a:r>
              <a:rPr lang="en-CA" dirty="0" smtClean="0"/>
              <a:t>)</a:t>
            </a:r>
          </a:p>
          <a:p>
            <a:pPr lvl="1"/>
            <a:r>
              <a:rPr lang="en-CA" dirty="0" smtClean="0"/>
              <a:t>[ conv=noerror ] = (convert the file and continue after read errors)</a:t>
            </a:r>
          </a:p>
          <a:p>
            <a:pPr lvl="1"/>
            <a:r>
              <a:rPr lang="en-CA" dirty="0" smtClean="0"/>
              <a:t>[ sync ] Pad any areas from read errors</a:t>
            </a:r>
          </a:p>
        </p:txBody>
      </p:sp>
    </p:spTree>
    <p:custDataLst>
      <p:tags r:id="rId1"/>
    </p:custDataLst>
    <p:extLst>
      <p:ext uri="{BB962C8B-B14F-4D97-AF65-F5344CB8AC3E}">
        <p14:creationId xmlns:p14="http://schemas.microsoft.com/office/powerpoint/2010/main" val="657456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Linux dd - Example</a:t>
            </a:r>
            <a:endParaRPr lang="en-CA" dirty="0"/>
          </a:p>
        </p:txBody>
      </p:sp>
      <p:sp>
        <p:nvSpPr>
          <p:cNvPr id="3" name="Content Placeholder 2"/>
          <p:cNvSpPr>
            <a:spLocks noGrp="1"/>
          </p:cNvSpPr>
          <p:nvPr>
            <p:ph sz="quarter" idx="10"/>
          </p:nvPr>
        </p:nvSpPr>
        <p:spPr/>
        <p:txBody>
          <a:bodyPr>
            <a:normAutofit/>
          </a:bodyPr>
          <a:lstStyle/>
          <a:p>
            <a:r>
              <a:rPr lang="en-CA" dirty="0" smtClean="0"/>
              <a:t>Running the command </a:t>
            </a: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dd </a:t>
            </a:r>
            <a:r>
              <a:rPr lang="en-CA" dirty="0">
                <a:latin typeface="Courier New" panose="02070309020205020404" pitchFamily="49" charset="0"/>
                <a:cs typeface="Courier New" panose="02070309020205020404" pitchFamily="49" charset="0"/>
              </a:rPr>
              <a:t>if=/</a:t>
            </a:r>
            <a:r>
              <a:rPr lang="en-CA" dirty="0" smtClean="0">
                <a:latin typeface="Courier New" panose="02070309020205020404" pitchFamily="49" charset="0"/>
                <a:cs typeface="Courier New" panose="02070309020205020404" pitchFamily="49" charset="0"/>
              </a:rPr>
              <a:t>dev/</a:t>
            </a:r>
            <a:r>
              <a:rPr lang="en-CA" dirty="0" err="1" smtClean="0">
                <a:latin typeface="Courier New" panose="02070309020205020404" pitchFamily="49" charset="0"/>
                <a:cs typeface="Courier New" panose="02070309020205020404" pitchFamily="49" charset="0"/>
              </a:rPr>
              <a:t>sdc</a:t>
            </a:r>
            <a:r>
              <a:rPr lang="en-CA" dirty="0" smtClean="0">
                <a:latin typeface="Courier New" panose="02070309020205020404" pitchFamily="49" charset="0"/>
                <a:cs typeface="Courier New" panose="02070309020205020404" pitchFamily="49" charset="0"/>
              </a:rPr>
              <a:t> of=</a:t>
            </a:r>
            <a:r>
              <a:rPr lang="en-CA" dirty="0" err="1" smtClean="0">
                <a:latin typeface="Courier New" panose="02070309020205020404" pitchFamily="49" charset="0"/>
                <a:cs typeface="Courier New" panose="02070309020205020404" pitchFamily="49" charset="0"/>
              </a:rPr>
              <a:t>image.raw</a:t>
            </a:r>
            <a:r>
              <a:rPr lang="en-CA" dirty="0" smtClean="0"/>
              <a:t> copies the entire physical device.</a:t>
            </a:r>
          </a:p>
          <a:p>
            <a:r>
              <a:rPr lang="en-CA" dirty="0" smtClean="0"/>
              <a:t>This acquisition is relatively slow because we did not set the </a:t>
            </a:r>
            <a:r>
              <a:rPr lang="en-CA" b="1" dirty="0" err="1" smtClean="0"/>
              <a:t>bs</a:t>
            </a:r>
            <a:r>
              <a:rPr lang="en-CA" dirty="0" smtClean="0"/>
              <a:t> parameter. The default bs is 512 bytes.</a:t>
            </a:r>
          </a:p>
          <a:p>
            <a:r>
              <a:rPr lang="en-CA" dirty="0" smtClean="0"/>
              <a:t>If not set, the kernel defaults and reads 1024 bytes at a time. For every 1k, </a:t>
            </a:r>
            <a:r>
              <a:rPr lang="en-CA" dirty="0" err="1" smtClean="0"/>
              <a:t>dd</a:t>
            </a:r>
            <a:r>
              <a:rPr lang="en-CA" dirty="0" smtClean="0"/>
              <a:t> reads 512 and throws away the other 512. On the next 1024, it re-reads the 512 that was thrown away. </a:t>
            </a:r>
          </a:p>
        </p:txBody>
      </p:sp>
    </p:spTree>
    <p:custDataLst>
      <p:tags r:id="rId1"/>
    </p:custDataLst>
    <p:extLst>
      <p:ext uri="{BB962C8B-B14F-4D97-AF65-F5344CB8AC3E}">
        <p14:creationId xmlns:p14="http://schemas.microsoft.com/office/powerpoint/2010/main" val="2277326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Linux dd - Example</a:t>
            </a:r>
            <a:endParaRPr lang="en-CA" dirty="0"/>
          </a:p>
        </p:txBody>
      </p:sp>
      <p:sp>
        <p:nvSpPr>
          <p:cNvPr id="3" name="Content Placeholder 2"/>
          <p:cNvSpPr>
            <a:spLocks noGrp="1"/>
          </p:cNvSpPr>
          <p:nvPr>
            <p:ph sz="quarter" idx="10"/>
          </p:nvPr>
        </p:nvSpPr>
        <p:spPr/>
        <p:txBody>
          <a:bodyPr>
            <a:normAutofit/>
          </a:bodyPr>
          <a:lstStyle/>
          <a:p>
            <a:r>
              <a:rPr lang="en-CA" dirty="0" smtClean="0"/>
              <a:t>To speed up the acquisition, increase the size of the block size.</a:t>
            </a:r>
          </a:p>
          <a:p>
            <a:r>
              <a:rPr lang="en-CA" dirty="0" smtClean="0"/>
              <a:t>Running the command </a:t>
            </a: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dd if</a:t>
            </a:r>
            <a:r>
              <a:rPr lang="en-CA" dirty="0">
                <a:latin typeface="Courier New" panose="02070309020205020404" pitchFamily="49" charset="0"/>
                <a:cs typeface="Courier New" panose="02070309020205020404" pitchFamily="49" charset="0"/>
              </a:rPr>
              <a:t>=/</a:t>
            </a:r>
            <a:r>
              <a:rPr lang="en-CA" dirty="0" smtClean="0">
                <a:latin typeface="Courier New" panose="02070309020205020404" pitchFamily="49" charset="0"/>
                <a:cs typeface="Courier New" panose="02070309020205020404" pitchFamily="49" charset="0"/>
              </a:rPr>
              <a:t>dev/sdc </a:t>
            </a:r>
            <a:r>
              <a:rPr lang="en-CA" dirty="0" err="1" smtClean="0">
                <a:latin typeface="Courier New" panose="02070309020205020404" pitchFamily="49" charset="0"/>
                <a:cs typeface="Courier New" panose="02070309020205020404" pitchFamily="49" charset="0"/>
              </a:rPr>
              <a:t>bs</a:t>
            </a:r>
            <a:r>
              <a:rPr lang="en-CA" dirty="0" smtClean="0">
                <a:latin typeface="Courier New" panose="02070309020205020404" pitchFamily="49" charset="0"/>
                <a:cs typeface="Courier New" panose="02070309020205020404" pitchFamily="49" charset="0"/>
              </a:rPr>
              <a:t>=4k of=image2.raw</a:t>
            </a:r>
            <a:r>
              <a:rPr lang="en-CA" dirty="0" smtClean="0"/>
              <a:t> is much faster. </a:t>
            </a:r>
          </a:p>
          <a:p>
            <a:r>
              <a:rPr lang="en-CA" dirty="0" smtClean="0"/>
              <a:t>In this example, no data is being thrown away. </a:t>
            </a:r>
          </a:p>
          <a:p>
            <a:r>
              <a:rPr lang="en-CA" dirty="0" smtClean="0"/>
              <a:t>Unless numerous read errors are received, increase the </a:t>
            </a:r>
            <a:r>
              <a:rPr lang="en-CA" b="1" dirty="0" err="1" smtClean="0"/>
              <a:t>bs</a:t>
            </a:r>
            <a:r>
              <a:rPr lang="en-CA" dirty="0" smtClean="0"/>
              <a:t> to speed the acquisition.</a:t>
            </a:r>
          </a:p>
        </p:txBody>
      </p:sp>
    </p:spTree>
    <p:custDataLst>
      <p:tags r:id="rId1"/>
    </p:custDataLst>
    <p:extLst>
      <p:ext uri="{BB962C8B-B14F-4D97-AF65-F5344CB8AC3E}">
        <p14:creationId xmlns:p14="http://schemas.microsoft.com/office/powerpoint/2010/main" val="9618126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conv=noerror</a:t>
            </a:r>
            <a:endParaRPr lang="en-CA" dirty="0"/>
          </a:p>
        </p:txBody>
      </p:sp>
      <p:sp>
        <p:nvSpPr>
          <p:cNvPr id="3" name="Content Placeholder 2"/>
          <p:cNvSpPr>
            <a:spLocks noGrp="1"/>
          </p:cNvSpPr>
          <p:nvPr>
            <p:ph sz="quarter" idx="10"/>
          </p:nvPr>
        </p:nvSpPr>
        <p:spPr/>
        <p:txBody>
          <a:bodyPr>
            <a:normAutofit/>
          </a:bodyPr>
          <a:lstStyle/>
          <a:p>
            <a:r>
              <a:rPr lang="en-CA" dirty="0" smtClean="0"/>
              <a:t>By default, DD stops the process if it encounters a read error.</a:t>
            </a:r>
          </a:p>
          <a:p>
            <a:r>
              <a:rPr lang="en-CA" dirty="0" smtClean="0"/>
              <a:t>To continue the acquisition without stopping, implement the </a:t>
            </a:r>
            <a:r>
              <a:rPr lang="en-CA" dirty="0" smtClean="0">
                <a:latin typeface="Courier New" panose="02070309020205020404" pitchFamily="49" charset="0"/>
                <a:cs typeface="Courier New" panose="02070309020205020404" pitchFamily="49" charset="0"/>
              </a:rPr>
              <a:t>conv=</a:t>
            </a:r>
            <a:r>
              <a:rPr lang="en-CA" dirty="0" err="1" smtClean="0">
                <a:latin typeface="Courier New" panose="02070309020205020404" pitchFamily="49" charset="0"/>
                <a:cs typeface="Courier New" panose="02070309020205020404" pitchFamily="49" charset="0"/>
              </a:rPr>
              <a:t>noerror</a:t>
            </a:r>
            <a:r>
              <a:rPr lang="en-CA" dirty="0" smtClean="0"/>
              <a:t> option.</a:t>
            </a:r>
          </a:p>
          <a:p>
            <a:pPr lvl="1"/>
            <a:r>
              <a:rPr lang="en-CA" dirty="0" smtClean="0"/>
              <a:t>This option skips over read errors and continues with the acquisition.</a:t>
            </a:r>
          </a:p>
          <a:p>
            <a:r>
              <a:rPr lang="en-CA" dirty="0" smtClean="0"/>
              <a:t>Note that because errors are skipped, the acquired file will be smaller than the original.</a:t>
            </a:r>
          </a:p>
          <a:p>
            <a:pPr lvl="1"/>
            <a:r>
              <a:rPr lang="en-CA" dirty="0" smtClean="0"/>
              <a:t>This may result in the file being unable to be mounted. </a:t>
            </a:r>
            <a:endParaRPr lang="en-CA" dirty="0"/>
          </a:p>
        </p:txBody>
      </p:sp>
    </p:spTree>
    <p:custDataLst>
      <p:tags r:id="rId1"/>
    </p:custDataLst>
    <p:extLst>
      <p:ext uri="{BB962C8B-B14F-4D97-AF65-F5344CB8AC3E}">
        <p14:creationId xmlns:p14="http://schemas.microsoft.com/office/powerpoint/2010/main" val="3987427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sync</a:t>
            </a:r>
            <a:endParaRPr lang="en-CA" dirty="0"/>
          </a:p>
        </p:txBody>
      </p:sp>
      <p:sp>
        <p:nvSpPr>
          <p:cNvPr id="3" name="Content Placeholder 2"/>
          <p:cNvSpPr>
            <a:spLocks noGrp="1"/>
          </p:cNvSpPr>
          <p:nvPr>
            <p:ph sz="quarter" idx="10"/>
          </p:nvPr>
        </p:nvSpPr>
        <p:spPr/>
        <p:txBody>
          <a:bodyPr>
            <a:normAutofit/>
          </a:bodyPr>
          <a:lstStyle/>
          <a:p>
            <a:r>
              <a:rPr lang="en-CA" dirty="0" smtClean="0"/>
              <a:t>The option </a:t>
            </a:r>
            <a:r>
              <a:rPr lang="en-CA" dirty="0" smtClean="0">
                <a:latin typeface="Courier New" panose="02070309020205020404" pitchFamily="49" charset="0"/>
                <a:cs typeface="Courier New" panose="02070309020205020404" pitchFamily="49" charset="0"/>
              </a:rPr>
              <a:t>sync</a:t>
            </a:r>
            <a:r>
              <a:rPr lang="en-CA" dirty="0" smtClean="0"/>
              <a:t> pads the read errors with zeros.</a:t>
            </a:r>
          </a:p>
          <a:p>
            <a:r>
              <a:rPr lang="en-CA" dirty="0" smtClean="0"/>
              <a:t>To put it all together:</a:t>
            </a:r>
          </a:p>
          <a:p>
            <a:pPr marL="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if=/dev/sdc bs=4k conv=</a:t>
            </a:r>
            <a:r>
              <a:rPr lang="en-CA" dirty="0" err="1" smtClean="0">
                <a:latin typeface="Courier New" panose="02070309020205020404" pitchFamily="49" charset="0"/>
                <a:cs typeface="Courier New" panose="02070309020205020404" pitchFamily="49" charset="0"/>
              </a:rPr>
              <a:t>noerror,sync</a:t>
            </a:r>
            <a:r>
              <a:rPr lang="en-CA" dirty="0" smtClean="0">
                <a:latin typeface="Courier New" panose="02070309020205020404" pitchFamily="49" charset="0"/>
                <a:cs typeface="Courier New" panose="02070309020205020404" pitchFamily="49" charset="0"/>
              </a:rPr>
              <a:t> of=image3.raw</a:t>
            </a:r>
          </a:p>
        </p:txBody>
      </p:sp>
    </p:spTree>
    <p:custDataLst>
      <p:tags r:id="rId1"/>
    </p:custDataLst>
    <p:extLst>
      <p:ext uri="{BB962C8B-B14F-4D97-AF65-F5344CB8AC3E}">
        <p14:creationId xmlns:p14="http://schemas.microsoft.com/office/powerpoint/2010/main" val="326564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d</a:t>
            </a:r>
            <a:r>
              <a:rPr lang="en-CA" dirty="0" err="1" smtClean="0"/>
              <a:t>d</a:t>
            </a:r>
            <a:r>
              <a:rPr lang="en-CA" dirty="0" smtClean="0"/>
              <a:t> Variants - dcfldd and dc3dd</a:t>
            </a:r>
            <a:endParaRPr lang="en-CA" dirty="0"/>
          </a:p>
        </p:txBody>
      </p:sp>
      <p:sp>
        <p:nvSpPr>
          <p:cNvPr id="3" name="Content Placeholder 2"/>
          <p:cNvSpPr>
            <a:spLocks noGrp="1"/>
          </p:cNvSpPr>
          <p:nvPr>
            <p:ph sz="quarter" idx="10"/>
          </p:nvPr>
        </p:nvSpPr>
        <p:spPr/>
        <p:txBody>
          <a:bodyPr>
            <a:normAutofit/>
          </a:bodyPr>
          <a:lstStyle/>
          <a:p>
            <a:r>
              <a:rPr lang="en-CA" dirty="0" smtClean="0"/>
              <a:t>dcfldd and dc3dd are two variants of dd developed explicitly for forensics.</a:t>
            </a:r>
          </a:p>
          <a:p>
            <a:r>
              <a:rPr lang="en-CA" dirty="0"/>
              <a:t>dcfldd </a:t>
            </a:r>
            <a:r>
              <a:rPr lang="en-CA" dirty="0" smtClean="0"/>
              <a:t>has additional options such as authentication during acquisition, a status log, file segmentation and the ability to write to more than one output file at a time. </a:t>
            </a:r>
          </a:p>
          <a:p>
            <a:endParaRPr lang="en-CA" dirty="0" smtClean="0"/>
          </a:p>
        </p:txBody>
      </p:sp>
    </p:spTree>
    <p:custDataLst>
      <p:tags r:id="rId1"/>
    </p:custDataLst>
    <p:extLst>
      <p:ext uri="{BB962C8B-B14F-4D97-AF65-F5344CB8AC3E}">
        <p14:creationId xmlns:p14="http://schemas.microsoft.com/office/powerpoint/2010/main" val="590780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 </a:t>
            </a:r>
          </a:p>
        </p:txBody>
      </p:sp>
      <p:sp>
        <p:nvSpPr>
          <p:cNvPr id="3" name="Content Placeholder 2"/>
          <p:cNvSpPr>
            <a:spLocks noGrp="1"/>
          </p:cNvSpPr>
          <p:nvPr>
            <p:ph sz="quarter" idx="10"/>
          </p:nvPr>
        </p:nvSpPr>
        <p:spPr/>
        <p:txBody>
          <a:bodyPr>
            <a:normAutofit/>
          </a:bodyPr>
          <a:lstStyle/>
          <a:p>
            <a:r>
              <a:rPr lang="en-CA" dirty="0" smtClean="0"/>
              <a:t>Capturing non-volatile disk captures is a two-step approach: acquire the media and then authenticate the media.</a:t>
            </a:r>
          </a:p>
          <a:p>
            <a:r>
              <a:rPr lang="en-CA" dirty="0" smtClean="0"/>
              <a:t>Only after the media is acquired and authenticated can an analysis start.</a:t>
            </a:r>
          </a:p>
          <a:p>
            <a:r>
              <a:rPr lang="en-CA" dirty="0" smtClean="0"/>
              <a:t>There are several tools and ways to acquire media </a:t>
            </a:r>
          </a:p>
          <a:p>
            <a:pPr lvl="1"/>
            <a:r>
              <a:rPr lang="en-CA" dirty="0" smtClean="0"/>
              <a:t>Free, open-source tools that can be used in both </a:t>
            </a:r>
            <a:r>
              <a:rPr lang="en-CA" dirty="0"/>
              <a:t>L</a:t>
            </a:r>
            <a:r>
              <a:rPr lang="en-CA" dirty="0" smtClean="0"/>
              <a:t>inux and Windows</a:t>
            </a:r>
          </a:p>
          <a:p>
            <a:pPr lvl="1"/>
            <a:r>
              <a:rPr lang="en-CA" dirty="0" smtClean="0"/>
              <a:t>Specialized, paid forensic suites such as FTK, </a:t>
            </a:r>
            <a:r>
              <a:rPr lang="en-CA" dirty="0" err="1" smtClean="0"/>
              <a:t>EnCase</a:t>
            </a:r>
            <a:r>
              <a:rPr lang="en-CA" dirty="0" smtClean="0"/>
              <a:t> and </a:t>
            </a:r>
            <a:br>
              <a:rPr lang="en-CA" dirty="0" smtClean="0"/>
            </a:br>
            <a:r>
              <a:rPr lang="en-CA" dirty="0" smtClean="0"/>
              <a:t>X-Ways</a:t>
            </a:r>
          </a:p>
        </p:txBody>
      </p:sp>
    </p:spTree>
    <p:custDataLst>
      <p:tags r:id="rId1"/>
    </p:custDataLst>
    <p:extLst>
      <p:ext uri="{BB962C8B-B14F-4D97-AF65-F5344CB8AC3E}">
        <p14:creationId xmlns:p14="http://schemas.microsoft.com/office/powerpoint/2010/main" val="2982163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dcfldd</a:t>
            </a:r>
            <a:endParaRPr lang="en-CA" dirty="0"/>
          </a:p>
        </p:txBody>
      </p:sp>
      <p:sp>
        <p:nvSpPr>
          <p:cNvPr id="3" name="Content Placeholder 2"/>
          <p:cNvSpPr>
            <a:spLocks noGrp="1"/>
          </p:cNvSpPr>
          <p:nvPr>
            <p:ph sz="quarter" idx="10"/>
          </p:nvPr>
        </p:nvSpPr>
        <p:spPr/>
        <p:txBody>
          <a:bodyPr>
            <a:normAutofit/>
          </a:bodyPr>
          <a:lstStyle/>
          <a:p>
            <a:r>
              <a:rPr lang="en-CA" dirty="0" smtClean="0"/>
              <a:t>Run the following command to acquire a device and write a hash log to a text file.</a:t>
            </a:r>
          </a:p>
          <a:p>
            <a:pPr marL="23495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dcfldd if=/dev/sdc</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bs=4k conv=noerror of=</a:t>
            </a:r>
            <a:r>
              <a:rPr lang="en-CA" dirty="0" err="1" smtClean="0">
                <a:latin typeface="Courier New" panose="02070309020205020404" pitchFamily="49" charset="0"/>
                <a:cs typeface="Courier New" panose="02070309020205020404" pitchFamily="49" charset="0"/>
              </a:rPr>
              <a:t>dcfldd.img</a:t>
            </a:r>
            <a:r>
              <a:rPr lang="en-CA" dirty="0" smtClean="0">
                <a:latin typeface="Courier New" panose="02070309020205020404" pitchFamily="49" charset="0"/>
                <a:cs typeface="Courier New" panose="02070309020205020404" pitchFamily="49" charset="0"/>
              </a:rPr>
              <a:t> hashlog=dcfldd.txt</a:t>
            </a:r>
          </a:p>
          <a:p>
            <a:r>
              <a:rPr lang="en-CA" dirty="0" smtClean="0"/>
              <a:t>Note that dcfldd provides a running status log to stdout during acquisition.</a:t>
            </a:r>
          </a:p>
        </p:txBody>
      </p:sp>
    </p:spTree>
    <p:custDataLst>
      <p:tags r:id="rId1"/>
    </p:custDataLst>
    <p:extLst>
      <p:ext uri="{BB962C8B-B14F-4D97-AF65-F5344CB8AC3E}">
        <p14:creationId xmlns:p14="http://schemas.microsoft.com/office/powerpoint/2010/main" val="922796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dcfldd</a:t>
            </a:r>
            <a:endParaRPr lang="en-CA" dirty="0"/>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1068388" y="1216819"/>
            <a:ext cx="10010775" cy="1676400"/>
          </a:xfr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0598" y="3533913"/>
            <a:ext cx="8851900" cy="2222500"/>
          </a:xfrm>
          <a:prstGeom prst="rect">
            <a:avLst/>
          </a:prstGeom>
        </p:spPr>
      </p:pic>
    </p:spTree>
    <p:custDataLst>
      <p:tags r:id="rId1"/>
    </p:custDataLst>
    <p:extLst>
      <p:ext uri="{BB962C8B-B14F-4D97-AF65-F5344CB8AC3E}">
        <p14:creationId xmlns:p14="http://schemas.microsoft.com/office/powerpoint/2010/main" val="1719229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dc3dd</a:t>
            </a:r>
            <a:endParaRPr lang="en-CA" dirty="0"/>
          </a:p>
        </p:txBody>
      </p:sp>
      <p:sp>
        <p:nvSpPr>
          <p:cNvPr id="3" name="Content Placeholder 2"/>
          <p:cNvSpPr>
            <a:spLocks noGrp="1"/>
          </p:cNvSpPr>
          <p:nvPr>
            <p:ph sz="quarter" idx="10"/>
          </p:nvPr>
        </p:nvSpPr>
        <p:spPr/>
        <p:txBody>
          <a:bodyPr>
            <a:normAutofit/>
          </a:bodyPr>
          <a:lstStyle/>
          <a:p>
            <a:r>
              <a:rPr lang="en-CA" dirty="0" smtClean="0"/>
              <a:t>Unlike dd or dcfldd, </a:t>
            </a:r>
            <a:r>
              <a:rPr lang="en-CA" dirty="0"/>
              <a:t>dc3dd </a:t>
            </a:r>
            <a:r>
              <a:rPr lang="en-CA" dirty="0" smtClean="0"/>
              <a:t>manages </a:t>
            </a:r>
            <a:r>
              <a:rPr lang="en-CA" dirty="0"/>
              <a:t>errors during acquisition</a:t>
            </a:r>
            <a:r>
              <a:rPr lang="en-CA" dirty="0" smtClean="0"/>
              <a:t>. Therefore, the </a:t>
            </a:r>
            <a:r>
              <a:rPr lang="en-CA" dirty="0" smtClean="0">
                <a:latin typeface="Courier New" panose="02070309020205020404" pitchFamily="49" charset="0"/>
                <a:cs typeface="Courier New" panose="02070309020205020404" pitchFamily="49" charset="0"/>
              </a:rPr>
              <a:t>conv=</a:t>
            </a:r>
            <a:r>
              <a:rPr lang="en-CA" dirty="0" err="1" smtClean="0">
                <a:latin typeface="Courier New" panose="02070309020205020404" pitchFamily="49" charset="0"/>
                <a:cs typeface="Courier New" panose="02070309020205020404" pitchFamily="49" charset="0"/>
              </a:rPr>
              <a:t>noerror,sync</a:t>
            </a:r>
            <a:r>
              <a:rPr lang="en-CA" dirty="0" smtClean="0"/>
              <a:t> flag </a:t>
            </a:r>
            <a:r>
              <a:rPr lang="en-CA" dirty="0"/>
              <a:t>is </a:t>
            </a:r>
            <a:r>
              <a:rPr lang="en-CA" dirty="0" smtClean="0"/>
              <a:t>not needed.</a:t>
            </a:r>
            <a:endParaRPr lang="en-CA" dirty="0"/>
          </a:p>
          <a:p>
            <a:pPr marL="287338" indent="0">
              <a:buNone/>
            </a:pPr>
            <a:r>
              <a:rPr lang="en-CA" dirty="0" smtClean="0">
                <a:latin typeface="Courier New" panose="02070309020205020404" pitchFamily="49" charset="0"/>
                <a:cs typeface="Courier New" panose="02070309020205020404" pitchFamily="49" charset="0"/>
              </a:rPr>
              <a:t>dc3dd </a:t>
            </a:r>
            <a:r>
              <a:rPr lang="en-CA" dirty="0">
                <a:latin typeface="Courier New" panose="02070309020205020404" pitchFamily="49" charset="0"/>
                <a:cs typeface="Courier New" panose="02070309020205020404" pitchFamily="49" charset="0"/>
              </a:rPr>
              <a:t>if=/dev/sdc of=</a:t>
            </a:r>
            <a:r>
              <a:rPr lang="en-CA" dirty="0" err="1">
                <a:latin typeface="Courier New" panose="02070309020205020404" pitchFamily="49" charset="0"/>
                <a:cs typeface="Courier New" panose="02070309020205020404" pitchFamily="49" charset="0"/>
              </a:rPr>
              <a:t>image.raw</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log=error.log</a:t>
            </a:r>
            <a:endParaRPr lang="en-CA" dirty="0" smtClean="0"/>
          </a:p>
          <a:p>
            <a:r>
              <a:rPr lang="en-CA" dirty="0" smtClean="0"/>
              <a:t>Note that dc3dd also provides a real-time status of the acquisition.</a:t>
            </a:r>
            <a:endParaRPr lang="en-CA" dirty="0"/>
          </a:p>
          <a:p>
            <a:endParaRPr lang="en-CA" dirty="0" smtClean="0"/>
          </a:p>
        </p:txBody>
      </p:sp>
    </p:spTree>
    <p:custDataLst>
      <p:tags r:id="rId1"/>
    </p:custDataLst>
    <p:extLst>
      <p:ext uri="{BB962C8B-B14F-4D97-AF65-F5344CB8AC3E}">
        <p14:creationId xmlns:p14="http://schemas.microsoft.com/office/powerpoint/2010/main" val="1125904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dc3dd</a:t>
            </a:r>
            <a:endParaRPr lang="en-CA" dirty="0"/>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1854200" y="1269206"/>
            <a:ext cx="8439150" cy="4924425"/>
          </a:xfrm>
        </p:spPr>
      </p:pic>
    </p:spTree>
    <p:custDataLst>
      <p:tags r:id="rId1"/>
    </p:custDataLst>
    <p:extLst>
      <p:ext uri="{BB962C8B-B14F-4D97-AF65-F5344CB8AC3E}">
        <p14:creationId xmlns:p14="http://schemas.microsoft.com/office/powerpoint/2010/main" val="1872164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a:t>
            </a:r>
            <a:r>
              <a:rPr lang="en-CA" dirty="0" smtClean="0"/>
              <a:t>at error.txt</a:t>
            </a:r>
            <a:endParaRPr lang="en-CA" dirty="0"/>
          </a:p>
        </p:txBody>
      </p:sp>
      <p:pic>
        <p:nvPicPr>
          <p:cNvPr id="5" name="Content Placeholder 4"/>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1854200" y="1269206"/>
            <a:ext cx="8439150" cy="4924425"/>
          </a:xfrm>
        </p:spPr>
      </p:pic>
    </p:spTree>
    <p:custDataLst>
      <p:tags r:id="rId1"/>
    </p:custDataLst>
    <p:extLst>
      <p:ext uri="{BB962C8B-B14F-4D97-AF65-F5344CB8AC3E}">
        <p14:creationId xmlns:p14="http://schemas.microsoft.com/office/powerpoint/2010/main" val="13511373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ftkimager – Command Line</a:t>
            </a:r>
            <a:endParaRPr lang="en-CA" dirty="0"/>
          </a:p>
        </p:txBody>
      </p:sp>
      <p:sp>
        <p:nvSpPr>
          <p:cNvPr id="3" name="Content Placeholder 2"/>
          <p:cNvSpPr>
            <a:spLocks noGrp="1"/>
          </p:cNvSpPr>
          <p:nvPr>
            <p:ph sz="quarter" idx="10"/>
          </p:nvPr>
        </p:nvSpPr>
        <p:spPr/>
        <p:txBody>
          <a:bodyPr>
            <a:normAutofit/>
          </a:bodyPr>
          <a:lstStyle/>
          <a:p>
            <a:r>
              <a:rPr lang="en-CA" dirty="0" smtClean="0"/>
              <a:t>AccessData provides a free, </a:t>
            </a:r>
            <a:r>
              <a:rPr lang="en-CA" dirty="0" smtClean="0">
                <a:hlinkClick r:id="rId4"/>
              </a:rPr>
              <a:t>command line version of FTK Imager</a:t>
            </a:r>
            <a:r>
              <a:rPr lang="en-CA" dirty="0"/>
              <a:t> (http://</a:t>
            </a:r>
            <a:r>
              <a:rPr lang="en-CA" dirty="0" smtClean="0"/>
              <a:t>accessdata.com/product-download)</a:t>
            </a:r>
          </a:p>
          <a:p>
            <a:r>
              <a:rPr lang="en-CA" dirty="0" smtClean="0"/>
              <a:t>Available for Windows, OSX, Debian, Ubuntu, Fedora and Red Hat</a:t>
            </a:r>
          </a:p>
          <a:p>
            <a:r>
              <a:rPr lang="en-CA" dirty="0" smtClean="0"/>
              <a:t>SIFT is based on Ubuntu</a:t>
            </a:r>
          </a:p>
          <a:p>
            <a:endParaRPr lang="en-CA" dirty="0"/>
          </a:p>
        </p:txBody>
      </p:sp>
    </p:spTree>
    <p:custDataLst>
      <p:tags r:id="rId1"/>
    </p:custDataLst>
    <p:extLst>
      <p:ext uri="{BB962C8B-B14F-4D97-AF65-F5344CB8AC3E}">
        <p14:creationId xmlns:p14="http://schemas.microsoft.com/office/powerpoint/2010/main" val="3605273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ftkimager – Installation</a:t>
            </a:r>
            <a:endParaRPr lang="en-CA" dirty="0"/>
          </a:p>
        </p:txBody>
      </p:sp>
      <p:sp>
        <p:nvSpPr>
          <p:cNvPr id="3" name="Content Placeholder 2"/>
          <p:cNvSpPr>
            <a:spLocks noGrp="1"/>
          </p:cNvSpPr>
          <p:nvPr>
            <p:ph sz="quarter" idx="10"/>
          </p:nvPr>
        </p:nvSpPr>
        <p:spPr/>
        <p:txBody>
          <a:bodyPr>
            <a:normAutofit/>
          </a:bodyPr>
          <a:lstStyle/>
          <a:p>
            <a:pPr marL="514350" indent="-514350">
              <a:buFont typeface="+mj-lt"/>
              <a:buAutoNum type="arabicPeriod"/>
            </a:pPr>
            <a:r>
              <a:rPr lang="en-CA" dirty="0" smtClean="0"/>
              <a:t>Download the Debian and Ubuntu 32bit – 3.1.1 version.</a:t>
            </a:r>
          </a:p>
          <a:p>
            <a:pPr marL="514350" indent="-514350">
              <a:buFont typeface="+mj-lt"/>
              <a:buAutoNum type="arabicPeriod"/>
            </a:pPr>
            <a:r>
              <a:rPr lang="en-CA" dirty="0" smtClean="0"/>
              <a:t>Extract the file from the Downloads folder:</a:t>
            </a:r>
            <a:br>
              <a:rPr lang="en-CA" dirty="0" smtClean="0"/>
            </a:b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tar –</a:t>
            </a:r>
            <a:r>
              <a:rPr lang="en-CA" dirty="0" err="1" smtClean="0">
                <a:latin typeface="Courier New" panose="02070309020205020404" pitchFamily="49" charset="0"/>
                <a:cs typeface="Courier New" panose="02070309020205020404" pitchFamily="49" charset="0"/>
              </a:rPr>
              <a:t>xzvf</a:t>
            </a:r>
            <a:r>
              <a:rPr lang="en-CA" dirty="0" smtClean="0">
                <a:latin typeface="Courier New" panose="02070309020205020404" pitchFamily="49" charset="0"/>
                <a:cs typeface="Courier New" panose="02070309020205020404" pitchFamily="49" charset="0"/>
              </a:rPr>
              <a:t> ftkimager.3.1.1_ubuntu32.tar.gz</a:t>
            </a:r>
          </a:p>
          <a:p>
            <a:pPr marL="514350" indent="-514350">
              <a:buFont typeface="+mj-lt"/>
              <a:buAutoNum type="arabicPeriod"/>
            </a:pPr>
            <a:r>
              <a:rPr lang="en-CA" dirty="0" smtClean="0"/>
              <a:t>Move the </a:t>
            </a:r>
            <a:r>
              <a:rPr lang="en-CA" dirty="0" err="1" smtClean="0"/>
              <a:t>ftkimager</a:t>
            </a:r>
            <a:r>
              <a:rPr lang="en-CA" dirty="0" smtClean="0"/>
              <a:t> file:</a:t>
            </a:r>
            <a:r>
              <a:rPr lang="en-CA" dirty="0"/>
              <a:t/>
            </a:r>
            <a:br>
              <a:rPr lang="en-CA" dirty="0"/>
            </a:br>
            <a:r>
              <a:rPr lang="en-CA" dirty="0" err="1">
                <a:latin typeface="Courier New" panose="02070309020205020404" pitchFamily="49" charset="0"/>
                <a:cs typeface="Courier New" panose="02070309020205020404" pitchFamily="49" charset="0"/>
              </a:rPr>
              <a:t>sudo</a:t>
            </a:r>
            <a:r>
              <a:rPr lang="en-CA" dirty="0">
                <a:latin typeface="Courier New" panose="02070309020205020404" pitchFamily="49" charset="0"/>
                <a:cs typeface="Courier New" panose="02070309020205020404" pitchFamily="49" charset="0"/>
              </a:rPr>
              <a:t> mv ftkimager /user/local/bin</a:t>
            </a:r>
          </a:p>
          <a:p>
            <a:endParaRPr lang="en-CA" dirty="0"/>
          </a:p>
        </p:txBody>
      </p:sp>
    </p:spTree>
    <p:custDataLst>
      <p:tags r:id="rId1"/>
    </p:custDataLst>
    <p:extLst>
      <p:ext uri="{BB962C8B-B14F-4D97-AF65-F5344CB8AC3E}">
        <p14:creationId xmlns:p14="http://schemas.microsoft.com/office/powerpoint/2010/main" val="3295623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ftkimager – Options</a:t>
            </a:r>
            <a:endParaRPr lang="en-CA" dirty="0"/>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3493921" y="1247775"/>
            <a:ext cx="5159708" cy="4967288"/>
          </a:xfrm>
        </p:spPr>
      </p:pic>
    </p:spTree>
    <p:custDataLst>
      <p:tags r:id="rId1"/>
    </p:custDataLst>
    <p:extLst>
      <p:ext uri="{BB962C8B-B14F-4D97-AF65-F5344CB8AC3E}">
        <p14:creationId xmlns:p14="http://schemas.microsoft.com/office/powerpoint/2010/main" val="910714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ftkimager – Imaging</a:t>
            </a:r>
            <a:endParaRPr lang="en-CA" dirty="0"/>
          </a:p>
        </p:txBody>
      </p:sp>
      <p:sp>
        <p:nvSpPr>
          <p:cNvPr id="6" name="Content Placeholder 5"/>
          <p:cNvSpPr>
            <a:spLocks noGrp="1"/>
          </p:cNvSpPr>
          <p:nvPr>
            <p:ph sz="quarter" idx="10"/>
          </p:nvPr>
        </p:nvSpPr>
        <p:spPr/>
        <p:txBody>
          <a:bodyPr/>
          <a:lstStyle/>
          <a:p>
            <a:r>
              <a:rPr lang="en-CA" dirty="0" smtClean="0"/>
              <a:t>To use ftkimager, run the following basic command:</a:t>
            </a:r>
          </a:p>
          <a:p>
            <a:pPr marL="23495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ftkimager /dev/sdc ~/</a:t>
            </a:r>
            <a:r>
              <a:rPr lang="en-CA" dirty="0" smtClean="0">
                <a:latin typeface="Courier New" panose="02070309020205020404" pitchFamily="49" charset="0"/>
                <a:cs typeface="Courier New" panose="02070309020205020404" pitchFamily="49" charset="0"/>
              </a:rPr>
              <a:t>Desktop/</a:t>
            </a:r>
            <a:r>
              <a:rPr lang="en-CA" dirty="0" err="1" smtClean="0">
                <a:latin typeface="Courier New" panose="02070309020205020404" pitchFamily="49" charset="0"/>
                <a:cs typeface="Courier New" panose="02070309020205020404" pitchFamily="49" charset="0"/>
              </a:rPr>
              <a:t>image.raw</a:t>
            </a:r>
            <a:endParaRPr lang="en-CA" dirty="0" smtClean="0"/>
          </a:p>
          <a:p>
            <a:r>
              <a:rPr lang="en-CA" dirty="0" smtClean="0"/>
              <a:t>Ftkimager provides a running status and time estimation. </a:t>
            </a:r>
            <a:endParaRPr lang="en-CA"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7575" y="3533775"/>
            <a:ext cx="6915150" cy="1733550"/>
          </a:xfrm>
          <a:prstGeom prst="rect">
            <a:avLst/>
          </a:prstGeom>
        </p:spPr>
      </p:pic>
    </p:spTree>
    <p:custDataLst>
      <p:tags r:id="rId1"/>
    </p:custDataLst>
    <p:extLst>
      <p:ext uri="{BB962C8B-B14F-4D97-AF65-F5344CB8AC3E}">
        <p14:creationId xmlns:p14="http://schemas.microsoft.com/office/powerpoint/2010/main" val="561183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FTK Imager_Lite in Windows</a:t>
            </a:r>
            <a:endParaRPr lang="en-CA" dirty="0"/>
          </a:p>
        </p:txBody>
      </p:sp>
      <p:sp>
        <p:nvSpPr>
          <p:cNvPr id="3" name="Content Placeholder 2"/>
          <p:cNvSpPr>
            <a:spLocks noGrp="1"/>
          </p:cNvSpPr>
          <p:nvPr>
            <p:ph sz="quarter" idx="10"/>
          </p:nvPr>
        </p:nvSpPr>
        <p:spPr/>
        <p:txBody>
          <a:bodyPr>
            <a:normAutofit/>
          </a:bodyPr>
          <a:lstStyle/>
          <a:p>
            <a:r>
              <a:rPr lang="en-CA" dirty="0" smtClean="0"/>
              <a:t>Select </a:t>
            </a:r>
            <a:r>
              <a:rPr lang="en-CA" b="1" dirty="0" smtClean="0"/>
              <a:t>File &gt; Create Disk Image</a:t>
            </a:r>
            <a:r>
              <a:rPr lang="en-CA" dirty="0" smtClean="0"/>
              <a:t>.</a:t>
            </a:r>
            <a:r>
              <a:rPr lang="en-CA" b="1" dirty="0" smtClean="0"/>
              <a:t> </a:t>
            </a:r>
            <a:endParaRPr lang="en-CA" b="1"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453" b="54956"/>
          <a:stretch/>
        </p:blipFill>
        <p:spPr>
          <a:xfrm>
            <a:off x="2332877" y="2466704"/>
            <a:ext cx="7670941" cy="2928256"/>
          </a:xfrm>
          <a:prstGeom prst="rect">
            <a:avLst/>
          </a:prstGeom>
        </p:spPr>
      </p:pic>
      <p:sp>
        <p:nvSpPr>
          <p:cNvPr id="5" name="TextBox 4"/>
          <p:cNvSpPr txBox="1"/>
          <p:nvPr/>
        </p:nvSpPr>
        <p:spPr>
          <a:xfrm>
            <a:off x="2346158" y="5529897"/>
            <a:ext cx="7499683" cy="415498"/>
          </a:xfrm>
          <a:prstGeom prst="rect">
            <a:avLst/>
          </a:prstGeom>
          <a:noFill/>
        </p:spPr>
        <p:txBody>
          <a:bodyPr wrap="square" rtlCol="0">
            <a:spAutoFit/>
          </a:bodyPr>
          <a:lstStyle/>
          <a:p>
            <a:pPr algn="ctr"/>
            <a:r>
              <a:rPr lang="en-US" sz="1050" dirty="0" smtClean="0"/>
              <a:t>Source: FTK Imager Lite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1958805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1 — Check for Encryption</a:t>
            </a:r>
            <a:endParaRPr lang="en-CA" dirty="0"/>
          </a:p>
        </p:txBody>
      </p:sp>
      <p:sp>
        <p:nvSpPr>
          <p:cNvPr id="3" name="Content Placeholder 2"/>
          <p:cNvSpPr>
            <a:spLocks noGrp="1"/>
          </p:cNvSpPr>
          <p:nvPr>
            <p:ph sz="quarter" idx="10"/>
          </p:nvPr>
        </p:nvSpPr>
        <p:spPr/>
        <p:txBody>
          <a:bodyPr>
            <a:normAutofit/>
          </a:bodyPr>
          <a:lstStyle/>
          <a:p>
            <a:r>
              <a:rPr lang="en-CA" dirty="0" smtClean="0"/>
              <a:t>Before any live system is powered down, it is extremely important to confirm whether the suspect drive is encrypted.</a:t>
            </a:r>
          </a:p>
          <a:p>
            <a:r>
              <a:rPr lang="en-CA" dirty="0" smtClean="0"/>
              <a:t>If you pulled the plug on a live system and discovered later that the drive had full disk encryption running and if the RAM was not acquired or did not provide keys, it is unlikely that any data can be read from your acquisition.</a:t>
            </a:r>
          </a:p>
        </p:txBody>
      </p:sp>
    </p:spTree>
    <p:custDataLst>
      <p:tags r:id="rId1"/>
    </p:custDataLst>
    <p:extLst>
      <p:ext uri="{BB962C8B-B14F-4D97-AF65-F5344CB8AC3E}">
        <p14:creationId xmlns:p14="http://schemas.microsoft.com/office/powerpoint/2010/main" val="660783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FTK Imager_Lite in Windows</a:t>
            </a:r>
            <a:endParaRPr lang="en-CA" dirty="0"/>
          </a:p>
        </p:txBody>
      </p:sp>
      <p:sp>
        <p:nvSpPr>
          <p:cNvPr id="3" name="Content Placeholder 2"/>
          <p:cNvSpPr>
            <a:spLocks noGrp="1"/>
          </p:cNvSpPr>
          <p:nvPr>
            <p:ph sz="quarter" idx="10"/>
          </p:nvPr>
        </p:nvSpPr>
        <p:spPr/>
        <p:txBody>
          <a:bodyPr>
            <a:normAutofit/>
          </a:bodyPr>
          <a:lstStyle/>
          <a:p>
            <a:r>
              <a:rPr lang="en-CA" dirty="0" smtClean="0"/>
              <a:t>Select </a:t>
            </a:r>
            <a:r>
              <a:rPr lang="en-CA" b="1" dirty="0" smtClean="0"/>
              <a:t>Physical Drive</a:t>
            </a:r>
            <a:r>
              <a:rPr lang="en-CA" dirty="0" smtClean="0"/>
              <a:t>. </a:t>
            </a:r>
            <a:endParaRPr lang="en-CA"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5119" t="25576" r="24814" b="24891"/>
          <a:stretch/>
        </p:blipFill>
        <p:spPr>
          <a:xfrm>
            <a:off x="3937999" y="1826706"/>
            <a:ext cx="4271554" cy="3421961"/>
          </a:xfrm>
          <a:prstGeom prst="rect">
            <a:avLst/>
          </a:prstGeom>
        </p:spPr>
      </p:pic>
      <p:sp>
        <p:nvSpPr>
          <p:cNvPr id="5" name="TextBox 4"/>
          <p:cNvSpPr txBox="1"/>
          <p:nvPr/>
        </p:nvSpPr>
        <p:spPr>
          <a:xfrm>
            <a:off x="2396232" y="5400145"/>
            <a:ext cx="7499683" cy="415498"/>
          </a:xfrm>
          <a:prstGeom prst="rect">
            <a:avLst/>
          </a:prstGeom>
          <a:noFill/>
        </p:spPr>
        <p:txBody>
          <a:bodyPr wrap="square" rtlCol="0">
            <a:spAutoFit/>
          </a:bodyPr>
          <a:lstStyle/>
          <a:p>
            <a:pPr algn="ctr"/>
            <a:r>
              <a:rPr lang="en-US" sz="1050" dirty="0" smtClean="0"/>
              <a:t>Source: FTK Imager Lite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1493329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FTK Imager_Lite in Windows</a:t>
            </a:r>
            <a:endParaRPr lang="en-CA" dirty="0"/>
          </a:p>
        </p:txBody>
      </p:sp>
      <p:sp>
        <p:nvSpPr>
          <p:cNvPr id="3" name="Content Placeholder 2"/>
          <p:cNvSpPr>
            <a:spLocks noGrp="1"/>
          </p:cNvSpPr>
          <p:nvPr>
            <p:ph sz="quarter" idx="10"/>
          </p:nvPr>
        </p:nvSpPr>
        <p:spPr/>
        <p:txBody>
          <a:bodyPr>
            <a:normAutofit/>
          </a:bodyPr>
          <a:lstStyle/>
          <a:p>
            <a:r>
              <a:rPr lang="en-CA" dirty="0" smtClean="0"/>
              <a:t>Navigate to and select the identified physical drive. </a:t>
            </a:r>
            <a:endParaRPr lang="en-CA"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5402" t="25322" r="24763" b="25793"/>
          <a:stretch/>
        </p:blipFill>
        <p:spPr>
          <a:xfrm>
            <a:off x="3878579" y="1950469"/>
            <a:ext cx="4434840" cy="3522530"/>
          </a:xfrm>
          <a:prstGeom prst="rect">
            <a:avLst/>
          </a:prstGeom>
        </p:spPr>
      </p:pic>
      <p:sp>
        <p:nvSpPr>
          <p:cNvPr id="5" name="TextBox 4"/>
          <p:cNvSpPr txBox="1"/>
          <p:nvPr/>
        </p:nvSpPr>
        <p:spPr>
          <a:xfrm>
            <a:off x="2346158" y="5597440"/>
            <a:ext cx="7499683" cy="415498"/>
          </a:xfrm>
          <a:prstGeom prst="rect">
            <a:avLst/>
          </a:prstGeom>
          <a:noFill/>
        </p:spPr>
        <p:txBody>
          <a:bodyPr wrap="square" rtlCol="0">
            <a:spAutoFit/>
          </a:bodyPr>
          <a:lstStyle/>
          <a:p>
            <a:pPr algn="ctr"/>
            <a:r>
              <a:rPr lang="en-US" sz="1050" dirty="0" smtClean="0"/>
              <a:t>Source: FTK Imager Lite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2341358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FTK Imager_Lite in Windows</a:t>
            </a:r>
            <a:endParaRPr lang="en-CA" dirty="0"/>
          </a:p>
        </p:txBody>
      </p:sp>
      <p:sp>
        <p:nvSpPr>
          <p:cNvPr id="3" name="Content Placeholder 2"/>
          <p:cNvSpPr>
            <a:spLocks noGrp="1"/>
          </p:cNvSpPr>
          <p:nvPr>
            <p:ph sz="quarter" idx="10"/>
          </p:nvPr>
        </p:nvSpPr>
        <p:spPr/>
        <p:txBody>
          <a:bodyPr>
            <a:normAutofit/>
          </a:bodyPr>
          <a:lstStyle/>
          <a:p>
            <a:r>
              <a:rPr lang="en-CA" dirty="0" smtClean="0"/>
              <a:t>Select </a:t>
            </a:r>
            <a:r>
              <a:rPr lang="en-CA" b="1" dirty="0" smtClean="0"/>
              <a:t>Add</a:t>
            </a:r>
            <a:r>
              <a:rPr lang="en-CA" dirty="0" smtClean="0"/>
              <a:t> in Image Destination.</a:t>
            </a:r>
          </a:p>
          <a:p>
            <a:pPr marL="234950" indent="0">
              <a:buNone/>
            </a:pPr>
            <a:r>
              <a:rPr lang="en-CA" dirty="0" smtClean="0"/>
              <a:t>FTK requests the Image Type.</a:t>
            </a:r>
          </a:p>
          <a:p>
            <a:r>
              <a:rPr lang="en-CA" dirty="0"/>
              <a:t>FTK supports the following </a:t>
            </a:r>
            <a:r>
              <a:rPr lang="en-CA" dirty="0" smtClean="0"/>
              <a:t/>
            </a:r>
            <a:br>
              <a:rPr lang="en-CA" dirty="0" smtClean="0"/>
            </a:br>
            <a:r>
              <a:rPr lang="en-CA" dirty="0" smtClean="0"/>
              <a:t>formats</a:t>
            </a:r>
            <a:r>
              <a:rPr lang="en-CA" dirty="0"/>
              <a:t>:</a:t>
            </a:r>
          </a:p>
          <a:p>
            <a:pPr marL="0" indent="0">
              <a:buNone/>
            </a:pPr>
            <a:r>
              <a:rPr lang="en-CA" dirty="0"/>
              <a:t>	- Raw (</a:t>
            </a:r>
            <a:r>
              <a:rPr lang="en-CA" dirty="0" err="1"/>
              <a:t>dd</a:t>
            </a:r>
            <a:r>
              <a:rPr lang="en-CA" dirty="0"/>
              <a:t>)</a:t>
            </a:r>
          </a:p>
          <a:p>
            <a:pPr marL="0" indent="0">
              <a:buNone/>
            </a:pPr>
            <a:r>
              <a:rPr lang="en-CA" dirty="0"/>
              <a:t>	- SMART (ASR Data)</a:t>
            </a:r>
          </a:p>
          <a:p>
            <a:pPr marL="0" indent="0">
              <a:buNone/>
            </a:pPr>
            <a:r>
              <a:rPr lang="en-CA" dirty="0"/>
              <a:t>	- E01 (</a:t>
            </a:r>
            <a:r>
              <a:rPr lang="en-CA" dirty="0" err="1"/>
              <a:t>EnCase</a:t>
            </a:r>
            <a:r>
              <a:rPr lang="en-CA" dirty="0"/>
              <a:t>)</a:t>
            </a:r>
          </a:p>
          <a:p>
            <a:pPr marL="0" indent="0">
              <a:buNone/>
            </a:pPr>
            <a:r>
              <a:rPr lang="en-CA" dirty="0"/>
              <a:t>	- AFF (FTK)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1375" y="2267744"/>
            <a:ext cx="4162425" cy="3467100"/>
          </a:xfrm>
          <a:prstGeom prst="rect">
            <a:avLst/>
          </a:prstGeom>
        </p:spPr>
      </p:pic>
      <p:sp>
        <p:nvSpPr>
          <p:cNvPr id="6" name="TextBox 5"/>
          <p:cNvSpPr txBox="1"/>
          <p:nvPr/>
        </p:nvSpPr>
        <p:spPr>
          <a:xfrm>
            <a:off x="6596478" y="5887000"/>
            <a:ext cx="5352218" cy="577081"/>
          </a:xfrm>
          <a:prstGeom prst="rect">
            <a:avLst/>
          </a:prstGeom>
          <a:noFill/>
        </p:spPr>
        <p:txBody>
          <a:bodyPr wrap="square" rtlCol="0">
            <a:spAutoFit/>
          </a:bodyPr>
          <a:lstStyle/>
          <a:p>
            <a:pPr algn="ctr"/>
            <a:r>
              <a:rPr lang="en-US" sz="1050" dirty="0" smtClean="0"/>
              <a:t>Source: FTK Imager Lite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3589744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FTK Imager_Lite in Windows</a:t>
            </a:r>
            <a:endParaRPr lang="en-CA" dirty="0"/>
          </a:p>
        </p:txBody>
      </p:sp>
      <p:sp>
        <p:nvSpPr>
          <p:cNvPr id="3" name="Content Placeholder 2"/>
          <p:cNvSpPr>
            <a:spLocks noGrp="1"/>
          </p:cNvSpPr>
          <p:nvPr>
            <p:ph sz="quarter" idx="10"/>
          </p:nvPr>
        </p:nvSpPr>
        <p:spPr/>
        <p:txBody>
          <a:bodyPr>
            <a:normAutofit/>
          </a:bodyPr>
          <a:lstStyle/>
          <a:p>
            <a:r>
              <a:rPr lang="en-CA" dirty="0" smtClean="0"/>
              <a:t>Complete the investigation information and decide if you want to fragment the image or use compression. </a:t>
            </a:r>
          </a:p>
          <a:p>
            <a:r>
              <a:rPr lang="en-CA" dirty="0" smtClean="0"/>
              <a:t>When complete, select </a:t>
            </a:r>
            <a:r>
              <a:rPr lang="en-CA" b="1" dirty="0" smtClean="0"/>
              <a:t>Finish</a:t>
            </a:r>
            <a:r>
              <a:rPr lang="en-CA" dirty="0" smtClean="0"/>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5535" y="2756339"/>
            <a:ext cx="3740489" cy="275659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8985" y="2756338"/>
            <a:ext cx="3740489" cy="2756596"/>
          </a:xfrm>
          <a:prstGeom prst="rect">
            <a:avLst/>
          </a:prstGeom>
        </p:spPr>
      </p:pic>
      <p:sp>
        <p:nvSpPr>
          <p:cNvPr id="6" name="TextBox 5"/>
          <p:cNvSpPr txBox="1"/>
          <p:nvPr/>
        </p:nvSpPr>
        <p:spPr>
          <a:xfrm>
            <a:off x="2594352" y="5643563"/>
            <a:ext cx="7499683" cy="415498"/>
          </a:xfrm>
          <a:prstGeom prst="rect">
            <a:avLst/>
          </a:prstGeom>
          <a:noFill/>
        </p:spPr>
        <p:txBody>
          <a:bodyPr wrap="square" rtlCol="0">
            <a:spAutoFit/>
          </a:bodyPr>
          <a:lstStyle/>
          <a:p>
            <a:pPr algn="ctr"/>
            <a:r>
              <a:rPr lang="en-US" sz="1050" dirty="0" smtClean="0"/>
              <a:t>Source: FTK Imager Lite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3801249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SMART</a:t>
            </a:r>
            <a:endParaRPr lang="en-CA" dirty="0"/>
          </a:p>
        </p:txBody>
      </p:sp>
      <p:sp>
        <p:nvSpPr>
          <p:cNvPr id="3" name="Content Placeholder 2"/>
          <p:cNvSpPr>
            <a:spLocks noGrp="1"/>
          </p:cNvSpPr>
          <p:nvPr>
            <p:ph sz="quarter" idx="10"/>
          </p:nvPr>
        </p:nvSpPr>
        <p:spPr/>
        <p:txBody>
          <a:bodyPr>
            <a:normAutofit/>
          </a:bodyPr>
          <a:lstStyle/>
          <a:p>
            <a:r>
              <a:rPr lang="en-CA" dirty="0" smtClean="0"/>
              <a:t>SMART Linux is a Linux-based forensic suite that can be used for acquisition and analysis within a </a:t>
            </a:r>
            <a:r>
              <a:rPr lang="en-CA" dirty="0"/>
              <a:t>L</a:t>
            </a:r>
            <a:r>
              <a:rPr lang="en-CA" dirty="0" smtClean="0"/>
              <a:t>inux environment. </a:t>
            </a:r>
          </a:p>
          <a:p>
            <a:r>
              <a:rPr lang="en-CA" dirty="0"/>
              <a:t>Live Linux Boot CD based on Ubuntu.</a:t>
            </a:r>
          </a:p>
          <a:p>
            <a:r>
              <a:rPr lang="en-CA" dirty="0" smtClean="0">
                <a:hlinkClick r:id="rId4"/>
              </a:rPr>
              <a:t>SMART Linux</a:t>
            </a:r>
            <a:r>
              <a:rPr lang="en-CA" dirty="0"/>
              <a:t> </a:t>
            </a:r>
            <a:r>
              <a:rPr lang="en-CA" dirty="0" smtClean="0"/>
              <a:t>(http</a:t>
            </a:r>
            <a:r>
              <a:rPr lang="en-CA" dirty="0"/>
              <a:t>://www.asrdata.com/forensic-software/smart-linux</a:t>
            </a:r>
            <a:r>
              <a:rPr lang="en-CA" dirty="0" smtClean="0"/>
              <a:t>/)</a:t>
            </a:r>
            <a:r>
              <a:rPr lang="en-CA" dirty="0"/>
              <a:t> </a:t>
            </a:r>
            <a:r>
              <a:rPr lang="en-CA" dirty="0" smtClean="0"/>
              <a:t>can be installed on your Linux OS.</a:t>
            </a:r>
          </a:p>
        </p:txBody>
      </p:sp>
    </p:spTree>
    <p:custDataLst>
      <p:tags r:id="rId1"/>
    </p:custDataLst>
    <p:extLst>
      <p:ext uri="{BB962C8B-B14F-4D97-AF65-F5344CB8AC3E}">
        <p14:creationId xmlns:p14="http://schemas.microsoft.com/office/powerpoint/2010/main" val="691329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Tableau Imager</a:t>
            </a:r>
            <a:endParaRPr lang="en-CA" dirty="0"/>
          </a:p>
        </p:txBody>
      </p:sp>
      <p:sp>
        <p:nvSpPr>
          <p:cNvPr id="3" name="Content Placeholder 2"/>
          <p:cNvSpPr>
            <a:spLocks noGrp="1"/>
          </p:cNvSpPr>
          <p:nvPr>
            <p:ph sz="quarter" idx="10"/>
          </p:nvPr>
        </p:nvSpPr>
        <p:spPr/>
        <p:txBody>
          <a:bodyPr>
            <a:normAutofit/>
          </a:bodyPr>
          <a:lstStyle/>
          <a:p>
            <a:r>
              <a:rPr lang="en-CA" dirty="0" smtClean="0"/>
              <a:t>Tableau is a Windows-based free imager from </a:t>
            </a:r>
            <a:r>
              <a:rPr lang="en-CA" dirty="0" smtClean="0">
                <a:hlinkClick r:id="rId4"/>
              </a:rPr>
              <a:t>Guidance Software</a:t>
            </a:r>
            <a:r>
              <a:rPr lang="en-CA" dirty="0"/>
              <a:t> </a:t>
            </a:r>
            <a:r>
              <a:rPr lang="en-CA" dirty="0" smtClean="0"/>
              <a:t>(https://www.guidancesoftware.com/</a:t>
            </a:r>
            <a:br>
              <a:rPr lang="en-CA" dirty="0" smtClean="0"/>
            </a:br>
            <a:r>
              <a:rPr lang="en-CA" dirty="0" smtClean="0"/>
              <a:t>tableau/download-center)</a:t>
            </a:r>
          </a:p>
          <a:p>
            <a:pPr lvl="1"/>
            <a:r>
              <a:rPr lang="en-CA" dirty="0" smtClean="0"/>
              <a:t>Add notes to the image</a:t>
            </a:r>
          </a:p>
          <a:p>
            <a:pPr lvl="1"/>
            <a:r>
              <a:rPr lang="en-CA" dirty="0" smtClean="0"/>
              <a:t>Capture to RAW or E01</a:t>
            </a:r>
          </a:p>
          <a:p>
            <a:pPr lvl="1"/>
            <a:r>
              <a:rPr lang="en-CA" dirty="0" smtClean="0"/>
              <a:t>Segment to the image</a:t>
            </a:r>
          </a:p>
          <a:p>
            <a:pPr lvl="1"/>
            <a:r>
              <a:rPr lang="en-CA" dirty="0" smtClean="0"/>
              <a:t>Provides hashing</a:t>
            </a:r>
          </a:p>
          <a:p>
            <a:pPr lvl="1"/>
            <a:r>
              <a:rPr lang="en-CA" dirty="0" smtClean="0"/>
              <a:t>Used through a write-blocker</a:t>
            </a:r>
            <a:endParaRPr lang="en-CA" dirty="0"/>
          </a:p>
        </p:txBody>
      </p:sp>
    </p:spTree>
    <p:custDataLst>
      <p:tags r:id="rId1"/>
    </p:custDataLst>
    <p:extLst>
      <p:ext uri="{BB962C8B-B14F-4D97-AF65-F5344CB8AC3E}">
        <p14:creationId xmlns:p14="http://schemas.microsoft.com/office/powerpoint/2010/main" val="36331558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Tableau Imager</a:t>
            </a:r>
            <a:endParaRPr lang="en-CA" dirty="0"/>
          </a:p>
        </p:txBody>
      </p:sp>
      <p:sp>
        <p:nvSpPr>
          <p:cNvPr id="3" name="Content Placeholder 2"/>
          <p:cNvSpPr>
            <a:spLocks noGrp="1"/>
          </p:cNvSpPr>
          <p:nvPr>
            <p:ph sz="quarter" idx="10"/>
          </p:nvPr>
        </p:nvSpPr>
        <p:spPr/>
        <p:txBody>
          <a:bodyPr/>
          <a:lstStyle/>
          <a:p>
            <a:r>
              <a:rPr lang="en-CA" dirty="0" smtClean="0"/>
              <a:t>When starting TI, note that the program confirms the use of a write-blocker. </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606" y="2121847"/>
            <a:ext cx="5580785" cy="3460363"/>
          </a:xfrm>
          <a:prstGeom prst="rect">
            <a:avLst/>
          </a:prstGeom>
        </p:spPr>
      </p:pic>
      <p:sp>
        <p:nvSpPr>
          <p:cNvPr id="6" name="TextBox 5"/>
          <p:cNvSpPr txBox="1"/>
          <p:nvPr/>
        </p:nvSpPr>
        <p:spPr>
          <a:xfrm>
            <a:off x="2346158" y="5691240"/>
            <a:ext cx="7499683" cy="415498"/>
          </a:xfrm>
          <a:prstGeom prst="rect">
            <a:avLst/>
          </a:prstGeom>
          <a:noFill/>
        </p:spPr>
        <p:txBody>
          <a:bodyPr wrap="square" rtlCol="0">
            <a:spAutoFit/>
          </a:bodyPr>
          <a:lstStyle/>
          <a:p>
            <a:pPr algn="ctr"/>
            <a:r>
              <a:rPr lang="en-US" sz="1050" dirty="0" smtClean="0"/>
              <a:t>Source: Tableau Imager Software. </a:t>
            </a:r>
            <a:r>
              <a:rPr lang="en-US" sz="1050" dirty="0"/>
              <a:t>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3654006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Tableau Imager</a:t>
            </a:r>
            <a:endParaRPr lang="en-CA" dirty="0"/>
          </a:p>
        </p:txBody>
      </p:sp>
      <p:sp>
        <p:nvSpPr>
          <p:cNvPr id="3" name="Content Placeholder 2"/>
          <p:cNvSpPr>
            <a:spLocks noGrp="1"/>
          </p:cNvSpPr>
          <p:nvPr>
            <p:ph sz="quarter" idx="10"/>
          </p:nvPr>
        </p:nvSpPr>
        <p:spPr/>
        <p:txBody>
          <a:bodyPr/>
          <a:lstStyle/>
          <a:p>
            <a:r>
              <a:rPr lang="en-CA" dirty="0" smtClean="0"/>
              <a:t>Right-click the device and select </a:t>
            </a:r>
            <a:r>
              <a:rPr lang="en-CA" b="1" dirty="0" smtClean="0"/>
              <a:t>Acquire</a:t>
            </a:r>
            <a:r>
              <a:rPr lang="en-CA" dirty="0" smtClean="0"/>
              <a:t>. </a:t>
            </a:r>
          </a:p>
          <a:p>
            <a:pPr marL="234950" indent="0">
              <a:buNone/>
            </a:pPr>
            <a:r>
              <a:rPr lang="en-CA" dirty="0" smtClean="0"/>
              <a:t>TI provides device info (drive letter) and information about the device. </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515" y="2471071"/>
            <a:ext cx="5261058" cy="3262116"/>
          </a:xfrm>
          <a:prstGeom prst="rect">
            <a:avLst/>
          </a:prstGeom>
        </p:spPr>
      </p:pic>
      <p:sp>
        <p:nvSpPr>
          <p:cNvPr id="5" name="TextBox 4"/>
          <p:cNvSpPr txBox="1"/>
          <p:nvPr/>
        </p:nvSpPr>
        <p:spPr>
          <a:xfrm>
            <a:off x="3543203" y="5833811"/>
            <a:ext cx="7499683" cy="415498"/>
          </a:xfrm>
          <a:prstGeom prst="rect">
            <a:avLst/>
          </a:prstGeom>
          <a:noFill/>
        </p:spPr>
        <p:txBody>
          <a:bodyPr wrap="square" rtlCol="0">
            <a:spAutoFit/>
          </a:bodyPr>
          <a:lstStyle/>
          <a:p>
            <a:pPr algn="ctr"/>
            <a:r>
              <a:rPr lang="en-US" sz="1050" dirty="0" smtClean="0"/>
              <a:t>Source: </a:t>
            </a:r>
            <a:r>
              <a:rPr lang="en-US" sz="1050" dirty="0"/>
              <a:t>Tableau Imager Software. 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2057901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Tableau Imager</a:t>
            </a:r>
            <a:endParaRPr lang="en-CA" dirty="0"/>
          </a:p>
        </p:txBody>
      </p:sp>
      <p:sp>
        <p:nvSpPr>
          <p:cNvPr id="3" name="Content Placeholder 2"/>
          <p:cNvSpPr>
            <a:spLocks noGrp="1"/>
          </p:cNvSpPr>
          <p:nvPr>
            <p:ph sz="quarter" idx="10"/>
          </p:nvPr>
        </p:nvSpPr>
        <p:spPr/>
        <p:txBody>
          <a:bodyPr/>
          <a:lstStyle/>
          <a:p>
            <a:r>
              <a:rPr lang="en-CA" dirty="0" smtClean="0"/>
              <a:t>Complete the capture details and click </a:t>
            </a:r>
            <a:r>
              <a:rPr lang="en-CA" b="1" dirty="0" smtClean="0"/>
              <a:t>Submit</a:t>
            </a:r>
            <a:r>
              <a:rPr lang="en-CA" dirty="0" smtClean="0"/>
              <a:t>.</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788" y="1785424"/>
            <a:ext cx="4609011" cy="3726035"/>
          </a:xfrm>
          <a:prstGeom prst="rect">
            <a:avLst/>
          </a:prstGeom>
        </p:spPr>
      </p:pic>
      <p:sp>
        <p:nvSpPr>
          <p:cNvPr id="6" name="TextBox 5"/>
          <p:cNvSpPr txBox="1"/>
          <p:nvPr/>
        </p:nvSpPr>
        <p:spPr>
          <a:xfrm>
            <a:off x="2346158" y="5638719"/>
            <a:ext cx="7499683" cy="415498"/>
          </a:xfrm>
          <a:prstGeom prst="rect">
            <a:avLst/>
          </a:prstGeom>
          <a:noFill/>
        </p:spPr>
        <p:txBody>
          <a:bodyPr wrap="square" rtlCol="0">
            <a:spAutoFit/>
          </a:bodyPr>
          <a:lstStyle/>
          <a:p>
            <a:pPr algn="ctr"/>
            <a:r>
              <a:rPr lang="en-US" sz="1050" dirty="0" smtClean="0"/>
              <a:t>Source: </a:t>
            </a:r>
            <a:r>
              <a:rPr lang="en-US" sz="1050" dirty="0"/>
              <a:t>Tableau Imager Software. 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5184498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Tableau Imager</a:t>
            </a:r>
            <a:endParaRPr lang="en-CA" dirty="0"/>
          </a:p>
        </p:txBody>
      </p:sp>
      <p:sp>
        <p:nvSpPr>
          <p:cNvPr id="3" name="Content Placeholder 2"/>
          <p:cNvSpPr>
            <a:spLocks noGrp="1"/>
          </p:cNvSpPr>
          <p:nvPr>
            <p:ph sz="quarter" idx="10"/>
          </p:nvPr>
        </p:nvSpPr>
        <p:spPr/>
        <p:txBody>
          <a:bodyPr/>
          <a:lstStyle/>
          <a:p>
            <a:r>
              <a:rPr lang="en-CA" dirty="0" smtClean="0"/>
              <a:t>TI provides a running status and Start and Finished date and time.</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327" y="1939422"/>
            <a:ext cx="5782491" cy="3585431"/>
          </a:xfrm>
          <a:prstGeom prst="rect">
            <a:avLst/>
          </a:prstGeom>
        </p:spPr>
      </p:pic>
      <p:sp>
        <p:nvSpPr>
          <p:cNvPr id="5" name="TextBox 4"/>
          <p:cNvSpPr txBox="1"/>
          <p:nvPr/>
        </p:nvSpPr>
        <p:spPr>
          <a:xfrm>
            <a:off x="3958732" y="5568668"/>
            <a:ext cx="7499683" cy="415498"/>
          </a:xfrm>
          <a:prstGeom prst="rect">
            <a:avLst/>
          </a:prstGeom>
          <a:noFill/>
        </p:spPr>
        <p:txBody>
          <a:bodyPr wrap="square" rtlCol="0">
            <a:spAutoFit/>
          </a:bodyPr>
          <a:lstStyle/>
          <a:p>
            <a:pPr algn="ctr"/>
            <a:r>
              <a:rPr lang="en-US" sz="1050" dirty="0" smtClean="0"/>
              <a:t>Source: </a:t>
            </a:r>
            <a:r>
              <a:rPr lang="en-US" sz="1050" dirty="0"/>
              <a:t>Tableau Imager Software. Reproduced and used in accordance with the fair dealing provisions in section 29 of the Canadian Copyright Act for the purposes of education, research or private study. Further distribution may infringe copyright.</a:t>
            </a:r>
            <a:endParaRPr lang="en-US" sz="1600" dirty="0"/>
          </a:p>
        </p:txBody>
      </p:sp>
    </p:spTree>
    <p:custDataLst>
      <p:tags r:id="rId1"/>
    </p:custDataLst>
    <p:extLst>
      <p:ext uri="{BB962C8B-B14F-4D97-AF65-F5344CB8AC3E}">
        <p14:creationId xmlns:p14="http://schemas.microsoft.com/office/powerpoint/2010/main" val="24436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Encrypted Disk Detector (EDD)</a:t>
            </a:r>
            <a:endParaRPr lang="en-CA" dirty="0"/>
          </a:p>
        </p:txBody>
      </p:sp>
      <p:sp>
        <p:nvSpPr>
          <p:cNvPr id="3" name="Content Placeholder 2"/>
          <p:cNvSpPr>
            <a:spLocks noGrp="1"/>
          </p:cNvSpPr>
          <p:nvPr>
            <p:ph sz="quarter" idx="10"/>
          </p:nvPr>
        </p:nvSpPr>
        <p:spPr/>
        <p:txBody>
          <a:bodyPr>
            <a:normAutofit/>
          </a:bodyPr>
          <a:lstStyle/>
          <a:p>
            <a:r>
              <a:rPr lang="en-CA" dirty="0" smtClean="0"/>
              <a:t>Magnet Forensics offers </a:t>
            </a:r>
            <a:r>
              <a:rPr lang="en-CA" dirty="0" smtClean="0">
                <a:hlinkClick r:id="rId4"/>
              </a:rPr>
              <a:t>EDD</a:t>
            </a:r>
            <a:r>
              <a:rPr lang="en-CA" dirty="0" smtClean="0"/>
              <a:t> for free  (https</a:t>
            </a:r>
            <a:r>
              <a:rPr lang="en-CA" dirty="0"/>
              <a:t>://www.magnetforensics.com/free-tool-encrypted-disk-detector</a:t>
            </a:r>
            <a:r>
              <a:rPr lang="en-CA" dirty="0" smtClean="0"/>
              <a:t>/)</a:t>
            </a:r>
          </a:p>
          <a:p>
            <a:r>
              <a:rPr lang="en-CA" dirty="0" smtClean="0"/>
              <a:t>EDD is a command line tool that checks physical disks on a live Windows system to confirm whether encryption is running on any of the volumes. </a:t>
            </a:r>
          </a:p>
          <a:p>
            <a:r>
              <a:rPr lang="en-CA" dirty="0" smtClean="0"/>
              <a:t>EDD checks for TrueCrypt, PGP, Bitlocker, Safeboot, BestCrypt, Checkpoint, Sophos or </a:t>
            </a:r>
            <a:r>
              <a:rPr lang="en-CA" dirty="0"/>
              <a:t>S</a:t>
            </a:r>
            <a:r>
              <a:rPr lang="en-CA" dirty="0" smtClean="0"/>
              <a:t>ymantec. </a:t>
            </a:r>
          </a:p>
          <a:p>
            <a:pPr lvl="1"/>
            <a:r>
              <a:rPr lang="en-CA" dirty="0" smtClean="0"/>
              <a:t>Note: EDD checks for encryption on mounted drives.</a:t>
            </a:r>
          </a:p>
        </p:txBody>
      </p:sp>
    </p:spTree>
    <p:custDataLst>
      <p:tags r:id="rId1"/>
    </p:custDataLst>
    <p:extLst>
      <p:ext uri="{BB962C8B-B14F-4D97-AF65-F5344CB8AC3E}">
        <p14:creationId xmlns:p14="http://schemas.microsoft.com/office/powerpoint/2010/main" val="42891051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Forensic Suites – Tableau Imager</a:t>
            </a:r>
            <a:endParaRPr lang="en-CA" dirty="0"/>
          </a:p>
        </p:txBody>
      </p:sp>
      <p:sp>
        <p:nvSpPr>
          <p:cNvPr id="3" name="Content Placeholder 2"/>
          <p:cNvSpPr>
            <a:spLocks noGrp="1"/>
          </p:cNvSpPr>
          <p:nvPr>
            <p:ph sz="quarter" idx="10"/>
          </p:nvPr>
        </p:nvSpPr>
        <p:spPr/>
        <p:txBody>
          <a:bodyPr/>
          <a:lstStyle/>
          <a:p>
            <a:r>
              <a:rPr lang="en-CA" dirty="0" smtClean="0"/>
              <a:t>TI also provides a Image.log file on the capture details.</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597" y="2285665"/>
            <a:ext cx="4618903" cy="338361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0041" y="2285665"/>
            <a:ext cx="4773759" cy="2817073"/>
          </a:xfrm>
          <a:prstGeom prst="rect">
            <a:avLst/>
          </a:prstGeom>
        </p:spPr>
      </p:pic>
      <p:sp>
        <p:nvSpPr>
          <p:cNvPr id="7" name="TextBox 6"/>
          <p:cNvSpPr txBox="1"/>
          <p:nvPr/>
        </p:nvSpPr>
        <p:spPr>
          <a:xfrm>
            <a:off x="3731622" y="5941832"/>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4831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
        <p:nvSpPr>
          <p:cNvPr id="3" name="Content Placeholder 2"/>
          <p:cNvSpPr>
            <a:spLocks noGrp="1"/>
          </p:cNvSpPr>
          <p:nvPr>
            <p:ph sz="quarter" idx="10"/>
          </p:nvPr>
        </p:nvSpPr>
        <p:spPr/>
        <p:txBody>
          <a:bodyPr>
            <a:normAutofit fontScale="77500" lnSpcReduction="20000"/>
          </a:bodyPr>
          <a:lstStyle/>
          <a:p>
            <a:pPr>
              <a:lnSpc>
                <a:spcPct val="120000"/>
              </a:lnSpc>
            </a:pPr>
            <a:r>
              <a:rPr lang="en-CA" sz="2600" dirty="0"/>
              <a:t>Capturing non-volatile disk captures is a </a:t>
            </a:r>
            <a:r>
              <a:rPr lang="en-CA" sz="2600" dirty="0" smtClean="0"/>
              <a:t>two-step approach: acquire and authenticate.</a:t>
            </a:r>
          </a:p>
          <a:p>
            <a:pPr>
              <a:lnSpc>
                <a:spcPct val="120000"/>
              </a:lnSpc>
            </a:pPr>
            <a:r>
              <a:rPr lang="en-CA" sz="2600" dirty="0" smtClean="0"/>
              <a:t>Only when you are satisfied that you have a sound forensic image can analysis start.</a:t>
            </a:r>
          </a:p>
          <a:p>
            <a:pPr>
              <a:lnSpc>
                <a:spcPct val="120000"/>
              </a:lnSpc>
            </a:pPr>
            <a:r>
              <a:rPr lang="en-CA" sz="2600" dirty="0"/>
              <a:t>Before any live system is powered down, it is extremely important to confirm is the suspect drive is </a:t>
            </a:r>
            <a:r>
              <a:rPr lang="en-CA" sz="2600" dirty="0" smtClean="0"/>
              <a:t>encrypted.</a:t>
            </a:r>
          </a:p>
          <a:p>
            <a:pPr>
              <a:lnSpc>
                <a:spcPct val="120000"/>
              </a:lnSpc>
            </a:pPr>
            <a:r>
              <a:rPr lang="en-CA" sz="2600" dirty="0" smtClean="0"/>
              <a:t>If it is encrypted, image the logical drive and capture the RAM before shutting down the system.</a:t>
            </a:r>
          </a:p>
          <a:p>
            <a:pPr>
              <a:lnSpc>
                <a:spcPct val="120000"/>
              </a:lnSpc>
            </a:pPr>
            <a:r>
              <a:rPr lang="en-CA" sz="2600" dirty="0" smtClean="0"/>
              <a:t>Prepare the target drive by ensuring the drive has been wiped of any other evidence and then formatted based on your forensic system and suspect media.</a:t>
            </a:r>
          </a:p>
          <a:p>
            <a:pPr>
              <a:lnSpc>
                <a:spcPct val="120000"/>
              </a:lnSpc>
            </a:pPr>
            <a:r>
              <a:rPr lang="en-CA" sz="2600" dirty="0" smtClean="0"/>
              <a:t>There are many open-source programs to acquire media in both </a:t>
            </a:r>
            <a:r>
              <a:rPr lang="en-CA" sz="2600" dirty="0"/>
              <a:t>L</a:t>
            </a:r>
            <a:r>
              <a:rPr lang="en-CA" sz="2600" dirty="0" smtClean="0"/>
              <a:t>inux and Windows OSs.  </a:t>
            </a:r>
            <a:endParaRPr lang="en-CA" sz="2600" dirty="0"/>
          </a:p>
          <a:p>
            <a:endParaRPr lang="en-CA" dirty="0"/>
          </a:p>
          <a:p>
            <a:endParaRPr lang="en-CA" dirty="0"/>
          </a:p>
          <a:p>
            <a:endParaRPr lang="en-US" dirty="0"/>
          </a:p>
        </p:txBody>
      </p:sp>
    </p:spTree>
    <p:custDataLst>
      <p:tags r:id="rId1"/>
    </p:custDataLst>
    <p:extLst>
      <p:ext uri="{BB962C8B-B14F-4D97-AF65-F5344CB8AC3E}">
        <p14:creationId xmlns:p14="http://schemas.microsoft.com/office/powerpoint/2010/main" val="15281244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normAutofit/>
          </a:bodyPr>
          <a:lstStyle/>
          <a:p>
            <a:r>
              <a:rPr lang="en-US" dirty="0" err="1"/>
              <a:t>AccessData</a:t>
            </a:r>
            <a:r>
              <a:rPr lang="en-US" dirty="0"/>
              <a:t>. (2010</a:t>
            </a:r>
            <a:r>
              <a:rPr lang="en-US" dirty="0" smtClean="0"/>
              <a:t>). </a:t>
            </a:r>
            <a:r>
              <a:rPr lang="en-US" dirty="0"/>
              <a:t>FTK Imager Lite (Version 3.1.1) [Computer software]. Retrieved from http://accessdata.com/product-download/ftk-imager-lite-version-3.1.1 </a:t>
            </a:r>
            <a:endParaRPr lang="en-US" dirty="0" smtClean="0"/>
          </a:p>
          <a:p>
            <a:r>
              <a:rPr lang="en-US" dirty="0" smtClean="0"/>
              <a:t>Guidance Software. (2017). Tableau Imager </a:t>
            </a:r>
            <a:r>
              <a:rPr lang="en-US" dirty="0"/>
              <a:t>Software</a:t>
            </a:r>
            <a:r>
              <a:rPr lang="en-US" dirty="0" smtClean="0"/>
              <a:t> (Version 1.2.1) [Computer software]. </a:t>
            </a:r>
            <a:r>
              <a:rPr lang="en-US" dirty="0"/>
              <a:t>Retrieved from </a:t>
            </a:r>
            <a:r>
              <a:rPr lang="en-US" dirty="0">
                <a:hlinkClick r:id="rId3"/>
              </a:rPr>
              <a:t>https://</a:t>
            </a:r>
            <a:r>
              <a:rPr lang="en-US" dirty="0" smtClean="0">
                <a:hlinkClick r:id="rId3"/>
              </a:rPr>
              <a:t>www.guidancesoftware.com/tableau/download-center</a:t>
            </a:r>
            <a:endParaRPr lang="en-US" dirty="0" smtClean="0"/>
          </a:p>
          <a:p>
            <a:r>
              <a:rPr lang="en-US" dirty="0"/>
              <a:t>SANS Institute (2017). SIFT Workstation [VMware Appliance]. Retrieved from https://digital-forensics.sans.org/community/downloads</a:t>
            </a:r>
          </a:p>
          <a:p>
            <a:endParaRPr lang="en-US" dirty="0"/>
          </a:p>
        </p:txBody>
      </p:sp>
    </p:spTree>
    <p:custDataLst>
      <p:tags r:id="rId1"/>
    </p:custDataLst>
    <p:extLst>
      <p:ext uri="{BB962C8B-B14F-4D97-AF65-F5344CB8AC3E}">
        <p14:creationId xmlns:p14="http://schemas.microsoft.com/office/powerpoint/2010/main" val="183993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8448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Running EDD</a:t>
            </a:r>
            <a:endParaRPr lang="en-CA"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smtClean="0"/>
              <a:t>Place the executable on removable media.</a:t>
            </a:r>
          </a:p>
          <a:p>
            <a:pPr marL="514350" indent="-514350">
              <a:buFont typeface="+mj-lt"/>
              <a:buAutoNum type="arabicPeriod"/>
            </a:pPr>
            <a:r>
              <a:rPr lang="en-CA" dirty="0" smtClean="0"/>
              <a:t>Open an administrator command prompt.</a:t>
            </a:r>
          </a:p>
          <a:p>
            <a:pPr marL="514350" indent="-514350">
              <a:buFont typeface="+mj-lt"/>
              <a:buAutoNum type="arabicPeriod"/>
            </a:pPr>
            <a:r>
              <a:rPr lang="en-CA" dirty="0" smtClean="0"/>
              <a:t>Navigate to the location containing the executable.</a:t>
            </a:r>
          </a:p>
          <a:p>
            <a:pPr marL="514350" indent="-514350">
              <a:buFont typeface="+mj-lt"/>
              <a:buAutoNum type="arabicPeriod"/>
            </a:pPr>
            <a:r>
              <a:rPr lang="en-CA" dirty="0" smtClean="0"/>
              <a:t>Run </a:t>
            </a:r>
            <a:r>
              <a:rPr lang="en-CA" b="1" dirty="0" smtClean="0"/>
              <a:t>EDD.exe</a:t>
            </a:r>
            <a:r>
              <a:rPr lang="en-CA" dirty="0" smtClean="0"/>
              <a:t>. </a:t>
            </a:r>
          </a:p>
          <a:p>
            <a:pPr marL="514350" indent="-514350">
              <a:buFont typeface="+mj-lt"/>
              <a:buAutoNum type="arabicPeriod"/>
            </a:pPr>
            <a:r>
              <a:rPr lang="en-CA" dirty="0" smtClean="0"/>
              <a:t>Accept the User Agreement.</a:t>
            </a:r>
          </a:p>
          <a:p>
            <a:pPr marL="514350" indent="-514350">
              <a:buFont typeface="+mj-lt"/>
              <a:buAutoNum type="arabicPeriod"/>
            </a:pPr>
            <a:r>
              <a:rPr lang="en-CA" dirty="0" smtClean="0"/>
              <a:t>Review the results.</a:t>
            </a:r>
            <a:endParaRPr lang="en-CA" dirty="0"/>
          </a:p>
        </p:txBody>
      </p:sp>
    </p:spTree>
    <p:custDataLst>
      <p:tags r:id="rId1"/>
    </p:custDataLst>
    <p:extLst>
      <p:ext uri="{BB962C8B-B14F-4D97-AF65-F5344CB8AC3E}">
        <p14:creationId xmlns:p14="http://schemas.microsoft.com/office/powerpoint/2010/main" val="155717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Results - EDD</a:t>
            </a:r>
            <a:endParaRPr lang="en-CA" dirty="0"/>
          </a:p>
        </p:txBody>
      </p:sp>
      <p:pic>
        <p:nvPicPr>
          <p:cNvPr id="5" name="Content Placeholder 4"/>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2849113" y="1530837"/>
            <a:ext cx="6449325" cy="4401164"/>
          </a:xfrm>
        </p:spPr>
      </p:pic>
      <p:sp>
        <p:nvSpPr>
          <p:cNvPr id="4" name="TextBox 3"/>
          <p:cNvSpPr txBox="1"/>
          <p:nvPr/>
        </p:nvSpPr>
        <p:spPr>
          <a:xfrm>
            <a:off x="3731622" y="5941832"/>
            <a:ext cx="4728754" cy="261610"/>
          </a:xfrm>
          <a:prstGeom prst="rect">
            <a:avLst/>
          </a:prstGeom>
          <a:noFill/>
        </p:spPr>
        <p:txBody>
          <a:bodyPr wrap="square" rtlCol="0">
            <a:spAutoFit/>
          </a:bodyPr>
          <a:lstStyle/>
          <a:p>
            <a:pPr algn="ctr"/>
            <a:r>
              <a:rPr lang="en-US" sz="1050" dirty="0" smtClean="0">
                <a:latin typeface="Arial" panose="020B0604020202020204" pitchFamily="34" charset="0"/>
                <a:cs typeface="Arial" panose="020B0604020202020204" pitchFamily="34" charset="0"/>
              </a:rPr>
              <a:t>Used with permission from Microsoft.</a:t>
            </a:r>
            <a:endParaRPr lang="en-US" sz="105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7321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2 </a:t>
            </a:r>
            <a:r>
              <a:rPr lang="en-CA" dirty="0"/>
              <a:t>—</a:t>
            </a:r>
            <a:r>
              <a:rPr lang="en-CA" dirty="0" smtClean="0"/>
              <a:t> Prepare the Target Media</a:t>
            </a:r>
            <a:endParaRPr lang="en-CA" dirty="0"/>
          </a:p>
        </p:txBody>
      </p:sp>
      <p:sp>
        <p:nvSpPr>
          <p:cNvPr id="3" name="Content Placeholder 2"/>
          <p:cNvSpPr>
            <a:spLocks noGrp="1"/>
          </p:cNvSpPr>
          <p:nvPr>
            <p:ph sz="quarter" idx="10"/>
          </p:nvPr>
        </p:nvSpPr>
        <p:spPr/>
        <p:txBody>
          <a:bodyPr>
            <a:normAutofit fontScale="92500" lnSpcReduction="10000"/>
          </a:bodyPr>
          <a:lstStyle/>
          <a:p>
            <a:pPr>
              <a:lnSpc>
                <a:spcPct val="120000"/>
              </a:lnSpc>
            </a:pPr>
            <a:r>
              <a:rPr lang="en-CA" dirty="0" smtClean="0"/>
              <a:t>Once the seized media has been identified, removed from a system (e.g., a hard drive removed from a computer) and documented, prepare the target drive (the drive the image will be written to) before acquisition.</a:t>
            </a:r>
          </a:p>
          <a:p>
            <a:pPr>
              <a:lnSpc>
                <a:spcPct val="120000"/>
              </a:lnSpc>
            </a:pPr>
            <a:r>
              <a:rPr lang="en-CA" dirty="0" smtClean="0"/>
              <a:t>Wipe the target drive (usually a hard drive) before acquisition to ensure no other data is stored on the drive.  </a:t>
            </a:r>
          </a:p>
          <a:p>
            <a:pPr lvl="1">
              <a:lnSpc>
                <a:spcPct val="120000"/>
              </a:lnSpc>
            </a:pPr>
            <a:r>
              <a:rPr lang="en-CA" dirty="0" smtClean="0"/>
              <a:t>By wiping the target media, you can definitively state that evidence located on the drive came from the suspect media and not from other investigations. </a:t>
            </a:r>
          </a:p>
          <a:p>
            <a:pPr lvl="1">
              <a:lnSpc>
                <a:spcPct val="120000"/>
              </a:lnSpc>
            </a:pPr>
            <a:r>
              <a:rPr lang="en-CA" dirty="0" smtClean="0"/>
              <a:t>Wiping involves writing zeros or any random string of characters to each sector on the drive.</a:t>
            </a:r>
          </a:p>
          <a:p>
            <a:pPr>
              <a:lnSpc>
                <a:spcPct val="120000"/>
              </a:lnSpc>
            </a:pPr>
            <a:endParaRPr lang="en-CA" dirty="0" smtClean="0"/>
          </a:p>
          <a:p>
            <a:pPr>
              <a:lnSpc>
                <a:spcPct val="120000"/>
              </a:lnSpc>
            </a:pPr>
            <a:endParaRPr lang="en-CA" dirty="0" smtClean="0"/>
          </a:p>
        </p:txBody>
      </p:sp>
    </p:spTree>
    <p:custDataLst>
      <p:tags r:id="rId1"/>
    </p:custDataLst>
    <p:extLst>
      <p:ext uri="{BB962C8B-B14F-4D97-AF65-F5344CB8AC3E}">
        <p14:creationId xmlns:p14="http://schemas.microsoft.com/office/powerpoint/2010/main" val="3028459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Wiping a Drive using DCFLDD</a:t>
            </a:r>
            <a:endParaRPr lang="en-CA" dirty="0"/>
          </a:p>
        </p:txBody>
      </p:sp>
      <p:sp>
        <p:nvSpPr>
          <p:cNvPr id="3" name="Content Placeholder 2"/>
          <p:cNvSpPr>
            <a:spLocks noGrp="1"/>
          </p:cNvSpPr>
          <p:nvPr>
            <p:ph sz="quarter" idx="10"/>
          </p:nvPr>
        </p:nvSpPr>
        <p:spPr/>
        <p:txBody>
          <a:bodyPr>
            <a:normAutofit/>
          </a:bodyPr>
          <a:lstStyle/>
          <a:p>
            <a:endParaRPr lang="en-CA" dirty="0" smtClean="0"/>
          </a:p>
          <a:p>
            <a:r>
              <a:rPr lang="en-US" dirty="0"/>
              <a:t>Wipe all data on the target </a:t>
            </a:r>
            <a:r>
              <a:rPr lang="en-US" dirty="0" smtClean="0"/>
              <a:t>drive using DCFLDD.</a:t>
            </a:r>
            <a:endParaRPr lang="en-US" dirty="0"/>
          </a:p>
          <a:p>
            <a:pPr marL="457200" lvl="1" indent="0">
              <a:buNone/>
            </a:pPr>
            <a:r>
              <a:rPr lang="en-US" sz="2800" dirty="0" err="1" smtClean="0">
                <a:latin typeface="Courier New" panose="02070309020205020404" pitchFamily="49" charset="0"/>
                <a:cs typeface="Courier New" panose="02070309020205020404" pitchFamily="49" charset="0"/>
              </a:rPr>
              <a:t>sudo</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dcfldd bs=4k conv=noerror of=/dev/zero of=/dev/(device</a:t>
            </a:r>
            <a:r>
              <a:rPr lang="en-US" sz="2800" dirty="0" smtClean="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a:p>
            <a:pPr marL="457200" lvl="1" indent="0">
              <a:buNone/>
            </a:pPr>
            <a:r>
              <a:rPr lang="en-US" sz="2800" dirty="0" err="1" smtClean="0">
                <a:latin typeface="Courier New" panose="02070309020205020404" pitchFamily="49" charset="0"/>
                <a:cs typeface="Courier New" panose="02070309020205020404" pitchFamily="49" charset="0"/>
              </a:rPr>
              <a:t>sudo</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dcfldd bs=4k conv=noerror of=/dev/zero of=/</a:t>
            </a:r>
            <a:r>
              <a:rPr lang="en-US" sz="2800" dirty="0" smtClean="0">
                <a:latin typeface="Courier New" panose="02070309020205020404" pitchFamily="49" charset="0"/>
                <a:cs typeface="Courier New" panose="02070309020205020404" pitchFamily="49" charset="0"/>
              </a:rPr>
              <a:t>dev/</a:t>
            </a:r>
            <a:r>
              <a:rPr lang="en-US" sz="2800" dirty="0" err="1" smtClean="0">
                <a:latin typeface="Courier New" panose="02070309020205020404" pitchFamily="49" charset="0"/>
                <a:cs typeface="Courier New" panose="02070309020205020404" pitchFamily="49" charset="0"/>
              </a:rPr>
              <a:t>sdc</a:t>
            </a:r>
            <a:endParaRPr lang="en-US" sz="2800" dirty="0">
              <a:latin typeface="Courier New" panose="02070309020205020404" pitchFamily="49" charset="0"/>
              <a:cs typeface="Courier New" panose="02070309020205020404" pitchFamily="49" charset="0"/>
            </a:endParaRPr>
          </a:p>
          <a:p>
            <a:pPr marL="0" indent="0">
              <a:buNone/>
            </a:pPr>
            <a:endParaRPr lang="en-CA" dirty="0" smtClean="0"/>
          </a:p>
        </p:txBody>
      </p:sp>
    </p:spTree>
    <p:custDataLst>
      <p:tags r:id="rId1"/>
    </p:custDataLst>
    <p:extLst>
      <p:ext uri="{BB962C8B-B14F-4D97-AF65-F5344CB8AC3E}">
        <p14:creationId xmlns:p14="http://schemas.microsoft.com/office/powerpoint/2010/main" val="14876934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aAq3LcX0"/>
  <p:tag name="ARTICULATE_SLIDE_COUNT" val="5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2817</TotalTime>
  <Words>2529</Words>
  <Application>Microsoft Office PowerPoint</Application>
  <PresentationFormat>Widescreen</PresentationFormat>
  <Paragraphs>286</Paragraphs>
  <Slides>53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Courier New</vt:lpstr>
      <vt:lpstr>Times New Roman</vt:lpstr>
      <vt:lpstr>Verdana</vt:lpstr>
      <vt:lpstr>Wingdings</vt:lpstr>
      <vt:lpstr>Office Theme</vt:lpstr>
      <vt:lpstr>ITSC 306: Computer Forensics</vt:lpstr>
      <vt:lpstr>Module Textbook Readings </vt:lpstr>
      <vt:lpstr>Introduction </vt:lpstr>
      <vt:lpstr>Step 1 — Check for Encryption</vt:lpstr>
      <vt:lpstr>Encrypted Disk Detector (EDD)</vt:lpstr>
      <vt:lpstr>Running EDD</vt:lpstr>
      <vt:lpstr>Results - EDD</vt:lpstr>
      <vt:lpstr>Step 2 — Prepare the Target Media</vt:lpstr>
      <vt:lpstr>Wiping a Drive using DCFLDD</vt:lpstr>
      <vt:lpstr>Hexdump confirms the Wipe</vt:lpstr>
      <vt:lpstr>Step 3 — Partition the Drive</vt:lpstr>
      <vt:lpstr>Partition the Drive</vt:lpstr>
      <vt:lpstr>Step 4 — Write Protection</vt:lpstr>
      <vt:lpstr>Linux Write Protection</vt:lpstr>
      <vt:lpstr>Linux Write Protection</vt:lpstr>
      <vt:lpstr>Linux Write Protection</vt:lpstr>
      <vt:lpstr>Linux Write Protection</vt:lpstr>
      <vt:lpstr>Step 5 — Attaching and Recognizing Suspect Media in Linux</vt:lpstr>
      <vt:lpstr>dmesg</vt:lpstr>
      <vt:lpstr>Step 6 — Attaching and Recognizing Suspect Media in Linux</vt:lpstr>
      <vt:lpstr>Step 6 — Attaching and Recognizing Suspect Media in Linux</vt:lpstr>
      <vt:lpstr>Step 6 — Attaching and Recognizing Suspect Media in Windows</vt:lpstr>
      <vt:lpstr>Step 6 — Attaching and Recognizing Suspect Media in Windows</vt:lpstr>
      <vt:lpstr>Step 7 — Acquisition - Linux Tools</vt:lpstr>
      <vt:lpstr>Linux dd - Example</vt:lpstr>
      <vt:lpstr>Linux dd - Example</vt:lpstr>
      <vt:lpstr>conv=noerror</vt:lpstr>
      <vt:lpstr>sync</vt:lpstr>
      <vt:lpstr>dd Variants - dcfldd and dc3dd</vt:lpstr>
      <vt:lpstr>dcfldd</vt:lpstr>
      <vt:lpstr>dcfldd</vt:lpstr>
      <vt:lpstr>dc3dd</vt:lpstr>
      <vt:lpstr>dc3dd</vt:lpstr>
      <vt:lpstr>cat error.txt</vt:lpstr>
      <vt:lpstr>ftkimager – Command Line</vt:lpstr>
      <vt:lpstr>ftkimager – Installation</vt:lpstr>
      <vt:lpstr>ftkimager – Options</vt:lpstr>
      <vt:lpstr>ftkimager – Imaging</vt:lpstr>
      <vt:lpstr>Forensic Suites – FTK Imager_Lite in Windows</vt:lpstr>
      <vt:lpstr>Forensic Suites – FTK Imager_Lite in Windows</vt:lpstr>
      <vt:lpstr>Forensic Suites – FTK Imager_Lite in Windows</vt:lpstr>
      <vt:lpstr>Forensic Suites – FTK Imager_Lite in Windows</vt:lpstr>
      <vt:lpstr>Forensic Suites – FTK Imager_Lite in Windows</vt:lpstr>
      <vt:lpstr>Forensic Suites – SMART</vt:lpstr>
      <vt:lpstr>Forensic Suites – Tableau Imager</vt:lpstr>
      <vt:lpstr>Forensic Suites – Tableau Imager</vt:lpstr>
      <vt:lpstr>Forensic Suites – Tableau Imager</vt:lpstr>
      <vt:lpstr>Forensic Suites – Tableau Imager</vt:lpstr>
      <vt:lpstr>Forensic Suites – Tableau Imager</vt:lpstr>
      <vt:lpstr>Forensic Suites – Tableau Imager</vt:lpstr>
      <vt:lpstr>Summary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207</cp:revision>
  <dcterms:created xsi:type="dcterms:W3CDTF">2016-04-05T14:17:30Z</dcterms:created>
  <dcterms:modified xsi:type="dcterms:W3CDTF">2018-01-30T20:37:30Z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D42A781F-7E6C-4255-8C0B-3F2A6BD47827</vt:lpwstr>
  </property>
  <property fmtid="{D5CDD505-2E9C-101B-9397-08002B2CF9AE}" pid="3" name="ArticulatePath">
    <vt:lpwstr>ITSC306_Week5_Non-Volatile-Captures</vt:lpwstr>
  </property>
</Properties>
</file>