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notesSlides/notesSlide14.xml" ContentType="application/vnd.openxmlformats-officedocument.presentationml.notesSlide+xml"/>
  <Override PartName="/ppt/tags/tag26.xml" ContentType="application/vnd.openxmlformats-officedocument.presentationml.tags+xml"/>
  <Override PartName="/ppt/notesSlides/notesSlide15.xml" ContentType="application/vnd.openxmlformats-officedocument.presentationml.notesSlide+xml"/>
  <Override PartName="/ppt/tags/tag27.xml" ContentType="application/vnd.openxmlformats-officedocument.presentationml.tags+xml"/>
  <Override PartName="/ppt/notesSlides/notesSlide16.xml" ContentType="application/vnd.openxmlformats-officedocument.presentationml.notesSlide+xml"/>
  <Override PartName="/ppt/tags/tag28.xml" ContentType="application/vnd.openxmlformats-officedocument.presentationml.tags+xml"/>
  <Override PartName="/ppt/notesSlides/notesSlide17.xml" ContentType="application/vnd.openxmlformats-officedocument.presentationml.notesSlide+xml"/>
  <Override PartName="/ppt/tags/tag29.xml" ContentType="application/vnd.openxmlformats-officedocument.presentationml.tags+xml"/>
  <Override PartName="/ppt/notesSlides/notesSlide18.xml" ContentType="application/vnd.openxmlformats-officedocument.presentationml.notesSlide+xml"/>
  <Override PartName="/ppt/tags/tag30.xml" ContentType="application/vnd.openxmlformats-officedocument.presentationml.tags+xml"/>
  <Override PartName="/ppt/notesSlides/notesSlide19.xml" ContentType="application/vnd.openxmlformats-officedocument.presentationml.notesSlide+xml"/>
  <Override PartName="/ppt/tags/tag31.xml" ContentType="application/vnd.openxmlformats-officedocument.presentationml.tags+xml"/>
  <Override PartName="/ppt/notesSlides/notesSlide20.xml" ContentType="application/vnd.openxmlformats-officedocument.presentationml.notesSlide+xml"/>
  <Override PartName="/ppt/tags/tag32.xml" ContentType="application/vnd.openxmlformats-officedocument.presentationml.tags+xml"/>
  <Override PartName="/ppt/notesSlides/notesSlide21.xml" ContentType="application/vnd.openxmlformats-officedocument.presentationml.notesSlide+xml"/>
  <Override PartName="/ppt/tags/tag33.xml" ContentType="application/vnd.openxmlformats-officedocument.presentationml.tags+xml"/>
  <Override PartName="/ppt/notesSlides/notesSlide22.xml" ContentType="application/vnd.openxmlformats-officedocument.presentationml.notesSlide+xml"/>
  <Override PartName="/ppt/tags/tag34.xml" ContentType="application/vnd.openxmlformats-officedocument.presentationml.tags+xml"/>
  <Override PartName="/ppt/notesSlides/notesSlide23.xml" ContentType="application/vnd.openxmlformats-officedocument.presentationml.notesSlide+xml"/>
  <Override PartName="/ppt/tags/tag35.xml" ContentType="application/vnd.openxmlformats-officedocument.presentationml.tags+xml"/>
  <Override PartName="/ppt/notesSlides/notesSlide24.xml" ContentType="application/vnd.openxmlformats-officedocument.presentationml.notesSlide+xml"/>
  <Override PartName="/ppt/tags/tag36.xml" ContentType="application/vnd.openxmlformats-officedocument.presentationml.tags+xml"/>
  <Override PartName="/ppt/notesSlides/notesSlide25.xml" ContentType="application/vnd.openxmlformats-officedocument.presentationml.notesSlide+xml"/>
  <Override PartName="/ppt/tags/tag37.xml" ContentType="application/vnd.openxmlformats-officedocument.presentationml.tags+xml"/>
  <Override PartName="/ppt/notesSlides/notesSlide26.xml" ContentType="application/vnd.openxmlformats-officedocument.presentationml.notesSlide+xml"/>
  <Override PartName="/ppt/tags/tag38.xml" ContentType="application/vnd.openxmlformats-officedocument.presentationml.tags+xml"/>
  <Override PartName="/ppt/notesSlides/notesSlide27.xml" ContentType="application/vnd.openxmlformats-officedocument.presentationml.notesSlide+xml"/>
  <Override PartName="/ppt/tags/tag39.xml" ContentType="application/vnd.openxmlformats-officedocument.presentationml.tags+xml"/>
  <Override PartName="/ppt/notesSlides/notesSlide28.xml" ContentType="application/vnd.openxmlformats-officedocument.presentationml.notesSlide+xml"/>
  <Override PartName="/ppt/tags/tag40.xml" ContentType="application/vnd.openxmlformats-officedocument.presentationml.tags+xml"/>
  <Override PartName="/ppt/notesSlides/notesSlide29.xml" ContentType="application/vnd.openxmlformats-officedocument.presentationml.notesSlide+xml"/>
  <Override PartName="/ppt/tags/tag41.xml" ContentType="application/vnd.openxmlformats-officedocument.presentationml.tags+xml"/>
  <Override PartName="/ppt/notesSlides/notesSlide30.xml" ContentType="application/vnd.openxmlformats-officedocument.presentationml.notesSlide+xml"/>
  <Override PartName="/ppt/tags/tag42.xml" ContentType="application/vnd.openxmlformats-officedocument.presentationml.tags+xml"/>
  <Override PartName="/ppt/notesSlides/notesSlide31.xml" ContentType="application/vnd.openxmlformats-officedocument.presentationml.notesSlide+xml"/>
  <Override PartName="/ppt/tags/tag43.xml" ContentType="application/vnd.openxmlformats-officedocument.presentationml.tags+xml"/>
  <Override PartName="/ppt/notesSlides/notesSlide32.xml" ContentType="application/vnd.openxmlformats-officedocument.presentationml.notesSlide+xml"/>
  <Override PartName="/ppt/tags/tag44.xml" ContentType="application/vnd.openxmlformats-officedocument.presentationml.tags+xml"/>
  <Override PartName="/ppt/notesSlides/notesSlide33.xml" ContentType="application/vnd.openxmlformats-officedocument.presentationml.notesSlide+xml"/>
  <Override PartName="/ppt/tags/tag45.xml" ContentType="application/vnd.openxmlformats-officedocument.presentationml.tags+xml"/>
  <Override PartName="/ppt/notesSlides/notesSlide34.xml" ContentType="application/vnd.openxmlformats-officedocument.presentationml.notesSlide+xml"/>
  <Override PartName="/ppt/tags/tag46.xml" ContentType="application/vnd.openxmlformats-officedocument.presentationml.tags+xml"/>
  <Override PartName="/ppt/notesSlides/notesSlide35.xml" ContentType="application/vnd.openxmlformats-officedocument.presentationml.notesSlide+xml"/>
  <Override PartName="/ppt/tags/tag47.xml" ContentType="application/vnd.openxmlformats-officedocument.presentationml.tags+xml"/>
  <Override PartName="/ppt/notesSlides/notesSlide36.xml" ContentType="application/vnd.openxmlformats-officedocument.presentationml.notesSlide+xml"/>
  <Override PartName="/ppt/tags/tag48.xml" ContentType="application/vnd.openxmlformats-officedocument.presentationml.tags+xml"/>
  <Override PartName="/ppt/notesSlides/notesSlide37.xml" ContentType="application/vnd.openxmlformats-officedocument.presentationml.notesSlide+xml"/>
  <Override PartName="/ppt/tags/tag49.xml" ContentType="application/vnd.openxmlformats-officedocument.presentationml.tags+xml"/>
  <Override PartName="/ppt/notesSlides/notesSlide38.xml" ContentType="application/vnd.openxmlformats-officedocument.presentationml.notesSlide+xml"/>
  <Override PartName="/ppt/tags/tag50.xml" ContentType="application/vnd.openxmlformats-officedocument.presentationml.tags+xml"/>
  <Override PartName="/ppt/notesSlides/notesSlide39.xml" ContentType="application/vnd.openxmlformats-officedocument.presentationml.notesSlide+xml"/>
  <Override PartName="/ppt/tags/tag51.xml" ContentType="application/vnd.openxmlformats-officedocument.presentationml.tags+xml"/>
  <Override PartName="/ppt/notesSlides/notesSlide40.xml" ContentType="application/vnd.openxmlformats-officedocument.presentationml.notesSlide+xml"/>
  <Override PartName="/ppt/tags/tag52.xml" ContentType="application/vnd.openxmlformats-officedocument.presentationml.tags+xml"/>
  <Override PartName="/ppt/notesSlides/notesSlide41.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8" r:id="rId2"/>
    <p:sldId id="260" r:id="rId3"/>
    <p:sldId id="261" r:id="rId4"/>
    <p:sldId id="264" r:id="rId5"/>
    <p:sldId id="386" r:id="rId6"/>
    <p:sldId id="352" r:id="rId7"/>
    <p:sldId id="351" r:id="rId8"/>
    <p:sldId id="301" r:id="rId9"/>
    <p:sldId id="302" r:id="rId10"/>
    <p:sldId id="353" r:id="rId11"/>
    <p:sldId id="354" r:id="rId12"/>
    <p:sldId id="355" r:id="rId13"/>
    <p:sldId id="356" r:id="rId14"/>
    <p:sldId id="358" r:id="rId15"/>
    <p:sldId id="359" r:id="rId16"/>
    <p:sldId id="360" r:id="rId17"/>
    <p:sldId id="361" r:id="rId18"/>
    <p:sldId id="362" r:id="rId19"/>
    <p:sldId id="363" r:id="rId20"/>
    <p:sldId id="389" r:id="rId21"/>
    <p:sldId id="364" r:id="rId22"/>
    <p:sldId id="365" r:id="rId23"/>
    <p:sldId id="366" r:id="rId24"/>
    <p:sldId id="367" r:id="rId25"/>
    <p:sldId id="387" r:id="rId26"/>
    <p:sldId id="368" r:id="rId27"/>
    <p:sldId id="369" r:id="rId28"/>
    <p:sldId id="370" r:id="rId29"/>
    <p:sldId id="371" r:id="rId30"/>
    <p:sldId id="372" r:id="rId31"/>
    <p:sldId id="373" r:id="rId32"/>
    <p:sldId id="374" r:id="rId33"/>
    <p:sldId id="375" r:id="rId34"/>
    <p:sldId id="377" r:id="rId35"/>
    <p:sldId id="378" r:id="rId36"/>
    <p:sldId id="379" r:id="rId37"/>
    <p:sldId id="380" r:id="rId38"/>
    <p:sldId id="381" r:id="rId39"/>
    <p:sldId id="382" r:id="rId40"/>
    <p:sldId id="383" r:id="rId41"/>
    <p:sldId id="385" r:id="rId42"/>
    <p:sldId id="390" r:id="rId43"/>
    <p:sldId id="391" r:id="rId44"/>
    <p:sldId id="388" r:id="rId45"/>
    <p:sldId id="291" r:id="rId46"/>
    <p:sldId id="392" r:id="rId47"/>
    <p:sldId id="393" r:id="rId48"/>
  </p:sldIdLst>
  <p:sldSz cx="12192000" cy="6858000"/>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 Jennings" initials="" lastIdx="2" clrIdx="0"/>
  <p:cmAuthor id="1" name="Melissa Symanczyk" initials="MS" lastIdx="4" clrIdx="1">
    <p:extLst>
      <p:ext uri="{19B8F6BF-5375-455C-9EA6-DF929625EA0E}">
        <p15:presenceInfo xmlns:p15="http://schemas.microsoft.com/office/powerpoint/2012/main" userId="S-1-5-21-2664737520-481353137-1098671830-8752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2"/>
    <p:restoredTop sz="76596" autoAdjust="0"/>
  </p:normalViewPr>
  <p:slideViewPr>
    <p:cSldViewPr snapToGrid="0" snapToObjects="1" showGuides="1">
      <p:cViewPr varScale="1">
        <p:scale>
          <a:sx n="63" d="100"/>
          <a:sy n="63" d="100"/>
        </p:scale>
        <p:origin x="130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AD8B-2F77-4716-9997-EF2F5B5ADC37}" type="datetimeFigureOut">
              <a:rPr lang="en-CA" smtClean="0"/>
              <a:t>2018-01-30</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7AE4B5-26DC-450C-AA57-16ACE7D21458}" type="slidenum">
              <a:rPr lang="en-CA" smtClean="0"/>
              <a:t>‹#›</a:t>
            </a:fld>
            <a:endParaRPr lang="en-CA" dirty="0"/>
          </a:p>
        </p:txBody>
      </p:sp>
    </p:spTree>
    <p:extLst>
      <p:ext uri="{BB962C8B-B14F-4D97-AF65-F5344CB8AC3E}">
        <p14:creationId xmlns:p14="http://schemas.microsoft.com/office/powerpoint/2010/main" val="3978661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4</a:t>
            </a:fld>
            <a:endParaRPr lang="en-CA" dirty="0"/>
          </a:p>
        </p:txBody>
      </p:sp>
    </p:spTree>
    <p:extLst>
      <p:ext uri="{BB962C8B-B14F-4D97-AF65-F5344CB8AC3E}">
        <p14:creationId xmlns:p14="http://schemas.microsoft.com/office/powerpoint/2010/main" val="1950019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13</a:t>
            </a:fld>
            <a:endParaRPr lang="en-CA" dirty="0"/>
          </a:p>
        </p:txBody>
      </p:sp>
    </p:spTree>
    <p:extLst>
      <p:ext uri="{BB962C8B-B14F-4D97-AF65-F5344CB8AC3E}">
        <p14:creationId xmlns:p14="http://schemas.microsoft.com/office/powerpoint/2010/main" val="4202802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14</a:t>
            </a:fld>
            <a:endParaRPr lang="en-CA" dirty="0"/>
          </a:p>
        </p:txBody>
      </p:sp>
    </p:spTree>
    <p:extLst>
      <p:ext uri="{BB962C8B-B14F-4D97-AF65-F5344CB8AC3E}">
        <p14:creationId xmlns:p14="http://schemas.microsoft.com/office/powerpoint/2010/main" val="3465314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15</a:t>
            </a:fld>
            <a:endParaRPr lang="en-CA" dirty="0"/>
          </a:p>
        </p:txBody>
      </p:sp>
    </p:spTree>
    <p:extLst>
      <p:ext uri="{BB962C8B-B14F-4D97-AF65-F5344CB8AC3E}">
        <p14:creationId xmlns:p14="http://schemas.microsoft.com/office/powerpoint/2010/main" val="930315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16</a:t>
            </a:fld>
            <a:endParaRPr lang="en-CA" dirty="0"/>
          </a:p>
        </p:txBody>
      </p:sp>
    </p:spTree>
    <p:extLst>
      <p:ext uri="{BB962C8B-B14F-4D97-AF65-F5344CB8AC3E}">
        <p14:creationId xmlns:p14="http://schemas.microsoft.com/office/powerpoint/2010/main" val="3024705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17</a:t>
            </a:fld>
            <a:endParaRPr lang="en-CA" dirty="0"/>
          </a:p>
        </p:txBody>
      </p:sp>
    </p:spTree>
    <p:extLst>
      <p:ext uri="{BB962C8B-B14F-4D97-AF65-F5344CB8AC3E}">
        <p14:creationId xmlns:p14="http://schemas.microsoft.com/office/powerpoint/2010/main" val="2254605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18</a:t>
            </a:fld>
            <a:endParaRPr lang="en-CA" dirty="0"/>
          </a:p>
        </p:txBody>
      </p:sp>
    </p:spTree>
    <p:extLst>
      <p:ext uri="{BB962C8B-B14F-4D97-AF65-F5344CB8AC3E}">
        <p14:creationId xmlns:p14="http://schemas.microsoft.com/office/powerpoint/2010/main" val="844309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19</a:t>
            </a:fld>
            <a:endParaRPr lang="en-CA" dirty="0"/>
          </a:p>
        </p:txBody>
      </p:sp>
    </p:spTree>
    <p:extLst>
      <p:ext uri="{BB962C8B-B14F-4D97-AF65-F5344CB8AC3E}">
        <p14:creationId xmlns:p14="http://schemas.microsoft.com/office/powerpoint/2010/main" val="3147185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20</a:t>
            </a:fld>
            <a:endParaRPr lang="en-CA" dirty="0"/>
          </a:p>
        </p:txBody>
      </p:sp>
    </p:spTree>
    <p:extLst>
      <p:ext uri="{BB962C8B-B14F-4D97-AF65-F5344CB8AC3E}">
        <p14:creationId xmlns:p14="http://schemas.microsoft.com/office/powerpoint/2010/main" val="2344164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21</a:t>
            </a:fld>
            <a:endParaRPr lang="en-CA" dirty="0"/>
          </a:p>
        </p:txBody>
      </p:sp>
    </p:spTree>
    <p:extLst>
      <p:ext uri="{BB962C8B-B14F-4D97-AF65-F5344CB8AC3E}">
        <p14:creationId xmlns:p14="http://schemas.microsoft.com/office/powerpoint/2010/main" val="536576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22</a:t>
            </a:fld>
            <a:endParaRPr lang="en-CA" dirty="0"/>
          </a:p>
        </p:txBody>
      </p:sp>
    </p:spTree>
    <p:extLst>
      <p:ext uri="{BB962C8B-B14F-4D97-AF65-F5344CB8AC3E}">
        <p14:creationId xmlns:p14="http://schemas.microsoft.com/office/powerpoint/2010/main" val="2882144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Authenticating is more difficult when</a:t>
            </a:r>
            <a:r>
              <a:rPr lang="en-CA" baseline="0" dirty="0" smtClean="0"/>
              <a:t> you don’t have physical access to the media. Second, remember that if the evidence is being collected over the network, the system is live. Traditional hashing won’t work.</a:t>
            </a:r>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5</a:t>
            </a:fld>
            <a:endParaRPr lang="en-CA" dirty="0"/>
          </a:p>
        </p:txBody>
      </p:sp>
    </p:spTree>
    <p:extLst>
      <p:ext uri="{BB962C8B-B14F-4D97-AF65-F5344CB8AC3E}">
        <p14:creationId xmlns:p14="http://schemas.microsoft.com/office/powerpoint/2010/main" val="282581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23</a:t>
            </a:fld>
            <a:endParaRPr lang="en-CA" dirty="0"/>
          </a:p>
        </p:txBody>
      </p:sp>
    </p:spTree>
    <p:extLst>
      <p:ext uri="{BB962C8B-B14F-4D97-AF65-F5344CB8AC3E}">
        <p14:creationId xmlns:p14="http://schemas.microsoft.com/office/powerpoint/2010/main" val="2327201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24</a:t>
            </a:fld>
            <a:endParaRPr lang="en-CA" dirty="0"/>
          </a:p>
        </p:txBody>
      </p:sp>
    </p:spTree>
    <p:extLst>
      <p:ext uri="{BB962C8B-B14F-4D97-AF65-F5344CB8AC3E}">
        <p14:creationId xmlns:p14="http://schemas.microsoft.com/office/powerpoint/2010/main" val="764392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Ensure ssh is started on the systems.</a:t>
            </a:r>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25</a:t>
            </a:fld>
            <a:endParaRPr lang="en-CA" dirty="0"/>
          </a:p>
        </p:txBody>
      </p:sp>
    </p:spTree>
    <p:extLst>
      <p:ext uri="{BB962C8B-B14F-4D97-AF65-F5344CB8AC3E}">
        <p14:creationId xmlns:p14="http://schemas.microsoft.com/office/powerpoint/2010/main" val="168708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26</a:t>
            </a:fld>
            <a:endParaRPr lang="en-CA" dirty="0"/>
          </a:p>
        </p:txBody>
      </p:sp>
    </p:spTree>
    <p:extLst>
      <p:ext uri="{BB962C8B-B14F-4D97-AF65-F5344CB8AC3E}">
        <p14:creationId xmlns:p14="http://schemas.microsoft.com/office/powerpoint/2010/main" val="682285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27</a:t>
            </a:fld>
            <a:endParaRPr lang="en-CA" dirty="0"/>
          </a:p>
        </p:txBody>
      </p:sp>
    </p:spTree>
    <p:extLst>
      <p:ext uri="{BB962C8B-B14F-4D97-AF65-F5344CB8AC3E}">
        <p14:creationId xmlns:p14="http://schemas.microsoft.com/office/powerpoint/2010/main" val="3811827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28</a:t>
            </a:fld>
            <a:endParaRPr lang="en-CA" dirty="0"/>
          </a:p>
        </p:txBody>
      </p:sp>
    </p:spTree>
    <p:extLst>
      <p:ext uri="{BB962C8B-B14F-4D97-AF65-F5344CB8AC3E}">
        <p14:creationId xmlns:p14="http://schemas.microsoft.com/office/powerpoint/2010/main" val="1243907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29</a:t>
            </a:fld>
            <a:endParaRPr lang="en-CA" dirty="0"/>
          </a:p>
        </p:txBody>
      </p:sp>
    </p:spTree>
    <p:extLst>
      <p:ext uri="{BB962C8B-B14F-4D97-AF65-F5344CB8AC3E}">
        <p14:creationId xmlns:p14="http://schemas.microsoft.com/office/powerpoint/2010/main" val="3247361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30</a:t>
            </a:fld>
            <a:endParaRPr lang="en-CA" dirty="0"/>
          </a:p>
        </p:txBody>
      </p:sp>
    </p:spTree>
    <p:extLst>
      <p:ext uri="{BB962C8B-B14F-4D97-AF65-F5344CB8AC3E}">
        <p14:creationId xmlns:p14="http://schemas.microsoft.com/office/powerpoint/2010/main" val="2358890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31</a:t>
            </a:fld>
            <a:endParaRPr lang="en-CA" dirty="0"/>
          </a:p>
        </p:txBody>
      </p:sp>
    </p:spTree>
    <p:extLst>
      <p:ext uri="{BB962C8B-B14F-4D97-AF65-F5344CB8AC3E}">
        <p14:creationId xmlns:p14="http://schemas.microsoft.com/office/powerpoint/2010/main" val="33148698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32</a:t>
            </a:fld>
            <a:endParaRPr lang="en-CA" dirty="0"/>
          </a:p>
        </p:txBody>
      </p:sp>
    </p:spTree>
    <p:extLst>
      <p:ext uri="{BB962C8B-B14F-4D97-AF65-F5344CB8AC3E}">
        <p14:creationId xmlns:p14="http://schemas.microsoft.com/office/powerpoint/2010/main" val="3268951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6</a:t>
            </a:fld>
            <a:endParaRPr lang="en-CA" dirty="0"/>
          </a:p>
        </p:txBody>
      </p:sp>
    </p:spTree>
    <p:extLst>
      <p:ext uri="{BB962C8B-B14F-4D97-AF65-F5344CB8AC3E}">
        <p14:creationId xmlns:p14="http://schemas.microsoft.com/office/powerpoint/2010/main" val="27638699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33</a:t>
            </a:fld>
            <a:endParaRPr lang="en-CA" dirty="0"/>
          </a:p>
        </p:txBody>
      </p:sp>
    </p:spTree>
    <p:extLst>
      <p:ext uri="{BB962C8B-B14F-4D97-AF65-F5344CB8AC3E}">
        <p14:creationId xmlns:p14="http://schemas.microsoft.com/office/powerpoint/2010/main" val="23174404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34</a:t>
            </a:fld>
            <a:endParaRPr lang="en-CA" dirty="0"/>
          </a:p>
        </p:txBody>
      </p:sp>
    </p:spTree>
    <p:extLst>
      <p:ext uri="{BB962C8B-B14F-4D97-AF65-F5344CB8AC3E}">
        <p14:creationId xmlns:p14="http://schemas.microsoft.com/office/powerpoint/2010/main" val="14698173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35</a:t>
            </a:fld>
            <a:endParaRPr lang="en-CA" dirty="0"/>
          </a:p>
        </p:txBody>
      </p:sp>
    </p:spTree>
    <p:extLst>
      <p:ext uri="{BB962C8B-B14F-4D97-AF65-F5344CB8AC3E}">
        <p14:creationId xmlns:p14="http://schemas.microsoft.com/office/powerpoint/2010/main" val="892359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36</a:t>
            </a:fld>
            <a:endParaRPr lang="en-CA" dirty="0"/>
          </a:p>
        </p:txBody>
      </p:sp>
    </p:spTree>
    <p:extLst>
      <p:ext uri="{BB962C8B-B14F-4D97-AF65-F5344CB8AC3E}">
        <p14:creationId xmlns:p14="http://schemas.microsoft.com/office/powerpoint/2010/main" val="13448665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37</a:t>
            </a:fld>
            <a:endParaRPr lang="en-CA" dirty="0"/>
          </a:p>
        </p:txBody>
      </p:sp>
    </p:spTree>
    <p:extLst>
      <p:ext uri="{BB962C8B-B14F-4D97-AF65-F5344CB8AC3E}">
        <p14:creationId xmlns:p14="http://schemas.microsoft.com/office/powerpoint/2010/main" val="11433653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38</a:t>
            </a:fld>
            <a:endParaRPr lang="en-CA" dirty="0"/>
          </a:p>
        </p:txBody>
      </p:sp>
    </p:spTree>
    <p:extLst>
      <p:ext uri="{BB962C8B-B14F-4D97-AF65-F5344CB8AC3E}">
        <p14:creationId xmlns:p14="http://schemas.microsoft.com/office/powerpoint/2010/main" val="737809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39</a:t>
            </a:fld>
            <a:endParaRPr lang="en-CA" dirty="0"/>
          </a:p>
        </p:txBody>
      </p:sp>
    </p:spTree>
    <p:extLst>
      <p:ext uri="{BB962C8B-B14F-4D97-AF65-F5344CB8AC3E}">
        <p14:creationId xmlns:p14="http://schemas.microsoft.com/office/powerpoint/2010/main" val="13464949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Note that the md5 hash values match.</a:t>
            </a:r>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40</a:t>
            </a:fld>
            <a:endParaRPr lang="en-CA" dirty="0"/>
          </a:p>
        </p:txBody>
      </p:sp>
    </p:spTree>
    <p:extLst>
      <p:ext uri="{BB962C8B-B14F-4D97-AF65-F5344CB8AC3E}">
        <p14:creationId xmlns:p14="http://schemas.microsoft.com/office/powerpoint/2010/main" val="19249633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41</a:t>
            </a:fld>
            <a:endParaRPr lang="en-CA" dirty="0"/>
          </a:p>
        </p:txBody>
      </p:sp>
    </p:spTree>
    <p:extLst>
      <p:ext uri="{BB962C8B-B14F-4D97-AF65-F5344CB8AC3E}">
        <p14:creationId xmlns:p14="http://schemas.microsoft.com/office/powerpoint/2010/main" val="7195584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42</a:t>
            </a:fld>
            <a:endParaRPr lang="en-CA" dirty="0"/>
          </a:p>
        </p:txBody>
      </p:sp>
    </p:spTree>
    <p:extLst>
      <p:ext uri="{BB962C8B-B14F-4D97-AF65-F5344CB8AC3E}">
        <p14:creationId xmlns:p14="http://schemas.microsoft.com/office/powerpoint/2010/main" val="514474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7</a:t>
            </a:fld>
            <a:endParaRPr lang="en-CA" dirty="0"/>
          </a:p>
        </p:txBody>
      </p:sp>
    </p:spTree>
    <p:extLst>
      <p:ext uri="{BB962C8B-B14F-4D97-AF65-F5344CB8AC3E}">
        <p14:creationId xmlns:p14="http://schemas.microsoft.com/office/powerpoint/2010/main" val="35969345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43</a:t>
            </a:fld>
            <a:endParaRPr lang="en-CA" dirty="0"/>
          </a:p>
        </p:txBody>
      </p:sp>
    </p:spTree>
    <p:extLst>
      <p:ext uri="{BB962C8B-B14F-4D97-AF65-F5344CB8AC3E}">
        <p14:creationId xmlns:p14="http://schemas.microsoft.com/office/powerpoint/2010/main" val="38663173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44</a:t>
            </a:fld>
            <a:endParaRPr lang="en-CA" dirty="0"/>
          </a:p>
        </p:txBody>
      </p:sp>
    </p:spTree>
    <p:extLst>
      <p:ext uri="{BB962C8B-B14F-4D97-AF65-F5344CB8AC3E}">
        <p14:creationId xmlns:p14="http://schemas.microsoft.com/office/powerpoint/2010/main" val="1938640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Download the install</a:t>
            </a:r>
            <a:r>
              <a:rPr lang="en-CA" baseline="0" dirty="0" smtClean="0"/>
              <a:t> ncat on both Windows and Linux to complete these exercises.</a:t>
            </a:r>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8</a:t>
            </a:fld>
            <a:endParaRPr lang="en-CA" dirty="0"/>
          </a:p>
        </p:txBody>
      </p:sp>
    </p:spTree>
    <p:extLst>
      <p:ext uri="{BB962C8B-B14F-4D97-AF65-F5344CB8AC3E}">
        <p14:creationId xmlns:p14="http://schemas.microsoft.com/office/powerpoint/2010/main" val="2020557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Check</a:t>
            </a:r>
            <a:r>
              <a:rPr lang="en-CA" baseline="0" dirty="0" smtClean="0"/>
              <a:t> the Network preferences on the </a:t>
            </a:r>
            <a:r>
              <a:rPr lang="en-CA" dirty="0" smtClean="0"/>
              <a:t>SIFT VM to ensure both</a:t>
            </a:r>
            <a:r>
              <a:rPr lang="en-CA" baseline="0" dirty="0" smtClean="0"/>
              <a:t> OSs are on the same subnet.</a:t>
            </a:r>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9</a:t>
            </a:fld>
            <a:endParaRPr lang="en-CA" dirty="0"/>
          </a:p>
        </p:txBody>
      </p:sp>
    </p:spTree>
    <p:extLst>
      <p:ext uri="{BB962C8B-B14F-4D97-AF65-F5344CB8AC3E}">
        <p14:creationId xmlns:p14="http://schemas.microsoft.com/office/powerpoint/2010/main" val="3949072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10</a:t>
            </a:fld>
            <a:endParaRPr lang="en-CA" dirty="0"/>
          </a:p>
        </p:txBody>
      </p:sp>
    </p:spTree>
    <p:extLst>
      <p:ext uri="{BB962C8B-B14F-4D97-AF65-F5344CB8AC3E}">
        <p14:creationId xmlns:p14="http://schemas.microsoft.com/office/powerpoint/2010/main" val="313694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11</a:t>
            </a:fld>
            <a:endParaRPr lang="en-CA" dirty="0"/>
          </a:p>
        </p:txBody>
      </p:sp>
    </p:spTree>
    <p:extLst>
      <p:ext uri="{BB962C8B-B14F-4D97-AF65-F5344CB8AC3E}">
        <p14:creationId xmlns:p14="http://schemas.microsoft.com/office/powerpoint/2010/main" val="917250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7AE4B5-26DC-450C-AA57-16ACE7D21458}" type="slidenum">
              <a:rPr lang="en-CA" smtClean="0"/>
              <a:t>12</a:t>
            </a:fld>
            <a:endParaRPr lang="en-CA" dirty="0"/>
          </a:p>
        </p:txBody>
      </p:sp>
    </p:spTree>
    <p:extLst>
      <p:ext uri="{BB962C8B-B14F-4D97-AF65-F5344CB8AC3E}">
        <p14:creationId xmlns:p14="http://schemas.microsoft.com/office/powerpoint/2010/main" val="34903348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B3D2B377-CF7E-8F44-A32D-7E519906999D}" type="datetimeFigureOut">
              <a:rPr lang="en-US" smtClean="0"/>
              <a:pPr/>
              <a:t>1/30/2018</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endParaRPr lang="en-US" dirty="0"/>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dirty="0"/>
          </a:p>
        </p:txBody>
      </p:sp>
      <p:pic>
        <p:nvPicPr>
          <p:cNvPr id="7" name="Picture 6" descr="sait_icon_wordmark_colou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custDataLst>
      <p:tags r:id="rId1"/>
    </p:custDataLst>
    <p:extLst>
      <p:ext uri="{BB962C8B-B14F-4D97-AF65-F5344CB8AC3E}">
        <p14:creationId xmlns:p14="http://schemas.microsoft.com/office/powerpoint/2010/main" val="1282279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RED">
    <p:bg>
      <p:bgPr>
        <a:solidFill>
          <a:schemeClr val="accent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dirty="0"/>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BLUE">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dirty="0"/>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numbere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846668" y="1248508"/>
            <a:ext cx="10454217" cy="4967260"/>
          </a:xfrm>
          <a:prstGeom prst="rect">
            <a:avLst/>
          </a:prstGeom>
        </p:spPr>
        <p:txBody>
          <a:bodyPr vert="horz"/>
          <a:lstStyle>
            <a:lvl1pPr marL="342900" indent="-342900">
              <a:buFont typeface="+mj-lt"/>
              <a:buAutoNum type="arabicPeriod"/>
              <a:defRPr baseline="0">
                <a:solidFill>
                  <a:schemeClr val="tx2"/>
                </a:solidFill>
              </a:defRPr>
            </a:lvl1pPr>
            <a:lvl2pPr marL="685800" indent="-342900">
              <a:buFont typeface="+mj-lt"/>
              <a:buAutoNum type="alphaLcParenR"/>
              <a:defRPr sz="2400"/>
            </a:lvl2pPr>
            <a:lvl3pPr marL="914400" indent="-228600">
              <a:buFont typeface="+mj-lt"/>
              <a:buAutoNum type="romanLcPeriod"/>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5170" y="2942"/>
            <a:ext cx="1936830" cy="786765"/>
          </a:xfrm>
          <a:prstGeom prst="rect">
            <a:avLst/>
          </a:prstGeom>
        </p:spPr>
      </p:pic>
      <p:sp>
        <p:nvSpPr>
          <p:cNvPr id="5"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3" name="Title 1"/>
          <p:cNvSpPr>
            <a:spLocks noGrp="1"/>
          </p:cNvSpPr>
          <p:nvPr>
            <p:ph type="ctrTitle"/>
          </p:nvPr>
        </p:nvSpPr>
        <p:spPr>
          <a:xfrm>
            <a:off x="821128" y="157877"/>
            <a:ext cx="8932472" cy="68238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6" name="TextBox 5"/>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9" name="TextBox 8"/>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30098189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864">
          <p15:clr>
            <a:srgbClr val="FBAE40"/>
          </p15:clr>
        </p15:guide>
        <p15:guide id="4294967295" pos="38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908362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p:spTree>
      <p:nvGrpSpPr>
        <p:cNvPr id="1" name=""/>
        <p:cNvGrpSpPr/>
        <p:nvPr/>
      </p:nvGrpSpPr>
      <p:grpSpPr>
        <a:xfrm>
          <a:off x="0" y="0"/>
          <a:ext cx="0" cy="0"/>
          <a:chOff x="0" y="0"/>
          <a:chExt cx="0" cy="0"/>
        </a:xfrm>
      </p:grpSpPr>
      <p:sp>
        <p:nvSpPr>
          <p:cNvPr id="3" name="Title 1"/>
          <p:cNvSpPr>
            <a:spLocks noGrp="1"/>
          </p:cNvSpPr>
          <p:nvPr>
            <p:ph type="ctrTitle"/>
          </p:nvPr>
        </p:nvSpPr>
        <p:spPr>
          <a:xfrm>
            <a:off x="823803" y="154483"/>
            <a:ext cx="8929797" cy="627860"/>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846668" y="1248508"/>
            <a:ext cx="10454217" cy="4967260"/>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sp>
        <p:nvSpPr>
          <p:cNvPr id="4"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6" name="TextBox 5"/>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7" name="TextBox 6"/>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5170" y="2942"/>
            <a:ext cx="1936830" cy="786765"/>
          </a:xfrm>
          <a:prstGeom prst="rect">
            <a:avLst/>
          </a:prstGeom>
        </p:spPr>
      </p:pic>
    </p:spTree>
    <p:custDataLst>
      <p:tags r:id="rId1"/>
    </p:custDataLst>
    <p:extLst>
      <p:ext uri="{BB962C8B-B14F-4D97-AF65-F5344CB8AC3E}">
        <p14:creationId xmlns:p14="http://schemas.microsoft.com/office/powerpoint/2010/main" val="3150228613"/>
      </p:ext>
    </p:extLst>
  </p:cSld>
  <p:clrMapOvr>
    <a:masterClrMapping/>
  </p:clrMapOvr>
  <p:timing>
    <p:tnLst>
      <p:par>
        <p:cTn id="1" dur="indefinite" restart="never" nodeType="tmRoot"/>
      </p:par>
    </p:tnLst>
  </p:timing>
  <p:hf hdr="0" dt="0"/>
  <p:extLst mod="1">
    <p:ext uri="{DCECCB84-F9BA-43D5-87BE-67443E8EF086}">
      <p15:sldGuideLst xmlns:p15="http://schemas.microsoft.com/office/powerpoint/2012/main">
        <p15:guide id="4294967295" orient="horz" pos="864">
          <p15:clr>
            <a:srgbClr val="FBAE40"/>
          </p15:clr>
        </p15:guide>
        <p15:guide id="4294967295" pos="56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arge text / content / image">
    <p:spTree>
      <p:nvGrpSpPr>
        <p:cNvPr id="1" name=""/>
        <p:cNvGrpSpPr/>
        <p:nvPr/>
      </p:nvGrpSpPr>
      <p:grpSpPr>
        <a:xfrm>
          <a:off x="0" y="0"/>
          <a:ext cx="0" cy="0"/>
          <a:chOff x="0" y="0"/>
          <a:chExt cx="0" cy="0"/>
        </a:xfrm>
      </p:grpSpPr>
      <p:sp>
        <p:nvSpPr>
          <p:cNvPr id="3" name="Title 1"/>
          <p:cNvSpPr>
            <a:spLocks noGrp="1"/>
          </p:cNvSpPr>
          <p:nvPr>
            <p:ph type="ctrTitle"/>
          </p:nvPr>
        </p:nvSpPr>
        <p:spPr>
          <a:xfrm>
            <a:off x="820397" y="154657"/>
            <a:ext cx="8933203" cy="685607"/>
          </a:xfrm>
          <a:prstGeom prst="rect">
            <a:avLst/>
          </a:prstGeom>
        </p:spPr>
        <p:txBody>
          <a:bodyPr/>
          <a:lstStyle>
            <a:lvl1pPr algn="l">
              <a:defRPr sz="3000" b="1" i="0" baseline="0">
                <a:solidFill>
                  <a:schemeClr val="tx2"/>
                </a:solidFill>
                <a:latin typeface="Arial"/>
              </a:defRPr>
            </a:lvl1pPr>
          </a:lstStyle>
          <a:p>
            <a:endParaRPr lang="en-CA" noProof="0" dirty="0"/>
          </a:p>
        </p:txBody>
      </p:sp>
      <p:sp>
        <p:nvSpPr>
          <p:cNvPr id="8" name="Content Placeholder 7"/>
          <p:cNvSpPr>
            <a:spLocks noGrp="1"/>
          </p:cNvSpPr>
          <p:nvPr>
            <p:ph sz="quarter" idx="10"/>
          </p:nvPr>
        </p:nvSpPr>
        <p:spPr>
          <a:xfrm>
            <a:off x="846668" y="1248509"/>
            <a:ext cx="10454217" cy="2517157"/>
          </a:xfrm>
          <a:prstGeom prst="rect">
            <a:avLst/>
          </a:prstGeom>
        </p:spPr>
        <p:txBody>
          <a:bodyPr vert="horz"/>
          <a:lstStyle>
            <a:lvl1pPr marL="342900" indent="-342900">
              <a:buFont typeface="Arial" panose="020B0604020202020204" pitchFamily="34" charset="0"/>
              <a:buChar char="•"/>
              <a:defRPr baseline="0">
                <a:solidFill>
                  <a:schemeClr val="tx2"/>
                </a:solidFill>
              </a:defRPr>
            </a:lvl1pPr>
            <a:lvl2pPr marL="685800" indent="-342900">
              <a:buFont typeface="Arial" panose="020B0604020202020204" pitchFamily="34" charset="0"/>
              <a:buChar char="◦"/>
              <a:defRPr sz="2400"/>
            </a:lvl2pPr>
            <a:lvl3pPr marL="914400" indent="-228600">
              <a:buFont typeface="Wingdings" panose="05000000000000000000" pitchFamily="2" charset="2"/>
              <a:buChar char="§"/>
              <a:defRPr sz="2000"/>
            </a:lvl3pPr>
            <a:lvl4pPr marL="1143000" indent="-228600">
              <a:defRPr sz="1800"/>
            </a:lvl4pPr>
            <a:lvl5pPr marL="1371600" indent="-228600">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CA" noProof="0" dirty="0" smtClean="0"/>
          </a:p>
          <a:p>
            <a:pPr lvl="2"/>
            <a:endParaRPr lang="en-US" noProof="0" dirty="0" smtClean="0"/>
          </a:p>
        </p:txBody>
      </p:sp>
      <p:sp>
        <p:nvSpPr>
          <p:cNvPr id="4" name="Picture Placeholder 4"/>
          <p:cNvSpPr>
            <a:spLocks noGrp="1"/>
          </p:cNvSpPr>
          <p:nvPr>
            <p:ph type="pic" sz="quarter" idx="11" hasCustomPrompt="1"/>
          </p:nvPr>
        </p:nvSpPr>
        <p:spPr>
          <a:xfrm>
            <a:off x="843843" y="3852567"/>
            <a:ext cx="10457040" cy="2255898"/>
          </a:xfrm>
          <a:prstGeom prst="rect">
            <a:avLst/>
          </a:prstGeom>
        </p:spPr>
        <p:txBody>
          <a:bodyPr vert="horz"/>
          <a:lstStyle>
            <a:lvl1pPr>
              <a:defRPr baseline="0"/>
            </a:lvl1pPr>
          </a:lstStyle>
          <a:p>
            <a:r>
              <a:rPr lang="en-CA" noProof="0" dirty="0" smtClean="0"/>
              <a:t>Insert image here.</a:t>
            </a:r>
            <a:endParaRPr lang="en-CA" noProof="0" dirty="0"/>
          </a:p>
        </p:txBody>
      </p:sp>
      <p:sp>
        <p:nvSpPr>
          <p:cNvPr id="5" name="Text Placeholder 10"/>
          <p:cNvSpPr>
            <a:spLocks noGrp="1"/>
          </p:cNvSpPr>
          <p:nvPr>
            <p:ph type="body" sz="quarter" idx="12" hasCustomPrompt="1"/>
          </p:nvPr>
        </p:nvSpPr>
        <p:spPr>
          <a:xfrm>
            <a:off x="5407512" y="6126049"/>
            <a:ext cx="5995595" cy="257166"/>
          </a:xfrm>
          <a:prstGeom prst="rect">
            <a:avLst/>
          </a:prstGeom>
        </p:spPr>
        <p:txBody>
          <a:bodyPr vert="horz"/>
          <a:lstStyle>
            <a:lvl1pPr marL="0" algn="r" defTabSz="914400" rtl="0" eaLnBrk="1" latinLnBrk="0" hangingPunct="1">
              <a:spcBef>
                <a:spcPct val="50000"/>
              </a:spcBef>
              <a:defRPr lang="en-US" sz="900" b="0" kern="1200" baseline="0" dirty="0">
                <a:solidFill>
                  <a:schemeClr val="tx1"/>
                </a:solidFill>
                <a:latin typeface="Arial" pitchFamily="34" charset="0"/>
                <a:ea typeface="+mn-ea"/>
                <a:cs typeface="Arial" pitchFamily="34" charset="0"/>
              </a:defRPr>
            </a:lvl1pPr>
          </a:lstStyle>
          <a:p>
            <a:pPr lvl="0"/>
            <a:r>
              <a:rPr lang="en-US" dirty="0" smtClean="0"/>
              <a:t>Source: Include image source here</a:t>
            </a:r>
            <a:endParaRPr lang="en-US" dirty="0"/>
          </a:p>
        </p:txBody>
      </p:sp>
      <p:sp>
        <p:nvSpPr>
          <p:cNvPr id="7" name="Rectangle 2"/>
          <p:cNvSpPr>
            <a:spLocks noChangeArrowheads="1"/>
          </p:cNvSpPr>
          <p:nvPr userDrawn="1"/>
        </p:nvSpPr>
        <p:spPr bwMode="auto">
          <a:xfrm>
            <a:off x="0" y="807883"/>
            <a:ext cx="12192000" cy="32381"/>
          </a:xfrm>
          <a:prstGeom prst="rect">
            <a:avLst/>
          </a:prstGeom>
          <a:solidFill>
            <a:srgbClr val="005EB8"/>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9" name="TextBox 8"/>
          <p:cNvSpPr txBox="1"/>
          <p:nvPr userDrawn="1"/>
        </p:nvSpPr>
        <p:spPr>
          <a:xfrm>
            <a:off x="4047067" y="6426201"/>
            <a:ext cx="4097867" cy="246221"/>
          </a:xfrm>
          <a:prstGeom prst="rect">
            <a:avLst/>
          </a:prstGeom>
          <a:noFill/>
        </p:spPr>
        <p:txBody>
          <a:bodyPr wrap="square" rtlCol="0">
            <a:spAutoFit/>
          </a:bodyPr>
          <a:lstStyle/>
          <a:p>
            <a:pPr algn="ctr"/>
            <a:r>
              <a:rPr lang="en-US" sz="1000" dirty="0" smtClean="0">
                <a:solidFill>
                  <a:schemeClr val="accent6">
                    <a:lumMod val="60000"/>
                    <a:lumOff val="40000"/>
                  </a:schemeClr>
                </a:solidFill>
                <a:latin typeface="Arial" panose="020B0604020202020204" pitchFamily="34" charset="0"/>
                <a:cs typeface="Arial" panose="020B0604020202020204" pitchFamily="34" charset="0"/>
              </a:rPr>
              <a:t>© 2017, Southern</a:t>
            </a:r>
            <a:r>
              <a:rPr lang="en-US" sz="1000" baseline="0" dirty="0" smtClean="0">
                <a:solidFill>
                  <a:schemeClr val="accent6">
                    <a:lumMod val="60000"/>
                    <a:lumOff val="40000"/>
                  </a:schemeClr>
                </a:solidFill>
                <a:latin typeface="Arial" panose="020B0604020202020204" pitchFamily="34" charset="0"/>
                <a:cs typeface="Arial" panose="020B0604020202020204" pitchFamily="34" charset="0"/>
              </a:rPr>
              <a:t> Alberta Institute of Technology</a:t>
            </a:r>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userDrawn="1"/>
        </p:nvSpPr>
        <p:spPr>
          <a:xfrm>
            <a:off x="11582398" y="6429127"/>
            <a:ext cx="493671" cy="246221"/>
          </a:xfrm>
          <a:prstGeom prst="rect">
            <a:avLst/>
          </a:prstGeom>
          <a:noFill/>
        </p:spPr>
        <p:txBody>
          <a:bodyPr wrap="square" rtlCol="0">
            <a:spAutoFit/>
          </a:bodyPr>
          <a:lstStyle/>
          <a:p>
            <a:pPr algn="r"/>
            <a:fld id="{7AF78733-0A8E-421A-AD57-FCAD54DD3729}" type="slidenum">
              <a:rPr lang="en-US" sz="1000" smtClean="0">
                <a:solidFill>
                  <a:schemeClr val="accent6">
                    <a:lumMod val="60000"/>
                    <a:lumOff val="40000"/>
                  </a:schemeClr>
                </a:solidFill>
                <a:latin typeface="Arial" panose="020B0604020202020204" pitchFamily="34" charset="0"/>
                <a:cs typeface="Arial" panose="020B0604020202020204" pitchFamily="34" charset="0"/>
              </a:rPr>
              <a:t>‹#›</a:t>
            </a:fld>
            <a:endParaRPr lang="en-US" sz="1000" dirty="0">
              <a:solidFill>
                <a:schemeClr val="accent6">
                  <a:lumMod val="60000"/>
                  <a:lumOff val="40000"/>
                </a:schemeClr>
              </a:solidFill>
              <a:latin typeface="Arial" panose="020B0604020202020204" pitchFamily="34" charset="0"/>
              <a:cs typeface="Arial" panose="020B0604020202020204" pitchFamily="34" charset="0"/>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55170" y="2942"/>
            <a:ext cx="1936830" cy="786765"/>
          </a:xfrm>
          <a:prstGeom prst="rect">
            <a:avLst/>
          </a:prstGeom>
        </p:spPr>
      </p:pic>
    </p:spTree>
    <p:custDataLst>
      <p:tags r:id="rId1"/>
    </p:custDataLst>
    <p:extLst>
      <p:ext uri="{BB962C8B-B14F-4D97-AF65-F5344CB8AC3E}">
        <p14:creationId xmlns:p14="http://schemas.microsoft.com/office/powerpoint/2010/main" val="6654969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864">
          <p15:clr>
            <a:srgbClr val="FBAE40"/>
          </p15:clr>
        </p15:guide>
        <p15:guide id="4294967295"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914400" y="1981200"/>
            <a:ext cx="5080000"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97600" y="1981200"/>
            <a:ext cx="5080000"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70E1B1-8D9B-4448-A165-0A36C93298B3}" type="slidenum">
              <a:rPr lang="en-US"/>
              <a:pPr>
                <a:defRPr/>
              </a:pPr>
              <a:t>‹#›</a:t>
            </a:fld>
            <a:endParaRPr lang="en-US"/>
          </a:p>
        </p:txBody>
      </p:sp>
    </p:spTree>
    <p:custDataLst>
      <p:tags r:id="rId1"/>
    </p:custDataLst>
    <p:extLst>
      <p:ext uri="{BB962C8B-B14F-4D97-AF65-F5344CB8AC3E}">
        <p14:creationId xmlns:p14="http://schemas.microsoft.com/office/powerpoint/2010/main" val="399563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Content Placeholder 3"/>
          <p:cNvSpPr>
            <a:spLocks noGrp="1"/>
          </p:cNvSpPr>
          <p:nvPr>
            <p:ph sz="quarter" idx="10" hasCustomPrompt="1"/>
          </p:nvPr>
        </p:nvSpPr>
        <p:spPr>
          <a:xfrm>
            <a:off x="846668" y="4297680"/>
            <a:ext cx="10454217" cy="2320290"/>
          </a:xfrm>
          <a:prstGeom prst="rect">
            <a:avLst/>
          </a:prstGeom>
          <a:noFill/>
        </p:spPr>
        <p:txBody>
          <a:bodyPr/>
          <a:lstStyle>
            <a:lvl1pPr marL="0" marR="0" indent="0">
              <a:lnSpc>
                <a:spcPct val="115000"/>
              </a:lnSpc>
              <a:spcBef>
                <a:spcPts val="0"/>
              </a:spcBef>
              <a:spcAft>
                <a:spcPts val="0"/>
              </a:spcAft>
              <a:buFontTx/>
              <a:buNone/>
              <a:defRPr sz="1100">
                <a:solidFill>
                  <a:schemeClr val="tx1"/>
                </a:solidFill>
                <a:latin typeface="Arial" panose="020B0604020202020204" pitchFamily="34" charset="0"/>
                <a:cs typeface="Arial" panose="020B0604020202020204" pitchFamily="34" charset="0"/>
              </a:defRPr>
            </a:lvl1pPr>
          </a:lstStyle>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2017, Southern Alberta Institute of Technology. All rights reserved.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For more information, contact: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Director, Centre for Instructional Technology and Development</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Southern Alberta Institute of Technology</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100" dirty="0" smtClean="0">
                <a:effectLst/>
                <a:latin typeface="Arial" panose="020B0604020202020204" pitchFamily="34" charset="0"/>
                <a:ea typeface="Times New Roman" panose="02020603050405020304" pitchFamily="18" charset="0"/>
                <a:cs typeface="Times New Roman" panose="02020603050405020304" pitchFamily="18" charset="0"/>
              </a:rPr>
              <a:t>1301 16 Ave. N.W., Calgary, AB T2M 0L4</a:t>
            </a:r>
            <a:endParaRPr lang="en-CA" sz="11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lvl="0"/>
            <a:endParaRPr lang="en-CA" dirty="0"/>
          </a:p>
        </p:txBody>
      </p:sp>
    </p:spTree>
    <p:custDataLst>
      <p:tags r:id="rId1"/>
    </p:custDataLst>
    <p:extLst>
      <p:ext uri="{BB962C8B-B14F-4D97-AF65-F5344CB8AC3E}">
        <p14:creationId xmlns:p14="http://schemas.microsoft.com/office/powerpoint/2010/main" val="274762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1/30/2018</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p>
            <a:endParaRPr lang="en-US" dirty="0"/>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dirty="0"/>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fld id="{B3D2B377-CF7E-8F44-A32D-7E519906999D}" type="datetimeFigureOut">
              <a:rPr lang="en-US" smtClean="0"/>
              <a:t>1/30/2018</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p>
            <a:endParaRPr lang="en-US" dirty="0"/>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dirty="0"/>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B3D2B377-CF7E-8F44-A32D-7E519906999D}" type="datetimeFigureOut">
              <a:rPr lang="en-US" smtClean="0"/>
              <a:pPr/>
              <a:t>1/30/2018</a:t>
            </a:fld>
            <a:endParaRPr lang="en-US" dirty="0"/>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endParaRPr lang="en-US" dirty="0"/>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dirty="0"/>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0" r:id="rId4"/>
    <p:sldLayoutId id="2147483661" r:id="rId5"/>
    <p:sldLayoutId id="2147483662" r:id="rId6"/>
    <p:sldLayoutId id="2147483663" r:id="rId7"/>
    <p:sldLayoutId id="2147483651" r:id="rId8"/>
    <p:sldLayoutId id="2147483650" r:id="rId9"/>
    <p:sldLayoutId id="2147483655" r:id="rId10"/>
    <p:sldLayoutId id="2147483657" r:id="rId11"/>
    <p:sldLayoutId id="2147483654" r:id="rId12"/>
  </p:sldLayoutIdLst>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8.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9.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3.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5.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46.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48.xml"/><Relationship Id="rId5" Type="http://schemas.openxmlformats.org/officeDocument/2006/relationships/image" Target="../media/image22.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49.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50.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51.xml"/><Relationship Id="rId5" Type="http://schemas.openxmlformats.org/officeDocument/2006/relationships/image" Target="../media/image26.png"/><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5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3.xml"/></Relationships>
</file>

<file path=ppt/slides/_rels/slide46.xml.rels><?xml version="1.0" encoding="UTF-8" standalone="yes"?>
<Relationships xmlns="http://schemas.openxmlformats.org/package/2006/relationships"><Relationship Id="rId3" Type="http://schemas.openxmlformats.org/officeDocument/2006/relationships/hyperlink" Target="https://nmap.org/ncat/guide/" TargetMode="External"/><Relationship Id="rId2" Type="http://schemas.openxmlformats.org/officeDocument/2006/relationships/slideLayout" Target="../slideLayouts/slideLayout4.xml"/><Relationship Id="rId1" Type="http://schemas.openxmlformats.org/officeDocument/2006/relationships/tags" Target="../tags/tag54.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hyperlink" Target="https://nmap.org/download.html#windows"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ITSC 306: Computer Forensics</a:t>
            </a:r>
            <a:endParaRPr lang="en-US" dirty="0"/>
          </a:p>
        </p:txBody>
      </p:sp>
      <p:sp>
        <p:nvSpPr>
          <p:cNvPr id="3" name="Subtitle 2"/>
          <p:cNvSpPr>
            <a:spLocks noGrp="1"/>
          </p:cNvSpPr>
          <p:nvPr>
            <p:ph type="subTitle" idx="1"/>
          </p:nvPr>
        </p:nvSpPr>
        <p:spPr/>
        <p:txBody>
          <a:bodyPr>
            <a:normAutofit/>
          </a:bodyPr>
          <a:lstStyle/>
          <a:p>
            <a:r>
              <a:rPr lang="en-US" dirty="0"/>
              <a:t>Module </a:t>
            </a:r>
            <a:r>
              <a:rPr lang="en-US" dirty="0" smtClean="0"/>
              <a:t>4, Week 6: Capturing Data Over the Network</a:t>
            </a:r>
            <a:endParaRPr lang="en-US" dirty="0"/>
          </a:p>
          <a:p>
            <a:endParaRPr lang="en-US" dirty="0"/>
          </a:p>
        </p:txBody>
      </p:sp>
    </p:spTree>
    <p:custDataLst>
      <p:tags r:id="rId1"/>
    </p:custDataLst>
    <p:extLst>
      <p:ext uri="{BB962C8B-B14F-4D97-AF65-F5344CB8AC3E}">
        <p14:creationId xmlns:p14="http://schemas.microsoft.com/office/powerpoint/2010/main" val="712547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Step 1 — Making the Connection</a:t>
            </a:r>
            <a:endParaRPr lang="en-CA" dirty="0"/>
          </a:p>
        </p:txBody>
      </p:sp>
      <p:sp>
        <p:nvSpPr>
          <p:cNvPr id="3" name="Content Placeholder 2"/>
          <p:cNvSpPr>
            <a:spLocks noGrp="1"/>
          </p:cNvSpPr>
          <p:nvPr>
            <p:ph sz="quarter" idx="10"/>
          </p:nvPr>
        </p:nvSpPr>
        <p:spPr/>
        <p:txBody>
          <a:bodyPr>
            <a:normAutofit/>
          </a:bodyPr>
          <a:lstStyle/>
          <a:p>
            <a:r>
              <a:rPr lang="en-CA" dirty="0" smtClean="0"/>
              <a:t>In this example, the SIFT IP is 192.168.215.210.</a:t>
            </a:r>
          </a:p>
          <a:p>
            <a:r>
              <a:rPr lang="en-CA" dirty="0"/>
              <a:t>In this example, </a:t>
            </a:r>
            <a:r>
              <a:rPr lang="en-CA" dirty="0" smtClean="0"/>
              <a:t>the Windows IP </a:t>
            </a:r>
            <a:r>
              <a:rPr lang="en-CA" dirty="0"/>
              <a:t>is </a:t>
            </a:r>
            <a:r>
              <a:rPr lang="en-CA" dirty="0" smtClean="0"/>
              <a:t>192.168.215.207. </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3049" y="2332355"/>
            <a:ext cx="5943600" cy="3062103"/>
          </a:xfrm>
          <a:prstGeom prst="rect">
            <a:avLst/>
          </a:prstGeom>
        </p:spPr>
      </p:pic>
      <p:sp>
        <p:nvSpPr>
          <p:cNvPr id="4" name="TextBox 3"/>
          <p:cNvSpPr txBox="1"/>
          <p:nvPr/>
        </p:nvSpPr>
        <p:spPr>
          <a:xfrm>
            <a:off x="2417780" y="5505031"/>
            <a:ext cx="6874137" cy="600164"/>
          </a:xfrm>
          <a:prstGeom prst="rect">
            <a:avLst/>
          </a:prstGeom>
          <a:noFill/>
        </p:spPr>
        <p:txBody>
          <a:bodyPr wrap="square" rtlCol="0">
            <a:spAutoFit/>
          </a:bodyPr>
          <a:lstStyle/>
          <a:p>
            <a:r>
              <a:rPr lang="en-US" sz="1100" dirty="0"/>
              <a:t>Source: SANS Institute. Reproduced and used in accordance with the fair dealing provisions in section 29 of the Canadian Copyright Act for the purposes of education, research or private study. Further distribution may infringe copyright</a:t>
            </a:r>
          </a:p>
        </p:txBody>
      </p:sp>
    </p:spTree>
    <p:custDataLst>
      <p:tags r:id="rId1"/>
    </p:custDataLst>
    <p:extLst>
      <p:ext uri="{BB962C8B-B14F-4D97-AF65-F5344CB8AC3E}">
        <p14:creationId xmlns:p14="http://schemas.microsoft.com/office/powerpoint/2010/main" val="2302587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Step 2 </a:t>
            </a:r>
            <a:r>
              <a:rPr lang="en-US" dirty="0" smtClean="0"/>
              <a:t>—</a:t>
            </a:r>
            <a:r>
              <a:rPr lang="en-CA" dirty="0" smtClean="0"/>
              <a:t> Making the Connection</a:t>
            </a:r>
            <a:endParaRPr lang="en-CA" dirty="0"/>
          </a:p>
        </p:txBody>
      </p:sp>
      <p:sp>
        <p:nvSpPr>
          <p:cNvPr id="3" name="Content Placeholder 2"/>
          <p:cNvSpPr>
            <a:spLocks noGrp="1"/>
          </p:cNvSpPr>
          <p:nvPr>
            <p:ph sz="quarter" idx="10"/>
          </p:nvPr>
        </p:nvSpPr>
        <p:spPr/>
        <p:txBody>
          <a:bodyPr>
            <a:normAutofit/>
          </a:bodyPr>
          <a:lstStyle/>
          <a:p>
            <a:r>
              <a:rPr lang="en-US" dirty="0" smtClean="0"/>
              <a:t>In the SIFT system, set-up an </a:t>
            </a:r>
            <a:r>
              <a:rPr lang="en-US" dirty="0" err="1" smtClean="0"/>
              <a:t>Ncat</a:t>
            </a:r>
            <a:r>
              <a:rPr lang="en-US" dirty="0" smtClean="0"/>
              <a:t> </a:t>
            </a:r>
            <a:r>
              <a:rPr lang="en-US" dirty="0"/>
              <a:t>listener by issuing the following </a:t>
            </a:r>
            <a:r>
              <a:rPr lang="en-US" dirty="0" smtClean="0"/>
              <a:t>command: </a:t>
            </a:r>
            <a:r>
              <a:rPr lang="en-US" dirty="0" err="1" smtClean="0">
                <a:latin typeface="Courier New" panose="02070309020205020404" pitchFamily="49" charset="0"/>
                <a:cs typeface="Courier New" panose="02070309020205020404" pitchFamily="49" charset="0"/>
              </a:rPr>
              <a:t>ncat</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nlvp</a:t>
            </a:r>
            <a:r>
              <a:rPr lang="en-US" dirty="0" smtClean="0">
                <a:latin typeface="Courier New" panose="02070309020205020404" pitchFamily="49" charset="0"/>
                <a:cs typeface="Courier New" panose="02070309020205020404" pitchFamily="49" charset="0"/>
              </a:rPr>
              <a:t> 4444</a:t>
            </a:r>
            <a:r>
              <a:rPr lang="en-US" dirty="0" smtClean="0"/>
              <a:t>.</a:t>
            </a:r>
          </a:p>
          <a:p>
            <a:r>
              <a:rPr lang="en-US" dirty="0" smtClean="0"/>
              <a:t>Once executed, </a:t>
            </a:r>
            <a:r>
              <a:rPr lang="en-US" dirty="0" err="1" smtClean="0"/>
              <a:t>Ncat</a:t>
            </a:r>
            <a:r>
              <a:rPr lang="en-US" dirty="0" smtClean="0"/>
              <a:t> reports that it is listening on port 4444.</a:t>
            </a:r>
            <a:endParaRPr lang="en-CA" dirty="0" smtClean="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b="37298"/>
          <a:stretch/>
        </p:blipFill>
        <p:spPr>
          <a:xfrm>
            <a:off x="3198495" y="2855211"/>
            <a:ext cx="5429250" cy="1753854"/>
          </a:xfrm>
          <a:prstGeom prst="rect">
            <a:avLst/>
          </a:prstGeom>
        </p:spPr>
      </p:pic>
      <p:sp>
        <p:nvSpPr>
          <p:cNvPr id="4" name="TextBox 3"/>
          <p:cNvSpPr txBox="1"/>
          <p:nvPr/>
        </p:nvSpPr>
        <p:spPr>
          <a:xfrm>
            <a:off x="2794430" y="4775148"/>
            <a:ext cx="6558691" cy="600164"/>
          </a:xfrm>
          <a:prstGeom prst="rect">
            <a:avLst/>
          </a:prstGeom>
          <a:noFill/>
        </p:spPr>
        <p:txBody>
          <a:bodyPr wrap="square" rtlCol="0">
            <a:spAutoFit/>
          </a:bodyPr>
          <a:lstStyle/>
          <a:p>
            <a:r>
              <a:rPr lang="en-US" sz="1100" dirty="0"/>
              <a:t>Source: SANS Institute. Reproduced and used in accordance with the fair dealing provisions in section 29 of the Canadian Copyright Act for the purposes of education, research or private study. Further distribution may infringe copyright</a:t>
            </a:r>
          </a:p>
        </p:txBody>
      </p:sp>
    </p:spTree>
    <p:custDataLst>
      <p:tags r:id="rId1"/>
    </p:custDataLst>
    <p:extLst>
      <p:ext uri="{BB962C8B-B14F-4D97-AF65-F5344CB8AC3E}">
        <p14:creationId xmlns:p14="http://schemas.microsoft.com/office/powerpoint/2010/main" val="229704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Step 3 </a:t>
            </a:r>
            <a:r>
              <a:rPr lang="en-US" dirty="0" smtClean="0"/>
              <a:t>—</a:t>
            </a:r>
            <a:r>
              <a:rPr lang="en-CA" dirty="0" smtClean="0"/>
              <a:t> Make the Connection</a:t>
            </a:r>
            <a:endParaRPr lang="en-CA" dirty="0"/>
          </a:p>
        </p:txBody>
      </p:sp>
      <p:sp>
        <p:nvSpPr>
          <p:cNvPr id="3" name="Content Placeholder 2"/>
          <p:cNvSpPr>
            <a:spLocks noGrp="1"/>
          </p:cNvSpPr>
          <p:nvPr>
            <p:ph sz="quarter" idx="10"/>
          </p:nvPr>
        </p:nvSpPr>
        <p:spPr/>
        <p:txBody>
          <a:bodyPr>
            <a:normAutofit/>
          </a:bodyPr>
          <a:lstStyle/>
          <a:p>
            <a:r>
              <a:rPr lang="en-US" dirty="0"/>
              <a:t>C</a:t>
            </a:r>
            <a:r>
              <a:rPr lang="en-US" dirty="0" smtClean="0"/>
              <a:t>onnect </a:t>
            </a:r>
            <a:r>
              <a:rPr lang="en-US" dirty="0"/>
              <a:t>to </a:t>
            </a:r>
            <a:r>
              <a:rPr lang="en-US" dirty="0" smtClean="0"/>
              <a:t>the Linux system through </a:t>
            </a:r>
            <a:r>
              <a:rPr lang="en-US" dirty="0"/>
              <a:t>the </a:t>
            </a:r>
            <a:r>
              <a:rPr lang="en-US" dirty="0" smtClean="0"/>
              <a:t>Windows system by </a:t>
            </a:r>
            <a:r>
              <a:rPr lang="en-US" dirty="0"/>
              <a:t>issuing the following </a:t>
            </a:r>
            <a:r>
              <a:rPr lang="en-US" dirty="0" smtClean="0"/>
              <a:t>command:</a:t>
            </a:r>
            <a:r>
              <a:rPr lang="en-CA" dirty="0"/>
              <a:t> </a:t>
            </a:r>
            <a:r>
              <a:rPr lang="en-US" dirty="0" err="1" smtClean="0">
                <a:latin typeface="Courier New" panose="02070309020205020404" pitchFamily="49" charset="0"/>
                <a:cs typeface="Courier New" panose="02070309020205020404" pitchFamily="49" charset="0"/>
              </a:rPr>
              <a:t>ncat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(IP of </a:t>
            </a:r>
            <a:r>
              <a:rPr lang="en-US" dirty="0" smtClean="0">
                <a:latin typeface="Courier New" panose="02070309020205020404" pitchFamily="49" charset="0"/>
                <a:cs typeface="Courier New" panose="02070309020205020404" pitchFamily="49" charset="0"/>
              </a:rPr>
              <a:t>the Linux </a:t>
            </a:r>
            <a:r>
              <a:rPr lang="en-US" dirty="0">
                <a:latin typeface="Courier New" panose="02070309020205020404" pitchFamily="49" charset="0"/>
                <a:cs typeface="Courier New" panose="02070309020205020404" pitchFamily="49" charset="0"/>
              </a:rPr>
              <a:t>system) </a:t>
            </a:r>
            <a:r>
              <a:rPr lang="en-US" dirty="0" smtClean="0">
                <a:latin typeface="Courier New" panose="02070309020205020404" pitchFamily="49" charset="0"/>
                <a:cs typeface="Courier New" panose="02070309020205020404" pitchFamily="49" charset="0"/>
              </a:rPr>
              <a:t>4444</a:t>
            </a:r>
            <a:endParaRPr lang="en-CA" dirty="0">
              <a:latin typeface="Courier New" panose="02070309020205020404" pitchFamily="49" charset="0"/>
              <a:cs typeface="Courier New" panose="02070309020205020404" pitchFamily="49" charset="0"/>
            </a:endParaRPr>
          </a:p>
          <a:p>
            <a:r>
              <a:rPr lang="en-US" dirty="0"/>
              <a:t>In </a:t>
            </a:r>
            <a:r>
              <a:rPr lang="en-US" dirty="0" smtClean="0"/>
              <a:t>this </a:t>
            </a:r>
            <a:r>
              <a:rPr lang="en-US" dirty="0"/>
              <a:t>example: </a:t>
            </a:r>
            <a:r>
              <a:rPr lang="en-US" dirty="0" err="1">
                <a:latin typeface="Courier New" panose="02070309020205020404" pitchFamily="49" charset="0"/>
                <a:cs typeface="Courier New" panose="02070309020205020404" pitchFamily="49" charset="0"/>
              </a:rPr>
              <a:t>ncat</a:t>
            </a:r>
            <a:r>
              <a:rPr lang="en-US" dirty="0">
                <a:latin typeface="Courier New" panose="02070309020205020404" pitchFamily="49" charset="0"/>
                <a:cs typeface="Courier New" panose="02070309020205020404" pitchFamily="49" charset="0"/>
              </a:rPr>
              <a:t> 192.168.0.54 4444</a:t>
            </a:r>
          </a:p>
          <a:p>
            <a:r>
              <a:rPr lang="en-US" dirty="0" smtClean="0"/>
              <a:t>The listening </a:t>
            </a:r>
            <a:r>
              <a:rPr lang="en-US" dirty="0" err="1" smtClean="0"/>
              <a:t>Ncat</a:t>
            </a:r>
            <a:r>
              <a:rPr lang="en-US" dirty="0" smtClean="0"/>
              <a:t> confirms that a connection has been established.</a:t>
            </a:r>
            <a:endParaRPr lang="en-CA" dirty="0"/>
          </a:p>
        </p:txBody>
      </p:sp>
    </p:spTree>
    <p:custDataLst>
      <p:tags r:id="rId1"/>
    </p:custDataLst>
    <p:extLst>
      <p:ext uri="{BB962C8B-B14F-4D97-AF65-F5344CB8AC3E}">
        <p14:creationId xmlns:p14="http://schemas.microsoft.com/office/powerpoint/2010/main" val="972700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Step 3 </a:t>
            </a:r>
            <a:r>
              <a:rPr lang="en-US" dirty="0" smtClean="0"/>
              <a:t>—</a:t>
            </a:r>
            <a:r>
              <a:rPr lang="en-CA" dirty="0" smtClean="0"/>
              <a:t> Make the Connection</a:t>
            </a:r>
            <a:endParaRPr lang="en-CA" dirty="0"/>
          </a:p>
        </p:txBody>
      </p:sp>
      <p:pic>
        <p:nvPicPr>
          <p:cNvPr id="6" name="Content Placeholder 5"/>
          <p:cNvPicPr>
            <a:picLocks noGrp="1" noChangeAspect="1"/>
          </p:cNvPicPr>
          <p:nvPr>
            <p:ph sz="quarter" idx="10"/>
          </p:nvPr>
        </p:nvPicPr>
        <p:blipFill>
          <a:blip r:embed="rId4">
            <a:extLst>
              <a:ext uri="{28A0092B-C50C-407E-A947-70E740481C1C}">
                <a14:useLocalDpi xmlns:a14="http://schemas.microsoft.com/office/drawing/2010/main" val="0"/>
              </a:ext>
            </a:extLst>
          </a:blip>
          <a:stretch>
            <a:fillRect/>
          </a:stretch>
        </p:blipFill>
        <p:spPr>
          <a:xfrm>
            <a:off x="981765" y="1427255"/>
            <a:ext cx="10455275" cy="2749048"/>
          </a:xfrm>
        </p:spPr>
      </p:pic>
      <p:sp>
        <p:nvSpPr>
          <p:cNvPr id="3" name="TextBox 2"/>
          <p:cNvSpPr txBox="1"/>
          <p:nvPr/>
        </p:nvSpPr>
        <p:spPr>
          <a:xfrm>
            <a:off x="2649071" y="4378212"/>
            <a:ext cx="7104529" cy="430887"/>
          </a:xfrm>
          <a:prstGeom prst="rect">
            <a:avLst/>
          </a:prstGeom>
          <a:noFill/>
        </p:spPr>
        <p:txBody>
          <a:bodyPr wrap="square" rtlCol="0">
            <a:spAutoFit/>
          </a:bodyPr>
          <a:lstStyle/>
          <a:p>
            <a:r>
              <a:rPr lang="en-US" sz="1100" dirty="0"/>
              <a:t>Source: SANS Institute. Reproduced and used in accordance with the fair dealing provisions in section 29 of the Canadian Copyright Act for the purposes of education, research or private study. Further distribution may infringe copyright</a:t>
            </a:r>
          </a:p>
        </p:txBody>
      </p:sp>
    </p:spTree>
    <p:custDataLst>
      <p:tags r:id="rId1"/>
    </p:custDataLst>
    <p:extLst>
      <p:ext uri="{BB962C8B-B14F-4D97-AF65-F5344CB8AC3E}">
        <p14:creationId xmlns:p14="http://schemas.microsoft.com/office/powerpoint/2010/main" val="1732986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sz="4000" dirty="0" smtClean="0"/>
              <a:t>Ncat Chat Session</a:t>
            </a:r>
            <a:endParaRPr lang="en-CA" sz="4000" dirty="0"/>
          </a:p>
        </p:txBody>
      </p:sp>
      <p:sp>
        <p:nvSpPr>
          <p:cNvPr id="3" name="Content Placeholder 2"/>
          <p:cNvSpPr>
            <a:spLocks noGrp="1"/>
          </p:cNvSpPr>
          <p:nvPr>
            <p:ph sz="quarter" idx="10"/>
          </p:nvPr>
        </p:nvSpPr>
        <p:spPr/>
        <p:txBody>
          <a:bodyPr/>
          <a:lstStyle/>
          <a:p>
            <a:r>
              <a:rPr lang="en-US" dirty="0" smtClean="0"/>
              <a:t>Once the </a:t>
            </a:r>
            <a:r>
              <a:rPr lang="en-US" dirty="0"/>
              <a:t>connection </a:t>
            </a:r>
            <a:r>
              <a:rPr lang="en-US" dirty="0" smtClean="0"/>
              <a:t>is established</a:t>
            </a:r>
            <a:r>
              <a:rPr lang="en-US" dirty="0"/>
              <a:t>, you can chat between the two </a:t>
            </a:r>
            <a:r>
              <a:rPr lang="en-US" dirty="0" smtClean="0"/>
              <a:t>systems. </a:t>
            </a:r>
          </a:p>
          <a:p>
            <a:r>
              <a:rPr lang="en-US" dirty="0" smtClean="0"/>
              <a:t>Type </a:t>
            </a:r>
            <a:r>
              <a:rPr lang="en-US" dirty="0"/>
              <a:t>text into </a:t>
            </a:r>
            <a:r>
              <a:rPr lang="en-US" dirty="0" smtClean="0"/>
              <a:t>the command prompt </a:t>
            </a:r>
            <a:r>
              <a:rPr lang="en-US" dirty="0"/>
              <a:t>and </a:t>
            </a:r>
            <a:r>
              <a:rPr lang="en-US" dirty="0" smtClean="0"/>
              <a:t>press ENTER. </a:t>
            </a:r>
          </a:p>
          <a:p>
            <a:pPr marL="0" indent="0">
              <a:buNone/>
            </a:pPr>
            <a:r>
              <a:rPr lang="en-US" dirty="0"/>
              <a:t> </a:t>
            </a:r>
            <a:r>
              <a:rPr lang="en-US" dirty="0" smtClean="0"/>
              <a:t> The </a:t>
            </a:r>
            <a:r>
              <a:rPr lang="en-US" dirty="0"/>
              <a:t>text </a:t>
            </a:r>
            <a:r>
              <a:rPr lang="en-US" dirty="0" smtClean="0"/>
              <a:t>is </a:t>
            </a:r>
            <a:r>
              <a:rPr lang="en-US" dirty="0"/>
              <a:t>displayed in the </a:t>
            </a:r>
            <a:r>
              <a:rPr lang="en-US" dirty="0" smtClean="0"/>
              <a:t>SIFT Terminal.</a:t>
            </a:r>
          </a:p>
          <a:p>
            <a:r>
              <a:rPr lang="en-US" dirty="0"/>
              <a:t>To break the connection, </a:t>
            </a:r>
            <a:r>
              <a:rPr lang="en-US" dirty="0" smtClean="0"/>
              <a:t>press CTRL+C.</a:t>
            </a:r>
            <a:endParaRPr lang="en-CA" dirty="0"/>
          </a:p>
          <a:p>
            <a:endParaRPr lang="en-US" dirty="0" smtClean="0"/>
          </a:p>
          <a:p>
            <a:endParaRPr lang="en-CA" dirty="0"/>
          </a:p>
          <a:p>
            <a:endParaRPr lang="en-CA" dirty="0"/>
          </a:p>
        </p:txBody>
      </p:sp>
    </p:spTree>
    <p:custDataLst>
      <p:tags r:id="rId1"/>
    </p:custDataLst>
    <p:extLst>
      <p:ext uri="{BB962C8B-B14F-4D97-AF65-F5344CB8AC3E}">
        <p14:creationId xmlns:p14="http://schemas.microsoft.com/office/powerpoint/2010/main" val="2573402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pPr marL="0" indent="0">
              <a:buNone/>
            </a:pPr>
            <a:endParaRPr lang="en-US" dirty="0" smtClean="0"/>
          </a:p>
          <a:p>
            <a:endParaRPr lang="en-CA" dirty="0"/>
          </a:p>
          <a:p>
            <a:endParaRPr lang="en-CA"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810020"/>
            <a:ext cx="10572750" cy="2807918"/>
          </a:xfrm>
          <a:prstGeom prst="rect">
            <a:avLst/>
          </a:prstGeom>
        </p:spPr>
      </p:pic>
      <p:sp>
        <p:nvSpPr>
          <p:cNvPr id="4" name="TextBox 3"/>
          <p:cNvSpPr txBox="1"/>
          <p:nvPr/>
        </p:nvSpPr>
        <p:spPr>
          <a:xfrm>
            <a:off x="2725270" y="4707330"/>
            <a:ext cx="7487323" cy="430887"/>
          </a:xfrm>
          <a:prstGeom prst="rect">
            <a:avLst/>
          </a:prstGeom>
          <a:noFill/>
        </p:spPr>
        <p:txBody>
          <a:bodyPr wrap="square" rtlCol="0">
            <a:spAutoFit/>
          </a:bodyPr>
          <a:lstStyle/>
          <a:p>
            <a:r>
              <a:rPr lang="en-US" sz="1100" dirty="0"/>
              <a:t>Source: SANS Institute. Reproduced and used in accordance with the fair dealing provisions in section 29 of the Canadian Copyright Act for the purposes of education, research or private study. Further distribution may infringe copyright</a:t>
            </a:r>
          </a:p>
        </p:txBody>
      </p:sp>
    </p:spTree>
    <p:custDataLst>
      <p:tags r:id="rId1"/>
    </p:custDataLst>
    <p:extLst>
      <p:ext uri="{BB962C8B-B14F-4D97-AF65-F5344CB8AC3E}">
        <p14:creationId xmlns:p14="http://schemas.microsoft.com/office/powerpoint/2010/main" val="3649528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sz="4000" dirty="0" smtClean="0"/>
              <a:t>Summary</a:t>
            </a:r>
            <a:endParaRPr lang="en-CA" sz="4000" dirty="0"/>
          </a:p>
        </p:txBody>
      </p:sp>
      <p:sp>
        <p:nvSpPr>
          <p:cNvPr id="3" name="Content Placeholder 2"/>
          <p:cNvSpPr>
            <a:spLocks noGrp="1"/>
          </p:cNvSpPr>
          <p:nvPr>
            <p:ph sz="quarter" idx="10"/>
          </p:nvPr>
        </p:nvSpPr>
        <p:spPr/>
        <p:txBody>
          <a:bodyPr/>
          <a:lstStyle/>
          <a:p>
            <a:r>
              <a:rPr lang="en-CA" dirty="0" smtClean="0"/>
              <a:t>This simple example indicates that </a:t>
            </a:r>
            <a:r>
              <a:rPr lang="en-CA" dirty="0" err="1" smtClean="0"/>
              <a:t>Ncat</a:t>
            </a:r>
            <a:r>
              <a:rPr lang="en-CA" dirty="0" smtClean="0"/>
              <a:t> can be used as both a client and a server.</a:t>
            </a:r>
          </a:p>
          <a:p>
            <a:r>
              <a:rPr lang="en-CA" dirty="0" smtClean="0"/>
              <a:t>Ncat can be used to bound ports to make connections.</a:t>
            </a:r>
          </a:p>
          <a:p>
            <a:r>
              <a:rPr lang="en-CA" dirty="0" smtClean="0"/>
              <a:t>The command line syntax differs if </a:t>
            </a:r>
            <a:r>
              <a:rPr lang="en-CA" dirty="0" err="1" smtClean="0"/>
              <a:t>Ncat</a:t>
            </a:r>
            <a:r>
              <a:rPr lang="en-CA" dirty="0" smtClean="0"/>
              <a:t> is being used as a client or as a server.</a:t>
            </a:r>
          </a:p>
          <a:p>
            <a:r>
              <a:rPr lang="en-CA" dirty="0" smtClean="0"/>
              <a:t>The transfer of data within </a:t>
            </a:r>
            <a:r>
              <a:rPr lang="en-CA" dirty="0" err="1" smtClean="0"/>
              <a:t>Ncat</a:t>
            </a:r>
            <a:r>
              <a:rPr lang="en-CA" dirty="0" smtClean="0"/>
              <a:t> is encrypted.</a:t>
            </a:r>
            <a:endParaRPr lang="en-CA" dirty="0"/>
          </a:p>
          <a:p>
            <a:endParaRPr lang="en-CA" dirty="0"/>
          </a:p>
        </p:txBody>
      </p:sp>
    </p:spTree>
    <p:custDataLst>
      <p:tags r:id="rId1"/>
    </p:custDataLst>
    <p:extLst>
      <p:ext uri="{BB962C8B-B14F-4D97-AF65-F5344CB8AC3E}">
        <p14:creationId xmlns:p14="http://schemas.microsoft.com/office/powerpoint/2010/main" val="2803291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sz="4000" dirty="0" smtClean="0"/>
              <a:t>Example 2 </a:t>
            </a:r>
            <a:r>
              <a:rPr lang="en-US" sz="4000" dirty="0" smtClean="0"/>
              <a:t>—</a:t>
            </a:r>
            <a:r>
              <a:rPr lang="en-CA" sz="4000" dirty="0" smtClean="0"/>
              <a:t> Transferring Data</a:t>
            </a:r>
            <a:endParaRPr lang="en-CA" sz="4000" dirty="0"/>
          </a:p>
        </p:txBody>
      </p:sp>
      <p:sp>
        <p:nvSpPr>
          <p:cNvPr id="3" name="Content Placeholder 2"/>
          <p:cNvSpPr>
            <a:spLocks noGrp="1"/>
          </p:cNvSpPr>
          <p:nvPr>
            <p:ph sz="quarter" idx="10"/>
          </p:nvPr>
        </p:nvSpPr>
        <p:spPr/>
        <p:txBody>
          <a:bodyPr/>
          <a:lstStyle/>
          <a:p>
            <a:r>
              <a:rPr lang="en-US" dirty="0" smtClean="0"/>
              <a:t>Now </a:t>
            </a:r>
            <a:r>
              <a:rPr lang="en-US" dirty="0"/>
              <a:t>that </a:t>
            </a:r>
            <a:r>
              <a:rPr lang="en-US" dirty="0" smtClean="0"/>
              <a:t>you understand the </a:t>
            </a:r>
            <a:r>
              <a:rPr lang="en-US" dirty="0"/>
              <a:t>basic functionality of </a:t>
            </a:r>
            <a:r>
              <a:rPr lang="en-US" dirty="0" err="1" smtClean="0"/>
              <a:t>Ncat</a:t>
            </a:r>
            <a:r>
              <a:rPr lang="en-US" dirty="0" smtClean="0"/>
              <a:t>, you can use it </a:t>
            </a:r>
            <a:r>
              <a:rPr lang="en-US" dirty="0"/>
              <a:t>to </a:t>
            </a:r>
            <a:r>
              <a:rPr lang="en-US" dirty="0" smtClean="0"/>
              <a:t>transfer data between the two systems. </a:t>
            </a:r>
          </a:p>
          <a:p>
            <a:r>
              <a:rPr lang="en-US" dirty="0" smtClean="0"/>
              <a:t>Similar </a:t>
            </a:r>
            <a:r>
              <a:rPr lang="en-US" dirty="0"/>
              <a:t>to the Chat session, </a:t>
            </a:r>
            <a:r>
              <a:rPr lang="en-US" dirty="0" smtClean="0"/>
              <a:t>set up Ncat on the SIFT system to </a:t>
            </a:r>
            <a:r>
              <a:rPr lang="en-US" dirty="0"/>
              <a:t>listen on Port </a:t>
            </a:r>
            <a:r>
              <a:rPr lang="en-US" dirty="0" smtClean="0"/>
              <a:t>4444.</a:t>
            </a:r>
          </a:p>
          <a:p>
            <a:r>
              <a:rPr lang="en-US" dirty="0" smtClean="0"/>
              <a:t>However</a:t>
            </a:r>
            <a:r>
              <a:rPr lang="en-US" dirty="0"/>
              <a:t>, </a:t>
            </a:r>
            <a:r>
              <a:rPr lang="en-US" dirty="0" smtClean="0"/>
              <a:t>any </a:t>
            </a:r>
            <a:r>
              <a:rPr lang="en-US" dirty="0"/>
              <a:t>incoming </a:t>
            </a:r>
            <a:r>
              <a:rPr lang="en-US" dirty="0" smtClean="0"/>
              <a:t>data will be directed to </a:t>
            </a:r>
            <a:r>
              <a:rPr lang="en-US" dirty="0"/>
              <a:t>a file called </a:t>
            </a:r>
            <a:r>
              <a:rPr lang="en-US" b="1" dirty="0" smtClean="0"/>
              <a:t>ReceivingFile.txt</a:t>
            </a:r>
            <a:r>
              <a:rPr lang="en-US" dirty="0" smtClean="0"/>
              <a:t>.</a:t>
            </a:r>
            <a:endParaRPr lang="en-CA" dirty="0"/>
          </a:p>
          <a:p>
            <a:endParaRPr lang="en-US" dirty="0" smtClean="0"/>
          </a:p>
        </p:txBody>
      </p:sp>
    </p:spTree>
    <p:custDataLst>
      <p:tags r:id="rId1"/>
    </p:custDataLst>
    <p:extLst>
      <p:ext uri="{BB962C8B-B14F-4D97-AF65-F5344CB8AC3E}">
        <p14:creationId xmlns:p14="http://schemas.microsoft.com/office/powerpoint/2010/main" val="32139586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sz="4000" dirty="0" smtClean="0"/>
              <a:t>Step 1 </a:t>
            </a:r>
            <a:r>
              <a:rPr lang="en-US" sz="4000" dirty="0" smtClean="0"/>
              <a:t>—</a:t>
            </a:r>
            <a:r>
              <a:rPr lang="en-CA" sz="4000" dirty="0" smtClean="0"/>
              <a:t> Transferring Data</a:t>
            </a:r>
            <a:endParaRPr lang="en-CA" sz="4000" dirty="0"/>
          </a:p>
        </p:txBody>
      </p:sp>
      <p:sp>
        <p:nvSpPr>
          <p:cNvPr id="5" name="Content Placeholder 4"/>
          <p:cNvSpPr>
            <a:spLocks noGrp="1"/>
          </p:cNvSpPr>
          <p:nvPr>
            <p:ph sz="quarter" idx="10"/>
          </p:nvPr>
        </p:nvSpPr>
        <p:spPr/>
        <p:txBody>
          <a:bodyPr/>
          <a:lstStyle/>
          <a:p>
            <a:r>
              <a:rPr lang="en-CA" dirty="0"/>
              <a:t>On the Windows system, </a:t>
            </a:r>
            <a:r>
              <a:rPr lang="en-CA" dirty="0" smtClean="0"/>
              <a:t>create a text file called </a:t>
            </a:r>
            <a:r>
              <a:rPr lang="en-CA" b="1" dirty="0" smtClean="0"/>
              <a:t>TestFile.txt</a:t>
            </a:r>
            <a:r>
              <a:rPr lang="en-CA" dirty="0" smtClean="0"/>
              <a:t>.  </a:t>
            </a:r>
            <a:endParaRPr lang="en-CA" dirty="0"/>
          </a:p>
          <a:p>
            <a:endParaRPr lang="en-CA" dirty="0"/>
          </a:p>
        </p:txBody>
      </p:sp>
    </p:spTree>
    <p:custDataLst>
      <p:tags r:id="rId1"/>
    </p:custDataLst>
    <p:extLst>
      <p:ext uri="{BB962C8B-B14F-4D97-AF65-F5344CB8AC3E}">
        <p14:creationId xmlns:p14="http://schemas.microsoft.com/office/powerpoint/2010/main" val="24341128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sz="4000" dirty="0" smtClean="0"/>
              <a:t>Step 2 </a:t>
            </a:r>
            <a:r>
              <a:rPr lang="en-US" sz="4000" dirty="0" smtClean="0"/>
              <a:t>—</a:t>
            </a:r>
            <a:r>
              <a:rPr lang="en-CA" sz="4000" dirty="0" smtClean="0"/>
              <a:t> Set-up a ncat Listener</a:t>
            </a:r>
            <a:endParaRPr lang="en-CA" sz="4000" dirty="0"/>
          </a:p>
        </p:txBody>
      </p:sp>
      <p:sp>
        <p:nvSpPr>
          <p:cNvPr id="3" name="Content Placeholder 2"/>
          <p:cNvSpPr>
            <a:spLocks noGrp="1"/>
          </p:cNvSpPr>
          <p:nvPr>
            <p:ph sz="quarter" idx="10"/>
          </p:nvPr>
        </p:nvSpPr>
        <p:spPr/>
        <p:txBody>
          <a:bodyPr/>
          <a:lstStyle/>
          <a:p>
            <a:r>
              <a:rPr lang="en-CA" dirty="0" smtClean="0"/>
              <a:t>On SIFT, start </a:t>
            </a:r>
            <a:r>
              <a:rPr lang="en-CA" dirty="0" err="1" smtClean="0"/>
              <a:t>Ncat</a:t>
            </a:r>
            <a:r>
              <a:rPr lang="en-CA" dirty="0" smtClean="0"/>
              <a:t> to listen on port 4444 and to direct any received data into a file called </a:t>
            </a:r>
            <a:r>
              <a:rPr lang="en-CA" b="1" dirty="0" smtClean="0"/>
              <a:t>ReceivedFile.txt</a:t>
            </a:r>
            <a:r>
              <a:rPr lang="en-CA" dirty="0" smtClean="0"/>
              <a:t>.</a:t>
            </a:r>
          </a:p>
          <a:p>
            <a:pPr marL="0" indent="0">
              <a:buNone/>
            </a:pPr>
            <a:r>
              <a:rPr lang="en-CA" dirty="0"/>
              <a:t> </a:t>
            </a:r>
            <a:r>
              <a:rPr lang="en-CA" dirty="0" smtClean="0"/>
              <a:t> </a:t>
            </a:r>
            <a:r>
              <a:rPr lang="en-CA" dirty="0" err="1" smtClean="0">
                <a:latin typeface="Courier New" panose="02070309020205020404" pitchFamily="49" charset="0"/>
                <a:cs typeface="Courier New" panose="02070309020205020404" pitchFamily="49" charset="0"/>
              </a:rPr>
              <a:t>ncat</a:t>
            </a:r>
            <a:r>
              <a:rPr lang="en-CA"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nlvp</a:t>
            </a:r>
            <a:r>
              <a:rPr lang="en-CA" dirty="0" smtClean="0">
                <a:latin typeface="Courier New" panose="02070309020205020404" pitchFamily="49" charset="0"/>
                <a:cs typeface="Courier New" panose="02070309020205020404" pitchFamily="49" charset="0"/>
              </a:rPr>
              <a:t> 4444 &gt; ReceivedFile.txt</a:t>
            </a:r>
          </a:p>
          <a:p>
            <a:r>
              <a:rPr lang="en-CA" dirty="0" smtClean="0"/>
              <a:t>The connection closes after the transfer.</a:t>
            </a:r>
            <a:endParaRPr lang="en-CA" dirty="0"/>
          </a:p>
        </p:txBody>
      </p:sp>
    </p:spTree>
    <p:custDataLst>
      <p:tags r:id="rId1"/>
    </p:custDataLst>
    <p:extLst>
      <p:ext uri="{BB962C8B-B14F-4D97-AF65-F5344CB8AC3E}">
        <p14:creationId xmlns:p14="http://schemas.microsoft.com/office/powerpoint/2010/main" val="1706008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Textbook Readings	</a:t>
            </a:r>
            <a:endParaRPr lang="en-US" dirty="0"/>
          </a:p>
        </p:txBody>
      </p:sp>
      <p:sp>
        <p:nvSpPr>
          <p:cNvPr id="3" name="Content Placeholder 2"/>
          <p:cNvSpPr>
            <a:spLocks noGrp="1"/>
          </p:cNvSpPr>
          <p:nvPr>
            <p:ph sz="quarter" idx="10"/>
          </p:nvPr>
        </p:nvSpPr>
        <p:spPr/>
        <p:txBody>
          <a:bodyPr/>
          <a:lstStyle/>
          <a:p>
            <a:pPr lvl="0"/>
            <a:r>
              <a:rPr lang="en-US" dirty="0" smtClean="0"/>
              <a:t>Chapter 6</a:t>
            </a:r>
          </a:p>
          <a:p>
            <a:pPr marL="0" indent="0">
              <a:buNone/>
            </a:pPr>
            <a:endParaRPr lang="en-US" dirty="0" smtClean="0"/>
          </a:p>
          <a:p>
            <a:pPr marL="914400" lvl="2" indent="0">
              <a:buNone/>
            </a:pPr>
            <a:endParaRPr lang="en-US" dirty="0" smtClean="0"/>
          </a:p>
          <a:p>
            <a:endParaRPr lang="en-US" dirty="0" smtClean="0"/>
          </a:p>
        </p:txBody>
      </p:sp>
    </p:spTree>
    <p:custDataLst>
      <p:tags r:id="rId1"/>
    </p:custDataLst>
    <p:extLst>
      <p:ext uri="{BB962C8B-B14F-4D97-AF65-F5344CB8AC3E}">
        <p14:creationId xmlns:p14="http://schemas.microsoft.com/office/powerpoint/2010/main" val="1315160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sz="4000" dirty="0" smtClean="0"/>
              <a:t>Step 3 </a:t>
            </a:r>
            <a:r>
              <a:rPr lang="en-US" sz="4000" dirty="0" smtClean="0"/>
              <a:t>—</a:t>
            </a:r>
            <a:r>
              <a:rPr lang="en-CA" sz="4000" dirty="0" smtClean="0"/>
              <a:t> Set-up a ncat Listener</a:t>
            </a:r>
            <a:endParaRPr lang="en-CA" sz="4000" dirty="0"/>
          </a:p>
        </p:txBody>
      </p:sp>
      <p:sp>
        <p:nvSpPr>
          <p:cNvPr id="3" name="Content Placeholder 2"/>
          <p:cNvSpPr>
            <a:spLocks noGrp="1"/>
          </p:cNvSpPr>
          <p:nvPr>
            <p:ph sz="quarter" idx="10"/>
          </p:nvPr>
        </p:nvSpPr>
        <p:spPr/>
        <p:txBody>
          <a:bodyPr/>
          <a:lstStyle/>
          <a:p>
            <a:r>
              <a:rPr lang="en-CA" dirty="0" smtClean="0"/>
              <a:t>On the </a:t>
            </a:r>
            <a:r>
              <a:rPr lang="en-CA" dirty="0"/>
              <a:t>W</a:t>
            </a:r>
            <a:r>
              <a:rPr lang="en-CA" dirty="0" smtClean="0"/>
              <a:t>indows system, start </a:t>
            </a:r>
            <a:r>
              <a:rPr lang="en-CA" dirty="0" err="1" smtClean="0"/>
              <a:t>Ncat</a:t>
            </a:r>
            <a:r>
              <a:rPr lang="en-CA" dirty="0" smtClean="0"/>
              <a:t> and connect to SIFT. </a:t>
            </a:r>
          </a:p>
          <a:p>
            <a:r>
              <a:rPr lang="en-CA" dirty="0" smtClean="0"/>
              <a:t>Send the T</a:t>
            </a:r>
            <a:r>
              <a:rPr lang="en-CA" b="1" dirty="0" smtClean="0"/>
              <a:t>estFile.txt </a:t>
            </a:r>
            <a:r>
              <a:rPr lang="en-CA" dirty="0" smtClean="0"/>
              <a:t>file. </a:t>
            </a:r>
          </a:p>
          <a:p>
            <a:pPr marL="0" indent="0">
              <a:buNone/>
            </a:pPr>
            <a:r>
              <a:rPr lang="en-CA" dirty="0"/>
              <a:t> </a:t>
            </a:r>
            <a:r>
              <a:rPr lang="en-CA" dirty="0" smtClean="0"/>
              <a:t> </a:t>
            </a:r>
            <a:r>
              <a:rPr lang="en-CA" dirty="0" err="1" smtClean="0">
                <a:latin typeface="Courier New" panose="02070309020205020404" pitchFamily="49" charset="0"/>
                <a:cs typeface="Courier New" panose="02070309020205020404" pitchFamily="49" charset="0"/>
              </a:rPr>
              <a:t>ncat</a:t>
            </a:r>
            <a:r>
              <a:rPr lang="en-CA"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nv</a:t>
            </a:r>
            <a:r>
              <a:rPr lang="en-CA" dirty="0" smtClean="0">
                <a:latin typeface="Courier New" panose="02070309020205020404" pitchFamily="49" charset="0"/>
                <a:cs typeface="Courier New" panose="02070309020205020404" pitchFamily="49" charset="0"/>
              </a:rPr>
              <a:t> 192.168.215.210 4444 &lt; TestFile.txt</a:t>
            </a:r>
            <a:endParaRPr lang="en-CA"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6003795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sz="4000" dirty="0" smtClean="0"/>
              <a:t>The Connection and Transfer</a:t>
            </a:r>
            <a:endParaRPr lang="en-CA" sz="4000" dirty="0"/>
          </a:p>
        </p:txBody>
      </p:sp>
      <p:pic>
        <p:nvPicPr>
          <p:cNvPr id="4" name="Content Placeholder 3"/>
          <p:cNvPicPr>
            <a:picLocks noGrp="1" noChangeAspect="1"/>
          </p:cNvPicPr>
          <p:nvPr>
            <p:ph sz="quarter" idx="10"/>
          </p:nvPr>
        </p:nvPicPr>
        <p:blipFill>
          <a:blip r:embed="rId4">
            <a:extLst>
              <a:ext uri="{28A0092B-C50C-407E-A947-70E740481C1C}">
                <a14:useLocalDpi xmlns:a14="http://schemas.microsoft.com/office/drawing/2010/main" val="0"/>
              </a:ext>
            </a:extLst>
          </a:blip>
          <a:stretch>
            <a:fillRect/>
          </a:stretch>
        </p:blipFill>
        <p:spPr>
          <a:xfrm>
            <a:off x="992523" y="1326878"/>
            <a:ext cx="10455275" cy="2766921"/>
          </a:xfrm>
        </p:spPr>
      </p:pic>
      <p:sp>
        <p:nvSpPr>
          <p:cNvPr id="3" name="TextBox 2"/>
          <p:cNvSpPr txBox="1"/>
          <p:nvPr/>
        </p:nvSpPr>
        <p:spPr>
          <a:xfrm>
            <a:off x="1399389" y="4185806"/>
            <a:ext cx="9793941" cy="430887"/>
          </a:xfrm>
          <a:prstGeom prst="rect">
            <a:avLst/>
          </a:prstGeom>
          <a:noFill/>
        </p:spPr>
        <p:txBody>
          <a:bodyPr wrap="square" rtlCol="0">
            <a:spAutoFit/>
          </a:bodyPr>
          <a:lstStyle/>
          <a:p>
            <a:r>
              <a:rPr lang="en-US" sz="1100" dirty="0"/>
              <a:t>Source: SANS Institute. Reproduced and used in accordance with the fair dealing provisions in section 29 of the Canadian Copyright Act for the purposes of education, research or private study. Further distribution may infringe copyright</a:t>
            </a:r>
          </a:p>
        </p:txBody>
      </p:sp>
    </p:spTree>
    <p:custDataLst>
      <p:tags r:id="rId1"/>
    </p:custDataLst>
    <p:extLst>
      <p:ext uri="{BB962C8B-B14F-4D97-AF65-F5344CB8AC3E}">
        <p14:creationId xmlns:p14="http://schemas.microsoft.com/office/powerpoint/2010/main" val="3703034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sz="4000" dirty="0" smtClean="0"/>
              <a:t>Step 4 - Confirmation</a:t>
            </a:r>
            <a:endParaRPr lang="en-CA" sz="4000" dirty="0"/>
          </a:p>
        </p:txBody>
      </p:sp>
      <p:sp>
        <p:nvSpPr>
          <p:cNvPr id="3" name="Content Placeholder 2"/>
          <p:cNvSpPr>
            <a:spLocks noGrp="1"/>
          </p:cNvSpPr>
          <p:nvPr>
            <p:ph sz="quarter" idx="10"/>
          </p:nvPr>
        </p:nvSpPr>
        <p:spPr/>
        <p:txBody>
          <a:bodyPr/>
          <a:lstStyle/>
          <a:p>
            <a:r>
              <a:rPr lang="en-CA" dirty="0" smtClean="0"/>
              <a:t>Run </a:t>
            </a:r>
            <a:r>
              <a:rPr lang="en-CA" dirty="0" smtClean="0">
                <a:latin typeface="Courier New" panose="02070309020205020404" pitchFamily="49" charset="0"/>
                <a:cs typeface="Courier New" panose="02070309020205020404" pitchFamily="49" charset="0"/>
              </a:rPr>
              <a:t>ls</a:t>
            </a:r>
            <a:r>
              <a:rPr lang="en-CA" dirty="0" smtClean="0"/>
              <a:t> in SIFT to confirm the file has been received and created. </a:t>
            </a:r>
          </a:p>
          <a:p>
            <a:endParaRPr lang="en-CA"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238" y="2298734"/>
            <a:ext cx="10125075" cy="2687122"/>
          </a:xfrm>
          <a:prstGeom prst="rect">
            <a:avLst/>
          </a:prstGeom>
        </p:spPr>
      </p:pic>
      <p:sp>
        <p:nvSpPr>
          <p:cNvPr id="4" name="TextBox 3"/>
          <p:cNvSpPr txBox="1"/>
          <p:nvPr/>
        </p:nvSpPr>
        <p:spPr>
          <a:xfrm>
            <a:off x="1873979" y="5139147"/>
            <a:ext cx="9262334" cy="430887"/>
          </a:xfrm>
          <a:prstGeom prst="rect">
            <a:avLst/>
          </a:prstGeom>
          <a:noFill/>
        </p:spPr>
        <p:txBody>
          <a:bodyPr wrap="square" rtlCol="0">
            <a:spAutoFit/>
          </a:bodyPr>
          <a:lstStyle/>
          <a:p>
            <a:r>
              <a:rPr lang="en-US" sz="1100" dirty="0"/>
              <a:t>Source: SANS Institute. Reproduced and used in accordance with the fair dealing provisions in section 29 of the Canadian Copyright Act for the purposes of education, research or private study. Further distribution may infringe copyright</a:t>
            </a:r>
          </a:p>
        </p:txBody>
      </p:sp>
    </p:spTree>
    <p:custDataLst>
      <p:tags r:id="rId1"/>
    </p:custDataLst>
    <p:extLst>
      <p:ext uri="{BB962C8B-B14F-4D97-AF65-F5344CB8AC3E}">
        <p14:creationId xmlns:p14="http://schemas.microsoft.com/office/powerpoint/2010/main" val="11556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endParaRPr lang="en-US"/>
          </a:p>
        </p:txBody>
      </p:sp>
      <p:sp>
        <p:nvSpPr>
          <p:cNvPr id="3" name="Content Placeholder 2"/>
          <p:cNvSpPr>
            <a:spLocks noGrp="1"/>
          </p:cNvSpPr>
          <p:nvPr>
            <p:ph sz="quarter" idx="10"/>
          </p:nvPr>
        </p:nvSpPr>
        <p:spPr/>
        <p:txBody>
          <a:bodyPr/>
          <a:lstStyle/>
          <a:p>
            <a:r>
              <a:rPr lang="en-CA" dirty="0" smtClean="0"/>
              <a:t>Run </a:t>
            </a:r>
            <a:r>
              <a:rPr lang="en-CA" dirty="0" smtClean="0">
                <a:latin typeface="Courier New" panose="02070309020205020404" pitchFamily="49" charset="0"/>
                <a:cs typeface="Courier New" panose="02070309020205020404" pitchFamily="49" charset="0"/>
              </a:rPr>
              <a:t>cat </a:t>
            </a:r>
            <a:r>
              <a:rPr lang="en-CA" dirty="0"/>
              <a:t>on the file </a:t>
            </a:r>
            <a:r>
              <a:rPr lang="en-CA" b="1" dirty="0" smtClean="0"/>
              <a:t>ReceivedFile.txt</a:t>
            </a:r>
            <a:r>
              <a:rPr lang="en-CA" dirty="0" smtClean="0"/>
              <a:t> to confirm its contents.</a:t>
            </a:r>
            <a:endParaRPr lang="en-CA"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5150" y="2093798"/>
            <a:ext cx="6343650" cy="3276679"/>
          </a:xfrm>
          <a:prstGeom prst="rect">
            <a:avLst/>
          </a:prstGeom>
        </p:spPr>
      </p:pic>
      <p:sp>
        <p:nvSpPr>
          <p:cNvPr id="5" name="TextBox 4"/>
          <p:cNvSpPr txBox="1"/>
          <p:nvPr/>
        </p:nvSpPr>
        <p:spPr>
          <a:xfrm>
            <a:off x="2872292" y="5486239"/>
            <a:ext cx="7347473" cy="430887"/>
          </a:xfrm>
          <a:prstGeom prst="rect">
            <a:avLst/>
          </a:prstGeom>
          <a:noFill/>
        </p:spPr>
        <p:txBody>
          <a:bodyPr wrap="square" rtlCol="0">
            <a:spAutoFit/>
          </a:bodyPr>
          <a:lstStyle/>
          <a:p>
            <a:r>
              <a:rPr lang="en-US" sz="1100" dirty="0"/>
              <a:t>Source: SANS Institute. Reproduced and used in accordance with the fair dealing provisions in section 29 of the Canadian Copyright Act for the purposes of education, research or private study. Further distribution may infringe copyright</a:t>
            </a:r>
          </a:p>
        </p:txBody>
      </p:sp>
    </p:spTree>
    <p:custDataLst>
      <p:tags r:id="rId1"/>
    </p:custDataLst>
    <p:extLst>
      <p:ext uri="{BB962C8B-B14F-4D97-AF65-F5344CB8AC3E}">
        <p14:creationId xmlns:p14="http://schemas.microsoft.com/office/powerpoint/2010/main" val="13486246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sz="3600" dirty="0" smtClean="0"/>
              <a:t>Example 3 </a:t>
            </a:r>
            <a:r>
              <a:rPr lang="en-US" sz="3600" dirty="0" smtClean="0"/>
              <a:t>—</a:t>
            </a:r>
            <a:r>
              <a:rPr lang="en-CA" sz="3600" dirty="0" smtClean="0"/>
              <a:t> </a:t>
            </a:r>
            <a:r>
              <a:rPr lang="en-CA" sz="3600" dirty="0"/>
              <a:t>Remote Imaging using </a:t>
            </a:r>
            <a:r>
              <a:rPr lang="en-CA" sz="3600" dirty="0" smtClean="0"/>
              <a:t>SSH </a:t>
            </a:r>
            <a:endParaRPr lang="en-CA" sz="3600" dirty="0"/>
          </a:p>
        </p:txBody>
      </p:sp>
      <p:sp>
        <p:nvSpPr>
          <p:cNvPr id="3" name="Content Placeholder 2"/>
          <p:cNvSpPr>
            <a:spLocks noGrp="1"/>
          </p:cNvSpPr>
          <p:nvPr>
            <p:ph sz="quarter" idx="10"/>
          </p:nvPr>
        </p:nvSpPr>
        <p:spPr/>
        <p:txBody>
          <a:bodyPr/>
          <a:lstStyle/>
          <a:p>
            <a:r>
              <a:rPr lang="en-CA" dirty="0" err="1" smtClean="0"/>
              <a:t>ssh</a:t>
            </a:r>
            <a:r>
              <a:rPr lang="en-CA" dirty="0" smtClean="0"/>
              <a:t> is a Secure Shell used to establish a cryptographic connection between two systems.</a:t>
            </a:r>
          </a:p>
          <a:p>
            <a:r>
              <a:rPr lang="en-CA" dirty="0" smtClean="0"/>
              <a:t>ssh authenticates each system to the other and allows commands to be sent back and forth.  </a:t>
            </a:r>
            <a:endParaRPr lang="en-CA" dirty="0"/>
          </a:p>
        </p:txBody>
      </p:sp>
    </p:spTree>
    <p:custDataLst>
      <p:tags r:id="rId1"/>
    </p:custDataLst>
    <p:extLst>
      <p:ext uri="{BB962C8B-B14F-4D97-AF65-F5344CB8AC3E}">
        <p14:creationId xmlns:p14="http://schemas.microsoft.com/office/powerpoint/2010/main" val="32485946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sz="3600" dirty="0" smtClean="0"/>
              <a:t>Example 3 </a:t>
            </a:r>
            <a:r>
              <a:rPr lang="en-US" sz="3600" dirty="0" smtClean="0"/>
              <a:t>—</a:t>
            </a:r>
            <a:r>
              <a:rPr lang="en-CA" sz="3600" dirty="0" smtClean="0"/>
              <a:t> </a:t>
            </a:r>
            <a:r>
              <a:rPr lang="en-CA" sz="3600" dirty="0"/>
              <a:t>Remote Imaging using </a:t>
            </a:r>
            <a:r>
              <a:rPr lang="en-CA" sz="3600" dirty="0" smtClean="0"/>
              <a:t>SSH </a:t>
            </a:r>
            <a:endParaRPr lang="en-CA" sz="3600" dirty="0"/>
          </a:p>
        </p:txBody>
      </p:sp>
      <p:sp>
        <p:nvSpPr>
          <p:cNvPr id="3" name="Content Placeholder 2"/>
          <p:cNvSpPr>
            <a:spLocks noGrp="1"/>
          </p:cNvSpPr>
          <p:nvPr>
            <p:ph sz="quarter" idx="10"/>
          </p:nvPr>
        </p:nvSpPr>
        <p:spPr/>
        <p:txBody>
          <a:bodyPr/>
          <a:lstStyle/>
          <a:p>
            <a:r>
              <a:rPr lang="en-CA" dirty="0" smtClean="0"/>
              <a:t>To use </a:t>
            </a:r>
            <a:r>
              <a:rPr lang="en-CA" dirty="0" err="1" smtClean="0"/>
              <a:t>ssh</a:t>
            </a:r>
            <a:r>
              <a:rPr lang="en-CA" dirty="0" smtClean="0"/>
              <a:t>, ensure it is installed and running on both the target and suspect systems.</a:t>
            </a:r>
          </a:p>
          <a:p>
            <a:r>
              <a:rPr lang="en-CA" dirty="0" smtClean="0"/>
              <a:t>On the suspect system, run </a:t>
            </a:r>
            <a:r>
              <a:rPr lang="en-CA" dirty="0" err="1">
                <a:latin typeface="Courier New" panose="02070309020205020404" pitchFamily="49" charset="0"/>
                <a:cs typeface="Courier New" panose="02070309020205020404" pitchFamily="49" charset="0"/>
              </a:rPr>
              <a:t>dcfldd</a:t>
            </a:r>
            <a:r>
              <a:rPr lang="en-CA" dirty="0" smtClean="0"/>
              <a:t> on an attached USB drive. </a:t>
            </a:r>
          </a:p>
          <a:p>
            <a:r>
              <a:rPr lang="en-CA" dirty="0" smtClean="0"/>
              <a:t>Pipe the output to ssh.</a:t>
            </a:r>
          </a:p>
          <a:p>
            <a:r>
              <a:rPr lang="en-CA" dirty="0" smtClean="0"/>
              <a:t>Use </a:t>
            </a:r>
            <a:r>
              <a:rPr lang="en-CA" dirty="0">
                <a:latin typeface="Courier New" panose="02070309020205020404" pitchFamily="49" charset="0"/>
                <a:cs typeface="Courier New" panose="02070309020205020404" pitchFamily="49" charset="0"/>
              </a:rPr>
              <a:t>cat</a:t>
            </a:r>
            <a:r>
              <a:rPr lang="en-CA" dirty="0" smtClean="0"/>
              <a:t> to direct the capture to an image file on your target system.</a:t>
            </a:r>
          </a:p>
          <a:p>
            <a:r>
              <a:rPr lang="en-CA" dirty="0" smtClean="0"/>
              <a:t>In this example, Linux is being used on both the suspect and target systems.</a:t>
            </a:r>
            <a:endParaRPr lang="en-CA" dirty="0"/>
          </a:p>
        </p:txBody>
      </p:sp>
    </p:spTree>
    <p:custDataLst>
      <p:tags r:id="rId1"/>
    </p:custDataLst>
    <p:extLst>
      <p:ext uri="{BB962C8B-B14F-4D97-AF65-F5344CB8AC3E}">
        <p14:creationId xmlns:p14="http://schemas.microsoft.com/office/powerpoint/2010/main" val="17590632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CA" sz="3600" dirty="0" smtClean="0"/>
              <a:t>Running the Command using SSH </a:t>
            </a:r>
            <a:endParaRPr lang="en-CA" sz="3600" dirty="0"/>
          </a:p>
        </p:txBody>
      </p:sp>
      <p:sp>
        <p:nvSpPr>
          <p:cNvPr id="3" name="Content Placeholder 2"/>
          <p:cNvSpPr>
            <a:spLocks noGrp="1"/>
          </p:cNvSpPr>
          <p:nvPr>
            <p:ph sz="quarter" idx="10"/>
          </p:nvPr>
        </p:nvSpPr>
        <p:spPr/>
        <p:txBody>
          <a:bodyPr/>
          <a:lstStyle/>
          <a:p>
            <a:r>
              <a:rPr lang="en-CA" dirty="0" smtClean="0"/>
              <a:t>The command is:</a:t>
            </a:r>
          </a:p>
          <a:p>
            <a:pPr marL="234950" indent="0">
              <a:buNone/>
            </a:pPr>
            <a:r>
              <a:rPr lang="en-CA" dirty="0" err="1" smtClean="0">
                <a:latin typeface="Courier New" panose="02070309020205020404" pitchFamily="49" charset="0"/>
                <a:cs typeface="Courier New" panose="02070309020205020404" pitchFamily="49" charset="0"/>
              </a:rPr>
              <a:t>dcfldd</a:t>
            </a:r>
            <a:r>
              <a:rPr lang="en-CA" dirty="0" smtClean="0">
                <a:latin typeface="Courier New" panose="02070309020205020404" pitchFamily="49" charset="0"/>
                <a:cs typeface="Courier New" panose="02070309020205020404" pitchFamily="49" charset="0"/>
              </a:rPr>
              <a:t> if=/dev/(device) bs=4k conv=noerror | </a:t>
            </a:r>
            <a:r>
              <a:rPr lang="en-CA" dirty="0" err="1" smtClean="0">
                <a:latin typeface="Courier New" panose="02070309020205020404" pitchFamily="49" charset="0"/>
                <a:cs typeface="Courier New" panose="02070309020205020404" pitchFamily="49" charset="0"/>
              </a:rPr>
              <a:t>ssh</a:t>
            </a:r>
            <a:r>
              <a:rPr lang="en-CA"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CA" dirty="0" smtClean="0">
                <a:latin typeface="Courier New" panose="02070309020205020404" pitchFamily="49" charset="0"/>
                <a:cs typeface="Courier New" panose="02070309020205020404" pitchFamily="49" charset="0"/>
              </a:rPr>
              <a:t>l (Target Host Username) (IP of Target) “cat &gt; (Image Name)”</a:t>
            </a:r>
          </a:p>
          <a:p>
            <a:r>
              <a:rPr lang="en-CA" dirty="0" err="1" smtClean="0">
                <a:latin typeface="Courier New" panose="02070309020205020404" pitchFamily="49" charset="0"/>
                <a:cs typeface="Courier New" panose="02070309020205020404" pitchFamily="49" charset="0"/>
              </a:rPr>
              <a:t>dcfldd</a:t>
            </a:r>
            <a:r>
              <a:rPr lang="en-CA" dirty="0" smtClean="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if=/dev/sdb bs=4k conv=noerror | </a:t>
            </a:r>
            <a:r>
              <a:rPr lang="en-CA" dirty="0" err="1">
                <a:latin typeface="Courier New" panose="02070309020205020404" pitchFamily="49" charset="0"/>
                <a:cs typeface="Courier New" panose="02070309020205020404" pitchFamily="49" charset="0"/>
              </a:rPr>
              <a:t>ssh</a:t>
            </a:r>
            <a:r>
              <a:rPr lang="en-CA"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CA" dirty="0" smtClean="0">
                <a:latin typeface="Courier New" panose="02070309020205020404" pitchFamily="49" charset="0"/>
                <a:cs typeface="Courier New" panose="02070309020205020404" pitchFamily="49" charset="0"/>
              </a:rPr>
              <a:t>l </a:t>
            </a:r>
            <a:r>
              <a:rPr lang="en-CA" dirty="0">
                <a:latin typeface="Courier New" panose="02070309020205020404" pitchFamily="49" charset="0"/>
                <a:cs typeface="Courier New" panose="02070309020205020404" pitchFamily="49" charset="0"/>
              </a:rPr>
              <a:t>nrooney 192.168.70.136 “cat &gt; image.raw”</a:t>
            </a:r>
          </a:p>
        </p:txBody>
      </p:sp>
    </p:spTree>
    <p:custDataLst>
      <p:tags r:id="rId1"/>
    </p:custDataLst>
    <p:extLst>
      <p:ext uri="{BB962C8B-B14F-4D97-AF65-F5344CB8AC3E}">
        <p14:creationId xmlns:p14="http://schemas.microsoft.com/office/powerpoint/2010/main" val="3042657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sz="4000" dirty="0"/>
              <a:t>Running the Command using SSH </a:t>
            </a:r>
          </a:p>
        </p:txBody>
      </p:sp>
      <p:pic>
        <p:nvPicPr>
          <p:cNvPr id="4" name="Content Placeholder 3"/>
          <p:cNvPicPr>
            <a:picLocks noGrp="1" noChangeAspect="1"/>
          </p:cNvPicPr>
          <p:nvPr>
            <p:ph sz="quarter" idx="10"/>
          </p:nvPr>
        </p:nvPicPr>
        <p:blipFill>
          <a:blip r:embed="rId4">
            <a:extLst>
              <a:ext uri="{28A0092B-C50C-407E-A947-70E740481C1C}">
                <a14:useLocalDpi xmlns:a14="http://schemas.microsoft.com/office/drawing/2010/main" val="0"/>
              </a:ext>
            </a:extLst>
          </a:blip>
          <a:stretch>
            <a:fillRect/>
          </a:stretch>
        </p:blipFill>
        <p:spPr>
          <a:xfrm>
            <a:off x="1601788" y="1498759"/>
            <a:ext cx="9401175" cy="4038600"/>
          </a:xfrm>
        </p:spPr>
      </p:pic>
    </p:spTree>
    <p:custDataLst>
      <p:tags r:id="rId1"/>
    </p:custDataLst>
    <p:extLst>
      <p:ext uri="{BB962C8B-B14F-4D97-AF65-F5344CB8AC3E}">
        <p14:creationId xmlns:p14="http://schemas.microsoft.com/office/powerpoint/2010/main" val="23765226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6" name="Content Placeholder 5"/>
          <p:cNvSpPr>
            <a:spLocks noGrp="1"/>
          </p:cNvSpPr>
          <p:nvPr>
            <p:ph sz="quarter" idx="10"/>
          </p:nvPr>
        </p:nvSpPr>
        <p:spPr/>
        <p:txBody>
          <a:bodyPr>
            <a:normAutofit/>
          </a:bodyPr>
          <a:lstStyle/>
          <a:p>
            <a:r>
              <a:rPr lang="en-CA" dirty="0" smtClean="0"/>
              <a:t>Before dcfldd begins, </a:t>
            </a:r>
            <a:r>
              <a:rPr lang="en-CA" dirty="0" err="1" smtClean="0"/>
              <a:t>ssh</a:t>
            </a:r>
            <a:r>
              <a:rPr lang="en-CA" dirty="0" smtClean="0"/>
              <a:t> requests the password for the user account being accessed on the target system.</a:t>
            </a:r>
          </a:p>
          <a:p>
            <a:r>
              <a:rPr lang="en-CA" dirty="0" smtClean="0"/>
              <a:t>Once it starts, a running status is displayed.</a:t>
            </a:r>
            <a:endParaRPr lang="en-CA" dirty="0"/>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b="35740"/>
          <a:stretch/>
        </p:blipFill>
        <p:spPr>
          <a:xfrm>
            <a:off x="1638391" y="3169040"/>
            <a:ext cx="8915217" cy="2461051"/>
          </a:xfrm>
          <a:prstGeom prst="rect">
            <a:avLst/>
          </a:prstGeom>
        </p:spPr>
      </p:pic>
    </p:spTree>
    <p:custDataLst>
      <p:tags r:id="rId1"/>
    </p:custDataLst>
    <p:extLst>
      <p:ext uri="{BB962C8B-B14F-4D97-AF65-F5344CB8AC3E}">
        <p14:creationId xmlns:p14="http://schemas.microsoft.com/office/powerpoint/2010/main" val="25480435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6" name="Content Placeholder 5"/>
          <p:cNvSpPr>
            <a:spLocks noGrp="1"/>
          </p:cNvSpPr>
          <p:nvPr>
            <p:ph sz="quarter" idx="10"/>
          </p:nvPr>
        </p:nvSpPr>
        <p:spPr/>
        <p:txBody>
          <a:bodyPr>
            <a:normAutofit/>
          </a:bodyPr>
          <a:lstStyle/>
          <a:p>
            <a:r>
              <a:rPr lang="en-CA" dirty="0" smtClean="0"/>
              <a:t>On the target system, the file is being written.</a:t>
            </a:r>
            <a:endParaRPr lang="en-CA"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6100" y="2676525"/>
            <a:ext cx="5676900" cy="2514600"/>
          </a:xfrm>
          <a:prstGeom prst="rect">
            <a:avLst/>
          </a:prstGeom>
        </p:spPr>
      </p:pic>
      <p:sp>
        <p:nvSpPr>
          <p:cNvPr id="7" name="TextBox 6"/>
          <p:cNvSpPr txBox="1"/>
          <p:nvPr/>
        </p:nvSpPr>
        <p:spPr>
          <a:xfrm>
            <a:off x="2616798" y="5320398"/>
            <a:ext cx="7487323" cy="430887"/>
          </a:xfrm>
          <a:prstGeom prst="rect">
            <a:avLst/>
          </a:prstGeom>
          <a:noFill/>
        </p:spPr>
        <p:txBody>
          <a:bodyPr wrap="square" rtlCol="0">
            <a:spAutoFit/>
          </a:bodyPr>
          <a:lstStyle/>
          <a:p>
            <a:r>
              <a:rPr lang="en-US" sz="1100" dirty="0"/>
              <a:t>Source: SANS Institute. Reproduced and used in accordance with the fair dealing provisions in section 29 of the Canadian Copyright Act for the purposes of education, research or private study. Further distribution may infringe copyright</a:t>
            </a:r>
          </a:p>
        </p:txBody>
      </p:sp>
    </p:spTree>
    <p:custDataLst>
      <p:tags r:id="rId1"/>
    </p:custDataLst>
    <p:extLst>
      <p:ext uri="{BB962C8B-B14F-4D97-AF65-F5344CB8AC3E}">
        <p14:creationId xmlns:p14="http://schemas.microsoft.com/office/powerpoint/2010/main" val="4254857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Objectives	</a:t>
            </a:r>
            <a:endParaRPr lang="en-US" dirty="0"/>
          </a:p>
        </p:txBody>
      </p:sp>
      <p:sp>
        <p:nvSpPr>
          <p:cNvPr id="3" name="Content Placeholder 2"/>
          <p:cNvSpPr>
            <a:spLocks noGrp="1"/>
          </p:cNvSpPr>
          <p:nvPr>
            <p:ph sz="quarter" idx="10"/>
          </p:nvPr>
        </p:nvSpPr>
        <p:spPr/>
        <p:txBody>
          <a:bodyPr/>
          <a:lstStyle/>
          <a:p>
            <a:r>
              <a:rPr lang="en-US" dirty="0" smtClean="0"/>
              <a:t>Discuss the techniques of capturing data over a network.</a:t>
            </a:r>
          </a:p>
        </p:txBody>
      </p:sp>
    </p:spTree>
    <p:custDataLst>
      <p:tags r:id="rId1"/>
    </p:custDataLst>
    <p:extLst>
      <p:ext uri="{BB962C8B-B14F-4D97-AF65-F5344CB8AC3E}">
        <p14:creationId xmlns:p14="http://schemas.microsoft.com/office/powerpoint/2010/main" val="15109666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sp>
        <p:nvSpPr>
          <p:cNvPr id="6" name="Content Placeholder 5"/>
          <p:cNvSpPr>
            <a:spLocks noGrp="1"/>
          </p:cNvSpPr>
          <p:nvPr>
            <p:ph sz="quarter" idx="10"/>
          </p:nvPr>
        </p:nvSpPr>
        <p:spPr/>
        <p:txBody>
          <a:bodyPr>
            <a:normAutofit/>
          </a:bodyPr>
          <a:lstStyle/>
          <a:p>
            <a:r>
              <a:rPr lang="en-CA" sz="3200" dirty="0" smtClean="0"/>
              <a:t>Once completed, the connection breaks.</a:t>
            </a:r>
            <a:endParaRPr lang="en-CA" sz="32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0175" y="2908935"/>
            <a:ext cx="9391650" cy="1771650"/>
          </a:xfrm>
          <a:prstGeom prst="rect">
            <a:avLst/>
          </a:prstGeom>
        </p:spPr>
      </p:pic>
    </p:spTree>
    <p:custDataLst>
      <p:tags r:id="rId1"/>
    </p:custDataLst>
    <p:extLst>
      <p:ext uri="{BB962C8B-B14F-4D97-AF65-F5344CB8AC3E}">
        <p14:creationId xmlns:p14="http://schemas.microsoft.com/office/powerpoint/2010/main" val="1275785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6" name="Content Placeholder 5"/>
          <p:cNvSpPr>
            <a:spLocks noGrp="1"/>
          </p:cNvSpPr>
          <p:nvPr>
            <p:ph sz="quarter" idx="10"/>
          </p:nvPr>
        </p:nvSpPr>
        <p:spPr/>
        <p:txBody>
          <a:bodyPr>
            <a:normAutofit/>
          </a:bodyPr>
          <a:lstStyle/>
          <a:p>
            <a:r>
              <a:rPr lang="en-CA" dirty="0" smtClean="0"/>
              <a:t>Running </a:t>
            </a:r>
            <a:r>
              <a:rPr lang="en-CA" dirty="0" smtClean="0">
                <a:latin typeface="Courier New" panose="02070309020205020404" pitchFamily="49" charset="0"/>
                <a:cs typeface="Courier New" panose="02070309020205020404" pitchFamily="49" charset="0"/>
              </a:rPr>
              <a:t>ls</a:t>
            </a:r>
            <a:r>
              <a:rPr lang="en-CA" dirty="0" smtClean="0"/>
              <a:t> on the Target system confirms the transfer is successful.</a:t>
            </a:r>
            <a:endParaRPr lang="en-CA"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7550" y="2831465"/>
            <a:ext cx="5676900" cy="2514600"/>
          </a:xfrm>
          <a:prstGeom prst="rect">
            <a:avLst/>
          </a:prstGeom>
        </p:spPr>
      </p:pic>
    </p:spTree>
    <p:custDataLst>
      <p:tags r:id="rId1"/>
    </p:custDataLst>
    <p:extLst>
      <p:ext uri="{BB962C8B-B14F-4D97-AF65-F5344CB8AC3E}">
        <p14:creationId xmlns:p14="http://schemas.microsoft.com/office/powerpoint/2010/main" val="28731623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sz="4000" dirty="0" smtClean="0"/>
              <a:t>Example 4 </a:t>
            </a:r>
            <a:r>
              <a:rPr lang="en-US" sz="4000" dirty="0" smtClean="0"/>
              <a:t>—</a:t>
            </a:r>
            <a:r>
              <a:rPr lang="en-CA" sz="4000" dirty="0" smtClean="0"/>
              <a:t> Remote Imaging with rdd</a:t>
            </a:r>
            <a:endParaRPr lang="en-CA" sz="4000" dirty="0"/>
          </a:p>
        </p:txBody>
      </p:sp>
      <p:sp>
        <p:nvSpPr>
          <p:cNvPr id="6" name="Content Placeholder 5"/>
          <p:cNvSpPr>
            <a:spLocks noGrp="1"/>
          </p:cNvSpPr>
          <p:nvPr>
            <p:ph sz="quarter" idx="10"/>
          </p:nvPr>
        </p:nvSpPr>
        <p:spPr/>
        <p:txBody>
          <a:bodyPr>
            <a:normAutofit/>
          </a:bodyPr>
          <a:lstStyle/>
          <a:p>
            <a:r>
              <a:rPr lang="en-CA" dirty="0" err="1" smtClean="0"/>
              <a:t>rdd</a:t>
            </a:r>
            <a:r>
              <a:rPr lang="en-CA" dirty="0" smtClean="0"/>
              <a:t> is similar to </a:t>
            </a:r>
            <a:r>
              <a:rPr lang="en-CA" dirty="0" err="1" smtClean="0"/>
              <a:t>ssh</a:t>
            </a:r>
            <a:r>
              <a:rPr lang="en-CA" dirty="0"/>
              <a:t> </a:t>
            </a:r>
            <a:r>
              <a:rPr lang="en-CA" dirty="0" smtClean="0"/>
              <a:t>and was developed by the Netherlands Forensic Institute.</a:t>
            </a:r>
          </a:p>
          <a:p>
            <a:r>
              <a:rPr lang="en-CA" dirty="0" smtClean="0"/>
              <a:t>Installed on SIFT, but can be added running the command </a:t>
            </a:r>
            <a:r>
              <a:rPr lang="en-CA" dirty="0" err="1" smtClean="0">
                <a:latin typeface="Courier New" panose="02070309020205020404" pitchFamily="49" charset="0"/>
                <a:cs typeface="Courier New" panose="02070309020205020404" pitchFamily="49" charset="0"/>
              </a:rPr>
              <a:t>sudo</a:t>
            </a:r>
            <a:r>
              <a:rPr lang="en-CA" dirty="0" smtClean="0">
                <a:latin typeface="Courier New" panose="02070309020205020404" pitchFamily="49" charset="0"/>
                <a:cs typeface="Courier New" panose="02070309020205020404" pitchFamily="49" charset="0"/>
              </a:rPr>
              <a:t> apt-get install </a:t>
            </a:r>
            <a:r>
              <a:rPr lang="en-CA" dirty="0" err="1" smtClean="0">
                <a:latin typeface="Courier New" panose="02070309020205020404" pitchFamily="49" charset="0"/>
                <a:cs typeface="Courier New" panose="02070309020205020404" pitchFamily="49" charset="0"/>
              </a:rPr>
              <a:t>rdd</a:t>
            </a:r>
            <a:endParaRPr lang="en-CA" dirty="0" smtClean="0"/>
          </a:p>
          <a:p>
            <a:r>
              <a:rPr lang="en-CA" dirty="0" smtClean="0"/>
              <a:t>Has built in options, such as compression, hashing, logging segmentation, progress and statistics</a:t>
            </a:r>
          </a:p>
          <a:p>
            <a:r>
              <a:rPr lang="en-CA" dirty="0" smtClean="0"/>
              <a:t>Unlike ssh, rdd</a:t>
            </a:r>
            <a:r>
              <a:rPr lang="en-CA" dirty="0"/>
              <a:t> </a:t>
            </a:r>
            <a:r>
              <a:rPr lang="en-CA" dirty="0" smtClean="0"/>
              <a:t>is not encrypted, so not secure</a:t>
            </a:r>
          </a:p>
          <a:p>
            <a:r>
              <a:rPr lang="en-CA" dirty="0" smtClean="0"/>
              <a:t>Use with </a:t>
            </a:r>
            <a:r>
              <a:rPr lang="en-CA" dirty="0" err="1" smtClean="0"/>
              <a:t>ssh</a:t>
            </a:r>
            <a:endParaRPr lang="en-CA" dirty="0" smtClean="0"/>
          </a:p>
          <a:p>
            <a:r>
              <a:rPr lang="en-CA" dirty="0" smtClean="0"/>
              <a:t>Command: </a:t>
            </a:r>
            <a:r>
              <a:rPr lang="en-CA" dirty="0" err="1">
                <a:latin typeface="Courier New" panose="02070309020205020404" pitchFamily="49" charset="0"/>
                <a:cs typeface="Courier New" panose="02070309020205020404" pitchFamily="49" charset="0"/>
              </a:rPr>
              <a:t>rdd</a:t>
            </a:r>
            <a:r>
              <a:rPr lang="en-CA" dirty="0">
                <a:latin typeface="Courier New" panose="02070309020205020404" pitchFamily="49" charset="0"/>
                <a:cs typeface="Courier New" panose="02070309020205020404" pitchFamily="49" charset="0"/>
              </a:rPr>
              <a:t>-copy</a:t>
            </a:r>
          </a:p>
        </p:txBody>
      </p:sp>
    </p:spTree>
    <p:custDataLst>
      <p:tags r:id="rId1"/>
    </p:custDataLst>
    <p:extLst>
      <p:ext uri="{BB962C8B-B14F-4D97-AF65-F5344CB8AC3E}">
        <p14:creationId xmlns:p14="http://schemas.microsoft.com/office/powerpoint/2010/main" val="2316319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sz="4000" dirty="0" smtClean="0"/>
              <a:t>Step 1 </a:t>
            </a:r>
            <a:r>
              <a:rPr lang="en-US" sz="4000" dirty="0" smtClean="0"/>
              <a:t>—</a:t>
            </a:r>
            <a:r>
              <a:rPr lang="en-CA" sz="4000" dirty="0" smtClean="0"/>
              <a:t> Remote Imaging with rdd</a:t>
            </a:r>
            <a:endParaRPr lang="en-CA" sz="4000" dirty="0"/>
          </a:p>
        </p:txBody>
      </p:sp>
      <p:sp>
        <p:nvSpPr>
          <p:cNvPr id="6" name="Content Placeholder 5"/>
          <p:cNvSpPr>
            <a:spLocks noGrp="1"/>
          </p:cNvSpPr>
          <p:nvPr>
            <p:ph sz="quarter" idx="10"/>
          </p:nvPr>
        </p:nvSpPr>
        <p:spPr/>
        <p:txBody>
          <a:bodyPr>
            <a:normAutofit/>
          </a:bodyPr>
          <a:lstStyle/>
          <a:p>
            <a:r>
              <a:rPr lang="en-CA" dirty="0" smtClean="0"/>
              <a:t>We will image a file and transfer over </a:t>
            </a:r>
            <a:r>
              <a:rPr lang="en-CA" dirty="0" err="1" smtClean="0"/>
              <a:t>rdd</a:t>
            </a:r>
            <a:endParaRPr lang="en-CA" dirty="0" smtClean="0"/>
          </a:p>
          <a:p>
            <a:r>
              <a:rPr lang="en-CA" dirty="0" smtClean="0"/>
              <a:t>On one system, set up rdd-copy as a server to receive the data. </a:t>
            </a:r>
          </a:p>
          <a:p>
            <a:r>
              <a:rPr lang="en-CA" dirty="0" smtClean="0"/>
              <a:t>Run the command </a:t>
            </a:r>
            <a:r>
              <a:rPr lang="en-CA" dirty="0" err="1" smtClean="0">
                <a:latin typeface="Courier New" panose="02070309020205020404" pitchFamily="49" charset="0"/>
                <a:cs typeface="Courier New" panose="02070309020205020404" pitchFamily="49" charset="0"/>
              </a:rPr>
              <a:t>rdd</a:t>
            </a:r>
            <a:r>
              <a:rPr lang="en-CA" dirty="0" smtClean="0">
                <a:latin typeface="Courier New" panose="02070309020205020404" pitchFamily="49" charset="0"/>
                <a:cs typeface="Courier New" panose="02070309020205020404" pitchFamily="49" charset="0"/>
              </a:rPr>
              <a:t>-copy </a:t>
            </a:r>
            <a:r>
              <a:rPr lang="en-US" dirty="0">
                <a:latin typeface="Courier New" panose="02070309020205020404" pitchFamily="49" charset="0"/>
                <a:cs typeface="Courier New" panose="02070309020205020404" pitchFamily="49" charset="0"/>
              </a:rPr>
              <a:t>—</a:t>
            </a:r>
            <a:r>
              <a:rPr lang="en-CA" dirty="0">
                <a:latin typeface="Courier New" panose="02070309020205020404" pitchFamily="49" charset="0"/>
                <a:cs typeface="Courier New" panose="02070309020205020404" pitchFamily="49" charset="0"/>
              </a:rPr>
              <a:t>S </a:t>
            </a:r>
            <a:r>
              <a:rPr lang="en-US" dirty="0">
                <a:latin typeface="Courier New" panose="02070309020205020404" pitchFamily="49" charset="0"/>
                <a:cs typeface="Courier New" panose="02070309020205020404" pitchFamily="49" charset="0"/>
              </a:rPr>
              <a:t>--</a:t>
            </a:r>
            <a:r>
              <a:rPr lang="en-CA" dirty="0">
                <a:latin typeface="Courier New" panose="02070309020205020404" pitchFamily="49" charset="0"/>
                <a:cs typeface="Courier New" panose="02070309020205020404" pitchFamily="49" charset="0"/>
              </a:rPr>
              <a:t>md5 </a:t>
            </a:r>
            <a:r>
              <a:rPr lang="en-US" dirty="0">
                <a:latin typeface="Courier New" panose="02070309020205020404" pitchFamily="49" charset="0"/>
                <a:cs typeface="Courier New" panose="02070309020205020404" pitchFamily="49" charset="0"/>
              </a:rPr>
              <a:t>—</a:t>
            </a:r>
            <a:r>
              <a:rPr lang="en-CA" dirty="0">
                <a:latin typeface="Courier New" panose="02070309020205020404" pitchFamily="49" charset="0"/>
                <a:cs typeface="Courier New" panose="02070309020205020404" pitchFamily="49" charset="0"/>
              </a:rPr>
              <a:t>v </a:t>
            </a:r>
            <a:r>
              <a:rPr lang="en-US" dirty="0">
                <a:latin typeface="Courier New" panose="02070309020205020404" pitchFamily="49" charset="0"/>
                <a:cs typeface="Courier New" panose="02070309020205020404" pitchFamily="49" charset="0"/>
              </a:rPr>
              <a:t>—</a:t>
            </a:r>
            <a:r>
              <a:rPr lang="en-CA" dirty="0">
                <a:latin typeface="Courier New" panose="02070309020205020404" pitchFamily="49" charset="0"/>
                <a:cs typeface="Courier New" panose="02070309020205020404" pitchFamily="49" charset="0"/>
              </a:rPr>
              <a:t>l </a:t>
            </a:r>
            <a:r>
              <a:rPr lang="en-CA" dirty="0" smtClean="0">
                <a:latin typeface="Courier New" panose="02070309020205020404" pitchFamily="49" charset="0"/>
                <a:cs typeface="Courier New" panose="02070309020205020404" pitchFamily="49" charset="0"/>
              </a:rPr>
              <a:t>transfer.txt</a:t>
            </a:r>
            <a:endParaRPr lang="en-CA" dirty="0" smtClean="0"/>
          </a:p>
          <a:p>
            <a:r>
              <a:rPr lang="en-CA" dirty="0" smtClean="0">
                <a:latin typeface="Courier New" panose="02070309020205020404" pitchFamily="49" charset="0"/>
                <a:cs typeface="Courier New" panose="02070309020205020404" pitchFamily="49" charset="0"/>
              </a:rPr>
              <a:t>-</a:t>
            </a:r>
            <a:r>
              <a:rPr lang="en-CA" dirty="0">
                <a:latin typeface="Courier New" panose="02070309020205020404" pitchFamily="49" charset="0"/>
                <a:cs typeface="Courier New" panose="02070309020205020404" pitchFamily="49" charset="0"/>
              </a:rPr>
              <a:t>S</a:t>
            </a:r>
            <a:r>
              <a:rPr lang="en-CA" dirty="0" smtClean="0"/>
              <a:t> places rdd in Server mode</a:t>
            </a:r>
          </a:p>
          <a:p>
            <a:r>
              <a:rPr lang="en-CA" dirty="0" smtClean="0">
                <a:latin typeface="Courier New" panose="02070309020205020404" pitchFamily="49" charset="0"/>
                <a:cs typeface="Courier New" panose="02070309020205020404" pitchFamily="49" charset="0"/>
              </a:rPr>
              <a:t>-md5 </a:t>
            </a:r>
            <a:r>
              <a:rPr lang="en-CA" dirty="0" smtClean="0"/>
              <a:t>option to hash the received file</a:t>
            </a:r>
          </a:p>
          <a:p>
            <a:r>
              <a:rPr lang="en-CA" dirty="0" smtClean="0">
                <a:latin typeface="Courier New" panose="02070309020205020404" pitchFamily="49" charset="0"/>
                <a:cs typeface="Courier New" panose="02070309020205020404" pitchFamily="49" charset="0"/>
              </a:rPr>
              <a:t>-</a:t>
            </a:r>
            <a:r>
              <a:rPr lang="en-CA" dirty="0">
                <a:latin typeface="Courier New" panose="02070309020205020404" pitchFamily="49" charset="0"/>
                <a:cs typeface="Courier New" panose="02070309020205020404" pitchFamily="49" charset="0"/>
              </a:rPr>
              <a:t>v</a:t>
            </a:r>
            <a:r>
              <a:rPr lang="en-CA" dirty="0" smtClean="0"/>
              <a:t> verbose</a:t>
            </a:r>
          </a:p>
          <a:p>
            <a:r>
              <a:rPr lang="en-CA" dirty="0" smtClean="0">
                <a:latin typeface="Courier New" panose="02070309020205020404" pitchFamily="49" charset="0"/>
                <a:cs typeface="Courier New" panose="02070309020205020404" pitchFamily="49" charset="0"/>
              </a:rPr>
              <a:t>-</a:t>
            </a:r>
            <a:r>
              <a:rPr lang="en-CA" dirty="0">
                <a:latin typeface="Courier New" panose="02070309020205020404" pitchFamily="49" charset="0"/>
                <a:cs typeface="Courier New" panose="02070309020205020404" pitchFamily="49" charset="0"/>
              </a:rPr>
              <a:t>l</a:t>
            </a:r>
            <a:r>
              <a:rPr lang="en-CA" dirty="0" smtClean="0"/>
              <a:t> provides a filename for the log file</a:t>
            </a:r>
            <a:endParaRPr lang="en-CA" dirty="0"/>
          </a:p>
        </p:txBody>
      </p:sp>
    </p:spTree>
    <p:custDataLst>
      <p:tags r:id="rId1"/>
    </p:custDataLst>
    <p:extLst>
      <p:ext uri="{BB962C8B-B14F-4D97-AF65-F5344CB8AC3E}">
        <p14:creationId xmlns:p14="http://schemas.microsoft.com/office/powerpoint/2010/main" val="7036277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6" name="Content Placeholder 5"/>
          <p:cNvSpPr>
            <a:spLocks noGrp="1"/>
          </p:cNvSpPr>
          <p:nvPr>
            <p:ph sz="quarter" idx="10"/>
          </p:nvPr>
        </p:nvSpPr>
        <p:spPr/>
        <p:txBody>
          <a:bodyPr>
            <a:normAutofit/>
          </a:bodyPr>
          <a:lstStyle/>
          <a:p>
            <a:r>
              <a:rPr lang="en-CA" dirty="0" smtClean="0"/>
              <a:t>Once rdd is in Server mode, it waits for the connection.</a:t>
            </a:r>
          </a:p>
          <a:p>
            <a:endParaRPr lang="en-CA"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3490" y="2936240"/>
            <a:ext cx="9258300" cy="1663700"/>
          </a:xfrm>
          <a:prstGeom prst="rect">
            <a:avLst/>
          </a:prstGeom>
        </p:spPr>
      </p:pic>
      <p:sp>
        <p:nvSpPr>
          <p:cNvPr id="7" name="TextBox 6"/>
          <p:cNvSpPr txBox="1"/>
          <p:nvPr/>
        </p:nvSpPr>
        <p:spPr>
          <a:xfrm>
            <a:off x="2495773" y="4794888"/>
            <a:ext cx="7487323" cy="430887"/>
          </a:xfrm>
          <a:prstGeom prst="rect">
            <a:avLst/>
          </a:prstGeom>
          <a:noFill/>
        </p:spPr>
        <p:txBody>
          <a:bodyPr wrap="square" rtlCol="0">
            <a:spAutoFit/>
          </a:bodyPr>
          <a:lstStyle/>
          <a:p>
            <a:r>
              <a:rPr lang="en-US" sz="1100" dirty="0"/>
              <a:t>Source: SANS Institute. Reproduced and used in accordance with the fair dealing provisions in section 29 of the Canadian Copyright Act for the purposes of education, research or private study. Further distribution may infringe copyright</a:t>
            </a:r>
          </a:p>
        </p:txBody>
      </p:sp>
    </p:spTree>
    <p:custDataLst>
      <p:tags r:id="rId1"/>
    </p:custDataLst>
    <p:extLst>
      <p:ext uri="{BB962C8B-B14F-4D97-AF65-F5344CB8AC3E}">
        <p14:creationId xmlns:p14="http://schemas.microsoft.com/office/powerpoint/2010/main" val="17661681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sz="4000" dirty="0" smtClean="0"/>
              <a:t>Waiting for the Connection</a:t>
            </a:r>
            <a:endParaRPr lang="en-CA" sz="4000" dirty="0"/>
          </a:p>
        </p:txBody>
      </p:sp>
      <p:pic>
        <p:nvPicPr>
          <p:cNvPr id="7" name="Content Placeholder 6"/>
          <p:cNvPicPr>
            <a:picLocks noGrp="1" noChangeAspect="1"/>
          </p:cNvPicPr>
          <p:nvPr>
            <p:ph sz="quarter" idx="10"/>
          </p:nvPr>
        </p:nvPicPr>
        <p:blipFill>
          <a:blip r:embed="rId4">
            <a:extLst>
              <a:ext uri="{28A0092B-C50C-407E-A947-70E740481C1C}">
                <a14:useLocalDpi xmlns:a14="http://schemas.microsoft.com/office/drawing/2010/main" val="0"/>
              </a:ext>
            </a:extLst>
          </a:blip>
          <a:stretch>
            <a:fillRect/>
          </a:stretch>
        </p:blipFill>
        <p:spPr>
          <a:xfrm>
            <a:off x="3666331" y="990599"/>
            <a:ext cx="4820963" cy="4820963"/>
          </a:xfrm>
        </p:spPr>
      </p:pic>
      <p:sp>
        <p:nvSpPr>
          <p:cNvPr id="5" name="TextBox 4"/>
          <p:cNvSpPr txBox="1"/>
          <p:nvPr/>
        </p:nvSpPr>
        <p:spPr>
          <a:xfrm>
            <a:off x="2850775" y="5887763"/>
            <a:ext cx="7487323" cy="430887"/>
          </a:xfrm>
          <a:prstGeom prst="rect">
            <a:avLst/>
          </a:prstGeom>
          <a:noFill/>
        </p:spPr>
        <p:txBody>
          <a:bodyPr wrap="square" rtlCol="0">
            <a:spAutoFit/>
          </a:bodyPr>
          <a:lstStyle/>
          <a:p>
            <a:r>
              <a:rPr lang="en-US" sz="1100" dirty="0"/>
              <a:t>Source: SANS Institute. Reproduced and used in accordance with the fair dealing provisions in section 29 of the Canadian Copyright Act for the purposes of education, research or private study. Further distribution may infringe copyright</a:t>
            </a:r>
          </a:p>
        </p:txBody>
      </p:sp>
    </p:spTree>
    <p:custDataLst>
      <p:tags r:id="rId1"/>
    </p:custDataLst>
    <p:extLst>
      <p:ext uri="{BB962C8B-B14F-4D97-AF65-F5344CB8AC3E}">
        <p14:creationId xmlns:p14="http://schemas.microsoft.com/office/powerpoint/2010/main" val="15815016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sz="4000" dirty="0" smtClean="0"/>
              <a:t>Step 2 </a:t>
            </a:r>
            <a:r>
              <a:rPr lang="en-US" sz="4000" dirty="0" smtClean="0"/>
              <a:t>—</a:t>
            </a:r>
            <a:r>
              <a:rPr lang="en-CA" sz="4000" dirty="0" smtClean="0"/>
              <a:t> Remote Imaging with rdd</a:t>
            </a:r>
            <a:endParaRPr lang="en-CA" sz="4000" dirty="0"/>
          </a:p>
        </p:txBody>
      </p:sp>
      <p:sp>
        <p:nvSpPr>
          <p:cNvPr id="3" name="Content Placeholder 2"/>
          <p:cNvSpPr>
            <a:spLocks noGrp="1"/>
          </p:cNvSpPr>
          <p:nvPr>
            <p:ph sz="quarter" idx="10"/>
          </p:nvPr>
        </p:nvSpPr>
        <p:spPr/>
        <p:txBody>
          <a:bodyPr/>
          <a:lstStyle/>
          <a:p>
            <a:r>
              <a:rPr lang="en-US" dirty="0" smtClean="0"/>
              <a:t>On the second system, run the command: </a:t>
            </a:r>
            <a:r>
              <a:rPr lang="en-US" dirty="0" err="1" smtClean="0">
                <a:latin typeface="Courier New" panose="02070309020205020404" pitchFamily="49" charset="0"/>
                <a:cs typeface="Courier New" panose="02070309020205020404" pitchFamily="49" charset="0"/>
              </a:rPr>
              <a:t>rdd</a:t>
            </a:r>
            <a:r>
              <a:rPr lang="en-US" dirty="0" smtClean="0">
                <a:latin typeface="Courier New" panose="02070309020205020404" pitchFamily="49" charset="0"/>
                <a:cs typeface="Courier New" panose="02070309020205020404" pitchFamily="49" charset="0"/>
              </a:rPr>
              <a:t>-copy </a:t>
            </a:r>
            <a:r>
              <a:rPr lang="en-US" dirty="0">
                <a:latin typeface="Courier New" panose="02070309020205020404" pitchFamily="49" charset="0"/>
                <a:cs typeface="Courier New" panose="02070309020205020404" pitchFamily="49" charset="0"/>
              </a:rPr>
              <a:t>—C --md5 (File to transfer) (IP of Server)</a:t>
            </a:r>
            <a:r>
              <a:rPr lang="en-US" dirty="0">
                <a:latin typeface="Courier New" panose="02070309020205020404" pitchFamily="49" charset="0"/>
                <a:cs typeface="Courier New" panose="02070309020205020404" pitchFamily="49" charset="0"/>
                <a:sym typeface="Wingdings"/>
              </a:rPr>
              <a:t>(received </a:t>
            </a:r>
            <a:r>
              <a:rPr lang="en-US" dirty="0" smtClean="0">
                <a:latin typeface="Courier New" panose="02070309020205020404" pitchFamily="49" charset="0"/>
                <a:cs typeface="Courier New" panose="02070309020205020404" pitchFamily="49" charset="0"/>
                <a:sym typeface="Wingdings"/>
              </a:rPr>
              <a:t>filename) </a:t>
            </a:r>
            <a:r>
              <a:rPr lang="en-US" dirty="0" smtClean="0">
                <a:sym typeface="Wingdings"/>
              </a:rPr>
              <a:t>]</a:t>
            </a:r>
          </a:p>
          <a:p>
            <a:r>
              <a:rPr lang="en-US" dirty="0" err="1" smtClean="0">
                <a:latin typeface="Courier New" panose="02070309020205020404" pitchFamily="49" charset="0"/>
                <a:cs typeface="Courier New" panose="02070309020205020404" pitchFamily="49" charset="0"/>
                <a:sym typeface="Wingdings"/>
              </a:rPr>
              <a:t>rdd</a:t>
            </a:r>
            <a:r>
              <a:rPr lang="en-US" dirty="0" smtClean="0">
                <a:latin typeface="Courier New" panose="02070309020205020404" pitchFamily="49" charset="0"/>
                <a:cs typeface="Courier New" panose="02070309020205020404" pitchFamily="49" charset="0"/>
                <a:sym typeface="Wingdings"/>
              </a:rPr>
              <a:t>-copy </a:t>
            </a:r>
            <a:r>
              <a:rPr lang="en-US" dirty="0">
                <a:latin typeface="Courier New" panose="02070309020205020404" pitchFamily="49" charset="0"/>
                <a:cs typeface="Courier New" panose="02070309020205020404" pitchFamily="49" charset="0"/>
                <a:sym typeface="Wingdings"/>
              </a:rPr>
              <a:t>-C --md5 Desktop/encoder.jar </a:t>
            </a:r>
            <a:r>
              <a:rPr lang="en-US" dirty="0" smtClean="0">
                <a:latin typeface="Courier New" panose="02070309020205020404" pitchFamily="49" charset="0"/>
                <a:cs typeface="Courier New" panose="02070309020205020404" pitchFamily="49" charset="0"/>
                <a:sym typeface="Wingdings"/>
              </a:rPr>
              <a:t>192.168.215.210:encoder.jar</a:t>
            </a:r>
            <a:endParaRPr lang="en-US" dirty="0" smtClean="0">
              <a:sym typeface="Wingdings"/>
            </a:endParaRPr>
          </a:p>
          <a:p>
            <a:r>
              <a:rPr lang="en-US" dirty="0" err="1" smtClean="0">
                <a:latin typeface="Courier New" panose="02070309020205020404" pitchFamily="49" charset="0"/>
                <a:cs typeface="Courier New" panose="02070309020205020404" pitchFamily="49" charset="0"/>
                <a:sym typeface="Wingdings"/>
              </a:rPr>
              <a:t>rdd</a:t>
            </a:r>
            <a:r>
              <a:rPr lang="en-US" dirty="0" smtClean="0">
                <a:latin typeface="Courier New" panose="02070309020205020404" pitchFamily="49" charset="0"/>
                <a:cs typeface="Courier New" panose="02070309020205020404" pitchFamily="49" charset="0"/>
                <a:sym typeface="Wingdings"/>
              </a:rPr>
              <a:t>-copy</a:t>
            </a:r>
            <a:r>
              <a:rPr lang="en-US" dirty="0" smtClean="0">
                <a:sym typeface="Wingdings"/>
              </a:rPr>
              <a:t> hashes the file and sends it to the rdd sever at the provided IP. </a:t>
            </a:r>
            <a:endParaRPr lang="en-US" dirty="0"/>
          </a:p>
        </p:txBody>
      </p:sp>
    </p:spTree>
    <p:custDataLst>
      <p:tags r:id="rId1"/>
    </p:custDataLst>
    <p:extLst>
      <p:ext uri="{BB962C8B-B14F-4D97-AF65-F5344CB8AC3E}">
        <p14:creationId xmlns:p14="http://schemas.microsoft.com/office/powerpoint/2010/main" val="59575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pic>
        <p:nvPicPr>
          <p:cNvPr id="8" name="Content Placeholder 7"/>
          <p:cNvPicPr>
            <a:picLocks noGrp="1" noChangeAspect="1"/>
          </p:cNvPicPr>
          <p:nvPr>
            <p:ph sz="quarter" idx="10"/>
          </p:nvPr>
        </p:nvPicPr>
        <p:blipFill>
          <a:blip r:embed="rId4">
            <a:extLst>
              <a:ext uri="{28A0092B-C50C-407E-A947-70E740481C1C}">
                <a14:useLocalDpi xmlns:a14="http://schemas.microsoft.com/office/drawing/2010/main" val="0"/>
              </a:ext>
            </a:extLst>
          </a:blip>
          <a:stretch>
            <a:fillRect/>
          </a:stretch>
        </p:blipFill>
        <p:spPr>
          <a:xfrm>
            <a:off x="2370564" y="1247775"/>
            <a:ext cx="7406422" cy="4967288"/>
          </a:xfrm>
        </p:spPr>
      </p:pic>
      <p:sp>
        <p:nvSpPr>
          <p:cNvPr id="4" name="TextBox 3"/>
          <p:cNvSpPr txBox="1"/>
          <p:nvPr/>
        </p:nvSpPr>
        <p:spPr>
          <a:xfrm>
            <a:off x="2603350" y="5680038"/>
            <a:ext cx="7487323" cy="430887"/>
          </a:xfrm>
          <a:prstGeom prst="rect">
            <a:avLst/>
          </a:prstGeom>
          <a:noFill/>
        </p:spPr>
        <p:txBody>
          <a:bodyPr wrap="square" rtlCol="0">
            <a:spAutoFit/>
          </a:bodyPr>
          <a:lstStyle/>
          <a:p>
            <a:r>
              <a:rPr lang="en-US" sz="1100"/>
              <a:t>Source: SANS Institute. Reproduced and used in accordance with the fair dealing provisions in section 29 of the Canadian Copyright Act for the purposes of education, research or private study. Further distribution may infringe copyright</a:t>
            </a:r>
            <a:endParaRPr lang="en-US" sz="1100" dirty="0"/>
          </a:p>
        </p:txBody>
      </p:sp>
    </p:spTree>
    <p:custDataLst>
      <p:tags r:id="rId1"/>
    </p:custDataLst>
    <p:extLst>
      <p:ext uri="{BB962C8B-B14F-4D97-AF65-F5344CB8AC3E}">
        <p14:creationId xmlns:p14="http://schemas.microsoft.com/office/powerpoint/2010/main" val="16984289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Content Placeholder 2"/>
          <p:cNvSpPr>
            <a:spLocks noGrp="1"/>
          </p:cNvSpPr>
          <p:nvPr>
            <p:ph sz="quarter" idx="10"/>
          </p:nvPr>
        </p:nvSpPr>
        <p:spPr>
          <a:xfrm>
            <a:off x="823803" y="969131"/>
            <a:ext cx="10454217" cy="4967260"/>
          </a:xfrm>
        </p:spPr>
        <p:txBody>
          <a:bodyPr>
            <a:normAutofit/>
          </a:bodyPr>
          <a:lstStyle/>
          <a:p>
            <a:r>
              <a:rPr lang="en-US" dirty="0" smtClean="0"/>
              <a:t>Press ENTER. </a:t>
            </a:r>
          </a:p>
          <a:p>
            <a:r>
              <a:rPr lang="en-US" dirty="0" err="1" smtClean="0"/>
              <a:t>rdd</a:t>
            </a:r>
            <a:r>
              <a:rPr lang="en-US" dirty="0" smtClean="0"/>
              <a:t>-copy provides a summary of the request and asks for confirmation. </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2717" y="2125592"/>
            <a:ext cx="5489564" cy="3681703"/>
          </a:xfrm>
          <a:prstGeom prst="rect">
            <a:avLst/>
          </a:prstGeom>
        </p:spPr>
      </p:pic>
      <p:sp>
        <p:nvSpPr>
          <p:cNvPr id="5" name="TextBox 4"/>
          <p:cNvSpPr txBox="1"/>
          <p:nvPr/>
        </p:nvSpPr>
        <p:spPr>
          <a:xfrm>
            <a:off x="4327262" y="5917850"/>
            <a:ext cx="7487323" cy="430887"/>
          </a:xfrm>
          <a:prstGeom prst="rect">
            <a:avLst/>
          </a:prstGeom>
          <a:noFill/>
        </p:spPr>
        <p:txBody>
          <a:bodyPr wrap="square" rtlCol="0">
            <a:spAutoFit/>
          </a:bodyPr>
          <a:lstStyle/>
          <a:p>
            <a:r>
              <a:rPr lang="en-US" sz="1100" dirty="0"/>
              <a:t>Source: SANS Institute. Reproduced and used in accordance with the fair dealing provisions in section 29 of the Canadian Copyright Act for the purposes of education, research or private study. Further distribution may infringe copyright</a:t>
            </a:r>
          </a:p>
        </p:txBody>
      </p:sp>
    </p:spTree>
    <p:custDataLst>
      <p:tags r:id="rId1"/>
    </p:custDataLst>
    <p:extLst>
      <p:ext uri="{BB962C8B-B14F-4D97-AF65-F5344CB8AC3E}">
        <p14:creationId xmlns:p14="http://schemas.microsoft.com/office/powerpoint/2010/main" val="2515014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sz="4000" dirty="0" smtClean="0"/>
              <a:t>Step 3 </a:t>
            </a:r>
            <a:r>
              <a:rPr lang="en-US" sz="4000" dirty="0" smtClean="0"/>
              <a:t>—</a:t>
            </a:r>
            <a:r>
              <a:rPr lang="en-CA" sz="4000" dirty="0" smtClean="0"/>
              <a:t> Remote Imaging with rdd</a:t>
            </a:r>
            <a:endParaRPr lang="en-CA" sz="4000" dirty="0"/>
          </a:p>
        </p:txBody>
      </p:sp>
      <p:sp>
        <p:nvSpPr>
          <p:cNvPr id="3" name="Content Placeholder 2"/>
          <p:cNvSpPr>
            <a:spLocks noGrp="1"/>
          </p:cNvSpPr>
          <p:nvPr>
            <p:ph sz="quarter" idx="10"/>
          </p:nvPr>
        </p:nvSpPr>
        <p:spPr/>
        <p:txBody>
          <a:bodyPr>
            <a:normAutofit/>
          </a:bodyPr>
          <a:lstStyle/>
          <a:p>
            <a:r>
              <a:rPr lang="en-US" dirty="0" smtClean="0"/>
              <a:t>The transfer occurs. </a:t>
            </a:r>
          </a:p>
          <a:p>
            <a:r>
              <a:rPr lang="en-US" dirty="0" smtClean="0"/>
              <a:t>On the Client side, </a:t>
            </a:r>
            <a:r>
              <a:rPr lang="en-US" dirty="0" err="1" smtClean="0"/>
              <a:t>rdd</a:t>
            </a:r>
            <a:r>
              <a:rPr lang="en-US" dirty="0" smtClean="0"/>
              <a:t>-copy completes and provides the md5 hash value of the sent file.</a:t>
            </a:r>
          </a:p>
          <a:p>
            <a:r>
              <a:rPr lang="en-US" dirty="0" smtClean="0"/>
              <a:t>On the Server side, the file is received. A summary of the transfer is provided, including the md5 hash value.</a:t>
            </a:r>
            <a:endParaRPr lang="en-US" dirty="0"/>
          </a:p>
        </p:txBody>
      </p:sp>
    </p:spTree>
    <p:custDataLst>
      <p:tags r:id="rId1"/>
    </p:custDataLst>
    <p:extLst>
      <p:ext uri="{BB962C8B-B14F-4D97-AF65-F5344CB8AC3E}">
        <p14:creationId xmlns:p14="http://schemas.microsoft.com/office/powerpoint/2010/main" val="1101740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Introduction </a:t>
            </a:r>
          </a:p>
        </p:txBody>
      </p:sp>
      <p:sp>
        <p:nvSpPr>
          <p:cNvPr id="3" name="Content Placeholder 2"/>
          <p:cNvSpPr>
            <a:spLocks noGrp="1"/>
          </p:cNvSpPr>
          <p:nvPr>
            <p:ph sz="quarter" idx="10"/>
          </p:nvPr>
        </p:nvSpPr>
        <p:spPr/>
        <p:txBody>
          <a:bodyPr>
            <a:normAutofit fontScale="85000" lnSpcReduction="10000"/>
          </a:bodyPr>
          <a:lstStyle/>
          <a:p>
            <a:pPr>
              <a:lnSpc>
                <a:spcPct val="120000"/>
              </a:lnSpc>
            </a:pPr>
            <a:r>
              <a:rPr lang="en-CA" dirty="0" smtClean="0"/>
              <a:t>Capturing data over the network is an uncommon procedure. Most acquisitions are completed on-site or in a lab environment with seized media.</a:t>
            </a:r>
          </a:p>
          <a:p>
            <a:pPr>
              <a:lnSpc>
                <a:spcPct val="120000"/>
              </a:lnSpc>
            </a:pPr>
            <a:r>
              <a:rPr lang="en-CA" dirty="0" smtClean="0"/>
              <a:t>Capturing data over the network may be feasible</a:t>
            </a:r>
            <a:r>
              <a:rPr lang="en-CA" dirty="0"/>
              <a:t> </a:t>
            </a:r>
            <a:r>
              <a:rPr lang="en-CA" dirty="0" smtClean="0"/>
              <a:t>when:</a:t>
            </a:r>
          </a:p>
          <a:p>
            <a:pPr lvl="1">
              <a:lnSpc>
                <a:spcPct val="120000"/>
              </a:lnSpc>
            </a:pPr>
            <a:r>
              <a:rPr lang="en-CA" dirty="0" smtClean="0"/>
              <a:t>The suspect computer is in a remote location</a:t>
            </a:r>
          </a:p>
          <a:p>
            <a:pPr lvl="1">
              <a:lnSpc>
                <a:spcPct val="120000"/>
              </a:lnSpc>
            </a:pPr>
            <a:r>
              <a:rPr lang="en-CA" dirty="0" smtClean="0"/>
              <a:t>A covert vs. overt capture is required</a:t>
            </a:r>
          </a:p>
          <a:p>
            <a:pPr lvl="1">
              <a:lnSpc>
                <a:spcPct val="120000"/>
              </a:lnSpc>
            </a:pPr>
            <a:r>
              <a:rPr lang="en-CA" dirty="0" smtClean="0"/>
              <a:t>The computer can’t be removed or physically opened to access the hard drive </a:t>
            </a:r>
          </a:p>
          <a:p>
            <a:pPr lvl="1">
              <a:lnSpc>
                <a:spcPct val="120000"/>
              </a:lnSpc>
            </a:pPr>
            <a:r>
              <a:rPr lang="en-CA" dirty="0" smtClean="0"/>
              <a:t>It is easier in a business environment to deploy an enterprise solution</a:t>
            </a:r>
          </a:p>
          <a:p>
            <a:pPr>
              <a:lnSpc>
                <a:spcPct val="120000"/>
              </a:lnSpc>
            </a:pPr>
            <a:r>
              <a:rPr lang="en-CA" dirty="0" smtClean="0"/>
              <a:t>Involves deploying a secure network connection between the suspect and target computer </a:t>
            </a:r>
          </a:p>
        </p:txBody>
      </p:sp>
    </p:spTree>
    <p:custDataLst>
      <p:tags r:id="rId1"/>
    </p:custDataLst>
    <p:extLst>
      <p:ext uri="{BB962C8B-B14F-4D97-AF65-F5344CB8AC3E}">
        <p14:creationId xmlns:p14="http://schemas.microsoft.com/office/powerpoint/2010/main" val="29821630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sz="4000" dirty="0" smtClean="0"/>
              <a:t>Client and Server Status</a:t>
            </a:r>
            <a:endParaRPr lang="en-CA" sz="4000" dirty="0"/>
          </a:p>
        </p:txBody>
      </p:sp>
      <p:pic>
        <p:nvPicPr>
          <p:cNvPr id="4" name="Content Placeholder 3"/>
          <p:cNvPicPr>
            <a:picLocks noGrp="1" noChangeAspect="1"/>
          </p:cNvPicPr>
          <p:nvPr>
            <p:ph sz="quarter" idx="10"/>
          </p:nvPr>
        </p:nvPicPr>
        <p:blipFill>
          <a:blip r:embed="rId4">
            <a:extLst>
              <a:ext uri="{28A0092B-C50C-407E-A947-70E740481C1C}">
                <a14:useLocalDpi xmlns:a14="http://schemas.microsoft.com/office/drawing/2010/main" val="0"/>
              </a:ext>
            </a:extLst>
          </a:blip>
          <a:stretch>
            <a:fillRect/>
          </a:stretch>
        </p:blipFill>
        <p:spPr>
          <a:xfrm>
            <a:off x="374124" y="989515"/>
            <a:ext cx="7406422" cy="4967288"/>
          </a:xfr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2002" y="1364555"/>
            <a:ext cx="6426638" cy="4217207"/>
          </a:xfrm>
          <a:prstGeom prst="rect">
            <a:avLst/>
          </a:prstGeom>
        </p:spPr>
      </p:pic>
      <p:sp>
        <p:nvSpPr>
          <p:cNvPr id="6" name="TextBox 5"/>
          <p:cNvSpPr txBox="1"/>
          <p:nvPr/>
        </p:nvSpPr>
        <p:spPr>
          <a:xfrm>
            <a:off x="2796987" y="5948531"/>
            <a:ext cx="7487323" cy="430887"/>
          </a:xfrm>
          <a:prstGeom prst="rect">
            <a:avLst/>
          </a:prstGeom>
          <a:noFill/>
        </p:spPr>
        <p:txBody>
          <a:bodyPr wrap="square" rtlCol="0">
            <a:spAutoFit/>
          </a:bodyPr>
          <a:lstStyle/>
          <a:p>
            <a:r>
              <a:rPr lang="en-US" sz="1100" dirty="0"/>
              <a:t>Source: SANS Institute. Reproduced and used in accordance with the fair dealing provisions in section 29 of the Canadian Copyright Act for the purposes of education, research or private study. Further distribution may infringe copyright</a:t>
            </a:r>
          </a:p>
        </p:txBody>
      </p:sp>
    </p:spTree>
    <p:custDataLst>
      <p:tags r:id="rId1"/>
    </p:custDataLst>
    <p:extLst>
      <p:ext uri="{BB962C8B-B14F-4D97-AF65-F5344CB8AC3E}">
        <p14:creationId xmlns:p14="http://schemas.microsoft.com/office/powerpoint/2010/main" val="4874413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sz="4000" dirty="0" smtClean="0"/>
              <a:t>Step 4 </a:t>
            </a:r>
            <a:r>
              <a:rPr lang="en-US" sz="4000" dirty="0" smtClean="0"/>
              <a:t>—</a:t>
            </a:r>
            <a:r>
              <a:rPr lang="en-CA" sz="4000" dirty="0" smtClean="0"/>
              <a:t> Server Side Confirmation</a:t>
            </a:r>
            <a:endParaRPr lang="en-CA" sz="4000" dirty="0"/>
          </a:p>
        </p:txBody>
      </p:sp>
      <p:pic>
        <p:nvPicPr>
          <p:cNvPr id="6" name="Content Placeholder 5"/>
          <p:cNvPicPr>
            <a:picLocks noGrp="1" noChangeAspect="1"/>
          </p:cNvPicPr>
          <p:nvPr>
            <p:ph sz="quarter" idx="10"/>
          </p:nvPr>
        </p:nvPicPr>
        <p:blipFill>
          <a:blip r:embed="rId4">
            <a:extLst>
              <a:ext uri="{28A0092B-C50C-407E-A947-70E740481C1C}">
                <a14:useLocalDpi xmlns:a14="http://schemas.microsoft.com/office/drawing/2010/main" val="0"/>
              </a:ext>
            </a:extLst>
          </a:blip>
          <a:stretch>
            <a:fillRect/>
          </a:stretch>
        </p:blipFill>
        <p:spPr>
          <a:xfrm>
            <a:off x="2582863" y="1166336"/>
            <a:ext cx="6981825" cy="4581525"/>
          </a:xfrm>
        </p:spPr>
      </p:pic>
      <p:sp>
        <p:nvSpPr>
          <p:cNvPr id="5" name="TextBox 4"/>
          <p:cNvSpPr txBox="1"/>
          <p:nvPr/>
        </p:nvSpPr>
        <p:spPr>
          <a:xfrm>
            <a:off x="2527150" y="5822136"/>
            <a:ext cx="7487323" cy="430887"/>
          </a:xfrm>
          <a:prstGeom prst="rect">
            <a:avLst/>
          </a:prstGeom>
          <a:noFill/>
        </p:spPr>
        <p:txBody>
          <a:bodyPr wrap="square" rtlCol="0">
            <a:spAutoFit/>
          </a:bodyPr>
          <a:lstStyle/>
          <a:p>
            <a:r>
              <a:rPr lang="en-US" sz="1100"/>
              <a:t>Source: SANS Institute. Reproduced and used in accordance with the fair dealing provisions in section 29 of the Canadian Copyright Act for the purposes of education, research or private study. Further distribution may infringe copyright</a:t>
            </a:r>
            <a:endParaRPr lang="en-US" sz="1100" dirty="0"/>
          </a:p>
        </p:txBody>
      </p:sp>
    </p:spTree>
    <p:custDataLst>
      <p:tags r:id="rId1"/>
    </p:custDataLst>
    <p:extLst>
      <p:ext uri="{BB962C8B-B14F-4D97-AF65-F5344CB8AC3E}">
        <p14:creationId xmlns:p14="http://schemas.microsoft.com/office/powerpoint/2010/main" val="4611761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sz="4000" dirty="0" smtClean="0"/>
              <a:t>Step 4 </a:t>
            </a:r>
            <a:r>
              <a:rPr lang="en-US" sz="4000" dirty="0" smtClean="0"/>
              <a:t>—</a:t>
            </a:r>
            <a:r>
              <a:rPr lang="en-CA" sz="4000" dirty="0" smtClean="0"/>
              <a:t> Server Side Confirmation</a:t>
            </a:r>
            <a:endParaRPr lang="en-CA" sz="4000" dirty="0"/>
          </a:p>
        </p:txBody>
      </p:sp>
      <p:sp>
        <p:nvSpPr>
          <p:cNvPr id="3" name="Content Placeholder 2"/>
          <p:cNvSpPr>
            <a:spLocks noGrp="1"/>
          </p:cNvSpPr>
          <p:nvPr>
            <p:ph sz="quarter" idx="10"/>
          </p:nvPr>
        </p:nvSpPr>
        <p:spPr/>
        <p:txBody>
          <a:bodyPr/>
          <a:lstStyle/>
          <a:p>
            <a:r>
              <a:rPr lang="en-CA" dirty="0" smtClean="0"/>
              <a:t>Cat the transfer.txt file to view the summary.</a:t>
            </a:r>
          </a:p>
          <a:p>
            <a:pPr marL="0" indent="0">
              <a:buNone/>
            </a:pPr>
            <a:endParaRPr lang="en-CA"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1774" y="1986681"/>
            <a:ext cx="5679599" cy="3490913"/>
          </a:xfrm>
          <a:prstGeom prst="rect">
            <a:avLst/>
          </a:prstGeom>
        </p:spPr>
      </p:pic>
      <p:sp>
        <p:nvSpPr>
          <p:cNvPr id="6" name="TextBox 5"/>
          <p:cNvSpPr txBox="1"/>
          <p:nvPr/>
        </p:nvSpPr>
        <p:spPr>
          <a:xfrm>
            <a:off x="2330114" y="5512872"/>
            <a:ext cx="7487323" cy="430887"/>
          </a:xfrm>
          <a:prstGeom prst="rect">
            <a:avLst/>
          </a:prstGeom>
          <a:noFill/>
        </p:spPr>
        <p:txBody>
          <a:bodyPr wrap="square" rtlCol="0">
            <a:spAutoFit/>
          </a:bodyPr>
          <a:lstStyle/>
          <a:p>
            <a:r>
              <a:rPr lang="en-US" sz="1100"/>
              <a:t>Source: SANS Institute. Reproduced and used in accordance with the fair dealing provisions in section 29 of the Canadian Copyright Act for the purposes of education, research or private study. Further distribution may infringe copyright</a:t>
            </a:r>
            <a:endParaRPr lang="en-US" sz="1100" dirty="0"/>
          </a:p>
        </p:txBody>
      </p:sp>
    </p:spTree>
    <p:custDataLst>
      <p:tags r:id="rId1"/>
    </p:custDataLst>
    <p:extLst>
      <p:ext uri="{BB962C8B-B14F-4D97-AF65-F5344CB8AC3E}">
        <p14:creationId xmlns:p14="http://schemas.microsoft.com/office/powerpoint/2010/main" val="34479759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sz="4000" dirty="0" smtClean="0"/>
              <a:t>Step 4 </a:t>
            </a:r>
            <a:r>
              <a:rPr lang="en-US" sz="4000" dirty="0" smtClean="0"/>
              <a:t>—</a:t>
            </a:r>
            <a:r>
              <a:rPr lang="en-CA" sz="4000" dirty="0" smtClean="0"/>
              <a:t> Server Side Confirmation</a:t>
            </a:r>
            <a:endParaRPr lang="en-CA" sz="4000" dirty="0"/>
          </a:p>
        </p:txBody>
      </p:sp>
      <p:sp>
        <p:nvSpPr>
          <p:cNvPr id="3" name="Content Placeholder 2"/>
          <p:cNvSpPr>
            <a:spLocks noGrp="1"/>
          </p:cNvSpPr>
          <p:nvPr>
            <p:ph sz="quarter" idx="10"/>
          </p:nvPr>
        </p:nvSpPr>
        <p:spPr/>
        <p:txBody>
          <a:bodyPr/>
          <a:lstStyle/>
          <a:p>
            <a:r>
              <a:rPr lang="en-CA" dirty="0" smtClean="0"/>
              <a:t>Note that the md5 hash values match for the file  </a:t>
            </a:r>
            <a:r>
              <a:rPr lang="en-CA" b="1" dirty="0" smtClean="0"/>
              <a:t>encoder.jar </a:t>
            </a:r>
            <a:r>
              <a:rPr lang="en-CA" dirty="0" smtClean="0"/>
              <a:t>on both the client and server sides.</a:t>
            </a:r>
          </a:p>
          <a:p>
            <a:endParaRPr lang="en-CA" dirty="0" smtClean="0"/>
          </a:p>
          <a:p>
            <a:pPr marL="0" indent="0">
              <a:buNone/>
            </a:pPr>
            <a:endParaRPr lang="en-CA"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8237" y="2409825"/>
            <a:ext cx="6467475" cy="17145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9062" y="3502820"/>
            <a:ext cx="6810375" cy="2009775"/>
          </a:xfrm>
          <a:prstGeom prst="rect">
            <a:avLst/>
          </a:prstGeom>
        </p:spPr>
      </p:pic>
      <p:sp>
        <p:nvSpPr>
          <p:cNvPr id="7" name="TextBox 6"/>
          <p:cNvSpPr txBox="1"/>
          <p:nvPr/>
        </p:nvSpPr>
        <p:spPr>
          <a:xfrm>
            <a:off x="2651759" y="5639256"/>
            <a:ext cx="7487323" cy="430887"/>
          </a:xfrm>
          <a:prstGeom prst="rect">
            <a:avLst/>
          </a:prstGeom>
          <a:noFill/>
        </p:spPr>
        <p:txBody>
          <a:bodyPr wrap="square" rtlCol="0">
            <a:spAutoFit/>
          </a:bodyPr>
          <a:lstStyle/>
          <a:p>
            <a:r>
              <a:rPr lang="en-US" sz="1100"/>
              <a:t>Source: SANS Institute. Reproduced and used in accordance with the fair dealing provisions in section 29 of the Canadian Copyright Act for the purposes of education, research or private study. Further distribution may infringe copyright</a:t>
            </a:r>
            <a:endParaRPr lang="en-US" sz="1100" dirty="0"/>
          </a:p>
        </p:txBody>
      </p:sp>
    </p:spTree>
    <p:custDataLst>
      <p:tags r:id="rId1"/>
    </p:custDataLst>
    <p:extLst>
      <p:ext uri="{BB962C8B-B14F-4D97-AF65-F5344CB8AC3E}">
        <p14:creationId xmlns:p14="http://schemas.microsoft.com/office/powerpoint/2010/main" val="20690618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CA" sz="4000" dirty="0" smtClean="0"/>
              <a:t>Commercial Tools </a:t>
            </a:r>
            <a:endParaRPr lang="en-CA" sz="4000" dirty="0"/>
          </a:p>
        </p:txBody>
      </p:sp>
      <p:sp>
        <p:nvSpPr>
          <p:cNvPr id="3" name="Content Placeholder 2"/>
          <p:cNvSpPr>
            <a:spLocks noGrp="1"/>
          </p:cNvSpPr>
          <p:nvPr>
            <p:ph sz="quarter" idx="10"/>
          </p:nvPr>
        </p:nvSpPr>
        <p:spPr/>
        <p:txBody>
          <a:bodyPr>
            <a:normAutofit/>
          </a:bodyPr>
          <a:lstStyle/>
          <a:p>
            <a:r>
              <a:rPr lang="en-US" dirty="0" smtClean="0"/>
              <a:t>F-Response </a:t>
            </a:r>
            <a:r>
              <a:rPr lang="en-US" dirty="0"/>
              <a:t>(</a:t>
            </a:r>
            <a:r>
              <a:rPr lang="en-US" dirty="0" smtClean="0"/>
              <a:t>www.f-response.com) </a:t>
            </a:r>
            <a:r>
              <a:rPr lang="en-US" dirty="0"/>
              <a:t>is </a:t>
            </a:r>
            <a:r>
              <a:rPr lang="en-US" dirty="0" smtClean="0"/>
              <a:t>a multi-platform commercial tool that allows the investigator to conduct live forensics over the network </a:t>
            </a:r>
          </a:p>
          <a:p>
            <a:r>
              <a:rPr lang="en-US" dirty="0" smtClean="0"/>
              <a:t>Integrates with forensic tools such as Volatility, X-Ways, </a:t>
            </a:r>
            <a:r>
              <a:rPr lang="en-US" dirty="0" err="1" smtClean="0"/>
              <a:t>Blacklight</a:t>
            </a:r>
            <a:endParaRPr lang="en-US" dirty="0" smtClean="0"/>
          </a:p>
          <a:p>
            <a:r>
              <a:rPr lang="en-US" dirty="0" smtClean="0"/>
              <a:t>EnCase Endpoint Investigator </a:t>
            </a:r>
            <a:r>
              <a:rPr lang="en-US" dirty="0"/>
              <a:t>(</a:t>
            </a:r>
            <a:r>
              <a:rPr lang="en-US" dirty="0" smtClean="0"/>
              <a:t>www.guidancesoftware.com) is another commercial tool that allows the investigator to conduct live forensics over the network</a:t>
            </a:r>
            <a:endParaRPr lang="en-US" dirty="0"/>
          </a:p>
        </p:txBody>
      </p:sp>
    </p:spTree>
    <p:custDataLst>
      <p:tags r:id="rId1"/>
    </p:custDataLst>
    <p:extLst>
      <p:ext uri="{BB962C8B-B14F-4D97-AF65-F5344CB8AC3E}">
        <p14:creationId xmlns:p14="http://schemas.microsoft.com/office/powerpoint/2010/main" val="2241017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a:t>
            </a:r>
            <a:endParaRPr lang="en-US" dirty="0"/>
          </a:p>
        </p:txBody>
      </p:sp>
      <p:sp>
        <p:nvSpPr>
          <p:cNvPr id="3" name="Content Placeholder 2"/>
          <p:cNvSpPr>
            <a:spLocks noGrp="1"/>
          </p:cNvSpPr>
          <p:nvPr>
            <p:ph sz="quarter" idx="10"/>
          </p:nvPr>
        </p:nvSpPr>
        <p:spPr/>
        <p:txBody>
          <a:bodyPr>
            <a:normAutofit/>
          </a:bodyPr>
          <a:lstStyle/>
          <a:p>
            <a:r>
              <a:rPr lang="en-CA" dirty="0" smtClean="0"/>
              <a:t>Capturing data over the network involves capturing data on a live running system. </a:t>
            </a:r>
          </a:p>
          <a:p>
            <a:r>
              <a:rPr lang="en-CA" dirty="0" smtClean="0"/>
              <a:t>Because the system is powered on, data can be changing during the capture.</a:t>
            </a:r>
          </a:p>
          <a:p>
            <a:r>
              <a:rPr lang="en-CA" dirty="0" smtClean="0"/>
              <a:t>Network captures still involve someone interacting with the suspect system.</a:t>
            </a:r>
          </a:p>
          <a:p>
            <a:r>
              <a:rPr lang="en-CA" dirty="0" smtClean="0"/>
              <a:t>Use a secure shell when utilizing rdd.  </a:t>
            </a:r>
          </a:p>
          <a:p>
            <a:r>
              <a:rPr lang="en-CA" dirty="0" smtClean="0"/>
              <a:t>Commercial tools such as F-Response and EnCase Endpoint assist the investigator in live forensics. </a:t>
            </a:r>
            <a:endParaRPr lang="en-CA" dirty="0"/>
          </a:p>
          <a:p>
            <a:endParaRPr lang="en-CA" dirty="0"/>
          </a:p>
          <a:p>
            <a:endParaRPr lang="en-CA" dirty="0"/>
          </a:p>
          <a:p>
            <a:endParaRPr lang="en-US" dirty="0"/>
          </a:p>
        </p:txBody>
      </p:sp>
    </p:spTree>
    <p:custDataLst>
      <p:tags r:id="rId1"/>
    </p:custDataLst>
    <p:extLst>
      <p:ext uri="{BB962C8B-B14F-4D97-AF65-F5344CB8AC3E}">
        <p14:creationId xmlns:p14="http://schemas.microsoft.com/office/powerpoint/2010/main" val="15281244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References</a:t>
            </a:r>
            <a:endParaRPr lang="en-US" dirty="0"/>
          </a:p>
        </p:txBody>
      </p:sp>
      <p:sp>
        <p:nvSpPr>
          <p:cNvPr id="3" name="Content Placeholder 2"/>
          <p:cNvSpPr>
            <a:spLocks noGrp="1"/>
          </p:cNvSpPr>
          <p:nvPr>
            <p:ph sz="quarter" idx="10"/>
          </p:nvPr>
        </p:nvSpPr>
        <p:spPr/>
        <p:txBody>
          <a:bodyPr/>
          <a:lstStyle/>
          <a:p>
            <a:r>
              <a:rPr lang="en-US" dirty="0" err="1" smtClean="0"/>
              <a:t>Ncat</a:t>
            </a:r>
            <a:r>
              <a:rPr lang="en-US" dirty="0" smtClean="0"/>
              <a:t> Users’ Guide. (</a:t>
            </a:r>
            <a:r>
              <a:rPr lang="en-US" dirty="0" err="1" smtClean="0"/>
              <a:t>n.d.</a:t>
            </a:r>
            <a:r>
              <a:rPr lang="en-US" dirty="0" smtClean="0"/>
              <a:t>) Retrieved Oct. 3, 2017 </a:t>
            </a:r>
            <a:r>
              <a:rPr lang="en-US" dirty="0"/>
              <a:t>from </a:t>
            </a:r>
            <a:r>
              <a:rPr lang="en-US" dirty="0">
                <a:hlinkClick r:id="rId3"/>
              </a:rPr>
              <a:t>https://nmap.org/ncat/guide</a:t>
            </a:r>
            <a:r>
              <a:rPr lang="en-US" dirty="0" smtClean="0">
                <a:hlinkClick r:id="rId3"/>
              </a:rPr>
              <a:t>/</a:t>
            </a:r>
            <a:endParaRPr lang="en-US" dirty="0" smtClean="0"/>
          </a:p>
          <a:p>
            <a:pPr marL="0" marR="0">
              <a:lnSpc>
                <a:spcPct val="115000"/>
              </a:lnSpc>
              <a:spcBef>
                <a:spcPts val="0"/>
              </a:spcBef>
              <a:spcAft>
                <a:spcPts val="0"/>
              </a:spcAft>
            </a:pPr>
            <a:r>
              <a:rPr lang="en-US" dirty="0">
                <a:latin typeface="Arial" panose="020B0604020202020204" pitchFamily="34" charset="0"/>
                <a:ea typeface="Times New Roman" panose="02020603050405020304" pitchFamily="18" charset="0"/>
              </a:rPr>
              <a:t>SANS Institute (2017). SIFT Workstation [VMware Appliance]. Retrieved from https://digital-forensics.sans.org/community/downloads</a:t>
            </a:r>
          </a:p>
          <a:p>
            <a:endParaRPr lang="en-US" dirty="0"/>
          </a:p>
        </p:txBody>
      </p:sp>
    </p:spTree>
    <p:custDataLst>
      <p:tags r:id="rId1"/>
    </p:custDataLst>
    <p:extLst>
      <p:ext uri="{BB962C8B-B14F-4D97-AF65-F5344CB8AC3E}">
        <p14:creationId xmlns:p14="http://schemas.microsoft.com/office/powerpoint/2010/main" val="710944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a:ea typeface="Times New Roman" panose="02020603050405020304" pitchFamily="18" charset="0"/>
                <a:cs typeface="Times New Roman" panose="02020603050405020304" pitchFamily="18" charset="0"/>
              </a:rPr>
              <a:t>© 2017, Southern Alberta Institute of Technology. All rights reserved.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This publication and materials herein are protected by applicable intellectual property laws. Unauthorized reproduction and distribution of this publication in whole or part is prohibited.</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 </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For more information, contact: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Director, Centre for Instructional Technology and Development</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Southern Alberta Institute of Technology</a:t>
            </a:r>
            <a:endParaRPr lang="en-CA" dirty="0">
              <a:latin typeface="Calibri" panose="020F0502020204030204" pitchFamily="34" charset="0"/>
              <a:ea typeface="Times New Roman" panose="02020603050405020304" pitchFamily="18" charset="0"/>
              <a:cs typeface="Times New Roman" panose="02020603050405020304" pitchFamily="18" charset="0"/>
            </a:endParaRPr>
          </a:p>
          <a:p>
            <a:r>
              <a:rPr lang="en-US" dirty="0">
                <a:ea typeface="Times New Roman" panose="02020603050405020304" pitchFamily="18" charset="0"/>
                <a:cs typeface="Times New Roman" panose="02020603050405020304" pitchFamily="18" charset="0"/>
              </a:rPr>
              <a:t>1301 16 Ave. N.W., Calgary, AB T2M 0L4</a:t>
            </a:r>
            <a:endParaRPr lang="en-CA" dirty="0">
              <a:latin typeface="Calibri" panose="020F0502020204030204" pitchFamily="34" charset="0"/>
              <a:ea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197340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Challenges</a:t>
            </a:r>
            <a:endParaRPr lang="en-CA" dirty="0"/>
          </a:p>
        </p:txBody>
      </p:sp>
      <p:sp>
        <p:nvSpPr>
          <p:cNvPr id="3" name="Content Placeholder 2"/>
          <p:cNvSpPr>
            <a:spLocks noGrp="1"/>
          </p:cNvSpPr>
          <p:nvPr>
            <p:ph sz="quarter" idx="10"/>
          </p:nvPr>
        </p:nvSpPr>
        <p:spPr/>
        <p:txBody>
          <a:bodyPr>
            <a:normAutofit/>
          </a:bodyPr>
          <a:lstStyle/>
          <a:p>
            <a:r>
              <a:rPr lang="en-CA" sz="3200" dirty="0" smtClean="0"/>
              <a:t>Collecting evidence over the network produces challenges not encountered with traditional physical captures:</a:t>
            </a:r>
            <a:endParaRPr lang="en-CA" sz="3200" dirty="0"/>
          </a:p>
          <a:p>
            <a:pPr lvl="1"/>
            <a:r>
              <a:rPr lang="en-CA" sz="2800" dirty="0" smtClean="0"/>
              <a:t>How do you authenticate the evidence? It’s live.</a:t>
            </a:r>
          </a:p>
          <a:p>
            <a:pPr lvl="1"/>
            <a:r>
              <a:rPr lang="en-CA" sz="2800" dirty="0" smtClean="0"/>
              <a:t>Someone is still required to interact with the suspect system </a:t>
            </a:r>
            <a:r>
              <a:rPr lang="en-CA" sz="2800" dirty="0"/>
              <a:t>at the scene to </a:t>
            </a:r>
            <a:r>
              <a:rPr lang="en-CA" sz="2800" dirty="0" smtClean="0"/>
              <a:t>allow the connection between the suspect and target system.</a:t>
            </a:r>
            <a:endParaRPr lang="en-CA" sz="2800" dirty="0"/>
          </a:p>
        </p:txBody>
      </p:sp>
    </p:spTree>
    <p:custDataLst>
      <p:tags r:id="rId1"/>
    </p:custDataLst>
    <p:extLst>
      <p:ext uri="{BB962C8B-B14F-4D97-AF65-F5344CB8AC3E}">
        <p14:creationId xmlns:p14="http://schemas.microsoft.com/office/powerpoint/2010/main" val="1336268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Network Basics</a:t>
            </a:r>
            <a:endParaRPr lang="en-CA" dirty="0"/>
          </a:p>
        </p:txBody>
      </p:sp>
      <p:sp>
        <p:nvSpPr>
          <p:cNvPr id="3" name="Content Placeholder 2"/>
          <p:cNvSpPr>
            <a:spLocks noGrp="1"/>
          </p:cNvSpPr>
          <p:nvPr>
            <p:ph sz="quarter" idx="10"/>
          </p:nvPr>
        </p:nvSpPr>
        <p:spPr/>
        <p:txBody>
          <a:bodyPr>
            <a:normAutofit/>
          </a:bodyPr>
          <a:lstStyle/>
          <a:p>
            <a:r>
              <a:rPr lang="en-CA" dirty="0" smtClean="0"/>
              <a:t>“</a:t>
            </a:r>
            <a:r>
              <a:rPr lang="en-CA" dirty="0"/>
              <a:t>Ncat is a general-purpose command-line tool for reading, writing, redirecting, and encrypting data across a network. </a:t>
            </a:r>
            <a:r>
              <a:rPr lang="en-CA" dirty="0" smtClean="0"/>
              <a:t>[…] </a:t>
            </a:r>
            <a:r>
              <a:rPr lang="en-CA" dirty="0" err="1" smtClean="0"/>
              <a:t>Ncat</a:t>
            </a:r>
            <a:r>
              <a:rPr lang="en-CA" dirty="0" smtClean="0"/>
              <a:t> </a:t>
            </a:r>
            <a:r>
              <a:rPr lang="en-CA" dirty="0"/>
              <a:t>is suitable for interactive use or as a network-connected back end for other tools</a:t>
            </a:r>
            <a:r>
              <a:rPr lang="en-CA" dirty="0" smtClean="0"/>
              <a:t>.”</a:t>
            </a:r>
          </a:p>
          <a:p>
            <a:pPr marL="0" indent="0" algn="r">
              <a:buNone/>
            </a:pPr>
            <a:r>
              <a:rPr lang="en-CA" dirty="0" smtClean="0"/>
              <a:t>(</a:t>
            </a:r>
            <a:r>
              <a:rPr lang="tr-TR" dirty="0" smtClean="0"/>
              <a:t>Ncat </a:t>
            </a:r>
            <a:r>
              <a:rPr lang="tr-TR" dirty="0"/>
              <a:t>Users' </a:t>
            </a:r>
            <a:r>
              <a:rPr lang="tr-TR" dirty="0" smtClean="0"/>
              <a:t>Guide</a:t>
            </a:r>
            <a:r>
              <a:rPr lang="en-US" dirty="0" smtClean="0"/>
              <a:t>)</a:t>
            </a:r>
            <a:endParaRPr lang="en-CA" dirty="0"/>
          </a:p>
        </p:txBody>
      </p:sp>
    </p:spTree>
    <p:custDataLst>
      <p:tags r:id="rId1"/>
    </p:custDataLst>
    <p:extLst>
      <p:ext uri="{BB962C8B-B14F-4D97-AF65-F5344CB8AC3E}">
        <p14:creationId xmlns:p14="http://schemas.microsoft.com/office/powerpoint/2010/main" val="3219242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smtClean="0"/>
              <a:t>Ncat</a:t>
            </a:r>
            <a:endParaRPr lang="en-CA" dirty="0"/>
          </a:p>
        </p:txBody>
      </p:sp>
      <p:sp>
        <p:nvSpPr>
          <p:cNvPr id="3" name="Content Placeholder 2"/>
          <p:cNvSpPr>
            <a:spLocks noGrp="1"/>
          </p:cNvSpPr>
          <p:nvPr>
            <p:ph sz="quarter" idx="10"/>
          </p:nvPr>
        </p:nvSpPr>
        <p:spPr/>
        <p:txBody>
          <a:bodyPr>
            <a:normAutofit/>
          </a:bodyPr>
          <a:lstStyle/>
          <a:p>
            <a:r>
              <a:rPr lang="en-CA" dirty="0" smtClean="0"/>
              <a:t>Ncat has the ability to read and write data across the network.</a:t>
            </a:r>
          </a:p>
          <a:p>
            <a:r>
              <a:rPr lang="en-CA" dirty="0" smtClean="0"/>
              <a:t>Ncat can be used in the following situations:</a:t>
            </a:r>
          </a:p>
          <a:p>
            <a:pPr marL="0" indent="0">
              <a:buNone/>
            </a:pPr>
            <a:r>
              <a:rPr lang="en-CA" dirty="0" smtClean="0"/>
              <a:t>	- As a client to interact with servers and other 	   	  clients</a:t>
            </a:r>
          </a:p>
          <a:p>
            <a:pPr marL="0" indent="0">
              <a:buNone/>
            </a:pPr>
            <a:r>
              <a:rPr lang="en-CA" dirty="0"/>
              <a:t>	</a:t>
            </a:r>
            <a:r>
              <a:rPr lang="en-CA" dirty="0" smtClean="0"/>
              <a:t>- Acts as a server to offer services to clients</a:t>
            </a:r>
          </a:p>
          <a:p>
            <a:pPr marL="0" indent="0">
              <a:buNone/>
            </a:pPr>
            <a:r>
              <a:rPr lang="en-CA" dirty="0" smtClean="0"/>
              <a:t>	- Is multi-platform: Windows, Linux, OSX</a:t>
            </a:r>
          </a:p>
          <a:p>
            <a:pPr marL="0" indent="0">
              <a:buNone/>
            </a:pPr>
            <a:r>
              <a:rPr lang="en-CA" dirty="0" smtClean="0"/>
              <a:t>	- Supports encryption</a:t>
            </a:r>
          </a:p>
        </p:txBody>
      </p:sp>
    </p:spTree>
    <p:custDataLst>
      <p:tags r:id="rId1"/>
    </p:custDataLst>
    <p:extLst>
      <p:ext uri="{BB962C8B-B14F-4D97-AF65-F5344CB8AC3E}">
        <p14:creationId xmlns:p14="http://schemas.microsoft.com/office/powerpoint/2010/main" val="2082134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Installing </a:t>
            </a:r>
            <a:r>
              <a:rPr lang="en-CA" dirty="0" err="1" smtClean="0"/>
              <a:t>Nmap</a:t>
            </a:r>
            <a:endParaRPr lang="en-CA" dirty="0"/>
          </a:p>
        </p:txBody>
      </p:sp>
      <p:sp>
        <p:nvSpPr>
          <p:cNvPr id="3" name="Content Placeholder 2"/>
          <p:cNvSpPr>
            <a:spLocks noGrp="1"/>
          </p:cNvSpPr>
          <p:nvPr>
            <p:ph sz="quarter" idx="10"/>
          </p:nvPr>
        </p:nvSpPr>
        <p:spPr/>
        <p:txBody>
          <a:bodyPr>
            <a:normAutofit/>
          </a:bodyPr>
          <a:lstStyle/>
          <a:p>
            <a:r>
              <a:rPr lang="en-CA" dirty="0" smtClean="0"/>
              <a:t>Ncat is part of the </a:t>
            </a:r>
            <a:r>
              <a:rPr lang="en-CA" dirty="0" err="1" smtClean="0"/>
              <a:t>Nmap</a:t>
            </a:r>
            <a:r>
              <a:rPr lang="en-CA" dirty="0" smtClean="0"/>
              <a:t> program. Ncat will be used in the following examples during this lecture.</a:t>
            </a:r>
          </a:p>
          <a:p>
            <a:r>
              <a:rPr lang="en-CA" dirty="0" smtClean="0"/>
              <a:t>On your SIFT workstation, run the command:</a:t>
            </a:r>
          </a:p>
          <a:p>
            <a:pPr marL="234950" indent="0">
              <a:buNone/>
            </a:pPr>
            <a:r>
              <a:rPr lang="en-CA" dirty="0" err="1" smtClean="0">
                <a:latin typeface="Courier New" panose="02070309020205020404" pitchFamily="49" charset="0"/>
                <a:cs typeface="Courier New" panose="02070309020205020404" pitchFamily="49" charset="0"/>
              </a:rPr>
              <a:t>sudo</a:t>
            </a:r>
            <a:r>
              <a:rPr lang="en-CA" dirty="0" smtClean="0">
                <a:latin typeface="Courier New" panose="02070309020205020404" pitchFamily="49" charset="0"/>
                <a:cs typeface="Courier New" panose="02070309020205020404" pitchFamily="49" charset="0"/>
              </a:rPr>
              <a:t> apt-get install </a:t>
            </a:r>
            <a:r>
              <a:rPr lang="en-CA" dirty="0" err="1" smtClean="0">
                <a:latin typeface="Courier New" panose="02070309020205020404" pitchFamily="49" charset="0"/>
                <a:cs typeface="Courier New" panose="02070309020205020404" pitchFamily="49" charset="0"/>
              </a:rPr>
              <a:t>nmap</a:t>
            </a:r>
            <a:endParaRPr lang="en-CA" dirty="0" smtClean="0">
              <a:latin typeface="Courier New" panose="02070309020205020404" pitchFamily="49" charset="0"/>
              <a:cs typeface="Courier New" panose="02070309020205020404" pitchFamily="49" charset="0"/>
            </a:endParaRPr>
          </a:p>
          <a:p>
            <a:r>
              <a:rPr lang="en-CA" dirty="0" smtClean="0"/>
              <a:t>On Windows, download and install the file </a:t>
            </a:r>
            <a:br>
              <a:rPr lang="en-CA" dirty="0" smtClean="0"/>
            </a:br>
            <a:r>
              <a:rPr lang="en-CA" b="1" dirty="0" smtClean="0"/>
              <a:t>nmap-7.40-setup.exe</a:t>
            </a:r>
            <a:r>
              <a:rPr lang="en-CA" dirty="0" smtClean="0"/>
              <a:t> from </a:t>
            </a:r>
            <a:r>
              <a:rPr lang="en-CA" dirty="0" smtClean="0">
                <a:hlinkClick r:id="rId4"/>
              </a:rPr>
              <a:t>https://nmap.org/download.html#windows</a:t>
            </a:r>
            <a:r>
              <a:rPr lang="en-CA" dirty="0" smtClean="0"/>
              <a:t> </a:t>
            </a:r>
          </a:p>
        </p:txBody>
      </p:sp>
    </p:spTree>
    <p:custDataLst>
      <p:tags r:id="rId1"/>
    </p:custDataLst>
    <p:extLst>
      <p:ext uri="{BB962C8B-B14F-4D97-AF65-F5344CB8AC3E}">
        <p14:creationId xmlns:p14="http://schemas.microsoft.com/office/powerpoint/2010/main" val="660783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Example 1 — Making the Connection</a:t>
            </a:r>
            <a:endParaRPr lang="en-CA" dirty="0"/>
          </a:p>
        </p:txBody>
      </p:sp>
      <p:sp>
        <p:nvSpPr>
          <p:cNvPr id="3" name="Content Placeholder 2"/>
          <p:cNvSpPr>
            <a:spLocks noGrp="1"/>
          </p:cNvSpPr>
          <p:nvPr>
            <p:ph sz="quarter" idx="10"/>
          </p:nvPr>
        </p:nvSpPr>
        <p:spPr/>
        <p:txBody>
          <a:bodyPr>
            <a:normAutofit/>
          </a:bodyPr>
          <a:lstStyle/>
          <a:p>
            <a:pPr marL="0" indent="0">
              <a:buNone/>
            </a:pPr>
            <a:r>
              <a:rPr lang="en-CA" dirty="0" smtClean="0"/>
              <a:t>In this example, you will make a network connection between your Windows and SIFT systems. </a:t>
            </a:r>
          </a:p>
          <a:p>
            <a:pPr marL="514350" indent="-514350">
              <a:buFont typeface="+mj-lt"/>
              <a:buAutoNum type="arabicPeriod"/>
            </a:pPr>
            <a:r>
              <a:rPr lang="en-CA" dirty="0" smtClean="0"/>
              <a:t>In Windows, open a Command Prompt. In SIFT, open a Terminal.  </a:t>
            </a:r>
          </a:p>
          <a:p>
            <a:pPr marL="514350" indent="-514350">
              <a:buFont typeface="+mj-lt"/>
              <a:buAutoNum type="arabicPeriod"/>
            </a:pPr>
            <a:r>
              <a:rPr lang="en-CA" dirty="0" smtClean="0"/>
              <a:t>Run </a:t>
            </a:r>
            <a:r>
              <a:rPr lang="en-CA" b="1" dirty="0" err="1" smtClean="0"/>
              <a:t>ifconfig</a:t>
            </a:r>
            <a:r>
              <a:rPr lang="en-CA" dirty="0" smtClean="0"/>
              <a:t> on Linux to confirm and document your IP.</a:t>
            </a:r>
          </a:p>
        </p:txBody>
      </p:sp>
    </p:spTree>
    <p:custDataLst>
      <p:tags r:id="rId1"/>
    </p:custDataLst>
    <p:extLst>
      <p:ext uri="{BB962C8B-B14F-4D97-AF65-F5344CB8AC3E}">
        <p14:creationId xmlns:p14="http://schemas.microsoft.com/office/powerpoint/2010/main" val="42891051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OFFICE THEME" val="d95Dm7AE"/>
  <p:tag name="ARTICULATE_SLIDE_COUNT" val="4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SAIT_PPT_Colour_16x9_Template</Template>
  <TotalTime>3715</TotalTime>
  <Words>2249</Words>
  <Application>Microsoft Office PowerPoint</Application>
  <PresentationFormat>Widescreen</PresentationFormat>
  <Paragraphs>214</Paragraphs>
  <Slides>47</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Courier New</vt:lpstr>
      <vt:lpstr>Times New Roman</vt:lpstr>
      <vt:lpstr>Verdana</vt:lpstr>
      <vt:lpstr>Wingdings</vt:lpstr>
      <vt:lpstr>Office Theme</vt:lpstr>
      <vt:lpstr>ITSC 306: Computer Forensics</vt:lpstr>
      <vt:lpstr>Module Textbook Readings </vt:lpstr>
      <vt:lpstr>Module Objectives </vt:lpstr>
      <vt:lpstr>Introduction </vt:lpstr>
      <vt:lpstr>Challenges</vt:lpstr>
      <vt:lpstr>Network Basics</vt:lpstr>
      <vt:lpstr>Ncat</vt:lpstr>
      <vt:lpstr>Installing Nmap</vt:lpstr>
      <vt:lpstr>Example 1 — Making the Connection</vt:lpstr>
      <vt:lpstr>Step 1 — Making the Connection</vt:lpstr>
      <vt:lpstr>Step 2 — Making the Connection</vt:lpstr>
      <vt:lpstr>Step 3 — Make the Connection</vt:lpstr>
      <vt:lpstr>Step 3 — Make the Connection</vt:lpstr>
      <vt:lpstr>Ncat Chat Session</vt:lpstr>
      <vt:lpstr>PowerPoint Presentation</vt:lpstr>
      <vt:lpstr>Summary</vt:lpstr>
      <vt:lpstr>Example 2 — Transferring Data</vt:lpstr>
      <vt:lpstr>Step 1 — Transferring Data</vt:lpstr>
      <vt:lpstr>Step 2 — Set-up a ncat Listener</vt:lpstr>
      <vt:lpstr>Step 3 — Set-up a ncat Listener</vt:lpstr>
      <vt:lpstr>The Connection and Transfer</vt:lpstr>
      <vt:lpstr>Step 4 - Confirmation</vt:lpstr>
      <vt:lpstr>PowerPoint Presentation</vt:lpstr>
      <vt:lpstr>Example 3 — Remote Imaging using SSH </vt:lpstr>
      <vt:lpstr>Example 3 — Remote Imaging using SSH </vt:lpstr>
      <vt:lpstr>Running the Command using SSH </vt:lpstr>
      <vt:lpstr>Running the Command using SSH </vt:lpstr>
      <vt:lpstr>PowerPoint Presentation</vt:lpstr>
      <vt:lpstr>PowerPoint Presentation</vt:lpstr>
      <vt:lpstr>PowerPoint Presentation</vt:lpstr>
      <vt:lpstr>PowerPoint Presentation</vt:lpstr>
      <vt:lpstr>Example 4 — Remote Imaging with rdd</vt:lpstr>
      <vt:lpstr>Step 1 — Remote Imaging with rdd</vt:lpstr>
      <vt:lpstr>PowerPoint Presentation</vt:lpstr>
      <vt:lpstr>Waiting for the Connection</vt:lpstr>
      <vt:lpstr>Step 2 — Remote Imaging with rdd</vt:lpstr>
      <vt:lpstr>PowerPoint Presentation</vt:lpstr>
      <vt:lpstr>PowerPoint Presentation</vt:lpstr>
      <vt:lpstr>Step 3 — Remote Imaging with rdd</vt:lpstr>
      <vt:lpstr>Client and Server Status</vt:lpstr>
      <vt:lpstr>Step 4 — Server Side Confirmation</vt:lpstr>
      <vt:lpstr>Step 4 — Server Side Confirmation</vt:lpstr>
      <vt:lpstr>Step 4 — Server Side Confirmation</vt:lpstr>
      <vt:lpstr>Commercial Tools </vt:lpstr>
      <vt:lpstr>Summary</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Margaret Noden</cp:lastModifiedBy>
  <cp:revision>233</cp:revision>
  <dcterms:created xsi:type="dcterms:W3CDTF">2016-04-05T14:17:30Z</dcterms:created>
  <dcterms:modified xsi:type="dcterms:W3CDTF">2018-01-30T20:43:05Z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88A9DA05-D0E9-4B32-A902-2795AB1D680F</vt:lpwstr>
  </property>
  <property fmtid="{D5CDD505-2E9C-101B-9397-08002B2CF9AE}" pid="3" name="ArticulatePath">
    <vt:lpwstr>ITSC306_Week6_Capturing_Data_Network</vt:lpwstr>
  </property>
</Properties>
</file>