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notesSlides/notesSlide18.xml" ContentType="application/vnd.openxmlformats-officedocument.presentationml.notesSlide+xml"/>
  <Override PartName="/ppt/tags/tag30.xml" ContentType="application/vnd.openxmlformats-officedocument.presentationml.tags+xml"/>
  <Override PartName="/ppt/notesSlides/notesSlide19.xml" ContentType="application/vnd.openxmlformats-officedocument.presentationml.notesSlide+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notesSlides/notesSlide23.xml" ContentType="application/vnd.openxmlformats-officedocument.presentationml.notesSlide+xml"/>
  <Override PartName="/ppt/tags/tag35.xml" ContentType="application/vnd.openxmlformats-officedocument.presentationml.tags+xml"/>
  <Override PartName="/ppt/notesSlides/notesSlide24.xml" ContentType="application/vnd.openxmlformats-officedocument.presentationml.notesSlide+xml"/>
  <Override PartName="/ppt/tags/tag36.xml" ContentType="application/vnd.openxmlformats-officedocument.presentationml.tags+xml"/>
  <Override PartName="/ppt/notesSlides/notesSlide2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38.xml" ContentType="application/vnd.openxmlformats-officedocument.presentationml.tags+xml"/>
  <Override PartName="/ppt/notesSlides/notesSlide2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tags/tag40.xml" ContentType="application/vnd.openxmlformats-officedocument.presentationml.tags+xml"/>
  <Override PartName="/ppt/notesSlides/notesSlide29.xml" ContentType="application/vnd.openxmlformats-officedocument.presentationml.notesSlide+xml"/>
  <Override PartName="/ppt/tags/tag41.xml" ContentType="application/vnd.openxmlformats-officedocument.presentationml.tags+xml"/>
  <Override PartName="/ppt/notesSlides/notesSlide30.xml" ContentType="application/vnd.openxmlformats-officedocument.presentationml.notesSlide+xml"/>
  <Override PartName="/ppt/tags/tag42.xml" ContentType="application/vnd.openxmlformats-officedocument.presentationml.tags+xml"/>
  <Override PartName="/ppt/notesSlides/notesSlide3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8" r:id="rId2"/>
    <p:sldId id="260" r:id="rId3"/>
    <p:sldId id="264" r:id="rId4"/>
    <p:sldId id="393" r:id="rId5"/>
    <p:sldId id="392"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11" r:id="rId22"/>
    <p:sldId id="409" r:id="rId23"/>
    <p:sldId id="410" r:id="rId24"/>
    <p:sldId id="412" r:id="rId25"/>
    <p:sldId id="413" r:id="rId26"/>
    <p:sldId id="414" r:id="rId27"/>
    <p:sldId id="415" r:id="rId28"/>
    <p:sldId id="416" r:id="rId29"/>
    <p:sldId id="417" r:id="rId30"/>
    <p:sldId id="418" r:id="rId31"/>
    <p:sldId id="419" r:id="rId32"/>
    <p:sldId id="420" r:id="rId33"/>
    <p:sldId id="421" r:id="rId34"/>
    <p:sldId id="291" r:id="rId35"/>
    <p:sldId id="422" r:id="rId36"/>
    <p:sldId id="423"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 Jennings" initials="" lastIdx="1" clrIdx="0"/>
  <p:cmAuthor id="1" name="Melissa Symanczyk" initials="MS" lastIdx="1" clrIdx="1">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1"/>
    <p:restoredTop sz="76612" autoAdjust="0"/>
  </p:normalViewPr>
  <p:slideViewPr>
    <p:cSldViewPr snapToGrid="0" snapToObjects="1" showGuides="1">
      <p:cViewPr varScale="1">
        <p:scale>
          <a:sx n="68" d="100"/>
          <a:sy n="68" d="100"/>
        </p:scale>
        <p:origin x="147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AD8B-2F77-4716-9997-EF2F5B5ADC37}" type="datetimeFigureOut">
              <a:rPr lang="en-CA" smtClean="0"/>
              <a:t>2018-01-30</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AE4B5-26DC-450C-AA57-16ACE7D21458}" type="slidenum">
              <a:rPr lang="en-CA" smtClean="0"/>
              <a:t>‹#›</a:t>
            </a:fld>
            <a:endParaRPr lang="en-CA" dirty="0"/>
          </a:p>
        </p:txBody>
      </p:sp>
    </p:spTree>
    <p:extLst>
      <p:ext uri="{BB962C8B-B14F-4D97-AF65-F5344CB8AC3E}">
        <p14:creationId xmlns:p14="http://schemas.microsoft.com/office/powerpoint/2010/main" val="397866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a:t>
            </a:fld>
            <a:endParaRPr lang="en-CA" dirty="0"/>
          </a:p>
        </p:txBody>
      </p:sp>
    </p:spTree>
    <p:extLst>
      <p:ext uri="{BB962C8B-B14F-4D97-AF65-F5344CB8AC3E}">
        <p14:creationId xmlns:p14="http://schemas.microsoft.com/office/powerpoint/2010/main" val="1950019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12</a:t>
            </a:fld>
            <a:endParaRPr lang="en-CA" dirty="0"/>
          </a:p>
        </p:txBody>
      </p:sp>
    </p:spTree>
    <p:extLst>
      <p:ext uri="{BB962C8B-B14F-4D97-AF65-F5344CB8AC3E}">
        <p14:creationId xmlns:p14="http://schemas.microsoft.com/office/powerpoint/2010/main" val="1608569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13</a:t>
            </a:fld>
            <a:endParaRPr lang="en-CA" dirty="0"/>
          </a:p>
        </p:txBody>
      </p:sp>
    </p:spTree>
    <p:extLst>
      <p:ext uri="{BB962C8B-B14F-4D97-AF65-F5344CB8AC3E}">
        <p14:creationId xmlns:p14="http://schemas.microsoft.com/office/powerpoint/2010/main" val="1744492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14</a:t>
            </a:fld>
            <a:endParaRPr lang="en-CA" dirty="0"/>
          </a:p>
        </p:txBody>
      </p:sp>
    </p:spTree>
    <p:extLst>
      <p:ext uri="{BB962C8B-B14F-4D97-AF65-F5344CB8AC3E}">
        <p14:creationId xmlns:p14="http://schemas.microsoft.com/office/powerpoint/2010/main" val="320965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15</a:t>
            </a:fld>
            <a:endParaRPr lang="en-CA" dirty="0"/>
          </a:p>
        </p:txBody>
      </p:sp>
    </p:spTree>
    <p:extLst>
      <p:ext uri="{BB962C8B-B14F-4D97-AF65-F5344CB8AC3E}">
        <p14:creationId xmlns:p14="http://schemas.microsoft.com/office/powerpoint/2010/main" val="389291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16</a:t>
            </a:fld>
            <a:endParaRPr lang="en-CA" dirty="0"/>
          </a:p>
        </p:txBody>
      </p:sp>
    </p:spTree>
    <p:extLst>
      <p:ext uri="{BB962C8B-B14F-4D97-AF65-F5344CB8AC3E}">
        <p14:creationId xmlns:p14="http://schemas.microsoft.com/office/powerpoint/2010/main" val="474731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17</a:t>
            </a:fld>
            <a:endParaRPr lang="en-CA" dirty="0"/>
          </a:p>
        </p:txBody>
      </p:sp>
    </p:spTree>
    <p:extLst>
      <p:ext uri="{BB962C8B-B14F-4D97-AF65-F5344CB8AC3E}">
        <p14:creationId xmlns:p14="http://schemas.microsoft.com/office/powerpoint/2010/main" val="4286568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18</a:t>
            </a:fld>
            <a:endParaRPr lang="en-CA" dirty="0"/>
          </a:p>
        </p:txBody>
      </p:sp>
    </p:spTree>
    <p:extLst>
      <p:ext uri="{BB962C8B-B14F-4D97-AF65-F5344CB8AC3E}">
        <p14:creationId xmlns:p14="http://schemas.microsoft.com/office/powerpoint/2010/main" val="1842742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19</a:t>
            </a:fld>
            <a:endParaRPr lang="en-CA" dirty="0"/>
          </a:p>
        </p:txBody>
      </p:sp>
    </p:spTree>
    <p:extLst>
      <p:ext uri="{BB962C8B-B14F-4D97-AF65-F5344CB8AC3E}">
        <p14:creationId xmlns:p14="http://schemas.microsoft.com/office/powerpoint/2010/main" val="1961223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20</a:t>
            </a:fld>
            <a:endParaRPr lang="en-CA" dirty="0"/>
          </a:p>
        </p:txBody>
      </p:sp>
    </p:spTree>
    <p:extLst>
      <p:ext uri="{BB962C8B-B14F-4D97-AF65-F5344CB8AC3E}">
        <p14:creationId xmlns:p14="http://schemas.microsoft.com/office/powerpoint/2010/main" val="2278888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21</a:t>
            </a:fld>
            <a:endParaRPr lang="en-CA" dirty="0"/>
          </a:p>
        </p:txBody>
      </p:sp>
    </p:spTree>
    <p:extLst>
      <p:ext uri="{BB962C8B-B14F-4D97-AF65-F5344CB8AC3E}">
        <p14:creationId xmlns:p14="http://schemas.microsoft.com/office/powerpoint/2010/main" val="1607814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4</a:t>
            </a:fld>
            <a:endParaRPr lang="en-CA" dirty="0"/>
          </a:p>
        </p:txBody>
      </p:sp>
    </p:spTree>
    <p:extLst>
      <p:ext uri="{BB962C8B-B14F-4D97-AF65-F5344CB8AC3E}">
        <p14:creationId xmlns:p14="http://schemas.microsoft.com/office/powerpoint/2010/main" val="482459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22</a:t>
            </a:fld>
            <a:endParaRPr lang="en-CA" dirty="0"/>
          </a:p>
        </p:txBody>
      </p:sp>
    </p:spTree>
    <p:extLst>
      <p:ext uri="{BB962C8B-B14F-4D97-AF65-F5344CB8AC3E}">
        <p14:creationId xmlns:p14="http://schemas.microsoft.com/office/powerpoint/2010/main" val="1156080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23</a:t>
            </a:fld>
            <a:endParaRPr lang="en-CA" dirty="0"/>
          </a:p>
        </p:txBody>
      </p:sp>
    </p:spTree>
    <p:extLst>
      <p:ext uri="{BB962C8B-B14F-4D97-AF65-F5344CB8AC3E}">
        <p14:creationId xmlns:p14="http://schemas.microsoft.com/office/powerpoint/2010/main" val="170641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24</a:t>
            </a:fld>
            <a:endParaRPr lang="en-CA" dirty="0"/>
          </a:p>
        </p:txBody>
      </p:sp>
    </p:spTree>
    <p:extLst>
      <p:ext uri="{BB962C8B-B14F-4D97-AF65-F5344CB8AC3E}">
        <p14:creationId xmlns:p14="http://schemas.microsoft.com/office/powerpoint/2010/main" val="2573655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25</a:t>
            </a:fld>
            <a:endParaRPr lang="en-CA" dirty="0"/>
          </a:p>
        </p:txBody>
      </p:sp>
    </p:spTree>
    <p:extLst>
      <p:ext uri="{BB962C8B-B14F-4D97-AF65-F5344CB8AC3E}">
        <p14:creationId xmlns:p14="http://schemas.microsoft.com/office/powerpoint/2010/main" val="126627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26</a:t>
            </a:fld>
            <a:endParaRPr lang="en-CA" dirty="0"/>
          </a:p>
        </p:txBody>
      </p:sp>
    </p:spTree>
    <p:extLst>
      <p:ext uri="{BB962C8B-B14F-4D97-AF65-F5344CB8AC3E}">
        <p14:creationId xmlns:p14="http://schemas.microsoft.com/office/powerpoint/2010/main" val="2155719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27</a:t>
            </a:fld>
            <a:endParaRPr lang="en-CA" dirty="0"/>
          </a:p>
        </p:txBody>
      </p:sp>
    </p:spTree>
    <p:extLst>
      <p:ext uri="{BB962C8B-B14F-4D97-AF65-F5344CB8AC3E}">
        <p14:creationId xmlns:p14="http://schemas.microsoft.com/office/powerpoint/2010/main" val="925362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28</a:t>
            </a:fld>
            <a:endParaRPr lang="en-CA" dirty="0"/>
          </a:p>
        </p:txBody>
      </p:sp>
    </p:spTree>
    <p:extLst>
      <p:ext uri="{BB962C8B-B14F-4D97-AF65-F5344CB8AC3E}">
        <p14:creationId xmlns:p14="http://schemas.microsoft.com/office/powerpoint/2010/main" val="1286077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29</a:t>
            </a:fld>
            <a:endParaRPr lang="en-CA" dirty="0"/>
          </a:p>
        </p:txBody>
      </p:sp>
    </p:spTree>
    <p:extLst>
      <p:ext uri="{BB962C8B-B14F-4D97-AF65-F5344CB8AC3E}">
        <p14:creationId xmlns:p14="http://schemas.microsoft.com/office/powerpoint/2010/main" val="1906750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30</a:t>
            </a:fld>
            <a:endParaRPr lang="en-CA" dirty="0"/>
          </a:p>
        </p:txBody>
      </p:sp>
    </p:spTree>
    <p:extLst>
      <p:ext uri="{BB962C8B-B14F-4D97-AF65-F5344CB8AC3E}">
        <p14:creationId xmlns:p14="http://schemas.microsoft.com/office/powerpoint/2010/main" val="2880355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31</a:t>
            </a:fld>
            <a:endParaRPr lang="en-CA" dirty="0"/>
          </a:p>
        </p:txBody>
      </p:sp>
    </p:spTree>
    <p:extLst>
      <p:ext uri="{BB962C8B-B14F-4D97-AF65-F5344CB8AC3E}">
        <p14:creationId xmlns:p14="http://schemas.microsoft.com/office/powerpoint/2010/main" val="2432329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5</a:t>
            </a:fld>
            <a:endParaRPr lang="en-CA" dirty="0"/>
          </a:p>
        </p:txBody>
      </p:sp>
    </p:spTree>
    <p:extLst>
      <p:ext uri="{BB962C8B-B14F-4D97-AF65-F5344CB8AC3E}">
        <p14:creationId xmlns:p14="http://schemas.microsoft.com/office/powerpoint/2010/main" val="2060304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32</a:t>
            </a:fld>
            <a:endParaRPr lang="en-CA" dirty="0"/>
          </a:p>
        </p:txBody>
      </p:sp>
    </p:spTree>
    <p:extLst>
      <p:ext uri="{BB962C8B-B14F-4D97-AF65-F5344CB8AC3E}">
        <p14:creationId xmlns:p14="http://schemas.microsoft.com/office/powerpoint/2010/main" val="2557371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33</a:t>
            </a:fld>
            <a:endParaRPr lang="en-CA" dirty="0"/>
          </a:p>
        </p:txBody>
      </p:sp>
    </p:spTree>
    <p:extLst>
      <p:ext uri="{BB962C8B-B14F-4D97-AF65-F5344CB8AC3E}">
        <p14:creationId xmlns:p14="http://schemas.microsoft.com/office/powerpoint/2010/main" val="396366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6</a:t>
            </a:fld>
            <a:endParaRPr lang="en-CA" dirty="0"/>
          </a:p>
        </p:txBody>
      </p:sp>
    </p:spTree>
    <p:extLst>
      <p:ext uri="{BB962C8B-B14F-4D97-AF65-F5344CB8AC3E}">
        <p14:creationId xmlns:p14="http://schemas.microsoft.com/office/powerpoint/2010/main" val="362849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7</a:t>
            </a:fld>
            <a:endParaRPr lang="en-CA" dirty="0"/>
          </a:p>
        </p:txBody>
      </p:sp>
    </p:spTree>
    <p:extLst>
      <p:ext uri="{BB962C8B-B14F-4D97-AF65-F5344CB8AC3E}">
        <p14:creationId xmlns:p14="http://schemas.microsoft.com/office/powerpoint/2010/main" val="606558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8</a:t>
            </a:fld>
            <a:endParaRPr lang="en-CA" dirty="0"/>
          </a:p>
        </p:txBody>
      </p:sp>
    </p:spTree>
    <p:extLst>
      <p:ext uri="{BB962C8B-B14F-4D97-AF65-F5344CB8AC3E}">
        <p14:creationId xmlns:p14="http://schemas.microsoft.com/office/powerpoint/2010/main" val="2808860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9</a:t>
            </a:fld>
            <a:endParaRPr lang="en-CA" dirty="0"/>
          </a:p>
        </p:txBody>
      </p:sp>
    </p:spTree>
    <p:extLst>
      <p:ext uri="{BB962C8B-B14F-4D97-AF65-F5344CB8AC3E}">
        <p14:creationId xmlns:p14="http://schemas.microsoft.com/office/powerpoint/2010/main" val="218616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10</a:t>
            </a:fld>
            <a:endParaRPr lang="en-CA" dirty="0"/>
          </a:p>
        </p:txBody>
      </p:sp>
    </p:spTree>
    <p:extLst>
      <p:ext uri="{BB962C8B-B14F-4D97-AF65-F5344CB8AC3E}">
        <p14:creationId xmlns:p14="http://schemas.microsoft.com/office/powerpoint/2010/main" val="1963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11</a:t>
            </a:fld>
            <a:endParaRPr lang="en-CA" dirty="0"/>
          </a:p>
        </p:txBody>
      </p:sp>
    </p:spTree>
    <p:extLst>
      <p:ext uri="{BB962C8B-B14F-4D97-AF65-F5344CB8AC3E}">
        <p14:creationId xmlns:p14="http://schemas.microsoft.com/office/powerpoint/2010/main" val="3264723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dirty="0"/>
          </a:p>
        </p:txBody>
      </p:sp>
      <p:pic>
        <p:nvPicPr>
          <p:cNvPr id="7" name="Picture 6" descr="sait_icon_wordmark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custDataLst>
      <p:tags r:id="rId1"/>
    </p:custDataLst>
    <p:extLst>
      <p:ext uri="{BB962C8B-B14F-4D97-AF65-F5344CB8AC3E}">
        <p14:creationId xmlns:p14="http://schemas.microsoft.com/office/powerpoint/2010/main" val="12822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horiz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custDataLst>
      <p:tags r:id="rId1"/>
    </p:custDataLst>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Title 1"/>
          <p:cNvSpPr>
            <a:spLocks noGrp="1"/>
          </p:cNvSpPr>
          <p:nvPr>
            <p:ph type="ctrTitle"/>
          </p:nvPr>
        </p:nvSpPr>
        <p:spPr>
          <a:xfrm>
            <a:off x="821128" y="157877"/>
            <a:ext cx="8932472"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063285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3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1762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351551254"/>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4294967295" orient="horz" pos="864">
          <p15:clr>
            <a:srgbClr val="FBAE40"/>
          </p15:clr>
        </p15:guide>
        <p15:guide id="4294967295" pos="56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820397" y="154657"/>
            <a:ext cx="8933203"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9"/>
            <a:ext cx="10454217"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843843" y="3852567"/>
            <a:ext cx="1045704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5407512" y="6126049"/>
            <a:ext cx="5995595" cy="25716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7"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 name="TextBox 8"/>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8918047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976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70E1B1-8D9B-4448-A165-0A36C93298B3}" type="slidenum">
              <a:rPr lang="en-US"/>
              <a:pPr>
                <a:defRPr/>
              </a:pPr>
              <a:t>‹#›</a:t>
            </a:fld>
            <a:endParaRPr lang="en-US"/>
          </a:p>
        </p:txBody>
      </p:sp>
    </p:spTree>
    <p:custDataLst>
      <p:tags r:id="rId1"/>
    </p:custDataLst>
    <p:extLst>
      <p:ext uri="{BB962C8B-B14F-4D97-AF65-F5344CB8AC3E}">
        <p14:creationId xmlns:p14="http://schemas.microsoft.com/office/powerpoint/2010/main" val="27704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171117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dirty="0"/>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dirty="0"/>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8" r:id="rId4"/>
    <p:sldLayoutId id="2147483659" r:id="rId5"/>
    <p:sldLayoutId id="2147483660" r:id="rId6"/>
    <p:sldLayoutId id="2147483661" r:id="rId7"/>
    <p:sldLayoutId id="2147483662" r:id="rId8"/>
    <p:sldLayoutId id="2147483663" r:id="rId9"/>
    <p:sldLayoutId id="2147483655" r:id="rId10"/>
    <p:sldLayoutId id="2147483657" r:id="rId11"/>
    <p:sldLayoutId id="2147483654" r:id="rId12"/>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8.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ITSC 306: Computer Forensics</a:t>
            </a:r>
            <a:endParaRPr lang="en-US" dirty="0"/>
          </a:p>
        </p:txBody>
      </p:sp>
      <p:sp>
        <p:nvSpPr>
          <p:cNvPr id="3" name="Subtitle 2"/>
          <p:cNvSpPr>
            <a:spLocks noGrp="1"/>
          </p:cNvSpPr>
          <p:nvPr>
            <p:ph type="subTitle" idx="1"/>
          </p:nvPr>
        </p:nvSpPr>
        <p:spPr/>
        <p:txBody>
          <a:bodyPr>
            <a:normAutofit/>
          </a:bodyPr>
          <a:lstStyle/>
          <a:p>
            <a:r>
              <a:rPr lang="en-US" dirty="0"/>
              <a:t>Module </a:t>
            </a:r>
            <a:r>
              <a:rPr lang="en-US" dirty="0" smtClean="0"/>
              <a:t>4, Week 6: Other Media, Devices and Hashing</a:t>
            </a:r>
            <a:endParaRPr lang="en-US" dirty="0"/>
          </a:p>
          <a:p>
            <a:endParaRPr lang="en-US" dirty="0"/>
          </a:p>
        </p:txBody>
      </p:sp>
    </p:spTree>
    <p:custDataLst>
      <p:tags r:id="rId1"/>
    </p:custDataLst>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In this example, the user inserted a Slackware DVD into their Linux system. </a:t>
            </a:r>
          </a:p>
          <a:p>
            <a:r>
              <a:rPr lang="en-CA" dirty="0" smtClean="0"/>
              <a:t>The DVD is mounted by the system at </a:t>
            </a:r>
            <a:r>
              <a:rPr lang="en-CA" b="1" dirty="0" smtClean="0"/>
              <a:t>/media/</a:t>
            </a:r>
            <a:r>
              <a:rPr lang="en-CA" b="1" dirty="0" err="1" smtClean="0"/>
              <a:t>SlackDVD</a:t>
            </a:r>
            <a:r>
              <a:rPr lang="en-CA" dirty="0" smtClean="0"/>
              <a:t>. </a:t>
            </a:r>
          </a:p>
          <a:p>
            <a:endParaRPr lang="en-CA" dirty="0" smtClean="0"/>
          </a:p>
          <a:p>
            <a:endParaRPr lang="en-CA" dirty="0" smtClean="0"/>
          </a:p>
        </p:txBody>
      </p:sp>
      <p:sp>
        <p:nvSpPr>
          <p:cNvPr id="2" name="Title 1"/>
          <p:cNvSpPr>
            <a:spLocks noGrp="1"/>
          </p:cNvSpPr>
          <p:nvPr>
            <p:ph type="ctrTitle"/>
          </p:nvPr>
        </p:nvSpPr>
        <p:spPr/>
        <p:txBody>
          <a:bodyPr/>
          <a:lstStyle/>
          <a:p>
            <a:r>
              <a:rPr lang="en-CA" dirty="0" smtClean="0"/>
              <a:t>Optical Disks</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775" y="2800452"/>
            <a:ext cx="4949734" cy="3415316"/>
          </a:xfrm>
          <a:prstGeom prst="rect">
            <a:avLst/>
          </a:prstGeom>
        </p:spPr>
      </p:pic>
      <p:sp>
        <p:nvSpPr>
          <p:cNvPr id="6" name="TextBox 3"/>
          <p:cNvSpPr txBox="1"/>
          <p:nvPr/>
        </p:nvSpPr>
        <p:spPr>
          <a:xfrm>
            <a:off x="987773" y="5183839"/>
            <a:ext cx="4611169"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4269106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The disk can now be captured using your known tools.</a:t>
            </a:r>
          </a:p>
          <a:p>
            <a:r>
              <a:rPr lang="en-CA" dirty="0" err="1" smtClean="0">
                <a:latin typeface="Courier New" panose="02070309020205020404" pitchFamily="49" charset="0"/>
                <a:cs typeface="Courier New" panose="02070309020205020404" pitchFamily="49" charset="0"/>
              </a:rPr>
              <a:t>dcfldd</a:t>
            </a:r>
            <a:r>
              <a:rPr lang="en-CA" dirty="0" smtClean="0">
                <a:latin typeface="Courier New" panose="02070309020205020404" pitchFamily="49" charset="0"/>
                <a:cs typeface="Courier New" panose="02070309020205020404" pitchFamily="49" charset="0"/>
              </a:rPr>
              <a:t> if=/dev/cdrom hash=md5 of=</a:t>
            </a:r>
            <a:r>
              <a:rPr lang="en-CA" dirty="0" err="1" smtClean="0">
                <a:latin typeface="Courier New" panose="02070309020205020404" pitchFamily="49" charset="0"/>
                <a:cs typeface="Courier New" panose="02070309020205020404" pitchFamily="49" charset="0"/>
              </a:rPr>
              <a:t>cdCapture.raw</a:t>
            </a:r>
            <a:endParaRPr lang="en-CA" dirty="0" smtClean="0">
              <a:latin typeface="Courier New" panose="02070309020205020404" pitchFamily="49" charset="0"/>
              <a:cs typeface="Courier New" panose="02070309020205020404" pitchFamily="49" charset="0"/>
            </a:endParaRPr>
          </a:p>
          <a:p>
            <a:endParaRPr lang="en-CA" dirty="0" smtClean="0"/>
          </a:p>
          <a:p>
            <a:endParaRPr lang="en-CA" dirty="0" smtClean="0"/>
          </a:p>
        </p:txBody>
      </p:sp>
      <p:sp>
        <p:nvSpPr>
          <p:cNvPr id="2" name="Title 1"/>
          <p:cNvSpPr>
            <a:spLocks noGrp="1"/>
          </p:cNvSpPr>
          <p:nvPr>
            <p:ph type="ctrTitle"/>
          </p:nvPr>
        </p:nvSpPr>
        <p:spPr/>
        <p:txBody>
          <a:bodyPr/>
          <a:lstStyle/>
          <a:p>
            <a:r>
              <a:rPr lang="en-CA" dirty="0" smtClean="0"/>
              <a:t>Optical Disks</a:t>
            </a:r>
            <a:endParaRPr lang="en-CA"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2687" y="3329781"/>
            <a:ext cx="6905625" cy="1343025"/>
          </a:xfrm>
          <a:prstGeom prst="rect">
            <a:avLst/>
          </a:prstGeom>
        </p:spPr>
      </p:pic>
      <p:sp>
        <p:nvSpPr>
          <p:cNvPr id="7" name="TextBox 3"/>
          <p:cNvSpPr txBox="1"/>
          <p:nvPr/>
        </p:nvSpPr>
        <p:spPr>
          <a:xfrm>
            <a:off x="2266277" y="4797956"/>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t>Source: SANS Institute. Reproduced and used in accordance with the fair dealing provisions in section 29 of the Canadian Copyright Act for the purposes of education, research or private study. Further distribution may infringe copyright</a:t>
            </a:r>
            <a:endParaRPr lang="en-US" sz="1100" dirty="0"/>
          </a:p>
        </p:txBody>
      </p:sp>
    </p:spTree>
    <p:custDataLst>
      <p:tags r:id="rId1"/>
    </p:custDataLst>
    <p:extLst>
      <p:ext uri="{BB962C8B-B14F-4D97-AF65-F5344CB8AC3E}">
        <p14:creationId xmlns:p14="http://schemas.microsoft.com/office/powerpoint/2010/main" val="3189200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Once completed, the image can be analyzed similar to other captures.</a:t>
            </a:r>
          </a:p>
          <a:p>
            <a:endParaRPr lang="en-CA" dirty="0" smtClean="0"/>
          </a:p>
        </p:txBody>
      </p:sp>
      <p:sp>
        <p:nvSpPr>
          <p:cNvPr id="2" name="Title 1"/>
          <p:cNvSpPr>
            <a:spLocks noGrp="1"/>
          </p:cNvSpPr>
          <p:nvPr>
            <p:ph type="ctrTitle"/>
          </p:nvPr>
        </p:nvSpPr>
        <p:spPr/>
        <p:txBody>
          <a:bodyPr/>
          <a:lstStyle/>
          <a:p>
            <a:r>
              <a:rPr lang="en-CA" dirty="0" smtClean="0"/>
              <a:t>Optical Disks</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3625" y="2962275"/>
            <a:ext cx="6915150" cy="1619250"/>
          </a:xfrm>
          <a:prstGeom prst="rect">
            <a:avLst/>
          </a:prstGeom>
        </p:spPr>
      </p:pic>
      <p:sp>
        <p:nvSpPr>
          <p:cNvPr id="6" name="TextBox 3"/>
          <p:cNvSpPr txBox="1"/>
          <p:nvPr/>
        </p:nvSpPr>
        <p:spPr>
          <a:xfrm>
            <a:off x="2266277" y="4617108"/>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253615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Magnetic tapes are found in businesses as back-up procedures.</a:t>
            </a:r>
          </a:p>
          <a:p>
            <a:r>
              <a:rPr lang="en-CA" dirty="0" smtClean="0"/>
              <a:t>Seizing tapes provide difficulties for the forensic analyst.</a:t>
            </a:r>
          </a:p>
          <a:p>
            <a:pPr lvl="1"/>
            <a:r>
              <a:rPr lang="en-CA" dirty="0" smtClean="0"/>
              <a:t>Comparable hardware will be required to read the tapes.</a:t>
            </a:r>
          </a:p>
          <a:p>
            <a:pPr lvl="1"/>
            <a:r>
              <a:rPr lang="en-CA" dirty="0" smtClean="0"/>
              <a:t>Back-up software may be needed to read the tapes.</a:t>
            </a:r>
          </a:p>
        </p:txBody>
      </p:sp>
      <p:sp>
        <p:nvSpPr>
          <p:cNvPr id="2" name="Title 1"/>
          <p:cNvSpPr>
            <a:spLocks noGrp="1"/>
          </p:cNvSpPr>
          <p:nvPr>
            <p:ph type="ctrTitle"/>
          </p:nvPr>
        </p:nvSpPr>
        <p:spPr/>
        <p:txBody>
          <a:bodyPr/>
          <a:lstStyle/>
          <a:p>
            <a:r>
              <a:rPr lang="en-CA" dirty="0" smtClean="0"/>
              <a:t>Magnetic Tapes</a:t>
            </a:r>
            <a:endParaRPr lang="en-CA" dirty="0"/>
          </a:p>
        </p:txBody>
      </p:sp>
    </p:spTree>
    <p:custDataLst>
      <p:tags r:id="rId1"/>
    </p:custDataLst>
    <p:extLst>
      <p:ext uri="{BB962C8B-B14F-4D97-AF65-F5344CB8AC3E}">
        <p14:creationId xmlns:p14="http://schemas.microsoft.com/office/powerpoint/2010/main" val="3036674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marL="0" indent="0">
              <a:buNone/>
            </a:pPr>
            <a:r>
              <a:rPr lang="en-CA" dirty="0" smtClean="0"/>
              <a:t>If required, Linux has two main tape devices to read tapes:</a:t>
            </a:r>
          </a:p>
          <a:p>
            <a:r>
              <a:rPr lang="en-CA" b="1" dirty="0" smtClean="0"/>
              <a:t>/dev/st0 </a:t>
            </a:r>
            <a:r>
              <a:rPr lang="en-CA" dirty="0" smtClean="0"/>
              <a:t>– Linux will rewind the tape after the task is performed.</a:t>
            </a:r>
          </a:p>
          <a:p>
            <a:r>
              <a:rPr lang="en-CA" b="1" dirty="0" smtClean="0"/>
              <a:t>/dev/nst0 </a:t>
            </a:r>
            <a:r>
              <a:rPr lang="en-CA" dirty="0" smtClean="0"/>
              <a:t>– Linux will not rewind the tape.</a:t>
            </a:r>
          </a:p>
        </p:txBody>
      </p:sp>
      <p:sp>
        <p:nvSpPr>
          <p:cNvPr id="2" name="Title 1"/>
          <p:cNvSpPr>
            <a:spLocks noGrp="1"/>
          </p:cNvSpPr>
          <p:nvPr>
            <p:ph type="ctrTitle"/>
          </p:nvPr>
        </p:nvSpPr>
        <p:spPr/>
        <p:txBody>
          <a:bodyPr/>
          <a:lstStyle/>
          <a:p>
            <a:r>
              <a:rPr lang="en-CA" dirty="0" smtClean="0"/>
              <a:t>Magnetic Tapes</a:t>
            </a:r>
            <a:endParaRPr lang="en-CA" dirty="0"/>
          </a:p>
        </p:txBody>
      </p:sp>
    </p:spTree>
    <p:custDataLst>
      <p:tags r:id="rId1"/>
    </p:custDataLst>
    <p:extLst>
      <p:ext uri="{BB962C8B-B14F-4D97-AF65-F5344CB8AC3E}">
        <p14:creationId xmlns:p14="http://schemas.microsoft.com/office/powerpoint/2010/main" val="3772441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a:t>If you seize a </a:t>
            </a:r>
            <a:r>
              <a:rPr lang="en-CA" dirty="0" smtClean="0"/>
              <a:t>tape</a:t>
            </a:r>
            <a:r>
              <a:rPr lang="en-CA" dirty="0"/>
              <a:t>, how do you </a:t>
            </a:r>
            <a:r>
              <a:rPr lang="en-CA" dirty="0" smtClean="0"/>
              <a:t>determine the </a:t>
            </a:r>
            <a:r>
              <a:rPr lang="en-CA" dirty="0"/>
              <a:t>block size to read the </a:t>
            </a:r>
            <a:r>
              <a:rPr lang="en-CA" dirty="0" smtClean="0"/>
              <a:t>tape?</a:t>
            </a:r>
          </a:p>
          <a:p>
            <a:r>
              <a:rPr lang="en-CA" dirty="0" smtClean="0"/>
              <a:t>Reading and writing to tapes have specific block sizes depending on the tape.</a:t>
            </a:r>
          </a:p>
          <a:p>
            <a:r>
              <a:rPr lang="en-CA" dirty="0" smtClean="0"/>
              <a:t>Run the following command:</a:t>
            </a:r>
          </a:p>
          <a:p>
            <a:pPr marL="234950" indent="0">
              <a:buNone/>
            </a:pPr>
            <a:r>
              <a:rPr lang="en-CA" sz="2400" dirty="0" err="1" smtClean="0">
                <a:latin typeface="Courier New" panose="02070309020205020404" pitchFamily="49" charset="0"/>
                <a:cs typeface="Courier New" panose="02070309020205020404" pitchFamily="49" charset="0"/>
              </a:rPr>
              <a:t>dd</a:t>
            </a:r>
            <a:r>
              <a:rPr lang="en-CA" sz="2400" dirty="0" smtClean="0">
                <a:latin typeface="Courier New" panose="02070309020205020404" pitchFamily="49" charset="0"/>
                <a:cs typeface="Courier New" panose="02070309020205020404" pitchFamily="49" charset="0"/>
              </a:rPr>
              <a:t> if=/dev/st0 bs=128k of=/tmp/dd_tape.bs count=1</a:t>
            </a:r>
          </a:p>
          <a:p>
            <a:r>
              <a:rPr lang="en-CA" dirty="0" err="1" smtClean="0"/>
              <a:t>dd</a:t>
            </a:r>
            <a:r>
              <a:rPr lang="en-CA" dirty="0" smtClean="0"/>
              <a:t> reads the data 128 k at a time or stops if the bs is smaller, since we set our count to </a:t>
            </a:r>
            <a:r>
              <a:rPr lang="en-CA" b="1" dirty="0" smtClean="0"/>
              <a:t>1</a:t>
            </a:r>
            <a:r>
              <a:rPr lang="en-CA" dirty="0" smtClean="0"/>
              <a:t>.</a:t>
            </a:r>
          </a:p>
          <a:p>
            <a:r>
              <a:rPr lang="en-CA" dirty="0" smtClean="0"/>
              <a:t>The true bs is the size of our output file dd_tape.bs.  </a:t>
            </a:r>
            <a:endParaRPr lang="en-CA" dirty="0"/>
          </a:p>
        </p:txBody>
      </p:sp>
      <p:sp>
        <p:nvSpPr>
          <p:cNvPr id="2" name="Title 1"/>
          <p:cNvSpPr>
            <a:spLocks noGrp="1"/>
          </p:cNvSpPr>
          <p:nvPr>
            <p:ph type="ctrTitle"/>
          </p:nvPr>
        </p:nvSpPr>
        <p:spPr/>
        <p:txBody>
          <a:bodyPr/>
          <a:lstStyle/>
          <a:p>
            <a:r>
              <a:rPr lang="en-CA" dirty="0" smtClean="0"/>
              <a:t>Magnetic Tapes</a:t>
            </a:r>
            <a:endParaRPr lang="en-CA" dirty="0"/>
          </a:p>
        </p:txBody>
      </p:sp>
    </p:spTree>
    <p:custDataLst>
      <p:tags r:id="rId1"/>
    </p:custDataLst>
    <p:extLst>
      <p:ext uri="{BB962C8B-B14F-4D97-AF65-F5344CB8AC3E}">
        <p14:creationId xmlns:p14="http://schemas.microsoft.com/office/powerpoint/2010/main" val="2493587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Created to store data over two or more disks</a:t>
            </a:r>
          </a:p>
          <a:p>
            <a:r>
              <a:rPr lang="en-CA" dirty="0" smtClean="0"/>
              <a:t>Provide data security, speed and performance</a:t>
            </a:r>
          </a:p>
          <a:p>
            <a:r>
              <a:rPr lang="en-CA" dirty="0" smtClean="0"/>
              <a:t>Create problems for the investigator</a:t>
            </a:r>
          </a:p>
          <a:p>
            <a:r>
              <a:rPr lang="en-CA" dirty="0" smtClean="0"/>
              <a:t>Normally large (require a large amount of disk storage when capturing each disk)</a:t>
            </a:r>
          </a:p>
          <a:p>
            <a:r>
              <a:rPr lang="en-CA" dirty="0" smtClean="0"/>
              <a:t>The same RAID controller may be required to create the RAID</a:t>
            </a:r>
          </a:p>
          <a:p>
            <a:r>
              <a:rPr lang="en-CA" dirty="0" smtClean="0"/>
              <a:t>The investigator requires knowledge of the configuration to recreate the RAID</a:t>
            </a:r>
            <a:endParaRPr lang="en-CA" dirty="0"/>
          </a:p>
        </p:txBody>
      </p:sp>
      <p:sp>
        <p:nvSpPr>
          <p:cNvPr id="2" name="Title 1"/>
          <p:cNvSpPr>
            <a:spLocks noGrp="1"/>
          </p:cNvSpPr>
          <p:nvPr>
            <p:ph type="ctrTitle"/>
          </p:nvPr>
        </p:nvSpPr>
        <p:spPr/>
        <p:txBody>
          <a:bodyPr/>
          <a:lstStyle/>
          <a:p>
            <a:r>
              <a:rPr lang="en-CA" dirty="0" smtClean="0"/>
              <a:t>RAIDs</a:t>
            </a:r>
            <a:endParaRPr lang="en-CA" dirty="0"/>
          </a:p>
        </p:txBody>
      </p:sp>
    </p:spTree>
    <p:custDataLst>
      <p:tags r:id="rId1"/>
    </p:custDataLst>
    <p:extLst>
      <p:ext uri="{BB962C8B-B14F-4D97-AF65-F5344CB8AC3E}">
        <p14:creationId xmlns:p14="http://schemas.microsoft.com/office/powerpoint/2010/main" val="1377994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Although not impossible to reassemble and configure RAIDs to analyze data, it is not an easy process and the results beyond logical information will be minimal.</a:t>
            </a:r>
          </a:p>
          <a:p>
            <a:r>
              <a:rPr lang="en-CA" dirty="0" smtClean="0"/>
              <a:t>Similar to magnetic tapes, the standard process is to capture the logical volumes from a live system.</a:t>
            </a:r>
          </a:p>
          <a:p>
            <a:r>
              <a:rPr lang="en-CA" dirty="0" smtClean="0"/>
              <a:t>Capturing the logical data provides information that is available, it will have a smaller data set to capture, and is faster than imaging several disks and attempting to reassemble back at the lab.  </a:t>
            </a:r>
            <a:endParaRPr lang="en-CA" dirty="0"/>
          </a:p>
        </p:txBody>
      </p:sp>
      <p:sp>
        <p:nvSpPr>
          <p:cNvPr id="2" name="Title 1"/>
          <p:cNvSpPr>
            <a:spLocks noGrp="1"/>
          </p:cNvSpPr>
          <p:nvPr>
            <p:ph type="ctrTitle"/>
          </p:nvPr>
        </p:nvSpPr>
        <p:spPr/>
        <p:txBody>
          <a:bodyPr/>
          <a:lstStyle/>
          <a:p>
            <a:r>
              <a:rPr lang="en-CA" dirty="0" smtClean="0"/>
              <a:t>RAIDs</a:t>
            </a:r>
            <a:endParaRPr lang="en-CA" dirty="0"/>
          </a:p>
        </p:txBody>
      </p:sp>
    </p:spTree>
    <p:custDataLst>
      <p:tags r:id="rId1"/>
    </p:custDataLst>
    <p:extLst>
      <p:ext uri="{BB962C8B-B14F-4D97-AF65-F5344CB8AC3E}">
        <p14:creationId xmlns:p14="http://schemas.microsoft.com/office/powerpoint/2010/main" val="3572866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We have discussed the two-step process of capturing images: acquisition and authentication.</a:t>
            </a:r>
          </a:p>
          <a:p>
            <a:r>
              <a:rPr lang="en-CA" dirty="0" smtClean="0"/>
              <a:t>Authentication involves verifying that the data has not changed by way of a cryptographic hash.</a:t>
            </a:r>
          </a:p>
          <a:p>
            <a:r>
              <a:rPr lang="en-CA" dirty="0" smtClean="0"/>
              <a:t>Once evidence is hashed, data can be stored for days, months or years. </a:t>
            </a:r>
          </a:p>
          <a:p>
            <a:pPr lvl="1"/>
            <a:r>
              <a:rPr lang="en-CA" dirty="0"/>
              <a:t>H</a:t>
            </a:r>
            <a:r>
              <a:rPr lang="en-CA" dirty="0" smtClean="0"/>
              <a:t>ash value won’t change</a:t>
            </a:r>
          </a:p>
          <a:p>
            <a:pPr lvl="1"/>
            <a:r>
              <a:rPr lang="en-CA" dirty="0" smtClean="0"/>
              <a:t>Investigator can provide the data to another investigator. Both can confirm that the data hasn’t changed based on the hash value. </a:t>
            </a:r>
            <a:endParaRPr lang="en-CA" dirty="0"/>
          </a:p>
        </p:txBody>
      </p:sp>
      <p:sp>
        <p:nvSpPr>
          <p:cNvPr id="2" name="Title 1"/>
          <p:cNvSpPr>
            <a:spLocks noGrp="1"/>
          </p:cNvSpPr>
          <p:nvPr>
            <p:ph type="ctrTitle"/>
          </p:nvPr>
        </p:nvSpPr>
        <p:spPr/>
        <p:txBody>
          <a:bodyPr/>
          <a:lstStyle/>
          <a:p>
            <a:r>
              <a:rPr lang="en-CA" dirty="0" smtClean="0"/>
              <a:t>Authenticating Captured Images</a:t>
            </a:r>
            <a:endParaRPr lang="en-CA" dirty="0"/>
          </a:p>
        </p:txBody>
      </p:sp>
    </p:spTree>
    <p:custDataLst>
      <p:tags r:id="rId1"/>
    </p:custDataLst>
    <p:extLst>
      <p:ext uri="{BB962C8B-B14F-4D97-AF65-F5344CB8AC3E}">
        <p14:creationId xmlns:p14="http://schemas.microsoft.com/office/powerpoint/2010/main" val="822960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A hash value is known as the </a:t>
            </a:r>
            <a:r>
              <a:rPr lang="en-CA" i="1" dirty="0" smtClean="0"/>
              <a:t>digital fingerprint</a:t>
            </a:r>
            <a:r>
              <a:rPr lang="en-CA" dirty="0" smtClean="0"/>
              <a:t>.</a:t>
            </a:r>
          </a:p>
          <a:p>
            <a:r>
              <a:rPr lang="en-CA" dirty="0" smtClean="0"/>
              <a:t>Based on the algorithm used, a hash value is created by taking data input of any length and producing a fixed-length hexadecimal number or hash value. </a:t>
            </a:r>
          </a:p>
          <a:p>
            <a:r>
              <a:rPr lang="en-CA" dirty="0" smtClean="0"/>
              <a:t>This hash value changes if one bit is changed.</a:t>
            </a:r>
          </a:p>
          <a:p>
            <a:r>
              <a:rPr lang="en-CA" dirty="0" smtClean="0"/>
              <a:t>The two most commonly used algorithms are md5 and sha1. </a:t>
            </a:r>
          </a:p>
          <a:p>
            <a:r>
              <a:rPr lang="en-CA" dirty="0" smtClean="0"/>
              <a:t>The standard Linux utilities are md5sum and sha1sum.</a:t>
            </a:r>
            <a:endParaRPr lang="en-CA" dirty="0"/>
          </a:p>
        </p:txBody>
      </p:sp>
      <p:sp>
        <p:nvSpPr>
          <p:cNvPr id="2" name="Title 1"/>
          <p:cNvSpPr>
            <a:spLocks noGrp="1"/>
          </p:cNvSpPr>
          <p:nvPr>
            <p:ph type="ctrTitle"/>
          </p:nvPr>
        </p:nvSpPr>
        <p:spPr/>
        <p:txBody>
          <a:bodyPr/>
          <a:lstStyle/>
          <a:p>
            <a:r>
              <a:rPr lang="en-CA" dirty="0" smtClean="0"/>
              <a:t>The Digital Fingerprint</a:t>
            </a:r>
            <a:endParaRPr lang="en-CA" dirty="0"/>
          </a:p>
        </p:txBody>
      </p:sp>
    </p:spTree>
    <p:custDataLst>
      <p:tags r:id="rId1"/>
    </p:custDataLst>
    <p:extLst>
      <p:ext uri="{BB962C8B-B14F-4D97-AF65-F5344CB8AC3E}">
        <p14:creationId xmlns:p14="http://schemas.microsoft.com/office/powerpoint/2010/main" val="4289503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lvl="0"/>
            <a:r>
              <a:rPr lang="en-US" dirty="0" smtClean="0"/>
              <a:t>Chapter 6</a:t>
            </a:r>
          </a:p>
          <a:p>
            <a:pPr marL="0" indent="0">
              <a:buNone/>
            </a:pPr>
            <a:endParaRPr lang="en-US" dirty="0" smtClean="0"/>
          </a:p>
          <a:p>
            <a:pPr marL="914400" lvl="2" indent="0">
              <a:buNone/>
            </a:pPr>
            <a:endParaRPr lang="en-US" dirty="0" smtClean="0"/>
          </a:p>
          <a:p>
            <a:endParaRPr lang="en-US" dirty="0" smtClean="0"/>
          </a:p>
        </p:txBody>
      </p:sp>
      <p:sp>
        <p:nvSpPr>
          <p:cNvPr id="2" name="Title 1"/>
          <p:cNvSpPr>
            <a:spLocks noGrp="1"/>
          </p:cNvSpPr>
          <p:nvPr>
            <p:ph type="ctrTitle"/>
          </p:nvPr>
        </p:nvSpPr>
        <p:spPr/>
        <p:txBody>
          <a:bodyPr/>
          <a:lstStyle/>
          <a:p>
            <a:r>
              <a:rPr lang="en-US" dirty="0" smtClean="0"/>
              <a:t>Module Textbook Readings	</a:t>
            </a:r>
            <a:endParaRPr lang="en-US" dirty="0"/>
          </a:p>
        </p:txBody>
      </p:sp>
    </p:spTree>
    <p:custDataLst>
      <p:tags r:id="rId1"/>
    </p:custDataLst>
    <p:extLst>
      <p:ext uri="{BB962C8B-B14F-4D97-AF65-F5344CB8AC3E}">
        <p14:creationId xmlns:p14="http://schemas.microsoft.com/office/powerpoint/2010/main" val="1315160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a:t>m</a:t>
            </a:r>
            <a:r>
              <a:rPr lang="en-CA" dirty="0" smtClean="0"/>
              <a:t>d5 produces a 128-bit value, while sha1 produces a 160-bit value.</a:t>
            </a:r>
          </a:p>
          <a:p>
            <a:r>
              <a:rPr lang="en-CA" dirty="0" smtClean="0"/>
              <a:t>To create an md5 hash value on a physical device, attach the device and run the following command: </a:t>
            </a:r>
          </a:p>
          <a:p>
            <a:pPr marL="23495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md5sum /dev/(device)</a:t>
            </a:r>
          </a:p>
          <a:p>
            <a:pPr marL="23495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md5sum /dev/</a:t>
            </a:r>
            <a:r>
              <a:rPr lang="en-CA" dirty="0" err="1" smtClean="0">
                <a:latin typeface="Courier New" panose="02070309020205020404" pitchFamily="49" charset="0"/>
                <a:cs typeface="Courier New" panose="02070309020205020404" pitchFamily="49" charset="0"/>
              </a:rPr>
              <a:t>sdc</a:t>
            </a:r>
            <a:endParaRPr lang="en-CA" dirty="0" smtClean="0">
              <a:latin typeface="Courier New" panose="02070309020205020404" pitchFamily="49" charset="0"/>
              <a:cs typeface="Courier New" panose="02070309020205020404" pitchFamily="49" charset="0"/>
            </a:endParaRPr>
          </a:p>
          <a:p>
            <a:r>
              <a:rPr lang="en-CA" dirty="0" smtClean="0"/>
              <a:t>To authenticate and save the result, redirect the output to a text file:</a:t>
            </a:r>
          </a:p>
          <a:p>
            <a:pPr marL="404813" indent="-169863">
              <a:buNone/>
            </a:pPr>
            <a:r>
              <a:rPr lang="en-CA" dirty="0" err="1">
                <a:latin typeface="Courier New" panose="02070309020205020404" pitchFamily="49" charset="0"/>
                <a:cs typeface="Courier New" panose="02070309020205020404" pitchFamily="49" charset="0"/>
              </a:rPr>
              <a:t>sudo</a:t>
            </a:r>
            <a:r>
              <a:rPr lang="en-CA" dirty="0">
                <a:latin typeface="Courier New" panose="02070309020205020404" pitchFamily="49" charset="0"/>
                <a:cs typeface="Courier New" panose="02070309020205020404" pitchFamily="49" charset="0"/>
              </a:rPr>
              <a:t> md5sum /dev/sdc &gt; md5hash.txt</a:t>
            </a:r>
          </a:p>
        </p:txBody>
      </p:sp>
      <p:sp>
        <p:nvSpPr>
          <p:cNvPr id="2" name="Title 1"/>
          <p:cNvSpPr>
            <a:spLocks noGrp="1"/>
          </p:cNvSpPr>
          <p:nvPr>
            <p:ph type="ctrTitle"/>
          </p:nvPr>
        </p:nvSpPr>
        <p:spPr/>
        <p:txBody>
          <a:bodyPr/>
          <a:lstStyle/>
          <a:p>
            <a:r>
              <a:rPr lang="en-CA" dirty="0" smtClean="0"/>
              <a:t>Hash Values – md5sum</a:t>
            </a:r>
            <a:endParaRPr lang="en-CA" dirty="0"/>
          </a:p>
        </p:txBody>
      </p:sp>
    </p:spTree>
    <p:custDataLst>
      <p:tags r:id="rId1"/>
    </p:custDataLst>
    <p:extLst>
      <p:ext uri="{BB962C8B-B14F-4D97-AF65-F5344CB8AC3E}">
        <p14:creationId xmlns:p14="http://schemas.microsoft.com/office/powerpoint/2010/main" val="1969970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2478088" y="2062175"/>
            <a:ext cx="7191375" cy="1524000"/>
          </a:xfrm>
        </p:spPr>
      </p:pic>
      <p:sp>
        <p:nvSpPr>
          <p:cNvPr id="2" name="Title 1"/>
          <p:cNvSpPr>
            <a:spLocks noGrp="1"/>
          </p:cNvSpPr>
          <p:nvPr>
            <p:ph type="ctrTitle"/>
          </p:nvPr>
        </p:nvSpPr>
        <p:spPr/>
        <p:txBody>
          <a:bodyPr/>
          <a:lstStyle/>
          <a:p>
            <a:r>
              <a:rPr lang="en-CA" dirty="0" smtClean="0"/>
              <a:t>Hash Values – md5sum</a:t>
            </a:r>
            <a:endParaRPr lang="en-CA" dirty="0"/>
          </a:p>
        </p:txBody>
      </p:sp>
      <p:sp>
        <p:nvSpPr>
          <p:cNvPr id="5" name="TextBox 3"/>
          <p:cNvSpPr txBox="1"/>
          <p:nvPr/>
        </p:nvSpPr>
        <p:spPr>
          <a:xfrm>
            <a:off x="2635348" y="3865551"/>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3006515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To create a sha1 hash value on a physical device, attach the device and run the following command: </a:t>
            </a:r>
          </a:p>
          <a:p>
            <a:pPr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sha1sum /dev/(</a:t>
            </a:r>
            <a:r>
              <a:rPr lang="en-CA" dirty="0" smtClean="0">
                <a:latin typeface="Courier New" panose="02070309020205020404" pitchFamily="49" charset="0"/>
                <a:cs typeface="Courier New" panose="02070309020205020404" pitchFamily="49" charset="0"/>
              </a:rPr>
              <a:t>device</a:t>
            </a:r>
            <a:endParaRPr lang="en-CA" dirty="0">
              <a:latin typeface="Courier New" panose="02070309020205020404" pitchFamily="49" charset="0"/>
              <a:cs typeface="Courier New" panose="02070309020205020404" pitchFamily="49" charset="0"/>
            </a:endParaRPr>
          </a:p>
          <a:p>
            <a:pPr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sha1sum /</a:t>
            </a:r>
            <a:r>
              <a:rPr lang="en-CA" dirty="0" smtClean="0">
                <a:latin typeface="Courier New" panose="02070309020205020404" pitchFamily="49" charset="0"/>
                <a:cs typeface="Courier New" panose="02070309020205020404" pitchFamily="49" charset="0"/>
              </a:rPr>
              <a:t>dev/</a:t>
            </a:r>
            <a:r>
              <a:rPr lang="en-CA" dirty="0" err="1" smtClean="0">
                <a:latin typeface="Courier New" panose="02070309020205020404" pitchFamily="49" charset="0"/>
                <a:cs typeface="Courier New" panose="02070309020205020404" pitchFamily="49" charset="0"/>
              </a:rPr>
              <a:t>sdc</a:t>
            </a:r>
            <a:endParaRPr lang="en-CA" dirty="0" smtClean="0"/>
          </a:p>
          <a:p>
            <a:r>
              <a:rPr lang="en-CA" dirty="0" smtClean="0"/>
              <a:t>To authenticate and save the result, redirect the output to a text file:</a:t>
            </a:r>
          </a:p>
          <a:p>
            <a:pPr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sha1sum /dev/</a:t>
            </a:r>
            <a:r>
              <a:rPr lang="en-CA" dirty="0" err="1" smtClean="0">
                <a:latin typeface="Courier New" panose="02070309020205020404" pitchFamily="49" charset="0"/>
                <a:cs typeface="Courier New" panose="02070309020205020404" pitchFamily="49" charset="0"/>
              </a:rPr>
              <a:t>sdc</a:t>
            </a:r>
            <a:r>
              <a:rPr lang="en-CA" dirty="0" smtClean="0">
                <a:latin typeface="Courier New" panose="02070309020205020404" pitchFamily="49" charset="0"/>
                <a:cs typeface="Courier New" panose="02070309020205020404" pitchFamily="49" charset="0"/>
              </a:rPr>
              <a:t> &gt; sha1hash.txt</a:t>
            </a:r>
            <a:r>
              <a:rPr lang="en-CA" dirty="0" smtClean="0"/>
              <a:t> </a:t>
            </a:r>
            <a:endParaRPr lang="en-CA" dirty="0"/>
          </a:p>
        </p:txBody>
      </p:sp>
      <p:sp>
        <p:nvSpPr>
          <p:cNvPr id="2" name="Title 1"/>
          <p:cNvSpPr>
            <a:spLocks noGrp="1"/>
          </p:cNvSpPr>
          <p:nvPr>
            <p:ph type="ctrTitle"/>
          </p:nvPr>
        </p:nvSpPr>
        <p:spPr/>
        <p:txBody>
          <a:bodyPr/>
          <a:lstStyle/>
          <a:p>
            <a:r>
              <a:rPr lang="en-CA" dirty="0" smtClean="0"/>
              <a:t>Hash Values – sha1sum</a:t>
            </a:r>
            <a:endParaRPr lang="en-CA" dirty="0"/>
          </a:p>
        </p:txBody>
      </p:sp>
    </p:spTree>
    <p:custDataLst>
      <p:tags r:id="rId1"/>
    </p:custDataLst>
    <p:extLst>
      <p:ext uri="{BB962C8B-B14F-4D97-AF65-F5344CB8AC3E}">
        <p14:creationId xmlns:p14="http://schemas.microsoft.com/office/powerpoint/2010/main" val="3328500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Note the difference between the output of md5sum and sha1sum.</a:t>
            </a:r>
          </a:p>
          <a:p>
            <a:endParaRPr lang="en-CA" dirty="0"/>
          </a:p>
        </p:txBody>
      </p:sp>
      <p:sp>
        <p:nvSpPr>
          <p:cNvPr id="2" name="Title 1"/>
          <p:cNvSpPr>
            <a:spLocks noGrp="1"/>
          </p:cNvSpPr>
          <p:nvPr>
            <p:ph type="ctrTitle"/>
          </p:nvPr>
        </p:nvSpPr>
        <p:spPr/>
        <p:txBody>
          <a:bodyPr/>
          <a:lstStyle/>
          <a:p>
            <a:r>
              <a:rPr lang="en-CA" dirty="0" smtClean="0"/>
              <a:t>Hash Values – Output</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094" y="2524857"/>
            <a:ext cx="9211812" cy="2008959"/>
          </a:xfrm>
          <a:prstGeom prst="rect">
            <a:avLst/>
          </a:prstGeom>
        </p:spPr>
      </p:pic>
      <p:sp>
        <p:nvSpPr>
          <p:cNvPr id="6" name="TextBox 3"/>
          <p:cNvSpPr txBox="1"/>
          <p:nvPr/>
        </p:nvSpPr>
        <p:spPr>
          <a:xfrm>
            <a:off x="2352339" y="4728461"/>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t>Source: SANS Institute. Reproduced and used in accordance with the fair dealing provisions in section 29 of the Canadian Copyright Act for the purposes of education, research or private study. Further distribution may infringe copyright</a:t>
            </a:r>
            <a:endParaRPr lang="en-US" sz="1100" dirty="0"/>
          </a:p>
        </p:txBody>
      </p:sp>
    </p:spTree>
    <p:custDataLst>
      <p:tags r:id="rId1"/>
    </p:custDataLst>
    <p:extLst>
      <p:ext uri="{BB962C8B-B14F-4D97-AF65-F5344CB8AC3E}">
        <p14:creationId xmlns:p14="http://schemas.microsoft.com/office/powerpoint/2010/main" val="4029955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A directory can be hashed recursively by running the </a:t>
            </a:r>
            <a:r>
              <a:rPr lang="en-CA" dirty="0" smtClean="0">
                <a:latin typeface="Courier New" panose="02070309020205020404" pitchFamily="49" charset="0"/>
                <a:cs typeface="Courier New" panose="02070309020205020404" pitchFamily="49" charset="0"/>
              </a:rPr>
              <a:t>find</a:t>
            </a:r>
            <a:r>
              <a:rPr lang="en-CA" dirty="0" smtClean="0"/>
              <a:t> command to locate regular files and then executing md5sum against those files.</a:t>
            </a:r>
          </a:p>
          <a:p>
            <a:pPr indent="0">
              <a:buNone/>
            </a:pPr>
            <a:r>
              <a:rPr lang="en-CA" sz="2400" dirty="0" smtClean="0">
                <a:latin typeface="Courier New" panose="02070309020205020404" pitchFamily="49" charset="0"/>
                <a:cs typeface="Courier New" panose="02070309020205020404" pitchFamily="49" charset="0"/>
              </a:rPr>
              <a:t>find </a:t>
            </a:r>
            <a:r>
              <a:rPr lang="en-CA" sz="2400" dirty="0">
                <a:latin typeface="Courier New" panose="02070309020205020404" pitchFamily="49" charset="0"/>
                <a:cs typeface="Courier New" panose="02070309020205020404" pitchFamily="49" charset="0"/>
              </a:rPr>
              <a:t>/media/(mounted device) -type f –exec md5sum {} </a:t>
            </a:r>
            <a:r>
              <a:rPr lang="en-CA" sz="2400" dirty="0" smtClean="0">
                <a:latin typeface="Courier New" panose="02070309020205020404" pitchFamily="49" charset="0"/>
                <a:cs typeface="Courier New" panose="02070309020205020404" pitchFamily="49" charset="0"/>
              </a:rPr>
              <a:t>\;</a:t>
            </a:r>
            <a:endParaRPr lang="en-CA" sz="2400" dirty="0" smtClean="0"/>
          </a:p>
          <a:p>
            <a:pPr marL="234950" indent="0">
              <a:buNone/>
            </a:pPr>
            <a:r>
              <a:rPr lang="en-CA" sz="2400" dirty="0" smtClean="0">
                <a:latin typeface="Courier New" panose="02070309020205020404" pitchFamily="49" charset="0"/>
                <a:cs typeface="Courier New" panose="02070309020205020404" pitchFamily="49" charset="0"/>
              </a:rPr>
              <a:t>find </a:t>
            </a:r>
            <a:r>
              <a:rPr lang="en-CA" sz="2400" dirty="0">
                <a:latin typeface="Courier New" panose="02070309020205020404" pitchFamily="49" charset="0"/>
                <a:cs typeface="Courier New" panose="02070309020205020404" pitchFamily="49" charset="0"/>
              </a:rPr>
              <a:t>/media/SANDISK\ 4GB/ -type f –exec md5sum {} </a:t>
            </a:r>
            <a:r>
              <a:rPr lang="en-CA" sz="2400" dirty="0" smtClean="0">
                <a:latin typeface="Courier New" panose="02070309020205020404" pitchFamily="49" charset="0"/>
                <a:cs typeface="Courier New" panose="02070309020205020404" pitchFamily="49" charset="0"/>
              </a:rPr>
              <a:t>\;</a:t>
            </a:r>
            <a:endParaRPr lang="en-CA" sz="2400" dirty="0" smtClean="0"/>
          </a:p>
          <a:p>
            <a:endParaRPr lang="en-CA" sz="2400" dirty="0"/>
          </a:p>
        </p:txBody>
      </p:sp>
      <p:sp>
        <p:nvSpPr>
          <p:cNvPr id="2" name="Title 1"/>
          <p:cNvSpPr>
            <a:spLocks noGrp="1"/>
          </p:cNvSpPr>
          <p:nvPr>
            <p:ph type="ctrTitle"/>
          </p:nvPr>
        </p:nvSpPr>
        <p:spPr/>
        <p:txBody>
          <a:bodyPr/>
          <a:lstStyle/>
          <a:p>
            <a:r>
              <a:rPr lang="en-CA" dirty="0" smtClean="0"/>
              <a:t>Recursively Hashing a Directory</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761" y="3943033"/>
            <a:ext cx="7591425" cy="1352550"/>
          </a:xfrm>
          <a:prstGeom prst="rect">
            <a:avLst/>
          </a:prstGeom>
        </p:spPr>
      </p:pic>
      <p:sp>
        <p:nvSpPr>
          <p:cNvPr id="6" name="TextBox 3"/>
          <p:cNvSpPr txBox="1"/>
          <p:nvPr/>
        </p:nvSpPr>
        <p:spPr>
          <a:xfrm>
            <a:off x="2621280" y="5488383"/>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4068629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The contents of the directories are hashed and directed to stdout.</a:t>
            </a:r>
          </a:p>
          <a:p>
            <a:pPr marL="0" indent="0">
              <a:buNone/>
            </a:pPr>
            <a:r>
              <a:rPr lang="en-CA" dirty="0" smtClean="0"/>
              <a:t> </a:t>
            </a:r>
            <a:endParaRPr lang="en-CA" sz="2400" dirty="0"/>
          </a:p>
        </p:txBody>
      </p:sp>
      <p:sp>
        <p:nvSpPr>
          <p:cNvPr id="2" name="Title 1"/>
          <p:cNvSpPr>
            <a:spLocks noGrp="1"/>
          </p:cNvSpPr>
          <p:nvPr>
            <p:ph type="ctrTitle"/>
          </p:nvPr>
        </p:nvSpPr>
        <p:spPr/>
        <p:txBody>
          <a:bodyPr/>
          <a:lstStyle/>
          <a:p>
            <a:r>
              <a:rPr lang="en-CA" dirty="0" smtClean="0"/>
              <a:t>Recursively Hashing a Directory</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279" y="1825625"/>
            <a:ext cx="5672973" cy="3299732"/>
          </a:xfrm>
          <a:prstGeom prst="rect">
            <a:avLst/>
          </a:prstGeom>
        </p:spPr>
      </p:pic>
      <p:sp>
        <p:nvSpPr>
          <p:cNvPr id="6" name="TextBox 3"/>
          <p:cNvSpPr txBox="1"/>
          <p:nvPr/>
        </p:nvSpPr>
        <p:spPr>
          <a:xfrm>
            <a:off x="5102987" y="5302335"/>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2658064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a:t>The </a:t>
            </a:r>
            <a:r>
              <a:rPr lang="en-CA" dirty="0" smtClean="0"/>
              <a:t>results can also be directed to a text file.</a:t>
            </a:r>
          </a:p>
          <a:p>
            <a:pPr marL="234950" indent="0">
              <a:buNone/>
            </a:pPr>
            <a:r>
              <a:rPr lang="en-CA" sz="2400" dirty="0" smtClean="0">
                <a:latin typeface="Courier New" panose="02070309020205020404" pitchFamily="49" charset="0"/>
                <a:cs typeface="Courier New" panose="02070309020205020404" pitchFamily="49" charset="0"/>
              </a:rPr>
              <a:t>find </a:t>
            </a:r>
            <a:r>
              <a:rPr lang="en-CA" sz="2400" dirty="0">
                <a:latin typeface="Courier New" panose="02070309020205020404" pitchFamily="49" charset="0"/>
                <a:cs typeface="Courier New" panose="02070309020205020404" pitchFamily="49" charset="0"/>
              </a:rPr>
              <a:t>/media/SANDISK\ 4GB/ -type f –exec md5sum {} \; &gt; </a:t>
            </a:r>
            <a:r>
              <a:rPr lang="en-CA" sz="2400" dirty="0" smtClean="0">
                <a:latin typeface="Courier New" panose="02070309020205020404" pitchFamily="49" charset="0"/>
                <a:cs typeface="Courier New" panose="02070309020205020404" pitchFamily="49" charset="0"/>
              </a:rPr>
              <a:t>hashList.txt</a:t>
            </a:r>
            <a:endParaRPr lang="en-CA" sz="2000" dirty="0"/>
          </a:p>
          <a:p>
            <a:endParaRPr lang="en-CA" dirty="0"/>
          </a:p>
          <a:p>
            <a:pPr marL="0" indent="0">
              <a:buNone/>
            </a:pPr>
            <a:r>
              <a:rPr lang="en-CA" dirty="0" smtClean="0"/>
              <a:t> </a:t>
            </a:r>
            <a:endParaRPr lang="en-CA" sz="2400" dirty="0"/>
          </a:p>
        </p:txBody>
      </p:sp>
      <p:sp>
        <p:nvSpPr>
          <p:cNvPr id="2" name="Title 1"/>
          <p:cNvSpPr>
            <a:spLocks noGrp="1"/>
          </p:cNvSpPr>
          <p:nvPr>
            <p:ph type="ctrTitle"/>
          </p:nvPr>
        </p:nvSpPr>
        <p:spPr/>
        <p:txBody>
          <a:bodyPr/>
          <a:lstStyle/>
          <a:p>
            <a:r>
              <a:rPr lang="en-CA" dirty="0" smtClean="0"/>
              <a:t>Recursively Hashing a Directory</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517" y="3319847"/>
            <a:ext cx="9194435" cy="938643"/>
          </a:xfrm>
          <a:prstGeom prst="rect">
            <a:avLst/>
          </a:prstGeom>
        </p:spPr>
      </p:pic>
      <p:sp>
        <p:nvSpPr>
          <p:cNvPr id="6" name="TextBox 3"/>
          <p:cNvSpPr txBox="1"/>
          <p:nvPr/>
        </p:nvSpPr>
        <p:spPr>
          <a:xfrm>
            <a:off x="2829260" y="4786839"/>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t>Source: SANS Institute. Reproduced and used in accordance with the fair dealing provisions in section 29 of the Canadian Copyright Act for the purposes of education, research or private study. Further distribution may infringe copyright</a:t>
            </a:r>
            <a:endParaRPr lang="en-US" sz="1100" dirty="0"/>
          </a:p>
        </p:txBody>
      </p:sp>
    </p:spTree>
    <p:custDataLst>
      <p:tags r:id="rId1"/>
    </p:custDataLst>
    <p:extLst>
      <p:ext uri="{BB962C8B-B14F-4D97-AF65-F5344CB8AC3E}">
        <p14:creationId xmlns:p14="http://schemas.microsoft.com/office/powerpoint/2010/main" val="29507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Review the results by running </a:t>
            </a:r>
            <a:r>
              <a:rPr lang="en-CA" dirty="0" smtClean="0">
                <a:latin typeface="Courier New" panose="02070309020205020404" pitchFamily="49" charset="0"/>
                <a:cs typeface="Courier New" panose="02070309020205020404" pitchFamily="49" charset="0"/>
              </a:rPr>
              <a:t>cat hashList.txt</a:t>
            </a:r>
            <a:r>
              <a:rPr lang="en-CA" dirty="0" smtClean="0"/>
              <a:t>.</a:t>
            </a:r>
            <a:endParaRPr lang="en-CA" dirty="0"/>
          </a:p>
          <a:p>
            <a:pPr marL="0" indent="0">
              <a:buNone/>
            </a:pPr>
            <a:r>
              <a:rPr lang="en-CA" dirty="0" smtClean="0"/>
              <a:t> </a:t>
            </a:r>
            <a:endParaRPr lang="en-CA" sz="2400" dirty="0"/>
          </a:p>
        </p:txBody>
      </p:sp>
      <p:sp>
        <p:nvSpPr>
          <p:cNvPr id="2" name="Title 1"/>
          <p:cNvSpPr>
            <a:spLocks noGrp="1"/>
          </p:cNvSpPr>
          <p:nvPr>
            <p:ph type="ctrTitle"/>
          </p:nvPr>
        </p:nvSpPr>
        <p:spPr/>
        <p:txBody>
          <a:bodyPr/>
          <a:lstStyle/>
          <a:p>
            <a:r>
              <a:rPr lang="en-CA" dirty="0" smtClean="0"/>
              <a:t>Recursively Hashing a Directory</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4891" y="1899801"/>
            <a:ext cx="7568293" cy="3692434"/>
          </a:xfrm>
          <a:prstGeom prst="rect">
            <a:avLst/>
          </a:prstGeom>
        </p:spPr>
      </p:pic>
      <p:sp>
        <p:nvSpPr>
          <p:cNvPr id="6" name="TextBox 3"/>
          <p:cNvSpPr txBox="1"/>
          <p:nvPr/>
        </p:nvSpPr>
        <p:spPr>
          <a:xfrm>
            <a:off x="2352338" y="5650974"/>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t>Source: SANS Institute. Reproduced and used in accordance with the fair dealing provisions in section 29 of the Canadian Copyright Act for the purposes of education, research or private study. Further distribution may infringe copyright</a:t>
            </a:r>
            <a:endParaRPr lang="en-US" sz="1100" dirty="0"/>
          </a:p>
        </p:txBody>
      </p:sp>
    </p:spTree>
    <p:custDataLst>
      <p:tags r:id="rId1"/>
    </p:custDataLst>
    <p:extLst>
      <p:ext uri="{BB962C8B-B14F-4D97-AF65-F5344CB8AC3E}">
        <p14:creationId xmlns:p14="http://schemas.microsoft.com/office/powerpoint/2010/main" val="2441008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md5deep is another hashing program installed in SIFT.</a:t>
            </a:r>
          </a:p>
          <a:p>
            <a:r>
              <a:rPr lang="en-CA" dirty="0" smtClean="0"/>
              <a:t>To create a log of all files on a read only mounted device, run the following command:</a:t>
            </a:r>
          </a:p>
          <a:p>
            <a:pPr indent="0">
              <a:buNone/>
            </a:pPr>
            <a:r>
              <a:rPr lang="en-CA" dirty="0">
                <a:latin typeface="Courier New" panose="02070309020205020404" pitchFamily="49" charset="0"/>
                <a:cs typeface="Courier New" panose="02070309020205020404" pitchFamily="49" charset="0"/>
              </a:rPr>
              <a:t>md5deep</a:t>
            </a:r>
            <a:r>
              <a:rPr lang="en-CA" dirty="0" smtClean="0">
                <a:latin typeface="Courier New" panose="02070309020205020404" pitchFamily="49" charset="0"/>
                <a:cs typeface="Courier New" panose="02070309020205020404" pitchFamily="49" charset="0"/>
              </a:rPr>
              <a:t> –r /media/(Mounted Device)/ md5deep.txt</a:t>
            </a:r>
          </a:p>
          <a:p>
            <a:r>
              <a:rPr lang="en-CA" dirty="0" smtClean="0"/>
              <a:t>To view the output, run the </a:t>
            </a:r>
            <a:r>
              <a:rPr lang="en-CA" dirty="0" smtClean="0">
                <a:latin typeface="Courier New" panose="02070309020205020404" pitchFamily="49" charset="0"/>
                <a:cs typeface="Courier New" panose="02070309020205020404" pitchFamily="49" charset="0"/>
              </a:rPr>
              <a:t>cat</a:t>
            </a:r>
            <a:r>
              <a:rPr lang="en-CA" dirty="0" smtClean="0"/>
              <a:t> command on the md5deep.txt file.</a:t>
            </a:r>
          </a:p>
          <a:p>
            <a:endParaRPr lang="en-CA" dirty="0" smtClean="0"/>
          </a:p>
          <a:p>
            <a:pPr marL="0" indent="0">
              <a:buNone/>
            </a:pPr>
            <a:endParaRPr lang="en-CA" sz="2400" dirty="0"/>
          </a:p>
        </p:txBody>
      </p:sp>
      <p:sp>
        <p:nvSpPr>
          <p:cNvPr id="2" name="Title 1"/>
          <p:cNvSpPr>
            <a:spLocks noGrp="1"/>
          </p:cNvSpPr>
          <p:nvPr>
            <p:ph type="ctrTitle"/>
          </p:nvPr>
        </p:nvSpPr>
        <p:spPr/>
        <p:txBody>
          <a:bodyPr/>
          <a:lstStyle/>
          <a:p>
            <a:r>
              <a:rPr lang="en-CA" dirty="0"/>
              <a:t>m</a:t>
            </a:r>
            <a:r>
              <a:rPr lang="en-CA" dirty="0" smtClean="0"/>
              <a:t>d5deep - Examples</a:t>
            </a:r>
            <a:endParaRPr lang="en-CA" dirty="0"/>
          </a:p>
        </p:txBody>
      </p:sp>
    </p:spTree>
    <p:custDataLst>
      <p:tags r:id="rId1"/>
    </p:custDataLst>
    <p:extLst>
      <p:ext uri="{BB962C8B-B14F-4D97-AF65-F5344CB8AC3E}">
        <p14:creationId xmlns:p14="http://schemas.microsoft.com/office/powerpoint/2010/main" val="4147406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marL="0" indent="0">
              <a:buNone/>
            </a:pPr>
            <a:endParaRPr lang="en-CA" dirty="0" smtClean="0"/>
          </a:p>
          <a:p>
            <a:endParaRPr lang="en-CA" dirty="0" smtClean="0"/>
          </a:p>
          <a:p>
            <a:pPr marL="0" indent="0">
              <a:buNone/>
            </a:pPr>
            <a:endParaRPr lang="en-CA" sz="2400" dirty="0"/>
          </a:p>
        </p:txBody>
      </p:sp>
      <p:sp>
        <p:nvSpPr>
          <p:cNvPr id="2" name="Title 1"/>
          <p:cNvSpPr>
            <a:spLocks noGrp="1"/>
          </p:cNvSpPr>
          <p:nvPr>
            <p:ph type="ctrTitle"/>
          </p:nvPr>
        </p:nvSpPr>
        <p:spPr/>
        <p:txBody>
          <a:bodyPr/>
          <a:lstStyle/>
          <a:p>
            <a:r>
              <a:rPr lang="en-CA" dirty="0"/>
              <a:t>m</a:t>
            </a:r>
            <a:r>
              <a:rPr lang="en-CA" dirty="0" smtClean="0"/>
              <a:t>d5deep - Examples</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7387" y="3462348"/>
            <a:ext cx="8181975" cy="12382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7387" y="1690688"/>
            <a:ext cx="8201342" cy="1224396"/>
          </a:xfrm>
          <a:prstGeom prst="rect">
            <a:avLst/>
          </a:prstGeom>
        </p:spPr>
      </p:pic>
      <p:sp>
        <p:nvSpPr>
          <p:cNvPr id="7" name="TextBox 3"/>
          <p:cNvSpPr txBox="1"/>
          <p:nvPr/>
        </p:nvSpPr>
        <p:spPr>
          <a:xfrm>
            <a:off x="2671406" y="5027295"/>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2249087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Capturing Removable Media is no different than collecting non-volatile data.</a:t>
            </a:r>
          </a:p>
          <a:p>
            <a:r>
              <a:rPr lang="en-CA" dirty="0" smtClean="0"/>
              <a:t>Similar to capturing hard disks, the process involves capturing and authenticating the data. </a:t>
            </a:r>
          </a:p>
          <a:p>
            <a:r>
              <a:rPr lang="en-CA" dirty="0" smtClean="0"/>
              <a:t>The same procedure of wiping target media and ensuring the suspect media is write-protected remains.</a:t>
            </a:r>
          </a:p>
          <a:p>
            <a:r>
              <a:rPr lang="en-CA" dirty="0" smtClean="0"/>
              <a:t>One difference is that removable media may have a write-protect tab which can be enabled, or in the case of optical disks, which may not be writable.   </a:t>
            </a:r>
          </a:p>
        </p:txBody>
      </p:sp>
      <p:sp>
        <p:nvSpPr>
          <p:cNvPr id="2" name="Title 1"/>
          <p:cNvSpPr>
            <a:spLocks noGrp="1"/>
          </p:cNvSpPr>
          <p:nvPr>
            <p:ph type="ctrTitle"/>
          </p:nvPr>
        </p:nvSpPr>
        <p:spPr/>
        <p:txBody>
          <a:bodyPr/>
          <a:lstStyle/>
          <a:p>
            <a:r>
              <a:rPr lang="en-CA" dirty="0" smtClean="0"/>
              <a:t>Removable Media </a:t>
            </a:r>
            <a:endParaRPr lang="en-CA" dirty="0"/>
          </a:p>
        </p:txBody>
      </p:sp>
    </p:spTree>
    <p:custDataLst>
      <p:tags r:id="rId1"/>
    </p:custDataLst>
    <p:extLst>
      <p:ext uri="{BB962C8B-B14F-4D97-AF65-F5344CB8AC3E}">
        <p14:creationId xmlns:p14="http://schemas.microsoft.com/office/powerpoint/2010/main" val="2982163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To estimate the time when authenticating a device, use the </a:t>
            </a:r>
            <a:r>
              <a:rPr lang="en-CA" dirty="0" smtClean="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e</a:t>
            </a:r>
            <a:r>
              <a:rPr lang="en-CA" dirty="0" smtClean="0"/>
              <a:t> option</a:t>
            </a:r>
            <a:r>
              <a:rPr lang="en-CA" dirty="0"/>
              <a:t>:</a:t>
            </a:r>
            <a:endParaRPr lang="en-CA" dirty="0" smtClean="0"/>
          </a:p>
          <a:p>
            <a:pPr indent="0">
              <a:buNone/>
            </a:pPr>
            <a:r>
              <a:rPr lang="en-CA" dirty="0" smtClean="0">
                <a:latin typeface="Courier New" panose="02070309020205020404" pitchFamily="49" charset="0"/>
                <a:cs typeface="Courier New" panose="02070309020205020404" pitchFamily="49" charset="0"/>
              </a:rPr>
              <a:t>md5deep </a:t>
            </a:r>
            <a:r>
              <a:rPr lang="en-CA" dirty="0">
                <a:latin typeface="Courier New" panose="02070309020205020404" pitchFamily="49" charset="0"/>
                <a:cs typeface="Courier New" panose="02070309020205020404" pitchFamily="49" charset="0"/>
              </a:rPr>
              <a:t>–e /</a:t>
            </a:r>
            <a:r>
              <a:rPr lang="en-CA" dirty="0" smtClean="0">
                <a:latin typeface="Courier New" panose="02070309020205020404" pitchFamily="49" charset="0"/>
                <a:cs typeface="Courier New" panose="02070309020205020404" pitchFamily="49" charset="0"/>
              </a:rPr>
              <a:t>dev/</a:t>
            </a:r>
            <a:r>
              <a:rPr lang="en-CA" dirty="0" err="1" smtClean="0">
                <a:latin typeface="Courier New" panose="02070309020205020404" pitchFamily="49" charset="0"/>
                <a:cs typeface="Courier New" panose="02070309020205020404" pitchFamily="49" charset="0"/>
              </a:rPr>
              <a:t>sdc</a:t>
            </a:r>
            <a:endParaRPr lang="en-CA" dirty="0" smtClean="0"/>
          </a:p>
          <a:p>
            <a:r>
              <a:rPr lang="en-CA" dirty="0" smtClean="0"/>
              <a:t>To find only .jpeg files on read only mounted device, run the command:</a:t>
            </a:r>
          </a:p>
          <a:p>
            <a:pPr indent="0">
              <a:buNone/>
            </a:pPr>
            <a:r>
              <a:rPr lang="en-CA" dirty="0" smtClean="0">
                <a:latin typeface="Courier New" panose="02070309020205020404" pitchFamily="49" charset="0"/>
                <a:cs typeface="Courier New" panose="02070309020205020404" pitchFamily="49" charset="0"/>
              </a:rPr>
              <a:t>find </a:t>
            </a:r>
            <a:r>
              <a:rPr lang="en-CA" dirty="0">
                <a:latin typeface="Courier New" panose="02070309020205020404" pitchFamily="49" charset="0"/>
                <a:cs typeface="Courier New" panose="02070309020205020404" pitchFamily="49" charset="0"/>
              </a:rPr>
              <a:t>/media/(device)/ -iname “*.jpg” –exec md5deep {} </a:t>
            </a:r>
            <a:r>
              <a:rPr lang="en-CA" dirty="0" smtClean="0">
                <a:latin typeface="Courier New" panose="02070309020205020404" pitchFamily="49" charset="0"/>
                <a:cs typeface="Courier New" panose="02070309020205020404" pitchFamily="49" charset="0"/>
              </a:rPr>
              <a:t>\;</a:t>
            </a:r>
            <a:endParaRPr lang="en-CA" dirty="0" smtClean="0"/>
          </a:p>
          <a:p>
            <a:endParaRPr lang="en-CA" dirty="0" smtClean="0"/>
          </a:p>
          <a:p>
            <a:endParaRPr lang="en-CA" dirty="0" smtClean="0"/>
          </a:p>
          <a:p>
            <a:pPr marL="0" indent="0">
              <a:buNone/>
            </a:pPr>
            <a:endParaRPr lang="en-CA" sz="2400" dirty="0"/>
          </a:p>
        </p:txBody>
      </p:sp>
      <p:sp>
        <p:nvSpPr>
          <p:cNvPr id="2" name="Title 1"/>
          <p:cNvSpPr>
            <a:spLocks noGrp="1"/>
          </p:cNvSpPr>
          <p:nvPr>
            <p:ph type="ctrTitle"/>
          </p:nvPr>
        </p:nvSpPr>
        <p:spPr/>
        <p:txBody>
          <a:bodyPr/>
          <a:lstStyle/>
          <a:p>
            <a:r>
              <a:rPr lang="en-CA" dirty="0"/>
              <a:t>m</a:t>
            </a:r>
            <a:r>
              <a:rPr lang="en-CA" dirty="0" smtClean="0"/>
              <a:t>d5deep - Examples</a:t>
            </a:r>
            <a:endParaRPr lang="en-CA" dirty="0"/>
          </a:p>
        </p:txBody>
      </p:sp>
    </p:spTree>
    <p:custDataLst>
      <p:tags r:id="rId1"/>
    </p:custDataLst>
    <p:extLst>
      <p:ext uri="{BB962C8B-B14F-4D97-AF65-F5344CB8AC3E}">
        <p14:creationId xmlns:p14="http://schemas.microsoft.com/office/powerpoint/2010/main" val="2009044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To create a hash set of all .jpeg files on read only mounted device, run the command:</a:t>
            </a:r>
          </a:p>
          <a:p>
            <a:pPr indent="0">
              <a:buNone/>
            </a:pPr>
            <a:r>
              <a:rPr lang="en-CA" dirty="0" smtClean="0">
                <a:latin typeface="Courier New" panose="02070309020205020404" pitchFamily="49" charset="0"/>
                <a:cs typeface="Courier New" panose="02070309020205020404" pitchFamily="49" charset="0"/>
              </a:rPr>
              <a:t>find </a:t>
            </a:r>
            <a:r>
              <a:rPr lang="en-CA" dirty="0">
                <a:latin typeface="Courier New" panose="02070309020205020404" pitchFamily="49" charset="0"/>
                <a:cs typeface="Courier New" panose="02070309020205020404" pitchFamily="49" charset="0"/>
              </a:rPr>
              <a:t>/media/(device)/ -iname “*.jpg” –exec md5deep –b {} \; &gt; </a:t>
            </a:r>
            <a:r>
              <a:rPr lang="en-CA" dirty="0" smtClean="0">
                <a:latin typeface="Courier New" panose="02070309020205020404" pitchFamily="49" charset="0"/>
                <a:cs typeface="Courier New" panose="02070309020205020404" pitchFamily="49" charset="0"/>
              </a:rPr>
              <a:t>hashset.txt</a:t>
            </a:r>
            <a:endParaRPr lang="en-CA" dirty="0" smtClean="0"/>
          </a:p>
          <a:p>
            <a:r>
              <a:rPr lang="en-CA" dirty="0" smtClean="0"/>
              <a:t>The </a:t>
            </a:r>
            <a:r>
              <a:rPr lang="en-CA" dirty="0" smtClean="0">
                <a:latin typeface="Courier New" panose="02070309020205020404" pitchFamily="49" charset="0"/>
                <a:cs typeface="Courier New" panose="02070309020205020404" pitchFamily="49" charset="0"/>
              </a:rPr>
              <a:t>-b</a:t>
            </a:r>
            <a:r>
              <a:rPr lang="en-CA" dirty="0" smtClean="0"/>
              <a:t> option provides a bare output, so only the hash value and file name are displayed.</a:t>
            </a:r>
          </a:p>
          <a:p>
            <a:endParaRPr lang="en-CA" dirty="0" smtClean="0"/>
          </a:p>
          <a:p>
            <a:endParaRPr lang="en-CA" dirty="0" smtClean="0"/>
          </a:p>
          <a:p>
            <a:endParaRPr lang="en-CA" dirty="0" smtClean="0"/>
          </a:p>
          <a:p>
            <a:pPr marL="0" indent="0">
              <a:buNone/>
            </a:pPr>
            <a:endParaRPr lang="en-CA" sz="2400" dirty="0"/>
          </a:p>
        </p:txBody>
      </p:sp>
      <p:sp>
        <p:nvSpPr>
          <p:cNvPr id="2" name="Title 1"/>
          <p:cNvSpPr>
            <a:spLocks noGrp="1"/>
          </p:cNvSpPr>
          <p:nvPr>
            <p:ph type="ctrTitle"/>
          </p:nvPr>
        </p:nvSpPr>
        <p:spPr/>
        <p:txBody>
          <a:bodyPr/>
          <a:lstStyle/>
          <a:p>
            <a:r>
              <a:rPr lang="en-CA" dirty="0"/>
              <a:t>m</a:t>
            </a:r>
            <a:r>
              <a:rPr lang="en-CA" dirty="0" smtClean="0"/>
              <a:t>d5deep - Examples</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850" y="4514850"/>
            <a:ext cx="10020300" cy="1085850"/>
          </a:xfrm>
          <a:prstGeom prst="rect">
            <a:avLst/>
          </a:prstGeom>
        </p:spPr>
      </p:pic>
      <p:sp>
        <p:nvSpPr>
          <p:cNvPr id="6" name="TextBox 3"/>
          <p:cNvSpPr txBox="1"/>
          <p:nvPr/>
        </p:nvSpPr>
        <p:spPr>
          <a:xfrm>
            <a:off x="2234005" y="5600700"/>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t>Source: SANS Institute. Reproduced and used in accordance with the fair dealing provisions in section 29 of the Canadian Copyright Act for the purposes of education, research or private study. Further distribution may infringe copyright</a:t>
            </a:r>
            <a:endParaRPr lang="en-US" sz="1100" dirty="0"/>
          </a:p>
        </p:txBody>
      </p:sp>
    </p:spTree>
    <p:custDataLst>
      <p:tags r:id="rId1"/>
    </p:custDataLst>
    <p:extLst>
      <p:ext uri="{BB962C8B-B14F-4D97-AF65-F5344CB8AC3E}">
        <p14:creationId xmlns:p14="http://schemas.microsoft.com/office/powerpoint/2010/main" val="4153162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endParaRPr lang="en-CA" dirty="0" smtClean="0"/>
          </a:p>
          <a:p>
            <a:endParaRPr lang="en-CA" dirty="0" smtClean="0"/>
          </a:p>
          <a:p>
            <a:endParaRPr lang="en-CA" dirty="0" smtClean="0"/>
          </a:p>
          <a:p>
            <a:pPr marL="0" indent="0">
              <a:buNone/>
            </a:pPr>
            <a:endParaRPr lang="en-CA" sz="2400" dirty="0"/>
          </a:p>
        </p:txBody>
      </p:sp>
      <p:sp>
        <p:nvSpPr>
          <p:cNvPr id="2" name="Title 1"/>
          <p:cNvSpPr>
            <a:spLocks noGrp="1"/>
          </p:cNvSpPr>
          <p:nvPr>
            <p:ph type="ctrTitle"/>
          </p:nvPr>
        </p:nvSpPr>
        <p:spPr/>
        <p:txBody>
          <a:bodyPr/>
          <a:lstStyle/>
          <a:p>
            <a:r>
              <a:rPr lang="en-CA" dirty="0"/>
              <a:t>m</a:t>
            </a:r>
            <a:r>
              <a:rPr lang="en-CA" dirty="0" smtClean="0"/>
              <a:t>d5deep - Examples</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441" y="1135964"/>
            <a:ext cx="9982200" cy="4410075"/>
          </a:xfrm>
          <a:prstGeom prst="rect">
            <a:avLst/>
          </a:prstGeom>
        </p:spPr>
      </p:pic>
      <p:sp>
        <p:nvSpPr>
          <p:cNvPr id="6" name="TextBox 3"/>
          <p:cNvSpPr txBox="1"/>
          <p:nvPr/>
        </p:nvSpPr>
        <p:spPr>
          <a:xfrm>
            <a:off x="2641017" y="5635940"/>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4058924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dcfldd and dc3dd have built in options to hash the device while imaging.</a:t>
            </a:r>
          </a:p>
          <a:p>
            <a:r>
              <a:rPr lang="en-CA" dirty="0" smtClean="0"/>
              <a:t>For dcfldd, add the hash option. Use md5, sha1, etc.</a:t>
            </a:r>
          </a:p>
          <a:p>
            <a:pPr marL="234950" indent="0">
              <a:buNone/>
            </a:pPr>
            <a:r>
              <a:rPr lang="en-CA" sz="2200" dirty="0" err="1" smtClean="0">
                <a:latin typeface="Courier New" panose="02070309020205020404" pitchFamily="49" charset="0"/>
                <a:cs typeface="Courier New" panose="02070309020205020404" pitchFamily="49" charset="0"/>
              </a:rPr>
              <a:t>dcfldd</a:t>
            </a:r>
            <a:r>
              <a:rPr lang="en-CA" sz="2200" dirty="0" smtClean="0">
                <a:latin typeface="Courier New" panose="02070309020205020404" pitchFamily="49" charset="0"/>
                <a:cs typeface="Courier New" panose="02070309020205020404" pitchFamily="49" charset="0"/>
              </a:rPr>
              <a:t> if=/dev/sdc bs=4k conv=noerror of=</a:t>
            </a:r>
            <a:r>
              <a:rPr lang="en-CA" sz="2200" dirty="0" err="1" smtClean="0">
                <a:latin typeface="Courier New" panose="02070309020205020404" pitchFamily="49" charset="0"/>
                <a:cs typeface="Courier New" panose="02070309020205020404" pitchFamily="49" charset="0"/>
              </a:rPr>
              <a:t>image.raw</a:t>
            </a:r>
            <a:r>
              <a:rPr lang="en-CA" sz="2200" dirty="0" smtClean="0">
                <a:latin typeface="Courier New" panose="02070309020205020404" pitchFamily="49" charset="0"/>
                <a:cs typeface="Courier New" panose="02070309020205020404" pitchFamily="49" charset="0"/>
              </a:rPr>
              <a:t> hash=md5</a:t>
            </a:r>
          </a:p>
          <a:p>
            <a:r>
              <a:rPr lang="en-CA" dirty="0" smtClean="0"/>
              <a:t>dc3dd works the same way: </a:t>
            </a:r>
            <a:r>
              <a:rPr lang="en-CA" dirty="0"/>
              <a:t>add the hash </a:t>
            </a:r>
            <a:r>
              <a:rPr lang="en-CA" dirty="0" smtClean="0"/>
              <a:t>option to the command. </a:t>
            </a:r>
            <a:r>
              <a:rPr lang="en-CA" dirty="0"/>
              <a:t>Use md5, </a:t>
            </a:r>
            <a:r>
              <a:rPr lang="en-CA" dirty="0" smtClean="0"/>
              <a:t>sha1. etc.</a:t>
            </a:r>
          </a:p>
          <a:p>
            <a:pPr marL="234950" indent="0">
              <a:buNone/>
            </a:pPr>
            <a:r>
              <a:rPr lang="en-CA" dirty="0" smtClean="0">
                <a:latin typeface="Courier New" panose="02070309020205020404" pitchFamily="49" charset="0"/>
                <a:cs typeface="Courier New" panose="02070309020205020404" pitchFamily="49" charset="0"/>
              </a:rPr>
              <a:t>dc3dd if=dev/sdc of=image2.raw hash=sha1</a:t>
            </a:r>
            <a:endParaRPr lang="en-CA" dirty="0"/>
          </a:p>
        </p:txBody>
      </p:sp>
      <p:sp>
        <p:nvSpPr>
          <p:cNvPr id="2" name="Title 1"/>
          <p:cNvSpPr>
            <a:spLocks noGrp="1"/>
          </p:cNvSpPr>
          <p:nvPr>
            <p:ph type="ctrTitle"/>
          </p:nvPr>
        </p:nvSpPr>
        <p:spPr/>
        <p:txBody>
          <a:bodyPr/>
          <a:lstStyle/>
          <a:p>
            <a:r>
              <a:rPr lang="en-CA" dirty="0" smtClean="0"/>
              <a:t>Hashing a Device while Imaging</a:t>
            </a:r>
            <a:endParaRPr lang="en-CA" dirty="0"/>
          </a:p>
        </p:txBody>
      </p:sp>
    </p:spTree>
    <p:custDataLst>
      <p:tags r:id="rId1"/>
    </p:custDataLst>
    <p:extLst>
      <p:ext uri="{BB962C8B-B14F-4D97-AF65-F5344CB8AC3E}">
        <p14:creationId xmlns:p14="http://schemas.microsoft.com/office/powerpoint/2010/main" val="2893642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fontScale="92500"/>
          </a:bodyPr>
          <a:lstStyle/>
          <a:p>
            <a:r>
              <a:rPr lang="en-CA" dirty="0" smtClean="0"/>
              <a:t>Capturing removable media involves the same procedure as capturing non-volatile data. </a:t>
            </a:r>
          </a:p>
          <a:p>
            <a:r>
              <a:rPr lang="en-CA" dirty="0" smtClean="0"/>
              <a:t>Capturing media such as SD cards</a:t>
            </a:r>
            <a:r>
              <a:rPr lang="en-CA" smtClean="0"/>
              <a:t>, compact flash and memory sticks </a:t>
            </a:r>
            <a:r>
              <a:rPr lang="en-CA" dirty="0" smtClean="0"/>
              <a:t>are easier to write-protect using </a:t>
            </a:r>
            <a:r>
              <a:rPr lang="en-CA" smtClean="0"/>
              <a:t>a forensic card reader</a:t>
            </a:r>
            <a:r>
              <a:rPr lang="en-CA" dirty="0" smtClean="0"/>
              <a:t>.</a:t>
            </a:r>
          </a:p>
          <a:p>
            <a:r>
              <a:rPr lang="en-CA" dirty="0" smtClean="0"/>
              <a:t>Magnetic tapes and RAID provide challenges for the investigator. Capture logical data involving tapes and RAIDs.</a:t>
            </a:r>
          </a:p>
          <a:p>
            <a:r>
              <a:rPr lang="en-CA" dirty="0" smtClean="0"/>
              <a:t>Authenticating data involves creating a “digital fingerprint” or hash value of the media. </a:t>
            </a:r>
          </a:p>
          <a:p>
            <a:r>
              <a:rPr lang="en-CA" dirty="0" smtClean="0"/>
              <a:t>A hash value ensures that integrity of the data by ensuring the data has not changed since the data was hashed. </a:t>
            </a:r>
            <a:endParaRPr lang="en-CA" dirty="0"/>
          </a:p>
          <a:p>
            <a:endParaRPr lang="en-CA" dirty="0"/>
          </a:p>
          <a:p>
            <a:endParaRPr lang="en-CA" dirty="0"/>
          </a:p>
          <a:p>
            <a:endParaRPr lang="en-US" dirty="0"/>
          </a:p>
        </p:txBody>
      </p:sp>
      <p:sp>
        <p:nvSpPr>
          <p:cNvPr id="2" name="Title 1"/>
          <p:cNvSpPr>
            <a:spLocks noGrp="1"/>
          </p:cNvSpPr>
          <p:nvPr>
            <p:ph type="ctrTitle"/>
          </p:nvPr>
        </p:nvSpPr>
        <p:spPr/>
        <p:txBody>
          <a:bodyPr/>
          <a:lstStyle/>
          <a:p>
            <a:r>
              <a:rPr lang="en-US" dirty="0" smtClean="0"/>
              <a:t>Summary</a:t>
            </a:r>
            <a:endParaRPr lang="en-US" dirty="0"/>
          </a:p>
        </p:txBody>
      </p:sp>
    </p:spTree>
    <p:custDataLst>
      <p:tags r:id="rId1"/>
    </p:custDataLst>
    <p:extLst>
      <p:ext uri="{BB962C8B-B14F-4D97-AF65-F5344CB8AC3E}">
        <p14:creationId xmlns:p14="http://schemas.microsoft.com/office/powerpoint/2010/main" val="15281244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US" dirty="0"/>
              <a:t>SANS Institute (2017). SIFT Workstation [VMware Appliance]. Retrieved from https://digital-forensics.sans.org/community/downloads</a:t>
            </a:r>
          </a:p>
          <a:p>
            <a:pPr marL="0" indent="0">
              <a:buNone/>
            </a:pPr>
            <a:r>
              <a:rPr lang="en-CA" dirty="0" smtClean="0"/>
              <a:t> </a:t>
            </a:r>
            <a:endParaRPr lang="en-CA" dirty="0"/>
          </a:p>
          <a:p>
            <a:endParaRPr lang="en-CA" dirty="0"/>
          </a:p>
          <a:p>
            <a:endParaRPr lang="en-CA" dirty="0"/>
          </a:p>
          <a:p>
            <a:endParaRPr lang="en-US" dirty="0"/>
          </a:p>
        </p:txBody>
      </p:sp>
      <p:sp>
        <p:nvSpPr>
          <p:cNvPr id="2" name="Title 1"/>
          <p:cNvSpPr>
            <a:spLocks noGrp="1"/>
          </p:cNvSpPr>
          <p:nvPr>
            <p:ph type="ctrTitle"/>
          </p:nvPr>
        </p:nvSpPr>
        <p:spPr/>
        <p:txBody>
          <a:bodyPr/>
          <a:lstStyle/>
          <a:p>
            <a:r>
              <a:rPr lang="en-US" dirty="0" smtClean="0"/>
              <a:t>References</a:t>
            </a:r>
            <a:endParaRPr lang="en-US" dirty="0"/>
          </a:p>
        </p:txBody>
      </p:sp>
    </p:spTree>
    <p:custDataLst>
      <p:tags r:id="rId1"/>
    </p:custDataLst>
    <p:extLst>
      <p:ext uri="{BB962C8B-B14F-4D97-AF65-F5344CB8AC3E}">
        <p14:creationId xmlns:p14="http://schemas.microsoft.com/office/powerpoint/2010/main" val="3799713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02483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sz="3200" dirty="0" smtClean="0"/>
              <a:t>Removable media can be purchased in a number of formats:</a:t>
            </a:r>
          </a:p>
          <a:p>
            <a:pPr marL="457200"/>
            <a:r>
              <a:rPr lang="en-CA" dirty="0" smtClean="0"/>
              <a:t>Memory cards, such as Secure Digital (SD, Mini SD, and Micro SD), Compact Flash (CF), and Memory Sticks</a:t>
            </a:r>
          </a:p>
          <a:p>
            <a:pPr marL="457200"/>
            <a:r>
              <a:rPr lang="en-CA" dirty="0" smtClean="0"/>
              <a:t>Optical disks (CD, DVD, Blue-Ray)</a:t>
            </a:r>
          </a:p>
          <a:p>
            <a:pPr marL="457200"/>
            <a:r>
              <a:rPr lang="en-CA" dirty="0"/>
              <a:t>Magnetic </a:t>
            </a:r>
            <a:r>
              <a:rPr lang="en-CA" dirty="0" smtClean="0"/>
              <a:t>tapes</a:t>
            </a:r>
            <a:endParaRPr lang="en-CA" dirty="0"/>
          </a:p>
        </p:txBody>
      </p:sp>
      <p:sp>
        <p:nvSpPr>
          <p:cNvPr id="2" name="Title 1"/>
          <p:cNvSpPr>
            <a:spLocks noGrp="1"/>
          </p:cNvSpPr>
          <p:nvPr>
            <p:ph type="ctrTitle"/>
          </p:nvPr>
        </p:nvSpPr>
        <p:spPr/>
        <p:txBody>
          <a:bodyPr/>
          <a:lstStyle/>
          <a:p>
            <a:r>
              <a:rPr lang="en-CA" dirty="0" smtClean="0"/>
              <a:t>Types of Removable Media</a:t>
            </a:r>
            <a:endParaRPr lang="en-CA" dirty="0"/>
          </a:p>
        </p:txBody>
      </p:sp>
    </p:spTree>
    <p:custDataLst>
      <p:tags r:id="rId1"/>
    </p:custDataLst>
    <p:extLst>
      <p:ext uri="{BB962C8B-B14F-4D97-AF65-F5344CB8AC3E}">
        <p14:creationId xmlns:p14="http://schemas.microsoft.com/office/powerpoint/2010/main" val="624844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In this example, the SD card has a lock that can be enabled to ensure that data is not written to the media.</a:t>
            </a:r>
          </a:p>
        </p:txBody>
      </p:sp>
      <p:sp>
        <p:nvSpPr>
          <p:cNvPr id="2" name="Title 1"/>
          <p:cNvSpPr>
            <a:spLocks noGrp="1"/>
          </p:cNvSpPr>
          <p:nvPr>
            <p:ph type="ctrTitle"/>
          </p:nvPr>
        </p:nvSpPr>
        <p:spPr/>
        <p:txBody>
          <a:bodyPr/>
          <a:lstStyle/>
          <a:p>
            <a:r>
              <a:rPr lang="en-CA" dirty="0" smtClean="0"/>
              <a:t>Removable Media – Write Protectors</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700" y="2762250"/>
            <a:ext cx="4356100" cy="3267075"/>
          </a:xfrm>
          <a:prstGeom prst="rect">
            <a:avLst/>
          </a:prstGeom>
        </p:spPr>
      </p:pic>
    </p:spTree>
    <p:custDataLst>
      <p:tags r:id="rId1"/>
    </p:custDataLst>
    <p:extLst>
      <p:ext uri="{BB962C8B-B14F-4D97-AF65-F5344CB8AC3E}">
        <p14:creationId xmlns:p14="http://schemas.microsoft.com/office/powerpoint/2010/main" val="2762528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If the media does not have a write-protector, a forensic card reader can be used.</a:t>
            </a:r>
          </a:p>
          <a:p>
            <a:r>
              <a:rPr lang="en-CA" dirty="0" smtClean="0"/>
              <a:t>The forensic card reader is a write-blocker for removable media.</a:t>
            </a:r>
          </a:p>
        </p:txBody>
      </p:sp>
      <p:sp>
        <p:nvSpPr>
          <p:cNvPr id="2" name="Title 1"/>
          <p:cNvSpPr>
            <a:spLocks noGrp="1"/>
          </p:cNvSpPr>
          <p:nvPr>
            <p:ph type="ctrTitle"/>
          </p:nvPr>
        </p:nvSpPr>
        <p:spPr/>
        <p:txBody>
          <a:bodyPr/>
          <a:lstStyle/>
          <a:p>
            <a:r>
              <a:rPr lang="en-CA" dirty="0" smtClean="0"/>
              <a:t>Removable Media – Write Protectors</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623" y="2763464"/>
            <a:ext cx="4807132" cy="3452304"/>
          </a:xfrm>
          <a:prstGeom prst="rect">
            <a:avLst/>
          </a:prstGeom>
        </p:spPr>
      </p:pic>
    </p:spTree>
    <p:custDataLst>
      <p:tags r:id="rId1"/>
    </p:custDataLst>
    <p:extLst>
      <p:ext uri="{BB962C8B-B14F-4D97-AF65-F5344CB8AC3E}">
        <p14:creationId xmlns:p14="http://schemas.microsoft.com/office/powerpoint/2010/main" val="2331602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If the media is produced in different sizes, such as SD cards, adapters are used.</a:t>
            </a:r>
          </a:p>
          <a:p>
            <a:endParaRPr lang="en-CA" dirty="0" smtClean="0"/>
          </a:p>
        </p:txBody>
      </p:sp>
      <p:sp>
        <p:nvSpPr>
          <p:cNvPr id="2" name="Title 1"/>
          <p:cNvSpPr>
            <a:spLocks noGrp="1"/>
          </p:cNvSpPr>
          <p:nvPr>
            <p:ph type="ctrTitle"/>
          </p:nvPr>
        </p:nvSpPr>
        <p:spPr/>
        <p:txBody>
          <a:bodyPr/>
          <a:lstStyle/>
          <a:p>
            <a:r>
              <a:rPr lang="en-CA" dirty="0" smtClean="0"/>
              <a:t>Removable Media</a:t>
            </a:r>
            <a:endParaRPr lang="en-CA"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3630" y="2440451"/>
            <a:ext cx="4543425" cy="3086100"/>
          </a:xfrm>
          <a:prstGeom prst="rect">
            <a:avLst/>
          </a:prstGeom>
        </p:spPr>
      </p:pic>
    </p:spTree>
    <p:custDataLst>
      <p:tags r:id="rId1"/>
    </p:custDataLst>
    <p:extLst>
      <p:ext uri="{BB962C8B-B14F-4D97-AF65-F5344CB8AC3E}">
        <p14:creationId xmlns:p14="http://schemas.microsoft.com/office/powerpoint/2010/main" val="67096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Running the command </a:t>
            </a:r>
            <a:r>
              <a:rPr lang="en-CA" dirty="0" smtClean="0">
                <a:latin typeface="Courier New" panose="02070309020205020404" pitchFamily="49" charset="0"/>
                <a:cs typeface="Courier New" panose="02070309020205020404" pitchFamily="49" charset="0"/>
              </a:rPr>
              <a:t>tail –f /</a:t>
            </a:r>
            <a:r>
              <a:rPr lang="en-CA" dirty="0" err="1" smtClean="0">
                <a:latin typeface="Courier New" panose="02070309020205020404" pitchFamily="49" charset="0"/>
                <a:cs typeface="Courier New" panose="02070309020205020404" pitchFamily="49" charset="0"/>
              </a:rPr>
              <a:t>var</a:t>
            </a:r>
            <a:r>
              <a:rPr lang="en-CA" dirty="0" smtClean="0">
                <a:latin typeface="Courier New" panose="02070309020205020404" pitchFamily="49" charset="0"/>
                <a:cs typeface="Courier New" panose="02070309020205020404" pitchFamily="49" charset="0"/>
              </a:rPr>
              <a:t>/log/syslog </a:t>
            </a:r>
            <a:r>
              <a:rPr lang="en-CA" dirty="0" smtClean="0"/>
              <a:t>recognises the forensic card reader being attached.</a:t>
            </a:r>
          </a:p>
          <a:p>
            <a:endParaRPr lang="en-CA" dirty="0" smtClean="0"/>
          </a:p>
        </p:txBody>
      </p:sp>
      <p:sp>
        <p:nvSpPr>
          <p:cNvPr id="2" name="Title 1"/>
          <p:cNvSpPr>
            <a:spLocks noGrp="1"/>
          </p:cNvSpPr>
          <p:nvPr>
            <p:ph type="ctrTitle"/>
          </p:nvPr>
        </p:nvSpPr>
        <p:spPr/>
        <p:txBody>
          <a:bodyPr/>
          <a:lstStyle/>
          <a:p>
            <a:r>
              <a:rPr lang="en-CA" dirty="0" smtClean="0"/>
              <a:t>Removable Media</a:t>
            </a:r>
            <a:endParaRPr lang="en-CA"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22434"/>
          <a:stretch/>
        </p:blipFill>
        <p:spPr>
          <a:xfrm>
            <a:off x="2912429" y="2179187"/>
            <a:ext cx="6322693" cy="3023563"/>
          </a:xfrm>
          <a:prstGeom prst="rect">
            <a:avLst/>
          </a:prstGeom>
        </p:spPr>
      </p:pic>
      <p:sp>
        <p:nvSpPr>
          <p:cNvPr id="6" name="TextBox 3"/>
          <p:cNvSpPr txBox="1"/>
          <p:nvPr/>
        </p:nvSpPr>
        <p:spPr>
          <a:xfrm>
            <a:off x="2495773" y="5493815"/>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2787427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smtClean="0"/>
              <a:t>It also recognizes the SD card. The physical device is located and can be imaged at  </a:t>
            </a:r>
            <a:r>
              <a:rPr lang="en-CA" b="1" dirty="0"/>
              <a:t>/dev/</a:t>
            </a:r>
            <a:r>
              <a:rPr lang="en-CA" b="1" dirty="0" err="1"/>
              <a:t>sdc</a:t>
            </a:r>
            <a:r>
              <a:rPr lang="en-CA" b="1" dirty="0"/>
              <a:t> </a:t>
            </a:r>
            <a:r>
              <a:rPr lang="en-CA" dirty="0" smtClean="0"/>
              <a:t>or mounted at </a:t>
            </a:r>
            <a:r>
              <a:rPr lang="en-CA" b="1" dirty="0" smtClean="0"/>
              <a:t>sdc1</a:t>
            </a:r>
            <a:r>
              <a:rPr lang="en-CA" dirty="0" smtClean="0"/>
              <a:t>. </a:t>
            </a:r>
          </a:p>
          <a:p>
            <a:endParaRPr lang="en-CA" dirty="0" smtClean="0"/>
          </a:p>
          <a:p>
            <a:endParaRPr lang="en-CA" dirty="0" smtClean="0"/>
          </a:p>
        </p:txBody>
      </p:sp>
      <p:sp>
        <p:nvSpPr>
          <p:cNvPr id="2" name="Title 1"/>
          <p:cNvSpPr>
            <a:spLocks noGrp="1"/>
          </p:cNvSpPr>
          <p:nvPr>
            <p:ph type="ctrTitle"/>
          </p:nvPr>
        </p:nvSpPr>
        <p:spPr/>
        <p:txBody>
          <a:bodyPr/>
          <a:lstStyle/>
          <a:p>
            <a:r>
              <a:rPr lang="en-CA" dirty="0" smtClean="0"/>
              <a:t>Removable Media</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9108" y="2326382"/>
            <a:ext cx="5043488" cy="3109368"/>
          </a:xfrm>
          <a:prstGeom prst="rect">
            <a:avLst/>
          </a:prstGeom>
        </p:spPr>
      </p:pic>
      <p:sp>
        <p:nvSpPr>
          <p:cNvPr id="6" name="TextBox 3"/>
          <p:cNvSpPr txBox="1"/>
          <p:nvPr/>
        </p:nvSpPr>
        <p:spPr>
          <a:xfrm>
            <a:off x="3813562" y="5453541"/>
            <a:ext cx="7487323"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4126695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21fIQylb"/>
  <p:tag name="ARTICULATE_SLIDE_COUNT" val="3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4488</TotalTime>
  <Words>2024</Words>
  <Application>Microsoft Office PowerPoint</Application>
  <PresentationFormat>Widescreen</PresentationFormat>
  <Paragraphs>195</Paragraphs>
  <Slides>36</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Times New Roman</vt:lpstr>
      <vt:lpstr>Verdana</vt:lpstr>
      <vt:lpstr>Wingdings</vt:lpstr>
      <vt:lpstr>Office Theme</vt:lpstr>
      <vt:lpstr>ITSC 306: Computer Forensics</vt:lpstr>
      <vt:lpstr>Module Textbook Readings </vt:lpstr>
      <vt:lpstr>Removable Media </vt:lpstr>
      <vt:lpstr>Types of Removable Media</vt:lpstr>
      <vt:lpstr>Removable Media – Write Protectors</vt:lpstr>
      <vt:lpstr>Removable Media – Write Protectors</vt:lpstr>
      <vt:lpstr>Removable Media</vt:lpstr>
      <vt:lpstr>Removable Media</vt:lpstr>
      <vt:lpstr>Removable Media</vt:lpstr>
      <vt:lpstr>Optical Disks</vt:lpstr>
      <vt:lpstr>Optical Disks</vt:lpstr>
      <vt:lpstr>Optical Disks</vt:lpstr>
      <vt:lpstr>Magnetic Tapes</vt:lpstr>
      <vt:lpstr>Magnetic Tapes</vt:lpstr>
      <vt:lpstr>Magnetic Tapes</vt:lpstr>
      <vt:lpstr>RAIDs</vt:lpstr>
      <vt:lpstr>RAIDs</vt:lpstr>
      <vt:lpstr>Authenticating Captured Images</vt:lpstr>
      <vt:lpstr>The Digital Fingerprint</vt:lpstr>
      <vt:lpstr>Hash Values – md5sum</vt:lpstr>
      <vt:lpstr>Hash Values – md5sum</vt:lpstr>
      <vt:lpstr>Hash Values – sha1sum</vt:lpstr>
      <vt:lpstr>Hash Values – Output</vt:lpstr>
      <vt:lpstr>Recursively Hashing a Directory</vt:lpstr>
      <vt:lpstr>Recursively Hashing a Directory</vt:lpstr>
      <vt:lpstr>Recursively Hashing a Directory</vt:lpstr>
      <vt:lpstr>Recursively Hashing a Directory</vt:lpstr>
      <vt:lpstr>md5deep - Examples</vt:lpstr>
      <vt:lpstr>md5deep - Examples</vt:lpstr>
      <vt:lpstr>md5deep - Examples</vt:lpstr>
      <vt:lpstr>md5deep - Examples</vt:lpstr>
      <vt:lpstr>md5deep - Examples</vt:lpstr>
      <vt:lpstr>Hashing a Device while Imaging</vt:lpstr>
      <vt:lpstr>Summary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Margaret Noden</cp:lastModifiedBy>
  <cp:revision>269</cp:revision>
  <dcterms:created xsi:type="dcterms:W3CDTF">2016-04-05T14:17:30Z</dcterms:created>
  <dcterms:modified xsi:type="dcterms:W3CDTF">2018-01-30T20:46:41Z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A0613B40-DC9C-469C-AEC3-A917FA023D3A</vt:lpwstr>
  </property>
  <property fmtid="{D5CDD505-2E9C-101B-9397-08002B2CF9AE}" pid="3" name="ArticulatePath">
    <vt:lpwstr>ITSC306_Week7_Other_Media_and_Hashing</vt:lpwstr>
  </property>
</Properties>
</file>