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slideLayouts/slideLayout8.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theme/theme4.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heme/theme5.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7.xml" ContentType="application/vnd.openxmlformats-officedocument.presentationml.notesSlide+xml"/>
  <Override PartName="/ppt/tags/tag25.xml" ContentType="application/vnd.openxmlformats-officedocument.presentationml.tags+xml"/>
  <Override PartName="/ppt/notesSlides/notesSlide8.xml" ContentType="application/vnd.openxmlformats-officedocument.presentationml.notesSlide+xml"/>
  <Override PartName="/ppt/tags/tag26.xml" ContentType="application/vnd.openxmlformats-officedocument.presentationml.tags+xml"/>
  <Override PartName="/ppt/notesSlides/notesSlide9.xml" ContentType="application/vnd.openxmlformats-officedocument.presentationml.notesSlide+xml"/>
  <Override PartName="/ppt/tags/tag27.xml" ContentType="application/vnd.openxmlformats-officedocument.presentationml.tags+xml"/>
  <Override PartName="/ppt/notesSlides/notesSlide10.xml" ContentType="application/vnd.openxmlformats-officedocument.presentationml.notesSlide+xml"/>
  <Override PartName="/ppt/tags/tag28.xml" ContentType="application/vnd.openxmlformats-officedocument.presentationml.tags+xml"/>
  <Override PartName="/ppt/notesSlides/notesSlide11.xml" ContentType="application/vnd.openxmlformats-officedocument.presentationml.notesSlide+xml"/>
  <Override PartName="/ppt/tags/tag29.xml" ContentType="application/vnd.openxmlformats-officedocument.presentationml.tags+xml"/>
  <Override PartName="/ppt/notesSlides/notesSlide12.xml" ContentType="application/vnd.openxmlformats-officedocument.presentationml.notesSlide+xml"/>
  <Override PartName="/ppt/tags/tag30.xml" ContentType="application/vnd.openxmlformats-officedocument.presentationml.tags+xml"/>
  <Override PartName="/ppt/notesSlides/notesSlide13.xml" ContentType="application/vnd.openxmlformats-officedocument.presentationml.notesSlide+xml"/>
  <Override PartName="/ppt/tags/tag31.xml" ContentType="application/vnd.openxmlformats-officedocument.presentationml.tags+xml"/>
  <Override PartName="/ppt/notesSlides/notesSlide14.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5.xml" ContentType="application/vnd.openxmlformats-officedocument.presentationml.notesSlide+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 id="2147483658" r:id="rId3"/>
    <p:sldMasterId id="2147483660" r:id="rId4"/>
  </p:sldMasterIdLst>
  <p:notesMasterIdLst>
    <p:notesMasterId r:id="rId34"/>
  </p:notesMasterIdLst>
  <p:sldIdLst>
    <p:sldId id="258" r:id="rId5"/>
    <p:sldId id="261" r:id="rId6"/>
    <p:sldId id="281" r:id="rId7"/>
    <p:sldId id="263" r:id="rId8"/>
    <p:sldId id="264" r:id="rId9"/>
    <p:sldId id="277" r:id="rId10"/>
    <p:sldId id="260" r:id="rId11"/>
    <p:sldId id="262" r:id="rId12"/>
    <p:sldId id="265" r:id="rId13"/>
    <p:sldId id="271" r:id="rId14"/>
    <p:sldId id="268" r:id="rId15"/>
    <p:sldId id="280" r:id="rId16"/>
    <p:sldId id="276" r:id="rId17"/>
    <p:sldId id="284" r:id="rId18"/>
    <p:sldId id="278" r:id="rId19"/>
    <p:sldId id="279" r:id="rId20"/>
    <p:sldId id="269" r:id="rId21"/>
    <p:sldId id="285" r:id="rId22"/>
    <p:sldId id="272" r:id="rId23"/>
    <p:sldId id="273" r:id="rId24"/>
    <p:sldId id="275" r:id="rId25"/>
    <p:sldId id="274" r:id="rId26"/>
    <p:sldId id="270" r:id="rId27"/>
    <p:sldId id="267" r:id="rId28"/>
    <p:sldId id="282" r:id="rId29"/>
    <p:sldId id="283" r:id="rId30"/>
    <p:sldId id="266" r:id="rId31"/>
    <p:sldId id="286" r:id="rId32"/>
    <p:sldId id="287" r:id="rId33"/>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80" autoAdjust="0"/>
    <p:restoredTop sz="63249" autoAdjust="0"/>
  </p:normalViewPr>
  <p:slideViewPr>
    <p:cSldViewPr snapToGrid="0" snapToObjects="1" showGuides="1">
      <p:cViewPr varScale="1">
        <p:scale>
          <a:sx n="52" d="100"/>
          <a:sy n="52" d="100"/>
        </p:scale>
        <p:origin x="1836"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823B4-AE4E-4ED0-AC20-DF4D9CACF30F}" type="datetimeFigureOut">
              <a:rPr lang="en-CA" smtClean="0"/>
              <a:t>2018-01-30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1FED7-2350-4CE2-91C2-5843ACE8A615}" type="slidenum">
              <a:rPr lang="en-CA" smtClean="0"/>
              <a:t>‹#›</a:t>
            </a:fld>
            <a:endParaRPr lang="en-CA"/>
          </a:p>
        </p:txBody>
      </p:sp>
    </p:spTree>
    <p:extLst>
      <p:ext uri="{BB962C8B-B14F-4D97-AF65-F5344CB8AC3E}">
        <p14:creationId xmlns:p14="http://schemas.microsoft.com/office/powerpoint/2010/main" val="3821713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a:t>
            </a:r>
            <a:r>
              <a:rPr lang="en-CA" baseline="0" dirty="0"/>
              <a:t> is a list of some of the more common digital </a:t>
            </a:r>
            <a:r>
              <a:rPr lang="en-CA" baseline="0" dirty="0" smtClean="0"/>
              <a:t>investigations. There </a:t>
            </a:r>
            <a:r>
              <a:rPr lang="en-CA" baseline="0" dirty="0"/>
              <a:t>are many more possible scenarios you might run into.</a:t>
            </a:r>
          </a:p>
          <a:p>
            <a:endParaRPr lang="en-CA" baseline="0" dirty="0"/>
          </a:p>
          <a:p>
            <a:r>
              <a:rPr lang="en-CA" baseline="0" dirty="0"/>
              <a:t>A computer can be the victim, the medium or the suspect. It may also be just peripherally involved containing messages about a crime, searches related to a criminal action, etc.</a:t>
            </a:r>
            <a:endParaRPr lang="en-CA" dirty="0"/>
          </a:p>
        </p:txBody>
      </p:sp>
      <p:sp>
        <p:nvSpPr>
          <p:cNvPr id="4" name="Slide Number Placeholder 3"/>
          <p:cNvSpPr>
            <a:spLocks noGrp="1"/>
          </p:cNvSpPr>
          <p:nvPr>
            <p:ph type="sldNum" sz="quarter" idx="10"/>
          </p:nvPr>
        </p:nvSpPr>
        <p:spPr/>
        <p:txBody>
          <a:bodyPr/>
          <a:lstStyle/>
          <a:p>
            <a:fld id="{7021FED7-2350-4CE2-91C2-5843ACE8A615}" type="slidenum">
              <a:rPr lang="en-CA" smtClean="0"/>
              <a:t>4</a:t>
            </a:fld>
            <a:endParaRPr lang="en-CA"/>
          </a:p>
        </p:txBody>
      </p:sp>
    </p:spTree>
    <p:extLst>
      <p:ext uri="{BB962C8B-B14F-4D97-AF65-F5344CB8AC3E}">
        <p14:creationId xmlns:p14="http://schemas.microsoft.com/office/powerpoint/2010/main" val="2181142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021FED7-2350-4CE2-91C2-5843ACE8A615}" type="slidenum">
              <a:rPr lang="en-CA" smtClean="0"/>
              <a:t>20</a:t>
            </a:fld>
            <a:endParaRPr lang="en-CA"/>
          </a:p>
        </p:txBody>
      </p:sp>
    </p:spTree>
    <p:extLst>
      <p:ext uri="{BB962C8B-B14F-4D97-AF65-F5344CB8AC3E}">
        <p14:creationId xmlns:p14="http://schemas.microsoft.com/office/powerpoint/2010/main" val="3242183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7021FED7-2350-4CE2-91C2-5843ACE8A615}" type="slidenum">
              <a:rPr lang="en-CA" smtClean="0"/>
              <a:t>21</a:t>
            </a:fld>
            <a:endParaRPr lang="en-CA"/>
          </a:p>
        </p:txBody>
      </p:sp>
    </p:spTree>
    <p:extLst>
      <p:ext uri="{BB962C8B-B14F-4D97-AF65-F5344CB8AC3E}">
        <p14:creationId xmlns:p14="http://schemas.microsoft.com/office/powerpoint/2010/main" val="1369586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can be a valuable resource for finding information that was deleted after the snapshot was taken.</a:t>
            </a:r>
          </a:p>
        </p:txBody>
      </p:sp>
      <p:sp>
        <p:nvSpPr>
          <p:cNvPr id="4" name="Slide Number Placeholder 3"/>
          <p:cNvSpPr>
            <a:spLocks noGrp="1"/>
          </p:cNvSpPr>
          <p:nvPr>
            <p:ph type="sldNum" sz="quarter" idx="10"/>
          </p:nvPr>
        </p:nvSpPr>
        <p:spPr/>
        <p:txBody>
          <a:bodyPr/>
          <a:lstStyle/>
          <a:p>
            <a:fld id="{7021FED7-2350-4CE2-91C2-5843ACE8A615}" type="slidenum">
              <a:rPr lang="en-CA" smtClean="0"/>
              <a:t>22</a:t>
            </a:fld>
            <a:endParaRPr lang="en-CA"/>
          </a:p>
        </p:txBody>
      </p:sp>
    </p:spTree>
    <p:extLst>
      <p:ext uri="{BB962C8B-B14F-4D97-AF65-F5344CB8AC3E}">
        <p14:creationId xmlns:p14="http://schemas.microsoft.com/office/powerpoint/2010/main" val="1919678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Correlation of several different log file types can be difficult and it is very important that all of the dates and times are using</a:t>
            </a:r>
            <a:r>
              <a:rPr lang="en-CA" baseline="0" dirty="0"/>
              <a:t> the same time zone (UTC is preferred option) and that as the analyst you know if the dates and times are accurate.</a:t>
            </a:r>
          </a:p>
          <a:p>
            <a:endParaRPr lang="en-CA" baseline="0" dirty="0"/>
          </a:p>
          <a:p>
            <a:r>
              <a:rPr lang="en-CA" baseline="0" dirty="0"/>
              <a:t>Log sources can include the system being analyzed, firewall logs, logs from systems associated to the investigation</a:t>
            </a:r>
            <a:endParaRPr lang="en-CA" dirty="0"/>
          </a:p>
        </p:txBody>
      </p:sp>
      <p:sp>
        <p:nvSpPr>
          <p:cNvPr id="4" name="Slide Number Placeholder 3"/>
          <p:cNvSpPr>
            <a:spLocks noGrp="1"/>
          </p:cNvSpPr>
          <p:nvPr>
            <p:ph type="sldNum" sz="quarter" idx="10"/>
          </p:nvPr>
        </p:nvSpPr>
        <p:spPr/>
        <p:txBody>
          <a:bodyPr/>
          <a:lstStyle/>
          <a:p>
            <a:fld id="{7021FED7-2350-4CE2-91C2-5843ACE8A615}" type="slidenum">
              <a:rPr lang="en-CA" smtClean="0"/>
              <a:t>23</a:t>
            </a:fld>
            <a:endParaRPr lang="en-CA"/>
          </a:p>
        </p:txBody>
      </p:sp>
    </p:spTree>
    <p:extLst>
      <p:ext uri="{BB962C8B-B14F-4D97-AF65-F5344CB8AC3E}">
        <p14:creationId xmlns:p14="http://schemas.microsoft.com/office/powerpoint/2010/main" val="278442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also tools that will let you mount a virtual hard drive in a read only format so that you can see it in Windows File Explorer. This allows you to run third party software against the image </a:t>
            </a:r>
          </a:p>
        </p:txBody>
      </p:sp>
      <p:sp>
        <p:nvSpPr>
          <p:cNvPr id="4" name="Slide Number Placeholder 3"/>
          <p:cNvSpPr>
            <a:spLocks noGrp="1"/>
          </p:cNvSpPr>
          <p:nvPr>
            <p:ph type="sldNum" sz="quarter" idx="10"/>
          </p:nvPr>
        </p:nvSpPr>
        <p:spPr/>
        <p:txBody>
          <a:bodyPr/>
          <a:lstStyle/>
          <a:p>
            <a:fld id="{7021FED7-2350-4CE2-91C2-5843ACE8A615}" type="slidenum">
              <a:rPr lang="en-CA" smtClean="0"/>
              <a:t>24</a:t>
            </a:fld>
            <a:endParaRPr lang="en-CA"/>
          </a:p>
        </p:txBody>
      </p:sp>
    </p:spTree>
    <p:extLst>
      <p:ext uri="{BB962C8B-B14F-4D97-AF65-F5344CB8AC3E}">
        <p14:creationId xmlns:p14="http://schemas.microsoft.com/office/powerpoint/2010/main" val="3613361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21FED7-2350-4CE2-91C2-5843ACE8A615}" type="slidenum">
              <a:rPr lang="en-CA" smtClean="0"/>
              <a:t>28</a:t>
            </a:fld>
            <a:endParaRPr lang="en-CA"/>
          </a:p>
        </p:txBody>
      </p:sp>
    </p:spTree>
    <p:extLst>
      <p:ext uri="{BB962C8B-B14F-4D97-AF65-F5344CB8AC3E}">
        <p14:creationId xmlns:p14="http://schemas.microsoft.com/office/powerpoint/2010/main" val="3114054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Dr. Edmond Locard (1877.12.13</a:t>
            </a:r>
            <a:r>
              <a:rPr lang="en-CA" baseline="0" dirty="0"/>
              <a:t> – 1966.05.04) was a pioneer in forensic science and referred to as the Sherlock Holmes of France.</a:t>
            </a:r>
          </a:p>
          <a:p>
            <a:endParaRPr lang="en-CA" baseline="0" dirty="0"/>
          </a:p>
          <a:p>
            <a:r>
              <a:rPr lang="en-CA" baseline="0" dirty="0"/>
              <a:t>This is the basis of forensic science when </a:t>
            </a:r>
            <a:r>
              <a:rPr lang="en-CA" baseline="0" dirty="0" smtClean="0"/>
              <a:t>two </a:t>
            </a:r>
            <a:r>
              <a:rPr lang="en-CA" baseline="0" dirty="0"/>
              <a:t>objects meet they each take something from the other. Example – Fingerprint left on a piece of glass and the dust from the glass on the person’s finger.</a:t>
            </a:r>
          </a:p>
          <a:p>
            <a:endParaRPr lang="en-CA" baseline="0" dirty="0"/>
          </a:p>
          <a:p>
            <a:r>
              <a:rPr lang="en-CA" baseline="0" dirty="0"/>
              <a:t>Computer </a:t>
            </a:r>
            <a:r>
              <a:rPr lang="en-CA" baseline="0" dirty="0" smtClean="0"/>
              <a:t>forensics </a:t>
            </a:r>
            <a:r>
              <a:rPr lang="en-CA" baseline="0" dirty="0"/>
              <a:t>uses the same principle. If you log onto my </a:t>
            </a:r>
            <a:r>
              <a:rPr lang="en-CA" baseline="0" dirty="0" smtClean="0"/>
              <a:t>computer, </a:t>
            </a:r>
            <a:r>
              <a:rPr lang="en-CA" baseline="0" dirty="0"/>
              <a:t>for </a:t>
            </a:r>
            <a:r>
              <a:rPr lang="en-CA" baseline="0" dirty="0" smtClean="0"/>
              <a:t>example, </a:t>
            </a:r>
            <a:r>
              <a:rPr lang="en-CA" baseline="0" dirty="0"/>
              <a:t>there will be artifacts left </a:t>
            </a:r>
            <a:r>
              <a:rPr lang="en-CA" baseline="0" dirty="0" smtClean="0"/>
              <a:t>behind, </a:t>
            </a:r>
            <a:r>
              <a:rPr lang="en-CA" baseline="0" dirty="0"/>
              <a:t>such as log files, date and time stamps that have changed, registry changes, etc.</a:t>
            </a:r>
            <a:endParaRPr lang="en-CA" dirty="0"/>
          </a:p>
        </p:txBody>
      </p:sp>
      <p:sp>
        <p:nvSpPr>
          <p:cNvPr id="4" name="Slide Number Placeholder 3"/>
          <p:cNvSpPr>
            <a:spLocks noGrp="1"/>
          </p:cNvSpPr>
          <p:nvPr>
            <p:ph type="sldNum" sz="quarter" idx="10"/>
          </p:nvPr>
        </p:nvSpPr>
        <p:spPr/>
        <p:txBody>
          <a:bodyPr/>
          <a:lstStyle/>
          <a:p>
            <a:fld id="{7021FED7-2350-4CE2-91C2-5843ACE8A615}" type="slidenum">
              <a:rPr lang="en-CA" smtClean="0"/>
              <a:t>5</a:t>
            </a:fld>
            <a:endParaRPr lang="en-CA"/>
          </a:p>
        </p:txBody>
      </p:sp>
    </p:spTree>
    <p:extLst>
      <p:ext uri="{BB962C8B-B14F-4D97-AF65-F5344CB8AC3E}">
        <p14:creationId xmlns:p14="http://schemas.microsoft.com/office/powerpoint/2010/main" val="1051680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Attribution: Looking for evidence of who conducted the incident under investigation: Internet History, Analysis of the NTUSER.DAT registry</a:t>
            </a:r>
            <a:r>
              <a:rPr lang="en-CA" baseline="0" dirty="0"/>
              <a:t> file, Log analysis</a:t>
            </a:r>
            <a:endParaRPr lang="en-CA" dirty="0"/>
          </a:p>
          <a:p>
            <a:r>
              <a:rPr lang="en-CA" dirty="0"/>
              <a:t>Determining intent: Why did they do it: Email or chat messages, Internet history</a:t>
            </a:r>
          </a:p>
          <a:p>
            <a:r>
              <a:rPr lang="en-CA" dirty="0"/>
              <a:t>Inculpatory or exculpatory: Remember you are impartial and are looking for evidence that someone did or did not do something</a:t>
            </a:r>
          </a:p>
          <a:p>
            <a:r>
              <a:rPr lang="en-CA" dirty="0"/>
              <a:t>Authentication of Digital Evidence:</a:t>
            </a:r>
            <a:r>
              <a:rPr lang="en-CA" baseline="0" dirty="0"/>
              <a:t> Metadata analysis, who created the evidence, </a:t>
            </a:r>
          </a:p>
          <a:p>
            <a:r>
              <a:rPr lang="en-CA" baseline="0" dirty="0"/>
              <a:t>Recover deleted evidence: Deleting a file doesn’t mean it is gone, it is often easy to recover deleted files</a:t>
            </a:r>
          </a:p>
          <a:p>
            <a:r>
              <a:rPr lang="en-CA" baseline="0" dirty="0"/>
              <a:t>File carving: Using our knowledge of file headers and in some cases file </a:t>
            </a:r>
            <a:r>
              <a:rPr lang="en-CA" baseline="0" dirty="0" smtClean="0"/>
              <a:t>footers, </a:t>
            </a:r>
            <a:r>
              <a:rPr lang="en-CA" baseline="0" dirty="0"/>
              <a:t>it is possible </a:t>
            </a:r>
            <a:r>
              <a:rPr lang="en-CA" baseline="0" dirty="0" smtClean="0"/>
              <a:t>to </a:t>
            </a:r>
            <a:r>
              <a:rPr lang="en-CA" baseline="0" dirty="0"/>
              <a:t>search for these and find files which have been deleted and partially </a:t>
            </a:r>
            <a:r>
              <a:rPr lang="en-CA" baseline="0" dirty="0" smtClean="0"/>
              <a:t>overwritten</a:t>
            </a:r>
            <a:r>
              <a:rPr lang="en-CA" baseline="0" dirty="0"/>
              <a:t>. One of the most common is to carve picture files but other file types can be carved as well.</a:t>
            </a:r>
          </a:p>
          <a:p>
            <a:r>
              <a:rPr lang="en-CA" baseline="0" dirty="0"/>
              <a:t>Extracting Embedded metadata: There are tools which </a:t>
            </a:r>
            <a:r>
              <a:rPr lang="en-CA" baseline="0" dirty="0" smtClean="0"/>
              <a:t>can, </a:t>
            </a:r>
            <a:r>
              <a:rPr lang="en-CA" baseline="0" dirty="0"/>
              <a:t>for </a:t>
            </a:r>
            <a:r>
              <a:rPr lang="en-CA" baseline="0" dirty="0" smtClean="0"/>
              <a:t>example, </a:t>
            </a:r>
            <a:r>
              <a:rPr lang="en-CA" baseline="0" dirty="0"/>
              <a:t>pull from an image file the camera that was </a:t>
            </a:r>
            <a:r>
              <a:rPr lang="en-CA" baseline="0" dirty="0" smtClean="0"/>
              <a:t>used, </a:t>
            </a:r>
            <a:r>
              <a:rPr lang="en-CA" baseline="0" dirty="0"/>
              <a:t>the camera settings, GPS information, when was it last printed, etc.</a:t>
            </a:r>
          </a:p>
          <a:p>
            <a:r>
              <a:rPr lang="en-CA" baseline="0" dirty="0"/>
              <a:t>Create timelines of activity: This is one of the most valuable pieces of </a:t>
            </a:r>
            <a:r>
              <a:rPr lang="en-CA" baseline="0" dirty="0" smtClean="0"/>
              <a:t>information, </a:t>
            </a:r>
            <a:r>
              <a:rPr lang="en-CA" baseline="0" dirty="0"/>
              <a:t>especially in a breach investigation. </a:t>
            </a:r>
            <a:endParaRPr lang="en-CA" dirty="0"/>
          </a:p>
        </p:txBody>
      </p:sp>
      <p:sp>
        <p:nvSpPr>
          <p:cNvPr id="4" name="Slide Number Placeholder 3"/>
          <p:cNvSpPr>
            <a:spLocks noGrp="1"/>
          </p:cNvSpPr>
          <p:nvPr>
            <p:ph type="sldNum" sz="quarter" idx="10"/>
          </p:nvPr>
        </p:nvSpPr>
        <p:spPr/>
        <p:txBody>
          <a:bodyPr/>
          <a:lstStyle/>
          <a:p>
            <a:fld id="{7021FED7-2350-4CE2-91C2-5843ACE8A615}" type="slidenum">
              <a:rPr lang="en-CA" smtClean="0"/>
              <a:t>6</a:t>
            </a:fld>
            <a:endParaRPr lang="en-CA"/>
          </a:p>
        </p:txBody>
      </p:sp>
    </p:spTree>
    <p:extLst>
      <p:ext uri="{BB962C8B-B14F-4D97-AF65-F5344CB8AC3E}">
        <p14:creationId xmlns:p14="http://schemas.microsoft.com/office/powerpoint/2010/main" val="108274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Forensic process starts with the collection of the data:</a:t>
            </a:r>
          </a:p>
          <a:p>
            <a:pPr marL="628650" lvl="1" indent="-171450">
              <a:buFontTx/>
              <a:buChar char="-"/>
            </a:pPr>
            <a:r>
              <a:rPr lang="en-CA" dirty="0"/>
              <a:t>Host based data including the results of the</a:t>
            </a:r>
            <a:r>
              <a:rPr lang="en-CA" baseline="0" dirty="0"/>
              <a:t> collection of volatile data and the forensic duplication of the hard drive(s)</a:t>
            </a:r>
          </a:p>
          <a:p>
            <a:pPr marL="628650" lvl="1" indent="-171450">
              <a:buFontTx/>
              <a:buChar char="-"/>
            </a:pPr>
            <a:r>
              <a:rPr lang="en-CA" baseline="0" dirty="0"/>
              <a:t>Network based data such as log files, evidence on network appliances</a:t>
            </a:r>
          </a:p>
          <a:p>
            <a:pPr marL="628650" lvl="1" indent="-171450">
              <a:buFontTx/>
              <a:buChar char="-"/>
            </a:pPr>
            <a:r>
              <a:rPr lang="en-CA" baseline="0" dirty="0"/>
              <a:t>Other data such as interviews of the person that discovered the problem, Closed Circuit TV showing someone at the keyboard, Smart Phone analysis to show the person in the area at the time of the action under investigation.</a:t>
            </a:r>
          </a:p>
          <a:p>
            <a:pPr marL="628650" lvl="1" indent="-171450">
              <a:buFontTx/>
              <a:buChar char="-"/>
            </a:pPr>
            <a:endParaRPr lang="en-CA" baseline="0" dirty="0"/>
          </a:p>
          <a:p>
            <a:pPr marL="0" lvl="0" indent="0">
              <a:buFontTx/>
              <a:buNone/>
            </a:pPr>
            <a:r>
              <a:rPr lang="en-CA" baseline="0" dirty="0"/>
              <a:t>This produces a very large amount of data which has to be processed using our tools which will give us some relevant information which after being reviewed will likely give us new leads to follow and the process continues until all leads have been followed including new leads found by following other leads. </a:t>
            </a:r>
          </a:p>
          <a:p>
            <a:pPr marL="0" lvl="0" indent="0">
              <a:buFontTx/>
              <a:buNone/>
            </a:pPr>
            <a:endParaRPr lang="en-CA" baseline="0" dirty="0"/>
          </a:p>
          <a:p>
            <a:pPr marL="0" lvl="0" indent="0">
              <a:buFontTx/>
              <a:buNone/>
            </a:pPr>
            <a:r>
              <a:rPr lang="en-CA" baseline="0" dirty="0"/>
              <a:t>The end result is the information relevant to the investigation which becomes the basis for the final report</a:t>
            </a:r>
          </a:p>
        </p:txBody>
      </p:sp>
      <p:sp>
        <p:nvSpPr>
          <p:cNvPr id="4" name="Slide Number Placeholder 3"/>
          <p:cNvSpPr>
            <a:spLocks noGrp="1"/>
          </p:cNvSpPr>
          <p:nvPr>
            <p:ph type="sldNum" sz="quarter" idx="10"/>
          </p:nvPr>
        </p:nvSpPr>
        <p:spPr/>
        <p:txBody>
          <a:bodyPr/>
          <a:lstStyle/>
          <a:p>
            <a:fld id="{7021FED7-2350-4CE2-91C2-5843ACE8A615}" type="slidenum">
              <a:rPr lang="en-CA" smtClean="0"/>
              <a:t>8</a:t>
            </a:fld>
            <a:endParaRPr lang="en-CA"/>
          </a:p>
        </p:txBody>
      </p:sp>
    </p:spTree>
    <p:extLst>
      <p:ext uri="{BB962C8B-B14F-4D97-AF65-F5344CB8AC3E}">
        <p14:creationId xmlns:p14="http://schemas.microsoft.com/office/powerpoint/2010/main" val="3789242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21FED7-2350-4CE2-91C2-5843ACE8A615}" type="slidenum">
              <a:rPr lang="en-CA" smtClean="0"/>
              <a:t>9</a:t>
            </a:fld>
            <a:endParaRPr lang="en-CA"/>
          </a:p>
        </p:txBody>
      </p:sp>
    </p:spTree>
    <p:extLst>
      <p:ext uri="{BB962C8B-B14F-4D97-AF65-F5344CB8AC3E}">
        <p14:creationId xmlns:p14="http://schemas.microsoft.com/office/powerpoint/2010/main" val="3192826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tool such as exiftool(-k).exe will pull the information out for you in a command shell format.</a:t>
            </a:r>
          </a:p>
        </p:txBody>
      </p:sp>
      <p:sp>
        <p:nvSpPr>
          <p:cNvPr id="4" name="Slide Number Placeholder 3"/>
          <p:cNvSpPr>
            <a:spLocks noGrp="1"/>
          </p:cNvSpPr>
          <p:nvPr>
            <p:ph type="sldNum" sz="quarter" idx="10"/>
          </p:nvPr>
        </p:nvSpPr>
        <p:spPr/>
        <p:txBody>
          <a:bodyPr/>
          <a:lstStyle/>
          <a:p>
            <a:fld id="{7021FED7-2350-4CE2-91C2-5843ACE8A615}" type="slidenum">
              <a:rPr lang="en-CA" smtClean="0"/>
              <a:t>14</a:t>
            </a:fld>
            <a:endParaRPr lang="en-CA"/>
          </a:p>
        </p:txBody>
      </p:sp>
    </p:spTree>
    <p:extLst>
      <p:ext uri="{BB962C8B-B14F-4D97-AF65-F5344CB8AC3E}">
        <p14:creationId xmlns:p14="http://schemas.microsoft.com/office/powerpoint/2010/main" val="2243368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Prefetch</a:t>
            </a:r>
            <a:r>
              <a:rPr lang="en-CA" dirty="0"/>
              <a:t> analysis can be very useful especially in breach or malware investigations where you have a date and time where you suspect something happened and then you can look for the files created or last accessed during that time frame. It may show other tools that were run on the system. It will also show you how often they have been executed. A</a:t>
            </a:r>
            <a:r>
              <a:rPr lang="en-CA" baseline="0" dirty="0"/>
              <a:t> program run only once around the time of your incident could very well be involved in your investigation of activity.</a:t>
            </a:r>
            <a:endParaRPr lang="en-CA" dirty="0"/>
          </a:p>
        </p:txBody>
      </p:sp>
      <p:sp>
        <p:nvSpPr>
          <p:cNvPr id="4" name="Slide Number Placeholder 3"/>
          <p:cNvSpPr>
            <a:spLocks noGrp="1"/>
          </p:cNvSpPr>
          <p:nvPr>
            <p:ph type="sldNum" sz="quarter" idx="10"/>
          </p:nvPr>
        </p:nvSpPr>
        <p:spPr/>
        <p:txBody>
          <a:bodyPr/>
          <a:lstStyle/>
          <a:p>
            <a:fld id="{7021FED7-2350-4CE2-91C2-5843ACE8A615}" type="slidenum">
              <a:rPr lang="en-CA" smtClean="0"/>
              <a:t>17</a:t>
            </a:fld>
            <a:endParaRPr lang="en-CA"/>
          </a:p>
        </p:txBody>
      </p:sp>
    </p:spTree>
    <p:extLst>
      <p:ext uri="{BB962C8B-B14F-4D97-AF65-F5344CB8AC3E}">
        <p14:creationId xmlns:p14="http://schemas.microsoft.com/office/powerpoint/2010/main" val="1788132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While Shellbags have been around since Windows XP they have only recently been of interest to investigators as they have begun to realize the significance of the information</a:t>
            </a:r>
            <a:r>
              <a:rPr lang="en-CA" baseline="0" dirty="0"/>
              <a:t> contained within this portion of the registry.</a:t>
            </a:r>
          </a:p>
          <a:p>
            <a:endParaRPr lang="en-CA" baseline="0" dirty="0"/>
          </a:p>
          <a:p>
            <a:r>
              <a:rPr lang="en-CA" baseline="0" dirty="0"/>
              <a:t>Another example of Windows retaining information long after something has been deleted from the hard drive.</a:t>
            </a:r>
            <a:endParaRPr lang="en-CA" dirty="0"/>
          </a:p>
        </p:txBody>
      </p:sp>
      <p:sp>
        <p:nvSpPr>
          <p:cNvPr id="4" name="Slide Number Placeholder 3"/>
          <p:cNvSpPr>
            <a:spLocks noGrp="1"/>
          </p:cNvSpPr>
          <p:nvPr>
            <p:ph type="sldNum" sz="quarter" idx="10"/>
          </p:nvPr>
        </p:nvSpPr>
        <p:spPr/>
        <p:txBody>
          <a:bodyPr/>
          <a:lstStyle/>
          <a:p>
            <a:fld id="{7021FED7-2350-4CE2-91C2-5843ACE8A615}" type="slidenum">
              <a:rPr lang="en-CA" smtClean="0"/>
              <a:t>18</a:t>
            </a:fld>
            <a:endParaRPr lang="en-CA"/>
          </a:p>
        </p:txBody>
      </p:sp>
    </p:spTree>
    <p:extLst>
      <p:ext uri="{BB962C8B-B14F-4D97-AF65-F5344CB8AC3E}">
        <p14:creationId xmlns:p14="http://schemas.microsoft.com/office/powerpoint/2010/main" val="2581785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Windows registry</a:t>
            </a:r>
            <a:r>
              <a:rPr lang="en-CA" baseline="0" dirty="0"/>
              <a:t> files hold an incredible amount of information about the system you are analyzing.</a:t>
            </a:r>
          </a:p>
          <a:p>
            <a:endParaRPr lang="en-CA" baseline="0" dirty="0"/>
          </a:p>
          <a:p>
            <a:r>
              <a:rPr lang="en-CA" baseline="0" dirty="0"/>
              <a:t>The SAM, System, Software and Security registry files are located: C:\Windows|System32|config\</a:t>
            </a:r>
          </a:p>
          <a:p>
            <a:endParaRPr lang="en-CA" baseline="0" dirty="0"/>
          </a:p>
          <a:p>
            <a:r>
              <a:rPr lang="en-CA" baseline="0" dirty="0"/>
              <a:t>Each user has their own ntuser.dat file which is located in the root of their user folder: C:\Users\Username\</a:t>
            </a:r>
            <a:endParaRPr lang="en-CA" dirty="0"/>
          </a:p>
        </p:txBody>
      </p:sp>
      <p:sp>
        <p:nvSpPr>
          <p:cNvPr id="4" name="Slide Number Placeholder 3"/>
          <p:cNvSpPr>
            <a:spLocks noGrp="1"/>
          </p:cNvSpPr>
          <p:nvPr>
            <p:ph type="sldNum" sz="quarter" idx="10"/>
          </p:nvPr>
        </p:nvSpPr>
        <p:spPr/>
        <p:txBody>
          <a:bodyPr/>
          <a:lstStyle/>
          <a:p>
            <a:fld id="{7021FED7-2350-4CE2-91C2-5843ACE8A615}" type="slidenum">
              <a:rPr lang="en-CA" smtClean="0"/>
              <a:t>19</a:t>
            </a:fld>
            <a:endParaRPr lang="en-CA"/>
          </a:p>
        </p:txBody>
      </p:sp>
    </p:spTree>
    <p:extLst>
      <p:ext uri="{BB962C8B-B14F-4D97-AF65-F5344CB8AC3E}">
        <p14:creationId xmlns:p14="http://schemas.microsoft.com/office/powerpoint/2010/main" val="36608077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3.xml"/><Relationship Id="rId1" Type="http://schemas.openxmlformats.org/officeDocument/2006/relationships/tags" Target="../tags/tag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4.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B3D2B377-CF7E-8F44-A32D-7E519906999D}" type="datetimeFigureOut">
              <a:rPr lang="en-US" smtClean="0"/>
              <a:pPr/>
              <a:t>1/30/2018</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1/30/2018</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1/30/2018</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arge image">
    <p:spTree>
      <p:nvGrpSpPr>
        <p:cNvPr id="1" name=""/>
        <p:cNvGrpSpPr/>
        <p:nvPr/>
      </p:nvGrpSpPr>
      <p:grpSpPr>
        <a:xfrm>
          <a:off x="0" y="0"/>
          <a:ext cx="0" cy="0"/>
          <a:chOff x="0" y="0"/>
          <a:chExt cx="0" cy="0"/>
        </a:xfrm>
      </p:grpSpPr>
      <p:sp>
        <p:nvSpPr>
          <p:cNvPr id="3" name="Title 1"/>
          <p:cNvSpPr>
            <a:spLocks noGrp="1"/>
          </p:cNvSpPr>
          <p:nvPr>
            <p:ph type="ctrTitle"/>
          </p:nvPr>
        </p:nvSpPr>
        <p:spPr>
          <a:xfrm>
            <a:off x="819936" y="155769"/>
            <a:ext cx="8933664" cy="675703"/>
          </a:xfrm>
          <a:prstGeom prst="rect">
            <a:avLst/>
          </a:prstGeom>
        </p:spPr>
        <p:txBody>
          <a:bodyPr/>
          <a:lstStyle>
            <a:lvl1pPr algn="l">
              <a:defRPr sz="3000" b="1" i="0" baseline="0">
                <a:solidFill>
                  <a:schemeClr val="tx1"/>
                </a:solidFill>
                <a:latin typeface="Arial"/>
              </a:defRPr>
            </a:lvl1pPr>
          </a:lstStyle>
          <a:p>
            <a:endParaRPr lang="en-CA" noProof="0" dirty="0"/>
          </a:p>
        </p:txBody>
      </p:sp>
      <p:sp>
        <p:nvSpPr>
          <p:cNvPr id="5" name="Picture Placeholder 4"/>
          <p:cNvSpPr>
            <a:spLocks noGrp="1"/>
          </p:cNvSpPr>
          <p:nvPr>
            <p:ph type="pic" sz="quarter" idx="10" hasCustomPrompt="1"/>
          </p:nvPr>
        </p:nvSpPr>
        <p:spPr>
          <a:xfrm>
            <a:off x="843843" y="1239716"/>
            <a:ext cx="10457040" cy="4868750"/>
          </a:xfrm>
          <a:prstGeom prst="rect">
            <a:avLst/>
          </a:prstGeom>
        </p:spPr>
        <p:txBody>
          <a:bodyPr vert="horz"/>
          <a:lstStyle>
            <a:lvl1pPr>
              <a:defRPr baseline="0"/>
            </a:lvl1pPr>
          </a:lstStyle>
          <a:p>
            <a:r>
              <a:rPr lang="en-CA" noProof="0" dirty="0" smtClean="0"/>
              <a:t>Insert image here.</a:t>
            </a:r>
            <a:endParaRPr lang="en-CA" noProof="0" dirty="0"/>
          </a:p>
        </p:txBody>
      </p:sp>
      <p:sp>
        <p:nvSpPr>
          <p:cNvPr id="6" name="Text Placeholder 10"/>
          <p:cNvSpPr>
            <a:spLocks noGrp="1"/>
          </p:cNvSpPr>
          <p:nvPr>
            <p:ph type="body" sz="quarter" idx="11" hasCustomPrompt="1"/>
          </p:nvPr>
        </p:nvSpPr>
        <p:spPr>
          <a:xfrm>
            <a:off x="5407512" y="6133275"/>
            <a:ext cx="5995595" cy="285716"/>
          </a:xfrm>
          <a:prstGeom prst="rect">
            <a:avLst/>
          </a:prstGeom>
        </p:spPr>
        <p:txBody>
          <a:bodyPr vert="horz"/>
          <a:lstStyle>
            <a:lvl1pPr marL="0" algn="r" defTabSz="914400" rtl="0" eaLnBrk="1" latinLnBrk="0" hangingPunct="1">
              <a:spcBef>
                <a:spcPct val="50000"/>
              </a:spcBef>
              <a:defRPr lang="en-US" sz="900" b="0" kern="1200" baseline="0" dirty="0">
                <a:solidFill>
                  <a:schemeClr val="tx1"/>
                </a:solidFill>
                <a:latin typeface="Arial" pitchFamily="34" charset="0"/>
                <a:ea typeface="+mn-ea"/>
                <a:cs typeface="Arial" pitchFamily="34" charset="0"/>
              </a:defRPr>
            </a:lvl1pPr>
          </a:lstStyle>
          <a:p>
            <a:pPr lvl="0"/>
            <a:r>
              <a:rPr lang="en-US" dirty="0" smtClean="0"/>
              <a:t>Source: Include image source here</a:t>
            </a:r>
            <a:endParaRPr lang="en-US" dirty="0"/>
          </a:p>
        </p:txBody>
      </p:sp>
      <p:sp>
        <p:nvSpPr>
          <p:cNvPr id="8"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9" name="TextBox 8"/>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rgbClr val="4D4D4D">
                    <a:lumMod val="60000"/>
                    <a:lumOff val="40000"/>
                  </a:srgbClr>
                </a:solidFill>
                <a:cs typeface="Arial" panose="020B0604020202020204" pitchFamily="34" charset="0"/>
              </a:rPr>
              <a:t>© 2017, Southern Alberta Institute of Technology</a:t>
            </a:r>
            <a:endParaRPr lang="en-US" sz="1000" dirty="0">
              <a:solidFill>
                <a:srgbClr val="4D4D4D">
                  <a:lumMod val="60000"/>
                  <a:lumOff val="40000"/>
                </a:srgbClr>
              </a:solidFill>
              <a:cs typeface="Arial" panose="020B0604020202020204" pitchFamily="34" charset="0"/>
            </a:endParaRPr>
          </a:p>
        </p:txBody>
      </p:sp>
      <p:sp>
        <p:nvSpPr>
          <p:cNvPr id="11" name="TextBox 10"/>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rgbClr val="4D4D4D">
                    <a:lumMod val="60000"/>
                    <a:lumOff val="40000"/>
                  </a:srgbClr>
                </a:solidFill>
                <a:cs typeface="Arial" panose="020B0604020202020204" pitchFamily="34" charset="0"/>
              </a:rPr>
              <a:pPr algn="r"/>
              <a:t>‹#›</a:t>
            </a:fld>
            <a:endParaRPr lang="en-US" sz="1000" dirty="0">
              <a:solidFill>
                <a:srgbClr val="4D4D4D">
                  <a:lumMod val="60000"/>
                  <a:lumOff val="40000"/>
                </a:srgbClr>
              </a:solidFill>
              <a:cs typeface="Arial" panose="020B0604020202020204" pitchFamily="34" charset="0"/>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39422" y="2942"/>
            <a:ext cx="2052577" cy="786765"/>
          </a:xfrm>
          <a:prstGeom prst="rect">
            <a:avLst/>
          </a:prstGeom>
        </p:spPr>
      </p:pic>
    </p:spTree>
    <p:custDataLst>
      <p:tags r:id="rId1"/>
    </p:custDataLst>
    <p:extLst>
      <p:ext uri="{BB962C8B-B14F-4D97-AF65-F5344CB8AC3E}">
        <p14:creationId xmlns:p14="http://schemas.microsoft.com/office/powerpoint/2010/main" val="89758348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823803" y="154483"/>
            <a:ext cx="8929797" cy="627860"/>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846668" y="1248508"/>
            <a:ext cx="10454217"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sp>
        <p:nvSpPr>
          <p:cNvPr id="4"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 name="TextBox 5"/>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rgbClr val="4D4D4D">
                    <a:lumMod val="60000"/>
                    <a:lumOff val="40000"/>
                  </a:srgbClr>
                </a:solidFill>
                <a:cs typeface="Arial" panose="020B0604020202020204" pitchFamily="34" charset="0"/>
              </a:rPr>
              <a:t>© 2017, Southern Alberta Institute of Technology</a:t>
            </a:r>
            <a:endParaRPr lang="en-US" sz="1000" dirty="0">
              <a:solidFill>
                <a:srgbClr val="4D4D4D">
                  <a:lumMod val="60000"/>
                  <a:lumOff val="40000"/>
                </a:srgbClr>
              </a:solidFill>
              <a:cs typeface="Arial" panose="020B0604020202020204" pitchFamily="34" charset="0"/>
            </a:endParaRPr>
          </a:p>
        </p:txBody>
      </p:sp>
      <p:sp>
        <p:nvSpPr>
          <p:cNvPr id="7" name="TextBox 6"/>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rgbClr val="4D4D4D">
                    <a:lumMod val="60000"/>
                    <a:lumOff val="40000"/>
                  </a:srgbClr>
                </a:solidFill>
                <a:cs typeface="Arial" panose="020B0604020202020204" pitchFamily="34" charset="0"/>
              </a:rPr>
              <a:pPr algn="r"/>
              <a:t>‹#›</a:t>
            </a:fld>
            <a:endParaRPr lang="en-US" sz="1000" dirty="0">
              <a:solidFill>
                <a:srgbClr val="4D4D4D">
                  <a:lumMod val="60000"/>
                  <a:lumOff val="40000"/>
                </a:srgbClr>
              </a:solidFill>
              <a:cs typeface="Arial" panose="020B0604020202020204" pitchFamily="34" charset="0"/>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39422" y="2942"/>
            <a:ext cx="2052577" cy="786765"/>
          </a:xfrm>
          <a:prstGeom prst="rect">
            <a:avLst/>
          </a:prstGeom>
        </p:spPr>
      </p:pic>
    </p:spTree>
    <p:custDataLst>
      <p:tags r:id="rId1"/>
    </p:custDataLst>
    <p:extLst>
      <p:ext uri="{BB962C8B-B14F-4D97-AF65-F5344CB8AC3E}">
        <p14:creationId xmlns:p14="http://schemas.microsoft.com/office/powerpoint/2010/main" val="77493433"/>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864">
          <p15:clr>
            <a:srgbClr val="FBAE40"/>
          </p15:clr>
        </p15:guide>
        <p15:guide id="2" pos="56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0" name="Content Placeholder 3"/>
          <p:cNvSpPr>
            <a:spLocks noGrp="1"/>
          </p:cNvSpPr>
          <p:nvPr>
            <p:ph sz="quarter" idx="10" hasCustomPrompt="1"/>
          </p:nvPr>
        </p:nvSpPr>
        <p:spPr>
          <a:xfrm>
            <a:off x="846668" y="4297680"/>
            <a:ext cx="10454217" cy="2320290"/>
          </a:xfrm>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39422" y="2942"/>
            <a:ext cx="2052577" cy="786765"/>
          </a:xfrm>
          <a:prstGeom prst="rect">
            <a:avLst/>
          </a:prstGeom>
        </p:spPr>
      </p:pic>
    </p:spTree>
    <p:custDataLst>
      <p:tags r:id="rId1"/>
    </p:custDataLst>
    <p:extLst>
      <p:ext uri="{BB962C8B-B14F-4D97-AF65-F5344CB8AC3E}">
        <p14:creationId xmlns:p14="http://schemas.microsoft.com/office/powerpoint/2010/main" val="18125681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p15:clr>
            <a:srgbClr val="FBAE40"/>
          </p15:clr>
        </p15:guide>
        <p15:guide id="2" pos="38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heme" Target="../theme/theme3.xml"/><Relationship Id="rId1" Type="http://schemas.openxmlformats.org/officeDocument/2006/relationships/slideLayout" Target="../slideLayouts/slideLayout8.xml"/><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heme" Target="../theme/theme4.xml"/><Relationship Id="rId1" Type="http://schemas.openxmlformats.org/officeDocument/2006/relationships/slideLayout" Target="../slideLayouts/slideLayout9.xml"/><Relationship Id="rId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B3D2B377-CF7E-8F44-A32D-7E519906999D}" type="datetimeFigureOut">
              <a:rPr lang="en-US" smtClean="0"/>
              <a:pPr/>
              <a:t>1/30/2018</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 y="4393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1800">
              <a:solidFill>
                <a:prstClr val="black"/>
              </a:solidFill>
            </a:endParaRPr>
          </a:p>
        </p:txBody>
      </p:sp>
      <p:sp>
        <p:nvSpPr>
          <p:cNvPr id="3" name="Rectangle 5"/>
          <p:cNvSpPr>
            <a:spLocks noChangeArrowheads="1"/>
          </p:cNvSpPr>
          <p:nvPr userDrawn="1"/>
        </p:nvSpPr>
        <p:spPr bwMode="auto">
          <a:xfrm>
            <a:off x="0" y="318702"/>
            <a:ext cx="227948"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9pPr>
          </a:lstStyle>
          <a:p>
            <a:r>
              <a:rPr lang="en-US" altLang="en-US" sz="1200" smtClean="0">
                <a:solidFill>
                  <a:prstClr val="black"/>
                </a:solidFill>
                <a:ea typeface="Times New Roman" panose="02020603050405020304" pitchFamily="18" charset="0"/>
                <a:cs typeface="Arial" panose="020B0604020202020204" pitchFamily="34" charset="0"/>
              </a:rPr>
              <a:t> </a:t>
            </a:r>
            <a:endParaRPr lang="en-US" altLang="en-US" sz="1800" smtClean="0">
              <a:solidFill>
                <a:prstClr val="black"/>
              </a:solidFill>
            </a:endParaRPr>
          </a:p>
        </p:txBody>
      </p:sp>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39422" y="2942"/>
            <a:ext cx="2052577" cy="786765"/>
          </a:xfrm>
          <a:prstGeom prst="rect">
            <a:avLst/>
          </a:prstGeom>
        </p:spPr>
      </p:pic>
      <p:sp>
        <p:nvSpPr>
          <p:cNvPr id="11"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Tree>
    <p:custDataLst>
      <p:tags r:id="rId3"/>
    </p:custDataLst>
    <p:extLst>
      <p:ext uri="{BB962C8B-B14F-4D97-AF65-F5344CB8AC3E}">
        <p14:creationId xmlns:p14="http://schemas.microsoft.com/office/powerpoint/2010/main" val="4148533166"/>
      </p:ext>
    </p:extLst>
  </p:cSld>
  <p:clrMap bg1="lt1" tx1="dk1" bg2="lt2" tx2="dk2" accent1="accent1" accent2="accent2" accent3="accent3" accent4="accent4" accent5="accent5" accent6="accent6" hlink="hlink" folHlink="folHlink"/>
  <p:sldLayoutIdLst>
    <p:sldLayoutId id="2147483663"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 y="4393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3" name="Rectangle 5"/>
          <p:cNvSpPr>
            <a:spLocks noChangeArrowheads="1"/>
          </p:cNvSpPr>
          <p:nvPr userDrawn="1"/>
        </p:nvSpPr>
        <p:spPr bwMode="auto">
          <a:xfrm>
            <a:off x="0" y="318702"/>
            <a:ext cx="227948"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9pPr>
          </a:lstStyle>
          <a:p>
            <a:r>
              <a:rPr lang="en-US" altLang="en-US" sz="1200" smtClean="0">
                <a:solidFill>
                  <a:prstClr val="black"/>
                </a:solidFill>
                <a:ea typeface="Times New Roman" panose="02020603050405020304" pitchFamily="18" charset="0"/>
                <a:cs typeface="Arial" panose="020B0604020202020204" pitchFamily="34" charset="0"/>
              </a:rPr>
              <a:t> </a:t>
            </a:r>
            <a:endParaRPr lang="en-US" altLang="en-US" smtClean="0">
              <a:solidFill>
                <a:prstClr val="black"/>
              </a:solidFill>
            </a:endParaRPr>
          </a:p>
        </p:txBody>
      </p:sp>
      <p:sp>
        <p:nvSpPr>
          <p:cNvPr id="11"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39422" y="2942"/>
            <a:ext cx="2052577" cy="786765"/>
          </a:xfrm>
          <a:prstGeom prst="rect">
            <a:avLst/>
          </a:prstGeom>
        </p:spPr>
      </p:pic>
    </p:spTree>
    <p:custDataLst>
      <p:tags r:id="rId3"/>
    </p:custDataLst>
    <p:extLst>
      <p:ext uri="{BB962C8B-B14F-4D97-AF65-F5344CB8AC3E}">
        <p14:creationId xmlns:p14="http://schemas.microsoft.com/office/powerpoint/2010/main" val="2099890001"/>
      </p:ext>
    </p:extLst>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1" y="4393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1800">
              <a:solidFill>
                <a:prstClr val="black"/>
              </a:solidFill>
            </a:endParaRPr>
          </a:p>
        </p:txBody>
      </p:sp>
      <p:sp>
        <p:nvSpPr>
          <p:cNvPr id="3" name="Rectangle 5"/>
          <p:cNvSpPr>
            <a:spLocks noChangeArrowheads="1"/>
          </p:cNvSpPr>
          <p:nvPr userDrawn="1"/>
        </p:nvSpPr>
        <p:spPr bwMode="auto">
          <a:xfrm>
            <a:off x="0" y="318702"/>
            <a:ext cx="227948"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120900" algn="r"/>
                <a:tab pos="2971800" algn="ctr"/>
                <a:tab pos="5943600" algn="r"/>
              </a:tabLst>
              <a:defRPr>
                <a:solidFill>
                  <a:schemeClr val="tx1"/>
                </a:solidFill>
                <a:latin typeface="Arial" panose="020B0604020202020204" pitchFamily="34" charset="0"/>
              </a:defRPr>
            </a:lvl9pPr>
          </a:lstStyle>
          <a:p>
            <a:r>
              <a:rPr lang="en-US" altLang="en-US" sz="1200" smtClean="0">
                <a:solidFill>
                  <a:prstClr val="black"/>
                </a:solidFill>
                <a:ea typeface="Times New Roman" panose="02020603050405020304" pitchFamily="18" charset="0"/>
                <a:cs typeface="Arial" panose="020B0604020202020204" pitchFamily="34" charset="0"/>
              </a:rPr>
              <a:t> </a:t>
            </a:r>
            <a:endParaRPr lang="en-US" altLang="en-US" sz="1800" smtClean="0">
              <a:solidFill>
                <a:prstClr val="black"/>
              </a:solidFill>
            </a:endParaRPr>
          </a:p>
        </p:txBody>
      </p:sp>
      <p:sp>
        <p:nvSpPr>
          <p:cNvPr id="11"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39422" y="2942"/>
            <a:ext cx="2052577" cy="786765"/>
          </a:xfrm>
          <a:prstGeom prst="rect">
            <a:avLst/>
          </a:prstGeom>
        </p:spPr>
      </p:pic>
    </p:spTree>
    <p:custDataLst>
      <p:tags r:id="rId3"/>
    </p:custDataLst>
    <p:extLst>
      <p:ext uri="{BB962C8B-B14F-4D97-AF65-F5344CB8AC3E}">
        <p14:creationId xmlns:p14="http://schemas.microsoft.com/office/powerpoint/2010/main" val="1086075280"/>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baseline="0">
          <a:solidFill>
            <a:schemeClr val="accent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0.xml.rels><?xml version="1.0" encoding="UTF-8" standalone="yes"?>
<Relationships xmlns="http://schemas.openxmlformats.org/package/2006/relationships"><Relationship Id="rId3" Type="http://schemas.openxmlformats.org/officeDocument/2006/relationships/hyperlink" Target="https://countuponsecurity.com/2014/08/25/forensics-evidence-processing-super-timeline/" TargetMode="Externa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List_of_file_signatures" TargetMode="External"/><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3" Type="http://schemas.openxmlformats.org/officeDocument/2006/relationships/hyperlink" Target="http://prodigital4n6.blogspot.ca/2015/10/the-value-of-right-key-word-searches.html" TargetMode="External"/><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2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26.xml"/><Relationship Id="rId5" Type="http://schemas.openxmlformats.org/officeDocument/2006/relationships/hyperlink" Target="http://www.forensicswiki.org/wiki/Windows_Registry" TargetMode="External"/><Relationship Id="rId4" Type="http://schemas.openxmlformats.org/officeDocument/2006/relationships/hyperlink" Target="http://www.forensicfocus.com/downloads/windows-registry-quick-reference.pdf"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2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2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29.xml"/><Relationship Id="rId4" Type="http://schemas.openxmlformats.org/officeDocument/2006/relationships/hyperlink" Target="http://www.forensicswiki.org/wiki/Windows_Shadow_Volumes"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3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31.xml"/></Relationships>
</file>

<file path=ppt/slides/_rels/slide25.xml.rels><?xml version="1.0" encoding="UTF-8" standalone="yes"?>
<Relationships xmlns="http://schemas.openxmlformats.org/package/2006/relationships"><Relationship Id="rId8" Type="http://schemas.openxmlformats.org/officeDocument/2006/relationships/hyperlink" Target="http://www.4n6k.com/" TargetMode="External"/><Relationship Id="rId3" Type="http://schemas.openxmlformats.org/officeDocument/2006/relationships/hyperlink" Target="https://digital-forensics.sans.org/blog" TargetMode="External"/><Relationship Id="rId7" Type="http://schemas.openxmlformats.org/officeDocument/2006/relationships/hyperlink" Target="http://www.forensickb.com/" TargetMode="External"/><Relationship Id="rId2" Type="http://schemas.openxmlformats.org/officeDocument/2006/relationships/slideLayout" Target="../slideLayouts/slideLayout8.xml"/><Relationship Id="rId1" Type="http://schemas.openxmlformats.org/officeDocument/2006/relationships/tags" Target="../tags/tag32.xml"/><Relationship Id="rId6" Type="http://schemas.openxmlformats.org/officeDocument/2006/relationships/hyperlink" Target="http://windowsir.blogspot.ca/" TargetMode="External"/><Relationship Id="rId5" Type="http://schemas.openxmlformats.org/officeDocument/2006/relationships/hyperlink" Target="http://www.forensicswiki.org/wiki/Main_Page" TargetMode="External"/><Relationship Id="rId10" Type="http://schemas.openxmlformats.org/officeDocument/2006/relationships/hyperlink" Target="https://www.gillware.com/forensics/blog" TargetMode="External"/><Relationship Id="rId4" Type="http://schemas.openxmlformats.org/officeDocument/2006/relationships/hyperlink" Target="http://journeyintoir.blogspot.ca/" TargetMode="External"/><Relationship Id="rId9" Type="http://schemas.openxmlformats.org/officeDocument/2006/relationships/hyperlink" Target="http://blog.4n6ir.com/"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forensicfocus.blogspot.ca/" TargetMode="External"/><Relationship Id="rId3" Type="http://schemas.openxmlformats.org/officeDocument/2006/relationships/hyperlink" Target="http://cheeky4n6monkey.blogspot.ca/" TargetMode="External"/><Relationship Id="rId7" Type="http://schemas.openxmlformats.org/officeDocument/2006/relationships/hyperlink" Target="https://binaryforay.blogspot.ca/" TargetMode="External"/><Relationship Id="rId2" Type="http://schemas.openxmlformats.org/officeDocument/2006/relationships/slideLayout" Target="../slideLayouts/slideLayout8.xml"/><Relationship Id="rId1" Type="http://schemas.openxmlformats.org/officeDocument/2006/relationships/tags" Target="../tags/tag33.xml"/><Relationship Id="rId6" Type="http://schemas.openxmlformats.org/officeDocument/2006/relationships/hyperlink" Target="http://az4n6.blogspot.ca/" TargetMode="External"/><Relationship Id="rId5" Type="http://schemas.openxmlformats.org/officeDocument/2006/relationships/hyperlink" Target="https://digiforensics.blogspot.ca/" TargetMode="External"/><Relationship Id="rId10" Type="http://schemas.openxmlformats.org/officeDocument/2006/relationships/hyperlink" Target="http://forensicmethods.com/" TargetMode="External"/><Relationship Id="rId4" Type="http://schemas.openxmlformats.org/officeDocument/2006/relationships/hyperlink" Target="https://thisweekin4n6.com/" TargetMode="External"/><Relationship Id="rId9" Type="http://schemas.openxmlformats.org/officeDocument/2006/relationships/hyperlink" Target="http://www.hecfblog.com/" TargetMode="Externa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3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6.xml"/><Relationship Id="rId4" Type="http://schemas.openxmlformats.org/officeDocument/2006/relationships/hyperlink" Target="https://www.sans.org/security-resources/posters/windows-forensics-evidence-of/75/downlo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ITSC 306: Computer </a:t>
            </a:r>
            <a:r>
              <a:rPr lang="en-US" dirty="0"/>
              <a:t>Forensics</a:t>
            </a:r>
          </a:p>
        </p:txBody>
      </p:sp>
      <p:sp>
        <p:nvSpPr>
          <p:cNvPr id="3" name="Subtitle 2"/>
          <p:cNvSpPr>
            <a:spLocks noGrp="1"/>
          </p:cNvSpPr>
          <p:nvPr>
            <p:ph type="subTitle" idx="1"/>
          </p:nvPr>
        </p:nvSpPr>
        <p:spPr/>
        <p:txBody>
          <a:bodyPr/>
          <a:lstStyle/>
          <a:p>
            <a:r>
              <a:rPr lang="en-US" dirty="0"/>
              <a:t>Module </a:t>
            </a:r>
            <a:r>
              <a:rPr lang="en-US" dirty="0" smtClean="0"/>
              <a:t>6:</a:t>
            </a:r>
            <a:endParaRPr lang="en-US" dirty="0"/>
          </a:p>
          <a:p>
            <a:r>
              <a:rPr lang="en-US" dirty="0"/>
              <a:t>Forensic Analysis – File Analysis</a:t>
            </a:r>
          </a:p>
          <a:p>
            <a:endParaRPr lang="en-US" dirty="0"/>
          </a:p>
        </p:txBody>
      </p:sp>
    </p:spTree>
    <p:custDataLst>
      <p:tags r:id="rId1"/>
    </p:custDataLst>
    <p:extLst>
      <p:ext uri="{BB962C8B-B14F-4D97-AF65-F5344CB8AC3E}">
        <p14:creationId xmlns:p14="http://schemas.microsoft.com/office/powerpoint/2010/main" val="712547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Timeline Analysis</a:t>
            </a:r>
          </a:p>
        </p:txBody>
      </p:sp>
      <p:sp>
        <p:nvSpPr>
          <p:cNvPr id="3" name="Content Placeholder 2"/>
          <p:cNvSpPr>
            <a:spLocks noGrp="1"/>
          </p:cNvSpPr>
          <p:nvPr>
            <p:ph sz="quarter" idx="10"/>
          </p:nvPr>
        </p:nvSpPr>
        <p:spPr/>
        <p:txBody>
          <a:bodyPr>
            <a:normAutofit lnSpcReduction="10000"/>
          </a:bodyPr>
          <a:lstStyle/>
          <a:p>
            <a:r>
              <a:rPr lang="en-CA" dirty="0"/>
              <a:t>A timeline is a chronological ordering of events.</a:t>
            </a:r>
          </a:p>
          <a:p>
            <a:r>
              <a:rPr lang="en-CA" dirty="0" smtClean="0"/>
              <a:t>Commercial </a:t>
            </a:r>
            <a:r>
              <a:rPr lang="en-CA" dirty="0"/>
              <a:t>and open source tools </a:t>
            </a:r>
            <a:r>
              <a:rPr lang="en-CA" dirty="0" smtClean="0"/>
              <a:t>can </a:t>
            </a:r>
            <a:r>
              <a:rPr lang="en-CA" dirty="0"/>
              <a:t>be used to create your </a:t>
            </a:r>
            <a:r>
              <a:rPr lang="en-CA" dirty="0" smtClean="0"/>
              <a:t>timeline</a:t>
            </a:r>
          </a:p>
          <a:p>
            <a:pPr lvl="1"/>
            <a:r>
              <a:rPr lang="en-CA" dirty="0" smtClean="0"/>
              <a:t>Can even be created </a:t>
            </a:r>
            <a:r>
              <a:rPr lang="en-CA" dirty="0"/>
              <a:t>manually using a </a:t>
            </a:r>
            <a:r>
              <a:rPr lang="en-CA" dirty="0" smtClean="0"/>
              <a:t>spreadsheet</a:t>
            </a:r>
            <a:endParaRPr lang="en-CA" dirty="0"/>
          </a:p>
          <a:p>
            <a:r>
              <a:rPr lang="en-CA" dirty="0" smtClean="0"/>
              <a:t>Many </a:t>
            </a:r>
            <a:r>
              <a:rPr lang="en-CA" dirty="0"/>
              <a:t>sources </a:t>
            </a:r>
            <a:r>
              <a:rPr lang="en-CA" dirty="0" smtClean="0"/>
              <a:t>can </a:t>
            </a:r>
            <a:r>
              <a:rPr lang="en-CA" dirty="0"/>
              <a:t>provide </a:t>
            </a:r>
            <a:r>
              <a:rPr lang="en-CA" dirty="0" smtClean="0"/>
              <a:t>useful time-based information, </a:t>
            </a:r>
            <a:r>
              <a:rPr lang="en-CA" dirty="0"/>
              <a:t>including:</a:t>
            </a:r>
          </a:p>
          <a:p>
            <a:pPr lvl="1"/>
            <a:r>
              <a:rPr lang="en-CA" dirty="0"/>
              <a:t>Microsoft Event Log Files, Master File Table (MFT), Registry </a:t>
            </a:r>
            <a:r>
              <a:rPr lang="en-CA" dirty="0" smtClean="0"/>
              <a:t>information</a:t>
            </a:r>
            <a:r>
              <a:rPr lang="en-CA" dirty="0"/>
              <a:t>, Internet </a:t>
            </a:r>
            <a:r>
              <a:rPr lang="en-CA" dirty="0" smtClean="0"/>
              <a:t>history</a:t>
            </a:r>
            <a:r>
              <a:rPr lang="en-CA" dirty="0"/>
              <a:t>, </a:t>
            </a:r>
            <a:r>
              <a:rPr lang="en-CA" dirty="0" err="1"/>
              <a:t>Prefetch</a:t>
            </a:r>
            <a:r>
              <a:rPr lang="en-CA" dirty="0"/>
              <a:t> files, Email </a:t>
            </a:r>
            <a:r>
              <a:rPr lang="en-CA" dirty="0" smtClean="0"/>
              <a:t>files</a:t>
            </a:r>
            <a:r>
              <a:rPr lang="en-CA" dirty="0"/>
              <a:t>, EXIF </a:t>
            </a:r>
            <a:r>
              <a:rPr lang="en-CA" dirty="0" smtClean="0"/>
              <a:t>data</a:t>
            </a:r>
            <a:r>
              <a:rPr lang="en-CA" dirty="0"/>
              <a:t>, </a:t>
            </a:r>
            <a:r>
              <a:rPr lang="en-CA" dirty="0" smtClean="0"/>
              <a:t>chat logs</a:t>
            </a:r>
            <a:r>
              <a:rPr lang="en-CA" dirty="0"/>
              <a:t>, </a:t>
            </a:r>
            <a:r>
              <a:rPr lang="en-CA" dirty="0" smtClean="0"/>
              <a:t>application logs</a:t>
            </a:r>
            <a:r>
              <a:rPr lang="en-CA" dirty="0"/>
              <a:t>, etc.</a:t>
            </a:r>
          </a:p>
          <a:p>
            <a:r>
              <a:rPr lang="en-CA" dirty="0" smtClean="0">
                <a:hlinkClick r:id="rId3"/>
              </a:rPr>
              <a:t>Forensics Evidence Processing – Super Timeline</a:t>
            </a:r>
            <a:r>
              <a:rPr lang="en-CA" dirty="0"/>
              <a:t> </a:t>
            </a:r>
            <a:r>
              <a:rPr lang="en-CA" dirty="0" smtClean="0"/>
              <a:t>(https</a:t>
            </a:r>
            <a:r>
              <a:rPr lang="en-CA" dirty="0"/>
              <a:t>://countuponsecurity.com/2014/08/25/forensics-evidence-processing-super-timeline</a:t>
            </a:r>
            <a:r>
              <a:rPr lang="en-CA" dirty="0" smtClean="0"/>
              <a:t>/)</a:t>
            </a:r>
            <a:endParaRPr lang="en-CA" dirty="0"/>
          </a:p>
        </p:txBody>
      </p:sp>
    </p:spTree>
    <p:custDataLst>
      <p:tags r:id="rId1"/>
    </p:custDataLst>
    <p:extLst>
      <p:ext uri="{BB962C8B-B14F-4D97-AF65-F5344CB8AC3E}">
        <p14:creationId xmlns:p14="http://schemas.microsoft.com/office/powerpoint/2010/main" val="3841129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File Signature Analysis</a:t>
            </a:r>
          </a:p>
        </p:txBody>
      </p:sp>
      <p:sp>
        <p:nvSpPr>
          <p:cNvPr id="3" name="Content Placeholder 2"/>
          <p:cNvSpPr>
            <a:spLocks noGrp="1"/>
          </p:cNvSpPr>
          <p:nvPr>
            <p:ph sz="quarter" idx="10"/>
          </p:nvPr>
        </p:nvSpPr>
        <p:spPr/>
        <p:txBody>
          <a:bodyPr>
            <a:normAutofit/>
          </a:bodyPr>
          <a:lstStyle/>
          <a:p>
            <a:r>
              <a:rPr lang="en-CA" dirty="0" smtClean="0"/>
              <a:t>A method </a:t>
            </a:r>
            <a:r>
              <a:rPr lang="en-CA" dirty="0"/>
              <a:t>of determining if a file is what it indicates it </a:t>
            </a:r>
            <a:r>
              <a:rPr lang="en-CA" dirty="0" smtClean="0"/>
              <a:t>is</a:t>
            </a:r>
            <a:endParaRPr lang="en-CA" dirty="0"/>
          </a:p>
          <a:p>
            <a:r>
              <a:rPr lang="en-CA" dirty="0"/>
              <a:t>Forensic </a:t>
            </a:r>
            <a:r>
              <a:rPr lang="en-CA" dirty="0" smtClean="0"/>
              <a:t>software checks </a:t>
            </a:r>
            <a:r>
              <a:rPr lang="en-CA" dirty="0"/>
              <a:t>the file extension and then </a:t>
            </a:r>
            <a:r>
              <a:rPr lang="en-CA" dirty="0" smtClean="0"/>
              <a:t>compares </a:t>
            </a:r>
            <a:r>
              <a:rPr lang="en-CA" dirty="0"/>
              <a:t>it to the file header to see if it is what is </a:t>
            </a:r>
            <a:r>
              <a:rPr lang="en-CA" dirty="0" smtClean="0"/>
              <a:t>expected.</a:t>
            </a:r>
            <a:endParaRPr lang="en-CA" dirty="0"/>
          </a:p>
          <a:p>
            <a:pPr lvl="1"/>
            <a:r>
              <a:rPr lang="en-CA" dirty="0" smtClean="0"/>
              <a:t>E.g., a picture file </a:t>
            </a:r>
            <a:r>
              <a:rPr lang="en-CA" dirty="0"/>
              <a:t>with the extension .jpg should have a file header of “FF D8 FF E0” (Hex </a:t>
            </a:r>
            <a:r>
              <a:rPr lang="en-CA" dirty="0" smtClean="0"/>
              <a:t>signature</a:t>
            </a:r>
            <a:r>
              <a:rPr lang="en-CA" dirty="0"/>
              <a:t>) </a:t>
            </a:r>
          </a:p>
          <a:p>
            <a:pPr lvl="1"/>
            <a:r>
              <a:rPr lang="en-CA" dirty="0"/>
              <a:t>These will be the first 4 </a:t>
            </a:r>
            <a:r>
              <a:rPr lang="en-CA" dirty="0" smtClean="0"/>
              <a:t>hexadecimal </a:t>
            </a:r>
            <a:r>
              <a:rPr lang="en-CA" dirty="0"/>
              <a:t>bytes of the file if viewed in a hex editor</a:t>
            </a:r>
            <a:r>
              <a:rPr lang="en-CA" dirty="0" smtClean="0"/>
              <a:t>.</a:t>
            </a:r>
            <a:endParaRPr lang="en-CA" dirty="0"/>
          </a:p>
          <a:p>
            <a:r>
              <a:rPr lang="en-CA" dirty="0" smtClean="0"/>
              <a:t>See the </a:t>
            </a:r>
            <a:r>
              <a:rPr lang="en-CA" dirty="0" smtClean="0">
                <a:hlinkClick r:id="rId3"/>
              </a:rPr>
              <a:t>List of file signatures</a:t>
            </a:r>
            <a:r>
              <a:rPr lang="en-CA" dirty="0" smtClean="0"/>
              <a:t> (https</a:t>
            </a:r>
            <a:r>
              <a:rPr lang="en-CA" dirty="0"/>
              <a:t>://</a:t>
            </a:r>
            <a:r>
              <a:rPr lang="en-CA" dirty="0" smtClean="0"/>
              <a:t>en.wikipedia.org/wiki/List_of_file_signatures)</a:t>
            </a:r>
            <a:endParaRPr lang="en-CA" dirty="0"/>
          </a:p>
        </p:txBody>
      </p:sp>
    </p:spTree>
    <p:custDataLst>
      <p:tags r:id="rId1"/>
    </p:custDataLst>
    <p:extLst>
      <p:ext uri="{BB962C8B-B14F-4D97-AF65-F5344CB8AC3E}">
        <p14:creationId xmlns:p14="http://schemas.microsoft.com/office/powerpoint/2010/main" val="1686196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Hash Analysis</a:t>
            </a:r>
          </a:p>
        </p:txBody>
      </p:sp>
      <p:sp>
        <p:nvSpPr>
          <p:cNvPr id="3" name="Content Placeholder 2"/>
          <p:cNvSpPr>
            <a:spLocks noGrp="1"/>
          </p:cNvSpPr>
          <p:nvPr>
            <p:ph sz="quarter" idx="10"/>
          </p:nvPr>
        </p:nvSpPr>
        <p:spPr/>
        <p:txBody>
          <a:bodyPr/>
          <a:lstStyle/>
          <a:p>
            <a:r>
              <a:rPr lang="en-CA" dirty="0"/>
              <a:t>A hash value is created for every file on the </a:t>
            </a:r>
            <a:r>
              <a:rPr lang="en-CA" dirty="0" smtClean="0"/>
              <a:t>computer, </a:t>
            </a:r>
            <a:r>
              <a:rPr lang="en-CA" dirty="0"/>
              <a:t>and then compared against a known list of file hashes.</a:t>
            </a:r>
          </a:p>
          <a:p>
            <a:r>
              <a:rPr lang="en-CA" dirty="0" smtClean="0"/>
              <a:t>Used </a:t>
            </a:r>
            <a:r>
              <a:rPr lang="en-CA" dirty="0"/>
              <a:t>to find known good files </a:t>
            </a:r>
            <a:r>
              <a:rPr lang="en-CA" dirty="0" smtClean="0"/>
              <a:t>that </a:t>
            </a:r>
            <a:r>
              <a:rPr lang="en-CA" dirty="0"/>
              <a:t>can then be excluded from further analysis.</a:t>
            </a:r>
          </a:p>
          <a:p>
            <a:r>
              <a:rPr lang="en-CA" dirty="0" smtClean="0"/>
              <a:t>Can </a:t>
            </a:r>
            <a:r>
              <a:rPr lang="en-CA" dirty="0"/>
              <a:t>also be used to find known bad </a:t>
            </a:r>
            <a:r>
              <a:rPr lang="en-CA" dirty="0" smtClean="0"/>
              <a:t>files, </a:t>
            </a:r>
            <a:r>
              <a:rPr lang="en-CA" dirty="0"/>
              <a:t>such as child pornography or malware.</a:t>
            </a:r>
          </a:p>
          <a:p>
            <a:pPr lvl="1"/>
            <a:r>
              <a:rPr lang="en-CA" dirty="0" smtClean="0"/>
              <a:t>Anti-virus </a:t>
            </a:r>
            <a:r>
              <a:rPr lang="en-CA" dirty="0"/>
              <a:t>software often uses known hash values to identify malware</a:t>
            </a:r>
          </a:p>
          <a:p>
            <a:r>
              <a:rPr lang="en-CA" dirty="0"/>
              <a:t>NIST: The National Institute of Standards and Technology maintains hash lists of known good </a:t>
            </a:r>
            <a:r>
              <a:rPr lang="en-CA" dirty="0" smtClean="0"/>
              <a:t>files.</a:t>
            </a:r>
            <a:endParaRPr lang="en-CA" dirty="0"/>
          </a:p>
          <a:p>
            <a:endParaRPr lang="en-CA" dirty="0"/>
          </a:p>
        </p:txBody>
      </p:sp>
    </p:spTree>
    <p:custDataLst>
      <p:tags r:id="rId1"/>
    </p:custDataLst>
    <p:extLst>
      <p:ext uri="{BB962C8B-B14F-4D97-AF65-F5344CB8AC3E}">
        <p14:creationId xmlns:p14="http://schemas.microsoft.com/office/powerpoint/2010/main" val="1861154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Keyword Searches</a:t>
            </a:r>
          </a:p>
        </p:txBody>
      </p:sp>
      <p:sp>
        <p:nvSpPr>
          <p:cNvPr id="3" name="Content Placeholder 2"/>
          <p:cNvSpPr>
            <a:spLocks noGrp="1"/>
          </p:cNvSpPr>
          <p:nvPr>
            <p:ph sz="quarter" idx="10"/>
          </p:nvPr>
        </p:nvSpPr>
        <p:spPr/>
        <p:txBody>
          <a:bodyPr>
            <a:normAutofit lnSpcReduction="10000"/>
          </a:bodyPr>
          <a:lstStyle/>
          <a:p>
            <a:r>
              <a:rPr lang="en-CA" dirty="0" smtClean="0"/>
              <a:t>One </a:t>
            </a:r>
            <a:r>
              <a:rPr lang="en-CA" dirty="0"/>
              <a:t>of the fundamental methods of finding information on a hard drive or image.</a:t>
            </a:r>
          </a:p>
          <a:p>
            <a:pPr lvl="1"/>
            <a:r>
              <a:rPr lang="en-CA" dirty="0"/>
              <a:t>Regular Expressions are a method to write a search term so that it will produce fewer false positives.</a:t>
            </a:r>
          </a:p>
          <a:p>
            <a:pPr lvl="1"/>
            <a:r>
              <a:rPr lang="en-CA" dirty="0" smtClean="0"/>
              <a:t>In Linux, the </a:t>
            </a:r>
            <a:r>
              <a:rPr lang="en-CA" dirty="0"/>
              <a:t>GREP (</a:t>
            </a:r>
            <a:r>
              <a:rPr lang="en-CA" b="1" dirty="0"/>
              <a:t>G</a:t>
            </a:r>
            <a:r>
              <a:rPr lang="en-CA" dirty="0"/>
              <a:t>lobally search a </a:t>
            </a:r>
            <a:r>
              <a:rPr lang="en-CA" b="1" dirty="0"/>
              <a:t>r</a:t>
            </a:r>
            <a:r>
              <a:rPr lang="en-CA" dirty="0"/>
              <a:t>egular </a:t>
            </a:r>
            <a:r>
              <a:rPr lang="en-CA" b="1" dirty="0"/>
              <a:t>e</a:t>
            </a:r>
            <a:r>
              <a:rPr lang="en-CA" dirty="0"/>
              <a:t>xpression and </a:t>
            </a:r>
            <a:r>
              <a:rPr lang="en-CA" b="1" dirty="0"/>
              <a:t>p</a:t>
            </a:r>
            <a:r>
              <a:rPr lang="en-CA" dirty="0"/>
              <a:t>rint) command </a:t>
            </a:r>
            <a:r>
              <a:rPr lang="en-CA" dirty="0" smtClean="0"/>
              <a:t>allows </a:t>
            </a:r>
            <a:r>
              <a:rPr lang="en-CA" dirty="0"/>
              <a:t>you to search for specific text on the hard drive. </a:t>
            </a:r>
          </a:p>
          <a:p>
            <a:pPr lvl="1"/>
            <a:r>
              <a:rPr lang="en-CA" dirty="0"/>
              <a:t>Most </a:t>
            </a:r>
            <a:r>
              <a:rPr lang="en-CA" dirty="0" smtClean="0"/>
              <a:t>forensic </a:t>
            </a:r>
            <a:r>
              <a:rPr lang="en-CA" dirty="0"/>
              <a:t>suites have a built in function to conduct keyword searches and bookmark </a:t>
            </a:r>
            <a:r>
              <a:rPr lang="en-CA" dirty="0" smtClean="0"/>
              <a:t>results.</a:t>
            </a:r>
            <a:endParaRPr lang="en-CA" dirty="0"/>
          </a:p>
          <a:p>
            <a:pPr lvl="1"/>
            <a:r>
              <a:rPr lang="en-CA" dirty="0" smtClean="0"/>
              <a:t>Carefully </a:t>
            </a:r>
            <a:r>
              <a:rPr lang="en-CA" dirty="0"/>
              <a:t>think about the terms to be searched </a:t>
            </a:r>
            <a:r>
              <a:rPr lang="en-CA" dirty="0" smtClean="0"/>
              <a:t>for: should </a:t>
            </a:r>
            <a:r>
              <a:rPr lang="en-CA" dirty="0"/>
              <a:t>be unique to your investigation</a:t>
            </a:r>
          </a:p>
          <a:p>
            <a:pPr lvl="1"/>
            <a:r>
              <a:rPr lang="en-CA" dirty="0" smtClean="0"/>
              <a:t>Read the article </a:t>
            </a:r>
            <a:r>
              <a:rPr lang="en-US" dirty="0">
                <a:hlinkClick r:id="rId3"/>
              </a:rPr>
              <a:t>The Value of (the right) Key Word </a:t>
            </a:r>
            <a:r>
              <a:rPr lang="en-US" dirty="0" smtClean="0">
                <a:hlinkClick r:id="rId3"/>
              </a:rPr>
              <a:t>Searches</a:t>
            </a:r>
            <a:r>
              <a:rPr lang="en-CA" dirty="0">
                <a:hlinkClick r:id="rId3"/>
              </a:rPr>
              <a:t> </a:t>
            </a:r>
            <a:r>
              <a:rPr lang="en-CA" dirty="0" smtClean="0"/>
              <a:t>(http</a:t>
            </a:r>
            <a:r>
              <a:rPr lang="en-CA" dirty="0"/>
              <a:t>://</a:t>
            </a:r>
            <a:r>
              <a:rPr lang="en-CA" dirty="0" smtClean="0"/>
              <a:t>prodigital4n6.blogspot.ca/2015/10/the-value-of-right-key-word-searches.html)</a:t>
            </a:r>
            <a:endParaRPr lang="en-CA" dirty="0"/>
          </a:p>
          <a:p>
            <a:pPr lvl="2"/>
            <a:endParaRPr lang="en-CA" dirty="0"/>
          </a:p>
        </p:txBody>
      </p:sp>
    </p:spTree>
    <p:custDataLst>
      <p:tags r:id="rId1"/>
    </p:custDataLst>
    <p:extLst>
      <p:ext uri="{BB962C8B-B14F-4D97-AF65-F5344CB8AC3E}">
        <p14:creationId xmlns:p14="http://schemas.microsoft.com/office/powerpoint/2010/main" val="922644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Embedded Metadata</a:t>
            </a:r>
          </a:p>
        </p:txBody>
      </p:sp>
      <p:sp>
        <p:nvSpPr>
          <p:cNvPr id="3" name="Content Placeholder 2"/>
          <p:cNvSpPr>
            <a:spLocks noGrp="1"/>
          </p:cNvSpPr>
          <p:nvPr>
            <p:ph sz="quarter" idx="10"/>
          </p:nvPr>
        </p:nvSpPr>
        <p:spPr/>
        <p:txBody>
          <a:bodyPr/>
          <a:lstStyle/>
          <a:p>
            <a:r>
              <a:rPr lang="en-CA" dirty="0"/>
              <a:t>There is often more information in a file than the user normally sees or is aware of.</a:t>
            </a:r>
          </a:p>
          <a:p>
            <a:r>
              <a:rPr lang="en-CA" dirty="0"/>
              <a:t>Metadata is data about data</a:t>
            </a:r>
          </a:p>
          <a:p>
            <a:pPr lvl="1"/>
            <a:r>
              <a:rPr lang="en-CA" dirty="0" smtClean="0"/>
              <a:t>A picture </a:t>
            </a:r>
            <a:r>
              <a:rPr lang="en-CA" dirty="0"/>
              <a:t>file may </a:t>
            </a:r>
            <a:r>
              <a:rPr lang="en-CA" dirty="0" smtClean="0"/>
              <a:t>include:</a:t>
            </a:r>
            <a:endParaRPr lang="en-CA" dirty="0"/>
          </a:p>
          <a:p>
            <a:pPr lvl="2"/>
            <a:r>
              <a:rPr lang="en-CA" dirty="0"/>
              <a:t>Lens </a:t>
            </a:r>
            <a:r>
              <a:rPr lang="en-CA" dirty="0" smtClean="0"/>
              <a:t>info </a:t>
            </a:r>
            <a:r>
              <a:rPr lang="en-CA" dirty="0"/>
              <a:t>of the camera taking the picture, GPS </a:t>
            </a:r>
            <a:r>
              <a:rPr lang="en-CA" dirty="0" smtClean="0"/>
              <a:t>information </a:t>
            </a:r>
            <a:r>
              <a:rPr lang="en-CA" dirty="0"/>
              <a:t>about where the picture was taken, MAC Times, </a:t>
            </a:r>
            <a:r>
              <a:rPr lang="en-CA" dirty="0" smtClean="0"/>
              <a:t>camera make/model, date and time when picture taken </a:t>
            </a:r>
            <a:r>
              <a:rPr lang="en-CA" dirty="0"/>
              <a:t>and much </a:t>
            </a:r>
            <a:r>
              <a:rPr lang="en-CA" dirty="0" smtClean="0"/>
              <a:t>more.</a:t>
            </a:r>
            <a:endParaRPr lang="en-CA" dirty="0"/>
          </a:p>
          <a:p>
            <a:pPr lvl="1"/>
            <a:r>
              <a:rPr lang="en-CA" dirty="0"/>
              <a:t>A document file may include:</a:t>
            </a:r>
          </a:p>
          <a:p>
            <a:pPr lvl="2"/>
            <a:r>
              <a:rPr lang="en-CA" dirty="0"/>
              <a:t>Application and version used to produce document, </a:t>
            </a:r>
            <a:r>
              <a:rPr lang="en-CA" dirty="0" smtClean="0"/>
              <a:t>creator of the document and who last edited it, number of pages and </a:t>
            </a:r>
            <a:r>
              <a:rPr lang="en-CA" dirty="0"/>
              <a:t>words in the document, MAC Times, </a:t>
            </a:r>
            <a:r>
              <a:rPr lang="en-CA" dirty="0" smtClean="0"/>
              <a:t>revision number</a:t>
            </a:r>
            <a:r>
              <a:rPr lang="en-CA" dirty="0"/>
              <a:t>, </a:t>
            </a:r>
            <a:r>
              <a:rPr lang="en-CA" dirty="0" smtClean="0"/>
              <a:t>etc.</a:t>
            </a:r>
            <a:endParaRPr lang="en-CA" dirty="0"/>
          </a:p>
        </p:txBody>
      </p:sp>
    </p:spTree>
    <p:custDataLst>
      <p:tags r:id="rId1"/>
    </p:custDataLst>
    <p:extLst>
      <p:ext uri="{BB962C8B-B14F-4D97-AF65-F5344CB8AC3E}">
        <p14:creationId xmlns:p14="http://schemas.microsoft.com/office/powerpoint/2010/main" val="69537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Link File Analysis I</a:t>
            </a:r>
          </a:p>
        </p:txBody>
      </p:sp>
      <p:sp>
        <p:nvSpPr>
          <p:cNvPr id="3" name="Content Placeholder 2"/>
          <p:cNvSpPr>
            <a:spLocks noGrp="1"/>
          </p:cNvSpPr>
          <p:nvPr>
            <p:ph sz="quarter" idx="10"/>
          </p:nvPr>
        </p:nvSpPr>
        <p:spPr/>
        <p:txBody>
          <a:bodyPr/>
          <a:lstStyle/>
          <a:p>
            <a:r>
              <a:rPr lang="en-CA" dirty="0"/>
              <a:t>A link file (.</a:t>
            </a:r>
            <a:r>
              <a:rPr lang="en-CA" dirty="0" err="1"/>
              <a:t>lnk</a:t>
            </a:r>
            <a:r>
              <a:rPr lang="en-CA" dirty="0"/>
              <a:t>) is a file </a:t>
            </a:r>
            <a:r>
              <a:rPr lang="en-CA" dirty="0" smtClean="0"/>
              <a:t>that </a:t>
            </a:r>
            <a:r>
              <a:rPr lang="en-CA" dirty="0"/>
              <a:t>contains a reference to the actual file located somewhere else on the file system.</a:t>
            </a:r>
          </a:p>
          <a:p>
            <a:r>
              <a:rPr lang="en-CA" dirty="0"/>
              <a:t>By </a:t>
            </a:r>
            <a:r>
              <a:rPr lang="en-CA" dirty="0" smtClean="0"/>
              <a:t>double-clicking </a:t>
            </a:r>
            <a:r>
              <a:rPr lang="en-CA" dirty="0"/>
              <a:t>the link </a:t>
            </a:r>
            <a:r>
              <a:rPr lang="en-CA" dirty="0" smtClean="0"/>
              <a:t>file, </a:t>
            </a:r>
            <a:r>
              <a:rPr lang="en-CA" dirty="0"/>
              <a:t>you </a:t>
            </a:r>
            <a:r>
              <a:rPr lang="en-CA" dirty="0" smtClean="0"/>
              <a:t>actually open </a:t>
            </a:r>
            <a:r>
              <a:rPr lang="en-CA" dirty="0"/>
              <a:t>the file referenced in the link </a:t>
            </a:r>
            <a:r>
              <a:rPr lang="en-CA" dirty="0" smtClean="0"/>
              <a:t>file.</a:t>
            </a:r>
            <a:endParaRPr lang="en-CA" dirty="0"/>
          </a:p>
          <a:p>
            <a:r>
              <a:rPr lang="en-CA" dirty="0"/>
              <a:t>The link file </a:t>
            </a:r>
            <a:r>
              <a:rPr lang="en-CA" dirty="0" smtClean="0"/>
              <a:t>shows </a:t>
            </a:r>
            <a:r>
              <a:rPr lang="en-CA" dirty="0"/>
              <a:t>you where the original file </a:t>
            </a:r>
            <a:r>
              <a:rPr lang="en-CA" dirty="0" smtClean="0"/>
              <a:t>was, </a:t>
            </a:r>
            <a:r>
              <a:rPr lang="en-CA" dirty="0"/>
              <a:t>including if </a:t>
            </a:r>
            <a:r>
              <a:rPr lang="en-CA" dirty="0" smtClean="0"/>
              <a:t>it was on </a:t>
            </a:r>
            <a:r>
              <a:rPr lang="en-CA" dirty="0"/>
              <a:t>a </a:t>
            </a:r>
            <a:r>
              <a:rPr lang="en-CA" dirty="0" smtClean="0"/>
              <a:t>USB drive</a:t>
            </a:r>
            <a:r>
              <a:rPr lang="en-CA" dirty="0"/>
              <a:t>, network share or </a:t>
            </a:r>
            <a:r>
              <a:rPr lang="en-CA" dirty="0" smtClean="0"/>
              <a:t>if it </a:t>
            </a:r>
            <a:r>
              <a:rPr lang="en-CA" dirty="0"/>
              <a:t>may have been deleted or wiped.</a:t>
            </a:r>
          </a:p>
          <a:p>
            <a:endParaRPr lang="en-CA" dirty="0"/>
          </a:p>
        </p:txBody>
      </p:sp>
    </p:spTree>
    <p:custDataLst>
      <p:tags r:id="rId1"/>
    </p:custDataLst>
    <p:extLst>
      <p:ext uri="{BB962C8B-B14F-4D97-AF65-F5344CB8AC3E}">
        <p14:creationId xmlns:p14="http://schemas.microsoft.com/office/powerpoint/2010/main" val="1973975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Link File Analysis II</a:t>
            </a:r>
          </a:p>
        </p:txBody>
      </p:sp>
      <p:sp>
        <p:nvSpPr>
          <p:cNvPr id="3" name="Content Placeholder 2"/>
          <p:cNvSpPr>
            <a:spLocks noGrp="1"/>
          </p:cNvSpPr>
          <p:nvPr>
            <p:ph sz="quarter" idx="10"/>
          </p:nvPr>
        </p:nvSpPr>
        <p:spPr/>
        <p:txBody>
          <a:bodyPr/>
          <a:lstStyle/>
          <a:p>
            <a:r>
              <a:rPr lang="en-CA" dirty="0" smtClean="0"/>
              <a:t>Link </a:t>
            </a:r>
            <a:r>
              <a:rPr lang="en-CA" dirty="0"/>
              <a:t>file </a:t>
            </a:r>
            <a:r>
              <a:rPr lang="en-CA" dirty="0" smtClean="0"/>
              <a:t>contains </a:t>
            </a:r>
            <a:r>
              <a:rPr lang="en-CA" dirty="0"/>
              <a:t>the following data:</a:t>
            </a:r>
          </a:p>
          <a:p>
            <a:pPr lvl="1"/>
            <a:r>
              <a:rPr lang="en-CA" dirty="0"/>
              <a:t>The original path of the linked file</a:t>
            </a:r>
          </a:p>
          <a:p>
            <a:pPr lvl="1"/>
            <a:r>
              <a:rPr lang="en-CA" dirty="0"/>
              <a:t>The MAC times of the linked file as well as the MAC times for the link file</a:t>
            </a:r>
          </a:p>
          <a:p>
            <a:pPr lvl="1"/>
            <a:r>
              <a:rPr lang="en-CA" dirty="0" smtClean="0"/>
              <a:t>Information </a:t>
            </a:r>
            <a:r>
              <a:rPr lang="en-CA" dirty="0"/>
              <a:t>about the Volume and System where the linked file is stored:</a:t>
            </a:r>
          </a:p>
          <a:p>
            <a:pPr lvl="2"/>
            <a:r>
              <a:rPr lang="en-CA" dirty="0"/>
              <a:t>Volume Name, Serial Number, NetBIOS </a:t>
            </a:r>
            <a:r>
              <a:rPr lang="en-CA" dirty="0" smtClean="0"/>
              <a:t>name </a:t>
            </a:r>
            <a:r>
              <a:rPr lang="en-CA" dirty="0"/>
              <a:t>and the MAC address of the host where the original file is stored</a:t>
            </a:r>
          </a:p>
          <a:p>
            <a:pPr lvl="1"/>
            <a:r>
              <a:rPr lang="en-CA" dirty="0"/>
              <a:t>Network details if the linked file was stored on a remote system or network share</a:t>
            </a:r>
          </a:p>
          <a:p>
            <a:pPr lvl="1"/>
            <a:r>
              <a:rPr lang="en-CA" dirty="0"/>
              <a:t>File size of the linked file</a:t>
            </a:r>
          </a:p>
        </p:txBody>
      </p:sp>
    </p:spTree>
    <p:custDataLst>
      <p:tags r:id="rId1"/>
    </p:custDataLst>
    <p:extLst>
      <p:ext uri="{BB962C8B-B14F-4D97-AF65-F5344CB8AC3E}">
        <p14:creationId xmlns:p14="http://schemas.microsoft.com/office/powerpoint/2010/main" val="3238334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a:t>Prefetch</a:t>
            </a:r>
            <a:r>
              <a:rPr lang="en-CA" dirty="0"/>
              <a:t> Files</a:t>
            </a:r>
          </a:p>
        </p:txBody>
      </p:sp>
      <p:sp>
        <p:nvSpPr>
          <p:cNvPr id="5" name="Content Placeholder 4"/>
          <p:cNvSpPr>
            <a:spLocks noGrp="1"/>
          </p:cNvSpPr>
          <p:nvPr>
            <p:ph sz="quarter" idx="10"/>
          </p:nvPr>
        </p:nvSpPr>
        <p:spPr/>
        <p:txBody>
          <a:bodyPr>
            <a:normAutofit/>
          </a:bodyPr>
          <a:lstStyle/>
          <a:p>
            <a:r>
              <a:rPr lang="en-CA" dirty="0"/>
              <a:t>Introduced in Windows </a:t>
            </a:r>
            <a:r>
              <a:rPr lang="en-CA" dirty="0" smtClean="0"/>
              <a:t>XP and </a:t>
            </a:r>
            <a:r>
              <a:rPr lang="en-CA" dirty="0"/>
              <a:t>designed to speed up the application </a:t>
            </a:r>
            <a:r>
              <a:rPr lang="en-CA" dirty="0" err="1"/>
              <a:t>startup</a:t>
            </a:r>
            <a:r>
              <a:rPr lang="en-CA" dirty="0"/>
              <a:t> process</a:t>
            </a:r>
          </a:p>
          <a:p>
            <a:r>
              <a:rPr lang="en-CA" dirty="0" smtClean="0"/>
              <a:t>Contains </a:t>
            </a:r>
            <a:r>
              <a:rPr lang="en-CA" dirty="0"/>
              <a:t>various </a:t>
            </a:r>
            <a:r>
              <a:rPr lang="en-CA" dirty="0" smtClean="0"/>
              <a:t>metadata, </a:t>
            </a:r>
            <a:r>
              <a:rPr lang="en-CA" dirty="0"/>
              <a:t>including:</a:t>
            </a:r>
          </a:p>
          <a:p>
            <a:pPr lvl="1"/>
            <a:r>
              <a:rPr lang="en-CA" dirty="0"/>
              <a:t>The </a:t>
            </a:r>
            <a:r>
              <a:rPr lang="en-CA" dirty="0" smtClean="0"/>
              <a:t>executable’s name (up </a:t>
            </a:r>
            <a:r>
              <a:rPr lang="en-CA" dirty="0"/>
              <a:t>to 29 </a:t>
            </a:r>
            <a:r>
              <a:rPr lang="en-CA" dirty="0" smtClean="0"/>
              <a:t>characters)</a:t>
            </a:r>
            <a:endParaRPr lang="en-CA" dirty="0"/>
          </a:p>
          <a:p>
            <a:pPr lvl="1"/>
            <a:r>
              <a:rPr lang="en-CA" dirty="0"/>
              <a:t>The run </a:t>
            </a:r>
            <a:r>
              <a:rPr lang="en-CA" dirty="0" smtClean="0"/>
              <a:t>count (number </a:t>
            </a:r>
            <a:r>
              <a:rPr lang="en-CA" dirty="0"/>
              <a:t>of times the application has been </a:t>
            </a:r>
            <a:r>
              <a:rPr lang="en-CA" dirty="0" smtClean="0"/>
              <a:t>run)</a:t>
            </a:r>
            <a:endParaRPr lang="en-CA" dirty="0"/>
          </a:p>
          <a:p>
            <a:pPr lvl="1"/>
            <a:r>
              <a:rPr lang="en-CA" dirty="0" smtClean="0"/>
              <a:t>Volume-related information (volume </a:t>
            </a:r>
            <a:r>
              <a:rPr lang="en-CA" dirty="0"/>
              <a:t>path and volume serial </a:t>
            </a:r>
            <a:r>
              <a:rPr lang="en-CA" dirty="0" smtClean="0"/>
              <a:t>number)</a:t>
            </a:r>
            <a:endParaRPr lang="en-CA" dirty="0"/>
          </a:p>
          <a:p>
            <a:pPr lvl="1"/>
            <a:r>
              <a:rPr lang="en-CA" dirty="0"/>
              <a:t>The size of the </a:t>
            </a:r>
            <a:r>
              <a:rPr lang="en-CA" dirty="0" err="1" smtClean="0"/>
              <a:t>prefetch</a:t>
            </a:r>
            <a:r>
              <a:rPr lang="en-CA" dirty="0" smtClean="0"/>
              <a:t> </a:t>
            </a:r>
            <a:r>
              <a:rPr lang="en-CA" dirty="0"/>
              <a:t>file (sometimes referred to as end of file (EOF)).</a:t>
            </a:r>
          </a:p>
          <a:p>
            <a:pPr lvl="1"/>
            <a:r>
              <a:rPr lang="en-CA" dirty="0"/>
              <a:t>The files and directories that were used </a:t>
            </a:r>
            <a:r>
              <a:rPr lang="en-CA" dirty="0" smtClean="0"/>
              <a:t>during </a:t>
            </a:r>
            <a:r>
              <a:rPr lang="en-CA" dirty="0"/>
              <a:t>the application's </a:t>
            </a:r>
            <a:r>
              <a:rPr lang="en-CA" dirty="0" err="1" smtClean="0"/>
              <a:t>startup</a:t>
            </a:r>
            <a:r>
              <a:rPr lang="en-CA" dirty="0"/>
              <a:t>.</a:t>
            </a:r>
          </a:p>
        </p:txBody>
      </p:sp>
      <p:sp>
        <p:nvSpPr>
          <p:cNvPr id="6" name="TextBox 5"/>
          <p:cNvSpPr txBox="1"/>
          <p:nvPr/>
        </p:nvSpPr>
        <p:spPr>
          <a:xfrm>
            <a:off x="9739947" y="5977722"/>
            <a:ext cx="1753622" cy="338554"/>
          </a:xfrm>
          <a:prstGeom prst="rect">
            <a:avLst/>
          </a:prstGeom>
          <a:noFill/>
        </p:spPr>
        <p:txBody>
          <a:bodyPr wrap="none" rtlCol="0">
            <a:spAutoFit/>
          </a:bodyPr>
          <a:lstStyle/>
          <a:p>
            <a:r>
              <a:rPr lang="en-CA" sz="1600" dirty="0" err="1" smtClean="0"/>
              <a:t>Prefetch</a:t>
            </a:r>
            <a:r>
              <a:rPr lang="en-CA" sz="1600" dirty="0" smtClean="0"/>
              <a:t> files (</a:t>
            </a:r>
            <a:r>
              <a:rPr lang="en-CA" sz="1600" dirty="0" err="1" smtClean="0"/>
              <a:t>n.d.</a:t>
            </a:r>
            <a:r>
              <a:rPr lang="en-CA" sz="1600" dirty="0" smtClean="0"/>
              <a:t>)</a:t>
            </a:r>
            <a:endParaRPr lang="en-CA" sz="1600" dirty="0"/>
          </a:p>
        </p:txBody>
      </p:sp>
    </p:spTree>
    <p:custDataLst>
      <p:tags r:id="rId1"/>
    </p:custDataLst>
    <p:extLst>
      <p:ext uri="{BB962C8B-B14F-4D97-AF65-F5344CB8AC3E}">
        <p14:creationId xmlns:p14="http://schemas.microsoft.com/office/powerpoint/2010/main" val="1451290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Shellbags</a:t>
            </a:r>
          </a:p>
        </p:txBody>
      </p:sp>
      <p:sp>
        <p:nvSpPr>
          <p:cNvPr id="3" name="Content Placeholder 2"/>
          <p:cNvSpPr>
            <a:spLocks noGrp="1"/>
          </p:cNvSpPr>
          <p:nvPr>
            <p:ph sz="quarter" idx="10"/>
          </p:nvPr>
        </p:nvSpPr>
        <p:spPr/>
        <p:txBody>
          <a:bodyPr/>
          <a:lstStyle/>
          <a:p>
            <a:r>
              <a:rPr lang="en-CA" dirty="0"/>
              <a:t>Shellbags have been available since Windows XP</a:t>
            </a:r>
          </a:p>
          <a:p>
            <a:pPr lvl="1"/>
            <a:r>
              <a:rPr lang="en-CA" dirty="0" smtClean="0"/>
              <a:t>…track </a:t>
            </a:r>
            <a:r>
              <a:rPr lang="en-CA" dirty="0"/>
              <a:t>views, sizes and positions of a folder window when viewed through Windows </a:t>
            </a:r>
            <a:r>
              <a:rPr lang="en-CA" dirty="0" smtClean="0"/>
              <a:t>Explorer, including </a:t>
            </a:r>
            <a:r>
              <a:rPr lang="en-CA" dirty="0"/>
              <a:t>network folders and removable </a:t>
            </a:r>
            <a:r>
              <a:rPr lang="en-CA" dirty="0" smtClean="0"/>
              <a:t>devices.</a:t>
            </a:r>
            <a:endParaRPr lang="en-CA" dirty="0"/>
          </a:p>
          <a:p>
            <a:pPr lvl="1"/>
            <a:r>
              <a:rPr lang="en-CA" dirty="0"/>
              <a:t>Windows creates a number of additional artifacts when storing these properties in the registry, giving the investigator great insight into the folder, browsing history of a suspect, as well as details for any folder that might no longer exist on a system (due to deletion, or being located on a removable device).</a:t>
            </a:r>
          </a:p>
        </p:txBody>
      </p:sp>
      <p:sp>
        <p:nvSpPr>
          <p:cNvPr id="4" name="TextBox 3"/>
          <p:cNvSpPr txBox="1"/>
          <p:nvPr/>
        </p:nvSpPr>
        <p:spPr>
          <a:xfrm>
            <a:off x="9609605" y="5696347"/>
            <a:ext cx="1744195" cy="338554"/>
          </a:xfrm>
          <a:prstGeom prst="rect">
            <a:avLst/>
          </a:prstGeom>
          <a:noFill/>
        </p:spPr>
        <p:txBody>
          <a:bodyPr wrap="none" rtlCol="0">
            <a:spAutoFit/>
          </a:bodyPr>
          <a:lstStyle/>
          <a:p>
            <a:r>
              <a:rPr lang="en-CA" sz="1600" dirty="0" err="1" smtClean="0"/>
              <a:t>McQuaid</a:t>
            </a:r>
            <a:r>
              <a:rPr lang="en-CA" sz="1600" dirty="0" smtClean="0"/>
              <a:t>, J. (2014)</a:t>
            </a:r>
            <a:endParaRPr lang="en-CA" sz="1600" dirty="0"/>
          </a:p>
        </p:txBody>
      </p:sp>
    </p:spTree>
    <p:custDataLst>
      <p:tags r:id="rId1"/>
    </p:custDataLst>
    <p:extLst>
      <p:ext uri="{BB962C8B-B14F-4D97-AF65-F5344CB8AC3E}">
        <p14:creationId xmlns:p14="http://schemas.microsoft.com/office/powerpoint/2010/main" val="1831096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Registry Analysis</a:t>
            </a:r>
          </a:p>
        </p:txBody>
      </p:sp>
      <p:sp>
        <p:nvSpPr>
          <p:cNvPr id="3" name="Content Placeholder 2"/>
          <p:cNvSpPr>
            <a:spLocks noGrp="1"/>
          </p:cNvSpPr>
          <p:nvPr>
            <p:ph sz="quarter" idx="10"/>
          </p:nvPr>
        </p:nvSpPr>
        <p:spPr/>
        <p:txBody>
          <a:bodyPr>
            <a:normAutofit/>
          </a:bodyPr>
          <a:lstStyle/>
          <a:p>
            <a:r>
              <a:rPr lang="en-CA" dirty="0"/>
              <a:t>The primary registry files used in forensic investigations </a:t>
            </a:r>
            <a:r>
              <a:rPr lang="en-CA" dirty="0" smtClean="0"/>
              <a:t>include SAM</a:t>
            </a:r>
            <a:r>
              <a:rPr lang="en-CA" dirty="0"/>
              <a:t>, System, Software, Security, NTUser.dat</a:t>
            </a:r>
          </a:p>
          <a:p>
            <a:r>
              <a:rPr lang="en-CA" dirty="0">
                <a:hlinkClick r:id="rId4"/>
              </a:rPr>
              <a:t>A Windows Registry Quick Reference: For the Everyday </a:t>
            </a:r>
            <a:r>
              <a:rPr lang="en-CA" dirty="0" smtClean="0">
                <a:hlinkClick r:id="rId4"/>
              </a:rPr>
              <a:t>Examiner</a:t>
            </a:r>
            <a:r>
              <a:rPr lang="en-CA" dirty="0"/>
              <a:t> </a:t>
            </a:r>
            <a:r>
              <a:rPr lang="en-CA" dirty="0" smtClean="0"/>
              <a:t>(http</a:t>
            </a:r>
            <a:r>
              <a:rPr lang="en-CA" dirty="0"/>
              <a:t>://</a:t>
            </a:r>
            <a:r>
              <a:rPr lang="en-CA" dirty="0" smtClean="0"/>
              <a:t>www.forensicfocus.com/downloads/windows-registry-quick-reference.pdf)</a:t>
            </a:r>
            <a:endParaRPr lang="en-CA" dirty="0"/>
          </a:p>
          <a:p>
            <a:r>
              <a:rPr lang="en-CA" dirty="0"/>
              <a:t>Tools for reviewing registry files can be found at:</a:t>
            </a:r>
          </a:p>
          <a:p>
            <a:pPr marL="457200" lvl="1" indent="0">
              <a:buNone/>
            </a:pPr>
            <a:r>
              <a:rPr lang="en-CA" dirty="0">
                <a:hlinkClick r:id="rId5"/>
              </a:rPr>
              <a:t>http://</a:t>
            </a:r>
            <a:r>
              <a:rPr lang="en-CA" dirty="0" smtClean="0">
                <a:hlinkClick r:id="rId5"/>
              </a:rPr>
              <a:t>www.forensicswiki.org/wiki/Windows_Registry</a:t>
            </a:r>
            <a:r>
              <a:rPr lang="en-CA" dirty="0" smtClean="0"/>
              <a:t> </a:t>
            </a:r>
            <a:endParaRPr lang="en-CA" dirty="0"/>
          </a:p>
          <a:p>
            <a:pPr marL="457200" lvl="1" indent="0">
              <a:buNone/>
            </a:pPr>
            <a:endParaRPr lang="en-CA" dirty="0"/>
          </a:p>
        </p:txBody>
      </p:sp>
    </p:spTree>
    <p:custDataLst>
      <p:tags r:id="rId1"/>
    </p:custDataLst>
    <p:extLst>
      <p:ext uri="{BB962C8B-B14F-4D97-AF65-F5344CB8AC3E}">
        <p14:creationId xmlns:p14="http://schemas.microsoft.com/office/powerpoint/2010/main" val="1036597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Module Readings</a:t>
            </a:r>
          </a:p>
        </p:txBody>
      </p:sp>
      <p:sp>
        <p:nvSpPr>
          <p:cNvPr id="3" name="Content Placeholder 2"/>
          <p:cNvSpPr>
            <a:spLocks noGrp="1"/>
          </p:cNvSpPr>
          <p:nvPr>
            <p:ph sz="quarter" idx="10"/>
          </p:nvPr>
        </p:nvSpPr>
        <p:spPr/>
        <p:txBody>
          <a:bodyPr/>
          <a:lstStyle/>
          <a:p>
            <a:r>
              <a:rPr lang="en-CA" dirty="0"/>
              <a:t>Windows Registry Forensics: Advanced Digital Forensic Analysis of the Windows Registry</a:t>
            </a:r>
          </a:p>
          <a:p>
            <a:pPr lvl="1"/>
            <a:r>
              <a:rPr lang="en-CA" dirty="0"/>
              <a:t>Chapter </a:t>
            </a:r>
            <a:r>
              <a:rPr lang="en-CA" dirty="0" smtClean="0"/>
              <a:t>1: Registry </a:t>
            </a:r>
            <a:r>
              <a:rPr lang="en-CA" dirty="0"/>
              <a:t>Analysis</a:t>
            </a:r>
          </a:p>
          <a:p>
            <a:r>
              <a:rPr lang="en-CA" dirty="0"/>
              <a:t>EnCase Computer Forensics: The Official EnCase Certified Examiner – Study Guide</a:t>
            </a:r>
          </a:p>
          <a:p>
            <a:pPr lvl="1"/>
            <a:r>
              <a:rPr lang="en-CA" dirty="0"/>
              <a:t>Chapter </a:t>
            </a:r>
            <a:r>
              <a:rPr lang="en-CA" dirty="0" smtClean="0"/>
              <a:t>8: File </a:t>
            </a:r>
            <a:r>
              <a:rPr lang="en-CA" dirty="0"/>
              <a:t>Signature Analysis and Hash Analysis</a:t>
            </a:r>
          </a:p>
          <a:p>
            <a:pPr lvl="1"/>
            <a:r>
              <a:rPr lang="en-CA" dirty="0"/>
              <a:t>Chapter </a:t>
            </a:r>
            <a:r>
              <a:rPr lang="en-CA" dirty="0" smtClean="0"/>
              <a:t>9: Windows </a:t>
            </a:r>
            <a:r>
              <a:rPr lang="en-CA" dirty="0"/>
              <a:t>Operating System Artifacts</a:t>
            </a:r>
          </a:p>
          <a:p>
            <a:pPr lvl="1"/>
            <a:endParaRPr lang="en-CA" dirty="0"/>
          </a:p>
          <a:p>
            <a:pPr lvl="1"/>
            <a:endParaRPr lang="en-CA" dirty="0"/>
          </a:p>
          <a:p>
            <a:endParaRPr lang="en-CA" dirty="0"/>
          </a:p>
        </p:txBody>
      </p:sp>
    </p:spTree>
    <p:custDataLst>
      <p:tags r:id="rId1"/>
    </p:custDataLst>
    <p:extLst>
      <p:ext uri="{BB962C8B-B14F-4D97-AF65-F5344CB8AC3E}">
        <p14:creationId xmlns:p14="http://schemas.microsoft.com/office/powerpoint/2010/main" val="11736390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Scheduled Tasks</a:t>
            </a:r>
          </a:p>
        </p:txBody>
      </p:sp>
      <p:sp>
        <p:nvSpPr>
          <p:cNvPr id="3" name="Content Placeholder 2"/>
          <p:cNvSpPr>
            <a:spLocks noGrp="1"/>
          </p:cNvSpPr>
          <p:nvPr>
            <p:ph sz="quarter" idx="10"/>
          </p:nvPr>
        </p:nvSpPr>
        <p:spPr/>
        <p:txBody>
          <a:bodyPr/>
          <a:lstStyle/>
          <a:p>
            <a:r>
              <a:rPr lang="en-CA" dirty="0" smtClean="0"/>
              <a:t>Often </a:t>
            </a:r>
            <a:r>
              <a:rPr lang="en-CA" dirty="0"/>
              <a:t>used by malware or hackers to maintain persistence on a system</a:t>
            </a:r>
          </a:p>
          <a:p>
            <a:r>
              <a:rPr lang="en-CA" dirty="0"/>
              <a:t>Found in the C:\Windows\Tasks </a:t>
            </a:r>
            <a:r>
              <a:rPr lang="en-CA" dirty="0" smtClean="0"/>
              <a:t>folder</a:t>
            </a:r>
            <a:endParaRPr lang="en-CA" dirty="0"/>
          </a:p>
          <a:p>
            <a:pPr lvl="1"/>
            <a:r>
              <a:rPr lang="en-CA" dirty="0"/>
              <a:t>.job files written in the Windows Job </a:t>
            </a:r>
            <a:r>
              <a:rPr lang="en-CA" dirty="0" smtClean="0"/>
              <a:t>file format</a:t>
            </a:r>
            <a:endParaRPr lang="en-CA" dirty="0"/>
          </a:p>
          <a:p>
            <a:r>
              <a:rPr lang="en-CA" dirty="0"/>
              <a:t>Starting in </a:t>
            </a:r>
            <a:r>
              <a:rPr lang="en-CA" dirty="0" smtClean="0"/>
              <a:t>later </a:t>
            </a:r>
            <a:r>
              <a:rPr lang="en-CA" dirty="0"/>
              <a:t>Windows </a:t>
            </a:r>
            <a:r>
              <a:rPr lang="en-CA" dirty="0" smtClean="0"/>
              <a:t>versions, </a:t>
            </a:r>
            <a:r>
              <a:rPr lang="en-CA" dirty="0"/>
              <a:t>the files were XML-based and found in the following locations</a:t>
            </a:r>
          </a:p>
          <a:p>
            <a:pPr lvl="1"/>
            <a:r>
              <a:rPr lang="en-CA" dirty="0"/>
              <a:t>C:\Windows\System32\Tasks</a:t>
            </a:r>
          </a:p>
          <a:p>
            <a:pPr lvl="1"/>
            <a:r>
              <a:rPr lang="en-CA" dirty="0"/>
              <a:t>C:\Windows\SysWow64\Tasks</a:t>
            </a:r>
          </a:p>
        </p:txBody>
      </p:sp>
      <p:sp>
        <p:nvSpPr>
          <p:cNvPr id="4" name="TextBox 3"/>
          <p:cNvSpPr txBox="1"/>
          <p:nvPr/>
        </p:nvSpPr>
        <p:spPr>
          <a:xfrm>
            <a:off x="8514305" y="5885133"/>
            <a:ext cx="2839495" cy="338554"/>
          </a:xfrm>
          <a:prstGeom prst="rect">
            <a:avLst/>
          </a:prstGeom>
          <a:noFill/>
        </p:spPr>
        <p:txBody>
          <a:bodyPr wrap="none" rtlCol="0">
            <a:spAutoFit/>
          </a:bodyPr>
          <a:lstStyle/>
          <a:p>
            <a:r>
              <a:rPr lang="en-CA" sz="1600" dirty="0" smtClean="0"/>
              <a:t>Windows Scheduled Tasks (</a:t>
            </a:r>
            <a:r>
              <a:rPr lang="en-CA" sz="1600" dirty="0" err="1" smtClean="0"/>
              <a:t>n.d.</a:t>
            </a:r>
            <a:r>
              <a:rPr lang="en-CA" sz="1600" dirty="0" smtClean="0"/>
              <a:t>)</a:t>
            </a:r>
            <a:endParaRPr lang="en-CA" sz="1600" dirty="0"/>
          </a:p>
        </p:txBody>
      </p:sp>
    </p:spTree>
    <p:custDataLst>
      <p:tags r:id="rId1"/>
    </p:custDataLst>
    <p:extLst>
      <p:ext uri="{BB962C8B-B14F-4D97-AF65-F5344CB8AC3E}">
        <p14:creationId xmlns:p14="http://schemas.microsoft.com/office/powerpoint/2010/main" val="3838182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a:t>Hibernation Files</a:t>
            </a:r>
          </a:p>
        </p:txBody>
      </p:sp>
      <p:sp>
        <p:nvSpPr>
          <p:cNvPr id="3" name="Content Placeholder 2"/>
          <p:cNvSpPr>
            <a:spLocks noGrp="1"/>
          </p:cNvSpPr>
          <p:nvPr>
            <p:ph sz="quarter" idx="10"/>
          </p:nvPr>
        </p:nvSpPr>
        <p:spPr/>
        <p:txBody>
          <a:bodyPr>
            <a:normAutofit fontScale="92500" lnSpcReduction="10000"/>
          </a:bodyPr>
          <a:lstStyle/>
          <a:p>
            <a:r>
              <a:rPr lang="en-CA" dirty="0"/>
              <a:t>A Windows laptop </a:t>
            </a:r>
            <a:r>
              <a:rPr lang="en-CA" dirty="0" smtClean="0"/>
              <a:t>often goes </a:t>
            </a:r>
            <a:r>
              <a:rPr lang="en-CA" dirty="0"/>
              <a:t>into hibernation when the lid is closed.</a:t>
            </a:r>
          </a:p>
          <a:p>
            <a:r>
              <a:rPr lang="en-CA" dirty="0"/>
              <a:t>Hiberfil.sys is the file used by default </a:t>
            </a:r>
            <a:r>
              <a:rPr lang="en-CA" dirty="0" smtClean="0"/>
              <a:t>to </a:t>
            </a:r>
            <a:r>
              <a:rPr lang="en-CA" dirty="0"/>
              <a:t>save the </a:t>
            </a:r>
            <a:r>
              <a:rPr lang="en-CA" dirty="0" smtClean="0"/>
              <a:t>machine’s </a:t>
            </a:r>
            <a:r>
              <a:rPr lang="en-CA" dirty="0"/>
              <a:t>state as part of the hibernation process. </a:t>
            </a:r>
          </a:p>
          <a:p>
            <a:r>
              <a:rPr lang="en-CA" dirty="0"/>
              <a:t>The operating system also keeps an open file handle to this file, so no user, including the Administrator, can read the file while the system is running.</a:t>
            </a:r>
          </a:p>
          <a:p>
            <a:r>
              <a:rPr lang="en-CA" dirty="0"/>
              <a:t>The Xpress compression was reverse </a:t>
            </a:r>
            <a:r>
              <a:rPr lang="en-CA" dirty="0" smtClean="0"/>
              <a:t>engineered by</a:t>
            </a:r>
            <a:r>
              <a:rPr lang="en-CA" dirty="0"/>
              <a:t> </a:t>
            </a:r>
            <a:r>
              <a:rPr lang="en-CA" dirty="0" err="1" smtClean="0"/>
              <a:t>Matthieu</a:t>
            </a:r>
            <a:r>
              <a:rPr lang="en-CA" dirty="0"/>
              <a:t> </a:t>
            </a:r>
            <a:r>
              <a:rPr lang="en-CA" dirty="0" err="1" smtClean="0"/>
              <a:t>Suiche</a:t>
            </a:r>
            <a:r>
              <a:rPr lang="en-CA" dirty="0"/>
              <a:t>. </a:t>
            </a:r>
          </a:p>
          <a:p>
            <a:pPr lvl="1"/>
            <a:r>
              <a:rPr lang="en-CA" dirty="0" smtClean="0"/>
              <a:t>Created </a:t>
            </a:r>
            <a:r>
              <a:rPr lang="en-CA" dirty="0"/>
              <a:t>with Nicolas Ruff a project called Sandman </a:t>
            </a:r>
          </a:p>
          <a:p>
            <a:pPr lvl="1"/>
            <a:r>
              <a:rPr lang="en-CA" dirty="0" smtClean="0"/>
              <a:t>Open-source </a:t>
            </a:r>
            <a:r>
              <a:rPr lang="en-CA" dirty="0"/>
              <a:t>tool that can read and write the Windows Vista and 7 hibernation files.</a:t>
            </a:r>
          </a:p>
        </p:txBody>
      </p:sp>
      <p:sp>
        <p:nvSpPr>
          <p:cNvPr id="4" name="TextBox 3"/>
          <p:cNvSpPr txBox="1"/>
          <p:nvPr/>
        </p:nvSpPr>
        <p:spPr>
          <a:xfrm>
            <a:off x="9768943" y="6037970"/>
            <a:ext cx="1584857" cy="707886"/>
          </a:xfrm>
          <a:prstGeom prst="rect">
            <a:avLst/>
          </a:prstGeom>
          <a:noFill/>
        </p:spPr>
        <p:txBody>
          <a:bodyPr wrap="none" rtlCol="0">
            <a:spAutoFit/>
          </a:bodyPr>
          <a:lstStyle/>
          <a:p>
            <a:r>
              <a:rPr lang="en-CA" sz="1600" dirty="0" smtClean="0"/>
              <a:t>Hiberfil.sys (</a:t>
            </a:r>
            <a:r>
              <a:rPr lang="en-CA" sz="1600" dirty="0" err="1" smtClean="0"/>
              <a:t>n.d.</a:t>
            </a:r>
            <a:r>
              <a:rPr lang="en-CA" sz="1600" dirty="0" smtClean="0"/>
              <a:t>)</a:t>
            </a:r>
            <a:endParaRPr lang="en-CA" sz="1600" dirty="0"/>
          </a:p>
          <a:p>
            <a:endParaRPr lang="en-CA" sz="2400" dirty="0"/>
          </a:p>
        </p:txBody>
      </p:sp>
    </p:spTree>
    <p:custDataLst>
      <p:tags r:id="rId1"/>
    </p:custDataLst>
    <p:extLst>
      <p:ext uri="{BB962C8B-B14F-4D97-AF65-F5344CB8AC3E}">
        <p14:creationId xmlns:p14="http://schemas.microsoft.com/office/powerpoint/2010/main" val="3559838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Volume Shadow Copies</a:t>
            </a:r>
          </a:p>
        </p:txBody>
      </p:sp>
      <p:sp>
        <p:nvSpPr>
          <p:cNvPr id="3" name="Content Placeholder 2"/>
          <p:cNvSpPr>
            <a:spLocks noGrp="1"/>
          </p:cNvSpPr>
          <p:nvPr>
            <p:ph sz="quarter" idx="10"/>
          </p:nvPr>
        </p:nvSpPr>
        <p:spPr/>
        <p:txBody>
          <a:bodyPr>
            <a:normAutofit/>
          </a:bodyPr>
          <a:lstStyle/>
          <a:p>
            <a:r>
              <a:rPr lang="en-CA" dirty="0"/>
              <a:t>Initially seen in Windows Vista</a:t>
            </a:r>
          </a:p>
          <a:p>
            <a:r>
              <a:rPr lang="en-CA" dirty="0" smtClean="0"/>
              <a:t>Runs </a:t>
            </a:r>
            <a:r>
              <a:rPr lang="en-CA" dirty="0"/>
              <a:t>as a service (volume shadow service) which creates and maintains multiple historical snapshots of the volumes on a disk </a:t>
            </a:r>
          </a:p>
          <a:p>
            <a:r>
              <a:rPr lang="en-CA" dirty="0" smtClean="0"/>
              <a:t>Snapshots created </a:t>
            </a:r>
            <a:r>
              <a:rPr lang="en-CA" dirty="0"/>
              <a:t>when Windows performs a scheduled backup or when a new restore point is </a:t>
            </a:r>
            <a:r>
              <a:rPr lang="en-CA" dirty="0" smtClean="0"/>
              <a:t>created</a:t>
            </a:r>
            <a:endParaRPr lang="en-CA" dirty="0"/>
          </a:p>
          <a:p>
            <a:r>
              <a:rPr lang="en-CA" dirty="0"/>
              <a:t>More information available </a:t>
            </a:r>
            <a:r>
              <a:rPr lang="en-CA" dirty="0" smtClean="0"/>
              <a:t>at </a:t>
            </a:r>
            <a:r>
              <a:rPr lang="en-CA" dirty="0" smtClean="0">
                <a:hlinkClick r:id="rId4"/>
              </a:rPr>
              <a:t>http</a:t>
            </a:r>
            <a:r>
              <a:rPr lang="en-CA" dirty="0">
                <a:hlinkClick r:id="rId4"/>
              </a:rPr>
              <a:t>://</a:t>
            </a:r>
            <a:r>
              <a:rPr lang="en-CA" dirty="0" smtClean="0">
                <a:hlinkClick r:id="rId4"/>
              </a:rPr>
              <a:t>www.forensicswiki.org/wiki/Windows_Shadow_Volumes</a:t>
            </a:r>
            <a:r>
              <a:rPr lang="en-CA" dirty="0" smtClean="0"/>
              <a:t> </a:t>
            </a:r>
            <a:endParaRPr lang="en-CA" dirty="0"/>
          </a:p>
        </p:txBody>
      </p:sp>
    </p:spTree>
    <p:custDataLst>
      <p:tags r:id="rId1"/>
    </p:custDataLst>
    <p:extLst>
      <p:ext uri="{BB962C8B-B14F-4D97-AF65-F5344CB8AC3E}">
        <p14:creationId xmlns:p14="http://schemas.microsoft.com/office/powerpoint/2010/main" val="828846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Log Analysis</a:t>
            </a:r>
          </a:p>
        </p:txBody>
      </p:sp>
      <p:sp>
        <p:nvSpPr>
          <p:cNvPr id="3" name="Content Placeholder 2"/>
          <p:cNvSpPr>
            <a:spLocks noGrp="1"/>
          </p:cNvSpPr>
          <p:nvPr>
            <p:ph sz="quarter" idx="10"/>
          </p:nvPr>
        </p:nvSpPr>
        <p:spPr/>
        <p:txBody>
          <a:bodyPr/>
          <a:lstStyle/>
          <a:p>
            <a:r>
              <a:rPr lang="en-CA" dirty="0"/>
              <a:t>Good source of information for </a:t>
            </a:r>
            <a:r>
              <a:rPr lang="en-CA" dirty="0" err="1"/>
              <a:t>SuperTimeline</a:t>
            </a:r>
            <a:r>
              <a:rPr lang="en-CA" dirty="0"/>
              <a:t> analysis</a:t>
            </a:r>
          </a:p>
          <a:p>
            <a:r>
              <a:rPr lang="en-CA" dirty="0" smtClean="0"/>
              <a:t>Can </a:t>
            </a:r>
            <a:r>
              <a:rPr lang="en-CA" dirty="0"/>
              <a:t>include Windows Event Logs or other application </a:t>
            </a:r>
            <a:r>
              <a:rPr lang="en-CA" dirty="0" smtClean="0"/>
              <a:t>logs</a:t>
            </a:r>
            <a:endParaRPr lang="en-CA" dirty="0"/>
          </a:p>
          <a:p>
            <a:r>
              <a:rPr lang="en-CA" dirty="0"/>
              <a:t>Primary analysis issue is the proprietary format of some log types, while some are plain </a:t>
            </a:r>
            <a:r>
              <a:rPr lang="en-CA" dirty="0" smtClean="0"/>
              <a:t>text</a:t>
            </a:r>
            <a:endParaRPr lang="en-CA" dirty="0"/>
          </a:p>
          <a:p>
            <a:r>
              <a:rPr lang="en-CA" dirty="0"/>
              <a:t>Numerous software toolsets are available to read the various log types, both commercial and open </a:t>
            </a:r>
            <a:r>
              <a:rPr lang="en-CA" dirty="0" smtClean="0"/>
              <a:t>source</a:t>
            </a:r>
            <a:endParaRPr lang="en-CA" dirty="0"/>
          </a:p>
        </p:txBody>
      </p:sp>
    </p:spTree>
    <p:custDataLst>
      <p:tags r:id="rId1"/>
    </p:custDataLst>
    <p:extLst>
      <p:ext uri="{BB962C8B-B14F-4D97-AF65-F5344CB8AC3E}">
        <p14:creationId xmlns:p14="http://schemas.microsoft.com/office/powerpoint/2010/main" val="1371305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Virtualization</a:t>
            </a:r>
          </a:p>
        </p:txBody>
      </p:sp>
      <p:sp>
        <p:nvSpPr>
          <p:cNvPr id="3" name="Content Placeholder 2"/>
          <p:cNvSpPr>
            <a:spLocks noGrp="1"/>
          </p:cNvSpPr>
          <p:nvPr>
            <p:ph sz="quarter" idx="10"/>
          </p:nvPr>
        </p:nvSpPr>
        <p:spPr/>
        <p:txBody>
          <a:bodyPr/>
          <a:lstStyle/>
          <a:p>
            <a:r>
              <a:rPr lang="en-CA" dirty="0"/>
              <a:t>A Virtual Machine (VM) allows you to run an operating system inside your operating system. </a:t>
            </a:r>
          </a:p>
          <a:p>
            <a:pPr lvl="1"/>
            <a:r>
              <a:rPr lang="en-CA" dirty="0"/>
              <a:t>Essentially a separate computer running inside your computer sharing your </a:t>
            </a:r>
            <a:r>
              <a:rPr lang="en-CA" dirty="0" smtClean="0"/>
              <a:t>computer’s </a:t>
            </a:r>
            <a:r>
              <a:rPr lang="en-CA" dirty="0"/>
              <a:t>resources.</a:t>
            </a:r>
          </a:p>
          <a:p>
            <a:r>
              <a:rPr lang="en-CA" dirty="0"/>
              <a:t>Each VM </a:t>
            </a:r>
            <a:r>
              <a:rPr lang="en-CA" dirty="0" smtClean="0"/>
              <a:t>on </a:t>
            </a:r>
            <a:r>
              <a:rPr lang="en-CA" dirty="0"/>
              <a:t>a system is a new computer you have to examine.</a:t>
            </a:r>
          </a:p>
          <a:p>
            <a:r>
              <a:rPr lang="en-CA" dirty="0"/>
              <a:t>There are commercial and open source forensic suites that </a:t>
            </a:r>
            <a:r>
              <a:rPr lang="en-CA" dirty="0" smtClean="0"/>
              <a:t>allow </a:t>
            </a:r>
            <a:r>
              <a:rPr lang="en-CA" dirty="0"/>
              <a:t>you to take the virtual hard drive and examine it </a:t>
            </a:r>
            <a:r>
              <a:rPr lang="en-CA" dirty="0" smtClean="0"/>
              <a:t>as </a:t>
            </a:r>
            <a:r>
              <a:rPr lang="en-CA" dirty="0"/>
              <a:t>you would the image of a physical hard drive</a:t>
            </a:r>
          </a:p>
        </p:txBody>
      </p:sp>
    </p:spTree>
    <p:custDataLst>
      <p:tags r:id="rId1"/>
    </p:custDataLst>
    <p:extLst>
      <p:ext uri="{BB962C8B-B14F-4D97-AF65-F5344CB8AC3E}">
        <p14:creationId xmlns:p14="http://schemas.microsoft.com/office/powerpoint/2010/main" val="2728135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Some Good Digital Forensic Resource </a:t>
            </a:r>
            <a:r>
              <a:rPr lang="en-CA" dirty="0" smtClean="0"/>
              <a:t>Material</a:t>
            </a:r>
            <a:endParaRPr lang="en-CA" dirty="0"/>
          </a:p>
        </p:txBody>
      </p:sp>
      <p:sp>
        <p:nvSpPr>
          <p:cNvPr id="3" name="Content Placeholder 2"/>
          <p:cNvSpPr>
            <a:spLocks noGrp="1"/>
          </p:cNvSpPr>
          <p:nvPr>
            <p:ph sz="quarter" idx="10"/>
          </p:nvPr>
        </p:nvSpPr>
        <p:spPr/>
        <p:txBody>
          <a:bodyPr/>
          <a:lstStyle/>
          <a:p>
            <a:r>
              <a:rPr lang="en-CA" dirty="0">
                <a:hlinkClick r:id="rId3"/>
              </a:rPr>
              <a:t>https://digital-forensics.sans.org/blog</a:t>
            </a:r>
            <a:endParaRPr lang="en-CA" dirty="0"/>
          </a:p>
          <a:p>
            <a:r>
              <a:rPr lang="en-CA" dirty="0">
                <a:hlinkClick r:id="rId4"/>
              </a:rPr>
              <a:t>http://journeyintoir.blogspot.ca</a:t>
            </a:r>
            <a:endParaRPr lang="en-CA" dirty="0"/>
          </a:p>
          <a:p>
            <a:r>
              <a:rPr lang="en-CA" dirty="0">
                <a:hlinkClick r:id="rId5"/>
              </a:rPr>
              <a:t>http://www.forensicswiki.org/wiki/Main_Page</a:t>
            </a:r>
            <a:endParaRPr lang="en-CA" dirty="0"/>
          </a:p>
          <a:p>
            <a:r>
              <a:rPr lang="en-CA" dirty="0">
                <a:hlinkClick r:id="rId6"/>
              </a:rPr>
              <a:t>http://windowsir.blogspot.ca/</a:t>
            </a:r>
            <a:endParaRPr lang="en-CA" dirty="0"/>
          </a:p>
          <a:p>
            <a:r>
              <a:rPr lang="en-CA" dirty="0">
                <a:hlinkClick r:id="rId7"/>
              </a:rPr>
              <a:t>http://www.forensickb.com/</a:t>
            </a:r>
            <a:endParaRPr lang="en-CA" dirty="0"/>
          </a:p>
          <a:p>
            <a:r>
              <a:rPr lang="en-CA" dirty="0">
                <a:hlinkClick r:id="rId8"/>
              </a:rPr>
              <a:t>http://www.4n6k.com</a:t>
            </a:r>
            <a:endParaRPr lang="en-CA" dirty="0"/>
          </a:p>
          <a:p>
            <a:r>
              <a:rPr lang="en-CA" dirty="0">
                <a:hlinkClick r:id="rId9"/>
              </a:rPr>
              <a:t>http://blog.4n6ir.com</a:t>
            </a:r>
            <a:endParaRPr lang="en-CA" dirty="0"/>
          </a:p>
          <a:p>
            <a:r>
              <a:rPr lang="en-CA" dirty="0">
                <a:hlinkClick r:id="rId10"/>
              </a:rPr>
              <a:t>https://www.gillware.com/forensics/blog</a:t>
            </a:r>
            <a:endParaRPr lang="en-CA" dirty="0"/>
          </a:p>
          <a:p>
            <a:pPr marL="0" indent="0">
              <a:buNone/>
            </a:pPr>
            <a:endParaRPr lang="en-CA" dirty="0"/>
          </a:p>
        </p:txBody>
      </p:sp>
    </p:spTree>
    <p:custDataLst>
      <p:tags r:id="rId1"/>
    </p:custDataLst>
    <p:extLst>
      <p:ext uri="{BB962C8B-B14F-4D97-AF65-F5344CB8AC3E}">
        <p14:creationId xmlns:p14="http://schemas.microsoft.com/office/powerpoint/2010/main" val="1859764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Some Good Digital Forensic Resource </a:t>
            </a:r>
            <a:r>
              <a:rPr lang="en-CA" dirty="0" smtClean="0"/>
              <a:t>Material</a:t>
            </a:r>
            <a:endParaRPr lang="en-CA" dirty="0"/>
          </a:p>
        </p:txBody>
      </p:sp>
      <p:sp>
        <p:nvSpPr>
          <p:cNvPr id="3" name="Content Placeholder 2"/>
          <p:cNvSpPr>
            <a:spLocks noGrp="1"/>
          </p:cNvSpPr>
          <p:nvPr>
            <p:ph sz="quarter" idx="10"/>
          </p:nvPr>
        </p:nvSpPr>
        <p:spPr/>
        <p:txBody>
          <a:bodyPr/>
          <a:lstStyle/>
          <a:p>
            <a:r>
              <a:rPr lang="en-CA" dirty="0">
                <a:hlinkClick r:id="rId3"/>
              </a:rPr>
              <a:t>http://cheeky4n6monkey.blogspot.ca</a:t>
            </a:r>
            <a:endParaRPr lang="en-CA" dirty="0"/>
          </a:p>
          <a:p>
            <a:r>
              <a:rPr lang="en-CA" dirty="0">
                <a:hlinkClick r:id="rId4"/>
              </a:rPr>
              <a:t>https://thisweekin4n6.com</a:t>
            </a:r>
            <a:endParaRPr lang="en-CA" dirty="0"/>
          </a:p>
          <a:p>
            <a:r>
              <a:rPr lang="en-CA" dirty="0">
                <a:hlinkClick r:id="rId5"/>
              </a:rPr>
              <a:t>https://digiforensics.blogspot.ca</a:t>
            </a:r>
            <a:endParaRPr lang="en-CA" dirty="0"/>
          </a:p>
          <a:p>
            <a:r>
              <a:rPr lang="en-CA" dirty="0">
                <a:hlinkClick r:id="rId6"/>
              </a:rPr>
              <a:t>http://az4n6.blogspot.ca/</a:t>
            </a:r>
            <a:endParaRPr lang="en-CA" dirty="0"/>
          </a:p>
          <a:p>
            <a:r>
              <a:rPr lang="en-CA" dirty="0">
                <a:hlinkClick r:id="rId7"/>
              </a:rPr>
              <a:t>https://binaryforay.blogspot.ca/</a:t>
            </a:r>
            <a:endParaRPr lang="en-CA" dirty="0"/>
          </a:p>
          <a:p>
            <a:r>
              <a:rPr lang="en-CA" dirty="0">
                <a:hlinkClick r:id="rId8"/>
              </a:rPr>
              <a:t>http://forensicfocus.blogspot.ca/</a:t>
            </a:r>
            <a:endParaRPr lang="en-CA" dirty="0"/>
          </a:p>
          <a:p>
            <a:r>
              <a:rPr lang="en-CA" dirty="0">
                <a:hlinkClick r:id="rId9"/>
              </a:rPr>
              <a:t>http://www.hecfblog.com/</a:t>
            </a:r>
            <a:endParaRPr lang="en-CA" dirty="0"/>
          </a:p>
          <a:p>
            <a:r>
              <a:rPr lang="en-CA" dirty="0">
                <a:hlinkClick r:id="rId10"/>
              </a:rPr>
              <a:t>http://forensicmethods.com/</a:t>
            </a:r>
            <a:endParaRPr lang="en-CA" dirty="0"/>
          </a:p>
          <a:p>
            <a:pPr marL="0" indent="0">
              <a:buNone/>
            </a:pPr>
            <a:endParaRPr lang="en-CA" dirty="0"/>
          </a:p>
        </p:txBody>
      </p:sp>
    </p:spTree>
    <p:custDataLst>
      <p:tags r:id="rId1"/>
    </p:custDataLst>
    <p:extLst>
      <p:ext uri="{BB962C8B-B14F-4D97-AF65-F5344CB8AC3E}">
        <p14:creationId xmlns:p14="http://schemas.microsoft.com/office/powerpoint/2010/main" val="2735456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Summary</a:t>
            </a:r>
          </a:p>
        </p:txBody>
      </p:sp>
      <p:sp>
        <p:nvSpPr>
          <p:cNvPr id="3" name="Content Placeholder 2"/>
          <p:cNvSpPr>
            <a:spLocks noGrp="1"/>
          </p:cNvSpPr>
          <p:nvPr>
            <p:ph sz="quarter" idx="10"/>
          </p:nvPr>
        </p:nvSpPr>
        <p:spPr/>
        <p:txBody>
          <a:bodyPr>
            <a:normAutofit/>
          </a:bodyPr>
          <a:lstStyle/>
          <a:p>
            <a:r>
              <a:rPr lang="en-CA" dirty="0"/>
              <a:t>This is an introduction to </a:t>
            </a:r>
            <a:r>
              <a:rPr lang="en-CA" dirty="0" smtClean="0"/>
              <a:t>forensic file analysis. </a:t>
            </a:r>
          </a:p>
          <a:p>
            <a:r>
              <a:rPr lang="en-CA" dirty="0" smtClean="0"/>
              <a:t>It can take </a:t>
            </a:r>
            <a:r>
              <a:rPr lang="en-CA" dirty="0"/>
              <a:t>two to three years to feel comfortable doing this type of work when doing it on a daily basis</a:t>
            </a:r>
            <a:r>
              <a:rPr lang="en-CA" dirty="0" smtClean="0"/>
              <a:t>.</a:t>
            </a:r>
            <a:endParaRPr lang="en-CA" dirty="0"/>
          </a:p>
          <a:p>
            <a:r>
              <a:rPr lang="en-CA" dirty="0"/>
              <a:t>There are many different tools that are available to do any one </a:t>
            </a:r>
            <a:r>
              <a:rPr lang="en-CA" dirty="0" smtClean="0"/>
              <a:t>task.</a:t>
            </a:r>
            <a:endParaRPr lang="en-CA" dirty="0"/>
          </a:p>
          <a:p>
            <a:r>
              <a:rPr lang="en-CA" dirty="0"/>
              <a:t>The most important thing to learn is the </a:t>
            </a:r>
            <a:r>
              <a:rPr lang="en-CA" dirty="0" smtClean="0"/>
              <a:t>process, since the </a:t>
            </a:r>
            <a:r>
              <a:rPr lang="en-CA" dirty="0"/>
              <a:t>tools are constantly changing and </a:t>
            </a:r>
            <a:r>
              <a:rPr lang="en-CA" dirty="0" smtClean="0"/>
              <a:t>improving </a:t>
            </a:r>
            <a:r>
              <a:rPr lang="en-CA" dirty="0"/>
              <a:t>with every </a:t>
            </a:r>
            <a:r>
              <a:rPr lang="en-CA" dirty="0" smtClean="0"/>
              <a:t>iteration.</a:t>
            </a:r>
            <a:endParaRPr lang="en-CA" dirty="0"/>
          </a:p>
          <a:p>
            <a:r>
              <a:rPr lang="en-CA" dirty="0"/>
              <a:t>If you don’t have the </a:t>
            </a:r>
            <a:r>
              <a:rPr lang="en-CA" dirty="0" smtClean="0"/>
              <a:t>answer, </a:t>
            </a:r>
            <a:r>
              <a:rPr lang="en-CA" dirty="0"/>
              <a:t>know where to go to do the </a:t>
            </a:r>
            <a:r>
              <a:rPr lang="en-CA" dirty="0" smtClean="0"/>
              <a:t>research. </a:t>
            </a:r>
            <a:endParaRPr lang="en-CA" dirty="0"/>
          </a:p>
        </p:txBody>
      </p:sp>
    </p:spTree>
    <p:custDataLst>
      <p:tags r:id="rId1"/>
    </p:custDataLst>
    <p:extLst>
      <p:ext uri="{BB962C8B-B14F-4D97-AF65-F5344CB8AC3E}">
        <p14:creationId xmlns:p14="http://schemas.microsoft.com/office/powerpoint/2010/main" val="2415701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References</a:t>
            </a:r>
            <a:endParaRPr lang="en-US" dirty="0"/>
          </a:p>
        </p:txBody>
      </p:sp>
      <p:sp>
        <p:nvSpPr>
          <p:cNvPr id="3" name="Content Placeholder 2"/>
          <p:cNvSpPr>
            <a:spLocks noGrp="1"/>
          </p:cNvSpPr>
          <p:nvPr>
            <p:ph sz="quarter" idx="10"/>
          </p:nvPr>
        </p:nvSpPr>
        <p:spPr/>
        <p:txBody>
          <a:bodyPr>
            <a:normAutofit fontScale="92500" lnSpcReduction="10000"/>
          </a:bodyPr>
          <a:lstStyle/>
          <a:p>
            <a:r>
              <a:rPr lang="en-CA" dirty="0" err="1"/>
              <a:t>Hiberfil</a:t>
            </a:r>
            <a:r>
              <a:rPr lang="en-CA" dirty="0"/>
              <a:t>. (</a:t>
            </a:r>
            <a:r>
              <a:rPr lang="en-CA" dirty="0" err="1"/>
              <a:t>n.d.</a:t>
            </a:r>
            <a:r>
              <a:rPr lang="en-CA" dirty="0"/>
              <a:t>). Retrieved from http://www.forensicswiki.org/wiki/Hiberfil.sys</a:t>
            </a:r>
          </a:p>
          <a:p>
            <a:r>
              <a:rPr lang="en-CA" dirty="0" err="1" smtClean="0"/>
              <a:t>Locard’s</a:t>
            </a:r>
            <a:r>
              <a:rPr lang="en-CA" dirty="0" smtClean="0"/>
              <a:t> exchange principle. (</a:t>
            </a:r>
            <a:r>
              <a:rPr lang="en-CA" dirty="0" err="1" smtClean="0"/>
              <a:t>n.d.</a:t>
            </a:r>
            <a:r>
              <a:rPr lang="en-CA" dirty="0" smtClean="0"/>
              <a:t>). Retrieved Sep. 19, 2017 from Wikipedia:  https</a:t>
            </a:r>
            <a:r>
              <a:rPr lang="en-CA" dirty="0"/>
              <a:t>://en.wikipedia.org/wiki</a:t>
            </a:r>
            <a:r>
              <a:rPr lang="en-CA" dirty="0" smtClean="0"/>
              <a:t>/</a:t>
            </a:r>
            <a:br>
              <a:rPr lang="en-CA" dirty="0" smtClean="0"/>
            </a:br>
            <a:r>
              <a:rPr lang="en-CA" dirty="0" smtClean="0"/>
              <a:t>Locard%27s_exchange_principle</a:t>
            </a:r>
          </a:p>
          <a:p>
            <a:r>
              <a:rPr lang="en-CA" dirty="0" err="1" smtClean="0"/>
              <a:t>McQuaid</a:t>
            </a:r>
            <a:r>
              <a:rPr lang="en-CA" dirty="0" smtClean="0"/>
              <a:t>, J. </a:t>
            </a:r>
            <a:r>
              <a:rPr lang="en-CA" dirty="0"/>
              <a:t>(2014). </a:t>
            </a:r>
            <a:r>
              <a:rPr lang="en-CA" i="1" dirty="0"/>
              <a:t>Forensic analysis of Windows </a:t>
            </a:r>
            <a:r>
              <a:rPr lang="en-CA" i="1" dirty="0" err="1"/>
              <a:t>shellbags</a:t>
            </a:r>
            <a:r>
              <a:rPr lang="en-CA" dirty="0"/>
              <a:t>. Retrieved from </a:t>
            </a:r>
            <a:r>
              <a:rPr lang="en-CA" dirty="0" smtClean="0"/>
              <a:t>https</a:t>
            </a:r>
            <a:r>
              <a:rPr lang="en-CA" dirty="0"/>
              <a:t>://www.magnetforensics.com/computer-forensics/forensic-analysis-of-windows-shellbags</a:t>
            </a:r>
            <a:r>
              <a:rPr lang="en-CA" dirty="0" smtClean="0"/>
              <a:t>/</a:t>
            </a:r>
          </a:p>
          <a:p>
            <a:r>
              <a:rPr lang="en-CA" dirty="0" err="1" smtClean="0"/>
              <a:t>Prefetch</a:t>
            </a:r>
            <a:r>
              <a:rPr lang="en-CA" dirty="0" smtClean="0"/>
              <a:t> (</a:t>
            </a:r>
            <a:r>
              <a:rPr lang="en-CA" dirty="0" err="1" smtClean="0"/>
              <a:t>n.d.</a:t>
            </a:r>
            <a:r>
              <a:rPr lang="en-CA" dirty="0" smtClean="0"/>
              <a:t>) Retrieved Oct. 18, 2017 </a:t>
            </a:r>
            <a:r>
              <a:rPr lang="en-CA" dirty="0"/>
              <a:t>from http://www.forensicswiki.org/wiki/Prefetch</a:t>
            </a:r>
            <a:endParaRPr lang="en-CA" dirty="0" smtClean="0"/>
          </a:p>
          <a:p>
            <a:r>
              <a:rPr lang="en-CA" dirty="0" smtClean="0"/>
              <a:t>Windows: </a:t>
            </a:r>
            <a:r>
              <a:rPr lang="en-CA" dirty="0"/>
              <a:t>Scheduled tasks. (</a:t>
            </a:r>
            <a:r>
              <a:rPr lang="en-CA" dirty="0" err="1"/>
              <a:t>n.d.</a:t>
            </a:r>
            <a:r>
              <a:rPr lang="en-CA" dirty="0"/>
              <a:t>). Retrieved </a:t>
            </a:r>
            <a:r>
              <a:rPr lang="en-CA" dirty="0" smtClean="0"/>
              <a:t>Sep. </a:t>
            </a:r>
            <a:r>
              <a:rPr lang="en-CA" dirty="0"/>
              <a:t>19, 2017 from http</a:t>
            </a:r>
            <a:r>
              <a:rPr lang="en-CA"/>
              <a:t>://</a:t>
            </a:r>
            <a:r>
              <a:rPr lang="en-CA" smtClean="0"/>
              <a:t>www.forensicswiki.org/wiki/Windows#Scheduled_Tasks</a:t>
            </a:r>
            <a:endParaRPr lang="en-CA" dirty="0"/>
          </a:p>
          <a:p>
            <a:endParaRPr lang="en-CA" dirty="0"/>
          </a:p>
          <a:p>
            <a:pPr marL="0" indent="0">
              <a:buNone/>
            </a:pPr>
            <a:endParaRPr lang="en-CA" dirty="0" smtClean="0"/>
          </a:p>
          <a:p>
            <a:endParaRPr lang="en-CA" dirty="0" smtClean="0"/>
          </a:p>
          <a:p>
            <a:endParaRPr lang="en-CA" dirty="0" smtClean="0"/>
          </a:p>
          <a:p>
            <a:endParaRPr lang="en-US" dirty="0"/>
          </a:p>
        </p:txBody>
      </p:sp>
    </p:spTree>
    <p:custDataLst>
      <p:tags r:id="rId1"/>
    </p:custDataLst>
    <p:extLst>
      <p:ext uri="{BB962C8B-B14F-4D97-AF65-F5344CB8AC3E}">
        <p14:creationId xmlns:p14="http://schemas.microsoft.com/office/powerpoint/2010/main" val="2150484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1007706" y="4148073"/>
            <a:ext cx="10455275" cy="2320925"/>
          </a:xfrm>
        </p:spPr>
        <p:txBody>
          <a:bodyPr>
            <a:normAutofit fontScale="62500" lnSpcReduction="20000"/>
          </a:bodyPr>
          <a:lstStyle/>
          <a:p>
            <a:pPr marL="0" marR="0" indent="0">
              <a:lnSpc>
                <a:spcPct val="115000"/>
              </a:lnSpc>
              <a:spcBef>
                <a:spcPts val="0"/>
              </a:spcBef>
              <a:spcAft>
                <a:spcPts val="0"/>
              </a:spcAft>
              <a:buNone/>
            </a:pPr>
            <a:r>
              <a:rPr lang="en-US" dirty="0">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dirty="0">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dirty="0">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dirty="0">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dirty="0">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dirty="0">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ustDataLst>
      <p:tags r:id="rId1"/>
    </p:custDataLst>
    <p:extLst>
      <p:ext uri="{BB962C8B-B14F-4D97-AF65-F5344CB8AC3E}">
        <p14:creationId xmlns:p14="http://schemas.microsoft.com/office/powerpoint/2010/main" val="3225601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Other </a:t>
            </a:r>
            <a:r>
              <a:rPr lang="en-CA" dirty="0"/>
              <a:t>Reference Material</a:t>
            </a:r>
          </a:p>
        </p:txBody>
      </p:sp>
      <p:sp>
        <p:nvSpPr>
          <p:cNvPr id="3" name="Content Placeholder 2"/>
          <p:cNvSpPr>
            <a:spLocks noGrp="1"/>
          </p:cNvSpPr>
          <p:nvPr>
            <p:ph sz="quarter" idx="10"/>
          </p:nvPr>
        </p:nvSpPr>
        <p:spPr/>
        <p:txBody>
          <a:bodyPr>
            <a:normAutofit lnSpcReduction="10000"/>
          </a:bodyPr>
          <a:lstStyle/>
          <a:p>
            <a:r>
              <a:rPr lang="en-CA" dirty="0"/>
              <a:t>SANS Windows Forensic Analysis Poster</a:t>
            </a:r>
          </a:p>
          <a:p>
            <a:pPr lvl="1"/>
            <a:r>
              <a:rPr lang="en-CA" dirty="0"/>
              <a:t>https://www.sans.org/security-resources/posters/windows-forensics-evidence-of/75/download</a:t>
            </a:r>
          </a:p>
          <a:p>
            <a:r>
              <a:rPr lang="en-CA" dirty="0"/>
              <a:t>SANS SIFT Workstation &amp; </a:t>
            </a:r>
            <a:r>
              <a:rPr lang="en-CA" dirty="0" err="1"/>
              <a:t>REMnux</a:t>
            </a:r>
            <a:r>
              <a:rPr lang="en-CA" dirty="0"/>
              <a:t> Poster</a:t>
            </a:r>
          </a:p>
          <a:p>
            <a:pPr lvl="1"/>
            <a:r>
              <a:rPr lang="en-CA" dirty="0"/>
              <a:t>https://www.sans.org/security-resources/posters/sift-remnux-poster/125/download</a:t>
            </a:r>
          </a:p>
          <a:p>
            <a:r>
              <a:rPr lang="en-CA" dirty="0"/>
              <a:t>SANS Memory Forensics Poster</a:t>
            </a:r>
          </a:p>
          <a:p>
            <a:pPr lvl="1"/>
            <a:r>
              <a:rPr lang="en-CA" dirty="0"/>
              <a:t>https://www.sans.org/security-resources/posters/dfir-memory-forensics/65/download</a:t>
            </a:r>
          </a:p>
          <a:p>
            <a:r>
              <a:rPr lang="en-CA" dirty="0"/>
              <a:t>SANS Digital Forensics &amp; Incident Response Poster</a:t>
            </a:r>
          </a:p>
          <a:p>
            <a:pPr lvl="1"/>
            <a:r>
              <a:rPr lang="en-CA" dirty="0"/>
              <a:t>https://www.sans.org/security-resources/posters/dfir-find-evil/35/download</a:t>
            </a:r>
          </a:p>
        </p:txBody>
      </p:sp>
    </p:spTree>
    <p:custDataLst>
      <p:tags r:id="rId1"/>
    </p:custDataLst>
    <p:extLst>
      <p:ext uri="{BB962C8B-B14F-4D97-AF65-F5344CB8AC3E}">
        <p14:creationId xmlns:p14="http://schemas.microsoft.com/office/powerpoint/2010/main" val="354303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Types of Computer Forensic Investigations</a:t>
            </a:r>
          </a:p>
        </p:txBody>
      </p:sp>
      <p:sp>
        <p:nvSpPr>
          <p:cNvPr id="3" name="Content Placeholder 2"/>
          <p:cNvSpPr>
            <a:spLocks noGrp="1"/>
          </p:cNvSpPr>
          <p:nvPr>
            <p:ph sz="quarter" idx="10"/>
          </p:nvPr>
        </p:nvSpPr>
        <p:spPr/>
        <p:txBody>
          <a:bodyPr>
            <a:normAutofit/>
          </a:bodyPr>
          <a:lstStyle/>
          <a:p>
            <a:r>
              <a:rPr lang="en-CA" dirty="0"/>
              <a:t>Unusual or unexplained system or network </a:t>
            </a:r>
            <a:r>
              <a:rPr lang="en-CA" dirty="0" smtClean="0"/>
              <a:t>behaviour</a:t>
            </a:r>
            <a:endParaRPr lang="en-CA" dirty="0"/>
          </a:p>
          <a:p>
            <a:r>
              <a:rPr lang="en-CA" dirty="0" smtClean="0"/>
              <a:t>Compromised </a:t>
            </a:r>
            <a:r>
              <a:rPr lang="en-CA" dirty="0"/>
              <a:t>or </a:t>
            </a:r>
            <a:r>
              <a:rPr lang="en-CA" dirty="0" smtClean="0"/>
              <a:t>potentially compromised </a:t>
            </a:r>
            <a:r>
              <a:rPr lang="en-CA" dirty="0"/>
              <a:t>system or </a:t>
            </a:r>
            <a:r>
              <a:rPr lang="en-CA" dirty="0" smtClean="0"/>
              <a:t>server</a:t>
            </a:r>
            <a:endParaRPr lang="en-CA" dirty="0"/>
          </a:p>
          <a:p>
            <a:r>
              <a:rPr lang="en-CA" dirty="0"/>
              <a:t>Unauthorized disclosure or compromise of sensitive company </a:t>
            </a:r>
            <a:r>
              <a:rPr lang="en-CA" dirty="0" smtClean="0"/>
              <a:t>data</a:t>
            </a:r>
            <a:endParaRPr lang="en-CA" dirty="0"/>
          </a:p>
          <a:p>
            <a:r>
              <a:rPr lang="en-CA" dirty="0"/>
              <a:t>Data </a:t>
            </a:r>
            <a:r>
              <a:rPr lang="en-CA" dirty="0" smtClean="0"/>
              <a:t>theft</a:t>
            </a:r>
            <a:r>
              <a:rPr lang="en-CA" dirty="0"/>
              <a:t>, including sensitive personal information, e-mail or </a:t>
            </a:r>
            <a:r>
              <a:rPr lang="en-CA" dirty="0" smtClean="0"/>
              <a:t>documents</a:t>
            </a:r>
            <a:endParaRPr lang="en-CA" dirty="0"/>
          </a:p>
          <a:p>
            <a:r>
              <a:rPr lang="en-CA" dirty="0"/>
              <a:t>Theft of </a:t>
            </a:r>
            <a:r>
              <a:rPr lang="en-CA" dirty="0" smtClean="0"/>
              <a:t>funds</a:t>
            </a:r>
            <a:r>
              <a:rPr lang="en-CA" dirty="0"/>
              <a:t>, including bank </a:t>
            </a:r>
            <a:r>
              <a:rPr lang="en-CA" dirty="0" smtClean="0"/>
              <a:t>access and </a:t>
            </a:r>
            <a:r>
              <a:rPr lang="en-CA" dirty="0"/>
              <a:t>credit card and wire </a:t>
            </a:r>
            <a:r>
              <a:rPr lang="en-CA" dirty="0" smtClean="0"/>
              <a:t>fraud</a:t>
            </a:r>
            <a:endParaRPr lang="en-CA" dirty="0"/>
          </a:p>
          <a:p>
            <a:r>
              <a:rPr lang="en-CA" dirty="0"/>
              <a:t>Presence of </a:t>
            </a:r>
            <a:r>
              <a:rPr lang="en-CA" dirty="0" smtClean="0"/>
              <a:t>malware</a:t>
            </a:r>
            <a:endParaRPr lang="en-CA" dirty="0"/>
          </a:p>
          <a:p>
            <a:r>
              <a:rPr lang="en-CA" dirty="0"/>
              <a:t>Possession of illegal or unauthorized </a:t>
            </a:r>
            <a:r>
              <a:rPr lang="en-CA" dirty="0" smtClean="0"/>
              <a:t>materials</a:t>
            </a:r>
            <a:endParaRPr lang="en-CA" dirty="0"/>
          </a:p>
        </p:txBody>
      </p:sp>
    </p:spTree>
    <p:custDataLst>
      <p:tags r:id="rId1"/>
    </p:custDataLst>
    <p:extLst>
      <p:ext uri="{BB962C8B-B14F-4D97-AF65-F5344CB8AC3E}">
        <p14:creationId xmlns:p14="http://schemas.microsoft.com/office/powerpoint/2010/main" val="3110928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Locard’s Exchange Principle</a:t>
            </a:r>
          </a:p>
        </p:txBody>
      </p:sp>
      <p:sp>
        <p:nvSpPr>
          <p:cNvPr id="6" name="TextBox 5"/>
          <p:cNvSpPr txBox="1"/>
          <p:nvPr/>
        </p:nvSpPr>
        <p:spPr>
          <a:xfrm flipH="1">
            <a:off x="984503" y="2133600"/>
            <a:ext cx="10463785" cy="2308324"/>
          </a:xfrm>
          <a:prstGeom prst="rect">
            <a:avLst/>
          </a:prstGeom>
          <a:noFill/>
        </p:spPr>
        <p:txBody>
          <a:bodyPr wrap="square" rtlCol="0">
            <a:spAutoFit/>
          </a:bodyPr>
          <a:lstStyle/>
          <a:p>
            <a:r>
              <a:rPr lang="en-CA" sz="3600" dirty="0"/>
              <a:t>“. . . holds that the perpetrator of a crime will bring something into the crime scene and leave with something from it, and that both can be used as forensic evidence.”  </a:t>
            </a:r>
          </a:p>
        </p:txBody>
      </p:sp>
      <p:sp>
        <p:nvSpPr>
          <p:cNvPr id="7" name="TextBox 6"/>
          <p:cNvSpPr txBox="1"/>
          <p:nvPr/>
        </p:nvSpPr>
        <p:spPr>
          <a:xfrm>
            <a:off x="8798845" y="5396495"/>
            <a:ext cx="2649443" cy="307777"/>
          </a:xfrm>
          <a:prstGeom prst="rect">
            <a:avLst/>
          </a:prstGeom>
          <a:noFill/>
        </p:spPr>
        <p:txBody>
          <a:bodyPr wrap="none" rtlCol="0">
            <a:spAutoFit/>
          </a:bodyPr>
          <a:lstStyle/>
          <a:p>
            <a:r>
              <a:rPr lang="en-CA" sz="1400" dirty="0" smtClean="0"/>
              <a:t>(</a:t>
            </a:r>
            <a:r>
              <a:rPr lang="en-CA" sz="1400" dirty="0" err="1" smtClean="0"/>
              <a:t>Locard’s</a:t>
            </a:r>
            <a:r>
              <a:rPr lang="en-CA" sz="1400" dirty="0" smtClean="0"/>
              <a:t> exchange principle, </a:t>
            </a:r>
            <a:r>
              <a:rPr lang="en-CA" sz="1400" dirty="0" err="1" smtClean="0"/>
              <a:t>n.d.</a:t>
            </a:r>
            <a:r>
              <a:rPr lang="en-CA" sz="1400" dirty="0" smtClean="0"/>
              <a:t>)</a:t>
            </a:r>
            <a:endParaRPr lang="en-CA" sz="1400" dirty="0"/>
          </a:p>
        </p:txBody>
      </p:sp>
    </p:spTree>
    <p:custDataLst>
      <p:tags r:id="rId1"/>
    </p:custDataLst>
    <p:extLst>
      <p:ext uri="{BB962C8B-B14F-4D97-AF65-F5344CB8AC3E}">
        <p14:creationId xmlns:p14="http://schemas.microsoft.com/office/powerpoint/2010/main" val="49082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Why Conduct Digital Forensic Analysis?</a:t>
            </a:r>
          </a:p>
        </p:txBody>
      </p:sp>
      <p:sp>
        <p:nvSpPr>
          <p:cNvPr id="3" name="Content Placeholder 2"/>
          <p:cNvSpPr>
            <a:spLocks noGrp="1"/>
          </p:cNvSpPr>
          <p:nvPr>
            <p:ph sz="quarter" idx="10"/>
          </p:nvPr>
        </p:nvSpPr>
        <p:spPr/>
        <p:txBody>
          <a:bodyPr/>
          <a:lstStyle/>
          <a:p>
            <a:r>
              <a:rPr lang="en-CA" dirty="0"/>
              <a:t>Attribution</a:t>
            </a:r>
          </a:p>
          <a:p>
            <a:r>
              <a:rPr lang="en-CA" dirty="0"/>
              <a:t>Determining </a:t>
            </a:r>
            <a:r>
              <a:rPr lang="en-CA" dirty="0" smtClean="0"/>
              <a:t>intent</a:t>
            </a:r>
            <a:endParaRPr lang="en-CA" dirty="0"/>
          </a:p>
          <a:p>
            <a:r>
              <a:rPr lang="en-CA" dirty="0"/>
              <a:t>Inculpatory and </a:t>
            </a:r>
            <a:r>
              <a:rPr lang="en-CA" dirty="0" smtClean="0"/>
              <a:t>exculpatory evidence</a:t>
            </a:r>
            <a:endParaRPr lang="en-CA" dirty="0"/>
          </a:p>
          <a:p>
            <a:r>
              <a:rPr lang="en-CA" dirty="0"/>
              <a:t>Authentication of </a:t>
            </a:r>
            <a:r>
              <a:rPr lang="en-CA" dirty="0" smtClean="0"/>
              <a:t>digital evidence</a:t>
            </a:r>
            <a:endParaRPr lang="en-CA" dirty="0"/>
          </a:p>
          <a:p>
            <a:r>
              <a:rPr lang="en-CA" dirty="0" smtClean="0"/>
              <a:t>Recovering deleted evidence</a:t>
            </a:r>
            <a:endParaRPr lang="en-CA" dirty="0"/>
          </a:p>
          <a:p>
            <a:r>
              <a:rPr lang="en-CA" dirty="0"/>
              <a:t>File </a:t>
            </a:r>
            <a:r>
              <a:rPr lang="en-CA" dirty="0" smtClean="0"/>
              <a:t>carving</a:t>
            </a:r>
            <a:endParaRPr lang="en-CA" dirty="0"/>
          </a:p>
          <a:p>
            <a:r>
              <a:rPr lang="en-CA" dirty="0"/>
              <a:t>Extracting </a:t>
            </a:r>
            <a:r>
              <a:rPr lang="en-CA" dirty="0" smtClean="0"/>
              <a:t>embedded metadata</a:t>
            </a:r>
            <a:endParaRPr lang="en-CA" dirty="0"/>
          </a:p>
          <a:p>
            <a:r>
              <a:rPr lang="en-CA" dirty="0" smtClean="0"/>
              <a:t>Creating timelines </a:t>
            </a:r>
            <a:r>
              <a:rPr lang="en-CA" dirty="0"/>
              <a:t>of </a:t>
            </a:r>
            <a:r>
              <a:rPr lang="en-CA" dirty="0" smtClean="0"/>
              <a:t>activity</a:t>
            </a:r>
            <a:endParaRPr lang="en-CA" dirty="0"/>
          </a:p>
        </p:txBody>
      </p:sp>
    </p:spTree>
    <p:custDataLst>
      <p:tags r:id="rId1"/>
    </p:custDataLst>
    <p:extLst>
      <p:ext uri="{BB962C8B-B14F-4D97-AF65-F5344CB8AC3E}">
        <p14:creationId xmlns:p14="http://schemas.microsoft.com/office/powerpoint/2010/main" val="12878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Forensic Analysis Keys</a:t>
            </a:r>
          </a:p>
        </p:txBody>
      </p:sp>
      <p:sp>
        <p:nvSpPr>
          <p:cNvPr id="3" name="Content Placeholder 2"/>
          <p:cNvSpPr>
            <a:spLocks noGrp="1"/>
          </p:cNvSpPr>
          <p:nvPr>
            <p:ph sz="quarter" idx="10"/>
          </p:nvPr>
        </p:nvSpPr>
        <p:spPr/>
        <p:txBody>
          <a:bodyPr/>
          <a:lstStyle/>
          <a:p>
            <a:r>
              <a:rPr lang="en-US" dirty="0"/>
              <a:t>Think </a:t>
            </a:r>
            <a:r>
              <a:rPr lang="en-US" dirty="0" smtClean="0"/>
              <a:t>processes </a:t>
            </a:r>
            <a:r>
              <a:rPr lang="en-US" dirty="0"/>
              <a:t>versus </a:t>
            </a:r>
            <a:r>
              <a:rPr lang="en-US" dirty="0" smtClean="0"/>
              <a:t>tools</a:t>
            </a:r>
            <a:endParaRPr lang="en-US" dirty="0"/>
          </a:p>
          <a:p>
            <a:pPr lvl="1"/>
            <a:r>
              <a:rPr lang="en-US" dirty="0"/>
              <a:t>Tools </a:t>
            </a:r>
            <a:r>
              <a:rPr lang="en-US" dirty="0" smtClean="0"/>
              <a:t>change </a:t>
            </a:r>
            <a:r>
              <a:rPr lang="en-US" dirty="0"/>
              <a:t>and are numerous</a:t>
            </a:r>
          </a:p>
          <a:p>
            <a:pPr lvl="1"/>
            <a:r>
              <a:rPr lang="en-US" dirty="0"/>
              <a:t>Processes are consistent regardless of toolset</a:t>
            </a:r>
          </a:p>
          <a:p>
            <a:r>
              <a:rPr lang="en-US" dirty="0"/>
              <a:t>Establish the goals of your investigation at the beginning of the investigation</a:t>
            </a:r>
          </a:p>
          <a:p>
            <a:r>
              <a:rPr lang="en-US" dirty="0"/>
              <a:t>Follow the evidence</a:t>
            </a:r>
          </a:p>
          <a:p>
            <a:pPr lvl="1"/>
            <a:r>
              <a:rPr lang="en-US" dirty="0"/>
              <a:t>Don’t lose focus on the goals of the investigation</a:t>
            </a:r>
          </a:p>
          <a:p>
            <a:pPr lvl="1"/>
            <a:r>
              <a:rPr lang="en-US" dirty="0"/>
              <a:t>Avoid speculation</a:t>
            </a:r>
          </a:p>
          <a:p>
            <a:r>
              <a:rPr lang="en-US" dirty="0"/>
              <a:t>Look for the artifacts or lack of artifacts </a:t>
            </a:r>
            <a:r>
              <a:rPr lang="en-US" dirty="0" smtClean="0"/>
              <a:t>that lead </a:t>
            </a:r>
            <a:r>
              <a:rPr lang="en-US" dirty="0"/>
              <a:t>you to a successful conclusion to your investigation</a:t>
            </a:r>
          </a:p>
        </p:txBody>
      </p:sp>
    </p:spTree>
    <p:custDataLst>
      <p:tags r:id="rId1"/>
    </p:custDataLst>
    <p:extLst>
      <p:ext uri="{BB962C8B-B14F-4D97-AF65-F5344CB8AC3E}">
        <p14:creationId xmlns:p14="http://schemas.microsoft.com/office/powerpoint/2010/main" val="1315160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Digital Forensic Process</a:t>
            </a:r>
          </a:p>
        </p:txBody>
      </p:sp>
      <p:sp>
        <p:nvSpPr>
          <p:cNvPr id="28" name="Rectangle 27"/>
          <p:cNvSpPr/>
          <p:nvPr/>
        </p:nvSpPr>
        <p:spPr>
          <a:xfrm>
            <a:off x="4632224" y="1864805"/>
            <a:ext cx="1763486" cy="407000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Information</a:t>
            </a:r>
          </a:p>
        </p:txBody>
      </p:sp>
      <p:sp>
        <p:nvSpPr>
          <p:cNvPr id="29" name="Right Arrow 28"/>
          <p:cNvSpPr/>
          <p:nvPr/>
        </p:nvSpPr>
        <p:spPr>
          <a:xfrm>
            <a:off x="3539375" y="2315380"/>
            <a:ext cx="828869" cy="363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ight Arrow 29"/>
          <p:cNvSpPr/>
          <p:nvPr/>
        </p:nvSpPr>
        <p:spPr>
          <a:xfrm>
            <a:off x="3539375" y="5160115"/>
            <a:ext cx="828869" cy="363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Arrow 30"/>
          <p:cNvSpPr/>
          <p:nvPr/>
        </p:nvSpPr>
        <p:spPr>
          <a:xfrm>
            <a:off x="3539374" y="3762662"/>
            <a:ext cx="828869" cy="363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p:cNvSpPr/>
          <p:nvPr/>
        </p:nvSpPr>
        <p:spPr>
          <a:xfrm>
            <a:off x="1067929" y="2040127"/>
            <a:ext cx="2194249" cy="914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t>Host-based Data</a:t>
            </a:r>
            <a:endParaRPr lang="en-CA" dirty="0"/>
          </a:p>
          <a:p>
            <a:pPr marL="285750" indent="-285750">
              <a:buFont typeface="Wingdings" panose="05000000000000000000" pitchFamily="2" charset="2"/>
              <a:buChar char="§"/>
            </a:pPr>
            <a:r>
              <a:rPr lang="en-CA" sz="1400" dirty="0"/>
              <a:t>Live Response Kit</a:t>
            </a:r>
          </a:p>
          <a:p>
            <a:pPr marL="285750" indent="-285750">
              <a:buFont typeface="Wingdings" panose="05000000000000000000" pitchFamily="2" charset="2"/>
              <a:buChar char="§"/>
            </a:pPr>
            <a:r>
              <a:rPr lang="en-CA" sz="1400" dirty="0"/>
              <a:t>Forensic Duplications</a:t>
            </a:r>
          </a:p>
        </p:txBody>
      </p:sp>
      <p:sp>
        <p:nvSpPr>
          <p:cNvPr id="33" name="Rectangle 32"/>
          <p:cNvSpPr/>
          <p:nvPr/>
        </p:nvSpPr>
        <p:spPr>
          <a:xfrm>
            <a:off x="1081145" y="3487409"/>
            <a:ext cx="2194249" cy="914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t>Network-based </a:t>
            </a:r>
            <a:r>
              <a:rPr lang="en-CA" dirty="0"/>
              <a:t>Data</a:t>
            </a:r>
          </a:p>
        </p:txBody>
      </p:sp>
      <p:sp>
        <p:nvSpPr>
          <p:cNvPr id="34" name="Rectangle 33"/>
          <p:cNvSpPr/>
          <p:nvPr/>
        </p:nvSpPr>
        <p:spPr>
          <a:xfrm>
            <a:off x="1081145" y="4884862"/>
            <a:ext cx="2194249" cy="914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t>Other Data</a:t>
            </a:r>
          </a:p>
        </p:txBody>
      </p:sp>
      <p:sp>
        <p:nvSpPr>
          <p:cNvPr id="35" name="Rectangle 34"/>
          <p:cNvSpPr/>
          <p:nvPr/>
        </p:nvSpPr>
        <p:spPr>
          <a:xfrm>
            <a:off x="7752540" y="3490519"/>
            <a:ext cx="1496790" cy="914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t>Information</a:t>
            </a:r>
          </a:p>
        </p:txBody>
      </p:sp>
      <p:sp>
        <p:nvSpPr>
          <p:cNvPr id="36" name="Rectangle 35"/>
          <p:cNvSpPr/>
          <p:nvPr/>
        </p:nvSpPr>
        <p:spPr>
          <a:xfrm>
            <a:off x="10422642" y="3496739"/>
            <a:ext cx="1496790" cy="914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t>Relevant</a:t>
            </a:r>
          </a:p>
          <a:p>
            <a:r>
              <a:rPr lang="en-CA" dirty="0"/>
              <a:t>Information</a:t>
            </a:r>
          </a:p>
        </p:txBody>
      </p:sp>
      <p:sp>
        <p:nvSpPr>
          <p:cNvPr id="37" name="Right Arrow 36"/>
          <p:cNvSpPr/>
          <p:nvPr/>
        </p:nvSpPr>
        <p:spPr>
          <a:xfrm>
            <a:off x="9421551" y="3756442"/>
            <a:ext cx="828869" cy="363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ight Arrow 37"/>
          <p:cNvSpPr/>
          <p:nvPr/>
        </p:nvSpPr>
        <p:spPr>
          <a:xfrm>
            <a:off x="6659690" y="3771992"/>
            <a:ext cx="828869" cy="363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TextBox 38"/>
          <p:cNvSpPr txBox="1"/>
          <p:nvPr/>
        </p:nvSpPr>
        <p:spPr>
          <a:xfrm>
            <a:off x="6645930" y="3402660"/>
            <a:ext cx="856388" cy="369332"/>
          </a:xfrm>
          <a:prstGeom prst="rect">
            <a:avLst/>
          </a:prstGeom>
          <a:noFill/>
        </p:spPr>
        <p:txBody>
          <a:bodyPr wrap="none" rtlCol="0">
            <a:spAutoFit/>
          </a:bodyPr>
          <a:lstStyle/>
          <a:p>
            <a:r>
              <a:rPr lang="en-CA" dirty="0"/>
              <a:t>Review</a:t>
            </a:r>
          </a:p>
        </p:txBody>
      </p:sp>
      <p:sp>
        <p:nvSpPr>
          <p:cNvPr id="40" name="TextBox 39"/>
          <p:cNvSpPr txBox="1"/>
          <p:nvPr/>
        </p:nvSpPr>
        <p:spPr>
          <a:xfrm>
            <a:off x="9410869" y="3404997"/>
            <a:ext cx="856388" cy="369332"/>
          </a:xfrm>
          <a:prstGeom prst="rect">
            <a:avLst/>
          </a:prstGeom>
          <a:noFill/>
        </p:spPr>
        <p:txBody>
          <a:bodyPr wrap="none" rtlCol="0">
            <a:spAutoFit/>
          </a:bodyPr>
          <a:lstStyle/>
          <a:p>
            <a:r>
              <a:rPr lang="en-CA" dirty="0"/>
              <a:t>Review</a:t>
            </a:r>
          </a:p>
        </p:txBody>
      </p:sp>
      <p:sp>
        <p:nvSpPr>
          <p:cNvPr id="41" name="TextBox 40"/>
          <p:cNvSpPr txBox="1"/>
          <p:nvPr/>
        </p:nvSpPr>
        <p:spPr>
          <a:xfrm>
            <a:off x="1194632" y="1312021"/>
            <a:ext cx="2080762" cy="461665"/>
          </a:xfrm>
          <a:prstGeom prst="rect">
            <a:avLst/>
          </a:prstGeom>
          <a:noFill/>
        </p:spPr>
        <p:txBody>
          <a:bodyPr wrap="none" rtlCol="0">
            <a:spAutoFit/>
          </a:bodyPr>
          <a:lstStyle/>
          <a:p>
            <a:r>
              <a:rPr lang="en-CA" sz="2400" dirty="0"/>
              <a:t>Data Collection</a:t>
            </a:r>
          </a:p>
        </p:txBody>
      </p:sp>
      <p:sp>
        <p:nvSpPr>
          <p:cNvPr id="42" name="TextBox 41"/>
          <p:cNvSpPr txBox="1"/>
          <p:nvPr/>
        </p:nvSpPr>
        <p:spPr>
          <a:xfrm>
            <a:off x="8460510" y="1312021"/>
            <a:ext cx="2157578" cy="461665"/>
          </a:xfrm>
          <a:prstGeom prst="rect">
            <a:avLst/>
          </a:prstGeom>
          <a:noFill/>
        </p:spPr>
        <p:txBody>
          <a:bodyPr wrap="none" rtlCol="0">
            <a:spAutoFit/>
          </a:bodyPr>
          <a:lstStyle/>
          <a:p>
            <a:r>
              <a:rPr lang="en-CA" sz="2400" dirty="0"/>
              <a:t>Data Processing</a:t>
            </a:r>
          </a:p>
        </p:txBody>
      </p:sp>
      <p:sp>
        <p:nvSpPr>
          <p:cNvPr id="43" name="Bent-Up Arrow 42"/>
          <p:cNvSpPr/>
          <p:nvPr/>
        </p:nvSpPr>
        <p:spPr>
          <a:xfrm rot="10800000" flipH="1">
            <a:off x="7026657" y="1934474"/>
            <a:ext cx="4347525" cy="123471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U-Turn Arrow 43"/>
          <p:cNvSpPr/>
          <p:nvPr/>
        </p:nvSpPr>
        <p:spPr>
          <a:xfrm rot="10800000">
            <a:off x="6659690" y="4652916"/>
            <a:ext cx="4594583" cy="1233002"/>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45" name="TextBox 44"/>
          <p:cNvSpPr txBox="1"/>
          <p:nvPr/>
        </p:nvSpPr>
        <p:spPr>
          <a:xfrm>
            <a:off x="8676269" y="2307760"/>
            <a:ext cx="1048300" cy="369332"/>
          </a:xfrm>
          <a:prstGeom prst="rect">
            <a:avLst/>
          </a:prstGeom>
          <a:noFill/>
        </p:spPr>
        <p:txBody>
          <a:bodyPr wrap="none" rtlCol="0">
            <a:spAutoFit/>
          </a:bodyPr>
          <a:lstStyle/>
          <a:p>
            <a:r>
              <a:rPr lang="en-CA" dirty="0"/>
              <a:t>Minimize</a:t>
            </a:r>
          </a:p>
        </p:txBody>
      </p:sp>
      <p:sp>
        <p:nvSpPr>
          <p:cNvPr id="46" name="TextBox 45"/>
          <p:cNvSpPr txBox="1"/>
          <p:nvPr/>
        </p:nvSpPr>
        <p:spPr>
          <a:xfrm>
            <a:off x="8840384" y="5193766"/>
            <a:ext cx="720069" cy="369332"/>
          </a:xfrm>
          <a:prstGeom prst="rect">
            <a:avLst/>
          </a:prstGeom>
          <a:noFill/>
        </p:spPr>
        <p:txBody>
          <a:bodyPr wrap="none" rtlCol="0">
            <a:spAutoFit/>
          </a:bodyPr>
          <a:lstStyle/>
          <a:p>
            <a:r>
              <a:rPr lang="en-CA" dirty="0"/>
              <a:t>Leads</a:t>
            </a:r>
          </a:p>
        </p:txBody>
      </p:sp>
    </p:spTree>
    <p:custDataLst>
      <p:tags r:id="rId1"/>
    </p:custDataLst>
    <p:extLst>
      <p:ext uri="{BB962C8B-B14F-4D97-AF65-F5344CB8AC3E}">
        <p14:creationId xmlns:p14="http://schemas.microsoft.com/office/powerpoint/2010/main" val="3537861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File: </a:t>
            </a:r>
            <a:r>
              <a:rPr lang="en-CA" dirty="0"/>
              <a:t>Date </a:t>
            </a:r>
            <a:r>
              <a:rPr lang="en-CA" dirty="0" smtClean="0"/>
              <a:t>and </a:t>
            </a:r>
            <a:r>
              <a:rPr lang="en-CA" dirty="0"/>
              <a:t>Time Analysis</a:t>
            </a:r>
          </a:p>
        </p:txBody>
      </p:sp>
      <p:sp>
        <p:nvSpPr>
          <p:cNvPr id="3" name="Content Placeholder 2"/>
          <p:cNvSpPr>
            <a:spLocks noGrp="1"/>
          </p:cNvSpPr>
          <p:nvPr>
            <p:ph sz="quarter" idx="10"/>
          </p:nvPr>
        </p:nvSpPr>
        <p:spPr/>
        <p:txBody>
          <a:bodyPr/>
          <a:lstStyle/>
          <a:p>
            <a:r>
              <a:rPr lang="en-CA" dirty="0"/>
              <a:t>MAC </a:t>
            </a:r>
            <a:r>
              <a:rPr lang="en-CA" dirty="0" smtClean="0"/>
              <a:t>Times </a:t>
            </a:r>
            <a:r>
              <a:rPr lang="en-CA" dirty="0"/>
              <a:t>(Modified, Accessed and Created)</a:t>
            </a:r>
          </a:p>
          <a:p>
            <a:pPr lvl="1"/>
            <a:r>
              <a:rPr lang="en-CA" dirty="0"/>
              <a:t>Found in two </a:t>
            </a:r>
            <a:r>
              <a:rPr lang="en-CA" dirty="0" smtClean="0"/>
              <a:t>locations:</a:t>
            </a:r>
            <a:endParaRPr lang="en-CA" dirty="0"/>
          </a:p>
          <a:p>
            <a:pPr lvl="2"/>
            <a:r>
              <a:rPr lang="en-CA" dirty="0"/>
              <a:t>The MAC Times you normally see in Windows File Explorer</a:t>
            </a:r>
          </a:p>
          <a:p>
            <a:pPr lvl="3"/>
            <a:r>
              <a:rPr lang="en-CA" dirty="0"/>
              <a:t>($STANDARD_INFORMATION Attributes)</a:t>
            </a:r>
          </a:p>
          <a:p>
            <a:pPr lvl="2"/>
            <a:r>
              <a:rPr lang="en-CA" dirty="0"/>
              <a:t>The same MAC Times are also embedded in the file itself </a:t>
            </a:r>
          </a:p>
          <a:p>
            <a:pPr lvl="3"/>
            <a:r>
              <a:rPr lang="en-CA" dirty="0"/>
              <a:t>($FILE_NAME Attributes)</a:t>
            </a:r>
          </a:p>
          <a:p>
            <a:r>
              <a:rPr lang="en-CA" dirty="0" smtClean="0">
                <a:hlinkClick r:id="rId4"/>
              </a:rPr>
              <a:t>Windows Forensic Analysis Poster</a:t>
            </a:r>
            <a:r>
              <a:rPr lang="en-CA" dirty="0" smtClean="0"/>
              <a:t> (https</a:t>
            </a:r>
            <a:r>
              <a:rPr lang="en-CA" dirty="0"/>
              <a:t>://</a:t>
            </a:r>
            <a:r>
              <a:rPr lang="en-CA" dirty="0" smtClean="0"/>
              <a:t>www.sans.org/security-resources/posters/windows-forensics-evidence-of/75/download)</a:t>
            </a:r>
            <a:endParaRPr lang="en-CA" dirty="0"/>
          </a:p>
        </p:txBody>
      </p:sp>
    </p:spTree>
    <p:custDataLst>
      <p:tags r:id="rId1"/>
    </p:custDataLst>
    <p:extLst>
      <p:ext uri="{BB962C8B-B14F-4D97-AF65-F5344CB8AC3E}">
        <p14:creationId xmlns:p14="http://schemas.microsoft.com/office/powerpoint/2010/main" val="39395511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9"/>
  <p:tag name="ARTICULATE_DESIGN_ID_ER MASTER_2015" val="bTqJvwWL"/>
  <p:tag name="ARTICULATE_DESIGN_ID_2_ER MASTER_2015" val="em6U0Jyh"/>
  <p:tag name="ARTICULATE_DESIGN_ID_1_ER MASTER_2015" val="lyMeALtN"/>
  <p:tag name="ARTICULATE_DESIGN_ID_OFFICE THEME" val="Jd36eru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2_ER Master_20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R Master_20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ER Master_20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SAIT_PPT_Colour_16x9_Template</Template>
  <TotalTime>6910</TotalTime>
  <Words>2634</Words>
  <Application>Microsoft Office PowerPoint</Application>
  <PresentationFormat>Widescreen</PresentationFormat>
  <Paragraphs>261</Paragraphs>
  <Slides>29</Slides>
  <Notes>15</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29</vt:i4>
      </vt:variant>
    </vt:vector>
  </HeadingPairs>
  <TitlesOfParts>
    <vt:vector size="38" baseType="lpstr">
      <vt:lpstr>Arial</vt:lpstr>
      <vt:lpstr>Calibri</vt:lpstr>
      <vt:lpstr>Times New Roman</vt:lpstr>
      <vt:lpstr>Verdana</vt:lpstr>
      <vt:lpstr>Wingdings</vt:lpstr>
      <vt:lpstr>Office Theme</vt:lpstr>
      <vt:lpstr>2_ER Master_2015</vt:lpstr>
      <vt:lpstr>ER Master_2015</vt:lpstr>
      <vt:lpstr>1_ER Master_2015</vt:lpstr>
      <vt:lpstr>ITSC 306: Computer Forensics</vt:lpstr>
      <vt:lpstr>Module Readings</vt:lpstr>
      <vt:lpstr>Other Reference Material</vt:lpstr>
      <vt:lpstr>Types of Computer Forensic Investigations</vt:lpstr>
      <vt:lpstr>Locard’s Exchange Principle</vt:lpstr>
      <vt:lpstr>Why Conduct Digital Forensic Analysis?</vt:lpstr>
      <vt:lpstr>Forensic Analysis Keys</vt:lpstr>
      <vt:lpstr>Digital Forensic Process</vt:lpstr>
      <vt:lpstr>File: Date and Time Analysis</vt:lpstr>
      <vt:lpstr>Timeline Analysis</vt:lpstr>
      <vt:lpstr>File Signature Analysis</vt:lpstr>
      <vt:lpstr>Hash Analysis</vt:lpstr>
      <vt:lpstr>Keyword Searches</vt:lpstr>
      <vt:lpstr>Embedded Metadata</vt:lpstr>
      <vt:lpstr>Link File Analysis I</vt:lpstr>
      <vt:lpstr>Link File Analysis II</vt:lpstr>
      <vt:lpstr>Prefetch Files</vt:lpstr>
      <vt:lpstr>Shellbags</vt:lpstr>
      <vt:lpstr>Registry Analysis</vt:lpstr>
      <vt:lpstr>Scheduled Tasks</vt:lpstr>
      <vt:lpstr>Hibernation Files</vt:lpstr>
      <vt:lpstr>Volume Shadow Copies</vt:lpstr>
      <vt:lpstr>Log Analysis</vt:lpstr>
      <vt:lpstr>Virtualization</vt:lpstr>
      <vt:lpstr>Some Good Digital Forensic Resource Material</vt:lpstr>
      <vt:lpstr>Some Good Digital Forensic Resource Material</vt:lpstr>
      <vt:lpstr>Summary</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Margaret Noden</cp:lastModifiedBy>
  <cp:revision>96</cp:revision>
  <dcterms:created xsi:type="dcterms:W3CDTF">2016-04-05T14:17:30Z</dcterms:created>
  <dcterms:modified xsi:type="dcterms:W3CDTF">2018-01-30T21:05:31Z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392A4A2C-8672-4987-A1E1-A8C5DAF038BF</vt:lpwstr>
  </property>
  <property fmtid="{D5CDD505-2E9C-101B-9397-08002B2CF9AE}" pid="3" name="ArticulatePath">
    <vt:lpwstr>ITSC306_Week_9_File_Analysis_and_Documentation</vt:lpwstr>
  </property>
</Properties>
</file>