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8" r:id="rId2"/>
    <p:sldId id="261" r:id="rId3"/>
    <p:sldId id="260" r:id="rId4"/>
    <p:sldId id="267" r:id="rId5"/>
    <p:sldId id="264" r:id="rId6"/>
    <p:sldId id="268" r:id="rId7"/>
    <p:sldId id="263" r:id="rId8"/>
    <p:sldId id="265" r:id="rId9"/>
    <p:sldId id="293" r:id="rId10"/>
    <p:sldId id="266" r:id="rId11"/>
    <p:sldId id="281" r:id="rId12"/>
    <p:sldId id="292" r:id="rId13"/>
    <p:sldId id="282" r:id="rId14"/>
    <p:sldId id="289" r:id="rId15"/>
    <p:sldId id="290" r:id="rId16"/>
    <p:sldId id="291" r:id="rId17"/>
    <p:sldId id="269" r:id="rId18"/>
    <p:sldId id="270" r:id="rId19"/>
    <p:sldId id="271" r:id="rId20"/>
    <p:sldId id="286" r:id="rId21"/>
    <p:sldId id="287" r:id="rId22"/>
    <p:sldId id="288" r:id="rId23"/>
    <p:sldId id="272" r:id="rId24"/>
    <p:sldId id="273" r:id="rId25"/>
    <p:sldId id="274" r:id="rId26"/>
    <p:sldId id="275" r:id="rId27"/>
    <p:sldId id="276" r:id="rId28"/>
    <p:sldId id="277" r:id="rId29"/>
    <p:sldId id="278" r:id="rId30"/>
    <p:sldId id="279" r:id="rId31"/>
    <p:sldId id="280" r:id="rId32"/>
    <p:sldId id="283" r:id="rId33"/>
    <p:sldId id="285" r:id="rId34"/>
    <p:sldId id="284" r:id="rId35"/>
    <p:sldId id="262" r:id="rId36"/>
    <p:sldId id="294" r:id="rId37"/>
    <p:sldId id="295" r:id="rId38"/>
  </p:sldIdLst>
  <p:sldSz cx="12192000" cy="6858000"/>
  <p:notesSz cx="6985000" cy="92837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 Jennings" initials="" lastIdx="5" clrIdx="0"/>
  <p:cmAuthor id="1" name="Melissa Symanczyk" initials="MS" lastIdx="5" clrIdx="1">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80" autoAdjust="0"/>
    <p:restoredTop sz="74967" autoAdjust="0"/>
  </p:normalViewPr>
  <p:slideViewPr>
    <p:cSldViewPr snapToGrid="0" snapToObjects="1" showGuides="1">
      <p:cViewPr varScale="1">
        <p:scale>
          <a:sx n="61" d="100"/>
          <a:sy n="61" d="100"/>
        </p:scale>
        <p:origin x="14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CA" dirty="0"/>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EBF44051-862F-4FFA-B8AA-C2553A852E2E}" type="datetimeFigureOut">
              <a:rPr lang="en-CA" smtClean="0"/>
              <a:t>2018-01-30</a:t>
            </a:fld>
            <a:endParaRPr lang="en-CA" dirty="0"/>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CA" dirty="0"/>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65A18A0E-8E4B-4326-9413-D5F506B96103}" type="slidenum">
              <a:rPr lang="en-CA" smtClean="0"/>
              <a:t>‹#›</a:t>
            </a:fld>
            <a:endParaRPr lang="en-CA" dirty="0"/>
          </a:p>
        </p:txBody>
      </p:sp>
    </p:spTree>
    <p:extLst>
      <p:ext uri="{BB962C8B-B14F-4D97-AF65-F5344CB8AC3E}">
        <p14:creationId xmlns:p14="http://schemas.microsoft.com/office/powerpoint/2010/main" val="418413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Packet_sniffer" TargetMode="External"/><Relationship Id="rId3" Type="http://schemas.openxmlformats.org/officeDocument/2006/relationships/hyperlink" Target="https://en.wikipedia.org/wiki/Network_tap#cite_note-1" TargetMode="External"/><Relationship Id="rId7" Type="http://schemas.openxmlformats.org/officeDocument/2006/relationships/hyperlink" Target="https://en.wikipedia.org/wiki/RM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VoIP_recording" TargetMode="External"/><Relationship Id="rId5" Type="http://schemas.openxmlformats.org/officeDocument/2006/relationships/hyperlink" Target="https://en.wikipedia.org/wiki/Network_intrusion_detection_system" TargetMode="External"/><Relationship Id="rId10" Type="http://schemas.openxmlformats.org/officeDocument/2006/relationships/hyperlink" Target="https://en.wikipedia.org/wiki/Full-duplex" TargetMode="External"/><Relationship Id="rId4" Type="http://schemas.openxmlformats.org/officeDocument/2006/relationships/hyperlink" Target="https://en.wikipedia.org/wiki/Computer_network" TargetMode="External"/><Relationship Id="rId9" Type="http://schemas.openxmlformats.org/officeDocument/2006/relationships/hyperlink" Target="https://en.wikipedia.org/wiki/Network_segment"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ARPANET" TargetMode="External"/><Relationship Id="rId13" Type="http://schemas.openxmlformats.org/officeDocument/2006/relationships/hyperlink" Target="https://en.wikipedia.org/wiki/Internetwork_protocol" TargetMode="External"/><Relationship Id="rId18" Type="http://schemas.openxmlformats.org/officeDocument/2006/relationships/hyperlink" Target="https://en.wikipedia.org/wiki/Datagram" TargetMode="External"/><Relationship Id="rId26" Type="http://schemas.openxmlformats.org/officeDocument/2006/relationships/hyperlink" Target="https://en.wikipedia.org/wiki/Internet_protocol_suite#cite_note-10" TargetMode="External"/><Relationship Id="rId3" Type="http://schemas.openxmlformats.org/officeDocument/2006/relationships/hyperlink" Target="https://en.wikipedia.org/wiki/SRI_International" TargetMode="External"/><Relationship Id="rId21" Type="http://schemas.openxmlformats.org/officeDocument/2006/relationships/hyperlink" Target="https://en.wikipedia.org/wiki/Internet_protocol_suite#cite_note-5" TargetMode="External"/><Relationship Id="rId7" Type="http://schemas.openxmlformats.org/officeDocument/2006/relationships/hyperlink" Target="https://en.wikipedia.org/wiki/Internet_protocol_suite#cite_note-3" TargetMode="External"/><Relationship Id="rId12" Type="http://schemas.openxmlformats.org/officeDocument/2006/relationships/hyperlink" Target="https://en.wikipedia.org/wiki/Network_Control_Program" TargetMode="External"/><Relationship Id="rId17" Type="http://schemas.openxmlformats.org/officeDocument/2006/relationships/hyperlink" Target="https://en.wikipedia.org/wiki/Internet_protocol_suite#cite_note-4" TargetMode="External"/><Relationship Id="rId25" Type="http://schemas.openxmlformats.org/officeDocument/2006/relationships/hyperlink" Target="https://en.wikipedia.org/wiki/Internet_protocol_suite#cite_note-9" TargetMode="External"/><Relationship Id="rId2" Type="http://schemas.openxmlformats.org/officeDocument/2006/relationships/slide" Target="../slides/slide11.xml"/><Relationship Id="rId16" Type="http://schemas.openxmlformats.org/officeDocument/2006/relationships/hyperlink" Target="https://en.wikipedia.org/wiki/CYCLADES" TargetMode="External"/><Relationship Id="rId20" Type="http://schemas.openxmlformats.org/officeDocument/2006/relationships/hyperlink" Target="https://en.wikipedia.org/wiki/Information_Sciences_Institute" TargetMode="External"/><Relationship Id="rId29" Type="http://schemas.openxmlformats.org/officeDocument/2006/relationships/hyperlink" Target="https://en.wikipedia.org/wiki/Router_(computing)" TargetMode="External"/><Relationship Id="rId1" Type="http://schemas.openxmlformats.org/officeDocument/2006/relationships/notesMaster" Target="../notesMasters/notesMaster1.xml"/><Relationship Id="rId6" Type="http://schemas.openxmlformats.org/officeDocument/2006/relationships/hyperlink" Target="https://en.wikipedia.org/wiki/DARPA" TargetMode="External"/><Relationship Id="rId11" Type="http://schemas.openxmlformats.org/officeDocument/2006/relationships/hyperlink" Target="https://en.wikipedia.org/wiki/Vinton_Cerf" TargetMode="External"/><Relationship Id="rId24" Type="http://schemas.openxmlformats.org/officeDocument/2006/relationships/hyperlink" Target="https://en.wikipedia.org/wiki/Internet_protocol_suite#cite_note-8" TargetMode="External"/><Relationship Id="rId32" Type="http://schemas.openxmlformats.org/officeDocument/2006/relationships/hyperlink" Target="https://en.wikipedia.org/wiki/Gateway_(computer_networking)" TargetMode="External"/><Relationship Id="rId5" Type="http://schemas.openxmlformats.org/officeDocument/2006/relationships/hyperlink" Target="https://en.wikipedia.org/wiki/Internetworking" TargetMode="External"/><Relationship Id="rId15" Type="http://schemas.openxmlformats.org/officeDocument/2006/relationships/hyperlink" Target="https://en.wikipedia.org/wiki/Louis_Pouzin" TargetMode="External"/><Relationship Id="rId23" Type="http://schemas.openxmlformats.org/officeDocument/2006/relationships/hyperlink" Target="https://en.wikipedia.org/wiki/Internet_protocol_suite#cite_note-7" TargetMode="External"/><Relationship Id="rId28" Type="http://schemas.openxmlformats.org/officeDocument/2006/relationships/hyperlink" Target="https://en.wikipedia.org/wiki/IP_over_Avian_Carriers" TargetMode="External"/><Relationship Id="rId10" Type="http://schemas.openxmlformats.org/officeDocument/2006/relationships/hyperlink" Target="https://en.wikipedia.org/wiki/Information_Processing_Technology_Office" TargetMode="External"/><Relationship Id="rId19" Type="http://schemas.openxmlformats.org/officeDocument/2006/relationships/hyperlink" Target="https://en.wikipedia.org/wiki/Jonathan_Postel" TargetMode="External"/><Relationship Id="rId31" Type="http://schemas.openxmlformats.org/officeDocument/2006/relationships/hyperlink" Target="https://en.wikipedia.org/wiki/Internet_protocol_suite#cite_note-11" TargetMode="External"/><Relationship Id="rId4" Type="http://schemas.openxmlformats.org/officeDocument/2006/relationships/hyperlink" Target="https://en.wikipedia.org/wiki/Packet_Radio_Van" TargetMode="External"/><Relationship Id="rId9" Type="http://schemas.openxmlformats.org/officeDocument/2006/relationships/hyperlink" Target="https://en.wikipedia.org/wiki/Robert_E._Kahn" TargetMode="External"/><Relationship Id="rId14" Type="http://schemas.openxmlformats.org/officeDocument/2006/relationships/hyperlink" Target="https://en.wikipedia.org/wiki/Hubert_Zimmermann" TargetMode="External"/><Relationship Id="rId22" Type="http://schemas.openxmlformats.org/officeDocument/2006/relationships/hyperlink" Target="https://en.wikipedia.org/wiki/Internet_protocol_suite#cite_note-6" TargetMode="External"/><Relationship Id="rId27" Type="http://schemas.openxmlformats.org/officeDocument/2006/relationships/hyperlink" Target="https://en.wikipedia.org/wiki/End-to-end_principle" TargetMode="External"/><Relationship Id="rId30" Type="http://schemas.openxmlformats.org/officeDocument/2006/relationships/hyperlink" Target="https://en.wikipedia.org/wiki/Packet_(information_technolog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netresec.com/?page=Blog&amp;month=2011-02&amp;post=Webmail-Information-Leakag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1</a:t>
            </a:fld>
            <a:endParaRPr lang="en-CA" dirty="0"/>
          </a:p>
        </p:txBody>
      </p:sp>
    </p:spTree>
    <p:extLst>
      <p:ext uri="{BB962C8B-B14F-4D97-AF65-F5344CB8AC3E}">
        <p14:creationId xmlns:p14="http://schemas.microsoft.com/office/powerpoint/2010/main" val="2789922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Network Tapping System is one of the most important network systems. It takes a copy of all the networking events and sends it to the served system to be monitored and analyzed.</a:t>
            </a:r>
            <a:r>
              <a:rPr lang="en-CA" baseline="30000" dirty="0">
                <a:hlinkClick r:id="rId3"/>
              </a:rPr>
              <a:t>[1]</a:t>
            </a:r>
            <a:r>
              <a:rPr lang="en-CA" dirty="0"/>
              <a:t> It is a hardware device which provides a way to access the data flowing across a </a:t>
            </a:r>
            <a:r>
              <a:rPr lang="en-CA" dirty="0">
                <a:hlinkClick r:id="rId4" tooltip="Computer network"/>
              </a:rPr>
              <a:t>computer network</a:t>
            </a:r>
            <a:r>
              <a:rPr lang="en-CA" dirty="0"/>
              <a:t>. In many cases, it is desirable for a third party to monitor the traffic between two points in the network. If the network between points A and B consists of a physical cable, a "network tap" may be the best way to accomplish this monitoring. The network tap has (at least) three ports: an </a:t>
            </a:r>
            <a:r>
              <a:rPr lang="en-CA" b="1" dirty="0"/>
              <a:t>A</a:t>
            </a:r>
            <a:r>
              <a:rPr lang="en-CA" dirty="0"/>
              <a:t> port, a </a:t>
            </a:r>
            <a:r>
              <a:rPr lang="en-CA" b="1" dirty="0"/>
              <a:t>B</a:t>
            </a:r>
            <a:r>
              <a:rPr lang="en-CA" dirty="0"/>
              <a:t> port, and a </a:t>
            </a:r>
            <a:r>
              <a:rPr lang="en-CA" b="1" dirty="0"/>
              <a:t>monitor</a:t>
            </a:r>
            <a:r>
              <a:rPr lang="en-CA" dirty="0"/>
              <a:t> port. A tap inserted between A and B passes all traffic (send and receive data streams) through unimpeded in real time, but also copies that same data to its monitor port, enabling a third party to listen. Network taps are commonly used for </a:t>
            </a:r>
            <a:r>
              <a:rPr lang="en-CA" dirty="0">
                <a:hlinkClick r:id="rId5" tooltip="Network intrusion detection system"/>
              </a:rPr>
              <a:t>network intrusion detection systems</a:t>
            </a:r>
            <a:r>
              <a:rPr lang="en-CA" dirty="0"/>
              <a:t>, </a:t>
            </a:r>
            <a:r>
              <a:rPr lang="en-CA" dirty="0">
                <a:hlinkClick r:id="rId6" tooltip="VoIP recording"/>
              </a:rPr>
              <a:t>VoIP recording</a:t>
            </a:r>
            <a:r>
              <a:rPr lang="en-CA" dirty="0"/>
              <a:t>, network probes, </a:t>
            </a:r>
            <a:r>
              <a:rPr lang="en-CA" dirty="0">
                <a:hlinkClick r:id="rId7" tooltip="RMON"/>
              </a:rPr>
              <a:t>RMON</a:t>
            </a:r>
            <a:r>
              <a:rPr lang="en-CA" dirty="0"/>
              <a:t> probes, </a:t>
            </a:r>
            <a:r>
              <a:rPr lang="en-CA" dirty="0">
                <a:hlinkClick r:id="rId8" tooltip="Packet sniffer"/>
              </a:rPr>
              <a:t>packet sniffers</a:t>
            </a:r>
            <a:r>
              <a:rPr lang="en-CA" dirty="0"/>
              <a:t>, and other monitoring and collection devices and software that require access to a </a:t>
            </a:r>
            <a:r>
              <a:rPr lang="en-CA" dirty="0">
                <a:hlinkClick r:id="rId9" tooltip="Network segment"/>
              </a:rPr>
              <a:t>network segment</a:t>
            </a:r>
            <a:r>
              <a:rPr lang="en-CA" dirty="0"/>
              <a:t>. Taps are used in security applications because they are non-obtrusive, are not detectable on the network (having no physical or logical address), can deal with </a:t>
            </a:r>
            <a:r>
              <a:rPr lang="en-CA" dirty="0">
                <a:hlinkClick r:id="rId10" tooltip="Full-duplex"/>
              </a:rPr>
              <a:t>full-duplex</a:t>
            </a:r>
            <a:r>
              <a:rPr lang="en-CA" dirty="0"/>
              <a:t> and non-shared networks, and will usually </a:t>
            </a:r>
            <a:r>
              <a:rPr lang="en-CA" i="1" dirty="0"/>
              <a:t>pass through</a:t>
            </a:r>
            <a:r>
              <a:rPr lang="en-CA" dirty="0"/>
              <a:t> or </a:t>
            </a:r>
            <a:r>
              <a:rPr lang="en-CA" i="1" dirty="0"/>
              <a:t>bypass</a:t>
            </a:r>
            <a:r>
              <a:rPr lang="en-CA" dirty="0"/>
              <a:t> traffic even if the tap stops working or loses power. Source: https://en.wikipedia.org/wiki/Network_tap</a:t>
            </a:r>
          </a:p>
        </p:txBody>
      </p:sp>
      <p:sp>
        <p:nvSpPr>
          <p:cNvPr id="4" name="Slide Number Placeholder 3"/>
          <p:cNvSpPr>
            <a:spLocks noGrp="1"/>
          </p:cNvSpPr>
          <p:nvPr>
            <p:ph type="sldNum" sz="quarter" idx="10"/>
          </p:nvPr>
        </p:nvSpPr>
        <p:spPr/>
        <p:txBody>
          <a:bodyPr/>
          <a:lstStyle/>
          <a:p>
            <a:fld id="{65A18A0E-8E4B-4326-9413-D5F506B96103}" type="slidenum">
              <a:rPr lang="en-CA" smtClean="0"/>
              <a:t>10</a:t>
            </a:fld>
            <a:endParaRPr lang="en-CA" dirty="0"/>
          </a:p>
        </p:txBody>
      </p:sp>
    </p:spTree>
    <p:extLst>
      <p:ext uri="{BB962C8B-B14F-4D97-AF65-F5344CB8AC3E}">
        <p14:creationId xmlns:p14="http://schemas.microsoft.com/office/powerpoint/2010/main" val="24888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Early research</a:t>
            </a:r>
          </a:p>
          <a:p>
            <a:endParaRPr lang="en-CA" dirty="0"/>
          </a:p>
          <a:p>
            <a:r>
              <a:rPr lang="en-CA" dirty="0"/>
              <a:t>Diagram of the first internetworked connection A </a:t>
            </a:r>
            <a:r>
              <a:rPr lang="en-CA" dirty="0">
                <a:hlinkClick r:id="rId3" tooltip="SRI International"/>
              </a:rPr>
              <a:t>Stanford Research Institute</a:t>
            </a:r>
            <a:r>
              <a:rPr lang="en-CA" dirty="0"/>
              <a:t> </a:t>
            </a:r>
            <a:r>
              <a:rPr lang="en-CA" dirty="0">
                <a:hlinkClick r:id="rId4" tooltip="Packet Radio Van"/>
              </a:rPr>
              <a:t>Packet Radio Van</a:t>
            </a:r>
            <a:r>
              <a:rPr lang="en-CA" dirty="0"/>
              <a:t>, used for the first three-way </a:t>
            </a:r>
            <a:r>
              <a:rPr lang="en-CA" dirty="0">
                <a:hlinkClick r:id="rId5" tooltip="Internetworking"/>
              </a:rPr>
              <a:t>internetworked</a:t>
            </a:r>
            <a:r>
              <a:rPr lang="en-CA" dirty="0"/>
              <a:t> transmission.</a:t>
            </a:r>
          </a:p>
          <a:p>
            <a:endParaRPr lang="en-CA" dirty="0"/>
          </a:p>
          <a:p>
            <a:r>
              <a:rPr lang="en-CA" dirty="0"/>
              <a:t>The Internet protocol suite resulted from research and development conducted by the Defense Advanced Research Projects Agency (</a:t>
            </a:r>
            <a:r>
              <a:rPr lang="en-CA" dirty="0">
                <a:hlinkClick r:id="rId6" tooltip="DARPA"/>
              </a:rPr>
              <a:t>DARPA</a:t>
            </a:r>
            <a:r>
              <a:rPr lang="en-CA" dirty="0"/>
              <a:t>) in the late 1960s.</a:t>
            </a:r>
            <a:r>
              <a:rPr lang="en-CA" baseline="30000" dirty="0">
                <a:hlinkClick r:id="rId7"/>
              </a:rPr>
              <a:t>[3]</a:t>
            </a:r>
            <a:r>
              <a:rPr lang="en-CA" dirty="0"/>
              <a:t> After initiating the pioneering </a:t>
            </a:r>
            <a:r>
              <a:rPr lang="en-CA" dirty="0">
                <a:hlinkClick r:id="rId8" tooltip="ARPANET"/>
              </a:rPr>
              <a:t>ARPANET</a:t>
            </a:r>
            <a:r>
              <a:rPr lang="en-CA" dirty="0"/>
              <a:t> in 1969, DARPA started work on a number of other data transmission technologies. In 1972, </a:t>
            </a:r>
            <a:r>
              <a:rPr lang="en-CA" dirty="0">
                <a:hlinkClick r:id="rId9" tooltip="Robert E. Kahn"/>
              </a:rPr>
              <a:t>Robert E. Kahn</a:t>
            </a:r>
            <a:r>
              <a:rPr lang="en-CA" dirty="0"/>
              <a:t> joined the DARPA </a:t>
            </a:r>
            <a:r>
              <a:rPr lang="en-CA" dirty="0">
                <a:hlinkClick r:id="rId10" tooltip="Information Processing Technology Office"/>
              </a:rPr>
              <a:t>Information Processing Technology Office</a:t>
            </a:r>
            <a:r>
              <a:rPr lang="en-CA" dirty="0"/>
              <a:t>, where he worked on both satellite packet networks and ground-based radio packet networks, and recognized the value of being able to communicate across both. In the spring of 1973, </a:t>
            </a:r>
            <a:r>
              <a:rPr lang="en-CA" dirty="0">
                <a:hlinkClick r:id="rId11" tooltip="Vinton Cerf"/>
              </a:rPr>
              <a:t>Vinton Cerf</a:t>
            </a:r>
            <a:r>
              <a:rPr lang="en-CA" dirty="0"/>
              <a:t>, the developer of the existing ARPANET </a:t>
            </a:r>
            <a:r>
              <a:rPr lang="en-CA" dirty="0">
                <a:hlinkClick r:id="rId12" tooltip="Network Control Program"/>
              </a:rPr>
              <a:t>Network Control Program</a:t>
            </a:r>
            <a:r>
              <a:rPr lang="en-CA" dirty="0"/>
              <a:t> (NCP) protocol, joined Kahn to work on open-architecture interconnection models with the goal of designing the next protocol generation for the ARPANET.</a:t>
            </a:r>
          </a:p>
          <a:p>
            <a:endParaRPr lang="en-CA" dirty="0"/>
          </a:p>
          <a:p>
            <a:r>
              <a:rPr lang="en-CA" dirty="0"/>
              <a:t>By the summer of 1973, Kahn and Cerf had worked out a fundamental reformulation, in which the differences between network protocols were hidden by using a common </a:t>
            </a:r>
            <a:r>
              <a:rPr lang="en-CA" dirty="0">
                <a:hlinkClick r:id="rId13" tooltip="Internetwork protocol"/>
              </a:rPr>
              <a:t>internetwork protocol</a:t>
            </a:r>
            <a:r>
              <a:rPr lang="en-CA" dirty="0"/>
              <a:t>, and, instead of the network being responsible for reliability, as in the ARPANET, this function was delegated to the hosts. Cerf credits </a:t>
            </a:r>
            <a:r>
              <a:rPr lang="en-CA" dirty="0">
                <a:hlinkClick r:id="rId14" tooltip="Hubert Zimmermann"/>
              </a:rPr>
              <a:t>Hubert Zimmermann</a:t>
            </a:r>
            <a:r>
              <a:rPr lang="en-CA" dirty="0"/>
              <a:t> and </a:t>
            </a:r>
            <a:r>
              <a:rPr lang="en-CA" dirty="0">
                <a:hlinkClick r:id="rId15" tooltip="Louis Pouzin"/>
              </a:rPr>
              <a:t>Louis Pouzin</a:t>
            </a:r>
            <a:r>
              <a:rPr lang="en-CA" dirty="0"/>
              <a:t>, designer of the </a:t>
            </a:r>
            <a:r>
              <a:rPr lang="en-CA" dirty="0">
                <a:hlinkClick r:id="rId16" tooltip="CYCLADES"/>
              </a:rPr>
              <a:t>CYCLADES</a:t>
            </a:r>
            <a:r>
              <a:rPr lang="en-CA" dirty="0"/>
              <a:t> network, with important influences on this design. The protocol was implemented as the </a:t>
            </a:r>
            <a:r>
              <a:rPr lang="en-CA" i="1" dirty="0"/>
              <a:t>Transmission Control Program</a:t>
            </a:r>
            <a:r>
              <a:rPr lang="en-CA" dirty="0"/>
              <a:t> (TCP), first published in 1974.</a:t>
            </a:r>
            <a:r>
              <a:rPr lang="en-CA" baseline="30000" dirty="0">
                <a:hlinkClick r:id="rId17"/>
              </a:rPr>
              <a:t>[4]</a:t>
            </a:r>
            <a:endParaRPr lang="en-CA" dirty="0"/>
          </a:p>
          <a:p>
            <a:endParaRPr lang="en-CA" dirty="0"/>
          </a:p>
          <a:p>
            <a:r>
              <a:rPr lang="en-CA" dirty="0"/>
              <a:t>Initially, the TCP managed both </a:t>
            </a:r>
            <a:r>
              <a:rPr lang="en-CA" dirty="0">
                <a:hlinkClick r:id="rId18" tooltip="Datagram"/>
              </a:rPr>
              <a:t>datagram</a:t>
            </a:r>
            <a:r>
              <a:rPr lang="en-CA" dirty="0"/>
              <a:t> transmissions and routing, but as the protocol grew, other researchers recommended a division of functionality into protocol layers. Advocates included </a:t>
            </a:r>
            <a:r>
              <a:rPr lang="en-CA" dirty="0">
                <a:hlinkClick r:id="rId19" tooltip="Jonathan Postel"/>
              </a:rPr>
              <a:t>Jonathan Postel</a:t>
            </a:r>
            <a:r>
              <a:rPr lang="en-CA" dirty="0"/>
              <a:t> of the University of Southern California's </a:t>
            </a:r>
            <a:r>
              <a:rPr lang="en-CA" dirty="0">
                <a:hlinkClick r:id="rId20" tooltip="Information Sciences Institute"/>
              </a:rPr>
              <a:t>Information Sciences Institute</a:t>
            </a:r>
            <a:r>
              <a:rPr lang="en-CA" dirty="0"/>
              <a:t>, who edited the Request for Comments (RFCs), the technical and strategic series that both documented and catalyzed Internet development.</a:t>
            </a:r>
            <a:r>
              <a:rPr lang="en-CA" baseline="30000" dirty="0">
                <a:hlinkClick r:id="rId21"/>
              </a:rPr>
              <a:t>[5]</a:t>
            </a:r>
            <a:r>
              <a:rPr lang="en-CA" dirty="0"/>
              <a:t> Postel stated, “</a:t>
            </a:r>
            <a:r>
              <a:rPr lang="en-CA" i="1" dirty="0"/>
              <a:t>we are screwing up in our design of Internet protocols by violating the principle of layering</a:t>
            </a:r>
            <a:r>
              <a:rPr lang="en-CA" dirty="0"/>
              <a:t>”.</a:t>
            </a:r>
            <a:r>
              <a:rPr lang="en-CA" baseline="30000" dirty="0">
                <a:hlinkClick r:id="rId22"/>
              </a:rPr>
              <a:t>[6]</a:t>
            </a:r>
            <a:r>
              <a:rPr lang="en-CA" dirty="0"/>
              <a:t> Encapsulation of different mechanisms was intended to create an environment where the upper layers could access only what was needed from the lower layers. A monolithic design would be inflexible and lead to scalability issues. The Transmission Control Program was split into two distinct protocols, the Transmission Control Protocol and the Internet Protocol. The new suite replaced all protocols used previously.,</a:t>
            </a:r>
            <a:r>
              <a:rPr lang="en-CA" baseline="30000" dirty="0">
                <a:hlinkClick r:id="rId23"/>
              </a:rPr>
              <a:t>[7]</a:t>
            </a:r>
            <a:r>
              <a:rPr lang="en-CA" dirty="0"/>
              <a:t> PRnet,</a:t>
            </a:r>
            <a:r>
              <a:rPr lang="en-CA" baseline="30000" dirty="0">
                <a:hlinkClick r:id="rId24"/>
              </a:rPr>
              <a:t>[8]</a:t>
            </a:r>
            <a:r>
              <a:rPr lang="en-CA" dirty="0"/>
              <a:t> and SATnet</a:t>
            </a:r>
            <a:r>
              <a:rPr lang="en-CA" baseline="30000" dirty="0">
                <a:hlinkClick r:id="rId25"/>
              </a:rPr>
              <a:t>[9]</a:t>
            </a:r>
            <a:r>
              <a:rPr lang="en-CA" baseline="30000" dirty="0">
                <a:hlinkClick r:id="rId26"/>
              </a:rPr>
              <a:t>[10]</a:t>
            </a:r>
            <a:endParaRPr lang="en-CA" dirty="0"/>
          </a:p>
          <a:p>
            <a:endParaRPr lang="en-CA" dirty="0"/>
          </a:p>
          <a:p>
            <a:r>
              <a:rPr lang="en-CA" dirty="0"/>
              <a:t>The design of the network included the recognition that it should provide only the functions of efficiently transmitting and routing traffic between end nodes and that all other intelligence should be located at the edge of the network, in the end nodes. This design is known as the </a:t>
            </a:r>
            <a:r>
              <a:rPr lang="en-CA" dirty="0">
                <a:hlinkClick r:id="rId27" tooltip="End-to-end principle"/>
              </a:rPr>
              <a:t>end-to-end principle</a:t>
            </a:r>
            <a:r>
              <a:rPr lang="en-CA" dirty="0"/>
              <a:t>. Using this design, it became possible to connect almost any network to the ARPANET, irrespective of the local characteristics, thereby solving Kahn's initial problem. One popular expression is that TCP/IP, the eventual product of Cerf and Kahn's work, will run over "</a:t>
            </a:r>
            <a:r>
              <a:rPr lang="en-CA" i="1" dirty="0"/>
              <a:t>two tin cans and a string.</a:t>
            </a:r>
            <a:r>
              <a:rPr lang="en-CA" dirty="0"/>
              <a:t>" (Years later, as a joke, the </a:t>
            </a:r>
            <a:r>
              <a:rPr lang="en-CA" dirty="0">
                <a:hlinkClick r:id="rId28" tooltip="IP over Avian Carriers"/>
              </a:rPr>
              <a:t>IP over Avian Carriers</a:t>
            </a:r>
            <a:r>
              <a:rPr lang="en-CA" dirty="0"/>
              <a:t> formal protocol specification was created and successfully tested.)</a:t>
            </a:r>
          </a:p>
          <a:p>
            <a:endParaRPr lang="en-CA" dirty="0"/>
          </a:p>
          <a:p>
            <a:r>
              <a:rPr lang="en-CA" dirty="0"/>
              <a:t>A computer called a </a:t>
            </a:r>
            <a:r>
              <a:rPr lang="en-CA" dirty="0">
                <a:hlinkClick r:id="rId29" tooltip="Router (computing)"/>
              </a:rPr>
              <a:t>router</a:t>
            </a:r>
            <a:r>
              <a:rPr lang="en-CA" dirty="0"/>
              <a:t> is provided with an interface to each network. It forwards </a:t>
            </a:r>
            <a:r>
              <a:rPr lang="en-CA" dirty="0">
                <a:hlinkClick r:id="rId30" tooltip="Packet (information technology)"/>
              </a:rPr>
              <a:t>packets</a:t>
            </a:r>
            <a:r>
              <a:rPr lang="en-CA" dirty="0"/>
              <a:t> back and forth between them.</a:t>
            </a:r>
            <a:r>
              <a:rPr lang="en-CA" baseline="30000" dirty="0">
                <a:hlinkClick r:id="rId31"/>
              </a:rPr>
              <a:t>[11]</a:t>
            </a:r>
            <a:r>
              <a:rPr lang="en-CA" dirty="0"/>
              <a:t> Originally a router was called </a:t>
            </a:r>
            <a:r>
              <a:rPr lang="en-CA" i="1" dirty="0"/>
              <a:t>gateway</a:t>
            </a:r>
            <a:r>
              <a:rPr lang="en-CA" dirty="0"/>
              <a:t>, but the term was changed to avoid confusion with other types of </a:t>
            </a:r>
            <a:r>
              <a:rPr lang="en-CA" dirty="0">
                <a:hlinkClick r:id="rId32" tooltip="Gateway (computer networking)"/>
              </a:rPr>
              <a:t>gateways</a:t>
            </a:r>
            <a:r>
              <a:rPr lang="en-CA" dirty="0"/>
              <a:t>.</a:t>
            </a:r>
          </a:p>
          <a:p>
            <a:endParaRPr lang="en-CA" dirty="0"/>
          </a:p>
          <a:p>
            <a:r>
              <a:rPr lang="en-CA" b="1" dirty="0"/>
              <a:t>Connection Based Protocol</a:t>
            </a:r>
          </a:p>
          <a:p>
            <a:endParaRPr lang="en-CA" dirty="0"/>
          </a:p>
          <a:p>
            <a:r>
              <a:rPr lang="en-CA" dirty="0"/>
              <a:t>TCP is a connection based protocol which includes a handshake between the sender and receiver. SYN </a:t>
            </a:r>
            <a:r>
              <a:rPr lang="en-CA" dirty="0">
                <a:sym typeface="Wingdings" panose="05000000000000000000" pitchFamily="2" charset="2"/>
              </a:rPr>
              <a:t> SYN / ACK  ACK</a:t>
            </a:r>
          </a:p>
          <a:p>
            <a:endParaRPr lang="en-CA" dirty="0">
              <a:sym typeface="Wingdings" panose="05000000000000000000" pitchFamily="2" charset="2"/>
            </a:endParaRPr>
          </a:p>
          <a:p>
            <a:r>
              <a:rPr lang="en-CA" dirty="0">
                <a:sym typeface="Wingdings" panose="05000000000000000000" pitchFamily="2" charset="2"/>
              </a:rPr>
              <a:t>The protocol insures that all packets are received from the sender.</a:t>
            </a:r>
            <a:endParaRPr lang="en-CA" dirty="0"/>
          </a:p>
        </p:txBody>
      </p:sp>
      <p:sp>
        <p:nvSpPr>
          <p:cNvPr id="4" name="Slide Number Placeholder 3"/>
          <p:cNvSpPr>
            <a:spLocks noGrp="1"/>
          </p:cNvSpPr>
          <p:nvPr>
            <p:ph type="sldNum" sz="quarter" idx="10"/>
          </p:nvPr>
        </p:nvSpPr>
        <p:spPr/>
        <p:txBody>
          <a:bodyPr/>
          <a:lstStyle/>
          <a:p>
            <a:fld id="{65A18A0E-8E4B-4326-9413-D5F506B96103}" type="slidenum">
              <a:rPr lang="en-CA" smtClean="0"/>
              <a:t>11</a:t>
            </a:fld>
            <a:endParaRPr lang="en-CA" dirty="0"/>
          </a:p>
        </p:txBody>
      </p:sp>
    </p:spTree>
    <p:extLst>
      <p:ext uri="{BB962C8B-B14F-4D97-AF65-F5344CB8AC3E}">
        <p14:creationId xmlns:p14="http://schemas.microsoft.com/office/powerpoint/2010/main" val="1012146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when speed is a necessity and the loss of a couple of packets is not significant.</a:t>
            </a:r>
          </a:p>
        </p:txBody>
      </p:sp>
      <p:sp>
        <p:nvSpPr>
          <p:cNvPr id="4" name="Slide Number Placeholder 3"/>
          <p:cNvSpPr>
            <a:spLocks noGrp="1"/>
          </p:cNvSpPr>
          <p:nvPr>
            <p:ph type="sldNum" sz="quarter" idx="10"/>
          </p:nvPr>
        </p:nvSpPr>
        <p:spPr/>
        <p:txBody>
          <a:bodyPr/>
          <a:lstStyle/>
          <a:p>
            <a:fld id="{65A18A0E-8E4B-4326-9413-D5F506B96103}" type="slidenum">
              <a:rPr lang="en-CA" smtClean="0"/>
              <a:t>12</a:t>
            </a:fld>
            <a:endParaRPr lang="en-CA" dirty="0"/>
          </a:p>
        </p:txBody>
      </p:sp>
    </p:spTree>
    <p:extLst>
      <p:ext uri="{BB962C8B-B14F-4D97-AF65-F5344CB8AC3E}">
        <p14:creationId xmlns:p14="http://schemas.microsoft.com/office/powerpoint/2010/main" val="419061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13</a:t>
            </a:fld>
            <a:endParaRPr lang="en-CA" dirty="0"/>
          </a:p>
        </p:txBody>
      </p:sp>
    </p:spTree>
    <p:extLst>
      <p:ext uri="{BB962C8B-B14F-4D97-AF65-F5344CB8AC3E}">
        <p14:creationId xmlns:p14="http://schemas.microsoft.com/office/powerpoint/2010/main" val="1367334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14</a:t>
            </a:fld>
            <a:endParaRPr lang="en-CA" dirty="0"/>
          </a:p>
        </p:txBody>
      </p:sp>
    </p:spTree>
    <p:extLst>
      <p:ext uri="{BB962C8B-B14F-4D97-AF65-F5344CB8AC3E}">
        <p14:creationId xmlns:p14="http://schemas.microsoft.com/office/powerpoint/2010/main" val="419118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15</a:t>
            </a:fld>
            <a:endParaRPr lang="en-CA" dirty="0"/>
          </a:p>
        </p:txBody>
      </p:sp>
    </p:spTree>
    <p:extLst>
      <p:ext uri="{BB962C8B-B14F-4D97-AF65-F5344CB8AC3E}">
        <p14:creationId xmlns:p14="http://schemas.microsoft.com/office/powerpoint/2010/main" val="3965724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16</a:t>
            </a:fld>
            <a:endParaRPr lang="en-CA" dirty="0"/>
          </a:p>
        </p:txBody>
      </p:sp>
    </p:spTree>
    <p:extLst>
      <p:ext uri="{BB962C8B-B14F-4D97-AF65-F5344CB8AC3E}">
        <p14:creationId xmlns:p14="http://schemas.microsoft.com/office/powerpoint/2010/main" val="3949973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17</a:t>
            </a:fld>
            <a:endParaRPr lang="en-CA" dirty="0"/>
          </a:p>
        </p:txBody>
      </p:sp>
    </p:spTree>
    <p:extLst>
      <p:ext uri="{BB962C8B-B14F-4D97-AF65-F5344CB8AC3E}">
        <p14:creationId xmlns:p14="http://schemas.microsoft.com/office/powerpoint/2010/main" val="2696888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18</a:t>
            </a:fld>
            <a:endParaRPr lang="en-CA" dirty="0"/>
          </a:p>
        </p:txBody>
      </p:sp>
    </p:spTree>
    <p:extLst>
      <p:ext uri="{BB962C8B-B14F-4D97-AF65-F5344CB8AC3E}">
        <p14:creationId xmlns:p14="http://schemas.microsoft.com/office/powerpoint/2010/main" val="4161397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19</a:t>
            </a:fld>
            <a:endParaRPr lang="en-CA" dirty="0"/>
          </a:p>
        </p:txBody>
      </p:sp>
    </p:spTree>
    <p:extLst>
      <p:ext uri="{BB962C8B-B14F-4D97-AF65-F5344CB8AC3E}">
        <p14:creationId xmlns:p14="http://schemas.microsoft.com/office/powerpoint/2010/main" val="334822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2</a:t>
            </a:fld>
            <a:endParaRPr lang="en-CA" dirty="0"/>
          </a:p>
        </p:txBody>
      </p:sp>
    </p:spTree>
    <p:extLst>
      <p:ext uri="{BB962C8B-B14F-4D97-AF65-F5344CB8AC3E}">
        <p14:creationId xmlns:p14="http://schemas.microsoft.com/office/powerpoint/2010/main" val="704683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20</a:t>
            </a:fld>
            <a:endParaRPr lang="en-CA" dirty="0"/>
          </a:p>
        </p:txBody>
      </p:sp>
    </p:spTree>
    <p:extLst>
      <p:ext uri="{BB962C8B-B14F-4D97-AF65-F5344CB8AC3E}">
        <p14:creationId xmlns:p14="http://schemas.microsoft.com/office/powerpoint/2010/main" val="835968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21</a:t>
            </a:fld>
            <a:endParaRPr lang="en-CA" dirty="0"/>
          </a:p>
        </p:txBody>
      </p:sp>
    </p:spTree>
    <p:extLst>
      <p:ext uri="{BB962C8B-B14F-4D97-AF65-F5344CB8AC3E}">
        <p14:creationId xmlns:p14="http://schemas.microsoft.com/office/powerpoint/2010/main" val="944668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22</a:t>
            </a:fld>
            <a:endParaRPr lang="en-CA" dirty="0"/>
          </a:p>
        </p:txBody>
      </p:sp>
    </p:spTree>
    <p:extLst>
      <p:ext uri="{BB962C8B-B14F-4D97-AF65-F5344CB8AC3E}">
        <p14:creationId xmlns:p14="http://schemas.microsoft.com/office/powerpoint/2010/main" val="2719819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23</a:t>
            </a:fld>
            <a:endParaRPr lang="en-CA" dirty="0"/>
          </a:p>
        </p:txBody>
      </p:sp>
    </p:spTree>
    <p:extLst>
      <p:ext uri="{BB962C8B-B14F-4D97-AF65-F5344CB8AC3E}">
        <p14:creationId xmlns:p14="http://schemas.microsoft.com/office/powerpoint/2010/main" val="1463432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Root Servers</a:t>
            </a:r>
          </a:p>
          <a:p>
            <a:r>
              <a:rPr lang="en-US" sz="1200" b="0" i="0" kern="1200" dirty="0">
                <a:solidFill>
                  <a:schemeClr val="tx1"/>
                </a:solidFill>
                <a:effectLst/>
                <a:latin typeface="+mn-lt"/>
                <a:ea typeface="+mn-ea"/>
                <a:cs typeface="+mn-cs"/>
              </a:rPr>
              <a:t>The authoritative name servers that serve the DNS root zone, commonly known as the “root servers”, are a network of hundreds of servers in many countries around the world. They are configured in the DNS root zone as 13 named authorities, as follows.</a:t>
            </a:r>
          </a:p>
          <a:p>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5A18A0E-8E4B-4326-9413-D5F506B96103}" type="slidenum">
              <a:rPr lang="en-CA" smtClean="0"/>
              <a:t>24</a:t>
            </a:fld>
            <a:endParaRPr lang="en-CA" dirty="0"/>
          </a:p>
        </p:txBody>
      </p:sp>
    </p:spTree>
    <p:extLst>
      <p:ext uri="{BB962C8B-B14F-4D97-AF65-F5344CB8AC3E}">
        <p14:creationId xmlns:p14="http://schemas.microsoft.com/office/powerpoint/2010/main" val="2102594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authentication server is a </a:t>
            </a:r>
            <a:r>
              <a:rPr lang="en-US" dirty="0" err="1" smtClean="0"/>
              <a:t>favourite</a:t>
            </a:r>
            <a:r>
              <a:rPr lang="en-US" dirty="0" smtClean="0"/>
              <a:t> </a:t>
            </a:r>
            <a:r>
              <a:rPr lang="en-US" dirty="0"/>
              <a:t>target of hackers as they will sit on them and collect passwords as they are </a:t>
            </a:r>
            <a:r>
              <a:rPr lang="en-US" dirty="0" smtClean="0"/>
              <a:t>entered, </a:t>
            </a:r>
            <a:r>
              <a:rPr lang="en-US" dirty="0"/>
              <a:t>including the admin accounts. The hacker can then move around the network as an authenticated user not drawing any attention to themselves.</a:t>
            </a:r>
          </a:p>
        </p:txBody>
      </p:sp>
      <p:sp>
        <p:nvSpPr>
          <p:cNvPr id="4" name="Slide Number Placeholder 3"/>
          <p:cNvSpPr>
            <a:spLocks noGrp="1"/>
          </p:cNvSpPr>
          <p:nvPr>
            <p:ph type="sldNum" sz="quarter" idx="10"/>
          </p:nvPr>
        </p:nvSpPr>
        <p:spPr/>
        <p:txBody>
          <a:bodyPr/>
          <a:lstStyle/>
          <a:p>
            <a:fld id="{65A18A0E-8E4B-4326-9413-D5F506B96103}" type="slidenum">
              <a:rPr lang="en-CA" smtClean="0"/>
              <a:t>25</a:t>
            </a:fld>
            <a:endParaRPr lang="en-CA" dirty="0"/>
          </a:p>
        </p:txBody>
      </p:sp>
    </p:spTree>
    <p:extLst>
      <p:ext uri="{BB962C8B-B14F-4D97-AF65-F5344CB8AC3E}">
        <p14:creationId xmlns:p14="http://schemas.microsoft.com/office/powerpoint/2010/main" val="19513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all things Garbage in results in garbage out.</a:t>
            </a:r>
          </a:p>
          <a:p>
            <a:endParaRPr lang="en-US" dirty="0"/>
          </a:p>
          <a:p>
            <a:r>
              <a:rPr lang="en-US" dirty="0"/>
              <a:t>You have to ensure that the correct data is being collected and monitored.</a:t>
            </a:r>
          </a:p>
        </p:txBody>
      </p:sp>
      <p:sp>
        <p:nvSpPr>
          <p:cNvPr id="4" name="Slide Number Placeholder 3"/>
          <p:cNvSpPr>
            <a:spLocks noGrp="1"/>
          </p:cNvSpPr>
          <p:nvPr>
            <p:ph type="sldNum" sz="quarter" idx="10"/>
          </p:nvPr>
        </p:nvSpPr>
        <p:spPr/>
        <p:txBody>
          <a:bodyPr/>
          <a:lstStyle/>
          <a:p>
            <a:fld id="{65A18A0E-8E4B-4326-9413-D5F506B96103}" type="slidenum">
              <a:rPr lang="en-CA" smtClean="0"/>
              <a:t>26</a:t>
            </a:fld>
            <a:endParaRPr lang="en-CA" dirty="0"/>
          </a:p>
        </p:txBody>
      </p:sp>
    </p:spTree>
    <p:extLst>
      <p:ext uri="{BB962C8B-B14F-4D97-AF65-F5344CB8AC3E}">
        <p14:creationId xmlns:p14="http://schemas.microsoft.com/office/powerpoint/2010/main" val="261650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both successful and failed connections. If the attacker has captured someone's login information and is accessing the network when the actual account holder isn’t is significant.</a:t>
            </a:r>
          </a:p>
        </p:txBody>
      </p:sp>
      <p:sp>
        <p:nvSpPr>
          <p:cNvPr id="4" name="Slide Number Placeholder 3"/>
          <p:cNvSpPr>
            <a:spLocks noGrp="1"/>
          </p:cNvSpPr>
          <p:nvPr>
            <p:ph type="sldNum" sz="quarter" idx="10"/>
          </p:nvPr>
        </p:nvSpPr>
        <p:spPr/>
        <p:txBody>
          <a:bodyPr/>
          <a:lstStyle/>
          <a:p>
            <a:fld id="{65A18A0E-8E4B-4326-9413-D5F506B96103}" type="slidenum">
              <a:rPr lang="en-CA" smtClean="0"/>
              <a:t>27</a:t>
            </a:fld>
            <a:endParaRPr lang="en-CA" dirty="0"/>
          </a:p>
        </p:txBody>
      </p:sp>
    </p:spTree>
    <p:extLst>
      <p:ext uri="{BB962C8B-B14F-4D97-AF65-F5344CB8AC3E}">
        <p14:creationId xmlns:p14="http://schemas.microsoft.com/office/powerpoint/2010/main" val="1452374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28</a:t>
            </a:fld>
            <a:endParaRPr lang="en-CA" dirty="0"/>
          </a:p>
        </p:txBody>
      </p:sp>
    </p:spTree>
    <p:extLst>
      <p:ext uri="{BB962C8B-B14F-4D97-AF65-F5344CB8AC3E}">
        <p14:creationId xmlns:p14="http://schemas.microsoft.com/office/powerpoint/2010/main" val="221258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A18A0E-8E4B-4326-9413-D5F506B96103}" type="slidenum">
              <a:rPr lang="en-CA" smtClean="0"/>
              <a:t>29</a:t>
            </a:fld>
            <a:endParaRPr lang="en-CA" dirty="0"/>
          </a:p>
        </p:txBody>
      </p:sp>
    </p:spTree>
    <p:extLst>
      <p:ext uri="{BB962C8B-B14F-4D97-AF65-F5344CB8AC3E}">
        <p14:creationId xmlns:p14="http://schemas.microsoft.com/office/powerpoint/2010/main" val="114705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3</a:t>
            </a:fld>
            <a:endParaRPr lang="en-CA" dirty="0"/>
          </a:p>
        </p:txBody>
      </p:sp>
    </p:spTree>
    <p:extLst>
      <p:ext uri="{BB962C8B-B14F-4D97-AF65-F5344CB8AC3E}">
        <p14:creationId xmlns:p14="http://schemas.microsoft.com/office/powerpoint/2010/main" val="980060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30</a:t>
            </a:fld>
            <a:endParaRPr lang="en-CA" dirty="0"/>
          </a:p>
        </p:txBody>
      </p:sp>
    </p:spTree>
    <p:extLst>
      <p:ext uri="{BB962C8B-B14F-4D97-AF65-F5344CB8AC3E}">
        <p14:creationId xmlns:p14="http://schemas.microsoft.com/office/powerpoint/2010/main" val="996265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NetworkMiner can extract files, emails and certificates transferred over the network by parsing a PCAP file or by sniffing traffic directly from the network. </a:t>
            </a:r>
          </a:p>
          <a:p>
            <a:endParaRPr lang="en-CA" dirty="0"/>
          </a:p>
          <a:p>
            <a:r>
              <a:rPr lang="en-CA" dirty="0"/>
              <a:t>This functionality can be used to extract and save media files (such as audio or video files) which are streamed across a network from websites such as YouTube. Supported protocols for file extraction are FTP, TFTP, HTTP, SMB, SMB2, SMTP, POP3 and IMAP.</a:t>
            </a:r>
          </a:p>
          <a:p>
            <a:endParaRPr lang="en-CA" dirty="0"/>
          </a:p>
          <a:p>
            <a:r>
              <a:rPr lang="en-CA" dirty="0"/>
              <a:t>User credentials (usernames and passwords) for supported protocols are extracted by NetworkMiner and displayed under the "Credentials" tab. The credentials tab sometimes also show information that can be used to identify a particular person, such as user accounts for popular online services like </a:t>
            </a:r>
            <a:r>
              <a:rPr lang="en-CA" dirty="0">
                <a:hlinkClick r:id="rId3"/>
              </a:rPr>
              <a:t>Gmail</a:t>
            </a:r>
            <a:r>
              <a:rPr lang="en-CA" dirty="0"/>
              <a:t> or Facebook.</a:t>
            </a:r>
          </a:p>
          <a:p>
            <a:endParaRPr lang="en-CA" dirty="0"/>
          </a:p>
          <a:p>
            <a:r>
              <a:rPr lang="en-CA" dirty="0"/>
              <a:t>Another very useful feature is that the user can search sniffed or stored data for keywords. NetworkMiner allows the user to insert arbitrary string or byte-patterns that shall be searched for with the keyword search functionality.</a:t>
            </a:r>
          </a:p>
          <a:p>
            <a:endParaRPr lang="en-CA" dirty="0"/>
          </a:p>
          <a:p>
            <a:r>
              <a:rPr lang="en-CA" dirty="0"/>
              <a:t>NetworkMiner Professional comes installed on a specially designed USB flash drive. You can run NetworkMiner directly from the USB flash drive since NetworkMiner is a portable application that doesn't require any installation. </a:t>
            </a:r>
          </a:p>
          <a:p>
            <a:endParaRPr lang="en-CA" dirty="0"/>
          </a:p>
        </p:txBody>
      </p:sp>
      <p:sp>
        <p:nvSpPr>
          <p:cNvPr id="4" name="Slide Number Placeholder 3"/>
          <p:cNvSpPr>
            <a:spLocks noGrp="1"/>
          </p:cNvSpPr>
          <p:nvPr>
            <p:ph type="sldNum" sz="quarter" idx="10"/>
          </p:nvPr>
        </p:nvSpPr>
        <p:spPr/>
        <p:txBody>
          <a:bodyPr/>
          <a:lstStyle/>
          <a:p>
            <a:fld id="{65A18A0E-8E4B-4326-9413-D5F506B96103}" type="slidenum">
              <a:rPr lang="en-CA" smtClean="0"/>
              <a:t>31</a:t>
            </a:fld>
            <a:endParaRPr lang="en-CA" dirty="0"/>
          </a:p>
        </p:txBody>
      </p:sp>
    </p:spTree>
    <p:extLst>
      <p:ext uri="{BB962C8B-B14F-4D97-AF65-F5344CB8AC3E}">
        <p14:creationId xmlns:p14="http://schemas.microsoft.com/office/powerpoint/2010/main" val="3101782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32</a:t>
            </a:fld>
            <a:endParaRPr lang="en-CA" dirty="0"/>
          </a:p>
        </p:txBody>
      </p:sp>
    </p:spTree>
    <p:extLst>
      <p:ext uri="{BB962C8B-B14F-4D97-AF65-F5344CB8AC3E}">
        <p14:creationId xmlns:p14="http://schemas.microsoft.com/office/powerpoint/2010/main" val="629869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33</a:t>
            </a:fld>
            <a:endParaRPr lang="en-CA" dirty="0"/>
          </a:p>
        </p:txBody>
      </p:sp>
    </p:spTree>
    <p:extLst>
      <p:ext uri="{BB962C8B-B14F-4D97-AF65-F5344CB8AC3E}">
        <p14:creationId xmlns:p14="http://schemas.microsoft.com/office/powerpoint/2010/main" val="331057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34</a:t>
            </a:fld>
            <a:endParaRPr lang="en-CA" dirty="0"/>
          </a:p>
        </p:txBody>
      </p:sp>
    </p:spTree>
    <p:extLst>
      <p:ext uri="{BB962C8B-B14F-4D97-AF65-F5344CB8AC3E}">
        <p14:creationId xmlns:p14="http://schemas.microsoft.com/office/powerpoint/2010/main" val="1725538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35</a:t>
            </a:fld>
            <a:endParaRPr lang="en-CA" dirty="0"/>
          </a:p>
        </p:txBody>
      </p:sp>
    </p:spTree>
    <p:extLst>
      <p:ext uri="{BB962C8B-B14F-4D97-AF65-F5344CB8AC3E}">
        <p14:creationId xmlns:p14="http://schemas.microsoft.com/office/powerpoint/2010/main" val="279998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4</a:t>
            </a:fld>
            <a:endParaRPr lang="en-CA" dirty="0"/>
          </a:p>
        </p:txBody>
      </p:sp>
    </p:spTree>
    <p:extLst>
      <p:ext uri="{BB962C8B-B14F-4D97-AF65-F5344CB8AC3E}">
        <p14:creationId xmlns:p14="http://schemas.microsoft.com/office/powerpoint/2010/main" val="696750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5</a:t>
            </a:fld>
            <a:endParaRPr lang="en-CA" dirty="0"/>
          </a:p>
        </p:txBody>
      </p:sp>
    </p:spTree>
    <p:extLst>
      <p:ext uri="{BB962C8B-B14F-4D97-AF65-F5344CB8AC3E}">
        <p14:creationId xmlns:p14="http://schemas.microsoft.com/office/powerpoint/2010/main" val="190777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Many companies and even home owners</a:t>
            </a:r>
            <a:r>
              <a:rPr lang="en-US" baseline="0" dirty="0"/>
              <a:t> use NAT, this means that everyone outside of the local network will see a single IP Address. The firewall for example keeps track of each client in its network and the IP Address associated to it. When the transmission leaves the local network the firewall NAT: will keep track of where it came from and then when the return message comes to the firewalls IP it then sends it to the originating IP Address inside its network</a:t>
            </a:r>
          </a:p>
          <a:p>
            <a:endParaRPr lang="en-US" baseline="0" dirty="0"/>
          </a:p>
          <a:p>
            <a:r>
              <a:rPr lang="en-US" baseline="0" dirty="0"/>
              <a:t>Time Synchronization: Unless Network Time Protocol is being used there is very likely some difference in the time between systems which needs to be taken into account. Also consider the time zone difference if the investigator is working in a different time zone than the system being analyzed was in.</a:t>
            </a:r>
          </a:p>
          <a:p>
            <a:endParaRPr lang="en-US" baseline="0" dirty="0"/>
          </a:p>
          <a:p>
            <a:r>
              <a:rPr lang="en-US" baseline="0" dirty="0"/>
              <a:t>Privacy Concerns: A full packet capture is like a wire tap on a phone line. You get full access to all of the content some of which may have privacy issues. It is possible to collect only the header information which gives the IP Address and port of the sender and receiver as well as the packet size.</a:t>
            </a:r>
            <a:endParaRPr lang="en-US" dirty="0"/>
          </a:p>
        </p:txBody>
      </p:sp>
      <p:sp>
        <p:nvSpPr>
          <p:cNvPr id="4" name="Slide Number Placeholder 3"/>
          <p:cNvSpPr>
            <a:spLocks noGrp="1"/>
          </p:cNvSpPr>
          <p:nvPr>
            <p:ph type="sldNum" sz="quarter" idx="10"/>
          </p:nvPr>
        </p:nvSpPr>
        <p:spPr/>
        <p:txBody>
          <a:bodyPr/>
          <a:lstStyle/>
          <a:p>
            <a:fld id="{65A18A0E-8E4B-4326-9413-D5F506B96103}" type="slidenum">
              <a:rPr lang="en-CA" smtClean="0"/>
              <a:t>6</a:t>
            </a:fld>
            <a:endParaRPr lang="en-CA" dirty="0"/>
          </a:p>
        </p:txBody>
      </p:sp>
    </p:spTree>
    <p:extLst>
      <p:ext uri="{BB962C8B-B14F-4D97-AF65-F5344CB8AC3E}">
        <p14:creationId xmlns:p14="http://schemas.microsoft.com/office/powerpoint/2010/main" val="101852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7</a:t>
            </a:fld>
            <a:endParaRPr lang="en-CA" dirty="0"/>
          </a:p>
        </p:txBody>
      </p:sp>
    </p:spTree>
    <p:extLst>
      <p:ext uri="{BB962C8B-B14F-4D97-AF65-F5344CB8AC3E}">
        <p14:creationId xmlns:p14="http://schemas.microsoft.com/office/powerpoint/2010/main" val="4115546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tools which will let you look at a single log file such as highlighter by Mandiant.</a:t>
            </a:r>
          </a:p>
          <a:p>
            <a:endParaRPr lang="en-CA" dirty="0"/>
          </a:p>
          <a:p>
            <a:r>
              <a:rPr lang="en-CA" dirty="0"/>
              <a:t>The better option though is to have a SIEM which gathers</a:t>
            </a:r>
            <a:r>
              <a:rPr lang="en-CA" baseline="0" dirty="0"/>
              <a:t> the logs from a centralized log server.</a:t>
            </a:r>
            <a:endParaRPr lang="en-CA" dirty="0"/>
          </a:p>
        </p:txBody>
      </p:sp>
      <p:sp>
        <p:nvSpPr>
          <p:cNvPr id="4" name="Slide Number Placeholder 3"/>
          <p:cNvSpPr>
            <a:spLocks noGrp="1"/>
          </p:cNvSpPr>
          <p:nvPr>
            <p:ph type="sldNum" sz="quarter" idx="10"/>
          </p:nvPr>
        </p:nvSpPr>
        <p:spPr/>
        <p:txBody>
          <a:bodyPr/>
          <a:lstStyle/>
          <a:p>
            <a:fld id="{65A18A0E-8E4B-4326-9413-D5F506B96103}" type="slidenum">
              <a:rPr lang="en-CA" smtClean="0"/>
              <a:t>8</a:t>
            </a:fld>
            <a:endParaRPr lang="en-CA" dirty="0"/>
          </a:p>
        </p:txBody>
      </p:sp>
    </p:spTree>
    <p:extLst>
      <p:ext uri="{BB962C8B-B14F-4D97-AF65-F5344CB8AC3E}">
        <p14:creationId xmlns:p14="http://schemas.microsoft.com/office/powerpoint/2010/main" val="248131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A18A0E-8E4B-4326-9413-D5F506B96103}" type="slidenum">
              <a:rPr lang="en-CA" smtClean="0"/>
              <a:t>9</a:t>
            </a:fld>
            <a:endParaRPr lang="en-CA" dirty="0"/>
          </a:p>
        </p:txBody>
      </p:sp>
    </p:spTree>
    <p:extLst>
      <p:ext uri="{BB962C8B-B14F-4D97-AF65-F5344CB8AC3E}">
        <p14:creationId xmlns:p14="http://schemas.microsoft.com/office/powerpoint/2010/main" val="569190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dirty="0"/>
          </a:p>
        </p:txBody>
      </p:sp>
      <p:pic>
        <p:nvPicPr>
          <p:cNvPr id="7" name="Picture 6" descr="sait_icon_wordmark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custDataLst>
      <p:tags r:id="rId1"/>
    </p:custDataLst>
    <p:extLst>
      <p:ext uri="{BB962C8B-B14F-4D97-AF65-F5344CB8AC3E}">
        <p14:creationId xmlns:p14="http://schemas.microsoft.com/office/powerpoint/2010/main" val="12822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horiz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custDataLst>
      <p:tags r:id="rId1"/>
    </p:custDataLst>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Title 1"/>
          <p:cNvSpPr>
            <a:spLocks noGrp="1"/>
          </p:cNvSpPr>
          <p:nvPr>
            <p:ph type="ctrTitle"/>
          </p:nvPr>
        </p:nvSpPr>
        <p:spPr>
          <a:xfrm>
            <a:off x="821128" y="157877"/>
            <a:ext cx="8932472"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18111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3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3701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2850159167"/>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4294967295" orient="horz" pos="864">
          <p15:clr>
            <a:srgbClr val="FBAE40"/>
          </p15:clr>
        </p15:guide>
        <p15:guide id="4294967295" pos="56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820397" y="154657"/>
            <a:ext cx="8933203"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9"/>
            <a:ext cx="10454217"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843843" y="3852567"/>
            <a:ext cx="1045704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5407512" y="6126049"/>
            <a:ext cx="5995595" cy="25716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7"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27431480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0E1B1-8D9B-4448-A165-0A36C93298B3}" type="slidenum">
              <a:rPr lang="en-US"/>
              <a:pPr>
                <a:defRPr/>
              </a:pPr>
              <a:t>‹#›</a:t>
            </a:fld>
            <a:endParaRPr lang="en-US"/>
          </a:p>
        </p:txBody>
      </p:sp>
    </p:spTree>
    <p:custDataLst>
      <p:tags r:id="rId1"/>
    </p:custDataLst>
    <p:extLst>
      <p:ext uri="{BB962C8B-B14F-4D97-AF65-F5344CB8AC3E}">
        <p14:creationId xmlns:p14="http://schemas.microsoft.com/office/powerpoint/2010/main" val="208125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132471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dirty="0"/>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dirty="0"/>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8" r:id="rId4"/>
    <p:sldLayoutId id="2147483659" r:id="rId5"/>
    <p:sldLayoutId id="2147483660" r:id="rId6"/>
    <p:sldLayoutId id="2147483661" r:id="rId7"/>
    <p:sldLayoutId id="2147483662" r:id="rId8"/>
    <p:sldLayoutId id="2147483663" r:id="rId9"/>
    <p:sldLayoutId id="2147483655" r:id="rId10"/>
    <p:sldLayoutId id="2147483657" r:id="rId11"/>
    <p:sldLayoutId id="2147483654" r:id="rId12"/>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hyperlink" Target="https://en.wikipedia.org/wiki/Internet_protocol_suite"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hyperlink" Target="https://www.wireshark.org/docs/wsug_html_chunked/" TargetMode="External"/><Relationship Id="rId4" Type="http://schemas.openxmlformats.org/officeDocument/2006/relationships/hyperlink" Target="https://docs.splunk.com/Documentation"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hyperlink" Target="https://wiki.wireshark.org/Tools"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43.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Splunk" TargetMode="Externa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a:t>
            </a:r>
            <a:r>
              <a:rPr lang="en-US" dirty="0"/>
              <a:t>Forensics</a:t>
            </a:r>
          </a:p>
        </p:txBody>
      </p:sp>
      <p:sp>
        <p:nvSpPr>
          <p:cNvPr id="3" name="Subtitle 2"/>
          <p:cNvSpPr>
            <a:spLocks noGrp="1"/>
          </p:cNvSpPr>
          <p:nvPr>
            <p:ph type="subTitle" idx="1"/>
          </p:nvPr>
        </p:nvSpPr>
        <p:spPr/>
        <p:txBody>
          <a:bodyPr>
            <a:normAutofit/>
          </a:bodyPr>
          <a:lstStyle/>
          <a:p>
            <a:r>
              <a:rPr lang="en-US" dirty="0"/>
              <a:t>Module </a:t>
            </a:r>
            <a:r>
              <a:rPr lang="en-US" dirty="0" smtClean="0"/>
              <a:t>6: Forensic Analysis – Network </a:t>
            </a:r>
            <a:r>
              <a:rPr lang="en-US" dirty="0"/>
              <a:t>Analysis</a:t>
            </a:r>
          </a:p>
          <a:p>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Evidence on the Wire</a:t>
            </a:r>
          </a:p>
        </p:txBody>
      </p:sp>
      <p:sp>
        <p:nvSpPr>
          <p:cNvPr id="3" name="Content Placeholder 2"/>
          <p:cNvSpPr>
            <a:spLocks noGrp="1"/>
          </p:cNvSpPr>
          <p:nvPr>
            <p:ph sz="quarter" idx="10"/>
          </p:nvPr>
        </p:nvSpPr>
        <p:spPr/>
        <p:txBody>
          <a:bodyPr>
            <a:normAutofit/>
          </a:bodyPr>
          <a:lstStyle/>
          <a:p>
            <a:r>
              <a:rPr lang="en-CA" dirty="0" smtClean="0"/>
              <a:t>First, </a:t>
            </a:r>
            <a:r>
              <a:rPr lang="en-CA" dirty="0"/>
              <a:t>try to get a current network diagram</a:t>
            </a:r>
          </a:p>
          <a:p>
            <a:pPr lvl="1"/>
            <a:r>
              <a:rPr lang="en-CA" dirty="0"/>
              <a:t>Use it to determine where the ingress and egress points are for the traffic you are trying to capture</a:t>
            </a:r>
          </a:p>
          <a:p>
            <a:r>
              <a:rPr lang="en-CA" dirty="0"/>
              <a:t>Evidence (packets) </a:t>
            </a:r>
            <a:r>
              <a:rPr lang="en-CA" dirty="0" smtClean="0"/>
              <a:t>is </a:t>
            </a:r>
            <a:r>
              <a:rPr lang="en-CA" dirty="0"/>
              <a:t>gathered using some form of </a:t>
            </a:r>
            <a:r>
              <a:rPr lang="en-CA" dirty="0" smtClean="0"/>
              <a:t>“</a:t>
            </a:r>
            <a:r>
              <a:rPr lang="en-CA" dirty="0"/>
              <a:t>tap”</a:t>
            </a:r>
          </a:p>
          <a:p>
            <a:pPr lvl="1"/>
            <a:r>
              <a:rPr lang="en-CA" dirty="0"/>
              <a:t>Try to put your tap as close as possible to the origin or destination of the traffic you are trying to capture</a:t>
            </a:r>
          </a:p>
          <a:p>
            <a:pPr lvl="1"/>
            <a:r>
              <a:rPr lang="en-CA" dirty="0"/>
              <a:t>The network tap has at least three </a:t>
            </a:r>
            <a:r>
              <a:rPr lang="en-CA" dirty="0" smtClean="0"/>
              <a:t>ports:</a:t>
            </a:r>
            <a:endParaRPr lang="en-CA" dirty="0"/>
          </a:p>
          <a:p>
            <a:pPr lvl="2"/>
            <a:r>
              <a:rPr lang="en-CA" dirty="0"/>
              <a:t>A Port</a:t>
            </a:r>
          </a:p>
          <a:p>
            <a:pPr lvl="2"/>
            <a:r>
              <a:rPr lang="en-CA" dirty="0"/>
              <a:t>B Port</a:t>
            </a:r>
          </a:p>
          <a:p>
            <a:pPr lvl="2"/>
            <a:r>
              <a:rPr lang="en-CA" dirty="0"/>
              <a:t>Monitor Port</a:t>
            </a:r>
          </a:p>
          <a:p>
            <a:endParaRPr lang="en-CA" dirty="0"/>
          </a:p>
        </p:txBody>
      </p:sp>
    </p:spTree>
    <p:custDataLst>
      <p:tags r:id="rId1"/>
    </p:custDataLst>
    <p:extLst>
      <p:ext uri="{BB962C8B-B14F-4D97-AF65-F5344CB8AC3E}">
        <p14:creationId xmlns:p14="http://schemas.microsoft.com/office/powerpoint/2010/main" val="414591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Protocols (TCP/IP)</a:t>
            </a:r>
          </a:p>
        </p:txBody>
      </p:sp>
      <p:sp>
        <p:nvSpPr>
          <p:cNvPr id="3" name="Content Placeholder 2"/>
          <p:cNvSpPr>
            <a:spLocks noGrp="1"/>
          </p:cNvSpPr>
          <p:nvPr>
            <p:ph sz="quarter" idx="10"/>
          </p:nvPr>
        </p:nvSpPr>
        <p:spPr/>
        <p:txBody>
          <a:bodyPr>
            <a:normAutofit/>
          </a:bodyPr>
          <a:lstStyle/>
          <a:p>
            <a:r>
              <a:rPr lang="en-CA" sz="2000" dirty="0"/>
              <a:t>The Internet protocol suite is the conceptual model and set of communications protocols used on the Internet and similar computer networks. It is commonly known as TCP/IP because the original protocols in the suite are the Transmission Control Protocol (TCP) and the Internet Protocol (IP).</a:t>
            </a:r>
          </a:p>
          <a:p>
            <a:r>
              <a:rPr lang="en-CA" sz="2000" dirty="0"/>
              <a:t>The Internet protocol suite provides end-to-end data communication specifying how data should be packetized, addressed, transmitted, routed and received. This functionality is organized into four abstraction layers which are used to sort all related protocols according to the scope of networking involved.</a:t>
            </a:r>
          </a:p>
          <a:p>
            <a:r>
              <a:rPr lang="en-CA" sz="2000" dirty="0"/>
              <a:t>Technical standards specifying the Internet protocol suite and many of its constituent protocols are maintained by the Internet Engineering Task Force (IETF). </a:t>
            </a:r>
          </a:p>
          <a:p>
            <a:r>
              <a:rPr lang="en-CA" sz="2000" dirty="0"/>
              <a:t>The Internet protocol suite model is a simpler model developed prior to the OSI model.</a:t>
            </a:r>
          </a:p>
        </p:txBody>
      </p:sp>
      <p:sp>
        <p:nvSpPr>
          <p:cNvPr id="4" name="TextBox 3"/>
          <p:cNvSpPr txBox="1"/>
          <p:nvPr/>
        </p:nvSpPr>
        <p:spPr>
          <a:xfrm>
            <a:off x="6479203" y="5643949"/>
            <a:ext cx="6548794" cy="246221"/>
          </a:xfrm>
          <a:prstGeom prst="rect">
            <a:avLst/>
          </a:prstGeom>
          <a:noFill/>
        </p:spPr>
        <p:txBody>
          <a:bodyPr wrap="square" rtlCol="0">
            <a:spAutoFit/>
          </a:bodyPr>
          <a:lstStyle/>
          <a:p>
            <a:r>
              <a:rPr lang="en-CA" sz="1000" dirty="0" smtClean="0"/>
              <a:t>Source: </a:t>
            </a:r>
            <a:r>
              <a:rPr lang="en-CA" sz="1000" dirty="0">
                <a:hlinkClick r:id="rId4"/>
              </a:rPr>
              <a:t>https://en.wikipedia.org/wiki/Internet_protocol_suite</a:t>
            </a:r>
            <a:r>
              <a:rPr lang="en-CA" sz="1000" dirty="0"/>
              <a:t> </a:t>
            </a:r>
          </a:p>
        </p:txBody>
      </p:sp>
    </p:spTree>
    <p:custDataLst>
      <p:tags r:id="rId1"/>
    </p:custDataLst>
    <p:extLst>
      <p:ext uri="{BB962C8B-B14F-4D97-AF65-F5344CB8AC3E}">
        <p14:creationId xmlns:p14="http://schemas.microsoft.com/office/powerpoint/2010/main" val="9035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Protocols (UDP)</a:t>
            </a:r>
          </a:p>
        </p:txBody>
      </p:sp>
      <p:sp>
        <p:nvSpPr>
          <p:cNvPr id="3" name="Content Placeholder 2"/>
          <p:cNvSpPr>
            <a:spLocks noGrp="1"/>
          </p:cNvSpPr>
          <p:nvPr>
            <p:ph sz="quarter" idx="10"/>
          </p:nvPr>
        </p:nvSpPr>
        <p:spPr/>
        <p:txBody>
          <a:bodyPr>
            <a:normAutofit/>
          </a:bodyPr>
          <a:lstStyle/>
          <a:p>
            <a:r>
              <a:rPr lang="en-CA" sz="2600" dirty="0"/>
              <a:t>User Datagram Protocol (UDP) is one of the core members of the Internet protocol suite. With UDP, computer applications can send messages, in this case referred to as </a:t>
            </a:r>
            <a:r>
              <a:rPr lang="en-CA" sz="2600" i="1" dirty="0"/>
              <a:t>datagrams</a:t>
            </a:r>
            <a:r>
              <a:rPr lang="en-CA" sz="2600" dirty="0"/>
              <a:t>, to other hosts on an Internet Protocol (IP) network. Prior communications are not required in order to set up transmission channels or data paths.</a:t>
            </a:r>
          </a:p>
          <a:p>
            <a:r>
              <a:rPr lang="en-CA" sz="2600" dirty="0"/>
              <a:t>UDP uses a simple connectionless transmission model with a minimum of protocol mechanism. </a:t>
            </a:r>
          </a:p>
          <a:p>
            <a:r>
              <a:rPr lang="en-CA" sz="2600" dirty="0"/>
              <a:t>It has no handshaking dialogues, and thus exposes the user's program to any unreliability of the underlying network: there is no guarantee of delivery, ordering, or duplicate protection. </a:t>
            </a:r>
            <a:endParaRPr lang="en-CA" dirty="0"/>
          </a:p>
        </p:txBody>
      </p:sp>
      <p:sp>
        <p:nvSpPr>
          <p:cNvPr id="4" name="TextBox 3"/>
          <p:cNvSpPr txBox="1"/>
          <p:nvPr/>
        </p:nvSpPr>
        <p:spPr>
          <a:xfrm>
            <a:off x="7189076" y="5930742"/>
            <a:ext cx="3499676" cy="246221"/>
          </a:xfrm>
          <a:prstGeom prst="rect">
            <a:avLst/>
          </a:prstGeom>
          <a:noFill/>
        </p:spPr>
        <p:txBody>
          <a:bodyPr wrap="none" rtlCol="0">
            <a:spAutoFit/>
          </a:bodyPr>
          <a:lstStyle/>
          <a:p>
            <a:r>
              <a:rPr lang="en-CA" sz="1000" dirty="0"/>
              <a:t>Source: https://en.wikipedia.org/wiki/User_Datagram_Protocol</a:t>
            </a:r>
          </a:p>
        </p:txBody>
      </p:sp>
    </p:spTree>
    <p:custDataLst>
      <p:tags r:id="rId1"/>
    </p:custDataLst>
    <p:extLst>
      <p:ext uri="{BB962C8B-B14F-4D97-AF65-F5344CB8AC3E}">
        <p14:creationId xmlns:p14="http://schemas.microsoft.com/office/powerpoint/2010/main" val="256298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TCP/UDP Port Numbers</a:t>
            </a:r>
          </a:p>
        </p:txBody>
      </p:sp>
      <p:sp>
        <p:nvSpPr>
          <p:cNvPr id="3" name="Content Placeholder 2"/>
          <p:cNvSpPr>
            <a:spLocks noGrp="1"/>
          </p:cNvSpPr>
          <p:nvPr>
            <p:ph sz="quarter" idx="10"/>
          </p:nvPr>
        </p:nvSpPr>
        <p:spPr/>
        <p:txBody>
          <a:bodyPr>
            <a:normAutofit/>
          </a:bodyPr>
          <a:lstStyle/>
          <a:p>
            <a:r>
              <a:rPr lang="en-CA" sz="2000" dirty="0"/>
              <a:t>The Internet Assigned Numbers Authority (IANA) is responsible for maintaining the official assignments of port numbers for specific uses. </a:t>
            </a:r>
          </a:p>
          <a:p>
            <a:r>
              <a:rPr lang="en-CA" sz="2000" dirty="0"/>
              <a:t>This does not mean that common services such as a web server can’t use a port other than port 80. The browser just needs to know the IP </a:t>
            </a:r>
            <a:r>
              <a:rPr lang="en-CA" sz="2000" dirty="0" smtClean="0"/>
              <a:t>address </a:t>
            </a:r>
            <a:r>
              <a:rPr lang="en-CA" sz="2000" dirty="0"/>
              <a:t>and Port Number the server is using for the connection.</a:t>
            </a:r>
          </a:p>
          <a:p>
            <a:r>
              <a:rPr lang="en-CA" sz="2000" dirty="0"/>
              <a:t>System Ports</a:t>
            </a:r>
          </a:p>
          <a:p>
            <a:pPr lvl="1"/>
            <a:r>
              <a:rPr lang="en-CA" sz="2000" dirty="0"/>
              <a:t>0 – 1023</a:t>
            </a:r>
          </a:p>
          <a:p>
            <a:r>
              <a:rPr lang="en-CA" sz="2000" dirty="0"/>
              <a:t>Registered Ports</a:t>
            </a:r>
          </a:p>
          <a:p>
            <a:pPr lvl="1"/>
            <a:r>
              <a:rPr lang="en-CA" sz="2000" dirty="0"/>
              <a:t>1024 – 49151</a:t>
            </a:r>
          </a:p>
          <a:p>
            <a:r>
              <a:rPr lang="en-CA" sz="2000" dirty="0"/>
              <a:t>System Ports</a:t>
            </a:r>
          </a:p>
          <a:p>
            <a:pPr lvl="1"/>
            <a:r>
              <a:rPr lang="en-CA" sz="2000" dirty="0"/>
              <a:t>49152 - 65535</a:t>
            </a:r>
          </a:p>
        </p:txBody>
      </p:sp>
      <p:sp>
        <p:nvSpPr>
          <p:cNvPr id="4" name="TextBox 3"/>
          <p:cNvSpPr txBox="1"/>
          <p:nvPr/>
        </p:nvSpPr>
        <p:spPr>
          <a:xfrm>
            <a:off x="6232849" y="5859722"/>
            <a:ext cx="4150495" cy="246221"/>
          </a:xfrm>
          <a:prstGeom prst="rect">
            <a:avLst/>
          </a:prstGeom>
          <a:noFill/>
        </p:spPr>
        <p:txBody>
          <a:bodyPr wrap="none" rtlCol="0">
            <a:spAutoFit/>
          </a:bodyPr>
          <a:lstStyle/>
          <a:p>
            <a:r>
              <a:rPr lang="en-CA" sz="1000" dirty="0"/>
              <a:t>Source: https://en.wikipedia.org/wiki/List_of_TCP_and_UDP_port_numbers</a:t>
            </a:r>
          </a:p>
        </p:txBody>
      </p:sp>
    </p:spTree>
    <p:custDataLst>
      <p:tags r:id="rId1"/>
    </p:custDataLst>
    <p:extLst>
      <p:ext uri="{BB962C8B-B14F-4D97-AF65-F5344CB8AC3E}">
        <p14:creationId xmlns:p14="http://schemas.microsoft.com/office/powerpoint/2010/main" val="220726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System Ports</a:t>
            </a:r>
          </a:p>
        </p:txBody>
      </p:sp>
      <p:sp>
        <p:nvSpPr>
          <p:cNvPr id="3" name="Content Placeholder 2"/>
          <p:cNvSpPr>
            <a:spLocks noGrp="1"/>
          </p:cNvSpPr>
          <p:nvPr>
            <p:ph sz="quarter" idx="10"/>
          </p:nvPr>
        </p:nvSpPr>
        <p:spPr/>
        <p:txBody>
          <a:bodyPr>
            <a:normAutofit/>
          </a:bodyPr>
          <a:lstStyle/>
          <a:p>
            <a:r>
              <a:rPr lang="en-CA" sz="2000" dirty="0"/>
              <a:t>Also known as well known ports.</a:t>
            </a:r>
          </a:p>
          <a:p>
            <a:pPr lvl="1"/>
            <a:r>
              <a:rPr lang="en-CA" sz="2000" dirty="0"/>
              <a:t>They are used by system processes that provide widely used types of network services.</a:t>
            </a:r>
          </a:p>
          <a:p>
            <a:pPr lvl="1"/>
            <a:r>
              <a:rPr lang="en-CA" sz="2000" dirty="0"/>
              <a:t>On Unix like systems a process must have super user account privileges to bind a network socket to an IP Address using a well know port</a:t>
            </a:r>
          </a:p>
          <a:p>
            <a:pPr lvl="1"/>
            <a:r>
              <a:rPr lang="en-CA" sz="2000" dirty="0"/>
              <a:t>System ports include:</a:t>
            </a:r>
          </a:p>
          <a:p>
            <a:pPr lvl="2"/>
            <a:r>
              <a:rPr lang="en-CA" sz="1600" dirty="0"/>
              <a:t>Port 20	File Transfer Protocol (FTP) – Data Transfer</a:t>
            </a:r>
          </a:p>
          <a:p>
            <a:pPr lvl="2"/>
            <a:r>
              <a:rPr lang="en-CA" sz="1600" dirty="0"/>
              <a:t>Port 21	File Transfer Protocol (FTP) – Control</a:t>
            </a:r>
          </a:p>
          <a:p>
            <a:pPr lvl="2"/>
            <a:r>
              <a:rPr lang="en-CA" sz="1600" dirty="0"/>
              <a:t>Port 25 	Simple Mail Transfer Protocol (SMTP)</a:t>
            </a:r>
          </a:p>
          <a:p>
            <a:pPr lvl="2"/>
            <a:r>
              <a:rPr lang="en-CA" sz="1600" dirty="0"/>
              <a:t>Port 80	Hypertext Transfer Protocol (HTTP)</a:t>
            </a:r>
          </a:p>
          <a:p>
            <a:pPr lvl="2"/>
            <a:r>
              <a:rPr lang="en-CA" sz="1600" dirty="0"/>
              <a:t>Port 123	Network Time Protocol (NTP)</a:t>
            </a:r>
          </a:p>
          <a:p>
            <a:pPr lvl="2"/>
            <a:r>
              <a:rPr lang="en-CA" sz="1600" dirty="0"/>
              <a:t>Port 445	Microsoft SMB – File Sharing &amp; Active Directory, Windows Shares </a:t>
            </a:r>
          </a:p>
        </p:txBody>
      </p:sp>
      <p:sp>
        <p:nvSpPr>
          <p:cNvPr id="4" name="TextBox 3"/>
          <p:cNvSpPr txBox="1"/>
          <p:nvPr/>
        </p:nvSpPr>
        <p:spPr>
          <a:xfrm>
            <a:off x="6232849" y="5859722"/>
            <a:ext cx="4150495" cy="246221"/>
          </a:xfrm>
          <a:prstGeom prst="rect">
            <a:avLst/>
          </a:prstGeom>
          <a:noFill/>
        </p:spPr>
        <p:txBody>
          <a:bodyPr wrap="none" rtlCol="0">
            <a:spAutoFit/>
          </a:bodyPr>
          <a:lstStyle/>
          <a:p>
            <a:r>
              <a:rPr lang="en-CA" sz="1000" dirty="0"/>
              <a:t>Source: https://en.wikipedia.org/wiki/List_of_TCP_and_UDP_port_numbers</a:t>
            </a:r>
          </a:p>
        </p:txBody>
      </p:sp>
    </p:spTree>
    <p:custDataLst>
      <p:tags r:id="rId1"/>
    </p:custDataLst>
    <p:extLst>
      <p:ext uri="{BB962C8B-B14F-4D97-AF65-F5344CB8AC3E}">
        <p14:creationId xmlns:p14="http://schemas.microsoft.com/office/powerpoint/2010/main" val="63393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Registered Ports</a:t>
            </a:r>
          </a:p>
        </p:txBody>
      </p:sp>
      <p:sp>
        <p:nvSpPr>
          <p:cNvPr id="6" name="Content Placeholder 5"/>
          <p:cNvSpPr>
            <a:spLocks noGrp="1"/>
          </p:cNvSpPr>
          <p:nvPr>
            <p:ph sz="quarter" idx="10"/>
          </p:nvPr>
        </p:nvSpPr>
        <p:spPr/>
        <p:txBody>
          <a:bodyPr>
            <a:normAutofit/>
          </a:bodyPr>
          <a:lstStyle/>
          <a:p>
            <a:r>
              <a:rPr lang="en-CA" sz="2400" dirty="0"/>
              <a:t>They are assigned by IANA for specific service upon application by a requesting entity. </a:t>
            </a:r>
          </a:p>
          <a:p>
            <a:r>
              <a:rPr lang="en-CA" sz="2400" dirty="0"/>
              <a:t>On most systems, registered ports can be used without superuser privileges.</a:t>
            </a:r>
          </a:p>
          <a:p>
            <a:r>
              <a:rPr lang="en-CA" sz="2400" dirty="0"/>
              <a:t>Common Registered Ports include:</a:t>
            </a:r>
          </a:p>
          <a:p>
            <a:pPr lvl="1"/>
            <a:r>
              <a:rPr lang="en-CA" sz="2000" dirty="0"/>
              <a:t>Port 1194	OpenVPN</a:t>
            </a:r>
          </a:p>
          <a:p>
            <a:pPr lvl="1"/>
            <a:r>
              <a:rPr lang="en-CA" sz="2000" dirty="0"/>
              <a:t>Port 1214	Kazaa</a:t>
            </a:r>
          </a:p>
          <a:p>
            <a:pPr lvl="1"/>
            <a:r>
              <a:rPr lang="en-CA" sz="2000" dirty="0"/>
              <a:t>Port 1293	Internet Protocol Security (IPSec)</a:t>
            </a:r>
          </a:p>
          <a:p>
            <a:pPr lvl="1"/>
            <a:r>
              <a:rPr lang="en-CA" sz="2000" dirty="0"/>
              <a:t>Port 2195	Apple Push Notification Service</a:t>
            </a:r>
          </a:p>
          <a:p>
            <a:pPr lvl="1"/>
            <a:r>
              <a:rPr lang="en-CA" sz="2000" dirty="0"/>
              <a:t>Port 4899	Radmin (Remote Administration Tool)</a:t>
            </a:r>
          </a:p>
        </p:txBody>
      </p:sp>
      <p:sp>
        <p:nvSpPr>
          <p:cNvPr id="5" name="TextBox 4"/>
          <p:cNvSpPr txBox="1"/>
          <p:nvPr/>
        </p:nvSpPr>
        <p:spPr>
          <a:xfrm>
            <a:off x="7053943" y="5902653"/>
            <a:ext cx="4150495" cy="246221"/>
          </a:xfrm>
          <a:prstGeom prst="rect">
            <a:avLst/>
          </a:prstGeom>
          <a:noFill/>
        </p:spPr>
        <p:txBody>
          <a:bodyPr wrap="none" rtlCol="0">
            <a:spAutoFit/>
          </a:bodyPr>
          <a:lstStyle/>
          <a:p>
            <a:r>
              <a:rPr lang="en-CA" sz="1000" dirty="0"/>
              <a:t>Source: https://en.wikipedia.org/wiki/List_of_TCP_and_UDP_port_numbers</a:t>
            </a:r>
          </a:p>
        </p:txBody>
      </p:sp>
    </p:spTree>
    <p:custDataLst>
      <p:tags r:id="rId1"/>
    </p:custDataLst>
    <p:extLst>
      <p:ext uri="{BB962C8B-B14F-4D97-AF65-F5344CB8AC3E}">
        <p14:creationId xmlns:p14="http://schemas.microsoft.com/office/powerpoint/2010/main" val="301476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Ephemeral Ports</a:t>
            </a:r>
          </a:p>
        </p:txBody>
      </p:sp>
      <p:sp>
        <p:nvSpPr>
          <p:cNvPr id="3" name="Content Placeholder 2"/>
          <p:cNvSpPr>
            <a:spLocks noGrp="1"/>
          </p:cNvSpPr>
          <p:nvPr>
            <p:ph sz="quarter" idx="10"/>
          </p:nvPr>
        </p:nvSpPr>
        <p:spPr/>
        <p:txBody>
          <a:bodyPr>
            <a:normAutofit/>
          </a:bodyPr>
          <a:lstStyle/>
          <a:p>
            <a:r>
              <a:rPr lang="en-CA" sz="2000" dirty="0"/>
              <a:t>Dynamic or private ports that cannot be registered with </a:t>
            </a:r>
            <a:r>
              <a:rPr lang="en-CA" sz="2000" dirty="0" smtClean="0"/>
              <a:t>IANA.</a:t>
            </a:r>
            <a:endParaRPr lang="en-CA" sz="2000" dirty="0"/>
          </a:p>
          <a:p>
            <a:r>
              <a:rPr lang="en-CA" sz="2000" dirty="0"/>
              <a:t>An ephemeral port is a short-lived transport protocol port for Internet Protocol (IP) communications allocated automatically from a predefined range by the IP stack software. An ephemeral port is typically used by the Transmission Control Protocol (TCP), User Datagram Protocol (UDP), or the Stream Control Transmission Protocol (SCTP) as the port assignment for the client end of a client–server communication to a well-known port on a server.</a:t>
            </a:r>
          </a:p>
          <a:p>
            <a:r>
              <a:rPr lang="en-CA" sz="2000" dirty="0"/>
              <a:t>The allocations are temporary and only valid for the duration of the communication session. After completion (or timeout) of the communication session, the ports become available for reuse. </a:t>
            </a:r>
          </a:p>
          <a:p>
            <a:r>
              <a:rPr lang="en-CA" sz="2000" dirty="0"/>
              <a:t>Since the ports are used on a per request basis they are also called dynamic ports.</a:t>
            </a:r>
          </a:p>
        </p:txBody>
      </p:sp>
      <p:sp>
        <p:nvSpPr>
          <p:cNvPr id="4" name="TextBox 3"/>
          <p:cNvSpPr txBox="1"/>
          <p:nvPr/>
        </p:nvSpPr>
        <p:spPr>
          <a:xfrm>
            <a:off x="8126963" y="5930742"/>
            <a:ext cx="3028393" cy="246221"/>
          </a:xfrm>
          <a:prstGeom prst="rect">
            <a:avLst/>
          </a:prstGeom>
          <a:noFill/>
        </p:spPr>
        <p:txBody>
          <a:bodyPr wrap="none" rtlCol="0">
            <a:spAutoFit/>
          </a:bodyPr>
          <a:lstStyle/>
          <a:p>
            <a:r>
              <a:rPr lang="en-CA" sz="1000" dirty="0"/>
              <a:t>Source: https://en.wikipedia.org/wiki/Ephemeral_port</a:t>
            </a:r>
          </a:p>
        </p:txBody>
      </p:sp>
    </p:spTree>
    <p:custDataLst>
      <p:tags r:id="rId1"/>
    </p:custDataLst>
    <p:extLst>
      <p:ext uri="{BB962C8B-B14F-4D97-AF65-F5344CB8AC3E}">
        <p14:creationId xmlns:p14="http://schemas.microsoft.com/office/powerpoint/2010/main" val="295599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Evidence in the Air</a:t>
            </a:r>
          </a:p>
        </p:txBody>
      </p:sp>
      <p:sp>
        <p:nvSpPr>
          <p:cNvPr id="3" name="Content Placeholder 2"/>
          <p:cNvSpPr>
            <a:spLocks noGrp="1"/>
          </p:cNvSpPr>
          <p:nvPr>
            <p:ph sz="quarter" idx="10"/>
          </p:nvPr>
        </p:nvSpPr>
        <p:spPr/>
        <p:txBody>
          <a:bodyPr>
            <a:normAutofit/>
          </a:bodyPr>
          <a:lstStyle/>
          <a:p>
            <a:r>
              <a:rPr lang="en-CA" dirty="0"/>
              <a:t>Wireless </a:t>
            </a:r>
            <a:r>
              <a:rPr lang="en-CA" dirty="0" smtClean="0"/>
              <a:t>networking </a:t>
            </a:r>
            <a:r>
              <a:rPr lang="en-CA" dirty="0"/>
              <a:t>sends </a:t>
            </a:r>
            <a:r>
              <a:rPr lang="en-CA" dirty="0" smtClean="0"/>
              <a:t>data </a:t>
            </a:r>
            <a:r>
              <a:rPr lang="en-CA" dirty="0"/>
              <a:t>from one system to another system through the air</a:t>
            </a:r>
          </a:p>
          <a:p>
            <a:r>
              <a:rPr lang="en-CA" dirty="0"/>
              <a:t>The advantage to a home or business is </a:t>
            </a:r>
            <a:r>
              <a:rPr lang="en-CA" dirty="0" smtClean="0"/>
              <a:t>it avoids having to install </a:t>
            </a:r>
            <a:r>
              <a:rPr lang="en-CA" dirty="0"/>
              <a:t>cabling to set up the network</a:t>
            </a:r>
          </a:p>
          <a:p>
            <a:r>
              <a:rPr lang="en-CA" dirty="0"/>
              <a:t>In the clear, wireless access points give out their name (SSID</a:t>
            </a:r>
            <a:r>
              <a:rPr lang="en-CA" dirty="0" smtClean="0"/>
              <a:t>), </a:t>
            </a:r>
            <a:r>
              <a:rPr lang="en-CA" dirty="0"/>
              <a:t>presence, capabilities and will respond to probes.</a:t>
            </a:r>
          </a:p>
          <a:p>
            <a:r>
              <a:rPr lang="en-CA" dirty="0"/>
              <a:t>Even encrypted wireless traffic </a:t>
            </a:r>
            <a:r>
              <a:rPr lang="en-CA" dirty="0" smtClean="0"/>
              <a:t>shows </a:t>
            </a:r>
            <a:r>
              <a:rPr lang="en-CA" dirty="0"/>
              <a:t>MAC addresses of authenticated systems, unauthorized systems and suspicious systems which may be attacking the network</a:t>
            </a:r>
          </a:p>
        </p:txBody>
      </p:sp>
    </p:spTree>
    <p:custDataLst>
      <p:tags r:id="rId1"/>
    </p:custDataLst>
    <p:extLst>
      <p:ext uri="{BB962C8B-B14F-4D97-AF65-F5344CB8AC3E}">
        <p14:creationId xmlns:p14="http://schemas.microsoft.com/office/powerpoint/2010/main" val="2400037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Switches</a:t>
            </a:r>
          </a:p>
        </p:txBody>
      </p:sp>
      <p:sp>
        <p:nvSpPr>
          <p:cNvPr id="5" name="Content Placeholder 4"/>
          <p:cNvSpPr>
            <a:spLocks noGrp="1"/>
          </p:cNvSpPr>
          <p:nvPr>
            <p:ph sz="quarter" idx="10"/>
          </p:nvPr>
        </p:nvSpPr>
        <p:spPr/>
        <p:txBody>
          <a:bodyPr>
            <a:normAutofit/>
          </a:bodyPr>
          <a:lstStyle/>
          <a:p>
            <a:r>
              <a:rPr lang="en-CA" dirty="0"/>
              <a:t>Switches are used to connect multiple systems or network segments </a:t>
            </a:r>
            <a:r>
              <a:rPr lang="en-CA" dirty="0" smtClean="0"/>
              <a:t>to </a:t>
            </a:r>
            <a:r>
              <a:rPr lang="en-CA" dirty="0"/>
              <a:t>a Local Area Network (LAN</a:t>
            </a:r>
            <a:r>
              <a:rPr lang="en-CA" dirty="0" smtClean="0"/>
              <a:t>).</a:t>
            </a:r>
            <a:endParaRPr lang="en-CA" dirty="0"/>
          </a:p>
          <a:p>
            <a:r>
              <a:rPr lang="en-CA" dirty="0"/>
              <a:t>Traffic may traverse multiple switches to get from the originator to the </a:t>
            </a:r>
            <a:r>
              <a:rPr lang="en-CA" dirty="0" smtClean="0"/>
              <a:t>recipient.</a:t>
            </a:r>
            <a:endParaRPr lang="en-CA" dirty="0"/>
          </a:p>
          <a:p>
            <a:r>
              <a:rPr lang="en-CA" dirty="0"/>
              <a:t>Switches contain a content addressable memory (CAM) </a:t>
            </a:r>
            <a:r>
              <a:rPr lang="en-CA" dirty="0" smtClean="0"/>
              <a:t>table.</a:t>
            </a:r>
          </a:p>
          <a:p>
            <a:r>
              <a:rPr lang="en-CA" dirty="0" smtClean="0"/>
              <a:t>Stores </a:t>
            </a:r>
            <a:r>
              <a:rPr lang="en-CA" dirty="0"/>
              <a:t>mappings between physical ports and each network </a:t>
            </a:r>
            <a:r>
              <a:rPr lang="en-CA" dirty="0" smtClean="0"/>
              <a:t>card’s </a:t>
            </a:r>
            <a:r>
              <a:rPr lang="en-CA" dirty="0"/>
              <a:t>MAC </a:t>
            </a:r>
            <a:r>
              <a:rPr lang="en-CA" dirty="0" smtClean="0"/>
              <a:t>address.</a:t>
            </a:r>
            <a:endParaRPr lang="en-CA" dirty="0"/>
          </a:p>
          <a:p>
            <a:r>
              <a:rPr lang="en-CA" dirty="0"/>
              <a:t>Many switches contain a mirror port that an investigator can connect to in order to capture network </a:t>
            </a:r>
            <a:r>
              <a:rPr lang="en-CA" dirty="0" smtClean="0"/>
              <a:t>traffic.</a:t>
            </a:r>
            <a:endParaRPr lang="en-CA" dirty="0"/>
          </a:p>
        </p:txBody>
      </p:sp>
    </p:spTree>
    <p:custDataLst>
      <p:tags r:id="rId1"/>
    </p:custDataLst>
    <p:extLst>
      <p:ext uri="{BB962C8B-B14F-4D97-AF65-F5344CB8AC3E}">
        <p14:creationId xmlns:p14="http://schemas.microsoft.com/office/powerpoint/2010/main" val="404799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Routers</a:t>
            </a:r>
          </a:p>
        </p:txBody>
      </p:sp>
      <p:sp>
        <p:nvSpPr>
          <p:cNvPr id="3" name="Content Placeholder 2"/>
          <p:cNvSpPr>
            <a:spLocks noGrp="1"/>
          </p:cNvSpPr>
          <p:nvPr>
            <p:ph sz="quarter" idx="10"/>
          </p:nvPr>
        </p:nvSpPr>
        <p:spPr/>
        <p:txBody>
          <a:bodyPr>
            <a:normAutofit/>
          </a:bodyPr>
          <a:lstStyle/>
          <a:p>
            <a:r>
              <a:rPr lang="en-CA" dirty="0" smtClean="0"/>
              <a:t>Responsible </a:t>
            </a:r>
            <a:r>
              <a:rPr lang="en-CA" dirty="0"/>
              <a:t>for directing network traffic to its </a:t>
            </a:r>
            <a:r>
              <a:rPr lang="en-CA" dirty="0" smtClean="0"/>
              <a:t>destination</a:t>
            </a:r>
            <a:endParaRPr lang="en-CA" dirty="0"/>
          </a:p>
          <a:p>
            <a:r>
              <a:rPr lang="en-CA" dirty="0" smtClean="0"/>
              <a:t>Can </a:t>
            </a:r>
            <a:r>
              <a:rPr lang="en-CA" dirty="0"/>
              <a:t>make some basic security related </a:t>
            </a:r>
            <a:r>
              <a:rPr lang="en-CA" dirty="0" smtClean="0"/>
              <a:t>decisions</a:t>
            </a:r>
            <a:endParaRPr lang="en-CA" dirty="0"/>
          </a:p>
          <a:p>
            <a:r>
              <a:rPr lang="en-CA" dirty="0" smtClean="0"/>
              <a:t>Can lose </a:t>
            </a:r>
            <a:r>
              <a:rPr lang="en-CA" dirty="0"/>
              <a:t>information if they are reset or powered </a:t>
            </a:r>
            <a:r>
              <a:rPr lang="en-CA" dirty="0" smtClean="0"/>
              <a:t>down</a:t>
            </a:r>
            <a:endParaRPr lang="en-CA" dirty="0"/>
          </a:p>
          <a:p>
            <a:r>
              <a:rPr lang="en-CA" dirty="0"/>
              <a:t>Often necessary to connect via the console or over the network to gather </a:t>
            </a:r>
            <a:r>
              <a:rPr lang="en-CA" dirty="0" smtClean="0"/>
              <a:t>evidence</a:t>
            </a:r>
            <a:endParaRPr lang="en-CA" dirty="0"/>
          </a:p>
          <a:p>
            <a:r>
              <a:rPr lang="en-CA" dirty="0"/>
              <a:t>From a forensic </a:t>
            </a:r>
            <a:r>
              <a:rPr lang="en-CA" dirty="0" smtClean="0"/>
              <a:t>perspective, </a:t>
            </a:r>
            <a:r>
              <a:rPr lang="en-CA" dirty="0"/>
              <a:t>gathering the evidence via the console is the preferred </a:t>
            </a:r>
            <a:r>
              <a:rPr lang="en-CA" dirty="0" smtClean="0"/>
              <a:t>option</a:t>
            </a:r>
            <a:endParaRPr lang="en-CA" dirty="0"/>
          </a:p>
          <a:p>
            <a:r>
              <a:rPr lang="en-CA" dirty="0"/>
              <a:t>Many of </a:t>
            </a:r>
            <a:r>
              <a:rPr lang="en-CA" dirty="0" smtClean="0"/>
              <a:t>today’s </a:t>
            </a:r>
            <a:r>
              <a:rPr lang="en-CA" dirty="0"/>
              <a:t>routers have a feature called </a:t>
            </a:r>
            <a:r>
              <a:rPr lang="en-CA" i="1" dirty="0" err="1" smtClean="0"/>
              <a:t>NetFlow</a:t>
            </a:r>
            <a:endParaRPr lang="en-CA" i="1" dirty="0"/>
          </a:p>
        </p:txBody>
      </p:sp>
    </p:spTree>
    <p:custDataLst>
      <p:tags r:id="rId1"/>
    </p:custDataLst>
    <p:extLst>
      <p:ext uri="{BB962C8B-B14F-4D97-AF65-F5344CB8AC3E}">
        <p14:creationId xmlns:p14="http://schemas.microsoft.com/office/powerpoint/2010/main" val="370710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Readings</a:t>
            </a:r>
          </a:p>
        </p:txBody>
      </p:sp>
      <p:sp>
        <p:nvSpPr>
          <p:cNvPr id="3" name="Content Placeholder 2"/>
          <p:cNvSpPr>
            <a:spLocks noGrp="1"/>
          </p:cNvSpPr>
          <p:nvPr>
            <p:ph sz="quarter" idx="10"/>
          </p:nvPr>
        </p:nvSpPr>
        <p:spPr/>
        <p:txBody>
          <a:bodyPr>
            <a:normAutofit/>
          </a:bodyPr>
          <a:lstStyle/>
          <a:p>
            <a:pPr lvl="1"/>
            <a:r>
              <a:rPr lang="en-CA" dirty="0">
                <a:hlinkClick r:id="rId4"/>
              </a:rPr>
              <a:t>http://www.ijcaonline.org/journal/number11/pxc387408.pdf</a:t>
            </a:r>
          </a:p>
          <a:p>
            <a:pPr lvl="1"/>
            <a:r>
              <a:rPr lang="en-CA" dirty="0">
                <a:hlinkClick r:id="rId4"/>
              </a:rPr>
              <a:t>https://docs.splunk.com/Documentation</a:t>
            </a:r>
            <a:r>
              <a:rPr lang="en-CA" dirty="0"/>
              <a:t>	</a:t>
            </a:r>
          </a:p>
          <a:p>
            <a:pPr lvl="2"/>
            <a:r>
              <a:rPr lang="en-CA" dirty="0"/>
              <a:t>Getting Started Manual</a:t>
            </a:r>
          </a:p>
          <a:p>
            <a:pPr lvl="2"/>
            <a:r>
              <a:rPr lang="en-CA" dirty="0"/>
              <a:t>Search &amp; Reporting Examples</a:t>
            </a:r>
          </a:p>
          <a:p>
            <a:pPr lvl="1"/>
            <a:r>
              <a:rPr lang="en-CA" dirty="0">
                <a:hlinkClick r:id="rId5"/>
              </a:rPr>
              <a:t>https://www.wireshark.org/docs/wsug_html_chunked/</a:t>
            </a:r>
            <a:endParaRPr lang="en-CA" dirty="0"/>
          </a:p>
          <a:p>
            <a:pPr marL="914400" lvl="2" indent="0" defTabSz="771525">
              <a:buNone/>
            </a:pPr>
            <a:r>
              <a:rPr lang="en-CA" dirty="0"/>
              <a:t>1.1 	What is Wireshark</a:t>
            </a:r>
          </a:p>
          <a:p>
            <a:pPr marL="914400" lvl="2" indent="0" defTabSz="771525">
              <a:buNone/>
            </a:pPr>
            <a:r>
              <a:rPr lang="en-CA" dirty="0"/>
              <a:t>1.4 	A Brief History of Wireshark</a:t>
            </a:r>
          </a:p>
          <a:p>
            <a:pPr marL="914400" lvl="2" indent="0" defTabSz="771525">
              <a:buNone/>
            </a:pPr>
            <a:r>
              <a:rPr lang="en-CA" dirty="0"/>
              <a:t>2.3	Installing Wireshark Under Windows</a:t>
            </a:r>
          </a:p>
          <a:p>
            <a:pPr marL="914400" lvl="2" indent="0" defTabSz="771525">
              <a:buNone/>
            </a:pPr>
            <a:r>
              <a:rPr lang="en-CA" dirty="0"/>
              <a:t>3	User Interface</a:t>
            </a:r>
          </a:p>
          <a:p>
            <a:pPr marL="914400" lvl="2" indent="0" defTabSz="771525">
              <a:buNone/>
            </a:pPr>
            <a:r>
              <a:rPr lang="en-CA" dirty="0"/>
              <a:t>4	Capturing Live Network Data</a:t>
            </a:r>
          </a:p>
          <a:p>
            <a:pPr marL="914400" lvl="2" indent="0" defTabSz="771525">
              <a:buNone/>
            </a:pPr>
            <a:r>
              <a:rPr lang="en-CA" dirty="0"/>
              <a:t>6	Working with Captured Packets</a:t>
            </a:r>
          </a:p>
          <a:p>
            <a:endParaRPr lang="en-CA" dirty="0"/>
          </a:p>
        </p:txBody>
      </p:sp>
    </p:spTree>
    <p:custDataLst>
      <p:tags r:id="rId1"/>
    </p:custDataLst>
    <p:extLst>
      <p:ext uri="{BB962C8B-B14F-4D97-AF65-F5344CB8AC3E}">
        <p14:creationId xmlns:p14="http://schemas.microsoft.com/office/powerpoint/2010/main" val="1934065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Cisco Router Commands</a:t>
            </a:r>
          </a:p>
        </p:txBody>
      </p:sp>
      <p:sp>
        <p:nvSpPr>
          <p:cNvPr id="3" name="Content Placeholder 2"/>
          <p:cNvSpPr>
            <a:spLocks noGrp="1"/>
          </p:cNvSpPr>
          <p:nvPr>
            <p:ph sz="quarter" idx="10"/>
          </p:nvPr>
        </p:nvSpPr>
        <p:spPr/>
        <p:txBody>
          <a:bodyPr>
            <a:normAutofit/>
          </a:bodyPr>
          <a:lstStyle/>
          <a:p>
            <a:r>
              <a:rPr lang="en-CA" dirty="0"/>
              <a:t>Some Cisco ISO </a:t>
            </a:r>
            <a:r>
              <a:rPr lang="en-CA" dirty="0" smtClean="0"/>
              <a:t>commands</a:t>
            </a:r>
            <a:endParaRPr lang="en-CA" dirty="0"/>
          </a:p>
          <a:p>
            <a:pPr lvl="1"/>
            <a:r>
              <a:rPr lang="en-CA" dirty="0"/>
              <a:t>show clock detail</a:t>
            </a:r>
          </a:p>
          <a:p>
            <a:pPr lvl="2"/>
            <a:r>
              <a:rPr lang="en-CA" dirty="0"/>
              <a:t>Shows time set on device and status of SNTP server</a:t>
            </a:r>
          </a:p>
          <a:p>
            <a:pPr lvl="1"/>
            <a:r>
              <a:rPr lang="en-CA" dirty="0"/>
              <a:t>show version</a:t>
            </a:r>
          </a:p>
          <a:p>
            <a:pPr lvl="2"/>
            <a:r>
              <a:rPr lang="en-CA" dirty="0"/>
              <a:t>Shows current version of Cisco IOS</a:t>
            </a:r>
          </a:p>
          <a:p>
            <a:pPr lvl="1"/>
            <a:r>
              <a:rPr lang="en-CA" dirty="0"/>
              <a:t>show access-list</a:t>
            </a:r>
          </a:p>
          <a:p>
            <a:pPr lvl="2"/>
            <a:r>
              <a:rPr lang="en-CA" dirty="0"/>
              <a:t>Shows the access control lists</a:t>
            </a:r>
          </a:p>
          <a:p>
            <a:pPr lvl="1"/>
            <a:r>
              <a:rPr lang="en-CA" dirty="0"/>
              <a:t>show logging</a:t>
            </a:r>
          </a:p>
          <a:p>
            <a:pPr lvl="2"/>
            <a:r>
              <a:rPr lang="en-CA" dirty="0"/>
              <a:t>Shows logging information on the device</a:t>
            </a:r>
          </a:p>
          <a:p>
            <a:pPr lvl="1"/>
            <a:r>
              <a:rPr lang="en-CA" dirty="0"/>
              <a:t>show ip nat translations verbose</a:t>
            </a:r>
          </a:p>
          <a:p>
            <a:pPr lvl="2"/>
            <a:r>
              <a:rPr lang="en-CA" dirty="0"/>
              <a:t>Displays the NAT translation table</a:t>
            </a:r>
          </a:p>
        </p:txBody>
      </p:sp>
    </p:spTree>
    <p:custDataLst>
      <p:tags r:id="rId1"/>
    </p:custDataLst>
    <p:extLst>
      <p:ext uri="{BB962C8B-B14F-4D97-AF65-F5344CB8AC3E}">
        <p14:creationId xmlns:p14="http://schemas.microsoft.com/office/powerpoint/2010/main" val="71399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NetFlow</a:t>
            </a:r>
          </a:p>
        </p:txBody>
      </p:sp>
      <p:sp>
        <p:nvSpPr>
          <p:cNvPr id="3" name="Content Placeholder 2"/>
          <p:cNvSpPr>
            <a:spLocks noGrp="1"/>
          </p:cNvSpPr>
          <p:nvPr>
            <p:ph sz="quarter" idx="10"/>
          </p:nvPr>
        </p:nvSpPr>
        <p:spPr/>
        <p:txBody>
          <a:bodyPr>
            <a:normAutofit/>
          </a:bodyPr>
          <a:lstStyle/>
          <a:p>
            <a:r>
              <a:rPr lang="en-CA" dirty="0"/>
              <a:t>Provides detailed information on network traffic without capturing network </a:t>
            </a:r>
            <a:r>
              <a:rPr lang="en-CA" dirty="0" smtClean="0"/>
              <a:t>content</a:t>
            </a:r>
            <a:endParaRPr lang="en-CA" dirty="0"/>
          </a:p>
          <a:p>
            <a:r>
              <a:rPr lang="en-CA" dirty="0" smtClean="0"/>
              <a:t>Alleviates </a:t>
            </a:r>
            <a:r>
              <a:rPr lang="en-CA" dirty="0"/>
              <a:t>the privacy concern of full packet </a:t>
            </a:r>
            <a:r>
              <a:rPr lang="en-CA" dirty="0" smtClean="0"/>
              <a:t>capturing</a:t>
            </a:r>
            <a:endParaRPr lang="en-CA" dirty="0"/>
          </a:p>
          <a:p>
            <a:r>
              <a:rPr lang="en-CA" dirty="0"/>
              <a:t>When </a:t>
            </a:r>
            <a:r>
              <a:rPr lang="en-CA" dirty="0" smtClean="0"/>
              <a:t>enabled, </a:t>
            </a:r>
            <a:r>
              <a:rPr lang="en-CA" dirty="0" err="1"/>
              <a:t>NetFlow</a:t>
            </a:r>
            <a:r>
              <a:rPr lang="en-CA" dirty="0"/>
              <a:t> </a:t>
            </a:r>
            <a:r>
              <a:rPr lang="en-CA" dirty="0" smtClean="0"/>
              <a:t>captures:</a:t>
            </a:r>
            <a:endParaRPr lang="en-CA" dirty="0"/>
          </a:p>
          <a:p>
            <a:pPr lvl="1"/>
            <a:r>
              <a:rPr lang="en-CA" dirty="0"/>
              <a:t>Start and end times of each flow</a:t>
            </a:r>
          </a:p>
          <a:p>
            <a:pPr lvl="1"/>
            <a:r>
              <a:rPr lang="en-CA" dirty="0"/>
              <a:t>Source and destination IP addresses </a:t>
            </a:r>
            <a:endParaRPr lang="en-CA" dirty="0" smtClean="0"/>
          </a:p>
          <a:p>
            <a:pPr lvl="1"/>
            <a:r>
              <a:rPr lang="en-CA" dirty="0"/>
              <a:t>P</a:t>
            </a:r>
            <a:r>
              <a:rPr lang="en-CA" dirty="0" smtClean="0"/>
              <a:t>ort </a:t>
            </a:r>
            <a:r>
              <a:rPr lang="en-CA" dirty="0"/>
              <a:t>numbers</a:t>
            </a:r>
          </a:p>
          <a:p>
            <a:pPr lvl="1"/>
            <a:r>
              <a:rPr lang="en-CA" dirty="0"/>
              <a:t>Number of packets and bytes in each flow</a:t>
            </a:r>
          </a:p>
          <a:p>
            <a:pPr lvl="1"/>
            <a:endParaRPr lang="en-CA" dirty="0"/>
          </a:p>
        </p:txBody>
      </p:sp>
    </p:spTree>
    <p:custDataLst>
      <p:tags r:id="rId1"/>
    </p:custDataLst>
    <p:extLst>
      <p:ext uri="{BB962C8B-B14F-4D97-AF65-F5344CB8AC3E}">
        <p14:creationId xmlns:p14="http://schemas.microsoft.com/office/powerpoint/2010/main" val="4215673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NetFlow Architecture</a:t>
            </a:r>
          </a:p>
        </p:txBody>
      </p:sp>
      <p:sp>
        <p:nvSpPr>
          <p:cNvPr id="3" name="Content Placeholder 2"/>
          <p:cNvSpPr>
            <a:spLocks noGrp="1"/>
          </p:cNvSpPr>
          <p:nvPr>
            <p:ph sz="quarter" idx="10"/>
          </p:nvPr>
        </p:nvSpPr>
        <p:spPr/>
        <p:txBody>
          <a:bodyPr>
            <a:normAutofit/>
          </a:bodyPr>
          <a:lstStyle/>
          <a:p>
            <a:r>
              <a:rPr lang="en-CA" dirty="0"/>
              <a:t>Core Components</a:t>
            </a:r>
          </a:p>
          <a:p>
            <a:pPr lvl="1"/>
            <a:r>
              <a:rPr lang="en-CA" dirty="0"/>
              <a:t>Exporter</a:t>
            </a:r>
          </a:p>
          <a:p>
            <a:pPr lvl="2"/>
            <a:r>
              <a:rPr lang="en-CA" dirty="0"/>
              <a:t>Device with NetFlow collection enabled</a:t>
            </a:r>
          </a:p>
          <a:p>
            <a:pPr lvl="1"/>
            <a:r>
              <a:rPr lang="en-CA" dirty="0"/>
              <a:t>Collector</a:t>
            </a:r>
          </a:p>
          <a:p>
            <a:pPr lvl="2"/>
            <a:r>
              <a:rPr lang="en-CA" dirty="0"/>
              <a:t>Where the NetFlow messages are sent</a:t>
            </a:r>
          </a:p>
          <a:p>
            <a:pPr lvl="1"/>
            <a:r>
              <a:rPr lang="en-CA" dirty="0"/>
              <a:t>Storage</a:t>
            </a:r>
          </a:p>
          <a:p>
            <a:pPr lvl="2"/>
            <a:r>
              <a:rPr lang="en-CA" dirty="0"/>
              <a:t>Where the messages are stored and indexed in preparation for analysis</a:t>
            </a:r>
          </a:p>
          <a:p>
            <a:pPr lvl="1"/>
            <a:r>
              <a:rPr lang="en-CA" dirty="0"/>
              <a:t>Analysis </a:t>
            </a:r>
            <a:r>
              <a:rPr lang="en-CA" dirty="0" smtClean="0"/>
              <a:t>console</a:t>
            </a:r>
            <a:endParaRPr lang="en-CA" dirty="0"/>
          </a:p>
          <a:p>
            <a:pPr lvl="2"/>
            <a:r>
              <a:rPr lang="en-CA" dirty="0"/>
              <a:t>Where the analyst monitors and queries the indexed content of the flows</a:t>
            </a:r>
          </a:p>
          <a:p>
            <a:pPr lvl="1"/>
            <a:r>
              <a:rPr lang="en-CA" dirty="0"/>
              <a:t>Identify the </a:t>
            </a:r>
            <a:r>
              <a:rPr lang="en-CA" dirty="0" smtClean="0"/>
              <a:t>choke </a:t>
            </a:r>
            <a:r>
              <a:rPr lang="en-CA" dirty="0"/>
              <a:t>and </a:t>
            </a:r>
            <a:r>
              <a:rPr lang="en-CA" dirty="0" smtClean="0"/>
              <a:t>critical points </a:t>
            </a:r>
            <a:r>
              <a:rPr lang="en-CA" dirty="0"/>
              <a:t>in your network to determine where </a:t>
            </a:r>
            <a:r>
              <a:rPr lang="en-CA" dirty="0" smtClean="0"/>
              <a:t>the </a:t>
            </a:r>
            <a:r>
              <a:rPr lang="en-CA" dirty="0"/>
              <a:t>exporters should be located</a:t>
            </a:r>
          </a:p>
          <a:p>
            <a:pPr lvl="1"/>
            <a:endParaRPr lang="en-CA" dirty="0"/>
          </a:p>
        </p:txBody>
      </p:sp>
    </p:spTree>
    <p:custDataLst>
      <p:tags r:id="rId1"/>
    </p:custDataLst>
    <p:extLst>
      <p:ext uri="{BB962C8B-B14F-4D97-AF65-F5344CB8AC3E}">
        <p14:creationId xmlns:p14="http://schemas.microsoft.com/office/powerpoint/2010/main" val="24861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DHCP Servers</a:t>
            </a:r>
          </a:p>
        </p:txBody>
      </p:sp>
      <p:sp>
        <p:nvSpPr>
          <p:cNvPr id="3" name="Content Placeholder 2"/>
          <p:cNvSpPr>
            <a:spLocks noGrp="1"/>
          </p:cNvSpPr>
          <p:nvPr>
            <p:ph sz="quarter" idx="10"/>
          </p:nvPr>
        </p:nvSpPr>
        <p:spPr/>
        <p:txBody>
          <a:bodyPr>
            <a:normAutofit/>
          </a:bodyPr>
          <a:lstStyle/>
          <a:p>
            <a:r>
              <a:rPr lang="en-CA" dirty="0"/>
              <a:t>Used to assign IP </a:t>
            </a:r>
            <a:r>
              <a:rPr lang="en-CA" dirty="0" smtClean="0"/>
              <a:t>addresses </a:t>
            </a:r>
            <a:r>
              <a:rPr lang="en-CA" dirty="0"/>
              <a:t>to LAN stations</a:t>
            </a:r>
          </a:p>
          <a:p>
            <a:r>
              <a:rPr lang="en-CA" dirty="0"/>
              <a:t>Enables the investigator to determine which system an IP address belongs to on the LAN for a given point of time</a:t>
            </a:r>
          </a:p>
          <a:p>
            <a:pPr lvl="1"/>
            <a:r>
              <a:rPr lang="en-CA" dirty="0"/>
              <a:t>The server typically logs the following </a:t>
            </a:r>
            <a:r>
              <a:rPr lang="en-CA" dirty="0" smtClean="0"/>
              <a:t>information:</a:t>
            </a:r>
            <a:endParaRPr lang="en-CA" dirty="0"/>
          </a:p>
          <a:p>
            <a:pPr lvl="2"/>
            <a:r>
              <a:rPr lang="en-CA" dirty="0"/>
              <a:t>Assigned IP </a:t>
            </a:r>
            <a:r>
              <a:rPr lang="en-CA" dirty="0" smtClean="0"/>
              <a:t>address</a:t>
            </a:r>
            <a:endParaRPr lang="en-CA" dirty="0"/>
          </a:p>
          <a:p>
            <a:pPr lvl="2"/>
            <a:r>
              <a:rPr lang="en-CA" dirty="0"/>
              <a:t>MAC address of the device receiving the IP </a:t>
            </a:r>
            <a:r>
              <a:rPr lang="en-CA" dirty="0" smtClean="0"/>
              <a:t>address</a:t>
            </a:r>
            <a:endParaRPr lang="en-CA" dirty="0"/>
          </a:p>
          <a:p>
            <a:pPr lvl="2"/>
            <a:r>
              <a:rPr lang="en-CA" dirty="0"/>
              <a:t>The time the lease was provided or renewed</a:t>
            </a:r>
          </a:p>
          <a:p>
            <a:pPr lvl="2"/>
            <a:r>
              <a:rPr lang="en-CA" dirty="0"/>
              <a:t>May include the host name of the device receiving the IP </a:t>
            </a:r>
            <a:r>
              <a:rPr lang="en-CA" dirty="0" smtClean="0"/>
              <a:t>address</a:t>
            </a:r>
            <a:endParaRPr lang="en-CA" dirty="0"/>
          </a:p>
        </p:txBody>
      </p:sp>
    </p:spTree>
    <p:custDataLst>
      <p:tags r:id="rId1"/>
    </p:custDataLst>
    <p:extLst>
      <p:ext uri="{BB962C8B-B14F-4D97-AF65-F5344CB8AC3E}">
        <p14:creationId xmlns:p14="http://schemas.microsoft.com/office/powerpoint/2010/main" val="385603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Domain Name Servers (DNS)</a:t>
            </a:r>
          </a:p>
        </p:txBody>
      </p:sp>
      <p:sp>
        <p:nvSpPr>
          <p:cNvPr id="3" name="Content Placeholder 2"/>
          <p:cNvSpPr>
            <a:spLocks noGrp="1"/>
          </p:cNvSpPr>
          <p:nvPr>
            <p:ph sz="quarter" idx="10"/>
          </p:nvPr>
        </p:nvSpPr>
        <p:spPr/>
        <p:txBody>
          <a:bodyPr>
            <a:normAutofit/>
          </a:bodyPr>
          <a:lstStyle/>
          <a:p>
            <a:r>
              <a:rPr lang="en-CA" dirty="0" smtClean="0"/>
              <a:t>Enables </a:t>
            </a:r>
            <a:r>
              <a:rPr lang="en-CA" dirty="0"/>
              <a:t>users </a:t>
            </a:r>
            <a:r>
              <a:rPr lang="en-CA" dirty="0" smtClean="0"/>
              <a:t>to </a:t>
            </a:r>
            <a:r>
              <a:rPr lang="en-CA" dirty="0"/>
              <a:t>use easier to remember Fully Qualified Domain Names (FQDN) rather than </a:t>
            </a:r>
            <a:r>
              <a:rPr lang="en-CA" dirty="0" smtClean="0"/>
              <a:t>having </a:t>
            </a:r>
            <a:r>
              <a:rPr lang="en-CA" dirty="0"/>
              <a:t>to remember the IP </a:t>
            </a:r>
            <a:r>
              <a:rPr lang="en-CA" dirty="0" smtClean="0"/>
              <a:t>address </a:t>
            </a:r>
            <a:r>
              <a:rPr lang="en-CA" dirty="0"/>
              <a:t>of a </a:t>
            </a:r>
            <a:r>
              <a:rPr lang="en-CA" dirty="0" smtClean="0"/>
              <a:t>site</a:t>
            </a:r>
            <a:endParaRPr lang="en-CA" dirty="0"/>
          </a:p>
          <a:p>
            <a:r>
              <a:rPr lang="en-CA" dirty="0" smtClean="0"/>
              <a:t>A recursive </a:t>
            </a:r>
            <a:r>
              <a:rPr lang="en-CA" dirty="0"/>
              <a:t>hierarchical distributed database</a:t>
            </a:r>
          </a:p>
          <a:p>
            <a:r>
              <a:rPr lang="en-CA" dirty="0" smtClean="0"/>
              <a:t>Can </a:t>
            </a:r>
            <a:r>
              <a:rPr lang="en-CA" dirty="0"/>
              <a:t>be configured to log the queries it receives and the hostname </a:t>
            </a:r>
            <a:r>
              <a:rPr lang="en-CA" dirty="0" smtClean="0"/>
              <a:t>returned</a:t>
            </a:r>
            <a:endParaRPr lang="en-CA" dirty="0"/>
          </a:p>
          <a:p>
            <a:r>
              <a:rPr lang="en-CA" dirty="0" smtClean="0"/>
              <a:t>Logs </a:t>
            </a:r>
            <a:r>
              <a:rPr lang="en-CA" dirty="0"/>
              <a:t>can be used to determine where a local user/system has attempted to connect to an external system</a:t>
            </a:r>
          </a:p>
        </p:txBody>
      </p:sp>
    </p:spTree>
    <p:custDataLst>
      <p:tags r:id="rId1"/>
    </p:custDataLst>
    <p:extLst>
      <p:ext uri="{BB962C8B-B14F-4D97-AF65-F5344CB8AC3E}">
        <p14:creationId xmlns:p14="http://schemas.microsoft.com/office/powerpoint/2010/main" val="68918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Authentication Servers</a:t>
            </a:r>
          </a:p>
        </p:txBody>
      </p:sp>
      <p:sp>
        <p:nvSpPr>
          <p:cNvPr id="3" name="Content Placeholder 2"/>
          <p:cNvSpPr>
            <a:spLocks noGrp="1"/>
          </p:cNvSpPr>
          <p:nvPr>
            <p:ph sz="quarter" idx="10"/>
          </p:nvPr>
        </p:nvSpPr>
        <p:spPr/>
        <p:txBody>
          <a:bodyPr>
            <a:normAutofit/>
          </a:bodyPr>
          <a:lstStyle/>
          <a:p>
            <a:r>
              <a:rPr lang="en-CA" dirty="0"/>
              <a:t>Large networks have to manage </a:t>
            </a:r>
            <a:r>
              <a:rPr lang="en-CA" dirty="0" smtClean="0"/>
              <a:t>users </a:t>
            </a:r>
            <a:r>
              <a:rPr lang="en-CA" dirty="0"/>
              <a:t>by having a centralized authentication </a:t>
            </a:r>
            <a:r>
              <a:rPr lang="en-CA" dirty="0" smtClean="0"/>
              <a:t>server</a:t>
            </a:r>
            <a:endParaRPr lang="en-CA" dirty="0"/>
          </a:p>
          <a:p>
            <a:r>
              <a:rPr lang="en-CA" dirty="0"/>
              <a:t>This server needs to </a:t>
            </a:r>
            <a:r>
              <a:rPr lang="en-CA" dirty="0" smtClean="0"/>
              <a:t>log </a:t>
            </a:r>
            <a:r>
              <a:rPr lang="en-CA" dirty="0"/>
              <a:t>both successful and failed connections </a:t>
            </a:r>
            <a:endParaRPr lang="en-CA" dirty="0" smtClean="0"/>
          </a:p>
          <a:p>
            <a:r>
              <a:rPr lang="en-CA" dirty="0" smtClean="0"/>
              <a:t>This </a:t>
            </a:r>
            <a:r>
              <a:rPr lang="en-CA" dirty="0"/>
              <a:t>is a favourite target of </a:t>
            </a:r>
            <a:r>
              <a:rPr lang="en-CA" dirty="0" smtClean="0"/>
              <a:t>attackers</a:t>
            </a:r>
            <a:endParaRPr lang="en-CA" dirty="0"/>
          </a:p>
          <a:p>
            <a:r>
              <a:rPr lang="en-CA" dirty="0"/>
              <a:t>The best way to move around a network is with a valid admin </a:t>
            </a:r>
            <a:r>
              <a:rPr lang="en-CA" dirty="0" smtClean="0"/>
              <a:t>account</a:t>
            </a:r>
            <a:endParaRPr lang="en-CA" dirty="0"/>
          </a:p>
        </p:txBody>
      </p:sp>
    </p:spTree>
    <p:custDataLst>
      <p:tags r:id="rId1"/>
    </p:custDataLst>
    <p:extLst>
      <p:ext uri="{BB962C8B-B14F-4D97-AF65-F5344CB8AC3E}">
        <p14:creationId xmlns:p14="http://schemas.microsoft.com/office/powerpoint/2010/main" val="3388168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a:t>Network Intrusion </a:t>
            </a:r>
            <a:r>
              <a:rPr lang="en-CA" dirty="0" smtClean="0"/>
              <a:t>Detection/Prevention </a:t>
            </a:r>
            <a:r>
              <a:rPr lang="en-CA" dirty="0"/>
              <a:t>Systems</a:t>
            </a:r>
          </a:p>
        </p:txBody>
      </p:sp>
      <p:sp>
        <p:nvSpPr>
          <p:cNvPr id="3" name="Content Placeholder 2"/>
          <p:cNvSpPr>
            <a:spLocks noGrp="1"/>
          </p:cNvSpPr>
          <p:nvPr>
            <p:ph sz="quarter" idx="10"/>
          </p:nvPr>
        </p:nvSpPr>
        <p:spPr/>
        <p:txBody>
          <a:bodyPr>
            <a:normAutofit/>
          </a:bodyPr>
          <a:lstStyle/>
          <a:p>
            <a:r>
              <a:rPr lang="en-CA" dirty="0"/>
              <a:t>Unlike </a:t>
            </a:r>
            <a:r>
              <a:rPr lang="en-CA" dirty="0" smtClean="0"/>
              <a:t>other devices, </a:t>
            </a:r>
            <a:r>
              <a:rPr lang="en-CA" dirty="0"/>
              <a:t>the Network Intrusion Detection System (NIDS) or Network Intrusion Prevention System (NIPS) is designed to assist the investigator during a </a:t>
            </a:r>
            <a:r>
              <a:rPr lang="en-CA" dirty="0" smtClean="0"/>
              <a:t>security-related incident</a:t>
            </a:r>
            <a:endParaRPr lang="en-CA" dirty="0"/>
          </a:p>
          <a:p>
            <a:r>
              <a:rPr lang="en-CA" dirty="0"/>
              <a:t>They </a:t>
            </a:r>
            <a:r>
              <a:rPr lang="en-CA" dirty="0" smtClean="0"/>
              <a:t>alert </a:t>
            </a:r>
            <a:r>
              <a:rPr lang="en-CA" dirty="0"/>
              <a:t>the analyst </a:t>
            </a:r>
            <a:r>
              <a:rPr lang="en-CA" dirty="0" smtClean="0"/>
              <a:t>of issues to </a:t>
            </a:r>
            <a:r>
              <a:rPr lang="en-CA" dirty="0"/>
              <a:t>be </a:t>
            </a:r>
            <a:r>
              <a:rPr lang="en-CA" dirty="0" smtClean="0"/>
              <a:t>investigated</a:t>
            </a:r>
            <a:endParaRPr lang="en-CA" dirty="0"/>
          </a:p>
          <a:p>
            <a:r>
              <a:rPr lang="en-CA" dirty="0"/>
              <a:t>Quality of information received is dependant on the capabilities of the </a:t>
            </a:r>
            <a:r>
              <a:rPr lang="en-CA" dirty="0" smtClean="0"/>
              <a:t>system, </a:t>
            </a:r>
            <a:r>
              <a:rPr lang="en-CA" dirty="0"/>
              <a:t>its configuration and the placement of its </a:t>
            </a:r>
            <a:r>
              <a:rPr lang="en-CA" dirty="0" smtClean="0"/>
              <a:t>sensors</a:t>
            </a:r>
            <a:endParaRPr lang="en-CA" dirty="0"/>
          </a:p>
        </p:txBody>
      </p:sp>
    </p:spTree>
    <p:custDataLst>
      <p:tags r:id="rId1"/>
    </p:custDataLst>
    <p:extLst>
      <p:ext uri="{BB962C8B-B14F-4D97-AF65-F5344CB8AC3E}">
        <p14:creationId xmlns:p14="http://schemas.microsoft.com/office/powerpoint/2010/main" val="3200789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Firewalls</a:t>
            </a:r>
          </a:p>
        </p:txBody>
      </p:sp>
      <p:sp>
        <p:nvSpPr>
          <p:cNvPr id="3" name="Content Placeholder 2"/>
          <p:cNvSpPr>
            <a:spLocks noGrp="1"/>
          </p:cNvSpPr>
          <p:nvPr>
            <p:ph sz="quarter" idx="10"/>
          </p:nvPr>
        </p:nvSpPr>
        <p:spPr/>
        <p:txBody>
          <a:bodyPr>
            <a:normAutofit/>
          </a:bodyPr>
          <a:lstStyle/>
          <a:p>
            <a:r>
              <a:rPr lang="en-CA" dirty="0"/>
              <a:t>Firewalls filter network </a:t>
            </a:r>
            <a:r>
              <a:rPr lang="en-CA" dirty="0" smtClean="0"/>
              <a:t>traffic, </a:t>
            </a:r>
            <a:r>
              <a:rPr lang="en-CA" dirty="0"/>
              <a:t>restricting access to various </a:t>
            </a:r>
            <a:r>
              <a:rPr lang="en-CA" dirty="0" smtClean="0"/>
              <a:t>systems.</a:t>
            </a:r>
            <a:endParaRPr lang="en-CA" dirty="0"/>
          </a:p>
          <a:p>
            <a:r>
              <a:rPr lang="en-CA" dirty="0"/>
              <a:t>Logging should be </a:t>
            </a:r>
            <a:r>
              <a:rPr lang="en-CA" dirty="0" smtClean="0"/>
              <a:t>set up </a:t>
            </a:r>
            <a:r>
              <a:rPr lang="en-CA" dirty="0"/>
              <a:t>to send </a:t>
            </a:r>
            <a:r>
              <a:rPr lang="en-CA" dirty="0" smtClean="0"/>
              <a:t>logs </a:t>
            </a:r>
            <a:r>
              <a:rPr lang="en-CA" dirty="0"/>
              <a:t>to a centralized logging </a:t>
            </a:r>
            <a:r>
              <a:rPr lang="en-CA" dirty="0" smtClean="0"/>
              <a:t>server.</a:t>
            </a:r>
            <a:endParaRPr lang="en-CA" dirty="0"/>
          </a:p>
          <a:p>
            <a:r>
              <a:rPr lang="en-CA" dirty="0"/>
              <a:t>Logging should be set up to log successful as well as failed </a:t>
            </a:r>
            <a:r>
              <a:rPr lang="en-CA" dirty="0" smtClean="0"/>
              <a:t>connections.</a:t>
            </a:r>
            <a:endParaRPr lang="en-CA" dirty="0"/>
          </a:p>
          <a:p>
            <a:endParaRPr lang="en-CA" dirty="0"/>
          </a:p>
        </p:txBody>
      </p:sp>
    </p:spTree>
    <p:custDataLst>
      <p:tags r:id="rId1"/>
    </p:custDataLst>
    <p:extLst>
      <p:ext uri="{BB962C8B-B14F-4D97-AF65-F5344CB8AC3E}">
        <p14:creationId xmlns:p14="http://schemas.microsoft.com/office/powerpoint/2010/main" val="4076647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Application Servers</a:t>
            </a:r>
          </a:p>
        </p:txBody>
      </p:sp>
      <p:sp>
        <p:nvSpPr>
          <p:cNvPr id="3" name="Content Placeholder 2"/>
          <p:cNvSpPr>
            <a:spLocks noGrp="1"/>
          </p:cNvSpPr>
          <p:nvPr>
            <p:ph sz="quarter" idx="10"/>
          </p:nvPr>
        </p:nvSpPr>
        <p:spPr/>
        <p:txBody>
          <a:bodyPr>
            <a:normAutofit/>
          </a:bodyPr>
          <a:lstStyle/>
          <a:p>
            <a:r>
              <a:rPr lang="en-CA" dirty="0"/>
              <a:t>These can include:</a:t>
            </a:r>
          </a:p>
          <a:p>
            <a:pPr lvl="1"/>
            <a:r>
              <a:rPr lang="en-CA" dirty="0"/>
              <a:t>Database </a:t>
            </a:r>
            <a:r>
              <a:rPr lang="en-CA" dirty="0" smtClean="0"/>
              <a:t>servers</a:t>
            </a:r>
            <a:endParaRPr lang="en-CA" dirty="0"/>
          </a:p>
          <a:p>
            <a:pPr lvl="1"/>
            <a:r>
              <a:rPr lang="en-CA" dirty="0"/>
              <a:t>Web </a:t>
            </a:r>
            <a:r>
              <a:rPr lang="en-CA" dirty="0" smtClean="0"/>
              <a:t>servers</a:t>
            </a:r>
            <a:endParaRPr lang="en-CA" dirty="0"/>
          </a:p>
          <a:p>
            <a:pPr lvl="1"/>
            <a:r>
              <a:rPr lang="en-CA" dirty="0"/>
              <a:t>Email </a:t>
            </a:r>
            <a:r>
              <a:rPr lang="en-CA" dirty="0" smtClean="0"/>
              <a:t>servers</a:t>
            </a:r>
            <a:endParaRPr lang="en-CA" dirty="0"/>
          </a:p>
          <a:p>
            <a:pPr lvl="1"/>
            <a:r>
              <a:rPr lang="en-CA" dirty="0" smtClean="0"/>
              <a:t>VoIP/voicemail servers</a:t>
            </a:r>
            <a:endParaRPr lang="en-CA" dirty="0"/>
          </a:p>
          <a:p>
            <a:pPr lvl="1"/>
            <a:r>
              <a:rPr lang="en-CA" dirty="0"/>
              <a:t>Chat </a:t>
            </a:r>
            <a:r>
              <a:rPr lang="en-CA" dirty="0" smtClean="0"/>
              <a:t>servers</a:t>
            </a:r>
            <a:endParaRPr lang="en-CA" dirty="0"/>
          </a:p>
          <a:p>
            <a:r>
              <a:rPr lang="en-CA" dirty="0" smtClean="0"/>
              <a:t>Log </a:t>
            </a:r>
            <a:r>
              <a:rPr lang="en-CA" dirty="0"/>
              <a:t>files from these </a:t>
            </a:r>
            <a:r>
              <a:rPr lang="en-CA" dirty="0" smtClean="0"/>
              <a:t>servers </a:t>
            </a:r>
            <a:r>
              <a:rPr lang="en-CA" dirty="0"/>
              <a:t>can be very useful during an </a:t>
            </a:r>
            <a:r>
              <a:rPr lang="en-CA" dirty="0" smtClean="0"/>
              <a:t>investigation.</a:t>
            </a:r>
            <a:endParaRPr lang="en-CA" dirty="0"/>
          </a:p>
          <a:p>
            <a:r>
              <a:rPr lang="en-CA" dirty="0"/>
              <a:t>Several of these can be high value targets during a breach </a:t>
            </a:r>
            <a:r>
              <a:rPr lang="en-CA" dirty="0" smtClean="0"/>
              <a:t>investigation.</a:t>
            </a:r>
            <a:endParaRPr lang="en-CA" dirty="0"/>
          </a:p>
        </p:txBody>
      </p:sp>
    </p:spTree>
    <p:custDataLst>
      <p:tags r:id="rId1"/>
    </p:custDataLst>
    <p:extLst>
      <p:ext uri="{BB962C8B-B14F-4D97-AF65-F5344CB8AC3E}">
        <p14:creationId xmlns:p14="http://schemas.microsoft.com/office/powerpoint/2010/main" val="420224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Centralized Log Servers</a:t>
            </a:r>
          </a:p>
        </p:txBody>
      </p:sp>
      <p:sp>
        <p:nvSpPr>
          <p:cNvPr id="3" name="Content Placeholder 2"/>
          <p:cNvSpPr>
            <a:spLocks noGrp="1"/>
          </p:cNvSpPr>
          <p:nvPr>
            <p:ph sz="quarter" idx="10"/>
          </p:nvPr>
        </p:nvSpPr>
        <p:spPr/>
        <p:txBody>
          <a:bodyPr>
            <a:normAutofit/>
          </a:bodyPr>
          <a:lstStyle/>
          <a:p>
            <a:r>
              <a:rPr lang="en-CA" dirty="0" smtClean="0"/>
              <a:t>Purpose is to </a:t>
            </a:r>
            <a:r>
              <a:rPr lang="en-CA" dirty="0"/>
              <a:t>have one point of access for all </a:t>
            </a:r>
            <a:r>
              <a:rPr lang="en-CA" dirty="0" smtClean="0"/>
              <a:t>logs </a:t>
            </a:r>
            <a:r>
              <a:rPr lang="en-CA" dirty="0"/>
              <a:t>generated by the multitude of network devices and </a:t>
            </a:r>
            <a:r>
              <a:rPr lang="en-CA" dirty="0" smtClean="0"/>
              <a:t>systems</a:t>
            </a:r>
            <a:endParaRPr lang="en-CA" dirty="0"/>
          </a:p>
          <a:p>
            <a:r>
              <a:rPr lang="en-CA" dirty="0"/>
              <a:t>If a system is compromised and the logs deleted or altered on the </a:t>
            </a:r>
            <a:r>
              <a:rPr lang="en-CA" dirty="0" smtClean="0"/>
              <a:t>host</a:t>
            </a:r>
            <a:r>
              <a:rPr lang="en-CA" dirty="0"/>
              <a:t>, the logs may still be available on the central log server.</a:t>
            </a:r>
          </a:p>
          <a:p>
            <a:r>
              <a:rPr lang="en-CA" dirty="0"/>
              <a:t>Devices with minimal storage can send </a:t>
            </a:r>
            <a:r>
              <a:rPr lang="en-CA" dirty="0" smtClean="0"/>
              <a:t>its </a:t>
            </a:r>
            <a:r>
              <a:rPr lang="en-CA" dirty="0"/>
              <a:t>logs to the central log server where they may be kept for months or </a:t>
            </a:r>
            <a:r>
              <a:rPr lang="en-CA" dirty="0" smtClean="0"/>
              <a:t>years.</a:t>
            </a:r>
            <a:endParaRPr lang="en-CA" dirty="0"/>
          </a:p>
        </p:txBody>
      </p:sp>
    </p:spTree>
    <p:custDataLst>
      <p:tags r:id="rId1"/>
    </p:custDataLst>
    <p:extLst>
      <p:ext uri="{BB962C8B-B14F-4D97-AF65-F5344CB8AC3E}">
        <p14:creationId xmlns:p14="http://schemas.microsoft.com/office/powerpoint/2010/main" val="93594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Network Forensics?</a:t>
            </a:r>
          </a:p>
        </p:txBody>
      </p:sp>
      <p:sp>
        <p:nvSpPr>
          <p:cNvPr id="3" name="Content Placeholder 2"/>
          <p:cNvSpPr>
            <a:spLocks noGrp="1"/>
          </p:cNvSpPr>
          <p:nvPr>
            <p:ph sz="quarter" idx="10"/>
          </p:nvPr>
        </p:nvSpPr>
        <p:spPr/>
        <p:txBody>
          <a:bodyPr>
            <a:normAutofit/>
          </a:bodyPr>
          <a:lstStyle/>
          <a:p>
            <a:r>
              <a:rPr lang="en-US" dirty="0"/>
              <a:t>Network evidence is comprised of digital evidence created as a result of network communications.</a:t>
            </a:r>
          </a:p>
          <a:p>
            <a:r>
              <a:rPr lang="en-US" dirty="0"/>
              <a:t>Many appliances or computers are involved in the communication between two </a:t>
            </a:r>
            <a:r>
              <a:rPr lang="en-US" dirty="0" smtClean="0"/>
              <a:t>computers.</a:t>
            </a:r>
            <a:endParaRPr lang="en-US" dirty="0"/>
          </a:p>
          <a:p>
            <a:r>
              <a:rPr lang="en-US" dirty="0"/>
              <a:t>Most of these appliances or computers </a:t>
            </a:r>
            <a:r>
              <a:rPr lang="en-US" dirty="0" smtClean="0"/>
              <a:t>retain </a:t>
            </a:r>
            <a:r>
              <a:rPr lang="en-US" dirty="0"/>
              <a:t>some form of evidence of the </a:t>
            </a:r>
            <a:r>
              <a:rPr lang="en-US" dirty="0" smtClean="0"/>
              <a:t>communication.</a:t>
            </a:r>
            <a:endParaRPr lang="en-US" dirty="0"/>
          </a:p>
          <a:p>
            <a:r>
              <a:rPr lang="en-US" dirty="0"/>
              <a:t>The evidence can include packet captures of network traffic, log analysis, malware call backs, command and control traffic, etc.</a:t>
            </a:r>
          </a:p>
        </p:txBody>
      </p:sp>
    </p:spTree>
    <p:custDataLst>
      <p:tags r:id="rId1"/>
    </p:custDataLst>
    <p:extLst>
      <p:ext uri="{BB962C8B-B14F-4D97-AF65-F5344CB8AC3E}">
        <p14:creationId xmlns:p14="http://schemas.microsoft.com/office/powerpoint/2010/main" val="1315160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Proxy Servers</a:t>
            </a:r>
          </a:p>
        </p:txBody>
      </p:sp>
      <p:sp>
        <p:nvSpPr>
          <p:cNvPr id="3" name="Content Placeholder 2"/>
          <p:cNvSpPr>
            <a:spLocks noGrp="1"/>
          </p:cNvSpPr>
          <p:nvPr>
            <p:ph sz="quarter" idx="10"/>
          </p:nvPr>
        </p:nvSpPr>
        <p:spPr/>
        <p:txBody>
          <a:bodyPr>
            <a:normAutofit/>
          </a:bodyPr>
          <a:lstStyle/>
          <a:p>
            <a:r>
              <a:rPr lang="en-CA" dirty="0"/>
              <a:t>Web proxies are often deployed with two </a:t>
            </a:r>
            <a:r>
              <a:rPr lang="en-CA" dirty="0" smtClean="0"/>
              <a:t>objectives:</a:t>
            </a:r>
            <a:endParaRPr lang="en-CA" dirty="0"/>
          </a:p>
          <a:p>
            <a:pPr lvl="1"/>
            <a:r>
              <a:rPr lang="en-CA" dirty="0"/>
              <a:t>Cache web pages to improve performance and </a:t>
            </a:r>
            <a:r>
              <a:rPr lang="en-CA" dirty="0" smtClean="0"/>
              <a:t>speed </a:t>
            </a:r>
            <a:r>
              <a:rPr lang="en-CA" dirty="0"/>
              <a:t>up the web surfing experience</a:t>
            </a:r>
          </a:p>
          <a:p>
            <a:pPr lvl="1"/>
            <a:r>
              <a:rPr lang="en-CA" dirty="0"/>
              <a:t>Log, inspect and filter web traffic</a:t>
            </a:r>
          </a:p>
          <a:p>
            <a:r>
              <a:rPr lang="en-CA" dirty="0"/>
              <a:t>They can also be used to anonymize traffic</a:t>
            </a:r>
          </a:p>
          <a:p>
            <a:pPr lvl="1"/>
            <a:r>
              <a:rPr lang="en-CA" dirty="0" smtClean="0"/>
              <a:t>Web </a:t>
            </a:r>
            <a:r>
              <a:rPr lang="en-CA" dirty="0"/>
              <a:t>site being accessed </a:t>
            </a:r>
            <a:r>
              <a:rPr lang="en-CA" dirty="0" smtClean="0"/>
              <a:t>only sees </a:t>
            </a:r>
            <a:r>
              <a:rPr lang="en-CA" dirty="0"/>
              <a:t>the IP address of the anonymizing proxy server</a:t>
            </a:r>
          </a:p>
          <a:p>
            <a:r>
              <a:rPr lang="en-CA" dirty="0" smtClean="0"/>
              <a:t>Logs useful </a:t>
            </a:r>
            <a:r>
              <a:rPr lang="en-CA" dirty="0"/>
              <a:t>to determine who has been subject to phishing emails, </a:t>
            </a:r>
            <a:r>
              <a:rPr lang="en-CA" dirty="0" smtClean="0"/>
              <a:t>to identify </a:t>
            </a:r>
            <a:r>
              <a:rPr lang="en-CA" dirty="0"/>
              <a:t>the source of malware or </a:t>
            </a:r>
            <a:r>
              <a:rPr lang="en-CA" dirty="0" smtClean="0"/>
              <a:t>to identify </a:t>
            </a:r>
            <a:r>
              <a:rPr lang="en-CA" dirty="0"/>
              <a:t>a user’s inappropriate web surfing</a:t>
            </a:r>
          </a:p>
        </p:txBody>
      </p:sp>
    </p:spTree>
    <p:custDataLst>
      <p:tags r:id="rId1"/>
    </p:custDataLst>
    <p:extLst>
      <p:ext uri="{BB962C8B-B14F-4D97-AF65-F5344CB8AC3E}">
        <p14:creationId xmlns:p14="http://schemas.microsoft.com/office/powerpoint/2010/main" val="128163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NetworkMiner</a:t>
            </a:r>
            <a:endParaRPr lang="en-CA" dirty="0"/>
          </a:p>
        </p:txBody>
      </p:sp>
      <p:sp>
        <p:nvSpPr>
          <p:cNvPr id="3" name="Content Placeholder 2"/>
          <p:cNvSpPr>
            <a:spLocks noGrp="1"/>
          </p:cNvSpPr>
          <p:nvPr>
            <p:ph sz="quarter" idx="10"/>
          </p:nvPr>
        </p:nvSpPr>
        <p:spPr/>
        <p:txBody>
          <a:bodyPr>
            <a:normAutofit fontScale="92500" lnSpcReduction="10000"/>
          </a:bodyPr>
          <a:lstStyle/>
          <a:p>
            <a:r>
              <a:rPr lang="en-CA" dirty="0" smtClean="0"/>
              <a:t>A Network </a:t>
            </a:r>
            <a:r>
              <a:rPr lang="en-CA" dirty="0"/>
              <a:t>Forensic Analysis Tool (NFAT) for Windows </a:t>
            </a:r>
            <a:r>
              <a:rPr lang="en-CA" dirty="0" smtClean="0"/>
              <a:t>(also</a:t>
            </a:r>
            <a:r>
              <a:rPr lang="en-CA" dirty="0"/>
              <a:t> works in </a:t>
            </a:r>
            <a:r>
              <a:rPr lang="en-CA" dirty="0" smtClean="0"/>
              <a:t>Linux/Mac </a:t>
            </a:r>
            <a:r>
              <a:rPr lang="en-CA" dirty="0"/>
              <a:t>OS </a:t>
            </a:r>
            <a:r>
              <a:rPr lang="en-CA" dirty="0" smtClean="0"/>
              <a:t>X/FreeBSD) </a:t>
            </a:r>
            <a:endParaRPr lang="en-CA" dirty="0"/>
          </a:p>
          <a:p>
            <a:r>
              <a:rPr lang="en-CA" dirty="0" smtClean="0"/>
              <a:t>Can </a:t>
            </a:r>
            <a:r>
              <a:rPr lang="en-CA" dirty="0"/>
              <a:t>be used as a passive network sniffer/packet capturing tool </a:t>
            </a:r>
            <a:r>
              <a:rPr lang="en-CA" dirty="0" smtClean="0"/>
              <a:t>to </a:t>
            </a:r>
            <a:r>
              <a:rPr lang="en-CA" dirty="0"/>
              <a:t>detect operating systems, sessions, </a:t>
            </a:r>
            <a:r>
              <a:rPr lang="en-CA" dirty="0" smtClean="0"/>
              <a:t>hostnames or </a:t>
            </a:r>
            <a:r>
              <a:rPr lang="en-CA" dirty="0"/>
              <a:t>open ports </a:t>
            </a:r>
            <a:r>
              <a:rPr lang="en-CA" dirty="0" smtClean="0"/>
              <a:t>without </a:t>
            </a:r>
            <a:r>
              <a:rPr lang="en-CA" dirty="0"/>
              <a:t>putting any traffic on the </a:t>
            </a:r>
            <a:r>
              <a:rPr lang="en-CA" dirty="0" smtClean="0"/>
              <a:t>network</a:t>
            </a:r>
            <a:endParaRPr lang="en-CA" dirty="0"/>
          </a:p>
          <a:p>
            <a:r>
              <a:rPr lang="en-CA" dirty="0" smtClean="0"/>
              <a:t>Can </a:t>
            </a:r>
            <a:r>
              <a:rPr lang="en-CA" dirty="0"/>
              <a:t>also parse PCAP files for </a:t>
            </a:r>
            <a:r>
              <a:rPr lang="en-CA" dirty="0" smtClean="0"/>
              <a:t>offline </a:t>
            </a:r>
            <a:r>
              <a:rPr lang="en-CA" dirty="0"/>
              <a:t>analysis and to regenerate/reassemble transmitted files and certificates from PCAP </a:t>
            </a:r>
            <a:r>
              <a:rPr lang="en-CA" dirty="0" smtClean="0"/>
              <a:t>files</a:t>
            </a:r>
            <a:endParaRPr lang="en-CA" dirty="0"/>
          </a:p>
          <a:p>
            <a:r>
              <a:rPr lang="en-CA" dirty="0" smtClean="0"/>
              <a:t>Makes </a:t>
            </a:r>
            <a:r>
              <a:rPr lang="en-CA" dirty="0"/>
              <a:t>it easy to perform advanced Network Traffic Analysis (NTA) by providing extracted artifacts in an intuitive user interface. </a:t>
            </a:r>
          </a:p>
          <a:p>
            <a:r>
              <a:rPr lang="en-CA" dirty="0" smtClean="0"/>
              <a:t>Also </a:t>
            </a:r>
            <a:r>
              <a:rPr lang="en-CA" dirty="0"/>
              <a:t>saves valuable time for the analyst or forensic investigator.</a:t>
            </a:r>
          </a:p>
          <a:p>
            <a:endParaRPr lang="en-CA" dirty="0"/>
          </a:p>
        </p:txBody>
      </p:sp>
      <p:sp>
        <p:nvSpPr>
          <p:cNvPr id="4" name="TextBox 3"/>
          <p:cNvSpPr txBox="1"/>
          <p:nvPr/>
        </p:nvSpPr>
        <p:spPr>
          <a:xfrm>
            <a:off x="9407241" y="6007686"/>
            <a:ext cx="1946559" cy="338554"/>
          </a:xfrm>
          <a:prstGeom prst="rect">
            <a:avLst/>
          </a:prstGeom>
          <a:noFill/>
        </p:spPr>
        <p:txBody>
          <a:bodyPr wrap="none" rtlCol="0">
            <a:spAutoFit/>
          </a:bodyPr>
          <a:lstStyle/>
          <a:p>
            <a:r>
              <a:rPr lang="en-CA" sz="1600" dirty="0" err="1" smtClean="0"/>
              <a:t>NetworkMiner</a:t>
            </a:r>
            <a:r>
              <a:rPr lang="en-CA" sz="1600" dirty="0" smtClean="0"/>
              <a:t>  (</a:t>
            </a:r>
            <a:r>
              <a:rPr lang="en-CA" sz="1600" dirty="0" err="1" smtClean="0"/>
              <a:t>n.d.</a:t>
            </a:r>
            <a:r>
              <a:rPr lang="en-CA" sz="1600" dirty="0" smtClean="0"/>
              <a:t>)</a:t>
            </a:r>
            <a:endParaRPr lang="en-CA" sz="3600" dirty="0"/>
          </a:p>
        </p:txBody>
      </p:sp>
    </p:spTree>
    <p:custDataLst>
      <p:tags r:id="rId1"/>
    </p:custDataLst>
    <p:extLst>
      <p:ext uri="{BB962C8B-B14F-4D97-AF65-F5344CB8AC3E}">
        <p14:creationId xmlns:p14="http://schemas.microsoft.com/office/powerpoint/2010/main" val="494990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Miner</a:t>
            </a:r>
          </a:p>
        </p:txBody>
      </p:sp>
      <p:pic>
        <p:nvPicPr>
          <p:cNvPr id="4" name="Picture 3"/>
          <p:cNvPicPr>
            <a:picLocks noChangeAspect="1"/>
          </p:cNvPicPr>
          <p:nvPr/>
        </p:nvPicPr>
        <p:blipFill>
          <a:blip r:embed="rId4"/>
          <a:stretch>
            <a:fillRect/>
          </a:stretch>
        </p:blipFill>
        <p:spPr>
          <a:xfrm>
            <a:off x="2587475" y="1086508"/>
            <a:ext cx="7395705" cy="4950114"/>
          </a:xfrm>
          <a:prstGeom prst="rect">
            <a:avLst/>
          </a:prstGeom>
        </p:spPr>
      </p:pic>
    </p:spTree>
    <p:custDataLst>
      <p:tags r:id="rId1"/>
    </p:custDataLst>
    <p:extLst>
      <p:ext uri="{BB962C8B-B14F-4D97-AF65-F5344CB8AC3E}">
        <p14:creationId xmlns:p14="http://schemas.microsoft.com/office/powerpoint/2010/main" val="850429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Wireshark</a:t>
            </a:r>
          </a:p>
        </p:txBody>
      </p:sp>
      <p:sp>
        <p:nvSpPr>
          <p:cNvPr id="3" name="Content Placeholder 2"/>
          <p:cNvSpPr>
            <a:spLocks noGrp="1"/>
          </p:cNvSpPr>
          <p:nvPr>
            <p:ph sz="quarter" idx="10"/>
          </p:nvPr>
        </p:nvSpPr>
        <p:spPr/>
        <p:txBody>
          <a:bodyPr>
            <a:normAutofit/>
          </a:bodyPr>
          <a:lstStyle/>
          <a:p>
            <a:r>
              <a:rPr lang="en-CA" dirty="0" smtClean="0"/>
              <a:t>A network </a:t>
            </a:r>
            <a:r>
              <a:rPr lang="en-CA" dirty="0"/>
              <a:t>packet capture and protocol </a:t>
            </a:r>
            <a:r>
              <a:rPr lang="en-CA" dirty="0" smtClean="0"/>
              <a:t>analyzer</a:t>
            </a:r>
            <a:endParaRPr lang="en-CA" dirty="0"/>
          </a:p>
          <a:p>
            <a:r>
              <a:rPr lang="en-CA" dirty="0" smtClean="0"/>
              <a:t>Has </a:t>
            </a:r>
            <a:r>
              <a:rPr lang="en-CA" dirty="0"/>
              <a:t>a powerful filtering </a:t>
            </a:r>
            <a:r>
              <a:rPr lang="en-CA" dirty="0" smtClean="0"/>
              <a:t>capability, </a:t>
            </a:r>
            <a:r>
              <a:rPr lang="en-CA" dirty="0"/>
              <a:t>allowing the investigator to focus on the information </a:t>
            </a:r>
            <a:r>
              <a:rPr lang="en-CA" dirty="0" smtClean="0"/>
              <a:t>needed</a:t>
            </a:r>
            <a:endParaRPr lang="en-CA" dirty="0"/>
          </a:p>
          <a:p>
            <a:r>
              <a:rPr lang="en-CA" dirty="0" smtClean="0"/>
              <a:t>Possible </a:t>
            </a:r>
            <a:r>
              <a:rPr lang="en-CA" dirty="0"/>
              <a:t>to extract files from network traffic which could be useful to identify malware or exfiltration of </a:t>
            </a:r>
            <a:r>
              <a:rPr lang="en-CA" dirty="0" smtClean="0"/>
              <a:t>data</a:t>
            </a:r>
            <a:endParaRPr lang="en-CA" dirty="0"/>
          </a:p>
          <a:p>
            <a:r>
              <a:rPr lang="en-CA" dirty="0" smtClean="0"/>
              <a:t>Numerous </a:t>
            </a:r>
            <a:r>
              <a:rPr lang="en-CA" dirty="0"/>
              <a:t>tools and scripts that work with </a:t>
            </a:r>
            <a:r>
              <a:rPr lang="en-CA" dirty="0" smtClean="0"/>
              <a:t>Wireshark can be found at </a:t>
            </a:r>
            <a:r>
              <a:rPr lang="en-CA" dirty="0" smtClean="0">
                <a:hlinkClick r:id="rId4"/>
              </a:rPr>
              <a:t>https</a:t>
            </a:r>
            <a:r>
              <a:rPr lang="en-CA" dirty="0">
                <a:hlinkClick r:id="rId4"/>
              </a:rPr>
              <a:t>://</a:t>
            </a:r>
            <a:r>
              <a:rPr lang="en-CA" dirty="0" smtClean="0">
                <a:hlinkClick r:id="rId4"/>
              </a:rPr>
              <a:t>wiki.wireshark.org/Tools</a:t>
            </a:r>
            <a:r>
              <a:rPr lang="en-CA" dirty="0" smtClean="0"/>
              <a:t> </a:t>
            </a:r>
            <a:endParaRPr lang="en-CA" dirty="0"/>
          </a:p>
        </p:txBody>
      </p:sp>
    </p:spTree>
    <p:custDataLst>
      <p:tags r:id="rId1"/>
    </p:custDataLst>
    <p:extLst>
      <p:ext uri="{BB962C8B-B14F-4D97-AF65-F5344CB8AC3E}">
        <p14:creationId xmlns:p14="http://schemas.microsoft.com/office/powerpoint/2010/main" val="3583831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Wireshark</a:t>
            </a:r>
          </a:p>
        </p:txBody>
      </p:sp>
      <p:pic>
        <p:nvPicPr>
          <p:cNvPr id="4" name="Picture 3"/>
          <p:cNvPicPr>
            <a:picLocks noChangeAspect="1"/>
          </p:cNvPicPr>
          <p:nvPr/>
        </p:nvPicPr>
        <p:blipFill>
          <a:blip r:embed="rId4"/>
          <a:stretch>
            <a:fillRect/>
          </a:stretch>
        </p:blipFill>
        <p:spPr>
          <a:xfrm>
            <a:off x="3014631" y="1109791"/>
            <a:ext cx="6401037" cy="4487779"/>
          </a:xfrm>
          <a:prstGeom prst="rect">
            <a:avLst/>
          </a:prstGeom>
        </p:spPr>
      </p:pic>
      <p:sp>
        <p:nvSpPr>
          <p:cNvPr id="3" name="TextBox 2"/>
          <p:cNvSpPr txBox="1"/>
          <p:nvPr/>
        </p:nvSpPr>
        <p:spPr>
          <a:xfrm>
            <a:off x="2870925" y="5648019"/>
            <a:ext cx="6639339" cy="553998"/>
          </a:xfrm>
          <a:prstGeom prst="rect">
            <a:avLst/>
          </a:prstGeom>
          <a:noFill/>
        </p:spPr>
        <p:txBody>
          <a:bodyPr wrap="square" rtlCol="0">
            <a:spAutoFit/>
          </a:bodyPr>
          <a:lstStyle/>
          <a:p>
            <a:pPr algn="ctr"/>
            <a:r>
              <a:rPr lang="en-US" sz="1000" dirty="0" smtClean="0"/>
              <a:t>Source: Wireshark. Reproduced and used in accordance with the fair dealing provisions in section 29 of the Canadian Copyright Act for the purposes of education, research or private study. Further distribution may infringe copyright.</a:t>
            </a:r>
          </a:p>
          <a:p>
            <a:pPr algn="ctr"/>
            <a:endParaRPr lang="en-US" sz="1000" dirty="0"/>
          </a:p>
        </p:txBody>
      </p:sp>
    </p:spTree>
    <p:custDataLst>
      <p:tags r:id="rId1"/>
    </p:custDataLst>
    <p:extLst>
      <p:ext uri="{BB962C8B-B14F-4D97-AF65-F5344CB8AC3E}">
        <p14:creationId xmlns:p14="http://schemas.microsoft.com/office/powerpoint/2010/main" val="3759747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Summary</a:t>
            </a:r>
          </a:p>
        </p:txBody>
      </p:sp>
      <p:sp>
        <p:nvSpPr>
          <p:cNvPr id="3" name="Content Placeholder 2"/>
          <p:cNvSpPr>
            <a:spLocks noGrp="1"/>
          </p:cNvSpPr>
          <p:nvPr>
            <p:ph sz="quarter" idx="10"/>
          </p:nvPr>
        </p:nvSpPr>
        <p:spPr/>
        <p:txBody>
          <a:bodyPr>
            <a:normAutofit/>
          </a:bodyPr>
          <a:lstStyle/>
          <a:p>
            <a:r>
              <a:rPr lang="en-CA" dirty="0"/>
              <a:t>Network </a:t>
            </a:r>
            <a:r>
              <a:rPr lang="en-CA" dirty="0" smtClean="0"/>
              <a:t>forensics </a:t>
            </a:r>
            <a:r>
              <a:rPr lang="en-CA" dirty="0"/>
              <a:t>is an important item in your d</a:t>
            </a:r>
            <a:r>
              <a:rPr lang="en-CA" dirty="0" smtClean="0"/>
              <a:t>igital forensics toolbox because you can’t </a:t>
            </a:r>
            <a:r>
              <a:rPr lang="en-CA" dirty="0"/>
              <a:t>always find the information to </a:t>
            </a:r>
            <a:r>
              <a:rPr lang="en-CA" dirty="0" smtClean="0"/>
              <a:t>successfully </a:t>
            </a:r>
            <a:r>
              <a:rPr lang="en-CA" dirty="0"/>
              <a:t>conclude your investigation on the HOST.</a:t>
            </a:r>
          </a:p>
          <a:p>
            <a:r>
              <a:rPr lang="en-CA" dirty="0"/>
              <a:t>There are many sources on the network that collect </a:t>
            </a:r>
            <a:r>
              <a:rPr lang="en-CA" dirty="0" smtClean="0"/>
              <a:t>logs, </a:t>
            </a:r>
            <a:r>
              <a:rPr lang="en-CA" dirty="0"/>
              <a:t>which can be vital to the successful conclusion of your </a:t>
            </a:r>
            <a:r>
              <a:rPr lang="en-CA" dirty="0" smtClean="0"/>
              <a:t>investigation.</a:t>
            </a:r>
            <a:endParaRPr lang="en-CA" dirty="0"/>
          </a:p>
          <a:p>
            <a:r>
              <a:rPr lang="en-CA" dirty="0" smtClean="0"/>
              <a:t>You </a:t>
            </a:r>
            <a:r>
              <a:rPr lang="en-CA" dirty="0"/>
              <a:t>need to know how to capture and interpret the information traversing the </a:t>
            </a:r>
            <a:r>
              <a:rPr lang="en-CA" dirty="0" smtClean="0"/>
              <a:t>network.</a:t>
            </a:r>
            <a:endParaRPr lang="en-CA" dirty="0"/>
          </a:p>
        </p:txBody>
      </p:sp>
    </p:spTree>
    <p:custDataLst>
      <p:tags r:id="rId1"/>
    </p:custDataLst>
    <p:extLst>
      <p:ext uri="{BB962C8B-B14F-4D97-AF65-F5344CB8AC3E}">
        <p14:creationId xmlns:p14="http://schemas.microsoft.com/office/powerpoint/2010/main" val="2986562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normAutofit/>
          </a:bodyPr>
          <a:lstStyle/>
          <a:p>
            <a:r>
              <a:rPr lang="en-US" dirty="0"/>
              <a:t>Combs, G. (2016). Wireshark [Computer software]. Retrieved from https://www.wireshark.org/</a:t>
            </a:r>
            <a:endParaRPr lang="en-CA" dirty="0" smtClean="0"/>
          </a:p>
          <a:p>
            <a:r>
              <a:rPr lang="en-CA" dirty="0" err="1" smtClean="0"/>
              <a:t>NetworkMiner</a:t>
            </a:r>
            <a:r>
              <a:rPr lang="en-CA" dirty="0" smtClean="0"/>
              <a:t> (</a:t>
            </a:r>
            <a:r>
              <a:rPr lang="en-CA" dirty="0" err="1" smtClean="0"/>
              <a:t>n.d.</a:t>
            </a:r>
            <a:r>
              <a:rPr lang="en-CA" dirty="0" smtClean="0"/>
              <a:t>) Retrieved Oct. 18, 2017 from </a:t>
            </a:r>
            <a:r>
              <a:rPr lang="en-CA" dirty="0"/>
              <a:t>http://www.netresec.com/?page=NetworkMiner</a:t>
            </a:r>
          </a:p>
          <a:p>
            <a:r>
              <a:rPr lang="en-US" dirty="0" err="1" smtClean="0"/>
              <a:t>Splunk</a:t>
            </a:r>
            <a:r>
              <a:rPr lang="en-US" dirty="0" smtClean="0"/>
              <a:t> (</a:t>
            </a:r>
            <a:r>
              <a:rPr lang="en-US" dirty="0" err="1" smtClean="0"/>
              <a:t>n.d.</a:t>
            </a:r>
            <a:r>
              <a:rPr lang="en-US" dirty="0" smtClean="0"/>
              <a:t>) Retrieved Oct. 18, 2017 from </a:t>
            </a:r>
            <a:r>
              <a:rPr lang="en-US" dirty="0" err="1" smtClean="0"/>
              <a:t>Wikipeida</a:t>
            </a:r>
            <a:r>
              <a:rPr lang="en-US" dirty="0" smtClean="0"/>
              <a:t>: </a:t>
            </a:r>
            <a:r>
              <a:rPr lang="en-US" dirty="0" smtClean="0">
                <a:hlinkClick r:id="rId3"/>
              </a:rPr>
              <a:t>https</a:t>
            </a:r>
            <a:r>
              <a:rPr lang="en-US" dirty="0">
                <a:hlinkClick r:id="rId3"/>
              </a:rPr>
              <a:t>://</a:t>
            </a:r>
            <a:r>
              <a:rPr lang="en-US" dirty="0" smtClean="0">
                <a:hlinkClick r:id="rId3"/>
              </a:rPr>
              <a:t>en.wikipedia.org/wiki/Splunk</a:t>
            </a:r>
            <a:endParaRPr lang="en-US" dirty="0" smtClean="0"/>
          </a:p>
          <a:p>
            <a:r>
              <a:rPr lang="en-US" dirty="0" smtClean="0"/>
              <a:t>Wireshark</a:t>
            </a:r>
            <a:endParaRPr lang="en-US" dirty="0"/>
          </a:p>
        </p:txBody>
      </p:sp>
    </p:spTree>
    <p:custDataLst>
      <p:tags r:id="rId1"/>
    </p:custDataLst>
    <p:extLst>
      <p:ext uri="{BB962C8B-B14F-4D97-AF65-F5344CB8AC3E}">
        <p14:creationId xmlns:p14="http://schemas.microsoft.com/office/powerpoint/2010/main" val="899010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857325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Why Network Forensics?</a:t>
            </a:r>
          </a:p>
        </p:txBody>
      </p:sp>
      <p:sp>
        <p:nvSpPr>
          <p:cNvPr id="3" name="Content Placeholder 2"/>
          <p:cNvSpPr>
            <a:spLocks noGrp="1"/>
          </p:cNvSpPr>
          <p:nvPr>
            <p:ph sz="quarter" idx="10"/>
          </p:nvPr>
        </p:nvSpPr>
        <p:spPr/>
        <p:txBody>
          <a:bodyPr>
            <a:normAutofit/>
          </a:bodyPr>
          <a:lstStyle/>
          <a:p>
            <a:r>
              <a:rPr lang="en-CA" dirty="0"/>
              <a:t>The forensic analysis of a computer hard drive is often the preferred source of evidence but sometimes it is not available.</a:t>
            </a:r>
          </a:p>
          <a:p>
            <a:r>
              <a:rPr lang="en-CA" dirty="0"/>
              <a:t>There is also evidence which may not touch a computer hard </a:t>
            </a:r>
            <a:r>
              <a:rPr lang="en-CA" dirty="0" smtClean="0"/>
              <a:t>drive.</a:t>
            </a:r>
            <a:endParaRPr lang="en-CA" dirty="0"/>
          </a:p>
          <a:p>
            <a:pPr lvl="1"/>
            <a:r>
              <a:rPr lang="en-CA" dirty="0" smtClean="0"/>
              <a:t>E.g., some </a:t>
            </a:r>
            <a:r>
              <a:rPr lang="en-CA" dirty="0"/>
              <a:t>malware never touches the hard </a:t>
            </a:r>
            <a:r>
              <a:rPr lang="en-CA" dirty="0" smtClean="0"/>
              <a:t>drive. It remains </a:t>
            </a:r>
            <a:r>
              <a:rPr lang="en-CA" dirty="0"/>
              <a:t>in memory but </a:t>
            </a:r>
            <a:r>
              <a:rPr lang="en-CA" dirty="0" smtClean="0"/>
              <a:t>may </a:t>
            </a:r>
            <a:r>
              <a:rPr lang="en-CA" dirty="0"/>
              <a:t>be found in the network </a:t>
            </a:r>
            <a:r>
              <a:rPr lang="en-CA" dirty="0" smtClean="0"/>
              <a:t>traffic.</a:t>
            </a:r>
            <a:endParaRPr lang="en-CA" dirty="0"/>
          </a:p>
          <a:p>
            <a:pPr lvl="1"/>
            <a:r>
              <a:rPr lang="en-CA" dirty="0"/>
              <a:t>Some appliances include a sandbox where malware </a:t>
            </a:r>
            <a:r>
              <a:rPr lang="en-CA" dirty="0" smtClean="0"/>
              <a:t>is </a:t>
            </a:r>
            <a:r>
              <a:rPr lang="en-CA" dirty="0"/>
              <a:t>examined and quarantined before reaching the computer it </a:t>
            </a:r>
            <a:r>
              <a:rPr lang="en-CA" dirty="0" smtClean="0"/>
              <a:t>is headed </a:t>
            </a:r>
            <a:r>
              <a:rPr lang="en-CA" dirty="0"/>
              <a:t>to.</a:t>
            </a:r>
          </a:p>
        </p:txBody>
      </p:sp>
    </p:spTree>
    <p:custDataLst>
      <p:tags r:id="rId1"/>
    </p:custDataLst>
    <p:extLst>
      <p:ext uri="{BB962C8B-B14F-4D97-AF65-F5344CB8AC3E}">
        <p14:creationId xmlns:p14="http://schemas.microsoft.com/office/powerpoint/2010/main" val="405298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Sources of Network Evidence</a:t>
            </a:r>
          </a:p>
        </p:txBody>
      </p:sp>
      <p:sp>
        <p:nvSpPr>
          <p:cNvPr id="3" name="Content Placeholder 2"/>
          <p:cNvSpPr>
            <a:spLocks noGrp="1"/>
          </p:cNvSpPr>
          <p:nvPr>
            <p:ph sz="quarter" idx="10"/>
          </p:nvPr>
        </p:nvSpPr>
        <p:spPr/>
        <p:txBody>
          <a:bodyPr>
            <a:normAutofit/>
          </a:bodyPr>
          <a:lstStyle/>
          <a:p>
            <a:r>
              <a:rPr lang="en-CA" dirty="0" smtClean="0"/>
              <a:t>On the wire</a:t>
            </a:r>
          </a:p>
          <a:p>
            <a:r>
              <a:rPr lang="en-CA" dirty="0" smtClean="0"/>
              <a:t>In the air</a:t>
            </a:r>
          </a:p>
          <a:p>
            <a:r>
              <a:rPr lang="en-CA" dirty="0" smtClean="0"/>
              <a:t>Switches</a:t>
            </a:r>
          </a:p>
          <a:p>
            <a:r>
              <a:rPr lang="en-CA" dirty="0" smtClean="0"/>
              <a:t>Routers</a:t>
            </a:r>
          </a:p>
          <a:p>
            <a:r>
              <a:rPr lang="en-CA" dirty="0" smtClean="0"/>
              <a:t>DHCP servers</a:t>
            </a:r>
          </a:p>
          <a:p>
            <a:r>
              <a:rPr lang="en-CA" dirty="0" smtClean="0"/>
              <a:t>Domain name servers</a:t>
            </a:r>
          </a:p>
          <a:p>
            <a:r>
              <a:rPr lang="en-CA" dirty="0" smtClean="0"/>
              <a:t>Authentication servers</a:t>
            </a:r>
            <a:endParaRPr lang="en-CA" dirty="0"/>
          </a:p>
        </p:txBody>
      </p:sp>
      <p:sp>
        <p:nvSpPr>
          <p:cNvPr id="4" name="Content Placeholder 2"/>
          <p:cNvSpPr txBox="1">
            <a:spLocks/>
          </p:cNvSpPr>
          <p:nvPr/>
        </p:nvSpPr>
        <p:spPr>
          <a:xfrm>
            <a:off x="5945155" y="1825560"/>
            <a:ext cx="44802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smtClean="0"/>
              <a:t>Network intrusion detection/prevention systems</a:t>
            </a:r>
          </a:p>
          <a:p>
            <a:r>
              <a:rPr lang="en-CA" dirty="0" smtClean="0"/>
              <a:t>Firewalls</a:t>
            </a:r>
          </a:p>
          <a:p>
            <a:r>
              <a:rPr lang="en-CA" dirty="0" smtClean="0"/>
              <a:t>Application servers</a:t>
            </a:r>
          </a:p>
          <a:p>
            <a:r>
              <a:rPr lang="en-CA" dirty="0" smtClean="0"/>
              <a:t>Central log servers</a:t>
            </a:r>
          </a:p>
          <a:p>
            <a:r>
              <a:rPr lang="en-CA" dirty="0" smtClean="0"/>
              <a:t>Proxy servers</a:t>
            </a:r>
            <a:endParaRPr lang="en-CA" dirty="0"/>
          </a:p>
        </p:txBody>
      </p:sp>
    </p:spTree>
    <p:custDataLst>
      <p:tags r:id="rId1"/>
    </p:custDataLst>
    <p:extLst>
      <p:ext uri="{BB962C8B-B14F-4D97-AF65-F5344CB8AC3E}">
        <p14:creationId xmlns:p14="http://schemas.microsoft.com/office/powerpoint/2010/main" val="410439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Forensic Issues</a:t>
            </a:r>
          </a:p>
        </p:txBody>
      </p:sp>
      <p:sp>
        <p:nvSpPr>
          <p:cNvPr id="3" name="Content Placeholder 2"/>
          <p:cNvSpPr>
            <a:spLocks noGrp="1"/>
          </p:cNvSpPr>
          <p:nvPr>
            <p:ph sz="quarter" idx="10"/>
          </p:nvPr>
        </p:nvSpPr>
        <p:spPr/>
        <p:txBody>
          <a:bodyPr>
            <a:normAutofit lnSpcReduction="10000"/>
          </a:bodyPr>
          <a:lstStyle/>
          <a:p>
            <a:r>
              <a:rPr lang="en-CA" dirty="0"/>
              <a:t>Acquisition may be difficult</a:t>
            </a:r>
          </a:p>
          <a:p>
            <a:pPr lvl="1"/>
            <a:r>
              <a:rPr lang="en-CA" dirty="0"/>
              <a:t>Difficult to determine where to place a tap to get the best coverage</a:t>
            </a:r>
          </a:p>
          <a:p>
            <a:pPr lvl="1"/>
            <a:r>
              <a:rPr lang="en-CA" dirty="0"/>
              <a:t>Often </a:t>
            </a:r>
            <a:r>
              <a:rPr lang="en-CA" dirty="0" smtClean="0"/>
              <a:t>no </a:t>
            </a:r>
            <a:r>
              <a:rPr lang="en-CA" dirty="0"/>
              <a:t>accurate network diagrams to work </a:t>
            </a:r>
            <a:r>
              <a:rPr lang="en-CA" dirty="0" smtClean="0"/>
              <a:t>from</a:t>
            </a:r>
            <a:endParaRPr lang="en-CA" dirty="0"/>
          </a:p>
          <a:p>
            <a:pPr lvl="1"/>
            <a:r>
              <a:rPr lang="en-CA" dirty="0"/>
              <a:t>Network Address Translation (NAT) may make it difficult to find a system</a:t>
            </a:r>
          </a:p>
          <a:p>
            <a:r>
              <a:rPr lang="en-CA" dirty="0"/>
              <a:t>Time </a:t>
            </a:r>
            <a:r>
              <a:rPr lang="en-CA" dirty="0" smtClean="0"/>
              <a:t>synchronization</a:t>
            </a:r>
            <a:endParaRPr lang="en-CA" dirty="0"/>
          </a:p>
          <a:p>
            <a:r>
              <a:rPr lang="en-CA" dirty="0"/>
              <a:t>Privacy </a:t>
            </a:r>
            <a:r>
              <a:rPr lang="en-CA" dirty="0" smtClean="0"/>
              <a:t>concerns</a:t>
            </a:r>
            <a:endParaRPr lang="en-CA" dirty="0"/>
          </a:p>
          <a:p>
            <a:pPr lvl="1"/>
            <a:r>
              <a:rPr lang="en-CA" dirty="0" smtClean="0"/>
              <a:t>E.g., </a:t>
            </a:r>
            <a:r>
              <a:rPr lang="en-CA" dirty="0"/>
              <a:t>a phone wiretap</a:t>
            </a:r>
          </a:p>
          <a:p>
            <a:r>
              <a:rPr lang="en-CA" dirty="0"/>
              <a:t>Limited </a:t>
            </a:r>
            <a:r>
              <a:rPr lang="en-CA" dirty="0" smtClean="0"/>
              <a:t>storage </a:t>
            </a:r>
          </a:p>
          <a:p>
            <a:pPr lvl="1"/>
            <a:r>
              <a:rPr lang="en-CA" dirty="0"/>
              <a:t>N</a:t>
            </a:r>
            <a:r>
              <a:rPr lang="en-CA" dirty="0" smtClean="0"/>
              <a:t>ot </a:t>
            </a:r>
            <a:r>
              <a:rPr lang="en-CA" dirty="0"/>
              <a:t>all appliances </a:t>
            </a:r>
            <a:r>
              <a:rPr lang="en-CA" dirty="0" smtClean="0"/>
              <a:t>have </a:t>
            </a:r>
            <a:r>
              <a:rPr lang="en-CA" dirty="0"/>
              <a:t>sufficient memory to store data for more than a limited time </a:t>
            </a:r>
            <a:endParaRPr lang="en-CA" dirty="0" smtClean="0"/>
          </a:p>
          <a:p>
            <a:pPr lvl="1"/>
            <a:r>
              <a:rPr lang="en-CA" dirty="0" smtClean="0"/>
              <a:t>Volatile </a:t>
            </a:r>
            <a:r>
              <a:rPr lang="en-CA" dirty="0"/>
              <a:t>storage </a:t>
            </a:r>
            <a:r>
              <a:rPr lang="en-CA" dirty="0" smtClean="0"/>
              <a:t>will </a:t>
            </a:r>
            <a:r>
              <a:rPr lang="en-CA" dirty="0"/>
              <a:t>be lost if the appliance loses power</a:t>
            </a:r>
          </a:p>
          <a:p>
            <a:endParaRPr lang="en-CA" dirty="0"/>
          </a:p>
          <a:p>
            <a:endParaRPr lang="en-CA" dirty="0"/>
          </a:p>
        </p:txBody>
      </p:sp>
    </p:spTree>
    <p:custDataLst>
      <p:tags r:id="rId1"/>
    </p:custDataLst>
    <p:extLst>
      <p:ext uri="{BB962C8B-B14F-4D97-AF65-F5344CB8AC3E}">
        <p14:creationId xmlns:p14="http://schemas.microsoft.com/office/powerpoint/2010/main" val="281622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Forensic Tools</a:t>
            </a:r>
          </a:p>
        </p:txBody>
      </p:sp>
      <p:sp>
        <p:nvSpPr>
          <p:cNvPr id="3" name="Content Placeholder 2"/>
          <p:cNvSpPr>
            <a:spLocks noGrp="1"/>
          </p:cNvSpPr>
          <p:nvPr>
            <p:ph sz="quarter" idx="10"/>
          </p:nvPr>
        </p:nvSpPr>
        <p:spPr/>
        <p:txBody>
          <a:bodyPr>
            <a:normAutofit/>
          </a:bodyPr>
          <a:lstStyle/>
          <a:p>
            <a:r>
              <a:rPr lang="en-CA" dirty="0"/>
              <a:t>TCP Dump </a:t>
            </a:r>
            <a:r>
              <a:rPr lang="en-CA" dirty="0" smtClean="0"/>
              <a:t>(</a:t>
            </a:r>
            <a:r>
              <a:rPr lang="en-CA" dirty="0"/>
              <a:t>free – </a:t>
            </a:r>
            <a:r>
              <a:rPr lang="en-CA" dirty="0" smtClean="0"/>
              <a:t>packet capture)</a:t>
            </a:r>
            <a:endParaRPr lang="en-CA" dirty="0"/>
          </a:p>
          <a:p>
            <a:r>
              <a:rPr lang="en-CA" dirty="0"/>
              <a:t>Wireshark </a:t>
            </a:r>
            <a:r>
              <a:rPr lang="en-CA" dirty="0" smtClean="0"/>
              <a:t>(</a:t>
            </a:r>
            <a:r>
              <a:rPr lang="en-CA" dirty="0"/>
              <a:t>free – </a:t>
            </a:r>
            <a:r>
              <a:rPr lang="en-CA" dirty="0" smtClean="0"/>
              <a:t>packet capture and analysis)</a:t>
            </a:r>
            <a:endParaRPr lang="en-CA" dirty="0"/>
          </a:p>
          <a:p>
            <a:r>
              <a:rPr lang="en-CA" dirty="0"/>
              <a:t>Highlighter </a:t>
            </a:r>
            <a:r>
              <a:rPr lang="en-CA" dirty="0" smtClean="0"/>
              <a:t>(</a:t>
            </a:r>
            <a:r>
              <a:rPr lang="en-CA" dirty="0"/>
              <a:t>free – </a:t>
            </a:r>
            <a:r>
              <a:rPr lang="en-CA" dirty="0" smtClean="0"/>
              <a:t>log analysis)</a:t>
            </a:r>
            <a:endParaRPr lang="en-CA" dirty="0"/>
          </a:p>
          <a:p>
            <a:r>
              <a:rPr lang="en-CA" dirty="0" err="1"/>
              <a:t>Splunk</a:t>
            </a:r>
            <a:r>
              <a:rPr lang="en-CA" dirty="0"/>
              <a:t> </a:t>
            </a:r>
            <a:r>
              <a:rPr lang="en-CA" dirty="0" smtClean="0"/>
              <a:t>(free/paid – log analysis)</a:t>
            </a:r>
            <a:endParaRPr lang="en-CA" dirty="0"/>
          </a:p>
          <a:p>
            <a:r>
              <a:rPr lang="en-CA" dirty="0"/>
              <a:t>Snort </a:t>
            </a:r>
            <a:r>
              <a:rPr lang="en-CA" dirty="0" smtClean="0"/>
              <a:t>(free – intrusion detection)</a:t>
            </a:r>
          </a:p>
          <a:p>
            <a:r>
              <a:rPr lang="en-CA" dirty="0" smtClean="0"/>
              <a:t>Bro (free – network security monitor)</a:t>
            </a:r>
          </a:p>
          <a:p>
            <a:r>
              <a:rPr lang="en-CA" dirty="0" smtClean="0"/>
              <a:t>Network miner (free/paid – network forensic analysis tool)</a:t>
            </a:r>
            <a:endParaRPr lang="en-CA" dirty="0"/>
          </a:p>
        </p:txBody>
      </p:sp>
    </p:spTree>
    <p:custDataLst>
      <p:tags r:id="rId1"/>
    </p:custDataLst>
    <p:extLst>
      <p:ext uri="{BB962C8B-B14F-4D97-AF65-F5344CB8AC3E}">
        <p14:creationId xmlns:p14="http://schemas.microsoft.com/office/powerpoint/2010/main" val="202106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Log File Analysis</a:t>
            </a:r>
          </a:p>
        </p:txBody>
      </p:sp>
      <p:sp>
        <p:nvSpPr>
          <p:cNvPr id="3" name="Content Placeholder 2"/>
          <p:cNvSpPr>
            <a:spLocks noGrp="1"/>
          </p:cNvSpPr>
          <p:nvPr>
            <p:ph sz="quarter" idx="10"/>
          </p:nvPr>
        </p:nvSpPr>
        <p:spPr/>
        <p:txBody>
          <a:bodyPr>
            <a:normAutofit/>
          </a:bodyPr>
          <a:lstStyle/>
          <a:p>
            <a:r>
              <a:rPr lang="en-CA" sz="2300" dirty="0"/>
              <a:t>Security Information and Event Management (SIEM) software products and services combine Security Information Management (SIM) and Security Event Management (SEM). </a:t>
            </a:r>
            <a:endParaRPr lang="en-CA" sz="2300" dirty="0" smtClean="0"/>
          </a:p>
          <a:p>
            <a:r>
              <a:rPr lang="en-CA" sz="2300" dirty="0" smtClean="0"/>
              <a:t>They </a:t>
            </a:r>
            <a:r>
              <a:rPr lang="en-CA" sz="2300" dirty="0"/>
              <a:t>provide real-time analysis of security alerts generated by network hardware and applications</a:t>
            </a:r>
            <a:r>
              <a:rPr lang="en-CA" sz="2300" dirty="0" smtClean="0"/>
              <a:t>.</a:t>
            </a:r>
          </a:p>
          <a:p>
            <a:r>
              <a:rPr lang="en-CA" sz="2300" dirty="0" smtClean="0"/>
              <a:t>See: https</a:t>
            </a:r>
            <a:r>
              <a:rPr lang="en-CA" sz="2300" dirty="0"/>
              <a:t>://</a:t>
            </a:r>
            <a:r>
              <a:rPr lang="en-CA" sz="2300" dirty="0" smtClean="0"/>
              <a:t>en.wikipedia.org/wiki/Security_information_and_event_management </a:t>
            </a:r>
            <a:endParaRPr lang="en-CA" sz="2300" dirty="0"/>
          </a:p>
        </p:txBody>
      </p:sp>
    </p:spTree>
    <p:custDataLst>
      <p:tags r:id="rId1"/>
    </p:custDataLst>
    <p:extLst>
      <p:ext uri="{BB962C8B-B14F-4D97-AF65-F5344CB8AC3E}">
        <p14:creationId xmlns:p14="http://schemas.microsoft.com/office/powerpoint/2010/main" val="411064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Splunk</a:t>
            </a:r>
          </a:p>
        </p:txBody>
      </p:sp>
      <p:sp>
        <p:nvSpPr>
          <p:cNvPr id="3" name="Content Placeholder 2"/>
          <p:cNvSpPr>
            <a:spLocks noGrp="1"/>
          </p:cNvSpPr>
          <p:nvPr>
            <p:ph sz="quarter" idx="10"/>
          </p:nvPr>
        </p:nvSpPr>
        <p:spPr/>
        <p:txBody>
          <a:bodyPr/>
          <a:lstStyle/>
          <a:p>
            <a:r>
              <a:rPr lang="en-CA" dirty="0"/>
              <a:t>Splunk is an example of a SIEM product</a:t>
            </a:r>
          </a:p>
          <a:p>
            <a:r>
              <a:rPr lang="en-CA" dirty="0"/>
              <a:t>It comes in both a </a:t>
            </a:r>
            <a:r>
              <a:rPr lang="en-CA" dirty="0" smtClean="0"/>
              <a:t>free </a:t>
            </a:r>
            <a:r>
              <a:rPr lang="en-CA" dirty="0"/>
              <a:t>and </a:t>
            </a:r>
            <a:r>
              <a:rPr lang="en-CA" dirty="0" smtClean="0"/>
              <a:t>paid </a:t>
            </a:r>
            <a:r>
              <a:rPr lang="en-CA" dirty="0"/>
              <a:t>model</a:t>
            </a:r>
          </a:p>
          <a:p>
            <a:r>
              <a:rPr lang="en-CA" dirty="0" smtClean="0"/>
              <a:t>Captures</a:t>
            </a:r>
            <a:r>
              <a:rPr lang="en-CA" dirty="0"/>
              <a:t>, indexes, and correlates real-time data in a searchable repository from which it can generate graphs, reports, alerts, </a:t>
            </a:r>
            <a:r>
              <a:rPr lang="en-CA" dirty="0" smtClean="0"/>
              <a:t>dashboards </a:t>
            </a:r>
            <a:r>
              <a:rPr lang="en-CA" dirty="0"/>
              <a:t>and visualizations.</a:t>
            </a:r>
          </a:p>
          <a:p>
            <a:endParaRPr lang="en-CA" dirty="0"/>
          </a:p>
        </p:txBody>
      </p:sp>
      <p:sp>
        <p:nvSpPr>
          <p:cNvPr id="4" name="TextBox 3"/>
          <p:cNvSpPr txBox="1"/>
          <p:nvPr/>
        </p:nvSpPr>
        <p:spPr>
          <a:xfrm>
            <a:off x="10123976" y="4844064"/>
            <a:ext cx="1229824" cy="338554"/>
          </a:xfrm>
          <a:prstGeom prst="rect">
            <a:avLst/>
          </a:prstGeom>
          <a:noFill/>
        </p:spPr>
        <p:txBody>
          <a:bodyPr wrap="none" rtlCol="0">
            <a:spAutoFit/>
          </a:bodyPr>
          <a:lstStyle/>
          <a:p>
            <a:r>
              <a:rPr lang="en-CA" sz="1600" dirty="0" err="1" smtClean="0"/>
              <a:t>Splunk</a:t>
            </a:r>
            <a:r>
              <a:rPr lang="en-CA" sz="1600" dirty="0" smtClean="0"/>
              <a:t> (</a:t>
            </a:r>
            <a:r>
              <a:rPr lang="en-CA" sz="1600" dirty="0" err="1" smtClean="0"/>
              <a:t>n.d.</a:t>
            </a:r>
            <a:r>
              <a:rPr lang="en-CA" sz="1600" dirty="0" smtClean="0"/>
              <a:t>)</a:t>
            </a:r>
            <a:endParaRPr lang="en-CA" sz="1600" dirty="0"/>
          </a:p>
        </p:txBody>
      </p:sp>
    </p:spTree>
    <p:custDataLst>
      <p:tags r:id="rId1"/>
    </p:custDataLst>
    <p:extLst>
      <p:ext uri="{BB962C8B-B14F-4D97-AF65-F5344CB8AC3E}">
        <p14:creationId xmlns:p14="http://schemas.microsoft.com/office/powerpoint/2010/main" val="1049406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w5ZqcReS"/>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5670</TotalTime>
  <Words>2360</Words>
  <Application>Microsoft Office PowerPoint</Application>
  <PresentationFormat>Widescreen</PresentationFormat>
  <Paragraphs>329</Paragraphs>
  <Slides>37</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Times New Roman</vt:lpstr>
      <vt:lpstr>Verdana</vt:lpstr>
      <vt:lpstr>Wingdings</vt:lpstr>
      <vt:lpstr>Office Theme</vt:lpstr>
      <vt:lpstr>ITSC 306: Computer Forensics</vt:lpstr>
      <vt:lpstr>Module Readings</vt:lpstr>
      <vt:lpstr>What is Network Forensics?</vt:lpstr>
      <vt:lpstr>Why Network Forensics?</vt:lpstr>
      <vt:lpstr>Sources of Network Evidence</vt:lpstr>
      <vt:lpstr>Network Forensic Issues</vt:lpstr>
      <vt:lpstr>Network Forensic Tools</vt:lpstr>
      <vt:lpstr>Log File Analysis</vt:lpstr>
      <vt:lpstr>Splunk</vt:lpstr>
      <vt:lpstr>Evidence on the Wire</vt:lpstr>
      <vt:lpstr>Network Protocols (TCP/IP)</vt:lpstr>
      <vt:lpstr>Network Protocols (UDP)</vt:lpstr>
      <vt:lpstr>TCP/UDP Port Numbers</vt:lpstr>
      <vt:lpstr>System Ports</vt:lpstr>
      <vt:lpstr>Registered Ports</vt:lpstr>
      <vt:lpstr>Ephemeral Ports</vt:lpstr>
      <vt:lpstr>Evidence in the Air</vt:lpstr>
      <vt:lpstr>Switches</vt:lpstr>
      <vt:lpstr>Routers</vt:lpstr>
      <vt:lpstr>Cisco Router Commands</vt:lpstr>
      <vt:lpstr>NetFlow</vt:lpstr>
      <vt:lpstr>NetFlow Architecture</vt:lpstr>
      <vt:lpstr>DHCP Servers</vt:lpstr>
      <vt:lpstr>Domain Name Servers (DNS)</vt:lpstr>
      <vt:lpstr>Authentication Servers</vt:lpstr>
      <vt:lpstr>Network Intrusion Detection/Prevention Systems</vt:lpstr>
      <vt:lpstr>Firewalls</vt:lpstr>
      <vt:lpstr>Application Servers</vt:lpstr>
      <vt:lpstr>Centralized Log Servers</vt:lpstr>
      <vt:lpstr>Proxy Servers</vt:lpstr>
      <vt:lpstr>NetworkMiner</vt:lpstr>
      <vt:lpstr>Network Miner</vt:lpstr>
      <vt:lpstr>Wireshark</vt:lpstr>
      <vt:lpstr>Wireshark</vt:lpstr>
      <vt:lpstr>Summary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98</cp:revision>
  <cp:lastPrinted>2017-05-26T20:00:08Z</cp:lastPrinted>
  <dcterms:created xsi:type="dcterms:W3CDTF">2016-04-05T14:17:30Z</dcterms:created>
  <dcterms:modified xsi:type="dcterms:W3CDTF">2018-01-30T21:15:46Z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A0D0A798-40EE-4DF5-93F4-0A0FCCFE04E0</vt:lpwstr>
  </property>
  <property fmtid="{D5CDD505-2E9C-101B-9397-08002B2CF9AE}" pid="3" name="ArticulatePath">
    <vt:lpwstr>ITSC306 Week 12_Network Analysis</vt:lpwstr>
  </property>
</Properties>
</file>