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39"/>
  </p:notesMasterIdLst>
  <p:sldIdLst>
    <p:sldId id="258" r:id="rId3"/>
    <p:sldId id="261" r:id="rId4"/>
    <p:sldId id="260" r:id="rId5"/>
    <p:sldId id="264" r:id="rId6"/>
    <p:sldId id="267" r:id="rId7"/>
    <p:sldId id="268" r:id="rId8"/>
    <p:sldId id="269" r:id="rId9"/>
    <p:sldId id="270" r:id="rId10"/>
    <p:sldId id="271" r:id="rId11"/>
    <p:sldId id="272" r:id="rId12"/>
    <p:sldId id="263" r:id="rId13"/>
    <p:sldId id="273" r:id="rId14"/>
    <p:sldId id="274" r:id="rId15"/>
    <p:sldId id="275" r:id="rId16"/>
    <p:sldId id="276" r:id="rId17"/>
    <p:sldId id="277" r:id="rId18"/>
    <p:sldId id="278" r:id="rId19"/>
    <p:sldId id="279" r:id="rId20"/>
    <p:sldId id="292" r:id="rId21"/>
    <p:sldId id="280" r:id="rId22"/>
    <p:sldId id="281" r:id="rId23"/>
    <p:sldId id="266" r:id="rId24"/>
    <p:sldId id="282" r:id="rId25"/>
    <p:sldId id="283" r:id="rId26"/>
    <p:sldId id="284" r:id="rId27"/>
    <p:sldId id="285" r:id="rId28"/>
    <p:sldId id="286" r:id="rId29"/>
    <p:sldId id="265" r:id="rId30"/>
    <p:sldId id="287" r:id="rId31"/>
    <p:sldId id="291" r:id="rId32"/>
    <p:sldId id="289" r:id="rId33"/>
    <p:sldId id="288" r:id="rId34"/>
    <p:sldId id="290" r:id="rId35"/>
    <p:sldId id="262" r:id="rId36"/>
    <p:sldId id="293" r:id="rId37"/>
    <p:sldId id="294"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1" clrIdx="0"/>
  <p:cmAuthor id="1" name="Melissa Symanczyk" initials="MS" lastIdx="3"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2" autoAdjust="0"/>
    <p:restoredTop sz="82956" autoAdjust="0"/>
  </p:normalViewPr>
  <p:slideViewPr>
    <p:cSldViewPr snapToGrid="0" snapToObjects="1" showGuides="1">
      <p:cViewPr varScale="1">
        <p:scale>
          <a:sx n="68" d="100"/>
          <a:sy n="68" d="100"/>
        </p:scale>
        <p:origin x="306" y="66"/>
      </p:cViewPr>
      <p:guideLst>
        <p:guide orient="horz" pos="2160"/>
        <p:guide pos="3840"/>
      </p:guideLst>
    </p:cSldViewPr>
  </p:slideViewPr>
  <p:notesTextViewPr>
    <p:cViewPr>
      <p:scale>
        <a:sx n="1" d="1"/>
        <a:sy n="1" d="1"/>
      </p:scale>
      <p:origin x="0" y="0"/>
    </p:cViewPr>
  </p:notesTextViewPr>
  <p:sorterViewPr>
    <p:cViewPr>
      <p:scale>
        <a:sx n="100" d="100"/>
        <a:sy n="100" d="100"/>
      </p:scale>
      <p:origin x="0" y="-1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45228-41F9-452E-9A5E-8F8C4F6F5D17}" type="datetimeFigureOut">
              <a:rPr lang="en-CA" smtClean="0"/>
              <a:t>2018-01-30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B257B-1C26-491D-A45E-951EAF6C4130}" type="slidenum">
              <a:rPr lang="en-CA" smtClean="0"/>
              <a:t>‹#›</a:t>
            </a:fld>
            <a:endParaRPr lang="en-CA"/>
          </a:p>
        </p:txBody>
      </p:sp>
    </p:spTree>
    <p:extLst>
      <p:ext uri="{BB962C8B-B14F-4D97-AF65-F5344CB8AC3E}">
        <p14:creationId xmlns:p14="http://schemas.microsoft.com/office/powerpoint/2010/main" val="374663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Reasons for writing reports:</a:t>
            </a:r>
          </a:p>
          <a:p>
            <a:r>
              <a:rPr lang="en-CA" dirty="0" smtClean="0"/>
              <a:t>- Record keeping for work activity to document the</a:t>
            </a:r>
            <a:r>
              <a:rPr lang="en-CA" baseline="0" dirty="0" smtClean="0"/>
              <a:t> work you have done to show how busy you are, what was done should the incident continue or repeat itself, justify the raise you are seeking.</a:t>
            </a:r>
          </a:p>
          <a:p>
            <a:r>
              <a:rPr lang="en-CA" baseline="0" dirty="0" smtClean="0"/>
              <a:t>- Documentation for Internal Action as your part of the incident may require follow up by another group in your organization</a:t>
            </a:r>
          </a:p>
          <a:p>
            <a:r>
              <a:rPr lang="en-CA" baseline="0" dirty="0" smtClean="0"/>
              <a:t>- Policy or Regulatory requirements could be internal policy set by your audit group, could be regulatory in that all breaches must be reported to government and action taken.</a:t>
            </a:r>
          </a:p>
          <a:p>
            <a:r>
              <a:rPr lang="en-CA" baseline="0" dirty="0" smtClean="0"/>
              <a:t>- The final activity if your are consulting for an external client will be producing a report indicating what you found as a result of your investigation. This would also include any recommendations as a result of your investigation</a:t>
            </a:r>
          </a:p>
          <a:p>
            <a:r>
              <a:rPr lang="en-CA" baseline="0" dirty="0" smtClean="0"/>
              <a:t>- The report may be used in a court proceeding to present the evidence and your opinion if giving evidence as an expert witness</a:t>
            </a:r>
          </a:p>
          <a:p>
            <a:r>
              <a:rPr lang="en-CA" baseline="0" dirty="0" smtClean="0"/>
              <a:t>- Best practice is that even if not required for any other reason it is a good idea to report what action you took during an investigation even if only to see how you did something in the past and later examine to see if there is something you could have done differently.</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4</a:t>
            </a:fld>
            <a:endParaRPr lang="en-CA" dirty="0"/>
          </a:p>
        </p:txBody>
      </p:sp>
    </p:spTree>
    <p:extLst>
      <p:ext uri="{BB962C8B-B14F-4D97-AF65-F5344CB8AC3E}">
        <p14:creationId xmlns:p14="http://schemas.microsoft.com/office/powerpoint/2010/main" val="34941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34</a:t>
            </a:fld>
            <a:endParaRPr lang="en-CA"/>
          </a:p>
        </p:txBody>
      </p:sp>
    </p:spTree>
    <p:extLst>
      <p:ext uri="{BB962C8B-B14F-4D97-AF65-F5344CB8AC3E}">
        <p14:creationId xmlns:p14="http://schemas.microsoft.com/office/powerpoint/2010/main" val="5585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35</a:t>
            </a:fld>
            <a:endParaRPr lang="en-CA"/>
          </a:p>
        </p:txBody>
      </p:sp>
    </p:spTree>
    <p:extLst>
      <p:ext uri="{BB962C8B-B14F-4D97-AF65-F5344CB8AC3E}">
        <p14:creationId xmlns:p14="http://schemas.microsoft.com/office/powerpoint/2010/main" val="328032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should be starting your report as soon as you start your investigation and this begins by keeping detailed notes of everything you do during your collection,</a:t>
            </a:r>
            <a:r>
              <a:rPr lang="en-CA" baseline="0" dirty="0" smtClean="0"/>
              <a:t> preservation, and analysis. </a:t>
            </a:r>
          </a:p>
          <a:p>
            <a:endParaRPr lang="en-CA" baseline="0" dirty="0" smtClean="0"/>
          </a:p>
          <a:p>
            <a:r>
              <a:rPr lang="en-CA" baseline="0" dirty="0" smtClean="0"/>
              <a:t>Your notes should explain all actions taken and include the date and time of the action</a:t>
            </a:r>
          </a:p>
          <a:p>
            <a:endParaRPr lang="en-CA" baseline="0" dirty="0" smtClean="0"/>
          </a:p>
          <a:p>
            <a:r>
              <a:rPr lang="en-CA" baseline="0" dirty="0" smtClean="0"/>
              <a:t>The method of note taking is up to the practioner but should be kept consistent through your investigations.</a:t>
            </a:r>
          </a:p>
          <a:p>
            <a:endParaRPr lang="en-CA" baseline="0" dirty="0" smtClean="0"/>
          </a:p>
          <a:p>
            <a:r>
              <a:rPr lang="en-CA" baseline="0" dirty="0" smtClean="0"/>
              <a:t>Creating a template ensures that you don’t forget to include something in your report. It doesn’t mean that all sections of the template need to be included in every report. Because you don’t want to send out the wrong version of the report include “Draft” either as a watermark or in the header of your report. Once it is ready for publication remove the “Draft” watermark and include Final in the report name.</a:t>
            </a:r>
          </a:p>
          <a:p>
            <a:endParaRPr lang="en-CA" baseline="0" dirty="0" smtClean="0"/>
          </a:p>
          <a:p>
            <a:r>
              <a:rPr lang="en-CA" baseline="0" dirty="0" smtClean="0"/>
              <a:t>Maintain focus on your investigation and reporting of it. Do not go off on tangents, review what the goals of your investigation is and what questions you are trying to answer.</a:t>
            </a:r>
          </a:p>
          <a:p>
            <a:endParaRPr lang="en-CA" baseline="0" dirty="0" smtClean="0"/>
          </a:p>
          <a:p>
            <a:r>
              <a:rPr lang="en-CA" baseline="0" dirty="0" smtClean="0"/>
              <a:t>Be factual in your report and show where you are getting the information you are reporting on. </a:t>
            </a:r>
          </a:p>
          <a:p>
            <a:endParaRPr lang="en-CA" baseline="0" dirty="0" smtClean="0"/>
          </a:p>
          <a:p>
            <a:r>
              <a:rPr lang="en-CA" baseline="0" dirty="0" smtClean="0"/>
              <a:t>If giving an opinion for example in an expert witness report make sure the opinion is identified as your opinion and explain why you are making the opinion and what evidence you are using to state the opinion.</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5</a:t>
            </a:fld>
            <a:endParaRPr lang="en-CA" dirty="0"/>
          </a:p>
        </p:txBody>
      </p:sp>
    </p:spTree>
    <p:extLst>
      <p:ext uri="{BB962C8B-B14F-4D97-AF65-F5344CB8AC3E}">
        <p14:creationId xmlns:p14="http://schemas.microsoft.com/office/powerpoint/2010/main" val="12814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who your audience is,</a:t>
            </a:r>
            <a:r>
              <a:rPr lang="en-CA" baseline="0" dirty="0" smtClean="0"/>
              <a:t> as a member of the executive will not understand a detailed technical report. Is the reader internal to your company or an external customer? The report you are being paid to provide needs to look more polished than a report aimed at technical resources within your Information Technology group. If only producing one report, ensure you include an executive summary (one or two pages and non technical in nature). This needs to convey the conclusions you have reached and how you reached them in layman’s terms.</a:t>
            </a:r>
          </a:p>
          <a:p>
            <a:endParaRPr lang="en-CA" baseline="0" dirty="0" smtClean="0"/>
          </a:p>
          <a:p>
            <a:r>
              <a:rPr lang="en-CA" baseline="0" dirty="0" smtClean="0"/>
              <a:t>When using acronyms it is important that you write out the entire term and then follow that with the acronym in brackets. Example: Digital Forensics Incident Response (DFIR)</a:t>
            </a:r>
          </a:p>
          <a:p>
            <a:endParaRPr lang="en-CA" baseline="0" dirty="0" smtClean="0"/>
          </a:p>
          <a:p>
            <a:r>
              <a:rPr lang="en-CA" baseline="0" dirty="0" smtClean="0"/>
              <a:t>Keep it simple by not using large words trying to impress someone with your vocabulary. </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6</a:t>
            </a:fld>
            <a:endParaRPr lang="en-CA" dirty="0"/>
          </a:p>
        </p:txBody>
      </p:sp>
    </p:spTree>
    <p:extLst>
      <p:ext uri="{BB962C8B-B14F-4D97-AF65-F5344CB8AC3E}">
        <p14:creationId xmlns:p14="http://schemas.microsoft.com/office/powerpoint/2010/main" val="381329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the peer review process by having someone else in your group review your document and see if it makes sense to them.</a:t>
            </a:r>
            <a:r>
              <a:rPr lang="en-CA" baseline="0" dirty="0" smtClean="0"/>
              <a:t> If they have feedback about things that should be changed, be sure to take a close look and consider their comments. If they can’t understand the report or something appears to be ambiguous to them as digital forensic practitioners it is unlikely someone not in the field will understand the report. </a:t>
            </a:r>
          </a:p>
          <a:p>
            <a:endParaRPr lang="en-CA" baseline="0" dirty="0" smtClean="0"/>
          </a:p>
          <a:p>
            <a:r>
              <a:rPr lang="en-CA" baseline="0" dirty="0" smtClean="0"/>
              <a:t>Use absolutes with caution as very few things can be described as never happening. This is a trick often used by lawyers to catch a witness off guard and when you say something happened a certain way, they come back with: you have tested every possible way it could happen and how do you know there are ways you didn’t consider? Better answer is that in my experience this is what this indicates to me. It is possible that it could have happed differently but not likely, or I have never seen that in my experience.</a:t>
            </a:r>
          </a:p>
          <a:p>
            <a:endParaRPr lang="en-CA" baseline="0" dirty="0" smtClean="0"/>
          </a:p>
          <a:p>
            <a:r>
              <a:rPr lang="en-CA" baseline="0" dirty="0" smtClean="0"/>
              <a:t>It is very important that the final report be accurate and complete. This is what the reader sees about the work you completed. It may be exceptional work but if the report is poorly written no one knows the quality of the analysis. It is also important, though, that you prepare the report as expeditiously as possible, as the information may be very time sensitive and other work is waiting for the completion of your analysis and report.</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7</a:t>
            </a:fld>
            <a:endParaRPr lang="en-CA" dirty="0"/>
          </a:p>
        </p:txBody>
      </p:sp>
    </p:spTree>
    <p:extLst>
      <p:ext uri="{BB962C8B-B14F-4D97-AF65-F5344CB8AC3E}">
        <p14:creationId xmlns:p14="http://schemas.microsoft.com/office/powerpoint/2010/main" val="356185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several ways that your report can be published with the two most common being in document format such as a Word document</a:t>
            </a:r>
            <a:r>
              <a:rPr lang="en-CA" baseline="0" dirty="0" smtClean="0"/>
              <a:t> or in HTML format which is viewed using a web browser. There may be situations where you will use both methods. </a:t>
            </a:r>
          </a:p>
          <a:p>
            <a:endParaRPr lang="en-CA" baseline="0" dirty="0" smtClean="0"/>
          </a:p>
          <a:p>
            <a:r>
              <a:rPr lang="en-CA" baseline="0" dirty="0" smtClean="0"/>
              <a:t>Document is easy to prepare and edit if required. They can be very lengthy and difficult for delivery of evidence in a court setting. The Judge and possibly Jury all have to flip back and forth between pages or sections of the report. They are however easy for the Judge and Jury to mark with their comments and thoughts on the evidence.</a:t>
            </a:r>
          </a:p>
          <a:p>
            <a:endParaRPr lang="en-CA" baseline="0" dirty="0" smtClean="0"/>
          </a:p>
          <a:p>
            <a:r>
              <a:rPr lang="en-CA" baseline="0" dirty="0" smtClean="0"/>
              <a:t>HTML is more difficult to create and edit but very easy to navigate with hyper linked text. They can be presented in court using a projector and a laptop with the witness using a pointer to show things on the screen. It does require having the court room set up to allow the Judge and Jury easy viewing of the screen.</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8</a:t>
            </a:fld>
            <a:endParaRPr lang="en-CA" dirty="0"/>
          </a:p>
        </p:txBody>
      </p:sp>
    </p:spTree>
    <p:extLst>
      <p:ext uri="{BB962C8B-B14F-4D97-AF65-F5344CB8AC3E}">
        <p14:creationId xmlns:p14="http://schemas.microsoft.com/office/powerpoint/2010/main" val="20373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Active Voice: Uses fewer words and often more clear and concise</a:t>
            </a:r>
          </a:p>
          <a:p>
            <a:r>
              <a:rPr lang="en-CA" dirty="0" smtClean="0"/>
              <a:t>Past Tense: Makes more sense as all of the actions happened in the past</a:t>
            </a:r>
          </a:p>
          <a:p>
            <a:r>
              <a:rPr lang="en-CA" dirty="0" smtClean="0"/>
              <a:t>Concise</a:t>
            </a:r>
            <a:r>
              <a:rPr lang="en-CA" baseline="0" dirty="0" smtClean="0"/>
              <a:t> Sentences: More than 30 words in a sentence should probably be rewritten</a:t>
            </a:r>
          </a:p>
          <a:p>
            <a:r>
              <a:rPr lang="en-CA" baseline="0" dirty="0" smtClean="0"/>
              <a:t>Be Specific: Give the number of files instead of many files</a:t>
            </a:r>
          </a:p>
          <a:p>
            <a:r>
              <a:rPr lang="en-CA" baseline="0" dirty="0" smtClean="0"/>
              <a:t>State What You Did, Not What You Couldn’t Do: If findings are negative explain what you did and what the outcome was</a:t>
            </a:r>
          </a:p>
          <a:p>
            <a:r>
              <a:rPr lang="en-CA" baseline="0" dirty="0" smtClean="0"/>
              <a:t>Use Transitions: Makes reports more readable, “say what you are about to say, say it and then summarize what you said”</a:t>
            </a:r>
          </a:p>
          <a:p>
            <a:r>
              <a:rPr lang="en-CA" baseline="0" dirty="0" smtClean="0"/>
              <a:t>Use Acronyms Correctly: Spell it out the first time with the acronym in brackets following the spelled out version.</a:t>
            </a:r>
          </a:p>
          <a:p>
            <a:r>
              <a:rPr lang="en-CA" baseline="0" dirty="0" smtClean="0"/>
              <a:t>Avoid Jargon and Ambiguous Words: example, “exfiltrated” is computer security jargon better to use “data theft”, saying a system is compromised is like saying you are sick state the specifics of the compromise.</a:t>
            </a:r>
          </a:p>
          <a:p>
            <a:r>
              <a:rPr lang="en-CA" baseline="0" dirty="0" smtClean="0"/>
              <a:t>Use Names Consistently: Use the same terms throughout your report for example pick one; system, host, node can all mean the same thing or something completely different.</a:t>
            </a:r>
          </a:p>
          <a:p>
            <a:r>
              <a:rPr lang="en-CA" baseline="0" dirty="0" smtClean="0"/>
              <a:t>Avoid Informal Language: Reports are formal documents not text messages; use “examined” instead of “checked out” or “was anomalous” instead of “seemed </a:t>
            </a:r>
            <a:r>
              <a:rPr lang="en-CA" baseline="0" dirty="0" err="1" smtClean="0"/>
              <a:t>funnt</a:t>
            </a:r>
            <a:r>
              <a:rPr lang="en-CA" baseline="0" dirty="0" smtClean="0"/>
              <a:t>”</a:t>
            </a:r>
          </a:p>
          <a:p>
            <a:r>
              <a:rPr lang="en-CA" baseline="0" dirty="0" smtClean="0"/>
              <a:t>Clearly Identify Opinion: Always indicate when you are expressing an opinion and support it with facts from your report</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9</a:t>
            </a:fld>
            <a:endParaRPr lang="en-CA"/>
          </a:p>
        </p:txBody>
      </p:sp>
    </p:spTree>
    <p:extLst>
      <p:ext uri="{BB962C8B-B14F-4D97-AF65-F5344CB8AC3E}">
        <p14:creationId xmlns:p14="http://schemas.microsoft.com/office/powerpoint/2010/main" val="295844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Font and Spacing: Should be consistent throughout your report. Different items may have a different font such as for excerpts from source code. Don’t use unprofessional</a:t>
            </a:r>
            <a:r>
              <a:rPr lang="en-CA" baseline="0" dirty="0" smtClean="0"/>
              <a:t> fonts.</a:t>
            </a:r>
          </a:p>
          <a:p>
            <a:r>
              <a:rPr lang="en-CA" baseline="0" dirty="0" smtClean="0"/>
              <a:t>Dates and Times: Be consistent a recommended date version is “YYYY-MM-DD” one advantage if put in a spread sheet this way sorts very well. The 24 hour clock is best for time and if your investigation includes more than one time zone they should be expressed in UTC.</a:t>
            </a:r>
          </a:p>
          <a:p>
            <a:r>
              <a:rPr lang="en-CA" baseline="0" dirty="0" smtClean="0"/>
              <a:t>Standardize Metadata Reporting: Create tables to document metadata findings and be consistent in which metadata your report on.</a:t>
            </a:r>
          </a:p>
          <a:p>
            <a:r>
              <a:rPr lang="en-CA" baseline="0" dirty="0" smtClean="0"/>
              <a:t>Use Captions and References: Create consistent captions at the bottom of all tables and reference them within the narrative of the report.</a:t>
            </a:r>
          </a:p>
          <a:p>
            <a:r>
              <a:rPr lang="en-CA" baseline="0" dirty="0" smtClean="0"/>
              <a:t>Use Tables and Figures Appropriately: A table is an effective way to present Internet History. Establish standard formatting including: font, borders and shading. Be consistent.</a:t>
            </a:r>
          </a:p>
          <a:p>
            <a:r>
              <a:rPr lang="en-CA" baseline="0" dirty="0" smtClean="0"/>
              <a:t>Use Bulleted and Numbered Lists When Appropriate: If presenting long lists this is a more effective way to present the data as it is easier to read.</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10</a:t>
            </a:fld>
            <a:endParaRPr lang="en-CA"/>
          </a:p>
        </p:txBody>
      </p:sp>
    </p:spTree>
    <p:extLst>
      <p:ext uri="{BB962C8B-B14F-4D97-AF65-F5344CB8AC3E}">
        <p14:creationId xmlns:p14="http://schemas.microsoft.com/office/powerpoint/2010/main" val="180451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11</a:t>
            </a:fld>
            <a:endParaRPr lang="en-CA"/>
          </a:p>
        </p:txBody>
      </p:sp>
    </p:spTree>
    <p:extLst>
      <p:ext uri="{BB962C8B-B14F-4D97-AF65-F5344CB8AC3E}">
        <p14:creationId xmlns:p14="http://schemas.microsoft.com/office/powerpoint/2010/main" val="48141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Mohan Requirements: Come from R.</a:t>
            </a:r>
            <a:r>
              <a:rPr lang="en-CA" baseline="0" dirty="0" smtClean="0"/>
              <a:t> v. Mohan a Supreme Court of Canada decision from 1994.05.05, Case Number 23063, Report [1994] 2 SCR 9.</a:t>
            </a:r>
            <a:endParaRPr lang="en-CA" dirty="0"/>
          </a:p>
        </p:txBody>
      </p:sp>
      <p:sp>
        <p:nvSpPr>
          <p:cNvPr id="4" name="Slide Number Placeholder 3"/>
          <p:cNvSpPr>
            <a:spLocks noGrp="1"/>
          </p:cNvSpPr>
          <p:nvPr>
            <p:ph type="sldNum" sz="quarter" idx="10"/>
          </p:nvPr>
        </p:nvSpPr>
        <p:spPr/>
        <p:txBody>
          <a:bodyPr/>
          <a:lstStyle/>
          <a:p>
            <a:fld id="{E43B257B-1C26-491D-A45E-951EAF6C4130}" type="slidenum">
              <a:rPr lang="en-CA" smtClean="0"/>
              <a:t>29</a:t>
            </a:fld>
            <a:endParaRPr lang="en-CA"/>
          </a:p>
        </p:txBody>
      </p:sp>
    </p:spTree>
    <p:extLst>
      <p:ext uri="{BB962C8B-B14F-4D97-AF65-F5344CB8AC3E}">
        <p14:creationId xmlns:p14="http://schemas.microsoft.com/office/powerpoint/2010/main" val="3288081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custDataLst>
      <p:tags r:id="rId1"/>
    </p:custDataLst>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7296" y="2942"/>
            <a:ext cx="1994704" cy="786765"/>
          </a:xfrm>
          <a:prstGeom prst="rect">
            <a:avLst/>
          </a:prstGeom>
        </p:spPr>
      </p:pic>
    </p:spTree>
    <p:custDataLst>
      <p:tags r:id="rId1"/>
    </p:custDataLst>
    <p:extLst>
      <p:ext uri="{BB962C8B-B14F-4D97-AF65-F5344CB8AC3E}">
        <p14:creationId xmlns:p14="http://schemas.microsoft.com/office/powerpoint/2010/main" val="13400163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7296" y="2942"/>
            <a:ext cx="1994704" cy="786765"/>
          </a:xfrm>
          <a:prstGeom prst="rect">
            <a:avLst/>
          </a:prstGeom>
        </p:spPr>
      </p:pic>
    </p:spTree>
    <p:custDataLst>
      <p:tags r:id="rId1"/>
    </p:custDataLst>
    <p:extLst>
      <p:ext uri="{BB962C8B-B14F-4D97-AF65-F5344CB8AC3E}">
        <p14:creationId xmlns:p14="http://schemas.microsoft.com/office/powerpoint/2010/main" val="32773981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smtClean="0">
                <a:solidFill>
                  <a:prstClr val="black"/>
                </a:solidFill>
                <a:ea typeface="Times New Roman" panose="02020603050405020304" pitchFamily="18" charset="0"/>
                <a:cs typeface="Arial" panose="020B0604020202020204" pitchFamily="34" charset="0"/>
              </a:rPr>
              <a:t> </a:t>
            </a:r>
            <a:endParaRPr lang="en-US" altLang="en-US" sz="1800" smtClean="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97296" y="2942"/>
            <a:ext cx="1994704" cy="786765"/>
          </a:xfrm>
          <a:prstGeom prst="rect">
            <a:avLst/>
          </a:prstGeom>
        </p:spPr>
      </p:pic>
    </p:spTree>
    <p:custDataLst>
      <p:tags r:id="rId4"/>
    </p:custDataLst>
    <p:extLst>
      <p:ext uri="{BB962C8B-B14F-4D97-AF65-F5344CB8AC3E}">
        <p14:creationId xmlns:p14="http://schemas.microsoft.com/office/powerpoint/2010/main" val="3628141778"/>
      </p:ext>
    </p:extLst>
  </p:cSld>
  <p:clrMap bg1="lt1" tx1="dk1" bg2="lt2" tx2="dk2" accent1="accent1" accent2="accent2" accent3="accent3" accent4="accent4" accent5="accent5" accent6="accent6" hlink="hlink" folHlink="folHlink"/>
  <p:sldLayoutIdLst>
    <p:sldLayoutId id="2147483659" r:id="rId1"/>
    <p:sldLayoutId id="214748366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lstStyle/>
          <a:p>
            <a:r>
              <a:rPr lang="en-US" dirty="0"/>
              <a:t>Module </a:t>
            </a:r>
            <a:r>
              <a:rPr lang="en-US" dirty="0" smtClean="0"/>
              <a:t>7: Forensic Reporting</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Guidelines</a:t>
            </a:r>
            <a:endParaRPr lang="en-CA" sz="2800" dirty="0"/>
          </a:p>
        </p:txBody>
      </p:sp>
      <p:sp>
        <p:nvSpPr>
          <p:cNvPr id="3" name="Content Placeholder 2"/>
          <p:cNvSpPr>
            <a:spLocks noGrp="1"/>
          </p:cNvSpPr>
          <p:nvPr>
            <p:ph sz="quarter" idx="10"/>
          </p:nvPr>
        </p:nvSpPr>
        <p:spPr/>
        <p:txBody>
          <a:bodyPr>
            <a:normAutofit/>
          </a:bodyPr>
          <a:lstStyle/>
          <a:p>
            <a:r>
              <a:rPr lang="en-CA" dirty="0" smtClean="0"/>
              <a:t>Use Consistent Font and Spacing</a:t>
            </a:r>
          </a:p>
          <a:p>
            <a:r>
              <a:rPr lang="en-CA" dirty="0" smtClean="0"/>
              <a:t>Dates and Times</a:t>
            </a:r>
          </a:p>
          <a:p>
            <a:r>
              <a:rPr lang="en-CA" dirty="0" smtClean="0"/>
              <a:t>Standardize Metadata Reporting</a:t>
            </a:r>
          </a:p>
          <a:p>
            <a:r>
              <a:rPr lang="en-CA" dirty="0"/>
              <a:t>Use Captions and </a:t>
            </a:r>
            <a:r>
              <a:rPr lang="en-CA" dirty="0" smtClean="0"/>
              <a:t>References</a:t>
            </a:r>
          </a:p>
          <a:p>
            <a:r>
              <a:rPr lang="en-CA" dirty="0"/>
              <a:t>Use Tables and Figures Appropriately</a:t>
            </a:r>
          </a:p>
          <a:p>
            <a:r>
              <a:rPr lang="en-CA" dirty="0"/>
              <a:t>Use Bulleted and Numbered Lists When Appropriate</a:t>
            </a:r>
          </a:p>
          <a:p>
            <a:endParaRPr lang="en-CA" dirty="0"/>
          </a:p>
          <a:p>
            <a:endParaRPr lang="en-CA" dirty="0" smtClean="0"/>
          </a:p>
        </p:txBody>
      </p:sp>
      <p:sp>
        <p:nvSpPr>
          <p:cNvPr id="5" name="TextBox 4"/>
          <p:cNvSpPr txBox="1"/>
          <p:nvPr/>
        </p:nvSpPr>
        <p:spPr>
          <a:xfrm>
            <a:off x="8902600" y="5287135"/>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340490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Format</a:t>
            </a:r>
            <a:endParaRPr lang="en-CA" dirty="0"/>
          </a:p>
        </p:txBody>
      </p:sp>
      <p:sp>
        <p:nvSpPr>
          <p:cNvPr id="3" name="Content Placeholder 2"/>
          <p:cNvSpPr>
            <a:spLocks noGrp="1"/>
          </p:cNvSpPr>
          <p:nvPr>
            <p:ph sz="quarter" idx="10"/>
          </p:nvPr>
        </p:nvSpPr>
        <p:spPr/>
        <p:txBody>
          <a:bodyPr/>
          <a:lstStyle/>
          <a:p>
            <a:r>
              <a:rPr lang="en-CA" dirty="0" smtClean="0"/>
              <a:t>Title Page</a:t>
            </a:r>
          </a:p>
          <a:p>
            <a:r>
              <a:rPr lang="en-CA" dirty="0" smtClean="0"/>
              <a:t>Table of Contents</a:t>
            </a:r>
          </a:p>
          <a:p>
            <a:r>
              <a:rPr lang="en-CA" dirty="0" smtClean="0"/>
              <a:t>Executive Summary</a:t>
            </a:r>
          </a:p>
          <a:p>
            <a:r>
              <a:rPr lang="en-CA" dirty="0" smtClean="0"/>
              <a:t>Background Information</a:t>
            </a:r>
          </a:p>
          <a:p>
            <a:r>
              <a:rPr lang="en-CA" dirty="0" smtClean="0"/>
              <a:t>Examination Objectives</a:t>
            </a:r>
          </a:p>
          <a:p>
            <a:r>
              <a:rPr lang="en-CA" dirty="0" smtClean="0"/>
              <a:t>Evidence Analyzed</a:t>
            </a:r>
          </a:p>
          <a:p>
            <a:r>
              <a:rPr lang="en-CA" dirty="0" smtClean="0"/>
              <a:t>Methodology</a:t>
            </a:r>
          </a:p>
          <a:p>
            <a:endParaRPr lang="en-CA" dirty="0" smtClean="0"/>
          </a:p>
        </p:txBody>
      </p:sp>
      <p:sp>
        <p:nvSpPr>
          <p:cNvPr id="4" name="Content Placeholder 2"/>
          <p:cNvSpPr txBox="1">
            <a:spLocks/>
          </p:cNvSpPr>
          <p:nvPr/>
        </p:nvSpPr>
        <p:spPr>
          <a:xfrm>
            <a:off x="6251917" y="1273468"/>
            <a:ext cx="49014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smtClean="0"/>
              <a:t>Relevant Findings</a:t>
            </a:r>
          </a:p>
          <a:p>
            <a:pPr lvl="1"/>
            <a:r>
              <a:rPr lang="en-CA" dirty="0" smtClean="0"/>
              <a:t>System Info</a:t>
            </a:r>
          </a:p>
          <a:p>
            <a:pPr lvl="1"/>
            <a:r>
              <a:rPr lang="en-CA" dirty="0" smtClean="0"/>
              <a:t>Software of Note</a:t>
            </a:r>
          </a:p>
          <a:p>
            <a:pPr lvl="1"/>
            <a:r>
              <a:rPr lang="en-CA" dirty="0" smtClean="0"/>
              <a:t>Document of Interest</a:t>
            </a:r>
          </a:p>
          <a:p>
            <a:pPr lvl="1"/>
            <a:r>
              <a:rPr lang="en-CA" dirty="0" smtClean="0"/>
              <a:t>Timeline</a:t>
            </a:r>
          </a:p>
          <a:p>
            <a:pPr lvl="1"/>
            <a:r>
              <a:rPr lang="en-CA" dirty="0" smtClean="0"/>
              <a:t>Malware</a:t>
            </a:r>
          </a:p>
          <a:p>
            <a:r>
              <a:rPr lang="en-CA" dirty="0" smtClean="0"/>
              <a:t>Conclusions</a:t>
            </a:r>
          </a:p>
          <a:p>
            <a:r>
              <a:rPr lang="en-CA" dirty="0" smtClean="0"/>
              <a:t>Appendices</a:t>
            </a:r>
          </a:p>
          <a:p>
            <a:pPr lvl="1"/>
            <a:r>
              <a:rPr lang="en-CA" dirty="0" smtClean="0"/>
              <a:t>Glossary</a:t>
            </a:r>
          </a:p>
          <a:p>
            <a:pPr lvl="1"/>
            <a:r>
              <a:rPr lang="en-CA" dirty="0" smtClean="0"/>
              <a:t>Exhibits</a:t>
            </a:r>
          </a:p>
          <a:p>
            <a:pPr lvl="1"/>
            <a:r>
              <a:rPr lang="en-CA" dirty="0" smtClean="0"/>
              <a:t>Chain of Custody</a:t>
            </a:r>
          </a:p>
          <a:p>
            <a:pPr lvl="1"/>
            <a:endParaRPr lang="en-CA" dirty="0"/>
          </a:p>
        </p:txBody>
      </p:sp>
      <p:sp>
        <p:nvSpPr>
          <p:cNvPr id="6" name="TextBox 5"/>
          <p:cNvSpPr txBox="1"/>
          <p:nvPr/>
        </p:nvSpPr>
        <p:spPr>
          <a:xfrm>
            <a:off x="8955515" y="6173400"/>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106721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Title Page</a:t>
            </a:r>
            <a:endParaRPr lang="en-CA" dirty="0"/>
          </a:p>
        </p:txBody>
      </p:sp>
      <p:sp>
        <p:nvSpPr>
          <p:cNvPr id="3" name="Content Placeholder 2"/>
          <p:cNvSpPr>
            <a:spLocks noGrp="1"/>
          </p:cNvSpPr>
          <p:nvPr>
            <p:ph sz="quarter" idx="10"/>
          </p:nvPr>
        </p:nvSpPr>
        <p:spPr/>
        <p:txBody>
          <a:bodyPr/>
          <a:lstStyle/>
          <a:p>
            <a:r>
              <a:rPr lang="en-CA" dirty="0" smtClean="0"/>
              <a:t>Lists the affected organization</a:t>
            </a:r>
          </a:p>
          <a:p>
            <a:r>
              <a:rPr lang="en-CA" dirty="0" smtClean="0"/>
              <a:t>Incident number or name</a:t>
            </a:r>
          </a:p>
          <a:p>
            <a:r>
              <a:rPr lang="en-CA" dirty="0" smtClean="0"/>
              <a:t>Date published</a:t>
            </a:r>
          </a:p>
          <a:p>
            <a:r>
              <a:rPr lang="en-CA" dirty="0" smtClean="0"/>
              <a:t>Organization that conducted the investigation</a:t>
            </a:r>
          </a:p>
          <a:p>
            <a:r>
              <a:rPr lang="en-CA" dirty="0" smtClean="0"/>
              <a:t>Who prepared the report</a:t>
            </a:r>
          </a:p>
          <a:p>
            <a:r>
              <a:rPr lang="en-CA" dirty="0" smtClean="0"/>
              <a:t>If required “Privileged and Confidential” or “Restricted”</a:t>
            </a:r>
          </a:p>
          <a:p>
            <a:endParaRPr lang="en-CA" dirty="0"/>
          </a:p>
        </p:txBody>
      </p:sp>
    </p:spTree>
    <p:custDataLst>
      <p:tags r:id="rId1"/>
    </p:custDataLst>
    <p:extLst>
      <p:ext uri="{BB962C8B-B14F-4D97-AF65-F5344CB8AC3E}">
        <p14:creationId xmlns:p14="http://schemas.microsoft.com/office/powerpoint/2010/main" val="277524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Executive Summary</a:t>
            </a:r>
            <a:endParaRPr lang="en-CA" dirty="0"/>
          </a:p>
        </p:txBody>
      </p:sp>
      <p:sp>
        <p:nvSpPr>
          <p:cNvPr id="3" name="Content Placeholder 2"/>
          <p:cNvSpPr>
            <a:spLocks noGrp="1"/>
          </p:cNvSpPr>
          <p:nvPr>
            <p:ph sz="quarter" idx="10"/>
          </p:nvPr>
        </p:nvSpPr>
        <p:spPr/>
        <p:txBody>
          <a:bodyPr/>
          <a:lstStyle/>
          <a:p>
            <a:r>
              <a:rPr lang="en-CA" dirty="0" smtClean="0"/>
              <a:t>Quick and concise overview of the investigation</a:t>
            </a:r>
          </a:p>
          <a:p>
            <a:r>
              <a:rPr lang="en-CA" dirty="0" smtClean="0"/>
              <a:t>Summarizing the problem, action taken and results of the investigation</a:t>
            </a:r>
          </a:p>
          <a:p>
            <a:r>
              <a:rPr lang="en-CA" dirty="0" smtClean="0"/>
              <a:t>Should be contained in a single page, if possible</a:t>
            </a:r>
          </a:p>
          <a:p>
            <a:r>
              <a:rPr lang="en-CA" dirty="0" smtClean="0"/>
              <a:t>Often the only section of the report read by some recipients</a:t>
            </a:r>
          </a:p>
          <a:p>
            <a:r>
              <a:rPr lang="en-CA" dirty="0" smtClean="0"/>
              <a:t>Minimize any technical references</a:t>
            </a:r>
          </a:p>
          <a:p>
            <a:r>
              <a:rPr lang="en-CA" dirty="0" smtClean="0"/>
              <a:t>Should be easy to read in layman’s terms</a:t>
            </a:r>
            <a:endParaRPr lang="en-CA" dirty="0"/>
          </a:p>
        </p:txBody>
      </p:sp>
    </p:spTree>
    <p:custDataLst>
      <p:tags r:id="rId1"/>
    </p:custDataLst>
    <p:extLst>
      <p:ext uri="{BB962C8B-B14F-4D97-AF65-F5344CB8AC3E}">
        <p14:creationId xmlns:p14="http://schemas.microsoft.com/office/powerpoint/2010/main" val="417699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Background Information</a:t>
            </a:r>
            <a:endParaRPr lang="en-CA" dirty="0"/>
          </a:p>
        </p:txBody>
      </p:sp>
      <p:sp>
        <p:nvSpPr>
          <p:cNvPr id="3" name="Content Placeholder 2"/>
          <p:cNvSpPr>
            <a:spLocks noGrp="1"/>
          </p:cNvSpPr>
          <p:nvPr>
            <p:ph sz="quarter" idx="10"/>
          </p:nvPr>
        </p:nvSpPr>
        <p:spPr/>
        <p:txBody>
          <a:bodyPr/>
          <a:lstStyle/>
          <a:p>
            <a:r>
              <a:rPr lang="en-CA" dirty="0" smtClean="0"/>
              <a:t>Describes how the incident was discovered</a:t>
            </a:r>
          </a:p>
          <a:p>
            <a:r>
              <a:rPr lang="en-CA" dirty="0" smtClean="0"/>
              <a:t>Who discovered the incident?</a:t>
            </a:r>
          </a:p>
          <a:p>
            <a:r>
              <a:rPr lang="en-CA" dirty="0" smtClean="0"/>
              <a:t>When the incident was discovered?</a:t>
            </a:r>
          </a:p>
          <a:p>
            <a:r>
              <a:rPr lang="en-CA" dirty="0" smtClean="0"/>
              <a:t>What was discovered?</a:t>
            </a:r>
          </a:p>
          <a:p>
            <a:r>
              <a:rPr lang="en-CA" dirty="0" smtClean="0"/>
              <a:t>What action was taken on discovery?</a:t>
            </a:r>
          </a:p>
          <a:p>
            <a:r>
              <a:rPr lang="en-CA" dirty="0" smtClean="0"/>
              <a:t>What are the goals of the investigation?</a:t>
            </a:r>
          </a:p>
          <a:p>
            <a:r>
              <a:rPr lang="en-CA" dirty="0" smtClean="0"/>
              <a:t>Who is responsible for the investigation?</a:t>
            </a:r>
          </a:p>
          <a:p>
            <a:endParaRPr lang="en-CA" dirty="0" smtClean="0"/>
          </a:p>
          <a:p>
            <a:endParaRPr lang="en-CA" dirty="0"/>
          </a:p>
        </p:txBody>
      </p:sp>
    </p:spTree>
    <p:custDataLst>
      <p:tags r:id="rId1"/>
    </p:custDataLst>
    <p:extLst>
      <p:ext uri="{BB962C8B-B14F-4D97-AF65-F5344CB8AC3E}">
        <p14:creationId xmlns:p14="http://schemas.microsoft.com/office/powerpoint/2010/main" val="409377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Examination Objectives</a:t>
            </a:r>
            <a:endParaRPr lang="en-CA" dirty="0"/>
          </a:p>
        </p:txBody>
      </p:sp>
      <p:sp>
        <p:nvSpPr>
          <p:cNvPr id="3" name="Content Placeholder 2"/>
          <p:cNvSpPr>
            <a:spLocks noGrp="1"/>
          </p:cNvSpPr>
          <p:nvPr>
            <p:ph sz="quarter" idx="10"/>
          </p:nvPr>
        </p:nvSpPr>
        <p:spPr/>
        <p:txBody>
          <a:bodyPr/>
          <a:lstStyle/>
          <a:p>
            <a:r>
              <a:rPr lang="en-CA" dirty="0" smtClean="0"/>
              <a:t>List the objectives of the investigation with sufficient information.</a:t>
            </a:r>
          </a:p>
          <a:p>
            <a:r>
              <a:rPr lang="en-CA" dirty="0" smtClean="0"/>
              <a:t>Objectives should be:</a:t>
            </a:r>
          </a:p>
          <a:p>
            <a:pPr lvl="1"/>
            <a:r>
              <a:rPr lang="en-CA" dirty="0" smtClean="0"/>
              <a:t>Specific</a:t>
            </a:r>
          </a:p>
          <a:p>
            <a:pPr lvl="1"/>
            <a:r>
              <a:rPr lang="en-CA" dirty="0" smtClean="0"/>
              <a:t>Detailed</a:t>
            </a:r>
          </a:p>
          <a:p>
            <a:pPr lvl="1"/>
            <a:r>
              <a:rPr lang="en-CA" dirty="0" smtClean="0"/>
              <a:t>Achievable</a:t>
            </a:r>
          </a:p>
          <a:p>
            <a:r>
              <a:rPr lang="en-CA" dirty="0" smtClean="0"/>
              <a:t>The results relating to the objective follow the listed objective.</a:t>
            </a:r>
          </a:p>
          <a:p>
            <a:pPr lvl="1"/>
            <a:endParaRPr lang="en-CA" dirty="0"/>
          </a:p>
          <a:p>
            <a:pPr marL="457200" lvl="1" indent="0">
              <a:buNone/>
            </a:pPr>
            <a:r>
              <a:rPr lang="en-CA" dirty="0" smtClean="0"/>
              <a:t>	</a:t>
            </a:r>
          </a:p>
          <a:p>
            <a:endParaRPr lang="en-CA" dirty="0"/>
          </a:p>
        </p:txBody>
      </p:sp>
    </p:spTree>
    <p:custDataLst>
      <p:tags r:id="rId1"/>
    </p:custDataLst>
    <p:extLst>
      <p:ext uri="{BB962C8B-B14F-4D97-AF65-F5344CB8AC3E}">
        <p14:creationId xmlns:p14="http://schemas.microsoft.com/office/powerpoint/2010/main" val="407691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Evidence Analyzed</a:t>
            </a:r>
            <a:endParaRPr lang="en-CA" dirty="0"/>
          </a:p>
        </p:txBody>
      </p:sp>
      <p:sp>
        <p:nvSpPr>
          <p:cNvPr id="3" name="Content Placeholder 2"/>
          <p:cNvSpPr>
            <a:spLocks noGrp="1"/>
          </p:cNvSpPr>
          <p:nvPr>
            <p:ph sz="quarter" idx="10"/>
          </p:nvPr>
        </p:nvSpPr>
        <p:spPr/>
        <p:txBody>
          <a:bodyPr/>
          <a:lstStyle/>
          <a:p>
            <a:r>
              <a:rPr lang="en-CA" dirty="0" smtClean="0"/>
              <a:t>List the evidence collected during the examination and where and when it was collected.</a:t>
            </a:r>
          </a:p>
          <a:p>
            <a:r>
              <a:rPr lang="en-CA" dirty="0" smtClean="0"/>
              <a:t>Each piece of evidence should have a unique identifying number.</a:t>
            </a:r>
          </a:p>
          <a:p>
            <a:r>
              <a:rPr lang="en-CA" dirty="0" smtClean="0"/>
              <a:t>Digital evidence should include a hash value.</a:t>
            </a:r>
          </a:p>
          <a:p>
            <a:endParaRPr lang="en-CA" dirty="0"/>
          </a:p>
          <a:p>
            <a:endParaRPr lang="en-CA" dirty="0"/>
          </a:p>
        </p:txBody>
      </p:sp>
    </p:spTree>
    <p:custDataLst>
      <p:tags r:id="rId1"/>
    </p:custDataLst>
    <p:extLst>
      <p:ext uri="{BB962C8B-B14F-4D97-AF65-F5344CB8AC3E}">
        <p14:creationId xmlns:p14="http://schemas.microsoft.com/office/powerpoint/2010/main" val="371632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Methodology</a:t>
            </a:r>
            <a:endParaRPr lang="en-CA" dirty="0"/>
          </a:p>
        </p:txBody>
      </p:sp>
      <p:sp>
        <p:nvSpPr>
          <p:cNvPr id="3" name="Content Placeholder 2"/>
          <p:cNvSpPr>
            <a:spLocks noGrp="1"/>
          </p:cNvSpPr>
          <p:nvPr>
            <p:ph sz="quarter" idx="10"/>
          </p:nvPr>
        </p:nvSpPr>
        <p:spPr/>
        <p:txBody>
          <a:bodyPr/>
          <a:lstStyle/>
          <a:p>
            <a:r>
              <a:rPr lang="en-CA" dirty="0" smtClean="0"/>
              <a:t>This is where you list the methods used to analyze the evidence collected, including:</a:t>
            </a:r>
          </a:p>
          <a:p>
            <a:pPr lvl="1"/>
            <a:r>
              <a:rPr lang="en-CA" dirty="0" smtClean="0"/>
              <a:t>Collection of the evidence</a:t>
            </a:r>
          </a:p>
          <a:p>
            <a:pPr lvl="2"/>
            <a:r>
              <a:rPr lang="en-CA" dirty="0" smtClean="0"/>
              <a:t>When, where, why and how it was collected, storage of evidence after collection, imaging or copying of evidence</a:t>
            </a:r>
          </a:p>
          <a:p>
            <a:pPr lvl="1"/>
            <a:r>
              <a:rPr lang="en-CA" dirty="0" smtClean="0"/>
              <a:t>Analysis of the evidence</a:t>
            </a:r>
          </a:p>
          <a:p>
            <a:pPr lvl="2"/>
            <a:r>
              <a:rPr lang="en-CA" dirty="0" smtClean="0"/>
              <a:t>Tools used, techniques used to identify relevant evidence, steps taken during the analysis in chronological order </a:t>
            </a:r>
            <a:endParaRPr lang="en-CA" dirty="0"/>
          </a:p>
        </p:txBody>
      </p:sp>
    </p:spTree>
    <p:custDataLst>
      <p:tags r:id="rId1"/>
    </p:custDataLst>
    <p:extLst>
      <p:ext uri="{BB962C8B-B14F-4D97-AF65-F5344CB8AC3E}">
        <p14:creationId xmlns:p14="http://schemas.microsoft.com/office/powerpoint/2010/main" val="82337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Relevant Findings</a:t>
            </a:r>
            <a:endParaRPr lang="en-CA" dirty="0"/>
          </a:p>
        </p:txBody>
      </p:sp>
      <p:sp>
        <p:nvSpPr>
          <p:cNvPr id="3" name="Content Placeholder 2"/>
          <p:cNvSpPr>
            <a:spLocks noGrp="1"/>
          </p:cNvSpPr>
          <p:nvPr>
            <p:ph sz="quarter" idx="10"/>
          </p:nvPr>
        </p:nvSpPr>
        <p:spPr/>
        <p:txBody>
          <a:bodyPr>
            <a:normAutofit/>
          </a:bodyPr>
          <a:lstStyle/>
          <a:p>
            <a:pPr>
              <a:lnSpc>
                <a:spcPct val="100000"/>
              </a:lnSpc>
            </a:pPr>
            <a:r>
              <a:rPr lang="en-CA" dirty="0" smtClean="0"/>
              <a:t>This section includes the technical evidence that answers the objectives at the beginning of the incident and any subsequent evidence discovered as a result of our investigation.</a:t>
            </a:r>
          </a:p>
          <a:p>
            <a:r>
              <a:rPr lang="en-CA" dirty="0" smtClean="0"/>
              <a:t>The contents of this section include:</a:t>
            </a:r>
          </a:p>
          <a:p>
            <a:pPr lvl="1"/>
            <a:r>
              <a:rPr lang="en-CA" dirty="0" smtClean="0"/>
              <a:t>The method used to locate the evidence (e.g., keyword search)</a:t>
            </a:r>
          </a:p>
          <a:p>
            <a:pPr lvl="1"/>
            <a:r>
              <a:rPr lang="en-CA" dirty="0" smtClean="0"/>
              <a:t>Where the evidence was located (exact location)</a:t>
            </a:r>
          </a:p>
          <a:p>
            <a:pPr lvl="1"/>
            <a:r>
              <a:rPr lang="en-CA" dirty="0" smtClean="0"/>
              <a:t>Interpretation of the evidence, if required</a:t>
            </a:r>
          </a:p>
          <a:p>
            <a:pPr lvl="1"/>
            <a:r>
              <a:rPr lang="en-CA" dirty="0" smtClean="0"/>
              <a:t>The evidence itself</a:t>
            </a:r>
          </a:p>
          <a:p>
            <a:pPr lvl="1"/>
            <a:r>
              <a:rPr lang="en-CA" dirty="0" smtClean="0"/>
              <a:t>Why the evidence is relevant</a:t>
            </a:r>
            <a:endParaRPr lang="en-CA" dirty="0"/>
          </a:p>
        </p:txBody>
      </p:sp>
    </p:spTree>
    <p:custDataLst>
      <p:tags r:id="rId1"/>
    </p:custDataLst>
    <p:extLst>
      <p:ext uri="{BB962C8B-B14F-4D97-AF65-F5344CB8AC3E}">
        <p14:creationId xmlns:p14="http://schemas.microsoft.com/office/powerpoint/2010/main" val="418140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Analysis Details</a:t>
            </a:r>
            <a:endParaRPr lang="en-CA" dirty="0"/>
          </a:p>
        </p:txBody>
      </p:sp>
      <p:sp>
        <p:nvSpPr>
          <p:cNvPr id="3" name="Content Placeholder 2"/>
          <p:cNvSpPr>
            <a:spLocks noGrp="1"/>
          </p:cNvSpPr>
          <p:nvPr>
            <p:ph sz="quarter" idx="10"/>
          </p:nvPr>
        </p:nvSpPr>
        <p:spPr/>
        <p:txBody>
          <a:bodyPr>
            <a:normAutofit/>
          </a:bodyPr>
          <a:lstStyle/>
          <a:p>
            <a:r>
              <a:rPr lang="en-CA" dirty="0" smtClean="0"/>
              <a:t>Include here the very detailed information related to the analysis of the evidence.</a:t>
            </a:r>
          </a:p>
          <a:p>
            <a:r>
              <a:rPr lang="en-CA" dirty="0" smtClean="0"/>
              <a:t>Three common formats used are:</a:t>
            </a:r>
          </a:p>
          <a:p>
            <a:pPr lvl="1"/>
            <a:r>
              <a:rPr lang="en-CA" dirty="0" smtClean="0"/>
              <a:t>Chronological</a:t>
            </a:r>
          </a:p>
          <a:p>
            <a:pPr lvl="2"/>
            <a:r>
              <a:rPr lang="en-CA" dirty="0" smtClean="0"/>
              <a:t>All findings are listed in strict date order</a:t>
            </a:r>
          </a:p>
          <a:p>
            <a:pPr lvl="1"/>
            <a:r>
              <a:rPr lang="en-CA" dirty="0" smtClean="0"/>
              <a:t>Categorical</a:t>
            </a:r>
          </a:p>
          <a:p>
            <a:pPr lvl="2"/>
            <a:r>
              <a:rPr lang="en-CA" dirty="0" smtClean="0"/>
              <a:t>Usually done by evidence location, such as file system, event logs, etc.</a:t>
            </a:r>
          </a:p>
          <a:p>
            <a:pPr lvl="1"/>
            <a:r>
              <a:rPr lang="en-CA" dirty="0" smtClean="0"/>
              <a:t>Importance</a:t>
            </a:r>
          </a:p>
          <a:p>
            <a:pPr lvl="2"/>
            <a:r>
              <a:rPr lang="en-CA" dirty="0" smtClean="0"/>
              <a:t>Listing the evidence based on which piece of evidence has the greatest impact on answering the original questions the incident is based on; moving to the information with the least impact on the results of the investigation </a:t>
            </a:r>
            <a:endParaRPr lang="en-CA" dirty="0"/>
          </a:p>
        </p:txBody>
      </p:sp>
    </p:spTree>
    <p:custDataLst>
      <p:tags r:id="rId1"/>
    </p:custDataLst>
    <p:extLst>
      <p:ext uri="{BB962C8B-B14F-4D97-AF65-F5344CB8AC3E}">
        <p14:creationId xmlns:p14="http://schemas.microsoft.com/office/powerpoint/2010/main" val="290496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a:t>
            </a:r>
            <a:r>
              <a:rPr lang="en-CA" dirty="0" smtClean="0"/>
              <a:t>Readings</a:t>
            </a:r>
            <a:endParaRPr lang="en-CA" dirty="0"/>
          </a:p>
        </p:txBody>
      </p:sp>
      <p:sp>
        <p:nvSpPr>
          <p:cNvPr id="3" name="Content Placeholder 2"/>
          <p:cNvSpPr>
            <a:spLocks noGrp="1"/>
          </p:cNvSpPr>
          <p:nvPr>
            <p:ph sz="quarter" idx="10"/>
          </p:nvPr>
        </p:nvSpPr>
        <p:spPr/>
        <p:txBody>
          <a:bodyPr>
            <a:normAutofit/>
          </a:bodyPr>
          <a:lstStyle/>
          <a:p>
            <a:r>
              <a:rPr lang="en-CA" dirty="0" smtClean="0"/>
              <a:t>Incident Response &amp; Computer Forensics: Third Edition</a:t>
            </a:r>
          </a:p>
          <a:p>
            <a:pPr lvl="1"/>
            <a:r>
              <a:rPr lang="en-CA" dirty="0" smtClean="0"/>
              <a:t>Chapter 16: Report Writing</a:t>
            </a:r>
          </a:p>
          <a:p>
            <a:r>
              <a:rPr lang="en-CA" dirty="0" smtClean="0"/>
              <a:t>Improving Your Technical Writing Skills</a:t>
            </a:r>
          </a:p>
          <a:p>
            <a:pPr lvl="1"/>
            <a:r>
              <a:rPr lang="en-CA" dirty="0" smtClean="0"/>
              <a:t>Author: Norman Fenton</a:t>
            </a:r>
          </a:p>
          <a:p>
            <a:pPr lvl="1"/>
            <a:r>
              <a:rPr lang="en-CA" dirty="0" smtClean="0"/>
              <a:t>School of Electronic Engineering and Computer Science</a:t>
            </a:r>
          </a:p>
          <a:p>
            <a:pPr lvl="1"/>
            <a:r>
              <a:rPr lang="en-CA" dirty="0" smtClean="0"/>
              <a:t>Queen Mary (University of London)</a:t>
            </a:r>
          </a:p>
          <a:p>
            <a:pPr lvl="2"/>
            <a:r>
              <a:rPr lang="en-CA" dirty="0" smtClean="0"/>
              <a:t>www.eecs.qmul.ac.uk/~norman/papers/good_writing/Technical%20writing.pdf</a:t>
            </a:r>
          </a:p>
          <a:p>
            <a:r>
              <a:rPr lang="en-CA" dirty="0"/>
              <a:t>Canadian Criminal Evidence/Opinion/Expert Evidence</a:t>
            </a:r>
          </a:p>
          <a:p>
            <a:pPr lvl="2"/>
            <a:r>
              <a:rPr lang="en-CA" dirty="0" smtClean="0"/>
              <a:t>https</a:t>
            </a:r>
            <a:r>
              <a:rPr lang="en-CA" dirty="0"/>
              <a:t>://en.wikibooks.org/wiki/Canadian_Criminal_Evidence/Opinion/Expert_Evidence</a:t>
            </a:r>
            <a:endParaRPr lang="en-CA" dirty="0" smtClean="0"/>
          </a:p>
        </p:txBody>
      </p:sp>
    </p:spTree>
    <p:custDataLst>
      <p:tags r:id="rId1"/>
    </p:custDataLst>
    <p:extLst>
      <p:ext uri="{BB962C8B-B14F-4D97-AF65-F5344CB8AC3E}">
        <p14:creationId xmlns:p14="http://schemas.microsoft.com/office/powerpoint/2010/main" val="219367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Conclusions</a:t>
            </a:r>
            <a:endParaRPr lang="en-CA" dirty="0"/>
          </a:p>
        </p:txBody>
      </p:sp>
      <p:sp>
        <p:nvSpPr>
          <p:cNvPr id="3" name="Content Placeholder 2"/>
          <p:cNvSpPr>
            <a:spLocks noGrp="1"/>
          </p:cNvSpPr>
          <p:nvPr>
            <p:ph sz="quarter" idx="10"/>
          </p:nvPr>
        </p:nvSpPr>
        <p:spPr/>
        <p:txBody>
          <a:bodyPr/>
          <a:lstStyle/>
          <a:p>
            <a:r>
              <a:rPr lang="en-CA" dirty="0" smtClean="0"/>
              <a:t>In this section, answer the questions posed at the beginning of the investigation.</a:t>
            </a:r>
          </a:p>
          <a:p>
            <a:r>
              <a:rPr lang="en-CA" dirty="0" smtClean="0"/>
              <a:t>The answers can be more detailed than in the Executive Summary.</a:t>
            </a:r>
          </a:p>
          <a:p>
            <a:r>
              <a:rPr lang="en-CA" dirty="0" smtClean="0"/>
              <a:t>You can include your opinion on what happened but ensure that you note that it is your opinion based on your training and experience.</a:t>
            </a:r>
          </a:p>
          <a:p>
            <a:endParaRPr lang="en-CA" dirty="0"/>
          </a:p>
        </p:txBody>
      </p:sp>
    </p:spTree>
    <p:custDataLst>
      <p:tags r:id="rId1"/>
    </p:custDataLst>
    <p:extLst>
      <p:ext uri="{BB962C8B-B14F-4D97-AF65-F5344CB8AC3E}">
        <p14:creationId xmlns:p14="http://schemas.microsoft.com/office/powerpoint/2010/main" val="249243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Appendices</a:t>
            </a:r>
            <a:endParaRPr lang="en-CA" dirty="0"/>
          </a:p>
        </p:txBody>
      </p:sp>
      <p:sp>
        <p:nvSpPr>
          <p:cNvPr id="3" name="Content Placeholder 2"/>
          <p:cNvSpPr>
            <a:spLocks noGrp="1"/>
          </p:cNvSpPr>
          <p:nvPr>
            <p:ph sz="quarter" idx="10"/>
          </p:nvPr>
        </p:nvSpPr>
        <p:spPr/>
        <p:txBody>
          <a:bodyPr/>
          <a:lstStyle/>
          <a:p>
            <a:r>
              <a:rPr lang="en-CA" dirty="0" smtClean="0"/>
              <a:t>Includes long listings, such as file system listings or content from a log file in excess of one or two pages.</a:t>
            </a:r>
          </a:p>
          <a:p>
            <a:r>
              <a:rPr lang="en-CA" dirty="0" smtClean="0"/>
              <a:t>Includes a glossary</a:t>
            </a:r>
          </a:p>
          <a:p>
            <a:r>
              <a:rPr lang="en-CA" dirty="0" smtClean="0"/>
              <a:t>Includes items that are important to the analysis but that don’t fit into the format of the report, or reports from particular tools you want to refer to or want to include in the analysis</a:t>
            </a:r>
          </a:p>
          <a:p>
            <a:pPr lvl="1"/>
            <a:r>
              <a:rPr lang="en-CA" dirty="0" err="1" smtClean="0"/>
              <a:t>EnCase</a:t>
            </a:r>
            <a:r>
              <a:rPr lang="en-CA" dirty="0" smtClean="0"/>
              <a:t> report</a:t>
            </a:r>
          </a:p>
          <a:p>
            <a:pPr lvl="1"/>
            <a:r>
              <a:rPr lang="en-CA" dirty="0" smtClean="0"/>
              <a:t>Internet Evidence Finder report</a:t>
            </a:r>
          </a:p>
          <a:p>
            <a:pPr lvl="1"/>
            <a:r>
              <a:rPr lang="en-CA" dirty="0" smtClean="0"/>
              <a:t>Malware report</a:t>
            </a:r>
          </a:p>
          <a:p>
            <a:pPr lvl="1"/>
            <a:endParaRPr lang="en-CA" dirty="0" smtClean="0"/>
          </a:p>
          <a:p>
            <a:endParaRPr lang="en-CA" dirty="0"/>
          </a:p>
        </p:txBody>
      </p:sp>
    </p:spTree>
    <p:custDataLst>
      <p:tags r:id="rId1"/>
    </p:custDataLst>
    <p:extLst>
      <p:ext uri="{BB962C8B-B14F-4D97-AF65-F5344CB8AC3E}">
        <p14:creationId xmlns:p14="http://schemas.microsoft.com/office/powerpoint/2010/main" val="101718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Tools</a:t>
            </a:r>
            <a:endParaRPr lang="en-CA" dirty="0"/>
          </a:p>
        </p:txBody>
      </p:sp>
      <p:sp>
        <p:nvSpPr>
          <p:cNvPr id="3" name="Content Placeholder 2"/>
          <p:cNvSpPr>
            <a:spLocks noGrp="1"/>
          </p:cNvSpPr>
          <p:nvPr>
            <p:ph sz="quarter" idx="10"/>
          </p:nvPr>
        </p:nvSpPr>
        <p:spPr/>
        <p:txBody>
          <a:bodyPr>
            <a:normAutofit lnSpcReduction="10000"/>
          </a:bodyPr>
          <a:lstStyle/>
          <a:p>
            <a:r>
              <a:rPr lang="en-CA" dirty="0" smtClean="0"/>
              <a:t>Note Taking Software</a:t>
            </a:r>
          </a:p>
          <a:p>
            <a:pPr lvl="1"/>
            <a:r>
              <a:rPr lang="en-CA" dirty="0" smtClean="0"/>
              <a:t>Casenotes</a:t>
            </a:r>
            <a:r>
              <a:rPr lang="en-CA" dirty="0"/>
              <a:t> </a:t>
            </a:r>
            <a:endParaRPr lang="en-CA" dirty="0" smtClean="0"/>
          </a:p>
          <a:p>
            <a:pPr lvl="2"/>
            <a:r>
              <a:rPr lang="en-CA" dirty="0" smtClean="0"/>
              <a:t>http</a:t>
            </a:r>
            <a:r>
              <a:rPr lang="en-CA" dirty="0"/>
              <a:t>://forensic-casenotes.software.informer.com/download</a:t>
            </a:r>
            <a:r>
              <a:rPr lang="en-CA" dirty="0" smtClean="0"/>
              <a:t>/</a:t>
            </a:r>
          </a:p>
          <a:p>
            <a:pPr lvl="1"/>
            <a:r>
              <a:rPr lang="en-CA" dirty="0" smtClean="0"/>
              <a:t>Microsoft OneNote</a:t>
            </a:r>
          </a:p>
          <a:p>
            <a:pPr lvl="2"/>
            <a:r>
              <a:rPr lang="en-CA" dirty="0" smtClean="0"/>
              <a:t>Microsoft Office 2003 and later</a:t>
            </a:r>
          </a:p>
          <a:p>
            <a:pPr lvl="1"/>
            <a:r>
              <a:rPr lang="en-CA" dirty="0" smtClean="0"/>
              <a:t>Mind-mapping Tools</a:t>
            </a:r>
          </a:p>
          <a:p>
            <a:pPr lvl="2"/>
            <a:r>
              <a:rPr lang="en-CA" dirty="0"/>
              <a:t>http://freemind.sourceforge.net/wiki/index.php/Download</a:t>
            </a:r>
            <a:endParaRPr lang="en-CA" dirty="0" smtClean="0"/>
          </a:p>
          <a:p>
            <a:r>
              <a:rPr lang="en-CA" dirty="0" smtClean="0"/>
              <a:t>Word Processor</a:t>
            </a:r>
          </a:p>
          <a:p>
            <a:pPr lvl="1"/>
            <a:r>
              <a:rPr lang="en-CA" dirty="0" smtClean="0"/>
              <a:t>Microsoft Word</a:t>
            </a:r>
          </a:p>
          <a:p>
            <a:pPr lvl="2"/>
            <a:r>
              <a:rPr lang="en-CA" dirty="0" smtClean="0"/>
              <a:t>Microsoft Office</a:t>
            </a:r>
          </a:p>
          <a:p>
            <a:r>
              <a:rPr lang="en-CA" dirty="0" smtClean="0"/>
              <a:t>Forensic analysis tools often include reporting modules</a:t>
            </a:r>
            <a:endParaRPr lang="en-CA" dirty="0"/>
          </a:p>
          <a:p>
            <a:pPr lvl="1"/>
            <a:r>
              <a:rPr lang="en-CA" dirty="0" smtClean="0"/>
              <a:t>EnCase</a:t>
            </a:r>
            <a:endParaRPr lang="en-CA" dirty="0"/>
          </a:p>
        </p:txBody>
      </p:sp>
    </p:spTree>
    <p:custDataLst>
      <p:tags r:id="rId1"/>
    </p:custDataLst>
    <p:extLst>
      <p:ext uri="{BB962C8B-B14F-4D97-AF65-F5344CB8AC3E}">
        <p14:creationId xmlns:p14="http://schemas.microsoft.com/office/powerpoint/2010/main" val="427675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CaseNotes.exe</a:t>
            </a:r>
            <a:endParaRPr lang="en-CA" dirty="0"/>
          </a:p>
        </p:txBody>
      </p:sp>
      <p:sp>
        <p:nvSpPr>
          <p:cNvPr id="3" name="Content Placeholder 2"/>
          <p:cNvSpPr>
            <a:spLocks noGrp="1"/>
          </p:cNvSpPr>
          <p:nvPr>
            <p:ph sz="quarter" idx="10"/>
          </p:nvPr>
        </p:nvSpPr>
        <p:spPr/>
        <p:txBody>
          <a:bodyPr/>
          <a:lstStyle/>
          <a:p>
            <a:r>
              <a:rPr lang="en-CA" dirty="0" smtClean="0"/>
              <a:t>Free download</a:t>
            </a:r>
          </a:p>
          <a:p>
            <a:pPr lvl="1"/>
            <a:r>
              <a:rPr lang="en-CA" dirty="0" smtClean="0"/>
              <a:t>http</a:t>
            </a:r>
            <a:r>
              <a:rPr lang="en-CA" dirty="0"/>
              <a:t>://</a:t>
            </a:r>
            <a:r>
              <a:rPr lang="en-CA" dirty="0" smtClean="0"/>
              <a:t>forensic-casenotes.software.informer.com/download/</a:t>
            </a:r>
          </a:p>
          <a:p>
            <a:r>
              <a:rPr lang="en-CA" dirty="0" smtClean="0"/>
              <a:t>Allows for a “write once, read many” data capture</a:t>
            </a:r>
          </a:p>
          <a:p>
            <a:r>
              <a:rPr lang="en-CA" dirty="0" smtClean="0"/>
              <a:t>Date and time stamps for each entry</a:t>
            </a:r>
          </a:p>
          <a:p>
            <a:r>
              <a:rPr lang="en-CA" dirty="0" smtClean="0"/>
              <a:t>Configuration of case meta-data</a:t>
            </a:r>
          </a:p>
          <a:p>
            <a:r>
              <a:rPr lang="en-CA" dirty="0" smtClean="0"/>
              <a:t>Audit log of data entry</a:t>
            </a:r>
          </a:p>
          <a:p>
            <a:r>
              <a:rPr lang="en-CA" dirty="0" smtClean="0"/>
              <a:t>Uses AES 512-bit encryption as an option to secure your case data</a:t>
            </a:r>
            <a:endParaRPr lang="en-CA" dirty="0"/>
          </a:p>
        </p:txBody>
      </p:sp>
    </p:spTree>
    <p:custDataLst>
      <p:tags r:id="rId1"/>
    </p:custDataLst>
    <p:extLst>
      <p:ext uri="{BB962C8B-B14F-4D97-AF65-F5344CB8AC3E}">
        <p14:creationId xmlns:p14="http://schemas.microsoft.com/office/powerpoint/2010/main" val="122306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Microsoft Office OneNote</a:t>
            </a:r>
            <a:endParaRPr lang="en-CA" dirty="0"/>
          </a:p>
        </p:txBody>
      </p:sp>
      <p:sp>
        <p:nvSpPr>
          <p:cNvPr id="3" name="Content Placeholder 2"/>
          <p:cNvSpPr>
            <a:spLocks noGrp="1"/>
          </p:cNvSpPr>
          <p:nvPr>
            <p:ph sz="quarter" idx="10"/>
          </p:nvPr>
        </p:nvSpPr>
        <p:spPr/>
        <p:txBody>
          <a:bodyPr>
            <a:normAutofit/>
          </a:bodyPr>
          <a:lstStyle/>
          <a:p>
            <a:r>
              <a:rPr lang="en-CA" dirty="0" smtClean="0"/>
              <a:t>Freeform information gathering</a:t>
            </a:r>
          </a:p>
          <a:p>
            <a:r>
              <a:rPr lang="en-CA" dirty="0" smtClean="0"/>
              <a:t>Multi-user collaboration</a:t>
            </a:r>
          </a:p>
          <a:p>
            <a:r>
              <a:rPr lang="en-CA" dirty="0" smtClean="0"/>
              <a:t>Can be used on many devices including:</a:t>
            </a:r>
          </a:p>
          <a:p>
            <a:pPr lvl="1"/>
            <a:r>
              <a:rPr lang="en-CA" dirty="0" smtClean="0"/>
              <a:t>Smart phones, Tablets, Windows PCs, </a:t>
            </a:r>
            <a:r>
              <a:rPr lang="en-CA" dirty="0" err="1" smtClean="0"/>
              <a:t>MacOS</a:t>
            </a:r>
            <a:endParaRPr lang="en-CA" dirty="0" smtClean="0"/>
          </a:p>
          <a:p>
            <a:pPr lvl="1"/>
            <a:r>
              <a:rPr lang="en-CA" dirty="0" smtClean="0"/>
              <a:t>Can sync devices automatically or as required</a:t>
            </a:r>
          </a:p>
          <a:p>
            <a:r>
              <a:rPr lang="en-CA" dirty="0" smtClean="0"/>
              <a:t>You can add:</a:t>
            </a:r>
          </a:p>
          <a:p>
            <a:pPr lvl="1"/>
            <a:r>
              <a:rPr lang="en-CA" dirty="0" smtClean="0"/>
              <a:t>Drawings, audio files, screen clippings, spreadsheets, Visio documents, online video or pictures</a:t>
            </a:r>
            <a:endParaRPr lang="en-CA" dirty="0"/>
          </a:p>
          <a:p>
            <a:r>
              <a:rPr lang="en-CA" dirty="0" smtClean="0"/>
              <a:t>Add date and time stamps for entries</a:t>
            </a:r>
          </a:p>
          <a:p>
            <a:r>
              <a:rPr lang="en-CA" dirty="0" smtClean="0"/>
              <a:t>Many more features available</a:t>
            </a:r>
            <a:endParaRPr lang="en-CA" dirty="0"/>
          </a:p>
        </p:txBody>
      </p:sp>
    </p:spTree>
    <p:custDataLst>
      <p:tags r:id="rId1"/>
    </p:custDataLst>
    <p:extLst>
      <p:ext uri="{BB962C8B-B14F-4D97-AF65-F5344CB8AC3E}">
        <p14:creationId xmlns:p14="http://schemas.microsoft.com/office/powerpoint/2010/main" val="389277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Mind-Mapping Tools</a:t>
            </a:r>
            <a:endParaRPr lang="en-CA" dirty="0"/>
          </a:p>
        </p:txBody>
      </p:sp>
      <p:pic>
        <p:nvPicPr>
          <p:cNvPr id="4" name="Content Placeholder 3" descr="Screen Clipping"/>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739618" y="1064895"/>
            <a:ext cx="5460224" cy="4967288"/>
          </a:xfrm>
        </p:spPr>
      </p:pic>
      <p:sp>
        <p:nvSpPr>
          <p:cNvPr id="5" name="Content Placeholder 2"/>
          <p:cNvSpPr txBox="1">
            <a:spLocks/>
          </p:cNvSpPr>
          <p:nvPr/>
        </p:nvSpPr>
        <p:spPr>
          <a:xfrm>
            <a:off x="838200" y="1825625"/>
            <a:ext cx="49014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CA" dirty="0" smtClean="0"/>
          </a:p>
          <a:p>
            <a:endParaRPr lang="en-CA" dirty="0" smtClean="0"/>
          </a:p>
        </p:txBody>
      </p:sp>
      <p:sp>
        <p:nvSpPr>
          <p:cNvPr id="6" name="Content Placeholder 2"/>
          <p:cNvSpPr txBox="1">
            <a:spLocks/>
          </p:cNvSpPr>
          <p:nvPr/>
        </p:nvSpPr>
        <p:spPr>
          <a:xfrm>
            <a:off x="990600" y="1978025"/>
            <a:ext cx="49014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smtClean="0"/>
              <a:t>Put thoughts down on paper as you think of them and move them from node to node as required</a:t>
            </a:r>
          </a:p>
          <a:p>
            <a:r>
              <a:rPr lang="en-CA" dirty="0" smtClean="0"/>
              <a:t>Add new branches as required</a:t>
            </a:r>
          </a:p>
          <a:p>
            <a:r>
              <a:rPr lang="en-CA" dirty="0" smtClean="0"/>
              <a:t>Copy and paste info into a node</a:t>
            </a:r>
          </a:p>
        </p:txBody>
      </p:sp>
    </p:spTree>
    <p:custDataLst>
      <p:tags r:id="rId1"/>
    </p:custDataLst>
    <p:extLst>
      <p:ext uri="{BB962C8B-B14F-4D97-AF65-F5344CB8AC3E}">
        <p14:creationId xmlns:p14="http://schemas.microsoft.com/office/powerpoint/2010/main" val="340617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Microsoft Office Word</a:t>
            </a:r>
            <a:endParaRPr lang="en-CA" dirty="0"/>
          </a:p>
        </p:txBody>
      </p:sp>
      <p:sp>
        <p:nvSpPr>
          <p:cNvPr id="3" name="Content Placeholder 2"/>
          <p:cNvSpPr>
            <a:spLocks noGrp="1"/>
          </p:cNvSpPr>
          <p:nvPr>
            <p:ph sz="quarter" idx="10"/>
          </p:nvPr>
        </p:nvSpPr>
        <p:spPr/>
        <p:txBody>
          <a:bodyPr/>
          <a:lstStyle/>
          <a:p>
            <a:r>
              <a:rPr lang="en-CA" dirty="0" smtClean="0"/>
              <a:t>Create templates</a:t>
            </a:r>
          </a:p>
          <a:p>
            <a:r>
              <a:rPr lang="en-CA" dirty="0" smtClean="0"/>
              <a:t>Auto-create table of contents</a:t>
            </a:r>
          </a:p>
          <a:p>
            <a:r>
              <a:rPr lang="en-CA" dirty="0" smtClean="0"/>
              <a:t>Import reports from other tools and modify with Word’s tools</a:t>
            </a:r>
          </a:p>
          <a:p>
            <a:r>
              <a:rPr lang="en-CA" dirty="0" smtClean="0"/>
              <a:t>Works seamlessly with OneNote</a:t>
            </a:r>
          </a:p>
          <a:p>
            <a:endParaRPr lang="en-CA" dirty="0" smtClean="0"/>
          </a:p>
          <a:p>
            <a:endParaRPr lang="en-CA" dirty="0"/>
          </a:p>
        </p:txBody>
      </p:sp>
    </p:spTree>
    <p:custDataLst>
      <p:tags r:id="rId1"/>
    </p:custDataLst>
    <p:extLst>
      <p:ext uri="{BB962C8B-B14F-4D97-AF65-F5344CB8AC3E}">
        <p14:creationId xmlns:p14="http://schemas.microsoft.com/office/powerpoint/2010/main" val="194320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Analysis Tools Reporting</a:t>
            </a:r>
            <a:endParaRPr lang="en-CA" dirty="0"/>
          </a:p>
        </p:txBody>
      </p:sp>
      <p:sp>
        <p:nvSpPr>
          <p:cNvPr id="3" name="Content Placeholder 2"/>
          <p:cNvSpPr>
            <a:spLocks noGrp="1"/>
          </p:cNvSpPr>
          <p:nvPr>
            <p:ph sz="quarter" idx="10"/>
          </p:nvPr>
        </p:nvSpPr>
        <p:spPr/>
        <p:txBody>
          <a:bodyPr/>
          <a:lstStyle/>
          <a:p>
            <a:r>
              <a:rPr lang="en-CA" dirty="0" smtClean="0"/>
              <a:t>Many forensic tools include a reporting module</a:t>
            </a:r>
          </a:p>
          <a:p>
            <a:r>
              <a:rPr lang="en-CA" dirty="0" smtClean="0"/>
              <a:t>EnCase lets you:</a:t>
            </a:r>
          </a:p>
          <a:p>
            <a:pPr lvl="1"/>
            <a:r>
              <a:rPr lang="en-CA" dirty="0" smtClean="0"/>
              <a:t>Bookmark evidence when you find it </a:t>
            </a:r>
          </a:p>
          <a:p>
            <a:pPr lvl="1"/>
            <a:r>
              <a:rPr lang="en-CA" dirty="0" smtClean="0"/>
              <a:t>Create a report based on the bookmarks</a:t>
            </a:r>
          </a:p>
          <a:p>
            <a:pPr lvl="1"/>
            <a:r>
              <a:rPr lang="en-CA" dirty="0" smtClean="0"/>
              <a:t>Export the report in the following formats:</a:t>
            </a:r>
          </a:p>
          <a:p>
            <a:pPr lvl="2"/>
            <a:r>
              <a:rPr lang="en-CA" dirty="0" smtClean="0"/>
              <a:t>Text</a:t>
            </a:r>
          </a:p>
          <a:p>
            <a:pPr lvl="2"/>
            <a:r>
              <a:rPr lang="en-CA" dirty="0" smtClean="0"/>
              <a:t>RTF</a:t>
            </a:r>
          </a:p>
          <a:p>
            <a:pPr lvl="2"/>
            <a:r>
              <a:rPr lang="en-CA" dirty="0" smtClean="0"/>
              <a:t>HTML</a:t>
            </a:r>
          </a:p>
          <a:p>
            <a:pPr lvl="2"/>
            <a:r>
              <a:rPr lang="en-CA" dirty="0" smtClean="0"/>
              <a:t>XML</a:t>
            </a:r>
          </a:p>
          <a:p>
            <a:pPr lvl="2"/>
            <a:r>
              <a:rPr lang="en-CA" dirty="0" smtClean="0"/>
              <a:t>PDF</a:t>
            </a:r>
          </a:p>
          <a:p>
            <a:pPr lvl="2"/>
            <a:endParaRPr lang="en-CA" dirty="0"/>
          </a:p>
        </p:txBody>
      </p:sp>
    </p:spTree>
    <p:custDataLst>
      <p:tags r:id="rId1"/>
    </p:custDataLst>
    <p:extLst>
      <p:ext uri="{BB962C8B-B14F-4D97-AF65-F5344CB8AC3E}">
        <p14:creationId xmlns:p14="http://schemas.microsoft.com/office/powerpoint/2010/main" val="2449164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Expert Witness Evidence</a:t>
            </a:r>
            <a:endParaRPr lang="en-CA" dirty="0"/>
          </a:p>
        </p:txBody>
      </p:sp>
      <p:sp>
        <p:nvSpPr>
          <p:cNvPr id="3" name="Content Placeholder 2"/>
          <p:cNvSpPr>
            <a:spLocks noGrp="1"/>
          </p:cNvSpPr>
          <p:nvPr>
            <p:ph sz="quarter" idx="10"/>
          </p:nvPr>
        </p:nvSpPr>
        <p:spPr/>
        <p:txBody>
          <a:bodyPr/>
          <a:lstStyle/>
          <a:p>
            <a:r>
              <a:rPr lang="en-CA" dirty="0" smtClean="0"/>
              <a:t>The primary difference between a regular witness and an expert witness is that the expert witness can give </a:t>
            </a:r>
            <a:r>
              <a:rPr lang="en-CA" dirty="0"/>
              <a:t>o</a:t>
            </a:r>
            <a:r>
              <a:rPr lang="en-CA" dirty="0" smtClean="0"/>
              <a:t>pinion evidence.</a:t>
            </a:r>
          </a:p>
          <a:p>
            <a:pPr lvl="1"/>
            <a:r>
              <a:rPr lang="en-CA" dirty="0" smtClean="0"/>
              <a:t>A regular witness can only state what they did or saw.</a:t>
            </a:r>
          </a:p>
          <a:p>
            <a:r>
              <a:rPr lang="en-CA" dirty="0" smtClean="0"/>
              <a:t>In the case of digital evidence, an expert can give an opinion on the results of the evidence analyzed.</a:t>
            </a:r>
          </a:p>
          <a:p>
            <a:pPr lvl="1"/>
            <a:r>
              <a:rPr lang="en-CA" dirty="0" smtClean="0"/>
              <a:t>Example: the link between a system and the construction of a web page</a:t>
            </a:r>
          </a:p>
          <a:p>
            <a:r>
              <a:rPr lang="en-CA" dirty="0" smtClean="0"/>
              <a:t>Expert evidence is expected to be impartial to be admissible.</a:t>
            </a:r>
            <a:endParaRPr lang="en-CA" dirty="0"/>
          </a:p>
        </p:txBody>
      </p:sp>
    </p:spTree>
    <p:custDataLst>
      <p:tags r:id="rId1"/>
    </p:custDataLst>
    <p:extLst>
      <p:ext uri="{BB962C8B-B14F-4D97-AF65-F5344CB8AC3E}">
        <p14:creationId xmlns:p14="http://schemas.microsoft.com/office/powerpoint/2010/main" val="1103675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Qualifying as an Expert Witness I</a:t>
            </a:r>
            <a:endParaRPr lang="en-CA" dirty="0"/>
          </a:p>
        </p:txBody>
      </p:sp>
      <p:sp>
        <p:nvSpPr>
          <p:cNvPr id="3" name="Content Placeholder 2"/>
          <p:cNvSpPr>
            <a:spLocks noGrp="1"/>
          </p:cNvSpPr>
          <p:nvPr>
            <p:ph sz="quarter" idx="10"/>
          </p:nvPr>
        </p:nvSpPr>
        <p:spPr/>
        <p:txBody>
          <a:bodyPr>
            <a:normAutofit/>
          </a:bodyPr>
          <a:lstStyle/>
          <a:p>
            <a:r>
              <a:rPr lang="en-CA" dirty="0" smtClean="0"/>
              <a:t>The trial judge will conduct a </a:t>
            </a:r>
            <a:r>
              <a:rPr lang="en-CA" i="1" dirty="0" err="1" smtClean="0"/>
              <a:t>voir</a:t>
            </a:r>
            <a:r>
              <a:rPr lang="en-CA" i="1" dirty="0" smtClean="0"/>
              <a:t> dire</a:t>
            </a:r>
            <a:r>
              <a:rPr lang="en-CA" dirty="0" smtClean="0"/>
              <a:t>, a trial within a trial, to determine if you are qualified to be an expert and the “nature and scope” of the proposed expert evidence.</a:t>
            </a:r>
          </a:p>
          <a:p>
            <a:r>
              <a:rPr lang="en-CA" dirty="0" smtClean="0"/>
              <a:t>Opinion evidence must meet the Mohan requirements (from a Supreme Court of Canada decision, 1994):</a:t>
            </a:r>
          </a:p>
          <a:p>
            <a:pPr lvl="1"/>
            <a:r>
              <a:rPr lang="en-CA" dirty="0" smtClean="0"/>
              <a:t>The opinion must be relevant</a:t>
            </a:r>
          </a:p>
          <a:p>
            <a:pPr lvl="1"/>
            <a:r>
              <a:rPr lang="en-CA" dirty="0" smtClean="0"/>
              <a:t>The opinion must be necessary to assist the trier-of-fact to draw the correct inference</a:t>
            </a:r>
          </a:p>
          <a:p>
            <a:pPr lvl="1"/>
            <a:r>
              <a:rPr lang="en-CA" dirty="0" smtClean="0"/>
              <a:t>The absence of any other exclusionary rule</a:t>
            </a:r>
          </a:p>
          <a:p>
            <a:pPr lvl="1"/>
            <a:r>
              <a:rPr lang="en-CA" dirty="0" smtClean="0"/>
              <a:t>The required qualifications of the proposed expert</a:t>
            </a:r>
          </a:p>
          <a:p>
            <a:endParaRPr lang="en-CA" dirty="0" smtClean="0"/>
          </a:p>
        </p:txBody>
      </p:sp>
      <p:sp>
        <p:nvSpPr>
          <p:cNvPr id="4" name="TextBox 3"/>
          <p:cNvSpPr txBox="1"/>
          <p:nvPr/>
        </p:nvSpPr>
        <p:spPr>
          <a:xfrm>
            <a:off x="9836333" y="6002272"/>
            <a:ext cx="1583703" cy="276999"/>
          </a:xfrm>
          <a:prstGeom prst="rect">
            <a:avLst/>
          </a:prstGeom>
          <a:noFill/>
        </p:spPr>
        <p:txBody>
          <a:bodyPr wrap="none" rtlCol="0">
            <a:spAutoFit/>
          </a:bodyPr>
          <a:lstStyle/>
          <a:p>
            <a:r>
              <a:rPr lang="en-CA" sz="1200" dirty="0" smtClean="0"/>
              <a:t>(Expert Evidence, </a:t>
            </a:r>
            <a:r>
              <a:rPr lang="en-CA" sz="1200" dirty="0" err="1" smtClean="0"/>
              <a:t>n.d.</a:t>
            </a:r>
            <a:r>
              <a:rPr lang="en-CA" sz="1200" dirty="0" smtClean="0"/>
              <a:t>)</a:t>
            </a:r>
            <a:endParaRPr lang="en-CA" sz="1200" dirty="0"/>
          </a:p>
        </p:txBody>
      </p:sp>
    </p:spTree>
    <p:custDataLst>
      <p:tags r:id="rId1"/>
    </p:custDataLst>
    <p:extLst>
      <p:ext uri="{BB962C8B-B14F-4D97-AF65-F5344CB8AC3E}">
        <p14:creationId xmlns:p14="http://schemas.microsoft.com/office/powerpoint/2010/main" val="111908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t>
            </a:r>
            <a:r>
              <a:rPr lang="en-US" b="1" dirty="0" smtClean="0"/>
              <a:t> </a:t>
            </a:r>
            <a:r>
              <a:rPr lang="en-US" dirty="0"/>
              <a:t>Old </a:t>
            </a:r>
            <a:r>
              <a:rPr lang="en-US" dirty="0" smtClean="0"/>
              <a:t>Adage:</a:t>
            </a:r>
            <a:endParaRPr lang="en-US" dirty="0"/>
          </a:p>
        </p:txBody>
      </p:sp>
      <p:sp>
        <p:nvSpPr>
          <p:cNvPr id="4" name="Rectangle 3"/>
          <p:cNvSpPr/>
          <p:nvPr/>
        </p:nvSpPr>
        <p:spPr>
          <a:xfrm>
            <a:off x="1554757" y="2370176"/>
            <a:ext cx="9082486" cy="2308324"/>
          </a:xfrm>
          <a:prstGeom prst="rect">
            <a:avLst/>
          </a:prstGeom>
          <a:noFill/>
        </p:spPr>
        <p:txBody>
          <a:bodyPr wrap="none" lIns="91440" tIns="45720" rIns="91440" bIns="45720">
            <a:spAutoFit/>
          </a:bodyPr>
          <a:lstStyle/>
          <a:p>
            <a:pPr algn="ctr"/>
            <a:r>
              <a:rPr lang="en-US" sz="7200" b="1" cap="none" spc="0" dirty="0" smtClean="0">
                <a:ln w="13462">
                  <a:solidFill>
                    <a:schemeClr val="bg1"/>
                  </a:solidFill>
                  <a:prstDash val="solid"/>
                </a:ln>
              </a:rPr>
              <a:t>If it’s not documented, </a:t>
            </a:r>
          </a:p>
          <a:p>
            <a:pPr algn="ctr"/>
            <a:r>
              <a:rPr lang="en-US" sz="7200" b="1" cap="none" spc="0" dirty="0" smtClean="0">
                <a:ln w="13462">
                  <a:solidFill>
                    <a:schemeClr val="bg1"/>
                  </a:solidFill>
                  <a:prstDash val="solid"/>
                </a:ln>
              </a:rPr>
              <a:t>it didn’t happen.</a:t>
            </a:r>
            <a:endParaRPr lang="en-US" sz="7200" b="1" cap="none" spc="0" dirty="0">
              <a:ln w="13462">
                <a:solidFill>
                  <a:schemeClr val="bg1"/>
                </a:solidFill>
                <a:prstDash val="solid"/>
              </a:ln>
            </a:endParaRPr>
          </a:p>
        </p:txBody>
      </p:sp>
    </p:spTree>
    <p:custDataLst>
      <p:tags r:id="rId1"/>
    </p:custDataLst>
    <p:extLst>
      <p:ext uri="{BB962C8B-B14F-4D97-AF65-F5344CB8AC3E}">
        <p14:creationId xmlns:p14="http://schemas.microsoft.com/office/powerpoint/2010/main" val="131516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Qualifying as an Expert Witness II</a:t>
            </a:r>
            <a:endParaRPr lang="en-CA" dirty="0"/>
          </a:p>
        </p:txBody>
      </p:sp>
      <p:sp>
        <p:nvSpPr>
          <p:cNvPr id="3" name="Content Placeholder 2"/>
          <p:cNvSpPr>
            <a:spLocks noGrp="1"/>
          </p:cNvSpPr>
          <p:nvPr>
            <p:ph sz="quarter" idx="10"/>
          </p:nvPr>
        </p:nvSpPr>
        <p:spPr/>
        <p:txBody>
          <a:bodyPr>
            <a:normAutofit lnSpcReduction="10000"/>
          </a:bodyPr>
          <a:lstStyle/>
          <a:p>
            <a:r>
              <a:rPr lang="en-CA" dirty="0" smtClean="0"/>
              <a:t>Qualification Process:</a:t>
            </a:r>
          </a:p>
          <a:p>
            <a:pPr lvl="1"/>
            <a:r>
              <a:rPr lang="en-CA" dirty="0" smtClean="0"/>
              <a:t>A </a:t>
            </a:r>
            <a:r>
              <a:rPr lang="en-CA" i="1" dirty="0" err="1" smtClean="0"/>
              <a:t>voir</a:t>
            </a:r>
            <a:r>
              <a:rPr lang="en-CA" i="1" dirty="0" smtClean="0"/>
              <a:t> dire</a:t>
            </a:r>
            <a:r>
              <a:rPr lang="en-CA" dirty="0" smtClean="0"/>
              <a:t> is started. If there is jury they are asked to leave the court room.</a:t>
            </a:r>
          </a:p>
          <a:p>
            <a:pPr lvl="1"/>
            <a:r>
              <a:rPr lang="en-CA" dirty="0" smtClean="0"/>
              <a:t>The lawyer calling the expert will start direct examination of the expert starting with a review of the expert’s resume. This includes educational, practical or other relevant experience, publications relevant to evidence to be given and other instances where the individual has been qualified as an expert witness and in what area the expertise was given.</a:t>
            </a:r>
          </a:p>
          <a:p>
            <a:pPr lvl="1"/>
            <a:r>
              <a:rPr lang="en-CA" dirty="0" smtClean="0"/>
              <a:t>The opposing lawyer is then given an opportunity to cross-examine the expert on his qualifications.</a:t>
            </a:r>
          </a:p>
          <a:p>
            <a:pPr lvl="1"/>
            <a:r>
              <a:rPr lang="en-CA" dirty="0" smtClean="0"/>
              <a:t>The Judge will then determine if the individual will be qualified as an expert and the scope of his expertise. </a:t>
            </a:r>
            <a:endParaRPr lang="en-CA" dirty="0"/>
          </a:p>
        </p:txBody>
      </p:sp>
    </p:spTree>
    <p:custDataLst>
      <p:tags r:id="rId1"/>
    </p:custDataLst>
    <p:extLst>
      <p:ext uri="{BB962C8B-B14F-4D97-AF65-F5344CB8AC3E}">
        <p14:creationId xmlns:p14="http://schemas.microsoft.com/office/powerpoint/2010/main" val="341258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Giving Evidence</a:t>
            </a:r>
            <a:endParaRPr lang="en-CA" dirty="0"/>
          </a:p>
        </p:txBody>
      </p:sp>
      <p:sp>
        <p:nvSpPr>
          <p:cNvPr id="3" name="Content Placeholder 2"/>
          <p:cNvSpPr>
            <a:spLocks noGrp="1"/>
          </p:cNvSpPr>
          <p:nvPr>
            <p:ph sz="quarter" idx="10"/>
          </p:nvPr>
        </p:nvSpPr>
        <p:spPr/>
        <p:txBody>
          <a:bodyPr/>
          <a:lstStyle/>
          <a:p>
            <a:r>
              <a:rPr lang="en-CA" dirty="0" smtClean="0"/>
              <a:t>Dress professionally</a:t>
            </a:r>
          </a:p>
          <a:p>
            <a:r>
              <a:rPr lang="en-CA" dirty="0" smtClean="0"/>
              <a:t>Speak up and speak slowly</a:t>
            </a:r>
          </a:p>
          <a:p>
            <a:pPr lvl="1"/>
            <a:r>
              <a:rPr lang="en-CA" dirty="0" smtClean="0"/>
              <a:t>Often if unsure, an individual will start to speak quickly</a:t>
            </a:r>
          </a:p>
          <a:p>
            <a:pPr lvl="1"/>
            <a:r>
              <a:rPr lang="en-CA" dirty="0" smtClean="0"/>
              <a:t>Don’t mumble</a:t>
            </a:r>
          </a:p>
          <a:p>
            <a:r>
              <a:rPr lang="en-CA" dirty="0" smtClean="0"/>
              <a:t>Be truthful and don’t embellish</a:t>
            </a:r>
          </a:p>
          <a:p>
            <a:r>
              <a:rPr lang="en-CA" dirty="0" smtClean="0"/>
              <a:t>Be concise and don’t ramble</a:t>
            </a:r>
          </a:p>
          <a:p>
            <a:r>
              <a:rPr lang="en-CA" dirty="0" smtClean="0"/>
              <a:t>Speak to the judge or the jury, if present</a:t>
            </a:r>
          </a:p>
          <a:p>
            <a:r>
              <a:rPr lang="en-CA" dirty="0" smtClean="0"/>
              <a:t>Relax. If you need a second, take a drink of water to give yourself time to think.</a:t>
            </a:r>
          </a:p>
          <a:p>
            <a:pPr lvl="1"/>
            <a:endParaRPr lang="en-CA" dirty="0"/>
          </a:p>
        </p:txBody>
      </p:sp>
    </p:spTree>
    <p:custDataLst>
      <p:tags r:id="rId1"/>
    </p:custDataLst>
    <p:extLst>
      <p:ext uri="{BB962C8B-B14F-4D97-AF65-F5344CB8AC3E}">
        <p14:creationId xmlns:p14="http://schemas.microsoft.com/office/powerpoint/2010/main" val="1638567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Giving Evidence</a:t>
            </a:r>
            <a:endParaRPr lang="en-CA" dirty="0"/>
          </a:p>
        </p:txBody>
      </p:sp>
      <p:sp>
        <p:nvSpPr>
          <p:cNvPr id="3" name="Content Placeholder 2"/>
          <p:cNvSpPr>
            <a:spLocks noGrp="1"/>
          </p:cNvSpPr>
          <p:nvPr>
            <p:ph sz="quarter" idx="10"/>
          </p:nvPr>
        </p:nvSpPr>
        <p:spPr/>
        <p:txBody>
          <a:bodyPr/>
          <a:lstStyle/>
          <a:p>
            <a:r>
              <a:rPr lang="en-CA" dirty="0" smtClean="0"/>
              <a:t>Listen carefully to the question</a:t>
            </a:r>
          </a:p>
          <a:p>
            <a:r>
              <a:rPr lang="en-CA" dirty="0" smtClean="0"/>
              <a:t>Ask lawyer to repeat if unsure of what they are asking</a:t>
            </a:r>
          </a:p>
          <a:p>
            <a:r>
              <a:rPr lang="en-CA" dirty="0" smtClean="0"/>
              <a:t>Think before you respond and don’t give more than what they ask for</a:t>
            </a:r>
          </a:p>
          <a:p>
            <a:r>
              <a:rPr lang="en-CA" dirty="0" smtClean="0"/>
              <a:t>Don’t argue with the lawyer asking the questions</a:t>
            </a:r>
          </a:p>
          <a:p>
            <a:r>
              <a:rPr lang="en-CA" dirty="0" smtClean="0"/>
              <a:t>Sometimes paraphrasing the question ensures everyone is on the same page</a:t>
            </a:r>
          </a:p>
          <a:p>
            <a:r>
              <a:rPr lang="en-CA" dirty="0" smtClean="0"/>
              <a:t>If you don’t know the answer, say you don’t know </a:t>
            </a:r>
          </a:p>
          <a:p>
            <a:endParaRPr lang="en-CA" dirty="0"/>
          </a:p>
        </p:txBody>
      </p:sp>
    </p:spTree>
    <p:custDataLst>
      <p:tags r:id="rId1"/>
    </p:custDataLst>
    <p:extLst>
      <p:ext uri="{BB962C8B-B14F-4D97-AF65-F5344CB8AC3E}">
        <p14:creationId xmlns:p14="http://schemas.microsoft.com/office/powerpoint/2010/main" val="1595264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Giving Evidence</a:t>
            </a:r>
            <a:endParaRPr lang="en-CA" dirty="0"/>
          </a:p>
        </p:txBody>
      </p:sp>
      <p:sp>
        <p:nvSpPr>
          <p:cNvPr id="3" name="Content Placeholder 2"/>
          <p:cNvSpPr>
            <a:spLocks noGrp="1"/>
          </p:cNvSpPr>
          <p:nvPr>
            <p:ph sz="quarter" idx="10"/>
          </p:nvPr>
        </p:nvSpPr>
        <p:spPr/>
        <p:txBody>
          <a:bodyPr>
            <a:normAutofit/>
          </a:bodyPr>
          <a:lstStyle/>
          <a:p>
            <a:r>
              <a:rPr lang="en-CA" dirty="0" smtClean="0"/>
              <a:t>If presented a document, be sure to read it carefully and ask questions if needed</a:t>
            </a:r>
          </a:p>
          <a:p>
            <a:r>
              <a:rPr lang="en-CA" dirty="0" smtClean="0"/>
              <a:t>When speaking to a lower court judge (e.g., Provincial Court), address as “Your Honour”</a:t>
            </a:r>
          </a:p>
          <a:p>
            <a:r>
              <a:rPr lang="en-CA" dirty="0" smtClean="0"/>
              <a:t>Superior court judges (e.g., Court of Queen’s Bench), address as “My Lord”</a:t>
            </a:r>
          </a:p>
          <a:p>
            <a:r>
              <a:rPr lang="en-CA" dirty="0" smtClean="0"/>
              <a:t>Law enforcement are often taught to stand in the witness box. This is a little psychological advantage so that when the opposing lawyer asks you a question, you are looking down on them as opposed to them standing over you.</a:t>
            </a:r>
          </a:p>
          <a:p>
            <a:endParaRPr lang="en-CA" dirty="0"/>
          </a:p>
        </p:txBody>
      </p:sp>
    </p:spTree>
    <p:custDataLst>
      <p:tags r:id="rId1"/>
    </p:custDataLst>
    <p:extLst>
      <p:ext uri="{BB962C8B-B14F-4D97-AF65-F5344CB8AC3E}">
        <p14:creationId xmlns:p14="http://schemas.microsoft.com/office/powerpoint/2010/main" val="4278806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Summary</a:t>
            </a:r>
            <a:endParaRPr lang="en-CA" dirty="0"/>
          </a:p>
        </p:txBody>
      </p:sp>
      <p:sp>
        <p:nvSpPr>
          <p:cNvPr id="5" name="Content Placeholder 4"/>
          <p:cNvSpPr>
            <a:spLocks noGrp="1"/>
          </p:cNvSpPr>
          <p:nvPr>
            <p:ph sz="quarter" idx="10"/>
          </p:nvPr>
        </p:nvSpPr>
        <p:spPr/>
        <p:txBody>
          <a:bodyPr>
            <a:normAutofit/>
          </a:bodyPr>
          <a:lstStyle/>
          <a:p>
            <a:r>
              <a:rPr lang="en-CA" dirty="0" smtClean="0"/>
              <a:t>Start your report when you start your investigation</a:t>
            </a:r>
          </a:p>
          <a:p>
            <a:r>
              <a:rPr lang="en-CA" dirty="0" smtClean="0"/>
              <a:t>Keep good detailed notes of everything you do</a:t>
            </a:r>
          </a:p>
          <a:p>
            <a:r>
              <a:rPr lang="en-CA" dirty="0" smtClean="0"/>
              <a:t>Create a template for your reports</a:t>
            </a:r>
          </a:p>
          <a:p>
            <a:r>
              <a:rPr lang="en-CA" dirty="0" smtClean="0"/>
              <a:t>Consider your audience</a:t>
            </a:r>
          </a:p>
          <a:p>
            <a:r>
              <a:rPr lang="en-CA" dirty="0" smtClean="0"/>
              <a:t>Reports will improve with experience</a:t>
            </a:r>
          </a:p>
          <a:p>
            <a:r>
              <a:rPr lang="en-CA" dirty="0" smtClean="0"/>
              <a:t>Expert witnesses can give opinion evidence based on their experience</a:t>
            </a:r>
          </a:p>
          <a:p>
            <a:r>
              <a:rPr lang="en-CA" dirty="0" smtClean="0"/>
              <a:t>Remember: if it’s not documented, it didn’t happen</a:t>
            </a:r>
            <a:endParaRPr lang="en-CA" dirty="0"/>
          </a:p>
        </p:txBody>
      </p:sp>
    </p:spTree>
    <p:custDataLst>
      <p:tags r:id="rId1"/>
    </p:custDataLst>
    <p:extLst>
      <p:ext uri="{BB962C8B-B14F-4D97-AF65-F5344CB8AC3E}">
        <p14:creationId xmlns:p14="http://schemas.microsoft.com/office/powerpoint/2010/main" val="2143369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References</a:t>
            </a:r>
            <a:endParaRPr lang="en-CA" dirty="0"/>
          </a:p>
        </p:txBody>
      </p:sp>
      <p:sp>
        <p:nvSpPr>
          <p:cNvPr id="5" name="Content Placeholder 4"/>
          <p:cNvSpPr>
            <a:spLocks noGrp="1"/>
          </p:cNvSpPr>
          <p:nvPr>
            <p:ph sz="quarter" idx="10"/>
          </p:nvPr>
        </p:nvSpPr>
        <p:spPr/>
        <p:txBody>
          <a:bodyPr>
            <a:normAutofit/>
          </a:bodyPr>
          <a:lstStyle/>
          <a:p>
            <a:r>
              <a:rPr lang="en-US" dirty="0" smtClean="0"/>
              <a:t>Canadian Criminal Evidence/Opinion/Expert Evidence (</a:t>
            </a:r>
            <a:r>
              <a:rPr lang="en-US" dirty="0" err="1" smtClean="0"/>
              <a:t>n.d.</a:t>
            </a:r>
            <a:r>
              <a:rPr lang="en-US" dirty="0" smtClean="0"/>
              <a:t>) Retrieved Sep. 25, 2017 from</a:t>
            </a:r>
            <a:r>
              <a:rPr lang="en-US" dirty="0"/>
              <a:t>: https://en.wikibooks.org/wiki/Canadian_Criminal_Evidence/Opinion/Expert_Evidence</a:t>
            </a:r>
            <a:endParaRPr lang="en-US" dirty="0" smtClean="0"/>
          </a:p>
          <a:p>
            <a:r>
              <a:rPr lang="en-CA" dirty="0" err="1" smtClean="0"/>
              <a:t>Luttgens</a:t>
            </a:r>
            <a:r>
              <a:rPr lang="en-CA" dirty="0" smtClean="0"/>
              <a:t>, J. T., Pepe, M. and </a:t>
            </a:r>
            <a:r>
              <a:rPr lang="en-CA" dirty="0" err="1" smtClean="0"/>
              <a:t>Mandia</a:t>
            </a:r>
            <a:r>
              <a:rPr lang="en-CA" dirty="0" smtClean="0"/>
              <a:t>, K. (2014). Incident response </a:t>
            </a:r>
            <a:r>
              <a:rPr lang="en-CA" dirty="0"/>
              <a:t>&amp; </a:t>
            </a:r>
            <a:r>
              <a:rPr lang="en-CA" dirty="0" smtClean="0"/>
              <a:t>computer </a:t>
            </a:r>
            <a:r>
              <a:rPr lang="en-CA" dirty="0"/>
              <a:t>f</a:t>
            </a:r>
            <a:r>
              <a:rPr lang="en-CA" dirty="0" smtClean="0"/>
              <a:t>orensics (3</a:t>
            </a:r>
            <a:r>
              <a:rPr lang="en-CA" baseline="30000" dirty="0" smtClean="0"/>
              <a:t>rd</a:t>
            </a:r>
            <a:r>
              <a:rPr lang="en-CA" dirty="0" smtClean="0"/>
              <a:t> </a:t>
            </a:r>
            <a:r>
              <a:rPr lang="en-CA" smtClean="0"/>
              <a:t>ed.). </a:t>
            </a:r>
            <a:r>
              <a:rPr lang="en-CA" dirty="0" smtClean="0"/>
              <a:t>Toronto: McGraw Hill.</a:t>
            </a:r>
            <a:endParaRPr lang="en-CA" dirty="0"/>
          </a:p>
        </p:txBody>
      </p:sp>
    </p:spTree>
    <p:custDataLst>
      <p:tags r:id="rId1"/>
    </p:custDataLst>
    <p:extLst>
      <p:ext uri="{BB962C8B-B14F-4D97-AF65-F5344CB8AC3E}">
        <p14:creationId xmlns:p14="http://schemas.microsoft.com/office/powerpoint/2010/main" val="2678404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858129" y="4142619"/>
            <a:ext cx="10455275" cy="2320925"/>
          </a:xfrm>
        </p:spPr>
        <p:txBody>
          <a:bodyPr>
            <a:normAutofit fontScale="62500" lnSpcReduction="20000"/>
          </a:bodyPr>
          <a:lstStyle/>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custDataLst>
      <p:tags r:id="rId1"/>
    </p:custDataLst>
    <p:extLst>
      <p:ext uri="{BB962C8B-B14F-4D97-AF65-F5344CB8AC3E}">
        <p14:creationId xmlns:p14="http://schemas.microsoft.com/office/powerpoint/2010/main" val="335900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Why Report?</a:t>
            </a:r>
            <a:endParaRPr lang="en-CA" dirty="0"/>
          </a:p>
        </p:txBody>
      </p:sp>
      <p:sp>
        <p:nvSpPr>
          <p:cNvPr id="3" name="Content Placeholder 2"/>
          <p:cNvSpPr>
            <a:spLocks noGrp="1"/>
          </p:cNvSpPr>
          <p:nvPr>
            <p:ph sz="quarter" idx="10"/>
          </p:nvPr>
        </p:nvSpPr>
        <p:spPr/>
        <p:txBody>
          <a:bodyPr/>
          <a:lstStyle/>
          <a:p>
            <a:r>
              <a:rPr lang="en-CA" dirty="0" smtClean="0"/>
              <a:t>Record keeping for work activity</a:t>
            </a:r>
          </a:p>
          <a:p>
            <a:r>
              <a:rPr lang="en-CA" dirty="0" smtClean="0"/>
              <a:t>Documentation for internal action</a:t>
            </a:r>
          </a:p>
          <a:p>
            <a:r>
              <a:rPr lang="en-CA" dirty="0" smtClean="0"/>
              <a:t>Policy or regulatory requirements</a:t>
            </a:r>
          </a:p>
          <a:p>
            <a:r>
              <a:rPr lang="en-CA" dirty="0" smtClean="0"/>
              <a:t>Final activity for </a:t>
            </a:r>
            <a:r>
              <a:rPr lang="en-CA" dirty="0"/>
              <a:t>e</a:t>
            </a:r>
            <a:r>
              <a:rPr lang="en-CA" dirty="0" smtClean="0"/>
              <a:t>xternal customer</a:t>
            </a:r>
          </a:p>
          <a:p>
            <a:r>
              <a:rPr lang="en-CA" dirty="0" smtClean="0"/>
              <a:t>Presentation of evidence in a Judicial hearing</a:t>
            </a:r>
          </a:p>
          <a:p>
            <a:r>
              <a:rPr lang="en-CA" dirty="0" smtClean="0"/>
              <a:t>Best practice</a:t>
            </a:r>
          </a:p>
          <a:p>
            <a:endParaRPr lang="en-CA" dirty="0"/>
          </a:p>
        </p:txBody>
      </p:sp>
    </p:spTree>
    <p:custDataLst>
      <p:tags r:id="rId1"/>
    </p:custDataLst>
    <p:extLst>
      <p:ext uri="{BB962C8B-B14F-4D97-AF65-F5344CB8AC3E}">
        <p14:creationId xmlns:p14="http://schemas.microsoft.com/office/powerpoint/2010/main" val="262194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Guidelines</a:t>
            </a:r>
            <a:endParaRPr lang="en-CA" dirty="0"/>
          </a:p>
        </p:txBody>
      </p:sp>
      <p:sp>
        <p:nvSpPr>
          <p:cNvPr id="3" name="Content Placeholder 2"/>
          <p:cNvSpPr>
            <a:spLocks noGrp="1"/>
          </p:cNvSpPr>
          <p:nvPr>
            <p:ph sz="quarter" idx="10"/>
          </p:nvPr>
        </p:nvSpPr>
        <p:spPr/>
        <p:txBody>
          <a:bodyPr>
            <a:normAutofit/>
          </a:bodyPr>
          <a:lstStyle/>
          <a:p>
            <a:r>
              <a:rPr lang="en-CA" dirty="0" smtClean="0"/>
              <a:t>Start when you open the case</a:t>
            </a:r>
          </a:p>
          <a:p>
            <a:r>
              <a:rPr lang="en-CA" dirty="0" smtClean="0"/>
              <a:t>Keep detailed notes with date and time included</a:t>
            </a:r>
          </a:p>
          <a:p>
            <a:r>
              <a:rPr lang="en-CA" dirty="0" smtClean="0"/>
              <a:t>Can be pen and paper, software-based or both</a:t>
            </a:r>
          </a:p>
          <a:p>
            <a:pPr lvl="1"/>
            <a:r>
              <a:rPr lang="en-CA" dirty="0" smtClean="0"/>
              <a:t>Be consistent in your chosen method</a:t>
            </a:r>
          </a:p>
          <a:p>
            <a:r>
              <a:rPr lang="en-CA" dirty="0" smtClean="0"/>
              <a:t>Create a template for final report</a:t>
            </a:r>
          </a:p>
          <a:p>
            <a:r>
              <a:rPr lang="en-CA" dirty="0" smtClean="0"/>
              <a:t>Until final report is complete use a “DRAFT” watermark</a:t>
            </a:r>
          </a:p>
          <a:p>
            <a:r>
              <a:rPr lang="en-CA" dirty="0" smtClean="0"/>
              <a:t>Maintain focus on your goal</a:t>
            </a:r>
          </a:p>
          <a:p>
            <a:r>
              <a:rPr lang="en-CA" dirty="0" smtClean="0"/>
              <a:t>Be factual</a:t>
            </a:r>
          </a:p>
          <a:p>
            <a:pPr lvl="1"/>
            <a:r>
              <a:rPr lang="en-CA" dirty="0" smtClean="0"/>
              <a:t>If including opinions, make sure you identify it as an opinion and include how you came to your opinion</a:t>
            </a:r>
            <a:endParaRPr lang="en-CA" dirty="0"/>
          </a:p>
        </p:txBody>
      </p:sp>
    </p:spTree>
    <p:custDataLst>
      <p:tags r:id="rId1"/>
    </p:custDataLst>
    <p:extLst>
      <p:ext uri="{BB962C8B-B14F-4D97-AF65-F5344CB8AC3E}">
        <p14:creationId xmlns:p14="http://schemas.microsoft.com/office/powerpoint/2010/main" val="424571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Guidelines</a:t>
            </a:r>
            <a:endParaRPr lang="en-CA" dirty="0"/>
          </a:p>
        </p:txBody>
      </p:sp>
      <p:sp>
        <p:nvSpPr>
          <p:cNvPr id="3" name="Content Placeholder 2"/>
          <p:cNvSpPr>
            <a:spLocks noGrp="1"/>
          </p:cNvSpPr>
          <p:nvPr>
            <p:ph sz="quarter" idx="10"/>
          </p:nvPr>
        </p:nvSpPr>
        <p:spPr/>
        <p:txBody>
          <a:bodyPr/>
          <a:lstStyle/>
          <a:p>
            <a:r>
              <a:rPr lang="en-CA" dirty="0" smtClean="0"/>
              <a:t>Consider the audience</a:t>
            </a:r>
          </a:p>
          <a:p>
            <a:pPr lvl="1"/>
            <a:r>
              <a:rPr lang="en-CA" dirty="0" smtClean="0"/>
              <a:t>Technical vs. non-technical</a:t>
            </a:r>
          </a:p>
          <a:p>
            <a:pPr lvl="1"/>
            <a:r>
              <a:rPr lang="en-CA" dirty="0" smtClean="0"/>
              <a:t>Executive vs. information technology group</a:t>
            </a:r>
          </a:p>
          <a:p>
            <a:pPr lvl="1"/>
            <a:r>
              <a:rPr lang="en-CA" dirty="0" smtClean="0"/>
              <a:t>Internal vs. external</a:t>
            </a:r>
          </a:p>
          <a:p>
            <a:r>
              <a:rPr lang="en-CA" dirty="0" smtClean="0"/>
              <a:t>If using acronyms</a:t>
            </a:r>
          </a:p>
          <a:p>
            <a:pPr lvl="1"/>
            <a:r>
              <a:rPr lang="en-CA" dirty="0" smtClean="0"/>
              <a:t>Spell out completely the first time with acronym in brackets</a:t>
            </a:r>
          </a:p>
          <a:p>
            <a:pPr lvl="2"/>
            <a:r>
              <a:rPr lang="en-CA" dirty="0" smtClean="0"/>
              <a:t>Computer Security Incident Response Team (CSIRT)</a:t>
            </a:r>
          </a:p>
          <a:p>
            <a:r>
              <a:rPr lang="en-CA" dirty="0" smtClean="0"/>
              <a:t>Keep it simple</a:t>
            </a:r>
          </a:p>
          <a:p>
            <a:pPr lvl="1"/>
            <a:r>
              <a:rPr lang="en-CA" dirty="0" smtClean="0"/>
              <a:t>Don’t try to impress by using large or unusual words</a:t>
            </a:r>
            <a:endParaRPr lang="en-CA" dirty="0"/>
          </a:p>
        </p:txBody>
      </p:sp>
    </p:spTree>
    <p:custDataLst>
      <p:tags r:id="rId1"/>
    </p:custDataLst>
    <p:extLst>
      <p:ext uri="{BB962C8B-B14F-4D97-AF65-F5344CB8AC3E}">
        <p14:creationId xmlns:p14="http://schemas.microsoft.com/office/powerpoint/2010/main" val="304028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Guidelines</a:t>
            </a:r>
            <a:endParaRPr lang="en-CA" dirty="0"/>
          </a:p>
        </p:txBody>
      </p:sp>
      <p:sp>
        <p:nvSpPr>
          <p:cNvPr id="3" name="Content Placeholder 2"/>
          <p:cNvSpPr>
            <a:spLocks noGrp="1"/>
          </p:cNvSpPr>
          <p:nvPr>
            <p:ph sz="quarter" idx="10"/>
          </p:nvPr>
        </p:nvSpPr>
        <p:spPr/>
        <p:txBody>
          <a:bodyPr/>
          <a:lstStyle/>
          <a:p>
            <a:r>
              <a:rPr lang="en-CA" dirty="0" smtClean="0"/>
              <a:t>Use peer review</a:t>
            </a:r>
          </a:p>
          <a:p>
            <a:pPr lvl="1"/>
            <a:r>
              <a:rPr lang="en-CA" dirty="0" smtClean="0"/>
              <a:t>Let someone else on your team read the report and then consider their feedback.</a:t>
            </a:r>
          </a:p>
          <a:p>
            <a:r>
              <a:rPr lang="en-CA" dirty="0" smtClean="0"/>
              <a:t>Use absolutes with caution</a:t>
            </a:r>
          </a:p>
          <a:p>
            <a:pPr lvl="1"/>
            <a:r>
              <a:rPr lang="en-CA" dirty="0" smtClean="0"/>
              <a:t>You can seldom say something </a:t>
            </a:r>
            <a:r>
              <a:rPr lang="en-CA" i="1" dirty="0" smtClean="0"/>
              <a:t>never</a:t>
            </a:r>
            <a:r>
              <a:rPr lang="en-CA" dirty="0" smtClean="0"/>
              <a:t> happens. This could come back to bite you during a cross-examination.</a:t>
            </a:r>
          </a:p>
          <a:p>
            <a:r>
              <a:rPr lang="en-CA" dirty="0" smtClean="0"/>
              <a:t>Don’t rush but be timely </a:t>
            </a:r>
          </a:p>
          <a:p>
            <a:pPr lvl="1"/>
            <a:r>
              <a:rPr lang="en-CA" dirty="0" smtClean="0"/>
              <a:t>This is an important step. Explain your actions and make sure someone else could follow your report and draw the same conclusion, however, it may be time sensitive.</a:t>
            </a:r>
          </a:p>
          <a:p>
            <a:endParaRPr lang="en-CA" dirty="0"/>
          </a:p>
        </p:txBody>
      </p:sp>
    </p:spTree>
    <p:custDataLst>
      <p:tags r:id="rId1"/>
    </p:custDataLst>
    <p:extLst>
      <p:ext uri="{BB962C8B-B14F-4D97-AF65-F5344CB8AC3E}">
        <p14:creationId xmlns:p14="http://schemas.microsoft.com/office/powerpoint/2010/main" val="112580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Report Writing Guidelines</a:t>
            </a:r>
            <a:endParaRPr lang="en-CA" dirty="0"/>
          </a:p>
        </p:txBody>
      </p:sp>
      <p:sp>
        <p:nvSpPr>
          <p:cNvPr id="3" name="Content Placeholder 2"/>
          <p:cNvSpPr>
            <a:spLocks noGrp="1"/>
          </p:cNvSpPr>
          <p:nvPr>
            <p:ph sz="quarter" idx="10"/>
          </p:nvPr>
        </p:nvSpPr>
        <p:spPr/>
        <p:txBody>
          <a:bodyPr/>
          <a:lstStyle/>
          <a:p>
            <a:r>
              <a:rPr lang="en-CA" dirty="0" smtClean="0"/>
              <a:t>Consider the format of your report and how to deliver it</a:t>
            </a:r>
          </a:p>
          <a:p>
            <a:pPr lvl="1"/>
            <a:r>
              <a:rPr lang="en-CA" dirty="0" smtClean="0"/>
              <a:t>Document format</a:t>
            </a:r>
          </a:p>
          <a:p>
            <a:pPr lvl="2"/>
            <a:r>
              <a:rPr lang="en-CA" dirty="0" smtClean="0"/>
              <a:t>Easy to deliver to client </a:t>
            </a:r>
          </a:p>
          <a:p>
            <a:pPr lvl="2"/>
            <a:r>
              <a:rPr lang="en-CA" dirty="0" smtClean="0"/>
              <a:t>More difficult to enter in court</a:t>
            </a:r>
          </a:p>
          <a:p>
            <a:pPr lvl="2"/>
            <a:r>
              <a:rPr lang="en-CA" dirty="0" smtClean="0"/>
              <a:t>Easy to edit</a:t>
            </a:r>
          </a:p>
          <a:p>
            <a:pPr lvl="2"/>
            <a:r>
              <a:rPr lang="en-CA" dirty="0" smtClean="0"/>
              <a:t>Can be very lengthy and consume several volume</a:t>
            </a:r>
          </a:p>
          <a:p>
            <a:pPr marL="914400" lvl="2" indent="0">
              <a:buNone/>
            </a:pPr>
            <a:endParaRPr lang="en-CA" dirty="0" smtClean="0"/>
          </a:p>
          <a:p>
            <a:pPr lvl="1"/>
            <a:r>
              <a:rPr lang="en-CA" dirty="0" smtClean="0"/>
              <a:t>HTML format</a:t>
            </a:r>
          </a:p>
          <a:p>
            <a:pPr lvl="2"/>
            <a:r>
              <a:rPr lang="en-CA" dirty="0" smtClean="0"/>
              <a:t>More difficult to create and edit once created</a:t>
            </a:r>
          </a:p>
          <a:p>
            <a:pPr lvl="2"/>
            <a:r>
              <a:rPr lang="en-CA" dirty="0" smtClean="0"/>
              <a:t>Easy to navigate with hyper links</a:t>
            </a:r>
          </a:p>
          <a:p>
            <a:pPr lvl="2"/>
            <a:r>
              <a:rPr lang="en-CA" dirty="0" smtClean="0"/>
              <a:t>Easy/difficult to enter in court</a:t>
            </a:r>
          </a:p>
          <a:p>
            <a:pPr lvl="1"/>
            <a:endParaRPr lang="en-CA" dirty="0"/>
          </a:p>
        </p:txBody>
      </p:sp>
    </p:spTree>
    <p:custDataLst>
      <p:tags r:id="rId1"/>
    </p:custDataLst>
    <p:extLst>
      <p:ext uri="{BB962C8B-B14F-4D97-AF65-F5344CB8AC3E}">
        <p14:creationId xmlns:p14="http://schemas.microsoft.com/office/powerpoint/2010/main" val="142013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Report Writing Guidelines</a:t>
            </a:r>
            <a:endParaRPr lang="en-CA" sz="2800" dirty="0"/>
          </a:p>
        </p:txBody>
      </p:sp>
      <p:sp>
        <p:nvSpPr>
          <p:cNvPr id="3" name="Content Placeholder 2"/>
          <p:cNvSpPr>
            <a:spLocks noGrp="1"/>
          </p:cNvSpPr>
          <p:nvPr>
            <p:ph sz="quarter" idx="10"/>
          </p:nvPr>
        </p:nvSpPr>
        <p:spPr>
          <a:xfrm>
            <a:off x="846669" y="1248508"/>
            <a:ext cx="5591646" cy="4967260"/>
          </a:xfrm>
        </p:spPr>
        <p:txBody>
          <a:bodyPr>
            <a:normAutofit/>
          </a:bodyPr>
          <a:lstStyle/>
          <a:p>
            <a:r>
              <a:rPr lang="en-CA" dirty="0" smtClean="0"/>
              <a:t>Write in active voice</a:t>
            </a:r>
          </a:p>
          <a:p>
            <a:r>
              <a:rPr lang="en-CA" dirty="0" smtClean="0"/>
              <a:t>Write in past tense</a:t>
            </a:r>
          </a:p>
          <a:p>
            <a:r>
              <a:rPr lang="en-CA" dirty="0" smtClean="0"/>
              <a:t>Use concise sentences</a:t>
            </a:r>
          </a:p>
          <a:p>
            <a:r>
              <a:rPr lang="en-CA" dirty="0" smtClean="0"/>
              <a:t>Be specific</a:t>
            </a:r>
          </a:p>
          <a:p>
            <a:r>
              <a:rPr lang="en-CA" dirty="0" smtClean="0"/>
              <a:t>State what you did, not what </a:t>
            </a:r>
            <a:r>
              <a:rPr lang="en-CA" dirty="0" smtClean="0"/>
              <a:t>you </a:t>
            </a:r>
            <a:r>
              <a:rPr lang="en-CA" dirty="0" smtClean="0"/>
              <a:t>couldn’t do</a:t>
            </a:r>
          </a:p>
          <a:p>
            <a:r>
              <a:rPr lang="en-CA" dirty="0" smtClean="0"/>
              <a:t>Use transitions</a:t>
            </a:r>
          </a:p>
          <a:p>
            <a:pPr lvl="1"/>
            <a:endParaRPr lang="en-CA" dirty="0"/>
          </a:p>
        </p:txBody>
      </p:sp>
      <p:sp>
        <p:nvSpPr>
          <p:cNvPr id="4" name="Content Placeholder 2"/>
          <p:cNvSpPr txBox="1">
            <a:spLocks/>
          </p:cNvSpPr>
          <p:nvPr/>
        </p:nvSpPr>
        <p:spPr>
          <a:xfrm>
            <a:off x="6438314" y="1301604"/>
            <a:ext cx="4915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smtClean="0"/>
              <a:t>Use acronyms correctly</a:t>
            </a:r>
          </a:p>
          <a:p>
            <a:r>
              <a:rPr lang="en-CA" dirty="0" smtClean="0"/>
              <a:t>Avoid jargon and ambiguous words</a:t>
            </a:r>
          </a:p>
          <a:p>
            <a:r>
              <a:rPr lang="en-CA" dirty="0" smtClean="0"/>
              <a:t>Use names consistently</a:t>
            </a:r>
          </a:p>
          <a:p>
            <a:r>
              <a:rPr lang="en-CA" dirty="0" smtClean="0"/>
              <a:t>Avoid informal language</a:t>
            </a:r>
          </a:p>
          <a:p>
            <a:r>
              <a:rPr lang="en-CA" dirty="0" smtClean="0"/>
              <a:t>Clearly identify opinion</a:t>
            </a:r>
          </a:p>
          <a:p>
            <a:pPr lvl="1"/>
            <a:endParaRPr lang="en-CA" dirty="0"/>
          </a:p>
        </p:txBody>
      </p:sp>
      <p:sp>
        <p:nvSpPr>
          <p:cNvPr id="6" name="TextBox 5"/>
          <p:cNvSpPr txBox="1"/>
          <p:nvPr/>
        </p:nvSpPr>
        <p:spPr>
          <a:xfrm>
            <a:off x="8896057" y="5375943"/>
            <a:ext cx="2398285" cy="276999"/>
          </a:xfrm>
          <a:prstGeom prst="rect">
            <a:avLst/>
          </a:prstGeom>
          <a:noFill/>
        </p:spPr>
        <p:txBody>
          <a:bodyPr wrap="none" rtlCol="0">
            <a:spAutoFit/>
          </a:bodyPr>
          <a:lstStyle/>
          <a:p>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8866071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S0ZfiWQ6"/>
  <p:tag name="ARTICULATE_DESIGN_ID_ER MASTER_2015" val="9PSDpKzw"/>
  <p:tag name="ARTICULATE_SLIDE_COUNT" val="3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10434</TotalTime>
  <Words>3491</Words>
  <Application>Microsoft Office PowerPoint</Application>
  <PresentationFormat>Widescreen</PresentationFormat>
  <Paragraphs>345</Paragraphs>
  <Slides>36</Slides>
  <Notes>11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Times New Roman</vt:lpstr>
      <vt:lpstr>Verdana</vt:lpstr>
      <vt:lpstr>Wingdings</vt:lpstr>
      <vt:lpstr>Office Theme</vt:lpstr>
      <vt:lpstr>ER Master_2015</vt:lpstr>
      <vt:lpstr>ITSC 306: Computer Forensics</vt:lpstr>
      <vt:lpstr>Module Readings</vt:lpstr>
      <vt:lpstr>An Old Adage:</vt:lpstr>
      <vt:lpstr>Why Report?</vt:lpstr>
      <vt:lpstr>Report Writing Guidelines</vt:lpstr>
      <vt:lpstr>Report Writing Guidelines</vt:lpstr>
      <vt:lpstr>Report Writing Guidelines</vt:lpstr>
      <vt:lpstr>Report Writing Guidelines</vt:lpstr>
      <vt:lpstr>Report Writing Guidelines</vt:lpstr>
      <vt:lpstr>Report Writing Guidelines</vt:lpstr>
      <vt:lpstr>Report Format</vt:lpstr>
      <vt:lpstr>Title Page</vt:lpstr>
      <vt:lpstr>Executive Summary</vt:lpstr>
      <vt:lpstr>Background Information</vt:lpstr>
      <vt:lpstr>Examination Objectives</vt:lpstr>
      <vt:lpstr>Evidence Analyzed</vt:lpstr>
      <vt:lpstr>Methodology</vt:lpstr>
      <vt:lpstr>Relevant Findings</vt:lpstr>
      <vt:lpstr>Analysis Details</vt:lpstr>
      <vt:lpstr>Conclusions</vt:lpstr>
      <vt:lpstr>Appendices</vt:lpstr>
      <vt:lpstr>Report Writing Tools</vt:lpstr>
      <vt:lpstr>CaseNotes.exe</vt:lpstr>
      <vt:lpstr>Microsoft Office OneNote</vt:lpstr>
      <vt:lpstr>Mind-Mapping Tools</vt:lpstr>
      <vt:lpstr>Microsoft Office Word</vt:lpstr>
      <vt:lpstr>Forensic Analysis Tools Reporting</vt:lpstr>
      <vt:lpstr>Expert Witness Evidence</vt:lpstr>
      <vt:lpstr>Qualifying as an Expert Witness I</vt:lpstr>
      <vt:lpstr>Qualifying as an Expert Witness II</vt:lpstr>
      <vt:lpstr>Giving Evidence</vt:lpstr>
      <vt:lpstr>Giving Evidence</vt:lpstr>
      <vt:lpstr>Giving Evidence</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100</cp:revision>
  <dcterms:created xsi:type="dcterms:W3CDTF">2016-04-05T14:17:30Z</dcterms:created>
  <dcterms:modified xsi:type="dcterms:W3CDTF">2018-01-30T21:28:24Z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015BE33F-A8E9-4EE1-B9DD-1FA745E04481</vt:lpwstr>
  </property>
  <property fmtid="{D5CDD505-2E9C-101B-9397-08002B2CF9AE}" pid="3" name="ArticulatePath">
    <vt:lpwstr>ITSC306_Mod7_Forensic_Reporting</vt:lpwstr>
  </property>
</Properties>
</file>