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CA" sz="4400" spc="-1" strike="noStrike">
                <a:latin typeface="Arial"/>
              </a:rPr>
              <a:t>Click to move the slide</a:t>
            </a:r>
            <a:endParaRPr b="0" lang="en-CA" sz="4400" spc="-1" strike="noStrike">
              <a:latin typeface="Arial"/>
            </a:endParaRPr>
          </a:p>
        </p:txBody>
      </p:sp>
      <p:sp>
        <p:nvSpPr>
          <p:cNvPr id="196" name="PlaceHolder 2"/>
          <p:cNvSpPr>
            <a:spLocks noGrp="1"/>
          </p:cNvSpPr>
          <p:nvPr>
            <p:ph type="body"/>
          </p:nvPr>
        </p:nvSpPr>
        <p:spPr>
          <a:xfrm>
            <a:off x="777240" y="4777560"/>
            <a:ext cx="6217560" cy="4525920"/>
          </a:xfrm>
          <a:prstGeom prst="rect">
            <a:avLst/>
          </a:prstGeom>
        </p:spPr>
        <p:txBody>
          <a:bodyPr lIns="0" rIns="0" tIns="0" bIns="0">
            <a:noAutofit/>
          </a:bodyPr>
          <a:p>
            <a:r>
              <a:rPr b="0" lang="en-CA" sz="2000" spc="-1" strike="noStrike">
                <a:latin typeface="Arial"/>
              </a:rPr>
              <a:t>Click to edit the notes format</a:t>
            </a:r>
            <a:endParaRPr b="0" lang="en-CA" sz="2000" spc="-1" strike="noStrike">
              <a:latin typeface="Arial"/>
            </a:endParaRPr>
          </a:p>
        </p:txBody>
      </p:sp>
      <p:sp>
        <p:nvSpPr>
          <p:cNvPr id="197" name="PlaceHolder 3"/>
          <p:cNvSpPr>
            <a:spLocks noGrp="1"/>
          </p:cNvSpPr>
          <p:nvPr>
            <p:ph type="hdr"/>
          </p:nvPr>
        </p:nvSpPr>
        <p:spPr>
          <a:xfrm>
            <a:off x="0" y="0"/>
            <a:ext cx="3372840" cy="502560"/>
          </a:xfrm>
          <a:prstGeom prst="rect">
            <a:avLst/>
          </a:prstGeom>
        </p:spPr>
        <p:txBody>
          <a:bodyPr lIns="0" rIns="0" tIns="0" bIns="0">
            <a:noAutofit/>
          </a:bodyPr>
          <a:p>
            <a:r>
              <a:rPr b="0" lang="en-CA" sz="1400" spc="-1" strike="noStrike">
                <a:latin typeface="Times New Roman"/>
              </a:rPr>
              <a:t>&lt;header&gt;</a:t>
            </a:r>
            <a:endParaRPr b="0" lang="en-CA" sz="1400" spc="-1" strike="noStrike">
              <a:latin typeface="Times New Roman"/>
            </a:endParaRPr>
          </a:p>
        </p:txBody>
      </p:sp>
      <p:sp>
        <p:nvSpPr>
          <p:cNvPr id="198" name="PlaceHolder 4"/>
          <p:cNvSpPr>
            <a:spLocks noGrp="1"/>
          </p:cNvSpPr>
          <p:nvPr>
            <p:ph type="dt"/>
          </p:nvPr>
        </p:nvSpPr>
        <p:spPr>
          <a:xfrm>
            <a:off x="4399200" y="0"/>
            <a:ext cx="3372840" cy="502560"/>
          </a:xfrm>
          <a:prstGeom prst="rect">
            <a:avLst/>
          </a:prstGeom>
        </p:spPr>
        <p:txBody>
          <a:bodyPr lIns="0" rIns="0" tIns="0" bIns="0">
            <a:noAutofit/>
          </a:bodyPr>
          <a:p>
            <a:pPr algn="r"/>
            <a:r>
              <a:rPr b="0" lang="en-CA" sz="1400" spc="-1" strike="noStrike">
                <a:latin typeface="Times New Roman"/>
              </a:rPr>
              <a:t>&lt;date/time&gt;</a:t>
            </a:r>
            <a:endParaRPr b="0" lang="en-CA" sz="1400" spc="-1" strike="noStrike">
              <a:latin typeface="Times New Roman"/>
            </a:endParaRPr>
          </a:p>
        </p:txBody>
      </p:sp>
      <p:sp>
        <p:nvSpPr>
          <p:cNvPr id="199" name="PlaceHolder 5"/>
          <p:cNvSpPr>
            <a:spLocks noGrp="1"/>
          </p:cNvSpPr>
          <p:nvPr>
            <p:ph type="ftr"/>
          </p:nvPr>
        </p:nvSpPr>
        <p:spPr>
          <a:xfrm>
            <a:off x="0" y="9555480"/>
            <a:ext cx="3372840" cy="502560"/>
          </a:xfrm>
          <a:prstGeom prst="rect">
            <a:avLst/>
          </a:prstGeom>
        </p:spPr>
        <p:txBody>
          <a:bodyPr lIns="0" rIns="0" tIns="0" bIns="0" anchor="b">
            <a:noAutofit/>
          </a:bodyPr>
          <a:p>
            <a:r>
              <a:rPr b="0" lang="en-CA" sz="1400" spc="-1" strike="noStrike">
                <a:latin typeface="Times New Roman"/>
              </a:rPr>
              <a:t>&lt;footer&gt;</a:t>
            </a:r>
            <a:endParaRPr b="0" lang="en-CA" sz="1400" spc="-1" strike="noStrike">
              <a:latin typeface="Times New Roman"/>
            </a:endParaRPr>
          </a:p>
        </p:txBody>
      </p:sp>
      <p:sp>
        <p:nvSpPr>
          <p:cNvPr id="20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3D1CCA2-B908-4D92-B16E-BBFE2BE9EF32}"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685800" y="1143000"/>
            <a:ext cx="5484960" cy="3084840"/>
          </a:xfrm>
          <a:prstGeom prst="rect">
            <a:avLst/>
          </a:prstGeom>
        </p:spPr>
      </p:sp>
      <p:sp>
        <p:nvSpPr>
          <p:cNvPr id="227" name="PlaceHolder 2"/>
          <p:cNvSpPr>
            <a:spLocks noGrp="1"/>
          </p:cNvSpPr>
          <p:nvPr>
            <p:ph type="body"/>
          </p:nvPr>
        </p:nvSpPr>
        <p:spPr>
          <a:xfrm>
            <a:off x="685800" y="4400640"/>
            <a:ext cx="5484960" cy="3598920"/>
          </a:xfrm>
          <a:prstGeom prst="rect">
            <a:avLst/>
          </a:prstGeom>
        </p:spPr>
        <p:txBody>
          <a:bodyPr lIns="0" rIns="0" tIns="0" bIns="0">
            <a:noAutofit/>
          </a:bodyPr>
          <a:p>
            <a:endParaRPr b="0" lang="en-CA" sz="2000" spc="-1" strike="noStrike">
              <a:latin typeface="Arial"/>
            </a:endParaRPr>
          </a:p>
        </p:txBody>
      </p:sp>
      <p:sp>
        <p:nvSpPr>
          <p:cNvPr id="228"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7B01773-06E8-4E18-9A01-02B56062F11F}" type="slidenum">
              <a:rPr b="0" lang="en-CA" sz="1200" spc="-1" strike="noStrike">
                <a:solidFill>
                  <a:srgbClr val="000000"/>
                </a:solidFill>
                <a:latin typeface="+mn-lt"/>
                <a:ea typeface="+mn-ea"/>
              </a:rPr>
              <a:t>&lt;number&gt;</a:t>
            </a:fld>
            <a:endParaRPr b="0" lang="en-C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2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14480" y="904320"/>
            <a:ext cx="3706920" cy="471672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393840" y="-27360"/>
            <a:ext cx="2310120" cy="293940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6" descr=""/>
          <p:cNvPicPr/>
          <p:nvPr/>
        </p:nvPicPr>
        <p:blipFill>
          <a:blip r:embed="rId2"/>
          <a:stretch/>
        </p:blipFill>
        <p:spPr>
          <a:xfrm>
            <a:off x="698400" y="6176880"/>
            <a:ext cx="1649520" cy="67968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eb8"/>
        </a:solidFill>
      </p:bgPr>
    </p:bg>
    <p:spTree>
      <p:nvGrpSpPr>
        <p:cNvPr id="1" name=""/>
        <p:cNvGrpSpPr/>
        <p:nvPr/>
      </p:nvGrpSpPr>
      <p:grpSpPr>
        <a:xfrm>
          <a:off x="0" y="0"/>
          <a:ext cx="0" cy="0"/>
          <a:chOff x="0" y="0"/>
          <a:chExt cx="0" cy="0"/>
        </a:xfrm>
      </p:grpSpPr>
      <p:pic>
        <p:nvPicPr>
          <p:cNvPr id="117" name="Picture 5" descr=""/>
          <p:cNvPicPr/>
          <p:nvPr/>
        </p:nvPicPr>
        <p:blipFill>
          <a:blip r:embed="rId2"/>
          <a:srcRect l="0" t="28238" r="35723" b="0"/>
          <a:stretch/>
        </p:blipFill>
        <p:spPr>
          <a:xfrm>
            <a:off x="7118280" y="-21240"/>
            <a:ext cx="5065200" cy="5706720"/>
          </a:xfrm>
          <a:prstGeom prst="rect">
            <a:avLst/>
          </a:prstGeom>
          <a:ln>
            <a:noFill/>
          </a:ln>
        </p:spPr>
      </p:pic>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291c"/>
        </a:solidFill>
      </p:bgPr>
    </p:bg>
    <p:spTree>
      <p:nvGrpSpPr>
        <p:cNvPr id="1" name=""/>
        <p:cNvGrpSpPr/>
        <p:nvPr/>
      </p:nvGrpSpPr>
      <p:grpSpPr>
        <a:xfrm>
          <a:off x="0" y="0"/>
          <a:ext cx="0" cy="0"/>
          <a:chOff x="0" y="0"/>
          <a:chExt cx="0" cy="0"/>
        </a:xfrm>
      </p:grpSpPr>
      <p:pic>
        <p:nvPicPr>
          <p:cNvPr id="156" name="Picture 1" descr=""/>
          <p:cNvPicPr/>
          <p:nvPr/>
        </p:nvPicPr>
        <p:blipFill>
          <a:blip r:embed="rId2"/>
          <a:srcRect l="0" t="28238" r="35723" b="0"/>
          <a:stretch/>
        </p:blipFill>
        <p:spPr>
          <a:xfrm>
            <a:off x="7118280" y="-21240"/>
            <a:ext cx="5065200" cy="5706720"/>
          </a:xfrm>
          <a:prstGeom prst="rect">
            <a:avLst/>
          </a:prstGeom>
          <a:ln>
            <a:noFill/>
          </a:ln>
        </p:spPr>
      </p:pic>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15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mailto:george.chase@sait.ca" TargetMode="External"/><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822840" y="1122480"/>
            <a:ext cx="8062920" cy="2903760"/>
          </a:xfrm>
          <a:prstGeom prst="rect">
            <a:avLst/>
          </a:prstGeom>
          <a:noFill/>
          <a:ln>
            <a:noFill/>
          </a:ln>
        </p:spPr>
        <p:style>
          <a:lnRef idx="0"/>
          <a:fillRef idx="0"/>
          <a:effectRef idx="0"/>
          <a:fontRef idx="minor"/>
        </p:style>
        <p:txBody>
          <a:bodyPr lIns="90000" rIns="90000" tIns="45000" bIns="45000" anchor="b">
            <a:normAutofit fontScale="94000"/>
          </a:bodyPr>
          <a:p>
            <a:pPr>
              <a:lnSpc>
                <a:spcPct val="90000"/>
              </a:lnSpc>
            </a:pPr>
            <a:r>
              <a:rPr b="1" lang="en-CA" sz="5400" spc="-1" strike="noStrike">
                <a:solidFill>
                  <a:srgbClr val="da291c"/>
                </a:solidFill>
                <a:latin typeface="Titillium"/>
                <a:ea typeface="Verdana"/>
              </a:rPr>
              <a:t>ITSC 200 – Network Protocols and Security</a:t>
            </a:r>
            <a:br/>
            <a:endParaRPr b="0" lang="en-CA" sz="5400" spc="-1" strike="noStrike">
              <a:latin typeface="Arial"/>
            </a:endParaRPr>
          </a:p>
        </p:txBody>
      </p:sp>
      <p:sp>
        <p:nvSpPr>
          <p:cNvPr id="202" name="CustomShape 2"/>
          <p:cNvSpPr/>
          <p:nvPr/>
        </p:nvSpPr>
        <p:spPr>
          <a:xfrm>
            <a:off x="3822840" y="4354200"/>
            <a:ext cx="6843960" cy="902160"/>
          </a:xfrm>
          <a:prstGeom prst="rect">
            <a:avLst/>
          </a:prstGeom>
          <a:noFill/>
          <a:ln>
            <a:noFill/>
          </a:ln>
        </p:spPr>
        <p:style>
          <a:lnRef idx="0"/>
          <a:fillRef idx="0"/>
          <a:effectRef idx="0"/>
          <a:fontRef idx="minor"/>
        </p:style>
        <p:txBody>
          <a:bodyPr lIns="90000" rIns="90000" tIns="45000" bIns="45000">
            <a:normAutofit fontScale="47000"/>
          </a:bodyPr>
          <a:p>
            <a:pPr>
              <a:lnSpc>
                <a:spcPct val="90000"/>
              </a:lnSpc>
              <a:spcBef>
                <a:spcPts val="1001"/>
              </a:spcBef>
            </a:pPr>
            <a:r>
              <a:rPr b="0" lang="en-CA" sz="3000" spc="-1" strike="noStrike">
                <a:solidFill>
                  <a:srgbClr val="da291c"/>
                </a:solidFill>
                <a:latin typeface="Titillium"/>
                <a:ea typeface="Verdana"/>
              </a:rPr>
              <a:t>January, 2021 (Thank goodness 2020 is over)</a:t>
            </a:r>
            <a:endParaRPr b="0" lang="en-CA" sz="3000" spc="-1" strike="noStrike">
              <a:latin typeface="Arial"/>
            </a:endParaRPr>
          </a:p>
          <a:p>
            <a:pPr>
              <a:lnSpc>
                <a:spcPct val="90000"/>
              </a:lnSpc>
              <a:spcBef>
                <a:spcPts val="1001"/>
              </a:spcBef>
            </a:pPr>
            <a:r>
              <a:rPr b="0" lang="en-CA" sz="3000" spc="-1" strike="noStrike">
                <a:solidFill>
                  <a:srgbClr val="da291c"/>
                </a:solidFill>
                <a:latin typeface="Titillium"/>
                <a:ea typeface="Verdana"/>
              </a:rPr>
              <a:t>Welcome to SAIT! </a:t>
            </a:r>
            <a:endParaRPr b="0" lang="en-CA" sz="3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2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Generally, the average week will follow the same format.</a:t>
            </a:r>
            <a:endParaRPr b="0" lang="en-CA" sz="28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One class will be a lab for students. The focus will be the </a:t>
            </a:r>
            <a:r>
              <a:rPr b="1" lang="en-CA" sz="2400" spc="-1" strike="noStrike">
                <a:solidFill>
                  <a:srgbClr val="000000"/>
                </a:solidFill>
                <a:latin typeface="Verdana"/>
                <a:ea typeface="Verdana"/>
              </a:rPr>
              <a:t>Cisco Networking labs</a:t>
            </a:r>
            <a:r>
              <a:rPr b="0" lang="en-CA" sz="2400" spc="-1" strike="noStrike">
                <a:solidFill>
                  <a:srgbClr val="000000"/>
                </a:solidFill>
                <a:latin typeface="Verdana"/>
                <a:ea typeface="Verdana"/>
              </a:rPr>
              <a:t>.</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One class will be primarily a </a:t>
            </a:r>
            <a:r>
              <a:rPr b="1" lang="en-CA" sz="2400" spc="-1" strike="noStrike">
                <a:solidFill>
                  <a:srgbClr val="000000"/>
                </a:solidFill>
                <a:latin typeface="Verdana"/>
                <a:ea typeface="Verdana"/>
              </a:rPr>
              <a:t>lecture about networking</a:t>
            </a:r>
            <a:r>
              <a:rPr b="0" lang="en-CA" sz="2400" spc="-1" strike="noStrike">
                <a:solidFill>
                  <a:srgbClr val="000000"/>
                </a:solidFill>
                <a:latin typeface="Verdana"/>
                <a:ea typeface="Verdana"/>
              </a:rPr>
              <a:t> and will follow the Cisco Network Academy curriculum. Wireshark will be added to these lectures where appropriate and may include examining Wireshark captures so laptops are required.</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One class will be primarily </a:t>
            </a:r>
            <a:r>
              <a:rPr b="1" lang="en-CA" sz="2400" spc="-1" strike="noStrike">
                <a:solidFill>
                  <a:srgbClr val="000000"/>
                </a:solidFill>
                <a:latin typeface="Verdana"/>
                <a:ea typeface="Verdana"/>
              </a:rPr>
              <a:t>lecture and lab on operating systems</a:t>
            </a:r>
            <a:r>
              <a:rPr b="0" lang="en-CA" sz="2400" spc="-1" strike="noStrike">
                <a:solidFill>
                  <a:srgbClr val="000000"/>
                </a:solidFill>
                <a:latin typeface="Verdana"/>
                <a:ea typeface="Verdana"/>
              </a:rPr>
              <a:t>. Wireshark will be added to these lectures where appropriate. Virtual machines on your laptops and/or Cybera cloud may be used during classes.</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CA" sz="6000" spc="-1" strike="noStrike">
                <a:solidFill>
                  <a:srgbClr val="ffffff"/>
                </a:solidFill>
                <a:latin typeface="Titillium Bd"/>
                <a:ea typeface="Verdana"/>
              </a:rPr>
              <a:t>Coffee Break!</a:t>
            </a:r>
            <a:endParaRPr b="0" lang="en-CA" sz="6000" spc="-1" strike="noStrike">
              <a:latin typeface="Arial"/>
            </a:endParaRPr>
          </a:p>
        </p:txBody>
      </p:sp>
      <p:pic>
        <p:nvPicPr>
          <p:cNvPr id="222" name="Picture 11" descr=""/>
          <p:cNvPicPr/>
          <p:nvPr/>
        </p:nvPicPr>
        <p:blipFill>
          <a:blip r:embed="rId1"/>
          <a:stretch/>
        </p:blipFill>
        <p:spPr>
          <a:xfrm>
            <a:off x="1338120" y="867960"/>
            <a:ext cx="3554640" cy="2387160"/>
          </a:xfrm>
          <a:prstGeom prst="rect">
            <a:avLst/>
          </a:prstGeom>
          <a:ln w="936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2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Introduction to your Cisco Network Academy user accounts</a:t>
            </a:r>
            <a:endParaRPr b="0" lang="en-CA" sz="2800" spc="-1" strike="noStrike">
              <a:latin typeface="Arial"/>
            </a:endParaRPr>
          </a:p>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Start using the Cisco Online curriculum.</a:t>
            </a:r>
            <a:endParaRPr b="0" lang="en-CA" sz="28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Introduction to Netacad</a:t>
            </a:r>
            <a:br/>
            <a:r>
              <a:rPr b="0" lang="en-CA" sz="2400" spc="-1" strike="noStrike">
                <a:solidFill>
                  <a:srgbClr val="000000"/>
                </a:solidFill>
                <a:latin typeface="Verdana"/>
                <a:ea typeface="Verdana"/>
              </a:rPr>
              <a:t> </a:t>
            </a:r>
            <a:endParaRPr b="0" lang="en-CA" sz="2400" spc="-1" strike="noStrike">
              <a:latin typeface="Arial"/>
            </a:endParaRPr>
          </a:p>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Chapter 1, Cisco Netacad</a:t>
            </a:r>
            <a:endParaRPr b="0" lang="en-CA" sz="2800" spc="-1" strike="noStrike">
              <a:latin typeface="Arial"/>
            </a:endParaRPr>
          </a:p>
          <a:p>
            <a:pPr>
              <a:lnSpc>
                <a:spcPct val="90000"/>
              </a:lnSpc>
              <a:spcBef>
                <a:spcPts val="1001"/>
              </a:spcBef>
            </a:pP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831960" y="1709640"/>
            <a:ext cx="10514160" cy="423252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CA" sz="6000" spc="-1" strike="noStrike">
                <a:solidFill>
                  <a:srgbClr val="ffffff"/>
                </a:solidFill>
                <a:latin typeface="Titillium Bd"/>
                <a:ea typeface="Verdana"/>
              </a:rPr>
              <a:t>Welcome to the</a:t>
            </a:r>
            <a:br/>
            <a:r>
              <a:rPr b="0" lang="en-CA" sz="6000" spc="-1" strike="noStrike">
                <a:solidFill>
                  <a:srgbClr val="ffffff"/>
                </a:solidFill>
                <a:latin typeface="Titillium Bd"/>
                <a:ea typeface="Verdana"/>
              </a:rPr>
              <a:t>ISS program!</a:t>
            </a:r>
            <a:br/>
            <a:br/>
            <a:endParaRPr b="0" lang="en-CA"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831960" y="1709640"/>
            <a:ext cx="10514160" cy="203976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1" lang="en-CA" sz="5400" spc="-1" strike="noStrike">
                <a:solidFill>
                  <a:srgbClr val="da291c"/>
                </a:solidFill>
                <a:latin typeface="Titillium Bd"/>
                <a:ea typeface="Verdana"/>
              </a:rPr>
              <a:t>Today’s Objectives</a:t>
            </a:r>
            <a:endParaRPr b="0" lang="en-CA" sz="5400" spc="-1" strike="noStrike">
              <a:latin typeface="Arial"/>
            </a:endParaRPr>
          </a:p>
        </p:txBody>
      </p:sp>
      <p:sp>
        <p:nvSpPr>
          <p:cNvPr id="204" name="CustomShape 2"/>
          <p:cNvSpPr/>
          <p:nvPr/>
        </p:nvSpPr>
        <p:spPr>
          <a:xfrm>
            <a:off x="831960" y="3900240"/>
            <a:ext cx="11109960" cy="2188080"/>
          </a:xfrm>
          <a:prstGeom prst="rect">
            <a:avLst/>
          </a:prstGeom>
          <a:noFill/>
          <a:ln>
            <a:noFill/>
          </a:ln>
        </p:spPr>
        <p:style>
          <a:lnRef idx="0"/>
          <a:fillRef idx="0"/>
          <a:effectRef idx="0"/>
          <a:fontRef idx="minor"/>
        </p:style>
        <p:txBody>
          <a:bodyPr lIns="90000" rIns="90000" tIns="45000" bIns="45000">
            <a:noAutofit/>
          </a:bodyPr>
          <a:p>
            <a:pPr lvl="1" marL="342000" indent="-284400">
              <a:lnSpc>
                <a:spcPct val="100000"/>
              </a:lnSpc>
              <a:spcBef>
                <a:spcPts val="768"/>
              </a:spcBef>
              <a:buClr>
                <a:srgbClr val="000000"/>
              </a:buClr>
              <a:buFont typeface="Arial"/>
              <a:buChar char="•"/>
            </a:pPr>
            <a:r>
              <a:rPr b="1" lang="en-CA" sz="2800" spc="-1" strike="noStrike">
                <a:solidFill>
                  <a:srgbClr val="000000"/>
                </a:solidFill>
                <a:latin typeface="Titillium"/>
                <a:ea typeface="Verdana"/>
              </a:rPr>
              <a:t>To start initial introductions</a:t>
            </a:r>
            <a:endParaRPr b="0" lang="en-CA" sz="2800" spc="-1" strike="noStrike">
              <a:latin typeface="Arial"/>
            </a:endParaRPr>
          </a:p>
          <a:p>
            <a:pPr lvl="1" marL="342000" indent="-284400">
              <a:lnSpc>
                <a:spcPct val="100000"/>
              </a:lnSpc>
              <a:spcBef>
                <a:spcPts val="768"/>
              </a:spcBef>
              <a:buClr>
                <a:srgbClr val="000000"/>
              </a:buClr>
              <a:buFont typeface="Arial"/>
              <a:buChar char="•"/>
            </a:pPr>
            <a:r>
              <a:rPr b="1" lang="en-CA" sz="2800" spc="-1" strike="noStrike">
                <a:solidFill>
                  <a:srgbClr val="000000"/>
                </a:solidFill>
                <a:latin typeface="Titillium"/>
                <a:ea typeface="Verdana"/>
              </a:rPr>
              <a:t>To set expectations of the time and effort required to succeed</a:t>
            </a:r>
            <a:endParaRPr b="0" lang="en-CA" sz="2800" spc="-1" strike="noStrike">
              <a:latin typeface="Arial"/>
            </a:endParaRPr>
          </a:p>
          <a:p>
            <a:pPr lvl="1" marL="342000" indent="-284400">
              <a:lnSpc>
                <a:spcPct val="100000"/>
              </a:lnSpc>
              <a:spcBef>
                <a:spcPts val="768"/>
              </a:spcBef>
              <a:buClr>
                <a:srgbClr val="000000"/>
              </a:buClr>
              <a:buFont typeface="Arial"/>
              <a:buChar char="•"/>
            </a:pPr>
            <a:r>
              <a:rPr b="1" lang="en-CA" sz="2800" spc="-1" strike="noStrike">
                <a:solidFill>
                  <a:srgbClr val="000000"/>
                </a:solidFill>
                <a:latin typeface="Titillium"/>
                <a:ea typeface="Verdana"/>
              </a:rPr>
              <a:t>To give you the resources you need to get started</a:t>
            </a:r>
            <a:endParaRPr b="0" lang="en-CA" sz="2800" spc="-1" strike="noStrike">
              <a:latin typeface="Arial"/>
            </a:endParaRPr>
          </a:p>
          <a:p>
            <a:pPr>
              <a:lnSpc>
                <a:spcPct val="90000"/>
              </a:lnSpc>
              <a:spcBef>
                <a:spcPts val="1001"/>
              </a:spcBef>
            </a:pP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CA" sz="4400" spc="-1" strike="noStrike">
                <a:solidFill>
                  <a:srgbClr val="000000"/>
                </a:solidFill>
                <a:latin typeface="Titillium Bd"/>
                <a:ea typeface="Verdana"/>
              </a:rPr>
              <a:t>Introductions/Welcome</a:t>
            </a:r>
            <a:endParaRPr b="0" lang="en-CA" sz="4400" spc="-1" strike="noStrike">
              <a:latin typeface="Arial"/>
            </a:endParaRPr>
          </a:p>
        </p:txBody>
      </p:sp>
      <p:sp>
        <p:nvSpPr>
          <p:cNvPr id="20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768"/>
              </a:spcBef>
            </a:pPr>
            <a:r>
              <a:rPr b="0" lang="en-CA" sz="2800" spc="-1" strike="noStrike">
                <a:solidFill>
                  <a:srgbClr val="000000"/>
                </a:solidFill>
                <a:latin typeface="Titillium"/>
                <a:ea typeface="Verdana"/>
              </a:rPr>
              <a:t>George Chase / Henrique Pereira</a:t>
            </a:r>
            <a:endParaRPr b="0" lang="en-CA" sz="2800" spc="-1" strike="noStrike">
              <a:latin typeface="Arial"/>
            </a:endParaRPr>
          </a:p>
          <a:p>
            <a:pPr lvl="3" marL="799200" indent="-282960">
              <a:lnSpc>
                <a:spcPct val="90000"/>
              </a:lnSpc>
              <a:spcBef>
                <a:spcPts val="768"/>
              </a:spcBef>
              <a:buClr>
                <a:srgbClr val="000000"/>
              </a:buClr>
              <a:buFont typeface="Arial"/>
              <a:buChar char="•"/>
            </a:pPr>
            <a:r>
              <a:rPr b="0" lang="en-CA" sz="2600" spc="-1" strike="noStrike">
                <a:solidFill>
                  <a:srgbClr val="000000"/>
                </a:solidFill>
                <a:latin typeface="Titillium"/>
                <a:ea typeface="Verdana"/>
              </a:rPr>
              <a:t>Instructors</a:t>
            </a:r>
            <a:endParaRPr b="0" lang="en-CA" sz="2600" spc="-1" strike="noStrike">
              <a:latin typeface="Arial"/>
            </a:endParaRPr>
          </a:p>
          <a:p>
            <a:pPr lvl="3" marL="799200" indent="-282960">
              <a:lnSpc>
                <a:spcPct val="90000"/>
              </a:lnSpc>
              <a:spcBef>
                <a:spcPts val="768"/>
              </a:spcBef>
              <a:buClr>
                <a:srgbClr val="000000"/>
              </a:buClr>
              <a:buFont typeface="Arial"/>
              <a:buChar char="•"/>
            </a:pPr>
            <a:r>
              <a:rPr b="0" lang="en-CA" sz="2600" spc="-1" strike="noStrike">
                <a:solidFill>
                  <a:srgbClr val="000000"/>
                </a:solidFill>
                <a:latin typeface="Titillium"/>
                <a:ea typeface="Verdana"/>
              </a:rPr>
              <a:t>Our backgrounds</a:t>
            </a:r>
            <a:endParaRPr b="0" lang="en-CA" sz="2600" spc="-1" strike="noStrike">
              <a:latin typeface="Arial"/>
            </a:endParaRPr>
          </a:p>
          <a:p>
            <a:pPr lvl="3" marL="799200" indent="-282960">
              <a:lnSpc>
                <a:spcPct val="90000"/>
              </a:lnSpc>
              <a:spcBef>
                <a:spcPts val="768"/>
              </a:spcBef>
              <a:buClr>
                <a:srgbClr val="000000"/>
              </a:buClr>
              <a:buFont typeface="Arial"/>
              <a:buChar char="•"/>
            </a:pPr>
            <a:r>
              <a:rPr b="0" lang="en-CA" sz="2600" spc="-1" strike="noStrike">
                <a:solidFill>
                  <a:srgbClr val="000000"/>
                </a:solidFill>
                <a:latin typeface="Titillium"/>
                <a:ea typeface="Verdana"/>
              </a:rPr>
              <a:t>Our credentials</a:t>
            </a:r>
            <a:endParaRPr b="0" lang="en-CA" sz="2600" spc="-1" strike="noStrike">
              <a:latin typeface="Arial"/>
            </a:endParaRPr>
          </a:p>
          <a:p>
            <a:pPr lvl="3" marL="799200" indent="-282960">
              <a:lnSpc>
                <a:spcPct val="90000"/>
              </a:lnSpc>
              <a:spcBef>
                <a:spcPts val="768"/>
              </a:spcBef>
              <a:buClr>
                <a:srgbClr val="000000"/>
              </a:buClr>
              <a:buFont typeface="Arial"/>
              <a:buChar char="•"/>
            </a:pPr>
            <a:r>
              <a:rPr b="0" lang="en-CA" sz="2600" spc="-1" strike="noStrike">
                <a:solidFill>
                  <a:srgbClr val="000000"/>
                </a:solidFill>
                <a:latin typeface="Titillium"/>
                <a:ea typeface="Verdana"/>
              </a:rPr>
              <a:t>Email address </a:t>
            </a:r>
            <a:r>
              <a:rPr b="0" lang="en-CA" sz="2600" spc="-1" strike="noStrike">
                <a:solidFill>
                  <a:srgbClr val="000000"/>
                </a:solidFill>
                <a:latin typeface="Titillium"/>
                <a:ea typeface="Verdana"/>
                <a:hlinkClick r:id="rId1"/>
              </a:rPr>
              <a:t>george.chase@sait.ca</a:t>
            </a:r>
            <a:endParaRPr b="0" lang="en-CA" sz="2600" spc="-1" strike="noStrike">
              <a:latin typeface="Arial"/>
            </a:endParaRPr>
          </a:p>
          <a:p>
            <a:pPr lvl="3" marL="799200" indent="-282960">
              <a:lnSpc>
                <a:spcPct val="90000"/>
              </a:lnSpc>
              <a:spcBef>
                <a:spcPts val="768"/>
              </a:spcBef>
              <a:buClr>
                <a:srgbClr val="000000"/>
              </a:buClr>
              <a:buFont typeface="Arial"/>
              <a:buChar char="•"/>
            </a:pPr>
            <a:r>
              <a:rPr b="0" lang="en-CA" sz="2600" spc="-1" strike="noStrike">
                <a:solidFill>
                  <a:srgbClr val="000000"/>
                </a:solidFill>
                <a:latin typeface="Titillium"/>
                <a:ea typeface="Verdana"/>
              </a:rPr>
              <a:t>Email address henrique.pereira@sait.ca</a:t>
            </a:r>
            <a:endParaRPr b="0" lang="en-CA" sz="2600" spc="-1" strike="noStrike">
              <a:latin typeface="Arial"/>
            </a:endParaRPr>
          </a:p>
          <a:p>
            <a:pPr>
              <a:lnSpc>
                <a:spcPct val="90000"/>
              </a:lnSpc>
              <a:spcBef>
                <a:spcPts val="1001"/>
              </a:spcBef>
            </a:pPr>
            <a:endParaRPr b="0" lang="en-CA"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0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We assume no knowledge in this class beyond basic use of a Windows computer.</a:t>
            </a:r>
            <a:endParaRPr b="0" lang="en-CA" sz="2800" spc="-1" strike="noStrike">
              <a:latin typeface="Arial"/>
            </a:endParaRPr>
          </a:p>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Attendance is important ! I will ask questions of students during lectures.</a:t>
            </a:r>
            <a:endParaRPr b="0" lang="en-CA" sz="2800" spc="-1" strike="noStrike">
              <a:latin typeface="Arial"/>
            </a:endParaRPr>
          </a:p>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You may want to consider forming study groups to discuss material covered in lectures and labs that may be difficult to understand. (Discord)</a:t>
            </a:r>
            <a:endParaRPr b="0" lang="en-CA" sz="2800" spc="-1" strike="noStrike">
              <a:latin typeface="Arial"/>
            </a:endParaRPr>
          </a:p>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Security requires that we understand operating systems and network protocols as well as the hackers.</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1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Fast-paced course</a:t>
            </a:r>
            <a:endParaRPr b="0" lang="en-CA" sz="2800" spc="-1" strike="noStrike">
              <a:latin typeface="Arial"/>
            </a:endParaRPr>
          </a:p>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Three main areas of study</a:t>
            </a:r>
            <a:endParaRPr b="0" lang="en-CA" sz="28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Introduction to network concepts (Cisco)</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Introduction to operating systems</a:t>
            </a:r>
            <a:endParaRPr b="0" lang="en-CA" sz="2400" spc="-1" strike="noStrike">
              <a:latin typeface="Arial"/>
            </a:endParaRPr>
          </a:p>
          <a:p>
            <a:pPr lvl="2" marL="1143000" indent="-227160">
              <a:lnSpc>
                <a:spcPct val="90000"/>
              </a:lnSpc>
              <a:spcBef>
                <a:spcPts val="499"/>
              </a:spcBef>
              <a:buClr>
                <a:srgbClr val="000000"/>
              </a:buClr>
              <a:buFont typeface="Arial"/>
              <a:buChar char="•"/>
            </a:pPr>
            <a:r>
              <a:rPr b="0" lang="en-CA" sz="2000" spc="-1" strike="noStrike">
                <a:solidFill>
                  <a:srgbClr val="000000"/>
                </a:solidFill>
                <a:latin typeface="Verdana"/>
                <a:ea typeface="Verdana"/>
              </a:rPr>
              <a:t>Windows (10 , Server 2016)</a:t>
            </a:r>
            <a:endParaRPr b="0" lang="en-CA" sz="2000" spc="-1" strike="noStrike">
              <a:latin typeface="Arial"/>
            </a:endParaRPr>
          </a:p>
          <a:p>
            <a:pPr lvl="2" marL="1143000" indent="-227160">
              <a:lnSpc>
                <a:spcPct val="90000"/>
              </a:lnSpc>
              <a:spcBef>
                <a:spcPts val="499"/>
              </a:spcBef>
              <a:buClr>
                <a:srgbClr val="000000"/>
              </a:buClr>
              <a:buFont typeface="Arial"/>
              <a:buChar char="•"/>
            </a:pPr>
            <a:r>
              <a:rPr b="0" lang="en-CA" sz="2000" spc="-1" strike="noStrike">
                <a:solidFill>
                  <a:srgbClr val="000000"/>
                </a:solidFill>
                <a:latin typeface="Verdana"/>
                <a:ea typeface="Verdana"/>
              </a:rPr>
              <a:t>Linux (primarily Mint, Ubuntu, Kali)</a:t>
            </a:r>
            <a:endParaRPr b="0" lang="en-CA" sz="2000" spc="-1" strike="noStrike">
              <a:latin typeface="Arial"/>
            </a:endParaRPr>
          </a:p>
          <a:p>
            <a:pPr lvl="2" marL="1143000" indent="-227160">
              <a:lnSpc>
                <a:spcPct val="90000"/>
              </a:lnSpc>
              <a:spcBef>
                <a:spcPts val="499"/>
              </a:spcBef>
              <a:buClr>
                <a:srgbClr val="000000"/>
              </a:buClr>
              <a:buFont typeface="Arial"/>
              <a:buChar char="•"/>
            </a:pPr>
            <a:r>
              <a:rPr b="0" lang="en-CA" sz="2000" spc="-1" strike="noStrike">
                <a:solidFill>
                  <a:srgbClr val="000000"/>
                </a:solidFill>
                <a:latin typeface="Verdana"/>
                <a:ea typeface="Verdana"/>
              </a:rPr>
              <a:t>Cisco IOS</a:t>
            </a:r>
            <a:endParaRPr b="0" lang="en-CA" sz="20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Introduction to Wireshark and Virtualization (Virtualbox, Cloud)</a:t>
            </a:r>
            <a:endParaRPr b="0" lang="en-CA" sz="2400" spc="-1" strike="noStrike">
              <a:latin typeface="Arial"/>
            </a:endParaRPr>
          </a:p>
          <a:p>
            <a:pPr>
              <a:lnSpc>
                <a:spcPct val="90000"/>
              </a:lnSpc>
              <a:spcBef>
                <a:spcPts val="1001"/>
              </a:spcBef>
            </a:pP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1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Introduction to network concepts (Cisco)</a:t>
            </a:r>
            <a:endParaRPr b="0" lang="en-CA" sz="28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Combination of lectures and labs</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You will be enrolled as students in the Cisco Networking Academy, an online network curriculum site accessible world-wide.</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Many of your networking lab assignments will be done using this curriculum and Packet Tracer.</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This site also has online quizzes and tests that we will be using.</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You will use Virtualbox for your operating system assignments.</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1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fontScale="97000"/>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Introduction to Operating Systems</a:t>
            </a:r>
            <a:endParaRPr b="0" lang="en-CA" sz="28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Combination of lecture and labs</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We will be using virtual machines (ie: real operating systems running on virtual hardware)</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We will normally use Debian or Mint Linux and Windows Server (version 2016)</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You can run the virtual machines (VM’s) on your laptop, but sometimes we will run them in a cloud environment.</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Much of this material is to familiarize you with operating system command line interfaces and operating system concepts.</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Your programming course may be done on Linux as well.</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1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Introduction to Wireshark and Virtualization (Virtualbox, Cybera Cloud)</a:t>
            </a:r>
            <a:endParaRPr b="0" lang="en-CA" sz="28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Combination of lecture and lab</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Wireshark allows us to “look” at network traffic traversing  the network.  It allows us to see exactly what is happening on our networks.</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The IT industry is largely moving away from having many physical servers to environments where many virtual servers are hosted on one or more large physical servers. It is likely what most of you will see / be working on in industry.</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We will use virtualization on both your laptop and in the remote cloud.</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CA" sz="4400" spc="-1" strike="noStrike">
                <a:solidFill>
                  <a:srgbClr val="000000"/>
                </a:solidFill>
                <a:latin typeface="Verdana"/>
                <a:ea typeface="Verdana"/>
              </a:rPr>
              <a:t>Network Protocols and Security</a:t>
            </a:r>
            <a:endParaRPr b="0" lang="en-CA" sz="4400" spc="-1" strike="noStrike">
              <a:latin typeface="Arial"/>
            </a:endParaRPr>
          </a:p>
        </p:txBody>
      </p:sp>
      <p:sp>
        <p:nvSpPr>
          <p:cNvPr id="21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CA" sz="2800" spc="-1" strike="noStrike">
                <a:solidFill>
                  <a:srgbClr val="000000"/>
                </a:solidFill>
                <a:latin typeface="Verdana"/>
                <a:ea typeface="Verdana"/>
              </a:rPr>
              <a:t>Many of you are probably wondering how you can get ahead of the work so you don’t get bogged down.</a:t>
            </a:r>
            <a:endParaRPr b="0" lang="en-CA" sz="28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You have (or will have) Virtualbox running on your laptop, so you can install Mint Linux and Windows Server in virtual machines so you can use them at home whenever you like.</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There is material (pdf’s) on the course site (D2L) and the library has a large collection of electronic books that will be a good resource for you.</a:t>
            </a:r>
            <a:endParaRPr b="0" lang="en-CA" sz="2400" spc="-1" strike="noStrike">
              <a:latin typeface="Arial"/>
            </a:endParaRPr>
          </a:p>
          <a:p>
            <a:pPr lvl="1" marL="685800" indent="-227160">
              <a:lnSpc>
                <a:spcPct val="90000"/>
              </a:lnSpc>
              <a:spcBef>
                <a:spcPts val="499"/>
              </a:spcBef>
              <a:buClr>
                <a:srgbClr val="000000"/>
              </a:buClr>
              <a:buFont typeface="Arial"/>
              <a:buChar char="•"/>
            </a:pPr>
            <a:r>
              <a:rPr b="0" lang="en-CA" sz="2400" spc="-1" strike="noStrike">
                <a:solidFill>
                  <a:srgbClr val="000000"/>
                </a:solidFill>
                <a:latin typeface="Verdana"/>
                <a:ea typeface="Verdana"/>
              </a:rPr>
              <a:t>Practice using Wireshark at home to become more familiar with it. DO NOT use it at work unless you have written permission from your supervisor and/or the network administrator.  It is often seen as a hacking tool.  </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SAIT_PPT_Colour_16x9_Template</Template>
  <TotalTime>6594</TotalTime>
  <Application>LibreOffice/6.4.6.2$Linux_X86_64 LibreOffice_project/40$Build-2</Application>
  <Words>819</Words>
  <Paragraphs>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2016-04-05T14:17:30Z</dcterms:created>
  <dc:creator>Cyla Panin</dc:creator>
  <dc:description/>
  <dc:language>en-CA</dc:language>
  <cp:lastModifiedBy/>
  <dcterms:modified xsi:type="dcterms:W3CDTF">2021-01-10T15:15:49Z</dcterms:modified>
  <cp:revision>61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