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8" r:id="rId2"/>
    <p:sldId id="259" r:id="rId3"/>
    <p:sldId id="307" r:id="rId4"/>
    <p:sldId id="286" r:id="rId5"/>
    <p:sldId id="287" r:id="rId6"/>
    <p:sldId id="288" r:id="rId7"/>
    <p:sldId id="289" r:id="rId8"/>
    <p:sldId id="290" r:id="rId9"/>
    <p:sldId id="292" r:id="rId10"/>
    <p:sldId id="293" r:id="rId11"/>
    <p:sldId id="294" r:id="rId12"/>
    <p:sldId id="295" r:id="rId13"/>
    <p:sldId id="296" r:id="rId14"/>
    <p:sldId id="297" r:id="rId15"/>
    <p:sldId id="298" r:id="rId16"/>
    <p:sldId id="299" r:id="rId17"/>
    <p:sldId id="300" r:id="rId18"/>
    <p:sldId id="291" r:id="rId19"/>
    <p:sldId id="306" r:id="rId20"/>
    <p:sldId id="282" r:id="rId21"/>
    <p:sldId id="301" r:id="rId22"/>
    <p:sldId id="302" r:id="rId23"/>
    <p:sldId id="303" r:id="rId24"/>
    <p:sldId id="304" r:id="rId25"/>
    <p:sldId id="305" r:id="rId26"/>
    <p:sldId id="308" r:id="rId27"/>
    <p:sldId id="309" r:id="rId28"/>
    <p:sldId id="310" r:id="rId29"/>
    <p:sldId id="311"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216"/>
    <p:restoredTop sz="94613"/>
  </p:normalViewPr>
  <p:slideViewPr>
    <p:cSldViewPr snapToGrid="0" snapToObjects="1" showGuides="1">
      <p:cViewPr varScale="1">
        <p:scale>
          <a:sx n="85" d="100"/>
          <a:sy n="85" d="100"/>
        </p:scale>
        <p:origin x="102" y="5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22303-EE0E-49B1-AE14-B90A12E458E8}" type="datetimeFigureOut">
              <a:rPr lang="en-US" smtClean="0"/>
              <a:t>7/19/2017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F8D96-010F-4574-A1D2-22CBF9BA220B}" type="slidenum">
              <a:rPr lang="en-US" smtClean="0"/>
              <a:t>‹#›</a:t>
            </a:fld>
            <a:endParaRPr lang="en-US"/>
          </a:p>
        </p:txBody>
      </p:sp>
    </p:spTree>
    <p:extLst>
      <p:ext uri="{BB962C8B-B14F-4D97-AF65-F5344CB8AC3E}">
        <p14:creationId xmlns:p14="http://schemas.microsoft.com/office/powerpoint/2010/main" val="186382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7/19/2017</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7/19/2017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7/19/2017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7/19/2017</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2671" y="1122362"/>
            <a:ext cx="8064529" cy="2905351"/>
          </a:xfrm>
        </p:spPr>
        <p:txBody>
          <a:bodyPr>
            <a:normAutofit/>
          </a:bodyPr>
          <a:lstStyle/>
          <a:p>
            <a:r>
              <a:rPr lang="en-US" dirty="0" smtClean="0">
                <a:latin typeface="Titillium" panose="00000500000000000000" pitchFamily="50" charset="0"/>
              </a:rPr>
              <a:t>ITSC 200 – Network Protocols and Security</a:t>
            </a:r>
            <a:br>
              <a:rPr lang="en-US" dirty="0" smtClean="0">
                <a:latin typeface="Titillium" panose="00000500000000000000" pitchFamily="50" charset="0"/>
              </a:rPr>
            </a:br>
            <a:endParaRPr lang="en-US" dirty="0">
              <a:latin typeface="Titillium" panose="00000500000000000000" pitchFamily="50" charset="0"/>
            </a:endParaRPr>
          </a:p>
        </p:txBody>
      </p:sp>
      <p:sp>
        <p:nvSpPr>
          <p:cNvPr id="3" name="Subtitle 2"/>
          <p:cNvSpPr>
            <a:spLocks noGrp="1"/>
          </p:cNvSpPr>
          <p:nvPr>
            <p:ph type="subTitle" idx="1"/>
          </p:nvPr>
        </p:nvSpPr>
        <p:spPr>
          <a:xfrm>
            <a:off x="3822672" y="4354286"/>
            <a:ext cx="6845328" cy="903514"/>
          </a:xfrm>
        </p:spPr>
        <p:txBody>
          <a:bodyPr>
            <a:normAutofit/>
          </a:bodyPr>
          <a:lstStyle/>
          <a:p>
            <a:r>
              <a:rPr lang="en-US" dirty="0" smtClean="0">
                <a:latin typeface="Titillium" panose="00000500000000000000" pitchFamily="50" charset="0"/>
              </a:rPr>
              <a:t>Security Tools</a:t>
            </a:r>
            <a:endParaRPr lang="en-US" dirty="0" smtClean="0">
              <a:latin typeface="Titillium" panose="00000500000000000000" pitchFamily="50" charset="0"/>
            </a:endParaRPr>
          </a:p>
        </p:txBody>
      </p:sp>
    </p:spTree>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7542" y="1501422"/>
            <a:ext cx="8231832" cy="5157443"/>
          </a:xfrm>
        </p:spPr>
      </p:pic>
    </p:spTree>
    <p:extLst>
      <p:ext uri="{BB962C8B-B14F-4D97-AF65-F5344CB8AC3E}">
        <p14:creationId xmlns:p14="http://schemas.microsoft.com/office/powerpoint/2010/main" val="707457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763" y="1306866"/>
            <a:ext cx="9788723" cy="4927931"/>
          </a:xfrm>
        </p:spPr>
      </p:pic>
    </p:spTree>
    <p:extLst>
      <p:ext uri="{BB962C8B-B14F-4D97-AF65-F5344CB8AC3E}">
        <p14:creationId xmlns:p14="http://schemas.microsoft.com/office/powerpoint/2010/main" val="2846683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354" y="1817512"/>
            <a:ext cx="11676693" cy="3192189"/>
          </a:xfrm>
        </p:spPr>
      </p:pic>
    </p:spTree>
    <p:extLst>
      <p:ext uri="{BB962C8B-B14F-4D97-AF65-F5344CB8AC3E}">
        <p14:creationId xmlns:p14="http://schemas.microsoft.com/office/powerpoint/2010/main" val="2566967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120" y="1862666"/>
            <a:ext cx="11535759" cy="3597837"/>
          </a:xfrm>
        </p:spPr>
      </p:pic>
    </p:spTree>
    <p:extLst>
      <p:ext uri="{BB962C8B-B14F-4D97-AF65-F5344CB8AC3E}">
        <p14:creationId xmlns:p14="http://schemas.microsoft.com/office/powerpoint/2010/main" val="2253236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304" y="1690688"/>
            <a:ext cx="11566434" cy="4009838"/>
          </a:xfrm>
        </p:spPr>
      </p:pic>
    </p:spTree>
    <p:extLst>
      <p:ext uri="{BB962C8B-B14F-4D97-AF65-F5344CB8AC3E}">
        <p14:creationId xmlns:p14="http://schemas.microsoft.com/office/powerpoint/2010/main" val="2872666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505" y="1422823"/>
            <a:ext cx="8654849" cy="4839883"/>
          </a:xfrm>
        </p:spPr>
      </p:pic>
    </p:spTree>
    <p:extLst>
      <p:ext uri="{BB962C8B-B14F-4D97-AF65-F5344CB8AC3E}">
        <p14:creationId xmlns:p14="http://schemas.microsoft.com/office/powerpoint/2010/main" val="3121925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800"/>
            <a:ext cx="10913244" cy="2914164"/>
          </a:xfrm>
        </p:spPr>
      </p:pic>
    </p:spTree>
    <p:extLst>
      <p:ext uri="{BB962C8B-B14F-4D97-AF65-F5344CB8AC3E}">
        <p14:creationId xmlns:p14="http://schemas.microsoft.com/office/powerpoint/2010/main" val="2671966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397" y="1358283"/>
            <a:ext cx="8594936" cy="5371836"/>
          </a:xfrm>
        </p:spPr>
      </p:pic>
    </p:spTree>
    <p:extLst>
      <p:ext uri="{BB962C8B-B14F-4D97-AF65-F5344CB8AC3E}">
        <p14:creationId xmlns:p14="http://schemas.microsoft.com/office/powerpoint/2010/main" val="455667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11" y="84844"/>
            <a:ext cx="10515600" cy="560564"/>
          </a:xfrm>
        </p:spPr>
        <p:txBody>
          <a:bodyPr>
            <a:normAutofit fontScale="90000"/>
          </a:bodyPr>
          <a:lstStyle/>
          <a:p>
            <a:r>
              <a:rPr lang="en-US" dirty="0" smtClean="0"/>
              <a:t>Port Sentry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11" y="1174044"/>
            <a:ext cx="7927058" cy="4954411"/>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8485" y="1354667"/>
            <a:ext cx="7155601" cy="4472251"/>
          </a:xfrm>
        </p:spPr>
      </p:pic>
      <p:sp>
        <p:nvSpPr>
          <p:cNvPr id="10" name="TextBox 9"/>
          <p:cNvSpPr txBox="1"/>
          <p:nvPr/>
        </p:nvSpPr>
        <p:spPr>
          <a:xfrm>
            <a:off x="496711" y="725060"/>
            <a:ext cx="3951111" cy="369332"/>
          </a:xfrm>
          <a:prstGeom prst="rect">
            <a:avLst/>
          </a:prstGeom>
          <a:noFill/>
        </p:spPr>
        <p:txBody>
          <a:bodyPr wrap="square" rtlCol="0">
            <a:spAutoFit/>
          </a:bodyPr>
          <a:lstStyle/>
          <a:p>
            <a:r>
              <a:rPr lang="en-US" dirty="0" smtClean="0"/>
              <a:t>Port Sentry not running</a:t>
            </a:r>
            <a:endParaRPr lang="en-US" dirty="0"/>
          </a:p>
        </p:txBody>
      </p:sp>
      <p:sp>
        <p:nvSpPr>
          <p:cNvPr id="11" name="TextBox 10"/>
          <p:cNvSpPr txBox="1"/>
          <p:nvPr/>
        </p:nvSpPr>
        <p:spPr>
          <a:xfrm>
            <a:off x="6270413" y="725060"/>
            <a:ext cx="3951111" cy="369332"/>
          </a:xfrm>
          <a:prstGeom prst="rect">
            <a:avLst/>
          </a:prstGeom>
          <a:noFill/>
        </p:spPr>
        <p:txBody>
          <a:bodyPr wrap="square" rtlCol="0">
            <a:spAutoFit/>
          </a:bodyPr>
          <a:lstStyle/>
          <a:p>
            <a:r>
              <a:rPr lang="en-US" dirty="0" smtClean="0"/>
              <a:t>Port Sentry running</a:t>
            </a:r>
            <a:endParaRPr lang="en-US" dirty="0"/>
          </a:p>
        </p:txBody>
      </p:sp>
    </p:spTree>
    <p:extLst>
      <p:ext uri="{BB962C8B-B14F-4D97-AF65-F5344CB8AC3E}">
        <p14:creationId xmlns:p14="http://schemas.microsoft.com/office/powerpoint/2010/main" val="1441827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7942"/>
          </a:xfrm>
        </p:spPr>
        <p:txBody>
          <a:bodyPr/>
          <a:lstStyle/>
          <a:p>
            <a:r>
              <a:rPr lang="en-US" dirty="0" smtClean="0"/>
              <a:t>Controversy about Port Sentry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Some would think that this approach is an ideal way to be “invisible” on the Net. However, let’s look at it closely.</a:t>
            </a:r>
            <a:br>
              <a:rPr lang="en-US" dirty="0" smtClean="0"/>
            </a:br>
            <a:endParaRPr lang="en-US" dirty="0" smtClean="0"/>
          </a:p>
          <a:p>
            <a:pPr lvl="1"/>
            <a:r>
              <a:rPr lang="en-US" dirty="0" smtClean="0"/>
              <a:t>The normal response to a request for connection to a host that doesn’t exist or is shut down is an ICMP “host unreachable” message back to the requesting computer.</a:t>
            </a:r>
            <a:br>
              <a:rPr lang="en-US" dirty="0" smtClean="0"/>
            </a:br>
            <a:r>
              <a:rPr lang="en-US" dirty="0" smtClean="0"/>
              <a:t/>
            </a:r>
            <a:br>
              <a:rPr lang="en-US" dirty="0" smtClean="0"/>
            </a:br>
            <a:endParaRPr lang="en-US" dirty="0" smtClean="0"/>
          </a:p>
          <a:p>
            <a:pPr lvl="1"/>
            <a:r>
              <a:rPr lang="en-US" dirty="0" smtClean="0"/>
              <a:t>The lack of a response actually violates the normal rules of behavior on a TCP/IP network.</a:t>
            </a:r>
            <a:br>
              <a:rPr lang="en-US" dirty="0" smtClean="0"/>
            </a:br>
            <a:endParaRPr lang="en-US" dirty="0" smtClean="0"/>
          </a:p>
          <a:p>
            <a:pPr lvl="1"/>
            <a:r>
              <a:rPr lang="en-US" dirty="0" smtClean="0"/>
              <a:t>So the use of Port Sentry really only hides your computer from less experienced hackers.  The good ones will know exactly what you are doing and change their source IP so they can continue to see you.</a:t>
            </a:r>
          </a:p>
        </p:txBody>
      </p:sp>
    </p:spTree>
    <p:extLst>
      <p:ext uri="{BB962C8B-B14F-4D97-AF65-F5344CB8AC3E}">
        <p14:creationId xmlns:p14="http://schemas.microsoft.com/office/powerpoint/2010/main" val="231308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041168"/>
          </a:xfrm>
        </p:spPr>
        <p:txBody>
          <a:bodyPr/>
          <a:lstStyle/>
          <a:p>
            <a:r>
              <a:rPr lang="en-US" dirty="0" smtClean="0">
                <a:latin typeface="Titillium Bd" panose="00000800000000000000" pitchFamily="50" charset="0"/>
              </a:rPr>
              <a:t>Today’s Objectives</a:t>
            </a:r>
            <a:endParaRPr lang="en-US" dirty="0">
              <a:latin typeface="Titillium Bd" panose="00000800000000000000" pitchFamily="50" charset="0"/>
            </a:endParaRPr>
          </a:p>
        </p:txBody>
      </p:sp>
      <p:sp>
        <p:nvSpPr>
          <p:cNvPr id="3" name="Text Placeholder 2"/>
          <p:cNvSpPr>
            <a:spLocks noGrp="1"/>
          </p:cNvSpPr>
          <p:nvPr>
            <p:ph type="body" idx="1"/>
          </p:nvPr>
        </p:nvSpPr>
        <p:spPr>
          <a:xfrm>
            <a:off x="831850" y="3900197"/>
            <a:ext cx="11111334" cy="2189454"/>
          </a:xfrm>
        </p:spPr>
        <p:txBody>
          <a:bodyPr>
            <a:normAutofit fontScale="92500" lnSpcReduction="20000"/>
          </a:bodyPr>
          <a:lstStyle/>
          <a:p>
            <a:pPr marL="342000" lvl="1" indent="-285750" fontAlgn="base">
              <a:lnSpc>
                <a:spcPct val="100000"/>
              </a:lnSpc>
              <a:spcBef>
                <a:spcPts val="768"/>
              </a:spcBef>
              <a:spcAft>
                <a:spcPct val="0"/>
              </a:spcAft>
              <a:buFont typeface="Arial" panose="020B0604020202020204" pitchFamily="34" charset="0"/>
              <a:buChar char="•"/>
            </a:pPr>
            <a:r>
              <a:rPr lang="en-US" sz="2800" b="1" kern="0" dirty="0" smtClean="0">
                <a:solidFill>
                  <a:srgbClr val="000000"/>
                </a:solidFill>
                <a:latin typeface="Titillium" panose="00000500000000000000" pitchFamily="50" charset="0"/>
              </a:rPr>
              <a:t>Understand the firewall software used in Linux</a:t>
            </a:r>
          </a:p>
          <a:p>
            <a:pPr marL="342000" lvl="1" indent="-285750" fontAlgn="base">
              <a:lnSpc>
                <a:spcPct val="100000"/>
              </a:lnSpc>
              <a:spcBef>
                <a:spcPts val="768"/>
              </a:spcBef>
              <a:spcAft>
                <a:spcPct val="0"/>
              </a:spcAft>
              <a:buFont typeface="Arial" panose="020B0604020202020204" pitchFamily="34" charset="0"/>
              <a:buChar char="•"/>
            </a:pPr>
            <a:r>
              <a:rPr lang="en-US" sz="2800" b="1" kern="0" dirty="0" smtClean="0">
                <a:solidFill>
                  <a:srgbClr val="000000"/>
                </a:solidFill>
                <a:latin typeface="Titillium" panose="00000500000000000000" pitchFamily="50" charset="0"/>
              </a:rPr>
              <a:t>To </a:t>
            </a:r>
            <a:r>
              <a:rPr lang="en-US" sz="2800" b="1" kern="0" dirty="0" smtClean="0">
                <a:solidFill>
                  <a:srgbClr val="000000"/>
                </a:solidFill>
                <a:latin typeface="Titillium" panose="00000500000000000000" pitchFamily="50" charset="0"/>
              </a:rPr>
              <a:t>learn to use </a:t>
            </a:r>
            <a:r>
              <a:rPr lang="en-US" sz="2800" b="1" kern="0" dirty="0" smtClean="0">
                <a:solidFill>
                  <a:srgbClr val="000000"/>
                </a:solidFill>
                <a:latin typeface="Titillium" panose="00000500000000000000" pitchFamily="50" charset="0"/>
              </a:rPr>
              <a:t>:</a:t>
            </a:r>
          </a:p>
          <a:p>
            <a:pPr marL="799200" lvl="2" indent="-285750" fontAlgn="base">
              <a:lnSpc>
                <a:spcPct val="100000"/>
              </a:lnSpc>
              <a:spcBef>
                <a:spcPts val="768"/>
              </a:spcBef>
              <a:spcAft>
                <a:spcPct val="0"/>
              </a:spcAft>
              <a:buFont typeface="Arial" panose="020B0604020202020204" pitchFamily="34" charset="0"/>
              <a:buChar char="•"/>
            </a:pPr>
            <a:r>
              <a:rPr lang="en-US" sz="2600" b="1" kern="0" dirty="0" smtClean="0">
                <a:solidFill>
                  <a:srgbClr val="000000"/>
                </a:solidFill>
                <a:latin typeface="Titillium" panose="00000500000000000000" pitchFamily="50" charset="0"/>
              </a:rPr>
              <a:t>Port Sentry</a:t>
            </a:r>
          </a:p>
          <a:p>
            <a:pPr marL="799200" lvl="2" indent="-285750" fontAlgn="base">
              <a:lnSpc>
                <a:spcPct val="100000"/>
              </a:lnSpc>
              <a:spcBef>
                <a:spcPts val="768"/>
              </a:spcBef>
              <a:spcAft>
                <a:spcPct val="0"/>
              </a:spcAft>
              <a:buFont typeface="Arial" panose="020B0604020202020204" pitchFamily="34" charset="0"/>
              <a:buChar char="•"/>
            </a:pPr>
            <a:r>
              <a:rPr lang="en-US" sz="2600" b="1" kern="0" dirty="0" err="1" smtClean="0">
                <a:solidFill>
                  <a:srgbClr val="000000"/>
                </a:solidFill>
                <a:latin typeface="Titillium" panose="00000500000000000000" pitchFamily="50" charset="0"/>
              </a:rPr>
              <a:t>ARPwatch</a:t>
            </a:r>
            <a:endParaRPr lang="en-US" sz="2600" b="1" kern="0" dirty="0" smtClean="0">
              <a:solidFill>
                <a:srgbClr val="000000"/>
              </a:solidFill>
              <a:latin typeface="Titillium" panose="00000500000000000000" pitchFamily="50" charset="0"/>
            </a:endParaRPr>
          </a:p>
          <a:p>
            <a:pPr marL="799200" lvl="2" indent="-285750" fontAlgn="base">
              <a:lnSpc>
                <a:spcPct val="100000"/>
              </a:lnSpc>
              <a:spcBef>
                <a:spcPts val="768"/>
              </a:spcBef>
              <a:spcAft>
                <a:spcPct val="0"/>
              </a:spcAft>
              <a:buFont typeface="Arial" panose="020B0604020202020204" pitchFamily="34" charset="0"/>
              <a:buChar char="•"/>
            </a:pPr>
            <a:r>
              <a:rPr lang="en-US" sz="2600" b="1" kern="0" dirty="0">
                <a:solidFill>
                  <a:srgbClr val="000000"/>
                </a:solidFill>
                <a:latin typeface="Titillium" panose="00000500000000000000" pitchFamily="50" charset="0"/>
              </a:rPr>
              <a:t>F</a:t>
            </a:r>
            <a:r>
              <a:rPr lang="en-US" sz="2600" b="1" kern="0" dirty="0" smtClean="0">
                <a:solidFill>
                  <a:srgbClr val="000000"/>
                </a:solidFill>
                <a:latin typeface="Titillium" panose="00000500000000000000" pitchFamily="50" charset="0"/>
              </a:rPr>
              <a:t>ail2ban</a:t>
            </a:r>
            <a:endParaRPr lang="en-US" sz="2600" b="1" kern="0" dirty="0">
              <a:solidFill>
                <a:srgbClr val="000000"/>
              </a:solidFill>
              <a:latin typeface="Titillium" panose="00000500000000000000" pitchFamily="50" charset="0"/>
            </a:endParaRPr>
          </a:p>
          <a:p>
            <a:endParaRPr lang="en-US" dirty="0">
              <a:latin typeface="Titillium" panose="00000500000000000000" pitchFamily="50" charset="0"/>
            </a:endParaRPr>
          </a:p>
        </p:txBody>
      </p:sp>
    </p:spTree>
    <p:extLst>
      <p:ext uri="{BB962C8B-B14F-4D97-AF65-F5344CB8AC3E}">
        <p14:creationId xmlns:p14="http://schemas.microsoft.com/office/powerpoint/2010/main" val="1789040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tillium Bd" panose="00000800000000000000" pitchFamily="50" charset="0"/>
              </a:rPr>
              <a:t>Coffee Break!</a:t>
            </a:r>
            <a:endParaRPr lang="en-US" dirty="0">
              <a:latin typeface="Titillium Bd" panose="00000800000000000000" pitchFamily="50" charset="0"/>
            </a:endParaRPr>
          </a:p>
        </p:txBody>
      </p:sp>
      <p:pic>
        <p:nvPicPr>
          <p:cNvPr id="3" name="Picture 11" descr="gklgban3[1]"/>
          <p:cNvPicPr>
            <a:picLocks noChangeAspect="1" noChangeArrowheads="1"/>
          </p:cNvPicPr>
          <p:nvPr/>
        </p:nvPicPr>
        <p:blipFill>
          <a:blip r:embed="rId2" cstate="print"/>
          <a:srcRect/>
          <a:stretch>
            <a:fillRect/>
          </a:stretch>
        </p:blipFill>
        <p:spPr bwMode="auto">
          <a:xfrm>
            <a:off x="1338119" y="867786"/>
            <a:ext cx="3556000" cy="2388446"/>
          </a:xfrm>
          <a:prstGeom prst="rect">
            <a:avLst/>
          </a:prstGeom>
          <a:noFill/>
          <a:ln w="9525">
            <a:noFill/>
            <a:miter lim="800000"/>
            <a:headEnd/>
            <a:tailEnd/>
          </a:ln>
          <a:effectLst/>
        </p:spPr>
      </p:pic>
    </p:spTree>
    <p:extLst>
      <p:ext uri="{BB962C8B-B14F-4D97-AF65-F5344CB8AC3E}">
        <p14:creationId xmlns:p14="http://schemas.microsoft.com/office/powerpoint/2010/main" val="4136873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763764"/>
          </a:xfrm>
        </p:spPr>
        <p:txBody>
          <a:bodyPr/>
          <a:lstStyle/>
          <a:p>
            <a:r>
              <a:rPr lang="en-US" dirty="0" err="1" smtClean="0"/>
              <a:t>ARPWatch</a:t>
            </a:r>
            <a:endParaRPr lang="en-US" dirty="0"/>
          </a:p>
        </p:txBody>
      </p:sp>
      <p:sp>
        <p:nvSpPr>
          <p:cNvPr id="4" name="Content Placeholder 3"/>
          <p:cNvSpPr>
            <a:spLocks noGrp="1"/>
          </p:cNvSpPr>
          <p:nvPr>
            <p:ph idx="1"/>
          </p:nvPr>
        </p:nvSpPr>
        <p:spPr/>
        <p:txBody>
          <a:bodyPr/>
          <a:lstStyle/>
          <a:p>
            <a:r>
              <a:rPr lang="en-US" dirty="0" err="1" smtClean="0"/>
              <a:t>ARPWatch</a:t>
            </a:r>
            <a:r>
              <a:rPr lang="en-US" dirty="0" smtClean="0"/>
              <a:t> is a relatively simple program that just watches for new MAC addresses on the local network and then notes them in syslog.</a:t>
            </a:r>
            <a:br>
              <a:rPr lang="en-US" dirty="0" smtClean="0"/>
            </a:br>
            <a:endParaRPr lang="en-US" dirty="0" smtClean="0"/>
          </a:p>
          <a:p>
            <a:r>
              <a:rPr lang="en-US" dirty="0" smtClean="0"/>
              <a:t>It should be noted that </a:t>
            </a:r>
            <a:r>
              <a:rPr lang="en-US" dirty="0" err="1" smtClean="0"/>
              <a:t>ARPWatch</a:t>
            </a:r>
            <a:r>
              <a:rPr lang="en-US" dirty="0" smtClean="0"/>
              <a:t> does nothing except email the network admin (if configured) when it logs a new MAC on the network.</a:t>
            </a:r>
            <a:br>
              <a:rPr lang="en-US" dirty="0" smtClean="0"/>
            </a:br>
            <a:endParaRPr lang="en-US" dirty="0" smtClean="0"/>
          </a:p>
          <a:p>
            <a:r>
              <a:rPr lang="en-US" dirty="0" smtClean="0"/>
              <a:t>For a more aggressive solution that will actually block new MAC addresses, look at </a:t>
            </a:r>
            <a:r>
              <a:rPr lang="en-US" dirty="0" err="1" smtClean="0"/>
              <a:t>ARPalert</a:t>
            </a:r>
            <a:r>
              <a:rPr lang="en-US" dirty="0" smtClean="0"/>
              <a:t>.</a:t>
            </a:r>
            <a:endParaRPr lang="en-US" dirty="0"/>
          </a:p>
        </p:txBody>
      </p:sp>
    </p:spTree>
    <p:extLst>
      <p:ext uri="{BB962C8B-B14F-4D97-AF65-F5344CB8AC3E}">
        <p14:creationId xmlns:p14="http://schemas.microsoft.com/office/powerpoint/2010/main" val="2943513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763764"/>
          </a:xfrm>
        </p:spPr>
        <p:txBody>
          <a:bodyPr/>
          <a:lstStyle/>
          <a:p>
            <a:r>
              <a:rPr lang="en-US" dirty="0" err="1" smtClean="0"/>
              <a:t>ARPWatch</a:t>
            </a:r>
            <a:endParaRPr lang="en-US" dirty="0"/>
          </a:p>
        </p:txBody>
      </p:sp>
      <p:sp>
        <p:nvSpPr>
          <p:cNvPr id="4" name="Content Placeholder 3"/>
          <p:cNvSpPr>
            <a:spLocks noGrp="1"/>
          </p:cNvSpPr>
          <p:nvPr>
            <p:ph idx="1"/>
          </p:nvPr>
        </p:nvSpPr>
        <p:spPr/>
        <p:txBody>
          <a:bodyPr/>
          <a:lstStyle/>
          <a:p>
            <a:r>
              <a:rPr lang="en-US" dirty="0" smtClean="0"/>
              <a:t>Like Port Sentry, </a:t>
            </a:r>
            <a:r>
              <a:rPr lang="en-US" dirty="0" err="1" smtClean="0"/>
              <a:t>ARPWatch</a:t>
            </a:r>
            <a:r>
              <a:rPr lang="en-US" dirty="0" smtClean="0"/>
              <a:t> writes to the /</a:t>
            </a:r>
            <a:r>
              <a:rPr lang="en-US" dirty="0" err="1" smtClean="0"/>
              <a:t>var</a:t>
            </a:r>
            <a:r>
              <a:rPr lang="en-US" dirty="0" smtClean="0"/>
              <a:t>/log/syslog file by default.</a:t>
            </a:r>
            <a:br>
              <a:rPr lang="en-US" dirty="0" smtClean="0"/>
            </a:br>
            <a:endParaRPr lang="en-US" dirty="0" smtClean="0"/>
          </a:p>
          <a:p>
            <a:r>
              <a:rPr lang="en-US" dirty="0" smtClean="0"/>
              <a:t>Using the “tail” command, we can view that last 10 lines of any file … perfect for log files.</a:t>
            </a:r>
            <a:br>
              <a:rPr lang="en-US" dirty="0" smtClean="0"/>
            </a:br>
            <a:endParaRPr lang="en-US" dirty="0" smtClean="0"/>
          </a:p>
          <a:p>
            <a:r>
              <a:rPr lang="en-US" dirty="0" smtClean="0"/>
              <a:t>As soon as you start </a:t>
            </a:r>
            <a:r>
              <a:rPr lang="en-US" dirty="0" err="1" smtClean="0"/>
              <a:t>ARPWatch</a:t>
            </a:r>
            <a:r>
              <a:rPr lang="en-US" dirty="0"/>
              <a:t> </a:t>
            </a:r>
            <a:r>
              <a:rPr lang="en-US" dirty="0" smtClean="0"/>
              <a:t>it starts listening for new MAC addresses it doesn’t know about and notes them in the syslog file.</a:t>
            </a:r>
            <a:endParaRPr lang="en-US" dirty="0"/>
          </a:p>
        </p:txBody>
      </p:sp>
    </p:spTree>
    <p:extLst>
      <p:ext uri="{BB962C8B-B14F-4D97-AF65-F5344CB8AC3E}">
        <p14:creationId xmlns:p14="http://schemas.microsoft.com/office/powerpoint/2010/main" val="43613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763764"/>
          </a:xfrm>
        </p:spPr>
        <p:txBody>
          <a:bodyPr/>
          <a:lstStyle/>
          <a:p>
            <a:r>
              <a:rPr lang="en-US" dirty="0" err="1" smtClean="0"/>
              <a:t>ARPWatch</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95" y="1919111"/>
            <a:ext cx="11183143" cy="2406033"/>
          </a:xfrm>
        </p:spPr>
      </p:pic>
    </p:spTree>
    <p:extLst>
      <p:ext uri="{BB962C8B-B14F-4D97-AF65-F5344CB8AC3E}">
        <p14:creationId xmlns:p14="http://schemas.microsoft.com/office/powerpoint/2010/main" val="47988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763764"/>
          </a:xfrm>
        </p:spPr>
        <p:txBody>
          <a:bodyPr/>
          <a:lstStyle/>
          <a:p>
            <a:r>
              <a:rPr lang="en-US" dirty="0" err="1" smtClean="0"/>
              <a:t>ARPWatch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189" y="1862667"/>
            <a:ext cx="11589622" cy="3067314"/>
          </a:xfrm>
        </p:spPr>
      </p:pic>
    </p:spTree>
    <p:extLst>
      <p:ext uri="{BB962C8B-B14F-4D97-AF65-F5344CB8AC3E}">
        <p14:creationId xmlns:p14="http://schemas.microsoft.com/office/powerpoint/2010/main" val="124131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Fail2ban</a:t>
            </a:r>
            <a:endParaRPr lang="en-US" dirty="0"/>
          </a:p>
        </p:txBody>
      </p:sp>
      <p:sp>
        <p:nvSpPr>
          <p:cNvPr id="3" name="Content Placeholder 2"/>
          <p:cNvSpPr>
            <a:spLocks noGrp="1"/>
          </p:cNvSpPr>
          <p:nvPr>
            <p:ph idx="1"/>
          </p:nvPr>
        </p:nvSpPr>
        <p:spPr/>
        <p:txBody>
          <a:bodyPr/>
          <a:lstStyle/>
          <a:p>
            <a:r>
              <a:rPr lang="en-US" dirty="0" smtClean="0"/>
              <a:t>Fail2ban is a highly configurable utility that will dynamically add a firewall rule to </a:t>
            </a:r>
            <a:r>
              <a:rPr lang="en-US" dirty="0" err="1" smtClean="0"/>
              <a:t>Iptables</a:t>
            </a:r>
            <a:r>
              <a:rPr lang="en-US" dirty="0" smtClean="0"/>
              <a:t> to block source IP addresses that have a predefined number of failed logon attempts in a specified period of time.</a:t>
            </a:r>
            <a:endParaRPr lang="en-US" dirty="0"/>
          </a:p>
        </p:txBody>
      </p:sp>
    </p:spTree>
    <p:extLst>
      <p:ext uri="{BB962C8B-B14F-4D97-AF65-F5344CB8AC3E}">
        <p14:creationId xmlns:p14="http://schemas.microsoft.com/office/powerpoint/2010/main" val="3372962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Fail2ban</a:t>
            </a:r>
            <a:endParaRPr lang="en-US" dirty="0"/>
          </a:p>
        </p:txBody>
      </p:sp>
      <p:sp>
        <p:nvSpPr>
          <p:cNvPr id="3" name="Content Placeholder 2"/>
          <p:cNvSpPr>
            <a:spLocks noGrp="1"/>
          </p:cNvSpPr>
          <p:nvPr>
            <p:ph idx="1"/>
          </p:nvPr>
        </p:nvSpPr>
        <p:spPr/>
        <p:txBody>
          <a:bodyPr/>
          <a:lstStyle/>
          <a:p>
            <a:r>
              <a:rPr lang="en-US" dirty="0" smtClean="0"/>
              <a:t>First install fail2ban</a:t>
            </a:r>
          </a:p>
          <a:p>
            <a:pPr lvl="1"/>
            <a:r>
              <a:rPr lang="en-US" dirty="0" err="1" smtClean="0"/>
              <a:t>sudo</a:t>
            </a:r>
            <a:r>
              <a:rPr lang="en-US" dirty="0" smtClean="0"/>
              <a:t> apt-get install fail2ban</a:t>
            </a:r>
            <a:br>
              <a:rPr lang="en-US" dirty="0" smtClean="0"/>
            </a:br>
            <a:endParaRPr lang="en-US" dirty="0" smtClean="0"/>
          </a:p>
          <a:p>
            <a:r>
              <a:rPr lang="en-US" dirty="0"/>
              <a:t>Create </a:t>
            </a:r>
            <a:r>
              <a:rPr lang="en-US" dirty="0" smtClean="0"/>
              <a:t>a </a:t>
            </a:r>
            <a:r>
              <a:rPr lang="en-US" i="1" dirty="0" smtClean="0"/>
              <a:t>/</a:t>
            </a:r>
            <a:r>
              <a:rPr lang="en-US" i="1" dirty="0" err="1" smtClean="0"/>
              <a:t>etc</a:t>
            </a:r>
            <a:r>
              <a:rPr lang="en-US" i="1" dirty="0" smtClean="0"/>
              <a:t>/fail2ban/</a:t>
            </a:r>
            <a:r>
              <a:rPr lang="en-US" i="1" dirty="0" err="1" smtClean="0"/>
              <a:t>jail.d</a:t>
            </a:r>
            <a:r>
              <a:rPr lang="en-US" i="1" dirty="0" smtClean="0"/>
              <a:t>/</a:t>
            </a:r>
            <a:r>
              <a:rPr lang="en-US" i="1" dirty="0" err="1" smtClean="0"/>
              <a:t>ssh.local</a:t>
            </a:r>
            <a:r>
              <a:rPr lang="en-US" i="1" dirty="0" smtClean="0"/>
              <a:t> </a:t>
            </a:r>
            <a:r>
              <a:rPr lang="en-US" dirty="0" smtClean="0"/>
              <a:t>file with this content :</a:t>
            </a:r>
          </a:p>
          <a:p>
            <a:pPr lvl="1"/>
            <a:endParaRPr lang="en-US" dirty="0"/>
          </a:p>
        </p:txBody>
      </p:sp>
      <p:sp>
        <p:nvSpPr>
          <p:cNvPr id="5" name="TextBox 4"/>
          <p:cNvSpPr txBox="1"/>
          <p:nvPr/>
        </p:nvSpPr>
        <p:spPr>
          <a:xfrm>
            <a:off x="1977656" y="4316819"/>
            <a:ext cx="5380074" cy="1488558"/>
          </a:xfrm>
          <a:prstGeom prst="rect">
            <a:avLst/>
          </a:prstGeom>
          <a:noFill/>
        </p:spPr>
        <p:txBody>
          <a:bodyPr wrap="square" rtlCol="0">
            <a:spAutoFit/>
          </a:bodyPr>
          <a:lstStyle/>
          <a:p>
            <a:r>
              <a:rPr lang="en-US" dirty="0"/>
              <a:t>[</a:t>
            </a:r>
            <a:r>
              <a:rPr lang="en-US" dirty="0" err="1"/>
              <a:t>sshd</a:t>
            </a:r>
            <a:r>
              <a:rPr lang="en-US" dirty="0"/>
              <a:t>]</a:t>
            </a:r>
          </a:p>
          <a:p>
            <a:r>
              <a:rPr lang="en-US" dirty="0"/>
              <a:t>enabled = true</a:t>
            </a:r>
          </a:p>
          <a:p>
            <a:r>
              <a:rPr lang="en-US" dirty="0"/>
              <a:t>port = </a:t>
            </a:r>
            <a:r>
              <a:rPr lang="en-US" dirty="0" err="1"/>
              <a:t>ssh</a:t>
            </a:r>
            <a:endParaRPr lang="en-US" dirty="0"/>
          </a:p>
          <a:p>
            <a:r>
              <a:rPr lang="en-US" dirty="0" err="1"/>
              <a:t>logpath</a:t>
            </a:r>
            <a:r>
              <a:rPr lang="en-US" dirty="0"/>
              <a:t> = %(</a:t>
            </a:r>
            <a:r>
              <a:rPr lang="en-US" dirty="0" err="1"/>
              <a:t>sshd_log</a:t>
            </a:r>
            <a:r>
              <a:rPr lang="en-US" dirty="0"/>
              <a:t>)s</a:t>
            </a:r>
          </a:p>
          <a:p>
            <a:r>
              <a:rPr lang="en-US" dirty="0" err="1"/>
              <a:t>maxretry</a:t>
            </a:r>
            <a:r>
              <a:rPr lang="en-US" dirty="0"/>
              <a:t> = </a:t>
            </a:r>
            <a:r>
              <a:rPr lang="en-US" dirty="0" smtClean="0"/>
              <a:t>3</a:t>
            </a:r>
            <a:endParaRPr lang="en-US" dirty="0"/>
          </a:p>
        </p:txBody>
      </p:sp>
    </p:spTree>
    <p:extLst>
      <p:ext uri="{BB962C8B-B14F-4D97-AF65-F5344CB8AC3E}">
        <p14:creationId xmlns:p14="http://schemas.microsoft.com/office/powerpoint/2010/main" val="131427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Fail2ban</a:t>
            </a:r>
            <a:endParaRPr lang="en-US" dirty="0"/>
          </a:p>
        </p:txBody>
      </p:sp>
      <p:sp>
        <p:nvSpPr>
          <p:cNvPr id="3" name="Content Placeholder 2"/>
          <p:cNvSpPr>
            <a:spLocks noGrp="1"/>
          </p:cNvSpPr>
          <p:nvPr>
            <p:ph idx="1"/>
          </p:nvPr>
        </p:nvSpPr>
        <p:spPr/>
        <p:txBody>
          <a:bodyPr/>
          <a:lstStyle/>
          <a:p>
            <a:r>
              <a:rPr lang="en-US" dirty="0" err="1" smtClean="0"/>
              <a:t>systemctl</a:t>
            </a:r>
            <a:r>
              <a:rPr lang="en-US" dirty="0" smtClean="0"/>
              <a:t> start fail2ban.service</a:t>
            </a:r>
            <a:endParaRPr lang="en-US" dirty="0"/>
          </a:p>
        </p:txBody>
      </p:sp>
    </p:spTree>
    <p:extLst>
      <p:ext uri="{BB962C8B-B14F-4D97-AF65-F5344CB8AC3E}">
        <p14:creationId xmlns:p14="http://schemas.microsoft.com/office/powerpoint/2010/main" val="3520150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Fail2ban</a:t>
            </a:r>
            <a:endParaRPr lang="en-US" dirty="0"/>
          </a:p>
        </p:txBody>
      </p:sp>
      <p:sp>
        <p:nvSpPr>
          <p:cNvPr id="3" name="Content Placeholder 2"/>
          <p:cNvSpPr>
            <a:spLocks noGrp="1"/>
          </p:cNvSpPr>
          <p:nvPr>
            <p:ph idx="1"/>
          </p:nvPr>
        </p:nvSpPr>
        <p:spPr/>
        <p:txBody>
          <a:bodyPr/>
          <a:lstStyle/>
          <a:p>
            <a:r>
              <a:rPr lang="en-US" dirty="0" smtClean="0"/>
              <a:t>After doing 4 failed logins from 10.162.101.197, I’m banned.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021" y="2778989"/>
            <a:ext cx="8271933" cy="3082944"/>
          </a:xfrm>
          <a:prstGeom prst="rect">
            <a:avLst/>
          </a:prstGeom>
        </p:spPr>
      </p:pic>
    </p:spTree>
    <p:extLst>
      <p:ext uri="{BB962C8B-B14F-4D97-AF65-F5344CB8AC3E}">
        <p14:creationId xmlns:p14="http://schemas.microsoft.com/office/powerpoint/2010/main" val="2005784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Fail2ban</a:t>
            </a:r>
            <a:endParaRPr lang="en-US" dirty="0"/>
          </a:p>
        </p:txBody>
      </p:sp>
      <p:sp>
        <p:nvSpPr>
          <p:cNvPr id="3" name="Content Placeholder 2"/>
          <p:cNvSpPr>
            <a:spLocks noGrp="1"/>
          </p:cNvSpPr>
          <p:nvPr>
            <p:ph idx="1"/>
          </p:nvPr>
        </p:nvSpPr>
        <p:spPr/>
        <p:txBody>
          <a:bodyPr/>
          <a:lstStyle/>
          <a:p>
            <a:r>
              <a:rPr lang="en-US" dirty="0" smtClean="0"/>
              <a:t>Here is the firewall listing on the target computer.  Notice the firewall rule listing a “reject all from 10.162.101.197”</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3193882"/>
            <a:ext cx="8662812" cy="3434107"/>
          </a:xfrm>
          <a:prstGeom prst="rect">
            <a:avLst/>
          </a:prstGeom>
        </p:spPr>
      </p:pic>
    </p:spTree>
    <p:extLst>
      <p:ext uri="{BB962C8B-B14F-4D97-AF65-F5344CB8AC3E}">
        <p14:creationId xmlns:p14="http://schemas.microsoft.com/office/powerpoint/2010/main" val="103056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2475"/>
          </a:xfrm>
        </p:spPr>
        <p:txBody>
          <a:bodyPr/>
          <a:lstStyle/>
          <a:p>
            <a:r>
              <a:rPr lang="en-US" dirty="0" smtClean="0"/>
              <a:t>Linux Firewalls</a:t>
            </a:r>
            <a:endParaRPr lang="en-US" dirty="0"/>
          </a:p>
        </p:txBody>
      </p:sp>
      <p:sp>
        <p:nvSpPr>
          <p:cNvPr id="5" name="Content Placeholder 4"/>
          <p:cNvSpPr>
            <a:spLocks noGrp="1"/>
          </p:cNvSpPr>
          <p:nvPr>
            <p:ph idx="1"/>
          </p:nvPr>
        </p:nvSpPr>
        <p:spPr>
          <a:xfrm>
            <a:off x="838200" y="1354667"/>
            <a:ext cx="10515600" cy="4822296"/>
          </a:xfrm>
        </p:spPr>
        <p:txBody>
          <a:bodyPr>
            <a:normAutofit fontScale="92500" lnSpcReduction="20000"/>
          </a:bodyPr>
          <a:lstStyle/>
          <a:p>
            <a:r>
              <a:rPr lang="en-US" dirty="0" smtClean="0"/>
              <a:t>Linux employs a kernel-based firewall called </a:t>
            </a:r>
            <a:r>
              <a:rPr lang="en-US" dirty="0" err="1" smtClean="0"/>
              <a:t>netfilter</a:t>
            </a:r>
            <a:r>
              <a:rPr lang="en-US" dirty="0" smtClean="0"/>
              <a:t>.</a:t>
            </a:r>
            <a:br>
              <a:rPr lang="en-US" dirty="0" smtClean="0"/>
            </a:br>
            <a:endParaRPr lang="en-US" dirty="0" smtClean="0"/>
          </a:p>
          <a:p>
            <a:r>
              <a:rPr lang="en-US" dirty="0" smtClean="0"/>
              <a:t>Most Linux distributions use </a:t>
            </a:r>
            <a:r>
              <a:rPr lang="en-US" dirty="0" err="1" smtClean="0"/>
              <a:t>iptables</a:t>
            </a:r>
            <a:r>
              <a:rPr lang="en-US" dirty="0" smtClean="0"/>
              <a:t> to view, modify, and create the rules used in the firewall.</a:t>
            </a:r>
            <a:br>
              <a:rPr lang="en-US" dirty="0" smtClean="0"/>
            </a:br>
            <a:endParaRPr lang="en-US" dirty="0" smtClean="0"/>
          </a:p>
          <a:p>
            <a:r>
              <a:rPr lang="en-US" dirty="0" smtClean="0"/>
              <a:t>The </a:t>
            </a:r>
            <a:r>
              <a:rPr lang="en-US" dirty="0" err="1" smtClean="0"/>
              <a:t>iptables</a:t>
            </a:r>
            <a:r>
              <a:rPr lang="en-US" dirty="0" smtClean="0"/>
              <a:t> rules can be complex and so some Linux distributions have switched to “uncomplicated firewall” (</a:t>
            </a:r>
            <a:r>
              <a:rPr lang="en-US" dirty="0" err="1" smtClean="0"/>
              <a:t>ufw</a:t>
            </a:r>
            <a:r>
              <a:rPr lang="en-US" dirty="0" smtClean="0"/>
              <a:t>) as an alternative way of writing </a:t>
            </a:r>
            <a:r>
              <a:rPr lang="en-US" dirty="0" err="1" smtClean="0"/>
              <a:t>iptables</a:t>
            </a:r>
            <a:r>
              <a:rPr lang="en-US" dirty="0" smtClean="0"/>
              <a:t> rules.</a:t>
            </a:r>
            <a:br>
              <a:rPr lang="en-US" dirty="0" smtClean="0"/>
            </a:br>
            <a:endParaRPr lang="en-US" dirty="0" smtClean="0"/>
          </a:p>
          <a:p>
            <a:r>
              <a:rPr lang="en-US" dirty="0" smtClean="0"/>
              <a:t>It should be noted that </a:t>
            </a:r>
            <a:r>
              <a:rPr lang="en-US" dirty="0" err="1" smtClean="0"/>
              <a:t>ufw</a:t>
            </a:r>
            <a:r>
              <a:rPr lang="en-US" dirty="0" smtClean="0"/>
              <a:t> is not actually a firewall. It is simply an easy interface to create and view </a:t>
            </a:r>
            <a:r>
              <a:rPr lang="en-US" dirty="0" err="1" smtClean="0"/>
              <a:t>iptables</a:t>
            </a:r>
            <a:r>
              <a:rPr lang="en-US" dirty="0" smtClean="0"/>
              <a:t> rules.</a:t>
            </a:r>
            <a:br>
              <a:rPr lang="en-US" dirty="0" smtClean="0"/>
            </a:br>
            <a:endParaRPr lang="en-US" dirty="0" smtClean="0"/>
          </a:p>
          <a:p>
            <a:r>
              <a:rPr lang="en-US" dirty="0" smtClean="0"/>
              <a:t>The </a:t>
            </a:r>
            <a:r>
              <a:rPr lang="en-US" dirty="0" err="1" smtClean="0"/>
              <a:t>ufw</a:t>
            </a:r>
            <a:r>
              <a:rPr lang="en-US" dirty="0" smtClean="0"/>
              <a:t> is disabled by default in Mint Linux.  That is not ideal but it allows us to “play” with the security tools in a more unrestricted way in this program. </a:t>
            </a:r>
            <a:endParaRPr lang="en-US" dirty="0"/>
          </a:p>
        </p:txBody>
      </p:sp>
    </p:spTree>
    <p:extLst>
      <p:ext uri="{BB962C8B-B14F-4D97-AF65-F5344CB8AC3E}">
        <p14:creationId xmlns:p14="http://schemas.microsoft.com/office/powerpoint/2010/main" val="93378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4233862"/>
          </a:xfrm>
        </p:spPr>
        <p:txBody>
          <a:bodyPr>
            <a:normAutofit/>
          </a:bodyPr>
          <a:lstStyle/>
          <a:p>
            <a:r>
              <a:rPr lang="en-US" dirty="0" smtClean="0">
                <a:latin typeface="Titillium Bd" panose="00000800000000000000" pitchFamily="50" charset="0"/>
              </a:rPr>
              <a:t>Done</a:t>
            </a:r>
            <a:r>
              <a:rPr lang="en-US" dirty="0" smtClean="0">
                <a:latin typeface="Titillium Bd" panose="00000800000000000000" pitchFamily="50" charset="0"/>
              </a:rPr>
              <a:t/>
            </a:r>
            <a:br>
              <a:rPr lang="en-US" dirty="0" smtClean="0">
                <a:latin typeface="Titillium Bd" panose="00000800000000000000" pitchFamily="50" charset="0"/>
              </a:rPr>
            </a:br>
            <a:r>
              <a:rPr lang="en-US" dirty="0">
                <a:latin typeface="Titillium Bd" panose="00000800000000000000" pitchFamily="50" charset="0"/>
              </a:rPr>
              <a:t/>
            </a:r>
            <a:br>
              <a:rPr lang="en-US" dirty="0">
                <a:latin typeface="Titillium Bd" panose="00000800000000000000" pitchFamily="50" charset="0"/>
              </a:rPr>
            </a:br>
            <a:endParaRPr lang="en-US" dirty="0">
              <a:latin typeface="Titillium Bd" panose="00000800000000000000" pitchFamily="50" charset="0"/>
            </a:endParaRPr>
          </a:p>
        </p:txBody>
      </p:sp>
    </p:spTree>
    <p:extLst>
      <p:ext uri="{BB962C8B-B14F-4D97-AF65-F5344CB8AC3E}">
        <p14:creationId xmlns:p14="http://schemas.microsoft.com/office/powerpoint/2010/main" val="1330232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342"/>
          </a:xfrm>
        </p:spPr>
        <p:txBody>
          <a:bodyPr/>
          <a:lstStyle/>
          <a:p>
            <a:r>
              <a:rPr lang="en-US" dirty="0" smtClean="0"/>
              <a:t>Keeping ourselves safe first</a:t>
            </a:r>
            <a:endParaRPr lang="en-US" dirty="0"/>
          </a:p>
        </p:txBody>
      </p:sp>
      <p:sp>
        <p:nvSpPr>
          <p:cNvPr id="3" name="Content Placeholder 2"/>
          <p:cNvSpPr>
            <a:spLocks noGrp="1"/>
          </p:cNvSpPr>
          <p:nvPr>
            <p:ph idx="1"/>
          </p:nvPr>
        </p:nvSpPr>
        <p:spPr>
          <a:xfrm>
            <a:off x="838200" y="1444978"/>
            <a:ext cx="10515600" cy="4731985"/>
          </a:xfrm>
        </p:spPr>
        <p:txBody>
          <a:bodyPr/>
          <a:lstStyle/>
          <a:p>
            <a:r>
              <a:rPr lang="en-US" dirty="0" smtClean="0"/>
              <a:t>Before we can start confidently checking other peoples networks for security issues, we first have to ensure that our own systems are clean.</a:t>
            </a:r>
            <a:br>
              <a:rPr lang="en-US" dirty="0" smtClean="0"/>
            </a:br>
            <a:endParaRPr lang="en-US" dirty="0" smtClean="0"/>
          </a:p>
          <a:p>
            <a:r>
              <a:rPr lang="en-US" dirty="0" smtClean="0"/>
              <a:t>Can you imagine how embarrassing it would be to have been hired for a security audit, only to find out that you inadvertently introduced a security problem into the target network ?</a:t>
            </a:r>
            <a:endParaRPr lang="en-US" dirty="0"/>
          </a:p>
        </p:txBody>
      </p:sp>
    </p:spTree>
    <p:extLst>
      <p:ext uri="{BB962C8B-B14F-4D97-AF65-F5344CB8AC3E}">
        <p14:creationId xmlns:p14="http://schemas.microsoft.com/office/powerpoint/2010/main" val="315798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tools to help</a:t>
            </a:r>
            <a:endParaRPr lang="en-US" dirty="0"/>
          </a:p>
        </p:txBody>
      </p:sp>
      <p:sp>
        <p:nvSpPr>
          <p:cNvPr id="3" name="Content Placeholder 2"/>
          <p:cNvSpPr>
            <a:spLocks noGrp="1"/>
          </p:cNvSpPr>
          <p:nvPr>
            <p:ph idx="1"/>
          </p:nvPr>
        </p:nvSpPr>
        <p:spPr/>
        <p:txBody>
          <a:bodyPr>
            <a:normAutofit lnSpcReduction="10000"/>
          </a:bodyPr>
          <a:lstStyle/>
          <a:p>
            <a:r>
              <a:rPr lang="en-US" dirty="0" smtClean="0"/>
              <a:t>Port Sentry – a tool that can monitor TCP and UDP ports to detect port scans. Then it can block the source of the scans.</a:t>
            </a:r>
            <a:br>
              <a:rPr lang="en-US" dirty="0" smtClean="0"/>
            </a:br>
            <a:endParaRPr lang="en-US" dirty="0" smtClean="0"/>
          </a:p>
          <a:p>
            <a:r>
              <a:rPr lang="en-US" dirty="0" err="1" smtClean="0"/>
              <a:t>ARPWatch</a:t>
            </a:r>
            <a:r>
              <a:rPr lang="en-US" dirty="0" smtClean="0"/>
              <a:t> – is a tool that simply watches the local network and logs any MAC addresses it hasn’t seen before.</a:t>
            </a:r>
            <a:br>
              <a:rPr lang="en-US" dirty="0" smtClean="0"/>
            </a:br>
            <a:endParaRPr lang="en-US" dirty="0" smtClean="0"/>
          </a:p>
          <a:p>
            <a:r>
              <a:rPr lang="en-US" dirty="0" smtClean="0"/>
              <a:t>Fail2ban – is a tool that can detect and stop those annoying brute force attacks on SSH servers (or any other service for that matter).</a:t>
            </a:r>
            <a:endParaRPr lang="en-US" dirty="0"/>
          </a:p>
        </p:txBody>
      </p:sp>
    </p:spTree>
    <p:extLst>
      <p:ext uri="{BB962C8B-B14F-4D97-AF65-F5344CB8AC3E}">
        <p14:creationId xmlns:p14="http://schemas.microsoft.com/office/powerpoint/2010/main" val="338116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8253"/>
          </a:xfrm>
        </p:spPr>
        <p:txBody>
          <a:bodyPr/>
          <a:lstStyle/>
          <a:p>
            <a:r>
              <a:rPr lang="en-US" dirty="0" smtClean="0"/>
              <a:t>Port Sentry</a:t>
            </a:r>
            <a:endParaRPr lang="en-US" dirty="0"/>
          </a:p>
        </p:txBody>
      </p:sp>
      <p:sp>
        <p:nvSpPr>
          <p:cNvPr id="3" name="Content Placeholder 2"/>
          <p:cNvSpPr>
            <a:spLocks noGrp="1"/>
          </p:cNvSpPr>
          <p:nvPr>
            <p:ph idx="1"/>
          </p:nvPr>
        </p:nvSpPr>
        <p:spPr>
          <a:xfrm>
            <a:off x="838200" y="1546578"/>
            <a:ext cx="10515600" cy="4630385"/>
          </a:xfrm>
        </p:spPr>
        <p:txBody>
          <a:bodyPr>
            <a:normAutofit fontScale="92500" lnSpcReduction="10000"/>
          </a:bodyPr>
          <a:lstStyle/>
          <a:p>
            <a:r>
              <a:rPr lang="en-US" dirty="0" smtClean="0"/>
              <a:t>Studies that have been done on attacks on networks have verified that over 80% of attacks are preceded by a port scan.</a:t>
            </a:r>
            <a:br>
              <a:rPr lang="en-US" dirty="0" smtClean="0"/>
            </a:br>
            <a:endParaRPr lang="en-US" dirty="0" smtClean="0"/>
          </a:p>
          <a:p>
            <a:r>
              <a:rPr lang="en-US" dirty="0" smtClean="0"/>
              <a:t>What if we could employ a “</a:t>
            </a:r>
            <a:r>
              <a:rPr lang="en-US" dirty="0" err="1" smtClean="0"/>
              <a:t>Romulan</a:t>
            </a:r>
            <a:r>
              <a:rPr lang="en-US" dirty="0" smtClean="0"/>
              <a:t> Cloaking Device” to disappear as soon as we are port scanned ?</a:t>
            </a:r>
            <a:br>
              <a:rPr lang="en-US" dirty="0" smtClean="0"/>
            </a:br>
            <a:endParaRPr lang="en-US" dirty="0" smtClean="0"/>
          </a:p>
          <a:p>
            <a:r>
              <a:rPr lang="en-US" dirty="0" smtClean="0"/>
              <a:t>Port Sentry allows us to do just that … at least for the IP address that scanned us.</a:t>
            </a:r>
            <a:br>
              <a:rPr lang="en-US" dirty="0" smtClean="0"/>
            </a:br>
            <a:endParaRPr lang="en-US" dirty="0" smtClean="0"/>
          </a:p>
          <a:p>
            <a:r>
              <a:rPr lang="en-US" dirty="0" smtClean="0"/>
              <a:t>It basically automatically drops future traffic from the source IP of the port scan.  Effectively disappearing from the view of that IP address.</a:t>
            </a:r>
            <a:endParaRPr lang="en-US" dirty="0"/>
          </a:p>
        </p:txBody>
      </p:sp>
    </p:spTree>
    <p:extLst>
      <p:ext uri="{BB962C8B-B14F-4D97-AF65-F5344CB8AC3E}">
        <p14:creationId xmlns:p14="http://schemas.microsoft.com/office/powerpoint/2010/main" val="89667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284" y="1501422"/>
            <a:ext cx="8563975" cy="5138385"/>
          </a:xfrm>
        </p:spPr>
      </p:pic>
    </p:spTree>
    <p:extLst>
      <p:ext uri="{BB962C8B-B14F-4D97-AF65-F5344CB8AC3E}">
        <p14:creationId xmlns:p14="http://schemas.microsoft.com/office/powerpoint/2010/main" val="347722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418" y="1478844"/>
            <a:ext cx="8347852" cy="5217408"/>
          </a:xfrm>
        </p:spPr>
      </p:pic>
    </p:spTree>
    <p:extLst>
      <p:ext uri="{BB962C8B-B14F-4D97-AF65-F5344CB8AC3E}">
        <p14:creationId xmlns:p14="http://schemas.microsoft.com/office/powerpoint/2010/main" val="339785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Sentry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861" y="1391302"/>
            <a:ext cx="8785139" cy="5271084"/>
          </a:xfrm>
        </p:spPr>
      </p:pic>
    </p:spTree>
    <p:extLst>
      <p:ext uri="{BB962C8B-B14F-4D97-AF65-F5344CB8AC3E}">
        <p14:creationId xmlns:p14="http://schemas.microsoft.com/office/powerpoint/2010/main" val="3563979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6910</TotalTime>
  <Words>331</Words>
  <Application>Microsoft Office PowerPoint</Application>
  <PresentationFormat>Widescreen</PresentationFormat>
  <Paragraphs>74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Titillium</vt:lpstr>
      <vt:lpstr>Titillium Bd</vt:lpstr>
      <vt:lpstr>Verdana</vt:lpstr>
      <vt:lpstr>Office Theme</vt:lpstr>
      <vt:lpstr>ITSC 200 – Network Protocols and Security </vt:lpstr>
      <vt:lpstr>Today’s Objectives</vt:lpstr>
      <vt:lpstr>Linux Firewalls</vt:lpstr>
      <vt:lpstr>Keeping ourselves safe first</vt:lpstr>
      <vt:lpstr>Some tools to help</vt:lpstr>
      <vt:lpstr>Port Sentry</vt:lpstr>
      <vt:lpstr>Port Sentry</vt:lpstr>
      <vt:lpstr>Port Sentry</vt:lpstr>
      <vt:lpstr>Port Sentry</vt:lpstr>
      <vt:lpstr>Port Sentry</vt:lpstr>
      <vt:lpstr>Port Sentry</vt:lpstr>
      <vt:lpstr>Port Sentry</vt:lpstr>
      <vt:lpstr>Port Sentry</vt:lpstr>
      <vt:lpstr>Port Sentry</vt:lpstr>
      <vt:lpstr>Port Sentry</vt:lpstr>
      <vt:lpstr>Port Sentry</vt:lpstr>
      <vt:lpstr>Port Sentry</vt:lpstr>
      <vt:lpstr>Port Sentry</vt:lpstr>
      <vt:lpstr>Controversy about Port Sentry </vt:lpstr>
      <vt:lpstr>Coffee Break!</vt:lpstr>
      <vt:lpstr>ARPWatch</vt:lpstr>
      <vt:lpstr>ARPWatch</vt:lpstr>
      <vt:lpstr>ARPWatch</vt:lpstr>
      <vt:lpstr>ARPWatch</vt:lpstr>
      <vt:lpstr>Fail2ban</vt:lpstr>
      <vt:lpstr>Fail2ban</vt:lpstr>
      <vt:lpstr>Fail2ban</vt:lpstr>
      <vt:lpstr>Fail2ban</vt:lpstr>
      <vt:lpstr>Fail2ban</vt:lpstr>
      <vt:lpstr>Done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George Chase</cp:lastModifiedBy>
  <cp:revision>74</cp:revision>
  <dcterms:created xsi:type="dcterms:W3CDTF">2016-04-05T14:17:30Z</dcterms:created>
  <dcterms:modified xsi:type="dcterms:W3CDTF">2017-07-19T21:22:10Z</dcterms:modified>
</cp:coreProperties>
</file>