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86" r:id="rId4"/>
    <p:sldId id="287" r:id="rId5"/>
    <p:sldId id="288" r:id="rId6"/>
    <p:sldId id="289" r:id="rId7"/>
    <p:sldId id="290" r:id="rId8"/>
    <p:sldId id="304" r:id="rId9"/>
    <p:sldId id="291" r:id="rId10"/>
    <p:sldId id="292" r:id="rId11"/>
    <p:sldId id="293" r:id="rId12"/>
    <p:sldId id="306" r:id="rId13"/>
    <p:sldId id="305" r:id="rId14"/>
    <p:sldId id="307" r:id="rId15"/>
    <p:sldId id="308" r:id="rId16"/>
    <p:sldId id="309" r:id="rId17"/>
    <p:sldId id="311" r:id="rId18"/>
    <p:sldId id="310" r:id="rId19"/>
    <p:sldId id="294" r:id="rId20"/>
    <p:sldId id="295" r:id="rId21"/>
    <p:sldId id="296" r:id="rId22"/>
    <p:sldId id="297" r:id="rId23"/>
    <p:sldId id="298" r:id="rId24"/>
    <p:sldId id="299" r:id="rId25"/>
    <p:sldId id="282" r:id="rId26"/>
    <p:sldId id="300" r:id="rId27"/>
    <p:sldId id="301" r:id="rId28"/>
    <p:sldId id="302" r:id="rId29"/>
    <p:sldId id="303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13"/>
  </p:normalViewPr>
  <p:slideViewPr>
    <p:cSldViewPr snapToGrid="0" snapToObjects="1" showGuides="1">
      <p:cViewPr varScale="1">
        <p:scale>
          <a:sx n="57" d="100"/>
          <a:sy n="57" d="100"/>
        </p:scale>
        <p:origin x="102" y="2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303-EE0E-49B1-AE14-B90A12E458E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8D96-010F-4574-A1D2-22CBF9BA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B3D2B377-CF7E-8F44-A32D-7E519906999D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1" y="1122362"/>
            <a:ext cx="8064529" cy="2905351"/>
          </a:xfrm>
        </p:spPr>
        <p:txBody>
          <a:bodyPr>
            <a:normAutofit/>
          </a:bodyPr>
          <a:lstStyle/>
          <a:p>
            <a:r>
              <a:rPr lang="en-US" dirty="0">
                <a:latin typeface="Titillium" panose="00000500000000000000" pitchFamily="50" charset="0"/>
              </a:rPr>
              <a:t>ITSC 200 – Network Protocols and Security</a:t>
            </a:r>
            <a:br>
              <a:rPr lang="en-US" dirty="0">
                <a:latin typeface="Titillium" panose="00000500000000000000" pitchFamily="50" charset="0"/>
              </a:rPr>
            </a:br>
            <a:endParaRPr lang="en-US" dirty="0">
              <a:latin typeface="Titillium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4354286"/>
            <a:ext cx="6845328" cy="903514"/>
          </a:xfrm>
        </p:spPr>
        <p:txBody>
          <a:bodyPr>
            <a:normAutofit/>
          </a:bodyPr>
          <a:lstStyle/>
          <a:p>
            <a:r>
              <a:rPr lang="en-US" dirty="0">
                <a:latin typeface="Titillium" panose="00000500000000000000" pitchFamily="50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/>
          <a:p>
            <a:r>
              <a:rPr lang="en-US" dirty="0"/>
              <a:t>The Role of a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/>
          <a:lstStyle/>
          <a:p>
            <a:r>
              <a:rPr lang="en-US" dirty="0"/>
              <a:t>Firewalls often assume the role of router as well as firewall.  In many cases, a firewall can replace a router.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Firewalls usually do some sort of Network Address Translation (NAT) and often provide an end point for site-to-site VPN’s or client-to-site VPN’s.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some cases, they may run additional software to act as proxy servers for any number of higher layer protocols like DNS, SMTP, and HTTP.</a:t>
            </a:r>
          </a:p>
        </p:txBody>
      </p:sp>
    </p:spTree>
    <p:extLst>
      <p:ext uri="{BB962C8B-B14F-4D97-AF65-F5344CB8AC3E}">
        <p14:creationId xmlns:p14="http://schemas.microsoft.com/office/powerpoint/2010/main" val="159658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/>
          <a:p>
            <a:r>
              <a:rPr lang="en-US" dirty="0"/>
              <a:t>The Role of a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Firewalls may also have additional software to do intelligent inspection of application layer protocols so that they can do things like stop outgoing emails with attachments.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Linux distributions come with iptables or </a:t>
            </a:r>
            <a:r>
              <a:rPr lang="en-US" dirty="0" err="1"/>
              <a:t>ufw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ufw</a:t>
            </a:r>
            <a:r>
              <a:rPr lang="en-US" dirty="0"/>
              <a:t> uses iptables.</a:t>
            </a:r>
          </a:p>
          <a:p>
            <a:pPr lvl="1"/>
            <a:endParaRPr lang="en-US" dirty="0"/>
          </a:p>
          <a:p>
            <a:r>
              <a:rPr lang="en-US" dirty="0"/>
              <a:t>Another very good, open-source firewall is </a:t>
            </a:r>
            <a:r>
              <a:rPr lang="en-US" dirty="0" err="1"/>
              <a:t>Pfsense</a:t>
            </a:r>
            <a:r>
              <a:rPr lang="en-US" dirty="0"/>
              <a:t> firewall.  This firewall is based on FreeBSD, a UNIX derivative.</a:t>
            </a:r>
          </a:p>
        </p:txBody>
      </p:sp>
    </p:spTree>
    <p:extLst>
      <p:ext uri="{BB962C8B-B14F-4D97-AF65-F5344CB8AC3E}">
        <p14:creationId xmlns:p14="http://schemas.microsoft.com/office/powerpoint/2010/main" val="132401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D743-53BD-414B-8361-0C314730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36BE-2DE6-4DD3-A56A-224D264A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Works with </a:t>
            </a:r>
            <a:r>
              <a:rPr lang="en-CA" b="1" dirty="0"/>
              <a:t>rules</a:t>
            </a:r>
            <a:r>
              <a:rPr lang="en-CA" dirty="0"/>
              <a:t> that rule the traffic on the machine.</a:t>
            </a:r>
          </a:p>
          <a:p>
            <a:pPr lvl="1"/>
            <a:r>
              <a:rPr lang="en-CA" dirty="0"/>
              <a:t>By allowing or rejecting incoming and outgoing traffic.</a:t>
            </a:r>
          </a:p>
          <a:p>
            <a:pPr lvl="1"/>
            <a:endParaRPr lang="en-CA" dirty="0"/>
          </a:p>
          <a:p>
            <a:r>
              <a:rPr lang="en-CA" dirty="0"/>
              <a:t>Iptables is very complex, has a lot of functionality and you will learn a lot more about it in the rest of this course (and in practice).</a:t>
            </a:r>
          </a:p>
          <a:p>
            <a:pPr lvl="1"/>
            <a:r>
              <a:rPr lang="en-CA" dirty="0"/>
              <a:t>Today, you will see a small fraction of what iptables can do.</a:t>
            </a:r>
          </a:p>
        </p:txBody>
      </p:sp>
    </p:spTree>
    <p:extLst>
      <p:ext uri="{BB962C8B-B14F-4D97-AF65-F5344CB8AC3E}">
        <p14:creationId xmlns:p14="http://schemas.microsoft.com/office/powerpoint/2010/main" val="77442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FA7-8B06-4D30-8FF6-5C5068E2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1E26-7E78-4AE3-B3DE-F24ECD1F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iptables –L</a:t>
            </a:r>
          </a:p>
          <a:p>
            <a:pPr lvl="1"/>
            <a:r>
              <a:rPr lang="en-CA" dirty="0"/>
              <a:t>List all iptables chains and rules</a:t>
            </a:r>
          </a:p>
          <a:p>
            <a:pPr lvl="2"/>
            <a:r>
              <a:rPr lang="en-CA" dirty="0"/>
              <a:t>Notice the three default chains: INPUT, FORWARD and OUTPUT</a:t>
            </a:r>
          </a:p>
          <a:p>
            <a:pPr lvl="2"/>
            <a:r>
              <a:rPr lang="en-CA" dirty="0"/>
              <a:t>Notice also the default policy: ACCEPT.</a:t>
            </a:r>
          </a:p>
          <a:p>
            <a:pPr lvl="3"/>
            <a:r>
              <a:rPr lang="en-CA" dirty="0"/>
              <a:t>That is called a TARGET.</a:t>
            </a:r>
          </a:p>
          <a:p>
            <a:pPr lvl="4"/>
            <a:r>
              <a:rPr lang="en-CA" dirty="0"/>
              <a:t>We are interested in the ACCEPT and DROP targets.</a:t>
            </a:r>
          </a:p>
          <a:p>
            <a:pPr marL="2286000" lvl="5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406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59A6-72B5-422B-B922-B395DC7C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7B5C-171C-4B35-AE26-7DE76994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INPUT</a:t>
            </a:r>
          </a:p>
          <a:p>
            <a:pPr lvl="1"/>
            <a:r>
              <a:rPr lang="en-CA" dirty="0"/>
              <a:t>Traffic that is destined to the machine.</a:t>
            </a:r>
          </a:p>
          <a:p>
            <a:pPr lvl="2"/>
            <a:r>
              <a:rPr lang="en-CA" dirty="0"/>
              <a:t>Stuff that is coming in.</a:t>
            </a:r>
          </a:p>
          <a:p>
            <a:pPr lvl="1"/>
            <a:endParaRPr lang="en-CA" dirty="0"/>
          </a:p>
          <a:p>
            <a:r>
              <a:rPr lang="en-CA" dirty="0"/>
              <a:t>OUTPUT</a:t>
            </a:r>
          </a:p>
          <a:p>
            <a:pPr lvl="1"/>
            <a:r>
              <a:rPr lang="en-CA" dirty="0"/>
              <a:t>Traffic that is going out of the machine.</a:t>
            </a:r>
          </a:p>
          <a:p>
            <a:pPr lvl="2"/>
            <a:r>
              <a:rPr lang="en-CA" dirty="0"/>
              <a:t>Stuff that is going out.</a:t>
            </a:r>
          </a:p>
          <a:p>
            <a:pPr lvl="1"/>
            <a:endParaRPr lang="en-CA" dirty="0"/>
          </a:p>
          <a:p>
            <a:r>
              <a:rPr lang="en-CA" dirty="0"/>
              <a:t>FORWARD</a:t>
            </a:r>
          </a:p>
          <a:p>
            <a:pPr lvl="1"/>
            <a:r>
              <a:rPr lang="en-CA" dirty="0"/>
              <a:t>Traffic that is being forwarded through the machine.</a:t>
            </a:r>
          </a:p>
        </p:txBody>
      </p:sp>
    </p:spTree>
    <p:extLst>
      <p:ext uri="{BB962C8B-B14F-4D97-AF65-F5344CB8AC3E}">
        <p14:creationId xmlns:p14="http://schemas.microsoft.com/office/powerpoint/2010/main" val="26219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4510-5B67-4C69-9CD0-90B5020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223-0775-4DFE-9BC6-63A3028D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iptables –P CHAIN TARGET</a:t>
            </a:r>
          </a:p>
          <a:p>
            <a:pPr lvl="1"/>
            <a:r>
              <a:rPr lang="en-CA" dirty="0"/>
              <a:t>Changes the default policy for a chain.</a:t>
            </a:r>
          </a:p>
          <a:p>
            <a:pPr lvl="2"/>
            <a:r>
              <a:rPr lang="en-CA" dirty="0"/>
              <a:t>Want to drop everything that comes to the machine?</a:t>
            </a:r>
          </a:p>
          <a:p>
            <a:pPr lvl="3"/>
            <a:r>
              <a:rPr lang="en-CA" dirty="0"/>
              <a:t>iptables –P INPUT DROP</a:t>
            </a:r>
          </a:p>
          <a:p>
            <a:pPr lvl="2"/>
            <a:r>
              <a:rPr lang="en-CA" dirty="0"/>
              <a:t>Want to drop everything that goes out of the machine?</a:t>
            </a:r>
          </a:p>
          <a:p>
            <a:pPr lvl="3"/>
            <a:r>
              <a:rPr lang="en-CA" dirty="0"/>
              <a:t>iptables –P OUTPUT DROP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713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C36-EC82-4816-8738-9F0FAC6C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D91E-B8A0-4390-A02E-F13F4333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iptables –A CHAIN –s &lt;source&gt; -d &lt;</a:t>
            </a:r>
            <a:r>
              <a:rPr lang="en-CA" dirty="0" err="1"/>
              <a:t>dest</a:t>
            </a:r>
            <a:r>
              <a:rPr lang="en-CA" dirty="0"/>
              <a:t>&gt; --sport &lt;</a:t>
            </a:r>
            <a:r>
              <a:rPr lang="en-CA" dirty="0" err="1"/>
              <a:t>s.port</a:t>
            </a:r>
            <a:r>
              <a:rPr lang="en-CA" dirty="0"/>
              <a:t>&gt; --</a:t>
            </a:r>
            <a:r>
              <a:rPr lang="en-CA" dirty="0" err="1"/>
              <a:t>dport</a:t>
            </a:r>
            <a:r>
              <a:rPr lang="en-CA" dirty="0"/>
              <a:t> &lt;</a:t>
            </a:r>
            <a:r>
              <a:rPr lang="en-CA" dirty="0" err="1"/>
              <a:t>d.port</a:t>
            </a:r>
            <a:r>
              <a:rPr lang="en-CA" dirty="0"/>
              <a:t>&gt; -j TARGET</a:t>
            </a:r>
          </a:p>
          <a:p>
            <a:pPr lvl="1"/>
            <a:r>
              <a:rPr lang="en-CA" dirty="0"/>
              <a:t>Adds a rule to CHAIN that does TARGET on traffic from </a:t>
            </a:r>
            <a:r>
              <a:rPr lang="en-CA" dirty="0" err="1"/>
              <a:t>source:s.port</a:t>
            </a:r>
            <a:r>
              <a:rPr lang="en-CA" dirty="0"/>
              <a:t> to </a:t>
            </a:r>
            <a:r>
              <a:rPr lang="en-CA" dirty="0" err="1"/>
              <a:t>dest:d.port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If you want to block traffic from sait.ca:</a:t>
            </a:r>
          </a:p>
          <a:p>
            <a:pPr lvl="2"/>
            <a:r>
              <a:rPr lang="en-CA" dirty="0"/>
              <a:t>iptables -I INPUT -s www.facebook.com -j DROP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If you want to prevent anyone from accessing your website:</a:t>
            </a:r>
          </a:p>
          <a:p>
            <a:pPr lvl="2"/>
            <a:r>
              <a:rPr lang="en-CA" dirty="0"/>
              <a:t>iptables -A INPUT -p </a:t>
            </a:r>
            <a:r>
              <a:rPr lang="en-CA" dirty="0" err="1"/>
              <a:t>tcp</a:t>
            </a:r>
            <a:r>
              <a:rPr lang="en-CA" dirty="0"/>
              <a:t> --</a:t>
            </a:r>
            <a:r>
              <a:rPr lang="en-CA" dirty="0" err="1"/>
              <a:t>dport</a:t>
            </a:r>
            <a:r>
              <a:rPr lang="en-CA" dirty="0"/>
              <a:t> 80 -j DROP</a:t>
            </a:r>
          </a:p>
        </p:txBody>
      </p:sp>
    </p:spTree>
    <p:extLst>
      <p:ext uri="{BB962C8B-B14F-4D97-AF65-F5344CB8AC3E}">
        <p14:creationId xmlns:p14="http://schemas.microsoft.com/office/powerpoint/2010/main" val="376788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353C-CCD3-486C-B739-90F8271A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0D0-7D1E-4AED-BFEF-F11A7EE1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iptables –F CHAIN</a:t>
            </a:r>
          </a:p>
          <a:p>
            <a:pPr lvl="1"/>
            <a:r>
              <a:rPr lang="en-CA" dirty="0"/>
              <a:t>Removes all rules from a CHAIN.</a:t>
            </a:r>
          </a:p>
          <a:p>
            <a:pPr lvl="2"/>
            <a:r>
              <a:rPr lang="en-CA" dirty="0"/>
              <a:t>If CHAIN is omitted, remove all rules from all chains.</a:t>
            </a:r>
          </a:p>
        </p:txBody>
      </p:sp>
    </p:spTree>
    <p:extLst>
      <p:ext uri="{BB962C8B-B14F-4D97-AF65-F5344CB8AC3E}">
        <p14:creationId xmlns:p14="http://schemas.microsoft.com/office/powerpoint/2010/main" val="18613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C0F-6028-42FC-88CC-E6CCA2A3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F21-B5B3-46F4-8312-D4539B05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Playing with multiple hosts.</a:t>
            </a:r>
          </a:p>
          <a:p>
            <a:pPr lvl="1"/>
            <a:r>
              <a:rPr lang="en-CA" dirty="0"/>
              <a:t>Spin two virtual machines.</a:t>
            </a:r>
          </a:p>
          <a:p>
            <a:pPr lvl="1"/>
            <a:r>
              <a:rPr lang="en-CA" dirty="0"/>
              <a:t>Play with the INPUT and OUTPUT chains.</a:t>
            </a:r>
          </a:p>
        </p:txBody>
      </p:sp>
    </p:spTree>
    <p:extLst>
      <p:ext uri="{BB962C8B-B14F-4D97-AF65-F5344CB8AC3E}">
        <p14:creationId xmlns:p14="http://schemas.microsoft.com/office/powerpoint/2010/main" val="78774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59" y="1456268"/>
            <a:ext cx="8886044" cy="4992160"/>
          </a:xfrm>
        </p:spPr>
      </p:pic>
    </p:spTree>
    <p:extLst>
      <p:ext uri="{BB962C8B-B14F-4D97-AF65-F5344CB8AC3E}">
        <p14:creationId xmlns:p14="http://schemas.microsoft.com/office/powerpoint/2010/main" val="36051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1168"/>
          </a:xfrm>
        </p:spPr>
        <p:txBody>
          <a:bodyPr/>
          <a:lstStyle/>
          <a:p>
            <a:r>
              <a:rPr lang="en-US" dirty="0">
                <a:latin typeface="Titillium Bd" panose="00000800000000000000" pitchFamily="50" charset="0"/>
              </a:rPr>
              <a:t>Today’s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00197"/>
            <a:ext cx="11111334" cy="2189454"/>
          </a:xfrm>
        </p:spPr>
        <p:txBody>
          <a:bodyPr/>
          <a:lstStyle/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Titillium" panose="00000500000000000000" pitchFamily="50" charset="0"/>
              </a:rPr>
              <a:t>To learn the function and roles of common network devices</a:t>
            </a:r>
          </a:p>
          <a:p>
            <a:endParaRPr lang="en-US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02" y="1361615"/>
            <a:ext cx="9090698" cy="4744440"/>
          </a:xfrm>
        </p:spPr>
      </p:pic>
    </p:spTree>
    <p:extLst>
      <p:ext uri="{BB962C8B-B14F-4D97-AF65-F5344CB8AC3E}">
        <p14:creationId xmlns:p14="http://schemas.microsoft.com/office/powerpoint/2010/main" val="409713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50" y="1524001"/>
            <a:ext cx="9839164" cy="5149674"/>
          </a:xfrm>
        </p:spPr>
      </p:pic>
    </p:spTree>
    <p:extLst>
      <p:ext uri="{BB962C8B-B14F-4D97-AF65-F5344CB8AC3E}">
        <p14:creationId xmlns:p14="http://schemas.microsoft.com/office/powerpoint/2010/main" val="211628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99" y="1365956"/>
            <a:ext cx="9568789" cy="5352873"/>
          </a:xfrm>
        </p:spPr>
      </p:pic>
    </p:spTree>
    <p:extLst>
      <p:ext uri="{BB962C8B-B14F-4D97-AF65-F5344CB8AC3E}">
        <p14:creationId xmlns:p14="http://schemas.microsoft.com/office/powerpoint/2010/main" val="142157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1" y="1288391"/>
            <a:ext cx="9263754" cy="4971297"/>
          </a:xfrm>
        </p:spPr>
      </p:pic>
    </p:spTree>
    <p:extLst>
      <p:ext uri="{BB962C8B-B14F-4D97-AF65-F5344CB8AC3E}">
        <p14:creationId xmlns:p14="http://schemas.microsoft.com/office/powerpoint/2010/main" val="249794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62" y="1422400"/>
            <a:ext cx="9025738" cy="5081941"/>
          </a:xfrm>
        </p:spPr>
      </p:pic>
    </p:spTree>
    <p:extLst>
      <p:ext uri="{BB962C8B-B14F-4D97-AF65-F5344CB8AC3E}">
        <p14:creationId xmlns:p14="http://schemas.microsoft.com/office/powerpoint/2010/main" val="363991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Bd" panose="00000800000000000000" pitchFamily="50" charset="0"/>
              </a:rPr>
              <a:t>Coffee Break!</a:t>
            </a:r>
          </a:p>
        </p:txBody>
      </p:sp>
      <p:pic>
        <p:nvPicPr>
          <p:cNvPr id="3" name="Picture 11" descr="gklgban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119" y="867786"/>
            <a:ext cx="3556000" cy="238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687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 are specialized servers (or services) that act as a front end to a collection of servers (for instance web servers) and evenly distribute the requests to the servers so a single server is not overloaded.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balancers can be hardware-based or software-based and companies like Riverbed have specialized in this field.</a:t>
            </a:r>
          </a:p>
        </p:txBody>
      </p:sp>
    </p:spTree>
    <p:extLst>
      <p:ext uri="{BB962C8B-B14F-4D97-AF65-F5344CB8AC3E}">
        <p14:creationId xmlns:p14="http://schemas.microsoft.com/office/powerpoint/2010/main" val="335010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of the commercial load balancers have added extra features to their products, like intelligent traffic redirection and WAN optimization.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balancers allow companies to deploy 30 or 40 identical web servers to, simultaneously, service enormous traffic requests.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Facebook is coy about how many web servers it uses, but as of June 2010, Facebook’s presentations suggested at least 60,000 web servers.</a:t>
            </a:r>
          </a:p>
        </p:txBody>
      </p:sp>
    </p:spTree>
    <p:extLst>
      <p:ext uri="{BB962C8B-B14F-4D97-AF65-F5344CB8AC3E}">
        <p14:creationId xmlns:p14="http://schemas.microsoft.com/office/powerpoint/2010/main" val="227145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US" dirty="0"/>
              <a:t>Move to NFV and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three or four years, the networking industry has been aggressively moving to :</a:t>
            </a:r>
          </a:p>
          <a:p>
            <a:pPr lvl="1"/>
            <a:r>
              <a:rPr lang="en-US" dirty="0"/>
              <a:t>Network Function Virtualization (NFV)</a:t>
            </a:r>
          </a:p>
          <a:p>
            <a:pPr lvl="2"/>
            <a:r>
              <a:rPr lang="en-US" dirty="0"/>
              <a:t>Network functions like load balancing or routing are being handled by virtual devices instead of physical devices.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Software Defined Networking (SDN)</a:t>
            </a:r>
          </a:p>
          <a:p>
            <a:pPr lvl="2"/>
            <a:r>
              <a:rPr lang="en-US" dirty="0"/>
              <a:t>controller rather than having to configure </a:t>
            </a:r>
            <a:r>
              <a:rPr lang="en-US" dirty="0" err="1"/>
              <a:t>indivNetworking</a:t>
            </a:r>
            <a:r>
              <a:rPr lang="en-US" dirty="0"/>
              <a:t> configuration, including routing, </a:t>
            </a:r>
            <a:r>
              <a:rPr lang="en-US" dirty="0" err="1"/>
              <a:t>vlans</a:t>
            </a:r>
            <a:r>
              <a:rPr lang="en-US" dirty="0"/>
              <a:t>, and quality of service (QoS) are controlled by a centralized network </a:t>
            </a:r>
            <a:r>
              <a:rPr lang="en-US" dirty="0" err="1"/>
              <a:t>idual</a:t>
            </a:r>
            <a:r>
              <a:rPr lang="en-US" dirty="0"/>
              <a:t> switches and routers.</a:t>
            </a:r>
          </a:p>
        </p:txBody>
      </p:sp>
    </p:spTree>
    <p:extLst>
      <p:ext uri="{BB962C8B-B14F-4D97-AF65-F5344CB8AC3E}">
        <p14:creationId xmlns:p14="http://schemas.microsoft.com/office/powerpoint/2010/main" val="261674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complete lab 12</a:t>
            </a:r>
          </a:p>
        </p:txBody>
      </p:sp>
    </p:spTree>
    <p:extLst>
      <p:ext uri="{BB962C8B-B14F-4D97-AF65-F5344CB8AC3E}">
        <p14:creationId xmlns:p14="http://schemas.microsoft.com/office/powerpoint/2010/main" val="5447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“Firewall”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“firewall” is a generic term that comes from the real world of construction and </a:t>
            </a:r>
            <a:r>
              <a:rPr lang="en-US" dirty="0" err="1"/>
              <a:t>automotives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those worlds, a firewall is designed to resist the advancement of a fire for a specified period of time. It is not meant to stop the fire indefinitely.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 in the real world, we should not expect a firewall to always stop a determined intruder. We can expect it to slow them down.</a:t>
            </a:r>
          </a:p>
        </p:txBody>
      </p:sp>
    </p:spTree>
    <p:extLst>
      <p:ext uri="{BB962C8B-B14F-4D97-AF65-F5344CB8AC3E}">
        <p14:creationId xmlns:p14="http://schemas.microsoft.com/office/powerpoint/2010/main" val="315798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233862"/>
          </a:xfrm>
        </p:spPr>
        <p:txBody>
          <a:bodyPr>
            <a:normAutofit/>
          </a:bodyPr>
          <a:lstStyle/>
          <a:p>
            <a:r>
              <a:rPr lang="en-US" dirty="0">
                <a:latin typeface="Titillium Bd" panose="00000800000000000000" pitchFamily="50" charset="0"/>
              </a:rPr>
              <a:t>Welcome to the</a:t>
            </a:r>
            <a:br>
              <a:rPr lang="en-US" dirty="0">
                <a:latin typeface="Titillium Bd" panose="00000800000000000000" pitchFamily="50" charset="0"/>
              </a:rPr>
            </a:br>
            <a:r>
              <a:rPr lang="en-US" dirty="0">
                <a:latin typeface="Titillium Bd" panose="00000800000000000000" pitchFamily="50" charset="0"/>
              </a:rPr>
              <a:t>ISS program!</a:t>
            </a:r>
            <a:br>
              <a:rPr lang="en-US" dirty="0">
                <a:latin typeface="Titillium Bd" panose="00000800000000000000" pitchFamily="50" charset="0"/>
              </a:rPr>
            </a:br>
            <a:br>
              <a:rPr lang="en-US" dirty="0">
                <a:latin typeface="Titillium Bd" panose="00000800000000000000" pitchFamily="50" charset="0"/>
              </a:rPr>
            </a:br>
            <a:endParaRPr lang="en-US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Firewalls can be broadly separated into “</a:t>
            </a:r>
            <a:r>
              <a:rPr lang="en-US" dirty="0" err="1"/>
              <a:t>stateful</a:t>
            </a:r>
            <a:r>
              <a:rPr lang="en-US" dirty="0"/>
              <a:t>” and “stateless” firewalls.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stateful</a:t>
            </a:r>
            <a:r>
              <a:rPr lang="en-US" dirty="0"/>
              <a:t> firewalls will link incoming and outgoing related traffic to keep track of “conversations”.</a:t>
            </a:r>
          </a:p>
          <a:p>
            <a:pPr lvl="1"/>
            <a:r>
              <a:rPr lang="en-US" dirty="0"/>
              <a:t>A stateless firewall will treat each packet of a connection separately. It has no concept of a “conversation” or connection.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Obviously, the </a:t>
            </a:r>
            <a:r>
              <a:rPr lang="en-US" dirty="0" err="1"/>
              <a:t>stateful</a:t>
            </a:r>
            <a:r>
              <a:rPr lang="en-US" dirty="0"/>
              <a:t> firewalls are more intelligent when it comes to filtering traffic.  They can single out traffic that claims to be part of a conversation but isn’t. But … they need to be more powerful (read “expensive”) to do that. </a:t>
            </a:r>
          </a:p>
        </p:txBody>
      </p:sp>
    </p:spTree>
    <p:extLst>
      <p:ext uri="{BB962C8B-B14F-4D97-AF65-F5344CB8AC3E}">
        <p14:creationId xmlns:p14="http://schemas.microsoft.com/office/powerpoint/2010/main" val="33811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common misconception is that a firewall alone will protect your network.  Hackers call these networks “candy networks” … hard and crunchy on the outside, and soft and chewy on the inside.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Once a hacker gets passed the firewall on one of these networks, they have free access to the network.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Another very common problem is that network administrators concentrate on fine-tuning the ingress rules on a firewall but pay little attention to the egress rules of the firewall. Why is this a problem ?</a:t>
            </a:r>
          </a:p>
        </p:txBody>
      </p:sp>
    </p:spTree>
    <p:extLst>
      <p:ext uri="{BB962C8B-B14F-4D97-AF65-F5344CB8AC3E}">
        <p14:creationId xmlns:p14="http://schemas.microsoft.com/office/powerpoint/2010/main" val="351374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common strategic military concept is the idea of a “choke point”.  This is an narrow passage area where all traffic must pass through so is an ideal location to defend or inspect incoming and outgoing traffic.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good example of this is the Dardanelles. Many people are familiar with the role that Sir Winston Churchill played during WWII as Prime Minister of Britain. </a:t>
            </a:r>
          </a:p>
        </p:txBody>
      </p:sp>
    </p:spTree>
    <p:extLst>
      <p:ext uri="{BB962C8B-B14F-4D97-AF65-F5344CB8AC3E}">
        <p14:creationId xmlns:p14="http://schemas.microsoft.com/office/powerpoint/2010/main" val="254968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Choke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2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Most people are less familiar with his role in the WWI, where, as First Lord of the Admiralty, Churchill tried to take the Dardanelles with a fleet of British and French ships. It was a disaster.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19" y="3273365"/>
            <a:ext cx="924054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4A0-E8CB-43CF-B62C-A6C8DD4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Choke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0823-9BAA-4602-BEB3-7C8099DA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might be more familiar with the legendary Spartan last stand at the Battle of the Thermopylae…</a:t>
            </a:r>
          </a:p>
        </p:txBody>
      </p:sp>
      <p:pic>
        <p:nvPicPr>
          <p:cNvPr id="1030" name="Picture 6" descr="This is Sparta kick #3 - This is Sparta!!!!!!!!">
            <a:extLst>
              <a:ext uri="{FF2B5EF4-FFF2-40B4-BE49-F238E27FC236}">
                <a16:creationId xmlns:a16="http://schemas.microsoft.com/office/drawing/2014/main" id="{C1AEAE5A-FF7D-4F01-9207-55067B86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82" y="2934356"/>
            <a:ext cx="4811636" cy="270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2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53"/>
          </a:xfrm>
        </p:spPr>
        <p:txBody>
          <a:bodyPr/>
          <a:lstStyle/>
          <a:p>
            <a:r>
              <a:rPr lang="en-US" dirty="0"/>
              <a:t>Placement of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if a firewall is going to be used as a choke point, placement in the network is very important.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ingress and egress traffic should be forced to use the firewall so there is one inspection point.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why rogue wireless routers are such a danger to networks.  They provide additional entry and exit points to corporate networks.</a:t>
            </a:r>
          </a:p>
        </p:txBody>
      </p:sp>
    </p:spTree>
    <p:extLst>
      <p:ext uri="{BB962C8B-B14F-4D97-AF65-F5344CB8AC3E}">
        <p14:creationId xmlns:p14="http://schemas.microsoft.com/office/powerpoint/2010/main" val="332078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SAIT_PPT_Colour_16x9_Template</Template>
  <TotalTime>6771</TotalTime>
  <Words>1257</Words>
  <Application>Microsoft Office PowerPoint</Application>
  <PresentationFormat>Widescreen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Titillium</vt:lpstr>
      <vt:lpstr>Titillium Bd</vt:lpstr>
      <vt:lpstr>Verdana</vt:lpstr>
      <vt:lpstr>Office Theme</vt:lpstr>
      <vt:lpstr>ITSC 200 – Network Protocols and Security </vt:lpstr>
      <vt:lpstr>Today’s Objectives</vt:lpstr>
      <vt:lpstr>What is a “Firewall” ?</vt:lpstr>
      <vt:lpstr>Firewalls</vt:lpstr>
      <vt:lpstr>Firewalls</vt:lpstr>
      <vt:lpstr>Firewalls</vt:lpstr>
      <vt:lpstr>Choke Points</vt:lpstr>
      <vt:lpstr>Choke Points</vt:lpstr>
      <vt:lpstr>Placement of Firewalls</vt:lpstr>
      <vt:lpstr>The Role of a Firewall</vt:lpstr>
      <vt:lpstr>The Role of a Firewall</vt:lpstr>
      <vt:lpstr>Iptables</vt:lpstr>
      <vt:lpstr>Iptables</vt:lpstr>
      <vt:lpstr>Iptables</vt:lpstr>
      <vt:lpstr>Iptables</vt:lpstr>
      <vt:lpstr>Iptables</vt:lpstr>
      <vt:lpstr>Iptables</vt:lpstr>
      <vt:lpstr>Iptables</vt:lpstr>
      <vt:lpstr>Pfsense</vt:lpstr>
      <vt:lpstr>Pfsense</vt:lpstr>
      <vt:lpstr>Pfsense</vt:lpstr>
      <vt:lpstr>Pfsense</vt:lpstr>
      <vt:lpstr>Pfsense</vt:lpstr>
      <vt:lpstr>Pfsense</vt:lpstr>
      <vt:lpstr>Coffee Break!</vt:lpstr>
      <vt:lpstr>Load Balancers</vt:lpstr>
      <vt:lpstr>Load Balancers</vt:lpstr>
      <vt:lpstr>Move to NFV and SDN</vt:lpstr>
      <vt:lpstr>Lab</vt:lpstr>
      <vt:lpstr>Welcome to the ISS program!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ikkebr</cp:lastModifiedBy>
  <cp:revision>61</cp:revision>
  <dcterms:created xsi:type="dcterms:W3CDTF">2016-04-05T14:17:30Z</dcterms:created>
  <dcterms:modified xsi:type="dcterms:W3CDTF">2021-04-05T23:24:59Z</dcterms:modified>
</cp:coreProperties>
</file>