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234"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235"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236"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237"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238" name="PlaceHolder 6"/>
          <p:cNvSpPr>
            <a:spLocks noGrp="1"/>
          </p:cNvSpPr>
          <p:nvPr>
            <p:ph type="sldNum"/>
          </p:nvPr>
        </p:nvSpPr>
        <p:spPr>
          <a:xfrm>
            <a:off x="4399200" y="9555480"/>
            <a:ext cx="3372840" cy="502560"/>
          </a:xfrm>
          <a:prstGeom prst="rect">
            <a:avLst/>
          </a:prstGeom>
        </p:spPr>
        <p:txBody>
          <a:bodyPr lIns="0" rIns="0" tIns="0" bIns="0" anchor="b"/>
          <a:p>
            <a:pPr algn="r"/>
            <a:fld id="{2646EE3B-77D7-4018-97D4-9A47BA7711A8}"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47A04D0-69FE-4FC8-A072-4223EFB65B29}" type="slidenum">
              <a:rPr b="0" lang="en-CA" sz="1200" spc="-1" strike="noStrike">
                <a:solidFill>
                  <a:srgbClr val="000000"/>
                </a:solidFill>
                <a:latin typeface="+mn-lt"/>
                <a:ea typeface="+mn-ea"/>
              </a:rPr>
              <a:t>1</a:t>
            </a:fld>
            <a:endParaRPr b="0" lang="en-CA" sz="1200" spc="-1" strike="noStrike">
              <a:latin typeface="Arial"/>
            </a:endParaRPr>
          </a:p>
        </p:txBody>
      </p:sp>
      <p:sp>
        <p:nvSpPr>
          <p:cNvPr id="308" name="PlaceHolder 2"/>
          <p:cNvSpPr>
            <a:spLocks noGrp="1"/>
          </p:cNvSpPr>
          <p:nvPr>
            <p:ph type="sldImg"/>
          </p:nvPr>
        </p:nvSpPr>
        <p:spPr>
          <a:xfrm>
            <a:off x="217440" y="812880"/>
            <a:ext cx="7122240" cy="4007880"/>
          </a:xfrm>
          <a:prstGeom prst="rect">
            <a:avLst/>
          </a:prstGeom>
        </p:spPr>
      </p:sp>
      <p:sp>
        <p:nvSpPr>
          <p:cNvPr id="309" name="PlaceHolder 3"/>
          <p:cNvSpPr>
            <a:spLocks noGrp="1"/>
          </p:cNvSpPr>
          <p:nvPr>
            <p:ph type="body"/>
          </p:nvPr>
        </p:nvSpPr>
        <p:spPr>
          <a:xfrm>
            <a:off x="755640" y="5078520"/>
            <a:ext cx="6044400" cy="4807800"/>
          </a:xfrm>
          <a:prstGeom prst="rect">
            <a:avLst/>
          </a:prstGeom>
        </p:spPr>
        <p:txBody>
          <a:bodyPr lIns="0" rIns="0" tIns="0" bIns="0" anchor="ctr"/>
          <a:p>
            <a:endParaRPr b="0" lang="en-CA"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5647B181-FAAC-479E-A5EB-B09F6ACD5954}" type="slidenum">
              <a:rPr b="0" lang="en-CA" sz="1200" spc="-1" strike="noStrike">
                <a:solidFill>
                  <a:srgbClr val="000000"/>
                </a:solidFill>
                <a:latin typeface="+mn-lt"/>
                <a:ea typeface="+mn-ea"/>
              </a:rPr>
              <a:t>1</a:t>
            </a:fld>
            <a:endParaRPr b="0" lang="en-CA" sz="1200" spc="-1" strike="noStrike">
              <a:latin typeface="Arial"/>
            </a:endParaRPr>
          </a:p>
        </p:txBody>
      </p:sp>
      <p:sp>
        <p:nvSpPr>
          <p:cNvPr id="311" name="PlaceHolder 2"/>
          <p:cNvSpPr>
            <a:spLocks noGrp="1"/>
          </p:cNvSpPr>
          <p:nvPr>
            <p:ph type="sldImg"/>
          </p:nvPr>
        </p:nvSpPr>
        <p:spPr>
          <a:xfrm>
            <a:off x="217440" y="812880"/>
            <a:ext cx="7122240" cy="4007880"/>
          </a:xfrm>
          <a:prstGeom prst="rect">
            <a:avLst/>
          </a:prstGeom>
        </p:spPr>
      </p:sp>
      <p:sp>
        <p:nvSpPr>
          <p:cNvPr id="312" name="PlaceHolder 3"/>
          <p:cNvSpPr>
            <a:spLocks noGrp="1"/>
          </p:cNvSpPr>
          <p:nvPr>
            <p:ph type="body"/>
          </p:nvPr>
        </p:nvSpPr>
        <p:spPr>
          <a:xfrm>
            <a:off x="755640" y="5078520"/>
            <a:ext cx="6044400" cy="4807800"/>
          </a:xfrm>
          <a:prstGeom prst="rect">
            <a:avLst/>
          </a:prstGeom>
        </p:spPr>
        <p:txBody>
          <a:bodyPr lIns="0" rIns="0" tIns="0" bIns="0" anchor="ctr"/>
          <a:p>
            <a:endParaRPr b="0" lang="en-CA"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2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5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6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7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8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8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8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88"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8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9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91"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9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9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9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0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2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2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21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21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1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22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2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22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27"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22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22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230"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23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23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CA"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alphaModFix amt="0"/>
          </a:blip>
          <a:stretch/>
        </p:blipFill>
        <p:spPr>
          <a:xfrm>
            <a:off x="114480" y="904320"/>
            <a:ext cx="3707640" cy="4717440"/>
          </a:xfrm>
          <a:prstGeom prst="rect">
            <a:avLst/>
          </a:prstGeom>
          <a:ln>
            <a:noFill/>
          </a:ln>
        </p:spPr>
      </p:pic>
      <p:sp>
        <p:nvSpPr>
          <p:cNvPr id="1" name="PlaceHolder 1"/>
          <p:cNvSpPr>
            <a:spLocks noGrp="1"/>
          </p:cNvSpPr>
          <p:nvPr>
            <p:ph type="title"/>
          </p:nvPr>
        </p:nvSpPr>
        <p:spPr>
          <a:xfrm>
            <a:off x="831960" y="1709640"/>
            <a:ext cx="10514880" cy="2851920"/>
          </a:xfrm>
          <a:prstGeom prst="rect">
            <a:avLst/>
          </a:prstGeom>
        </p:spPr>
        <p:txBody>
          <a:bodyPr lIns="0" rIns="0" tIns="0" bIns="0" anchor="ctr"/>
          <a:p>
            <a:r>
              <a:rPr b="0" lang="en-CA" sz="1800" spc="-1" strike="noStrike">
                <a:latin typeface="Arial"/>
              </a:rPr>
              <a:t>Click to edit the title text format</a:t>
            </a:r>
            <a:endParaRPr b="0" lang="en-CA"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alphaModFix amt="0"/>
          </a:blip>
          <a:stretch/>
        </p:blipFill>
        <p:spPr>
          <a:xfrm>
            <a:off x="393840" y="-27360"/>
            <a:ext cx="2310840" cy="294012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6" descr=""/>
          <p:cNvPicPr/>
          <p:nvPr/>
        </p:nvPicPr>
        <p:blipFill>
          <a:blip r:embed="rId2">
            <a:alphaModFix amt="0"/>
          </a:blip>
          <a:stretch/>
        </p:blipFill>
        <p:spPr>
          <a:xfrm>
            <a:off x="698400" y="6176880"/>
            <a:ext cx="1650240" cy="68040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1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eb8"/>
        </a:solidFill>
      </p:bgPr>
    </p:bg>
    <p:spTree>
      <p:nvGrpSpPr>
        <p:cNvPr id="1" name=""/>
        <p:cNvGrpSpPr/>
        <p:nvPr/>
      </p:nvGrpSpPr>
      <p:grpSpPr>
        <a:xfrm>
          <a:off x="0" y="0"/>
          <a:ext cx="0" cy="0"/>
          <a:chOff x="0" y="0"/>
          <a:chExt cx="0" cy="0"/>
        </a:xfrm>
      </p:grpSpPr>
      <p:pic>
        <p:nvPicPr>
          <p:cNvPr id="155" name="Picture 5" descr=""/>
          <p:cNvPicPr/>
          <p:nvPr/>
        </p:nvPicPr>
        <p:blipFill>
          <a:blip r:embed="rId2">
            <a:alphaModFix amt="0"/>
          </a:blip>
          <a:srcRect l="0" t="28238" r="35723" b="0"/>
          <a:stretch/>
        </p:blipFill>
        <p:spPr>
          <a:xfrm>
            <a:off x="7118280" y="-21240"/>
            <a:ext cx="5065920" cy="5707440"/>
          </a:xfrm>
          <a:prstGeom prst="rect">
            <a:avLst/>
          </a:prstGeom>
          <a:ln>
            <a:noFill/>
          </a:ln>
        </p:spPr>
      </p:pic>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291c"/>
        </a:solidFill>
      </p:bgPr>
    </p:bg>
    <p:spTree>
      <p:nvGrpSpPr>
        <p:cNvPr id="1" name=""/>
        <p:cNvGrpSpPr/>
        <p:nvPr/>
      </p:nvGrpSpPr>
      <p:grpSpPr>
        <a:xfrm>
          <a:off x="0" y="0"/>
          <a:ext cx="0" cy="0"/>
          <a:chOff x="0" y="0"/>
          <a:chExt cx="0" cy="0"/>
        </a:xfrm>
      </p:grpSpPr>
      <p:pic>
        <p:nvPicPr>
          <p:cNvPr id="194" name="Picture 1" descr=""/>
          <p:cNvPicPr/>
          <p:nvPr/>
        </p:nvPicPr>
        <p:blipFill>
          <a:blip r:embed="rId2">
            <a:alphaModFix amt="0"/>
          </a:blip>
          <a:srcRect l="0" t="28238" r="35723" b="0"/>
          <a:stretch/>
        </p:blipFill>
        <p:spPr>
          <a:xfrm>
            <a:off x="7118280" y="-21240"/>
            <a:ext cx="5065920" cy="5707440"/>
          </a:xfrm>
          <a:prstGeom prst="rect">
            <a:avLst/>
          </a:prstGeom>
          <a:ln>
            <a:noFill/>
          </a:ln>
        </p:spPr>
      </p:pic>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9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822840" y="1122480"/>
            <a:ext cx="8063640" cy="290448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CA" sz="5400" spc="-1" strike="noStrike">
                <a:solidFill>
                  <a:srgbClr val="da291c"/>
                </a:solidFill>
                <a:latin typeface="Titillium"/>
                <a:ea typeface="Verdana"/>
              </a:rPr>
              <a:t>ITSC 200 – Network Protocols and Security</a:t>
            </a:r>
            <a:br/>
            <a:endParaRPr b="0" lang="en-CA" sz="5400" spc="-1" strike="noStrike">
              <a:latin typeface="Arial"/>
            </a:endParaRPr>
          </a:p>
        </p:txBody>
      </p:sp>
      <p:sp>
        <p:nvSpPr>
          <p:cNvPr id="240" name="CustomShape 2"/>
          <p:cNvSpPr/>
          <p:nvPr/>
        </p:nvSpPr>
        <p:spPr>
          <a:xfrm>
            <a:off x="3822840" y="4354200"/>
            <a:ext cx="6844680" cy="902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CA" sz="3000" spc="-1" strike="noStrike">
                <a:solidFill>
                  <a:srgbClr val="da291c"/>
                </a:solidFill>
                <a:latin typeface="Titillium"/>
                <a:ea typeface="Verdana"/>
              </a:rPr>
              <a:t>Intoduction to Virtualization</a:t>
            </a:r>
            <a:endParaRPr b="0" lang="en-CA" sz="3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Virtual Computers</a:t>
            </a:r>
            <a:endParaRPr b="0" lang="en-CA" sz="4400" spc="-1" strike="noStrike">
              <a:latin typeface="Arial"/>
            </a:endParaRPr>
          </a:p>
        </p:txBody>
      </p:sp>
      <p:sp>
        <p:nvSpPr>
          <p:cNvPr id="2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Generally, virtual RAM and hard disks start out actually being quite small in the VM.</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As we use more RAM or hard drive space, the actual files (representing the virtual hard drive) and actual RAM memory in the host operating system dynamically grow larger. So a VM that is assigned 4 Gb of RAM might actually use only 1 Gb of actual RAM while running.</a:t>
            </a:r>
            <a:endParaRPr b="0" lang="en-CA"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Virtual Machines and Clouds</a:t>
            </a:r>
            <a:endParaRPr b="0" lang="en-CA" sz="4400" spc="-1" strike="noStrike">
              <a:latin typeface="Arial"/>
            </a:endParaRPr>
          </a:p>
        </p:txBody>
      </p:sp>
      <p:pic>
        <p:nvPicPr>
          <p:cNvPr id="259" name="Content Placeholder 3" descr=""/>
          <p:cNvPicPr/>
          <p:nvPr/>
        </p:nvPicPr>
        <p:blipFill>
          <a:blip r:embed="rId1">
            <a:alphaModFix amt="0"/>
          </a:blip>
          <a:stretch/>
        </p:blipFill>
        <p:spPr>
          <a:xfrm>
            <a:off x="725040" y="1690560"/>
            <a:ext cx="10627920" cy="44553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0" y="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Virtualbox</a:t>
            </a:r>
            <a:endParaRPr b="0" lang="en-CA" sz="4400" spc="-1" strike="noStrike">
              <a:latin typeface="Arial"/>
            </a:endParaRPr>
          </a:p>
        </p:txBody>
      </p:sp>
      <p:sp>
        <p:nvSpPr>
          <p:cNvPr id="2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How to create a virtual machine on your laptop.</a:t>
            </a:r>
            <a:endParaRPr b="0" lang="en-CA" sz="28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Create a new VM in Virtualbox</a:t>
            </a:r>
            <a:endParaRPr b="0" lang="en-CA" sz="24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Create the VM for the correct operating system</a:t>
            </a:r>
            <a:endParaRPr b="0" lang="en-CA" sz="24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Add virtual hardware to VM</a:t>
            </a:r>
            <a:endParaRPr b="0" lang="en-CA" sz="24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Decide hard disk, RAM, and networking options</a:t>
            </a:r>
            <a:endParaRPr b="0" lang="en-CA" sz="24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Attach an install ISO (image of a CD or DVD) to the VM’s virtual CD/DVD drive so we have installation media.</a:t>
            </a:r>
            <a:endParaRPr b="0" lang="en-CA" sz="24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Start the VM.  At this point, it thinks that it is a brand new machine without an operating system (which is true).</a:t>
            </a:r>
            <a:endParaRPr b="0" lang="en-CA" sz="2400" spc="-1" strike="noStrike">
              <a:latin typeface="Arial"/>
            </a:endParaRPr>
          </a:p>
          <a:p>
            <a:pPr lvl="1" marL="914400" indent="-456480">
              <a:lnSpc>
                <a:spcPct val="90000"/>
              </a:lnSpc>
              <a:spcBef>
                <a:spcPts val="499"/>
              </a:spcBef>
              <a:buClr>
                <a:srgbClr val="000000"/>
              </a:buClr>
              <a:buFont typeface="Calibri Light"/>
              <a:buAutoNum type="arabicPeriod"/>
            </a:pPr>
            <a:r>
              <a:rPr b="0" lang="en-CA" sz="2400" spc="-1" strike="noStrike">
                <a:solidFill>
                  <a:srgbClr val="000000"/>
                </a:solidFill>
                <a:latin typeface="Verdana"/>
                <a:ea typeface="Verdana"/>
              </a:rPr>
              <a:t>Install the operating system.</a:t>
            </a:r>
            <a:endParaRPr b="0" lang="en-CA"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p>
            <a:pPr>
              <a:lnSpc>
                <a:spcPct val="90000"/>
              </a:lnSpc>
            </a:pPr>
            <a:r>
              <a:rPr b="0" lang="en-CA" sz="6000" spc="-1" strike="noStrike">
                <a:solidFill>
                  <a:srgbClr val="ffffff"/>
                </a:solidFill>
                <a:latin typeface="Titillium Bd"/>
                <a:ea typeface="Verdana"/>
              </a:rPr>
              <a:t>Coffee Break!</a:t>
            </a:r>
            <a:endParaRPr b="0" lang="en-CA" sz="6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22360" y="121896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Introduction to Cloud Computing</a:t>
            </a:r>
            <a:endParaRPr b="0" lang="en-CA" sz="4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Public Cloud</a:t>
            </a:r>
            <a:endParaRPr b="0" lang="en-CA" sz="4400" spc="-1" strike="noStrike">
              <a:latin typeface="Arial"/>
            </a:endParaRPr>
          </a:p>
        </p:txBody>
      </p:sp>
      <p:sp>
        <p:nvSpPr>
          <p:cNvPr id="265"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 public cloud is a utility which offers users a platform to run computing services on.</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platform is abstracted from the users so that they do not have to be concerned about hardware, backups, or networking.</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largest examples of public clouds would be AWS (Amazon Web Services), Google Cloud, and Microsoft’s Azure Cloud. </a:t>
            </a:r>
            <a:endParaRPr b="0" lang="en-CA"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Clouds can be Expensive</a:t>
            </a:r>
            <a:endParaRPr b="0" lang="en-CA" sz="4400" spc="-1" strike="noStrike">
              <a:latin typeface="Arial"/>
            </a:endParaRPr>
          </a:p>
        </p:txBody>
      </p:sp>
      <p:sp>
        <p:nvSpPr>
          <p:cNvPr id="267"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All of the cloud providers listed in the previous slide are commercial providers.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Their services are not free, and can be very expensive depending on the levels of services that you select and use.</a:t>
            </a:r>
            <a:endParaRPr b="0" lang="en-CA"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Cybera Cloud</a:t>
            </a:r>
            <a:endParaRPr b="0" lang="en-CA" sz="4400" spc="-1" strike="noStrike">
              <a:latin typeface="Arial"/>
            </a:endParaRPr>
          </a:p>
        </p:txBody>
      </p:sp>
      <p:sp>
        <p:nvSpPr>
          <p:cNvPr id="269"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Government of Canada realized a few years ago that having the use of a public cloud could encourage entrepreneurs and researchers to develop products and solutions that would have been difficult without a cloud environment, or prohibitively expensive if they used a commercial cloud. </a:t>
            </a:r>
            <a:endParaRPr b="0" lang="en-CA"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Cybera Cloud</a:t>
            </a:r>
            <a:endParaRPr b="0" lang="en-CA" sz="4400" spc="-1" strike="noStrike">
              <a:latin typeface="Arial"/>
            </a:endParaRPr>
          </a:p>
        </p:txBody>
      </p:sp>
      <p:sp>
        <p:nvSpPr>
          <p:cNvPr id="271"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Federal government established the Canarie high-speed network which connects each of the provinces and Alberta implemented the Cybera Cloud as a semi-public cloud that users can use for free.</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Cybera Cloud is implemented using Openstack, an open-source cloud implementation.</a:t>
            </a:r>
            <a:endParaRPr b="0" lang="en-CA"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How to Use Cybera</a:t>
            </a:r>
            <a:endParaRPr b="0" lang="en-CA" sz="4400" spc="-1" strike="noStrike">
              <a:latin typeface="Arial"/>
            </a:endParaRPr>
          </a:p>
        </p:txBody>
      </p:sp>
      <p:sp>
        <p:nvSpPr>
          <p:cNvPr id="273"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You will need a Google account to create an account on Cybera.</a:t>
            </a:r>
            <a:endParaRPr b="0" lang="en-CA" sz="3200" spc="-1" strike="noStrike">
              <a:latin typeface="Arial"/>
            </a:endParaRPr>
          </a:p>
          <a:p>
            <a:pPr>
              <a:lnSpc>
                <a:spcPct val="100000"/>
              </a:lnSpc>
              <a:spcBef>
                <a:spcPts val="1417"/>
              </a:spcBef>
            </a:pPr>
            <a:endParaRPr b="0" lang="en-CA" sz="3200" spc="-1" strike="noStrike">
              <a:latin typeface="Arial"/>
            </a:endParaRPr>
          </a:p>
        </p:txBody>
      </p:sp>
      <p:pic>
        <p:nvPicPr>
          <p:cNvPr id="274" name="" descr=""/>
          <p:cNvPicPr/>
          <p:nvPr/>
        </p:nvPicPr>
        <p:blipFill>
          <a:blip r:embed="rId1">
            <a:alphaModFix amt="0"/>
          </a:blip>
          <a:stretch/>
        </p:blipFill>
        <p:spPr>
          <a:xfrm>
            <a:off x="2405520" y="2808360"/>
            <a:ext cx="7188480" cy="38300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831960" y="1709640"/>
            <a:ext cx="10514880" cy="2040480"/>
          </a:xfrm>
          <a:prstGeom prst="rect">
            <a:avLst/>
          </a:prstGeom>
          <a:noFill/>
          <a:ln>
            <a:noFill/>
          </a:ln>
        </p:spPr>
        <p:style>
          <a:lnRef idx="0"/>
          <a:fillRef idx="0"/>
          <a:effectRef idx="0"/>
          <a:fontRef idx="minor"/>
        </p:style>
        <p:txBody>
          <a:bodyPr lIns="90000" rIns="90000" tIns="45000" bIns="45000" anchor="b"/>
          <a:p>
            <a:pPr>
              <a:lnSpc>
                <a:spcPct val="90000"/>
              </a:lnSpc>
            </a:pPr>
            <a:r>
              <a:rPr b="1" lang="en-CA" sz="5400" spc="-1" strike="noStrike">
                <a:solidFill>
                  <a:srgbClr val="da291c"/>
                </a:solidFill>
                <a:latin typeface="Titillium Bd"/>
                <a:ea typeface="Verdana"/>
              </a:rPr>
              <a:t>Today’s Objectives</a:t>
            </a:r>
            <a:endParaRPr b="0" lang="en-CA" sz="5400" spc="-1" strike="noStrike">
              <a:latin typeface="Arial"/>
            </a:endParaRPr>
          </a:p>
        </p:txBody>
      </p:sp>
      <p:sp>
        <p:nvSpPr>
          <p:cNvPr id="242" name="CustomShape 2"/>
          <p:cNvSpPr/>
          <p:nvPr/>
        </p:nvSpPr>
        <p:spPr>
          <a:xfrm>
            <a:off x="831960" y="3900240"/>
            <a:ext cx="11110680" cy="2188800"/>
          </a:xfrm>
          <a:prstGeom prst="rect">
            <a:avLst/>
          </a:prstGeom>
          <a:noFill/>
          <a:ln>
            <a:noFill/>
          </a:ln>
        </p:spPr>
        <p:style>
          <a:lnRef idx="0"/>
          <a:fillRef idx="0"/>
          <a:effectRef idx="0"/>
          <a:fontRef idx="minor"/>
        </p:style>
        <p:txBody>
          <a:bodyPr lIns="90000" rIns="90000" tIns="45000" bIns="45000"/>
          <a:p>
            <a:pPr lvl="1" marL="342000" indent="-285120">
              <a:lnSpc>
                <a:spcPct val="100000"/>
              </a:lnSpc>
              <a:spcBef>
                <a:spcPts val="768"/>
              </a:spcBef>
              <a:buClr>
                <a:srgbClr val="000000"/>
              </a:buClr>
              <a:buFont typeface="Arial"/>
              <a:buChar char="•"/>
            </a:pPr>
            <a:r>
              <a:rPr b="1" lang="en-CA" sz="2800" spc="-1" strike="noStrike">
                <a:solidFill>
                  <a:srgbClr val="000000"/>
                </a:solidFill>
                <a:latin typeface="Titillium"/>
                <a:ea typeface="Verdana"/>
              </a:rPr>
              <a:t>Learn about host-based and server-based virtualization</a:t>
            </a:r>
            <a:endParaRPr b="0" lang="en-CA" sz="2800" spc="-1" strike="noStrike">
              <a:latin typeface="Arial"/>
            </a:endParaRPr>
          </a:p>
          <a:p>
            <a:pPr lvl="1" marL="342000" indent="-285120">
              <a:lnSpc>
                <a:spcPct val="100000"/>
              </a:lnSpc>
              <a:spcBef>
                <a:spcPts val="768"/>
              </a:spcBef>
              <a:buClr>
                <a:srgbClr val="000000"/>
              </a:buClr>
              <a:buFont typeface="Arial"/>
              <a:buChar char="•"/>
            </a:pPr>
            <a:r>
              <a:rPr b="1" lang="en-CA" sz="2800" spc="-1" strike="noStrike">
                <a:solidFill>
                  <a:srgbClr val="000000"/>
                </a:solidFill>
                <a:latin typeface="Titillium"/>
                <a:ea typeface="Verdana"/>
              </a:rPr>
              <a:t>Create a virtual computer and install Linux</a:t>
            </a:r>
            <a:endParaRPr b="0" lang="en-CA"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How to Use Cybera RAC</a:t>
            </a:r>
            <a:endParaRPr b="0" lang="en-CA" sz="4400" spc="-1" strike="noStrike">
              <a:latin typeface="Arial"/>
            </a:endParaRPr>
          </a:p>
        </p:txBody>
      </p:sp>
      <p:sp>
        <p:nvSpPr>
          <p:cNvPr id="276"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Once you create the account, you can login.</a:t>
            </a:r>
            <a:endParaRPr b="0" lang="en-CA" sz="3200" spc="-1" strike="noStrike">
              <a:latin typeface="Arial"/>
            </a:endParaRPr>
          </a:p>
        </p:txBody>
      </p:sp>
      <p:pic>
        <p:nvPicPr>
          <p:cNvPr id="277" name="" descr=""/>
          <p:cNvPicPr/>
          <p:nvPr/>
        </p:nvPicPr>
        <p:blipFill>
          <a:blip r:embed="rId1">
            <a:alphaModFix amt="0"/>
          </a:blip>
          <a:stretch/>
        </p:blipFill>
        <p:spPr>
          <a:xfrm>
            <a:off x="2372760" y="2365560"/>
            <a:ext cx="7814160" cy="41634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Cybera RAC Dashboard</a:t>
            </a:r>
            <a:endParaRPr b="0" lang="en-CA" sz="4400" spc="-1" strike="noStrike">
              <a:latin typeface="Arial"/>
            </a:endParaRPr>
          </a:p>
        </p:txBody>
      </p:sp>
      <p:pic>
        <p:nvPicPr>
          <p:cNvPr id="279" name="" descr=""/>
          <p:cNvPicPr/>
          <p:nvPr/>
        </p:nvPicPr>
        <p:blipFill>
          <a:blip r:embed="rId1">
            <a:alphaModFix amt="0"/>
          </a:blip>
          <a:stretch/>
        </p:blipFill>
        <p:spPr>
          <a:xfrm>
            <a:off x="870480" y="1306080"/>
            <a:ext cx="10100160" cy="5381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Using Cybera RAC</a:t>
            </a:r>
            <a:endParaRPr b="0" lang="en-CA" sz="4400" spc="-1" strike="noStrike">
              <a:latin typeface="Arial"/>
            </a:endParaRPr>
          </a:p>
        </p:txBody>
      </p:sp>
      <p:sp>
        <p:nvSpPr>
          <p:cNvPr id="281"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There is a bit of preparation that you must do in order to use RAC and there is a document (setting_up_and_using_a_rac_account.docx) on the course website that will assist you through the process.</a:t>
            </a:r>
            <a:endParaRPr b="0" lang="en-CA"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83"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While initially, RAC may look much the same as Vmware Workstation or Virtualbox, there are some very important differences.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main difference – you do not “create” virtual machines.  You start “instances” of virtual machines using pre-defined “images” that are immutable.</a:t>
            </a:r>
            <a:endParaRPr b="0" lang="en-CA"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85"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next major difference – the instances that you start running from images, are ephemeral.</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Once they are shutdown, any changes you have made to the instance are gone.</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There are ways to save your changes, but the default behaviour of instances is to discard changes on shutdown.</a:t>
            </a:r>
            <a:endParaRPr b="0" lang="en-CA"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87"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CA" sz="3200" spc="-1" strike="noStrike">
                <a:solidFill>
                  <a:srgbClr val="000000"/>
                </a:solidFill>
                <a:latin typeface="Arial"/>
                <a:ea typeface="Noto Sans CJK SC"/>
              </a:rPr>
              <a:t>Running instances, by default, will have a public IPv6 and a private </a:t>
            </a:r>
            <a:r>
              <a:rPr b="0" lang="en-CA" sz="3200" spc="-1" strike="noStrike">
                <a:solidFill>
                  <a:srgbClr val="000000"/>
                </a:solidFill>
                <a:latin typeface="Arial"/>
                <a:ea typeface="DejaVu Sans"/>
              </a:rPr>
              <a:t>IPv4 address.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So that means that running instances are running in “NAT” mode by default if using IPv4 and “Bridged” if you are using IPv6.</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If you need static data to be available to a running instance, you can create a “volume” which is like a separate hard drive that you can attach to any running instance.</a:t>
            </a:r>
            <a:endParaRPr b="0" lang="en-CA"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89"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Generally, passwords are not used on cloud-based instances.  Because instances are simply running “copies” of images, every running instance of an image would have the same password.</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Worse, if we changed the password it would be lost anyway since changes to instances are discarded on shutdown.</a:t>
            </a:r>
            <a:endParaRPr b="0" lang="en-CA"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91"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To get around this problem, we use public/private key pairs.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public/private key pair is generated and used by the cloud to verify a user.  The private key stays in the possession of the user.</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When the user starts an instance, they “inject” their public key into the running instance, then their private key is used to access the admin account of the running instance.</a:t>
            </a:r>
            <a:endParaRPr b="0" lang="en-CA"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93"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Another difference from other virtualization platforms is that we can select an image but decide how “powerful” an instance we need using that image.</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For instance, we may have an image of a web server. If we start an instance of that web server for a small company, the server may only need 2 Gb of RAM and 1 CPU to serve the company’s needs.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same image might be used for a large company where the web server needs 8 Gb RAM and 4 CPU’s to serve their needs.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In addition, the larger company may decide to start 20 of the above web servers at the same time during an online sales event.</a:t>
            </a:r>
            <a:endParaRPr b="0" lang="en-CA"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Some Important Concepts</a:t>
            </a:r>
            <a:endParaRPr b="0" lang="en-CA" sz="4400" spc="-1" strike="noStrike">
              <a:latin typeface="Arial"/>
            </a:endParaRPr>
          </a:p>
        </p:txBody>
      </p:sp>
      <p:sp>
        <p:nvSpPr>
          <p:cNvPr id="295"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“hardware” requirements of a running instance cannot be equated to a physical server.</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For instance, an Ubuntu server instance may run just fine with 1 Gb of RAM and 1 CPU, whereas on real hardware it might require 4 Gb RAM and a multi-core CPU to achieve the same level of performance.</a:t>
            </a:r>
            <a:endParaRPr b="0" lang="en-CA"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94760" y="21276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Software for Virtualization (on laptops)</a:t>
            </a:r>
            <a:endParaRPr b="0" lang="en-CA" sz="4400" spc="-1" strike="noStrike">
              <a:latin typeface="Arial"/>
            </a:endParaRPr>
          </a:p>
        </p:txBody>
      </p:sp>
      <p:sp>
        <p:nvSpPr>
          <p:cNvPr id="244" name="CustomShape 2"/>
          <p:cNvSpPr/>
          <p:nvPr/>
        </p:nvSpPr>
        <p:spPr>
          <a:xfrm>
            <a:off x="355680" y="1538280"/>
            <a:ext cx="11412360" cy="4637880"/>
          </a:xfrm>
          <a:prstGeom prst="rect">
            <a:avLst/>
          </a:prstGeom>
          <a:noFill/>
          <a:ln>
            <a:noFill/>
          </a:ln>
        </p:spPr>
        <p:style>
          <a:lnRef idx="0"/>
          <a:fillRef idx="0"/>
          <a:effectRef idx="0"/>
          <a:fontRef idx="minor"/>
        </p:style>
        <p:txBody>
          <a:bodyPr lIns="90000" rIns="90000" tIns="45000" bIns="45000">
            <a:normAutofit/>
          </a:bodyPr>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We will be using a free application, from Sun Microsystems, called Virtualbox, which allows us to create ”fake” computers onto which we can install real operating systems.</a:t>
            </a:r>
            <a:endParaRPr b="0" lang="en-CA" sz="3200" spc="-1" strike="noStrike">
              <a:latin typeface="Arial"/>
            </a:endParaRPr>
          </a:p>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Other options would be VMWare Workstation and the Hyper-V role in Windows 10.</a:t>
            </a:r>
            <a:endParaRPr b="0" lang="en-CA" sz="3200" spc="-1" strike="noStrike">
              <a:latin typeface="Arial"/>
            </a:endParaRPr>
          </a:p>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Changes we make on the ”fake” (or virtual) computer have no affect on our real computer.</a:t>
            </a:r>
            <a:endParaRPr b="0" lang="en-CA" sz="3200" spc="-1" strike="noStrike">
              <a:latin typeface="Arial"/>
            </a:endParaRPr>
          </a:p>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The operating systems we install ”think” that they are being installed on a real computer.</a:t>
            </a:r>
            <a:endParaRPr b="0" lang="en-CA" sz="3200" spc="-1" strike="noStrike">
              <a:latin typeface="Arial"/>
            </a:endParaRPr>
          </a:p>
          <a:p>
            <a:pPr>
              <a:lnSpc>
                <a:spcPct val="90000"/>
              </a:lnSpc>
              <a:spcBef>
                <a:spcPts val="1001"/>
              </a:spcBef>
            </a:pP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Why Learn Cybera RAC ?</a:t>
            </a:r>
            <a:endParaRPr b="0" lang="en-CA" sz="4400" spc="-1" strike="noStrike">
              <a:latin typeface="Arial"/>
            </a:endParaRPr>
          </a:p>
        </p:txBody>
      </p:sp>
      <p:sp>
        <p:nvSpPr>
          <p:cNvPr id="297"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way that Cybera RAC works is VERY similar to AWS and other commercial clouds.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terms may be different but the concepts are the same.</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Openstack is a very popular cloud platform both in public clouds and private clouds.  The concepts learned are transferable.</a:t>
            </a:r>
            <a:endParaRPr b="0" lang="en-CA"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Security Focus</a:t>
            </a:r>
            <a:endParaRPr b="0" lang="en-CA" sz="4400" spc="-1" strike="noStrike">
              <a:latin typeface="Arial"/>
            </a:endParaRPr>
          </a:p>
        </p:txBody>
      </p:sp>
      <p:sp>
        <p:nvSpPr>
          <p:cNvPr id="299"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There is a temptation to see pentesting and security assessments as processes that happen in corporate networks and involve on-premise, physical hardware.  This is not true.</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Increasingly, companies are moving sensitive and mission-critical services and information to cloud-based platforms.</a:t>
            </a:r>
            <a:endParaRPr b="0" lang="en-CA"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Clouds are the new security frontier.  The awarding of the Pentagon’s 10 Billion dollar cloud computing contract is proof of that.</a:t>
            </a:r>
            <a:endParaRPr b="0" lang="en-CA"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09480" y="273240"/>
            <a:ext cx="10970280" cy="114336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Security in the Cloud</a:t>
            </a:r>
            <a:endParaRPr b="0" lang="en-CA" sz="4400" spc="-1" strike="noStrike">
              <a:latin typeface="Arial"/>
            </a:endParaRPr>
          </a:p>
        </p:txBody>
      </p:sp>
      <p:sp>
        <p:nvSpPr>
          <p:cNvPr id="301" name="CustomShape 2"/>
          <p:cNvSpPr/>
          <p:nvPr/>
        </p:nvSpPr>
        <p:spPr>
          <a:xfrm>
            <a:off x="609480" y="1604160"/>
            <a:ext cx="10970280" cy="39754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Because of differences between cloud-based computing and more traditional computing, the new attack surfaces opened up in cloud computing pose new and poorly understood challenges for security professionals.</a:t>
            </a:r>
            <a:endParaRPr b="0" lang="en-CA"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09480" y="27324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latin typeface="Arial"/>
              </a:rPr>
              <a:t>Final Thoughts</a:t>
            </a:r>
            <a:endParaRPr b="0" lang="en-CA" sz="4400" spc="-1" strike="noStrike">
              <a:latin typeface="Arial"/>
            </a:endParaRPr>
          </a:p>
        </p:txBody>
      </p:sp>
      <p:sp>
        <p:nvSpPr>
          <p:cNvPr id="303" name="CustomShape 2"/>
          <p:cNvSpPr/>
          <p:nvPr/>
        </p:nvSpPr>
        <p:spPr>
          <a:xfrm>
            <a:off x="609480" y="1604160"/>
            <a:ext cx="10971720" cy="3976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CA" sz="3200" spc="-1" strike="noStrike">
                <a:latin typeface="Arial"/>
              </a:rPr>
              <a:t>Cloud computing is where corporate IT is moving and gaining familiarity with cloud concepts will benefit you.</a:t>
            </a:r>
            <a:endParaRPr b="0" lang="en-CA"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CA" sz="3200" spc="-1" strike="noStrike">
                <a:latin typeface="Arial"/>
              </a:rPr>
              <a:t>Using public clouds allows a company to move what was traditionally a capital expense to an expense that is operating instead.  Therefore, almost no “sunk” costs.</a:t>
            </a:r>
            <a:endParaRPr b="0" lang="en-CA"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Linux</a:t>
            </a:r>
            <a:endParaRPr b="0" lang="en-CA" sz="4400" spc="-1" strike="noStrike">
              <a:latin typeface="Arial"/>
            </a:endParaRPr>
          </a:p>
        </p:txBody>
      </p:sp>
      <p:sp>
        <p:nvSpPr>
          <p:cNvPr id="3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Feel free to install a Linux VM on your laptop to practice at home.</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Remember to take a snapshot of it after you have installed the operating system so that you can return to a fresh install if you happen to make a mistake and make your VM unusable.</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There are some great Internet resources for learning Linux.  I’ll share some but feel free to let the class know about any good ones that you come across.</a:t>
            </a:r>
            <a:endParaRPr b="0" lang="en-CA" sz="2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1960" y="1709640"/>
            <a:ext cx="10514880" cy="42332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CA" sz="6000" spc="-1" strike="noStrike">
                <a:solidFill>
                  <a:srgbClr val="ffffff"/>
                </a:solidFill>
                <a:latin typeface="Titillium Bd"/>
                <a:ea typeface="Verdana"/>
              </a:rPr>
              <a:t>Done !</a:t>
            </a:r>
            <a:br/>
            <a:br/>
            <a:endParaRPr b="0" lang="en-CA" sz="6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Software for Virtualization (on a remote server)</a:t>
            </a:r>
            <a:endParaRPr b="0" lang="en-CA" sz="4400" spc="-1" strike="noStrike">
              <a:latin typeface="Arial"/>
            </a:endParaRPr>
          </a:p>
        </p:txBody>
      </p:sp>
      <p:sp>
        <p:nvSpPr>
          <p:cNvPr id="24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We will discuss server-based virtualization software that allows us to create virtual machines on a dedicated remote server.</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An example would be a free server application called Proxmox, but there are others available, like VMWare ESXi server, and Hyper-V server (all are free).</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The server-based virtualization products tend to be faster and allow us to run virtual machines 24/7</a:t>
            </a:r>
            <a:endParaRPr b="0" lang="en-CA"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Virtual Machines</a:t>
            </a:r>
            <a:endParaRPr b="0" lang="en-CA" sz="4400" spc="-1" strike="noStrike">
              <a:latin typeface="Arial"/>
            </a:endParaRPr>
          </a:p>
        </p:txBody>
      </p:sp>
      <p:sp>
        <p:nvSpPr>
          <p:cNvPr id="248" name="CustomShape 2"/>
          <p:cNvSpPr/>
          <p:nvPr/>
        </p:nvSpPr>
        <p:spPr>
          <a:xfrm>
            <a:off x="288000" y="1690560"/>
            <a:ext cx="11378520" cy="4485600"/>
          </a:xfrm>
          <a:prstGeom prst="rect">
            <a:avLst/>
          </a:prstGeom>
          <a:noFill/>
          <a:ln>
            <a:noFill/>
          </a:ln>
        </p:spPr>
        <p:style>
          <a:lnRef idx="0"/>
          <a:fillRef idx="0"/>
          <a:effectRef idx="0"/>
          <a:fontRef idx="minor"/>
        </p:style>
        <p:txBody>
          <a:bodyPr lIns="90000" rIns="90000" tIns="45000" bIns="45000"/>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Remember that </a:t>
            </a:r>
            <a:r>
              <a:rPr b="0" lang="en-CA" sz="3200" spc="-1" strike="noStrike" u="sng">
                <a:solidFill>
                  <a:srgbClr val="000000"/>
                </a:solidFill>
                <a:uFillTx/>
                <a:latin typeface="Verdana"/>
                <a:ea typeface="Verdana"/>
              </a:rPr>
              <a:t>all</a:t>
            </a:r>
            <a:r>
              <a:rPr b="0" lang="en-CA" sz="3200" spc="-1" strike="noStrike">
                <a:solidFill>
                  <a:srgbClr val="000000"/>
                </a:solidFill>
                <a:latin typeface="Verdana"/>
                <a:ea typeface="Verdana"/>
              </a:rPr>
              <a:t> hardware on a virtual machine is ”fake”.</a:t>
            </a:r>
            <a:endParaRPr b="0" lang="en-CA" sz="3200" spc="-1" strike="noStrike">
              <a:latin typeface="Arial"/>
            </a:endParaRPr>
          </a:p>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This means we can add ”hardware” to our virtual machines as we please.  Adding extra hard drives and network cards is done easily through virtualbox.</a:t>
            </a:r>
            <a:endParaRPr b="0" lang="en-CA" sz="3200" spc="-1" strike="noStrike">
              <a:latin typeface="Arial"/>
            </a:endParaRPr>
          </a:p>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Virtual machines ”talk” to the network just like real machines except that we have more control over how they do it.</a:t>
            </a:r>
            <a:endParaRPr b="0" lang="en-CA" sz="3200" spc="-1" strike="noStrike">
              <a:latin typeface="Arial"/>
            </a:endParaRPr>
          </a:p>
          <a:p>
            <a:pPr>
              <a:lnSpc>
                <a:spcPct val="90000"/>
              </a:lnSpc>
              <a:spcBef>
                <a:spcPts val="1001"/>
              </a:spcBef>
            </a:pPr>
            <a:endParaRPr b="0" lang="en-CA"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97800" y="22968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Virtual Machine Networking</a:t>
            </a:r>
            <a:endParaRPr b="0" lang="en-CA" sz="4400" spc="-1" strike="noStrike">
              <a:latin typeface="Arial"/>
            </a:endParaRPr>
          </a:p>
        </p:txBody>
      </p:sp>
      <p:sp>
        <p:nvSpPr>
          <p:cNvPr id="250" name="CustomShape 2"/>
          <p:cNvSpPr/>
          <p:nvPr/>
        </p:nvSpPr>
        <p:spPr>
          <a:xfrm>
            <a:off x="397800" y="1555200"/>
            <a:ext cx="11420640" cy="4821480"/>
          </a:xfrm>
          <a:prstGeom prst="rect">
            <a:avLst/>
          </a:prstGeom>
          <a:noFill/>
          <a:ln>
            <a:noFill/>
          </a:ln>
        </p:spPr>
        <p:style>
          <a:lnRef idx="0"/>
          <a:fillRef idx="0"/>
          <a:effectRef idx="0"/>
          <a:fontRef idx="minor"/>
        </p:style>
        <p:txBody>
          <a:bodyPr lIns="90000" rIns="90000" tIns="45000" bIns="45000">
            <a:normAutofit/>
          </a:bodyPr>
          <a:p>
            <a:pPr marL="426960" indent="-321480">
              <a:lnSpc>
                <a:spcPct val="90000"/>
              </a:lnSpc>
              <a:spcBef>
                <a:spcPts val="1001"/>
              </a:spcBef>
              <a:buClr>
                <a:srgbClr val="ff6309"/>
              </a:buClr>
              <a:buSzPct val="45000"/>
              <a:buFont typeface="Wingdings" charset="2"/>
              <a:buChar char=""/>
            </a:pPr>
            <a:r>
              <a:rPr b="0" lang="en-CA" sz="3200" spc="-1" strike="noStrike">
                <a:solidFill>
                  <a:srgbClr val="000000"/>
                </a:solidFill>
                <a:latin typeface="Verdana"/>
                <a:ea typeface="Verdana"/>
              </a:rPr>
              <a:t>Virtual network cards can be one of three types:</a:t>
            </a:r>
            <a:endParaRPr b="0" lang="en-CA" sz="3200" spc="-1" strike="noStrike">
              <a:latin typeface="Arial"/>
            </a:endParaRPr>
          </a:p>
          <a:p>
            <a:pPr lvl="1" marL="858960" indent="-227880">
              <a:lnSpc>
                <a:spcPct val="90000"/>
              </a:lnSpc>
              <a:spcBef>
                <a:spcPts val="499"/>
              </a:spcBef>
              <a:buClr>
                <a:srgbClr val="ff6309"/>
              </a:buClr>
              <a:buSzPct val="45000"/>
              <a:buFont typeface="Wingdings" charset="2"/>
              <a:buChar char=""/>
            </a:pPr>
            <a:r>
              <a:rPr b="0" lang="en-CA" sz="2400" spc="-1" strike="noStrike">
                <a:solidFill>
                  <a:srgbClr val="000000"/>
                </a:solidFill>
                <a:latin typeface="Verdana"/>
                <a:ea typeface="Verdana"/>
              </a:rPr>
              <a:t>Host-only : the virtual machine can only talk to other virtual machines running on the same real machine. They can also talk to the real machine.</a:t>
            </a:r>
            <a:br/>
            <a:r>
              <a:rPr b="0" lang="en-CA" sz="2400" spc="-1" strike="noStrike">
                <a:solidFill>
                  <a:srgbClr val="000000"/>
                </a:solidFill>
                <a:latin typeface="Verdana"/>
                <a:ea typeface="Verdana"/>
              </a:rPr>
              <a:t> </a:t>
            </a:r>
            <a:endParaRPr b="0" lang="en-CA" sz="2400" spc="-1" strike="noStrike">
              <a:latin typeface="Arial"/>
            </a:endParaRPr>
          </a:p>
          <a:p>
            <a:pPr lvl="1" marL="858960" indent="-227880">
              <a:lnSpc>
                <a:spcPct val="90000"/>
              </a:lnSpc>
              <a:spcBef>
                <a:spcPts val="499"/>
              </a:spcBef>
              <a:buClr>
                <a:srgbClr val="ff6309"/>
              </a:buClr>
              <a:buSzPct val="45000"/>
              <a:buFont typeface="Wingdings" charset="2"/>
              <a:buChar char=""/>
            </a:pPr>
            <a:r>
              <a:rPr b="0" lang="en-CA" sz="2400" spc="-1" strike="noStrike">
                <a:solidFill>
                  <a:srgbClr val="000000"/>
                </a:solidFill>
                <a:latin typeface="Verdana"/>
                <a:ea typeface="Verdana"/>
              </a:rPr>
              <a:t>Bridged : the virtual machine is a full member of the network and can both talk to, and be talked to by other real and virtual machines on the network.  To external computers, these virtual computers appear as real computers on the network.</a:t>
            </a:r>
            <a:br/>
            <a:r>
              <a:rPr b="0" lang="en-CA" sz="2400" spc="-1" strike="noStrike">
                <a:solidFill>
                  <a:srgbClr val="000000"/>
                </a:solidFill>
                <a:latin typeface="Verdana"/>
                <a:ea typeface="Verdana"/>
              </a:rPr>
              <a:t> </a:t>
            </a:r>
            <a:endParaRPr b="0" lang="en-CA" sz="2400" spc="-1" strike="noStrike">
              <a:latin typeface="Arial"/>
            </a:endParaRPr>
          </a:p>
          <a:p>
            <a:pPr lvl="1" marL="858960" indent="-227880">
              <a:lnSpc>
                <a:spcPct val="90000"/>
              </a:lnSpc>
              <a:spcBef>
                <a:spcPts val="499"/>
              </a:spcBef>
              <a:spcAft>
                <a:spcPts val="1426"/>
              </a:spcAft>
              <a:buClr>
                <a:srgbClr val="ff6309"/>
              </a:buClr>
              <a:buSzPct val="45000"/>
              <a:buFont typeface="Wingdings" charset="2"/>
              <a:buChar char=""/>
            </a:pPr>
            <a:r>
              <a:rPr b="0" lang="en-CA" sz="2400" spc="-1" strike="noStrike">
                <a:solidFill>
                  <a:srgbClr val="000000"/>
                </a:solidFill>
                <a:latin typeface="Verdana"/>
                <a:ea typeface="Verdana"/>
              </a:rPr>
              <a:t>NAT : the virtual machine can talk to other real and virtual machines on the network but cannot be seen by them. It is almost as if the virtual computer is behind a firewall.   </a:t>
            </a:r>
            <a:endParaRPr b="0" lang="en-CA" sz="2400" spc="-1" strike="noStrike">
              <a:latin typeface="Arial"/>
            </a:endParaRPr>
          </a:p>
          <a:p>
            <a:pPr>
              <a:lnSpc>
                <a:spcPct val="90000"/>
              </a:lnSpc>
              <a:spcBef>
                <a:spcPts val="1001"/>
              </a:spcBef>
            </a:pPr>
            <a:endParaRPr b="0" lang="en-CA"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288720" y="40320"/>
            <a:ext cx="8228160" cy="1062000"/>
          </a:xfrm>
          <a:prstGeom prst="rect">
            <a:avLst/>
          </a:prstGeom>
          <a:noFill/>
          <a:ln>
            <a:noFill/>
          </a:ln>
        </p:spPr>
        <p:style>
          <a:lnRef idx="0"/>
          <a:fillRef idx="0"/>
          <a:effectRef idx="0"/>
          <a:fontRef idx="minor"/>
        </p:style>
        <p:txBody>
          <a:bodyPr lIns="90000" rIns="90000" tIns="35280" bIns="45000" anchor="ctr">
            <a:normAutofit/>
          </a:bodyPr>
          <a:p>
            <a:pPr>
              <a:lnSpc>
                <a:spcPct val="90000"/>
              </a:lnSpc>
            </a:pPr>
            <a:r>
              <a:rPr b="0" lang="en-CA" sz="4400" spc="-1" strike="noStrike">
                <a:solidFill>
                  <a:srgbClr val="000000"/>
                </a:solidFill>
                <a:latin typeface="Verdana"/>
                <a:ea typeface="Verdana"/>
              </a:rPr>
              <a:t>Virtual Computers</a:t>
            </a:r>
            <a:endParaRPr b="0" lang="en-CA" sz="4400" spc="-1" strike="noStrike">
              <a:latin typeface="Arial"/>
            </a:endParaRPr>
          </a:p>
        </p:txBody>
      </p:sp>
      <p:sp>
        <p:nvSpPr>
          <p:cNvPr id="252" name="CustomShape 2"/>
          <p:cNvSpPr/>
          <p:nvPr/>
        </p:nvSpPr>
        <p:spPr>
          <a:xfrm>
            <a:off x="288720" y="1103040"/>
            <a:ext cx="11428200" cy="5144400"/>
          </a:xfrm>
          <a:prstGeom prst="rect">
            <a:avLst/>
          </a:prstGeom>
          <a:noFill/>
          <a:ln>
            <a:noFill/>
          </a:ln>
        </p:spPr>
        <p:style>
          <a:lnRef idx="0"/>
          <a:fillRef idx="0"/>
          <a:effectRef idx="0"/>
          <a:fontRef idx="minor"/>
        </p:style>
        <p:txBody>
          <a:bodyPr lIns="90000" rIns="90000" tIns="45000" bIns="45000"/>
          <a:p>
            <a:pPr marL="609480" indent="-513720">
              <a:lnSpc>
                <a:spcPct val="90000"/>
              </a:lnSpc>
              <a:spcBef>
                <a:spcPts val="1001"/>
              </a:spcBef>
              <a:buClr>
                <a:srgbClr val="ff6309"/>
              </a:buClr>
              <a:buSzPct val="45000"/>
              <a:buFont typeface="Calibri Light"/>
              <a:buAutoNum type="arabicPeriod"/>
            </a:pPr>
            <a:r>
              <a:rPr b="0" lang="en-CA" sz="2800" spc="-1" strike="noStrike">
                <a:solidFill>
                  <a:srgbClr val="000000"/>
                </a:solidFill>
                <a:latin typeface="Verdana"/>
                <a:ea typeface="Verdana"/>
              </a:rPr>
              <a:t>First we create a virtual computer of the right type (Linux Ubuntu 64).</a:t>
            </a:r>
            <a:br/>
            <a:r>
              <a:rPr b="0" lang="en-CA" sz="2800" spc="-1" strike="noStrike">
                <a:solidFill>
                  <a:srgbClr val="000000"/>
                </a:solidFill>
                <a:latin typeface="Verdana"/>
                <a:ea typeface="Verdana"/>
              </a:rPr>
              <a:t> </a:t>
            </a:r>
            <a:endParaRPr b="0" lang="en-CA" sz="2800" spc="-1" strike="noStrike">
              <a:latin typeface="Arial"/>
            </a:endParaRPr>
          </a:p>
          <a:p>
            <a:pPr marL="609480" indent="-513720">
              <a:lnSpc>
                <a:spcPct val="90000"/>
              </a:lnSpc>
              <a:spcBef>
                <a:spcPts val="1001"/>
              </a:spcBef>
              <a:buClr>
                <a:srgbClr val="ff6309"/>
              </a:buClr>
              <a:buSzPct val="45000"/>
              <a:buFont typeface="Calibri Light"/>
              <a:buAutoNum type="arabicPeriod"/>
            </a:pPr>
            <a:r>
              <a:rPr b="0" lang="en-CA" sz="2800" spc="-1" strike="noStrike">
                <a:solidFill>
                  <a:srgbClr val="000000"/>
                </a:solidFill>
                <a:latin typeface="Verdana"/>
                <a:ea typeface="Verdana"/>
              </a:rPr>
              <a:t>Next, we install an operating system on it just as we would with a real computer.</a:t>
            </a:r>
            <a:br/>
            <a:r>
              <a:rPr b="0" lang="en-CA" sz="2800" spc="-1" strike="noStrike">
                <a:solidFill>
                  <a:srgbClr val="000000"/>
                </a:solidFill>
                <a:latin typeface="Verdana"/>
                <a:ea typeface="Verdana"/>
              </a:rPr>
              <a:t> </a:t>
            </a:r>
            <a:endParaRPr b="0" lang="en-CA" sz="2800" spc="-1" strike="noStrike">
              <a:latin typeface="Arial"/>
            </a:endParaRPr>
          </a:p>
          <a:p>
            <a:pPr marL="609480" indent="-513720">
              <a:lnSpc>
                <a:spcPct val="90000"/>
              </a:lnSpc>
              <a:spcBef>
                <a:spcPts val="1001"/>
              </a:spcBef>
              <a:buClr>
                <a:srgbClr val="ff6309"/>
              </a:buClr>
              <a:buSzPct val="45000"/>
              <a:buFont typeface="Calibri Light"/>
              <a:buAutoNum type="arabicPeriod"/>
            </a:pPr>
            <a:r>
              <a:rPr b="0" lang="en-CA" sz="2800" spc="-1" strike="noStrike">
                <a:solidFill>
                  <a:srgbClr val="000000"/>
                </a:solidFill>
                <a:latin typeface="Verdana"/>
                <a:ea typeface="Verdana"/>
              </a:rPr>
              <a:t>Once the virtual machine is running with an operating system (Linux Mint 64), we can use is as we would any other real computer.</a:t>
            </a:r>
            <a:endParaRPr b="0" lang="en-CA"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Picture 1" descr=""/>
          <p:cNvPicPr/>
          <p:nvPr/>
        </p:nvPicPr>
        <p:blipFill>
          <a:blip r:embed="rId1">
            <a:alphaModFix amt="0"/>
          </a:blip>
          <a:stretch/>
        </p:blipFill>
        <p:spPr>
          <a:xfrm>
            <a:off x="0" y="1354680"/>
            <a:ext cx="11838240" cy="47336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CA" sz="4400" spc="-1" strike="noStrike">
                <a:solidFill>
                  <a:srgbClr val="000000"/>
                </a:solidFill>
                <a:latin typeface="Verdana"/>
                <a:ea typeface="Verdana"/>
              </a:rPr>
              <a:t>Virtual Computers</a:t>
            </a:r>
            <a:endParaRPr b="0" lang="en-CA" sz="4400" spc="-1" strike="noStrike">
              <a:latin typeface="Arial"/>
            </a:endParaRPr>
          </a:p>
        </p:txBody>
      </p:sp>
      <p:sp>
        <p:nvSpPr>
          <p:cNvPr id="2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One of the nice things about using a virtual machine (VM) is that we can suspend it, then later on continue where we left off.</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When we suspend a VM, we are simply pausing it and everything (hard drive, RAM, time, etc.) is in a suspended state until we resume it.</a:t>
            </a:r>
            <a:endParaRPr b="0" lang="en-CA" sz="2800" spc="-1" strike="noStrike">
              <a:latin typeface="Arial"/>
            </a:endParaRPr>
          </a:p>
          <a:p>
            <a:pPr marL="228600" indent="-227880">
              <a:lnSpc>
                <a:spcPct val="90000"/>
              </a:lnSpc>
              <a:spcBef>
                <a:spcPts val="1001"/>
              </a:spcBef>
              <a:buClr>
                <a:srgbClr val="000000"/>
              </a:buClr>
              <a:buFont typeface="Arial"/>
              <a:buChar char="•"/>
            </a:pPr>
            <a:r>
              <a:rPr b="0" lang="en-CA" sz="2800" spc="-1" strike="noStrike">
                <a:solidFill>
                  <a:srgbClr val="000000"/>
                </a:solidFill>
                <a:latin typeface="Verdana"/>
                <a:ea typeface="Verdana"/>
              </a:rPr>
              <a:t>We can also add virtual hardware to a VM. So if we need another hard drive or network card it is trivial to add it.</a:t>
            </a:r>
            <a:endParaRPr b="0" lang="en-CA"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SAIT_PPT_Colour_16x9_Template</Template>
  <TotalTime>6804</TotalTime>
  <Application>LibreOffice/6.0.7.3$Linux_X86_64 LibreOffice_project/00m0$Build-3</Application>
  <Words>715</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2016-04-05T14:17:30Z</dcterms:created>
  <dc:creator>Cyla Panin</dc:creator>
  <dc:description/>
  <dc:language>en-CA</dc:language>
  <cp:lastModifiedBy/>
  <dcterms:modified xsi:type="dcterms:W3CDTF">2020-09-03T13:39:06Z</dcterms:modified>
  <cp:revision>102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41</vt:i4>
  </property>
</Properties>
</file>