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1139" r:id="rId3"/>
    <p:sldId id="1140" r:id="rId4"/>
    <p:sldId id="1141" r:id="rId5"/>
    <p:sldId id="1152" r:id="rId6"/>
    <p:sldId id="1143" r:id="rId7"/>
    <p:sldId id="1153" r:id="rId8"/>
    <p:sldId id="1145" r:id="rId9"/>
    <p:sldId id="1146" r:id="rId10"/>
    <p:sldId id="1149" r:id="rId11"/>
    <p:sldId id="1144" r:id="rId12"/>
    <p:sldId id="1151" r:id="rId13"/>
    <p:sldId id="1154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13"/>
  </p:normalViewPr>
  <p:slideViewPr>
    <p:cSldViewPr snapToGrid="0" snapToObjects="1" showGuides="1">
      <p:cViewPr varScale="1">
        <p:scale>
          <a:sx n="152" d="100"/>
          <a:sy n="152" d="100"/>
        </p:scale>
        <p:origin x="15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303-EE0E-49B1-AE14-B90A12E458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F8D96-010F-4574-A1D2-22CBF9BA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B3D2B377-CF7E-8F44-A32D-7E519906999D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01" y="0"/>
            <a:ext cx="1096704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1" y="1604329"/>
            <a:ext cx="5391360" cy="45235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184321" y="1604329"/>
            <a:ext cx="5391360" cy="452351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5839" cy="469489"/>
          </a:xfrm>
        </p:spPr>
        <p:txBody>
          <a:bodyPr/>
          <a:lstStyle>
            <a:lvl1pPr>
              <a:defRPr/>
            </a:lvl1pPr>
          </a:lstStyle>
          <a:p>
            <a:endParaRPr lang="fi-FI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1121" cy="469489"/>
          </a:xfrm>
        </p:spPr>
        <p:txBody>
          <a:bodyPr/>
          <a:lstStyle>
            <a:lvl1pPr>
              <a:defRPr/>
            </a:lvl1pPr>
          </a:lstStyle>
          <a:p>
            <a:endParaRPr lang="fi-FI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39840" y="6247376"/>
            <a:ext cx="2835841" cy="469489"/>
          </a:xfrm>
        </p:spPr>
        <p:txBody>
          <a:bodyPr/>
          <a:lstStyle>
            <a:lvl1pPr>
              <a:defRPr/>
            </a:lvl1pPr>
          </a:lstStyle>
          <a:p>
            <a:fld id="{98D791A1-A266-4BA0-8688-E49D87FC74B3}" type="slidenum">
              <a:rPr lang="fi-FI" altLang="en-US"/>
              <a:pPr/>
              <a:t>‹#›</a:t>
            </a:fld>
            <a:endParaRPr lang="fi-FI" altLang="en-US"/>
          </a:p>
        </p:txBody>
      </p:sp>
    </p:spTree>
    <p:extLst>
      <p:ext uri="{BB962C8B-B14F-4D97-AF65-F5344CB8AC3E}">
        <p14:creationId xmlns:p14="http://schemas.microsoft.com/office/powerpoint/2010/main" val="241505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B3D2B377-CF7E-8F44-A32D-7E519906999D}" type="datetimeFigureOut">
              <a:rPr lang="en-US" smtClean="0"/>
              <a:pPr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vpn.net/community-downloads/" TargetMode="External"/><Relationship Id="rId2" Type="http://schemas.openxmlformats.org/officeDocument/2006/relationships/hyperlink" Target="http://vpn-yyc.cloud.cybera.ca/vpn-yyc-win.zi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1" y="1122362"/>
            <a:ext cx="8064529" cy="2905351"/>
          </a:xfrm>
        </p:spPr>
        <p:txBody>
          <a:bodyPr>
            <a:normAutofit/>
          </a:bodyPr>
          <a:lstStyle/>
          <a:p>
            <a:r>
              <a:rPr lang="en-US" dirty="0">
                <a:latin typeface="Titillium" panose="00000500000000000000" pitchFamily="50" charset="0"/>
              </a:rPr>
              <a:t>ITSC 200 – Network Protocols and Security</a:t>
            </a:r>
            <a:br>
              <a:rPr lang="en-US" dirty="0">
                <a:latin typeface="Titillium" panose="00000500000000000000" pitchFamily="50" charset="0"/>
              </a:rPr>
            </a:br>
            <a:endParaRPr lang="en-US" dirty="0">
              <a:latin typeface="Titillium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4354286"/>
            <a:ext cx="6845328" cy="9035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tillium" panose="00000500000000000000" pitchFamily="50" charset="0"/>
              </a:rPr>
              <a:t>Cybera</a:t>
            </a:r>
            <a:r>
              <a:rPr lang="en-US" dirty="0">
                <a:latin typeface="Titillium" panose="00000500000000000000" pitchFamily="50" charset="0"/>
              </a:rPr>
              <a:t> RAC - VPN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on the OpenVPN GUI icon</a:t>
            </a:r>
          </a:p>
          <a:p>
            <a:r>
              <a:rPr lang="en-US" dirty="0"/>
              <a:t>Click “Connect”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Connecting to the VPN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7412B-E2D2-4F0E-B3EF-1B30B1ADEA68}"/>
              </a:ext>
            </a:extLst>
          </p:cNvPr>
          <p:cNvSpPr txBox="1"/>
          <p:nvPr/>
        </p:nvSpPr>
        <p:spPr>
          <a:xfrm>
            <a:off x="5549462" y="516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BA6F5-5CF8-447C-8D09-3F7D4484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2" y="2491581"/>
            <a:ext cx="3000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8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prompted for a username and password</a:t>
            </a:r>
          </a:p>
          <a:p>
            <a:pPr lvl="1"/>
            <a:r>
              <a:rPr lang="en-US" dirty="0"/>
              <a:t>Use your </a:t>
            </a:r>
            <a:r>
              <a:rPr lang="en-US" dirty="0" err="1"/>
              <a:t>Cybera</a:t>
            </a:r>
            <a:r>
              <a:rPr lang="en-US" dirty="0"/>
              <a:t> Account Login and Password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Connecting to the VPN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7412B-E2D2-4F0E-B3EF-1B30B1ADEA68}"/>
              </a:ext>
            </a:extLst>
          </p:cNvPr>
          <p:cNvSpPr txBox="1"/>
          <p:nvPr/>
        </p:nvSpPr>
        <p:spPr>
          <a:xfrm>
            <a:off x="5549462" y="516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7BD424-A4CC-4BA3-AB94-7D2CA691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85" y="3010838"/>
            <a:ext cx="3391754" cy="252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9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everything went OK, the icon will turn Green and you will be able to </a:t>
            </a:r>
            <a:r>
              <a:rPr lang="en-US" dirty="0" err="1"/>
              <a:t>to</a:t>
            </a:r>
            <a:r>
              <a:rPr lang="en-US" dirty="0"/>
              <a:t> ping 10.254.0.1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 are connected to the VPN!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7412B-E2D2-4F0E-B3EF-1B30B1ADEA68}"/>
              </a:ext>
            </a:extLst>
          </p:cNvPr>
          <p:cNvSpPr txBox="1"/>
          <p:nvPr/>
        </p:nvSpPr>
        <p:spPr>
          <a:xfrm>
            <a:off x="5549462" y="516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78540-097A-4FAB-8115-AB23F9C6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53" y="3353330"/>
            <a:ext cx="3344260" cy="21807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00FF4-EC3D-423B-AD64-E4745F12C4CB}"/>
              </a:ext>
            </a:extLst>
          </p:cNvPr>
          <p:cNvCxnSpPr>
            <a:cxnSpLocks/>
          </p:cNvCxnSpPr>
          <p:nvPr/>
        </p:nvCxnSpPr>
        <p:spPr>
          <a:xfrm>
            <a:off x="1242323" y="289455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1E206BA-ABFE-457B-80B7-F10E035C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62" y="3429000"/>
            <a:ext cx="3245837" cy="18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2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use Putty or the native </a:t>
            </a:r>
            <a:r>
              <a:rPr lang="en-US" dirty="0" err="1"/>
              <a:t>ssh</a:t>
            </a:r>
            <a:r>
              <a:rPr lang="en-US" dirty="0"/>
              <a:t> client to connect to the private </a:t>
            </a:r>
            <a:r>
              <a:rPr lang="en-US" dirty="0" err="1"/>
              <a:t>ip</a:t>
            </a:r>
            <a:r>
              <a:rPr lang="en-US" dirty="0"/>
              <a:t> of your instance!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Now you can connect to your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7412B-E2D2-4F0E-B3EF-1B30B1ADEA68}"/>
              </a:ext>
            </a:extLst>
          </p:cNvPr>
          <p:cNvSpPr txBox="1"/>
          <p:nvPr/>
        </p:nvSpPr>
        <p:spPr>
          <a:xfrm>
            <a:off x="5549462" y="516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90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233862"/>
          </a:xfrm>
        </p:spPr>
        <p:txBody>
          <a:bodyPr>
            <a:normAutofit/>
          </a:bodyPr>
          <a:lstStyle/>
          <a:p>
            <a:r>
              <a:rPr lang="en-US" dirty="0">
                <a:latin typeface="Titillium Bd" panose="00000800000000000000" pitchFamily="50" charset="0"/>
              </a:rPr>
              <a:t>Done</a:t>
            </a:r>
            <a:br>
              <a:rPr lang="en-US" dirty="0">
                <a:latin typeface="Titillium Bd" panose="00000800000000000000" pitchFamily="50" charset="0"/>
              </a:rPr>
            </a:br>
            <a:br>
              <a:rPr lang="en-US" dirty="0">
                <a:latin typeface="Titillium Bd" panose="00000800000000000000" pitchFamily="50" charset="0"/>
              </a:rPr>
            </a:br>
            <a:endParaRPr lang="en-US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a virtual private network (VPN) between your computer and a VPN service within </a:t>
            </a:r>
            <a:r>
              <a:rPr lang="en-US" dirty="0" err="1"/>
              <a:t>Cybera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This will allow you to access the private IP address of instances associated with your project.</a:t>
            </a:r>
          </a:p>
          <a:p>
            <a:pPr lvl="2"/>
            <a:r>
              <a:rPr lang="en-US" dirty="0"/>
              <a:t>No need for a floating IP!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Cybera</a:t>
            </a:r>
            <a:r>
              <a:rPr lang="en-US" dirty="0"/>
              <a:t> OpenVPN Configuration Files</a:t>
            </a:r>
          </a:p>
          <a:p>
            <a:pPr lvl="1"/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http://vpn-yyc.cloud.cybera.ca/vpn-yyc-win.zip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OpenVPN</a:t>
            </a:r>
          </a:p>
          <a:p>
            <a:pPr lvl="1"/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https://openvpn.net/community-downloads/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you will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2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OpenVPN</a:t>
            </a:r>
          </a:p>
          <a:p>
            <a:pPr lvl="1"/>
            <a:r>
              <a:rPr lang="en-US" dirty="0"/>
              <a:t>Windows 64-bit Installer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Installing OpenVPN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90BAF-5319-40AF-BDB8-035F7E97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65" y="2705363"/>
            <a:ext cx="3241269" cy="25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worry if you get an error message!</a:t>
            </a:r>
          </a:p>
          <a:p>
            <a:r>
              <a:rPr lang="en-US" dirty="0"/>
              <a:t>You still need to configure the VPN.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Installing OpenVPN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97811-3AE8-40C0-8B23-7C4DFC65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3205956"/>
            <a:ext cx="3152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7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taskbar for the OpenVPN GUI icon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Is OpenVPN running?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7412B-E2D2-4F0E-B3EF-1B30B1ADEA68}"/>
              </a:ext>
            </a:extLst>
          </p:cNvPr>
          <p:cNvSpPr txBox="1"/>
          <p:nvPr/>
        </p:nvSpPr>
        <p:spPr>
          <a:xfrm>
            <a:off x="5549462" y="516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CEDB14-8BC1-4CFB-8124-B7E293B5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18" y="2667000"/>
            <a:ext cx="1428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0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right-click on the OpenVPN GUI icon you should see three options: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Is OpenVPN running?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7412B-E2D2-4F0E-B3EF-1B30B1ADEA68}"/>
              </a:ext>
            </a:extLst>
          </p:cNvPr>
          <p:cNvSpPr txBox="1"/>
          <p:nvPr/>
        </p:nvSpPr>
        <p:spPr>
          <a:xfrm>
            <a:off x="5549462" y="516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153C7-A3C5-4A87-BFBA-2A7F128D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2969360"/>
            <a:ext cx="2257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8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7810FC-C4C9-449A-BDA5-BBCD867A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These tell OpenVPN how to behave, where to connect and which entities to trust.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Extract the contents of the zip file to a folder.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242729"/>
                </a:solidFill>
                <a:latin typeface="Consolas" panose="020B0609020204030204" pitchFamily="49" charset="0"/>
              </a:rPr>
              <a:t>Recommended location </a:t>
            </a:r>
            <a:r>
              <a:rPr lang="en-US" dirty="0">
                <a:solidFill>
                  <a:srgbClr val="242729"/>
                </a:solidFill>
                <a:latin typeface="Consolas" panose="020B0609020204030204" pitchFamily="49" charset="0"/>
              </a:rPr>
              <a:t>is </a:t>
            </a:r>
            <a:r>
              <a:rPr lang="en-US" sz="1600" dirty="0">
                <a:solidFill>
                  <a:srgbClr val="242729"/>
                </a:solidFill>
                <a:latin typeface="Consolas" panose="020B0609020204030204" pitchFamily="49" charset="0"/>
              </a:rPr>
              <a:t>C:/Users/</a:t>
            </a:r>
            <a:r>
              <a:rPr lang="en-US" sz="1600" u="sng" dirty="0">
                <a:solidFill>
                  <a:srgbClr val="242729"/>
                </a:solidFill>
                <a:latin typeface="Consolas" panose="020B0609020204030204" pitchFamily="49" charset="0"/>
              </a:rPr>
              <a:t>yourusername</a:t>
            </a:r>
            <a:r>
              <a:rPr lang="en-US" sz="1600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/OpenVPN/config/client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It should contain 4 files</a:t>
            </a:r>
          </a:p>
          <a:p>
            <a:pPr lvl="3"/>
            <a:r>
              <a:rPr lang="en-US" dirty="0"/>
              <a:t>ca.crt</a:t>
            </a:r>
          </a:p>
          <a:p>
            <a:pPr lvl="3"/>
            <a:r>
              <a:rPr lang="en-US" dirty="0"/>
              <a:t>client.crt</a:t>
            </a:r>
          </a:p>
          <a:p>
            <a:pPr lvl="3"/>
            <a:r>
              <a:rPr lang="en-US" dirty="0" err="1"/>
              <a:t>client.key</a:t>
            </a:r>
            <a:endParaRPr lang="en-US" dirty="0"/>
          </a:p>
          <a:p>
            <a:pPr lvl="3"/>
            <a:r>
              <a:rPr lang="en-US" dirty="0" err="1"/>
              <a:t>client.ovpn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OpenVPN Configuration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4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DBD66-481F-42D4-9542-B3800379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OpenVPN Configuration Files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38BDA-E531-4266-9ECF-BC438AA8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68" y="1754980"/>
            <a:ext cx="4691063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SAIT_PPT_Colour_16x9_Template</Template>
  <TotalTime>6822</TotalTime>
  <Words>293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Titillium</vt:lpstr>
      <vt:lpstr>Titillium Bd</vt:lpstr>
      <vt:lpstr>Verdana</vt:lpstr>
      <vt:lpstr>Office Theme</vt:lpstr>
      <vt:lpstr>ITSC 200 – Network Protocols and Security </vt:lpstr>
      <vt:lpstr>Goal</vt:lpstr>
      <vt:lpstr>What you will need</vt:lpstr>
      <vt:lpstr>Installing OpenVPN</vt:lpstr>
      <vt:lpstr>Installing OpenVPN</vt:lpstr>
      <vt:lpstr>Is OpenVPN running?</vt:lpstr>
      <vt:lpstr>Is OpenVPN running?</vt:lpstr>
      <vt:lpstr>OpenVPN Configuration Files</vt:lpstr>
      <vt:lpstr>OpenVPN Configuration Files</vt:lpstr>
      <vt:lpstr>Connecting to the VPN</vt:lpstr>
      <vt:lpstr>Connecting to the VPN</vt:lpstr>
      <vt:lpstr>You are connected to the VPN!</vt:lpstr>
      <vt:lpstr>Now you can connect to your </vt:lpstr>
      <vt:lpstr>Done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Pereira</dc:creator>
  <cp:lastModifiedBy>ikkebr</cp:lastModifiedBy>
  <cp:revision>90</cp:revision>
  <dcterms:created xsi:type="dcterms:W3CDTF">2016-04-05T14:17:30Z</dcterms:created>
  <dcterms:modified xsi:type="dcterms:W3CDTF">2021-01-18T04:03:16Z</dcterms:modified>
</cp:coreProperties>
</file>