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3"/>
  </p:notesMasterIdLst>
  <p:handoutMasterIdLst>
    <p:handoutMasterId r:id="rId64"/>
  </p:handoutMasterIdLst>
  <p:sldIdLst>
    <p:sldId id="258" r:id="rId2"/>
    <p:sldId id="1139" r:id="rId3"/>
    <p:sldId id="1140" r:id="rId4"/>
    <p:sldId id="1141" r:id="rId5"/>
    <p:sldId id="1181" r:id="rId6"/>
    <p:sldId id="1142" r:id="rId7"/>
    <p:sldId id="1143" r:id="rId8"/>
    <p:sldId id="1182" r:id="rId9"/>
    <p:sldId id="1184" r:id="rId10"/>
    <p:sldId id="1186" r:id="rId11"/>
    <p:sldId id="1185" r:id="rId12"/>
    <p:sldId id="1187" r:id="rId13"/>
    <p:sldId id="1188" r:id="rId14"/>
    <p:sldId id="1189" r:id="rId15"/>
    <p:sldId id="1190" r:id="rId16"/>
    <p:sldId id="1192" r:id="rId17"/>
    <p:sldId id="1193" r:id="rId18"/>
    <p:sldId id="1195" r:id="rId19"/>
    <p:sldId id="1197" r:id="rId20"/>
    <p:sldId id="1196" r:id="rId21"/>
    <p:sldId id="1198" r:id="rId22"/>
    <p:sldId id="1194" r:id="rId23"/>
    <p:sldId id="1200" r:id="rId24"/>
    <p:sldId id="1201" r:id="rId25"/>
    <p:sldId id="1199" r:id="rId26"/>
    <p:sldId id="1144" r:id="rId27"/>
    <p:sldId id="1207" r:id="rId28"/>
    <p:sldId id="1145" r:id="rId29"/>
    <p:sldId id="1202" r:id="rId30"/>
    <p:sldId id="1147" r:id="rId31"/>
    <p:sldId id="1208" r:id="rId32"/>
    <p:sldId id="1204" r:id="rId33"/>
    <p:sldId id="1209" r:id="rId34"/>
    <p:sldId id="1206" r:id="rId35"/>
    <p:sldId id="1203" r:id="rId36"/>
    <p:sldId id="1150" r:id="rId37"/>
    <p:sldId id="1210" r:id="rId38"/>
    <p:sldId id="1149" r:id="rId39"/>
    <p:sldId id="1211" r:id="rId40"/>
    <p:sldId id="1153" r:id="rId41"/>
    <p:sldId id="1154" r:id="rId42"/>
    <p:sldId id="1155" r:id="rId43"/>
    <p:sldId id="274" r:id="rId44"/>
    <p:sldId id="1156" r:id="rId45"/>
    <p:sldId id="1157" r:id="rId46"/>
    <p:sldId id="1158" r:id="rId47"/>
    <p:sldId id="1159" r:id="rId48"/>
    <p:sldId id="1160" r:id="rId49"/>
    <p:sldId id="1161" r:id="rId50"/>
    <p:sldId id="1162" r:id="rId51"/>
    <p:sldId id="1163" r:id="rId52"/>
    <p:sldId id="1164" r:id="rId53"/>
    <p:sldId id="1165" r:id="rId54"/>
    <p:sldId id="1166" r:id="rId55"/>
    <p:sldId id="1205" r:id="rId56"/>
    <p:sldId id="1167" r:id="rId57"/>
    <p:sldId id="1168" r:id="rId58"/>
    <p:sldId id="1169" r:id="rId59"/>
    <p:sldId id="1170" r:id="rId60"/>
    <p:sldId id="1171" r:id="rId61"/>
    <p:sldId id="261"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778" autoAdjust="0"/>
    <p:restoredTop sz="94613"/>
  </p:normalViewPr>
  <p:slideViewPr>
    <p:cSldViewPr snapToGrid="0" snapToObjects="1" showGuides="1">
      <p:cViewPr varScale="1">
        <p:scale>
          <a:sx n="48" d="100"/>
          <a:sy n="48" d="100"/>
        </p:scale>
        <p:origin x="42" y="2412"/>
      </p:cViewPr>
      <p:guideLst>
        <p:guide orient="horz" pos="2160"/>
        <p:guide pos="3840"/>
      </p:guideLst>
    </p:cSldViewPr>
  </p:slideViewPr>
  <p:notesTextViewPr>
    <p:cViewPr>
      <p:scale>
        <a:sx n="1" d="1"/>
        <a:sy n="1" d="1"/>
      </p:scale>
      <p:origin x="0" y="0"/>
    </p:cViewPr>
  </p:notesTextViewPr>
  <p:sorterViewPr>
    <p:cViewPr>
      <p:scale>
        <a:sx n="100" d="100"/>
        <a:sy n="100" d="100"/>
      </p:scale>
      <p:origin x="0" y="-4770"/>
    </p:cViewPr>
  </p:sorterViewPr>
  <p:notesViewPr>
    <p:cSldViewPr snapToGrid="0" snapToObjects="1">
      <p:cViewPr varScale="1">
        <p:scale>
          <a:sx n="124" d="100"/>
          <a:sy n="124" d="100"/>
        </p:scale>
        <p:origin x="495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FC68BF1-7EDD-4C34-AF6A-51C11146139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5C4B438D-707D-4B98-AFEE-4C360ECDC6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49D3DD-689B-43ED-9240-32E582898F9F}" type="datetimeFigureOut">
              <a:rPr lang="en-CA" smtClean="0"/>
              <a:t>20/01/2021</a:t>
            </a:fld>
            <a:endParaRPr lang="en-CA"/>
          </a:p>
        </p:txBody>
      </p:sp>
      <p:sp>
        <p:nvSpPr>
          <p:cNvPr id="4" name="Footer Placeholder 3">
            <a:extLst>
              <a:ext uri="{FF2B5EF4-FFF2-40B4-BE49-F238E27FC236}">
                <a16:creationId xmlns:a16="http://schemas.microsoft.com/office/drawing/2014/main" id="{B6660B38-2C12-4E92-A305-3329622678A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37C853F1-BBF9-456F-B331-8D45DE26BE5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B4165F-0A1C-4023-AA78-033C639F5528}" type="slidenum">
              <a:rPr lang="en-CA" smtClean="0"/>
              <a:t>‹#›</a:t>
            </a:fld>
            <a:endParaRPr lang="en-CA"/>
          </a:p>
        </p:txBody>
      </p:sp>
    </p:spTree>
    <p:extLst>
      <p:ext uri="{BB962C8B-B14F-4D97-AF65-F5344CB8AC3E}">
        <p14:creationId xmlns:p14="http://schemas.microsoft.com/office/powerpoint/2010/main" val="27729471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422303-EE0E-49B1-AE14-B90A12E458E8}" type="datetimeFigureOut">
              <a:rPr lang="en-US" smtClean="0"/>
              <a:t>1/20/2021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BF8D96-010F-4574-A1D2-22CBF9BA220B}" type="slidenum">
              <a:rPr lang="en-US" smtClean="0"/>
              <a:t>‹#›</a:t>
            </a:fld>
            <a:endParaRPr lang="en-US"/>
          </a:p>
        </p:txBody>
      </p:sp>
    </p:spTree>
    <p:extLst>
      <p:ext uri="{BB962C8B-B14F-4D97-AF65-F5344CB8AC3E}">
        <p14:creationId xmlns:p14="http://schemas.microsoft.com/office/powerpoint/2010/main" val="1863824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3822672" y="1122363"/>
            <a:ext cx="6845328" cy="2387600"/>
          </a:xfrm>
        </p:spPr>
        <p:txBody>
          <a:bodyPr anchor="b">
            <a:normAutofit/>
          </a:bodyPr>
          <a:lstStyle>
            <a:lvl1pPr algn="l">
              <a:defRPr sz="5400" b="1" i="0">
                <a:solidFill>
                  <a:srgbClr val="C00000"/>
                </a:solidFill>
                <a:latin typeface="Verdana" charset="0"/>
                <a:ea typeface="Verdana" charset="0"/>
                <a:cs typeface="Verdana" charset="0"/>
              </a:defRPr>
            </a:lvl1pPr>
          </a:lstStyle>
          <a:p>
            <a:r>
              <a:rPr lang="en-US" dirty="0"/>
              <a:t>Click to edit Master title style</a:t>
            </a:r>
          </a:p>
        </p:txBody>
      </p:sp>
      <p:sp>
        <p:nvSpPr>
          <p:cNvPr id="3" name="Subtitle 2"/>
          <p:cNvSpPr>
            <a:spLocks noGrp="1"/>
          </p:cNvSpPr>
          <p:nvPr>
            <p:ph type="subTitle" idx="1"/>
          </p:nvPr>
        </p:nvSpPr>
        <p:spPr>
          <a:xfrm>
            <a:off x="3822672" y="3602038"/>
            <a:ext cx="6845328" cy="1655762"/>
          </a:xfrm>
        </p:spPr>
        <p:txBody>
          <a:bodyPr>
            <a:normAutofit/>
          </a:bodyPr>
          <a:lstStyle>
            <a:lvl1pPr marL="0" indent="0" algn="l">
              <a:buNone/>
              <a:defRPr sz="3000">
                <a:solidFill>
                  <a:srgbClr val="C00000"/>
                </a:solidFill>
                <a:latin typeface="Verdana" charset="0"/>
                <a:ea typeface="Verdana" charset="0"/>
                <a:cs typeface="Verdan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3822672" y="6390216"/>
            <a:ext cx="1231900" cy="365125"/>
          </a:xfrm>
        </p:spPr>
        <p:txBody>
          <a:bodyPr anchor="b"/>
          <a:lstStyle>
            <a:lvl1pPr>
              <a:defRPr>
                <a:solidFill>
                  <a:schemeClr val="accent6"/>
                </a:solidFill>
              </a:defRPr>
            </a:lvl1pPr>
          </a:lstStyle>
          <a:p>
            <a:fld id="{B3D2B377-CF7E-8F44-A32D-7E519906999D}" type="datetimeFigureOut">
              <a:rPr lang="en-US" smtClean="0"/>
              <a:pPr/>
              <a:t>1/20/2021</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lvl1pPr>
              <a:defRPr>
                <a:solidFill>
                  <a:schemeClr val="accent6"/>
                </a:solidFill>
              </a:defRPr>
            </a:lvl1pPr>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lvl1pPr>
              <a:defRPr>
                <a:solidFill>
                  <a:schemeClr val="accent6"/>
                </a:solidFill>
              </a:defRPr>
            </a:lvl1pPr>
          </a:lstStyle>
          <a:p>
            <a:fld id="{FDDB6027-878D-A249-A7C0-2BF119D95C83}" type="slidenum">
              <a:rPr lang="en-US" smtClean="0"/>
              <a:pPr/>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00" y="904252"/>
            <a:ext cx="3708372" cy="4718090"/>
          </a:xfrm>
          <a:prstGeom prst="rect">
            <a:avLst/>
          </a:prstGeom>
        </p:spPr>
      </p:pic>
    </p:spTree>
    <p:extLst>
      <p:ext uri="{BB962C8B-B14F-4D97-AF65-F5344CB8AC3E}">
        <p14:creationId xmlns:p14="http://schemas.microsoft.com/office/powerpoint/2010/main" val="128227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itl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b="1" i="0">
                <a:solidFill>
                  <a:srgbClr val="C00000"/>
                </a:solidFill>
                <a:latin typeface="Verdana" charset="0"/>
                <a:ea typeface="Verdana" charset="0"/>
                <a:cs typeface="Verdana"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30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3822672" y="6390216"/>
            <a:ext cx="1231900" cy="365125"/>
          </a:xfrm>
        </p:spPr>
        <p:txBody>
          <a:bodyPr anchor="b"/>
          <a:lstStyle/>
          <a:p>
            <a:fld id="{B3D2B377-CF7E-8F44-A32D-7E519906999D}" type="datetimeFigureOut">
              <a:rPr lang="en-US" smtClean="0"/>
              <a:t>1/20/2021</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3700" y="-27337"/>
            <a:ext cx="2311400" cy="2940749"/>
          </a:xfrm>
          <a:prstGeom prst="rect">
            <a:avLst/>
          </a:prstGeom>
        </p:spPr>
      </p:pic>
    </p:spTree>
    <p:extLst>
      <p:ext uri="{BB962C8B-B14F-4D97-AF65-F5344CB8AC3E}">
        <p14:creationId xmlns:p14="http://schemas.microsoft.com/office/powerpoint/2010/main" val="155511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00000"/>
                </a:solidFill>
              </a:defRPr>
            </a:lvl1pPr>
          </a:lstStyle>
          <a:p>
            <a:r>
              <a:rPr lang="en-US" dirty="0"/>
              <a:t>Click to edit Master title style</a:t>
            </a:r>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a:t>
            </a:r>
          </a:p>
          <a:p>
            <a:pPr lvl="1"/>
            <a:r>
              <a:rPr lang="en-US" dirty="0"/>
              <a:t>Second </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822672" y="6390216"/>
            <a:ext cx="1231900" cy="365125"/>
          </a:xfrm>
        </p:spPr>
        <p:txBody>
          <a:bodyPr anchor="b"/>
          <a:lstStyle/>
          <a:p>
            <a:fld id="{B3D2B377-CF7E-8F44-A32D-7E519906999D}" type="datetimeFigureOut">
              <a:rPr lang="en-US" smtClean="0"/>
              <a:t>1/20/2021</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horiz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8528" y="6176963"/>
            <a:ext cx="1650972" cy="681037"/>
          </a:xfrm>
          <a:prstGeom prst="rect">
            <a:avLst/>
          </a:prstGeom>
        </p:spPr>
      </p:pic>
    </p:spTree>
    <p:extLst>
      <p:ext uri="{BB962C8B-B14F-4D97-AF65-F5344CB8AC3E}">
        <p14:creationId xmlns:p14="http://schemas.microsoft.com/office/powerpoint/2010/main" val="47068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RED">
    <p:bg>
      <p:bgPr>
        <a:solidFill>
          <a:schemeClr val="accent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b="0" i="0">
                <a:solidFill>
                  <a:schemeClr val="bg1"/>
                </a:solidFill>
                <a:latin typeface="Verdana" charset="0"/>
                <a:ea typeface="Verdana" charset="0"/>
                <a:cs typeface="Verdana" charset="0"/>
              </a:defRPr>
            </a:lvl1pPr>
          </a:lstStyle>
          <a:p>
            <a:r>
              <a:rPr lang="en-CA" dirty="0"/>
              <a:t>Headline</a:t>
            </a:r>
            <a:endParaRPr lang="en-US"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312668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BLUE">
    <p:bg>
      <p:bgPr>
        <a:solidFill>
          <a:schemeClr val="accent4"/>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a:solidFill>
                  <a:schemeClr val="bg1"/>
                </a:solidFill>
              </a:defRPr>
            </a:lvl1pPr>
          </a:lstStyle>
          <a:p>
            <a:r>
              <a:rPr lang="en-CA"/>
              <a:t>Headline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56617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66401" y="0"/>
            <a:ext cx="10967040" cy="1142040"/>
          </a:xfrm>
        </p:spPr>
        <p:txBody>
          <a:bodyPr/>
          <a:lstStyle/>
          <a:p>
            <a:r>
              <a:rPr lang="en-US"/>
              <a:t>Click to edit Master title style</a:t>
            </a:r>
          </a:p>
        </p:txBody>
      </p:sp>
      <p:sp>
        <p:nvSpPr>
          <p:cNvPr id="3" name="Text Placeholder 2"/>
          <p:cNvSpPr>
            <a:spLocks noGrp="1"/>
          </p:cNvSpPr>
          <p:nvPr>
            <p:ph type="body" sz="half" idx="1"/>
          </p:nvPr>
        </p:nvSpPr>
        <p:spPr>
          <a:xfrm>
            <a:off x="608641" y="1604329"/>
            <a:ext cx="5391360" cy="452351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Online Image Placeholder 3"/>
          <p:cNvSpPr>
            <a:spLocks noGrp="1"/>
          </p:cNvSpPr>
          <p:nvPr>
            <p:ph type="clipArt" sz="half" idx="2"/>
          </p:nvPr>
        </p:nvSpPr>
        <p:spPr>
          <a:xfrm>
            <a:off x="6184321" y="1604329"/>
            <a:ext cx="5391360" cy="4523515"/>
          </a:xfrm>
        </p:spPr>
        <p:txBody>
          <a:bodyPr/>
          <a:lstStyle/>
          <a:p>
            <a:endParaRPr lang="en-US"/>
          </a:p>
        </p:txBody>
      </p:sp>
      <p:sp>
        <p:nvSpPr>
          <p:cNvPr id="5" name="Date Placeholder 4"/>
          <p:cNvSpPr>
            <a:spLocks noGrp="1"/>
          </p:cNvSpPr>
          <p:nvPr>
            <p:ph type="dt" idx="10"/>
          </p:nvPr>
        </p:nvSpPr>
        <p:spPr>
          <a:xfrm>
            <a:off x="608641" y="6247376"/>
            <a:ext cx="2835839" cy="469489"/>
          </a:xfrm>
        </p:spPr>
        <p:txBody>
          <a:bodyPr/>
          <a:lstStyle>
            <a:lvl1pPr>
              <a:defRPr/>
            </a:lvl1pPr>
          </a:lstStyle>
          <a:p>
            <a:endParaRPr lang="fi-FI" altLang="en-US"/>
          </a:p>
        </p:txBody>
      </p:sp>
      <p:sp>
        <p:nvSpPr>
          <p:cNvPr id="6" name="Footer Placeholder 5"/>
          <p:cNvSpPr>
            <a:spLocks noGrp="1"/>
          </p:cNvSpPr>
          <p:nvPr>
            <p:ph type="ftr" idx="11"/>
          </p:nvPr>
        </p:nvSpPr>
        <p:spPr>
          <a:xfrm>
            <a:off x="4170240" y="6247376"/>
            <a:ext cx="3861121" cy="469489"/>
          </a:xfrm>
        </p:spPr>
        <p:txBody>
          <a:bodyPr/>
          <a:lstStyle>
            <a:lvl1pPr>
              <a:defRPr/>
            </a:lvl1pPr>
          </a:lstStyle>
          <a:p>
            <a:endParaRPr lang="fi-FI" altLang="en-US"/>
          </a:p>
        </p:txBody>
      </p:sp>
      <p:sp>
        <p:nvSpPr>
          <p:cNvPr id="7" name="Slide Number Placeholder 6"/>
          <p:cNvSpPr>
            <a:spLocks noGrp="1"/>
          </p:cNvSpPr>
          <p:nvPr>
            <p:ph type="sldNum" idx="12"/>
          </p:nvPr>
        </p:nvSpPr>
        <p:spPr>
          <a:xfrm>
            <a:off x="8739840" y="6247376"/>
            <a:ext cx="2835841" cy="469489"/>
          </a:xfrm>
        </p:spPr>
        <p:txBody>
          <a:bodyPr/>
          <a:lstStyle>
            <a:lvl1pPr>
              <a:defRPr/>
            </a:lvl1pPr>
          </a:lstStyle>
          <a:p>
            <a:fld id="{98D791A1-A266-4BA0-8688-E49D87FC74B3}" type="slidenum">
              <a:rPr lang="fi-FI" altLang="en-US"/>
              <a:pPr/>
              <a:t>‹#›</a:t>
            </a:fld>
            <a:endParaRPr lang="fi-FI" altLang="en-US"/>
          </a:p>
        </p:txBody>
      </p:sp>
    </p:spTree>
    <p:extLst>
      <p:ext uri="{BB962C8B-B14F-4D97-AF65-F5344CB8AC3E}">
        <p14:creationId xmlns:p14="http://schemas.microsoft.com/office/powerpoint/2010/main" val="2415055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566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822672" y="6356350"/>
            <a:ext cx="1231900" cy="365125"/>
          </a:xfrm>
          <a:prstGeom prst="rect">
            <a:avLst/>
          </a:prstGeom>
        </p:spPr>
        <p:txBody>
          <a:bodyPr vert="horz" lIns="91440" tIns="45720" rIns="91440" bIns="45720" rtlCol="0" anchor="ctr"/>
          <a:lstStyle>
            <a:lvl1pPr algn="l">
              <a:defRPr sz="900">
                <a:solidFill>
                  <a:schemeClr val="accent6"/>
                </a:solidFill>
                <a:latin typeface="Verdana" charset="0"/>
                <a:ea typeface="Verdana" charset="0"/>
                <a:cs typeface="Verdana" charset="0"/>
              </a:defRPr>
            </a:lvl1pPr>
          </a:lstStyle>
          <a:p>
            <a:fld id="{B3D2B377-CF7E-8F44-A32D-7E519906999D}" type="datetimeFigureOut">
              <a:rPr lang="en-US" smtClean="0"/>
              <a:pPr/>
              <a:t>1/20/2021</a:t>
            </a:fld>
            <a:endParaRPr lang="en-US"/>
          </a:p>
        </p:txBody>
      </p:sp>
      <p:sp>
        <p:nvSpPr>
          <p:cNvPr id="5" name="Footer Placeholder 4"/>
          <p:cNvSpPr>
            <a:spLocks noGrp="1"/>
          </p:cNvSpPr>
          <p:nvPr>
            <p:ph type="ftr" sz="quarter" idx="3"/>
          </p:nvPr>
        </p:nvSpPr>
        <p:spPr>
          <a:xfrm>
            <a:off x="5232372" y="6356350"/>
            <a:ext cx="5067328" cy="365125"/>
          </a:xfrm>
          <a:prstGeom prst="rect">
            <a:avLst/>
          </a:prstGeom>
        </p:spPr>
        <p:txBody>
          <a:bodyPr vert="horz" lIns="91440" tIns="45720" rIns="91440" bIns="45720" rtlCol="0" anchor="ctr"/>
          <a:lstStyle>
            <a:lvl1pPr algn="ctr">
              <a:defRPr sz="900">
                <a:solidFill>
                  <a:schemeClr val="accent6"/>
                </a:solidFill>
                <a:latin typeface="Verdana" charset="0"/>
                <a:ea typeface="Verdana" charset="0"/>
                <a:cs typeface="Verdana" charset="0"/>
              </a:defRPr>
            </a:lvl1pPr>
          </a:lstStyle>
          <a:p>
            <a:endParaRPr lang="en-US"/>
          </a:p>
        </p:txBody>
      </p:sp>
      <p:sp>
        <p:nvSpPr>
          <p:cNvPr id="6" name="Slide Number Placeholder 5"/>
          <p:cNvSpPr>
            <a:spLocks noGrp="1"/>
          </p:cNvSpPr>
          <p:nvPr>
            <p:ph type="sldNum" sz="quarter" idx="4"/>
          </p:nvPr>
        </p:nvSpPr>
        <p:spPr>
          <a:xfrm>
            <a:off x="10477500" y="6356350"/>
            <a:ext cx="876300" cy="365125"/>
          </a:xfrm>
          <a:prstGeom prst="rect">
            <a:avLst/>
          </a:prstGeom>
        </p:spPr>
        <p:txBody>
          <a:bodyPr vert="horz" lIns="91440" tIns="45720" rIns="91440" bIns="45720" rtlCol="0" anchor="ctr"/>
          <a:lstStyle>
            <a:lvl1pPr algn="r">
              <a:defRPr sz="900">
                <a:solidFill>
                  <a:schemeClr val="accent6"/>
                </a:solidFill>
                <a:latin typeface="Verdana" charset="0"/>
                <a:ea typeface="Verdana" charset="0"/>
                <a:cs typeface="Verdana" charset="0"/>
              </a:defRPr>
            </a:lvl1pPr>
          </a:lstStyle>
          <a:p>
            <a:fld id="{FDDB6027-878D-A249-A7C0-2BF119D95C83}" type="slidenum">
              <a:rPr lang="en-US" smtClean="0"/>
              <a:pPr/>
              <a:t>‹#›</a:t>
            </a:fld>
            <a:endParaRPr lang="en-US"/>
          </a:p>
        </p:txBody>
      </p:sp>
    </p:spTree>
    <p:extLst>
      <p:ext uri="{BB962C8B-B14F-4D97-AF65-F5344CB8AC3E}">
        <p14:creationId xmlns:p14="http://schemas.microsoft.com/office/powerpoint/2010/main" val="179669482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5" r:id="rId4"/>
    <p:sldLayoutId id="2147483657" r:id="rId5"/>
    <p:sldLayoutId id="2147483654" r:id="rId6"/>
    <p:sldLayoutId id="2147483659" r:id="rId7"/>
    <p:sldLayoutId id="2147483660" r:id="rId8"/>
  </p:sldLayoutIdLst>
  <p:txStyles>
    <p:titleStyle>
      <a:lvl1pPr algn="l" defTabSz="914400" rtl="0" eaLnBrk="1" latinLnBrk="0" hangingPunct="1">
        <a:lnSpc>
          <a:spcPct val="90000"/>
        </a:lnSpc>
        <a:spcBef>
          <a:spcPct val="0"/>
        </a:spcBef>
        <a:buNone/>
        <a:defRPr sz="4400" kern="1200">
          <a:solidFill>
            <a:srgbClr val="C00000"/>
          </a:solidFill>
          <a:latin typeface="Verdana" charset="0"/>
          <a:ea typeface="Verdana" charset="0"/>
          <a:cs typeface="Verdana" charset="0"/>
        </a:defRPr>
      </a:lvl1pPr>
    </p:titleStyle>
    <p:bodyStyle>
      <a:lvl1pPr marL="228600" indent="-228600" algn="l" defTabSz="914400" rtl="0" eaLnBrk="1" latinLnBrk="0" hangingPunct="1">
        <a:lnSpc>
          <a:spcPct val="10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10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10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10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10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22672" y="1122363"/>
            <a:ext cx="6845328" cy="2387600"/>
          </a:xfrm>
        </p:spPr>
        <p:txBody>
          <a:bodyPr>
            <a:normAutofit fontScale="90000"/>
          </a:bodyPr>
          <a:lstStyle/>
          <a:p>
            <a:r>
              <a:rPr lang="en-US" dirty="0"/>
              <a:t>ITSC 200 – Network Protocols and Security</a:t>
            </a:r>
            <a:br>
              <a:rPr lang="en-US" dirty="0"/>
            </a:br>
            <a:endParaRPr lang="en-US" dirty="0"/>
          </a:p>
        </p:txBody>
      </p:sp>
      <p:sp>
        <p:nvSpPr>
          <p:cNvPr id="3" name="Subtitle 2"/>
          <p:cNvSpPr>
            <a:spLocks noGrp="1"/>
          </p:cNvSpPr>
          <p:nvPr>
            <p:ph type="subTitle" idx="1"/>
          </p:nvPr>
        </p:nvSpPr>
        <p:spPr>
          <a:xfrm>
            <a:off x="3822672" y="3602038"/>
            <a:ext cx="6845328" cy="1655762"/>
          </a:xfrm>
        </p:spPr>
        <p:txBody>
          <a:bodyPr>
            <a:normAutofit/>
          </a:bodyPr>
          <a:lstStyle/>
          <a:p>
            <a:r>
              <a:rPr lang="en-US" dirty="0"/>
              <a:t>Linux: Filesystem</a:t>
            </a:r>
          </a:p>
        </p:txBody>
      </p:sp>
    </p:spTree>
    <p:extLst>
      <p:ext uri="{BB962C8B-B14F-4D97-AF65-F5344CB8AC3E}">
        <p14:creationId xmlns:p14="http://schemas.microsoft.com/office/powerpoint/2010/main" val="71254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A3059-8EF6-44B5-A1C7-EA0F940460EA}"/>
              </a:ext>
            </a:extLst>
          </p:cNvPr>
          <p:cNvSpPr>
            <a:spLocks noGrp="1"/>
          </p:cNvSpPr>
          <p:nvPr>
            <p:ph type="title"/>
          </p:nvPr>
        </p:nvSpPr>
        <p:spPr/>
        <p:txBody>
          <a:bodyPr/>
          <a:lstStyle/>
          <a:p>
            <a:r>
              <a:rPr lang="en-CA" dirty="0"/>
              <a:t>A little bit of Access Control</a:t>
            </a:r>
          </a:p>
        </p:txBody>
      </p:sp>
      <p:sp>
        <p:nvSpPr>
          <p:cNvPr id="3" name="Content Placeholder 2">
            <a:extLst>
              <a:ext uri="{FF2B5EF4-FFF2-40B4-BE49-F238E27FC236}">
                <a16:creationId xmlns:a16="http://schemas.microsoft.com/office/drawing/2014/main" id="{F3CCE54A-0A9E-4F46-991E-D6045F612E92}"/>
              </a:ext>
            </a:extLst>
          </p:cNvPr>
          <p:cNvSpPr>
            <a:spLocks noGrp="1"/>
          </p:cNvSpPr>
          <p:nvPr>
            <p:ph idx="1"/>
          </p:nvPr>
        </p:nvSpPr>
        <p:spPr/>
        <p:txBody>
          <a:bodyPr/>
          <a:lstStyle/>
          <a:p>
            <a:r>
              <a:rPr lang="en-CA" dirty="0"/>
              <a:t>Alice was not worried.</a:t>
            </a:r>
          </a:p>
          <a:p>
            <a:pPr lvl="1"/>
            <a:r>
              <a:rPr lang="en-CA" dirty="0"/>
              <a:t>It was the early 60’s.</a:t>
            </a:r>
          </a:p>
          <a:p>
            <a:pPr lvl="2"/>
            <a:r>
              <a:rPr lang="en-CA" dirty="0"/>
              <a:t>She was the only one using the computer.</a:t>
            </a:r>
          </a:p>
          <a:p>
            <a:pPr lvl="2"/>
            <a:r>
              <a:rPr lang="en-CA" dirty="0"/>
              <a:t>The Operating System and the File System were “simple”</a:t>
            </a:r>
          </a:p>
          <a:p>
            <a:pPr lvl="3"/>
            <a:r>
              <a:rPr lang="en-CA" dirty="0"/>
              <a:t>She was the owner of her files.</a:t>
            </a:r>
          </a:p>
          <a:p>
            <a:pPr lvl="3"/>
            <a:r>
              <a:rPr lang="en-CA" dirty="0"/>
              <a:t>She could do anything.</a:t>
            </a:r>
          </a:p>
          <a:p>
            <a:pPr lvl="4"/>
            <a:r>
              <a:rPr lang="en-CA" b="1" dirty="0">
                <a:solidFill>
                  <a:schemeClr val="accent2"/>
                </a:solidFill>
              </a:rPr>
              <a:t>r</a:t>
            </a:r>
            <a:r>
              <a:rPr lang="en-CA" dirty="0"/>
              <a:t>ead</a:t>
            </a:r>
          </a:p>
          <a:p>
            <a:pPr lvl="4"/>
            <a:r>
              <a:rPr lang="en-CA" b="1" dirty="0">
                <a:solidFill>
                  <a:schemeClr val="accent2"/>
                </a:solidFill>
              </a:rPr>
              <a:t>w</a:t>
            </a:r>
            <a:r>
              <a:rPr lang="en-CA" dirty="0"/>
              <a:t>rite</a:t>
            </a:r>
          </a:p>
          <a:p>
            <a:pPr lvl="4"/>
            <a:r>
              <a:rPr lang="en-CA" dirty="0"/>
              <a:t>e</a:t>
            </a:r>
            <a:r>
              <a:rPr lang="en-CA" b="1" dirty="0">
                <a:solidFill>
                  <a:schemeClr val="accent2"/>
                </a:solidFill>
              </a:rPr>
              <a:t>x</a:t>
            </a:r>
            <a:r>
              <a:rPr lang="en-CA" dirty="0"/>
              <a:t>ecute</a:t>
            </a:r>
          </a:p>
        </p:txBody>
      </p:sp>
    </p:spTree>
    <p:extLst>
      <p:ext uri="{BB962C8B-B14F-4D97-AF65-F5344CB8AC3E}">
        <p14:creationId xmlns:p14="http://schemas.microsoft.com/office/powerpoint/2010/main" val="931807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4C04F-71E6-414A-96BE-4E8809CC7D28}"/>
              </a:ext>
            </a:extLst>
          </p:cNvPr>
          <p:cNvSpPr>
            <a:spLocks noGrp="1"/>
          </p:cNvSpPr>
          <p:nvPr>
            <p:ph type="title"/>
          </p:nvPr>
        </p:nvSpPr>
        <p:spPr/>
        <p:txBody>
          <a:bodyPr/>
          <a:lstStyle/>
          <a:p>
            <a:r>
              <a:rPr lang="en-CA" dirty="0"/>
              <a:t>A little bit of Access Control</a:t>
            </a:r>
          </a:p>
        </p:txBody>
      </p:sp>
      <p:sp>
        <p:nvSpPr>
          <p:cNvPr id="8" name="Content Placeholder 2">
            <a:extLst>
              <a:ext uri="{FF2B5EF4-FFF2-40B4-BE49-F238E27FC236}">
                <a16:creationId xmlns:a16="http://schemas.microsoft.com/office/drawing/2014/main" id="{F376A7A8-CF70-4A01-BA18-7D497DE7D303}"/>
              </a:ext>
            </a:extLst>
          </p:cNvPr>
          <p:cNvSpPr txBox="1">
            <a:spLocks/>
          </p:cNvSpPr>
          <p:nvPr/>
        </p:nvSpPr>
        <p:spPr>
          <a:xfrm>
            <a:off x="6438899" y="1825625"/>
            <a:ext cx="4914901" cy="43513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10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10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10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10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CA" dirty="0"/>
              <a:t>Alice’s computer</a:t>
            </a:r>
          </a:p>
        </p:txBody>
      </p:sp>
      <p:pic>
        <p:nvPicPr>
          <p:cNvPr id="10" name="Picture 9">
            <a:extLst>
              <a:ext uri="{FF2B5EF4-FFF2-40B4-BE49-F238E27FC236}">
                <a16:creationId xmlns:a16="http://schemas.microsoft.com/office/drawing/2014/main" id="{939DE25F-E721-40F0-88C1-8615B0B391EC}"/>
              </a:ext>
            </a:extLst>
          </p:cNvPr>
          <p:cNvPicPr>
            <a:picLocks noChangeAspect="1"/>
          </p:cNvPicPr>
          <p:nvPr/>
        </p:nvPicPr>
        <p:blipFill>
          <a:blip r:embed="rId2"/>
          <a:stretch>
            <a:fillRect/>
          </a:stretch>
        </p:blipFill>
        <p:spPr>
          <a:xfrm>
            <a:off x="7743663" y="2376340"/>
            <a:ext cx="2305372" cy="2105319"/>
          </a:xfrm>
          <a:prstGeom prst="rect">
            <a:avLst/>
          </a:prstGeom>
        </p:spPr>
      </p:pic>
      <p:sp>
        <p:nvSpPr>
          <p:cNvPr id="7" name="Content Placeholder 2">
            <a:extLst>
              <a:ext uri="{FF2B5EF4-FFF2-40B4-BE49-F238E27FC236}">
                <a16:creationId xmlns:a16="http://schemas.microsoft.com/office/drawing/2014/main" id="{367D810E-8BB7-4743-BB68-58936472637E}"/>
              </a:ext>
            </a:extLst>
          </p:cNvPr>
          <p:cNvSpPr txBox="1">
            <a:spLocks/>
          </p:cNvSpPr>
          <p:nvPr/>
        </p:nvSpPr>
        <p:spPr>
          <a:xfrm>
            <a:off x="838200" y="1825625"/>
            <a:ext cx="2295985" cy="43513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10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10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10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10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CA" dirty="0"/>
              <a:t>Meet Bob</a:t>
            </a:r>
          </a:p>
        </p:txBody>
      </p:sp>
      <p:pic>
        <p:nvPicPr>
          <p:cNvPr id="9" name="Picture 8">
            <a:extLst>
              <a:ext uri="{FF2B5EF4-FFF2-40B4-BE49-F238E27FC236}">
                <a16:creationId xmlns:a16="http://schemas.microsoft.com/office/drawing/2014/main" id="{AF883401-0E36-4F95-B7B4-C881D67A73AD}"/>
              </a:ext>
            </a:extLst>
          </p:cNvPr>
          <p:cNvPicPr>
            <a:picLocks noChangeAspect="1"/>
          </p:cNvPicPr>
          <p:nvPr/>
        </p:nvPicPr>
        <p:blipFill>
          <a:blip r:embed="rId3"/>
          <a:srcRect/>
          <a:stretch/>
        </p:blipFill>
        <p:spPr>
          <a:xfrm>
            <a:off x="1177787" y="2405212"/>
            <a:ext cx="1616809" cy="3192163"/>
          </a:xfrm>
          <a:prstGeom prst="rect">
            <a:avLst/>
          </a:prstGeom>
        </p:spPr>
      </p:pic>
      <p:pic>
        <p:nvPicPr>
          <p:cNvPr id="11" name="Picture 10">
            <a:extLst>
              <a:ext uri="{FF2B5EF4-FFF2-40B4-BE49-F238E27FC236}">
                <a16:creationId xmlns:a16="http://schemas.microsoft.com/office/drawing/2014/main" id="{64176F7E-99F4-49DE-924B-EEA4DBEBCEF0}"/>
              </a:ext>
            </a:extLst>
          </p:cNvPr>
          <p:cNvPicPr>
            <a:picLocks noChangeAspect="1"/>
          </p:cNvPicPr>
          <p:nvPr/>
        </p:nvPicPr>
        <p:blipFill>
          <a:blip r:embed="rId4"/>
          <a:stretch>
            <a:fillRect/>
          </a:stretch>
        </p:blipFill>
        <p:spPr>
          <a:xfrm>
            <a:off x="8562623" y="2761547"/>
            <a:ext cx="667452" cy="667452"/>
          </a:xfrm>
          <a:prstGeom prst="rect">
            <a:avLst/>
          </a:prstGeom>
        </p:spPr>
      </p:pic>
      <p:pic>
        <p:nvPicPr>
          <p:cNvPr id="12" name="Picture 11">
            <a:extLst>
              <a:ext uri="{FF2B5EF4-FFF2-40B4-BE49-F238E27FC236}">
                <a16:creationId xmlns:a16="http://schemas.microsoft.com/office/drawing/2014/main" id="{12DD804D-6EB6-4019-A20B-26C1388A3F6D}"/>
              </a:ext>
            </a:extLst>
          </p:cNvPr>
          <p:cNvPicPr>
            <a:picLocks noChangeAspect="1"/>
          </p:cNvPicPr>
          <p:nvPr/>
        </p:nvPicPr>
        <p:blipFill>
          <a:blip r:embed="rId4"/>
          <a:stretch>
            <a:fillRect/>
          </a:stretch>
        </p:blipFill>
        <p:spPr>
          <a:xfrm>
            <a:off x="8562623" y="2761547"/>
            <a:ext cx="667452" cy="667452"/>
          </a:xfrm>
          <a:prstGeom prst="rect">
            <a:avLst/>
          </a:prstGeom>
        </p:spPr>
      </p:pic>
      <p:pic>
        <p:nvPicPr>
          <p:cNvPr id="13" name="Picture 12">
            <a:extLst>
              <a:ext uri="{FF2B5EF4-FFF2-40B4-BE49-F238E27FC236}">
                <a16:creationId xmlns:a16="http://schemas.microsoft.com/office/drawing/2014/main" id="{360E2EF0-2F3C-4597-A077-7EEE60E1824C}"/>
              </a:ext>
            </a:extLst>
          </p:cNvPr>
          <p:cNvPicPr>
            <a:picLocks noChangeAspect="1"/>
          </p:cNvPicPr>
          <p:nvPr/>
        </p:nvPicPr>
        <p:blipFill>
          <a:blip r:embed="rId4"/>
          <a:stretch>
            <a:fillRect/>
          </a:stretch>
        </p:blipFill>
        <p:spPr>
          <a:xfrm>
            <a:off x="8562623" y="2761547"/>
            <a:ext cx="667452" cy="667452"/>
          </a:xfrm>
          <a:prstGeom prst="rect">
            <a:avLst/>
          </a:prstGeom>
        </p:spPr>
      </p:pic>
      <p:pic>
        <p:nvPicPr>
          <p:cNvPr id="14" name="Picture 13">
            <a:extLst>
              <a:ext uri="{FF2B5EF4-FFF2-40B4-BE49-F238E27FC236}">
                <a16:creationId xmlns:a16="http://schemas.microsoft.com/office/drawing/2014/main" id="{A765E14D-3990-4516-B0E3-25F57A240801}"/>
              </a:ext>
            </a:extLst>
          </p:cNvPr>
          <p:cNvPicPr>
            <a:picLocks noChangeAspect="1"/>
          </p:cNvPicPr>
          <p:nvPr/>
        </p:nvPicPr>
        <p:blipFill>
          <a:blip r:embed="rId4"/>
          <a:stretch>
            <a:fillRect/>
          </a:stretch>
        </p:blipFill>
        <p:spPr>
          <a:xfrm>
            <a:off x="8562623" y="2761547"/>
            <a:ext cx="667452" cy="667452"/>
          </a:xfrm>
          <a:prstGeom prst="rect">
            <a:avLst/>
          </a:prstGeom>
        </p:spPr>
      </p:pic>
      <p:sp>
        <p:nvSpPr>
          <p:cNvPr id="15" name="Content Placeholder 2">
            <a:extLst>
              <a:ext uri="{FF2B5EF4-FFF2-40B4-BE49-F238E27FC236}">
                <a16:creationId xmlns:a16="http://schemas.microsoft.com/office/drawing/2014/main" id="{C6529FF3-48D0-45F1-B838-6E8F4F97FFEB}"/>
              </a:ext>
            </a:extLst>
          </p:cNvPr>
          <p:cNvSpPr txBox="1">
            <a:spLocks/>
          </p:cNvSpPr>
          <p:nvPr/>
        </p:nvSpPr>
        <p:spPr>
          <a:xfrm>
            <a:off x="6600366" y="4806090"/>
            <a:ext cx="4914901" cy="43513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10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10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10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10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CA" dirty="0">
                <a:solidFill>
                  <a:schemeClr val="accent2"/>
                </a:solidFill>
              </a:rPr>
              <a:t>and Alice’s files!</a:t>
            </a:r>
          </a:p>
        </p:txBody>
      </p:sp>
    </p:spTree>
    <p:extLst>
      <p:ext uri="{BB962C8B-B14F-4D97-AF65-F5344CB8AC3E}">
        <p14:creationId xmlns:p14="http://schemas.microsoft.com/office/powerpoint/2010/main" val="252192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2.5E-6 1.11111E-6 L -0.29115 0.19329 " pathEditMode="relative" rAng="0" ptsTypes="AA">
                                      <p:cBhvr>
                                        <p:cTn id="12" dur="2000" fill="hold"/>
                                        <p:tgtEl>
                                          <p:spTgt spid="11"/>
                                        </p:tgtEl>
                                        <p:attrNameLst>
                                          <p:attrName>ppt_x</p:attrName>
                                          <p:attrName>ppt_y</p:attrName>
                                        </p:attrNameLst>
                                      </p:cBhvr>
                                      <p:rCtr x="-14557" y="9653"/>
                                    </p:animMotion>
                                  </p:childTnLst>
                                </p:cTn>
                              </p:par>
                              <p:par>
                                <p:cTn id="13" presetID="42" presetClass="path" presetSubtype="0" accel="50000" decel="50000" fill="hold" nodeType="withEffect">
                                  <p:stCondLst>
                                    <p:cond delay="0"/>
                                  </p:stCondLst>
                                  <p:childTnLst>
                                    <p:animMotion origin="layout" path="M 2.5E-6 1.11111E-6 L -0.29219 0.04861 " pathEditMode="relative" rAng="0" ptsTypes="AA">
                                      <p:cBhvr>
                                        <p:cTn id="14" dur="2000" fill="hold"/>
                                        <p:tgtEl>
                                          <p:spTgt spid="12"/>
                                        </p:tgtEl>
                                        <p:attrNameLst>
                                          <p:attrName>ppt_x</p:attrName>
                                          <p:attrName>ppt_y</p:attrName>
                                        </p:attrNameLst>
                                      </p:cBhvr>
                                      <p:rCtr x="-14609" y="2431"/>
                                    </p:animMotion>
                                  </p:childTnLst>
                                </p:cTn>
                              </p:par>
                              <p:par>
                                <p:cTn id="15" presetID="42" presetClass="path" presetSubtype="0" accel="50000" decel="50000" fill="hold" nodeType="withEffect">
                                  <p:stCondLst>
                                    <p:cond delay="0"/>
                                  </p:stCondLst>
                                  <p:childTnLst>
                                    <p:animMotion origin="layout" path="M 2.5E-6 1.11111E-6 L -0.29427 -0.1007 " pathEditMode="relative" rAng="0" ptsTypes="AA">
                                      <p:cBhvr>
                                        <p:cTn id="16" dur="2000" fill="hold"/>
                                        <p:tgtEl>
                                          <p:spTgt spid="13"/>
                                        </p:tgtEl>
                                        <p:attrNameLst>
                                          <p:attrName>ppt_x</p:attrName>
                                          <p:attrName>ppt_y</p:attrName>
                                        </p:attrNameLst>
                                      </p:cBhvr>
                                      <p:rCtr x="-14714" y="-5046"/>
                                    </p:animMotion>
                                  </p:childTnLst>
                                </p:cTn>
                              </p:par>
                              <p:par>
                                <p:cTn id="17" presetID="42" presetClass="path" presetSubtype="0" accel="50000" decel="50000" fill="hold" nodeType="withEffect">
                                  <p:stCondLst>
                                    <p:cond delay="0"/>
                                  </p:stCondLst>
                                  <p:childTnLst>
                                    <p:animMotion origin="layout" path="M 2.5E-6 1.11111E-6 L -0.28802 0.34491 " pathEditMode="relative" rAng="0" ptsTypes="AA">
                                      <p:cBhvr>
                                        <p:cTn id="18" dur="2000" fill="hold"/>
                                        <p:tgtEl>
                                          <p:spTgt spid="14"/>
                                        </p:tgtEl>
                                        <p:attrNameLst>
                                          <p:attrName>ppt_x</p:attrName>
                                          <p:attrName>ppt_y</p:attrName>
                                        </p:attrNameLst>
                                      </p:cBhvr>
                                      <p:rCtr x="-14401" y="17245"/>
                                    </p:animMotion>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80">
                                          <p:stCondLst>
                                            <p:cond delay="0"/>
                                          </p:stCondLst>
                                        </p:cTn>
                                        <p:tgtEl>
                                          <p:spTgt spid="15"/>
                                        </p:tgtEl>
                                      </p:cBhvr>
                                    </p:animEffect>
                                    <p:anim calcmode="lin" valueType="num">
                                      <p:cBhvr>
                                        <p:cTn id="24"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29" dur="26">
                                          <p:stCondLst>
                                            <p:cond delay="650"/>
                                          </p:stCondLst>
                                        </p:cTn>
                                        <p:tgtEl>
                                          <p:spTgt spid="15"/>
                                        </p:tgtEl>
                                      </p:cBhvr>
                                      <p:to x="100000" y="60000"/>
                                    </p:animScale>
                                    <p:animScale>
                                      <p:cBhvr>
                                        <p:cTn id="30" dur="166" decel="50000">
                                          <p:stCondLst>
                                            <p:cond delay="676"/>
                                          </p:stCondLst>
                                        </p:cTn>
                                        <p:tgtEl>
                                          <p:spTgt spid="15"/>
                                        </p:tgtEl>
                                      </p:cBhvr>
                                      <p:to x="100000" y="100000"/>
                                    </p:animScale>
                                    <p:animScale>
                                      <p:cBhvr>
                                        <p:cTn id="31" dur="26">
                                          <p:stCondLst>
                                            <p:cond delay="1312"/>
                                          </p:stCondLst>
                                        </p:cTn>
                                        <p:tgtEl>
                                          <p:spTgt spid="15"/>
                                        </p:tgtEl>
                                      </p:cBhvr>
                                      <p:to x="100000" y="80000"/>
                                    </p:animScale>
                                    <p:animScale>
                                      <p:cBhvr>
                                        <p:cTn id="32" dur="166" decel="50000">
                                          <p:stCondLst>
                                            <p:cond delay="1338"/>
                                          </p:stCondLst>
                                        </p:cTn>
                                        <p:tgtEl>
                                          <p:spTgt spid="15"/>
                                        </p:tgtEl>
                                      </p:cBhvr>
                                      <p:to x="100000" y="100000"/>
                                    </p:animScale>
                                    <p:animScale>
                                      <p:cBhvr>
                                        <p:cTn id="33" dur="26">
                                          <p:stCondLst>
                                            <p:cond delay="1642"/>
                                          </p:stCondLst>
                                        </p:cTn>
                                        <p:tgtEl>
                                          <p:spTgt spid="15"/>
                                        </p:tgtEl>
                                      </p:cBhvr>
                                      <p:to x="100000" y="90000"/>
                                    </p:animScale>
                                    <p:animScale>
                                      <p:cBhvr>
                                        <p:cTn id="34" dur="166" decel="50000">
                                          <p:stCondLst>
                                            <p:cond delay="1668"/>
                                          </p:stCondLst>
                                        </p:cTn>
                                        <p:tgtEl>
                                          <p:spTgt spid="15"/>
                                        </p:tgtEl>
                                      </p:cBhvr>
                                      <p:to x="100000" y="100000"/>
                                    </p:animScale>
                                    <p:animScale>
                                      <p:cBhvr>
                                        <p:cTn id="35" dur="26">
                                          <p:stCondLst>
                                            <p:cond delay="1808"/>
                                          </p:stCondLst>
                                        </p:cTn>
                                        <p:tgtEl>
                                          <p:spTgt spid="15"/>
                                        </p:tgtEl>
                                      </p:cBhvr>
                                      <p:to x="100000" y="95000"/>
                                    </p:animScale>
                                    <p:animScale>
                                      <p:cBhvr>
                                        <p:cTn id="36"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48233-60CB-4198-9595-486DB6033D1F}"/>
              </a:ext>
            </a:extLst>
          </p:cNvPr>
          <p:cNvSpPr>
            <a:spLocks noGrp="1"/>
          </p:cNvSpPr>
          <p:nvPr>
            <p:ph type="title"/>
          </p:nvPr>
        </p:nvSpPr>
        <p:spPr/>
        <p:txBody>
          <a:bodyPr/>
          <a:lstStyle/>
          <a:p>
            <a:r>
              <a:rPr lang="en-CA" dirty="0"/>
              <a:t>A little bit of Access Control</a:t>
            </a:r>
          </a:p>
        </p:txBody>
      </p:sp>
      <p:sp>
        <p:nvSpPr>
          <p:cNvPr id="3" name="Content Placeholder 2">
            <a:extLst>
              <a:ext uri="{FF2B5EF4-FFF2-40B4-BE49-F238E27FC236}">
                <a16:creationId xmlns:a16="http://schemas.microsoft.com/office/drawing/2014/main" id="{45ACC639-31C5-4460-A29F-1096D0691F86}"/>
              </a:ext>
            </a:extLst>
          </p:cNvPr>
          <p:cNvSpPr>
            <a:spLocks noGrp="1"/>
          </p:cNvSpPr>
          <p:nvPr>
            <p:ph idx="1"/>
          </p:nvPr>
        </p:nvSpPr>
        <p:spPr/>
        <p:txBody>
          <a:bodyPr/>
          <a:lstStyle/>
          <a:p>
            <a:r>
              <a:rPr lang="en-CA" dirty="0"/>
              <a:t>Alice is a little bit worried.</a:t>
            </a:r>
          </a:p>
          <a:p>
            <a:pPr lvl="1"/>
            <a:r>
              <a:rPr lang="en-CA" dirty="0"/>
              <a:t>She is no longer the only one using the computer.</a:t>
            </a:r>
          </a:p>
          <a:p>
            <a:pPr lvl="2"/>
            <a:r>
              <a:rPr lang="en-CA" dirty="0"/>
              <a:t>But she still is the computer administrator.</a:t>
            </a:r>
          </a:p>
          <a:p>
            <a:pPr lvl="2"/>
            <a:endParaRPr lang="en-CA" dirty="0"/>
          </a:p>
          <a:p>
            <a:pPr lvl="1"/>
            <a:r>
              <a:rPr lang="en-CA" dirty="0"/>
              <a:t>How can she prevent Bob from looking at her files?</a:t>
            </a:r>
          </a:p>
        </p:txBody>
      </p:sp>
    </p:spTree>
    <p:extLst>
      <p:ext uri="{BB962C8B-B14F-4D97-AF65-F5344CB8AC3E}">
        <p14:creationId xmlns:p14="http://schemas.microsoft.com/office/powerpoint/2010/main" val="934356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E13B1-F932-4255-828C-7D71C70A95C3}"/>
              </a:ext>
            </a:extLst>
          </p:cNvPr>
          <p:cNvSpPr>
            <a:spLocks noGrp="1"/>
          </p:cNvSpPr>
          <p:nvPr>
            <p:ph type="title"/>
          </p:nvPr>
        </p:nvSpPr>
        <p:spPr/>
        <p:txBody>
          <a:bodyPr/>
          <a:lstStyle/>
          <a:p>
            <a:r>
              <a:rPr lang="en-CA" dirty="0"/>
              <a:t>A little bit of Access Control</a:t>
            </a:r>
          </a:p>
        </p:txBody>
      </p:sp>
      <p:pic>
        <p:nvPicPr>
          <p:cNvPr id="4" name="Content Placeholder 3">
            <a:extLst>
              <a:ext uri="{FF2B5EF4-FFF2-40B4-BE49-F238E27FC236}">
                <a16:creationId xmlns:a16="http://schemas.microsoft.com/office/drawing/2014/main" id="{98B2DF2B-B75E-4393-B684-69A7254AE89A}"/>
              </a:ext>
            </a:extLst>
          </p:cNvPr>
          <p:cNvPicPr>
            <a:picLocks noGrp="1" noChangeAspect="1"/>
          </p:cNvPicPr>
          <p:nvPr>
            <p:ph idx="1"/>
          </p:nvPr>
        </p:nvPicPr>
        <p:blipFill>
          <a:blip r:embed="rId2"/>
          <a:stretch>
            <a:fillRect/>
          </a:stretch>
        </p:blipFill>
        <p:spPr>
          <a:xfrm>
            <a:off x="838200" y="3428999"/>
            <a:ext cx="1646793" cy="2747963"/>
          </a:xfrm>
          <a:prstGeom prst="rect">
            <a:avLst/>
          </a:prstGeom>
        </p:spPr>
      </p:pic>
      <p:pic>
        <p:nvPicPr>
          <p:cNvPr id="1026" name="Picture 2" descr="Idea, lamp, marketing, outline icon - Free download">
            <a:extLst>
              <a:ext uri="{FF2B5EF4-FFF2-40B4-BE49-F238E27FC236}">
                <a16:creationId xmlns:a16="http://schemas.microsoft.com/office/drawing/2014/main" id="{82780A5E-9630-4092-87A5-3964A1C3F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012" y="2097116"/>
            <a:ext cx="1165168" cy="11651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8E49B31-4785-44AD-9FE7-C179DE412605}"/>
              </a:ext>
            </a:extLst>
          </p:cNvPr>
          <p:cNvSpPr txBox="1"/>
          <p:nvPr/>
        </p:nvSpPr>
        <p:spPr>
          <a:xfrm>
            <a:off x="2484993" y="2061955"/>
            <a:ext cx="8153400" cy="1077218"/>
          </a:xfrm>
          <a:prstGeom prst="rect">
            <a:avLst/>
          </a:prstGeom>
          <a:noFill/>
        </p:spPr>
        <p:txBody>
          <a:bodyPr wrap="square" rtlCol="0">
            <a:spAutoFit/>
          </a:bodyPr>
          <a:lstStyle/>
          <a:p>
            <a:r>
              <a:rPr lang="en-CA" sz="3200" dirty="0"/>
              <a:t>Lets create a table keep track of the files and which users can do what on each file!</a:t>
            </a:r>
          </a:p>
        </p:txBody>
      </p:sp>
      <p:graphicFrame>
        <p:nvGraphicFramePr>
          <p:cNvPr id="8" name="Table 8">
            <a:extLst>
              <a:ext uri="{FF2B5EF4-FFF2-40B4-BE49-F238E27FC236}">
                <a16:creationId xmlns:a16="http://schemas.microsoft.com/office/drawing/2014/main" id="{C85434A4-C1EF-4F0B-8A97-C32F951880CD}"/>
              </a:ext>
            </a:extLst>
          </p:cNvPr>
          <p:cNvGraphicFramePr>
            <a:graphicFrameLocks noGrp="1"/>
          </p:cNvGraphicFramePr>
          <p:nvPr>
            <p:extLst>
              <p:ext uri="{D42A27DB-BD31-4B8C-83A1-F6EECF244321}">
                <p14:modId xmlns:p14="http://schemas.microsoft.com/office/powerpoint/2010/main" val="1265703571"/>
              </p:ext>
            </p:extLst>
          </p:nvPr>
        </p:nvGraphicFramePr>
        <p:xfrm>
          <a:off x="3225798" y="4246720"/>
          <a:ext cx="8128002" cy="111252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697188780"/>
                    </a:ext>
                  </a:extLst>
                </a:gridCol>
                <a:gridCol w="1354667">
                  <a:extLst>
                    <a:ext uri="{9D8B030D-6E8A-4147-A177-3AD203B41FA5}">
                      <a16:colId xmlns:a16="http://schemas.microsoft.com/office/drawing/2014/main" val="13277828"/>
                    </a:ext>
                  </a:extLst>
                </a:gridCol>
                <a:gridCol w="1354667">
                  <a:extLst>
                    <a:ext uri="{9D8B030D-6E8A-4147-A177-3AD203B41FA5}">
                      <a16:colId xmlns:a16="http://schemas.microsoft.com/office/drawing/2014/main" val="911737229"/>
                    </a:ext>
                  </a:extLst>
                </a:gridCol>
                <a:gridCol w="1354667">
                  <a:extLst>
                    <a:ext uri="{9D8B030D-6E8A-4147-A177-3AD203B41FA5}">
                      <a16:colId xmlns:a16="http://schemas.microsoft.com/office/drawing/2014/main" val="2545789381"/>
                    </a:ext>
                  </a:extLst>
                </a:gridCol>
                <a:gridCol w="1354667">
                  <a:extLst>
                    <a:ext uri="{9D8B030D-6E8A-4147-A177-3AD203B41FA5}">
                      <a16:colId xmlns:a16="http://schemas.microsoft.com/office/drawing/2014/main" val="4113747121"/>
                    </a:ext>
                  </a:extLst>
                </a:gridCol>
                <a:gridCol w="1354667">
                  <a:extLst>
                    <a:ext uri="{9D8B030D-6E8A-4147-A177-3AD203B41FA5}">
                      <a16:colId xmlns:a16="http://schemas.microsoft.com/office/drawing/2014/main" val="4042965900"/>
                    </a:ext>
                  </a:extLst>
                </a:gridCol>
              </a:tblGrid>
              <a:tr h="370840">
                <a:tc>
                  <a:txBody>
                    <a:bodyPr/>
                    <a:lstStyle/>
                    <a:p>
                      <a:r>
                        <a:rPr lang="en-CA" dirty="0"/>
                        <a:t>User</a:t>
                      </a:r>
                    </a:p>
                  </a:txBody>
                  <a:tcPr/>
                </a:tc>
                <a:tc>
                  <a:txBody>
                    <a:bodyPr/>
                    <a:lstStyle/>
                    <a:p>
                      <a:r>
                        <a:rPr lang="en-CA" dirty="0"/>
                        <a:t>File 1</a:t>
                      </a:r>
                    </a:p>
                  </a:txBody>
                  <a:tcPr/>
                </a:tc>
                <a:tc>
                  <a:txBody>
                    <a:bodyPr/>
                    <a:lstStyle/>
                    <a:p>
                      <a:r>
                        <a:rPr lang="en-CA" dirty="0"/>
                        <a:t>File 2</a:t>
                      </a:r>
                    </a:p>
                  </a:txBody>
                  <a:tcPr/>
                </a:tc>
                <a:tc>
                  <a:txBody>
                    <a:bodyPr/>
                    <a:lstStyle/>
                    <a:p>
                      <a:r>
                        <a:rPr lang="en-CA" dirty="0"/>
                        <a:t>File 3</a:t>
                      </a:r>
                    </a:p>
                  </a:txBody>
                  <a:tcPr/>
                </a:tc>
                <a:tc>
                  <a:txBody>
                    <a:bodyPr/>
                    <a:lstStyle/>
                    <a:p>
                      <a:r>
                        <a:rPr lang="en-CA" dirty="0"/>
                        <a:t>File 4</a:t>
                      </a:r>
                    </a:p>
                  </a:txBody>
                  <a:tcPr/>
                </a:tc>
                <a:tc>
                  <a:txBody>
                    <a:bodyPr/>
                    <a:lstStyle/>
                    <a:p>
                      <a:r>
                        <a:rPr lang="en-CA" dirty="0"/>
                        <a:t>File 5</a:t>
                      </a:r>
                    </a:p>
                  </a:txBody>
                  <a:tcPr/>
                </a:tc>
                <a:extLst>
                  <a:ext uri="{0D108BD9-81ED-4DB2-BD59-A6C34878D82A}">
                    <a16:rowId xmlns:a16="http://schemas.microsoft.com/office/drawing/2014/main" val="648825932"/>
                  </a:ext>
                </a:extLst>
              </a:tr>
              <a:tr h="370840">
                <a:tc>
                  <a:txBody>
                    <a:bodyPr/>
                    <a:lstStyle/>
                    <a:p>
                      <a:r>
                        <a:rPr lang="en-CA" dirty="0"/>
                        <a:t>Alice</a:t>
                      </a:r>
                    </a:p>
                  </a:txBody>
                  <a:tcPr/>
                </a:tc>
                <a:tc>
                  <a:txBody>
                    <a:bodyPr/>
                    <a:lstStyle/>
                    <a:p>
                      <a:r>
                        <a:rPr lang="en-CA" dirty="0"/>
                        <a:t>r, w</a:t>
                      </a:r>
                    </a:p>
                  </a:txBody>
                  <a:tcPr/>
                </a:tc>
                <a:tc>
                  <a:txBody>
                    <a:bodyPr/>
                    <a:lstStyle/>
                    <a:p>
                      <a:r>
                        <a:rPr lang="en-CA" dirty="0"/>
                        <a:t>r, w</a:t>
                      </a:r>
                    </a:p>
                  </a:txBody>
                  <a:tcPr/>
                </a:tc>
                <a:tc>
                  <a:txBody>
                    <a:bodyPr/>
                    <a:lstStyle/>
                    <a:p>
                      <a:r>
                        <a:rPr lang="en-CA" dirty="0"/>
                        <a:t>r, w, x</a:t>
                      </a:r>
                    </a:p>
                  </a:txBody>
                  <a:tcPr/>
                </a:tc>
                <a:tc>
                  <a:txBody>
                    <a:bodyPr/>
                    <a:lstStyle/>
                    <a:p>
                      <a:r>
                        <a:rPr lang="en-CA" dirty="0"/>
                        <a:t>r, w</a:t>
                      </a:r>
                    </a:p>
                  </a:txBody>
                  <a:tcPr/>
                </a:tc>
                <a:tc>
                  <a:txBody>
                    <a:bodyPr/>
                    <a:lstStyle/>
                    <a:p>
                      <a:r>
                        <a:rPr lang="en-CA" dirty="0"/>
                        <a:t>x</a:t>
                      </a:r>
                    </a:p>
                  </a:txBody>
                  <a:tcPr/>
                </a:tc>
                <a:extLst>
                  <a:ext uri="{0D108BD9-81ED-4DB2-BD59-A6C34878D82A}">
                    <a16:rowId xmlns:a16="http://schemas.microsoft.com/office/drawing/2014/main" val="2708598315"/>
                  </a:ext>
                </a:extLst>
              </a:tr>
              <a:tr h="370840">
                <a:tc>
                  <a:txBody>
                    <a:bodyPr/>
                    <a:lstStyle/>
                    <a:p>
                      <a:r>
                        <a:rPr lang="en-CA" dirty="0"/>
                        <a:t>Bob</a:t>
                      </a:r>
                    </a:p>
                  </a:txBody>
                  <a:tcPr/>
                </a:tc>
                <a:tc>
                  <a:txBody>
                    <a:bodyPr/>
                    <a:lstStyle/>
                    <a:p>
                      <a:r>
                        <a:rPr lang="en-CA" dirty="0"/>
                        <a:t>r</a:t>
                      </a:r>
                    </a:p>
                  </a:txBody>
                  <a:tcPr/>
                </a:tc>
                <a:tc>
                  <a:txBody>
                    <a:bodyPr/>
                    <a:lstStyle/>
                    <a:p>
                      <a:r>
                        <a:rPr lang="en-CA" dirty="0"/>
                        <a:t>r</a:t>
                      </a:r>
                    </a:p>
                  </a:txBody>
                  <a:tcPr/>
                </a:tc>
                <a:tc>
                  <a:txBody>
                    <a:bodyPr/>
                    <a:lstStyle/>
                    <a:p>
                      <a:endParaRPr lang="en-CA" dirty="0"/>
                    </a:p>
                  </a:txBody>
                  <a:tcPr/>
                </a:tc>
                <a:tc>
                  <a:txBody>
                    <a:bodyPr/>
                    <a:lstStyle/>
                    <a:p>
                      <a:r>
                        <a:rPr lang="en-CA" dirty="0"/>
                        <a:t>x</a:t>
                      </a:r>
                    </a:p>
                  </a:txBody>
                  <a:tcPr/>
                </a:tc>
                <a:tc>
                  <a:txBody>
                    <a:bodyPr/>
                    <a:lstStyle/>
                    <a:p>
                      <a:r>
                        <a:rPr lang="en-CA" dirty="0"/>
                        <a:t>r</a:t>
                      </a:r>
                    </a:p>
                  </a:txBody>
                  <a:tcPr/>
                </a:tc>
                <a:extLst>
                  <a:ext uri="{0D108BD9-81ED-4DB2-BD59-A6C34878D82A}">
                    <a16:rowId xmlns:a16="http://schemas.microsoft.com/office/drawing/2014/main" val="1635562662"/>
                  </a:ext>
                </a:extLst>
              </a:tr>
            </a:tbl>
          </a:graphicData>
        </a:graphic>
      </p:graphicFrame>
      <p:pic>
        <p:nvPicPr>
          <p:cNvPr id="10" name="Picture 9">
            <a:extLst>
              <a:ext uri="{FF2B5EF4-FFF2-40B4-BE49-F238E27FC236}">
                <a16:creationId xmlns:a16="http://schemas.microsoft.com/office/drawing/2014/main" id="{3243188C-B71B-4DE1-B4F5-F0E22373D9C5}"/>
              </a:ext>
            </a:extLst>
          </p:cNvPr>
          <p:cNvPicPr>
            <a:picLocks noChangeAspect="1"/>
          </p:cNvPicPr>
          <p:nvPr/>
        </p:nvPicPr>
        <p:blipFill>
          <a:blip r:embed="rId4"/>
          <a:stretch>
            <a:fillRect/>
          </a:stretch>
        </p:blipFill>
        <p:spPr>
          <a:xfrm>
            <a:off x="10099051" y="3430139"/>
            <a:ext cx="667452" cy="667452"/>
          </a:xfrm>
          <a:prstGeom prst="rect">
            <a:avLst/>
          </a:prstGeom>
        </p:spPr>
      </p:pic>
      <p:pic>
        <p:nvPicPr>
          <p:cNvPr id="12" name="Picture 11">
            <a:extLst>
              <a:ext uri="{FF2B5EF4-FFF2-40B4-BE49-F238E27FC236}">
                <a16:creationId xmlns:a16="http://schemas.microsoft.com/office/drawing/2014/main" id="{C724E407-E1C7-4B26-982D-CB482CA74FB2}"/>
              </a:ext>
            </a:extLst>
          </p:cNvPr>
          <p:cNvPicPr>
            <a:picLocks noChangeAspect="1"/>
          </p:cNvPicPr>
          <p:nvPr/>
        </p:nvPicPr>
        <p:blipFill>
          <a:blip r:embed="rId4"/>
          <a:stretch>
            <a:fillRect/>
          </a:stretch>
        </p:blipFill>
        <p:spPr>
          <a:xfrm>
            <a:off x="6110941" y="3430139"/>
            <a:ext cx="667452" cy="667452"/>
          </a:xfrm>
          <a:prstGeom prst="rect">
            <a:avLst/>
          </a:prstGeom>
        </p:spPr>
      </p:pic>
      <p:pic>
        <p:nvPicPr>
          <p:cNvPr id="13" name="Picture 12">
            <a:extLst>
              <a:ext uri="{FF2B5EF4-FFF2-40B4-BE49-F238E27FC236}">
                <a16:creationId xmlns:a16="http://schemas.microsoft.com/office/drawing/2014/main" id="{EA7B8820-86F2-4287-AE59-C66241B63CE4}"/>
              </a:ext>
            </a:extLst>
          </p:cNvPr>
          <p:cNvPicPr>
            <a:picLocks noChangeAspect="1"/>
          </p:cNvPicPr>
          <p:nvPr/>
        </p:nvPicPr>
        <p:blipFill>
          <a:blip r:embed="rId4"/>
          <a:stretch>
            <a:fillRect/>
          </a:stretch>
        </p:blipFill>
        <p:spPr>
          <a:xfrm>
            <a:off x="7440311" y="3430139"/>
            <a:ext cx="667452" cy="667452"/>
          </a:xfrm>
          <a:prstGeom prst="rect">
            <a:avLst/>
          </a:prstGeom>
        </p:spPr>
      </p:pic>
      <p:pic>
        <p:nvPicPr>
          <p:cNvPr id="14" name="Picture 13">
            <a:extLst>
              <a:ext uri="{FF2B5EF4-FFF2-40B4-BE49-F238E27FC236}">
                <a16:creationId xmlns:a16="http://schemas.microsoft.com/office/drawing/2014/main" id="{20CAB13E-45CC-4075-8E5F-CA00ECA83F25}"/>
              </a:ext>
            </a:extLst>
          </p:cNvPr>
          <p:cNvPicPr>
            <a:picLocks noChangeAspect="1"/>
          </p:cNvPicPr>
          <p:nvPr/>
        </p:nvPicPr>
        <p:blipFill>
          <a:blip r:embed="rId4"/>
          <a:stretch>
            <a:fillRect/>
          </a:stretch>
        </p:blipFill>
        <p:spPr>
          <a:xfrm>
            <a:off x="8769681" y="3430139"/>
            <a:ext cx="667452" cy="667452"/>
          </a:xfrm>
          <a:prstGeom prst="rect">
            <a:avLst/>
          </a:prstGeom>
        </p:spPr>
      </p:pic>
      <p:pic>
        <p:nvPicPr>
          <p:cNvPr id="15" name="Picture 14">
            <a:extLst>
              <a:ext uri="{FF2B5EF4-FFF2-40B4-BE49-F238E27FC236}">
                <a16:creationId xmlns:a16="http://schemas.microsoft.com/office/drawing/2014/main" id="{9BEC4EF0-D6C0-4113-A623-21CE57620E23}"/>
              </a:ext>
            </a:extLst>
          </p:cNvPr>
          <p:cNvPicPr>
            <a:picLocks noChangeAspect="1"/>
          </p:cNvPicPr>
          <p:nvPr/>
        </p:nvPicPr>
        <p:blipFill>
          <a:blip r:embed="rId4"/>
          <a:stretch>
            <a:fillRect/>
          </a:stretch>
        </p:blipFill>
        <p:spPr>
          <a:xfrm>
            <a:off x="4778804" y="3430139"/>
            <a:ext cx="667452" cy="667452"/>
          </a:xfrm>
          <a:prstGeom prst="rect">
            <a:avLst/>
          </a:prstGeom>
        </p:spPr>
      </p:pic>
    </p:spTree>
    <p:extLst>
      <p:ext uri="{BB962C8B-B14F-4D97-AF65-F5344CB8AC3E}">
        <p14:creationId xmlns:p14="http://schemas.microsoft.com/office/powerpoint/2010/main" val="151014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4C04F-71E6-414A-96BE-4E8809CC7D28}"/>
              </a:ext>
            </a:extLst>
          </p:cNvPr>
          <p:cNvSpPr>
            <a:spLocks noGrp="1"/>
          </p:cNvSpPr>
          <p:nvPr>
            <p:ph type="title"/>
          </p:nvPr>
        </p:nvSpPr>
        <p:spPr/>
        <p:txBody>
          <a:bodyPr/>
          <a:lstStyle/>
          <a:p>
            <a:r>
              <a:rPr lang="en-CA" dirty="0"/>
              <a:t>A little bit of Access Control</a:t>
            </a:r>
          </a:p>
        </p:txBody>
      </p:sp>
      <p:sp>
        <p:nvSpPr>
          <p:cNvPr id="8" name="Content Placeholder 2">
            <a:extLst>
              <a:ext uri="{FF2B5EF4-FFF2-40B4-BE49-F238E27FC236}">
                <a16:creationId xmlns:a16="http://schemas.microsoft.com/office/drawing/2014/main" id="{F376A7A8-CF70-4A01-BA18-7D497DE7D303}"/>
              </a:ext>
            </a:extLst>
          </p:cNvPr>
          <p:cNvSpPr txBox="1">
            <a:spLocks/>
          </p:cNvSpPr>
          <p:nvPr/>
        </p:nvSpPr>
        <p:spPr>
          <a:xfrm>
            <a:off x="6438899" y="1825625"/>
            <a:ext cx="4914901" cy="43513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10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10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10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10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CA" dirty="0"/>
              <a:t>Alice’s computer</a:t>
            </a:r>
          </a:p>
        </p:txBody>
      </p:sp>
      <p:pic>
        <p:nvPicPr>
          <p:cNvPr id="10" name="Picture 9">
            <a:extLst>
              <a:ext uri="{FF2B5EF4-FFF2-40B4-BE49-F238E27FC236}">
                <a16:creationId xmlns:a16="http://schemas.microsoft.com/office/drawing/2014/main" id="{939DE25F-E721-40F0-88C1-8615B0B391EC}"/>
              </a:ext>
            </a:extLst>
          </p:cNvPr>
          <p:cNvPicPr>
            <a:picLocks noChangeAspect="1"/>
          </p:cNvPicPr>
          <p:nvPr/>
        </p:nvPicPr>
        <p:blipFill>
          <a:blip r:embed="rId2"/>
          <a:stretch>
            <a:fillRect/>
          </a:stretch>
        </p:blipFill>
        <p:spPr>
          <a:xfrm>
            <a:off x="7743663" y="2376340"/>
            <a:ext cx="2305372" cy="2105319"/>
          </a:xfrm>
          <a:prstGeom prst="rect">
            <a:avLst/>
          </a:prstGeom>
        </p:spPr>
      </p:pic>
      <p:sp>
        <p:nvSpPr>
          <p:cNvPr id="7" name="Content Placeholder 2">
            <a:extLst>
              <a:ext uri="{FF2B5EF4-FFF2-40B4-BE49-F238E27FC236}">
                <a16:creationId xmlns:a16="http://schemas.microsoft.com/office/drawing/2014/main" id="{367D810E-8BB7-4743-BB68-58936472637E}"/>
              </a:ext>
            </a:extLst>
          </p:cNvPr>
          <p:cNvSpPr txBox="1">
            <a:spLocks/>
          </p:cNvSpPr>
          <p:nvPr/>
        </p:nvSpPr>
        <p:spPr>
          <a:xfrm>
            <a:off x="838199" y="1825625"/>
            <a:ext cx="3610137" cy="43513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10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10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10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10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CA" dirty="0"/>
              <a:t>Meet </a:t>
            </a:r>
            <a:r>
              <a:rPr lang="en-CA" dirty="0" err="1"/>
              <a:t>Cris</a:t>
            </a:r>
            <a:r>
              <a:rPr lang="en-CA" dirty="0"/>
              <a:t> &amp; Dilan</a:t>
            </a:r>
          </a:p>
        </p:txBody>
      </p:sp>
      <p:pic>
        <p:nvPicPr>
          <p:cNvPr id="9" name="Picture 8">
            <a:extLst>
              <a:ext uri="{FF2B5EF4-FFF2-40B4-BE49-F238E27FC236}">
                <a16:creationId xmlns:a16="http://schemas.microsoft.com/office/drawing/2014/main" id="{AF883401-0E36-4F95-B7B4-C881D67A73AD}"/>
              </a:ext>
            </a:extLst>
          </p:cNvPr>
          <p:cNvPicPr>
            <a:picLocks noChangeAspect="1"/>
          </p:cNvPicPr>
          <p:nvPr/>
        </p:nvPicPr>
        <p:blipFill>
          <a:blip r:embed="rId3"/>
          <a:srcRect/>
          <a:stretch/>
        </p:blipFill>
        <p:spPr>
          <a:xfrm>
            <a:off x="1078732" y="2761547"/>
            <a:ext cx="1616809" cy="2402279"/>
          </a:xfrm>
          <a:prstGeom prst="rect">
            <a:avLst/>
          </a:prstGeom>
        </p:spPr>
      </p:pic>
      <p:pic>
        <p:nvPicPr>
          <p:cNvPr id="11" name="Picture 10">
            <a:extLst>
              <a:ext uri="{FF2B5EF4-FFF2-40B4-BE49-F238E27FC236}">
                <a16:creationId xmlns:a16="http://schemas.microsoft.com/office/drawing/2014/main" id="{64176F7E-99F4-49DE-924B-EEA4DBEBCEF0}"/>
              </a:ext>
            </a:extLst>
          </p:cNvPr>
          <p:cNvPicPr>
            <a:picLocks noChangeAspect="1"/>
          </p:cNvPicPr>
          <p:nvPr/>
        </p:nvPicPr>
        <p:blipFill>
          <a:blip r:embed="rId4"/>
          <a:stretch>
            <a:fillRect/>
          </a:stretch>
        </p:blipFill>
        <p:spPr>
          <a:xfrm>
            <a:off x="8562623" y="2761547"/>
            <a:ext cx="667452" cy="667452"/>
          </a:xfrm>
          <a:prstGeom prst="rect">
            <a:avLst/>
          </a:prstGeom>
        </p:spPr>
      </p:pic>
      <p:pic>
        <p:nvPicPr>
          <p:cNvPr id="12" name="Picture 11">
            <a:extLst>
              <a:ext uri="{FF2B5EF4-FFF2-40B4-BE49-F238E27FC236}">
                <a16:creationId xmlns:a16="http://schemas.microsoft.com/office/drawing/2014/main" id="{12DD804D-6EB6-4019-A20B-26C1388A3F6D}"/>
              </a:ext>
            </a:extLst>
          </p:cNvPr>
          <p:cNvPicPr>
            <a:picLocks noChangeAspect="1"/>
          </p:cNvPicPr>
          <p:nvPr/>
        </p:nvPicPr>
        <p:blipFill>
          <a:blip r:embed="rId4"/>
          <a:stretch>
            <a:fillRect/>
          </a:stretch>
        </p:blipFill>
        <p:spPr>
          <a:xfrm>
            <a:off x="8562623" y="2761547"/>
            <a:ext cx="667452" cy="667452"/>
          </a:xfrm>
          <a:prstGeom prst="rect">
            <a:avLst/>
          </a:prstGeom>
        </p:spPr>
      </p:pic>
      <p:pic>
        <p:nvPicPr>
          <p:cNvPr id="13" name="Picture 12">
            <a:extLst>
              <a:ext uri="{FF2B5EF4-FFF2-40B4-BE49-F238E27FC236}">
                <a16:creationId xmlns:a16="http://schemas.microsoft.com/office/drawing/2014/main" id="{360E2EF0-2F3C-4597-A077-7EEE60E1824C}"/>
              </a:ext>
            </a:extLst>
          </p:cNvPr>
          <p:cNvPicPr>
            <a:picLocks noChangeAspect="1"/>
          </p:cNvPicPr>
          <p:nvPr/>
        </p:nvPicPr>
        <p:blipFill>
          <a:blip r:embed="rId4"/>
          <a:stretch>
            <a:fillRect/>
          </a:stretch>
        </p:blipFill>
        <p:spPr>
          <a:xfrm>
            <a:off x="8562623" y="2761547"/>
            <a:ext cx="667452" cy="667452"/>
          </a:xfrm>
          <a:prstGeom prst="rect">
            <a:avLst/>
          </a:prstGeom>
        </p:spPr>
      </p:pic>
      <p:pic>
        <p:nvPicPr>
          <p:cNvPr id="14" name="Picture 13">
            <a:extLst>
              <a:ext uri="{FF2B5EF4-FFF2-40B4-BE49-F238E27FC236}">
                <a16:creationId xmlns:a16="http://schemas.microsoft.com/office/drawing/2014/main" id="{A765E14D-3990-4516-B0E3-25F57A240801}"/>
              </a:ext>
            </a:extLst>
          </p:cNvPr>
          <p:cNvPicPr>
            <a:picLocks noChangeAspect="1"/>
          </p:cNvPicPr>
          <p:nvPr/>
        </p:nvPicPr>
        <p:blipFill>
          <a:blip r:embed="rId4"/>
          <a:stretch>
            <a:fillRect/>
          </a:stretch>
        </p:blipFill>
        <p:spPr>
          <a:xfrm>
            <a:off x="8562623" y="2761547"/>
            <a:ext cx="667452" cy="667452"/>
          </a:xfrm>
          <a:prstGeom prst="rect">
            <a:avLst/>
          </a:prstGeom>
        </p:spPr>
      </p:pic>
      <p:sp>
        <p:nvSpPr>
          <p:cNvPr id="15" name="Content Placeholder 2">
            <a:extLst>
              <a:ext uri="{FF2B5EF4-FFF2-40B4-BE49-F238E27FC236}">
                <a16:creationId xmlns:a16="http://schemas.microsoft.com/office/drawing/2014/main" id="{C6529FF3-48D0-45F1-B838-6E8F4F97FFEB}"/>
              </a:ext>
            </a:extLst>
          </p:cNvPr>
          <p:cNvSpPr txBox="1">
            <a:spLocks/>
          </p:cNvSpPr>
          <p:nvPr/>
        </p:nvSpPr>
        <p:spPr>
          <a:xfrm>
            <a:off x="6600366" y="4806090"/>
            <a:ext cx="4914901" cy="43513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10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10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10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10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CA" dirty="0">
                <a:solidFill>
                  <a:schemeClr val="accent2"/>
                </a:solidFill>
              </a:rPr>
              <a:t>and Bob and Alice’s files!</a:t>
            </a:r>
          </a:p>
        </p:txBody>
      </p:sp>
      <p:pic>
        <p:nvPicPr>
          <p:cNvPr id="16" name="Picture 15">
            <a:extLst>
              <a:ext uri="{FF2B5EF4-FFF2-40B4-BE49-F238E27FC236}">
                <a16:creationId xmlns:a16="http://schemas.microsoft.com/office/drawing/2014/main" id="{64237EA5-EB26-4604-A1C3-27E11C66B83D}"/>
              </a:ext>
            </a:extLst>
          </p:cNvPr>
          <p:cNvPicPr>
            <a:picLocks noChangeAspect="1"/>
          </p:cNvPicPr>
          <p:nvPr/>
        </p:nvPicPr>
        <p:blipFill>
          <a:blip r:embed="rId5"/>
          <a:stretch>
            <a:fillRect/>
          </a:stretch>
        </p:blipFill>
        <p:spPr>
          <a:xfrm>
            <a:off x="2857008" y="2602235"/>
            <a:ext cx="1513096" cy="2798115"/>
          </a:xfrm>
          <a:prstGeom prst="rect">
            <a:avLst/>
          </a:prstGeom>
        </p:spPr>
      </p:pic>
    </p:spTree>
    <p:extLst>
      <p:ext uri="{BB962C8B-B14F-4D97-AF65-F5344CB8AC3E}">
        <p14:creationId xmlns:p14="http://schemas.microsoft.com/office/powerpoint/2010/main" val="43474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2.5E-6 1.11111E-6 L -0.29115 0.19329 " pathEditMode="relative" rAng="0" ptsTypes="AA">
                                      <p:cBhvr>
                                        <p:cTn id="16" dur="2000" fill="hold"/>
                                        <p:tgtEl>
                                          <p:spTgt spid="11"/>
                                        </p:tgtEl>
                                        <p:attrNameLst>
                                          <p:attrName>ppt_x</p:attrName>
                                          <p:attrName>ppt_y</p:attrName>
                                        </p:attrNameLst>
                                      </p:cBhvr>
                                      <p:rCtr x="-14557" y="9653"/>
                                    </p:animMotion>
                                  </p:childTnLst>
                                </p:cTn>
                              </p:par>
                              <p:par>
                                <p:cTn id="17" presetID="42" presetClass="path" presetSubtype="0" accel="50000" decel="50000" fill="hold" nodeType="withEffect">
                                  <p:stCondLst>
                                    <p:cond delay="0"/>
                                  </p:stCondLst>
                                  <p:childTnLst>
                                    <p:animMotion origin="layout" path="M 2.5E-6 1.11111E-6 L -0.29219 0.04861 " pathEditMode="relative" rAng="0" ptsTypes="AA">
                                      <p:cBhvr>
                                        <p:cTn id="18" dur="2000" fill="hold"/>
                                        <p:tgtEl>
                                          <p:spTgt spid="12"/>
                                        </p:tgtEl>
                                        <p:attrNameLst>
                                          <p:attrName>ppt_x</p:attrName>
                                          <p:attrName>ppt_y</p:attrName>
                                        </p:attrNameLst>
                                      </p:cBhvr>
                                      <p:rCtr x="-14609" y="2431"/>
                                    </p:animMotion>
                                  </p:childTnLst>
                                </p:cTn>
                              </p:par>
                              <p:par>
                                <p:cTn id="19" presetID="42" presetClass="path" presetSubtype="0" accel="50000" decel="50000" fill="hold" nodeType="withEffect">
                                  <p:stCondLst>
                                    <p:cond delay="0"/>
                                  </p:stCondLst>
                                  <p:childTnLst>
                                    <p:animMotion origin="layout" path="M 2.5E-6 1.11111E-6 L -0.29427 -0.1007 " pathEditMode="relative" rAng="0" ptsTypes="AA">
                                      <p:cBhvr>
                                        <p:cTn id="20" dur="2000" fill="hold"/>
                                        <p:tgtEl>
                                          <p:spTgt spid="13"/>
                                        </p:tgtEl>
                                        <p:attrNameLst>
                                          <p:attrName>ppt_x</p:attrName>
                                          <p:attrName>ppt_y</p:attrName>
                                        </p:attrNameLst>
                                      </p:cBhvr>
                                      <p:rCtr x="-14714" y="-5046"/>
                                    </p:animMotion>
                                  </p:childTnLst>
                                </p:cTn>
                              </p:par>
                              <p:par>
                                <p:cTn id="21" presetID="42" presetClass="path" presetSubtype="0" accel="50000" decel="50000" fill="hold" nodeType="withEffect">
                                  <p:stCondLst>
                                    <p:cond delay="0"/>
                                  </p:stCondLst>
                                  <p:childTnLst>
                                    <p:animMotion origin="layout" path="M 2.5E-6 1.11111E-6 L -0.28802 0.34491 " pathEditMode="relative" rAng="0" ptsTypes="AA">
                                      <p:cBhvr>
                                        <p:cTn id="22" dur="2000" fill="hold"/>
                                        <p:tgtEl>
                                          <p:spTgt spid="14"/>
                                        </p:tgtEl>
                                        <p:attrNameLst>
                                          <p:attrName>ppt_x</p:attrName>
                                          <p:attrName>ppt_y</p:attrName>
                                        </p:attrNameLst>
                                      </p:cBhvr>
                                      <p:rCtr x="-14401" y="17245"/>
                                    </p:animMotion>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80">
                                          <p:stCondLst>
                                            <p:cond delay="0"/>
                                          </p:stCondLst>
                                        </p:cTn>
                                        <p:tgtEl>
                                          <p:spTgt spid="15"/>
                                        </p:tgtEl>
                                      </p:cBhvr>
                                    </p:animEffect>
                                    <p:anim calcmode="lin" valueType="num">
                                      <p:cBhvr>
                                        <p:cTn id="28"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33" dur="26">
                                          <p:stCondLst>
                                            <p:cond delay="650"/>
                                          </p:stCondLst>
                                        </p:cTn>
                                        <p:tgtEl>
                                          <p:spTgt spid="15"/>
                                        </p:tgtEl>
                                      </p:cBhvr>
                                      <p:to x="100000" y="60000"/>
                                    </p:animScale>
                                    <p:animScale>
                                      <p:cBhvr>
                                        <p:cTn id="34" dur="166" decel="50000">
                                          <p:stCondLst>
                                            <p:cond delay="676"/>
                                          </p:stCondLst>
                                        </p:cTn>
                                        <p:tgtEl>
                                          <p:spTgt spid="15"/>
                                        </p:tgtEl>
                                      </p:cBhvr>
                                      <p:to x="100000" y="100000"/>
                                    </p:animScale>
                                    <p:animScale>
                                      <p:cBhvr>
                                        <p:cTn id="35" dur="26">
                                          <p:stCondLst>
                                            <p:cond delay="1312"/>
                                          </p:stCondLst>
                                        </p:cTn>
                                        <p:tgtEl>
                                          <p:spTgt spid="15"/>
                                        </p:tgtEl>
                                      </p:cBhvr>
                                      <p:to x="100000" y="80000"/>
                                    </p:animScale>
                                    <p:animScale>
                                      <p:cBhvr>
                                        <p:cTn id="36" dur="166" decel="50000">
                                          <p:stCondLst>
                                            <p:cond delay="1338"/>
                                          </p:stCondLst>
                                        </p:cTn>
                                        <p:tgtEl>
                                          <p:spTgt spid="15"/>
                                        </p:tgtEl>
                                      </p:cBhvr>
                                      <p:to x="100000" y="100000"/>
                                    </p:animScale>
                                    <p:animScale>
                                      <p:cBhvr>
                                        <p:cTn id="37" dur="26">
                                          <p:stCondLst>
                                            <p:cond delay="1642"/>
                                          </p:stCondLst>
                                        </p:cTn>
                                        <p:tgtEl>
                                          <p:spTgt spid="15"/>
                                        </p:tgtEl>
                                      </p:cBhvr>
                                      <p:to x="100000" y="90000"/>
                                    </p:animScale>
                                    <p:animScale>
                                      <p:cBhvr>
                                        <p:cTn id="38" dur="166" decel="50000">
                                          <p:stCondLst>
                                            <p:cond delay="1668"/>
                                          </p:stCondLst>
                                        </p:cTn>
                                        <p:tgtEl>
                                          <p:spTgt spid="15"/>
                                        </p:tgtEl>
                                      </p:cBhvr>
                                      <p:to x="100000" y="100000"/>
                                    </p:animScale>
                                    <p:animScale>
                                      <p:cBhvr>
                                        <p:cTn id="39" dur="26">
                                          <p:stCondLst>
                                            <p:cond delay="1808"/>
                                          </p:stCondLst>
                                        </p:cTn>
                                        <p:tgtEl>
                                          <p:spTgt spid="15"/>
                                        </p:tgtEl>
                                      </p:cBhvr>
                                      <p:to x="100000" y="95000"/>
                                    </p:animScale>
                                    <p:animScale>
                                      <p:cBhvr>
                                        <p:cTn id="40"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B0A90-65DA-4AEF-A91C-6DD2B94E0EFB}"/>
              </a:ext>
            </a:extLst>
          </p:cNvPr>
          <p:cNvSpPr>
            <a:spLocks noGrp="1"/>
          </p:cNvSpPr>
          <p:nvPr>
            <p:ph type="title"/>
          </p:nvPr>
        </p:nvSpPr>
        <p:spPr/>
        <p:txBody>
          <a:bodyPr/>
          <a:lstStyle/>
          <a:p>
            <a:r>
              <a:rPr lang="en-CA" dirty="0"/>
              <a:t>A little bit of Access Control</a:t>
            </a:r>
          </a:p>
        </p:txBody>
      </p:sp>
      <p:sp>
        <p:nvSpPr>
          <p:cNvPr id="3" name="Content Placeholder 2">
            <a:extLst>
              <a:ext uri="{FF2B5EF4-FFF2-40B4-BE49-F238E27FC236}">
                <a16:creationId xmlns:a16="http://schemas.microsoft.com/office/drawing/2014/main" id="{DC93EC00-2B59-4BE0-9997-4C6FB88F95A6}"/>
              </a:ext>
            </a:extLst>
          </p:cNvPr>
          <p:cNvSpPr>
            <a:spLocks noGrp="1"/>
          </p:cNvSpPr>
          <p:nvPr>
            <p:ph idx="1"/>
          </p:nvPr>
        </p:nvSpPr>
        <p:spPr/>
        <p:txBody>
          <a:bodyPr/>
          <a:lstStyle/>
          <a:p>
            <a:r>
              <a:rPr lang="en-CA" dirty="0"/>
              <a:t>Now Alice is worried.</a:t>
            </a:r>
          </a:p>
          <a:p>
            <a:pPr lvl="1"/>
            <a:r>
              <a:rPr lang="en-CA" dirty="0"/>
              <a:t>They have over 9000 files!</a:t>
            </a:r>
          </a:p>
          <a:p>
            <a:pPr lvl="2"/>
            <a:r>
              <a:rPr lang="en-CA" dirty="0"/>
              <a:t>She has to manage the permission for all files, and the size of her access control matrix has just doubled in a single day!</a:t>
            </a:r>
          </a:p>
        </p:txBody>
      </p:sp>
      <p:graphicFrame>
        <p:nvGraphicFramePr>
          <p:cNvPr id="4" name="Table 8">
            <a:extLst>
              <a:ext uri="{FF2B5EF4-FFF2-40B4-BE49-F238E27FC236}">
                <a16:creationId xmlns:a16="http://schemas.microsoft.com/office/drawing/2014/main" id="{705FE60D-E32B-46A0-930E-5BC96A72723D}"/>
              </a:ext>
            </a:extLst>
          </p:cNvPr>
          <p:cNvGraphicFramePr>
            <a:graphicFrameLocks noGrp="1"/>
          </p:cNvGraphicFramePr>
          <p:nvPr>
            <p:extLst>
              <p:ext uri="{D42A27DB-BD31-4B8C-83A1-F6EECF244321}">
                <p14:modId xmlns:p14="http://schemas.microsoft.com/office/powerpoint/2010/main" val="1965554267"/>
              </p:ext>
            </p:extLst>
          </p:nvPr>
        </p:nvGraphicFramePr>
        <p:xfrm>
          <a:off x="3225798" y="4246720"/>
          <a:ext cx="8128002" cy="18542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697188780"/>
                    </a:ext>
                  </a:extLst>
                </a:gridCol>
                <a:gridCol w="1354667">
                  <a:extLst>
                    <a:ext uri="{9D8B030D-6E8A-4147-A177-3AD203B41FA5}">
                      <a16:colId xmlns:a16="http://schemas.microsoft.com/office/drawing/2014/main" val="13277828"/>
                    </a:ext>
                  </a:extLst>
                </a:gridCol>
                <a:gridCol w="1354667">
                  <a:extLst>
                    <a:ext uri="{9D8B030D-6E8A-4147-A177-3AD203B41FA5}">
                      <a16:colId xmlns:a16="http://schemas.microsoft.com/office/drawing/2014/main" val="911737229"/>
                    </a:ext>
                  </a:extLst>
                </a:gridCol>
                <a:gridCol w="1354667">
                  <a:extLst>
                    <a:ext uri="{9D8B030D-6E8A-4147-A177-3AD203B41FA5}">
                      <a16:colId xmlns:a16="http://schemas.microsoft.com/office/drawing/2014/main" val="2545789381"/>
                    </a:ext>
                  </a:extLst>
                </a:gridCol>
                <a:gridCol w="1354667">
                  <a:extLst>
                    <a:ext uri="{9D8B030D-6E8A-4147-A177-3AD203B41FA5}">
                      <a16:colId xmlns:a16="http://schemas.microsoft.com/office/drawing/2014/main" val="4113747121"/>
                    </a:ext>
                  </a:extLst>
                </a:gridCol>
                <a:gridCol w="1354667">
                  <a:extLst>
                    <a:ext uri="{9D8B030D-6E8A-4147-A177-3AD203B41FA5}">
                      <a16:colId xmlns:a16="http://schemas.microsoft.com/office/drawing/2014/main" val="4042965900"/>
                    </a:ext>
                  </a:extLst>
                </a:gridCol>
              </a:tblGrid>
              <a:tr h="370840">
                <a:tc>
                  <a:txBody>
                    <a:bodyPr/>
                    <a:lstStyle/>
                    <a:p>
                      <a:r>
                        <a:rPr lang="en-CA" dirty="0"/>
                        <a:t>User</a:t>
                      </a:r>
                    </a:p>
                  </a:txBody>
                  <a:tcPr/>
                </a:tc>
                <a:tc>
                  <a:txBody>
                    <a:bodyPr/>
                    <a:lstStyle/>
                    <a:p>
                      <a:r>
                        <a:rPr lang="en-CA" dirty="0"/>
                        <a:t>File 1</a:t>
                      </a:r>
                    </a:p>
                  </a:txBody>
                  <a:tcPr/>
                </a:tc>
                <a:tc>
                  <a:txBody>
                    <a:bodyPr/>
                    <a:lstStyle/>
                    <a:p>
                      <a:r>
                        <a:rPr lang="en-CA" dirty="0"/>
                        <a:t>File 2</a:t>
                      </a:r>
                    </a:p>
                  </a:txBody>
                  <a:tcPr/>
                </a:tc>
                <a:tc>
                  <a:txBody>
                    <a:bodyPr/>
                    <a:lstStyle/>
                    <a:p>
                      <a:r>
                        <a:rPr lang="en-CA" dirty="0"/>
                        <a:t>File 3</a:t>
                      </a:r>
                    </a:p>
                  </a:txBody>
                  <a:tcPr/>
                </a:tc>
                <a:tc>
                  <a:txBody>
                    <a:bodyPr/>
                    <a:lstStyle/>
                    <a:p>
                      <a:pPr algn="ctr"/>
                      <a:r>
                        <a:rPr lang="en-CA" dirty="0"/>
                        <a:t>…</a:t>
                      </a:r>
                    </a:p>
                  </a:txBody>
                  <a:tcPr/>
                </a:tc>
                <a:tc>
                  <a:txBody>
                    <a:bodyPr/>
                    <a:lstStyle/>
                    <a:p>
                      <a:r>
                        <a:rPr lang="en-CA" dirty="0"/>
                        <a:t>File 9075</a:t>
                      </a:r>
                    </a:p>
                  </a:txBody>
                  <a:tcPr/>
                </a:tc>
                <a:extLst>
                  <a:ext uri="{0D108BD9-81ED-4DB2-BD59-A6C34878D82A}">
                    <a16:rowId xmlns:a16="http://schemas.microsoft.com/office/drawing/2014/main" val="648825932"/>
                  </a:ext>
                </a:extLst>
              </a:tr>
              <a:tr h="370840">
                <a:tc>
                  <a:txBody>
                    <a:bodyPr/>
                    <a:lstStyle/>
                    <a:p>
                      <a:r>
                        <a:rPr lang="en-CA" dirty="0"/>
                        <a:t>Alice</a:t>
                      </a:r>
                    </a:p>
                  </a:txBody>
                  <a:tcPr/>
                </a:tc>
                <a:tc>
                  <a:txBody>
                    <a:bodyPr/>
                    <a:lstStyle/>
                    <a:p>
                      <a:r>
                        <a:rPr lang="en-CA" dirty="0"/>
                        <a:t>r, w</a:t>
                      </a:r>
                    </a:p>
                  </a:txBody>
                  <a:tcPr/>
                </a:tc>
                <a:tc>
                  <a:txBody>
                    <a:bodyPr/>
                    <a:lstStyle/>
                    <a:p>
                      <a:r>
                        <a:rPr lang="en-CA" dirty="0"/>
                        <a:t>r, w</a:t>
                      </a:r>
                    </a:p>
                  </a:txBody>
                  <a:tcPr/>
                </a:tc>
                <a:tc>
                  <a:txBody>
                    <a:bodyPr/>
                    <a:lstStyle/>
                    <a:p>
                      <a:r>
                        <a:rPr lang="en-CA" dirty="0"/>
                        <a:t>r, w</a:t>
                      </a:r>
                    </a:p>
                  </a:txBody>
                  <a:tcPr/>
                </a:tc>
                <a:tc>
                  <a:txBody>
                    <a:bodyPr/>
                    <a:lstStyle/>
                    <a:p>
                      <a:pPr algn="ctr"/>
                      <a:r>
                        <a:rPr lang="en-CA" dirty="0"/>
                        <a:t>…</a:t>
                      </a:r>
                    </a:p>
                  </a:txBody>
                  <a:tcPr/>
                </a:tc>
                <a:tc>
                  <a:txBody>
                    <a:bodyPr/>
                    <a:lstStyle/>
                    <a:p>
                      <a:r>
                        <a:rPr lang="en-CA" dirty="0"/>
                        <a:t>r</a:t>
                      </a:r>
                    </a:p>
                  </a:txBody>
                  <a:tcPr/>
                </a:tc>
                <a:extLst>
                  <a:ext uri="{0D108BD9-81ED-4DB2-BD59-A6C34878D82A}">
                    <a16:rowId xmlns:a16="http://schemas.microsoft.com/office/drawing/2014/main" val="2708598315"/>
                  </a:ext>
                </a:extLst>
              </a:tr>
              <a:tr h="370840">
                <a:tc>
                  <a:txBody>
                    <a:bodyPr/>
                    <a:lstStyle/>
                    <a:p>
                      <a:r>
                        <a:rPr lang="en-CA" dirty="0"/>
                        <a:t>Bob</a:t>
                      </a:r>
                    </a:p>
                  </a:txBody>
                  <a:tcPr/>
                </a:tc>
                <a:tc>
                  <a:txBody>
                    <a:bodyPr/>
                    <a:lstStyle/>
                    <a:p>
                      <a:r>
                        <a:rPr lang="en-CA" dirty="0"/>
                        <a:t>r</a:t>
                      </a:r>
                    </a:p>
                  </a:txBody>
                  <a:tcPr/>
                </a:tc>
                <a:tc>
                  <a:txBody>
                    <a:bodyPr/>
                    <a:lstStyle/>
                    <a:p>
                      <a:r>
                        <a:rPr lang="en-CA" dirty="0"/>
                        <a:t>x</a:t>
                      </a:r>
                    </a:p>
                  </a:txBody>
                  <a:tcPr/>
                </a:tc>
                <a:tc>
                  <a:txBody>
                    <a:bodyPr/>
                    <a:lstStyle/>
                    <a:p>
                      <a:endParaRPr lang="en-CA" dirty="0"/>
                    </a:p>
                  </a:txBody>
                  <a:tcPr/>
                </a:tc>
                <a:tc>
                  <a:txBody>
                    <a:bodyPr/>
                    <a:lstStyle/>
                    <a:p>
                      <a:pPr algn="ctr"/>
                      <a:r>
                        <a:rPr lang="en-CA" dirty="0"/>
                        <a:t>…</a:t>
                      </a:r>
                    </a:p>
                  </a:txBody>
                  <a:tcPr/>
                </a:tc>
                <a:tc>
                  <a:txBody>
                    <a:bodyPr/>
                    <a:lstStyle/>
                    <a:p>
                      <a:r>
                        <a:rPr lang="en-CA" dirty="0"/>
                        <a:t>r, w</a:t>
                      </a:r>
                    </a:p>
                  </a:txBody>
                  <a:tcPr/>
                </a:tc>
                <a:extLst>
                  <a:ext uri="{0D108BD9-81ED-4DB2-BD59-A6C34878D82A}">
                    <a16:rowId xmlns:a16="http://schemas.microsoft.com/office/drawing/2014/main" val="1635562662"/>
                  </a:ext>
                </a:extLst>
              </a:tr>
              <a:tr h="370840">
                <a:tc>
                  <a:txBody>
                    <a:bodyPr/>
                    <a:lstStyle/>
                    <a:p>
                      <a:r>
                        <a:rPr lang="en-CA" dirty="0" err="1"/>
                        <a:t>Cris</a:t>
                      </a:r>
                      <a:endParaRPr lang="en-CA" dirty="0"/>
                    </a:p>
                  </a:txBody>
                  <a:tcPr/>
                </a:tc>
                <a:tc>
                  <a:txBody>
                    <a:bodyPr/>
                    <a:lstStyle/>
                    <a:p>
                      <a:endParaRPr lang="en-CA" dirty="0"/>
                    </a:p>
                  </a:txBody>
                  <a:tcPr/>
                </a:tc>
                <a:tc>
                  <a:txBody>
                    <a:bodyPr/>
                    <a:lstStyle/>
                    <a:p>
                      <a:r>
                        <a:rPr lang="en-CA" dirty="0"/>
                        <a:t>r</a:t>
                      </a:r>
                    </a:p>
                  </a:txBody>
                  <a:tcPr/>
                </a:tc>
                <a:tc>
                  <a:txBody>
                    <a:bodyPr/>
                    <a:lstStyle/>
                    <a:p>
                      <a:r>
                        <a:rPr lang="en-CA" dirty="0"/>
                        <a:t>r</a:t>
                      </a:r>
                    </a:p>
                  </a:txBody>
                  <a:tcPr/>
                </a:tc>
                <a:tc>
                  <a:txBody>
                    <a:bodyPr/>
                    <a:lstStyle/>
                    <a:p>
                      <a:pPr algn="ctr"/>
                      <a:r>
                        <a:rPr lang="en-CA" dirty="0"/>
                        <a:t>…</a:t>
                      </a:r>
                    </a:p>
                  </a:txBody>
                  <a:tcPr/>
                </a:tc>
                <a:tc>
                  <a:txBody>
                    <a:bodyPr/>
                    <a:lstStyle/>
                    <a:p>
                      <a:r>
                        <a:rPr lang="en-CA" dirty="0"/>
                        <a:t>x</a:t>
                      </a:r>
                    </a:p>
                  </a:txBody>
                  <a:tcPr/>
                </a:tc>
                <a:extLst>
                  <a:ext uri="{0D108BD9-81ED-4DB2-BD59-A6C34878D82A}">
                    <a16:rowId xmlns:a16="http://schemas.microsoft.com/office/drawing/2014/main" val="1574047793"/>
                  </a:ext>
                </a:extLst>
              </a:tr>
              <a:tr h="370840">
                <a:tc>
                  <a:txBody>
                    <a:bodyPr/>
                    <a:lstStyle/>
                    <a:p>
                      <a:r>
                        <a:rPr lang="en-CA" dirty="0"/>
                        <a:t>Dilan</a:t>
                      </a:r>
                    </a:p>
                  </a:txBody>
                  <a:tcPr/>
                </a:tc>
                <a:tc>
                  <a:txBody>
                    <a:bodyPr/>
                    <a:lstStyle/>
                    <a:p>
                      <a:r>
                        <a:rPr lang="en-CA" dirty="0"/>
                        <a:t>r, w</a:t>
                      </a:r>
                    </a:p>
                  </a:txBody>
                  <a:tcPr/>
                </a:tc>
                <a:tc>
                  <a:txBody>
                    <a:bodyPr/>
                    <a:lstStyle/>
                    <a:p>
                      <a:r>
                        <a:rPr lang="en-CA" dirty="0"/>
                        <a:t>r</a:t>
                      </a:r>
                    </a:p>
                  </a:txBody>
                  <a:tcPr/>
                </a:tc>
                <a:tc>
                  <a:txBody>
                    <a:bodyPr/>
                    <a:lstStyle/>
                    <a:p>
                      <a:r>
                        <a:rPr lang="en-CA" dirty="0"/>
                        <a:t>r</a:t>
                      </a:r>
                    </a:p>
                  </a:txBody>
                  <a:tcPr/>
                </a:tc>
                <a:tc>
                  <a:txBody>
                    <a:bodyPr/>
                    <a:lstStyle/>
                    <a:p>
                      <a:pPr algn="ctr"/>
                      <a:r>
                        <a:rPr lang="en-CA" dirty="0"/>
                        <a:t>…</a:t>
                      </a:r>
                    </a:p>
                  </a:txBody>
                  <a:tcPr/>
                </a:tc>
                <a:tc>
                  <a:txBody>
                    <a:bodyPr/>
                    <a:lstStyle/>
                    <a:p>
                      <a:r>
                        <a:rPr lang="en-CA" dirty="0"/>
                        <a:t>x</a:t>
                      </a:r>
                    </a:p>
                  </a:txBody>
                  <a:tcPr/>
                </a:tc>
                <a:extLst>
                  <a:ext uri="{0D108BD9-81ED-4DB2-BD59-A6C34878D82A}">
                    <a16:rowId xmlns:a16="http://schemas.microsoft.com/office/drawing/2014/main" val="2660292662"/>
                  </a:ext>
                </a:extLst>
              </a:tr>
            </a:tbl>
          </a:graphicData>
        </a:graphic>
      </p:graphicFrame>
      <p:pic>
        <p:nvPicPr>
          <p:cNvPr id="5" name="Picture 4">
            <a:extLst>
              <a:ext uri="{FF2B5EF4-FFF2-40B4-BE49-F238E27FC236}">
                <a16:creationId xmlns:a16="http://schemas.microsoft.com/office/drawing/2014/main" id="{3544FE3F-846B-4BD9-8AEB-01EE89F2B3CF}"/>
              </a:ext>
            </a:extLst>
          </p:cNvPr>
          <p:cNvPicPr>
            <a:picLocks noChangeAspect="1"/>
          </p:cNvPicPr>
          <p:nvPr/>
        </p:nvPicPr>
        <p:blipFill>
          <a:blip r:embed="rId2"/>
          <a:stretch>
            <a:fillRect/>
          </a:stretch>
        </p:blipFill>
        <p:spPr>
          <a:xfrm>
            <a:off x="10099051" y="3430139"/>
            <a:ext cx="667452" cy="667452"/>
          </a:xfrm>
          <a:prstGeom prst="rect">
            <a:avLst/>
          </a:prstGeom>
        </p:spPr>
      </p:pic>
      <p:pic>
        <p:nvPicPr>
          <p:cNvPr id="6" name="Picture 5">
            <a:extLst>
              <a:ext uri="{FF2B5EF4-FFF2-40B4-BE49-F238E27FC236}">
                <a16:creationId xmlns:a16="http://schemas.microsoft.com/office/drawing/2014/main" id="{8058E9B2-D0F2-4BF9-8196-4B65141F3DA2}"/>
              </a:ext>
            </a:extLst>
          </p:cNvPr>
          <p:cNvPicPr>
            <a:picLocks noChangeAspect="1"/>
          </p:cNvPicPr>
          <p:nvPr/>
        </p:nvPicPr>
        <p:blipFill>
          <a:blip r:embed="rId2"/>
          <a:stretch>
            <a:fillRect/>
          </a:stretch>
        </p:blipFill>
        <p:spPr>
          <a:xfrm>
            <a:off x="6110941" y="3430139"/>
            <a:ext cx="667452" cy="667452"/>
          </a:xfrm>
          <a:prstGeom prst="rect">
            <a:avLst/>
          </a:prstGeom>
        </p:spPr>
      </p:pic>
      <p:pic>
        <p:nvPicPr>
          <p:cNvPr id="7" name="Picture 6">
            <a:extLst>
              <a:ext uri="{FF2B5EF4-FFF2-40B4-BE49-F238E27FC236}">
                <a16:creationId xmlns:a16="http://schemas.microsoft.com/office/drawing/2014/main" id="{D349B30A-20CE-44D0-BAFC-69613DCA0A69}"/>
              </a:ext>
            </a:extLst>
          </p:cNvPr>
          <p:cNvPicPr>
            <a:picLocks noChangeAspect="1"/>
          </p:cNvPicPr>
          <p:nvPr/>
        </p:nvPicPr>
        <p:blipFill>
          <a:blip r:embed="rId2"/>
          <a:stretch>
            <a:fillRect/>
          </a:stretch>
        </p:blipFill>
        <p:spPr>
          <a:xfrm>
            <a:off x="7440311" y="3430139"/>
            <a:ext cx="667452" cy="667452"/>
          </a:xfrm>
          <a:prstGeom prst="rect">
            <a:avLst/>
          </a:prstGeom>
        </p:spPr>
      </p:pic>
      <p:pic>
        <p:nvPicPr>
          <p:cNvPr id="9" name="Picture 8">
            <a:extLst>
              <a:ext uri="{FF2B5EF4-FFF2-40B4-BE49-F238E27FC236}">
                <a16:creationId xmlns:a16="http://schemas.microsoft.com/office/drawing/2014/main" id="{EE79A2F4-FF62-4E16-A075-5877D5027674}"/>
              </a:ext>
            </a:extLst>
          </p:cNvPr>
          <p:cNvPicPr>
            <a:picLocks noChangeAspect="1"/>
          </p:cNvPicPr>
          <p:nvPr/>
        </p:nvPicPr>
        <p:blipFill>
          <a:blip r:embed="rId2"/>
          <a:stretch>
            <a:fillRect/>
          </a:stretch>
        </p:blipFill>
        <p:spPr>
          <a:xfrm>
            <a:off x="4778804" y="3430139"/>
            <a:ext cx="667452" cy="667452"/>
          </a:xfrm>
          <a:prstGeom prst="rect">
            <a:avLst/>
          </a:prstGeom>
        </p:spPr>
      </p:pic>
    </p:spTree>
    <p:extLst>
      <p:ext uri="{BB962C8B-B14F-4D97-AF65-F5344CB8AC3E}">
        <p14:creationId xmlns:p14="http://schemas.microsoft.com/office/powerpoint/2010/main" val="415332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E13B1-F932-4255-828C-7D71C70A95C3}"/>
              </a:ext>
            </a:extLst>
          </p:cNvPr>
          <p:cNvSpPr>
            <a:spLocks noGrp="1"/>
          </p:cNvSpPr>
          <p:nvPr>
            <p:ph type="title"/>
          </p:nvPr>
        </p:nvSpPr>
        <p:spPr/>
        <p:txBody>
          <a:bodyPr/>
          <a:lstStyle/>
          <a:p>
            <a:r>
              <a:rPr lang="en-CA" dirty="0"/>
              <a:t>A little bit of Access Control</a:t>
            </a:r>
          </a:p>
        </p:txBody>
      </p:sp>
      <p:pic>
        <p:nvPicPr>
          <p:cNvPr id="4" name="Content Placeholder 3">
            <a:extLst>
              <a:ext uri="{FF2B5EF4-FFF2-40B4-BE49-F238E27FC236}">
                <a16:creationId xmlns:a16="http://schemas.microsoft.com/office/drawing/2014/main" id="{98B2DF2B-B75E-4393-B684-69A7254AE89A}"/>
              </a:ext>
            </a:extLst>
          </p:cNvPr>
          <p:cNvPicPr>
            <a:picLocks noGrp="1" noChangeAspect="1"/>
          </p:cNvPicPr>
          <p:nvPr>
            <p:ph idx="1"/>
          </p:nvPr>
        </p:nvPicPr>
        <p:blipFill>
          <a:blip r:embed="rId2"/>
          <a:srcRect/>
          <a:stretch/>
        </p:blipFill>
        <p:spPr>
          <a:xfrm>
            <a:off x="838200" y="3579565"/>
            <a:ext cx="1646793" cy="2446830"/>
          </a:xfrm>
          <a:prstGeom prst="rect">
            <a:avLst/>
          </a:prstGeom>
        </p:spPr>
      </p:pic>
      <p:pic>
        <p:nvPicPr>
          <p:cNvPr id="1026" name="Picture 2" descr="Idea, lamp, marketing, outline icon - Free download">
            <a:extLst>
              <a:ext uri="{FF2B5EF4-FFF2-40B4-BE49-F238E27FC236}">
                <a16:creationId xmlns:a16="http://schemas.microsoft.com/office/drawing/2014/main" id="{82780A5E-9630-4092-87A5-3964A1C3F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012" y="2097116"/>
            <a:ext cx="1165168" cy="11651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8E49B31-4785-44AD-9FE7-C179DE412605}"/>
              </a:ext>
            </a:extLst>
          </p:cNvPr>
          <p:cNvSpPr txBox="1"/>
          <p:nvPr/>
        </p:nvSpPr>
        <p:spPr>
          <a:xfrm>
            <a:off x="2484993" y="2061955"/>
            <a:ext cx="8153400" cy="954107"/>
          </a:xfrm>
          <a:prstGeom prst="rect">
            <a:avLst/>
          </a:prstGeom>
          <a:noFill/>
        </p:spPr>
        <p:txBody>
          <a:bodyPr wrap="square" rtlCol="0">
            <a:spAutoFit/>
          </a:bodyPr>
          <a:lstStyle/>
          <a:p>
            <a:r>
              <a:rPr lang="en-CA" sz="2800" dirty="0"/>
              <a:t>Having Alice handle the permissions is unfair! Let file owners decide who gets access to their files!</a:t>
            </a:r>
          </a:p>
        </p:txBody>
      </p:sp>
      <p:graphicFrame>
        <p:nvGraphicFramePr>
          <p:cNvPr id="16" name="Table 8">
            <a:extLst>
              <a:ext uri="{FF2B5EF4-FFF2-40B4-BE49-F238E27FC236}">
                <a16:creationId xmlns:a16="http://schemas.microsoft.com/office/drawing/2014/main" id="{14BFB832-B9CD-4A12-9B60-5F6F5101FA2A}"/>
              </a:ext>
            </a:extLst>
          </p:cNvPr>
          <p:cNvGraphicFramePr>
            <a:graphicFrameLocks noGrp="1"/>
          </p:cNvGraphicFramePr>
          <p:nvPr>
            <p:extLst>
              <p:ext uri="{D42A27DB-BD31-4B8C-83A1-F6EECF244321}">
                <p14:modId xmlns:p14="http://schemas.microsoft.com/office/powerpoint/2010/main" val="3195652418"/>
              </p:ext>
            </p:extLst>
          </p:nvPr>
        </p:nvGraphicFramePr>
        <p:xfrm>
          <a:off x="3225798" y="4246720"/>
          <a:ext cx="8128002" cy="18542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697188780"/>
                    </a:ext>
                  </a:extLst>
                </a:gridCol>
                <a:gridCol w="1354667">
                  <a:extLst>
                    <a:ext uri="{9D8B030D-6E8A-4147-A177-3AD203B41FA5}">
                      <a16:colId xmlns:a16="http://schemas.microsoft.com/office/drawing/2014/main" val="13277828"/>
                    </a:ext>
                  </a:extLst>
                </a:gridCol>
                <a:gridCol w="1354667">
                  <a:extLst>
                    <a:ext uri="{9D8B030D-6E8A-4147-A177-3AD203B41FA5}">
                      <a16:colId xmlns:a16="http://schemas.microsoft.com/office/drawing/2014/main" val="911737229"/>
                    </a:ext>
                  </a:extLst>
                </a:gridCol>
                <a:gridCol w="1354667">
                  <a:extLst>
                    <a:ext uri="{9D8B030D-6E8A-4147-A177-3AD203B41FA5}">
                      <a16:colId xmlns:a16="http://schemas.microsoft.com/office/drawing/2014/main" val="2545789381"/>
                    </a:ext>
                  </a:extLst>
                </a:gridCol>
                <a:gridCol w="1354667">
                  <a:extLst>
                    <a:ext uri="{9D8B030D-6E8A-4147-A177-3AD203B41FA5}">
                      <a16:colId xmlns:a16="http://schemas.microsoft.com/office/drawing/2014/main" val="4113747121"/>
                    </a:ext>
                  </a:extLst>
                </a:gridCol>
                <a:gridCol w="1354667">
                  <a:extLst>
                    <a:ext uri="{9D8B030D-6E8A-4147-A177-3AD203B41FA5}">
                      <a16:colId xmlns:a16="http://schemas.microsoft.com/office/drawing/2014/main" val="4042965900"/>
                    </a:ext>
                  </a:extLst>
                </a:gridCol>
              </a:tblGrid>
              <a:tr h="370840">
                <a:tc>
                  <a:txBody>
                    <a:bodyPr/>
                    <a:lstStyle/>
                    <a:p>
                      <a:r>
                        <a:rPr lang="en-CA" dirty="0"/>
                        <a:t>User</a:t>
                      </a:r>
                    </a:p>
                  </a:txBody>
                  <a:tcPr/>
                </a:tc>
                <a:tc>
                  <a:txBody>
                    <a:bodyPr/>
                    <a:lstStyle/>
                    <a:p>
                      <a:r>
                        <a:rPr lang="en-CA" dirty="0"/>
                        <a:t>File 1</a:t>
                      </a:r>
                    </a:p>
                  </a:txBody>
                  <a:tcPr/>
                </a:tc>
                <a:tc>
                  <a:txBody>
                    <a:bodyPr/>
                    <a:lstStyle/>
                    <a:p>
                      <a:r>
                        <a:rPr lang="en-CA" dirty="0"/>
                        <a:t>File 2</a:t>
                      </a:r>
                    </a:p>
                  </a:txBody>
                  <a:tcPr/>
                </a:tc>
                <a:tc>
                  <a:txBody>
                    <a:bodyPr/>
                    <a:lstStyle/>
                    <a:p>
                      <a:r>
                        <a:rPr lang="en-CA" dirty="0"/>
                        <a:t>File 3</a:t>
                      </a:r>
                    </a:p>
                  </a:txBody>
                  <a:tcPr/>
                </a:tc>
                <a:tc>
                  <a:txBody>
                    <a:bodyPr/>
                    <a:lstStyle/>
                    <a:p>
                      <a:pPr algn="ctr"/>
                      <a:r>
                        <a:rPr lang="en-CA" dirty="0"/>
                        <a:t>…</a:t>
                      </a:r>
                    </a:p>
                  </a:txBody>
                  <a:tcPr/>
                </a:tc>
                <a:tc>
                  <a:txBody>
                    <a:bodyPr/>
                    <a:lstStyle/>
                    <a:p>
                      <a:r>
                        <a:rPr lang="en-CA" dirty="0"/>
                        <a:t>File 15750</a:t>
                      </a:r>
                    </a:p>
                  </a:txBody>
                  <a:tcPr/>
                </a:tc>
                <a:extLst>
                  <a:ext uri="{0D108BD9-81ED-4DB2-BD59-A6C34878D82A}">
                    <a16:rowId xmlns:a16="http://schemas.microsoft.com/office/drawing/2014/main" val="648825932"/>
                  </a:ext>
                </a:extLst>
              </a:tr>
              <a:tr h="370840">
                <a:tc>
                  <a:txBody>
                    <a:bodyPr/>
                    <a:lstStyle/>
                    <a:p>
                      <a:r>
                        <a:rPr lang="en-CA" dirty="0"/>
                        <a:t>Alice</a:t>
                      </a:r>
                    </a:p>
                  </a:txBody>
                  <a:tcPr/>
                </a:tc>
                <a:tc>
                  <a:txBody>
                    <a:bodyPr/>
                    <a:lstStyle/>
                    <a:p>
                      <a:pPr algn="ctr"/>
                      <a:r>
                        <a:rPr lang="en-CA" dirty="0"/>
                        <a:t>OWNER</a:t>
                      </a:r>
                    </a:p>
                  </a:txBody>
                  <a:tcPr>
                    <a:solidFill>
                      <a:srgbClr val="FFC000"/>
                    </a:solidFill>
                  </a:tcPr>
                </a:tc>
                <a:tc>
                  <a:txBody>
                    <a:bodyPr/>
                    <a:lstStyle/>
                    <a:p>
                      <a:r>
                        <a:rPr lang="en-CA" dirty="0"/>
                        <a:t>r, w</a:t>
                      </a:r>
                    </a:p>
                  </a:txBody>
                  <a:tcPr>
                    <a:solidFill>
                      <a:srgbClr val="92D050"/>
                    </a:solidFill>
                  </a:tcPr>
                </a:tc>
                <a:tc>
                  <a:txBody>
                    <a:bodyPr/>
                    <a:lstStyle/>
                    <a:p>
                      <a:r>
                        <a:rPr lang="en-CA" dirty="0"/>
                        <a:t>r, w</a:t>
                      </a:r>
                    </a:p>
                  </a:txBody>
                  <a:tcPr>
                    <a:solidFill>
                      <a:srgbClr val="00B0F0"/>
                    </a:solidFill>
                  </a:tcPr>
                </a:tc>
                <a:tc>
                  <a:txBody>
                    <a:bodyPr/>
                    <a:lstStyle/>
                    <a:p>
                      <a:pPr algn="ctr"/>
                      <a:r>
                        <a:rPr lang="en-CA" dirty="0"/>
                        <a:t>…</a:t>
                      </a:r>
                    </a:p>
                  </a:txBody>
                  <a:tcPr/>
                </a:tc>
                <a:tc>
                  <a:txBody>
                    <a:bodyPr/>
                    <a:lstStyle/>
                    <a:p>
                      <a:r>
                        <a:rPr lang="en-CA" dirty="0">
                          <a:solidFill>
                            <a:schemeClr val="bg1"/>
                          </a:solidFill>
                        </a:rPr>
                        <a:t>r</a:t>
                      </a:r>
                    </a:p>
                  </a:txBody>
                  <a:tcPr>
                    <a:solidFill>
                      <a:srgbClr val="7030A0"/>
                    </a:solidFill>
                  </a:tcPr>
                </a:tc>
                <a:extLst>
                  <a:ext uri="{0D108BD9-81ED-4DB2-BD59-A6C34878D82A}">
                    <a16:rowId xmlns:a16="http://schemas.microsoft.com/office/drawing/2014/main" val="2708598315"/>
                  </a:ext>
                </a:extLst>
              </a:tr>
              <a:tr h="370840">
                <a:tc>
                  <a:txBody>
                    <a:bodyPr/>
                    <a:lstStyle/>
                    <a:p>
                      <a:r>
                        <a:rPr lang="en-CA" dirty="0"/>
                        <a:t>Bob</a:t>
                      </a:r>
                    </a:p>
                  </a:txBody>
                  <a:tcPr/>
                </a:tc>
                <a:tc>
                  <a:txBody>
                    <a:bodyPr/>
                    <a:lstStyle/>
                    <a:p>
                      <a:r>
                        <a:rPr lang="en-CA" dirty="0"/>
                        <a:t>r</a:t>
                      </a:r>
                    </a:p>
                  </a:txBody>
                  <a:tcPr>
                    <a:solidFill>
                      <a:srgbClr val="FFC000"/>
                    </a:solidFill>
                  </a:tcPr>
                </a:tc>
                <a:tc>
                  <a:txBody>
                    <a:bodyPr/>
                    <a:lstStyle/>
                    <a:p>
                      <a:r>
                        <a:rPr lang="en-CA" dirty="0"/>
                        <a:t>x</a:t>
                      </a:r>
                    </a:p>
                  </a:txBody>
                  <a:tcPr>
                    <a:solidFill>
                      <a:srgbClr val="92D050"/>
                    </a:solidFill>
                  </a:tcPr>
                </a:tc>
                <a:tc>
                  <a:txBody>
                    <a:bodyPr/>
                    <a:lstStyle/>
                    <a:p>
                      <a:endParaRPr lang="en-CA" dirty="0"/>
                    </a:p>
                  </a:txBody>
                  <a:tcPr>
                    <a:solidFill>
                      <a:srgbClr val="00B0F0"/>
                    </a:solidFill>
                  </a:tcPr>
                </a:tc>
                <a:tc>
                  <a:txBody>
                    <a:bodyPr/>
                    <a:lstStyle/>
                    <a:p>
                      <a:pPr algn="ctr"/>
                      <a:r>
                        <a:rPr lang="en-CA" dirty="0"/>
                        <a:t>…</a:t>
                      </a:r>
                    </a:p>
                  </a:txBody>
                  <a:tcPr/>
                </a:tc>
                <a:tc>
                  <a:txBody>
                    <a:bodyPr/>
                    <a:lstStyle/>
                    <a:p>
                      <a:pPr algn="ctr"/>
                      <a:r>
                        <a:rPr lang="en-CA" dirty="0">
                          <a:solidFill>
                            <a:schemeClr val="bg1"/>
                          </a:solidFill>
                        </a:rPr>
                        <a:t>OWNER</a:t>
                      </a:r>
                    </a:p>
                  </a:txBody>
                  <a:tcPr>
                    <a:solidFill>
                      <a:srgbClr val="7030A0"/>
                    </a:solidFill>
                  </a:tcPr>
                </a:tc>
                <a:extLst>
                  <a:ext uri="{0D108BD9-81ED-4DB2-BD59-A6C34878D82A}">
                    <a16:rowId xmlns:a16="http://schemas.microsoft.com/office/drawing/2014/main" val="1635562662"/>
                  </a:ext>
                </a:extLst>
              </a:tr>
              <a:tr h="370840">
                <a:tc>
                  <a:txBody>
                    <a:bodyPr/>
                    <a:lstStyle/>
                    <a:p>
                      <a:r>
                        <a:rPr lang="en-CA" dirty="0" err="1"/>
                        <a:t>Cris</a:t>
                      </a:r>
                      <a:endParaRPr lang="en-CA" dirty="0"/>
                    </a:p>
                  </a:txBody>
                  <a:tcPr/>
                </a:tc>
                <a:tc>
                  <a:txBody>
                    <a:bodyPr/>
                    <a:lstStyle/>
                    <a:p>
                      <a:endParaRPr lang="en-CA" dirty="0"/>
                    </a:p>
                  </a:txBody>
                  <a:tcPr>
                    <a:solidFill>
                      <a:srgbClr val="FFC000"/>
                    </a:solidFill>
                  </a:tcPr>
                </a:tc>
                <a:tc>
                  <a:txBody>
                    <a:bodyPr/>
                    <a:lstStyle/>
                    <a:p>
                      <a:pPr algn="ctr"/>
                      <a:r>
                        <a:rPr lang="en-CA" dirty="0"/>
                        <a:t>OWNER</a:t>
                      </a:r>
                    </a:p>
                  </a:txBody>
                  <a:tcPr>
                    <a:solidFill>
                      <a:srgbClr val="92D050"/>
                    </a:solidFill>
                  </a:tcPr>
                </a:tc>
                <a:tc>
                  <a:txBody>
                    <a:bodyPr/>
                    <a:lstStyle/>
                    <a:p>
                      <a:r>
                        <a:rPr lang="en-CA" dirty="0"/>
                        <a:t>r</a:t>
                      </a:r>
                    </a:p>
                  </a:txBody>
                  <a:tcPr>
                    <a:solidFill>
                      <a:srgbClr val="00B0F0"/>
                    </a:solidFill>
                  </a:tcPr>
                </a:tc>
                <a:tc>
                  <a:txBody>
                    <a:bodyPr/>
                    <a:lstStyle/>
                    <a:p>
                      <a:pPr algn="ctr"/>
                      <a:r>
                        <a:rPr lang="en-CA" dirty="0"/>
                        <a:t>…</a:t>
                      </a:r>
                    </a:p>
                  </a:txBody>
                  <a:tcPr/>
                </a:tc>
                <a:tc>
                  <a:txBody>
                    <a:bodyPr/>
                    <a:lstStyle/>
                    <a:p>
                      <a:r>
                        <a:rPr lang="en-CA" dirty="0">
                          <a:solidFill>
                            <a:schemeClr val="bg1"/>
                          </a:solidFill>
                        </a:rPr>
                        <a:t>x</a:t>
                      </a:r>
                    </a:p>
                  </a:txBody>
                  <a:tcPr>
                    <a:solidFill>
                      <a:srgbClr val="7030A0"/>
                    </a:solidFill>
                  </a:tcPr>
                </a:tc>
                <a:extLst>
                  <a:ext uri="{0D108BD9-81ED-4DB2-BD59-A6C34878D82A}">
                    <a16:rowId xmlns:a16="http://schemas.microsoft.com/office/drawing/2014/main" val="1574047793"/>
                  </a:ext>
                </a:extLst>
              </a:tr>
              <a:tr h="370840">
                <a:tc>
                  <a:txBody>
                    <a:bodyPr/>
                    <a:lstStyle/>
                    <a:p>
                      <a:r>
                        <a:rPr lang="en-CA" dirty="0"/>
                        <a:t>Dilan</a:t>
                      </a:r>
                    </a:p>
                  </a:txBody>
                  <a:tcPr/>
                </a:tc>
                <a:tc>
                  <a:txBody>
                    <a:bodyPr/>
                    <a:lstStyle/>
                    <a:p>
                      <a:r>
                        <a:rPr lang="en-CA" dirty="0"/>
                        <a:t>r, w</a:t>
                      </a:r>
                    </a:p>
                  </a:txBody>
                  <a:tcPr>
                    <a:solidFill>
                      <a:srgbClr val="FFC000"/>
                    </a:solidFill>
                  </a:tcPr>
                </a:tc>
                <a:tc>
                  <a:txBody>
                    <a:bodyPr/>
                    <a:lstStyle/>
                    <a:p>
                      <a:r>
                        <a:rPr lang="en-CA" dirty="0"/>
                        <a:t>r</a:t>
                      </a:r>
                    </a:p>
                  </a:txBody>
                  <a:tcPr>
                    <a:solidFill>
                      <a:srgbClr val="92D050"/>
                    </a:solidFill>
                  </a:tcPr>
                </a:tc>
                <a:tc>
                  <a:txBody>
                    <a:bodyPr/>
                    <a:lstStyle/>
                    <a:p>
                      <a:pPr algn="ctr"/>
                      <a:r>
                        <a:rPr lang="en-CA" dirty="0"/>
                        <a:t>OWNER</a:t>
                      </a:r>
                    </a:p>
                  </a:txBody>
                  <a:tcPr>
                    <a:solidFill>
                      <a:srgbClr val="00B0F0"/>
                    </a:solidFill>
                  </a:tcPr>
                </a:tc>
                <a:tc>
                  <a:txBody>
                    <a:bodyPr/>
                    <a:lstStyle/>
                    <a:p>
                      <a:pPr algn="ctr"/>
                      <a:r>
                        <a:rPr lang="en-CA" dirty="0"/>
                        <a:t>…</a:t>
                      </a:r>
                    </a:p>
                  </a:txBody>
                  <a:tcPr/>
                </a:tc>
                <a:tc>
                  <a:txBody>
                    <a:bodyPr/>
                    <a:lstStyle/>
                    <a:p>
                      <a:r>
                        <a:rPr lang="en-CA" dirty="0">
                          <a:solidFill>
                            <a:schemeClr val="bg1"/>
                          </a:solidFill>
                        </a:rPr>
                        <a:t>r</a:t>
                      </a:r>
                    </a:p>
                  </a:txBody>
                  <a:tcPr>
                    <a:solidFill>
                      <a:srgbClr val="7030A0"/>
                    </a:solidFill>
                  </a:tcPr>
                </a:tc>
                <a:extLst>
                  <a:ext uri="{0D108BD9-81ED-4DB2-BD59-A6C34878D82A}">
                    <a16:rowId xmlns:a16="http://schemas.microsoft.com/office/drawing/2014/main" val="2660292662"/>
                  </a:ext>
                </a:extLst>
              </a:tr>
            </a:tbl>
          </a:graphicData>
        </a:graphic>
      </p:graphicFrame>
      <p:pic>
        <p:nvPicPr>
          <p:cNvPr id="17" name="Picture 16">
            <a:extLst>
              <a:ext uri="{FF2B5EF4-FFF2-40B4-BE49-F238E27FC236}">
                <a16:creationId xmlns:a16="http://schemas.microsoft.com/office/drawing/2014/main" id="{6664708A-915B-463B-ABF0-35EEA7992869}"/>
              </a:ext>
            </a:extLst>
          </p:cNvPr>
          <p:cNvPicPr>
            <a:picLocks noChangeAspect="1"/>
          </p:cNvPicPr>
          <p:nvPr/>
        </p:nvPicPr>
        <p:blipFill>
          <a:blip r:embed="rId4"/>
          <a:stretch>
            <a:fillRect/>
          </a:stretch>
        </p:blipFill>
        <p:spPr>
          <a:xfrm>
            <a:off x="10099051" y="3430139"/>
            <a:ext cx="667452" cy="667452"/>
          </a:xfrm>
          <a:prstGeom prst="rect">
            <a:avLst/>
          </a:prstGeom>
        </p:spPr>
      </p:pic>
      <p:pic>
        <p:nvPicPr>
          <p:cNvPr id="18" name="Picture 17">
            <a:extLst>
              <a:ext uri="{FF2B5EF4-FFF2-40B4-BE49-F238E27FC236}">
                <a16:creationId xmlns:a16="http://schemas.microsoft.com/office/drawing/2014/main" id="{6EB7459D-7BB1-4176-8320-3E1249134D1F}"/>
              </a:ext>
            </a:extLst>
          </p:cNvPr>
          <p:cNvPicPr>
            <a:picLocks noChangeAspect="1"/>
          </p:cNvPicPr>
          <p:nvPr/>
        </p:nvPicPr>
        <p:blipFill>
          <a:blip r:embed="rId4"/>
          <a:stretch>
            <a:fillRect/>
          </a:stretch>
        </p:blipFill>
        <p:spPr>
          <a:xfrm>
            <a:off x="6110941" y="3430139"/>
            <a:ext cx="667452" cy="667452"/>
          </a:xfrm>
          <a:prstGeom prst="rect">
            <a:avLst/>
          </a:prstGeom>
        </p:spPr>
      </p:pic>
      <p:pic>
        <p:nvPicPr>
          <p:cNvPr id="19" name="Picture 18">
            <a:extLst>
              <a:ext uri="{FF2B5EF4-FFF2-40B4-BE49-F238E27FC236}">
                <a16:creationId xmlns:a16="http://schemas.microsoft.com/office/drawing/2014/main" id="{CC5A7CB5-3AD8-406A-BB10-717DD88532DE}"/>
              </a:ext>
            </a:extLst>
          </p:cNvPr>
          <p:cNvPicPr>
            <a:picLocks noChangeAspect="1"/>
          </p:cNvPicPr>
          <p:nvPr/>
        </p:nvPicPr>
        <p:blipFill>
          <a:blip r:embed="rId4"/>
          <a:stretch>
            <a:fillRect/>
          </a:stretch>
        </p:blipFill>
        <p:spPr>
          <a:xfrm>
            <a:off x="7440311" y="3430139"/>
            <a:ext cx="667452" cy="667452"/>
          </a:xfrm>
          <a:prstGeom prst="rect">
            <a:avLst/>
          </a:prstGeom>
        </p:spPr>
      </p:pic>
      <p:pic>
        <p:nvPicPr>
          <p:cNvPr id="20" name="Picture 19">
            <a:extLst>
              <a:ext uri="{FF2B5EF4-FFF2-40B4-BE49-F238E27FC236}">
                <a16:creationId xmlns:a16="http://schemas.microsoft.com/office/drawing/2014/main" id="{92F250F9-BCC0-4518-9177-C7B751751704}"/>
              </a:ext>
            </a:extLst>
          </p:cNvPr>
          <p:cNvPicPr>
            <a:picLocks noChangeAspect="1"/>
          </p:cNvPicPr>
          <p:nvPr/>
        </p:nvPicPr>
        <p:blipFill>
          <a:blip r:embed="rId4"/>
          <a:stretch>
            <a:fillRect/>
          </a:stretch>
        </p:blipFill>
        <p:spPr>
          <a:xfrm>
            <a:off x="4778804" y="3430139"/>
            <a:ext cx="667452" cy="667452"/>
          </a:xfrm>
          <a:prstGeom prst="rect">
            <a:avLst/>
          </a:prstGeom>
        </p:spPr>
      </p:pic>
      <p:pic>
        <p:nvPicPr>
          <p:cNvPr id="5" name="Picture 4">
            <a:extLst>
              <a:ext uri="{FF2B5EF4-FFF2-40B4-BE49-F238E27FC236}">
                <a16:creationId xmlns:a16="http://schemas.microsoft.com/office/drawing/2014/main" id="{EC435841-796B-48F7-AE56-C7B4188AB6A7}"/>
              </a:ext>
            </a:extLst>
          </p:cNvPr>
          <p:cNvPicPr>
            <a:picLocks noChangeAspect="1"/>
          </p:cNvPicPr>
          <p:nvPr/>
        </p:nvPicPr>
        <p:blipFill>
          <a:blip r:embed="rId5"/>
          <a:stretch>
            <a:fillRect/>
          </a:stretch>
        </p:blipFill>
        <p:spPr>
          <a:xfrm>
            <a:off x="4889222" y="6237349"/>
            <a:ext cx="446615" cy="745255"/>
          </a:xfrm>
          <a:prstGeom prst="rect">
            <a:avLst/>
          </a:prstGeom>
        </p:spPr>
      </p:pic>
      <p:pic>
        <p:nvPicPr>
          <p:cNvPr id="9" name="Picture 8">
            <a:extLst>
              <a:ext uri="{FF2B5EF4-FFF2-40B4-BE49-F238E27FC236}">
                <a16:creationId xmlns:a16="http://schemas.microsoft.com/office/drawing/2014/main" id="{C1146A58-0CC2-4E64-8F73-22E18E483684}"/>
              </a:ext>
            </a:extLst>
          </p:cNvPr>
          <p:cNvPicPr>
            <a:picLocks noChangeAspect="1"/>
          </p:cNvPicPr>
          <p:nvPr/>
        </p:nvPicPr>
        <p:blipFill>
          <a:blip r:embed="rId2"/>
          <a:stretch>
            <a:fillRect/>
          </a:stretch>
        </p:blipFill>
        <p:spPr>
          <a:xfrm>
            <a:off x="6276813" y="6237349"/>
            <a:ext cx="501580" cy="745255"/>
          </a:xfrm>
          <a:prstGeom prst="rect">
            <a:avLst/>
          </a:prstGeom>
        </p:spPr>
      </p:pic>
      <p:pic>
        <p:nvPicPr>
          <p:cNvPr id="21" name="Picture 20">
            <a:extLst>
              <a:ext uri="{FF2B5EF4-FFF2-40B4-BE49-F238E27FC236}">
                <a16:creationId xmlns:a16="http://schemas.microsoft.com/office/drawing/2014/main" id="{4DC3BAF8-66A3-4AED-BFD6-B16CB7ECA2AD}"/>
              </a:ext>
            </a:extLst>
          </p:cNvPr>
          <p:cNvPicPr>
            <a:picLocks noChangeAspect="1"/>
          </p:cNvPicPr>
          <p:nvPr/>
        </p:nvPicPr>
        <p:blipFill>
          <a:blip r:embed="rId6"/>
          <a:stretch>
            <a:fillRect/>
          </a:stretch>
        </p:blipFill>
        <p:spPr>
          <a:xfrm>
            <a:off x="10440111" y="6237348"/>
            <a:ext cx="483249" cy="954107"/>
          </a:xfrm>
          <a:prstGeom prst="rect">
            <a:avLst/>
          </a:prstGeom>
        </p:spPr>
      </p:pic>
      <p:pic>
        <p:nvPicPr>
          <p:cNvPr id="23" name="Picture 22">
            <a:extLst>
              <a:ext uri="{FF2B5EF4-FFF2-40B4-BE49-F238E27FC236}">
                <a16:creationId xmlns:a16="http://schemas.microsoft.com/office/drawing/2014/main" id="{F17FDD2D-3ADC-46A6-A9E9-692DC8220873}"/>
              </a:ext>
            </a:extLst>
          </p:cNvPr>
          <p:cNvPicPr>
            <a:picLocks noChangeAspect="1"/>
          </p:cNvPicPr>
          <p:nvPr/>
        </p:nvPicPr>
        <p:blipFill>
          <a:blip r:embed="rId7"/>
          <a:stretch>
            <a:fillRect/>
          </a:stretch>
        </p:blipFill>
        <p:spPr>
          <a:xfrm>
            <a:off x="7628492" y="6237349"/>
            <a:ext cx="515939" cy="954107"/>
          </a:xfrm>
          <a:prstGeom prst="rect">
            <a:avLst/>
          </a:prstGeom>
        </p:spPr>
      </p:pic>
    </p:spTree>
    <p:extLst>
      <p:ext uri="{BB962C8B-B14F-4D97-AF65-F5344CB8AC3E}">
        <p14:creationId xmlns:p14="http://schemas.microsoft.com/office/powerpoint/2010/main" val="3786559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par>
                                <p:cTn id="31" presetID="10"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ppt_x"/>
                                          </p:val>
                                        </p:tav>
                                        <p:tav tm="100000">
                                          <p:val>
                                            <p:strVal val="#ppt_x"/>
                                          </p:val>
                                        </p:tav>
                                      </p:tavLst>
                                    </p:anim>
                                    <p:anim calcmode="lin" valueType="num">
                                      <p:cBhvr additive="base">
                                        <p:cTn id="39" dur="500" fill="hold"/>
                                        <p:tgtEl>
                                          <p:spTgt spid="5"/>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500" fill="hold"/>
                                        <p:tgtEl>
                                          <p:spTgt spid="9"/>
                                        </p:tgtEl>
                                        <p:attrNameLst>
                                          <p:attrName>ppt_x</p:attrName>
                                        </p:attrNameLst>
                                      </p:cBhvr>
                                      <p:tavLst>
                                        <p:tav tm="0">
                                          <p:val>
                                            <p:strVal val="#ppt_x"/>
                                          </p:val>
                                        </p:tav>
                                        <p:tav tm="100000">
                                          <p:val>
                                            <p:strVal val="#ppt_x"/>
                                          </p:val>
                                        </p:tav>
                                      </p:tavLst>
                                    </p:anim>
                                    <p:anim calcmode="lin" valueType="num">
                                      <p:cBhvr additive="base">
                                        <p:cTn id="43" dur="500" fill="hold"/>
                                        <p:tgtEl>
                                          <p:spTgt spid="9"/>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additive="base">
                                        <p:cTn id="46" dur="500" fill="hold"/>
                                        <p:tgtEl>
                                          <p:spTgt spid="23"/>
                                        </p:tgtEl>
                                        <p:attrNameLst>
                                          <p:attrName>ppt_x</p:attrName>
                                        </p:attrNameLst>
                                      </p:cBhvr>
                                      <p:tavLst>
                                        <p:tav tm="0">
                                          <p:val>
                                            <p:strVal val="#ppt_x"/>
                                          </p:val>
                                        </p:tav>
                                        <p:tav tm="100000">
                                          <p:val>
                                            <p:strVal val="#ppt_x"/>
                                          </p:val>
                                        </p:tav>
                                      </p:tavLst>
                                    </p:anim>
                                    <p:anim calcmode="lin" valueType="num">
                                      <p:cBhvr additive="base">
                                        <p:cTn id="47" dur="500" fill="hold"/>
                                        <p:tgtEl>
                                          <p:spTgt spid="23"/>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additive="base">
                                        <p:cTn id="50" dur="500" fill="hold"/>
                                        <p:tgtEl>
                                          <p:spTgt spid="21"/>
                                        </p:tgtEl>
                                        <p:attrNameLst>
                                          <p:attrName>ppt_x</p:attrName>
                                        </p:attrNameLst>
                                      </p:cBhvr>
                                      <p:tavLst>
                                        <p:tav tm="0">
                                          <p:val>
                                            <p:strVal val="#ppt_x"/>
                                          </p:val>
                                        </p:tav>
                                        <p:tav tm="100000">
                                          <p:val>
                                            <p:strVal val="#ppt_x"/>
                                          </p:val>
                                        </p:tav>
                                      </p:tavLst>
                                    </p:anim>
                                    <p:anim calcmode="lin" valueType="num">
                                      <p:cBhvr additive="base">
                                        <p:cTn id="51"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C1715-616C-4A92-874F-1607DC3DC756}"/>
              </a:ext>
            </a:extLst>
          </p:cNvPr>
          <p:cNvSpPr>
            <a:spLocks noGrp="1"/>
          </p:cNvSpPr>
          <p:nvPr>
            <p:ph type="title"/>
          </p:nvPr>
        </p:nvSpPr>
        <p:spPr/>
        <p:txBody>
          <a:bodyPr/>
          <a:lstStyle/>
          <a:p>
            <a:r>
              <a:rPr lang="en-CA" dirty="0"/>
              <a:t>A little bit of Access Control</a:t>
            </a:r>
          </a:p>
        </p:txBody>
      </p:sp>
      <p:sp>
        <p:nvSpPr>
          <p:cNvPr id="3" name="Content Placeholder 2">
            <a:extLst>
              <a:ext uri="{FF2B5EF4-FFF2-40B4-BE49-F238E27FC236}">
                <a16:creationId xmlns:a16="http://schemas.microsoft.com/office/drawing/2014/main" id="{8A3F8B62-AA50-4EA2-940C-C9A7FF7A1D1F}"/>
              </a:ext>
            </a:extLst>
          </p:cNvPr>
          <p:cNvSpPr>
            <a:spLocks noGrp="1"/>
          </p:cNvSpPr>
          <p:nvPr>
            <p:ph idx="1"/>
          </p:nvPr>
        </p:nvSpPr>
        <p:spPr/>
        <p:txBody>
          <a:bodyPr/>
          <a:lstStyle/>
          <a:p>
            <a:r>
              <a:rPr lang="en-CA" dirty="0"/>
              <a:t>Now Alice is very worried.</a:t>
            </a:r>
          </a:p>
          <a:p>
            <a:pPr lvl="1"/>
            <a:r>
              <a:rPr lang="en-CA" dirty="0"/>
              <a:t>The owner of a file can choose the permissions for the file.</a:t>
            </a:r>
          </a:p>
          <a:p>
            <a:pPr lvl="2"/>
            <a:r>
              <a:rPr lang="en-CA" dirty="0"/>
              <a:t>But we are still using that “messy” table to keep track of things.</a:t>
            </a:r>
          </a:p>
          <a:p>
            <a:pPr lvl="2"/>
            <a:endParaRPr lang="en-CA" dirty="0"/>
          </a:p>
          <a:p>
            <a:pPr lvl="2"/>
            <a:r>
              <a:rPr lang="en-CA" dirty="0"/>
              <a:t>What if we keep adding new users?</a:t>
            </a:r>
          </a:p>
          <a:p>
            <a:pPr lvl="3"/>
            <a:r>
              <a:rPr lang="en-CA" dirty="0"/>
              <a:t>The complexity of managing permissions has not changed.</a:t>
            </a:r>
          </a:p>
          <a:p>
            <a:pPr lvl="4"/>
            <a:r>
              <a:rPr lang="en-CA" dirty="0"/>
              <a:t>It merely changed hands.</a:t>
            </a:r>
          </a:p>
        </p:txBody>
      </p:sp>
    </p:spTree>
    <p:extLst>
      <p:ext uri="{BB962C8B-B14F-4D97-AF65-F5344CB8AC3E}">
        <p14:creationId xmlns:p14="http://schemas.microsoft.com/office/powerpoint/2010/main" val="1221528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4C04F-71E6-414A-96BE-4E8809CC7D28}"/>
              </a:ext>
            </a:extLst>
          </p:cNvPr>
          <p:cNvSpPr>
            <a:spLocks noGrp="1"/>
          </p:cNvSpPr>
          <p:nvPr>
            <p:ph type="title"/>
          </p:nvPr>
        </p:nvSpPr>
        <p:spPr/>
        <p:txBody>
          <a:bodyPr/>
          <a:lstStyle/>
          <a:p>
            <a:r>
              <a:rPr lang="en-CA" dirty="0"/>
              <a:t>A little bit of Access Control</a:t>
            </a:r>
          </a:p>
        </p:txBody>
      </p:sp>
      <p:sp>
        <p:nvSpPr>
          <p:cNvPr id="8" name="Content Placeholder 2">
            <a:extLst>
              <a:ext uri="{FF2B5EF4-FFF2-40B4-BE49-F238E27FC236}">
                <a16:creationId xmlns:a16="http://schemas.microsoft.com/office/drawing/2014/main" id="{F376A7A8-CF70-4A01-BA18-7D497DE7D303}"/>
              </a:ext>
            </a:extLst>
          </p:cNvPr>
          <p:cNvSpPr txBox="1">
            <a:spLocks/>
          </p:cNvSpPr>
          <p:nvPr/>
        </p:nvSpPr>
        <p:spPr>
          <a:xfrm>
            <a:off x="6438899" y="1825625"/>
            <a:ext cx="4914901" cy="43513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10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10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10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10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CA" dirty="0"/>
              <a:t>Family’s computer</a:t>
            </a:r>
          </a:p>
        </p:txBody>
      </p:sp>
      <p:pic>
        <p:nvPicPr>
          <p:cNvPr id="10" name="Picture 9">
            <a:extLst>
              <a:ext uri="{FF2B5EF4-FFF2-40B4-BE49-F238E27FC236}">
                <a16:creationId xmlns:a16="http://schemas.microsoft.com/office/drawing/2014/main" id="{939DE25F-E721-40F0-88C1-8615B0B391EC}"/>
              </a:ext>
            </a:extLst>
          </p:cNvPr>
          <p:cNvPicPr>
            <a:picLocks noChangeAspect="1"/>
          </p:cNvPicPr>
          <p:nvPr/>
        </p:nvPicPr>
        <p:blipFill>
          <a:blip r:embed="rId2"/>
          <a:stretch>
            <a:fillRect/>
          </a:stretch>
        </p:blipFill>
        <p:spPr>
          <a:xfrm>
            <a:off x="7743663" y="2376340"/>
            <a:ext cx="2305372" cy="2105319"/>
          </a:xfrm>
          <a:prstGeom prst="rect">
            <a:avLst/>
          </a:prstGeom>
        </p:spPr>
      </p:pic>
      <p:sp>
        <p:nvSpPr>
          <p:cNvPr id="7" name="Content Placeholder 2">
            <a:extLst>
              <a:ext uri="{FF2B5EF4-FFF2-40B4-BE49-F238E27FC236}">
                <a16:creationId xmlns:a16="http://schemas.microsoft.com/office/drawing/2014/main" id="{367D810E-8BB7-4743-BB68-58936472637E}"/>
              </a:ext>
            </a:extLst>
          </p:cNvPr>
          <p:cNvSpPr txBox="1">
            <a:spLocks/>
          </p:cNvSpPr>
          <p:nvPr/>
        </p:nvSpPr>
        <p:spPr>
          <a:xfrm>
            <a:off x="838199" y="1825625"/>
            <a:ext cx="3610137" cy="43513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10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10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10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10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CA" sz="2400" dirty="0"/>
              <a:t>Meet Eli &amp; </a:t>
            </a:r>
            <a:r>
              <a:rPr lang="en-CA" sz="2400" dirty="0" err="1"/>
              <a:t>Karldoggo</a:t>
            </a:r>
            <a:endParaRPr lang="en-CA" sz="2400" dirty="0"/>
          </a:p>
        </p:txBody>
      </p:sp>
      <p:pic>
        <p:nvPicPr>
          <p:cNvPr id="9" name="Picture 8">
            <a:extLst>
              <a:ext uri="{FF2B5EF4-FFF2-40B4-BE49-F238E27FC236}">
                <a16:creationId xmlns:a16="http://schemas.microsoft.com/office/drawing/2014/main" id="{AF883401-0E36-4F95-B7B4-C881D67A73AD}"/>
              </a:ext>
            </a:extLst>
          </p:cNvPr>
          <p:cNvPicPr>
            <a:picLocks noChangeAspect="1"/>
          </p:cNvPicPr>
          <p:nvPr/>
        </p:nvPicPr>
        <p:blipFill>
          <a:blip r:embed="rId3"/>
          <a:srcRect/>
          <a:stretch/>
        </p:blipFill>
        <p:spPr>
          <a:xfrm>
            <a:off x="1078732" y="2836332"/>
            <a:ext cx="1616809" cy="2252708"/>
          </a:xfrm>
          <a:prstGeom prst="rect">
            <a:avLst/>
          </a:prstGeom>
        </p:spPr>
      </p:pic>
      <p:pic>
        <p:nvPicPr>
          <p:cNvPr id="11" name="Picture 10">
            <a:extLst>
              <a:ext uri="{FF2B5EF4-FFF2-40B4-BE49-F238E27FC236}">
                <a16:creationId xmlns:a16="http://schemas.microsoft.com/office/drawing/2014/main" id="{64176F7E-99F4-49DE-924B-EEA4DBEBCEF0}"/>
              </a:ext>
            </a:extLst>
          </p:cNvPr>
          <p:cNvPicPr>
            <a:picLocks noChangeAspect="1"/>
          </p:cNvPicPr>
          <p:nvPr/>
        </p:nvPicPr>
        <p:blipFill>
          <a:blip r:embed="rId4"/>
          <a:stretch>
            <a:fillRect/>
          </a:stretch>
        </p:blipFill>
        <p:spPr>
          <a:xfrm>
            <a:off x="8562623" y="2761547"/>
            <a:ext cx="667452" cy="667452"/>
          </a:xfrm>
          <a:prstGeom prst="rect">
            <a:avLst/>
          </a:prstGeom>
        </p:spPr>
      </p:pic>
      <p:pic>
        <p:nvPicPr>
          <p:cNvPr id="12" name="Picture 11">
            <a:extLst>
              <a:ext uri="{FF2B5EF4-FFF2-40B4-BE49-F238E27FC236}">
                <a16:creationId xmlns:a16="http://schemas.microsoft.com/office/drawing/2014/main" id="{12DD804D-6EB6-4019-A20B-26C1388A3F6D}"/>
              </a:ext>
            </a:extLst>
          </p:cNvPr>
          <p:cNvPicPr>
            <a:picLocks noChangeAspect="1"/>
          </p:cNvPicPr>
          <p:nvPr/>
        </p:nvPicPr>
        <p:blipFill>
          <a:blip r:embed="rId4"/>
          <a:stretch>
            <a:fillRect/>
          </a:stretch>
        </p:blipFill>
        <p:spPr>
          <a:xfrm>
            <a:off x="8562623" y="2761547"/>
            <a:ext cx="667452" cy="667452"/>
          </a:xfrm>
          <a:prstGeom prst="rect">
            <a:avLst/>
          </a:prstGeom>
        </p:spPr>
      </p:pic>
      <p:pic>
        <p:nvPicPr>
          <p:cNvPr id="13" name="Picture 12">
            <a:extLst>
              <a:ext uri="{FF2B5EF4-FFF2-40B4-BE49-F238E27FC236}">
                <a16:creationId xmlns:a16="http://schemas.microsoft.com/office/drawing/2014/main" id="{360E2EF0-2F3C-4597-A077-7EEE60E1824C}"/>
              </a:ext>
            </a:extLst>
          </p:cNvPr>
          <p:cNvPicPr>
            <a:picLocks noChangeAspect="1"/>
          </p:cNvPicPr>
          <p:nvPr/>
        </p:nvPicPr>
        <p:blipFill>
          <a:blip r:embed="rId4"/>
          <a:stretch>
            <a:fillRect/>
          </a:stretch>
        </p:blipFill>
        <p:spPr>
          <a:xfrm>
            <a:off x="8562623" y="2761547"/>
            <a:ext cx="667452" cy="667452"/>
          </a:xfrm>
          <a:prstGeom prst="rect">
            <a:avLst/>
          </a:prstGeom>
        </p:spPr>
      </p:pic>
      <p:pic>
        <p:nvPicPr>
          <p:cNvPr id="14" name="Picture 13">
            <a:extLst>
              <a:ext uri="{FF2B5EF4-FFF2-40B4-BE49-F238E27FC236}">
                <a16:creationId xmlns:a16="http://schemas.microsoft.com/office/drawing/2014/main" id="{A765E14D-3990-4516-B0E3-25F57A240801}"/>
              </a:ext>
            </a:extLst>
          </p:cNvPr>
          <p:cNvPicPr>
            <a:picLocks noChangeAspect="1"/>
          </p:cNvPicPr>
          <p:nvPr/>
        </p:nvPicPr>
        <p:blipFill>
          <a:blip r:embed="rId4"/>
          <a:stretch>
            <a:fillRect/>
          </a:stretch>
        </p:blipFill>
        <p:spPr>
          <a:xfrm>
            <a:off x="8562623" y="2761547"/>
            <a:ext cx="667452" cy="667452"/>
          </a:xfrm>
          <a:prstGeom prst="rect">
            <a:avLst/>
          </a:prstGeom>
        </p:spPr>
      </p:pic>
      <p:sp>
        <p:nvSpPr>
          <p:cNvPr id="15" name="Content Placeholder 2">
            <a:extLst>
              <a:ext uri="{FF2B5EF4-FFF2-40B4-BE49-F238E27FC236}">
                <a16:creationId xmlns:a16="http://schemas.microsoft.com/office/drawing/2014/main" id="{C6529FF3-48D0-45F1-B838-6E8F4F97FFEB}"/>
              </a:ext>
            </a:extLst>
          </p:cNvPr>
          <p:cNvSpPr txBox="1">
            <a:spLocks/>
          </p:cNvSpPr>
          <p:nvPr/>
        </p:nvSpPr>
        <p:spPr>
          <a:xfrm>
            <a:off x="6600366" y="4806090"/>
            <a:ext cx="4914901" cy="43513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10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10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10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10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CA" dirty="0">
                <a:solidFill>
                  <a:schemeClr val="accent2"/>
                </a:solidFill>
              </a:rPr>
              <a:t>and the family’s files!</a:t>
            </a:r>
          </a:p>
        </p:txBody>
      </p:sp>
      <p:pic>
        <p:nvPicPr>
          <p:cNvPr id="16" name="Picture 15">
            <a:extLst>
              <a:ext uri="{FF2B5EF4-FFF2-40B4-BE49-F238E27FC236}">
                <a16:creationId xmlns:a16="http://schemas.microsoft.com/office/drawing/2014/main" id="{64237EA5-EB26-4604-A1C3-27E11C66B83D}"/>
              </a:ext>
            </a:extLst>
          </p:cNvPr>
          <p:cNvPicPr>
            <a:picLocks noChangeAspect="1"/>
          </p:cNvPicPr>
          <p:nvPr/>
        </p:nvPicPr>
        <p:blipFill>
          <a:blip r:embed="rId5"/>
          <a:srcRect/>
          <a:stretch/>
        </p:blipFill>
        <p:spPr>
          <a:xfrm>
            <a:off x="2857008" y="3311499"/>
            <a:ext cx="1513096" cy="1379587"/>
          </a:xfrm>
          <a:prstGeom prst="rect">
            <a:avLst/>
          </a:prstGeom>
        </p:spPr>
      </p:pic>
    </p:spTree>
    <p:extLst>
      <p:ext uri="{BB962C8B-B14F-4D97-AF65-F5344CB8AC3E}">
        <p14:creationId xmlns:p14="http://schemas.microsoft.com/office/powerpoint/2010/main" val="3607009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anim calcmode="lin" valueType="num">
                                      <p:cBhvr>
                                        <p:cTn id="12" dur="1000" fill="hold"/>
                                        <p:tgtEl>
                                          <p:spTgt spid="16"/>
                                        </p:tgtEl>
                                        <p:attrNameLst>
                                          <p:attrName>ppt_x</p:attrName>
                                        </p:attrNameLst>
                                      </p:cBhvr>
                                      <p:tavLst>
                                        <p:tav tm="0">
                                          <p:val>
                                            <p:strVal val="#ppt_x"/>
                                          </p:val>
                                        </p:tav>
                                        <p:tav tm="100000">
                                          <p:val>
                                            <p:strVal val="#ppt_x"/>
                                          </p:val>
                                        </p:tav>
                                      </p:tavLst>
                                    </p:anim>
                                    <p:anim calcmode="lin" valueType="num">
                                      <p:cBhvr>
                                        <p:cTn id="13" dur="1000" fill="hold"/>
                                        <p:tgtEl>
                                          <p:spTgt spid="16"/>
                                        </p:tgtEl>
                                        <p:attrNameLst>
                                          <p:attrName>ppt_y</p:attrName>
                                        </p:attrNameLst>
                                      </p:cBhvr>
                                      <p:tavLst>
                                        <p:tav tm="0">
                                          <p:val>
                                            <p:strVal val="#ppt_y+.1"/>
                                          </p:val>
                                        </p:tav>
                                        <p:tav tm="100000">
                                          <p:val>
                                            <p:strVal val="#ppt_y"/>
                                          </p:val>
                                        </p:tav>
                                      </p:tavLst>
                                    </p:anim>
                                  </p:childTnLst>
                                </p:cTn>
                              </p:par>
                              <p:par>
                                <p:cTn id="14" presetID="1"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nodeType="clickEffect">
                                  <p:stCondLst>
                                    <p:cond delay="0"/>
                                  </p:stCondLst>
                                  <p:childTnLst>
                                    <p:animMotion origin="layout" path="M 2.5E-6 1.11111E-6 L -0.29115 0.19329 " pathEditMode="relative" rAng="0" ptsTypes="AA">
                                      <p:cBhvr>
                                        <p:cTn id="19" dur="2000" fill="hold"/>
                                        <p:tgtEl>
                                          <p:spTgt spid="11"/>
                                        </p:tgtEl>
                                        <p:attrNameLst>
                                          <p:attrName>ppt_x</p:attrName>
                                          <p:attrName>ppt_y</p:attrName>
                                        </p:attrNameLst>
                                      </p:cBhvr>
                                      <p:rCtr x="-14557" y="9653"/>
                                    </p:animMotion>
                                  </p:childTnLst>
                                </p:cTn>
                              </p:par>
                              <p:par>
                                <p:cTn id="20" presetID="42" presetClass="path" presetSubtype="0" accel="50000" decel="50000" fill="hold" nodeType="withEffect">
                                  <p:stCondLst>
                                    <p:cond delay="0"/>
                                  </p:stCondLst>
                                  <p:childTnLst>
                                    <p:animMotion origin="layout" path="M 2.5E-6 1.11111E-6 L -0.29219 0.04861 " pathEditMode="relative" rAng="0" ptsTypes="AA">
                                      <p:cBhvr>
                                        <p:cTn id="21" dur="2000" fill="hold"/>
                                        <p:tgtEl>
                                          <p:spTgt spid="12"/>
                                        </p:tgtEl>
                                        <p:attrNameLst>
                                          <p:attrName>ppt_x</p:attrName>
                                          <p:attrName>ppt_y</p:attrName>
                                        </p:attrNameLst>
                                      </p:cBhvr>
                                      <p:rCtr x="-14609" y="2431"/>
                                    </p:animMotion>
                                  </p:childTnLst>
                                </p:cTn>
                              </p:par>
                              <p:par>
                                <p:cTn id="22" presetID="42" presetClass="path" presetSubtype="0" accel="50000" decel="50000" fill="hold" nodeType="withEffect">
                                  <p:stCondLst>
                                    <p:cond delay="0"/>
                                  </p:stCondLst>
                                  <p:childTnLst>
                                    <p:animMotion origin="layout" path="M 2.5E-6 1.11111E-6 L -0.29427 -0.1007 " pathEditMode="relative" rAng="0" ptsTypes="AA">
                                      <p:cBhvr>
                                        <p:cTn id="23" dur="2000" fill="hold"/>
                                        <p:tgtEl>
                                          <p:spTgt spid="13"/>
                                        </p:tgtEl>
                                        <p:attrNameLst>
                                          <p:attrName>ppt_x</p:attrName>
                                          <p:attrName>ppt_y</p:attrName>
                                        </p:attrNameLst>
                                      </p:cBhvr>
                                      <p:rCtr x="-14714" y="-5046"/>
                                    </p:animMotion>
                                  </p:childTnLst>
                                </p:cTn>
                              </p:par>
                              <p:par>
                                <p:cTn id="24" presetID="42" presetClass="path" presetSubtype="0" accel="50000" decel="50000" fill="hold" nodeType="withEffect">
                                  <p:stCondLst>
                                    <p:cond delay="0"/>
                                  </p:stCondLst>
                                  <p:childTnLst>
                                    <p:animMotion origin="layout" path="M 2.5E-6 1.11111E-6 L -0.28802 0.34491 " pathEditMode="relative" rAng="0" ptsTypes="AA">
                                      <p:cBhvr>
                                        <p:cTn id="25" dur="2000" fill="hold"/>
                                        <p:tgtEl>
                                          <p:spTgt spid="14"/>
                                        </p:tgtEl>
                                        <p:attrNameLst>
                                          <p:attrName>ppt_x</p:attrName>
                                          <p:attrName>ppt_y</p:attrName>
                                        </p:attrNameLst>
                                      </p:cBhvr>
                                      <p:rCtr x="-14401" y="17245"/>
                                    </p:animMotion>
                                  </p:childTnLst>
                                </p:cTn>
                              </p:par>
                              <p:par>
                                <p:cTn id="26" presetID="26"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down)">
                                      <p:cBhvr>
                                        <p:cTn id="28" dur="580">
                                          <p:stCondLst>
                                            <p:cond delay="0"/>
                                          </p:stCondLst>
                                        </p:cTn>
                                        <p:tgtEl>
                                          <p:spTgt spid="15"/>
                                        </p:tgtEl>
                                      </p:cBhvr>
                                    </p:animEffect>
                                    <p:anim calcmode="lin" valueType="num">
                                      <p:cBhvr>
                                        <p:cTn id="29"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34" dur="26">
                                          <p:stCondLst>
                                            <p:cond delay="650"/>
                                          </p:stCondLst>
                                        </p:cTn>
                                        <p:tgtEl>
                                          <p:spTgt spid="15"/>
                                        </p:tgtEl>
                                      </p:cBhvr>
                                      <p:to x="100000" y="60000"/>
                                    </p:animScale>
                                    <p:animScale>
                                      <p:cBhvr>
                                        <p:cTn id="35" dur="166" decel="50000">
                                          <p:stCondLst>
                                            <p:cond delay="676"/>
                                          </p:stCondLst>
                                        </p:cTn>
                                        <p:tgtEl>
                                          <p:spTgt spid="15"/>
                                        </p:tgtEl>
                                      </p:cBhvr>
                                      <p:to x="100000" y="100000"/>
                                    </p:animScale>
                                    <p:animScale>
                                      <p:cBhvr>
                                        <p:cTn id="36" dur="26">
                                          <p:stCondLst>
                                            <p:cond delay="1312"/>
                                          </p:stCondLst>
                                        </p:cTn>
                                        <p:tgtEl>
                                          <p:spTgt spid="15"/>
                                        </p:tgtEl>
                                      </p:cBhvr>
                                      <p:to x="100000" y="80000"/>
                                    </p:animScale>
                                    <p:animScale>
                                      <p:cBhvr>
                                        <p:cTn id="37" dur="166" decel="50000">
                                          <p:stCondLst>
                                            <p:cond delay="1338"/>
                                          </p:stCondLst>
                                        </p:cTn>
                                        <p:tgtEl>
                                          <p:spTgt spid="15"/>
                                        </p:tgtEl>
                                      </p:cBhvr>
                                      <p:to x="100000" y="100000"/>
                                    </p:animScale>
                                    <p:animScale>
                                      <p:cBhvr>
                                        <p:cTn id="38" dur="26">
                                          <p:stCondLst>
                                            <p:cond delay="1642"/>
                                          </p:stCondLst>
                                        </p:cTn>
                                        <p:tgtEl>
                                          <p:spTgt spid="15"/>
                                        </p:tgtEl>
                                      </p:cBhvr>
                                      <p:to x="100000" y="90000"/>
                                    </p:animScale>
                                    <p:animScale>
                                      <p:cBhvr>
                                        <p:cTn id="39" dur="166" decel="50000">
                                          <p:stCondLst>
                                            <p:cond delay="1668"/>
                                          </p:stCondLst>
                                        </p:cTn>
                                        <p:tgtEl>
                                          <p:spTgt spid="15"/>
                                        </p:tgtEl>
                                      </p:cBhvr>
                                      <p:to x="100000" y="100000"/>
                                    </p:animScale>
                                    <p:animScale>
                                      <p:cBhvr>
                                        <p:cTn id="40" dur="26">
                                          <p:stCondLst>
                                            <p:cond delay="1808"/>
                                          </p:stCondLst>
                                        </p:cTn>
                                        <p:tgtEl>
                                          <p:spTgt spid="15"/>
                                        </p:tgtEl>
                                      </p:cBhvr>
                                      <p:to x="100000" y="95000"/>
                                    </p:animScale>
                                    <p:animScale>
                                      <p:cBhvr>
                                        <p:cTn id="41"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C1715-616C-4A92-874F-1607DC3DC756}"/>
              </a:ext>
            </a:extLst>
          </p:cNvPr>
          <p:cNvSpPr>
            <a:spLocks noGrp="1"/>
          </p:cNvSpPr>
          <p:nvPr>
            <p:ph type="title"/>
          </p:nvPr>
        </p:nvSpPr>
        <p:spPr/>
        <p:txBody>
          <a:bodyPr/>
          <a:lstStyle/>
          <a:p>
            <a:r>
              <a:rPr lang="en-CA" dirty="0"/>
              <a:t>A little bit of Access Control</a:t>
            </a:r>
          </a:p>
        </p:txBody>
      </p:sp>
      <p:sp>
        <p:nvSpPr>
          <p:cNvPr id="3" name="Content Placeholder 2">
            <a:extLst>
              <a:ext uri="{FF2B5EF4-FFF2-40B4-BE49-F238E27FC236}">
                <a16:creationId xmlns:a16="http://schemas.microsoft.com/office/drawing/2014/main" id="{8A3F8B62-AA50-4EA2-940C-C9A7FF7A1D1F}"/>
              </a:ext>
            </a:extLst>
          </p:cNvPr>
          <p:cNvSpPr>
            <a:spLocks noGrp="1"/>
          </p:cNvSpPr>
          <p:nvPr>
            <p:ph idx="1"/>
          </p:nvPr>
        </p:nvSpPr>
        <p:spPr/>
        <p:txBody>
          <a:bodyPr/>
          <a:lstStyle/>
          <a:p>
            <a:r>
              <a:rPr lang="en-CA" dirty="0"/>
              <a:t>Now Alice is extremely worried.</a:t>
            </a:r>
          </a:p>
          <a:p>
            <a:pPr lvl="1"/>
            <a:r>
              <a:rPr lang="en-CA" dirty="0"/>
              <a:t>Even the dog is using the computer.</a:t>
            </a:r>
          </a:p>
          <a:p>
            <a:pPr lvl="2"/>
            <a:r>
              <a:rPr lang="en-CA" dirty="0"/>
              <a:t>What is he using it for?</a:t>
            </a:r>
          </a:p>
          <a:p>
            <a:pPr lvl="2"/>
            <a:endParaRPr lang="en-CA" dirty="0"/>
          </a:p>
          <a:p>
            <a:pPr lvl="1"/>
            <a:r>
              <a:rPr lang="en-CA" dirty="0"/>
              <a:t>The family has grown, she can’t even remember the name of all the people who use the computer.</a:t>
            </a:r>
          </a:p>
        </p:txBody>
      </p:sp>
    </p:spTree>
    <p:extLst>
      <p:ext uri="{BB962C8B-B14F-4D97-AF65-F5344CB8AC3E}">
        <p14:creationId xmlns:p14="http://schemas.microsoft.com/office/powerpoint/2010/main" val="2394198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CDBD66-481F-42D4-9542-B3800379C63B}"/>
              </a:ext>
            </a:extLst>
          </p:cNvPr>
          <p:cNvSpPr>
            <a:spLocks noGrp="1"/>
          </p:cNvSpPr>
          <p:nvPr>
            <p:ph type="title"/>
          </p:nvPr>
        </p:nvSpPr>
        <p:spPr>
          <a:xfrm>
            <a:off x="838200" y="365125"/>
            <a:ext cx="10515600" cy="1325563"/>
          </a:xfrm>
        </p:spPr>
        <p:txBody>
          <a:bodyPr/>
          <a:lstStyle/>
          <a:p>
            <a:r>
              <a:rPr lang="en-US" dirty="0"/>
              <a:t>Objectives</a:t>
            </a:r>
          </a:p>
        </p:txBody>
      </p:sp>
      <p:sp>
        <p:nvSpPr>
          <p:cNvPr id="5" name="Content Placeholder 4">
            <a:extLst>
              <a:ext uri="{FF2B5EF4-FFF2-40B4-BE49-F238E27FC236}">
                <a16:creationId xmlns:a16="http://schemas.microsoft.com/office/drawing/2014/main" id="{6A7810FC-C4C9-449A-BDA5-BBCD867A295A}"/>
              </a:ext>
            </a:extLst>
          </p:cNvPr>
          <p:cNvSpPr>
            <a:spLocks noGrp="1"/>
          </p:cNvSpPr>
          <p:nvPr>
            <p:ph idx="1"/>
          </p:nvPr>
        </p:nvSpPr>
        <p:spPr>
          <a:xfrm>
            <a:off x="838200" y="1825625"/>
            <a:ext cx="10515600" cy="4351338"/>
          </a:xfrm>
        </p:spPr>
        <p:txBody>
          <a:bodyPr>
            <a:normAutofit/>
          </a:bodyPr>
          <a:lstStyle/>
          <a:p>
            <a:pPr lvl="1"/>
            <a:r>
              <a:rPr lang="en-CA" dirty="0"/>
              <a:t>Learn about the Linux filesystem permissions</a:t>
            </a:r>
          </a:p>
          <a:p>
            <a:pPr lvl="1"/>
            <a:r>
              <a:rPr lang="en-CA" dirty="0"/>
              <a:t>Be able to use absolute and relative paths</a:t>
            </a:r>
          </a:p>
          <a:p>
            <a:pPr lvl="1"/>
            <a:r>
              <a:rPr lang="en-CA" dirty="0"/>
              <a:t>Be able to identify and use symbolic links</a:t>
            </a:r>
          </a:p>
          <a:p>
            <a:pPr lvl="1"/>
            <a:r>
              <a:rPr lang="en-CA" dirty="0"/>
              <a:t>Check free space and available partitions in the file system</a:t>
            </a:r>
          </a:p>
          <a:p>
            <a:pPr lvl="1"/>
            <a:r>
              <a:rPr lang="en-CA" dirty="0"/>
              <a:t>Understand Users and Groups in Linux</a:t>
            </a:r>
          </a:p>
        </p:txBody>
      </p:sp>
    </p:spTree>
    <p:extLst>
      <p:ext uri="{BB962C8B-B14F-4D97-AF65-F5344CB8AC3E}">
        <p14:creationId xmlns:p14="http://schemas.microsoft.com/office/powerpoint/2010/main" val="2464562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E13B1-F932-4255-828C-7D71C70A95C3}"/>
              </a:ext>
            </a:extLst>
          </p:cNvPr>
          <p:cNvSpPr>
            <a:spLocks noGrp="1"/>
          </p:cNvSpPr>
          <p:nvPr>
            <p:ph type="title"/>
          </p:nvPr>
        </p:nvSpPr>
        <p:spPr/>
        <p:txBody>
          <a:bodyPr/>
          <a:lstStyle/>
          <a:p>
            <a:r>
              <a:rPr lang="en-CA" dirty="0"/>
              <a:t>A little bit of Access Control</a:t>
            </a:r>
          </a:p>
        </p:txBody>
      </p:sp>
      <p:pic>
        <p:nvPicPr>
          <p:cNvPr id="4" name="Content Placeholder 3">
            <a:extLst>
              <a:ext uri="{FF2B5EF4-FFF2-40B4-BE49-F238E27FC236}">
                <a16:creationId xmlns:a16="http://schemas.microsoft.com/office/drawing/2014/main" id="{98B2DF2B-B75E-4393-B684-69A7254AE89A}"/>
              </a:ext>
            </a:extLst>
          </p:cNvPr>
          <p:cNvPicPr>
            <a:picLocks noGrp="1" noChangeAspect="1"/>
          </p:cNvPicPr>
          <p:nvPr>
            <p:ph idx="1"/>
          </p:nvPr>
        </p:nvPicPr>
        <p:blipFill>
          <a:blip r:embed="rId2"/>
          <a:srcRect/>
          <a:stretch/>
        </p:blipFill>
        <p:spPr>
          <a:xfrm>
            <a:off x="838200" y="4052237"/>
            <a:ext cx="1646793" cy="1501487"/>
          </a:xfrm>
          <a:prstGeom prst="rect">
            <a:avLst/>
          </a:prstGeom>
        </p:spPr>
      </p:pic>
      <p:pic>
        <p:nvPicPr>
          <p:cNvPr id="1026" name="Picture 2" descr="Idea, lamp, marketing, outline icon - Free download">
            <a:extLst>
              <a:ext uri="{FF2B5EF4-FFF2-40B4-BE49-F238E27FC236}">
                <a16:creationId xmlns:a16="http://schemas.microsoft.com/office/drawing/2014/main" id="{82780A5E-9630-4092-87A5-3964A1C3F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012" y="2097116"/>
            <a:ext cx="1165168" cy="11651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8E49B31-4785-44AD-9FE7-C179DE412605}"/>
              </a:ext>
            </a:extLst>
          </p:cNvPr>
          <p:cNvSpPr txBox="1"/>
          <p:nvPr/>
        </p:nvSpPr>
        <p:spPr>
          <a:xfrm>
            <a:off x="2484992" y="2061955"/>
            <a:ext cx="8627995" cy="1569660"/>
          </a:xfrm>
          <a:prstGeom prst="rect">
            <a:avLst/>
          </a:prstGeom>
          <a:noFill/>
        </p:spPr>
        <p:txBody>
          <a:bodyPr wrap="square" rtlCol="0">
            <a:spAutoFit/>
          </a:bodyPr>
          <a:lstStyle/>
          <a:p>
            <a:r>
              <a:rPr lang="en-CA" sz="3200" dirty="0"/>
              <a:t>It’s time to simplify things Let’s separate the users into groups and let specific groups have access to the files.</a:t>
            </a:r>
          </a:p>
        </p:txBody>
      </p:sp>
      <p:graphicFrame>
        <p:nvGraphicFramePr>
          <p:cNvPr id="17" name="Table 8">
            <a:extLst>
              <a:ext uri="{FF2B5EF4-FFF2-40B4-BE49-F238E27FC236}">
                <a16:creationId xmlns:a16="http://schemas.microsoft.com/office/drawing/2014/main" id="{FCDBF300-4762-4F6D-937A-CFEBDD495F93}"/>
              </a:ext>
            </a:extLst>
          </p:cNvPr>
          <p:cNvGraphicFramePr>
            <a:graphicFrameLocks noGrp="1"/>
          </p:cNvGraphicFramePr>
          <p:nvPr>
            <p:extLst>
              <p:ext uri="{D42A27DB-BD31-4B8C-83A1-F6EECF244321}">
                <p14:modId xmlns:p14="http://schemas.microsoft.com/office/powerpoint/2010/main" val="2069363159"/>
              </p:ext>
            </p:extLst>
          </p:nvPr>
        </p:nvGraphicFramePr>
        <p:xfrm>
          <a:off x="3225798" y="4246720"/>
          <a:ext cx="8128002" cy="18542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697188780"/>
                    </a:ext>
                  </a:extLst>
                </a:gridCol>
                <a:gridCol w="1354667">
                  <a:extLst>
                    <a:ext uri="{9D8B030D-6E8A-4147-A177-3AD203B41FA5}">
                      <a16:colId xmlns:a16="http://schemas.microsoft.com/office/drawing/2014/main" val="13277828"/>
                    </a:ext>
                  </a:extLst>
                </a:gridCol>
                <a:gridCol w="1354667">
                  <a:extLst>
                    <a:ext uri="{9D8B030D-6E8A-4147-A177-3AD203B41FA5}">
                      <a16:colId xmlns:a16="http://schemas.microsoft.com/office/drawing/2014/main" val="911737229"/>
                    </a:ext>
                  </a:extLst>
                </a:gridCol>
                <a:gridCol w="1354667">
                  <a:extLst>
                    <a:ext uri="{9D8B030D-6E8A-4147-A177-3AD203B41FA5}">
                      <a16:colId xmlns:a16="http://schemas.microsoft.com/office/drawing/2014/main" val="2545789381"/>
                    </a:ext>
                  </a:extLst>
                </a:gridCol>
                <a:gridCol w="1354667">
                  <a:extLst>
                    <a:ext uri="{9D8B030D-6E8A-4147-A177-3AD203B41FA5}">
                      <a16:colId xmlns:a16="http://schemas.microsoft.com/office/drawing/2014/main" val="4113747121"/>
                    </a:ext>
                  </a:extLst>
                </a:gridCol>
                <a:gridCol w="1354667">
                  <a:extLst>
                    <a:ext uri="{9D8B030D-6E8A-4147-A177-3AD203B41FA5}">
                      <a16:colId xmlns:a16="http://schemas.microsoft.com/office/drawing/2014/main" val="4042965900"/>
                    </a:ext>
                  </a:extLst>
                </a:gridCol>
              </a:tblGrid>
              <a:tr h="370840">
                <a:tc>
                  <a:txBody>
                    <a:bodyPr/>
                    <a:lstStyle/>
                    <a:p>
                      <a:r>
                        <a:rPr lang="en-CA" dirty="0"/>
                        <a:t>Group</a:t>
                      </a:r>
                    </a:p>
                  </a:txBody>
                  <a:tcPr/>
                </a:tc>
                <a:tc>
                  <a:txBody>
                    <a:bodyPr/>
                    <a:lstStyle/>
                    <a:p>
                      <a:r>
                        <a:rPr lang="en-CA" dirty="0"/>
                        <a:t>File 1334</a:t>
                      </a:r>
                    </a:p>
                  </a:txBody>
                  <a:tcPr/>
                </a:tc>
                <a:tc>
                  <a:txBody>
                    <a:bodyPr/>
                    <a:lstStyle/>
                    <a:p>
                      <a:r>
                        <a:rPr lang="en-CA" dirty="0"/>
                        <a:t>File 2355</a:t>
                      </a:r>
                    </a:p>
                  </a:txBody>
                  <a:tcPr/>
                </a:tc>
                <a:tc>
                  <a:txBody>
                    <a:bodyPr/>
                    <a:lstStyle/>
                    <a:p>
                      <a:r>
                        <a:rPr lang="en-CA" dirty="0"/>
                        <a:t>File 3134</a:t>
                      </a:r>
                    </a:p>
                  </a:txBody>
                  <a:tcPr/>
                </a:tc>
                <a:tc>
                  <a:txBody>
                    <a:bodyPr/>
                    <a:lstStyle/>
                    <a:p>
                      <a:pPr algn="ctr"/>
                      <a:r>
                        <a:rPr lang="en-CA" dirty="0"/>
                        <a:t>…</a:t>
                      </a:r>
                    </a:p>
                  </a:txBody>
                  <a:tcPr/>
                </a:tc>
                <a:tc>
                  <a:txBody>
                    <a:bodyPr/>
                    <a:lstStyle/>
                    <a:p>
                      <a:r>
                        <a:rPr lang="en-CA" dirty="0"/>
                        <a:t>File 15750</a:t>
                      </a:r>
                    </a:p>
                  </a:txBody>
                  <a:tcPr/>
                </a:tc>
                <a:extLst>
                  <a:ext uri="{0D108BD9-81ED-4DB2-BD59-A6C34878D82A}">
                    <a16:rowId xmlns:a16="http://schemas.microsoft.com/office/drawing/2014/main" val="648825932"/>
                  </a:ext>
                </a:extLst>
              </a:tr>
              <a:tr h="370840">
                <a:tc>
                  <a:txBody>
                    <a:bodyPr/>
                    <a:lstStyle/>
                    <a:p>
                      <a:r>
                        <a:rPr lang="en-CA" dirty="0"/>
                        <a:t>Parents</a:t>
                      </a:r>
                    </a:p>
                  </a:txBody>
                  <a:tcPr/>
                </a:tc>
                <a:tc>
                  <a:txBody>
                    <a:bodyPr/>
                    <a:lstStyle/>
                    <a:p>
                      <a:pPr algn="ctr"/>
                      <a:r>
                        <a:rPr lang="en-CA" dirty="0"/>
                        <a:t>r, w, x</a:t>
                      </a:r>
                    </a:p>
                  </a:txBody>
                  <a:tcPr>
                    <a:solidFill>
                      <a:srgbClr val="92D050"/>
                    </a:solidFill>
                  </a:tcPr>
                </a:tc>
                <a:tc>
                  <a:txBody>
                    <a:bodyPr/>
                    <a:lstStyle/>
                    <a:p>
                      <a:endParaRPr lang="en-CA" dirty="0"/>
                    </a:p>
                  </a:txBody>
                  <a:tcPr>
                    <a:solidFill>
                      <a:schemeClr val="accent2">
                        <a:lumMod val="50000"/>
                      </a:schemeClr>
                    </a:solidFill>
                  </a:tcPr>
                </a:tc>
                <a:tc>
                  <a:txBody>
                    <a:bodyPr/>
                    <a:lstStyle/>
                    <a:p>
                      <a:endParaRPr lang="en-CA" dirty="0"/>
                    </a:p>
                  </a:txBody>
                  <a:tcPr>
                    <a:solidFill>
                      <a:schemeClr val="accent2">
                        <a:lumMod val="50000"/>
                      </a:schemeClr>
                    </a:solidFill>
                  </a:tcPr>
                </a:tc>
                <a:tc>
                  <a:txBody>
                    <a:bodyPr/>
                    <a:lstStyle/>
                    <a:p>
                      <a:pPr algn="ctr"/>
                      <a:r>
                        <a:rPr lang="en-CA" dirty="0">
                          <a:solidFill>
                            <a:schemeClr val="bg1"/>
                          </a:solidFill>
                        </a:rPr>
                        <a:t>…</a:t>
                      </a:r>
                    </a:p>
                  </a:txBody>
                  <a:tcPr>
                    <a:solidFill>
                      <a:schemeClr val="accent2">
                        <a:lumMod val="50000"/>
                      </a:schemeClr>
                    </a:solidFill>
                  </a:tcPr>
                </a:tc>
                <a:tc>
                  <a:txBody>
                    <a:bodyPr/>
                    <a:lstStyle/>
                    <a:p>
                      <a:endParaRPr lang="en-CA" dirty="0"/>
                    </a:p>
                  </a:txBody>
                  <a:tcPr>
                    <a:solidFill>
                      <a:schemeClr val="accent2">
                        <a:lumMod val="50000"/>
                      </a:schemeClr>
                    </a:solidFill>
                  </a:tcPr>
                </a:tc>
                <a:extLst>
                  <a:ext uri="{0D108BD9-81ED-4DB2-BD59-A6C34878D82A}">
                    <a16:rowId xmlns:a16="http://schemas.microsoft.com/office/drawing/2014/main" val="2708598315"/>
                  </a:ext>
                </a:extLst>
              </a:tr>
              <a:tr h="370840">
                <a:tc>
                  <a:txBody>
                    <a:bodyPr/>
                    <a:lstStyle/>
                    <a:p>
                      <a:r>
                        <a:rPr lang="en-CA" dirty="0"/>
                        <a:t>Kids</a:t>
                      </a:r>
                    </a:p>
                  </a:txBody>
                  <a:tcPr/>
                </a:tc>
                <a:tc>
                  <a:txBody>
                    <a:bodyPr/>
                    <a:lstStyle/>
                    <a:p>
                      <a:endParaRPr lang="en-CA" dirty="0"/>
                    </a:p>
                  </a:txBody>
                  <a:tcPr>
                    <a:solidFill>
                      <a:schemeClr val="accent2">
                        <a:lumMod val="50000"/>
                      </a:schemeClr>
                    </a:solidFill>
                  </a:tcPr>
                </a:tc>
                <a:tc>
                  <a:txBody>
                    <a:bodyPr/>
                    <a:lstStyle/>
                    <a:p>
                      <a:endParaRPr lang="en-CA" dirty="0"/>
                    </a:p>
                  </a:txBody>
                  <a:tcPr>
                    <a:solidFill>
                      <a:schemeClr val="accent2">
                        <a:lumMod val="50000"/>
                      </a:schemeClr>
                    </a:solidFill>
                  </a:tcPr>
                </a:tc>
                <a:tc>
                  <a:txBody>
                    <a:bodyPr/>
                    <a:lstStyle/>
                    <a:p>
                      <a:endParaRPr lang="en-CA" dirty="0"/>
                    </a:p>
                  </a:txBody>
                  <a:tcPr>
                    <a:solidFill>
                      <a:schemeClr val="accent2">
                        <a:lumMod val="50000"/>
                      </a:schemeClr>
                    </a:solidFill>
                  </a:tcPr>
                </a:tc>
                <a:tc>
                  <a:txBody>
                    <a:bodyPr/>
                    <a:lstStyle/>
                    <a:p>
                      <a:pPr algn="ctr"/>
                      <a:r>
                        <a:rPr lang="en-CA" dirty="0">
                          <a:solidFill>
                            <a:schemeClr val="bg1"/>
                          </a:solidFill>
                        </a:rPr>
                        <a:t>…</a:t>
                      </a:r>
                    </a:p>
                  </a:txBody>
                  <a:tcPr>
                    <a:solidFill>
                      <a:schemeClr val="accent2">
                        <a:lumMod val="50000"/>
                      </a:schemeClr>
                    </a:solidFill>
                  </a:tcPr>
                </a:tc>
                <a:tc>
                  <a:txBody>
                    <a:bodyPr/>
                    <a:lstStyle/>
                    <a:p>
                      <a:pPr algn="ctr"/>
                      <a:r>
                        <a:rPr lang="en-CA" dirty="0"/>
                        <a:t>r, w, x</a:t>
                      </a:r>
                    </a:p>
                  </a:txBody>
                  <a:tcPr>
                    <a:solidFill>
                      <a:srgbClr val="92D050"/>
                    </a:solidFill>
                  </a:tcPr>
                </a:tc>
                <a:extLst>
                  <a:ext uri="{0D108BD9-81ED-4DB2-BD59-A6C34878D82A}">
                    <a16:rowId xmlns:a16="http://schemas.microsoft.com/office/drawing/2014/main" val="1635562662"/>
                  </a:ext>
                </a:extLst>
              </a:tr>
              <a:tr h="370840">
                <a:tc>
                  <a:txBody>
                    <a:bodyPr/>
                    <a:lstStyle/>
                    <a:p>
                      <a:r>
                        <a:rPr lang="en-CA" dirty="0"/>
                        <a:t>Visitors</a:t>
                      </a:r>
                    </a:p>
                  </a:txBody>
                  <a:tcPr/>
                </a:tc>
                <a:tc>
                  <a:txBody>
                    <a:bodyPr/>
                    <a:lstStyle/>
                    <a:p>
                      <a:endParaRPr lang="en-CA" dirty="0"/>
                    </a:p>
                  </a:txBody>
                  <a:tcPr>
                    <a:solidFill>
                      <a:schemeClr val="accent2">
                        <a:lumMod val="50000"/>
                      </a:schemeClr>
                    </a:solidFill>
                  </a:tcPr>
                </a:tc>
                <a:tc>
                  <a:txBody>
                    <a:bodyPr/>
                    <a:lstStyle/>
                    <a:p>
                      <a:pPr algn="ctr"/>
                      <a:r>
                        <a:rPr lang="en-CA" dirty="0"/>
                        <a:t>r, w, x</a:t>
                      </a:r>
                    </a:p>
                  </a:txBody>
                  <a:tcPr>
                    <a:solidFill>
                      <a:srgbClr val="92D050"/>
                    </a:solidFill>
                  </a:tcPr>
                </a:tc>
                <a:tc>
                  <a:txBody>
                    <a:bodyPr/>
                    <a:lstStyle/>
                    <a:p>
                      <a:endParaRPr lang="en-CA" dirty="0"/>
                    </a:p>
                  </a:txBody>
                  <a:tcPr>
                    <a:solidFill>
                      <a:schemeClr val="accent2">
                        <a:lumMod val="50000"/>
                      </a:schemeClr>
                    </a:solidFill>
                  </a:tcPr>
                </a:tc>
                <a:tc>
                  <a:txBody>
                    <a:bodyPr/>
                    <a:lstStyle/>
                    <a:p>
                      <a:pPr algn="ctr"/>
                      <a:r>
                        <a:rPr lang="en-CA" dirty="0">
                          <a:solidFill>
                            <a:schemeClr val="bg1"/>
                          </a:solidFill>
                        </a:rPr>
                        <a:t>…</a:t>
                      </a:r>
                    </a:p>
                  </a:txBody>
                  <a:tcPr>
                    <a:solidFill>
                      <a:schemeClr val="accent2">
                        <a:lumMod val="50000"/>
                      </a:schemeClr>
                    </a:solidFill>
                  </a:tcPr>
                </a:tc>
                <a:tc>
                  <a:txBody>
                    <a:bodyPr/>
                    <a:lstStyle/>
                    <a:p>
                      <a:endParaRPr lang="en-CA" dirty="0"/>
                    </a:p>
                  </a:txBody>
                  <a:tcPr>
                    <a:solidFill>
                      <a:schemeClr val="accent2">
                        <a:lumMod val="50000"/>
                      </a:schemeClr>
                    </a:solidFill>
                  </a:tcPr>
                </a:tc>
                <a:extLst>
                  <a:ext uri="{0D108BD9-81ED-4DB2-BD59-A6C34878D82A}">
                    <a16:rowId xmlns:a16="http://schemas.microsoft.com/office/drawing/2014/main" val="1574047793"/>
                  </a:ext>
                </a:extLst>
              </a:tr>
              <a:tr h="370840">
                <a:tc>
                  <a:txBody>
                    <a:bodyPr/>
                    <a:lstStyle/>
                    <a:p>
                      <a:r>
                        <a:rPr lang="en-CA" dirty="0"/>
                        <a:t>Animals</a:t>
                      </a:r>
                    </a:p>
                  </a:txBody>
                  <a:tcPr/>
                </a:tc>
                <a:tc>
                  <a:txBody>
                    <a:bodyPr/>
                    <a:lstStyle/>
                    <a:p>
                      <a:endParaRPr lang="en-CA" dirty="0"/>
                    </a:p>
                  </a:txBody>
                  <a:tcPr>
                    <a:solidFill>
                      <a:schemeClr val="accent2">
                        <a:lumMod val="50000"/>
                      </a:schemeClr>
                    </a:solidFill>
                  </a:tcPr>
                </a:tc>
                <a:tc>
                  <a:txBody>
                    <a:bodyPr/>
                    <a:lstStyle/>
                    <a:p>
                      <a:endParaRPr lang="en-CA" dirty="0"/>
                    </a:p>
                  </a:txBody>
                  <a:tcPr>
                    <a:solidFill>
                      <a:schemeClr val="accent2">
                        <a:lumMod val="50000"/>
                      </a:schemeClr>
                    </a:solidFill>
                  </a:tcPr>
                </a:tc>
                <a:tc>
                  <a:txBody>
                    <a:bodyPr/>
                    <a:lstStyle/>
                    <a:p>
                      <a:pPr algn="ctr"/>
                      <a:r>
                        <a:rPr lang="en-CA" dirty="0"/>
                        <a:t>r, w, x</a:t>
                      </a:r>
                    </a:p>
                  </a:txBody>
                  <a:tcPr>
                    <a:solidFill>
                      <a:srgbClr val="92D050"/>
                    </a:solidFill>
                  </a:tcPr>
                </a:tc>
                <a:tc>
                  <a:txBody>
                    <a:bodyPr/>
                    <a:lstStyle/>
                    <a:p>
                      <a:pPr algn="ctr"/>
                      <a:r>
                        <a:rPr lang="en-CA" dirty="0">
                          <a:solidFill>
                            <a:schemeClr val="bg1"/>
                          </a:solidFill>
                        </a:rPr>
                        <a:t>…</a:t>
                      </a:r>
                    </a:p>
                  </a:txBody>
                  <a:tcPr>
                    <a:solidFill>
                      <a:schemeClr val="accent2">
                        <a:lumMod val="50000"/>
                      </a:schemeClr>
                    </a:solidFill>
                  </a:tcPr>
                </a:tc>
                <a:tc>
                  <a:txBody>
                    <a:bodyPr/>
                    <a:lstStyle/>
                    <a:p>
                      <a:endParaRPr lang="en-CA" dirty="0"/>
                    </a:p>
                  </a:txBody>
                  <a:tcPr>
                    <a:solidFill>
                      <a:schemeClr val="accent2">
                        <a:lumMod val="50000"/>
                      </a:schemeClr>
                    </a:solidFill>
                  </a:tcPr>
                </a:tc>
                <a:extLst>
                  <a:ext uri="{0D108BD9-81ED-4DB2-BD59-A6C34878D82A}">
                    <a16:rowId xmlns:a16="http://schemas.microsoft.com/office/drawing/2014/main" val="2660292662"/>
                  </a:ext>
                </a:extLst>
              </a:tr>
            </a:tbl>
          </a:graphicData>
        </a:graphic>
      </p:graphicFrame>
      <p:pic>
        <p:nvPicPr>
          <p:cNvPr id="18" name="Picture 17">
            <a:extLst>
              <a:ext uri="{FF2B5EF4-FFF2-40B4-BE49-F238E27FC236}">
                <a16:creationId xmlns:a16="http://schemas.microsoft.com/office/drawing/2014/main" id="{9DF5DCC8-2E9F-49B9-BAF5-A4548E1DF208}"/>
              </a:ext>
            </a:extLst>
          </p:cNvPr>
          <p:cNvPicPr>
            <a:picLocks noChangeAspect="1"/>
          </p:cNvPicPr>
          <p:nvPr/>
        </p:nvPicPr>
        <p:blipFill>
          <a:blip r:embed="rId4"/>
          <a:stretch>
            <a:fillRect/>
          </a:stretch>
        </p:blipFill>
        <p:spPr>
          <a:xfrm>
            <a:off x="10099051" y="3430139"/>
            <a:ext cx="667452" cy="667452"/>
          </a:xfrm>
          <a:prstGeom prst="rect">
            <a:avLst/>
          </a:prstGeom>
        </p:spPr>
      </p:pic>
      <p:pic>
        <p:nvPicPr>
          <p:cNvPr id="19" name="Picture 18">
            <a:extLst>
              <a:ext uri="{FF2B5EF4-FFF2-40B4-BE49-F238E27FC236}">
                <a16:creationId xmlns:a16="http://schemas.microsoft.com/office/drawing/2014/main" id="{CA34A7C9-D7F6-42AE-9865-838A6AC542DB}"/>
              </a:ext>
            </a:extLst>
          </p:cNvPr>
          <p:cNvPicPr>
            <a:picLocks noChangeAspect="1"/>
          </p:cNvPicPr>
          <p:nvPr/>
        </p:nvPicPr>
        <p:blipFill>
          <a:blip r:embed="rId4"/>
          <a:stretch>
            <a:fillRect/>
          </a:stretch>
        </p:blipFill>
        <p:spPr>
          <a:xfrm>
            <a:off x="6110941" y="3430139"/>
            <a:ext cx="667452" cy="667452"/>
          </a:xfrm>
          <a:prstGeom prst="rect">
            <a:avLst/>
          </a:prstGeom>
        </p:spPr>
      </p:pic>
      <p:pic>
        <p:nvPicPr>
          <p:cNvPr id="20" name="Picture 19">
            <a:extLst>
              <a:ext uri="{FF2B5EF4-FFF2-40B4-BE49-F238E27FC236}">
                <a16:creationId xmlns:a16="http://schemas.microsoft.com/office/drawing/2014/main" id="{2661A67C-34CC-491E-A4F9-154D89EC07D9}"/>
              </a:ext>
            </a:extLst>
          </p:cNvPr>
          <p:cNvPicPr>
            <a:picLocks noChangeAspect="1"/>
          </p:cNvPicPr>
          <p:nvPr/>
        </p:nvPicPr>
        <p:blipFill>
          <a:blip r:embed="rId4"/>
          <a:stretch>
            <a:fillRect/>
          </a:stretch>
        </p:blipFill>
        <p:spPr>
          <a:xfrm>
            <a:off x="7440311" y="3430139"/>
            <a:ext cx="667452" cy="667452"/>
          </a:xfrm>
          <a:prstGeom prst="rect">
            <a:avLst/>
          </a:prstGeom>
        </p:spPr>
      </p:pic>
      <p:pic>
        <p:nvPicPr>
          <p:cNvPr id="21" name="Picture 20">
            <a:extLst>
              <a:ext uri="{FF2B5EF4-FFF2-40B4-BE49-F238E27FC236}">
                <a16:creationId xmlns:a16="http://schemas.microsoft.com/office/drawing/2014/main" id="{EED7BA7F-6181-442E-BAB0-32724335F034}"/>
              </a:ext>
            </a:extLst>
          </p:cNvPr>
          <p:cNvPicPr>
            <a:picLocks noChangeAspect="1"/>
          </p:cNvPicPr>
          <p:nvPr/>
        </p:nvPicPr>
        <p:blipFill>
          <a:blip r:embed="rId4"/>
          <a:stretch>
            <a:fillRect/>
          </a:stretch>
        </p:blipFill>
        <p:spPr>
          <a:xfrm>
            <a:off x="4778804" y="3430139"/>
            <a:ext cx="667452" cy="667452"/>
          </a:xfrm>
          <a:prstGeom prst="rect">
            <a:avLst/>
          </a:prstGeom>
        </p:spPr>
      </p:pic>
    </p:spTree>
    <p:extLst>
      <p:ext uri="{BB962C8B-B14F-4D97-AF65-F5344CB8AC3E}">
        <p14:creationId xmlns:p14="http://schemas.microsoft.com/office/powerpoint/2010/main" val="3778291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par>
                                <p:cTn id="31" presetID="10"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19CAA2-91C1-413A-A53F-295428D3943D}"/>
              </a:ext>
            </a:extLst>
          </p:cNvPr>
          <p:cNvPicPr>
            <a:picLocks noChangeAspect="1"/>
          </p:cNvPicPr>
          <p:nvPr/>
        </p:nvPicPr>
        <p:blipFill>
          <a:blip r:embed="rId2"/>
          <a:stretch>
            <a:fillRect/>
          </a:stretch>
        </p:blipFill>
        <p:spPr>
          <a:xfrm>
            <a:off x="1769325" y="1970897"/>
            <a:ext cx="1924271" cy="3210983"/>
          </a:xfrm>
          <a:prstGeom prst="rect">
            <a:avLst/>
          </a:prstGeom>
        </p:spPr>
      </p:pic>
      <p:pic>
        <p:nvPicPr>
          <p:cNvPr id="13" name="Picture 12">
            <a:extLst>
              <a:ext uri="{FF2B5EF4-FFF2-40B4-BE49-F238E27FC236}">
                <a16:creationId xmlns:a16="http://schemas.microsoft.com/office/drawing/2014/main" id="{D28A15C0-7EFD-456E-B34A-639F176D8A94}"/>
              </a:ext>
            </a:extLst>
          </p:cNvPr>
          <p:cNvPicPr>
            <a:picLocks noChangeAspect="1"/>
          </p:cNvPicPr>
          <p:nvPr/>
        </p:nvPicPr>
        <p:blipFill>
          <a:blip r:embed="rId3"/>
          <a:stretch>
            <a:fillRect/>
          </a:stretch>
        </p:blipFill>
        <p:spPr>
          <a:xfrm>
            <a:off x="487245" y="1970897"/>
            <a:ext cx="1627084" cy="3212447"/>
          </a:xfrm>
          <a:prstGeom prst="rect">
            <a:avLst/>
          </a:prstGeom>
        </p:spPr>
      </p:pic>
      <p:pic>
        <p:nvPicPr>
          <p:cNvPr id="15" name="Picture 14">
            <a:extLst>
              <a:ext uri="{FF2B5EF4-FFF2-40B4-BE49-F238E27FC236}">
                <a16:creationId xmlns:a16="http://schemas.microsoft.com/office/drawing/2014/main" id="{07A87726-0319-44E5-AFBD-B8946D0308F4}"/>
              </a:ext>
            </a:extLst>
          </p:cNvPr>
          <p:cNvPicPr>
            <a:picLocks noChangeAspect="1"/>
          </p:cNvPicPr>
          <p:nvPr/>
        </p:nvPicPr>
        <p:blipFill>
          <a:blip r:embed="rId4"/>
          <a:stretch>
            <a:fillRect/>
          </a:stretch>
        </p:blipFill>
        <p:spPr>
          <a:xfrm>
            <a:off x="4624944" y="1227452"/>
            <a:ext cx="1580907" cy="2348936"/>
          </a:xfrm>
          <a:prstGeom prst="rect">
            <a:avLst/>
          </a:prstGeom>
        </p:spPr>
      </p:pic>
      <p:pic>
        <p:nvPicPr>
          <p:cNvPr id="17" name="Picture 16">
            <a:extLst>
              <a:ext uri="{FF2B5EF4-FFF2-40B4-BE49-F238E27FC236}">
                <a16:creationId xmlns:a16="http://schemas.microsoft.com/office/drawing/2014/main" id="{D125368C-8FDF-4AB8-B1FF-8F763CE82486}"/>
              </a:ext>
            </a:extLst>
          </p:cNvPr>
          <p:cNvPicPr>
            <a:picLocks noChangeAspect="1"/>
          </p:cNvPicPr>
          <p:nvPr/>
        </p:nvPicPr>
        <p:blipFill>
          <a:blip r:embed="rId5"/>
          <a:stretch>
            <a:fillRect/>
          </a:stretch>
        </p:blipFill>
        <p:spPr>
          <a:xfrm>
            <a:off x="5415398" y="2650908"/>
            <a:ext cx="1617513" cy="2991209"/>
          </a:xfrm>
          <a:prstGeom prst="rect">
            <a:avLst/>
          </a:prstGeom>
        </p:spPr>
      </p:pic>
      <p:pic>
        <p:nvPicPr>
          <p:cNvPr id="19" name="Picture 18">
            <a:extLst>
              <a:ext uri="{FF2B5EF4-FFF2-40B4-BE49-F238E27FC236}">
                <a16:creationId xmlns:a16="http://schemas.microsoft.com/office/drawing/2014/main" id="{27364226-AFA6-4DD0-A4A1-1BD0FB69FA0E}"/>
              </a:ext>
            </a:extLst>
          </p:cNvPr>
          <p:cNvPicPr>
            <a:picLocks noChangeAspect="1"/>
          </p:cNvPicPr>
          <p:nvPr/>
        </p:nvPicPr>
        <p:blipFill>
          <a:blip r:embed="rId6"/>
          <a:stretch>
            <a:fillRect/>
          </a:stretch>
        </p:blipFill>
        <p:spPr>
          <a:xfrm>
            <a:off x="6746002" y="1684110"/>
            <a:ext cx="1685873" cy="2348936"/>
          </a:xfrm>
          <a:prstGeom prst="rect">
            <a:avLst/>
          </a:prstGeom>
        </p:spPr>
      </p:pic>
      <p:pic>
        <p:nvPicPr>
          <p:cNvPr id="21" name="Picture 20">
            <a:extLst>
              <a:ext uri="{FF2B5EF4-FFF2-40B4-BE49-F238E27FC236}">
                <a16:creationId xmlns:a16="http://schemas.microsoft.com/office/drawing/2014/main" id="{817848BB-0823-409C-8562-6357D06A075D}"/>
              </a:ext>
            </a:extLst>
          </p:cNvPr>
          <p:cNvPicPr>
            <a:picLocks noChangeAspect="1"/>
          </p:cNvPicPr>
          <p:nvPr/>
        </p:nvPicPr>
        <p:blipFill>
          <a:blip r:embed="rId7"/>
          <a:stretch>
            <a:fillRect/>
          </a:stretch>
        </p:blipFill>
        <p:spPr>
          <a:xfrm>
            <a:off x="10784892" y="1064387"/>
            <a:ext cx="957789" cy="1586521"/>
          </a:xfrm>
          <a:prstGeom prst="rect">
            <a:avLst/>
          </a:prstGeom>
        </p:spPr>
      </p:pic>
      <p:pic>
        <p:nvPicPr>
          <p:cNvPr id="23" name="Picture 22">
            <a:extLst>
              <a:ext uri="{FF2B5EF4-FFF2-40B4-BE49-F238E27FC236}">
                <a16:creationId xmlns:a16="http://schemas.microsoft.com/office/drawing/2014/main" id="{B7C7ADC7-86C4-4066-989C-C1E4381EC14E}"/>
              </a:ext>
            </a:extLst>
          </p:cNvPr>
          <p:cNvPicPr>
            <a:picLocks noChangeAspect="1"/>
          </p:cNvPicPr>
          <p:nvPr/>
        </p:nvPicPr>
        <p:blipFill>
          <a:blip r:embed="rId8"/>
          <a:stretch>
            <a:fillRect/>
          </a:stretch>
        </p:blipFill>
        <p:spPr>
          <a:xfrm>
            <a:off x="9578123" y="4648312"/>
            <a:ext cx="1943371" cy="1771897"/>
          </a:xfrm>
          <a:prstGeom prst="rect">
            <a:avLst/>
          </a:prstGeom>
        </p:spPr>
      </p:pic>
      <p:sp>
        <p:nvSpPr>
          <p:cNvPr id="24" name="TextBox 23">
            <a:extLst>
              <a:ext uri="{FF2B5EF4-FFF2-40B4-BE49-F238E27FC236}">
                <a16:creationId xmlns:a16="http://schemas.microsoft.com/office/drawing/2014/main" id="{925DE367-63CF-4CA4-A76F-2A360E47432D}"/>
              </a:ext>
            </a:extLst>
          </p:cNvPr>
          <p:cNvSpPr txBox="1"/>
          <p:nvPr/>
        </p:nvSpPr>
        <p:spPr>
          <a:xfrm>
            <a:off x="1110287" y="1186765"/>
            <a:ext cx="1627084" cy="646331"/>
          </a:xfrm>
          <a:prstGeom prst="rect">
            <a:avLst/>
          </a:prstGeom>
          <a:noFill/>
        </p:spPr>
        <p:txBody>
          <a:bodyPr wrap="square" rtlCol="0">
            <a:spAutoFit/>
          </a:bodyPr>
          <a:lstStyle/>
          <a:p>
            <a:r>
              <a:rPr lang="en-CA" sz="3600" dirty="0">
                <a:solidFill>
                  <a:schemeClr val="accent2"/>
                </a:solidFill>
              </a:rPr>
              <a:t>Parents</a:t>
            </a:r>
          </a:p>
        </p:txBody>
      </p:sp>
      <p:sp>
        <p:nvSpPr>
          <p:cNvPr id="25" name="TextBox 24">
            <a:extLst>
              <a:ext uri="{FF2B5EF4-FFF2-40B4-BE49-F238E27FC236}">
                <a16:creationId xmlns:a16="http://schemas.microsoft.com/office/drawing/2014/main" id="{D7885E9D-F285-4683-9EDE-13F9EA4C410A}"/>
              </a:ext>
            </a:extLst>
          </p:cNvPr>
          <p:cNvSpPr txBox="1"/>
          <p:nvPr/>
        </p:nvSpPr>
        <p:spPr>
          <a:xfrm>
            <a:off x="5628690" y="418056"/>
            <a:ext cx="1627084" cy="646331"/>
          </a:xfrm>
          <a:prstGeom prst="rect">
            <a:avLst/>
          </a:prstGeom>
          <a:noFill/>
        </p:spPr>
        <p:txBody>
          <a:bodyPr wrap="square" rtlCol="0">
            <a:spAutoFit/>
          </a:bodyPr>
          <a:lstStyle/>
          <a:p>
            <a:r>
              <a:rPr lang="en-CA" sz="3600" dirty="0">
                <a:solidFill>
                  <a:schemeClr val="accent2"/>
                </a:solidFill>
              </a:rPr>
              <a:t>Kids</a:t>
            </a:r>
          </a:p>
        </p:txBody>
      </p:sp>
      <p:sp>
        <p:nvSpPr>
          <p:cNvPr id="26" name="TextBox 25">
            <a:extLst>
              <a:ext uri="{FF2B5EF4-FFF2-40B4-BE49-F238E27FC236}">
                <a16:creationId xmlns:a16="http://schemas.microsoft.com/office/drawing/2014/main" id="{8764AD9E-8DF8-416D-A4B2-65AFBBCEE28A}"/>
              </a:ext>
            </a:extLst>
          </p:cNvPr>
          <p:cNvSpPr txBox="1"/>
          <p:nvPr/>
        </p:nvSpPr>
        <p:spPr>
          <a:xfrm>
            <a:off x="9736266" y="4033046"/>
            <a:ext cx="1785228" cy="646331"/>
          </a:xfrm>
          <a:prstGeom prst="rect">
            <a:avLst/>
          </a:prstGeom>
          <a:noFill/>
        </p:spPr>
        <p:txBody>
          <a:bodyPr wrap="square" rtlCol="0">
            <a:spAutoFit/>
          </a:bodyPr>
          <a:lstStyle/>
          <a:p>
            <a:r>
              <a:rPr lang="en-CA" sz="3600" dirty="0">
                <a:solidFill>
                  <a:schemeClr val="accent2"/>
                </a:solidFill>
              </a:rPr>
              <a:t>Animals</a:t>
            </a:r>
          </a:p>
        </p:txBody>
      </p:sp>
      <p:sp>
        <p:nvSpPr>
          <p:cNvPr id="27" name="TextBox 26">
            <a:extLst>
              <a:ext uri="{FF2B5EF4-FFF2-40B4-BE49-F238E27FC236}">
                <a16:creationId xmlns:a16="http://schemas.microsoft.com/office/drawing/2014/main" id="{5E0B9C56-3611-4402-80B4-B420C8AB9E31}"/>
              </a:ext>
            </a:extLst>
          </p:cNvPr>
          <p:cNvSpPr txBox="1"/>
          <p:nvPr/>
        </p:nvSpPr>
        <p:spPr>
          <a:xfrm>
            <a:off x="9894410" y="452785"/>
            <a:ext cx="1627084" cy="646331"/>
          </a:xfrm>
          <a:prstGeom prst="rect">
            <a:avLst/>
          </a:prstGeom>
          <a:noFill/>
        </p:spPr>
        <p:txBody>
          <a:bodyPr wrap="square" rtlCol="0">
            <a:spAutoFit/>
          </a:bodyPr>
          <a:lstStyle/>
          <a:p>
            <a:r>
              <a:rPr lang="en-CA" sz="3600" dirty="0">
                <a:solidFill>
                  <a:schemeClr val="accent2"/>
                </a:solidFill>
              </a:rPr>
              <a:t>Visitors</a:t>
            </a:r>
          </a:p>
        </p:txBody>
      </p:sp>
      <p:pic>
        <p:nvPicPr>
          <p:cNvPr id="28" name="Picture 27">
            <a:extLst>
              <a:ext uri="{FF2B5EF4-FFF2-40B4-BE49-F238E27FC236}">
                <a16:creationId xmlns:a16="http://schemas.microsoft.com/office/drawing/2014/main" id="{E21B29F8-BEA3-409C-81EF-78AFB9238880}"/>
              </a:ext>
            </a:extLst>
          </p:cNvPr>
          <p:cNvPicPr>
            <a:picLocks noChangeAspect="1"/>
          </p:cNvPicPr>
          <p:nvPr/>
        </p:nvPicPr>
        <p:blipFill>
          <a:blip r:embed="rId7"/>
          <a:stretch>
            <a:fillRect/>
          </a:stretch>
        </p:blipFill>
        <p:spPr>
          <a:xfrm>
            <a:off x="9943780" y="1103856"/>
            <a:ext cx="957789" cy="1586521"/>
          </a:xfrm>
          <a:prstGeom prst="rect">
            <a:avLst/>
          </a:prstGeom>
        </p:spPr>
      </p:pic>
    </p:spTree>
    <p:extLst>
      <p:ext uri="{BB962C8B-B14F-4D97-AF65-F5344CB8AC3E}">
        <p14:creationId xmlns:p14="http://schemas.microsoft.com/office/powerpoint/2010/main" val="423284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down)">
                                      <p:cBhvr>
                                        <p:cTn id="15" dur="500"/>
                                        <p:tgtEl>
                                          <p:spTgt spid="25"/>
                                        </p:tgtEl>
                                      </p:cBhvr>
                                    </p:animEffect>
                                  </p:childTnLst>
                                </p:cTn>
                              </p:par>
                              <p:par>
                                <p:cTn id="16" presetID="22" presetClass="entr" presetSubtype="4"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down)">
                                      <p:cBhvr>
                                        <p:cTn id="18" dur="500"/>
                                        <p:tgtEl>
                                          <p:spTgt spid="15"/>
                                        </p:tgtEl>
                                      </p:cBhvr>
                                    </p:animEffect>
                                  </p:childTnLst>
                                </p:cTn>
                              </p:par>
                              <p:par>
                                <p:cTn id="19" presetID="22" presetClass="entr" presetSubtype="4"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down)">
                                      <p:cBhvr>
                                        <p:cTn id="21" dur="500"/>
                                        <p:tgtEl>
                                          <p:spTgt spid="19"/>
                                        </p:tgtEl>
                                      </p:cBhvr>
                                    </p:animEffect>
                                  </p:childTnLst>
                                </p:cTn>
                              </p:par>
                              <p:par>
                                <p:cTn id="22" presetID="22" presetClass="entr" presetSubtype="4"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down)">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45"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2000"/>
                                        <p:tgtEl>
                                          <p:spTgt spid="21"/>
                                        </p:tgtEl>
                                      </p:cBhvr>
                                    </p:animEffect>
                                    <p:anim calcmode="lin" valueType="num">
                                      <p:cBhvr>
                                        <p:cTn id="30" dur="2000" fill="hold"/>
                                        <p:tgtEl>
                                          <p:spTgt spid="21"/>
                                        </p:tgtEl>
                                        <p:attrNameLst>
                                          <p:attrName>ppt_w</p:attrName>
                                        </p:attrNameLst>
                                      </p:cBhvr>
                                      <p:tavLst>
                                        <p:tav tm="0" fmla="#ppt_w*sin(2.5*pi*$)">
                                          <p:val>
                                            <p:fltVal val="0"/>
                                          </p:val>
                                        </p:tav>
                                        <p:tav tm="100000">
                                          <p:val>
                                            <p:fltVal val="1"/>
                                          </p:val>
                                        </p:tav>
                                      </p:tavLst>
                                    </p:anim>
                                    <p:anim calcmode="lin" valueType="num">
                                      <p:cBhvr>
                                        <p:cTn id="31" dur="2000" fill="hold"/>
                                        <p:tgtEl>
                                          <p:spTgt spid="21"/>
                                        </p:tgtEl>
                                        <p:attrNameLst>
                                          <p:attrName>ppt_h</p:attrName>
                                        </p:attrNameLst>
                                      </p:cBhvr>
                                      <p:tavLst>
                                        <p:tav tm="0">
                                          <p:val>
                                            <p:strVal val="#ppt_h"/>
                                          </p:val>
                                        </p:tav>
                                        <p:tav tm="100000">
                                          <p:val>
                                            <p:strVal val="#ppt_h"/>
                                          </p:val>
                                        </p:tav>
                                      </p:tavLst>
                                    </p:anim>
                                  </p:childTnLst>
                                </p:cTn>
                              </p:par>
                              <p:par>
                                <p:cTn id="32" presetID="45"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2000"/>
                                        <p:tgtEl>
                                          <p:spTgt spid="28"/>
                                        </p:tgtEl>
                                      </p:cBhvr>
                                    </p:animEffect>
                                    <p:anim calcmode="lin" valueType="num">
                                      <p:cBhvr>
                                        <p:cTn id="35" dur="2000" fill="hold"/>
                                        <p:tgtEl>
                                          <p:spTgt spid="28"/>
                                        </p:tgtEl>
                                        <p:attrNameLst>
                                          <p:attrName>ppt_w</p:attrName>
                                        </p:attrNameLst>
                                      </p:cBhvr>
                                      <p:tavLst>
                                        <p:tav tm="0" fmla="#ppt_w*sin(2.5*pi*$)">
                                          <p:val>
                                            <p:fltVal val="0"/>
                                          </p:val>
                                        </p:tav>
                                        <p:tav tm="100000">
                                          <p:val>
                                            <p:fltVal val="1"/>
                                          </p:val>
                                        </p:tav>
                                      </p:tavLst>
                                    </p:anim>
                                    <p:anim calcmode="lin" valueType="num">
                                      <p:cBhvr>
                                        <p:cTn id="36" dur="2000" fill="hold"/>
                                        <p:tgtEl>
                                          <p:spTgt spid="28"/>
                                        </p:tgtEl>
                                        <p:attrNameLst>
                                          <p:attrName>ppt_h</p:attrName>
                                        </p:attrNameLst>
                                      </p:cBhvr>
                                      <p:tavLst>
                                        <p:tav tm="0">
                                          <p:val>
                                            <p:strVal val="#ppt_h"/>
                                          </p:val>
                                        </p:tav>
                                        <p:tav tm="100000">
                                          <p:val>
                                            <p:strVal val="#ppt_h"/>
                                          </p:val>
                                        </p:tav>
                                      </p:tavLst>
                                    </p:anim>
                                  </p:childTnLst>
                                </p:cTn>
                              </p:par>
                              <p:par>
                                <p:cTn id="37" presetID="45"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2000"/>
                                        <p:tgtEl>
                                          <p:spTgt spid="27"/>
                                        </p:tgtEl>
                                      </p:cBhvr>
                                    </p:animEffect>
                                    <p:anim calcmode="lin" valueType="num">
                                      <p:cBhvr>
                                        <p:cTn id="40" dur="2000" fill="hold"/>
                                        <p:tgtEl>
                                          <p:spTgt spid="27"/>
                                        </p:tgtEl>
                                        <p:attrNameLst>
                                          <p:attrName>ppt_w</p:attrName>
                                        </p:attrNameLst>
                                      </p:cBhvr>
                                      <p:tavLst>
                                        <p:tav tm="0" fmla="#ppt_w*sin(2.5*pi*$)">
                                          <p:val>
                                            <p:fltVal val="0"/>
                                          </p:val>
                                        </p:tav>
                                        <p:tav tm="100000">
                                          <p:val>
                                            <p:fltVal val="1"/>
                                          </p:val>
                                        </p:tav>
                                      </p:tavLst>
                                    </p:anim>
                                    <p:anim calcmode="lin" valueType="num">
                                      <p:cBhvr>
                                        <p:cTn id="41" dur="2000" fill="hold"/>
                                        <p:tgtEl>
                                          <p:spTgt spid="27"/>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nodeType="click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p:cTn id="46" dur="1000" fill="hold"/>
                                        <p:tgtEl>
                                          <p:spTgt spid="23"/>
                                        </p:tgtEl>
                                        <p:attrNameLst>
                                          <p:attrName>ppt_w</p:attrName>
                                        </p:attrNameLst>
                                      </p:cBhvr>
                                      <p:tavLst>
                                        <p:tav tm="0">
                                          <p:val>
                                            <p:fltVal val="0"/>
                                          </p:val>
                                        </p:tav>
                                        <p:tav tm="100000">
                                          <p:val>
                                            <p:strVal val="#ppt_w"/>
                                          </p:val>
                                        </p:tav>
                                      </p:tavLst>
                                    </p:anim>
                                    <p:anim calcmode="lin" valueType="num">
                                      <p:cBhvr>
                                        <p:cTn id="47" dur="1000" fill="hold"/>
                                        <p:tgtEl>
                                          <p:spTgt spid="23"/>
                                        </p:tgtEl>
                                        <p:attrNameLst>
                                          <p:attrName>ppt_h</p:attrName>
                                        </p:attrNameLst>
                                      </p:cBhvr>
                                      <p:tavLst>
                                        <p:tav tm="0">
                                          <p:val>
                                            <p:fltVal val="0"/>
                                          </p:val>
                                        </p:tav>
                                        <p:tav tm="100000">
                                          <p:val>
                                            <p:strVal val="#ppt_h"/>
                                          </p:val>
                                        </p:tav>
                                      </p:tavLst>
                                    </p:anim>
                                    <p:anim calcmode="lin" valueType="num">
                                      <p:cBhvr>
                                        <p:cTn id="48" dur="1000" fill="hold"/>
                                        <p:tgtEl>
                                          <p:spTgt spid="23"/>
                                        </p:tgtEl>
                                        <p:attrNameLst>
                                          <p:attrName>style.rotation</p:attrName>
                                        </p:attrNameLst>
                                      </p:cBhvr>
                                      <p:tavLst>
                                        <p:tav tm="0">
                                          <p:val>
                                            <p:fltVal val="90"/>
                                          </p:val>
                                        </p:tav>
                                        <p:tav tm="100000">
                                          <p:val>
                                            <p:fltVal val="0"/>
                                          </p:val>
                                        </p:tav>
                                      </p:tavLst>
                                    </p:anim>
                                    <p:animEffect transition="in" filter="fade">
                                      <p:cBhvr>
                                        <p:cTn id="49" dur="1000"/>
                                        <p:tgtEl>
                                          <p:spTgt spid="23"/>
                                        </p:tgtEl>
                                      </p:cBhvr>
                                    </p:animEffect>
                                  </p:childTnLst>
                                </p:cTn>
                              </p:par>
                              <p:par>
                                <p:cTn id="50" presetID="31"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 calcmode="lin" valueType="num">
                                      <p:cBhvr>
                                        <p:cTn id="52" dur="1000" fill="hold"/>
                                        <p:tgtEl>
                                          <p:spTgt spid="26"/>
                                        </p:tgtEl>
                                        <p:attrNameLst>
                                          <p:attrName>ppt_w</p:attrName>
                                        </p:attrNameLst>
                                      </p:cBhvr>
                                      <p:tavLst>
                                        <p:tav tm="0">
                                          <p:val>
                                            <p:fltVal val="0"/>
                                          </p:val>
                                        </p:tav>
                                        <p:tav tm="100000">
                                          <p:val>
                                            <p:strVal val="#ppt_w"/>
                                          </p:val>
                                        </p:tav>
                                      </p:tavLst>
                                    </p:anim>
                                    <p:anim calcmode="lin" valueType="num">
                                      <p:cBhvr>
                                        <p:cTn id="53" dur="1000" fill="hold"/>
                                        <p:tgtEl>
                                          <p:spTgt spid="26"/>
                                        </p:tgtEl>
                                        <p:attrNameLst>
                                          <p:attrName>ppt_h</p:attrName>
                                        </p:attrNameLst>
                                      </p:cBhvr>
                                      <p:tavLst>
                                        <p:tav tm="0">
                                          <p:val>
                                            <p:fltVal val="0"/>
                                          </p:val>
                                        </p:tav>
                                        <p:tav tm="100000">
                                          <p:val>
                                            <p:strVal val="#ppt_h"/>
                                          </p:val>
                                        </p:tav>
                                      </p:tavLst>
                                    </p:anim>
                                    <p:anim calcmode="lin" valueType="num">
                                      <p:cBhvr>
                                        <p:cTn id="54" dur="1000" fill="hold"/>
                                        <p:tgtEl>
                                          <p:spTgt spid="26"/>
                                        </p:tgtEl>
                                        <p:attrNameLst>
                                          <p:attrName>style.rotation</p:attrName>
                                        </p:attrNameLst>
                                      </p:cBhvr>
                                      <p:tavLst>
                                        <p:tav tm="0">
                                          <p:val>
                                            <p:fltVal val="90"/>
                                          </p:val>
                                        </p:tav>
                                        <p:tav tm="100000">
                                          <p:val>
                                            <p:fltVal val="0"/>
                                          </p:val>
                                        </p:tav>
                                      </p:tavLst>
                                    </p:anim>
                                    <p:animEffect transition="in" filter="fade">
                                      <p:cBhvr>
                                        <p:cTn id="55"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C2070-BF00-402D-B318-4D306B46C3BC}"/>
              </a:ext>
            </a:extLst>
          </p:cNvPr>
          <p:cNvSpPr>
            <a:spLocks noGrp="1"/>
          </p:cNvSpPr>
          <p:nvPr>
            <p:ph type="title"/>
          </p:nvPr>
        </p:nvSpPr>
        <p:spPr/>
        <p:txBody>
          <a:bodyPr/>
          <a:lstStyle/>
          <a:p>
            <a:r>
              <a:rPr lang="en-CA" dirty="0"/>
              <a:t>A little bit of Access Control</a:t>
            </a:r>
          </a:p>
        </p:txBody>
      </p:sp>
      <p:sp>
        <p:nvSpPr>
          <p:cNvPr id="3" name="Content Placeholder 2">
            <a:extLst>
              <a:ext uri="{FF2B5EF4-FFF2-40B4-BE49-F238E27FC236}">
                <a16:creationId xmlns:a16="http://schemas.microsoft.com/office/drawing/2014/main" id="{DAB13AD2-D79A-46EE-9E27-E981258C143E}"/>
              </a:ext>
            </a:extLst>
          </p:cNvPr>
          <p:cNvSpPr>
            <a:spLocks noGrp="1"/>
          </p:cNvSpPr>
          <p:nvPr>
            <p:ph idx="1"/>
          </p:nvPr>
        </p:nvSpPr>
        <p:spPr/>
        <p:txBody>
          <a:bodyPr>
            <a:normAutofit lnSpcReduction="10000"/>
          </a:bodyPr>
          <a:lstStyle/>
          <a:p>
            <a:r>
              <a:rPr lang="en-CA" dirty="0"/>
              <a:t>Adding new users to groups is easier than adding users to the access control table.</a:t>
            </a:r>
          </a:p>
          <a:p>
            <a:endParaRPr lang="en-CA" dirty="0"/>
          </a:p>
          <a:p>
            <a:r>
              <a:rPr lang="en-CA" dirty="0"/>
              <a:t>Groups don’t change very often.</a:t>
            </a:r>
          </a:p>
          <a:p>
            <a:endParaRPr lang="en-CA" dirty="0"/>
          </a:p>
          <a:p>
            <a:r>
              <a:rPr lang="en-CA" dirty="0"/>
              <a:t>It is now impossible to assign individual permissions.</a:t>
            </a:r>
          </a:p>
          <a:p>
            <a:pPr lvl="1"/>
            <a:r>
              <a:rPr lang="en-CA" dirty="0"/>
              <a:t>File owners are mad.</a:t>
            </a:r>
          </a:p>
          <a:p>
            <a:pPr lvl="1"/>
            <a:r>
              <a:rPr lang="en-CA" dirty="0"/>
              <a:t>Alice is mad.</a:t>
            </a:r>
          </a:p>
          <a:p>
            <a:pPr lvl="1"/>
            <a:r>
              <a:rPr lang="en-CA" dirty="0"/>
              <a:t>The kids are mad.</a:t>
            </a:r>
          </a:p>
          <a:p>
            <a:pPr lvl="1"/>
            <a:endParaRPr lang="en-CA" dirty="0"/>
          </a:p>
        </p:txBody>
      </p:sp>
      <p:sp>
        <p:nvSpPr>
          <p:cNvPr id="4" name="TextBox 3">
            <a:extLst>
              <a:ext uri="{FF2B5EF4-FFF2-40B4-BE49-F238E27FC236}">
                <a16:creationId xmlns:a16="http://schemas.microsoft.com/office/drawing/2014/main" id="{EA792801-51AE-4DE5-8624-C3AEC7739777}"/>
              </a:ext>
            </a:extLst>
          </p:cNvPr>
          <p:cNvSpPr txBox="1"/>
          <p:nvPr/>
        </p:nvSpPr>
        <p:spPr>
          <a:xfrm>
            <a:off x="8592723" y="5345966"/>
            <a:ext cx="2761077" cy="830997"/>
          </a:xfrm>
          <a:prstGeom prst="rect">
            <a:avLst/>
          </a:prstGeom>
          <a:noFill/>
        </p:spPr>
        <p:txBody>
          <a:bodyPr wrap="none" rtlCol="0">
            <a:spAutoFit/>
          </a:bodyPr>
          <a:lstStyle/>
          <a:p>
            <a:r>
              <a:rPr lang="en-CA" sz="4800" dirty="0">
                <a:solidFill>
                  <a:schemeClr val="accent2"/>
                </a:solidFill>
              </a:rPr>
              <a:t>BAD DOG!</a:t>
            </a:r>
          </a:p>
        </p:txBody>
      </p:sp>
    </p:spTree>
    <p:extLst>
      <p:ext uri="{BB962C8B-B14F-4D97-AF65-F5344CB8AC3E}">
        <p14:creationId xmlns:p14="http://schemas.microsoft.com/office/powerpoint/2010/main" val="346444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E13B1-F932-4255-828C-7D71C70A95C3}"/>
              </a:ext>
            </a:extLst>
          </p:cNvPr>
          <p:cNvSpPr>
            <a:spLocks noGrp="1"/>
          </p:cNvSpPr>
          <p:nvPr>
            <p:ph type="title"/>
          </p:nvPr>
        </p:nvSpPr>
        <p:spPr/>
        <p:txBody>
          <a:bodyPr/>
          <a:lstStyle/>
          <a:p>
            <a:r>
              <a:rPr lang="en-CA" dirty="0"/>
              <a:t>A little bit of Access Control</a:t>
            </a:r>
          </a:p>
        </p:txBody>
      </p:sp>
      <p:pic>
        <p:nvPicPr>
          <p:cNvPr id="4" name="Content Placeholder 3">
            <a:extLst>
              <a:ext uri="{FF2B5EF4-FFF2-40B4-BE49-F238E27FC236}">
                <a16:creationId xmlns:a16="http://schemas.microsoft.com/office/drawing/2014/main" id="{98B2DF2B-B75E-4393-B684-69A7254AE89A}"/>
              </a:ext>
            </a:extLst>
          </p:cNvPr>
          <p:cNvPicPr>
            <a:picLocks noGrp="1" noChangeAspect="1"/>
          </p:cNvPicPr>
          <p:nvPr>
            <p:ph idx="1"/>
          </p:nvPr>
        </p:nvPicPr>
        <p:blipFill>
          <a:blip r:embed="rId2"/>
          <a:srcRect/>
          <a:stretch/>
        </p:blipFill>
        <p:spPr>
          <a:xfrm>
            <a:off x="839516" y="4052237"/>
            <a:ext cx="1644161" cy="1501487"/>
          </a:xfrm>
          <a:prstGeom prst="rect">
            <a:avLst/>
          </a:prstGeom>
        </p:spPr>
      </p:pic>
      <p:pic>
        <p:nvPicPr>
          <p:cNvPr id="1026" name="Picture 2" descr="Idea, lamp, marketing, outline icon - Free download">
            <a:extLst>
              <a:ext uri="{FF2B5EF4-FFF2-40B4-BE49-F238E27FC236}">
                <a16:creationId xmlns:a16="http://schemas.microsoft.com/office/drawing/2014/main" id="{82780A5E-9630-4092-87A5-3964A1C3F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012" y="2097116"/>
            <a:ext cx="1165168" cy="11651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8E49B31-4785-44AD-9FE7-C179DE412605}"/>
              </a:ext>
            </a:extLst>
          </p:cNvPr>
          <p:cNvSpPr txBox="1"/>
          <p:nvPr/>
        </p:nvSpPr>
        <p:spPr>
          <a:xfrm>
            <a:off x="2484992" y="2061955"/>
            <a:ext cx="8627995" cy="4524315"/>
          </a:xfrm>
          <a:prstGeom prst="rect">
            <a:avLst/>
          </a:prstGeom>
          <a:noFill/>
        </p:spPr>
        <p:txBody>
          <a:bodyPr wrap="square" rtlCol="0">
            <a:spAutoFit/>
          </a:bodyPr>
          <a:lstStyle/>
          <a:p>
            <a:r>
              <a:rPr lang="en-CA" sz="3200" dirty="0"/>
              <a:t>Maybe it is time to compromise. Not everyone can get what they want, but we can come to an agreement.</a:t>
            </a:r>
          </a:p>
          <a:p>
            <a:endParaRPr lang="en-CA" sz="3200" dirty="0"/>
          </a:p>
          <a:p>
            <a:r>
              <a:rPr lang="en-CA" sz="3200" dirty="0"/>
              <a:t>What if we keep the individual rights of the file owners and use groups for ease of management?</a:t>
            </a:r>
          </a:p>
          <a:p>
            <a:endParaRPr lang="en-CA" sz="3200" dirty="0"/>
          </a:p>
          <a:p>
            <a:r>
              <a:rPr lang="en-CA" sz="3200" dirty="0"/>
              <a:t>And by the way, that table is using too much memory and that’s why the computer is slow.</a:t>
            </a:r>
          </a:p>
        </p:txBody>
      </p:sp>
    </p:spTree>
    <p:extLst>
      <p:ext uri="{BB962C8B-B14F-4D97-AF65-F5344CB8AC3E}">
        <p14:creationId xmlns:p14="http://schemas.microsoft.com/office/powerpoint/2010/main" val="2527169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CB593-FFC1-4A61-BD5C-77D6DB5BD0AD}"/>
              </a:ext>
            </a:extLst>
          </p:cNvPr>
          <p:cNvSpPr>
            <a:spLocks noGrp="1"/>
          </p:cNvSpPr>
          <p:nvPr>
            <p:ph type="title"/>
          </p:nvPr>
        </p:nvSpPr>
        <p:spPr/>
        <p:txBody>
          <a:bodyPr/>
          <a:lstStyle/>
          <a:p>
            <a:r>
              <a:rPr lang="en-CA" dirty="0"/>
              <a:t>Moral of the story</a:t>
            </a:r>
          </a:p>
        </p:txBody>
      </p:sp>
      <p:sp>
        <p:nvSpPr>
          <p:cNvPr id="3" name="Content Placeholder 2">
            <a:extLst>
              <a:ext uri="{FF2B5EF4-FFF2-40B4-BE49-F238E27FC236}">
                <a16:creationId xmlns:a16="http://schemas.microsoft.com/office/drawing/2014/main" id="{0096129F-C3DF-4FBF-855A-14E08422DE51}"/>
              </a:ext>
            </a:extLst>
          </p:cNvPr>
          <p:cNvSpPr>
            <a:spLocks noGrp="1"/>
          </p:cNvSpPr>
          <p:nvPr>
            <p:ph idx="1"/>
          </p:nvPr>
        </p:nvSpPr>
        <p:spPr/>
        <p:txBody>
          <a:bodyPr/>
          <a:lstStyle/>
          <a:p>
            <a:r>
              <a:rPr lang="en-CA" dirty="0"/>
              <a:t>There are different filesystem access control models.</a:t>
            </a:r>
          </a:p>
          <a:p>
            <a:pPr lvl="1"/>
            <a:r>
              <a:rPr lang="en-CA" dirty="0"/>
              <a:t>Depending on the needs of the organization.</a:t>
            </a:r>
          </a:p>
          <a:p>
            <a:pPr lvl="1"/>
            <a:r>
              <a:rPr lang="en-CA" dirty="0"/>
              <a:t>Depending on the Operating System.</a:t>
            </a:r>
          </a:p>
          <a:p>
            <a:pPr lvl="2"/>
            <a:r>
              <a:rPr lang="en-CA" dirty="0"/>
              <a:t>File permissions used in Linux are identical and derived directly from UNIX.</a:t>
            </a:r>
          </a:p>
          <a:p>
            <a:pPr lvl="3"/>
            <a:r>
              <a:rPr lang="en-CA" dirty="0"/>
              <a:t>Sometimes this model is called the </a:t>
            </a:r>
            <a:r>
              <a:rPr lang="en-CA" b="1" i="0" dirty="0">
                <a:solidFill>
                  <a:srgbClr val="202122"/>
                </a:solidFill>
                <a:effectLst/>
                <a:latin typeface="Arial" panose="020B0604020202020204" pitchFamily="34" charset="0"/>
              </a:rPr>
              <a:t>traditional Unix permissions system</a:t>
            </a:r>
            <a:endParaRPr lang="en-CA" dirty="0"/>
          </a:p>
          <a:p>
            <a:pPr lvl="2"/>
            <a:endParaRPr lang="en-CA" dirty="0"/>
          </a:p>
          <a:p>
            <a:pPr lvl="1"/>
            <a:endParaRPr lang="en-CA" dirty="0"/>
          </a:p>
          <a:p>
            <a:pPr lvl="1"/>
            <a:r>
              <a:rPr lang="en-CA" dirty="0"/>
              <a:t>Each model has advantages and disadvantages.</a:t>
            </a:r>
          </a:p>
          <a:p>
            <a:pPr lvl="2"/>
            <a:endParaRPr lang="en-CA" dirty="0"/>
          </a:p>
          <a:p>
            <a:endParaRPr lang="en-CA" dirty="0"/>
          </a:p>
        </p:txBody>
      </p:sp>
    </p:spTree>
    <p:extLst>
      <p:ext uri="{BB962C8B-B14F-4D97-AF65-F5344CB8AC3E}">
        <p14:creationId xmlns:p14="http://schemas.microsoft.com/office/powerpoint/2010/main" val="3174040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C2548-24E2-47E2-B2FF-71A71623BA15}"/>
              </a:ext>
            </a:extLst>
          </p:cNvPr>
          <p:cNvSpPr>
            <a:spLocks noGrp="1"/>
          </p:cNvSpPr>
          <p:nvPr>
            <p:ph type="title"/>
          </p:nvPr>
        </p:nvSpPr>
        <p:spPr/>
        <p:txBody>
          <a:bodyPr/>
          <a:lstStyle/>
          <a:p>
            <a:r>
              <a:rPr lang="en-CA" dirty="0"/>
              <a:t>Linux Filesystem Permissions</a:t>
            </a:r>
          </a:p>
        </p:txBody>
      </p:sp>
      <p:pic>
        <p:nvPicPr>
          <p:cNvPr id="5" name="Picture 4">
            <a:extLst>
              <a:ext uri="{FF2B5EF4-FFF2-40B4-BE49-F238E27FC236}">
                <a16:creationId xmlns:a16="http://schemas.microsoft.com/office/drawing/2014/main" id="{ADC45219-9859-4B8A-A779-E41D86C991F2}"/>
              </a:ext>
            </a:extLst>
          </p:cNvPr>
          <p:cNvPicPr>
            <a:picLocks noChangeAspect="1"/>
          </p:cNvPicPr>
          <p:nvPr/>
        </p:nvPicPr>
        <p:blipFill>
          <a:blip r:embed="rId2"/>
          <a:stretch>
            <a:fillRect/>
          </a:stretch>
        </p:blipFill>
        <p:spPr>
          <a:xfrm>
            <a:off x="342900" y="1930400"/>
            <a:ext cx="3898900" cy="3898900"/>
          </a:xfrm>
          <a:prstGeom prst="rect">
            <a:avLst/>
          </a:prstGeom>
        </p:spPr>
      </p:pic>
      <p:sp>
        <p:nvSpPr>
          <p:cNvPr id="6" name="TextBox 5">
            <a:extLst>
              <a:ext uri="{FF2B5EF4-FFF2-40B4-BE49-F238E27FC236}">
                <a16:creationId xmlns:a16="http://schemas.microsoft.com/office/drawing/2014/main" id="{069E1967-6E93-4B60-A1C7-CE8F93FCEE0A}"/>
              </a:ext>
            </a:extLst>
          </p:cNvPr>
          <p:cNvSpPr txBox="1"/>
          <p:nvPr/>
        </p:nvSpPr>
        <p:spPr>
          <a:xfrm>
            <a:off x="4241800" y="1930400"/>
            <a:ext cx="5791200" cy="4401205"/>
          </a:xfrm>
          <a:prstGeom prst="rect">
            <a:avLst/>
          </a:prstGeom>
          <a:noFill/>
        </p:spPr>
        <p:txBody>
          <a:bodyPr wrap="square" rtlCol="0">
            <a:spAutoFit/>
          </a:bodyPr>
          <a:lstStyle/>
          <a:p>
            <a:r>
              <a:rPr lang="en-CA" sz="2800" dirty="0"/>
              <a:t>A file will have </a:t>
            </a:r>
            <a:r>
              <a:rPr lang="en-CA" sz="2800" dirty="0">
                <a:solidFill>
                  <a:schemeClr val="accent2"/>
                </a:solidFill>
              </a:rPr>
              <a:t>permissions</a:t>
            </a:r>
            <a:r>
              <a:rPr lang="en-CA" sz="2800" dirty="0"/>
              <a:t> for:</a:t>
            </a:r>
          </a:p>
          <a:p>
            <a:pPr marL="457200" indent="-457200">
              <a:buFont typeface="Arial" panose="020B0604020202020204" pitchFamily="34" charset="0"/>
              <a:buChar char="•"/>
            </a:pPr>
            <a:r>
              <a:rPr lang="en-CA" sz="2800" dirty="0"/>
              <a:t>the </a:t>
            </a:r>
            <a:r>
              <a:rPr lang="en-CA" sz="2800" dirty="0">
                <a:solidFill>
                  <a:schemeClr val="accent2"/>
                </a:solidFill>
              </a:rPr>
              <a:t>U</a:t>
            </a:r>
            <a:r>
              <a:rPr lang="en-CA" sz="2800" dirty="0"/>
              <a:t>ser who owns the file</a:t>
            </a:r>
          </a:p>
          <a:p>
            <a:pPr marL="457200" indent="-457200">
              <a:buFont typeface="Arial" panose="020B0604020202020204" pitchFamily="34" charset="0"/>
              <a:buChar char="•"/>
            </a:pPr>
            <a:r>
              <a:rPr lang="en-CA" sz="2800" dirty="0"/>
              <a:t>the </a:t>
            </a:r>
            <a:r>
              <a:rPr lang="en-CA" sz="2800" dirty="0">
                <a:solidFill>
                  <a:schemeClr val="accent2"/>
                </a:solidFill>
              </a:rPr>
              <a:t>G</a:t>
            </a:r>
            <a:r>
              <a:rPr lang="en-CA" sz="2800" dirty="0"/>
              <a:t>roup who owns the file</a:t>
            </a:r>
          </a:p>
          <a:p>
            <a:pPr marL="457200" indent="-457200">
              <a:buFont typeface="Arial" panose="020B0604020202020204" pitchFamily="34" charset="0"/>
              <a:buChar char="•"/>
            </a:pPr>
            <a:r>
              <a:rPr lang="en-CA" sz="2800" dirty="0"/>
              <a:t>the </a:t>
            </a:r>
            <a:r>
              <a:rPr lang="en-CA" sz="2800" dirty="0">
                <a:solidFill>
                  <a:schemeClr val="accent2"/>
                </a:solidFill>
              </a:rPr>
              <a:t>O</a:t>
            </a:r>
            <a:r>
              <a:rPr lang="en-CA" sz="2800" dirty="0"/>
              <a:t>ther users</a:t>
            </a:r>
          </a:p>
          <a:p>
            <a:pPr marL="457200" indent="-457200">
              <a:buFont typeface="Arial" panose="020B0604020202020204" pitchFamily="34" charset="0"/>
              <a:buChar char="•"/>
            </a:pPr>
            <a:endParaRPr lang="en-CA" sz="2800" dirty="0"/>
          </a:p>
          <a:p>
            <a:r>
              <a:rPr lang="en-CA" sz="2800" dirty="0"/>
              <a:t>There are </a:t>
            </a:r>
            <a:r>
              <a:rPr lang="en-CA" sz="2800" dirty="0">
                <a:solidFill>
                  <a:schemeClr val="accent2"/>
                </a:solidFill>
              </a:rPr>
              <a:t>three different permissions</a:t>
            </a:r>
            <a:r>
              <a:rPr lang="en-CA" sz="2800" dirty="0"/>
              <a:t>:</a:t>
            </a:r>
          </a:p>
          <a:p>
            <a:pPr marL="457200" indent="-457200">
              <a:buFont typeface="Arial" panose="020B0604020202020204" pitchFamily="34" charset="0"/>
              <a:buChar char="•"/>
            </a:pPr>
            <a:r>
              <a:rPr lang="en-CA" sz="2800" b="1" dirty="0">
                <a:solidFill>
                  <a:schemeClr val="accent2"/>
                </a:solidFill>
              </a:rPr>
              <a:t>r</a:t>
            </a:r>
            <a:r>
              <a:rPr lang="en-CA" sz="2800" dirty="0"/>
              <a:t>ead</a:t>
            </a:r>
          </a:p>
          <a:p>
            <a:pPr marL="457200" indent="-457200">
              <a:buFont typeface="Arial" panose="020B0604020202020204" pitchFamily="34" charset="0"/>
              <a:buChar char="•"/>
            </a:pPr>
            <a:r>
              <a:rPr lang="en-CA" sz="2800" b="1" dirty="0">
                <a:solidFill>
                  <a:schemeClr val="accent2"/>
                </a:solidFill>
              </a:rPr>
              <a:t>w</a:t>
            </a:r>
            <a:r>
              <a:rPr lang="en-CA" sz="2800" dirty="0"/>
              <a:t>rite</a:t>
            </a:r>
          </a:p>
          <a:p>
            <a:pPr marL="457200" indent="-457200">
              <a:buFont typeface="Arial" panose="020B0604020202020204" pitchFamily="34" charset="0"/>
              <a:buChar char="•"/>
            </a:pPr>
            <a:r>
              <a:rPr lang="en-CA" sz="2800" b="1" dirty="0"/>
              <a:t>e</a:t>
            </a:r>
            <a:r>
              <a:rPr lang="en-CA" sz="2800" b="1" dirty="0">
                <a:solidFill>
                  <a:schemeClr val="accent2"/>
                </a:solidFill>
              </a:rPr>
              <a:t>x</a:t>
            </a:r>
            <a:r>
              <a:rPr lang="en-CA" sz="2800" dirty="0"/>
              <a:t>ecute</a:t>
            </a:r>
          </a:p>
          <a:p>
            <a:pPr marL="457200" indent="-457200">
              <a:buFont typeface="Arial" panose="020B0604020202020204" pitchFamily="34" charset="0"/>
              <a:buChar char="•"/>
            </a:pPr>
            <a:endParaRPr lang="en-CA" sz="2800" dirty="0"/>
          </a:p>
        </p:txBody>
      </p:sp>
    </p:spTree>
    <p:extLst>
      <p:ext uri="{BB962C8B-B14F-4D97-AF65-F5344CB8AC3E}">
        <p14:creationId xmlns:p14="http://schemas.microsoft.com/office/powerpoint/2010/main" val="2758562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CDBD66-481F-42D4-9542-B3800379C63B}"/>
              </a:ext>
            </a:extLst>
          </p:cNvPr>
          <p:cNvSpPr>
            <a:spLocks noGrp="1"/>
          </p:cNvSpPr>
          <p:nvPr>
            <p:ph type="title"/>
          </p:nvPr>
        </p:nvSpPr>
        <p:spPr>
          <a:xfrm>
            <a:off x="838200" y="365125"/>
            <a:ext cx="10515600" cy="1325563"/>
          </a:xfrm>
        </p:spPr>
        <p:txBody>
          <a:bodyPr/>
          <a:lstStyle/>
          <a:p>
            <a:r>
              <a:rPr lang="en-US" dirty="0"/>
              <a:t>Filesystem Permissions</a:t>
            </a:r>
          </a:p>
        </p:txBody>
      </p:sp>
      <p:sp>
        <p:nvSpPr>
          <p:cNvPr id="5" name="Content Placeholder 4">
            <a:extLst>
              <a:ext uri="{FF2B5EF4-FFF2-40B4-BE49-F238E27FC236}">
                <a16:creationId xmlns:a16="http://schemas.microsoft.com/office/drawing/2014/main" id="{6A7810FC-C4C9-449A-BDA5-BBCD867A295A}"/>
              </a:ext>
            </a:extLst>
          </p:cNvPr>
          <p:cNvSpPr>
            <a:spLocks noGrp="1"/>
          </p:cNvSpPr>
          <p:nvPr>
            <p:ph idx="1"/>
          </p:nvPr>
        </p:nvSpPr>
        <p:spPr>
          <a:xfrm>
            <a:off x="838200" y="1825625"/>
            <a:ext cx="10515600" cy="4351338"/>
          </a:xfrm>
        </p:spPr>
        <p:txBody>
          <a:bodyPr>
            <a:normAutofit/>
          </a:bodyPr>
          <a:lstStyle/>
          <a:p>
            <a:pPr lvl="1"/>
            <a:r>
              <a:rPr lang="en-CA" b="1" dirty="0">
                <a:solidFill>
                  <a:schemeClr val="accent2"/>
                </a:solidFill>
              </a:rPr>
              <a:t>U</a:t>
            </a:r>
            <a:r>
              <a:rPr lang="en-CA" dirty="0"/>
              <a:t>ser / Owner</a:t>
            </a:r>
          </a:p>
          <a:p>
            <a:pPr lvl="2"/>
            <a:r>
              <a:rPr lang="en-CA" dirty="0"/>
              <a:t>Usually the user that created the file but we can change that with the </a:t>
            </a:r>
            <a:r>
              <a:rPr lang="en-CA" b="1" dirty="0" err="1"/>
              <a:t>chown</a:t>
            </a:r>
            <a:r>
              <a:rPr lang="en-CA" dirty="0"/>
              <a:t> command. There can only be one user owner.</a:t>
            </a:r>
          </a:p>
          <a:p>
            <a:pPr lvl="1"/>
            <a:r>
              <a:rPr lang="en-CA" b="1" dirty="0">
                <a:solidFill>
                  <a:schemeClr val="accent2"/>
                </a:solidFill>
              </a:rPr>
              <a:t>G</a:t>
            </a:r>
            <a:r>
              <a:rPr lang="en-CA" dirty="0"/>
              <a:t>roup</a:t>
            </a:r>
          </a:p>
          <a:p>
            <a:pPr lvl="2"/>
            <a:r>
              <a:rPr lang="en-CA" dirty="0"/>
              <a:t>The group owner. This can be any built-in group or groups created by the administrator (root).  There can only be one group owner.</a:t>
            </a:r>
          </a:p>
          <a:p>
            <a:pPr lvl="1"/>
            <a:r>
              <a:rPr lang="en-CA" b="1" dirty="0">
                <a:solidFill>
                  <a:schemeClr val="accent2"/>
                </a:solidFill>
              </a:rPr>
              <a:t>O</a:t>
            </a:r>
            <a:r>
              <a:rPr lang="en-CA" dirty="0"/>
              <a:t>thers / World</a:t>
            </a:r>
          </a:p>
          <a:p>
            <a:pPr lvl="2"/>
            <a:r>
              <a:rPr lang="en-CA" dirty="0"/>
              <a:t>Any authenticated user. They don’t need to belong to any particular group.</a:t>
            </a:r>
          </a:p>
        </p:txBody>
      </p:sp>
    </p:spTree>
    <p:extLst>
      <p:ext uri="{BB962C8B-B14F-4D97-AF65-F5344CB8AC3E}">
        <p14:creationId xmlns:p14="http://schemas.microsoft.com/office/powerpoint/2010/main" val="2822166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4ED2D0C-0F05-492C-9DC7-AF58174523B1}"/>
              </a:ext>
            </a:extLst>
          </p:cNvPr>
          <p:cNvPicPr>
            <a:picLocks noGrp="1" noChangeAspect="1"/>
          </p:cNvPicPr>
          <p:nvPr>
            <p:ph idx="1"/>
          </p:nvPr>
        </p:nvPicPr>
        <p:blipFill rotWithShape="1">
          <a:blip r:embed="rId2"/>
          <a:srcRect b="11236"/>
          <a:stretch/>
        </p:blipFill>
        <p:spPr>
          <a:xfrm>
            <a:off x="2332725" y="1708959"/>
            <a:ext cx="7526550" cy="3053541"/>
          </a:xfrm>
        </p:spPr>
      </p:pic>
      <p:sp>
        <p:nvSpPr>
          <p:cNvPr id="2" name="Title 1">
            <a:extLst>
              <a:ext uri="{FF2B5EF4-FFF2-40B4-BE49-F238E27FC236}">
                <a16:creationId xmlns:a16="http://schemas.microsoft.com/office/drawing/2014/main" id="{3F78AC10-5B65-4089-B1B9-DE04DBF72D41}"/>
              </a:ext>
            </a:extLst>
          </p:cNvPr>
          <p:cNvSpPr>
            <a:spLocks noGrp="1"/>
          </p:cNvSpPr>
          <p:nvPr>
            <p:ph type="title"/>
          </p:nvPr>
        </p:nvSpPr>
        <p:spPr/>
        <p:txBody>
          <a:bodyPr/>
          <a:lstStyle/>
          <a:p>
            <a:r>
              <a:rPr lang="en-CA" dirty="0"/>
              <a:t>Filesystem Permissions</a:t>
            </a:r>
          </a:p>
        </p:txBody>
      </p:sp>
      <p:sp>
        <p:nvSpPr>
          <p:cNvPr id="7" name="Rectangle 6">
            <a:extLst>
              <a:ext uri="{FF2B5EF4-FFF2-40B4-BE49-F238E27FC236}">
                <a16:creationId xmlns:a16="http://schemas.microsoft.com/office/drawing/2014/main" id="{850FB2EA-A354-493D-915C-474F8F126660}"/>
              </a:ext>
            </a:extLst>
          </p:cNvPr>
          <p:cNvSpPr/>
          <p:nvPr/>
        </p:nvSpPr>
        <p:spPr>
          <a:xfrm>
            <a:off x="2461762" y="3086100"/>
            <a:ext cx="1043438"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perspectiveFront"/>
              <a:lightRig rig="threePt" dir="t"/>
            </a:scene3d>
          </a:bodyPr>
          <a:lstStyle/>
          <a:p>
            <a:pPr algn="ctr"/>
            <a:endParaRPr lang="en-CA"/>
          </a:p>
        </p:txBody>
      </p:sp>
      <p:sp>
        <p:nvSpPr>
          <p:cNvPr id="8" name="Rectangle: Rounded Corners 7">
            <a:extLst>
              <a:ext uri="{FF2B5EF4-FFF2-40B4-BE49-F238E27FC236}">
                <a16:creationId xmlns:a16="http://schemas.microsoft.com/office/drawing/2014/main" id="{29B35009-948E-454D-80B1-7248D351865A}"/>
              </a:ext>
            </a:extLst>
          </p:cNvPr>
          <p:cNvSpPr/>
          <p:nvPr/>
        </p:nvSpPr>
        <p:spPr>
          <a:xfrm>
            <a:off x="3848100" y="3086100"/>
            <a:ext cx="533400" cy="1676400"/>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Rounded Corners 8">
            <a:extLst>
              <a:ext uri="{FF2B5EF4-FFF2-40B4-BE49-F238E27FC236}">
                <a16:creationId xmlns:a16="http://schemas.microsoft.com/office/drawing/2014/main" id="{67020158-A6C3-4E0E-AA21-25395F8D9215}"/>
              </a:ext>
            </a:extLst>
          </p:cNvPr>
          <p:cNvSpPr/>
          <p:nvPr/>
        </p:nvSpPr>
        <p:spPr>
          <a:xfrm>
            <a:off x="4381500" y="3086100"/>
            <a:ext cx="533400" cy="16764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EEF2DCDA-6CF6-45BF-B407-9DE063F70DFC}"/>
              </a:ext>
            </a:extLst>
          </p:cNvPr>
          <p:cNvSpPr/>
          <p:nvPr/>
        </p:nvSpPr>
        <p:spPr>
          <a:xfrm>
            <a:off x="6896100" y="3086100"/>
            <a:ext cx="2641600" cy="16764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Left Brace 10">
            <a:extLst>
              <a:ext uri="{FF2B5EF4-FFF2-40B4-BE49-F238E27FC236}">
                <a16:creationId xmlns:a16="http://schemas.microsoft.com/office/drawing/2014/main" id="{17BB1E84-4001-4F23-AA2E-C9EA1C6FB984}"/>
              </a:ext>
            </a:extLst>
          </p:cNvPr>
          <p:cNvSpPr/>
          <p:nvPr/>
        </p:nvSpPr>
        <p:spPr>
          <a:xfrm rot="16200000">
            <a:off x="2841238" y="4614117"/>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2" name="Left Brace 11">
            <a:extLst>
              <a:ext uri="{FF2B5EF4-FFF2-40B4-BE49-F238E27FC236}">
                <a16:creationId xmlns:a16="http://schemas.microsoft.com/office/drawing/2014/main" id="{745A7019-871E-4ED5-AEFE-8B51BF49C5E2}"/>
              </a:ext>
            </a:extLst>
          </p:cNvPr>
          <p:cNvSpPr/>
          <p:nvPr/>
        </p:nvSpPr>
        <p:spPr>
          <a:xfrm rot="16200000">
            <a:off x="4037076" y="4842717"/>
            <a:ext cx="155448" cy="457200"/>
          </a:xfrm>
          <a:prstGeom prst="leftBrace">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 name="Left Brace 12">
            <a:extLst>
              <a:ext uri="{FF2B5EF4-FFF2-40B4-BE49-F238E27FC236}">
                <a16:creationId xmlns:a16="http://schemas.microsoft.com/office/drawing/2014/main" id="{847E4B41-F563-4DCA-9948-4017D0BBDB64}"/>
              </a:ext>
            </a:extLst>
          </p:cNvPr>
          <p:cNvSpPr/>
          <p:nvPr/>
        </p:nvSpPr>
        <p:spPr>
          <a:xfrm rot="16200000">
            <a:off x="8139176" y="4556158"/>
            <a:ext cx="155448" cy="914400"/>
          </a:xfrm>
          <a:prstGeom prst="leftBrace">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4" name="TextBox 13">
            <a:extLst>
              <a:ext uri="{FF2B5EF4-FFF2-40B4-BE49-F238E27FC236}">
                <a16:creationId xmlns:a16="http://schemas.microsoft.com/office/drawing/2014/main" id="{D4AAE231-F763-4AF2-AC9B-8C0BE8190B22}"/>
              </a:ext>
            </a:extLst>
          </p:cNvPr>
          <p:cNvSpPr txBox="1"/>
          <p:nvPr/>
        </p:nvSpPr>
        <p:spPr>
          <a:xfrm>
            <a:off x="2231125" y="5372975"/>
            <a:ext cx="1375674" cy="369332"/>
          </a:xfrm>
          <a:prstGeom prst="rect">
            <a:avLst/>
          </a:prstGeom>
          <a:noFill/>
        </p:spPr>
        <p:txBody>
          <a:bodyPr wrap="square" rtlCol="0">
            <a:spAutoFit/>
          </a:bodyPr>
          <a:lstStyle/>
          <a:p>
            <a:pPr algn="ctr"/>
            <a:r>
              <a:rPr lang="en-CA" dirty="0">
                <a:solidFill>
                  <a:schemeClr val="accent1"/>
                </a:solidFill>
              </a:rPr>
              <a:t>Permissions</a:t>
            </a:r>
          </a:p>
        </p:txBody>
      </p:sp>
      <p:sp>
        <p:nvSpPr>
          <p:cNvPr id="15" name="TextBox 14">
            <a:extLst>
              <a:ext uri="{FF2B5EF4-FFF2-40B4-BE49-F238E27FC236}">
                <a16:creationId xmlns:a16="http://schemas.microsoft.com/office/drawing/2014/main" id="{DF601E0D-8272-4495-A4F3-5EE868D14789}"/>
              </a:ext>
            </a:extLst>
          </p:cNvPr>
          <p:cNvSpPr txBox="1"/>
          <p:nvPr/>
        </p:nvSpPr>
        <p:spPr>
          <a:xfrm>
            <a:off x="3376162" y="5372975"/>
            <a:ext cx="1375674" cy="369332"/>
          </a:xfrm>
          <a:prstGeom prst="rect">
            <a:avLst/>
          </a:prstGeom>
          <a:noFill/>
        </p:spPr>
        <p:txBody>
          <a:bodyPr wrap="square" rtlCol="0">
            <a:spAutoFit/>
          </a:bodyPr>
          <a:lstStyle/>
          <a:p>
            <a:pPr algn="ctr"/>
            <a:r>
              <a:rPr lang="en-CA" dirty="0">
                <a:solidFill>
                  <a:srgbClr val="FFC000"/>
                </a:solidFill>
              </a:rPr>
              <a:t>User</a:t>
            </a:r>
            <a:endParaRPr lang="en-CA" dirty="0">
              <a:solidFill>
                <a:srgbClr val="00B050"/>
              </a:solidFill>
            </a:endParaRPr>
          </a:p>
        </p:txBody>
      </p:sp>
      <p:sp>
        <p:nvSpPr>
          <p:cNvPr id="16" name="TextBox 15">
            <a:extLst>
              <a:ext uri="{FF2B5EF4-FFF2-40B4-BE49-F238E27FC236}">
                <a16:creationId xmlns:a16="http://schemas.microsoft.com/office/drawing/2014/main" id="{2FB14CAA-B53B-486F-84EE-5ED71A892D9F}"/>
              </a:ext>
            </a:extLst>
          </p:cNvPr>
          <p:cNvSpPr txBox="1"/>
          <p:nvPr/>
        </p:nvSpPr>
        <p:spPr>
          <a:xfrm>
            <a:off x="7529063" y="5378516"/>
            <a:ext cx="1375674" cy="369332"/>
          </a:xfrm>
          <a:prstGeom prst="rect">
            <a:avLst/>
          </a:prstGeom>
          <a:noFill/>
        </p:spPr>
        <p:txBody>
          <a:bodyPr wrap="square" rtlCol="0">
            <a:spAutoFit/>
          </a:bodyPr>
          <a:lstStyle/>
          <a:p>
            <a:pPr algn="ctr"/>
            <a:r>
              <a:rPr lang="en-CA" dirty="0">
                <a:solidFill>
                  <a:srgbClr val="7030A0"/>
                </a:solidFill>
              </a:rPr>
              <a:t>Name</a:t>
            </a:r>
          </a:p>
        </p:txBody>
      </p:sp>
      <p:sp>
        <p:nvSpPr>
          <p:cNvPr id="17" name="Left Brace 16">
            <a:extLst>
              <a:ext uri="{FF2B5EF4-FFF2-40B4-BE49-F238E27FC236}">
                <a16:creationId xmlns:a16="http://schemas.microsoft.com/office/drawing/2014/main" id="{A075E692-3E9C-406C-88D4-6B66823C3299}"/>
              </a:ext>
            </a:extLst>
          </p:cNvPr>
          <p:cNvSpPr/>
          <p:nvPr/>
        </p:nvSpPr>
        <p:spPr>
          <a:xfrm rot="16200000">
            <a:off x="4570476" y="4842717"/>
            <a:ext cx="155448" cy="457200"/>
          </a:xfrm>
          <a:prstGeom prst="lef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9" name="TextBox 18">
            <a:extLst>
              <a:ext uri="{FF2B5EF4-FFF2-40B4-BE49-F238E27FC236}">
                <a16:creationId xmlns:a16="http://schemas.microsoft.com/office/drawing/2014/main" id="{C8DCB341-FF70-4674-A343-7BEB2288FD7D}"/>
              </a:ext>
            </a:extLst>
          </p:cNvPr>
          <p:cNvSpPr txBox="1"/>
          <p:nvPr/>
        </p:nvSpPr>
        <p:spPr>
          <a:xfrm>
            <a:off x="4343400" y="5372975"/>
            <a:ext cx="923925" cy="369332"/>
          </a:xfrm>
          <a:prstGeom prst="rect">
            <a:avLst/>
          </a:prstGeom>
          <a:noFill/>
        </p:spPr>
        <p:txBody>
          <a:bodyPr wrap="square">
            <a:spAutoFit/>
          </a:bodyPr>
          <a:lstStyle/>
          <a:p>
            <a:r>
              <a:rPr lang="en-CA" dirty="0">
                <a:solidFill>
                  <a:srgbClr val="00B050"/>
                </a:solidFill>
              </a:rPr>
              <a:t>Group</a:t>
            </a:r>
            <a:endParaRPr lang="en-CA" dirty="0"/>
          </a:p>
        </p:txBody>
      </p:sp>
    </p:spTree>
    <p:extLst>
      <p:ext uri="{BB962C8B-B14F-4D97-AF65-F5344CB8AC3E}">
        <p14:creationId xmlns:p14="http://schemas.microsoft.com/office/powerpoint/2010/main" val="159438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p:bldP spid="15" grpId="0"/>
      <p:bldP spid="16" grpId="0"/>
      <p:bldP spid="17" grpId="0" animBg="1"/>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2">
            <a:extLst>
              <a:ext uri="{FF2B5EF4-FFF2-40B4-BE49-F238E27FC236}">
                <a16:creationId xmlns:a16="http://schemas.microsoft.com/office/drawing/2014/main" id="{7A5ABE60-8F71-4680-B4D8-B56B32C1696C}"/>
              </a:ext>
            </a:extLst>
          </p:cNvPr>
          <p:cNvSpPr>
            <a:spLocks noGrp="1"/>
          </p:cNvSpPr>
          <p:nvPr>
            <p:ph idx="1"/>
          </p:nvPr>
        </p:nvSpPr>
        <p:spPr>
          <a:xfrm>
            <a:off x="838200" y="1825625"/>
            <a:ext cx="10515600" cy="4351338"/>
          </a:xfrm>
          <a:noFill/>
          <a:ln>
            <a:noFill/>
          </a:ln>
        </p:spPr>
        <p:txBody>
          <a:bodyPr lIns="90000" tIns="45000" rIns="90000" bIns="45000"/>
          <a:lstStyle/>
          <a:p>
            <a:r>
              <a:rPr lang="en-CA" dirty="0"/>
              <a:t>Permissions are represented using three, 3-bit groups that are stored in the file system itself, not in the operating system.</a:t>
            </a:r>
          </a:p>
          <a:p>
            <a:endParaRPr lang="en-CA" dirty="0"/>
          </a:p>
          <a:p>
            <a:endParaRPr lang="en-CA" dirty="0"/>
          </a:p>
        </p:txBody>
      </p:sp>
      <p:sp>
        <p:nvSpPr>
          <p:cNvPr id="4" name="Title 3">
            <a:extLst>
              <a:ext uri="{FF2B5EF4-FFF2-40B4-BE49-F238E27FC236}">
                <a16:creationId xmlns:a16="http://schemas.microsoft.com/office/drawing/2014/main" id="{39CDBD66-481F-42D4-9542-B3800379C63B}"/>
              </a:ext>
            </a:extLst>
          </p:cNvPr>
          <p:cNvSpPr>
            <a:spLocks noGrp="1"/>
          </p:cNvSpPr>
          <p:nvPr>
            <p:ph type="title"/>
          </p:nvPr>
        </p:nvSpPr>
        <p:spPr>
          <a:xfrm>
            <a:off x="838200" y="365125"/>
            <a:ext cx="10515600" cy="1325563"/>
          </a:xfrm>
        </p:spPr>
        <p:txBody>
          <a:bodyPr/>
          <a:lstStyle/>
          <a:p>
            <a:r>
              <a:rPr lang="en-US" dirty="0"/>
              <a:t>Filesystem Permissions</a:t>
            </a:r>
          </a:p>
        </p:txBody>
      </p:sp>
      <p:graphicFrame>
        <p:nvGraphicFramePr>
          <p:cNvPr id="2" name="Table 2">
            <a:extLst>
              <a:ext uri="{FF2B5EF4-FFF2-40B4-BE49-F238E27FC236}">
                <a16:creationId xmlns:a16="http://schemas.microsoft.com/office/drawing/2014/main" id="{06E87164-B9F7-4781-AF8E-A5E00ECCF35B}"/>
              </a:ext>
            </a:extLst>
          </p:cNvPr>
          <p:cNvGraphicFramePr>
            <a:graphicFrameLocks noGrp="1"/>
          </p:cNvGraphicFramePr>
          <p:nvPr>
            <p:extLst>
              <p:ext uri="{D42A27DB-BD31-4B8C-83A1-F6EECF244321}">
                <p14:modId xmlns:p14="http://schemas.microsoft.com/office/powerpoint/2010/main" val="644294919"/>
              </p:ext>
            </p:extLst>
          </p:nvPr>
        </p:nvGraphicFramePr>
        <p:xfrm>
          <a:off x="1919240" y="3445034"/>
          <a:ext cx="8127999" cy="111252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2758821301"/>
                    </a:ext>
                  </a:extLst>
                </a:gridCol>
                <a:gridCol w="903111">
                  <a:extLst>
                    <a:ext uri="{9D8B030D-6E8A-4147-A177-3AD203B41FA5}">
                      <a16:colId xmlns:a16="http://schemas.microsoft.com/office/drawing/2014/main" val="126120323"/>
                    </a:ext>
                  </a:extLst>
                </a:gridCol>
                <a:gridCol w="903111">
                  <a:extLst>
                    <a:ext uri="{9D8B030D-6E8A-4147-A177-3AD203B41FA5}">
                      <a16:colId xmlns:a16="http://schemas.microsoft.com/office/drawing/2014/main" val="3200166904"/>
                    </a:ext>
                  </a:extLst>
                </a:gridCol>
                <a:gridCol w="903111">
                  <a:extLst>
                    <a:ext uri="{9D8B030D-6E8A-4147-A177-3AD203B41FA5}">
                      <a16:colId xmlns:a16="http://schemas.microsoft.com/office/drawing/2014/main" val="1103443004"/>
                    </a:ext>
                  </a:extLst>
                </a:gridCol>
                <a:gridCol w="903111">
                  <a:extLst>
                    <a:ext uri="{9D8B030D-6E8A-4147-A177-3AD203B41FA5}">
                      <a16:colId xmlns:a16="http://schemas.microsoft.com/office/drawing/2014/main" val="2454236232"/>
                    </a:ext>
                  </a:extLst>
                </a:gridCol>
                <a:gridCol w="903111">
                  <a:extLst>
                    <a:ext uri="{9D8B030D-6E8A-4147-A177-3AD203B41FA5}">
                      <a16:colId xmlns:a16="http://schemas.microsoft.com/office/drawing/2014/main" val="1852411768"/>
                    </a:ext>
                  </a:extLst>
                </a:gridCol>
                <a:gridCol w="903111">
                  <a:extLst>
                    <a:ext uri="{9D8B030D-6E8A-4147-A177-3AD203B41FA5}">
                      <a16:colId xmlns:a16="http://schemas.microsoft.com/office/drawing/2014/main" val="1492013984"/>
                    </a:ext>
                  </a:extLst>
                </a:gridCol>
                <a:gridCol w="903111">
                  <a:extLst>
                    <a:ext uri="{9D8B030D-6E8A-4147-A177-3AD203B41FA5}">
                      <a16:colId xmlns:a16="http://schemas.microsoft.com/office/drawing/2014/main" val="258689162"/>
                    </a:ext>
                  </a:extLst>
                </a:gridCol>
                <a:gridCol w="903111">
                  <a:extLst>
                    <a:ext uri="{9D8B030D-6E8A-4147-A177-3AD203B41FA5}">
                      <a16:colId xmlns:a16="http://schemas.microsoft.com/office/drawing/2014/main" val="1311825789"/>
                    </a:ext>
                  </a:extLst>
                </a:gridCol>
              </a:tblGrid>
              <a:tr h="370840">
                <a:tc gridSpan="3">
                  <a:txBody>
                    <a:bodyPr/>
                    <a:lstStyle/>
                    <a:p>
                      <a:pPr algn="ctr"/>
                      <a:r>
                        <a:rPr lang="en-CA" b="1" dirty="0"/>
                        <a:t>U</a:t>
                      </a:r>
                      <a:r>
                        <a:rPr lang="en-CA" b="0" dirty="0"/>
                        <a:t>ser</a:t>
                      </a:r>
                    </a:p>
                  </a:txBody>
                  <a:tcPr>
                    <a:solidFill>
                      <a:srgbClr val="92D050"/>
                    </a:solidFill>
                  </a:tcPr>
                </a:tc>
                <a:tc hMerge="1">
                  <a:txBody>
                    <a:bodyPr/>
                    <a:lstStyle/>
                    <a:p>
                      <a:endParaRPr lang="en-CA"/>
                    </a:p>
                  </a:txBody>
                  <a:tcPr/>
                </a:tc>
                <a:tc hMerge="1">
                  <a:txBody>
                    <a:bodyPr/>
                    <a:lstStyle/>
                    <a:p>
                      <a:endParaRPr lang="en-CA"/>
                    </a:p>
                  </a:txBody>
                  <a:tcPr/>
                </a:tc>
                <a:tc gridSpan="3">
                  <a:txBody>
                    <a:bodyPr/>
                    <a:lstStyle/>
                    <a:p>
                      <a:pPr algn="ctr"/>
                      <a:r>
                        <a:rPr lang="en-CA" b="1" dirty="0"/>
                        <a:t>G</a:t>
                      </a:r>
                      <a:r>
                        <a:rPr lang="en-CA" b="0" dirty="0"/>
                        <a:t>roup</a:t>
                      </a:r>
                    </a:p>
                  </a:txBody>
                  <a:tcPr>
                    <a:solidFill>
                      <a:srgbClr val="00B0F0"/>
                    </a:solidFill>
                  </a:tcPr>
                </a:tc>
                <a:tc hMerge="1">
                  <a:txBody>
                    <a:bodyPr/>
                    <a:lstStyle/>
                    <a:p>
                      <a:endParaRPr lang="en-CA"/>
                    </a:p>
                  </a:txBody>
                  <a:tcPr/>
                </a:tc>
                <a:tc hMerge="1">
                  <a:txBody>
                    <a:bodyPr/>
                    <a:lstStyle/>
                    <a:p>
                      <a:endParaRPr lang="en-CA"/>
                    </a:p>
                  </a:txBody>
                  <a:tcPr/>
                </a:tc>
                <a:tc gridSpan="3">
                  <a:txBody>
                    <a:bodyPr/>
                    <a:lstStyle/>
                    <a:p>
                      <a:pPr algn="ctr"/>
                      <a:r>
                        <a:rPr lang="en-CA" b="1" dirty="0"/>
                        <a:t>O</a:t>
                      </a:r>
                      <a:r>
                        <a:rPr lang="en-CA" b="0" dirty="0"/>
                        <a:t>ther</a:t>
                      </a:r>
                    </a:p>
                  </a:txBody>
                  <a:tcPr>
                    <a:solidFill>
                      <a:schemeClr val="accent1">
                        <a:lumMod val="60000"/>
                        <a:lumOff val="40000"/>
                      </a:schemeClr>
                    </a:solid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3136180854"/>
                  </a:ext>
                </a:extLst>
              </a:tr>
              <a:tr h="370840">
                <a:tc>
                  <a:txBody>
                    <a:bodyPr/>
                    <a:lstStyle/>
                    <a:p>
                      <a:pPr algn="ctr"/>
                      <a:r>
                        <a:rPr lang="en-CA" dirty="0">
                          <a:solidFill>
                            <a:schemeClr val="bg1"/>
                          </a:solidFill>
                        </a:rPr>
                        <a:t>r</a:t>
                      </a:r>
                    </a:p>
                  </a:txBody>
                  <a:tcPr>
                    <a:solidFill>
                      <a:srgbClr val="92D050"/>
                    </a:solidFill>
                  </a:tcPr>
                </a:tc>
                <a:tc>
                  <a:txBody>
                    <a:bodyPr/>
                    <a:lstStyle/>
                    <a:p>
                      <a:pPr algn="ctr"/>
                      <a:r>
                        <a:rPr lang="en-CA" dirty="0">
                          <a:solidFill>
                            <a:schemeClr val="bg1"/>
                          </a:solidFill>
                        </a:rPr>
                        <a:t>w</a:t>
                      </a:r>
                    </a:p>
                  </a:txBody>
                  <a:tcPr>
                    <a:solidFill>
                      <a:srgbClr val="92D050"/>
                    </a:solidFill>
                  </a:tcPr>
                </a:tc>
                <a:tc>
                  <a:txBody>
                    <a:bodyPr/>
                    <a:lstStyle/>
                    <a:p>
                      <a:pPr algn="ctr"/>
                      <a:r>
                        <a:rPr lang="en-CA" dirty="0">
                          <a:solidFill>
                            <a:schemeClr val="bg1"/>
                          </a:solidFill>
                        </a:rPr>
                        <a:t>x</a:t>
                      </a:r>
                    </a:p>
                  </a:txBody>
                  <a:tcPr>
                    <a:solidFill>
                      <a:srgbClr val="92D050"/>
                    </a:solidFill>
                  </a:tcPr>
                </a:tc>
                <a:tc>
                  <a:txBody>
                    <a:bodyPr/>
                    <a:lstStyle/>
                    <a:p>
                      <a:pPr algn="ctr"/>
                      <a:r>
                        <a:rPr lang="en-CA" dirty="0">
                          <a:solidFill>
                            <a:schemeClr val="bg1"/>
                          </a:solidFill>
                        </a:rPr>
                        <a:t>r</a:t>
                      </a:r>
                    </a:p>
                  </a:txBody>
                  <a:tcPr>
                    <a:solidFill>
                      <a:srgbClr val="00B0F0"/>
                    </a:solidFill>
                  </a:tcPr>
                </a:tc>
                <a:tc>
                  <a:txBody>
                    <a:bodyPr/>
                    <a:lstStyle/>
                    <a:p>
                      <a:pPr algn="ctr"/>
                      <a:r>
                        <a:rPr lang="en-CA" dirty="0">
                          <a:solidFill>
                            <a:schemeClr val="bg1"/>
                          </a:solidFill>
                        </a:rPr>
                        <a:t>w</a:t>
                      </a:r>
                    </a:p>
                  </a:txBody>
                  <a:tcPr>
                    <a:solidFill>
                      <a:srgbClr val="00B0F0"/>
                    </a:solidFill>
                  </a:tcPr>
                </a:tc>
                <a:tc>
                  <a:txBody>
                    <a:bodyPr/>
                    <a:lstStyle/>
                    <a:p>
                      <a:pPr algn="ctr"/>
                      <a:r>
                        <a:rPr lang="en-CA" dirty="0">
                          <a:solidFill>
                            <a:schemeClr val="bg1"/>
                          </a:solidFill>
                        </a:rPr>
                        <a:t>x</a:t>
                      </a:r>
                    </a:p>
                  </a:txBody>
                  <a:tcPr>
                    <a:solidFill>
                      <a:srgbClr val="00B0F0"/>
                    </a:solidFill>
                  </a:tcPr>
                </a:tc>
                <a:tc>
                  <a:txBody>
                    <a:bodyPr/>
                    <a:lstStyle/>
                    <a:p>
                      <a:pPr algn="ctr"/>
                      <a:r>
                        <a:rPr lang="en-CA" dirty="0">
                          <a:solidFill>
                            <a:schemeClr val="bg1"/>
                          </a:solidFill>
                        </a:rPr>
                        <a:t>r</a:t>
                      </a:r>
                    </a:p>
                  </a:txBody>
                  <a:tcPr>
                    <a:solidFill>
                      <a:schemeClr val="accent1">
                        <a:lumMod val="60000"/>
                        <a:lumOff val="40000"/>
                      </a:schemeClr>
                    </a:solidFill>
                  </a:tcPr>
                </a:tc>
                <a:tc>
                  <a:txBody>
                    <a:bodyPr/>
                    <a:lstStyle/>
                    <a:p>
                      <a:pPr algn="ctr"/>
                      <a:r>
                        <a:rPr lang="en-CA" dirty="0">
                          <a:solidFill>
                            <a:schemeClr val="bg1"/>
                          </a:solidFill>
                        </a:rPr>
                        <a:t>w</a:t>
                      </a:r>
                    </a:p>
                  </a:txBody>
                  <a:tcPr>
                    <a:solidFill>
                      <a:schemeClr val="accent1">
                        <a:lumMod val="60000"/>
                        <a:lumOff val="40000"/>
                      </a:schemeClr>
                    </a:solidFill>
                  </a:tcPr>
                </a:tc>
                <a:tc>
                  <a:txBody>
                    <a:bodyPr/>
                    <a:lstStyle/>
                    <a:p>
                      <a:pPr algn="ctr"/>
                      <a:r>
                        <a:rPr lang="en-CA" dirty="0">
                          <a:solidFill>
                            <a:schemeClr val="bg1"/>
                          </a:solidFill>
                        </a:rPr>
                        <a:t>x</a:t>
                      </a:r>
                    </a:p>
                  </a:txBody>
                  <a:tcPr>
                    <a:solidFill>
                      <a:schemeClr val="accent1">
                        <a:lumMod val="60000"/>
                        <a:lumOff val="40000"/>
                      </a:schemeClr>
                    </a:solidFill>
                  </a:tcPr>
                </a:tc>
                <a:extLst>
                  <a:ext uri="{0D108BD9-81ED-4DB2-BD59-A6C34878D82A}">
                    <a16:rowId xmlns:a16="http://schemas.microsoft.com/office/drawing/2014/main" val="4230266316"/>
                  </a:ext>
                </a:extLst>
              </a:tr>
              <a:tr h="370840">
                <a:tc>
                  <a:txBody>
                    <a:bodyPr/>
                    <a:lstStyle/>
                    <a:p>
                      <a:pPr algn="ctr"/>
                      <a:r>
                        <a:rPr lang="en-CA" dirty="0">
                          <a:solidFill>
                            <a:schemeClr val="bg1"/>
                          </a:solidFill>
                        </a:rPr>
                        <a:t>4</a:t>
                      </a:r>
                    </a:p>
                  </a:txBody>
                  <a:tcPr>
                    <a:solidFill>
                      <a:srgbClr val="92D050"/>
                    </a:solidFill>
                  </a:tcPr>
                </a:tc>
                <a:tc>
                  <a:txBody>
                    <a:bodyPr/>
                    <a:lstStyle/>
                    <a:p>
                      <a:pPr algn="ctr"/>
                      <a:r>
                        <a:rPr lang="en-CA" dirty="0">
                          <a:solidFill>
                            <a:schemeClr val="bg1"/>
                          </a:solidFill>
                        </a:rPr>
                        <a:t>2</a:t>
                      </a:r>
                    </a:p>
                  </a:txBody>
                  <a:tcPr>
                    <a:solidFill>
                      <a:srgbClr val="92D050"/>
                    </a:solidFill>
                  </a:tcPr>
                </a:tc>
                <a:tc>
                  <a:txBody>
                    <a:bodyPr/>
                    <a:lstStyle/>
                    <a:p>
                      <a:pPr algn="ctr"/>
                      <a:r>
                        <a:rPr lang="en-CA" dirty="0">
                          <a:solidFill>
                            <a:schemeClr val="bg1"/>
                          </a:solidFill>
                        </a:rPr>
                        <a:t>1</a:t>
                      </a:r>
                    </a:p>
                  </a:txBody>
                  <a:tcPr>
                    <a:solidFill>
                      <a:srgbClr val="92D050"/>
                    </a:solidFill>
                  </a:tcPr>
                </a:tc>
                <a:tc>
                  <a:txBody>
                    <a:bodyPr/>
                    <a:lstStyle/>
                    <a:p>
                      <a:pPr algn="ctr"/>
                      <a:r>
                        <a:rPr lang="en-CA" dirty="0">
                          <a:solidFill>
                            <a:schemeClr val="bg1"/>
                          </a:solidFill>
                        </a:rPr>
                        <a:t>4</a:t>
                      </a:r>
                    </a:p>
                  </a:txBody>
                  <a:tcPr>
                    <a:solidFill>
                      <a:srgbClr val="00B0F0"/>
                    </a:solidFill>
                  </a:tcPr>
                </a:tc>
                <a:tc>
                  <a:txBody>
                    <a:bodyPr/>
                    <a:lstStyle/>
                    <a:p>
                      <a:pPr algn="ctr"/>
                      <a:r>
                        <a:rPr lang="en-CA" dirty="0">
                          <a:solidFill>
                            <a:schemeClr val="bg1"/>
                          </a:solidFill>
                        </a:rPr>
                        <a:t>2</a:t>
                      </a:r>
                    </a:p>
                  </a:txBody>
                  <a:tcPr>
                    <a:solidFill>
                      <a:srgbClr val="00B0F0"/>
                    </a:solidFill>
                  </a:tcPr>
                </a:tc>
                <a:tc>
                  <a:txBody>
                    <a:bodyPr/>
                    <a:lstStyle/>
                    <a:p>
                      <a:pPr algn="ctr"/>
                      <a:r>
                        <a:rPr lang="en-CA" dirty="0">
                          <a:solidFill>
                            <a:schemeClr val="bg1"/>
                          </a:solidFill>
                        </a:rPr>
                        <a:t>1</a:t>
                      </a:r>
                    </a:p>
                  </a:txBody>
                  <a:tcPr>
                    <a:solidFill>
                      <a:srgbClr val="00B0F0"/>
                    </a:solidFill>
                  </a:tcPr>
                </a:tc>
                <a:tc>
                  <a:txBody>
                    <a:bodyPr/>
                    <a:lstStyle/>
                    <a:p>
                      <a:pPr algn="ctr"/>
                      <a:r>
                        <a:rPr lang="en-CA" dirty="0">
                          <a:solidFill>
                            <a:schemeClr val="bg1"/>
                          </a:solidFill>
                        </a:rPr>
                        <a:t>4</a:t>
                      </a:r>
                    </a:p>
                  </a:txBody>
                  <a:tcPr>
                    <a:solidFill>
                      <a:schemeClr val="accent1">
                        <a:lumMod val="60000"/>
                        <a:lumOff val="40000"/>
                      </a:schemeClr>
                    </a:solidFill>
                  </a:tcPr>
                </a:tc>
                <a:tc>
                  <a:txBody>
                    <a:bodyPr/>
                    <a:lstStyle/>
                    <a:p>
                      <a:pPr algn="ctr"/>
                      <a:r>
                        <a:rPr lang="en-CA" dirty="0">
                          <a:solidFill>
                            <a:schemeClr val="bg1"/>
                          </a:solidFill>
                        </a:rPr>
                        <a:t>2</a:t>
                      </a:r>
                    </a:p>
                  </a:txBody>
                  <a:tcPr>
                    <a:solidFill>
                      <a:schemeClr val="accent1">
                        <a:lumMod val="60000"/>
                        <a:lumOff val="40000"/>
                      </a:schemeClr>
                    </a:solidFill>
                  </a:tcPr>
                </a:tc>
                <a:tc>
                  <a:txBody>
                    <a:bodyPr/>
                    <a:lstStyle/>
                    <a:p>
                      <a:pPr algn="ctr"/>
                      <a:r>
                        <a:rPr lang="en-CA" dirty="0">
                          <a:solidFill>
                            <a:schemeClr val="bg1"/>
                          </a:solidFill>
                        </a:rPr>
                        <a:t>1</a:t>
                      </a:r>
                    </a:p>
                  </a:txBody>
                  <a:tcPr>
                    <a:solidFill>
                      <a:schemeClr val="accent1">
                        <a:lumMod val="60000"/>
                        <a:lumOff val="40000"/>
                      </a:schemeClr>
                    </a:solidFill>
                  </a:tcPr>
                </a:tc>
                <a:extLst>
                  <a:ext uri="{0D108BD9-81ED-4DB2-BD59-A6C34878D82A}">
                    <a16:rowId xmlns:a16="http://schemas.microsoft.com/office/drawing/2014/main" val="240717992"/>
                  </a:ext>
                </a:extLst>
              </a:tr>
            </a:tbl>
          </a:graphicData>
        </a:graphic>
      </p:graphicFrame>
      <p:sp>
        <p:nvSpPr>
          <p:cNvPr id="9" name="TextBox 8">
            <a:extLst>
              <a:ext uri="{FF2B5EF4-FFF2-40B4-BE49-F238E27FC236}">
                <a16:creationId xmlns:a16="http://schemas.microsoft.com/office/drawing/2014/main" id="{45030DD0-597F-465C-BF82-7878AA2BFE78}"/>
              </a:ext>
            </a:extLst>
          </p:cNvPr>
          <p:cNvSpPr txBox="1"/>
          <p:nvPr/>
        </p:nvSpPr>
        <p:spPr>
          <a:xfrm>
            <a:off x="571214" y="3868619"/>
            <a:ext cx="1023422" cy="369332"/>
          </a:xfrm>
          <a:prstGeom prst="rect">
            <a:avLst/>
          </a:prstGeom>
          <a:noFill/>
        </p:spPr>
        <p:txBody>
          <a:bodyPr wrap="none" rtlCol="0">
            <a:spAutoFit/>
          </a:bodyPr>
          <a:lstStyle/>
          <a:p>
            <a:r>
              <a:rPr lang="en-CA" dirty="0"/>
              <a:t>Symbolic</a:t>
            </a:r>
          </a:p>
        </p:txBody>
      </p:sp>
      <p:sp>
        <p:nvSpPr>
          <p:cNvPr id="11" name="Left Brace 10">
            <a:extLst>
              <a:ext uri="{FF2B5EF4-FFF2-40B4-BE49-F238E27FC236}">
                <a16:creationId xmlns:a16="http://schemas.microsoft.com/office/drawing/2014/main" id="{459FC8B2-9C66-43C9-AF30-5CD6A7BA6399}"/>
              </a:ext>
            </a:extLst>
          </p:cNvPr>
          <p:cNvSpPr/>
          <p:nvPr/>
        </p:nvSpPr>
        <p:spPr>
          <a:xfrm rot="16200000">
            <a:off x="3180596" y="4144202"/>
            <a:ext cx="155448" cy="2678160"/>
          </a:xfrm>
          <a:prstGeom prst="leftBrace">
            <a:avLst/>
          </a:prstGeom>
          <a:solidFill>
            <a:srgbClr val="00B050"/>
          </a:solidFill>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
        <p:nvSpPr>
          <p:cNvPr id="12" name="Left Brace 11">
            <a:extLst>
              <a:ext uri="{FF2B5EF4-FFF2-40B4-BE49-F238E27FC236}">
                <a16:creationId xmlns:a16="http://schemas.microsoft.com/office/drawing/2014/main" id="{065C314C-656A-416A-A771-AD84FE0A416B}"/>
              </a:ext>
            </a:extLst>
          </p:cNvPr>
          <p:cNvSpPr/>
          <p:nvPr/>
        </p:nvSpPr>
        <p:spPr>
          <a:xfrm rot="16200000">
            <a:off x="5905515" y="4139217"/>
            <a:ext cx="155448" cy="2678160"/>
          </a:xfrm>
          <a:prstGeom prst="leftBrace">
            <a:avLst/>
          </a:prstGeom>
          <a:solidFill>
            <a:srgbClr val="0070C0"/>
          </a:solidFill>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
        <p:nvSpPr>
          <p:cNvPr id="13" name="Left Brace 12">
            <a:extLst>
              <a:ext uri="{FF2B5EF4-FFF2-40B4-BE49-F238E27FC236}">
                <a16:creationId xmlns:a16="http://schemas.microsoft.com/office/drawing/2014/main" id="{9175F6A1-5042-4325-9659-F27CFE5120F0}"/>
              </a:ext>
            </a:extLst>
          </p:cNvPr>
          <p:cNvSpPr/>
          <p:nvPr/>
        </p:nvSpPr>
        <p:spPr>
          <a:xfrm rot="16200000">
            <a:off x="8630435" y="4139216"/>
            <a:ext cx="155448" cy="2678160"/>
          </a:xfrm>
          <a:prstGeom prst="leftBrace">
            <a:avLst/>
          </a:prstGeom>
          <a:solidFill>
            <a:srgbClr val="FF0000"/>
          </a:solid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
        <p:nvSpPr>
          <p:cNvPr id="14" name="TextBox 13">
            <a:extLst>
              <a:ext uri="{FF2B5EF4-FFF2-40B4-BE49-F238E27FC236}">
                <a16:creationId xmlns:a16="http://schemas.microsoft.com/office/drawing/2014/main" id="{AB33E2FD-2940-4FA0-AB67-E4393323782E}"/>
              </a:ext>
            </a:extLst>
          </p:cNvPr>
          <p:cNvSpPr txBox="1"/>
          <p:nvPr/>
        </p:nvSpPr>
        <p:spPr>
          <a:xfrm>
            <a:off x="2946375" y="5747597"/>
            <a:ext cx="623889" cy="369332"/>
          </a:xfrm>
          <a:prstGeom prst="rect">
            <a:avLst/>
          </a:prstGeom>
          <a:noFill/>
        </p:spPr>
        <p:txBody>
          <a:bodyPr wrap="none" rtlCol="0">
            <a:spAutoFit/>
          </a:bodyPr>
          <a:lstStyle/>
          <a:p>
            <a:r>
              <a:rPr lang="en-CA" dirty="0"/>
              <a:t>3-bit</a:t>
            </a:r>
          </a:p>
        </p:txBody>
      </p:sp>
      <p:sp>
        <p:nvSpPr>
          <p:cNvPr id="15" name="TextBox 14">
            <a:extLst>
              <a:ext uri="{FF2B5EF4-FFF2-40B4-BE49-F238E27FC236}">
                <a16:creationId xmlns:a16="http://schemas.microsoft.com/office/drawing/2014/main" id="{87042D5B-7B88-4A86-B7A8-5AF66FB3B838}"/>
              </a:ext>
            </a:extLst>
          </p:cNvPr>
          <p:cNvSpPr txBox="1"/>
          <p:nvPr/>
        </p:nvSpPr>
        <p:spPr>
          <a:xfrm>
            <a:off x="5671294" y="5745328"/>
            <a:ext cx="623889" cy="369332"/>
          </a:xfrm>
          <a:prstGeom prst="rect">
            <a:avLst/>
          </a:prstGeom>
          <a:noFill/>
        </p:spPr>
        <p:txBody>
          <a:bodyPr wrap="none" rtlCol="0">
            <a:spAutoFit/>
          </a:bodyPr>
          <a:lstStyle/>
          <a:p>
            <a:r>
              <a:rPr lang="en-CA" dirty="0"/>
              <a:t>3-bit</a:t>
            </a:r>
          </a:p>
        </p:txBody>
      </p:sp>
      <p:sp>
        <p:nvSpPr>
          <p:cNvPr id="16" name="TextBox 15">
            <a:extLst>
              <a:ext uri="{FF2B5EF4-FFF2-40B4-BE49-F238E27FC236}">
                <a16:creationId xmlns:a16="http://schemas.microsoft.com/office/drawing/2014/main" id="{8E9146DF-E33B-413F-ACA3-532C82C9A7BC}"/>
              </a:ext>
            </a:extLst>
          </p:cNvPr>
          <p:cNvSpPr txBox="1"/>
          <p:nvPr/>
        </p:nvSpPr>
        <p:spPr>
          <a:xfrm>
            <a:off x="8396213" y="5747597"/>
            <a:ext cx="623889" cy="369332"/>
          </a:xfrm>
          <a:prstGeom prst="rect">
            <a:avLst/>
          </a:prstGeom>
          <a:noFill/>
        </p:spPr>
        <p:txBody>
          <a:bodyPr wrap="none" rtlCol="0">
            <a:spAutoFit/>
          </a:bodyPr>
          <a:lstStyle/>
          <a:p>
            <a:r>
              <a:rPr lang="en-CA" dirty="0"/>
              <a:t>3-bit</a:t>
            </a:r>
          </a:p>
        </p:txBody>
      </p:sp>
      <p:sp>
        <p:nvSpPr>
          <p:cNvPr id="17" name="Right Brace 16">
            <a:extLst>
              <a:ext uri="{FF2B5EF4-FFF2-40B4-BE49-F238E27FC236}">
                <a16:creationId xmlns:a16="http://schemas.microsoft.com/office/drawing/2014/main" id="{5CFD5564-1A23-4AB9-9984-38D6629586AA}"/>
              </a:ext>
            </a:extLst>
          </p:cNvPr>
          <p:cNvSpPr/>
          <p:nvPr/>
        </p:nvSpPr>
        <p:spPr>
          <a:xfrm flipV="1">
            <a:off x="1562116" y="3868619"/>
            <a:ext cx="155448" cy="319603"/>
          </a:xfrm>
          <a:prstGeom prst="rightBrace">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9" name="Rectangle 18">
            <a:extLst>
              <a:ext uri="{FF2B5EF4-FFF2-40B4-BE49-F238E27FC236}">
                <a16:creationId xmlns:a16="http://schemas.microsoft.com/office/drawing/2014/main" id="{B3EE26CE-83B0-4E2A-B36F-884524C6C67E}"/>
              </a:ext>
            </a:extLst>
          </p:cNvPr>
          <p:cNvSpPr/>
          <p:nvPr/>
        </p:nvSpPr>
        <p:spPr>
          <a:xfrm>
            <a:off x="2946375" y="4622993"/>
            <a:ext cx="535723" cy="923330"/>
          </a:xfrm>
          <a:prstGeom prst="rect">
            <a:avLst/>
          </a:prstGeom>
          <a:noFill/>
        </p:spPr>
        <p:txBody>
          <a:bodyPr wrap="none" lIns="91440" tIns="45720" rIns="91440" bIns="45720">
            <a:spAutoFit/>
          </a:bodyPr>
          <a:lstStyle/>
          <a:p>
            <a:pPr algn="ctr"/>
            <a:r>
              <a:rPr lang="en-US" sz="5400" b="0" cap="none" spc="0" dirty="0">
                <a:ln w="0"/>
                <a:solidFill>
                  <a:srgbClr val="00B050"/>
                </a:solidFill>
                <a:effectLst>
                  <a:outerShdw blurRad="38100" dist="25400" dir="5400000" algn="ctr" rotWithShape="0">
                    <a:srgbClr val="6E747A">
                      <a:alpha val="43000"/>
                    </a:srgbClr>
                  </a:outerShdw>
                </a:effectLst>
              </a:rPr>
              <a:t>7</a:t>
            </a:r>
          </a:p>
        </p:txBody>
      </p:sp>
      <p:sp>
        <p:nvSpPr>
          <p:cNvPr id="20" name="Rectangle 19">
            <a:extLst>
              <a:ext uri="{FF2B5EF4-FFF2-40B4-BE49-F238E27FC236}">
                <a16:creationId xmlns:a16="http://schemas.microsoft.com/office/drawing/2014/main" id="{42843187-5E5B-4AB9-9602-55644930E109}"/>
              </a:ext>
            </a:extLst>
          </p:cNvPr>
          <p:cNvSpPr/>
          <p:nvPr/>
        </p:nvSpPr>
        <p:spPr>
          <a:xfrm>
            <a:off x="5624535" y="4622993"/>
            <a:ext cx="535723" cy="923330"/>
          </a:xfrm>
          <a:prstGeom prst="rect">
            <a:avLst/>
          </a:prstGeom>
          <a:noFill/>
        </p:spPr>
        <p:txBody>
          <a:bodyPr wrap="none" lIns="91440" tIns="45720" rIns="91440" bIns="45720">
            <a:spAutoFit/>
          </a:bodyPr>
          <a:lstStyle/>
          <a:p>
            <a:pPr algn="ctr"/>
            <a:r>
              <a:rPr lang="en-US" sz="5400" b="0" cap="none" spc="0" dirty="0">
                <a:ln w="0"/>
                <a:solidFill>
                  <a:srgbClr val="0070C0"/>
                </a:solidFill>
                <a:effectLst>
                  <a:outerShdw blurRad="38100" dist="25400" dir="5400000" algn="ctr" rotWithShape="0">
                    <a:srgbClr val="6E747A">
                      <a:alpha val="43000"/>
                    </a:srgbClr>
                  </a:outerShdw>
                </a:effectLst>
              </a:rPr>
              <a:t>7</a:t>
            </a:r>
          </a:p>
        </p:txBody>
      </p:sp>
      <p:sp>
        <p:nvSpPr>
          <p:cNvPr id="21" name="Rectangle 20">
            <a:extLst>
              <a:ext uri="{FF2B5EF4-FFF2-40B4-BE49-F238E27FC236}">
                <a16:creationId xmlns:a16="http://schemas.microsoft.com/office/drawing/2014/main" id="{79454510-93A4-46B4-AA43-A2324BFAF102}"/>
              </a:ext>
            </a:extLst>
          </p:cNvPr>
          <p:cNvSpPr/>
          <p:nvPr/>
        </p:nvSpPr>
        <p:spPr>
          <a:xfrm>
            <a:off x="8302695" y="4585284"/>
            <a:ext cx="53572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7</a:t>
            </a:r>
          </a:p>
        </p:txBody>
      </p:sp>
      <p:sp>
        <p:nvSpPr>
          <p:cNvPr id="22" name="TextBox 21">
            <a:extLst>
              <a:ext uri="{FF2B5EF4-FFF2-40B4-BE49-F238E27FC236}">
                <a16:creationId xmlns:a16="http://schemas.microsoft.com/office/drawing/2014/main" id="{F5C0CC75-C80C-46EA-9126-67A0C809B475}"/>
              </a:ext>
            </a:extLst>
          </p:cNvPr>
          <p:cNvSpPr txBox="1"/>
          <p:nvPr/>
        </p:nvSpPr>
        <p:spPr>
          <a:xfrm>
            <a:off x="571214" y="4862989"/>
            <a:ext cx="986167" cy="369332"/>
          </a:xfrm>
          <a:prstGeom prst="rect">
            <a:avLst/>
          </a:prstGeom>
          <a:noFill/>
        </p:spPr>
        <p:txBody>
          <a:bodyPr wrap="none" rtlCol="0">
            <a:spAutoFit/>
          </a:bodyPr>
          <a:lstStyle/>
          <a:p>
            <a:r>
              <a:rPr lang="en-CA" dirty="0"/>
              <a:t>Numeric</a:t>
            </a:r>
          </a:p>
        </p:txBody>
      </p:sp>
      <p:sp>
        <p:nvSpPr>
          <p:cNvPr id="23" name="Right Brace 22">
            <a:extLst>
              <a:ext uri="{FF2B5EF4-FFF2-40B4-BE49-F238E27FC236}">
                <a16:creationId xmlns:a16="http://schemas.microsoft.com/office/drawing/2014/main" id="{5AD9598D-F8E8-4C6E-A3FF-2BBE39D7B05D}"/>
              </a:ext>
            </a:extLst>
          </p:cNvPr>
          <p:cNvSpPr/>
          <p:nvPr/>
        </p:nvSpPr>
        <p:spPr>
          <a:xfrm flipV="1">
            <a:off x="1562116" y="4862989"/>
            <a:ext cx="155448" cy="319603"/>
          </a:xfrm>
          <a:prstGeom prst="rightBrace">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135555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circle(in)">
                                      <p:cBhvr>
                                        <p:cTn id="41" dur="2000"/>
                                        <p:tgtEl>
                                          <p:spTgt spid="23"/>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circle(in)">
                                      <p:cBhvr>
                                        <p:cTn id="44" dur="20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1000" fill="hold"/>
                                        <p:tgtEl>
                                          <p:spTgt spid="9"/>
                                        </p:tgtEl>
                                        <p:attrNameLst>
                                          <p:attrName>ppt_w</p:attrName>
                                        </p:attrNameLst>
                                      </p:cBhvr>
                                      <p:tavLst>
                                        <p:tav tm="0">
                                          <p:val>
                                            <p:fltVal val="0"/>
                                          </p:val>
                                        </p:tav>
                                        <p:tav tm="100000">
                                          <p:val>
                                            <p:strVal val="#ppt_w"/>
                                          </p:val>
                                        </p:tav>
                                      </p:tavLst>
                                    </p:anim>
                                    <p:anim calcmode="lin" valueType="num">
                                      <p:cBhvr>
                                        <p:cTn id="50" dur="1000" fill="hold"/>
                                        <p:tgtEl>
                                          <p:spTgt spid="9"/>
                                        </p:tgtEl>
                                        <p:attrNameLst>
                                          <p:attrName>ppt_h</p:attrName>
                                        </p:attrNameLst>
                                      </p:cBhvr>
                                      <p:tavLst>
                                        <p:tav tm="0">
                                          <p:val>
                                            <p:fltVal val="0"/>
                                          </p:val>
                                        </p:tav>
                                        <p:tav tm="100000">
                                          <p:val>
                                            <p:strVal val="#ppt_h"/>
                                          </p:val>
                                        </p:tav>
                                      </p:tavLst>
                                    </p:anim>
                                    <p:anim calcmode="lin" valueType="num">
                                      <p:cBhvr>
                                        <p:cTn id="51" dur="1000" fill="hold"/>
                                        <p:tgtEl>
                                          <p:spTgt spid="9"/>
                                        </p:tgtEl>
                                        <p:attrNameLst>
                                          <p:attrName>style.rotation</p:attrName>
                                        </p:attrNameLst>
                                      </p:cBhvr>
                                      <p:tavLst>
                                        <p:tav tm="0">
                                          <p:val>
                                            <p:fltVal val="90"/>
                                          </p:val>
                                        </p:tav>
                                        <p:tav tm="100000">
                                          <p:val>
                                            <p:fltVal val="0"/>
                                          </p:val>
                                        </p:tav>
                                      </p:tavLst>
                                    </p:anim>
                                    <p:animEffect transition="in" filter="fade">
                                      <p:cBhvr>
                                        <p:cTn id="52" dur="1000"/>
                                        <p:tgtEl>
                                          <p:spTgt spid="9"/>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p:cTn id="55" dur="1000" fill="hold"/>
                                        <p:tgtEl>
                                          <p:spTgt spid="17"/>
                                        </p:tgtEl>
                                        <p:attrNameLst>
                                          <p:attrName>ppt_w</p:attrName>
                                        </p:attrNameLst>
                                      </p:cBhvr>
                                      <p:tavLst>
                                        <p:tav tm="0">
                                          <p:val>
                                            <p:fltVal val="0"/>
                                          </p:val>
                                        </p:tav>
                                        <p:tav tm="100000">
                                          <p:val>
                                            <p:strVal val="#ppt_w"/>
                                          </p:val>
                                        </p:tav>
                                      </p:tavLst>
                                    </p:anim>
                                    <p:anim calcmode="lin" valueType="num">
                                      <p:cBhvr>
                                        <p:cTn id="56" dur="1000" fill="hold"/>
                                        <p:tgtEl>
                                          <p:spTgt spid="17"/>
                                        </p:tgtEl>
                                        <p:attrNameLst>
                                          <p:attrName>ppt_h</p:attrName>
                                        </p:attrNameLst>
                                      </p:cBhvr>
                                      <p:tavLst>
                                        <p:tav tm="0">
                                          <p:val>
                                            <p:fltVal val="0"/>
                                          </p:val>
                                        </p:tav>
                                        <p:tav tm="100000">
                                          <p:val>
                                            <p:strVal val="#ppt_h"/>
                                          </p:val>
                                        </p:tav>
                                      </p:tavLst>
                                    </p:anim>
                                    <p:anim calcmode="lin" valueType="num">
                                      <p:cBhvr>
                                        <p:cTn id="57" dur="1000" fill="hold"/>
                                        <p:tgtEl>
                                          <p:spTgt spid="17"/>
                                        </p:tgtEl>
                                        <p:attrNameLst>
                                          <p:attrName>style.rotation</p:attrName>
                                        </p:attrNameLst>
                                      </p:cBhvr>
                                      <p:tavLst>
                                        <p:tav tm="0">
                                          <p:val>
                                            <p:fltVal val="90"/>
                                          </p:val>
                                        </p:tav>
                                        <p:tav tm="100000">
                                          <p:val>
                                            <p:fltVal val="0"/>
                                          </p:val>
                                        </p:tav>
                                      </p:tavLst>
                                    </p:anim>
                                    <p:animEffect transition="in" filter="fade">
                                      <p:cBhvr>
                                        <p:cTn id="58"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2" grpId="0" animBg="1"/>
      <p:bldP spid="13" grpId="0" animBg="1"/>
      <p:bldP spid="14" grpId="0"/>
      <p:bldP spid="15" grpId="0"/>
      <p:bldP spid="16" grpId="0"/>
      <p:bldP spid="17" grpId="0" animBg="1"/>
      <p:bldP spid="19" grpId="0"/>
      <p:bldP spid="20" grpId="0"/>
      <p:bldP spid="21" grpId="0"/>
      <p:bldP spid="22" grpId="0"/>
      <p:bldP spid="2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EF5FA-1152-43D7-BB27-9C0AAE4A9B76}"/>
              </a:ext>
            </a:extLst>
          </p:cNvPr>
          <p:cNvSpPr>
            <a:spLocks noGrp="1"/>
          </p:cNvSpPr>
          <p:nvPr>
            <p:ph type="title"/>
          </p:nvPr>
        </p:nvSpPr>
        <p:spPr/>
        <p:txBody>
          <a:bodyPr/>
          <a:lstStyle/>
          <a:p>
            <a:r>
              <a:rPr lang="en-CA" dirty="0"/>
              <a:t>Filesystem Permissions</a:t>
            </a:r>
          </a:p>
        </p:txBody>
      </p:sp>
      <p:graphicFrame>
        <p:nvGraphicFramePr>
          <p:cNvPr id="8" name="Table 2">
            <a:extLst>
              <a:ext uri="{FF2B5EF4-FFF2-40B4-BE49-F238E27FC236}">
                <a16:creationId xmlns:a16="http://schemas.microsoft.com/office/drawing/2014/main" id="{7868E16E-0EB0-4A2C-B90A-56DA63478764}"/>
              </a:ext>
            </a:extLst>
          </p:cNvPr>
          <p:cNvGraphicFramePr>
            <a:graphicFrameLocks noGrp="1"/>
          </p:cNvGraphicFramePr>
          <p:nvPr>
            <p:extLst>
              <p:ext uri="{D42A27DB-BD31-4B8C-83A1-F6EECF244321}">
                <p14:modId xmlns:p14="http://schemas.microsoft.com/office/powerpoint/2010/main" val="32459628"/>
              </p:ext>
            </p:extLst>
          </p:nvPr>
        </p:nvGraphicFramePr>
        <p:xfrm>
          <a:off x="2209018" y="1690688"/>
          <a:ext cx="8127999" cy="111252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2758821301"/>
                    </a:ext>
                  </a:extLst>
                </a:gridCol>
                <a:gridCol w="903111">
                  <a:extLst>
                    <a:ext uri="{9D8B030D-6E8A-4147-A177-3AD203B41FA5}">
                      <a16:colId xmlns:a16="http://schemas.microsoft.com/office/drawing/2014/main" val="126120323"/>
                    </a:ext>
                  </a:extLst>
                </a:gridCol>
                <a:gridCol w="903111">
                  <a:extLst>
                    <a:ext uri="{9D8B030D-6E8A-4147-A177-3AD203B41FA5}">
                      <a16:colId xmlns:a16="http://schemas.microsoft.com/office/drawing/2014/main" val="3200166904"/>
                    </a:ext>
                  </a:extLst>
                </a:gridCol>
                <a:gridCol w="903111">
                  <a:extLst>
                    <a:ext uri="{9D8B030D-6E8A-4147-A177-3AD203B41FA5}">
                      <a16:colId xmlns:a16="http://schemas.microsoft.com/office/drawing/2014/main" val="1103443004"/>
                    </a:ext>
                  </a:extLst>
                </a:gridCol>
                <a:gridCol w="903111">
                  <a:extLst>
                    <a:ext uri="{9D8B030D-6E8A-4147-A177-3AD203B41FA5}">
                      <a16:colId xmlns:a16="http://schemas.microsoft.com/office/drawing/2014/main" val="2454236232"/>
                    </a:ext>
                  </a:extLst>
                </a:gridCol>
                <a:gridCol w="903111">
                  <a:extLst>
                    <a:ext uri="{9D8B030D-6E8A-4147-A177-3AD203B41FA5}">
                      <a16:colId xmlns:a16="http://schemas.microsoft.com/office/drawing/2014/main" val="1852411768"/>
                    </a:ext>
                  </a:extLst>
                </a:gridCol>
                <a:gridCol w="903111">
                  <a:extLst>
                    <a:ext uri="{9D8B030D-6E8A-4147-A177-3AD203B41FA5}">
                      <a16:colId xmlns:a16="http://schemas.microsoft.com/office/drawing/2014/main" val="1492013984"/>
                    </a:ext>
                  </a:extLst>
                </a:gridCol>
                <a:gridCol w="903111">
                  <a:extLst>
                    <a:ext uri="{9D8B030D-6E8A-4147-A177-3AD203B41FA5}">
                      <a16:colId xmlns:a16="http://schemas.microsoft.com/office/drawing/2014/main" val="258689162"/>
                    </a:ext>
                  </a:extLst>
                </a:gridCol>
                <a:gridCol w="903111">
                  <a:extLst>
                    <a:ext uri="{9D8B030D-6E8A-4147-A177-3AD203B41FA5}">
                      <a16:colId xmlns:a16="http://schemas.microsoft.com/office/drawing/2014/main" val="1311825789"/>
                    </a:ext>
                  </a:extLst>
                </a:gridCol>
              </a:tblGrid>
              <a:tr h="370840">
                <a:tc gridSpan="3">
                  <a:txBody>
                    <a:bodyPr/>
                    <a:lstStyle/>
                    <a:p>
                      <a:pPr algn="ctr"/>
                      <a:r>
                        <a:rPr lang="en-CA" b="1" dirty="0"/>
                        <a:t>U</a:t>
                      </a:r>
                      <a:r>
                        <a:rPr lang="en-CA" b="0" dirty="0"/>
                        <a:t>ser</a:t>
                      </a:r>
                    </a:p>
                  </a:txBody>
                  <a:tcPr>
                    <a:solidFill>
                      <a:srgbClr val="92D050"/>
                    </a:solidFill>
                  </a:tcPr>
                </a:tc>
                <a:tc hMerge="1">
                  <a:txBody>
                    <a:bodyPr/>
                    <a:lstStyle/>
                    <a:p>
                      <a:endParaRPr lang="en-CA"/>
                    </a:p>
                  </a:txBody>
                  <a:tcPr/>
                </a:tc>
                <a:tc hMerge="1">
                  <a:txBody>
                    <a:bodyPr/>
                    <a:lstStyle/>
                    <a:p>
                      <a:endParaRPr lang="en-CA"/>
                    </a:p>
                  </a:txBody>
                  <a:tcPr/>
                </a:tc>
                <a:tc gridSpan="3">
                  <a:txBody>
                    <a:bodyPr/>
                    <a:lstStyle/>
                    <a:p>
                      <a:pPr algn="ctr"/>
                      <a:r>
                        <a:rPr lang="en-CA" b="1" dirty="0"/>
                        <a:t>G</a:t>
                      </a:r>
                      <a:r>
                        <a:rPr lang="en-CA" b="0" dirty="0"/>
                        <a:t>roup</a:t>
                      </a:r>
                    </a:p>
                  </a:txBody>
                  <a:tcPr>
                    <a:solidFill>
                      <a:srgbClr val="00B0F0"/>
                    </a:solidFill>
                  </a:tcPr>
                </a:tc>
                <a:tc hMerge="1">
                  <a:txBody>
                    <a:bodyPr/>
                    <a:lstStyle/>
                    <a:p>
                      <a:endParaRPr lang="en-CA"/>
                    </a:p>
                  </a:txBody>
                  <a:tcPr/>
                </a:tc>
                <a:tc hMerge="1">
                  <a:txBody>
                    <a:bodyPr/>
                    <a:lstStyle/>
                    <a:p>
                      <a:endParaRPr lang="en-CA"/>
                    </a:p>
                  </a:txBody>
                  <a:tcPr/>
                </a:tc>
                <a:tc gridSpan="3">
                  <a:txBody>
                    <a:bodyPr/>
                    <a:lstStyle/>
                    <a:p>
                      <a:pPr algn="ctr"/>
                      <a:r>
                        <a:rPr lang="en-CA" b="1" dirty="0"/>
                        <a:t>O</a:t>
                      </a:r>
                      <a:r>
                        <a:rPr lang="en-CA" b="0" dirty="0"/>
                        <a:t>ther</a:t>
                      </a:r>
                    </a:p>
                  </a:txBody>
                  <a:tcPr>
                    <a:solidFill>
                      <a:schemeClr val="accent1">
                        <a:lumMod val="60000"/>
                        <a:lumOff val="40000"/>
                      </a:schemeClr>
                    </a:solid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3136180854"/>
                  </a:ext>
                </a:extLst>
              </a:tr>
              <a:tr h="370840">
                <a:tc>
                  <a:txBody>
                    <a:bodyPr/>
                    <a:lstStyle/>
                    <a:p>
                      <a:pPr algn="ctr"/>
                      <a:r>
                        <a:rPr lang="en-CA" dirty="0">
                          <a:solidFill>
                            <a:schemeClr val="bg1"/>
                          </a:solidFill>
                        </a:rPr>
                        <a:t>r</a:t>
                      </a:r>
                    </a:p>
                  </a:txBody>
                  <a:tcPr>
                    <a:solidFill>
                      <a:srgbClr val="92D050"/>
                    </a:solidFill>
                  </a:tcPr>
                </a:tc>
                <a:tc>
                  <a:txBody>
                    <a:bodyPr/>
                    <a:lstStyle/>
                    <a:p>
                      <a:pPr algn="ctr"/>
                      <a:r>
                        <a:rPr lang="en-CA" dirty="0">
                          <a:solidFill>
                            <a:schemeClr val="bg1"/>
                          </a:solidFill>
                        </a:rPr>
                        <a:t>w</a:t>
                      </a:r>
                    </a:p>
                  </a:txBody>
                  <a:tcPr>
                    <a:solidFill>
                      <a:srgbClr val="92D050"/>
                    </a:solidFill>
                  </a:tcPr>
                </a:tc>
                <a:tc>
                  <a:txBody>
                    <a:bodyPr/>
                    <a:lstStyle/>
                    <a:p>
                      <a:pPr algn="ctr"/>
                      <a:r>
                        <a:rPr lang="en-CA" dirty="0">
                          <a:solidFill>
                            <a:schemeClr val="bg1"/>
                          </a:solidFill>
                        </a:rPr>
                        <a:t>x</a:t>
                      </a:r>
                    </a:p>
                  </a:txBody>
                  <a:tcPr>
                    <a:solidFill>
                      <a:srgbClr val="92D050"/>
                    </a:solidFill>
                  </a:tcPr>
                </a:tc>
                <a:tc>
                  <a:txBody>
                    <a:bodyPr/>
                    <a:lstStyle/>
                    <a:p>
                      <a:pPr algn="ctr"/>
                      <a:r>
                        <a:rPr lang="en-CA" dirty="0">
                          <a:solidFill>
                            <a:schemeClr val="bg1"/>
                          </a:solidFill>
                        </a:rPr>
                        <a:t>r</a:t>
                      </a:r>
                    </a:p>
                  </a:txBody>
                  <a:tcPr>
                    <a:solidFill>
                      <a:srgbClr val="00B0F0"/>
                    </a:solidFill>
                  </a:tcPr>
                </a:tc>
                <a:tc>
                  <a:txBody>
                    <a:bodyPr/>
                    <a:lstStyle/>
                    <a:p>
                      <a:pPr algn="ctr"/>
                      <a:r>
                        <a:rPr lang="en-CA" dirty="0">
                          <a:solidFill>
                            <a:schemeClr val="bg1"/>
                          </a:solidFill>
                        </a:rPr>
                        <a:t>w</a:t>
                      </a:r>
                    </a:p>
                  </a:txBody>
                  <a:tcPr>
                    <a:solidFill>
                      <a:srgbClr val="00B0F0"/>
                    </a:solidFill>
                  </a:tcPr>
                </a:tc>
                <a:tc>
                  <a:txBody>
                    <a:bodyPr/>
                    <a:lstStyle/>
                    <a:p>
                      <a:pPr algn="ctr"/>
                      <a:r>
                        <a:rPr lang="en-CA" dirty="0">
                          <a:solidFill>
                            <a:schemeClr val="bg1"/>
                          </a:solidFill>
                        </a:rPr>
                        <a:t>x</a:t>
                      </a:r>
                    </a:p>
                  </a:txBody>
                  <a:tcPr>
                    <a:solidFill>
                      <a:srgbClr val="00B0F0"/>
                    </a:solidFill>
                  </a:tcPr>
                </a:tc>
                <a:tc>
                  <a:txBody>
                    <a:bodyPr/>
                    <a:lstStyle/>
                    <a:p>
                      <a:pPr algn="ctr"/>
                      <a:r>
                        <a:rPr lang="en-CA" dirty="0">
                          <a:solidFill>
                            <a:schemeClr val="bg1"/>
                          </a:solidFill>
                        </a:rPr>
                        <a:t>r</a:t>
                      </a:r>
                    </a:p>
                  </a:txBody>
                  <a:tcPr>
                    <a:solidFill>
                      <a:schemeClr val="accent1">
                        <a:lumMod val="60000"/>
                        <a:lumOff val="40000"/>
                      </a:schemeClr>
                    </a:solidFill>
                  </a:tcPr>
                </a:tc>
                <a:tc>
                  <a:txBody>
                    <a:bodyPr/>
                    <a:lstStyle/>
                    <a:p>
                      <a:pPr algn="ctr"/>
                      <a:r>
                        <a:rPr lang="en-CA" dirty="0">
                          <a:solidFill>
                            <a:schemeClr val="bg1"/>
                          </a:solidFill>
                        </a:rPr>
                        <a:t>w</a:t>
                      </a:r>
                    </a:p>
                  </a:txBody>
                  <a:tcPr>
                    <a:solidFill>
                      <a:schemeClr val="accent1">
                        <a:lumMod val="60000"/>
                        <a:lumOff val="40000"/>
                      </a:schemeClr>
                    </a:solidFill>
                  </a:tcPr>
                </a:tc>
                <a:tc>
                  <a:txBody>
                    <a:bodyPr/>
                    <a:lstStyle/>
                    <a:p>
                      <a:pPr algn="ctr"/>
                      <a:r>
                        <a:rPr lang="en-CA" dirty="0">
                          <a:solidFill>
                            <a:schemeClr val="bg1"/>
                          </a:solidFill>
                        </a:rPr>
                        <a:t>x</a:t>
                      </a:r>
                    </a:p>
                  </a:txBody>
                  <a:tcPr>
                    <a:solidFill>
                      <a:schemeClr val="accent1">
                        <a:lumMod val="60000"/>
                        <a:lumOff val="40000"/>
                      </a:schemeClr>
                    </a:solidFill>
                  </a:tcPr>
                </a:tc>
                <a:extLst>
                  <a:ext uri="{0D108BD9-81ED-4DB2-BD59-A6C34878D82A}">
                    <a16:rowId xmlns:a16="http://schemas.microsoft.com/office/drawing/2014/main" val="4230266316"/>
                  </a:ext>
                </a:extLst>
              </a:tr>
              <a:tr h="370840">
                <a:tc>
                  <a:txBody>
                    <a:bodyPr/>
                    <a:lstStyle/>
                    <a:p>
                      <a:pPr algn="ctr"/>
                      <a:r>
                        <a:rPr lang="en-CA" dirty="0">
                          <a:solidFill>
                            <a:schemeClr val="bg1"/>
                          </a:solidFill>
                        </a:rPr>
                        <a:t>4</a:t>
                      </a:r>
                    </a:p>
                  </a:txBody>
                  <a:tcPr>
                    <a:solidFill>
                      <a:srgbClr val="92D050"/>
                    </a:solidFill>
                  </a:tcPr>
                </a:tc>
                <a:tc>
                  <a:txBody>
                    <a:bodyPr/>
                    <a:lstStyle/>
                    <a:p>
                      <a:pPr algn="ctr"/>
                      <a:r>
                        <a:rPr lang="en-CA" dirty="0">
                          <a:solidFill>
                            <a:schemeClr val="bg1"/>
                          </a:solidFill>
                        </a:rPr>
                        <a:t>2</a:t>
                      </a:r>
                    </a:p>
                  </a:txBody>
                  <a:tcPr>
                    <a:solidFill>
                      <a:srgbClr val="92D050"/>
                    </a:solidFill>
                  </a:tcPr>
                </a:tc>
                <a:tc>
                  <a:txBody>
                    <a:bodyPr/>
                    <a:lstStyle/>
                    <a:p>
                      <a:pPr algn="ctr"/>
                      <a:r>
                        <a:rPr lang="en-CA" dirty="0">
                          <a:solidFill>
                            <a:schemeClr val="bg1"/>
                          </a:solidFill>
                        </a:rPr>
                        <a:t>1</a:t>
                      </a:r>
                    </a:p>
                  </a:txBody>
                  <a:tcPr>
                    <a:solidFill>
                      <a:srgbClr val="92D050"/>
                    </a:solidFill>
                  </a:tcPr>
                </a:tc>
                <a:tc>
                  <a:txBody>
                    <a:bodyPr/>
                    <a:lstStyle/>
                    <a:p>
                      <a:pPr algn="ctr"/>
                      <a:r>
                        <a:rPr lang="en-CA" dirty="0">
                          <a:solidFill>
                            <a:schemeClr val="bg1"/>
                          </a:solidFill>
                        </a:rPr>
                        <a:t>4</a:t>
                      </a:r>
                    </a:p>
                  </a:txBody>
                  <a:tcPr>
                    <a:solidFill>
                      <a:srgbClr val="00B0F0"/>
                    </a:solidFill>
                  </a:tcPr>
                </a:tc>
                <a:tc>
                  <a:txBody>
                    <a:bodyPr/>
                    <a:lstStyle/>
                    <a:p>
                      <a:pPr algn="ctr"/>
                      <a:r>
                        <a:rPr lang="en-CA" dirty="0">
                          <a:solidFill>
                            <a:schemeClr val="bg1"/>
                          </a:solidFill>
                        </a:rPr>
                        <a:t>2</a:t>
                      </a:r>
                    </a:p>
                  </a:txBody>
                  <a:tcPr>
                    <a:solidFill>
                      <a:srgbClr val="00B0F0"/>
                    </a:solidFill>
                  </a:tcPr>
                </a:tc>
                <a:tc>
                  <a:txBody>
                    <a:bodyPr/>
                    <a:lstStyle/>
                    <a:p>
                      <a:pPr algn="ctr"/>
                      <a:r>
                        <a:rPr lang="en-CA" dirty="0">
                          <a:solidFill>
                            <a:schemeClr val="bg1"/>
                          </a:solidFill>
                        </a:rPr>
                        <a:t>1</a:t>
                      </a:r>
                    </a:p>
                  </a:txBody>
                  <a:tcPr>
                    <a:solidFill>
                      <a:srgbClr val="00B0F0"/>
                    </a:solidFill>
                  </a:tcPr>
                </a:tc>
                <a:tc>
                  <a:txBody>
                    <a:bodyPr/>
                    <a:lstStyle/>
                    <a:p>
                      <a:pPr algn="ctr"/>
                      <a:r>
                        <a:rPr lang="en-CA" dirty="0">
                          <a:solidFill>
                            <a:schemeClr val="bg1"/>
                          </a:solidFill>
                        </a:rPr>
                        <a:t>4</a:t>
                      </a:r>
                    </a:p>
                  </a:txBody>
                  <a:tcPr>
                    <a:solidFill>
                      <a:schemeClr val="accent1">
                        <a:lumMod val="60000"/>
                        <a:lumOff val="40000"/>
                      </a:schemeClr>
                    </a:solidFill>
                  </a:tcPr>
                </a:tc>
                <a:tc>
                  <a:txBody>
                    <a:bodyPr/>
                    <a:lstStyle/>
                    <a:p>
                      <a:pPr algn="ctr"/>
                      <a:r>
                        <a:rPr lang="en-CA" dirty="0">
                          <a:solidFill>
                            <a:schemeClr val="bg1"/>
                          </a:solidFill>
                        </a:rPr>
                        <a:t>2</a:t>
                      </a:r>
                    </a:p>
                  </a:txBody>
                  <a:tcPr>
                    <a:solidFill>
                      <a:schemeClr val="accent1">
                        <a:lumMod val="60000"/>
                        <a:lumOff val="40000"/>
                      </a:schemeClr>
                    </a:solidFill>
                  </a:tcPr>
                </a:tc>
                <a:tc>
                  <a:txBody>
                    <a:bodyPr/>
                    <a:lstStyle/>
                    <a:p>
                      <a:pPr algn="ctr"/>
                      <a:r>
                        <a:rPr lang="en-CA" dirty="0">
                          <a:solidFill>
                            <a:schemeClr val="bg1"/>
                          </a:solidFill>
                        </a:rPr>
                        <a:t>1</a:t>
                      </a:r>
                    </a:p>
                  </a:txBody>
                  <a:tcPr>
                    <a:solidFill>
                      <a:schemeClr val="accent1">
                        <a:lumMod val="60000"/>
                        <a:lumOff val="40000"/>
                      </a:schemeClr>
                    </a:solidFill>
                  </a:tcPr>
                </a:tc>
                <a:extLst>
                  <a:ext uri="{0D108BD9-81ED-4DB2-BD59-A6C34878D82A}">
                    <a16:rowId xmlns:a16="http://schemas.microsoft.com/office/drawing/2014/main" val="240717992"/>
                  </a:ext>
                </a:extLst>
              </a:tr>
            </a:tbl>
          </a:graphicData>
        </a:graphic>
      </p:graphicFrame>
      <p:sp>
        <p:nvSpPr>
          <p:cNvPr id="9" name="Rectangle 8">
            <a:extLst>
              <a:ext uri="{FF2B5EF4-FFF2-40B4-BE49-F238E27FC236}">
                <a16:creationId xmlns:a16="http://schemas.microsoft.com/office/drawing/2014/main" id="{3493D15E-863D-4341-B063-EAB39B68F270}"/>
              </a:ext>
            </a:extLst>
          </p:cNvPr>
          <p:cNvSpPr/>
          <p:nvPr/>
        </p:nvSpPr>
        <p:spPr>
          <a:xfrm>
            <a:off x="3236153" y="2868647"/>
            <a:ext cx="535723" cy="923330"/>
          </a:xfrm>
          <a:prstGeom prst="rect">
            <a:avLst/>
          </a:prstGeom>
          <a:noFill/>
        </p:spPr>
        <p:txBody>
          <a:bodyPr wrap="none" lIns="91440" tIns="45720" rIns="91440" bIns="45720">
            <a:spAutoFit/>
          </a:bodyPr>
          <a:lstStyle/>
          <a:p>
            <a:pPr algn="ctr"/>
            <a:r>
              <a:rPr lang="en-US" sz="5400" b="0" cap="none" spc="0" dirty="0">
                <a:ln w="0"/>
                <a:solidFill>
                  <a:srgbClr val="00B050"/>
                </a:solidFill>
                <a:effectLst>
                  <a:outerShdw blurRad="38100" dist="25400" dir="5400000" algn="ctr" rotWithShape="0">
                    <a:srgbClr val="6E747A">
                      <a:alpha val="43000"/>
                    </a:srgbClr>
                  </a:outerShdw>
                </a:effectLst>
              </a:rPr>
              <a:t>7</a:t>
            </a:r>
          </a:p>
        </p:txBody>
      </p:sp>
      <p:sp>
        <p:nvSpPr>
          <p:cNvPr id="10" name="Rectangle 9">
            <a:extLst>
              <a:ext uri="{FF2B5EF4-FFF2-40B4-BE49-F238E27FC236}">
                <a16:creationId xmlns:a16="http://schemas.microsoft.com/office/drawing/2014/main" id="{FDDB75A4-E653-4EF1-A637-D1D3AE39A643}"/>
              </a:ext>
            </a:extLst>
          </p:cNvPr>
          <p:cNvSpPr/>
          <p:nvPr/>
        </p:nvSpPr>
        <p:spPr>
          <a:xfrm>
            <a:off x="5914313" y="2868647"/>
            <a:ext cx="535723" cy="923330"/>
          </a:xfrm>
          <a:prstGeom prst="rect">
            <a:avLst/>
          </a:prstGeom>
          <a:noFill/>
        </p:spPr>
        <p:txBody>
          <a:bodyPr wrap="none" lIns="91440" tIns="45720" rIns="91440" bIns="45720">
            <a:spAutoFit/>
          </a:bodyPr>
          <a:lstStyle/>
          <a:p>
            <a:pPr algn="ctr"/>
            <a:r>
              <a:rPr lang="en-US" sz="5400" b="0" cap="none" spc="0" dirty="0">
                <a:ln w="0"/>
                <a:solidFill>
                  <a:srgbClr val="0070C0"/>
                </a:solidFill>
                <a:effectLst>
                  <a:outerShdw blurRad="38100" dist="25400" dir="5400000" algn="ctr" rotWithShape="0">
                    <a:srgbClr val="6E747A">
                      <a:alpha val="43000"/>
                    </a:srgbClr>
                  </a:outerShdw>
                </a:effectLst>
              </a:rPr>
              <a:t>7</a:t>
            </a:r>
          </a:p>
        </p:txBody>
      </p:sp>
      <p:sp>
        <p:nvSpPr>
          <p:cNvPr id="11" name="Rectangle 10">
            <a:extLst>
              <a:ext uri="{FF2B5EF4-FFF2-40B4-BE49-F238E27FC236}">
                <a16:creationId xmlns:a16="http://schemas.microsoft.com/office/drawing/2014/main" id="{0A5D95F5-2BDE-4B77-8ABC-BC2219031B5F}"/>
              </a:ext>
            </a:extLst>
          </p:cNvPr>
          <p:cNvSpPr/>
          <p:nvPr/>
        </p:nvSpPr>
        <p:spPr>
          <a:xfrm>
            <a:off x="8592473" y="2830938"/>
            <a:ext cx="53572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7</a:t>
            </a:r>
          </a:p>
        </p:txBody>
      </p:sp>
      <p:graphicFrame>
        <p:nvGraphicFramePr>
          <p:cNvPr id="12" name="Table 2">
            <a:extLst>
              <a:ext uri="{FF2B5EF4-FFF2-40B4-BE49-F238E27FC236}">
                <a16:creationId xmlns:a16="http://schemas.microsoft.com/office/drawing/2014/main" id="{00EE4A1E-2582-4D38-A8A2-18FAC8B827FA}"/>
              </a:ext>
            </a:extLst>
          </p:cNvPr>
          <p:cNvGraphicFramePr>
            <a:graphicFrameLocks noGrp="1"/>
          </p:cNvGraphicFramePr>
          <p:nvPr>
            <p:extLst>
              <p:ext uri="{D42A27DB-BD31-4B8C-83A1-F6EECF244321}">
                <p14:modId xmlns:p14="http://schemas.microsoft.com/office/powerpoint/2010/main" val="1123563303"/>
              </p:ext>
            </p:extLst>
          </p:nvPr>
        </p:nvGraphicFramePr>
        <p:xfrm>
          <a:off x="2209018" y="4424766"/>
          <a:ext cx="8127999" cy="111252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2758821301"/>
                    </a:ext>
                  </a:extLst>
                </a:gridCol>
                <a:gridCol w="903111">
                  <a:extLst>
                    <a:ext uri="{9D8B030D-6E8A-4147-A177-3AD203B41FA5}">
                      <a16:colId xmlns:a16="http://schemas.microsoft.com/office/drawing/2014/main" val="126120323"/>
                    </a:ext>
                  </a:extLst>
                </a:gridCol>
                <a:gridCol w="903111">
                  <a:extLst>
                    <a:ext uri="{9D8B030D-6E8A-4147-A177-3AD203B41FA5}">
                      <a16:colId xmlns:a16="http://schemas.microsoft.com/office/drawing/2014/main" val="3200166904"/>
                    </a:ext>
                  </a:extLst>
                </a:gridCol>
                <a:gridCol w="903111">
                  <a:extLst>
                    <a:ext uri="{9D8B030D-6E8A-4147-A177-3AD203B41FA5}">
                      <a16:colId xmlns:a16="http://schemas.microsoft.com/office/drawing/2014/main" val="1103443004"/>
                    </a:ext>
                  </a:extLst>
                </a:gridCol>
                <a:gridCol w="903111">
                  <a:extLst>
                    <a:ext uri="{9D8B030D-6E8A-4147-A177-3AD203B41FA5}">
                      <a16:colId xmlns:a16="http://schemas.microsoft.com/office/drawing/2014/main" val="2454236232"/>
                    </a:ext>
                  </a:extLst>
                </a:gridCol>
                <a:gridCol w="903111">
                  <a:extLst>
                    <a:ext uri="{9D8B030D-6E8A-4147-A177-3AD203B41FA5}">
                      <a16:colId xmlns:a16="http://schemas.microsoft.com/office/drawing/2014/main" val="1852411768"/>
                    </a:ext>
                  </a:extLst>
                </a:gridCol>
                <a:gridCol w="903111">
                  <a:extLst>
                    <a:ext uri="{9D8B030D-6E8A-4147-A177-3AD203B41FA5}">
                      <a16:colId xmlns:a16="http://schemas.microsoft.com/office/drawing/2014/main" val="1492013984"/>
                    </a:ext>
                  </a:extLst>
                </a:gridCol>
                <a:gridCol w="903111">
                  <a:extLst>
                    <a:ext uri="{9D8B030D-6E8A-4147-A177-3AD203B41FA5}">
                      <a16:colId xmlns:a16="http://schemas.microsoft.com/office/drawing/2014/main" val="258689162"/>
                    </a:ext>
                  </a:extLst>
                </a:gridCol>
                <a:gridCol w="903111">
                  <a:extLst>
                    <a:ext uri="{9D8B030D-6E8A-4147-A177-3AD203B41FA5}">
                      <a16:colId xmlns:a16="http://schemas.microsoft.com/office/drawing/2014/main" val="1311825789"/>
                    </a:ext>
                  </a:extLst>
                </a:gridCol>
              </a:tblGrid>
              <a:tr h="370840">
                <a:tc gridSpan="3">
                  <a:txBody>
                    <a:bodyPr/>
                    <a:lstStyle/>
                    <a:p>
                      <a:pPr algn="ctr"/>
                      <a:r>
                        <a:rPr lang="en-CA" b="1" dirty="0"/>
                        <a:t>U</a:t>
                      </a:r>
                      <a:r>
                        <a:rPr lang="en-CA" b="0" dirty="0"/>
                        <a:t>ser</a:t>
                      </a:r>
                    </a:p>
                  </a:txBody>
                  <a:tcPr>
                    <a:solidFill>
                      <a:srgbClr val="92D050"/>
                    </a:solidFill>
                  </a:tcPr>
                </a:tc>
                <a:tc hMerge="1">
                  <a:txBody>
                    <a:bodyPr/>
                    <a:lstStyle/>
                    <a:p>
                      <a:endParaRPr lang="en-CA"/>
                    </a:p>
                  </a:txBody>
                  <a:tcPr/>
                </a:tc>
                <a:tc hMerge="1">
                  <a:txBody>
                    <a:bodyPr/>
                    <a:lstStyle/>
                    <a:p>
                      <a:endParaRPr lang="en-CA"/>
                    </a:p>
                  </a:txBody>
                  <a:tcPr/>
                </a:tc>
                <a:tc gridSpan="3">
                  <a:txBody>
                    <a:bodyPr/>
                    <a:lstStyle/>
                    <a:p>
                      <a:pPr algn="ctr"/>
                      <a:r>
                        <a:rPr lang="en-CA" b="1" dirty="0"/>
                        <a:t>G</a:t>
                      </a:r>
                      <a:r>
                        <a:rPr lang="en-CA" b="0" dirty="0"/>
                        <a:t>roup</a:t>
                      </a:r>
                    </a:p>
                  </a:txBody>
                  <a:tcPr>
                    <a:solidFill>
                      <a:srgbClr val="00B0F0"/>
                    </a:solidFill>
                  </a:tcPr>
                </a:tc>
                <a:tc hMerge="1">
                  <a:txBody>
                    <a:bodyPr/>
                    <a:lstStyle/>
                    <a:p>
                      <a:endParaRPr lang="en-CA"/>
                    </a:p>
                  </a:txBody>
                  <a:tcPr/>
                </a:tc>
                <a:tc hMerge="1">
                  <a:txBody>
                    <a:bodyPr/>
                    <a:lstStyle/>
                    <a:p>
                      <a:endParaRPr lang="en-CA"/>
                    </a:p>
                  </a:txBody>
                  <a:tcPr/>
                </a:tc>
                <a:tc gridSpan="3">
                  <a:txBody>
                    <a:bodyPr/>
                    <a:lstStyle/>
                    <a:p>
                      <a:pPr algn="ctr"/>
                      <a:r>
                        <a:rPr lang="en-CA" b="1" dirty="0"/>
                        <a:t>O</a:t>
                      </a:r>
                      <a:r>
                        <a:rPr lang="en-CA" b="0" dirty="0"/>
                        <a:t>ther</a:t>
                      </a:r>
                    </a:p>
                  </a:txBody>
                  <a:tcPr>
                    <a:solidFill>
                      <a:schemeClr val="accent1">
                        <a:lumMod val="60000"/>
                        <a:lumOff val="40000"/>
                      </a:schemeClr>
                    </a:solid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3136180854"/>
                  </a:ext>
                </a:extLst>
              </a:tr>
              <a:tr h="370840">
                <a:tc>
                  <a:txBody>
                    <a:bodyPr/>
                    <a:lstStyle/>
                    <a:p>
                      <a:pPr algn="ctr"/>
                      <a:r>
                        <a:rPr lang="en-CA" dirty="0">
                          <a:solidFill>
                            <a:schemeClr val="bg1"/>
                          </a:solidFill>
                        </a:rPr>
                        <a:t>r</a:t>
                      </a:r>
                    </a:p>
                  </a:txBody>
                  <a:tcPr>
                    <a:solidFill>
                      <a:srgbClr val="92D050"/>
                    </a:solidFill>
                  </a:tcPr>
                </a:tc>
                <a:tc>
                  <a:txBody>
                    <a:bodyPr/>
                    <a:lstStyle/>
                    <a:p>
                      <a:pPr algn="ctr"/>
                      <a:r>
                        <a:rPr lang="en-CA" dirty="0">
                          <a:solidFill>
                            <a:schemeClr val="bg1"/>
                          </a:solidFill>
                        </a:rPr>
                        <a:t>w</a:t>
                      </a:r>
                    </a:p>
                  </a:txBody>
                  <a:tcPr>
                    <a:solidFill>
                      <a:srgbClr val="92D050"/>
                    </a:solidFill>
                  </a:tcPr>
                </a:tc>
                <a:tc>
                  <a:txBody>
                    <a:bodyPr/>
                    <a:lstStyle/>
                    <a:p>
                      <a:pPr algn="ctr"/>
                      <a:r>
                        <a:rPr lang="en-CA" dirty="0">
                          <a:solidFill>
                            <a:schemeClr val="bg1"/>
                          </a:solidFill>
                        </a:rPr>
                        <a:t>x</a:t>
                      </a:r>
                    </a:p>
                  </a:txBody>
                  <a:tcPr>
                    <a:solidFill>
                      <a:srgbClr val="92D050"/>
                    </a:solidFill>
                  </a:tcPr>
                </a:tc>
                <a:tc>
                  <a:txBody>
                    <a:bodyPr/>
                    <a:lstStyle/>
                    <a:p>
                      <a:pPr algn="ctr"/>
                      <a:r>
                        <a:rPr lang="en-CA" dirty="0">
                          <a:solidFill>
                            <a:schemeClr val="bg1"/>
                          </a:solidFill>
                        </a:rPr>
                        <a:t>r</a:t>
                      </a:r>
                    </a:p>
                  </a:txBody>
                  <a:tcPr>
                    <a:solidFill>
                      <a:srgbClr val="00B0F0"/>
                    </a:solidFill>
                  </a:tcPr>
                </a:tc>
                <a:tc>
                  <a:txBody>
                    <a:bodyPr/>
                    <a:lstStyle/>
                    <a:p>
                      <a:pPr algn="ctr"/>
                      <a:r>
                        <a:rPr lang="en-CA" b="1" dirty="0">
                          <a:solidFill>
                            <a:schemeClr val="tx1"/>
                          </a:solidFill>
                        </a:rPr>
                        <a:t>-</a:t>
                      </a:r>
                    </a:p>
                  </a:txBody>
                  <a:tcPr>
                    <a:solidFill>
                      <a:srgbClr val="00B0F0"/>
                    </a:solidFill>
                  </a:tcPr>
                </a:tc>
                <a:tc>
                  <a:txBody>
                    <a:bodyPr/>
                    <a:lstStyle/>
                    <a:p>
                      <a:pPr algn="ctr"/>
                      <a:r>
                        <a:rPr lang="en-CA" dirty="0">
                          <a:solidFill>
                            <a:schemeClr val="bg1"/>
                          </a:solidFill>
                        </a:rPr>
                        <a:t>x</a:t>
                      </a:r>
                    </a:p>
                  </a:txBody>
                  <a:tcPr>
                    <a:solidFill>
                      <a:srgbClr val="00B0F0"/>
                    </a:solidFill>
                  </a:tcPr>
                </a:tc>
                <a:tc>
                  <a:txBody>
                    <a:bodyPr/>
                    <a:lstStyle/>
                    <a:p>
                      <a:pPr algn="ctr"/>
                      <a:r>
                        <a:rPr lang="en-CA" b="1" dirty="0">
                          <a:solidFill>
                            <a:schemeClr val="tx1"/>
                          </a:solidFill>
                        </a:rPr>
                        <a:t>-</a:t>
                      </a:r>
                    </a:p>
                  </a:txBody>
                  <a:tcPr>
                    <a:solidFill>
                      <a:schemeClr val="accent1">
                        <a:lumMod val="60000"/>
                        <a:lumOff val="40000"/>
                      </a:schemeClr>
                    </a:solidFill>
                  </a:tcPr>
                </a:tc>
                <a:tc>
                  <a:txBody>
                    <a:bodyPr/>
                    <a:lstStyle/>
                    <a:p>
                      <a:pPr algn="ctr"/>
                      <a:r>
                        <a:rPr lang="en-CA" b="1" dirty="0">
                          <a:solidFill>
                            <a:schemeClr val="tx1"/>
                          </a:solidFill>
                        </a:rPr>
                        <a:t>-</a:t>
                      </a:r>
                    </a:p>
                  </a:txBody>
                  <a:tcPr>
                    <a:solidFill>
                      <a:schemeClr val="accent1">
                        <a:lumMod val="60000"/>
                        <a:lumOff val="40000"/>
                      </a:schemeClr>
                    </a:solidFill>
                  </a:tcPr>
                </a:tc>
                <a:tc>
                  <a:txBody>
                    <a:bodyPr/>
                    <a:lstStyle/>
                    <a:p>
                      <a:pPr algn="ctr"/>
                      <a:r>
                        <a:rPr lang="en-CA" dirty="0">
                          <a:solidFill>
                            <a:schemeClr val="bg1"/>
                          </a:solidFill>
                        </a:rPr>
                        <a:t>x</a:t>
                      </a:r>
                    </a:p>
                  </a:txBody>
                  <a:tcPr>
                    <a:solidFill>
                      <a:schemeClr val="accent1">
                        <a:lumMod val="60000"/>
                        <a:lumOff val="40000"/>
                      </a:schemeClr>
                    </a:solidFill>
                  </a:tcPr>
                </a:tc>
                <a:extLst>
                  <a:ext uri="{0D108BD9-81ED-4DB2-BD59-A6C34878D82A}">
                    <a16:rowId xmlns:a16="http://schemas.microsoft.com/office/drawing/2014/main" val="4230266316"/>
                  </a:ext>
                </a:extLst>
              </a:tr>
              <a:tr h="370840">
                <a:tc>
                  <a:txBody>
                    <a:bodyPr/>
                    <a:lstStyle/>
                    <a:p>
                      <a:pPr algn="ctr"/>
                      <a:r>
                        <a:rPr lang="en-CA" dirty="0">
                          <a:solidFill>
                            <a:schemeClr val="bg1"/>
                          </a:solidFill>
                        </a:rPr>
                        <a:t>4</a:t>
                      </a:r>
                    </a:p>
                  </a:txBody>
                  <a:tcPr>
                    <a:solidFill>
                      <a:srgbClr val="92D050"/>
                    </a:solidFill>
                  </a:tcPr>
                </a:tc>
                <a:tc>
                  <a:txBody>
                    <a:bodyPr/>
                    <a:lstStyle/>
                    <a:p>
                      <a:pPr algn="ctr"/>
                      <a:r>
                        <a:rPr lang="en-CA" dirty="0">
                          <a:solidFill>
                            <a:schemeClr val="bg1"/>
                          </a:solidFill>
                        </a:rPr>
                        <a:t>2</a:t>
                      </a:r>
                    </a:p>
                  </a:txBody>
                  <a:tcPr>
                    <a:solidFill>
                      <a:srgbClr val="92D050"/>
                    </a:solidFill>
                  </a:tcPr>
                </a:tc>
                <a:tc>
                  <a:txBody>
                    <a:bodyPr/>
                    <a:lstStyle/>
                    <a:p>
                      <a:pPr algn="ctr"/>
                      <a:r>
                        <a:rPr lang="en-CA" sz="1800" b="0" dirty="0">
                          <a:solidFill>
                            <a:schemeClr val="bg1"/>
                          </a:solidFill>
                        </a:rPr>
                        <a:t>1</a:t>
                      </a:r>
                    </a:p>
                  </a:txBody>
                  <a:tcPr>
                    <a:solidFill>
                      <a:srgbClr val="92D050"/>
                    </a:solidFill>
                  </a:tcPr>
                </a:tc>
                <a:tc>
                  <a:txBody>
                    <a:bodyPr/>
                    <a:lstStyle/>
                    <a:p>
                      <a:pPr algn="ctr"/>
                      <a:r>
                        <a:rPr lang="en-CA" dirty="0">
                          <a:solidFill>
                            <a:schemeClr val="bg1"/>
                          </a:solidFill>
                        </a:rPr>
                        <a:t>4</a:t>
                      </a:r>
                    </a:p>
                  </a:txBody>
                  <a:tcPr>
                    <a:solidFill>
                      <a:srgbClr val="00B0F0"/>
                    </a:solidFill>
                  </a:tcPr>
                </a:tc>
                <a:tc>
                  <a:txBody>
                    <a:bodyPr/>
                    <a:lstStyle/>
                    <a:p>
                      <a:pPr algn="ctr"/>
                      <a:r>
                        <a:rPr lang="en-CA" b="1" dirty="0">
                          <a:solidFill>
                            <a:schemeClr val="tx1"/>
                          </a:solidFill>
                        </a:rPr>
                        <a:t>-</a:t>
                      </a:r>
                    </a:p>
                  </a:txBody>
                  <a:tcPr>
                    <a:solidFill>
                      <a:srgbClr val="00B0F0"/>
                    </a:solidFill>
                  </a:tcPr>
                </a:tc>
                <a:tc>
                  <a:txBody>
                    <a:bodyPr/>
                    <a:lstStyle/>
                    <a:p>
                      <a:pPr algn="ctr"/>
                      <a:r>
                        <a:rPr lang="en-CA" b="0" dirty="0">
                          <a:solidFill>
                            <a:schemeClr val="bg1"/>
                          </a:solidFill>
                        </a:rPr>
                        <a:t>1</a:t>
                      </a:r>
                    </a:p>
                  </a:txBody>
                  <a:tcPr>
                    <a:solidFill>
                      <a:srgbClr val="00B0F0"/>
                    </a:solidFill>
                  </a:tcPr>
                </a:tc>
                <a:tc>
                  <a:txBody>
                    <a:bodyPr/>
                    <a:lstStyle/>
                    <a:p>
                      <a:pPr algn="ctr"/>
                      <a:r>
                        <a:rPr lang="en-CA" b="1" dirty="0">
                          <a:solidFill>
                            <a:schemeClr val="tx1"/>
                          </a:solidFill>
                        </a:rPr>
                        <a:t>-</a:t>
                      </a:r>
                    </a:p>
                  </a:txBody>
                  <a:tcPr>
                    <a:solidFill>
                      <a:schemeClr val="accent1">
                        <a:lumMod val="60000"/>
                        <a:lumOff val="40000"/>
                      </a:schemeClr>
                    </a:solidFill>
                  </a:tcPr>
                </a:tc>
                <a:tc>
                  <a:txBody>
                    <a:bodyPr/>
                    <a:lstStyle/>
                    <a:p>
                      <a:pPr algn="ctr"/>
                      <a:r>
                        <a:rPr lang="en-CA" b="1" dirty="0">
                          <a:solidFill>
                            <a:schemeClr val="tx1"/>
                          </a:solidFill>
                        </a:rPr>
                        <a:t>-</a:t>
                      </a:r>
                    </a:p>
                  </a:txBody>
                  <a:tcPr>
                    <a:solidFill>
                      <a:schemeClr val="accent1">
                        <a:lumMod val="60000"/>
                        <a:lumOff val="40000"/>
                      </a:schemeClr>
                    </a:solidFill>
                  </a:tcPr>
                </a:tc>
                <a:tc>
                  <a:txBody>
                    <a:bodyPr/>
                    <a:lstStyle/>
                    <a:p>
                      <a:pPr algn="ctr"/>
                      <a:r>
                        <a:rPr lang="en-CA" b="0" dirty="0">
                          <a:solidFill>
                            <a:schemeClr val="bg1"/>
                          </a:solidFill>
                        </a:rPr>
                        <a:t>1</a:t>
                      </a:r>
                    </a:p>
                  </a:txBody>
                  <a:tcPr>
                    <a:solidFill>
                      <a:schemeClr val="accent1">
                        <a:lumMod val="60000"/>
                        <a:lumOff val="40000"/>
                      </a:schemeClr>
                    </a:solidFill>
                  </a:tcPr>
                </a:tc>
                <a:extLst>
                  <a:ext uri="{0D108BD9-81ED-4DB2-BD59-A6C34878D82A}">
                    <a16:rowId xmlns:a16="http://schemas.microsoft.com/office/drawing/2014/main" val="240717992"/>
                  </a:ext>
                </a:extLst>
              </a:tr>
            </a:tbl>
          </a:graphicData>
        </a:graphic>
      </p:graphicFrame>
      <p:sp>
        <p:nvSpPr>
          <p:cNvPr id="13" name="Rectangle 12">
            <a:extLst>
              <a:ext uri="{FF2B5EF4-FFF2-40B4-BE49-F238E27FC236}">
                <a16:creationId xmlns:a16="http://schemas.microsoft.com/office/drawing/2014/main" id="{C319A479-C70E-4675-BB44-EDBF1C034661}"/>
              </a:ext>
            </a:extLst>
          </p:cNvPr>
          <p:cNvSpPr/>
          <p:nvPr/>
        </p:nvSpPr>
        <p:spPr>
          <a:xfrm>
            <a:off x="3236153" y="5602725"/>
            <a:ext cx="535723" cy="923330"/>
          </a:xfrm>
          <a:prstGeom prst="rect">
            <a:avLst/>
          </a:prstGeom>
          <a:noFill/>
        </p:spPr>
        <p:txBody>
          <a:bodyPr wrap="none" lIns="91440" tIns="45720" rIns="91440" bIns="45720">
            <a:spAutoFit/>
          </a:bodyPr>
          <a:lstStyle/>
          <a:p>
            <a:pPr algn="ctr"/>
            <a:r>
              <a:rPr lang="en-US" sz="5400" b="0" cap="none" spc="0" dirty="0">
                <a:ln w="0"/>
                <a:solidFill>
                  <a:srgbClr val="00B050"/>
                </a:solidFill>
                <a:effectLst>
                  <a:outerShdw blurRad="38100" dist="25400" dir="5400000" algn="ctr" rotWithShape="0">
                    <a:srgbClr val="6E747A">
                      <a:alpha val="43000"/>
                    </a:srgbClr>
                  </a:outerShdw>
                </a:effectLst>
              </a:rPr>
              <a:t>7</a:t>
            </a:r>
          </a:p>
        </p:txBody>
      </p:sp>
      <p:sp>
        <p:nvSpPr>
          <p:cNvPr id="14" name="Rectangle 13">
            <a:extLst>
              <a:ext uri="{FF2B5EF4-FFF2-40B4-BE49-F238E27FC236}">
                <a16:creationId xmlns:a16="http://schemas.microsoft.com/office/drawing/2014/main" id="{F4411971-69E2-41DC-9769-21EDBC272575}"/>
              </a:ext>
            </a:extLst>
          </p:cNvPr>
          <p:cNvSpPr/>
          <p:nvPr/>
        </p:nvSpPr>
        <p:spPr>
          <a:xfrm>
            <a:off x="5914313" y="5602725"/>
            <a:ext cx="535723" cy="923330"/>
          </a:xfrm>
          <a:prstGeom prst="rect">
            <a:avLst/>
          </a:prstGeom>
          <a:noFill/>
        </p:spPr>
        <p:txBody>
          <a:bodyPr wrap="none" lIns="91440" tIns="45720" rIns="91440" bIns="45720">
            <a:spAutoFit/>
          </a:bodyPr>
          <a:lstStyle/>
          <a:p>
            <a:pPr algn="ctr"/>
            <a:r>
              <a:rPr lang="en-US" sz="5400" b="0" cap="none" spc="0" dirty="0">
                <a:ln w="0"/>
                <a:solidFill>
                  <a:srgbClr val="0070C0"/>
                </a:solidFill>
                <a:effectLst>
                  <a:outerShdw blurRad="38100" dist="25400" dir="5400000" algn="ctr" rotWithShape="0">
                    <a:srgbClr val="6E747A">
                      <a:alpha val="43000"/>
                    </a:srgbClr>
                  </a:outerShdw>
                </a:effectLst>
              </a:rPr>
              <a:t>5</a:t>
            </a:r>
          </a:p>
        </p:txBody>
      </p:sp>
      <p:sp>
        <p:nvSpPr>
          <p:cNvPr id="15" name="Rectangle 14">
            <a:extLst>
              <a:ext uri="{FF2B5EF4-FFF2-40B4-BE49-F238E27FC236}">
                <a16:creationId xmlns:a16="http://schemas.microsoft.com/office/drawing/2014/main" id="{07C6DD30-AB44-4AE4-8B83-A1501155C3A4}"/>
              </a:ext>
            </a:extLst>
          </p:cNvPr>
          <p:cNvSpPr/>
          <p:nvPr/>
        </p:nvSpPr>
        <p:spPr>
          <a:xfrm>
            <a:off x="8592473" y="5565016"/>
            <a:ext cx="53572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1</a:t>
            </a:r>
          </a:p>
        </p:txBody>
      </p:sp>
      <p:sp>
        <p:nvSpPr>
          <p:cNvPr id="17" name="TextBox 16">
            <a:extLst>
              <a:ext uri="{FF2B5EF4-FFF2-40B4-BE49-F238E27FC236}">
                <a16:creationId xmlns:a16="http://schemas.microsoft.com/office/drawing/2014/main" id="{19896513-2AA8-42F2-9B66-CF78FC2887E7}"/>
              </a:ext>
            </a:extLst>
          </p:cNvPr>
          <p:cNvSpPr txBox="1"/>
          <p:nvPr/>
        </p:nvSpPr>
        <p:spPr>
          <a:xfrm>
            <a:off x="4808241" y="3754268"/>
            <a:ext cx="2747868" cy="461665"/>
          </a:xfrm>
          <a:prstGeom prst="rect">
            <a:avLst/>
          </a:prstGeom>
          <a:noFill/>
        </p:spPr>
        <p:txBody>
          <a:bodyPr wrap="none" rtlCol="0">
            <a:spAutoFit/>
          </a:bodyPr>
          <a:lstStyle/>
          <a:p>
            <a:r>
              <a:rPr lang="en-CA" sz="2400" b="1" dirty="0" err="1"/>
              <a:t>chmod</a:t>
            </a:r>
            <a:r>
              <a:rPr lang="en-CA" sz="2400" dirty="0"/>
              <a:t> 751 filename</a:t>
            </a:r>
          </a:p>
        </p:txBody>
      </p:sp>
      <p:cxnSp>
        <p:nvCxnSpPr>
          <p:cNvPr id="19" name="Straight Arrow Connector 18">
            <a:extLst>
              <a:ext uri="{FF2B5EF4-FFF2-40B4-BE49-F238E27FC236}">
                <a16:creationId xmlns:a16="http://schemas.microsoft.com/office/drawing/2014/main" id="{63426A8B-61EC-48EA-A6F5-16174F04A996}"/>
              </a:ext>
            </a:extLst>
          </p:cNvPr>
          <p:cNvCxnSpPr/>
          <p:nvPr/>
        </p:nvCxnSpPr>
        <p:spPr>
          <a:xfrm>
            <a:off x="5702300" y="4330700"/>
            <a:ext cx="479874" cy="558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3C5232E-1B24-4D26-BA71-974948CC8A85}"/>
              </a:ext>
            </a:extLst>
          </p:cNvPr>
          <p:cNvCxnSpPr/>
          <p:nvPr/>
        </p:nvCxnSpPr>
        <p:spPr>
          <a:xfrm>
            <a:off x="7556109" y="4289922"/>
            <a:ext cx="479874" cy="558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EB6BD8D-1F32-42BF-B255-D0796FC812ED}"/>
              </a:ext>
            </a:extLst>
          </p:cNvPr>
          <p:cNvCxnSpPr/>
          <p:nvPr/>
        </p:nvCxnSpPr>
        <p:spPr>
          <a:xfrm>
            <a:off x="8489363" y="4289922"/>
            <a:ext cx="479874" cy="558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24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heel(1)">
                                      <p:cBhvr>
                                        <p:cTn id="44" dur="2000"/>
                                        <p:tgtEl>
                                          <p:spTgt spid="19"/>
                                        </p:tgtEl>
                                      </p:cBhvr>
                                    </p:animEffect>
                                  </p:childTnLst>
                                </p:cTn>
                              </p:par>
                              <p:par>
                                <p:cTn id="45" presetID="21" presetClass="entr" presetSubtype="1"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heel(1)">
                                      <p:cBhvr>
                                        <p:cTn id="47" dur="2000"/>
                                        <p:tgtEl>
                                          <p:spTgt spid="20"/>
                                        </p:tgtEl>
                                      </p:cBhvr>
                                    </p:animEffect>
                                  </p:childTnLst>
                                </p:cTn>
                              </p:par>
                              <p:par>
                                <p:cTn id="48" presetID="21" presetClass="entr" presetSubtype="1" fill="hold"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heel(1)">
                                      <p:cBhvr>
                                        <p:cTn id="50"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3" grpId="0"/>
      <p:bldP spid="14" grpId="0"/>
      <p:bldP spid="15"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CDBD66-481F-42D4-9542-B3800379C63B}"/>
              </a:ext>
            </a:extLst>
          </p:cNvPr>
          <p:cNvSpPr>
            <a:spLocks noGrp="1"/>
          </p:cNvSpPr>
          <p:nvPr>
            <p:ph type="title"/>
          </p:nvPr>
        </p:nvSpPr>
        <p:spPr/>
        <p:txBody>
          <a:bodyPr/>
          <a:lstStyle/>
          <a:p>
            <a:r>
              <a:rPr lang="en-US" dirty="0"/>
              <a:t>Linux Files</a:t>
            </a:r>
          </a:p>
        </p:txBody>
      </p:sp>
      <p:sp>
        <p:nvSpPr>
          <p:cNvPr id="5" name="Content Placeholder 4">
            <a:extLst>
              <a:ext uri="{FF2B5EF4-FFF2-40B4-BE49-F238E27FC236}">
                <a16:creationId xmlns:a16="http://schemas.microsoft.com/office/drawing/2014/main" id="{6A7810FC-C4C9-449A-BDA5-BBCD867A295A}"/>
              </a:ext>
            </a:extLst>
          </p:cNvPr>
          <p:cNvSpPr>
            <a:spLocks noGrp="1"/>
          </p:cNvSpPr>
          <p:nvPr>
            <p:ph idx="1"/>
          </p:nvPr>
        </p:nvSpPr>
        <p:spPr/>
        <p:txBody>
          <a:bodyPr>
            <a:normAutofit fontScale="85000" lnSpcReduction="10000"/>
          </a:bodyPr>
          <a:lstStyle/>
          <a:p>
            <a:pPr>
              <a:lnSpc>
                <a:spcPct val="120000"/>
              </a:lnSpc>
            </a:pPr>
            <a:r>
              <a:rPr lang="en-CA" dirty="0"/>
              <a:t>All filenames and directory names in Linux are case-sensitive.</a:t>
            </a:r>
          </a:p>
          <a:p>
            <a:pPr lvl="1">
              <a:lnSpc>
                <a:spcPct val="120000"/>
              </a:lnSpc>
            </a:pPr>
            <a:r>
              <a:rPr lang="en-US" dirty="0"/>
              <a:t>The file Myfile.txt is different than myfile.txt is different than myfile.TXT</a:t>
            </a:r>
          </a:p>
          <a:p>
            <a:pPr lvl="1">
              <a:lnSpc>
                <a:spcPct val="120000"/>
              </a:lnSpc>
            </a:pPr>
            <a:endParaRPr lang="en-US" dirty="0"/>
          </a:p>
          <a:p>
            <a:pPr lvl="1">
              <a:lnSpc>
                <a:spcPct val="120000"/>
              </a:lnSpc>
            </a:pPr>
            <a:r>
              <a:rPr lang="en-US" dirty="0"/>
              <a:t>A good practice is to keep file names all lowercase.</a:t>
            </a:r>
          </a:p>
          <a:p>
            <a:pPr lvl="1">
              <a:lnSpc>
                <a:spcPct val="120000"/>
              </a:lnSpc>
            </a:pPr>
            <a:endParaRPr lang="en-US" dirty="0"/>
          </a:p>
          <a:p>
            <a:pPr>
              <a:lnSpc>
                <a:spcPct val="120000"/>
              </a:lnSpc>
            </a:pPr>
            <a:r>
              <a:rPr lang="en-US" dirty="0"/>
              <a:t>Using spaces and special characters in filenames or directories is bad, and if you use them</a:t>
            </a:r>
            <a:r>
              <a:rPr lang="en-CA" dirty="0"/>
              <a:t> you will have to re-do your work during coffee break. On a test, it will earn you a 0.</a:t>
            </a:r>
            <a:br>
              <a:rPr lang="en-CA" dirty="0"/>
            </a:br>
            <a:endParaRPr lang="en-US" dirty="0"/>
          </a:p>
        </p:txBody>
      </p:sp>
      <p:sp>
        <p:nvSpPr>
          <p:cNvPr id="2" name="TextBox 1">
            <a:extLst>
              <a:ext uri="{FF2B5EF4-FFF2-40B4-BE49-F238E27FC236}">
                <a16:creationId xmlns:a16="http://schemas.microsoft.com/office/drawing/2014/main" id="{331FECB4-434B-41FB-AC55-9AEEAA0CB063}"/>
              </a:ext>
            </a:extLst>
          </p:cNvPr>
          <p:cNvSpPr txBox="1"/>
          <p:nvPr/>
        </p:nvSpPr>
        <p:spPr>
          <a:xfrm>
            <a:off x="6668222" y="5345966"/>
            <a:ext cx="4685578" cy="830997"/>
          </a:xfrm>
          <a:prstGeom prst="rect">
            <a:avLst/>
          </a:prstGeom>
          <a:noFill/>
        </p:spPr>
        <p:txBody>
          <a:bodyPr wrap="none" rtlCol="0">
            <a:spAutoFit/>
          </a:bodyPr>
          <a:lstStyle/>
          <a:p>
            <a:r>
              <a:rPr lang="en-CA" sz="4800" u="sng" dirty="0">
                <a:solidFill>
                  <a:srgbClr val="C00000"/>
                </a:solidFill>
              </a:rPr>
              <a:t>Yup. It is that bad.</a:t>
            </a:r>
          </a:p>
        </p:txBody>
      </p:sp>
    </p:spTree>
    <p:extLst>
      <p:ext uri="{BB962C8B-B14F-4D97-AF65-F5344CB8AC3E}">
        <p14:creationId xmlns:p14="http://schemas.microsoft.com/office/powerpoint/2010/main" val="229506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CDBD66-481F-42D4-9542-B3800379C63B}"/>
              </a:ext>
            </a:extLst>
          </p:cNvPr>
          <p:cNvSpPr>
            <a:spLocks noGrp="1"/>
          </p:cNvSpPr>
          <p:nvPr>
            <p:ph type="title"/>
          </p:nvPr>
        </p:nvSpPr>
        <p:spPr>
          <a:xfrm>
            <a:off x="838200" y="365125"/>
            <a:ext cx="10515600" cy="1325563"/>
          </a:xfrm>
        </p:spPr>
        <p:txBody>
          <a:bodyPr/>
          <a:lstStyle/>
          <a:p>
            <a:r>
              <a:rPr lang="en-US" dirty="0"/>
              <a:t>Filesystem Permissions</a:t>
            </a:r>
          </a:p>
        </p:txBody>
      </p:sp>
      <p:graphicFrame>
        <p:nvGraphicFramePr>
          <p:cNvPr id="9" name="Table 2">
            <a:extLst>
              <a:ext uri="{FF2B5EF4-FFF2-40B4-BE49-F238E27FC236}">
                <a16:creationId xmlns:a16="http://schemas.microsoft.com/office/drawing/2014/main" id="{3EE7D4EE-6FC1-4E71-A341-15A29B52CE17}"/>
              </a:ext>
            </a:extLst>
          </p:cNvPr>
          <p:cNvGraphicFramePr>
            <a:graphicFrameLocks noGrp="1"/>
          </p:cNvGraphicFramePr>
          <p:nvPr>
            <p:extLst>
              <p:ext uri="{D42A27DB-BD31-4B8C-83A1-F6EECF244321}">
                <p14:modId xmlns:p14="http://schemas.microsoft.com/office/powerpoint/2010/main" val="2658211617"/>
              </p:ext>
            </p:extLst>
          </p:nvPr>
        </p:nvGraphicFramePr>
        <p:xfrm>
          <a:off x="1850313" y="1690688"/>
          <a:ext cx="8127999" cy="111252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2758821301"/>
                    </a:ext>
                  </a:extLst>
                </a:gridCol>
                <a:gridCol w="903111">
                  <a:extLst>
                    <a:ext uri="{9D8B030D-6E8A-4147-A177-3AD203B41FA5}">
                      <a16:colId xmlns:a16="http://schemas.microsoft.com/office/drawing/2014/main" val="126120323"/>
                    </a:ext>
                  </a:extLst>
                </a:gridCol>
                <a:gridCol w="903111">
                  <a:extLst>
                    <a:ext uri="{9D8B030D-6E8A-4147-A177-3AD203B41FA5}">
                      <a16:colId xmlns:a16="http://schemas.microsoft.com/office/drawing/2014/main" val="3200166904"/>
                    </a:ext>
                  </a:extLst>
                </a:gridCol>
                <a:gridCol w="903111">
                  <a:extLst>
                    <a:ext uri="{9D8B030D-6E8A-4147-A177-3AD203B41FA5}">
                      <a16:colId xmlns:a16="http://schemas.microsoft.com/office/drawing/2014/main" val="1103443004"/>
                    </a:ext>
                  </a:extLst>
                </a:gridCol>
                <a:gridCol w="903111">
                  <a:extLst>
                    <a:ext uri="{9D8B030D-6E8A-4147-A177-3AD203B41FA5}">
                      <a16:colId xmlns:a16="http://schemas.microsoft.com/office/drawing/2014/main" val="2454236232"/>
                    </a:ext>
                  </a:extLst>
                </a:gridCol>
                <a:gridCol w="903111">
                  <a:extLst>
                    <a:ext uri="{9D8B030D-6E8A-4147-A177-3AD203B41FA5}">
                      <a16:colId xmlns:a16="http://schemas.microsoft.com/office/drawing/2014/main" val="1852411768"/>
                    </a:ext>
                  </a:extLst>
                </a:gridCol>
                <a:gridCol w="903111">
                  <a:extLst>
                    <a:ext uri="{9D8B030D-6E8A-4147-A177-3AD203B41FA5}">
                      <a16:colId xmlns:a16="http://schemas.microsoft.com/office/drawing/2014/main" val="1492013984"/>
                    </a:ext>
                  </a:extLst>
                </a:gridCol>
                <a:gridCol w="903111">
                  <a:extLst>
                    <a:ext uri="{9D8B030D-6E8A-4147-A177-3AD203B41FA5}">
                      <a16:colId xmlns:a16="http://schemas.microsoft.com/office/drawing/2014/main" val="258689162"/>
                    </a:ext>
                  </a:extLst>
                </a:gridCol>
                <a:gridCol w="903111">
                  <a:extLst>
                    <a:ext uri="{9D8B030D-6E8A-4147-A177-3AD203B41FA5}">
                      <a16:colId xmlns:a16="http://schemas.microsoft.com/office/drawing/2014/main" val="1311825789"/>
                    </a:ext>
                  </a:extLst>
                </a:gridCol>
              </a:tblGrid>
              <a:tr h="370840">
                <a:tc gridSpan="3">
                  <a:txBody>
                    <a:bodyPr/>
                    <a:lstStyle/>
                    <a:p>
                      <a:pPr algn="ctr"/>
                      <a:r>
                        <a:rPr lang="en-CA" b="1" dirty="0"/>
                        <a:t>U</a:t>
                      </a:r>
                      <a:r>
                        <a:rPr lang="en-CA" b="0" dirty="0"/>
                        <a:t>ser</a:t>
                      </a:r>
                    </a:p>
                  </a:txBody>
                  <a:tcPr>
                    <a:solidFill>
                      <a:srgbClr val="92D050"/>
                    </a:solidFill>
                  </a:tcPr>
                </a:tc>
                <a:tc hMerge="1">
                  <a:txBody>
                    <a:bodyPr/>
                    <a:lstStyle/>
                    <a:p>
                      <a:endParaRPr lang="en-CA"/>
                    </a:p>
                  </a:txBody>
                  <a:tcPr/>
                </a:tc>
                <a:tc hMerge="1">
                  <a:txBody>
                    <a:bodyPr/>
                    <a:lstStyle/>
                    <a:p>
                      <a:endParaRPr lang="en-CA"/>
                    </a:p>
                  </a:txBody>
                  <a:tcPr/>
                </a:tc>
                <a:tc gridSpan="3">
                  <a:txBody>
                    <a:bodyPr/>
                    <a:lstStyle/>
                    <a:p>
                      <a:pPr algn="ctr"/>
                      <a:r>
                        <a:rPr lang="en-CA" b="1" dirty="0"/>
                        <a:t>G</a:t>
                      </a:r>
                      <a:r>
                        <a:rPr lang="en-CA" b="0" dirty="0"/>
                        <a:t>roup</a:t>
                      </a:r>
                    </a:p>
                  </a:txBody>
                  <a:tcPr>
                    <a:solidFill>
                      <a:srgbClr val="00B0F0"/>
                    </a:solidFill>
                  </a:tcPr>
                </a:tc>
                <a:tc hMerge="1">
                  <a:txBody>
                    <a:bodyPr/>
                    <a:lstStyle/>
                    <a:p>
                      <a:endParaRPr lang="en-CA"/>
                    </a:p>
                  </a:txBody>
                  <a:tcPr/>
                </a:tc>
                <a:tc hMerge="1">
                  <a:txBody>
                    <a:bodyPr/>
                    <a:lstStyle/>
                    <a:p>
                      <a:endParaRPr lang="en-CA"/>
                    </a:p>
                  </a:txBody>
                  <a:tcPr/>
                </a:tc>
                <a:tc gridSpan="3">
                  <a:txBody>
                    <a:bodyPr/>
                    <a:lstStyle/>
                    <a:p>
                      <a:pPr algn="ctr"/>
                      <a:r>
                        <a:rPr lang="en-CA" b="1" dirty="0"/>
                        <a:t>O</a:t>
                      </a:r>
                      <a:r>
                        <a:rPr lang="en-CA" b="0" dirty="0"/>
                        <a:t>ther</a:t>
                      </a:r>
                    </a:p>
                  </a:txBody>
                  <a:tcPr>
                    <a:solidFill>
                      <a:schemeClr val="accent1">
                        <a:lumMod val="60000"/>
                        <a:lumOff val="40000"/>
                      </a:schemeClr>
                    </a:solid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3136180854"/>
                  </a:ext>
                </a:extLst>
              </a:tr>
              <a:tr h="370840">
                <a:tc>
                  <a:txBody>
                    <a:bodyPr/>
                    <a:lstStyle/>
                    <a:p>
                      <a:pPr algn="ctr"/>
                      <a:r>
                        <a:rPr lang="en-CA" dirty="0">
                          <a:solidFill>
                            <a:schemeClr val="bg1"/>
                          </a:solidFill>
                        </a:rPr>
                        <a:t>r</a:t>
                      </a:r>
                    </a:p>
                  </a:txBody>
                  <a:tcPr>
                    <a:solidFill>
                      <a:srgbClr val="92D050"/>
                    </a:solidFill>
                  </a:tcPr>
                </a:tc>
                <a:tc>
                  <a:txBody>
                    <a:bodyPr/>
                    <a:lstStyle/>
                    <a:p>
                      <a:pPr algn="ctr"/>
                      <a:r>
                        <a:rPr lang="en-CA" dirty="0">
                          <a:solidFill>
                            <a:schemeClr val="bg1"/>
                          </a:solidFill>
                        </a:rPr>
                        <a:t>w</a:t>
                      </a:r>
                    </a:p>
                  </a:txBody>
                  <a:tcPr>
                    <a:solidFill>
                      <a:srgbClr val="92D050"/>
                    </a:solidFill>
                  </a:tcPr>
                </a:tc>
                <a:tc>
                  <a:txBody>
                    <a:bodyPr/>
                    <a:lstStyle/>
                    <a:p>
                      <a:pPr algn="ctr"/>
                      <a:r>
                        <a:rPr lang="en-CA" dirty="0">
                          <a:solidFill>
                            <a:schemeClr val="bg1"/>
                          </a:solidFill>
                        </a:rPr>
                        <a:t>x</a:t>
                      </a:r>
                    </a:p>
                  </a:txBody>
                  <a:tcPr>
                    <a:solidFill>
                      <a:srgbClr val="92D050"/>
                    </a:solidFill>
                  </a:tcPr>
                </a:tc>
                <a:tc>
                  <a:txBody>
                    <a:bodyPr/>
                    <a:lstStyle/>
                    <a:p>
                      <a:pPr algn="ctr"/>
                      <a:r>
                        <a:rPr lang="en-CA" dirty="0">
                          <a:solidFill>
                            <a:schemeClr val="bg1"/>
                          </a:solidFill>
                        </a:rPr>
                        <a:t>r</a:t>
                      </a:r>
                    </a:p>
                  </a:txBody>
                  <a:tcPr>
                    <a:solidFill>
                      <a:srgbClr val="00B0F0"/>
                    </a:solidFill>
                  </a:tcPr>
                </a:tc>
                <a:tc>
                  <a:txBody>
                    <a:bodyPr/>
                    <a:lstStyle/>
                    <a:p>
                      <a:pPr algn="ctr"/>
                      <a:r>
                        <a:rPr lang="en-CA" b="1" dirty="0">
                          <a:solidFill>
                            <a:schemeClr val="tx1"/>
                          </a:solidFill>
                        </a:rPr>
                        <a:t>-</a:t>
                      </a:r>
                    </a:p>
                  </a:txBody>
                  <a:tcPr>
                    <a:solidFill>
                      <a:srgbClr val="00B0F0"/>
                    </a:solidFill>
                  </a:tcPr>
                </a:tc>
                <a:tc>
                  <a:txBody>
                    <a:bodyPr/>
                    <a:lstStyle/>
                    <a:p>
                      <a:pPr algn="ctr"/>
                      <a:r>
                        <a:rPr lang="en-CA" dirty="0">
                          <a:solidFill>
                            <a:schemeClr val="bg1"/>
                          </a:solidFill>
                        </a:rPr>
                        <a:t>x</a:t>
                      </a:r>
                    </a:p>
                  </a:txBody>
                  <a:tcPr>
                    <a:solidFill>
                      <a:srgbClr val="00B0F0"/>
                    </a:solidFill>
                  </a:tcPr>
                </a:tc>
                <a:tc>
                  <a:txBody>
                    <a:bodyPr/>
                    <a:lstStyle/>
                    <a:p>
                      <a:pPr algn="ctr"/>
                      <a:r>
                        <a:rPr lang="en-CA" b="1" dirty="0">
                          <a:solidFill>
                            <a:schemeClr val="tx1"/>
                          </a:solidFill>
                        </a:rPr>
                        <a:t>-</a:t>
                      </a:r>
                    </a:p>
                  </a:txBody>
                  <a:tcPr>
                    <a:solidFill>
                      <a:schemeClr val="accent1">
                        <a:lumMod val="60000"/>
                        <a:lumOff val="40000"/>
                      </a:schemeClr>
                    </a:solidFill>
                  </a:tcPr>
                </a:tc>
                <a:tc>
                  <a:txBody>
                    <a:bodyPr/>
                    <a:lstStyle/>
                    <a:p>
                      <a:pPr algn="ctr"/>
                      <a:r>
                        <a:rPr lang="en-CA" b="1" dirty="0">
                          <a:solidFill>
                            <a:schemeClr val="tx1"/>
                          </a:solidFill>
                        </a:rPr>
                        <a:t>-</a:t>
                      </a:r>
                    </a:p>
                  </a:txBody>
                  <a:tcPr>
                    <a:solidFill>
                      <a:schemeClr val="accent1">
                        <a:lumMod val="60000"/>
                        <a:lumOff val="40000"/>
                      </a:schemeClr>
                    </a:solidFill>
                  </a:tcPr>
                </a:tc>
                <a:tc>
                  <a:txBody>
                    <a:bodyPr/>
                    <a:lstStyle/>
                    <a:p>
                      <a:pPr algn="ctr"/>
                      <a:r>
                        <a:rPr lang="en-CA" dirty="0">
                          <a:solidFill>
                            <a:schemeClr val="bg1"/>
                          </a:solidFill>
                        </a:rPr>
                        <a:t>x</a:t>
                      </a:r>
                    </a:p>
                  </a:txBody>
                  <a:tcPr>
                    <a:solidFill>
                      <a:schemeClr val="accent1">
                        <a:lumMod val="60000"/>
                        <a:lumOff val="40000"/>
                      </a:schemeClr>
                    </a:solidFill>
                  </a:tcPr>
                </a:tc>
                <a:extLst>
                  <a:ext uri="{0D108BD9-81ED-4DB2-BD59-A6C34878D82A}">
                    <a16:rowId xmlns:a16="http://schemas.microsoft.com/office/drawing/2014/main" val="4230266316"/>
                  </a:ext>
                </a:extLst>
              </a:tr>
              <a:tr h="370840">
                <a:tc>
                  <a:txBody>
                    <a:bodyPr/>
                    <a:lstStyle/>
                    <a:p>
                      <a:pPr algn="ctr"/>
                      <a:r>
                        <a:rPr lang="en-CA" dirty="0">
                          <a:solidFill>
                            <a:schemeClr val="bg1"/>
                          </a:solidFill>
                        </a:rPr>
                        <a:t>4</a:t>
                      </a:r>
                    </a:p>
                  </a:txBody>
                  <a:tcPr>
                    <a:solidFill>
                      <a:srgbClr val="92D050"/>
                    </a:solidFill>
                  </a:tcPr>
                </a:tc>
                <a:tc>
                  <a:txBody>
                    <a:bodyPr/>
                    <a:lstStyle/>
                    <a:p>
                      <a:pPr algn="ctr"/>
                      <a:r>
                        <a:rPr lang="en-CA" dirty="0">
                          <a:solidFill>
                            <a:schemeClr val="bg1"/>
                          </a:solidFill>
                        </a:rPr>
                        <a:t>2</a:t>
                      </a:r>
                    </a:p>
                  </a:txBody>
                  <a:tcPr>
                    <a:solidFill>
                      <a:srgbClr val="92D050"/>
                    </a:solidFill>
                  </a:tcPr>
                </a:tc>
                <a:tc>
                  <a:txBody>
                    <a:bodyPr/>
                    <a:lstStyle/>
                    <a:p>
                      <a:pPr algn="ctr"/>
                      <a:r>
                        <a:rPr lang="en-CA" sz="1800" b="0" dirty="0">
                          <a:solidFill>
                            <a:schemeClr val="bg1"/>
                          </a:solidFill>
                        </a:rPr>
                        <a:t>1</a:t>
                      </a:r>
                    </a:p>
                  </a:txBody>
                  <a:tcPr>
                    <a:solidFill>
                      <a:srgbClr val="92D050"/>
                    </a:solidFill>
                  </a:tcPr>
                </a:tc>
                <a:tc>
                  <a:txBody>
                    <a:bodyPr/>
                    <a:lstStyle/>
                    <a:p>
                      <a:pPr algn="ctr"/>
                      <a:r>
                        <a:rPr lang="en-CA" dirty="0">
                          <a:solidFill>
                            <a:schemeClr val="bg1"/>
                          </a:solidFill>
                        </a:rPr>
                        <a:t>4</a:t>
                      </a:r>
                    </a:p>
                  </a:txBody>
                  <a:tcPr>
                    <a:solidFill>
                      <a:srgbClr val="00B0F0"/>
                    </a:solidFill>
                  </a:tcPr>
                </a:tc>
                <a:tc>
                  <a:txBody>
                    <a:bodyPr/>
                    <a:lstStyle/>
                    <a:p>
                      <a:pPr algn="ctr"/>
                      <a:r>
                        <a:rPr lang="en-CA" b="1" dirty="0">
                          <a:solidFill>
                            <a:schemeClr val="tx1"/>
                          </a:solidFill>
                        </a:rPr>
                        <a:t>-</a:t>
                      </a:r>
                    </a:p>
                  </a:txBody>
                  <a:tcPr>
                    <a:solidFill>
                      <a:srgbClr val="00B0F0"/>
                    </a:solidFill>
                  </a:tcPr>
                </a:tc>
                <a:tc>
                  <a:txBody>
                    <a:bodyPr/>
                    <a:lstStyle/>
                    <a:p>
                      <a:pPr algn="ctr"/>
                      <a:r>
                        <a:rPr lang="en-CA" b="0" dirty="0">
                          <a:solidFill>
                            <a:schemeClr val="bg1"/>
                          </a:solidFill>
                        </a:rPr>
                        <a:t>1</a:t>
                      </a:r>
                    </a:p>
                  </a:txBody>
                  <a:tcPr>
                    <a:solidFill>
                      <a:srgbClr val="00B0F0"/>
                    </a:solidFill>
                  </a:tcPr>
                </a:tc>
                <a:tc>
                  <a:txBody>
                    <a:bodyPr/>
                    <a:lstStyle/>
                    <a:p>
                      <a:pPr algn="ctr"/>
                      <a:r>
                        <a:rPr lang="en-CA" b="1" dirty="0">
                          <a:solidFill>
                            <a:schemeClr val="tx1"/>
                          </a:solidFill>
                        </a:rPr>
                        <a:t>-</a:t>
                      </a:r>
                    </a:p>
                  </a:txBody>
                  <a:tcPr>
                    <a:solidFill>
                      <a:schemeClr val="accent1">
                        <a:lumMod val="60000"/>
                        <a:lumOff val="40000"/>
                      </a:schemeClr>
                    </a:solidFill>
                  </a:tcPr>
                </a:tc>
                <a:tc>
                  <a:txBody>
                    <a:bodyPr/>
                    <a:lstStyle/>
                    <a:p>
                      <a:pPr algn="ctr"/>
                      <a:r>
                        <a:rPr lang="en-CA" b="1" dirty="0">
                          <a:solidFill>
                            <a:schemeClr val="tx1"/>
                          </a:solidFill>
                        </a:rPr>
                        <a:t>-</a:t>
                      </a:r>
                    </a:p>
                  </a:txBody>
                  <a:tcPr>
                    <a:solidFill>
                      <a:schemeClr val="accent1">
                        <a:lumMod val="60000"/>
                        <a:lumOff val="40000"/>
                      </a:schemeClr>
                    </a:solidFill>
                  </a:tcPr>
                </a:tc>
                <a:tc>
                  <a:txBody>
                    <a:bodyPr/>
                    <a:lstStyle/>
                    <a:p>
                      <a:pPr algn="ctr"/>
                      <a:r>
                        <a:rPr lang="en-CA" b="0" dirty="0">
                          <a:solidFill>
                            <a:schemeClr val="bg1"/>
                          </a:solidFill>
                        </a:rPr>
                        <a:t>1</a:t>
                      </a:r>
                    </a:p>
                  </a:txBody>
                  <a:tcPr>
                    <a:solidFill>
                      <a:schemeClr val="accent1">
                        <a:lumMod val="60000"/>
                        <a:lumOff val="40000"/>
                      </a:schemeClr>
                    </a:solidFill>
                  </a:tcPr>
                </a:tc>
                <a:extLst>
                  <a:ext uri="{0D108BD9-81ED-4DB2-BD59-A6C34878D82A}">
                    <a16:rowId xmlns:a16="http://schemas.microsoft.com/office/drawing/2014/main" val="240717992"/>
                  </a:ext>
                </a:extLst>
              </a:tr>
            </a:tbl>
          </a:graphicData>
        </a:graphic>
      </p:graphicFrame>
      <p:sp>
        <p:nvSpPr>
          <p:cNvPr id="10" name="Rectangle 9">
            <a:extLst>
              <a:ext uri="{FF2B5EF4-FFF2-40B4-BE49-F238E27FC236}">
                <a16:creationId xmlns:a16="http://schemas.microsoft.com/office/drawing/2014/main" id="{359031DC-FDF8-401D-A6D4-FB85463A2804}"/>
              </a:ext>
            </a:extLst>
          </p:cNvPr>
          <p:cNvSpPr/>
          <p:nvPr/>
        </p:nvSpPr>
        <p:spPr>
          <a:xfrm>
            <a:off x="2877448" y="2868647"/>
            <a:ext cx="535723" cy="923330"/>
          </a:xfrm>
          <a:prstGeom prst="rect">
            <a:avLst/>
          </a:prstGeom>
          <a:noFill/>
        </p:spPr>
        <p:txBody>
          <a:bodyPr wrap="none" lIns="91440" tIns="45720" rIns="91440" bIns="45720">
            <a:spAutoFit/>
          </a:bodyPr>
          <a:lstStyle/>
          <a:p>
            <a:pPr algn="ctr"/>
            <a:r>
              <a:rPr lang="en-US" sz="5400" b="0" cap="none" spc="0" dirty="0">
                <a:ln w="0"/>
                <a:solidFill>
                  <a:srgbClr val="00B050"/>
                </a:solidFill>
                <a:effectLst>
                  <a:outerShdw blurRad="38100" dist="25400" dir="5400000" algn="ctr" rotWithShape="0">
                    <a:srgbClr val="6E747A">
                      <a:alpha val="43000"/>
                    </a:srgbClr>
                  </a:outerShdw>
                </a:effectLst>
              </a:rPr>
              <a:t>7</a:t>
            </a:r>
          </a:p>
        </p:txBody>
      </p:sp>
      <p:sp>
        <p:nvSpPr>
          <p:cNvPr id="11" name="Rectangle 10">
            <a:extLst>
              <a:ext uri="{FF2B5EF4-FFF2-40B4-BE49-F238E27FC236}">
                <a16:creationId xmlns:a16="http://schemas.microsoft.com/office/drawing/2014/main" id="{C1D1E195-91DF-4C29-935F-75CA697083F8}"/>
              </a:ext>
            </a:extLst>
          </p:cNvPr>
          <p:cNvSpPr/>
          <p:nvPr/>
        </p:nvSpPr>
        <p:spPr>
          <a:xfrm>
            <a:off x="5555608" y="2868647"/>
            <a:ext cx="535723" cy="923330"/>
          </a:xfrm>
          <a:prstGeom prst="rect">
            <a:avLst/>
          </a:prstGeom>
          <a:noFill/>
        </p:spPr>
        <p:txBody>
          <a:bodyPr wrap="none" lIns="91440" tIns="45720" rIns="91440" bIns="45720">
            <a:spAutoFit/>
          </a:bodyPr>
          <a:lstStyle/>
          <a:p>
            <a:pPr algn="ctr"/>
            <a:r>
              <a:rPr lang="en-US" sz="5400" b="0" cap="none" spc="0" dirty="0">
                <a:ln w="0"/>
                <a:solidFill>
                  <a:srgbClr val="0070C0"/>
                </a:solidFill>
                <a:effectLst>
                  <a:outerShdw blurRad="38100" dist="25400" dir="5400000" algn="ctr" rotWithShape="0">
                    <a:srgbClr val="6E747A">
                      <a:alpha val="43000"/>
                    </a:srgbClr>
                  </a:outerShdw>
                </a:effectLst>
              </a:rPr>
              <a:t>5</a:t>
            </a:r>
          </a:p>
        </p:txBody>
      </p:sp>
      <p:sp>
        <p:nvSpPr>
          <p:cNvPr id="12" name="Rectangle 11">
            <a:extLst>
              <a:ext uri="{FF2B5EF4-FFF2-40B4-BE49-F238E27FC236}">
                <a16:creationId xmlns:a16="http://schemas.microsoft.com/office/drawing/2014/main" id="{C4D08953-B107-4556-A60C-FEB7AA88B63E}"/>
              </a:ext>
            </a:extLst>
          </p:cNvPr>
          <p:cNvSpPr/>
          <p:nvPr/>
        </p:nvSpPr>
        <p:spPr>
          <a:xfrm>
            <a:off x="8233768" y="2830938"/>
            <a:ext cx="53572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1</a:t>
            </a:r>
          </a:p>
        </p:txBody>
      </p:sp>
      <p:sp>
        <p:nvSpPr>
          <p:cNvPr id="17" name="TextBox 16">
            <a:extLst>
              <a:ext uri="{FF2B5EF4-FFF2-40B4-BE49-F238E27FC236}">
                <a16:creationId xmlns:a16="http://schemas.microsoft.com/office/drawing/2014/main" id="{2D4B3303-E560-461A-8640-8257458A1CD3}"/>
              </a:ext>
            </a:extLst>
          </p:cNvPr>
          <p:cNvSpPr txBox="1"/>
          <p:nvPr/>
        </p:nvSpPr>
        <p:spPr>
          <a:xfrm>
            <a:off x="1168400" y="3754268"/>
            <a:ext cx="10185400" cy="1384995"/>
          </a:xfrm>
          <a:prstGeom prst="rect">
            <a:avLst/>
          </a:prstGeom>
          <a:noFill/>
        </p:spPr>
        <p:txBody>
          <a:bodyPr wrap="square">
            <a:spAutoFit/>
          </a:bodyPr>
          <a:lstStyle/>
          <a:p>
            <a:pPr marL="285750" indent="-285750">
              <a:buFont typeface="Arial" panose="020B0604020202020204" pitchFamily="34" charset="0"/>
              <a:buChar char="•"/>
            </a:pPr>
            <a:r>
              <a:rPr lang="en-CA" sz="2800" dirty="0"/>
              <a:t>So, in the above example, the owner would have full permissions, the group would have read and execute, and other users would only have execute permissions.</a:t>
            </a:r>
          </a:p>
        </p:txBody>
      </p:sp>
    </p:spTree>
    <p:extLst>
      <p:ext uri="{BB962C8B-B14F-4D97-AF65-F5344CB8AC3E}">
        <p14:creationId xmlns:p14="http://schemas.microsoft.com/office/powerpoint/2010/main" val="2684147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4ED2D0C-0F05-492C-9DC7-AF58174523B1}"/>
              </a:ext>
            </a:extLst>
          </p:cNvPr>
          <p:cNvPicPr>
            <a:picLocks noGrp="1" noChangeAspect="1"/>
          </p:cNvPicPr>
          <p:nvPr>
            <p:ph idx="1"/>
          </p:nvPr>
        </p:nvPicPr>
        <p:blipFill>
          <a:blip r:embed="rId2"/>
          <a:stretch>
            <a:fillRect/>
          </a:stretch>
        </p:blipFill>
        <p:spPr>
          <a:xfrm>
            <a:off x="2332725" y="1708959"/>
            <a:ext cx="7526550" cy="3440082"/>
          </a:xfrm>
        </p:spPr>
      </p:pic>
      <p:sp>
        <p:nvSpPr>
          <p:cNvPr id="2" name="Title 1">
            <a:extLst>
              <a:ext uri="{FF2B5EF4-FFF2-40B4-BE49-F238E27FC236}">
                <a16:creationId xmlns:a16="http://schemas.microsoft.com/office/drawing/2014/main" id="{3F78AC10-5B65-4089-B1B9-DE04DBF72D41}"/>
              </a:ext>
            </a:extLst>
          </p:cNvPr>
          <p:cNvSpPr>
            <a:spLocks noGrp="1"/>
          </p:cNvSpPr>
          <p:nvPr>
            <p:ph type="title"/>
          </p:nvPr>
        </p:nvSpPr>
        <p:spPr/>
        <p:txBody>
          <a:bodyPr/>
          <a:lstStyle/>
          <a:p>
            <a:r>
              <a:rPr lang="en-CA" dirty="0"/>
              <a:t>Filesystem Permissions</a:t>
            </a:r>
          </a:p>
        </p:txBody>
      </p:sp>
      <p:sp>
        <p:nvSpPr>
          <p:cNvPr id="7" name="Rectangle 6">
            <a:extLst>
              <a:ext uri="{FF2B5EF4-FFF2-40B4-BE49-F238E27FC236}">
                <a16:creationId xmlns:a16="http://schemas.microsoft.com/office/drawing/2014/main" id="{850FB2EA-A354-493D-915C-474F8F126660}"/>
              </a:ext>
            </a:extLst>
          </p:cNvPr>
          <p:cNvSpPr/>
          <p:nvPr/>
        </p:nvSpPr>
        <p:spPr>
          <a:xfrm>
            <a:off x="2332725" y="3086100"/>
            <a:ext cx="1172475"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perspectiveFront"/>
              <a:lightRig rig="threePt" dir="t"/>
            </a:scene3d>
          </a:bodyPr>
          <a:lstStyle/>
          <a:p>
            <a:pPr algn="ctr"/>
            <a:endParaRPr lang="en-CA"/>
          </a:p>
        </p:txBody>
      </p:sp>
    </p:spTree>
    <p:extLst>
      <p:ext uri="{BB962C8B-B14F-4D97-AF65-F5344CB8AC3E}">
        <p14:creationId xmlns:p14="http://schemas.microsoft.com/office/powerpoint/2010/main" val="4240948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D155E-DC90-4EB1-8370-061735CBA34B}"/>
              </a:ext>
            </a:extLst>
          </p:cNvPr>
          <p:cNvSpPr>
            <a:spLocks noGrp="1"/>
          </p:cNvSpPr>
          <p:nvPr>
            <p:ph type="title"/>
          </p:nvPr>
        </p:nvSpPr>
        <p:spPr/>
        <p:txBody>
          <a:bodyPr/>
          <a:lstStyle/>
          <a:p>
            <a:r>
              <a:rPr lang="en-CA" dirty="0" err="1"/>
              <a:t>chmod</a:t>
            </a:r>
            <a:r>
              <a:rPr lang="en-CA" dirty="0"/>
              <a:t> command</a:t>
            </a:r>
          </a:p>
        </p:txBody>
      </p:sp>
      <p:sp>
        <p:nvSpPr>
          <p:cNvPr id="3" name="Content Placeholder 2">
            <a:extLst>
              <a:ext uri="{FF2B5EF4-FFF2-40B4-BE49-F238E27FC236}">
                <a16:creationId xmlns:a16="http://schemas.microsoft.com/office/drawing/2014/main" id="{048BA8FC-2502-4F70-A579-57051931DA02}"/>
              </a:ext>
            </a:extLst>
          </p:cNvPr>
          <p:cNvSpPr>
            <a:spLocks noGrp="1"/>
          </p:cNvSpPr>
          <p:nvPr>
            <p:ph idx="1"/>
          </p:nvPr>
        </p:nvSpPr>
        <p:spPr>
          <a:xfrm>
            <a:off x="838200" y="1825625"/>
            <a:ext cx="10642600" cy="4351338"/>
          </a:xfrm>
        </p:spPr>
        <p:txBody>
          <a:bodyPr>
            <a:normAutofit fontScale="92500" lnSpcReduction="10000"/>
          </a:bodyPr>
          <a:lstStyle/>
          <a:p>
            <a:pPr marL="285750" indent="-285750">
              <a:lnSpc>
                <a:spcPct val="110000"/>
              </a:lnSpc>
              <a:buFont typeface="Arial" panose="020B0604020202020204" pitchFamily="34" charset="0"/>
              <a:buChar char="•"/>
            </a:pPr>
            <a:r>
              <a:rPr lang="en-CA" sz="2600" dirty="0"/>
              <a:t>We can use the </a:t>
            </a:r>
            <a:r>
              <a:rPr lang="en-CA" sz="2600" b="1" dirty="0" err="1"/>
              <a:t>chmod</a:t>
            </a:r>
            <a:r>
              <a:rPr lang="en-CA" sz="2600" dirty="0"/>
              <a:t> command to change the permissions of a file.</a:t>
            </a:r>
          </a:p>
          <a:p>
            <a:pPr marL="285750" indent="-285750">
              <a:lnSpc>
                <a:spcPct val="110000"/>
              </a:lnSpc>
              <a:buFont typeface="Arial" panose="020B0604020202020204" pitchFamily="34" charset="0"/>
              <a:buChar char="•"/>
            </a:pPr>
            <a:endParaRPr lang="en-CA" dirty="0"/>
          </a:p>
          <a:p>
            <a:pPr marL="742950" lvl="1" indent="-285750">
              <a:lnSpc>
                <a:spcPct val="110000"/>
              </a:lnSpc>
              <a:buFont typeface="Arial" panose="020B0604020202020204" pitchFamily="34" charset="0"/>
              <a:buChar char="•"/>
            </a:pPr>
            <a:r>
              <a:rPr lang="en-CA" dirty="0" err="1"/>
              <a:t>chmod</a:t>
            </a:r>
            <a:r>
              <a:rPr lang="en-CA" dirty="0"/>
              <a:t> 751 filename</a:t>
            </a:r>
          </a:p>
          <a:p>
            <a:pPr marL="1200150" lvl="2" indent="-285750">
              <a:lnSpc>
                <a:spcPct val="110000"/>
              </a:lnSpc>
              <a:buFont typeface="Arial" panose="020B0604020202020204" pitchFamily="34" charset="0"/>
              <a:buChar char="•"/>
            </a:pPr>
            <a:r>
              <a:rPr lang="en-CA" dirty="0"/>
              <a:t>Sets </a:t>
            </a:r>
            <a:r>
              <a:rPr lang="en-CA" dirty="0" err="1"/>
              <a:t>rwx</a:t>
            </a:r>
            <a:r>
              <a:rPr lang="en-CA" dirty="0"/>
              <a:t> to the user owner, </a:t>
            </a:r>
            <a:r>
              <a:rPr lang="en-CA" dirty="0" err="1"/>
              <a:t>rx</a:t>
            </a:r>
            <a:r>
              <a:rPr lang="en-CA" dirty="0"/>
              <a:t> to the group and x to the others.</a:t>
            </a:r>
          </a:p>
          <a:p>
            <a:pPr marL="1200150" lvl="2" indent="-285750">
              <a:lnSpc>
                <a:spcPct val="110000"/>
              </a:lnSpc>
              <a:buFont typeface="Arial" panose="020B0604020202020204" pitchFamily="34" charset="0"/>
              <a:buChar char="•"/>
            </a:pPr>
            <a:endParaRPr lang="en-CA" dirty="0"/>
          </a:p>
          <a:p>
            <a:pPr marL="742950" lvl="1" indent="-285750">
              <a:lnSpc>
                <a:spcPct val="110000"/>
              </a:lnSpc>
              <a:buFont typeface="Arial" panose="020B0604020202020204" pitchFamily="34" charset="0"/>
              <a:buChar char="•"/>
            </a:pPr>
            <a:r>
              <a:rPr lang="en-CA" dirty="0" err="1"/>
              <a:t>chmod</a:t>
            </a:r>
            <a:r>
              <a:rPr lang="en-CA" dirty="0"/>
              <a:t> 666 filename</a:t>
            </a:r>
          </a:p>
          <a:p>
            <a:pPr marL="1200150" lvl="2" indent="-285750">
              <a:lnSpc>
                <a:spcPct val="110000"/>
              </a:lnSpc>
              <a:buFont typeface="Arial" panose="020B0604020202020204" pitchFamily="34" charset="0"/>
              <a:buChar char="•"/>
            </a:pPr>
            <a:r>
              <a:rPr lang="en-CA" dirty="0"/>
              <a:t>Sets </a:t>
            </a:r>
            <a:r>
              <a:rPr lang="en-CA" dirty="0" err="1"/>
              <a:t>rw</a:t>
            </a:r>
            <a:r>
              <a:rPr lang="en-CA" dirty="0"/>
              <a:t> to the user, the group and the others.</a:t>
            </a:r>
          </a:p>
          <a:p>
            <a:pPr marL="1200150" lvl="2" indent="-285750">
              <a:lnSpc>
                <a:spcPct val="110000"/>
              </a:lnSpc>
              <a:buFont typeface="Arial" panose="020B0604020202020204" pitchFamily="34" charset="0"/>
              <a:buChar char="•"/>
            </a:pPr>
            <a:endParaRPr lang="en-CA" dirty="0"/>
          </a:p>
          <a:p>
            <a:pPr marL="742950" lvl="1" indent="-285750">
              <a:lnSpc>
                <a:spcPct val="110000"/>
              </a:lnSpc>
              <a:buFont typeface="Arial" panose="020B0604020202020204" pitchFamily="34" charset="0"/>
              <a:buChar char="•"/>
            </a:pPr>
            <a:r>
              <a:rPr lang="en-CA" dirty="0" err="1"/>
              <a:t>chmod</a:t>
            </a:r>
            <a:r>
              <a:rPr lang="en-CA" dirty="0"/>
              <a:t> 600 filename</a:t>
            </a:r>
          </a:p>
          <a:p>
            <a:pPr marL="1200150" lvl="2" indent="-285750">
              <a:lnSpc>
                <a:spcPct val="110000"/>
              </a:lnSpc>
              <a:buFont typeface="Arial" panose="020B0604020202020204" pitchFamily="34" charset="0"/>
              <a:buChar char="•"/>
            </a:pPr>
            <a:r>
              <a:rPr lang="en-CA" dirty="0"/>
              <a:t>Sets </a:t>
            </a:r>
            <a:r>
              <a:rPr lang="en-CA" dirty="0" err="1"/>
              <a:t>rw</a:t>
            </a:r>
            <a:r>
              <a:rPr lang="en-CA" dirty="0"/>
              <a:t> to the user and nothing to the group and to the others.</a:t>
            </a:r>
          </a:p>
          <a:p>
            <a:endParaRPr lang="en-CA" dirty="0"/>
          </a:p>
        </p:txBody>
      </p:sp>
    </p:spTree>
    <p:extLst>
      <p:ext uri="{BB962C8B-B14F-4D97-AF65-F5344CB8AC3E}">
        <p14:creationId xmlns:p14="http://schemas.microsoft.com/office/powerpoint/2010/main" val="247064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4F44-48CD-4B44-AC01-DE2BC1AECFDD}"/>
              </a:ext>
            </a:extLst>
          </p:cNvPr>
          <p:cNvSpPr>
            <a:spLocks noGrp="1"/>
          </p:cNvSpPr>
          <p:nvPr>
            <p:ph type="title"/>
          </p:nvPr>
        </p:nvSpPr>
        <p:spPr/>
        <p:txBody>
          <a:bodyPr/>
          <a:lstStyle/>
          <a:p>
            <a:r>
              <a:rPr lang="en-CA" dirty="0" err="1"/>
              <a:t>chmod</a:t>
            </a:r>
            <a:r>
              <a:rPr lang="en-CA" dirty="0"/>
              <a:t> command</a:t>
            </a:r>
          </a:p>
        </p:txBody>
      </p:sp>
      <p:pic>
        <p:nvPicPr>
          <p:cNvPr id="5" name="Content Placeholder 4">
            <a:extLst>
              <a:ext uri="{FF2B5EF4-FFF2-40B4-BE49-F238E27FC236}">
                <a16:creationId xmlns:a16="http://schemas.microsoft.com/office/drawing/2014/main" id="{13D971AA-8FF7-4BA0-90FF-6207CBFC244F}"/>
              </a:ext>
            </a:extLst>
          </p:cNvPr>
          <p:cNvPicPr>
            <a:picLocks noGrp="1" noChangeAspect="1"/>
          </p:cNvPicPr>
          <p:nvPr>
            <p:ph idx="1"/>
          </p:nvPr>
        </p:nvPicPr>
        <p:blipFill>
          <a:blip r:embed="rId2"/>
          <a:stretch>
            <a:fillRect/>
          </a:stretch>
        </p:blipFill>
        <p:spPr>
          <a:xfrm>
            <a:off x="2871788" y="1690688"/>
            <a:ext cx="6448425" cy="3829050"/>
          </a:xfrm>
        </p:spPr>
      </p:pic>
      <p:sp>
        <p:nvSpPr>
          <p:cNvPr id="6" name="Arrow: Right 5">
            <a:extLst>
              <a:ext uri="{FF2B5EF4-FFF2-40B4-BE49-F238E27FC236}">
                <a16:creationId xmlns:a16="http://schemas.microsoft.com/office/drawing/2014/main" id="{3680BD35-1ED5-4115-81B8-44D174D5CA81}"/>
              </a:ext>
            </a:extLst>
          </p:cNvPr>
          <p:cNvSpPr/>
          <p:nvPr/>
        </p:nvSpPr>
        <p:spPr>
          <a:xfrm>
            <a:off x="1816098" y="3063399"/>
            <a:ext cx="1055687" cy="368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Arrow: Right 6">
            <a:extLst>
              <a:ext uri="{FF2B5EF4-FFF2-40B4-BE49-F238E27FC236}">
                <a16:creationId xmlns:a16="http://schemas.microsoft.com/office/drawing/2014/main" id="{79D84B3B-DA31-4850-A5EC-4B3C62D5FFBB}"/>
              </a:ext>
            </a:extLst>
          </p:cNvPr>
          <p:cNvSpPr/>
          <p:nvPr/>
        </p:nvSpPr>
        <p:spPr>
          <a:xfrm>
            <a:off x="1816099" y="5056981"/>
            <a:ext cx="1055687" cy="368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Rounded Corners 7">
            <a:extLst>
              <a:ext uri="{FF2B5EF4-FFF2-40B4-BE49-F238E27FC236}">
                <a16:creationId xmlns:a16="http://schemas.microsoft.com/office/drawing/2014/main" id="{8EE1164F-A4C6-4411-A892-58841EE17F07}"/>
              </a:ext>
            </a:extLst>
          </p:cNvPr>
          <p:cNvSpPr/>
          <p:nvPr/>
        </p:nvSpPr>
        <p:spPr>
          <a:xfrm>
            <a:off x="3352801" y="5151279"/>
            <a:ext cx="106680" cy="1600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Rounded Corners 8">
            <a:extLst>
              <a:ext uri="{FF2B5EF4-FFF2-40B4-BE49-F238E27FC236}">
                <a16:creationId xmlns:a16="http://schemas.microsoft.com/office/drawing/2014/main" id="{DC745482-0D01-453E-A857-23E9D289E51D}"/>
              </a:ext>
            </a:extLst>
          </p:cNvPr>
          <p:cNvSpPr/>
          <p:nvPr/>
        </p:nvSpPr>
        <p:spPr>
          <a:xfrm>
            <a:off x="3558541" y="5161121"/>
            <a:ext cx="190500" cy="1600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799868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E9825-57E1-4F58-BB8A-D5BA9D939819}"/>
              </a:ext>
            </a:extLst>
          </p:cNvPr>
          <p:cNvSpPr>
            <a:spLocks noGrp="1"/>
          </p:cNvSpPr>
          <p:nvPr>
            <p:ph type="title"/>
          </p:nvPr>
        </p:nvSpPr>
        <p:spPr/>
        <p:txBody>
          <a:bodyPr/>
          <a:lstStyle/>
          <a:p>
            <a:r>
              <a:rPr lang="en-CA" dirty="0" err="1"/>
              <a:t>chmod</a:t>
            </a:r>
            <a:r>
              <a:rPr lang="en-CA" dirty="0"/>
              <a:t> cheat sheet</a:t>
            </a:r>
          </a:p>
        </p:txBody>
      </p:sp>
      <p:graphicFrame>
        <p:nvGraphicFramePr>
          <p:cNvPr id="5" name="Content Placeholder 4">
            <a:extLst>
              <a:ext uri="{FF2B5EF4-FFF2-40B4-BE49-F238E27FC236}">
                <a16:creationId xmlns:a16="http://schemas.microsoft.com/office/drawing/2014/main" id="{E5B04D52-86B4-4659-AA5A-2350BAE8D426}"/>
              </a:ext>
            </a:extLst>
          </p:cNvPr>
          <p:cNvGraphicFramePr>
            <a:graphicFrameLocks noGrp="1"/>
          </p:cNvGraphicFramePr>
          <p:nvPr>
            <p:ph idx="1"/>
            <p:extLst>
              <p:ext uri="{D42A27DB-BD31-4B8C-83A1-F6EECF244321}">
                <p14:modId xmlns:p14="http://schemas.microsoft.com/office/powerpoint/2010/main" val="716433943"/>
              </p:ext>
            </p:extLst>
          </p:nvPr>
        </p:nvGraphicFramePr>
        <p:xfrm>
          <a:off x="2393950" y="2061686"/>
          <a:ext cx="7404099" cy="3291840"/>
        </p:xfrm>
        <a:graphic>
          <a:graphicData uri="http://schemas.openxmlformats.org/drawingml/2006/table">
            <a:tbl>
              <a:tblPr>
                <a:tableStyleId>{10A1B5D5-9B99-4C35-A422-299274C87663}</a:tableStyleId>
              </a:tblPr>
              <a:tblGrid>
                <a:gridCol w="1587500">
                  <a:extLst>
                    <a:ext uri="{9D8B030D-6E8A-4147-A177-3AD203B41FA5}">
                      <a16:colId xmlns:a16="http://schemas.microsoft.com/office/drawing/2014/main" val="2412513020"/>
                    </a:ext>
                  </a:extLst>
                </a:gridCol>
                <a:gridCol w="2120900">
                  <a:extLst>
                    <a:ext uri="{9D8B030D-6E8A-4147-A177-3AD203B41FA5}">
                      <a16:colId xmlns:a16="http://schemas.microsoft.com/office/drawing/2014/main" val="1378684235"/>
                    </a:ext>
                  </a:extLst>
                </a:gridCol>
                <a:gridCol w="3695699">
                  <a:extLst>
                    <a:ext uri="{9D8B030D-6E8A-4147-A177-3AD203B41FA5}">
                      <a16:colId xmlns:a16="http://schemas.microsoft.com/office/drawing/2014/main" val="3051513454"/>
                    </a:ext>
                  </a:extLst>
                </a:gridCol>
              </a:tblGrid>
              <a:tr h="0">
                <a:tc>
                  <a:txBody>
                    <a:bodyPr/>
                    <a:lstStyle/>
                    <a:p>
                      <a:pPr algn="ctr"/>
                      <a:r>
                        <a:rPr lang="en-CA" b="1" dirty="0">
                          <a:solidFill>
                            <a:schemeClr val="accent2"/>
                          </a:solidFill>
                        </a:rPr>
                        <a:t>Number</a:t>
                      </a:r>
                      <a:endParaRPr lang="en-CA" dirty="0">
                        <a:solidFill>
                          <a:schemeClr val="accent2"/>
                        </a:solidFill>
                      </a:endParaRPr>
                    </a:p>
                  </a:txBody>
                  <a:tcPr anchor="ctr"/>
                </a:tc>
                <a:tc>
                  <a:txBody>
                    <a:bodyPr/>
                    <a:lstStyle/>
                    <a:p>
                      <a:pPr algn="ctr"/>
                      <a:r>
                        <a:rPr lang="en-CA" b="1">
                          <a:solidFill>
                            <a:schemeClr val="accent2"/>
                          </a:solidFill>
                        </a:rPr>
                        <a:t>rwx triplet value</a:t>
                      </a:r>
                      <a:endParaRPr lang="en-CA">
                        <a:solidFill>
                          <a:schemeClr val="accent2"/>
                        </a:solidFill>
                      </a:endParaRPr>
                    </a:p>
                  </a:txBody>
                  <a:tcPr anchor="ctr"/>
                </a:tc>
                <a:tc>
                  <a:txBody>
                    <a:bodyPr/>
                    <a:lstStyle/>
                    <a:p>
                      <a:pPr algn="ctr"/>
                      <a:r>
                        <a:rPr lang="en-CA" b="1" dirty="0">
                          <a:solidFill>
                            <a:schemeClr val="accent2"/>
                          </a:solidFill>
                        </a:rPr>
                        <a:t>Description</a:t>
                      </a:r>
                      <a:endParaRPr lang="en-CA" dirty="0">
                        <a:solidFill>
                          <a:schemeClr val="accent2"/>
                        </a:solidFill>
                      </a:endParaRPr>
                    </a:p>
                  </a:txBody>
                  <a:tcPr anchor="ctr"/>
                </a:tc>
                <a:extLst>
                  <a:ext uri="{0D108BD9-81ED-4DB2-BD59-A6C34878D82A}">
                    <a16:rowId xmlns:a16="http://schemas.microsoft.com/office/drawing/2014/main" val="1910511697"/>
                  </a:ext>
                </a:extLst>
              </a:tr>
              <a:tr h="0">
                <a:tc>
                  <a:txBody>
                    <a:bodyPr/>
                    <a:lstStyle/>
                    <a:p>
                      <a:pPr algn="ctr"/>
                      <a:r>
                        <a:rPr lang="en-CA" dirty="0"/>
                        <a:t>0</a:t>
                      </a:r>
                    </a:p>
                  </a:txBody>
                  <a:tcPr anchor="ctr"/>
                </a:tc>
                <a:tc>
                  <a:txBody>
                    <a:bodyPr/>
                    <a:lstStyle/>
                    <a:p>
                      <a:pPr algn="ctr"/>
                      <a:r>
                        <a:rPr lang="en-CA"/>
                        <a:t>---</a:t>
                      </a:r>
                    </a:p>
                  </a:txBody>
                  <a:tcPr anchor="ctr"/>
                </a:tc>
                <a:tc>
                  <a:txBody>
                    <a:bodyPr/>
                    <a:lstStyle/>
                    <a:p>
                      <a:pPr algn="ctr"/>
                      <a:r>
                        <a:rPr lang="en-CA"/>
                        <a:t>No permissions</a:t>
                      </a:r>
                    </a:p>
                  </a:txBody>
                  <a:tcPr anchor="ctr"/>
                </a:tc>
                <a:extLst>
                  <a:ext uri="{0D108BD9-81ED-4DB2-BD59-A6C34878D82A}">
                    <a16:rowId xmlns:a16="http://schemas.microsoft.com/office/drawing/2014/main" val="83733575"/>
                  </a:ext>
                </a:extLst>
              </a:tr>
              <a:tr h="0">
                <a:tc>
                  <a:txBody>
                    <a:bodyPr/>
                    <a:lstStyle/>
                    <a:p>
                      <a:pPr algn="ctr"/>
                      <a:r>
                        <a:rPr lang="en-CA" dirty="0"/>
                        <a:t>1</a:t>
                      </a:r>
                    </a:p>
                  </a:txBody>
                  <a:tcPr anchor="ctr"/>
                </a:tc>
                <a:tc>
                  <a:txBody>
                    <a:bodyPr/>
                    <a:lstStyle/>
                    <a:p>
                      <a:pPr algn="ctr"/>
                      <a:r>
                        <a:rPr lang="en-CA" dirty="0"/>
                        <a:t>--x</a:t>
                      </a:r>
                    </a:p>
                  </a:txBody>
                  <a:tcPr anchor="ctr"/>
                </a:tc>
                <a:tc>
                  <a:txBody>
                    <a:bodyPr/>
                    <a:lstStyle/>
                    <a:p>
                      <a:pPr algn="ctr"/>
                      <a:r>
                        <a:rPr lang="en-CA"/>
                        <a:t>Execute</a:t>
                      </a:r>
                    </a:p>
                  </a:txBody>
                  <a:tcPr anchor="ctr"/>
                </a:tc>
                <a:extLst>
                  <a:ext uri="{0D108BD9-81ED-4DB2-BD59-A6C34878D82A}">
                    <a16:rowId xmlns:a16="http://schemas.microsoft.com/office/drawing/2014/main" val="55541489"/>
                  </a:ext>
                </a:extLst>
              </a:tr>
              <a:tr h="0">
                <a:tc>
                  <a:txBody>
                    <a:bodyPr/>
                    <a:lstStyle/>
                    <a:p>
                      <a:pPr algn="ctr"/>
                      <a:r>
                        <a:rPr lang="en-CA" dirty="0"/>
                        <a:t>2</a:t>
                      </a:r>
                    </a:p>
                  </a:txBody>
                  <a:tcPr anchor="ctr"/>
                </a:tc>
                <a:tc>
                  <a:txBody>
                    <a:bodyPr/>
                    <a:lstStyle/>
                    <a:p>
                      <a:pPr algn="ctr"/>
                      <a:r>
                        <a:rPr lang="en-CA" dirty="0"/>
                        <a:t>-w-</a:t>
                      </a:r>
                    </a:p>
                  </a:txBody>
                  <a:tcPr anchor="ctr"/>
                </a:tc>
                <a:tc>
                  <a:txBody>
                    <a:bodyPr/>
                    <a:lstStyle/>
                    <a:p>
                      <a:pPr algn="ctr"/>
                      <a:r>
                        <a:rPr lang="en-CA"/>
                        <a:t>Write</a:t>
                      </a:r>
                    </a:p>
                  </a:txBody>
                  <a:tcPr anchor="ctr"/>
                </a:tc>
                <a:extLst>
                  <a:ext uri="{0D108BD9-81ED-4DB2-BD59-A6C34878D82A}">
                    <a16:rowId xmlns:a16="http://schemas.microsoft.com/office/drawing/2014/main" val="561207667"/>
                  </a:ext>
                </a:extLst>
              </a:tr>
              <a:tr h="0">
                <a:tc>
                  <a:txBody>
                    <a:bodyPr/>
                    <a:lstStyle/>
                    <a:p>
                      <a:pPr algn="ctr"/>
                      <a:r>
                        <a:rPr lang="en-CA"/>
                        <a:t>3</a:t>
                      </a:r>
                    </a:p>
                  </a:txBody>
                  <a:tcPr anchor="ctr"/>
                </a:tc>
                <a:tc>
                  <a:txBody>
                    <a:bodyPr/>
                    <a:lstStyle/>
                    <a:p>
                      <a:pPr algn="ctr"/>
                      <a:r>
                        <a:rPr lang="en-CA" dirty="0"/>
                        <a:t>-</a:t>
                      </a:r>
                      <a:r>
                        <a:rPr lang="en-CA" dirty="0" err="1"/>
                        <a:t>wx</a:t>
                      </a:r>
                      <a:endParaRPr lang="en-CA" dirty="0"/>
                    </a:p>
                  </a:txBody>
                  <a:tcPr anchor="ctr"/>
                </a:tc>
                <a:tc>
                  <a:txBody>
                    <a:bodyPr/>
                    <a:lstStyle/>
                    <a:p>
                      <a:pPr algn="ctr"/>
                      <a:r>
                        <a:rPr lang="en-CA" dirty="0"/>
                        <a:t>Write and execute</a:t>
                      </a:r>
                    </a:p>
                  </a:txBody>
                  <a:tcPr anchor="ctr"/>
                </a:tc>
                <a:extLst>
                  <a:ext uri="{0D108BD9-81ED-4DB2-BD59-A6C34878D82A}">
                    <a16:rowId xmlns:a16="http://schemas.microsoft.com/office/drawing/2014/main" val="931415077"/>
                  </a:ext>
                </a:extLst>
              </a:tr>
              <a:tr h="0">
                <a:tc>
                  <a:txBody>
                    <a:bodyPr/>
                    <a:lstStyle/>
                    <a:p>
                      <a:pPr algn="ctr"/>
                      <a:r>
                        <a:rPr lang="en-CA"/>
                        <a:t>4</a:t>
                      </a:r>
                    </a:p>
                  </a:txBody>
                  <a:tcPr anchor="ctr"/>
                </a:tc>
                <a:tc>
                  <a:txBody>
                    <a:bodyPr/>
                    <a:lstStyle/>
                    <a:p>
                      <a:pPr algn="ctr"/>
                      <a:r>
                        <a:rPr lang="en-CA"/>
                        <a:t>r--</a:t>
                      </a:r>
                    </a:p>
                  </a:txBody>
                  <a:tcPr anchor="ctr"/>
                </a:tc>
                <a:tc>
                  <a:txBody>
                    <a:bodyPr/>
                    <a:lstStyle/>
                    <a:p>
                      <a:pPr algn="ctr"/>
                      <a:r>
                        <a:rPr lang="en-CA" dirty="0"/>
                        <a:t>Read</a:t>
                      </a:r>
                    </a:p>
                  </a:txBody>
                  <a:tcPr anchor="ctr"/>
                </a:tc>
                <a:extLst>
                  <a:ext uri="{0D108BD9-81ED-4DB2-BD59-A6C34878D82A}">
                    <a16:rowId xmlns:a16="http://schemas.microsoft.com/office/drawing/2014/main" val="2124110740"/>
                  </a:ext>
                </a:extLst>
              </a:tr>
              <a:tr h="0">
                <a:tc>
                  <a:txBody>
                    <a:bodyPr/>
                    <a:lstStyle/>
                    <a:p>
                      <a:pPr algn="ctr"/>
                      <a:r>
                        <a:rPr lang="en-CA"/>
                        <a:t>5</a:t>
                      </a:r>
                    </a:p>
                  </a:txBody>
                  <a:tcPr anchor="ctr"/>
                </a:tc>
                <a:tc>
                  <a:txBody>
                    <a:bodyPr/>
                    <a:lstStyle/>
                    <a:p>
                      <a:pPr algn="ctr"/>
                      <a:r>
                        <a:rPr lang="en-CA"/>
                        <a:t>r-x</a:t>
                      </a:r>
                    </a:p>
                  </a:txBody>
                  <a:tcPr anchor="ctr"/>
                </a:tc>
                <a:tc>
                  <a:txBody>
                    <a:bodyPr/>
                    <a:lstStyle/>
                    <a:p>
                      <a:pPr algn="ctr"/>
                      <a:r>
                        <a:rPr lang="en-CA" dirty="0"/>
                        <a:t>Read and execute</a:t>
                      </a:r>
                    </a:p>
                  </a:txBody>
                  <a:tcPr anchor="ctr"/>
                </a:tc>
                <a:extLst>
                  <a:ext uri="{0D108BD9-81ED-4DB2-BD59-A6C34878D82A}">
                    <a16:rowId xmlns:a16="http://schemas.microsoft.com/office/drawing/2014/main" val="3787759825"/>
                  </a:ext>
                </a:extLst>
              </a:tr>
              <a:tr h="0">
                <a:tc>
                  <a:txBody>
                    <a:bodyPr/>
                    <a:lstStyle/>
                    <a:p>
                      <a:pPr algn="ctr"/>
                      <a:r>
                        <a:rPr lang="en-CA"/>
                        <a:t>6</a:t>
                      </a:r>
                    </a:p>
                  </a:txBody>
                  <a:tcPr anchor="ctr"/>
                </a:tc>
                <a:tc>
                  <a:txBody>
                    <a:bodyPr/>
                    <a:lstStyle/>
                    <a:p>
                      <a:pPr algn="ctr"/>
                      <a:r>
                        <a:rPr lang="en-CA"/>
                        <a:t>rw-</a:t>
                      </a:r>
                    </a:p>
                  </a:txBody>
                  <a:tcPr anchor="ctr"/>
                </a:tc>
                <a:tc>
                  <a:txBody>
                    <a:bodyPr/>
                    <a:lstStyle/>
                    <a:p>
                      <a:pPr algn="ctr"/>
                      <a:r>
                        <a:rPr lang="en-CA" dirty="0"/>
                        <a:t>Read and write</a:t>
                      </a:r>
                    </a:p>
                  </a:txBody>
                  <a:tcPr anchor="ctr"/>
                </a:tc>
                <a:extLst>
                  <a:ext uri="{0D108BD9-81ED-4DB2-BD59-A6C34878D82A}">
                    <a16:rowId xmlns:a16="http://schemas.microsoft.com/office/drawing/2014/main" val="3409251071"/>
                  </a:ext>
                </a:extLst>
              </a:tr>
              <a:tr h="0">
                <a:tc>
                  <a:txBody>
                    <a:bodyPr/>
                    <a:lstStyle/>
                    <a:p>
                      <a:pPr algn="ctr"/>
                      <a:r>
                        <a:rPr lang="en-CA"/>
                        <a:t>7</a:t>
                      </a:r>
                    </a:p>
                  </a:txBody>
                  <a:tcPr anchor="ctr"/>
                </a:tc>
                <a:tc>
                  <a:txBody>
                    <a:bodyPr/>
                    <a:lstStyle/>
                    <a:p>
                      <a:pPr algn="ctr"/>
                      <a:r>
                        <a:rPr lang="en-CA"/>
                        <a:t>rwx</a:t>
                      </a:r>
                    </a:p>
                  </a:txBody>
                  <a:tcPr anchor="ctr"/>
                </a:tc>
                <a:tc>
                  <a:txBody>
                    <a:bodyPr/>
                    <a:lstStyle/>
                    <a:p>
                      <a:pPr algn="ctr"/>
                      <a:r>
                        <a:rPr lang="en-CA" dirty="0"/>
                        <a:t>Read, write and execute</a:t>
                      </a:r>
                    </a:p>
                  </a:txBody>
                  <a:tcPr anchor="ctr"/>
                </a:tc>
                <a:extLst>
                  <a:ext uri="{0D108BD9-81ED-4DB2-BD59-A6C34878D82A}">
                    <a16:rowId xmlns:a16="http://schemas.microsoft.com/office/drawing/2014/main" val="4168580118"/>
                  </a:ext>
                </a:extLst>
              </a:tr>
            </a:tbl>
          </a:graphicData>
        </a:graphic>
      </p:graphicFrame>
      <p:sp>
        <p:nvSpPr>
          <p:cNvPr id="6" name="Rectangle 3">
            <a:extLst>
              <a:ext uri="{FF2B5EF4-FFF2-40B4-BE49-F238E27FC236}">
                <a16:creationId xmlns:a16="http://schemas.microsoft.com/office/drawing/2014/main" id="{C97D4348-DB11-42A9-857C-3EC9D740A27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36069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70EE6-92D0-46F9-AC1F-97F98965E063}"/>
              </a:ext>
            </a:extLst>
          </p:cNvPr>
          <p:cNvSpPr>
            <a:spLocks noGrp="1"/>
          </p:cNvSpPr>
          <p:nvPr>
            <p:ph type="title"/>
          </p:nvPr>
        </p:nvSpPr>
        <p:spPr/>
        <p:txBody>
          <a:bodyPr/>
          <a:lstStyle/>
          <a:p>
            <a:r>
              <a:rPr lang="en-CA" dirty="0" err="1"/>
              <a:t>chmod</a:t>
            </a:r>
            <a:r>
              <a:rPr lang="en-CA" dirty="0"/>
              <a:t> command</a:t>
            </a:r>
          </a:p>
        </p:txBody>
      </p:sp>
      <p:sp>
        <p:nvSpPr>
          <p:cNvPr id="3" name="Content Placeholder 2">
            <a:extLst>
              <a:ext uri="{FF2B5EF4-FFF2-40B4-BE49-F238E27FC236}">
                <a16:creationId xmlns:a16="http://schemas.microsoft.com/office/drawing/2014/main" id="{2660F2C4-1BAE-4BE9-8225-A124AA573D3C}"/>
              </a:ext>
            </a:extLst>
          </p:cNvPr>
          <p:cNvSpPr>
            <a:spLocks noGrp="1"/>
          </p:cNvSpPr>
          <p:nvPr>
            <p:ph idx="1"/>
          </p:nvPr>
        </p:nvSpPr>
        <p:spPr/>
        <p:txBody>
          <a:bodyPr>
            <a:normAutofit lnSpcReduction="10000"/>
          </a:bodyPr>
          <a:lstStyle/>
          <a:p>
            <a:r>
              <a:rPr lang="en-CA" sz="2400" dirty="0"/>
              <a:t>We can also set permissions using the symbolic format.</a:t>
            </a:r>
          </a:p>
          <a:p>
            <a:endParaRPr lang="en-CA" sz="2400" dirty="0"/>
          </a:p>
          <a:p>
            <a:pPr lvl="1"/>
            <a:r>
              <a:rPr lang="en-CA" dirty="0" err="1"/>
              <a:t>chmod</a:t>
            </a:r>
            <a:r>
              <a:rPr lang="en-CA" dirty="0"/>
              <a:t> +x filename</a:t>
            </a:r>
          </a:p>
          <a:p>
            <a:pPr lvl="2"/>
            <a:r>
              <a:rPr lang="en-CA" dirty="0"/>
              <a:t>Gives x permission to everyone</a:t>
            </a:r>
          </a:p>
          <a:p>
            <a:pPr lvl="2"/>
            <a:endParaRPr lang="en-CA" dirty="0"/>
          </a:p>
          <a:p>
            <a:pPr lvl="1"/>
            <a:r>
              <a:rPr lang="en-CA" dirty="0" err="1"/>
              <a:t>chmod</a:t>
            </a:r>
            <a:r>
              <a:rPr lang="en-CA" dirty="0"/>
              <a:t> </a:t>
            </a:r>
            <a:r>
              <a:rPr lang="en-CA" dirty="0" err="1"/>
              <a:t>u+rwx</a:t>
            </a:r>
            <a:r>
              <a:rPr lang="en-CA" dirty="0"/>
              <a:t>, </a:t>
            </a:r>
            <a:r>
              <a:rPr lang="en-CA" dirty="0" err="1"/>
              <a:t>g+r</a:t>
            </a:r>
            <a:r>
              <a:rPr lang="en-CA" dirty="0"/>
              <a:t> filename</a:t>
            </a:r>
          </a:p>
          <a:p>
            <a:pPr lvl="2"/>
            <a:r>
              <a:rPr lang="en-CA" dirty="0"/>
              <a:t>Gives </a:t>
            </a:r>
            <a:r>
              <a:rPr lang="en-CA" dirty="0" err="1"/>
              <a:t>rwx</a:t>
            </a:r>
            <a:r>
              <a:rPr lang="en-CA" dirty="0"/>
              <a:t> to the user owner and r to the group</a:t>
            </a:r>
          </a:p>
          <a:p>
            <a:pPr lvl="2"/>
            <a:endParaRPr lang="en-CA" dirty="0"/>
          </a:p>
          <a:p>
            <a:pPr lvl="1"/>
            <a:r>
              <a:rPr lang="en-CA" dirty="0" err="1"/>
              <a:t>chmod</a:t>
            </a:r>
            <a:r>
              <a:rPr lang="en-CA" dirty="0"/>
              <a:t> </a:t>
            </a:r>
            <a:r>
              <a:rPr lang="en-CA" dirty="0" err="1"/>
              <a:t>u+rwx</a:t>
            </a:r>
            <a:r>
              <a:rPr lang="en-CA" dirty="0"/>
              <a:t>, </a:t>
            </a:r>
            <a:r>
              <a:rPr lang="en-CA" dirty="0" err="1"/>
              <a:t>g+rwx</a:t>
            </a:r>
            <a:r>
              <a:rPr lang="en-CA" dirty="0"/>
              <a:t>, </a:t>
            </a:r>
            <a:r>
              <a:rPr lang="en-CA" dirty="0" err="1"/>
              <a:t>o+rwx</a:t>
            </a:r>
            <a:r>
              <a:rPr lang="en-CA" dirty="0"/>
              <a:t> filename  </a:t>
            </a:r>
          </a:p>
          <a:p>
            <a:pPr lvl="2"/>
            <a:r>
              <a:rPr lang="en-CA" dirty="0"/>
              <a:t>Gives </a:t>
            </a:r>
            <a:r>
              <a:rPr lang="en-CA" dirty="0" err="1"/>
              <a:t>rwx</a:t>
            </a:r>
            <a:r>
              <a:rPr lang="en-CA" dirty="0"/>
              <a:t> to the user owner, group and others</a:t>
            </a:r>
            <a:br>
              <a:rPr lang="en-CA" dirty="0"/>
            </a:br>
            <a:r>
              <a:rPr lang="en-CA" dirty="0"/>
              <a:t> </a:t>
            </a:r>
          </a:p>
        </p:txBody>
      </p:sp>
    </p:spTree>
    <p:extLst>
      <p:ext uri="{BB962C8B-B14F-4D97-AF65-F5344CB8AC3E}">
        <p14:creationId xmlns:p14="http://schemas.microsoft.com/office/powerpoint/2010/main" val="31842590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CDBD66-481F-42D4-9542-B3800379C63B}"/>
              </a:ext>
            </a:extLst>
          </p:cNvPr>
          <p:cNvSpPr>
            <a:spLocks noGrp="1"/>
          </p:cNvSpPr>
          <p:nvPr>
            <p:ph type="title"/>
          </p:nvPr>
        </p:nvSpPr>
        <p:spPr>
          <a:xfrm>
            <a:off x="838200" y="365125"/>
            <a:ext cx="10515600" cy="1325563"/>
          </a:xfrm>
        </p:spPr>
        <p:txBody>
          <a:bodyPr/>
          <a:lstStyle/>
          <a:p>
            <a:r>
              <a:rPr lang="en-US" dirty="0" err="1"/>
              <a:t>chmod</a:t>
            </a:r>
            <a:r>
              <a:rPr lang="en-US" dirty="0"/>
              <a:t> command</a:t>
            </a:r>
          </a:p>
        </p:txBody>
      </p:sp>
      <p:sp>
        <p:nvSpPr>
          <p:cNvPr id="5" name="Content Placeholder 4">
            <a:extLst>
              <a:ext uri="{FF2B5EF4-FFF2-40B4-BE49-F238E27FC236}">
                <a16:creationId xmlns:a16="http://schemas.microsoft.com/office/drawing/2014/main" id="{6A7810FC-C4C9-449A-BDA5-BBCD867A295A}"/>
              </a:ext>
            </a:extLst>
          </p:cNvPr>
          <p:cNvSpPr>
            <a:spLocks noGrp="1"/>
          </p:cNvSpPr>
          <p:nvPr>
            <p:ph idx="1"/>
          </p:nvPr>
        </p:nvSpPr>
        <p:spPr>
          <a:xfrm>
            <a:off x="838200" y="1825625"/>
            <a:ext cx="10515600" cy="4351338"/>
          </a:xfrm>
        </p:spPr>
        <p:txBody>
          <a:bodyPr>
            <a:normAutofit/>
          </a:bodyPr>
          <a:lstStyle/>
          <a:p>
            <a:r>
              <a:rPr lang="en-CA" sz="2400" dirty="0"/>
              <a:t>The use of the –R option (means “recursive”) when setting the permissions on a directory will change the permissions for the directory and all of the files and directories under it. </a:t>
            </a:r>
          </a:p>
          <a:p>
            <a:endParaRPr lang="en-CA" sz="2400" dirty="0"/>
          </a:p>
          <a:p>
            <a:pPr lvl="1"/>
            <a:r>
              <a:rPr lang="en-CA" sz="2000" dirty="0" err="1"/>
              <a:t>chmod</a:t>
            </a:r>
            <a:r>
              <a:rPr lang="en-CA" sz="2000" dirty="0"/>
              <a:t> –R 755 directory</a:t>
            </a:r>
          </a:p>
          <a:p>
            <a:pPr lvl="2"/>
            <a:r>
              <a:rPr lang="en-CA" sz="1600" dirty="0"/>
              <a:t>Will change the permissions of the directory and everything inside the directory to </a:t>
            </a:r>
            <a:r>
              <a:rPr lang="en-CA" sz="1600" dirty="0" err="1"/>
              <a:t>rwx</a:t>
            </a:r>
            <a:r>
              <a:rPr lang="en-CA" sz="1600" dirty="0"/>
              <a:t> for the user, </a:t>
            </a:r>
            <a:r>
              <a:rPr lang="en-CA" sz="1600" dirty="0" err="1"/>
              <a:t>rx</a:t>
            </a:r>
            <a:r>
              <a:rPr lang="en-CA" sz="1600" dirty="0"/>
              <a:t> for the group and others.</a:t>
            </a:r>
          </a:p>
        </p:txBody>
      </p:sp>
    </p:spTree>
    <p:extLst>
      <p:ext uri="{BB962C8B-B14F-4D97-AF65-F5344CB8AC3E}">
        <p14:creationId xmlns:p14="http://schemas.microsoft.com/office/powerpoint/2010/main" val="16884241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5C955-BFE9-4225-B120-FBD8ADFF2436}"/>
              </a:ext>
            </a:extLst>
          </p:cNvPr>
          <p:cNvSpPr>
            <a:spLocks noGrp="1"/>
          </p:cNvSpPr>
          <p:nvPr>
            <p:ph type="title"/>
          </p:nvPr>
        </p:nvSpPr>
        <p:spPr/>
        <p:txBody>
          <a:bodyPr/>
          <a:lstStyle/>
          <a:p>
            <a:r>
              <a:rPr lang="en-CA" dirty="0" err="1"/>
              <a:t>chmod</a:t>
            </a:r>
            <a:r>
              <a:rPr lang="en-CA" dirty="0"/>
              <a:t> command</a:t>
            </a:r>
          </a:p>
        </p:txBody>
      </p:sp>
      <p:pic>
        <p:nvPicPr>
          <p:cNvPr id="5" name="Content Placeholder 4">
            <a:extLst>
              <a:ext uri="{FF2B5EF4-FFF2-40B4-BE49-F238E27FC236}">
                <a16:creationId xmlns:a16="http://schemas.microsoft.com/office/drawing/2014/main" id="{1022A9C7-9573-4287-A2E3-9026FE4F36DF}"/>
              </a:ext>
            </a:extLst>
          </p:cNvPr>
          <p:cNvPicPr>
            <a:picLocks noGrp="1" noChangeAspect="1"/>
          </p:cNvPicPr>
          <p:nvPr>
            <p:ph idx="1"/>
          </p:nvPr>
        </p:nvPicPr>
        <p:blipFill>
          <a:blip r:embed="rId2"/>
          <a:stretch>
            <a:fillRect/>
          </a:stretch>
        </p:blipFill>
        <p:spPr>
          <a:xfrm>
            <a:off x="838200" y="1690687"/>
            <a:ext cx="5490124" cy="2939927"/>
          </a:xfrm>
        </p:spPr>
      </p:pic>
      <p:pic>
        <p:nvPicPr>
          <p:cNvPr id="7" name="Picture 6">
            <a:extLst>
              <a:ext uri="{FF2B5EF4-FFF2-40B4-BE49-F238E27FC236}">
                <a16:creationId xmlns:a16="http://schemas.microsoft.com/office/drawing/2014/main" id="{641381B8-6F0C-4CAA-8AE3-696FE720FDB6}"/>
              </a:ext>
            </a:extLst>
          </p:cNvPr>
          <p:cNvPicPr>
            <a:picLocks noChangeAspect="1"/>
          </p:cNvPicPr>
          <p:nvPr/>
        </p:nvPicPr>
        <p:blipFill rotWithShape="1">
          <a:blip r:embed="rId3"/>
          <a:srcRect/>
          <a:stretch/>
        </p:blipFill>
        <p:spPr>
          <a:xfrm>
            <a:off x="6471138" y="2628535"/>
            <a:ext cx="5181599" cy="3273429"/>
          </a:xfrm>
          <a:prstGeom prst="rect">
            <a:avLst/>
          </a:prstGeom>
        </p:spPr>
      </p:pic>
    </p:spTree>
    <p:extLst>
      <p:ext uri="{BB962C8B-B14F-4D97-AF65-F5344CB8AC3E}">
        <p14:creationId xmlns:p14="http://schemas.microsoft.com/office/powerpoint/2010/main" val="8006287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CDBD66-481F-42D4-9542-B3800379C63B}"/>
              </a:ext>
            </a:extLst>
          </p:cNvPr>
          <p:cNvSpPr>
            <a:spLocks noGrp="1"/>
          </p:cNvSpPr>
          <p:nvPr>
            <p:ph type="title"/>
          </p:nvPr>
        </p:nvSpPr>
        <p:spPr>
          <a:xfrm>
            <a:off x="838200" y="365125"/>
            <a:ext cx="10515600" cy="1325563"/>
          </a:xfrm>
        </p:spPr>
        <p:txBody>
          <a:bodyPr/>
          <a:lstStyle/>
          <a:p>
            <a:r>
              <a:rPr lang="en-US" dirty="0"/>
              <a:t>Traversing directories</a:t>
            </a:r>
          </a:p>
        </p:txBody>
      </p:sp>
      <p:sp>
        <p:nvSpPr>
          <p:cNvPr id="5" name="Content Placeholder 4">
            <a:extLst>
              <a:ext uri="{FF2B5EF4-FFF2-40B4-BE49-F238E27FC236}">
                <a16:creationId xmlns:a16="http://schemas.microsoft.com/office/drawing/2014/main" id="{6A7810FC-C4C9-449A-BDA5-BBCD867A295A}"/>
              </a:ext>
            </a:extLst>
          </p:cNvPr>
          <p:cNvSpPr>
            <a:spLocks noGrp="1"/>
          </p:cNvSpPr>
          <p:nvPr>
            <p:ph idx="1"/>
          </p:nvPr>
        </p:nvSpPr>
        <p:spPr>
          <a:xfrm>
            <a:off x="838200" y="1825625"/>
            <a:ext cx="10515600" cy="4351338"/>
          </a:xfrm>
        </p:spPr>
        <p:txBody>
          <a:bodyPr>
            <a:normAutofit/>
          </a:bodyPr>
          <a:lstStyle/>
          <a:p>
            <a:r>
              <a:rPr lang="en-CA" sz="2400" dirty="0"/>
              <a:t>In the Linux and UNIX basic file system, a user must have execute permission on a directory in order to enter it.</a:t>
            </a:r>
          </a:p>
          <a:p>
            <a:endParaRPr lang="en-CA" sz="2400" dirty="0"/>
          </a:p>
          <a:p>
            <a:r>
              <a:rPr lang="en-CA" sz="2400" dirty="0"/>
              <a:t>If they have execute-only permission on a directory, without having read permission, they will be able to go into the directory but will not see any files or directories, even if they are present in the directory.</a:t>
            </a:r>
          </a:p>
          <a:p>
            <a:endParaRPr lang="en-CA" sz="2400" dirty="0"/>
          </a:p>
          <a:p>
            <a:r>
              <a:rPr lang="en-CA" sz="2400" dirty="0"/>
              <a:t>Windows does this by assigning the “right to traverse” security setting to a user.</a:t>
            </a:r>
          </a:p>
        </p:txBody>
      </p:sp>
    </p:spTree>
    <p:extLst>
      <p:ext uri="{BB962C8B-B14F-4D97-AF65-F5344CB8AC3E}">
        <p14:creationId xmlns:p14="http://schemas.microsoft.com/office/powerpoint/2010/main" val="37314675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DC736AB-88FE-4359-9A1E-33E36A6E1FCE}"/>
              </a:ext>
            </a:extLst>
          </p:cNvPr>
          <p:cNvPicPr>
            <a:picLocks noGrp="1" noChangeAspect="1"/>
          </p:cNvPicPr>
          <p:nvPr>
            <p:ph idx="1"/>
          </p:nvPr>
        </p:nvPicPr>
        <p:blipFill>
          <a:blip r:embed="rId2"/>
          <a:stretch>
            <a:fillRect/>
          </a:stretch>
        </p:blipFill>
        <p:spPr>
          <a:xfrm>
            <a:off x="3975370" y="1253331"/>
            <a:ext cx="4241259" cy="4351338"/>
          </a:xfrm>
        </p:spPr>
      </p:pic>
    </p:spTree>
    <p:extLst>
      <p:ext uri="{BB962C8B-B14F-4D97-AF65-F5344CB8AC3E}">
        <p14:creationId xmlns:p14="http://schemas.microsoft.com/office/powerpoint/2010/main" val="186498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CDBD66-481F-42D4-9542-B3800379C63B}"/>
              </a:ext>
            </a:extLst>
          </p:cNvPr>
          <p:cNvSpPr>
            <a:spLocks noGrp="1"/>
          </p:cNvSpPr>
          <p:nvPr>
            <p:ph type="title"/>
          </p:nvPr>
        </p:nvSpPr>
        <p:spPr>
          <a:xfrm>
            <a:off x="838200" y="365125"/>
            <a:ext cx="10515600" cy="1325563"/>
          </a:xfrm>
        </p:spPr>
        <p:txBody>
          <a:bodyPr/>
          <a:lstStyle/>
          <a:p>
            <a:r>
              <a:rPr lang="en-US" dirty="0"/>
              <a:t>Linux Files</a:t>
            </a:r>
          </a:p>
        </p:txBody>
      </p:sp>
      <p:sp>
        <p:nvSpPr>
          <p:cNvPr id="5" name="Content Placeholder 4">
            <a:extLst>
              <a:ext uri="{FF2B5EF4-FFF2-40B4-BE49-F238E27FC236}">
                <a16:creationId xmlns:a16="http://schemas.microsoft.com/office/drawing/2014/main" id="{6A7810FC-C4C9-449A-BDA5-BBCD867A295A}"/>
              </a:ext>
            </a:extLst>
          </p:cNvPr>
          <p:cNvSpPr>
            <a:spLocks noGrp="1"/>
          </p:cNvSpPr>
          <p:nvPr>
            <p:ph idx="1"/>
          </p:nvPr>
        </p:nvSpPr>
        <p:spPr>
          <a:xfrm>
            <a:off x="838200" y="1825625"/>
            <a:ext cx="10515600" cy="4351338"/>
          </a:xfrm>
        </p:spPr>
        <p:txBody>
          <a:bodyPr>
            <a:normAutofit fontScale="77500" lnSpcReduction="20000"/>
          </a:bodyPr>
          <a:lstStyle/>
          <a:p>
            <a:pPr>
              <a:lnSpc>
                <a:spcPct val="120000"/>
              </a:lnSpc>
            </a:pPr>
            <a:r>
              <a:rPr lang="en-US" dirty="0"/>
              <a:t>Do not create text files in Windows and try to copy them to Linux. You can do it, but Linux and Windows treat text files differently and you will have very annoying and perplexing problems.</a:t>
            </a:r>
          </a:p>
          <a:p>
            <a:pPr>
              <a:lnSpc>
                <a:spcPct val="120000"/>
              </a:lnSpc>
            </a:pPr>
            <a:endParaRPr lang="en-US" dirty="0"/>
          </a:p>
          <a:p>
            <a:pPr>
              <a:lnSpc>
                <a:spcPct val="120000"/>
              </a:lnSpc>
            </a:pPr>
            <a:r>
              <a:rPr lang="en-US" dirty="0"/>
              <a:t>File and directory names should be unique.</a:t>
            </a:r>
          </a:p>
          <a:p>
            <a:pPr>
              <a:lnSpc>
                <a:spcPct val="120000"/>
              </a:lnSpc>
            </a:pPr>
            <a:endParaRPr lang="en-US" dirty="0"/>
          </a:p>
          <a:p>
            <a:pPr>
              <a:lnSpc>
                <a:spcPct val="120000"/>
              </a:lnSpc>
            </a:pPr>
            <a:r>
              <a:rPr lang="en-US" dirty="0"/>
              <a:t>Files don’t need an extension.</a:t>
            </a:r>
          </a:p>
          <a:p>
            <a:pPr lvl="1">
              <a:lnSpc>
                <a:spcPct val="120000"/>
              </a:lnSpc>
            </a:pPr>
            <a:r>
              <a:rPr lang="en-US" dirty="0"/>
              <a:t>So a text or executable can be simply one name like “resume”</a:t>
            </a:r>
          </a:p>
          <a:p>
            <a:pPr lvl="1">
              <a:lnSpc>
                <a:spcPct val="120000"/>
              </a:lnSpc>
            </a:pPr>
            <a:r>
              <a:rPr lang="en-US" dirty="0"/>
              <a:t>We normally add extensions to make the purpose of the file more clear.</a:t>
            </a:r>
          </a:p>
          <a:p>
            <a:pPr lvl="2">
              <a:lnSpc>
                <a:spcPct val="120000"/>
              </a:lnSpc>
            </a:pPr>
            <a:r>
              <a:rPr lang="en-US" dirty="0"/>
              <a:t>resume.doc</a:t>
            </a:r>
          </a:p>
          <a:p>
            <a:pPr>
              <a:lnSpc>
                <a:spcPct val="120000"/>
              </a:lnSpc>
            </a:pPr>
            <a:endParaRPr lang="en-US" dirty="0"/>
          </a:p>
        </p:txBody>
      </p:sp>
    </p:spTree>
    <p:extLst>
      <p:ext uri="{BB962C8B-B14F-4D97-AF65-F5344CB8AC3E}">
        <p14:creationId xmlns:p14="http://schemas.microsoft.com/office/powerpoint/2010/main" val="30958171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CDBD66-481F-42D4-9542-B3800379C63B}"/>
              </a:ext>
            </a:extLst>
          </p:cNvPr>
          <p:cNvSpPr>
            <a:spLocks noGrp="1"/>
          </p:cNvSpPr>
          <p:nvPr>
            <p:ph type="title"/>
          </p:nvPr>
        </p:nvSpPr>
        <p:spPr>
          <a:xfrm>
            <a:off x="838200" y="365125"/>
            <a:ext cx="10515600" cy="1325563"/>
          </a:xfrm>
        </p:spPr>
        <p:txBody>
          <a:bodyPr/>
          <a:lstStyle/>
          <a:p>
            <a:r>
              <a:rPr lang="en-US" dirty="0"/>
              <a:t>Absolute Paths</a:t>
            </a:r>
          </a:p>
        </p:txBody>
      </p:sp>
      <p:sp>
        <p:nvSpPr>
          <p:cNvPr id="8" name="CustomShape 2">
            <a:extLst>
              <a:ext uri="{FF2B5EF4-FFF2-40B4-BE49-F238E27FC236}">
                <a16:creationId xmlns:a16="http://schemas.microsoft.com/office/drawing/2014/main" id="{95D91829-DE93-4ABF-911A-C0031D1B0398}"/>
              </a:ext>
            </a:extLst>
          </p:cNvPr>
          <p:cNvSpPr>
            <a:spLocks noGrp="1"/>
          </p:cNvSpPr>
          <p:nvPr>
            <p:ph idx="1"/>
          </p:nvPr>
        </p:nvSpPr>
        <p:spPr>
          <a:xfrm>
            <a:off x="838200" y="1825625"/>
            <a:ext cx="10515600" cy="4351338"/>
          </a:xfrm>
          <a:noFill/>
          <a:ln>
            <a:noFill/>
          </a:ln>
        </p:spPr>
        <p:txBody>
          <a:bodyPr lIns="90000" tIns="45000" rIns="90000" bIns="45000">
            <a:normAutofit/>
          </a:bodyPr>
          <a:lstStyle/>
          <a:p>
            <a:r>
              <a:rPr lang="en-CA" dirty="0"/>
              <a:t>Always has a “/” at the beginning, meaning that </a:t>
            </a:r>
            <a:r>
              <a:rPr lang="en-CA" b="1" dirty="0">
                <a:solidFill>
                  <a:schemeClr val="accent2"/>
                </a:solidFill>
              </a:rPr>
              <a:t>you always specify the path from the root of the file system</a:t>
            </a:r>
            <a:r>
              <a:rPr lang="en-CA" dirty="0"/>
              <a:t>.</a:t>
            </a:r>
          </a:p>
          <a:p>
            <a:r>
              <a:rPr lang="en-CA" dirty="0"/>
              <a:t>Safest way to specify a path in scripts and programs.</a:t>
            </a:r>
          </a:p>
          <a:p>
            <a:r>
              <a:rPr lang="en-CA" dirty="0"/>
              <a:t>Must be careful that the path actually exists.</a:t>
            </a:r>
          </a:p>
          <a:p>
            <a:r>
              <a:rPr lang="en-CA" dirty="0"/>
              <a:t>Beware of mistakes like “rm –rf /*” . What would this command do ?</a:t>
            </a:r>
          </a:p>
        </p:txBody>
      </p:sp>
    </p:spTree>
    <p:extLst>
      <p:ext uri="{BB962C8B-B14F-4D97-AF65-F5344CB8AC3E}">
        <p14:creationId xmlns:p14="http://schemas.microsoft.com/office/powerpoint/2010/main" val="18374972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CDBD66-481F-42D4-9542-B3800379C63B}"/>
              </a:ext>
            </a:extLst>
          </p:cNvPr>
          <p:cNvSpPr>
            <a:spLocks noGrp="1"/>
          </p:cNvSpPr>
          <p:nvPr>
            <p:ph type="title"/>
          </p:nvPr>
        </p:nvSpPr>
        <p:spPr>
          <a:xfrm>
            <a:off x="838200" y="365125"/>
            <a:ext cx="10515600" cy="1325563"/>
          </a:xfrm>
        </p:spPr>
        <p:txBody>
          <a:bodyPr/>
          <a:lstStyle/>
          <a:p>
            <a:r>
              <a:rPr lang="en-US" dirty="0"/>
              <a:t>Relative Paths</a:t>
            </a:r>
          </a:p>
        </p:txBody>
      </p:sp>
      <p:sp>
        <p:nvSpPr>
          <p:cNvPr id="5" name="Content Placeholder 4">
            <a:extLst>
              <a:ext uri="{FF2B5EF4-FFF2-40B4-BE49-F238E27FC236}">
                <a16:creationId xmlns:a16="http://schemas.microsoft.com/office/drawing/2014/main" id="{6A7810FC-C4C9-449A-BDA5-BBCD867A295A}"/>
              </a:ext>
            </a:extLst>
          </p:cNvPr>
          <p:cNvSpPr>
            <a:spLocks noGrp="1"/>
          </p:cNvSpPr>
          <p:nvPr>
            <p:ph idx="1"/>
          </p:nvPr>
        </p:nvSpPr>
        <p:spPr>
          <a:xfrm>
            <a:off x="838200" y="1825625"/>
            <a:ext cx="10515600" cy="4351338"/>
          </a:xfrm>
        </p:spPr>
        <p:txBody>
          <a:bodyPr/>
          <a:lstStyle/>
          <a:p>
            <a:r>
              <a:rPr lang="en-CA" dirty="0"/>
              <a:t>Never have a “/” at the beginning.</a:t>
            </a:r>
          </a:p>
          <a:p>
            <a:r>
              <a:rPr lang="en-CA" dirty="0"/>
              <a:t>Are </a:t>
            </a:r>
            <a:r>
              <a:rPr lang="en-CA" b="1" dirty="0">
                <a:solidFill>
                  <a:schemeClr val="accent2"/>
                </a:solidFill>
              </a:rPr>
              <a:t>always relative to your current directory</a:t>
            </a:r>
            <a:r>
              <a:rPr lang="en-CA" dirty="0"/>
              <a:t>.</a:t>
            </a:r>
          </a:p>
          <a:p>
            <a:endParaRPr lang="en-CA" dirty="0"/>
          </a:p>
          <a:p>
            <a:r>
              <a:rPr lang="en-CA" dirty="0"/>
              <a:t>Special cases:</a:t>
            </a:r>
          </a:p>
          <a:p>
            <a:pPr lvl="1"/>
            <a:r>
              <a:rPr lang="en-CA" dirty="0"/>
              <a:t>“cd ~” will return you to your home directory from anywhere</a:t>
            </a:r>
          </a:p>
          <a:p>
            <a:pPr lvl="1"/>
            <a:r>
              <a:rPr lang="en-CA" dirty="0"/>
              <a:t>“cd ..” will move your current directory up one level</a:t>
            </a:r>
          </a:p>
          <a:p>
            <a:pPr lvl="1"/>
            <a:r>
              <a:rPr lang="en-CA" dirty="0"/>
              <a:t>“cd ../..” will move your current directory up two levels</a:t>
            </a:r>
          </a:p>
          <a:p>
            <a:pPr lvl="1"/>
            <a:r>
              <a:rPr lang="en-CA" dirty="0"/>
              <a:t>“cd ../../..” will move your current directory up three levels</a:t>
            </a:r>
          </a:p>
        </p:txBody>
      </p:sp>
    </p:spTree>
    <p:extLst>
      <p:ext uri="{BB962C8B-B14F-4D97-AF65-F5344CB8AC3E}">
        <p14:creationId xmlns:p14="http://schemas.microsoft.com/office/powerpoint/2010/main" val="27444015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06FFC30-A6F2-45DA-AF3A-62B3B260408E}"/>
              </a:ext>
            </a:extLst>
          </p:cNvPr>
          <p:cNvPicPr>
            <a:picLocks noGrp="1" noChangeAspect="1"/>
          </p:cNvPicPr>
          <p:nvPr>
            <p:ph idx="1"/>
          </p:nvPr>
        </p:nvPicPr>
        <p:blipFill>
          <a:blip r:embed="rId2"/>
          <a:stretch>
            <a:fillRect/>
          </a:stretch>
        </p:blipFill>
        <p:spPr>
          <a:xfrm>
            <a:off x="2538412" y="1757362"/>
            <a:ext cx="7115175" cy="3343275"/>
          </a:xfrm>
        </p:spPr>
      </p:pic>
    </p:spTree>
    <p:extLst>
      <p:ext uri="{BB962C8B-B14F-4D97-AF65-F5344CB8AC3E}">
        <p14:creationId xmlns:p14="http://schemas.microsoft.com/office/powerpoint/2010/main" val="33183707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831960" y="1709640"/>
            <a:ext cx="10514880" cy="285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90000"/>
              </a:lnSpc>
            </a:pPr>
            <a:r>
              <a:rPr lang="en-CA" sz="6000" b="0" strike="noStrike" spc="-1">
                <a:solidFill>
                  <a:srgbClr val="FFFFFF"/>
                </a:solidFill>
                <a:latin typeface="Titillium Bd"/>
                <a:ea typeface="Verdana"/>
              </a:rPr>
              <a:t>Coffee Break!</a:t>
            </a:r>
            <a:endParaRPr lang="en-CA" sz="6000" b="0" strike="noStrike" spc="-1">
              <a:latin typeface="Arial"/>
            </a:endParaRPr>
          </a:p>
        </p:txBody>
      </p:sp>
      <p:pic>
        <p:nvPicPr>
          <p:cNvPr id="243" name="Picture 11"/>
          <p:cNvPicPr/>
          <p:nvPr/>
        </p:nvPicPr>
        <p:blipFill>
          <a:blip r:embed="rId2"/>
          <a:stretch/>
        </p:blipFill>
        <p:spPr>
          <a:xfrm>
            <a:off x="1338120" y="867960"/>
            <a:ext cx="3555360" cy="2387880"/>
          </a:xfrm>
          <a:prstGeom prst="rect">
            <a:avLst/>
          </a:prstGeom>
          <a:ln w="9360">
            <a:noFill/>
          </a:ln>
        </p:spPr>
      </p:pic>
      <p:sp>
        <p:nvSpPr>
          <p:cNvPr id="3" name="Title 2">
            <a:extLst>
              <a:ext uri="{FF2B5EF4-FFF2-40B4-BE49-F238E27FC236}">
                <a16:creationId xmlns:a16="http://schemas.microsoft.com/office/drawing/2014/main" id="{E35FFAD0-8CF5-48AC-8A33-48673CBEAA37}"/>
              </a:ext>
            </a:extLst>
          </p:cNvPr>
          <p:cNvSpPr>
            <a:spLocks noGrp="1"/>
          </p:cNvSpPr>
          <p:nvPr>
            <p:ph type="title"/>
          </p:nvPr>
        </p:nvSpPr>
        <p:spPr/>
        <p:txBody>
          <a:bodyPr/>
          <a:lstStyle/>
          <a:p>
            <a:endParaRPr lang="en-CA"/>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CDBD66-481F-42D4-9542-B3800379C63B}"/>
              </a:ext>
            </a:extLst>
          </p:cNvPr>
          <p:cNvSpPr>
            <a:spLocks noGrp="1"/>
          </p:cNvSpPr>
          <p:nvPr>
            <p:ph type="title"/>
          </p:nvPr>
        </p:nvSpPr>
        <p:spPr>
          <a:xfrm>
            <a:off x="838200" y="365125"/>
            <a:ext cx="10515600" cy="1325563"/>
          </a:xfrm>
        </p:spPr>
        <p:txBody>
          <a:bodyPr/>
          <a:lstStyle/>
          <a:p>
            <a:r>
              <a:rPr lang="en-US" dirty="0"/>
              <a:t>Symbolic Links</a:t>
            </a:r>
          </a:p>
        </p:txBody>
      </p:sp>
      <p:sp>
        <p:nvSpPr>
          <p:cNvPr id="5" name="Content Placeholder 4">
            <a:extLst>
              <a:ext uri="{FF2B5EF4-FFF2-40B4-BE49-F238E27FC236}">
                <a16:creationId xmlns:a16="http://schemas.microsoft.com/office/drawing/2014/main" id="{6A7810FC-C4C9-449A-BDA5-BBCD867A295A}"/>
              </a:ext>
            </a:extLst>
          </p:cNvPr>
          <p:cNvSpPr>
            <a:spLocks noGrp="1"/>
          </p:cNvSpPr>
          <p:nvPr>
            <p:ph idx="1"/>
          </p:nvPr>
        </p:nvSpPr>
        <p:spPr>
          <a:xfrm>
            <a:off x="838200" y="1825625"/>
            <a:ext cx="10515600" cy="4351338"/>
          </a:xfrm>
        </p:spPr>
        <p:txBody>
          <a:bodyPr>
            <a:normAutofit fontScale="92500" lnSpcReduction="20000"/>
          </a:bodyPr>
          <a:lstStyle/>
          <a:p>
            <a:pPr>
              <a:lnSpc>
                <a:spcPct val="110000"/>
              </a:lnSpc>
            </a:pPr>
            <a:r>
              <a:rPr lang="en-CA" dirty="0"/>
              <a:t>Much like “shortcuts” in Windows.</a:t>
            </a:r>
          </a:p>
          <a:p>
            <a:pPr>
              <a:lnSpc>
                <a:spcPct val="110000"/>
              </a:lnSpc>
            </a:pPr>
            <a:r>
              <a:rPr lang="en-CA" dirty="0"/>
              <a:t>There are actually two kinds of links in Linux</a:t>
            </a:r>
          </a:p>
          <a:p>
            <a:pPr lvl="1">
              <a:lnSpc>
                <a:spcPct val="110000"/>
              </a:lnSpc>
            </a:pPr>
            <a:r>
              <a:rPr lang="en-CA" dirty="0"/>
              <a:t>Hard links</a:t>
            </a:r>
          </a:p>
          <a:p>
            <a:pPr lvl="1">
              <a:lnSpc>
                <a:spcPct val="110000"/>
              </a:lnSpc>
            </a:pPr>
            <a:r>
              <a:rPr lang="en-CA" dirty="0"/>
              <a:t>Soft links</a:t>
            </a:r>
          </a:p>
          <a:p>
            <a:pPr>
              <a:lnSpc>
                <a:spcPct val="110000"/>
              </a:lnSpc>
            </a:pPr>
            <a:r>
              <a:rPr lang="en-CA" dirty="0"/>
              <a:t>Users rarely ever use hard links but soft links can be quite useful.</a:t>
            </a:r>
          </a:p>
          <a:p>
            <a:pPr>
              <a:lnSpc>
                <a:spcPct val="110000"/>
              </a:lnSpc>
            </a:pPr>
            <a:r>
              <a:rPr lang="en-CA" dirty="0"/>
              <a:t>If a soft link is deleted, the file or directory that it points to is unaffected.</a:t>
            </a:r>
          </a:p>
          <a:p>
            <a:pPr>
              <a:lnSpc>
                <a:spcPct val="110000"/>
              </a:lnSpc>
            </a:pPr>
            <a:r>
              <a:rPr lang="en-CA" dirty="0"/>
              <a:t>If the target of the soft link is deleted or moved, the soft link is unaffected … but of course won’t work.</a:t>
            </a:r>
          </a:p>
        </p:txBody>
      </p:sp>
    </p:spTree>
    <p:extLst>
      <p:ext uri="{BB962C8B-B14F-4D97-AF65-F5344CB8AC3E}">
        <p14:creationId xmlns:p14="http://schemas.microsoft.com/office/powerpoint/2010/main" val="41568252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1">
            <a:extLst>
              <a:ext uri="{FF2B5EF4-FFF2-40B4-BE49-F238E27FC236}">
                <a16:creationId xmlns:a16="http://schemas.microsoft.com/office/drawing/2014/main" id="{B43007EE-58CD-4666-B18B-77B100C05E82}"/>
              </a:ext>
            </a:extLst>
          </p:cNvPr>
          <p:cNvPicPr>
            <a:picLocks noGrp="1"/>
          </p:cNvPicPr>
          <p:nvPr>
            <p:ph idx="1"/>
          </p:nvPr>
        </p:nvPicPr>
        <p:blipFill>
          <a:blip r:embed="rId2"/>
          <a:stretch/>
        </p:blipFill>
        <p:spPr>
          <a:xfrm>
            <a:off x="2963811" y="1253331"/>
            <a:ext cx="6264378" cy="4351338"/>
          </a:xfrm>
          <a:ln>
            <a:noFill/>
          </a:ln>
        </p:spPr>
      </p:pic>
    </p:spTree>
    <p:extLst>
      <p:ext uri="{BB962C8B-B14F-4D97-AF65-F5344CB8AC3E}">
        <p14:creationId xmlns:p14="http://schemas.microsoft.com/office/powerpoint/2010/main" val="26033778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CDBD66-481F-42D4-9542-B3800379C63B}"/>
              </a:ext>
            </a:extLst>
          </p:cNvPr>
          <p:cNvSpPr>
            <a:spLocks noGrp="1"/>
          </p:cNvSpPr>
          <p:nvPr>
            <p:ph type="title"/>
          </p:nvPr>
        </p:nvSpPr>
        <p:spPr>
          <a:xfrm>
            <a:off x="838200" y="365125"/>
            <a:ext cx="10515600" cy="1325563"/>
          </a:xfrm>
        </p:spPr>
        <p:txBody>
          <a:bodyPr/>
          <a:lstStyle/>
          <a:p>
            <a:r>
              <a:rPr lang="en-US" dirty="0"/>
              <a:t>Symbolic Links</a:t>
            </a:r>
          </a:p>
        </p:txBody>
      </p:sp>
      <p:sp>
        <p:nvSpPr>
          <p:cNvPr id="5" name="Content Placeholder 4">
            <a:extLst>
              <a:ext uri="{FF2B5EF4-FFF2-40B4-BE49-F238E27FC236}">
                <a16:creationId xmlns:a16="http://schemas.microsoft.com/office/drawing/2014/main" id="{6A7810FC-C4C9-449A-BDA5-BBCD867A295A}"/>
              </a:ext>
            </a:extLst>
          </p:cNvPr>
          <p:cNvSpPr>
            <a:spLocks noGrp="1"/>
          </p:cNvSpPr>
          <p:nvPr>
            <p:ph idx="1"/>
          </p:nvPr>
        </p:nvSpPr>
        <p:spPr>
          <a:xfrm>
            <a:off x="838200" y="1825625"/>
            <a:ext cx="10515600" cy="4351338"/>
          </a:xfrm>
        </p:spPr>
        <p:txBody>
          <a:bodyPr>
            <a:normAutofit fontScale="92500" lnSpcReduction="10000"/>
          </a:bodyPr>
          <a:lstStyle/>
          <a:p>
            <a:r>
              <a:rPr lang="en-CA" dirty="0"/>
              <a:t>Symbolic links are often used for things like collecting all of the system log files in one location.</a:t>
            </a:r>
          </a:p>
          <a:p>
            <a:r>
              <a:rPr lang="en-CA" dirty="0"/>
              <a:t>Sometimes a program is poorly coded and needs to have a particular file in a particular location in order to run.  This can easily be remedied with a symbolic link to the target file in the location the program expects to find the file.</a:t>
            </a:r>
          </a:p>
          <a:p>
            <a:r>
              <a:rPr lang="en-CA" dirty="0"/>
              <a:t>We can have multiple symbolic links to the same file or directory.</a:t>
            </a:r>
          </a:p>
          <a:p>
            <a:r>
              <a:rPr lang="en-CA" dirty="0"/>
              <a:t>Permissions on the symbolic link are meaningless. The target permissions always apply.</a:t>
            </a:r>
          </a:p>
        </p:txBody>
      </p:sp>
    </p:spTree>
    <p:extLst>
      <p:ext uri="{BB962C8B-B14F-4D97-AF65-F5344CB8AC3E}">
        <p14:creationId xmlns:p14="http://schemas.microsoft.com/office/powerpoint/2010/main" val="4983087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CDBD66-481F-42D4-9542-B3800379C63B}"/>
              </a:ext>
            </a:extLst>
          </p:cNvPr>
          <p:cNvSpPr>
            <a:spLocks noGrp="1"/>
          </p:cNvSpPr>
          <p:nvPr>
            <p:ph type="title"/>
          </p:nvPr>
        </p:nvSpPr>
        <p:spPr>
          <a:xfrm>
            <a:off x="838200" y="365125"/>
            <a:ext cx="10515600" cy="1325563"/>
          </a:xfrm>
        </p:spPr>
        <p:txBody>
          <a:bodyPr/>
          <a:lstStyle/>
          <a:p>
            <a:r>
              <a:rPr lang="en-US" dirty="0"/>
              <a:t>Checking the Filesystem</a:t>
            </a:r>
          </a:p>
        </p:txBody>
      </p:sp>
      <p:sp>
        <p:nvSpPr>
          <p:cNvPr id="5" name="Content Placeholder 4">
            <a:extLst>
              <a:ext uri="{FF2B5EF4-FFF2-40B4-BE49-F238E27FC236}">
                <a16:creationId xmlns:a16="http://schemas.microsoft.com/office/drawing/2014/main" id="{6A7810FC-C4C9-449A-BDA5-BBCD867A295A}"/>
              </a:ext>
            </a:extLst>
          </p:cNvPr>
          <p:cNvSpPr>
            <a:spLocks noGrp="1"/>
          </p:cNvSpPr>
          <p:nvPr>
            <p:ph idx="1"/>
          </p:nvPr>
        </p:nvSpPr>
        <p:spPr>
          <a:xfrm>
            <a:off x="838200" y="1825625"/>
            <a:ext cx="10515600" cy="4351338"/>
          </a:xfrm>
        </p:spPr>
        <p:txBody>
          <a:bodyPr>
            <a:normAutofit fontScale="92500"/>
          </a:bodyPr>
          <a:lstStyle/>
          <a:p>
            <a:pPr>
              <a:lnSpc>
                <a:spcPct val="110000"/>
              </a:lnSpc>
            </a:pPr>
            <a:r>
              <a:rPr lang="en-CA" dirty="0"/>
              <a:t>We use the “df” command to show us how much unused disk space we have.</a:t>
            </a:r>
          </a:p>
          <a:p>
            <a:pPr lvl="1">
              <a:lnSpc>
                <a:spcPct val="110000"/>
              </a:lnSpc>
            </a:pPr>
            <a:r>
              <a:rPr lang="en-CA" dirty="0"/>
              <a:t>df as in disk free.</a:t>
            </a:r>
          </a:p>
          <a:p>
            <a:pPr>
              <a:lnSpc>
                <a:spcPct val="110000"/>
              </a:lnSpc>
            </a:pPr>
            <a:r>
              <a:rPr lang="en-CA" dirty="0"/>
              <a:t>We use the “du” command to show us how much used disk space we have.</a:t>
            </a:r>
          </a:p>
          <a:p>
            <a:pPr lvl="1">
              <a:lnSpc>
                <a:spcPct val="110000"/>
              </a:lnSpc>
            </a:pPr>
            <a:r>
              <a:rPr lang="en-CA" dirty="0"/>
              <a:t>du as in disk used.</a:t>
            </a:r>
          </a:p>
          <a:p>
            <a:pPr>
              <a:lnSpc>
                <a:spcPct val="110000"/>
              </a:lnSpc>
            </a:pPr>
            <a:r>
              <a:rPr lang="en-CA" dirty="0"/>
              <a:t>Both of these commands show results for each partition. </a:t>
            </a:r>
          </a:p>
          <a:p>
            <a:pPr>
              <a:lnSpc>
                <a:spcPct val="110000"/>
              </a:lnSpc>
            </a:pPr>
            <a:r>
              <a:rPr lang="en-CA" dirty="0"/>
              <a:t>Both commands are commonly used with the “-h” option so that it displays space in appropriate units.</a:t>
            </a:r>
          </a:p>
        </p:txBody>
      </p:sp>
    </p:spTree>
    <p:extLst>
      <p:ext uri="{BB962C8B-B14F-4D97-AF65-F5344CB8AC3E}">
        <p14:creationId xmlns:p14="http://schemas.microsoft.com/office/powerpoint/2010/main" val="1295333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AAFFDE7-43E7-48E9-830E-F253AB451B71}"/>
              </a:ext>
            </a:extLst>
          </p:cNvPr>
          <p:cNvSpPr>
            <a:spLocks noGrp="1"/>
          </p:cNvSpPr>
          <p:nvPr>
            <p:ph type="title"/>
          </p:nvPr>
        </p:nvSpPr>
        <p:spPr/>
        <p:txBody>
          <a:bodyPr/>
          <a:lstStyle/>
          <a:p>
            <a:r>
              <a:rPr lang="en-CA" dirty="0"/>
              <a:t>df -h</a:t>
            </a:r>
          </a:p>
        </p:txBody>
      </p:sp>
      <p:pic>
        <p:nvPicPr>
          <p:cNvPr id="13" name="Content Placeholder 12">
            <a:extLst>
              <a:ext uri="{FF2B5EF4-FFF2-40B4-BE49-F238E27FC236}">
                <a16:creationId xmlns:a16="http://schemas.microsoft.com/office/drawing/2014/main" id="{98C25BA9-7C9E-44EF-BEB9-696885317C52}"/>
              </a:ext>
            </a:extLst>
          </p:cNvPr>
          <p:cNvPicPr>
            <a:picLocks noGrp="1" noChangeAspect="1"/>
          </p:cNvPicPr>
          <p:nvPr>
            <p:ph idx="1"/>
          </p:nvPr>
        </p:nvPicPr>
        <p:blipFill>
          <a:blip r:embed="rId2"/>
          <a:stretch>
            <a:fillRect/>
          </a:stretch>
        </p:blipFill>
        <p:spPr>
          <a:xfrm>
            <a:off x="3509962" y="2328862"/>
            <a:ext cx="5172075" cy="2200275"/>
          </a:xfrm>
        </p:spPr>
      </p:pic>
    </p:spTree>
    <p:extLst>
      <p:ext uri="{BB962C8B-B14F-4D97-AF65-F5344CB8AC3E}">
        <p14:creationId xmlns:p14="http://schemas.microsoft.com/office/powerpoint/2010/main" val="8143825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CDBD66-481F-42D4-9542-B3800379C63B}"/>
              </a:ext>
            </a:extLst>
          </p:cNvPr>
          <p:cNvSpPr>
            <a:spLocks noGrp="1"/>
          </p:cNvSpPr>
          <p:nvPr>
            <p:ph type="title"/>
          </p:nvPr>
        </p:nvSpPr>
        <p:spPr>
          <a:xfrm>
            <a:off x="838200" y="365125"/>
            <a:ext cx="10515600" cy="1325563"/>
          </a:xfrm>
        </p:spPr>
        <p:txBody>
          <a:bodyPr/>
          <a:lstStyle/>
          <a:p>
            <a:r>
              <a:rPr lang="en-US" dirty="0"/>
              <a:t>Checking the Filesystem</a:t>
            </a:r>
          </a:p>
        </p:txBody>
      </p:sp>
      <p:sp>
        <p:nvSpPr>
          <p:cNvPr id="5" name="Content Placeholder 4">
            <a:extLst>
              <a:ext uri="{FF2B5EF4-FFF2-40B4-BE49-F238E27FC236}">
                <a16:creationId xmlns:a16="http://schemas.microsoft.com/office/drawing/2014/main" id="{6A7810FC-C4C9-449A-BDA5-BBCD867A295A}"/>
              </a:ext>
            </a:extLst>
          </p:cNvPr>
          <p:cNvSpPr>
            <a:spLocks noGrp="1"/>
          </p:cNvSpPr>
          <p:nvPr>
            <p:ph idx="1"/>
          </p:nvPr>
        </p:nvSpPr>
        <p:spPr>
          <a:xfrm>
            <a:off x="838200" y="1825625"/>
            <a:ext cx="10515600" cy="4351338"/>
          </a:xfrm>
        </p:spPr>
        <p:txBody>
          <a:bodyPr/>
          <a:lstStyle/>
          <a:p>
            <a:r>
              <a:rPr lang="en-CA" dirty="0"/>
              <a:t>We can easily check space use in specific directories by limiting how far down our “du” command goes.</a:t>
            </a:r>
          </a:p>
          <a:p>
            <a:endParaRPr lang="en-CA" dirty="0"/>
          </a:p>
          <a:p>
            <a:r>
              <a:rPr lang="en-CA" dirty="0"/>
              <a:t>We can also specify many other parameters that allow us to quickly find large files or directories by specifying a threshold size.</a:t>
            </a:r>
          </a:p>
        </p:txBody>
      </p:sp>
    </p:spTree>
    <p:extLst>
      <p:ext uri="{BB962C8B-B14F-4D97-AF65-F5344CB8AC3E}">
        <p14:creationId xmlns:p14="http://schemas.microsoft.com/office/powerpoint/2010/main" val="1266835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CDBD66-481F-42D4-9542-B3800379C63B}"/>
              </a:ext>
            </a:extLst>
          </p:cNvPr>
          <p:cNvSpPr>
            <a:spLocks noGrp="1"/>
          </p:cNvSpPr>
          <p:nvPr>
            <p:ph type="title"/>
          </p:nvPr>
        </p:nvSpPr>
        <p:spPr>
          <a:xfrm>
            <a:off x="838200" y="365125"/>
            <a:ext cx="10515600" cy="1325563"/>
          </a:xfrm>
        </p:spPr>
        <p:txBody>
          <a:bodyPr/>
          <a:lstStyle/>
          <a:p>
            <a:r>
              <a:rPr lang="en-US" dirty="0"/>
              <a:t>Linux Files</a:t>
            </a:r>
          </a:p>
        </p:txBody>
      </p:sp>
      <p:sp>
        <p:nvSpPr>
          <p:cNvPr id="5" name="Content Placeholder 4">
            <a:extLst>
              <a:ext uri="{FF2B5EF4-FFF2-40B4-BE49-F238E27FC236}">
                <a16:creationId xmlns:a16="http://schemas.microsoft.com/office/drawing/2014/main" id="{6A7810FC-C4C9-449A-BDA5-BBCD867A295A}"/>
              </a:ext>
            </a:extLst>
          </p:cNvPr>
          <p:cNvSpPr>
            <a:spLocks noGrp="1"/>
          </p:cNvSpPr>
          <p:nvPr>
            <p:ph idx="1"/>
          </p:nvPr>
        </p:nvSpPr>
        <p:spPr>
          <a:xfrm>
            <a:off x="838200" y="1825625"/>
            <a:ext cx="10515600" cy="4351338"/>
          </a:xfrm>
        </p:spPr>
        <p:txBody>
          <a:bodyPr>
            <a:normAutofit/>
          </a:bodyPr>
          <a:lstStyle/>
          <a:p>
            <a:r>
              <a:rPr lang="en-US" dirty="0"/>
              <a:t>Creating files is a simple as touching them.</a:t>
            </a:r>
          </a:p>
          <a:p>
            <a:pPr lvl="2"/>
            <a:r>
              <a:rPr lang="en-US" dirty="0"/>
              <a:t>Go ahead.</a:t>
            </a:r>
          </a:p>
          <a:p>
            <a:pPr lvl="3"/>
            <a:r>
              <a:rPr lang="en-US" dirty="0"/>
              <a:t>touch </a:t>
            </a:r>
            <a:r>
              <a:rPr lang="en-US" dirty="0" err="1"/>
              <a:t>myfile</a:t>
            </a:r>
            <a:endParaRPr lang="en-US" dirty="0"/>
          </a:p>
          <a:p>
            <a:pPr lvl="3"/>
            <a:r>
              <a:rPr lang="en-US" dirty="0"/>
              <a:t>touch Myfile.txt</a:t>
            </a:r>
          </a:p>
          <a:p>
            <a:pPr lvl="3"/>
            <a:r>
              <a:rPr lang="en-US" dirty="0"/>
              <a:t>touch my.txt</a:t>
            </a:r>
          </a:p>
          <a:p>
            <a:pPr lvl="3"/>
            <a:r>
              <a:rPr lang="en-US" dirty="0"/>
              <a:t>touch hisfile.txt</a:t>
            </a:r>
          </a:p>
          <a:p>
            <a:pPr lvl="3"/>
            <a:r>
              <a:rPr lang="en-US" dirty="0"/>
              <a:t>touch </a:t>
            </a:r>
            <a:r>
              <a:rPr lang="en-US" dirty="0" err="1"/>
              <a:t>abc</a:t>
            </a:r>
            <a:endParaRPr lang="en-US" dirty="0"/>
          </a:p>
          <a:p>
            <a:pPr lvl="3"/>
            <a:r>
              <a:rPr lang="en-US" dirty="0"/>
              <a:t>touch Myfile.doc</a:t>
            </a:r>
          </a:p>
          <a:p>
            <a:pPr lvl="3"/>
            <a:r>
              <a:rPr lang="en-US" dirty="0"/>
              <a:t>touch hi.txt</a:t>
            </a:r>
          </a:p>
          <a:p>
            <a:pPr lvl="3"/>
            <a:r>
              <a:rPr lang="en-US" dirty="0"/>
              <a:t>touch h1.txt</a:t>
            </a:r>
          </a:p>
          <a:p>
            <a:endParaRPr lang="en-US" dirty="0"/>
          </a:p>
        </p:txBody>
      </p:sp>
    </p:spTree>
    <p:extLst>
      <p:ext uri="{BB962C8B-B14F-4D97-AF65-F5344CB8AC3E}">
        <p14:creationId xmlns:p14="http://schemas.microsoft.com/office/powerpoint/2010/main" val="6182967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C01ABC-523B-48B3-910A-B5DF22A5D627}"/>
              </a:ext>
            </a:extLst>
          </p:cNvPr>
          <p:cNvSpPr>
            <a:spLocks noGrp="1"/>
          </p:cNvSpPr>
          <p:nvPr>
            <p:ph type="title"/>
          </p:nvPr>
        </p:nvSpPr>
        <p:spPr/>
        <p:txBody>
          <a:bodyPr/>
          <a:lstStyle/>
          <a:p>
            <a:r>
              <a:rPr lang="en-CA" dirty="0"/>
              <a:t>du –h –d 1</a:t>
            </a:r>
          </a:p>
        </p:txBody>
      </p:sp>
      <p:pic>
        <p:nvPicPr>
          <p:cNvPr id="14" name="Content Placeholder 13">
            <a:extLst>
              <a:ext uri="{FF2B5EF4-FFF2-40B4-BE49-F238E27FC236}">
                <a16:creationId xmlns:a16="http://schemas.microsoft.com/office/drawing/2014/main" id="{7752B5B1-06CC-42A3-9C98-C6FCFC4C23DF}"/>
              </a:ext>
            </a:extLst>
          </p:cNvPr>
          <p:cNvPicPr>
            <a:picLocks noGrp="1" noChangeAspect="1"/>
          </p:cNvPicPr>
          <p:nvPr>
            <p:ph idx="1"/>
          </p:nvPr>
        </p:nvPicPr>
        <p:blipFill>
          <a:blip r:embed="rId2"/>
          <a:stretch>
            <a:fillRect/>
          </a:stretch>
        </p:blipFill>
        <p:spPr>
          <a:xfrm>
            <a:off x="2509837" y="1971675"/>
            <a:ext cx="7172325" cy="2914650"/>
          </a:xfrm>
        </p:spPr>
      </p:pic>
    </p:spTree>
    <p:extLst>
      <p:ext uri="{BB962C8B-B14F-4D97-AF65-F5344CB8AC3E}">
        <p14:creationId xmlns:p14="http://schemas.microsoft.com/office/powerpoint/2010/main" val="9977212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CDBD66-481F-42D4-9542-B3800379C63B}"/>
              </a:ext>
            </a:extLst>
          </p:cNvPr>
          <p:cNvSpPr>
            <a:spLocks noGrp="1"/>
          </p:cNvSpPr>
          <p:nvPr>
            <p:ph type="title"/>
          </p:nvPr>
        </p:nvSpPr>
        <p:spPr>
          <a:xfrm>
            <a:off x="838200" y="365125"/>
            <a:ext cx="10515600" cy="1325563"/>
          </a:xfrm>
        </p:spPr>
        <p:txBody>
          <a:bodyPr/>
          <a:lstStyle/>
          <a:p>
            <a:r>
              <a:rPr lang="en-US" dirty="0"/>
              <a:t>Users and Groups</a:t>
            </a:r>
          </a:p>
        </p:txBody>
      </p:sp>
      <p:sp>
        <p:nvSpPr>
          <p:cNvPr id="5" name="Content Placeholder 4">
            <a:extLst>
              <a:ext uri="{FF2B5EF4-FFF2-40B4-BE49-F238E27FC236}">
                <a16:creationId xmlns:a16="http://schemas.microsoft.com/office/drawing/2014/main" id="{6A7810FC-C4C9-449A-BDA5-BBCD867A295A}"/>
              </a:ext>
            </a:extLst>
          </p:cNvPr>
          <p:cNvSpPr>
            <a:spLocks noGrp="1"/>
          </p:cNvSpPr>
          <p:nvPr>
            <p:ph idx="1"/>
          </p:nvPr>
        </p:nvSpPr>
        <p:spPr>
          <a:xfrm>
            <a:off x="838200" y="1825625"/>
            <a:ext cx="10515600" cy="4351338"/>
          </a:xfrm>
        </p:spPr>
        <p:txBody>
          <a:bodyPr>
            <a:normAutofit lnSpcReduction="10000"/>
          </a:bodyPr>
          <a:lstStyle/>
          <a:p>
            <a:r>
              <a:rPr lang="en-CA" dirty="0"/>
              <a:t>Linux identifies users by name and by User ID (UID)</a:t>
            </a:r>
          </a:p>
          <a:p>
            <a:endParaRPr lang="en-CA" dirty="0"/>
          </a:p>
          <a:p>
            <a:r>
              <a:rPr lang="en-CA" dirty="0"/>
              <a:t>Linux identifies groups by name and by Group ID (GID)</a:t>
            </a:r>
          </a:p>
          <a:p>
            <a:endParaRPr lang="en-CA" dirty="0"/>
          </a:p>
          <a:p>
            <a:r>
              <a:rPr lang="en-CA" dirty="0"/>
              <a:t>The default administrative user is called “root”</a:t>
            </a:r>
          </a:p>
          <a:p>
            <a:endParaRPr lang="en-CA" dirty="0"/>
          </a:p>
          <a:p>
            <a:r>
              <a:rPr lang="en-CA" dirty="0"/>
              <a:t>Root has a UID of “0” and Ubuntu does not let you log in as root.  Instead it forces you to precede any privileged command with the “</a:t>
            </a:r>
            <a:r>
              <a:rPr lang="en-CA" dirty="0" err="1"/>
              <a:t>sudo</a:t>
            </a:r>
            <a:r>
              <a:rPr lang="en-CA" dirty="0"/>
              <a:t>” command.</a:t>
            </a:r>
          </a:p>
          <a:p>
            <a:endParaRPr lang="en-US" dirty="0"/>
          </a:p>
        </p:txBody>
      </p:sp>
    </p:spTree>
    <p:extLst>
      <p:ext uri="{BB962C8B-B14F-4D97-AF65-F5344CB8AC3E}">
        <p14:creationId xmlns:p14="http://schemas.microsoft.com/office/powerpoint/2010/main" val="5828724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CDBD66-481F-42D4-9542-B3800379C63B}"/>
              </a:ext>
            </a:extLst>
          </p:cNvPr>
          <p:cNvSpPr>
            <a:spLocks noGrp="1"/>
          </p:cNvSpPr>
          <p:nvPr>
            <p:ph type="title"/>
          </p:nvPr>
        </p:nvSpPr>
        <p:spPr>
          <a:xfrm>
            <a:off x="838200" y="365125"/>
            <a:ext cx="10515600" cy="1325563"/>
          </a:xfrm>
        </p:spPr>
        <p:txBody>
          <a:bodyPr/>
          <a:lstStyle/>
          <a:p>
            <a:r>
              <a:rPr lang="en-US" dirty="0"/>
              <a:t>Users and Groups</a:t>
            </a:r>
          </a:p>
        </p:txBody>
      </p:sp>
      <p:sp>
        <p:nvSpPr>
          <p:cNvPr id="5" name="Content Placeholder 4">
            <a:extLst>
              <a:ext uri="{FF2B5EF4-FFF2-40B4-BE49-F238E27FC236}">
                <a16:creationId xmlns:a16="http://schemas.microsoft.com/office/drawing/2014/main" id="{6A7810FC-C4C9-449A-BDA5-BBCD867A295A}"/>
              </a:ext>
            </a:extLst>
          </p:cNvPr>
          <p:cNvSpPr>
            <a:spLocks noGrp="1"/>
          </p:cNvSpPr>
          <p:nvPr>
            <p:ph idx="1"/>
          </p:nvPr>
        </p:nvSpPr>
        <p:spPr>
          <a:xfrm>
            <a:off x="838200" y="1825625"/>
            <a:ext cx="10515600" cy="4351338"/>
          </a:xfrm>
        </p:spPr>
        <p:txBody>
          <a:bodyPr>
            <a:normAutofit fontScale="92500" lnSpcReduction="20000"/>
          </a:bodyPr>
          <a:lstStyle/>
          <a:p>
            <a:r>
              <a:rPr lang="en-CA" dirty="0"/>
              <a:t>User information is stored in /</a:t>
            </a:r>
            <a:r>
              <a:rPr lang="en-CA" dirty="0" err="1"/>
              <a:t>etc</a:t>
            </a:r>
            <a:r>
              <a:rPr lang="en-CA" dirty="0"/>
              <a:t>/passwd</a:t>
            </a:r>
          </a:p>
          <a:p>
            <a:endParaRPr lang="en-CA" dirty="0"/>
          </a:p>
          <a:p>
            <a:r>
              <a:rPr lang="en-CA" dirty="0"/>
              <a:t>User passwords are stored in /</a:t>
            </a:r>
            <a:r>
              <a:rPr lang="en-CA" dirty="0" err="1"/>
              <a:t>etc</a:t>
            </a:r>
            <a:r>
              <a:rPr lang="en-CA" dirty="0"/>
              <a:t>/shadow</a:t>
            </a:r>
          </a:p>
          <a:p>
            <a:endParaRPr lang="en-CA" dirty="0"/>
          </a:p>
          <a:p>
            <a:r>
              <a:rPr lang="en-CA" dirty="0"/>
              <a:t>Users are added to the Linux system by using the </a:t>
            </a:r>
            <a:r>
              <a:rPr lang="en-CA" dirty="0" err="1"/>
              <a:t>useradd</a:t>
            </a:r>
            <a:r>
              <a:rPr lang="en-CA" dirty="0"/>
              <a:t> command which has many options.</a:t>
            </a:r>
          </a:p>
          <a:p>
            <a:endParaRPr lang="en-CA" dirty="0"/>
          </a:p>
          <a:p>
            <a:r>
              <a:rPr lang="en-CA" dirty="0"/>
              <a:t>Most Linux distributions also have a script (</a:t>
            </a:r>
            <a:r>
              <a:rPr lang="en-CA" dirty="0" err="1"/>
              <a:t>adduser</a:t>
            </a:r>
            <a:r>
              <a:rPr lang="en-CA" dirty="0"/>
              <a:t>) that is more commonly used which is interactive and has some sensible defaults.</a:t>
            </a:r>
          </a:p>
        </p:txBody>
      </p:sp>
    </p:spTree>
    <p:extLst>
      <p:ext uri="{BB962C8B-B14F-4D97-AF65-F5344CB8AC3E}">
        <p14:creationId xmlns:p14="http://schemas.microsoft.com/office/powerpoint/2010/main" val="42416136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a:extLst>
              <a:ext uri="{FF2B5EF4-FFF2-40B4-BE49-F238E27FC236}">
                <a16:creationId xmlns:a16="http://schemas.microsoft.com/office/drawing/2014/main" id="{E97938FF-5ADF-4CDA-B660-6C9F9A03461C}"/>
              </a:ext>
            </a:extLst>
          </p:cNvPr>
          <p:cNvPicPr>
            <a:picLocks noGrp="1"/>
          </p:cNvPicPr>
          <p:nvPr>
            <p:ph idx="1"/>
          </p:nvPr>
        </p:nvPicPr>
        <p:blipFill>
          <a:blip r:embed="rId2"/>
          <a:stretch/>
        </p:blipFill>
        <p:spPr>
          <a:xfrm>
            <a:off x="2159757" y="1253331"/>
            <a:ext cx="7872486" cy="4351338"/>
          </a:xfrm>
          <a:ln>
            <a:noFill/>
          </a:ln>
        </p:spPr>
      </p:pic>
    </p:spTree>
    <p:extLst>
      <p:ext uri="{BB962C8B-B14F-4D97-AF65-F5344CB8AC3E}">
        <p14:creationId xmlns:p14="http://schemas.microsoft.com/office/powerpoint/2010/main" val="27760503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CDBD66-481F-42D4-9542-B3800379C63B}"/>
              </a:ext>
            </a:extLst>
          </p:cNvPr>
          <p:cNvSpPr>
            <a:spLocks noGrp="1"/>
          </p:cNvSpPr>
          <p:nvPr>
            <p:ph type="title"/>
          </p:nvPr>
        </p:nvSpPr>
        <p:spPr>
          <a:xfrm>
            <a:off x="838200" y="365125"/>
            <a:ext cx="10515600" cy="1325563"/>
          </a:xfrm>
        </p:spPr>
        <p:txBody>
          <a:bodyPr/>
          <a:lstStyle/>
          <a:p>
            <a:r>
              <a:rPr lang="en-US" dirty="0"/>
              <a:t>/</a:t>
            </a:r>
            <a:r>
              <a:rPr lang="en-US" dirty="0" err="1"/>
              <a:t>etc</a:t>
            </a:r>
            <a:r>
              <a:rPr lang="en-US" dirty="0"/>
              <a:t>/shadow</a:t>
            </a:r>
          </a:p>
        </p:txBody>
      </p:sp>
      <p:sp>
        <p:nvSpPr>
          <p:cNvPr id="5" name="Content Placeholder 4">
            <a:extLst>
              <a:ext uri="{FF2B5EF4-FFF2-40B4-BE49-F238E27FC236}">
                <a16:creationId xmlns:a16="http://schemas.microsoft.com/office/drawing/2014/main" id="{6A7810FC-C4C9-449A-BDA5-BBCD867A295A}"/>
              </a:ext>
            </a:extLst>
          </p:cNvPr>
          <p:cNvSpPr>
            <a:spLocks noGrp="1"/>
          </p:cNvSpPr>
          <p:nvPr>
            <p:ph idx="1"/>
          </p:nvPr>
        </p:nvSpPr>
        <p:spPr>
          <a:xfrm>
            <a:off x="838200" y="1825625"/>
            <a:ext cx="10515600" cy="4351338"/>
          </a:xfrm>
        </p:spPr>
        <p:txBody>
          <a:bodyPr/>
          <a:lstStyle/>
          <a:p>
            <a:r>
              <a:rPr lang="en-CA" dirty="0"/>
              <a:t>As already mentioned, the user’s passwords (in hashed form) are stored in the /</a:t>
            </a:r>
            <a:r>
              <a:rPr lang="en-CA" dirty="0" err="1"/>
              <a:t>etc</a:t>
            </a:r>
            <a:r>
              <a:rPr lang="en-CA" dirty="0"/>
              <a:t>/shadow file that only root can read.</a:t>
            </a:r>
          </a:p>
        </p:txBody>
      </p:sp>
      <p:pic>
        <p:nvPicPr>
          <p:cNvPr id="6" name="Picture 2">
            <a:extLst>
              <a:ext uri="{FF2B5EF4-FFF2-40B4-BE49-F238E27FC236}">
                <a16:creationId xmlns:a16="http://schemas.microsoft.com/office/drawing/2014/main" id="{249BC1CF-CD3F-430E-94B9-0415EFADCA07}"/>
              </a:ext>
            </a:extLst>
          </p:cNvPr>
          <p:cNvPicPr/>
          <p:nvPr/>
        </p:nvPicPr>
        <p:blipFill>
          <a:blip r:embed="rId2"/>
          <a:stretch/>
        </p:blipFill>
        <p:spPr>
          <a:xfrm>
            <a:off x="252720" y="3344400"/>
            <a:ext cx="11780280" cy="2203200"/>
          </a:xfrm>
          <a:prstGeom prst="rect">
            <a:avLst/>
          </a:prstGeom>
          <a:ln>
            <a:noFill/>
          </a:ln>
        </p:spPr>
      </p:pic>
    </p:spTree>
    <p:extLst>
      <p:ext uri="{BB962C8B-B14F-4D97-AF65-F5344CB8AC3E}">
        <p14:creationId xmlns:p14="http://schemas.microsoft.com/office/powerpoint/2010/main" val="15683484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31031-4CDD-47EE-9DEA-667AFD0E68DD}"/>
              </a:ext>
            </a:extLst>
          </p:cNvPr>
          <p:cNvSpPr>
            <a:spLocks noGrp="1"/>
          </p:cNvSpPr>
          <p:nvPr>
            <p:ph type="title"/>
          </p:nvPr>
        </p:nvSpPr>
        <p:spPr/>
        <p:txBody>
          <a:bodyPr/>
          <a:lstStyle/>
          <a:p>
            <a:r>
              <a:rPr lang="en-CA" dirty="0"/>
              <a:t>/</a:t>
            </a:r>
            <a:r>
              <a:rPr lang="en-CA" dirty="0" err="1"/>
              <a:t>etc</a:t>
            </a:r>
            <a:r>
              <a:rPr lang="en-CA" dirty="0"/>
              <a:t>/shadow</a:t>
            </a:r>
          </a:p>
        </p:txBody>
      </p:sp>
      <p:sp>
        <p:nvSpPr>
          <p:cNvPr id="3" name="Content Placeholder 2">
            <a:extLst>
              <a:ext uri="{FF2B5EF4-FFF2-40B4-BE49-F238E27FC236}">
                <a16:creationId xmlns:a16="http://schemas.microsoft.com/office/drawing/2014/main" id="{B340B40E-4BF8-4CD0-B64D-7C6B504454B1}"/>
              </a:ext>
            </a:extLst>
          </p:cNvPr>
          <p:cNvSpPr>
            <a:spLocks noGrp="1"/>
          </p:cNvSpPr>
          <p:nvPr>
            <p:ph idx="1"/>
          </p:nvPr>
        </p:nvSpPr>
        <p:spPr/>
        <p:txBody>
          <a:bodyPr/>
          <a:lstStyle/>
          <a:p>
            <a:r>
              <a:rPr lang="en-CA" dirty="0"/>
              <a:t>Yes.</a:t>
            </a:r>
          </a:p>
          <a:p>
            <a:r>
              <a:rPr lang="en-CA" dirty="0"/>
              <a:t>John the ripper.</a:t>
            </a:r>
          </a:p>
        </p:txBody>
      </p:sp>
    </p:spTree>
    <p:extLst>
      <p:ext uri="{BB962C8B-B14F-4D97-AF65-F5344CB8AC3E}">
        <p14:creationId xmlns:p14="http://schemas.microsoft.com/office/powerpoint/2010/main" val="4671637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CDBD66-481F-42D4-9542-B3800379C63B}"/>
              </a:ext>
            </a:extLst>
          </p:cNvPr>
          <p:cNvSpPr>
            <a:spLocks noGrp="1"/>
          </p:cNvSpPr>
          <p:nvPr>
            <p:ph type="title"/>
          </p:nvPr>
        </p:nvSpPr>
        <p:spPr>
          <a:xfrm>
            <a:off x="838200" y="365125"/>
            <a:ext cx="10515600" cy="1325563"/>
          </a:xfrm>
        </p:spPr>
        <p:txBody>
          <a:bodyPr/>
          <a:lstStyle/>
          <a:p>
            <a:r>
              <a:rPr lang="en-US" dirty="0"/>
              <a:t>Groups</a:t>
            </a:r>
          </a:p>
        </p:txBody>
      </p:sp>
      <p:sp>
        <p:nvSpPr>
          <p:cNvPr id="5" name="Content Placeholder 4">
            <a:extLst>
              <a:ext uri="{FF2B5EF4-FFF2-40B4-BE49-F238E27FC236}">
                <a16:creationId xmlns:a16="http://schemas.microsoft.com/office/drawing/2014/main" id="{6A7810FC-C4C9-449A-BDA5-BBCD867A295A}"/>
              </a:ext>
            </a:extLst>
          </p:cNvPr>
          <p:cNvSpPr>
            <a:spLocks noGrp="1"/>
          </p:cNvSpPr>
          <p:nvPr>
            <p:ph idx="1"/>
          </p:nvPr>
        </p:nvSpPr>
        <p:spPr>
          <a:xfrm>
            <a:off x="838200" y="1825625"/>
            <a:ext cx="10515600" cy="4351338"/>
          </a:xfrm>
        </p:spPr>
        <p:txBody>
          <a:bodyPr>
            <a:normAutofit lnSpcReduction="10000"/>
          </a:bodyPr>
          <a:lstStyle/>
          <a:p>
            <a:pPr>
              <a:lnSpc>
                <a:spcPct val="120000"/>
              </a:lnSpc>
            </a:pPr>
            <a:r>
              <a:rPr lang="en-CA" dirty="0"/>
              <a:t>To give other users different access to directories than the owner has, you will have to use groups.</a:t>
            </a:r>
          </a:p>
          <a:p>
            <a:pPr lvl="1">
              <a:lnSpc>
                <a:spcPct val="120000"/>
              </a:lnSpc>
            </a:pPr>
            <a:r>
              <a:rPr lang="en-CA" dirty="0"/>
              <a:t>each file or directory can only have one group.</a:t>
            </a:r>
          </a:p>
          <a:p>
            <a:pPr lvl="1">
              <a:lnSpc>
                <a:spcPct val="120000"/>
              </a:lnSpc>
            </a:pPr>
            <a:r>
              <a:rPr lang="en-CA" dirty="0"/>
              <a:t>users can be members of many groups.</a:t>
            </a:r>
            <a:br>
              <a:rPr lang="en-CA" dirty="0"/>
            </a:br>
            <a:r>
              <a:rPr lang="en-CA" dirty="0"/>
              <a:t> </a:t>
            </a:r>
          </a:p>
          <a:p>
            <a:pPr>
              <a:lnSpc>
                <a:spcPct val="120000"/>
              </a:lnSpc>
            </a:pPr>
            <a:r>
              <a:rPr lang="en-CA" dirty="0"/>
              <a:t>We can then add existing users to the group and give them permissions to a directory by giving the directory group permissions.</a:t>
            </a:r>
            <a:br>
              <a:rPr lang="en-CA" dirty="0"/>
            </a:br>
            <a:r>
              <a:rPr lang="en-CA" dirty="0"/>
              <a:t> </a:t>
            </a:r>
          </a:p>
        </p:txBody>
      </p:sp>
    </p:spTree>
    <p:extLst>
      <p:ext uri="{BB962C8B-B14F-4D97-AF65-F5344CB8AC3E}">
        <p14:creationId xmlns:p14="http://schemas.microsoft.com/office/powerpoint/2010/main" val="35680256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a:extLst>
              <a:ext uri="{FF2B5EF4-FFF2-40B4-BE49-F238E27FC236}">
                <a16:creationId xmlns:a16="http://schemas.microsoft.com/office/drawing/2014/main" id="{C60CBA35-C505-4F44-A4AB-1A913589CE7B}"/>
              </a:ext>
            </a:extLst>
          </p:cNvPr>
          <p:cNvPicPr>
            <a:picLocks noGrp="1"/>
          </p:cNvPicPr>
          <p:nvPr>
            <p:ph idx="1"/>
          </p:nvPr>
        </p:nvPicPr>
        <p:blipFill>
          <a:blip r:embed="rId2"/>
          <a:stretch/>
        </p:blipFill>
        <p:spPr>
          <a:xfrm>
            <a:off x="838200" y="1583076"/>
            <a:ext cx="10515600" cy="3691848"/>
          </a:xfrm>
          <a:ln>
            <a:noFill/>
          </a:ln>
        </p:spPr>
      </p:pic>
    </p:spTree>
    <p:extLst>
      <p:ext uri="{BB962C8B-B14F-4D97-AF65-F5344CB8AC3E}">
        <p14:creationId xmlns:p14="http://schemas.microsoft.com/office/powerpoint/2010/main" val="7493156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CDBD66-481F-42D4-9542-B3800379C63B}"/>
              </a:ext>
            </a:extLst>
          </p:cNvPr>
          <p:cNvSpPr>
            <a:spLocks noGrp="1"/>
          </p:cNvSpPr>
          <p:nvPr>
            <p:ph type="title"/>
          </p:nvPr>
        </p:nvSpPr>
        <p:spPr>
          <a:xfrm>
            <a:off x="838200" y="365125"/>
            <a:ext cx="10515600" cy="1325563"/>
          </a:xfrm>
        </p:spPr>
        <p:txBody>
          <a:bodyPr>
            <a:normAutofit/>
          </a:bodyPr>
          <a:lstStyle/>
          <a:p>
            <a:r>
              <a:rPr lang="en-US" sz="4000" dirty="0"/>
              <a:t>Changing Directory and File Ownership</a:t>
            </a:r>
          </a:p>
        </p:txBody>
      </p:sp>
      <p:sp>
        <p:nvSpPr>
          <p:cNvPr id="5" name="Content Placeholder 4">
            <a:extLst>
              <a:ext uri="{FF2B5EF4-FFF2-40B4-BE49-F238E27FC236}">
                <a16:creationId xmlns:a16="http://schemas.microsoft.com/office/drawing/2014/main" id="{6A7810FC-C4C9-449A-BDA5-BBCD867A295A}"/>
              </a:ext>
            </a:extLst>
          </p:cNvPr>
          <p:cNvSpPr>
            <a:spLocks noGrp="1"/>
          </p:cNvSpPr>
          <p:nvPr>
            <p:ph idx="1"/>
          </p:nvPr>
        </p:nvSpPr>
        <p:spPr>
          <a:xfrm>
            <a:off x="838200" y="1825625"/>
            <a:ext cx="10515600" cy="4351338"/>
          </a:xfrm>
        </p:spPr>
        <p:txBody>
          <a:bodyPr/>
          <a:lstStyle/>
          <a:p>
            <a:r>
              <a:rPr lang="en-CA" dirty="0"/>
              <a:t>We use the </a:t>
            </a:r>
            <a:r>
              <a:rPr lang="en-CA" b="1" dirty="0" err="1"/>
              <a:t>chown</a:t>
            </a:r>
            <a:r>
              <a:rPr lang="en-CA" dirty="0"/>
              <a:t> and the </a:t>
            </a:r>
            <a:r>
              <a:rPr lang="en-CA" b="1" dirty="0" err="1"/>
              <a:t>chgrp</a:t>
            </a:r>
            <a:r>
              <a:rPr lang="en-CA" dirty="0"/>
              <a:t> commands to change the user owner and the group owner of a file or directory.</a:t>
            </a:r>
            <a:br>
              <a:rPr lang="en-CA" dirty="0"/>
            </a:br>
            <a:r>
              <a:rPr lang="en-CA" dirty="0"/>
              <a:t> </a:t>
            </a:r>
          </a:p>
          <a:p>
            <a:r>
              <a:rPr lang="en-CA" dirty="0"/>
              <a:t>Setting permissions and ownership on individual files is generally considered poor administrative practice. </a:t>
            </a:r>
          </a:p>
          <a:p>
            <a:pPr lvl="1"/>
            <a:r>
              <a:rPr lang="en-CA" dirty="0"/>
              <a:t>We usually set permissions on directories and force the permissions down using the recursive option (-R).</a:t>
            </a:r>
          </a:p>
        </p:txBody>
      </p:sp>
    </p:spTree>
    <p:extLst>
      <p:ext uri="{BB962C8B-B14F-4D97-AF65-F5344CB8AC3E}">
        <p14:creationId xmlns:p14="http://schemas.microsoft.com/office/powerpoint/2010/main" val="30594209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A8103F96-F14D-41A1-9BDF-FC34108F43A2}"/>
              </a:ext>
            </a:extLst>
          </p:cNvPr>
          <p:cNvPicPr>
            <a:picLocks noGrp="1"/>
          </p:cNvPicPr>
          <p:nvPr>
            <p:ph idx="1"/>
          </p:nvPr>
        </p:nvPicPr>
        <p:blipFill>
          <a:blip r:embed="rId2"/>
          <a:stretch/>
        </p:blipFill>
        <p:spPr>
          <a:xfrm>
            <a:off x="1448364" y="1253331"/>
            <a:ext cx="9295271" cy="4351338"/>
          </a:xfrm>
          <a:ln>
            <a:noFill/>
          </a:ln>
        </p:spPr>
      </p:pic>
    </p:spTree>
    <p:extLst>
      <p:ext uri="{BB962C8B-B14F-4D97-AF65-F5344CB8AC3E}">
        <p14:creationId xmlns:p14="http://schemas.microsoft.com/office/powerpoint/2010/main" val="1341878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CDBD66-481F-42D4-9542-B3800379C63B}"/>
              </a:ext>
            </a:extLst>
          </p:cNvPr>
          <p:cNvSpPr>
            <a:spLocks noGrp="1"/>
          </p:cNvSpPr>
          <p:nvPr>
            <p:ph type="title"/>
          </p:nvPr>
        </p:nvSpPr>
        <p:spPr>
          <a:xfrm>
            <a:off x="838200" y="365125"/>
            <a:ext cx="10515600" cy="1325563"/>
          </a:xfrm>
        </p:spPr>
        <p:txBody>
          <a:bodyPr/>
          <a:lstStyle/>
          <a:p>
            <a:r>
              <a:rPr lang="en-US"/>
              <a:t>Linux Files</a:t>
            </a:r>
            <a:endParaRPr lang="en-US" dirty="0"/>
          </a:p>
        </p:txBody>
      </p:sp>
      <p:sp>
        <p:nvSpPr>
          <p:cNvPr id="5" name="Content Placeholder 4">
            <a:extLst>
              <a:ext uri="{FF2B5EF4-FFF2-40B4-BE49-F238E27FC236}">
                <a16:creationId xmlns:a16="http://schemas.microsoft.com/office/drawing/2014/main" id="{6A7810FC-C4C9-449A-BDA5-BBCD867A295A}"/>
              </a:ext>
            </a:extLst>
          </p:cNvPr>
          <p:cNvSpPr>
            <a:spLocks noGrp="1"/>
          </p:cNvSpPr>
          <p:nvPr>
            <p:ph idx="1"/>
          </p:nvPr>
        </p:nvSpPr>
        <p:spPr>
          <a:xfrm>
            <a:off x="838200" y="1825625"/>
            <a:ext cx="10515600" cy="4351338"/>
          </a:xfrm>
        </p:spPr>
        <p:txBody>
          <a:bodyPr>
            <a:normAutofit fontScale="92500" lnSpcReduction="10000"/>
          </a:bodyPr>
          <a:lstStyle/>
          <a:p>
            <a:pPr>
              <a:lnSpc>
                <a:spcPct val="110000"/>
              </a:lnSpc>
            </a:pPr>
            <a:r>
              <a:rPr lang="en-CA" dirty="0"/>
              <a:t>When we refer to files in a command, we can use wildcards to refer to more than one file at a time.</a:t>
            </a:r>
          </a:p>
          <a:p>
            <a:pPr lvl="1">
              <a:lnSpc>
                <a:spcPct val="110000"/>
              </a:lnSpc>
            </a:pPr>
            <a:endParaRPr lang="en-CA" dirty="0"/>
          </a:p>
          <a:p>
            <a:pPr lvl="1">
              <a:lnSpc>
                <a:spcPct val="110000"/>
              </a:lnSpc>
            </a:pPr>
            <a:r>
              <a:rPr lang="en-CA" dirty="0"/>
              <a:t>The “*” character in a filename refers to 1* or more characters.</a:t>
            </a:r>
          </a:p>
          <a:p>
            <a:pPr lvl="2">
              <a:lnSpc>
                <a:spcPct val="110000"/>
              </a:lnSpc>
            </a:pPr>
            <a:r>
              <a:rPr lang="en-CA" dirty="0"/>
              <a:t>Myfile.txt , my.txt , hisfile.txt would all be captured using *.txt</a:t>
            </a:r>
          </a:p>
          <a:p>
            <a:pPr lvl="2">
              <a:lnSpc>
                <a:spcPct val="110000"/>
              </a:lnSpc>
            </a:pPr>
            <a:r>
              <a:rPr lang="en-CA" dirty="0"/>
              <a:t>Myfile.doc would not be captured</a:t>
            </a:r>
            <a:br>
              <a:rPr lang="en-CA" dirty="0"/>
            </a:br>
            <a:r>
              <a:rPr lang="en-CA" dirty="0"/>
              <a:t> </a:t>
            </a:r>
          </a:p>
          <a:p>
            <a:pPr lvl="1">
              <a:lnSpc>
                <a:spcPct val="110000"/>
              </a:lnSpc>
            </a:pPr>
            <a:r>
              <a:rPr lang="en-CA" dirty="0"/>
              <a:t>The “?” character in a filename refers to exactly 1 character.  </a:t>
            </a:r>
          </a:p>
          <a:p>
            <a:pPr lvl="2">
              <a:lnSpc>
                <a:spcPct val="110000"/>
              </a:lnSpc>
            </a:pPr>
            <a:r>
              <a:rPr lang="en-CA" dirty="0"/>
              <a:t>My.txt , hi.txt, h1.txt would be captured by ??.txt</a:t>
            </a:r>
          </a:p>
          <a:p>
            <a:pPr lvl="2">
              <a:lnSpc>
                <a:spcPct val="110000"/>
              </a:lnSpc>
            </a:pPr>
            <a:r>
              <a:rPr lang="en-CA" dirty="0"/>
              <a:t>M.txt , abc.txt , h25.txt, zz.TXT would not be captured.</a:t>
            </a:r>
            <a:br>
              <a:rPr lang="en-CA" dirty="0"/>
            </a:br>
            <a:r>
              <a:rPr lang="en-CA" dirty="0"/>
              <a:t> </a:t>
            </a:r>
          </a:p>
        </p:txBody>
      </p:sp>
    </p:spTree>
    <p:extLst>
      <p:ext uri="{BB962C8B-B14F-4D97-AF65-F5344CB8AC3E}">
        <p14:creationId xmlns:p14="http://schemas.microsoft.com/office/powerpoint/2010/main" val="15987890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CDBD66-481F-42D4-9542-B3800379C63B}"/>
              </a:ext>
            </a:extLst>
          </p:cNvPr>
          <p:cNvSpPr>
            <a:spLocks noGrp="1"/>
          </p:cNvSpPr>
          <p:nvPr>
            <p:ph type="title"/>
          </p:nvPr>
        </p:nvSpPr>
        <p:spPr>
          <a:xfrm>
            <a:off x="838200" y="365125"/>
            <a:ext cx="10515600" cy="1325563"/>
          </a:xfrm>
        </p:spPr>
        <p:txBody>
          <a:bodyPr>
            <a:normAutofit/>
          </a:bodyPr>
          <a:lstStyle/>
          <a:p>
            <a:r>
              <a:rPr lang="en-US" sz="4000" dirty="0"/>
              <a:t>Changing Directory and File Ownership</a:t>
            </a:r>
          </a:p>
        </p:txBody>
      </p:sp>
      <p:sp>
        <p:nvSpPr>
          <p:cNvPr id="7" name="CustomShape 2">
            <a:extLst>
              <a:ext uri="{FF2B5EF4-FFF2-40B4-BE49-F238E27FC236}">
                <a16:creationId xmlns:a16="http://schemas.microsoft.com/office/drawing/2014/main" id="{5AC854BD-8C42-4E7C-9A87-444E2602AB99}"/>
              </a:ext>
            </a:extLst>
          </p:cNvPr>
          <p:cNvSpPr>
            <a:spLocks noGrp="1"/>
          </p:cNvSpPr>
          <p:nvPr>
            <p:ph idx="1"/>
          </p:nvPr>
        </p:nvSpPr>
        <p:spPr>
          <a:xfrm>
            <a:off x="838200" y="1825625"/>
            <a:ext cx="10515600" cy="4351338"/>
          </a:xfrm>
          <a:noFill/>
          <a:ln>
            <a:noFill/>
          </a:ln>
        </p:spPr>
        <p:txBody>
          <a:bodyPr lIns="90000" tIns="45000" rIns="90000" bIns="45000"/>
          <a:lstStyle/>
          <a:p>
            <a:r>
              <a:rPr lang="en-CA" dirty="0"/>
              <a:t>We can use the </a:t>
            </a:r>
            <a:r>
              <a:rPr lang="en-CA" b="1" dirty="0" err="1"/>
              <a:t>chgrp</a:t>
            </a:r>
            <a:r>
              <a:rPr lang="en-CA" dirty="0"/>
              <a:t> command if we only want to change the group owner.</a:t>
            </a:r>
          </a:p>
          <a:p>
            <a:pPr lvl="1"/>
            <a:r>
              <a:rPr lang="en-CA" dirty="0"/>
              <a:t>NOTE that the user owner of a file or directory does NOT need to be a member of the group owner of the same directory.</a:t>
            </a:r>
            <a:br>
              <a:rPr lang="en-CA" dirty="0"/>
            </a:br>
            <a:r>
              <a:rPr lang="en-CA" dirty="0"/>
              <a:t> </a:t>
            </a:r>
          </a:p>
        </p:txBody>
      </p:sp>
      <p:pic>
        <p:nvPicPr>
          <p:cNvPr id="8" name="Picture 5">
            <a:extLst>
              <a:ext uri="{FF2B5EF4-FFF2-40B4-BE49-F238E27FC236}">
                <a16:creationId xmlns:a16="http://schemas.microsoft.com/office/drawing/2014/main" id="{1FC61414-EFAD-4C80-A64D-6F014B502DBB}"/>
              </a:ext>
            </a:extLst>
          </p:cNvPr>
          <p:cNvPicPr/>
          <p:nvPr/>
        </p:nvPicPr>
        <p:blipFill>
          <a:blip r:embed="rId2"/>
          <a:stretch/>
        </p:blipFill>
        <p:spPr>
          <a:xfrm>
            <a:off x="467940" y="4003475"/>
            <a:ext cx="11256120" cy="2489400"/>
          </a:xfrm>
          <a:prstGeom prst="rect">
            <a:avLst/>
          </a:prstGeom>
          <a:ln>
            <a:noFill/>
          </a:ln>
        </p:spPr>
      </p:pic>
    </p:spTree>
    <p:extLst>
      <p:ext uri="{BB962C8B-B14F-4D97-AF65-F5344CB8AC3E}">
        <p14:creationId xmlns:p14="http://schemas.microsoft.com/office/powerpoint/2010/main" val="28107943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ormAutofit/>
          </a:bodyPr>
          <a:lstStyle/>
          <a:p>
            <a:r>
              <a:rPr lang="en-US" dirty="0"/>
              <a:t>Done</a:t>
            </a:r>
            <a:br>
              <a:rPr lang="en-US" dirty="0"/>
            </a:br>
            <a:br>
              <a:rPr lang="en-US" dirty="0"/>
            </a:br>
            <a:endParaRPr lang="en-US" dirty="0"/>
          </a:p>
        </p:txBody>
      </p:sp>
    </p:spTree>
    <p:extLst>
      <p:ext uri="{BB962C8B-B14F-4D97-AF65-F5344CB8AC3E}">
        <p14:creationId xmlns:p14="http://schemas.microsoft.com/office/powerpoint/2010/main" val="1330232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CDBD66-481F-42D4-9542-B3800379C63B}"/>
              </a:ext>
            </a:extLst>
          </p:cNvPr>
          <p:cNvSpPr>
            <a:spLocks noGrp="1"/>
          </p:cNvSpPr>
          <p:nvPr>
            <p:ph type="title"/>
          </p:nvPr>
        </p:nvSpPr>
        <p:spPr>
          <a:xfrm>
            <a:off x="838200" y="365125"/>
            <a:ext cx="10515600" cy="1325563"/>
          </a:xfrm>
        </p:spPr>
        <p:txBody>
          <a:bodyPr/>
          <a:lstStyle/>
          <a:p>
            <a:r>
              <a:rPr lang="en-US" dirty="0"/>
              <a:t>Linux Files</a:t>
            </a:r>
          </a:p>
        </p:txBody>
      </p:sp>
      <p:sp>
        <p:nvSpPr>
          <p:cNvPr id="5" name="Content Placeholder 4">
            <a:extLst>
              <a:ext uri="{FF2B5EF4-FFF2-40B4-BE49-F238E27FC236}">
                <a16:creationId xmlns:a16="http://schemas.microsoft.com/office/drawing/2014/main" id="{6A7810FC-C4C9-449A-BDA5-BBCD867A295A}"/>
              </a:ext>
            </a:extLst>
          </p:cNvPr>
          <p:cNvSpPr>
            <a:spLocks noGrp="1"/>
          </p:cNvSpPr>
          <p:nvPr>
            <p:ph idx="1"/>
          </p:nvPr>
        </p:nvSpPr>
        <p:spPr>
          <a:xfrm>
            <a:off x="838200" y="1825625"/>
            <a:ext cx="10515600" cy="4351338"/>
          </a:xfrm>
        </p:spPr>
        <p:txBody>
          <a:bodyPr/>
          <a:lstStyle/>
          <a:p>
            <a:r>
              <a:rPr lang="en-US" dirty="0"/>
              <a:t>You can even use brackets [] to match any occurrence of a character enclosed within the brackets!</a:t>
            </a:r>
          </a:p>
          <a:p>
            <a:pPr lvl="1"/>
            <a:r>
              <a:rPr lang="en-US" dirty="0"/>
              <a:t>h[12].txt would capture h1.txt or h2.txt</a:t>
            </a:r>
          </a:p>
          <a:p>
            <a:pPr lvl="2"/>
            <a:r>
              <a:rPr lang="en-US" dirty="0"/>
              <a:t>h[0-9] would capture any file started with h, followed by a single digit!</a:t>
            </a:r>
          </a:p>
          <a:p>
            <a:pPr lvl="1"/>
            <a:r>
              <a:rPr lang="en-US" dirty="0"/>
              <a:t>*[678] would match any file that ends in 6 or 7 or 8</a:t>
            </a:r>
          </a:p>
          <a:p>
            <a:pPr lvl="1"/>
            <a:endParaRPr lang="en-US" dirty="0"/>
          </a:p>
          <a:p>
            <a:r>
              <a:rPr lang="en-CA" dirty="0"/>
              <a:t>It can get a bit tricky when you start using the wildcards together</a:t>
            </a:r>
          </a:p>
          <a:p>
            <a:pPr lvl="1"/>
            <a:r>
              <a:rPr lang="en-CA" dirty="0"/>
              <a:t>Can you predict what files “?org.[0123].*” would capture ?</a:t>
            </a:r>
          </a:p>
          <a:p>
            <a:endParaRPr lang="en-US" dirty="0"/>
          </a:p>
        </p:txBody>
      </p:sp>
    </p:spTree>
    <p:extLst>
      <p:ext uri="{BB962C8B-B14F-4D97-AF65-F5344CB8AC3E}">
        <p14:creationId xmlns:p14="http://schemas.microsoft.com/office/powerpoint/2010/main" val="1480691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60F698-C0AF-4D42-BFC3-61C19FEE1202}"/>
              </a:ext>
            </a:extLst>
          </p:cNvPr>
          <p:cNvSpPr>
            <a:spLocks noGrp="1"/>
          </p:cNvSpPr>
          <p:nvPr>
            <p:ph type="title"/>
          </p:nvPr>
        </p:nvSpPr>
        <p:spPr/>
        <p:txBody>
          <a:bodyPr/>
          <a:lstStyle/>
          <a:p>
            <a:r>
              <a:rPr lang="en-CA" dirty="0"/>
              <a:t>ls ?org.[0123].*</a:t>
            </a:r>
          </a:p>
        </p:txBody>
      </p:sp>
      <p:pic>
        <p:nvPicPr>
          <p:cNvPr id="15" name="Content Placeholder 14">
            <a:extLst>
              <a:ext uri="{FF2B5EF4-FFF2-40B4-BE49-F238E27FC236}">
                <a16:creationId xmlns:a16="http://schemas.microsoft.com/office/drawing/2014/main" id="{B5C493EC-36CB-435D-BDBF-BBA6DD5438BF}"/>
              </a:ext>
            </a:extLst>
          </p:cNvPr>
          <p:cNvPicPr>
            <a:picLocks noGrp="1" noChangeAspect="1"/>
          </p:cNvPicPr>
          <p:nvPr>
            <p:ph idx="1"/>
          </p:nvPr>
        </p:nvPicPr>
        <p:blipFill rotWithShape="1">
          <a:blip r:embed="rId2"/>
          <a:srcRect t="14052" r="5843"/>
          <a:stretch/>
        </p:blipFill>
        <p:spPr>
          <a:xfrm>
            <a:off x="1145432" y="2064558"/>
            <a:ext cx="9901136" cy="2728884"/>
          </a:xfrm>
        </p:spPr>
      </p:pic>
    </p:spTree>
    <p:extLst>
      <p:ext uri="{BB962C8B-B14F-4D97-AF65-F5344CB8AC3E}">
        <p14:creationId xmlns:p14="http://schemas.microsoft.com/office/powerpoint/2010/main" val="4065496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4C04F-71E6-414A-96BE-4E8809CC7D28}"/>
              </a:ext>
            </a:extLst>
          </p:cNvPr>
          <p:cNvSpPr>
            <a:spLocks noGrp="1"/>
          </p:cNvSpPr>
          <p:nvPr>
            <p:ph type="title"/>
          </p:nvPr>
        </p:nvSpPr>
        <p:spPr/>
        <p:txBody>
          <a:bodyPr/>
          <a:lstStyle/>
          <a:p>
            <a:r>
              <a:rPr lang="en-CA" dirty="0"/>
              <a:t>A little bit of Access Control</a:t>
            </a:r>
          </a:p>
        </p:txBody>
      </p:sp>
      <p:sp>
        <p:nvSpPr>
          <p:cNvPr id="3" name="Content Placeholder 2">
            <a:extLst>
              <a:ext uri="{FF2B5EF4-FFF2-40B4-BE49-F238E27FC236}">
                <a16:creationId xmlns:a16="http://schemas.microsoft.com/office/drawing/2014/main" id="{FB343515-20D2-41CE-8DC3-21548AA4CB87}"/>
              </a:ext>
            </a:extLst>
          </p:cNvPr>
          <p:cNvSpPr>
            <a:spLocks noGrp="1"/>
          </p:cNvSpPr>
          <p:nvPr>
            <p:ph idx="1"/>
          </p:nvPr>
        </p:nvSpPr>
        <p:spPr>
          <a:xfrm>
            <a:off x="838200" y="1825625"/>
            <a:ext cx="2295985" cy="4351338"/>
          </a:xfrm>
        </p:spPr>
        <p:txBody>
          <a:bodyPr/>
          <a:lstStyle/>
          <a:p>
            <a:r>
              <a:rPr lang="en-CA" dirty="0"/>
              <a:t>Meet Alice</a:t>
            </a:r>
          </a:p>
        </p:txBody>
      </p:sp>
      <p:pic>
        <p:nvPicPr>
          <p:cNvPr id="5" name="Picture 4">
            <a:extLst>
              <a:ext uri="{FF2B5EF4-FFF2-40B4-BE49-F238E27FC236}">
                <a16:creationId xmlns:a16="http://schemas.microsoft.com/office/drawing/2014/main" id="{19C96AF1-9AAF-4C43-87E7-03E59E1B53B7}"/>
              </a:ext>
            </a:extLst>
          </p:cNvPr>
          <p:cNvPicPr>
            <a:picLocks noChangeAspect="1"/>
          </p:cNvPicPr>
          <p:nvPr/>
        </p:nvPicPr>
        <p:blipFill>
          <a:blip r:embed="rId2"/>
          <a:stretch>
            <a:fillRect/>
          </a:stretch>
        </p:blipFill>
        <p:spPr>
          <a:xfrm>
            <a:off x="1096755" y="2405212"/>
            <a:ext cx="1912993" cy="3192163"/>
          </a:xfrm>
          <a:prstGeom prst="rect">
            <a:avLst/>
          </a:prstGeom>
        </p:spPr>
      </p:pic>
      <p:sp>
        <p:nvSpPr>
          <p:cNvPr id="8" name="Content Placeholder 2">
            <a:extLst>
              <a:ext uri="{FF2B5EF4-FFF2-40B4-BE49-F238E27FC236}">
                <a16:creationId xmlns:a16="http://schemas.microsoft.com/office/drawing/2014/main" id="{F376A7A8-CF70-4A01-BA18-7D497DE7D303}"/>
              </a:ext>
            </a:extLst>
          </p:cNvPr>
          <p:cNvSpPr txBox="1">
            <a:spLocks/>
          </p:cNvSpPr>
          <p:nvPr/>
        </p:nvSpPr>
        <p:spPr>
          <a:xfrm>
            <a:off x="6438899" y="1825625"/>
            <a:ext cx="4914901" cy="43513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10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10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10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10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CA" dirty="0"/>
              <a:t>And her new computer</a:t>
            </a:r>
          </a:p>
        </p:txBody>
      </p:sp>
      <p:pic>
        <p:nvPicPr>
          <p:cNvPr id="10" name="Picture 9">
            <a:extLst>
              <a:ext uri="{FF2B5EF4-FFF2-40B4-BE49-F238E27FC236}">
                <a16:creationId xmlns:a16="http://schemas.microsoft.com/office/drawing/2014/main" id="{939DE25F-E721-40F0-88C1-8615B0B391EC}"/>
              </a:ext>
            </a:extLst>
          </p:cNvPr>
          <p:cNvPicPr>
            <a:picLocks noChangeAspect="1"/>
          </p:cNvPicPr>
          <p:nvPr/>
        </p:nvPicPr>
        <p:blipFill>
          <a:blip r:embed="rId3"/>
          <a:stretch>
            <a:fillRect/>
          </a:stretch>
        </p:blipFill>
        <p:spPr>
          <a:xfrm>
            <a:off x="7743663" y="2376340"/>
            <a:ext cx="2305372" cy="2105319"/>
          </a:xfrm>
          <a:prstGeom prst="rect">
            <a:avLst/>
          </a:prstGeom>
        </p:spPr>
      </p:pic>
      <p:pic>
        <p:nvPicPr>
          <p:cNvPr id="11" name="Picture 10">
            <a:extLst>
              <a:ext uri="{FF2B5EF4-FFF2-40B4-BE49-F238E27FC236}">
                <a16:creationId xmlns:a16="http://schemas.microsoft.com/office/drawing/2014/main" id="{F7AD48AC-F3A8-4A97-9200-CDCCA4ECB835}"/>
              </a:ext>
            </a:extLst>
          </p:cNvPr>
          <p:cNvPicPr>
            <a:picLocks noChangeAspect="1"/>
          </p:cNvPicPr>
          <p:nvPr/>
        </p:nvPicPr>
        <p:blipFill>
          <a:blip r:embed="rId4"/>
          <a:stretch>
            <a:fillRect/>
          </a:stretch>
        </p:blipFill>
        <p:spPr>
          <a:xfrm>
            <a:off x="4706889" y="2030599"/>
            <a:ext cx="667452" cy="667452"/>
          </a:xfrm>
          <a:prstGeom prst="rect">
            <a:avLst/>
          </a:prstGeom>
        </p:spPr>
      </p:pic>
      <p:pic>
        <p:nvPicPr>
          <p:cNvPr id="15" name="Picture 14">
            <a:extLst>
              <a:ext uri="{FF2B5EF4-FFF2-40B4-BE49-F238E27FC236}">
                <a16:creationId xmlns:a16="http://schemas.microsoft.com/office/drawing/2014/main" id="{7D6A91C5-C039-4F93-92C4-FE82E4DC5867}"/>
              </a:ext>
            </a:extLst>
          </p:cNvPr>
          <p:cNvPicPr>
            <a:picLocks noChangeAspect="1"/>
          </p:cNvPicPr>
          <p:nvPr/>
        </p:nvPicPr>
        <p:blipFill>
          <a:blip r:embed="rId4"/>
          <a:stretch>
            <a:fillRect/>
          </a:stretch>
        </p:blipFill>
        <p:spPr>
          <a:xfrm>
            <a:off x="4706889" y="2850451"/>
            <a:ext cx="667452" cy="667452"/>
          </a:xfrm>
          <a:prstGeom prst="rect">
            <a:avLst/>
          </a:prstGeom>
        </p:spPr>
      </p:pic>
      <p:pic>
        <p:nvPicPr>
          <p:cNvPr id="16" name="Picture 15">
            <a:extLst>
              <a:ext uri="{FF2B5EF4-FFF2-40B4-BE49-F238E27FC236}">
                <a16:creationId xmlns:a16="http://schemas.microsoft.com/office/drawing/2014/main" id="{6BEB8815-4678-4817-83BA-6DD2FF5ED5D7}"/>
              </a:ext>
            </a:extLst>
          </p:cNvPr>
          <p:cNvPicPr>
            <a:picLocks noChangeAspect="1"/>
          </p:cNvPicPr>
          <p:nvPr/>
        </p:nvPicPr>
        <p:blipFill>
          <a:blip r:embed="rId4"/>
          <a:stretch>
            <a:fillRect/>
          </a:stretch>
        </p:blipFill>
        <p:spPr>
          <a:xfrm>
            <a:off x="4706889" y="3667567"/>
            <a:ext cx="667452" cy="667452"/>
          </a:xfrm>
          <a:prstGeom prst="rect">
            <a:avLst/>
          </a:prstGeom>
        </p:spPr>
      </p:pic>
      <p:pic>
        <p:nvPicPr>
          <p:cNvPr id="17" name="Picture 16">
            <a:extLst>
              <a:ext uri="{FF2B5EF4-FFF2-40B4-BE49-F238E27FC236}">
                <a16:creationId xmlns:a16="http://schemas.microsoft.com/office/drawing/2014/main" id="{D750FF3D-521C-4537-901C-BB133D565CCB}"/>
              </a:ext>
            </a:extLst>
          </p:cNvPr>
          <p:cNvPicPr>
            <a:picLocks noChangeAspect="1"/>
          </p:cNvPicPr>
          <p:nvPr/>
        </p:nvPicPr>
        <p:blipFill>
          <a:blip r:embed="rId4"/>
          <a:stretch>
            <a:fillRect/>
          </a:stretch>
        </p:blipFill>
        <p:spPr>
          <a:xfrm>
            <a:off x="4706889" y="4472364"/>
            <a:ext cx="667452" cy="667452"/>
          </a:xfrm>
          <a:prstGeom prst="rect">
            <a:avLst/>
          </a:prstGeom>
        </p:spPr>
      </p:pic>
    </p:spTree>
    <p:extLst>
      <p:ext uri="{BB962C8B-B14F-4D97-AF65-F5344CB8AC3E}">
        <p14:creationId xmlns:p14="http://schemas.microsoft.com/office/powerpoint/2010/main" val="3919980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randombar(horizont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nodeType="clickEffect">
                                  <p:stCondLst>
                                    <p:cond delay="0"/>
                                  </p:stCondLst>
                                  <p:childTnLst>
                                    <p:animMotion origin="layout" path="M -1.45833E-6 4.07407E-6 L 0.32214 0.10763 " pathEditMode="relative" rAng="0" ptsTypes="AA">
                                      <p:cBhvr>
                                        <p:cTn id="34" dur="2000" fill="hold"/>
                                        <p:tgtEl>
                                          <p:spTgt spid="11"/>
                                        </p:tgtEl>
                                        <p:attrNameLst>
                                          <p:attrName>ppt_x</p:attrName>
                                          <p:attrName>ppt_y</p:attrName>
                                        </p:attrNameLst>
                                      </p:cBhvr>
                                      <p:rCtr x="16107" y="5370"/>
                                    </p:animMotion>
                                  </p:childTnLst>
                                </p:cTn>
                              </p:par>
                              <p:par>
                                <p:cTn id="35" presetID="42" presetClass="path" presetSubtype="0" accel="50000" decel="50000" fill="hold" nodeType="withEffect">
                                  <p:stCondLst>
                                    <p:cond delay="0"/>
                                  </p:stCondLst>
                                  <p:childTnLst>
                                    <p:animMotion origin="layout" path="M -1.45833E-6 -1.85185E-6 L 0.32214 -0.01296 " pathEditMode="relative" rAng="0" ptsTypes="AA">
                                      <p:cBhvr>
                                        <p:cTn id="36" dur="2000" fill="hold"/>
                                        <p:tgtEl>
                                          <p:spTgt spid="15"/>
                                        </p:tgtEl>
                                        <p:attrNameLst>
                                          <p:attrName>ppt_x</p:attrName>
                                          <p:attrName>ppt_y</p:attrName>
                                        </p:attrNameLst>
                                      </p:cBhvr>
                                      <p:rCtr x="16107" y="-648"/>
                                    </p:animMotion>
                                  </p:childTnLst>
                                </p:cTn>
                              </p:par>
                              <p:par>
                                <p:cTn id="37" presetID="42" presetClass="path" presetSubtype="0" accel="50000" decel="50000" fill="hold" nodeType="withEffect">
                                  <p:stCondLst>
                                    <p:cond delay="0"/>
                                  </p:stCondLst>
                                  <p:childTnLst>
                                    <p:animMotion origin="layout" path="M -1.45833E-6 -3.33333E-6 L 0.32162 -0.13102 " pathEditMode="relative" rAng="0" ptsTypes="AA">
                                      <p:cBhvr>
                                        <p:cTn id="38" dur="2000" fill="hold"/>
                                        <p:tgtEl>
                                          <p:spTgt spid="16"/>
                                        </p:tgtEl>
                                        <p:attrNameLst>
                                          <p:attrName>ppt_x</p:attrName>
                                          <p:attrName>ppt_y</p:attrName>
                                        </p:attrNameLst>
                                      </p:cBhvr>
                                      <p:rCtr x="16081" y="-6551"/>
                                    </p:animMotion>
                                  </p:childTnLst>
                                </p:cTn>
                              </p:par>
                              <p:par>
                                <p:cTn id="39" presetID="42" presetClass="path" presetSubtype="0" accel="50000" decel="50000" fill="hold" nodeType="withEffect">
                                  <p:stCondLst>
                                    <p:cond delay="0"/>
                                  </p:stCondLst>
                                  <p:childTnLst>
                                    <p:animMotion origin="layout" path="M -1.45833E-6 -4.44444E-6 L 0.32162 -0.2493 " pathEditMode="relative" rAng="0" ptsTypes="AA">
                                      <p:cBhvr>
                                        <p:cTn id="40" dur="2000" fill="hold"/>
                                        <p:tgtEl>
                                          <p:spTgt spid="17"/>
                                        </p:tgtEl>
                                        <p:attrNameLst>
                                          <p:attrName>ppt_x</p:attrName>
                                          <p:attrName>ppt_y</p:attrName>
                                        </p:attrNameLst>
                                      </p:cBhvr>
                                      <p:rCtr x="16081" y="-1247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theme/theme1.xml><?xml version="1.0" encoding="utf-8"?>
<a:theme xmlns:a="http://schemas.openxmlformats.org/drawingml/2006/main" name="Office Theme">
  <a:themeElements>
    <a:clrScheme name="SAIT Colours">
      <a:dk1>
        <a:srgbClr val="000000"/>
      </a:dk1>
      <a:lt1>
        <a:srgbClr val="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T_PPT_Colour_16x9_Template" id="{9343D8A7-6800-F640-AE70-45A3E4AC5BF3}" vid="{216E120B-4FD9-D941-8FC7-0244918AB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10476</TotalTime>
  <Words>2614</Words>
  <Application>Microsoft Office PowerPoint</Application>
  <PresentationFormat>Widescreen</PresentationFormat>
  <Paragraphs>498</Paragraphs>
  <Slides>61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Titillium Bd</vt:lpstr>
      <vt:lpstr>Verdana</vt:lpstr>
      <vt:lpstr>Office Theme</vt:lpstr>
      <vt:lpstr>ITSC 200 – Network Protocols and Security </vt:lpstr>
      <vt:lpstr>Objectives</vt:lpstr>
      <vt:lpstr>Linux Files</vt:lpstr>
      <vt:lpstr>Linux Files</vt:lpstr>
      <vt:lpstr>Linux Files</vt:lpstr>
      <vt:lpstr>Linux Files</vt:lpstr>
      <vt:lpstr>Linux Files</vt:lpstr>
      <vt:lpstr>ls ?org.[0123].*</vt:lpstr>
      <vt:lpstr>A little bit of Access Control</vt:lpstr>
      <vt:lpstr>A little bit of Access Control</vt:lpstr>
      <vt:lpstr>A little bit of Access Control</vt:lpstr>
      <vt:lpstr>A little bit of Access Control</vt:lpstr>
      <vt:lpstr>A little bit of Access Control</vt:lpstr>
      <vt:lpstr>A little bit of Access Control</vt:lpstr>
      <vt:lpstr>A little bit of Access Control</vt:lpstr>
      <vt:lpstr>A little bit of Access Control</vt:lpstr>
      <vt:lpstr>A little bit of Access Control</vt:lpstr>
      <vt:lpstr>A little bit of Access Control</vt:lpstr>
      <vt:lpstr>A little bit of Access Control</vt:lpstr>
      <vt:lpstr>A little bit of Access Control</vt:lpstr>
      <vt:lpstr>PowerPoint Presentation</vt:lpstr>
      <vt:lpstr>A little bit of Access Control</vt:lpstr>
      <vt:lpstr>A little bit of Access Control</vt:lpstr>
      <vt:lpstr>Moral of the story</vt:lpstr>
      <vt:lpstr>Linux Filesystem Permissions</vt:lpstr>
      <vt:lpstr>Filesystem Permissions</vt:lpstr>
      <vt:lpstr>Filesystem Permissions</vt:lpstr>
      <vt:lpstr>Filesystem Permissions</vt:lpstr>
      <vt:lpstr>Filesystem Permissions</vt:lpstr>
      <vt:lpstr>Filesystem Permissions</vt:lpstr>
      <vt:lpstr>Filesystem Permissions</vt:lpstr>
      <vt:lpstr>chmod command</vt:lpstr>
      <vt:lpstr>chmod command</vt:lpstr>
      <vt:lpstr>chmod cheat sheet</vt:lpstr>
      <vt:lpstr>chmod command</vt:lpstr>
      <vt:lpstr>chmod command</vt:lpstr>
      <vt:lpstr>chmod command</vt:lpstr>
      <vt:lpstr>Traversing directories</vt:lpstr>
      <vt:lpstr>PowerPoint Presentation</vt:lpstr>
      <vt:lpstr>Absolute Paths</vt:lpstr>
      <vt:lpstr>Relative Paths</vt:lpstr>
      <vt:lpstr>PowerPoint Presentation</vt:lpstr>
      <vt:lpstr>PowerPoint Presentation</vt:lpstr>
      <vt:lpstr>Symbolic Links</vt:lpstr>
      <vt:lpstr>PowerPoint Presentation</vt:lpstr>
      <vt:lpstr>Symbolic Links</vt:lpstr>
      <vt:lpstr>Checking the Filesystem</vt:lpstr>
      <vt:lpstr>df -h</vt:lpstr>
      <vt:lpstr>Checking the Filesystem</vt:lpstr>
      <vt:lpstr>du –h –d 1</vt:lpstr>
      <vt:lpstr>Users and Groups</vt:lpstr>
      <vt:lpstr>Users and Groups</vt:lpstr>
      <vt:lpstr>PowerPoint Presentation</vt:lpstr>
      <vt:lpstr>/etc/shadow</vt:lpstr>
      <vt:lpstr>/etc/shadow</vt:lpstr>
      <vt:lpstr>Groups</vt:lpstr>
      <vt:lpstr>PowerPoint Presentation</vt:lpstr>
      <vt:lpstr>Changing Directory and File Ownership</vt:lpstr>
      <vt:lpstr>PowerPoint Presentation</vt:lpstr>
      <vt:lpstr>Changing Directory and File Ownership</vt:lpstr>
      <vt:lpstr>Done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Henrique Pereira</dc:creator>
  <cp:lastModifiedBy>ikkebr</cp:lastModifiedBy>
  <cp:revision>143</cp:revision>
  <dcterms:created xsi:type="dcterms:W3CDTF">2016-04-05T14:17:30Z</dcterms:created>
  <dcterms:modified xsi:type="dcterms:W3CDTF">2021-01-22T17:13:10Z</dcterms:modified>
</cp:coreProperties>
</file>