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8" r:id="rId2"/>
    <p:sldId id="259" r:id="rId3"/>
    <p:sldId id="286" r:id="rId4"/>
    <p:sldId id="288" r:id="rId5"/>
    <p:sldId id="289" r:id="rId6"/>
    <p:sldId id="287" r:id="rId7"/>
    <p:sldId id="290" r:id="rId8"/>
    <p:sldId id="291" r:id="rId9"/>
    <p:sldId id="292" r:id="rId10"/>
    <p:sldId id="293" r:id="rId11"/>
    <p:sldId id="294" r:id="rId12"/>
    <p:sldId id="282" r:id="rId13"/>
    <p:sldId id="297" r:id="rId14"/>
    <p:sldId id="298" r:id="rId15"/>
    <p:sldId id="299" r:id="rId16"/>
    <p:sldId id="300" r:id="rId17"/>
    <p:sldId id="296" r:id="rId18"/>
    <p:sldId id="295" r:id="rId19"/>
    <p:sldId id="261" r:id="rId20"/>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9216"/>
    <p:restoredTop sz="94613"/>
  </p:normalViewPr>
  <p:slideViewPr>
    <p:cSldViewPr snapToGrid="0" snapToObjects="1" showGuides="1">
      <p:cViewPr varScale="1">
        <p:scale>
          <a:sx n="85" d="100"/>
          <a:sy n="85" d="100"/>
        </p:scale>
        <p:origin x="102" y="59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16422303-EE0E-49B1-AE14-B90A12E458E8}" type="datetimeFigureOut">
              <a:rPr lang="en-US" smtClean="0"/>
              <a:t>7/9/2017</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13BF8D96-010F-4574-A1D2-22CBF9BA220B}" type="slidenum">
              <a:rPr lang="en-US" smtClean="0"/>
              <a:t>‹#›</a:t>
            </a:fld>
            <a:endParaRPr lang="en-US"/>
          </a:p>
        </p:txBody>
      </p:sp>
    </p:spTree>
    <p:extLst>
      <p:ext uri="{BB962C8B-B14F-4D97-AF65-F5344CB8AC3E}">
        <p14:creationId xmlns:p14="http://schemas.microsoft.com/office/powerpoint/2010/main" val="1863824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7C45DDA5-DC6E-4D5D-9B01-BB1F6FDAA121}" type="slidenum">
              <a:rPr lang="en-CA" altLang="en-US"/>
              <a:pPr/>
              <a:t>17</a:t>
            </a:fld>
            <a:endParaRPr lang="en-CA" altLang="en-US"/>
          </a:p>
        </p:txBody>
      </p:sp>
      <p:sp>
        <p:nvSpPr>
          <p:cNvPr id="167937" name="Rectangle 1"/>
          <p:cNvSpPr txBox="1">
            <a:spLocks noGrp="1" noRot="1" noChangeAspect="1" noChangeArrowheads="1"/>
          </p:cNvSpPr>
          <p:nvPr>
            <p:ph type="sldImg"/>
          </p:nvPr>
        </p:nvSpPr>
        <p:spPr bwMode="auto">
          <a:xfrm>
            <a:off x="263525" y="820738"/>
            <a:ext cx="7197725" cy="40481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7938" name="Rectangle 2"/>
          <p:cNvSpPr txBox="1">
            <a:spLocks noGrp="1" noChangeArrowheads="1"/>
          </p:cNvSpPr>
          <p:nvPr>
            <p:ph type="body" idx="1"/>
          </p:nvPr>
        </p:nvSpPr>
        <p:spPr bwMode="auto">
          <a:xfrm>
            <a:off x="772442" y="5129550"/>
            <a:ext cx="6179538" cy="485695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52191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B3D2B377-CF7E-8F44-A32D-7E519906999D}" type="datetimeFigureOut">
              <a:rPr lang="en-US" smtClean="0"/>
              <a:pPr/>
              <a:t>7/9/2017</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extLst>
      <p:ext uri="{BB962C8B-B14F-4D97-AF65-F5344CB8AC3E}">
        <p14:creationId xmlns:p14="http://schemas.microsoft.com/office/powerpoint/2010/main" val="128227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B3D2B377-CF7E-8F44-A32D-7E519906999D}" type="datetimeFigureOut">
              <a:rPr lang="en-US" smtClean="0"/>
              <a:t>7/9/2017</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822672" y="6390216"/>
            <a:ext cx="1231900" cy="365125"/>
          </a:xfrm>
        </p:spPr>
        <p:txBody>
          <a:bodyPr anchor="b"/>
          <a:lstStyle/>
          <a:p>
            <a:fld id="{B3D2B377-CF7E-8F44-A32D-7E519906999D}" type="datetimeFigureOut">
              <a:rPr lang="en-US" smtClean="0"/>
              <a:t>7/9/2017</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extLst>
      <p:ext uri="{BB962C8B-B14F-4D97-AF65-F5344CB8AC3E}">
        <p14:creationId xmlns:p14="http://schemas.microsoft.com/office/powerpoint/2010/main" val="4706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RED">
    <p:bg>
      <p:bgPr>
        <a:solidFill>
          <a:schemeClr val="accent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smtClean="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BLUE">
    <p:bg>
      <p:bgPr>
        <a:solidFill>
          <a:schemeClr val="accent4"/>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smtClean="0"/>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B3D2B377-CF7E-8F44-A32D-7E519906999D}" type="datetimeFigureOut">
              <a:rPr lang="en-US" smtClean="0"/>
              <a:pPr/>
              <a:t>7/9/2017</a:t>
            </a:fld>
            <a:endParaRPr lang="en-US"/>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endParaRPr lang="en-US"/>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57"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22671" y="1122362"/>
            <a:ext cx="8064529" cy="2905351"/>
          </a:xfrm>
        </p:spPr>
        <p:txBody>
          <a:bodyPr>
            <a:normAutofit/>
          </a:bodyPr>
          <a:lstStyle/>
          <a:p>
            <a:r>
              <a:rPr lang="en-US" dirty="0" smtClean="0">
                <a:latin typeface="Titillium" panose="00000500000000000000" pitchFamily="50" charset="0"/>
              </a:rPr>
              <a:t>ITSC 200 – Network Protocols and Security</a:t>
            </a:r>
            <a:br>
              <a:rPr lang="en-US" dirty="0" smtClean="0">
                <a:latin typeface="Titillium" panose="00000500000000000000" pitchFamily="50" charset="0"/>
              </a:rPr>
            </a:br>
            <a:endParaRPr lang="en-US" dirty="0">
              <a:latin typeface="Titillium" panose="00000500000000000000" pitchFamily="50" charset="0"/>
            </a:endParaRPr>
          </a:p>
        </p:txBody>
      </p:sp>
      <p:sp>
        <p:nvSpPr>
          <p:cNvPr id="3" name="Subtitle 2"/>
          <p:cNvSpPr>
            <a:spLocks noGrp="1"/>
          </p:cNvSpPr>
          <p:nvPr>
            <p:ph type="subTitle" idx="1"/>
          </p:nvPr>
        </p:nvSpPr>
        <p:spPr>
          <a:xfrm>
            <a:off x="3822672" y="4354286"/>
            <a:ext cx="6845328" cy="903514"/>
          </a:xfrm>
        </p:spPr>
        <p:txBody>
          <a:bodyPr>
            <a:normAutofit/>
          </a:bodyPr>
          <a:lstStyle/>
          <a:p>
            <a:r>
              <a:rPr lang="en-US" dirty="0" smtClean="0">
                <a:latin typeface="Titillium" panose="00000500000000000000" pitchFamily="50" charset="0"/>
              </a:rPr>
              <a:t>Linux</a:t>
            </a:r>
          </a:p>
        </p:txBody>
      </p:sp>
    </p:spTree>
    <p:extLst>
      <p:ext uri="{BB962C8B-B14F-4D97-AF65-F5344CB8AC3E}">
        <p14:creationId xmlns:p14="http://schemas.microsoft.com/office/powerpoint/2010/main" val="712547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156" y="150636"/>
            <a:ext cx="10515600" cy="831497"/>
          </a:xfrm>
        </p:spPr>
        <p:txBody>
          <a:bodyPr/>
          <a:lstStyle/>
          <a:p>
            <a:r>
              <a:rPr lang="en-US" dirty="0" smtClean="0"/>
              <a:t>The UNIX Philosophy</a:t>
            </a:r>
            <a:endParaRPr lang="en-US" dirty="0"/>
          </a:p>
        </p:txBody>
      </p:sp>
      <p:sp>
        <p:nvSpPr>
          <p:cNvPr id="3" name="Content Placeholder 2"/>
          <p:cNvSpPr>
            <a:spLocks noGrp="1"/>
          </p:cNvSpPr>
          <p:nvPr>
            <p:ph idx="1"/>
          </p:nvPr>
        </p:nvSpPr>
        <p:spPr/>
        <p:txBody>
          <a:bodyPr/>
          <a:lstStyle/>
          <a:p>
            <a:r>
              <a:rPr lang="en-US" dirty="0" smtClean="0"/>
              <a:t>Many small, specialized tools can be used as building blocks together to create very powerful commands.</a:t>
            </a:r>
          </a:p>
          <a:p>
            <a:r>
              <a:rPr lang="en-US" dirty="0" smtClean="0"/>
              <a:t>A good example of this is the simple task of getting a list of all of the user accounts and their UID in alphabetical order from a </a:t>
            </a:r>
            <a:r>
              <a:rPr lang="en-US" dirty="0"/>
              <a:t>L</a:t>
            </a:r>
            <a:r>
              <a:rPr lang="en-US" dirty="0" smtClean="0"/>
              <a:t>inux computer.</a:t>
            </a:r>
          </a:p>
          <a:p>
            <a:r>
              <a:rPr lang="en-US" dirty="0" smtClean="0"/>
              <a:t>Of course you could download the /</a:t>
            </a:r>
            <a:r>
              <a:rPr lang="en-US" dirty="0" err="1" smtClean="0"/>
              <a:t>etc</a:t>
            </a:r>
            <a:r>
              <a:rPr lang="en-US" dirty="0" smtClean="0"/>
              <a:t>/password file onto your windows computer and bring it into Excel to manipulate … but in Linux it is a simple, one line command to do the same thing.</a:t>
            </a:r>
            <a:endParaRPr lang="en-US" dirty="0"/>
          </a:p>
        </p:txBody>
      </p:sp>
    </p:spTree>
    <p:extLst>
      <p:ext uri="{BB962C8B-B14F-4D97-AF65-F5344CB8AC3E}">
        <p14:creationId xmlns:p14="http://schemas.microsoft.com/office/powerpoint/2010/main" val="2566872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23" y="139348"/>
            <a:ext cx="10515600" cy="684742"/>
          </a:xfrm>
        </p:spPr>
        <p:txBody>
          <a:bodyPr>
            <a:normAutofit fontScale="90000"/>
          </a:bodyPr>
          <a:lstStyle/>
          <a:p>
            <a:r>
              <a:rPr lang="en-US" dirty="0" smtClean="0"/>
              <a:t>Finding Users and UID’s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215" y="824090"/>
            <a:ext cx="9590518" cy="5860873"/>
          </a:xfrm>
        </p:spPr>
      </p:pic>
    </p:spTree>
    <p:extLst>
      <p:ext uri="{BB962C8B-B14F-4D97-AF65-F5344CB8AC3E}">
        <p14:creationId xmlns:p14="http://schemas.microsoft.com/office/powerpoint/2010/main" val="2040810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tillium Bd" panose="00000800000000000000" pitchFamily="50" charset="0"/>
              </a:rPr>
              <a:t>Coffee Break!</a:t>
            </a:r>
            <a:endParaRPr lang="en-US" dirty="0">
              <a:latin typeface="Titillium Bd" panose="00000800000000000000" pitchFamily="50" charset="0"/>
            </a:endParaRPr>
          </a:p>
        </p:txBody>
      </p:sp>
      <p:pic>
        <p:nvPicPr>
          <p:cNvPr id="3" name="Picture 11" descr="gklgban3[1]"/>
          <p:cNvPicPr>
            <a:picLocks noChangeAspect="1" noChangeArrowheads="1"/>
          </p:cNvPicPr>
          <p:nvPr/>
        </p:nvPicPr>
        <p:blipFill>
          <a:blip r:embed="rId2" cstate="print"/>
          <a:srcRect/>
          <a:stretch>
            <a:fillRect/>
          </a:stretch>
        </p:blipFill>
        <p:spPr bwMode="auto">
          <a:xfrm>
            <a:off x="1338119" y="867786"/>
            <a:ext cx="3556000" cy="2388446"/>
          </a:xfrm>
          <a:prstGeom prst="rect">
            <a:avLst/>
          </a:prstGeom>
          <a:noFill/>
          <a:ln w="9525">
            <a:noFill/>
            <a:miter lim="800000"/>
            <a:headEnd/>
            <a:tailEnd/>
          </a:ln>
          <a:effectLst/>
        </p:spPr>
      </p:pic>
    </p:spTree>
    <p:extLst>
      <p:ext uri="{BB962C8B-B14F-4D97-AF65-F5344CB8AC3E}">
        <p14:creationId xmlns:p14="http://schemas.microsoft.com/office/powerpoint/2010/main" val="4136873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Shell Scripts</a:t>
            </a:r>
            <a:endParaRPr lang="en-US" dirty="0"/>
          </a:p>
        </p:txBody>
      </p:sp>
      <p:sp>
        <p:nvSpPr>
          <p:cNvPr id="4" name="Content Placeholder 3"/>
          <p:cNvSpPr>
            <a:spLocks noGrp="1"/>
          </p:cNvSpPr>
          <p:nvPr>
            <p:ph idx="1"/>
          </p:nvPr>
        </p:nvSpPr>
        <p:spPr/>
        <p:txBody>
          <a:bodyPr/>
          <a:lstStyle/>
          <a:p>
            <a:r>
              <a:rPr lang="en-US" dirty="0" smtClean="0"/>
              <a:t>Shell scripts are one of the most powerful aspects of working in Linux or UNIX.  Many system administrators have dozens of scripts that they use in their day to day work.</a:t>
            </a:r>
          </a:p>
          <a:p>
            <a:r>
              <a:rPr lang="en-US" dirty="0" smtClean="0"/>
              <a:t>Shell scripts are ordinary text files. There is nothing more than an editor needed to create them.</a:t>
            </a:r>
          </a:p>
          <a:p>
            <a:r>
              <a:rPr lang="en-US" dirty="0" smtClean="0"/>
              <a:t>They always have as their first line a “shebang” which is “#!/</a:t>
            </a:r>
            <a:r>
              <a:rPr lang="en-US" dirty="0" err="1" smtClean="0"/>
              <a:t>usr</a:t>
            </a:r>
            <a:r>
              <a:rPr lang="en-US" dirty="0" smtClean="0"/>
              <a:t>/bin/</a:t>
            </a:r>
            <a:r>
              <a:rPr lang="en-US" dirty="0" err="1" smtClean="0"/>
              <a:t>env</a:t>
            </a:r>
            <a:r>
              <a:rPr lang="en-US" dirty="0" smtClean="0"/>
              <a:t> bash”</a:t>
            </a:r>
          </a:p>
          <a:p>
            <a:r>
              <a:rPr lang="en-US" dirty="0" smtClean="0"/>
              <a:t>After the shebang, you can just enter Linux commands. One per line or using piping.</a:t>
            </a:r>
            <a:endParaRPr lang="en-US" dirty="0"/>
          </a:p>
        </p:txBody>
      </p:sp>
      <p:sp>
        <p:nvSpPr>
          <p:cNvPr id="7" name="Rectangle 3"/>
          <p:cNvSpPr>
            <a:spLocks noChangeArrowheads="1"/>
          </p:cNvSpPr>
          <p:nvPr/>
        </p:nvSpPr>
        <p:spPr bwMode="auto">
          <a:xfrm>
            <a:off x="304800" y="417983"/>
            <a:ext cx="210314"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5961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222" y="31222"/>
            <a:ext cx="10515600" cy="894468"/>
          </a:xfrm>
        </p:spPr>
        <p:txBody>
          <a:bodyPr/>
          <a:lstStyle/>
          <a:p>
            <a:pPr algn="ctr"/>
            <a:r>
              <a:rPr lang="en-US" dirty="0" smtClean="0"/>
              <a:t>Shell </a:t>
            </a:r>
            <a:r>
              <a:rPr lang="en-US" dirty="0"/>
              <a:t>S</a:t>
            </a:r>
            <a:r>
              <a:rPr lang="en-US" dirty="0" smtClean="0"/>
              <a:t>cripts</a:t>
            </a:r>
            <a:endParaRPr lang="en-US" dirty="0"/>
          </a:p>
        </p:txBody>
      </p:sp>
      <p:sp>
        <p:nvSpPr>
          <p:cNvPr id="4" name="TextBox 3"/>
          <p:cNvSpPr txBox="1"/>
          <p:nvPr/>
        </p:nvSpPr>
        <p:spPr>
          <a:xfrm>
            <a:off x="0" y="1083733"/>
            <a:ext cx="5644445" cy="2308324"/>
          </a:xfrm>
          <a:prstGeom prst="rect">
            <a:avLst/>
          </a:prstGeom>
          <a:noFill/>
        </p:spPr>
        <p:txBody>
          <a:bodyPr wrap="square" rtlCol="0">
            <a:spAutoFit/>
          </a:bodyPr>
          <a:lstStyle/>
          <a:p>
            <a:r>
              <a:rPr lang="en-US" dirty="0" smtClean="0"/>
              <a:t>#!/</a:t>
            </a:r>
            <a:r>
              <a:rPr lang="en-US" dirty="0" err="1" smtClean="0"/>
              <a:t>usr</a:t>
            </a:r>
            <a:r>
              <a:rPr lang="en-US" dirty="0" smtClean="0"/>
              <a:t>/bin/</a:t>
            </a:r>
            <a:r>
              <a:rPr lang="en-US" dirty="0" err="1" smtClean="0"/>
              <a:t>env</a:t>
            </a:r>
            <a:r>
              <a:rPr lang="en-US" dirty="0" smtClean="0"/>
              <a:t> bash</a:t>
            </a:r>
          </a:p>
          <a:p>
            <a:r>
              <a:rPr lang="en-US" dirty="0" smtClean="0"/>
              <a:t>cd /home/</a:t>
            </a:r>
            <a:r>
              <a:rPr lang="en-US" dirty="0" err="1" smtClean="0"/>
              <a:t>gchase</a:t>
            </a:r>
            <a:endParaRPr lang="en-US" dirty="0" smtClean="0"/>
          </a:p>
          <a:p>
            <a:r>
              <a:rPr lang="en-US" dirty="0" smtClean="0"/>
              <a:t>echo George Chase &gt; $LOGNAME.txt</a:t>
            </a:r>
          </a:p>
          <a:p>
            <a:r>
              <a:rPr lang="en-US" dirty="0"/>
              <a:t>e</a:t>
            </a:r>
            <a:r>
              <a:rPr lang="en-US" dirty="0" smtClean="0"/>
              <a:t>cho _____________________ &gt;&gt; $LOGNAME.txt</a:t>
            </a:r>
          </a:p>
          <a:p>
            <a:r>
              <a:rPr lang="en-US" dirty="0" smtClean="0"/>
              <a:t>echo Get a list of all users on the system &gt;&gt; $LOGNAME.txt</a:t>
            </a:r>
          </a:p>
          <a:p>
            <a:r>
              <a:rPr lang="en-US" dirty="0" smtClean="0"/>
              <a:t>echo  The date is &gt;&gt; </a:t>
            </a:r>
            <a:r>
              <a:rPr lang="en-US" dirty="0"/>
              <a:t>$</a:t>
            </a:r>
            <a:r>
              <a:rPr lang="en-US" dirty="0" smtClean="0"/>
              <a:t>LOGNAME.txt</a:t>
            </a:r>
          </a:p>
          <a:p>
            <a:r>
              <a:rPr lang="en-US" dirty="0" smtClean="0"/>
              <a:t>date </a:t>
            </a:r>
            <a:r>
              <a:rPr lang="en-US" dirty="0"/>
              <a:t>&gt;&gt; $</a:t>
            </a:r>
            <a:r>
              <a:rPr lang="en-US" dirty="0" smtClean="0"/>
              <a:t>LOGNAME.txt</a:t>
            </a:r>
          </a:p>
          <a:p>
            <a:r>
              <a:rPr lang="en-US" dirty="0"/>
              <a:t>cat /</a:t>
            </a:r>
            <a:r>
              <a:rPr lang="en-US" dirty="0" err="1"/>
              <a:t>etc</a:t>
            </a:r>
            <a:r>
              <a:rPr lang="en-US" dirty="0"/>
              <a:t>/</a:t>
            </a:r>
            <a:r>
              <a:rPr lang="en-US" dirty="0" err="1"/>
              <a:t>passwd</a:t>
            </a:r>
            <a:r>
              <a:rPr lang="en-US" dirty="0"/>
              <a:t> | cut -d: -f1 | </a:t>
            </a:r>
            <a:r>
              <a:rPr lang="en-US" dirty="0" smtClean="0"/>
              <a:t>sort </a:t>
            </a:r>
            <a:r>
              <a:rPr lang="en-US" dirty="0"/>
              <a:t>&gt;&gt; $LOGNAME.txt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4758" y="2720600"/>
            <a:ext cx="6910487" cy="3447938"/>
          </a:xfrm>
          <a:prstGeom prst="rect">
            <a:avLst/>
          </a:prstGeom>
        </p:spPr>
      </p:pic>
    </p:spTree>
    <p:extLst>
      <p:ext uri="{BB962C8B-B14F-4D97-AF65-F5344CB8AC3E}">
        <p14:creationId xmlns:p14="http://schemas.microsoft.com/office/powerpoint/2010/main" val="642325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Scripts</a:t>
            </a:r>
            <a:endParaRPr lang="en-US" dirty="0"/>
          </a:p>
        </p:txBody>
      </p:sp>
      <p:sp>
        <p:nvSpPr>
          <p:cNvPr id="3" name="Content Placeholder 2"/>
          <p:cNvSpPr>
            <a:spLocks noGrp="1"/>
          </p:cNvSpPr>
          <p:nvPr>
            <p:ph idx="1"/>
          </p:nvPr>
        </p:nvSpPr>
        <p:spPr/>
        <p:txBody>
          <a:bodyPr>
            <a:normAutofit fontScale="92500"/>
          </a:bodyPr>
          <a:lstStyle/>
          <a:p>
            <a:r>
              <a:rPr lang="en-US" dirty="0" smtClean="0"/>
              <a:t>Note that we had to change the permissions of the script file in the previous screen so that it was executable.</a:t>
            </a:r>
            <a:br>
              <a:rPr lang="en-US" dirty="0" smtClean="0"/>
            </a:br>
            <a:endParaRPr lang="en-US" dirty="0" smtClean="0"/>
          </a:p>
          <a:p>
            <a:r>
              <a:rPr lang="en-US" dirty="0" smtClean="0"/>
              <a:t>Note, as well, that we need to precede the command to run the script with a “./” because the current directory is not part of our PATH environment variable</a:t>
            </a:r>
          </a:p>
          <a:p>
            <a:pPr lvl="1"/>
            <a:r>
              <a:rPr lang="en-US" dirty="0" smtClean="0"/>
              <a:t>(</a:t>
            </a:r>
            <a:r>
              <a:rPr lang="en-US" smtClean="0"/>
              <a:t>PATH is used </a:t>
            </a:r>
            <a:r>
              <a:rPr lang="en-US" dirty="0" smtClean="0"/>
              <a:t>to tell the operating system where to look for executable files)</a:t>
            </a:r>
            <a:r>
              <a:rPr lang="en-US" dirty="0"/>
              <a:t/>
            </a:r>
            <a:br>
              <a:rPr lang="en-US" dirty="0"/>
            </a:br>
            <a:endParaRPr lang="en-US" dirty="0" smtClean="0"/>
          </a:p>
          <a:p>
            <a:r>
              <a:rPr lang="en-US" dirty="0" smtClean="0"/>
              <a:t>You could still run it even if it wasn’t executable by using the “bash” command first.</a:t>
            </a:r>
          </a:p>
          <a:p>
            <a:pPr lvl="1"/>
            <a:endParaRPr lang="en-US" dirty="0"/>
          </a:p>
        </p:txBody>
      </p:sp>
    </p:spTree>
    <p:extLst>
      <p:ext uri="{BB962C8B-B14F-4D97-AF65-F5344CB8AC3E}">
        <p14:creationId xmlns:p14="http://schemas.microsoft.com/office/powerpoint/2010/main" val="2051073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Scripts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655" y="1512712"/>
            <a:ext cx="11440221" cy="4533804"/>
          </a:xfrm>
          <a:prstGeom prst="rect">
            <a:avLst/>
          </a:prstGeom>
        </p:spPr>
      </p:pic>
    </p:spTree>
    <p:extLst>
      <p:ext uri="{BB962C8B-B14F-4D97-AF65-F5344CB8AC3E}">
        <p14:creationId xmlns:p14="http://schemas.microsoft.com/office/powerpoint/2010/main" val="4190223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1"/>
          <p:cNvSpPr>
            <a:spLocks noGrp="1" noChangeArrowheads="1"/>
          </p:cNvSpPr>
          <p:nvPr>
            <p:ph type="title"/>
          </p:nvPr>
        </p:nvSpPr>
        <p:spPr>
          <a:xfrm>
            <a:off x="1980049" y="313953"/>
            <a:ext cx="8227583" cy="1061392"/>
          </a:xfrm>
          <a:ln/>
        </p:spPr>
        <p:txBody>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CA" altLang="en-US"/>
              <a:t>Finding Files</a:t>
            </a:r>
          </a:p>
        </p:txBody>
      </p:sp>
      <p:sp>
        <p:nvSpPr>
          <p:cNvPr id="82946" name="Rectangle 2"/>
          <p:cNvSpPr>
            <a:spLocks noGrp="1" noChangeArrowheads="1"/>
          </p:cNvSpPr>
          <p:nvPr>
            <p:ph type="body" idx="1"/>
          </p:nvPr>
        </p:nvSpPr>
        <p:spPr>
          <a:xfrm>
            <a:off x="1980049" y="1604329"/>
            <a:ext cx="8227583" cy="4526396"/>
          </a:xfrm>
          <a:ln/>
        </p:spPr>
        <p:txBody>
          <a:bodyPr>
            <a:normAutofit fontScale="92500"/>
          </a:bodyPr>
          <a:lstStyle/>
          <a:p>
            <a:pPr marL="619277" indent="-617838">
              <a:buFont typeface="Times New Roman" panose="02020603050405020304" pitchFamily="18" charset="0"/>
              <a:buChar char="•"/>
              <a:tabLst>
                <a:tab pos="619277" algn="l"/>
                <a:tab pos="714329" algn="l"/>
                <a:tab pos="1121901" algn="l"/>
                <a:tab pos="1529471" algn="l"/>
                <a:tab pos="1937043" algn="l"/>
                <a:tab pos="2344613" algn="l"/>
                <a:tab pos="2752184" algn="l"/>
                <a:tab pos="3159755" algn="l"/>
                <a:tab pos="3567326" algn="l"/>
                <a:tab pos="3974897" algn="l"/>
                <a:tab pos="4382468" algn="l"/>
                <a:tab pos="4790039" algn="l"/>
                <a:tab pos="5197610" algn="l"/>
                <a:tab pos="5605181" algn="l"/>
                <a:tab pos="6012752" algn="l"/>
                <a:tab pos="6420322" algn="l"/>
                <a:tab pos="6827894" algn="l"/>
                <a:tab pos="7235464" algn="l"/>
                <a:tab pos="7643036" algn="l"/>
                <a:tab pos="8050606" algn="l"/>
                <a:tab pos="8458178" algn="l"/>
              </a:tabLst>
            </a:pPr>
            <a:r>
              <a:rPr lang="en-CA" altLang="en-US" dirty="0"/>
              <a:t>The “find” command is found in all </a:t>
            </a:r>
            <a:r>
              <a:rPr lang="en-CA" altLang="en-US" dirty="0" err="1"/>
              <a:t>Linux'es</a:t>
            </a:r>
            <a:r>
              <a:rPr lang="en-CA" altLang="en-US" dirty="0"/>
              <a:t> and </a:t>
            </a:r>
            <a:r>
              <a:rPr lang="en-CA" altLang="en-US" dirty="0" err="1"/>
              <a:t>UNIX'es</a:t>
            </a:r>
            <a:r>
              <a:rPr lang="en-CA" altLang="en-US" dirty="0"/>
              <a:t>.</a:t>
            </a:r>
          </a:p>
          <a:p>
            <a:pPr marL="619277" indent="-617838">
              <a:buFont typeface="Times New Roman" panose="02020603050405020304" pitchFamily="18" charset="0"/>
              <a:buChar char="•"/>
              <a:tabLst>
                <a:tab pos="619277" algn="l"/>
                <a:tab pos="714329" algn="l"/>
                <a:tab pos="1121901" algn="l"/>
                <a:tab pos="1529471" algn="l"/>
                <a:tab pos="1937043" algn="l"/>
                <a:tab pos="2344613" algn="l"/>
                <a:tab pos="2752184" algn="l"/>
                <a:tab pos="3159755" algn="l"/>
                <a:tab pos="3567326" algn="l"/>
                <a:tab pos="3974897" algn="l"/>
                <a:tab pos="4382468" algn="l"/>
                <a:tab pos="4790039" algn="l"/>
                <a:tab pos="5197610" algn="l"/>
                <a:tab pos="5605181" algn="l"/>
                <a:tab pos="6012752" algn="l"/>
                <a:tab pos="6420322" algn="l"/>
                <a:tab pos="6827894" algn="l"/>
                <a:tab pos="7235464" algn="l"/>
                <a:tab pos="7643036" algn="l"/>
                <a:tab pos="8050606" algn="l"/>
                <a:tab pos="8458178" algn="l"/>
              </a:tabLst>
            </a:pPr>
            <a:r>
              <a:rPr lang="en-CA" altLang="en-US" dirty="0"/>
              <a:t>“ find -name 'mypage.htm' “</a:t>
            </a:r>
          </a:p>
          <a:p>
            <a:pPr marL="1345128" lvl="1" indent="-515584">
              <a:buFont typeface="Times New Roman" panose="02020603050405020304" pitchFamily="18" charset="0"/>
              <a:buChar char="–"/>
              <a:tabLst>
                <a:tab pos="619277" algn="l"/>
                <a:tab pos="714329" algn="l"/>
                <a:tab pos="1121901" algn="l"/>
                <a:tab pos="1529471" algn="l"/>
                <a:tab pos="1937043" algn="l"/>
                <a:tab pos="2344613" algn="l"/>
                <a:tab pos="2752184" algn="l"/>
                <a:tab pos="3159755" algn="l"/>
                <a:tab pos="3567326" algn="l"/>
                <a:tab pos="3974897" algn="l"/>
                <a:tab pos="4382468" algn="l"/>
                <a:tab pos="4790039" algn="l"/>
                <a:tab pos="5197610" algn="l"/>
                <a:tab pos="5605181" algn="l"/>
                <a:tab pos="6012752" algn="l"/>
                <a:tab pos="6420322" algn="l"/>
                <a:tab pos="6827894" algn="l"/>
                <a:tab pos="7235464" algn="l"/>
                <a:tab pos="7643036" algn="l"/>
                <a:tab pos="8050606" algn="l"/>
                <a:tab pos="8458178" algn="l"/>
              </a:tabLst>
            </a:pPr>
            <a:r>
              <a:rPr lang="en-CA" altLang="en-US" dirty="0"/>
              <a:t>Finds filename in current and subdirectories</a:t>
            </a:r>
          </a:p>
          <a:p>
            <a:pPr marL="619277" indent="-617838">
              <a:buFont typeface="Times New Roman" panose="02020603050405020304" pitchFamily="18" charset="0"/>
              <a:buChar char="•"/>
              <a:tabLst>
                <a:tab pos="619277" algn="l"/>
                <a:tab pos="714329" algn="l"/>
                <a:tab pos="1121901" algn="l"/>
                <a:tab pos="1529471" algn="l"/>
                <a:tab pos="1937043" algn="l"/>
                <a:tab pos="2344613" algn="l"/>
                <a:tab pos="2752184" algn="l"/>
                <a:tab pos="3159755" algn="l"/>
                <a:tab pos="3567326" algn="l"/>
                <a:tab pos="3974897" algn="l"/>
                <a:tab pos="4382468" algn="l"/>
                <a:tab pos="4790039" algn="l"/>
                <a:tab pos="5197610" algn="l"/>
                <a:tab pos="5605181" algn="l"/>
                <a:tab pos="6012752" algn="l"/>
                <a:tab pos="6420322" algn="l"/>
                <a:tab pos="6827894" algn="l"/>
                <a:tab pos="7235464" algn="l"/>
                <a:tab pos="7643036" algn="l"/>
                <a:tab pos="8050606" algn="l"/>
                <a:tab pos="8458178" algn="l"/>
              </a:tabLst>
            </a:pPr>
            <a:r>
              <a:rPr lang="en-CA" altLang="en-US" dirty="0"/>
              <a:t>“ find / -name 'mypage.htm' “</a:t>
            </a:r>
          </a:p>
          <a:p>
            <a:pPr marL="1345128" lvl="1" indent="-515584">
              <a:buFont typeface="Times New Roman" panose="02020603050405020304" pitchFamily="18" charset="0"/>
              <a:buChar char="–"/>
              <a:tabLst>
                <a:tab pos="619277" algn="l"/>
                <a:tab pos="714329" algn="l"/>
                <a:tab pos="1121901" algn="l"/>
                <a:tab pos="1529471" algn="l"/>
                <a:tab pos="1937043" algn="l"/>
                <a:tab pos="2344613" algn="l"/>
                <a:tab pos="2752184" algn="l"/>
                <a:tab pos="3159755" algn="l"/>
                <a:tab pos="3567326" algn="l"/>
                <a:tab pos="3974897" algn="l"/>
                <a:tab pos="4382468" algn="l"/>
                <a:tab pos="4790039" algn="l"/>
                <a:tab pos="5197610" algn="l"/>
                <a:tab pos="5605181" algn="l"/>
                <a:tab pos="6012752" algn="l"/>
                <a:tab pos="6420322" algn="l"/>
                <a:tab pos="6827894" algn="l"/>
                <a:tab pos="7235464" algn="l"/>
                <a:tab pos="7643036" algn="l"/>
                <a:tab pos="8050606" algn="l"/>
                <a:tab pos="8458178" algn="l"/>
              </a:tabLst>
            </a:pPr>
            <a:r>
              <a:rPr lang="en-CA" altLang="en-US" dirty="0"/>
              <a:t>Finds filename anywhere from the root down</a:t>
            </a:r>
          </a:p>
          <a:p>
            <a:pPr marL="619277" indent="-617838">
              <a:buFont typeface="Times New Roman" panose="02020603050405020304" pitchFamily="18" charset="0"/>
              <a:buChar char="•"/>
              <a:tabLst>
                <a:tab pos="619277" algn="l"/>
                <a:tab pos="714329" algn="l"/>
                <a:tab pos="1121901" algn="l"/>
                <a:tab pos="1529471" algn="l"/>
                <a:tab pos="1937043" algn="l"/>
                <a:tab pos="2344613" algn="l"/>
                <a:tab pos="2752184" algn="l"/>
                <a:tab pos="3159755" algn="l"/>
                <a:tab pos="3567326" algn="l"/>
                <a:tab pos="3974897" algn="l"/>
                <a:tab pos="4382468" algn="l"/>
                <a:tab pos="4790039" algn="l"/>
                <a:tab pos="5197610" algn="l"/>
                <a:tab pos="5605181" algn="l"/>
                <a:tab pos="6012752" algn="l"/>
                <a:tab pos="6420322" algn="l"/>
                <a:tab pos="6827894" algn="l"/>
                <a:tab pos="7235464" algn="l"/>
                <a:tab pos="7643036" algn="l"/>
                <a:tab pos="8050606" algn="l"/>
                <a:tab pos="8458178" algn="l"/>
              </a:tabLst>
            </a:pPr>
            <a:r>
              <a:rPr lang="en-CA" altLang="en-US" dirty="0"/>
              <a:t>“ find / -size +500000 -print “</a:t>
            </a:r>
          </a:p>
          <a:p>
            <a:pPr marL="1345128" lvl="1" indent="-515584">
              <a:spcAft>
                <a:spcPts val="1293"/>
              </a:spcAft>
              <a:buFont typeface="Times New Roman" panose="02020603050405020304" pitchFamily="18" charset="0"/>
              <a:buChar char="–"/>
              <a:tabLst>
                <a:tab pos="619277" algn="l"/>
                <a:tab pos="714329" algn="l"/>
                <a:tab pos="1121901" algn="l"/>
                <a:tab pos="1529471" algn="l"/>
                <a:tab pos="1937043" algn="l"/>
                <a:tab pos="2344613" algn="l"/>
                <a:tab pos="2752184" algn="l"/>
                <a:tab pos="3159755" algn="l"/>
                <a:tab pos="3567326" algn="l"/>
                <a:tab pos="3974897" algn="l"/>
                <a:tab pos="4382468" algn="l"/>
                <a:tab pos="4790039" algn="l"/>
                <a:tab pos="5197610" algn="l"/>
                <a:tab pos="5605181" algn="l"/>
                <a:tab pos="6012752" algn="l"/>
                <a:tab pos="6420322" algn="l"/>
                <a:tab pos="6827894" algn="l"/>
                <a:tab pos="7235464" algn="l"/>
                <a:tab pos="7643036" algn="l"/>
                <a:tab pos="8050606" algn="l"/>
                <a:tab pos="8458178" algn="l"/>
              </a:tabLst>
            </a:pPr>
            <a:r>
              <a:rPr lang="en-CA" altLang="en-US" sz="2903" dirty="0"/>
              <a:t>Finds files that are larger than 500MB anywhere from the root down</a:t>
            </a:r>
          </a:p>
        </p:txBody>
      </p:sp>
    </p:spTree>
    <p:extLst>
      <p:ext uri="{BB962C8B-B14F-4D97-AF65-F5344CB8AC3E}">
        <p14:creationId xmlns:p14="http://schemas.microsoft.com/office/powerpoint/2010/main" val="17446464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650875"/>
          </a:xfrm>
        </p:spPr>
        <p:txBody>
          <a:bodyPr>
            <a:normAutofit fontScale="90000"/>
          </a:bodyPr>
          <a:lstStyle/>
          <a:p>
            <a:r>
              <a:rPr lang="en-US" dirty="0" smtClean="0"/>
              <a:t>Creating a simple script</a:t>
            </a:r>
            <a:endParaRPr lang="en-US" dirty="0"/>
          </a:p>
        </p:txBody>
      </p:sp>
      <p:sp>
        <p:nvSpPr>
          <p:cNvPr id="4" name="Content Placeholder 3"/>
          <p:cNvSpPr>
            <a:spLocks noGrp="1"/>
          </p:cNvSpPr>
          <p:nvPr>
            <p:ph idx="1"/>
          </p:nvPr>
        </p:nvSpPr>
        <p:spPr/>
        <p:txBody>
          <a:bodyPr/>
          <a:lstStyle/>
          <a:p>
            <a:r>
              <a:rPr lang="en-US" smtClean="0"/>
              <a:t>Download lab5.docx</a:t>
            </a:r>
            <a:endParaRPr lang="en-US"/>
          </a:p>
        </p:txBody>
      </p:sp>
    </p:spTree>
    <p:extLst>
      <p:ext uri="{BB962C8B-B14F-4D97-AF65-F5344CB8AC3E}">
        <p14:creationId xmlns:p14="http://schemas.microsoft.com/office/powerpoint/2010/main" val="2592475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4233862"/>
          </a:xfrm>
        </p:spPr>
        <p:txBody>
          <a:bodyPr>
            <a:normAutofit/>
          </a:bodyPr>
          <a:lstStyle/>
          <a:p>
            <a:r>
              <a:rPr lang="en-US" dirty="0" smtClean="0">
                <a:latin typeface="Titillium Bd" panose="00000800000000000000" pitchFamily="50" charset="0"/>
              </a:rPr>
              <a:t>Welcome to the</a:t>
            </a:r>
            <a:br>
              <a:rPr lang="en-US" dirty="0" smtClean="0">
                <a:latin typeface="Titillium Bd" panose="00000800000000000000" pitchFamily="50" charset="0"/>
              </a:rPr>
            </a:br>
            <a:r>
              <a:rPr lang="en-US" dirty="0" smtClean="0">
                <a:latin typeface="Titillium Bd" panose="00000800000000000000" pitchFamily="50" charset="0"/>
              </a:rPr>
              <a:t>ISS program!</a:t>
            </a:r>
            <a:br>
              <a:rPr lang="en-US" dirty="0" smtClean="0">
                <a:latin typeface="Titillium Bd" panose="00000800000000000000" pitchFamily="50" charset="0"/>
              </a:rPr>
            </a:br>
            <a:r>
              <a:rPr lang="en-US" dirty="0">
                <a:latin typeface="Titillium Bd" panose="00000800000000000000" pitchFamily="50" charset="0"/>
              </a:rPr>
              <a:t/>
            </a:r>
            <a:br>
              <a:rPr lang="en-US" dirty="0">
                <a:latin typeface="Titillium Bd" panose="00000800000000000000" pitchFamily="50" charset="0"/>
              </a:rPr>
            </a:br>
            <a:endParaRPr lang="en-US" dirty="0">
              <a:latin typeface="Titillium Bd" panose="00000800000000000000" pitchFamily="50" charset="0"/>
            </a:endParaRPr>
          </a:p>
        </p:txBody>
      </p:sp>
    </p:spTree>
    <p:extLst>
      <p:ext uri="{BB962C8B-B14F-4D97-AF65-F5344CB8AC3E}">
        <p14:creationId xmlns:p14="http://schemas.microsoft.com/office/powerpoint/2010/main" val="1330232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041168"/>
          </a:xfrm>
        </p:spPr>
        <p:txBody>
          <a:bodyPr/>
          <a:lstStyle/>
          <a:p>
            <a:r>
              <a:rPr lang="en-US" dirty="0" smtClean="0">
                <a:latin typeface="Titillium Bd" panose="00000800000000000000" pitchFamily="50" charset="0"/>
              </a:rPr>
              <a:t>Today’s Objectives</a:t>
            </a:r>
            <a:endParaRPr lang="en-US" dirty="0">
              <a:latin typeface="Titillium Bd" panose="00000800000000000000" pitchFamily="50" charset="0"/>
            </a:endParaRPr>
          </a:p>
        </p:txBody>
      </p:sp>
      <p:sp>
        <p:nvSpPr>
          <p:cNvPr id="3" name="Text Placeholder 2"/>
          <p:cNvSpPr>
            <a:spLocks noGrp="1"/>
          </p:cNvSpPr>
          <p:nvPr>
            <p:ph type="body" idx="1"/>
          </p:nvPr>
        </p:nvSpPr>
        <p:spPr>
          <a:xfrm>
            <a:off x="831850" y="3900197"/>
            <a:ext cx="11111334" cy="2189454"/>
          </a:xfrm>
        </p:spPr>
        <p:txBody>
          <a:bodyPr>
            <a:normAutofit fontScale="70000" lnSpcReduction="20000"/>
          </a:bodyPr>
          <a:lstStyle/>
          <a:p>
            <a:pPr marL="342000" lvl="1" indent="-285750" fontAlgn="base">
              <a:lnSpc>
                <a:spcPct val="100000"/>
              </a:lnSpc>
              <a:spcBef>
                <a:spcPts val="768"/>
              </a:spcBef>
              <a:spcAft>
                <a:spcPct val="0"/>
              </a:spcAft>
              <a:buFont typeface="Arial" panose="020B0604020202020204" pitchFamily="34" charset="0"/>
              <a:buChar char="•"/>
            </a:pPr>
            <a:r>
              <a:rPr lang="en-US" sz="2800" b="1" kern="0" dirty="0" smtClean="0">
                <a:solidFill>
                  <a:srgbClr val="000000"/>
                </a:solidFill>
                <a:latin typeface="Titillium" panose="00000500000000000000" pitchFamily="50" charset="0"/>
              </a:rPr>
              <a:t>Understand piping and redirection in Linux</a:t>
            </a:r>
          </a:p>
          <a:p>
            <a:pPr marL="342000" lvl="1" indent="-285750" fontAlgn="base">
              <a:lnSpc>
                <a:spcPct val="100000"/>
              </a:lnSpc>
              <a:spcBef>
                <a:spcPts val="768"/>
              </a:spcBef>
              <a:spcAft>
                <a:spcPct val="0"/>
              </a:spcAft>
              <a:buFont typeface="Arial" panose="020B0604020202020204" pitchFamily="34" charset="0"/>
              <a:buChar char="•"/>
            </a:pPr>
            <a:r>
              <a:rPr lang="en-US" sz="2800" b="1" kern="0" dirty="0" smtClean="0">
                <a:solidFill>
                  <a:srgbClr val="000000"/>
                </a:solidFill>
                <a:latin typeface="Titillium" panose="00000500000000000000" pitchFamily="50" charset="0"/>
              </a:rPr>
              <a:t>Understand what environment variables are</a:t>
            </a:r>
          </a:p>
          <a:p>
            <a:pPr marL="342000" lvl="1" indent="-285750" fontAlgn="base">
              <a:lnSpc>
                <a:spcPct val="100000"/>
              </a:lnSpc>
              <a:spcBef>
                <a:spcPts val="768"/>
              </a:spcBef>
              <a:spcAft>
                <a:spcPct val="0"/>
              </a:spcAft>
              <a:buFont typeface="Arial" panose="020B0604020202020204" pitchFamily="34" charset="0"/>
              <a:buChar char="•"/>
            </a:pPr>
            <a:r>
              <a:rPr lang="en-US" sz="2800" b="1" kern="0" dirty="0" smtClean="0">
                <a:solidFill>
                  <a:srgbClr val="000000"/>
                </a:solidFill>
                <a:latin typeface="Titillium" panose="00000500000000000000" pitchFamily="50" charset="0"/>
              </a:rPr>
              <a:t>Understand that Linux uses a “one command, one function” approach to commands</a:t>
            </a:r>
          </a:p>
          <a:p>
            <a:pPr marL="342000" lvl="1" indent="-285750" fontAlgn="base">
              <a:lnSpc>
                <a:spcPct val="100000"/>
              </a:lnSpc>
              <a:spcBef>
                <a:spcPts val="768"/>
              </a:spcBef>
              <a:spcAft>
                <a:spcPct val="0"/>
              </a:spcAft>
              <a:buFont typeface="Arial" panose="020B0604020202020204" pitchFamily="34" charset="0"/>
              <a:buChar char="•"/>
            </a:pPr>
            <a:r>
              <a:rPr lang="en-US" sz="2800" b="1" kern="0" dirty="0" smtClean="0">
                <a:solidFill>
                  <a:srgbClr val="000000"/>
                </a:solidFill>
                <a:latin typeface="Titillium" panose="00000500000000000000" pitchFamily="50" charset="0"/>
              </a:rPr>
              <a:t>Use the “grep” command to find and isolate lines in a </a:t>
            </a:r>
            <a:r>
              <a:rPr lang="en-US" sz="2800" b="1" kern="0" dirty="0" smtClean="0">
                <a:solidFill>
                  <a:srgbClr val="000000"/>
                </a:solidFill>
                <a:latin typeface="Titillium" panose="00000500000000000000" pitchFamily="50" charset="0"/>
              </a:rPr>
              <a:t>file</a:t>
            </a:r>
          </a:p>
          <a:p>
            <a:pPr marL="342000" lvl="1" indent="-285750" fontAlgn="base">
              <a:lnSpc>
                <a:spcPct val="100000"/>
              </a:lnSpc>
              <a:spcBef>
                <a:spcPts val="768"/>
              </a:spcBef>
              <a:spcAft>
                <a:spcPct val="0"/>
              </a:spcAft>
              <a:buFont typeface="Arial" panose="020B0604020202020204" pitchFamily="34" charset="0"/>
              <a:buChar char="•"/>
            </a:pPr>
            <a:r>
              <a:rPr lang="en-US" sz="2800" b="1" kern="0" dirty="0" smtClean="0">
                <a:solidFill>
                  <a:srgbClr val="000000"/>
                </a:solidFill>
                <a:latin typeface="Titillium" panose="00000500000000000000" pitchFamily="50" charset="0"/>
              </a:rPr>
              <a:t>Use the “find” </a:t>
            </a:r>
            <a:r>
              <a:rPr lang="en-US" sz="2800" b="1" kern="0" smtClean="0">
                <a:solidFill>
                  <a:srgbClr val="000000"/>
                </a:solidFill>
                <a:latin typeface="Titillium" panose="00000500000000000000" pitchFamily="50" charset="0"/>
              </a:rPr>
              <a:t>command in Linux</a:t>
            </a:r>
            <a:endParaRPr lang="en-US" sz="2800" b="1" kern="0" dirty="0" smtClean="0">
              <a:solidFill>
                <a:srgbClr val="000000"/>
              </a:solidFill>
              <a:latin typeface="Titillium" panose="00000500000000000000" pitchFamily="50" charset="0"/>
            </a:endParaRPr>
          </a:p>
          <a:p>
            <a:pPr marL="342000" lvl="1" indent="-285750" fontAlgn="base">
              <a:lnSpc>
                <a:spcPct val="100000"/>
              </a:lnSpc>
              <a:spcBef>
                <a:spcPts val="768"/>
              </a:spcBef>
              <a:spcAft>
                <a:spcPct val="0"/>
              </a:spcAft>
              <a:buFont typeface="Arial" panose="020B0604020202020204" pitchFamily="34" charset="0"/>
              <a:buChar char="•"/>
            </a:pPr>
            <a:r>
              <a:rPr lang="en-US" sz="2800" b="1" kern="0" dirty="0" smtClean="0">
                <a:solidFill>
                  <a:srgbClr val="000000"/>
                </a:solidFill>
                <a:latin typeface="Titillium" panose="00000500000000000000" pitchFamily="50" charset="0"/>
              </a:rPr>
              <a:t>Create a small shell script</a:t>
            </a:r>
            <a:endParaRPr lang="en-US" sz="2800" b="1" kern="0" dirty="0">
              <a:solidFill>
                <a:srgbClr val="000000"/>
              </a:solidFill>
              <a:latin typeface="Titillium" panose="00000500000000000000" pitchFamily="50" charset="0"/>
            </a:endParaRPr>
          </a:p>
          <a:p>
            <a:endParaRPr lang="en-US" dirty="0">
              <a:latin typeface="Titillium" panose="00000500000000000000" pitchFamily="50" charset="0"/>
            </a:endParaRPr>
          </a:p>
        </p:txBody>
      </p:sp>
    </p:spTree>
    <p:extLst>
      <p:ext uri="{BB962C8B-B14F-4D97-AF65-F5344CB8AC3E}">
        <p14:creationId xmlns:p14="http://schemas.microsoft.com/office/powerpoint/2010/main" val="1789040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redirection ?</a:t>
            </a:r>
            <a:endParaRPr lang="en-US" dirty="0"/>
          </a:p>
        </p:txBody>
      </p:sp>
      <p:sp>
        <p:nvSpPr>
          <p:cNvPr id="3" name="Content Placeholder 2"/>
          <p:cNvSpPr>
            <a:spLocks noGrp="1"/>
          </p:cNvSpPr>
          <p:nvPr>
            <p:ph idx="1"/>
          </p:nvPr>
        </p:nvSpPr>
        <p:spPr/>
        <p:txBody>
          <a:bodyPr/>
          <a:lstStyle/>
          <a:p>
            <a:r>
              <a:rPr lang="en-US" dirty="0" smtClean="0"/>
              <a:t>Sometimes we want the output of command to go somewhere else other than the screen. We can redirect the output of commands to do this.</a:t>
            </a:r>
          </a:p>
          <a:p>
            <a:r>
              <a:rPr lang="en-US" dirty="0" smtClean="0"/>
              <a:t>It is often used to redirect command output to a file so the information can be stored or manipulated further.</a:t>
            </a:r>
          </a:p>
          <a:p>
            <a:r>
              <a:rPr lang="en-US" dirty="0" smtClean="0"/>
              <a:t>We can also use redirection to provide </a:t>
            </a:r>
            <a:r>
              <a:rPr lang="en-US" u="sng" dirty="0" smtClean="0"/>
              <a:t>input</a:t>
            </a:r>
            <a:r>
              <a:rPr lang="en-US" dirty="0" smtClean="0"/>
              <a:t> that a command would otherwise expect from the keyboard.</a:t>
            </a:r>
          </a:p>
          <a:p>
            <a:pPr marL="0" indent="0">
              <a:buNone/>
            </a:pPr>
            <a:endParaRPr lang="en-US" dirty="0"/>
          </a:p>
        </p:txBody>
      </p:sp>
    </p:spTree>
    <p:extLst>
      <p:ext uri="{BB962C8B-B14F-4D97-AF65-F5344CB8AC3E}">
        <p14:creationId xmlns:p14="http://schemas.microsoft.com/office/powerpoint/2010/main" val="3157989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redirection ?</a:t>
            </a:r>
            <a:endParaRPr lang="en-US" dirty="0"/>
          </a:p>
        </p:txBody>
      </p:sp>
      <p:sp>
        <p:nvSpPr>
          <p:cNvPr id="3" name="Content Placeholder 2"/>
          <p:cNvSpPr>
            <a:spLocks noGrp="1"/>
          </p:cNvSpPr>
          <p:nvPr>
            <p:ph idx="1"/>
          </p:nvPr>
        </p:nvSpPr>
        <p:spPr/>
        <p:txBody>
          <a:bodyPr/>
          <a:lstStyle/>
          <a:p>
            <a:r>
              <a:rPr lang="en-US" dirty="0" smtClean="0"/>
              <a:t>When we redirect output to a file, we can do it in two different ways :</a:t>
            </a:r>
          </a:p>
          <a:p>
            <a:pPr lvl="1"/>
            <a:r>
              <a:rPr lang="en-US" dirty="0" smtClean="0"/>
              <a:t>If we use the “&gt;” symbol to redirect output to a file, a new file with the output will be created every time we redirect … even if the file that we are redirecting to already exists.</a:t>
            </a:r>
          </a:p>
          <a:p>
            <a:pPr lvl="1"/>
            <a:r>
              <a:rPr lang="en-US" dirty="0" smtClean="0"/>
              <a:t>If it does exist, the file is deleted and a new one created.</a:t>
            </a:r>
          </a:p>
          <a:p>
            <a:pPr lvl="1"/>
            <a:r>
              <a:rPr lang="en-US" dirty="0" smtClean="0"/>
              <a:t>If we use the “&gt;&gt;” symbol to redirect </a:t>
            </a:r>
            <a:r>
              <a:rPr lang="en-US" dirty="0"/>
              <a:t>output to a file, a new file with the output will be </a:t>
            </a:r>
            <a:r>
              <a:rPr lang="en-US" dirty="0" smtClean="0"/>
              <a:t>created if one does not exist, or the output will be appended to the end of the file if the file does exist.</a:t>
            </a:r>
          </a:p>
          <a:p>
            <a:pPr marL="0" indent="0">
              <a:buNone/>
            </a:pPr>
            <a:endParaRPr lang="en-US" dirty="0"/>
          </a:p>
        </p:txBody>
      </p:sp>
    </p:spTree>
    <p:extLst>
      <p:ext uri="{BB962C8B-B14F-4D97-AF65-F5344CB8AC3E}">
        <p14:creationId xmlns:p14="http://schemas.microsoft.com/office/powerpoint/2010/main" val="1564333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866" y="128059"/>
            <a:ext cx="10515600" cy="718608"/>
          </a:xfrm>
        </p:spPr>
        <p:txBody>
          <a:bodyPr/>
          <a:lstStyle/>
          <a:p>
            <a:r>
              <a:rPr lang="en-US" dirty="0" smtClean="0"/>
              <a:t>What is redirection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6703" y="816174"/>
            <a:ext cx="7507164" cy="5857501"/>
          </a:xfrm>
        </p:spPr>
      </p:pic>
    </p:spTree>
    <p:extLst>
      <p:ext uri="{BB962C8B-B14F-4D97-AF65-F5344CB8AC3E}">
        <p14:creationId xmlns:p14="http://schemas.microsoft.com/office/powerpoint/2010/main" val="829593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8919"/>
          </a:xfrm>
        </p:spPr>
        <p:txBody>
          <a:bodyPr/>
          <a:lstStyle/>
          <a:p>
            <a:r>
              <a:rPr lang="en-US" dirty="0" smtClean="0"/>
              <a:t>Redirection</a:t>
            </a:r>
            <a:endParaRPr lang="en-US" dirty="0"/>
          </a:p>
        </p:txBody>
      </p:sp>
      <p:sp>
        <p:nvSpPr>
          <p:cNvPr id="3" name="Content Placeholder 2"/>
          <p:cNvSpPr>
            <a:spLocks noGrp="1"/>
          </p:cNvSpPr>
          <p:nvPr>
            <p:ph idx="1"/>
          </p:nvPr>
        </p:nvSpPr>
        <p:spPr/>
        <p:txBody>
          <a:bodyPr/>
          <a:lstStyle/>
          <a:p>
            <a:r>
              <a:rPr lang="en-US" dirty="0" smtClean="0"/>
              <a:t>We can use redirection for many things but it can become especially powerful when we use it with environment variables and in shell scripts.</a:t>
            </a:r>
            <a:br>
              <a:rPr lang="en-US" dirty="0" smtClean="0"/>
            </a:b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59289"/>
            <a:ext cx="10328990" cy="3117674"/>
          </a:xfrm>
          <a:prstGeom prst="rect">
            <a:avLst/>
          </a:prstGeom>
        </p:spPr>
      </p:pic>
    </p:spTree>
    <p:extLst>
      <p:ext uri="{BB962C8B-B14F-4D97-AF65-F5344CB8AC3E}">
        <p14:creationId xmlns:p14="http://schemas.microsoft.com/office/powerpoint/2010/main" val="3381163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8919"/>
          </a:xfrm>
        </p:spPr>
        <p:txBody>
          <a:bodyPr/>
          <a:lstStyle/>
          <a:p>
            <a:r>
              <a:rPr lang="en-US" dirty="0" smtClean="0"/>
              <a:t>Redirection</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9528" y="1174044"/>
            <a:ext cx="9843450" cy="5436996"/>
          </a:xfrm>
          <a:prstGeom prst="rect">
            <a:avLst/>
          </a:prstGeom>
        </p:spPr>
      </p:pic>
    </p:spTree>
    <p:extLst>
      <p:ext uri="{BB962C8B-B14F-4D97-AF65-F5344CB8AC3E}">
        <p14:creationId xmlns:p14="http://schemas.microsoft.com/office/powerpoint/2010/main" val="829759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289" y="207080"/>
            <a:ext cx="10515600" cy="650875"/>
          </a:xfrm>
        </p:spPr>
        <p:txBody>
          <a:bodyPr>
            <a:normAutofit fontScale="90000"/>
          </a:bodyPr>
          <a:lstStyle/>
          <a:p>
            <a:r>
              <a:rPr lang="en-US" dirty="0" smtClean="0"/>
              <a:t>Piping</a:t>
            </a:r>
            <a:endParaRPr lang="en-US" dirty="0"/>
          </a:p>
        </p:txBody>
      </p:sp>
      <p:sp>
        <p:nvSpPr>
          <p:cNvPr id="3" name="Content Placeholder 2"/>
          <p:cNvSpPr>
            <a:spLocks noGrp="1"/>
          </p:cNvSpPr>
          <p:nvPr>
            <p:ph idx="1"/>
          </p:nvPr>
        </p:nvSpPr>
        <p:spPr/>
        <p:txBody>
          <a:bodyPr/>
          <a:lstStyle/>
          <a:p>
            <a:r>
              <a:rPr lang="en-US" dirty="0" smtClean="0"/>
              <a:t>Piping is similar to redirection but deals with the input and output of Linux commands.</a:t>
            </a:r>
          </a:p>
          <a:p>
            <a:r>
              <a:rPr lang="en-US" dirty="0" smtClean="0"/>
              <a:t>In piping, the output of one command becomes the input of another command using the “|” symbol.</a:t>
            </a:r>
          </a:p>
          <a:p>
            <a:r>
              <a:rPr lang="en-US" dirty="0" smtClean="0"/>
              <a:t>It is frequently used with the “grep” command which “finds” strings.</a:t>
            </a:r>
          </a:p>
          <a:p>
            <a:r>
              <a:rPr lang="en-US" dirty="0" smtClean="0"/>
              <a:t>If I “cat” a large text file, I can “grep” for a particular word or string and isolate it in the output.</a:t>
            </a:r>
            <a:endParaRPr lang="en-US" dirty="0"/>
          </a:p>
        </p:txBody>
      </p:sp>
    </p:spTree>
    <p:extLst>
      <p:ext uri="{BB962C8B-B14F-4D97-AF65-F5344CB8AC3E}">
        <p14:creationId xmlns:p14="http://schemas.microsoft.com/office/powerpoint/2010/main" val="1698909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289" y="207080"/>
            <a:ext cx="10515600" cy="650875"/>
          </a:xfrm>
        </p:spPr>
        <p:txBody>
          <a:bodyPr>
            <a:normAutofit fontScale="90000"/>
          </a:bodyPr>
          <a:lstStyle/>
          <a:p>
            <a:r>
              <a:rPr lang="en-US" dirty="0" smtClean="0"/>
              <a:t>Piping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906" y="1106311"/>
            <a:ext cx="11709339" cy="4748232"/>
          </a:xfrm>
        </p:spPr>
      </p:pic>
    </p:spTree>
    <p:extLst>
      <p:ext uri="{BB962C8B-B14F-4D97-AF65-F5344CB8AC3E}">
        <p14:creationId xmlns:p14="http://schemas.microsoft.com/office/powerpoint/2010/main" val="3175452802"/>
      </p:ext>
    </p:extLst>
  </p:cSld>
  <p:clrMapOvr>
    <a:masterClrMapping/>
  </p:clrMapOvr>
</p:sld>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SAIT_PPT_Colour_16x9_Template</Template>
  <TotalTime>6790</TotalTime>
  <Words>712</Words>
  <Application>Microsoft Office PowerPoint</Application>
  <PresentationFormat>Widescreen</PresentationFormat>
  <Paragraphs>68</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Times New Roman</vt:lpstr>
      <vt:lpstr>Titillium</vt:lpstr>
      <vt:lpstr>Titillium Bd</vt:lpstr>
      <vt:lpstr>Verdana</vt:lpstr>
      <vt:lpstr>Office Theme</vt:lpstr>
      <vt:lpstr>ITSC 200 – Network Protocols and Security </vt:lpstr>
      <vt:lpstr>Today’s Objectives</vt:lpstr>
      <vt:lpstr>What is redirection ?</vt:lpstr>
      <vt:lpstr>What is redirection ?</vt:lpstr>
      <vt:lpstr>What is redirection ?</vt:lpstr>
      <vt:lpstr>Redirection</vt:lpstr>
      <vt:lpstr>Redirection</vt:lpstr>
      <vt:lpstr>Piping</vt:lpstr>
      <vt:lpstr>Piping</vt:lpstr>
      <vt:lpstr>The UNIX Philosophy</vt:lpstr>
      <vt:lpstr>Finding Users and UID’s</vt:lpstr>
      <vt:lpstr>Coffee Break!</vt:lpstr>
      <vt:lpstr>Shell Scripts</vt:lpstr>
      <vt:lpstr>Shell Scripts</vt:lpstr>
      <vt:lpstr>Shell Scripts</vt:lpstr>
      <vt:lpstr>Shell Scripts</vt:lpstr>
      <vt:lpstr>Finding Files</vt:lpstr>
      <vt:lpstr>Creating a simple script</vt:lpstr>
      <vt:lpstr>Welcome to the ISS program!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George Chase</cp:lastModifiedBy>
  <cp:revision>64</cp:revision>
  <cp:lastPrinted>2017-07-09T16:05:48Z</cp:lastPrinted>
  <dcterms:created xsi:type="dcterms:W3CDTF">2016-04-05T14:17:30Z</dcterms:created>
  <dcterms:modified xsi:type="dcterms:W3CDTF">2017-07-09T17:57:37Z</dcterms:modified>
</cp:coreProperties>
</file>