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8" r:id="rId2"/>
    <p:sldId id="259" r:id="rId3"/>
    <p:sldId id="286" r:id="rId4"/>
    <p:sldId id="287" r:id="rId5"/>
    <p:sldId id="288" r:id="rId6"/>
    <p:sldId id="289" r:id="rId7"/>
    <p:sldId id="290" r:id="rId8"/>
    <p:sldId id="291" r:id="rId9"/>
    <p:sldId id="31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82" r:id="rId26"/>
    <p:sldId id="307" r:id="rId27"/>
    <p:sldId id="308" r:id="rId28"/>
    <p:sldId id="309" r:id="rId29"/>
    <p:sldId id="310" r:id="rId30"/>
    <p:sldId id="261" r:id="rId31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13"/>
  </p:normalViewPr>
  <p:slideViewPr>
    <p:cSldViewPr snapToGrid="0" snapToObjects="1" showGuides="1">
      <p:cViewPr varScale="1">
        <p:scale>
          <a:sx n="45" d="100"/>
          <a:sy n="45" d="100"/>
        </p:scale>
        <p:origin x="5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6422303-EE0E-49B1-AE14-B90A12E458E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13BF8D96-010F-4574-A1D2-22CBF9BA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B3D2B377-CF7E-8F44-A32D-7E519906999D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B3D2B377-CF7E-8F44-A32D-7E519906999D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B3D2B377-CF7E-8F44-A32D-7E519906999D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6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B3D2B377-CF7E-8F44-A32D-7E519906999D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57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1" y="1122362"/>
            <a:ext cx="8064529" cy="290535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tillium" panose="00000500000000000000" pitchFamily="50" charset="0"/>
              </a:rPr>
              <a:t>ITSC 200 – Network Protocols and Security</a:t>
            </a:r>
            <a:br>
              <a:rPr lang="en-US" dirty="0" smtClean="0">
                <a:latin typeface="Titillium" panose="00000500000000000000" pitchFamily="50" charset="0"/>
              </a:rPr>
            </a:br>
            <a:endParaRPr lang="en-US" dirty="0">
              <a:latin typeface="Titillium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4354286"/>
            <a:ext cx="6845328" cy="90351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tillium" panose="00000500000000000000" pitchFamily="50" charset="0"/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7125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Listening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for listening ports on your server is important because these are the “doors” to your server.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a hacker “port scans” our server, that is exactly what they are looking for.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Listening ports can be TCP or UDP. Of course we won’t see connections on a listening UDP port.  Why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Listening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</a:t>
            </a:r>
            <a:r>
              <a:rPr lang="en-US" i="1" dirty="0" err="1" smtClean="0"/>
              <a:t>netstat</a:t>
            </a:r>
            <a:r>
              <a:rPr lang="en-US" dirty="0" smtClean="0"/>
              <a:t> command on Windows or Linux to check listening ports.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Always use the –n option as this will give you the numeric port number. Just because a service is listening on TCP port 80, it doesn’t mean it is a web server.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only ports we are really interested in (at this point anyway) are the ports that are listening on the NIC IP address, since this is accessible from the outside.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11" y="22755"/>
            <a:ext cx="10515600" cy="6847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Checking for Listening Ports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02" y="1106311"/>
            <a:ext cx="9762506" cy="5623807"/>
          </a:xfrm>
        </p:spPr>
      </p:pic>
    </p:spTree>
    <p:extLst>
      <p:ext uri="{BB962C8B-B14F-4D97-AF65-F5344CB8AC3E}">
        <p14:creationId xmlns:p14="http://schemas.microsoft.com/office/powerpoint/2010/main" val="41326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Running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ways that we can do this. One of the easiest ways to get a sense of what is happening on the server is to use the </a:t>
            </a:r>
            <a:r>
              <a:rPr lang="en-US" i="1" dirty="0" smtClean="0"/>
              <a:t>top </a:t>
            </a:r>
            <a:r>
              <a:rPr lang="en-US" dirty="0" smtClean="0"/>
              <a:t>command. 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will run and show you the processes consuming the most system resources until you press </a:t>
            </a:r>
            <a:r>
              <a:rPr lang="en-US" dirty="0" err="1" smtClean="0"/>
              <a:t>ctl</a:t>
            </a:r>
            <a:r>
              <a:rPr lang="en-US" dirty="0" smtClean="0"/>
              <a:t>-c.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Often it is better to check processes as the root user. The easiest way to do this is to do the </a:t>
            </a:r>
            <a:r>
              <a:rPr lang="en-US" i="1" dirty="0" err="1" smtClean="0"/>
              <a:t>sudo</a:t>
            </a:r>
            <a:r>
              <a:rPr lang="en-US" i="1" dirty="0" smtClean="0"/>
              <a:t> </a:t>
            </a:r>
            <a:r>
              <a:rPr lang="en-US" i="1" dirty="0" err="1" smtClean="0"/>
              <a:t>su</a:t>
            </a:r>
            <a:r>
              <a:rPr lang="en-US" i="1" dirty="0" smtClean="0"/>
              <a:t> </a:t>
            </a:r>
            <a:r>
              <a:rPr lang="en-US" dirty="0" smtClean="0"/>
              <a:t>command.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25" y="711200"/>
            <a:ext cx="9632021" cy="5928607"/>
          </a:xfrm>
        </p:spPr>
      </p:pic>
    </p:spTree>
    <p:extLst>
      <p:ext uri="{BB962C8B-B14F-4D97-AF65-F5344CB8AC3E}">
        <p14:creationId xmlns:p14="http://schemas.microsoft.com/office/powerpoint/2010/main" val="11545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Running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common way is to check all running processes with the </a:t>
            </a:r>
            <a:r>
              <a:rPr lang="en-US" dirty="0" err="1" smtClean="0"/>
              <a:t>ps</a:t>
            </a:r>
            <a:r>
              <a:rPr lang="en-US" dirty="0" smtClean="0"/>
              <a:t> command and pipe it to grep to pull out the process(</a:t>
            </a:r>
            <a:r>
              <a:rPr lang="en-US" dirty="0" err="1" smtClean="0"/>
              <a:t>es</a:t>
            </a:r>
            <a:r>
              <a:rPr lang="en-US" dirty="0" smtClean="0"/>
              <a:t>) you are looking for.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Of course with grep, we can search for name, process id, process owner, or whatever we want.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44084"/>
            <a:ext cx="10058400" cy="19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0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61925"/>
            <a:ext cx="10515600" cy="729897"/>
          </a:xfrm>
        </p:spPr>
        <p:txBody>
          <a:bodyPr/>
          <a:lstStyle/>
          <a:p>
            <a:r>
              <a:rPr lang="en-US" dirty="0"/>
              <a:t>Checking Running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34" y="1001536"/>
            <a:ext cx="10515600" cy="4351338"/>
          </a:xfrm>
        </p:spPr>
        <p:txBody>
          <a:bodyPr/>
          <a:lstStyle/>
          <a:p>
            <a:r>
              <a:rPr lang="en-US" dirty="0" smtClean="0"/>
              <a:t>Sometimes you want to see parent and child processes. You can do that with an option of the </a:t>
            </a:r>
            <a:r>
              <a:rPr lang="en-US" i="1" dirty="0" err="1" smtClean="0"/>
              <a:t>ps</a:t>
            </a:r>
            <a:r>
              <a:rPr lang="en-US" dirty="0" smtClean="0"/>
              <a:t> command.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you do the </a:t>
            </a:r>
            <a:r>
              <a:rPr lang="en-US" i="1" dirty="0" err="1" smtClean="0"/>
              <a:t>ps</a:t>
            </a:r>
            <a:r>
              <a:rPr lang="en-US" i="1" dirty="0" smtClean="0"/>
              <a:t> </a:t>
            </a:r>
            <a:r>
              <a:rPr lang="en-US" i="1" dirty="0" err="1" smtClean="0"/>
              <a:t>axf</a:t>
            </a:r>
            <a:r>
              <a:rPr lang="en-US" i="1" dirty="0" smtClean="0"/>
              <a:t> </a:t>
            </a:r>
            <a:r>
              <a:rPr lang="en-US" dirty="0" smtClean="0"/>
              <a:t>(note you do not use -), you will see a “forest” of processes in a parent/child relationship.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56" y="3549739"/>
            <a:ext cx="8904110" cy="28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52475"/>
          </a:xfrm>
        </p:spPr>
        <p:txBody>
          <a:bodyPr/>
          <a:lstStyle/>
          <a:p>
            <a:r>
              <a:rPr lang="en-US" dirty="0" smtClean="0"/>
              <a:t>Installing Additional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870"/>
            <a:ext cx="10515600" cy="4351338"/>
          </a:xfrm>
        </p:spPr>
        <p:txBody>
          <a:bodyPr/>
          <a:lstStyle/>
          <a:p>
            <a:r>
              <a:rPr lang="en-US" dirty="0" smtClean="0"/>
              <a:t>This is one area where the Linux distributions diverge from each other.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Basically, almost all Linux </a:t>
            </a:r>
            <a:r>
              <a:rPr lang="en-US" smtClean="0"/>
              <a:t>distributions derived </a:t>
            </a:r>
            <a:r>
              <a:rPr lang="en-US" dirty="0" smtClean="0"/>
              <a:t>from three original distributions and these three used their own package managers.</a:t>
            </a:r>
          </a:p>
          <a:p>
            <a:pPr lvl="1"/>
            <a:r>
              <a:rPr lang="en-US" dirty="0" err="1" smtClean="0"/>
              <a:t>Redhat</a:t>
            </a:r>
            <a:r>
              <a:rPr lang="en-US" dirty="0" smtClean="0"/>
              <a:t> – uses rpm and, more recently yum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– uses apt</a:t>
            </a:r>
          </a:p>
          <a:p>
            <a:pPr lvl="1"/>
            <a:r>
              <a:rPr lang="en-US" dirty="0" smtClean="0"/>
              <a:t>Slackware – the most popular derivative of </a:t>
            </a:r>
            <a:r>
              <a:rPr lang="en-US" dirty="0"/>
              <a:t>S</a:t>
            </a:r>
            <a:r>
              <a:rPr lang="en-US" dirty="0" smtClean="0"/>
              <a:t>lackware is </a:t>
            </a:r>
            <a:r>
              <a:rPr lang="en-US" dirty="0" err="1" smtClean="0"/>
              <a:t>SuSE</a:t>
            </a:r>
            <a:r>
              <a:rPr lang="en-US" dirty="0" smtClean="0"/>
              <a:t> which uses </a:t>
            </a:r>
            <a:r>
              <a:rPr lang="en-US" dirty="0" err="1" smtClean="0"/>
              <a:t>Yast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3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56" y="1845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Finding Software for </a:t>
            </a:r>
            <a:r>
              <a:rPr lang="en-US" sz="3600" dirty="0" err="1" smtClean="0"/>
              <a:t>Debian</a:t>
            </a:r>
            <a:r>
              <a:rPr lang="en-US" sz="3600" dirty="0" smtClean="0"/>
              <a:t>-based Distributions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714"/>
            <a:ext cx="10515600" cy="4351338"/>
          </a:xfrm>
        </p:spPr>
        <p:txBody>
          <a:bodyPr/>
          <a:lstStyle/>
          <a:p>
            <a:r>
              <a:rPr lang="en-US" dirty="0" smtClean="0"/>
              <a:t>Ubuntu and Mint are both </a:t>
            </a:r>
            <a:r>
              <a:rPr lang="en-US" dirty="0" err="1" smtClean="0"/>
              <a:t>Debian</a:t>
            </a:r>
            <a:r>
              <a:rPr lang="en-US" dirty="0" smtClean="0"/>
              <a:t>-based distributions and we will look closer at </a:t>
            </a:r>
            <a:r>
              <a:rPr lang="en-US" i="1" dirty="0" smtClean="0"/>
              <a:t>apt.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First, we want to make sure we have an updated, current list of software available.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we want to search through the software.</a:t>
            </a:r>
          </a:p>
          <a:p>
            <a:pPr lvl="1"/>
            <a:r>
              <a:rPr lang="en-US" dirty="0" smtClean="0"/>
              <a:t>Lets look for </a:t>
            </a:r>
            <a:r>
              <a:rPr lang="en-US" dirty="0" err="1" smtClean="0"/>
              <a:t>wireshark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Note that we should be root for installing software</a:t>
            </a:r>
          </a:p>
        </p:txBody>
      </p:sp>
    </p:spTree>
    <p:extLst>
      <p:ext uri="{BB962C8B-B14F-4D97-AF65-F5344CB8AC3E}">
        <p14:creationId xmlns:p14="http://schemas.microsoft.com/office/powerpoint/2010/main" val="40059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89" y="45156"/>
            <a:ext cx="10515600" cy="79886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Finding Software for </a:t>
            </a:r>
            <a:r>
              <a:rPr lang="en-US" sz="3600" dirty="0" err="1" smtClean="0"/>
              <a:t>Debian</a:t>
            </a:r>
            <a:r>
              <a:rPr lang="en-US" sz="3600" dirty="0" smtClean="0"/>
              <a:t>-based Distributions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674" y="844022"/>
            <a:ext cx="9030584" cy="5648854"/>
          </a:xfrm>
        </p:spPr>
      </p:pic>
    </p:spTree>
    <p:extLst>
      <p:ext uri="{BB962C8B-B14F-4D97-AF65-F5344CB8AC3E}">
        <p14:creationId xmlns:p14="http://schemas.microsoft.com/office/powerpoint/2010/main" val="250702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41168"/>
          </a:xfrm>
        </p:spPr>
        <p:txBody>
          <a:bodyPr/>
          <a:lstStyle/>
          <a:p>
            <a:r>
              <a:rPr lang="en-US" dirty="0" smtClean="0">
                <a:latin typeface="Titillium Bd" panose="00000800000000000000" pitchFamily="50" charset="0"/>
              </a:rPr>
              <a:t>Today’s Objectives</a:t>
            </a:r>
            <a:endParaRPr lang="en-US" dirty="0">
              <a:latin typeface="Titillium Bd" panose="00000800000000000000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00197"/>
            <a:ext cx="11111334" cy="2189454"/>
          </a:xfrm>
        </p:spPr>
        <p:txBody>
          <a:bodyPr>
            <a:normAutofit fontScale="92500" lnSpcReduction="20000"/>
          </a:bodyPr>
          <a:lstStyle/>
          <a:p>
            <a:pPr marL="342000" lvl="1" indent="-285750" fontAlgn="base">
              <a:lnSpc>
                <a:spcPct val="100000"/>
              </a:lnSpc>
              <a:spcBef>
                <a:spcPts val="768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kern="0" dirty="0">
                <a:solidFill>
                  <a:srgbClr val="000000"/>
                </a:solidFill>
                <a:latin typeface="Titillium" panose="00000500000000000000" pitchFamily="50" charset="0"/>
              </a:rPr>
              <a:t>L</a:t>
            </a:r>
            <a:r>
              <a:rPr lang="en-US" sz="2800" b="1" kern="0" dirty="0" smtClean="0">
                <a:solidFill>
                  <a:srgbClr val="000000"/>
                </a:solidFill>
                <a:latin typeface="Titillium" panose="00000500000000000000" pitchFamily="50" charset="0"/>
              </a:rPr>
              <a:t>earn to how check for running daemons</a:t>
            </a:r>
          </a:p>
          <a:p>
            <a:pPr marL="342000" lvl="1" indent="-285750" fontAlgn="base">
              <a:lnSpc>
                <a:spcPct val="100000"/>
              </a:lnSpc>
              <a:spcBef>
                <a:spcPts val="768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kern="0" dirty="0" smtClean="0">
                <a:solidFill>
                  <a:srgbClr val="000000"/>
                </a:solidFill>
                <a:latin typeface="Titillium" panose="00000500000000000000" pitchFamily="50" charset="0"/>
              </a:rPr>
              <a:t>Determine which ports are listening</a:t>
            </a:r>
          </a:p>
          <a:p>
            <a:pPr marL="342000" lvl="1" indent="-285750" fontAlgn="base">
              <a:lnSpc>
                <a:spcPct val="100000"/>
              </a:lnSpc>
              <a:spcBef>
                <a:spcPts val="768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kern="0" dirty="0" smtClean="0">
                <a:solidFill>
                  <a:srgbClr val="000000"/>
                </a:solidFill>
                <a:latin typeface="Titillium" panose="00000500000000000000" pitchFamily="50" charset="0"/>
              </a:rPr>
              <a:t>Check running processes</a:t>
            </a:r>
          </a:p>
          <a:p>
            <a:pPr marL="342000" lvl="1" indent="-285750" fontAlgn="base">
              <a:lnSpc>
                <a:spcPct val="100000"/>
              </a:lnSpc>
              <a:spcBef>
                <a:spcPts val="768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kern="0" dirty="0" smtClean="0">
                <a:solidFill>
                  <a:srgbClr val="000000"/>
                </a:solidFill>
                <a:latin typeface="Titillium" panose="00000500000000000000" pitchFamily="50" charset="0"/>
              </a:rPr>
              <a:t>Find and install </a:t>
            </a:r>
            <a:r>
              <a:rPr lang="en-US" sz="2800" b="1" kern="0" smtClean="0">
                <a:solidFill>
                  <a:srgbClr val="000000"/>
                </a:solidFill>
                <a:latin typeface="Titillium" panose="00000500000000000000" pitchFamily="50" charset="0"/>
              </a:rPr>
              <a:t>additional </a:t>
            </a:r>
            <a:r>
              <a:rPr lang="en-US" sz="2800" b="1" kern="0" smtClean="0">
                <a:solidFill>
                  <a:srgbClr val="000000"/>
                </a:solidFill>
                <a:latin typeface="Titillium" panose="00000500000000000000" pitchFamily="50" charset="0"/>
              </a:rPr>
              <a:t>software</a:t>
            </a:r>
            <a:endParaRPr lang="en-US" sz="2800" b="1" kern="0" dirty="0" smtClean="0">
              <a:solidFill>
                <a:srgbClr val="000000"/>
              </a:solidFill>
              <a:latin typeface="Titillium" panose="00000500000000000000" pitchFamily="50" charset="0"/>
            </a:endParaRPr>
          </a:p>
          <a:p>
            <a:pPr marL="342000" lvl="1" indent="-285750" fontAlgn="base">
              <a:lnSpc>
                <a:spcPct val="100000"/>
              </a:lnSpc>
              <a:spcBef>
                <a:spcPts val="768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kern="0" dirty="0" smtClean="0">
                <a:solidFill>
                  <a:srgbClr val="000000"/>
                </a:solidFill>
                <a:latin typeface="Titillium" panose="00000500000000000000" pitchFamily="50" charset="0"/>
              </a:rPr>
              <a:t>Do updates (actually upgrades) of the system</a:t>
            </a:r>
          </a:p>
          <a:p>
            <a:pPr marL="342000" lvl="1" indent="-285750" fontAlgn="base">
              <a:lnSpc>
                <a:spcPct val="100000"/>
              </a:lnSpc>
              <a:spcBef>
                <a:spcPts val="768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800" b="1" kern="0" dirty="0">
              <a:solidFill>
                <a:srgbClr val="000000"/>
              </a:solidFill>
              <a:latin typeface="Titillium" panose="00000500000000000000" pitchFamily="50" charset="0"/>
            </a:endParaRPr>
          </a:p>
          <a:p>
            <a:endParaRPr lang="en-US" dirty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89" y="45156"/>
            <a:ext cx="10515600" cy="79886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Installing Software for </a:t>
            </a:r>
            <a:r>
              <a:rPr lang="en-US" sz="3600" dirty="0" err="1" smtClean="0"/>
              <a:t>Debian</a:t>
            </a:r>
            <a:r>
              <a:rPr lang="en-US" sz="3600" dirty="0" smtClean="0"/>
              <a:t>-based Distributions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95" y="844022"/>
            <a:ext cx="11481713" cy="5163608"/>
          </a:xfrm>
        </p:spPr>
      </p:pic>
    </p:spTree>
    <p:extLst>
      <p:ext uri="{BB962C8B-B14F-4D97-AF65-F5344CB8AC3E}">
        <p14:creationId xmlns:p14="http://schemas.microsoft.com/office/powerpoint/2010/main" val="271957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89" y="45156"/>
            <a:ext cx="10515600" cy="79886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Installing Software for </a:t>
            </a:r>
            <a:r>
              <a:rPr lang="en-US" sz="3600" dirty="0" err="1" smtClean="0"/>
              <a:t>Debian</a:t>
            </a:r>
            <a:r>
              <a:rPr lang="en-US" sz="3600" dirty="0" smtClean="0"/>
              <a:t>-based Distributions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00" y="1069270"/>
            <a:ext cx="10515600" cy="4351338"/>
          </a:xfrm>
        </p:spPr>
        <p:txBody>
          <a:bodyPr/>
          <a:lstStyle/>
          <a:p>
            <a:r>
              <a:rPr lang="en-US" dirty="0" smtClean="0"/>
              <a:t>The apt package manager will find, download, and install the package and all of its dependencies (additional software that the package relies on).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9" y="2746767"/>
            <a:ext cx="11794067" cy="225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24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23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Updating (upgrading) the Operating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/>
          <a:lstStyle/>
          <a:p>
            <a:r>
              <a:rPr lang="en-US" dirty="0" smtClean="0"/>
              <a:t>You all know that keeping the operating system up-to-date is one of the best security practices.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With Linux, we can do this with two commands. New versions (online) of software are checked and, if needed, are downloaded and installed.</a:t>
            </a:r>
          </a:p>
          <a:p>
            <a:pPr lvl="1"/>
            <a:r>
              <a:rPr lang="en-US" dirty="0" smtClean="0"/>
              <a:t>First we need to have an up-to-date list of software available. We do this with the </a:t>
            </a:r>
            <a:r>
              <a:rPr lang="en-US" i="1" dirty="0" smtClean="0"/>
              <a:t>apt-get update</a:t>
            </a:r>
            <a:r>
              <a:rPr lang="en-US" dirty="0" smtClean="0"/>
              <a:t> command.</a:t>
            </a:r>
          </a:p>
          <a:p>
            <a:pPr lvl="1"/>
            <a:r>
              <a:rPr lang="en-US" dirty="0" smtClean="0"/>
              <a:t>This command updates the LIST of software, not the software.</a:t>
            </a:r>
          </a:p>
          <a:p>
            <a:pPr lvl="1"/>
            <a:r>
              <a:rPr lang="en-US" dirty="0" smtClean="0"/>
              <a:t>Secondly, we use the apt-get upgrade command to actually download and install the updated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71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23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Updating (upgrading) the Operating System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5" y="1264356"/>
            <a:ext cx="10714305" cy="4912607"/>
          </a:xfrm>
        </p:spPr>
      </p:pic>
    </p:spTree>
    <p:extLst>
      <p:ext uri="{BB962C8B-B14F-4D97-AF65-F5344CB8AC3E}">
        <p14:creationId xmlns:p14="http://schemas.microsoft.com/office/powerpoint/2010/main" val="80468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23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Updating (upgrading) the Operating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578"/>
            <a:ext cx="10515600" cy="4630385"/>
          </a:xfrm>
        </p:spPr>
        <p:txBody>
          <a:bodyPr/>
          <a:lstStyle/>
          <a:p>
            <a:r>
              <a:rPr lang="en-US" dirty="0" smtClean="0"/>
              <a:t>Be aware that the upgrade process can take a long time when you first do it.  Do not interrupt it.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Doing an </a:t>
            </a:r>
            <a:r>
              <a:rPr lang="en-US" i="1" dirty="0" smtClean="0"/>
              <a:t>apt-get update</a:t>
            </a:r>
            <a:r>
              <a:rPr lang="en-US" dirty="0" smtClean="0"/>
              <a:t> then an </a:t>
            </a:r>
            <a:r>
              <a:rPr lang="en-US" i="1" dirty="0" smtClean="0"/>
              <a:t>apt-get upgrade </a:t>
            </a:r>
            <a:r>
              <a:rPr lang="en-US" dirty="0" smtClean="0"/>
              <a:t>should be the first thing you do after installing a </a:t>
            </a:r>
            <a:r>
              <a:rPr lang="en-US" dirty="0" err="1" smtClean="0"/>
              <a:t>Debian</a:t>
            </a:r>
            <a:r>
              <a:rPr lang="en-US" dirty="0" smtClean="0"/>
              <a:t>-based distribution.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After completing this the first time, the commands can be run whenever you want. The more frequently you do it, the shorter will be the time to upgrade.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9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tillium Bd" panose="00000800000000000000" pitchFamily="50" charset="0"/>
              </a:rPr>
              <a:t>Coffee Break!</a:t>
            </a:r>
            <a:endParaRPr lang="en-US" dirty="0">
              <a:latin typeface="Titillium Bd" panose="00000800000000000000" pitchFamily="50" charset="0"/>
            </a:endParaRPr>
          </a:p>
        </p:txBody>
      </p:sp>
      <p:pic>
        <p:nvPicPr>
          <p:cNvPr id="3" name="Picture 11" descr="gklgban3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119" y="867786"/>
            <a:ext cx="3556000" cy="238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368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New Daemons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common things we do with Linux servers is to install new services, or daemons.</a:t>
            </a:r>
          </a:p>
          <a:p>
            <a:r>
              <a:rPr lang="en-US" dirty="0" smtClean="0"/>
              <a:t>To install a web server is a simple, one line command.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6586"/>
            <a:ext cx="10058400" cy="1669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862" y="4963934"/>
            <a:ext cx="6817426" cy="16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54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4503"/>
            <a:ext cx="10515600" cy="707319"/>
          </a:xfrm>
        </p:spPr>
        <p:txBody>
          <a:bodyPr/>
          <a:lstStyle/>
          <a:p>
            <a:r>
              <a:rPr lang="en-US" dirty="0" smtClean="0"/>
              <a:t>Web Server Installed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889"/>
            <a:ext cx="12041078" cy="3535795"/>
          </a:xfrm>
        </p:spPr>
      </p:pic>
    </p:spTree>
    <p:extLst>
      <p:ext uri="{BB962C8B-B14F-4D97-AF65-F5344CB8AC3E}">
        <p14:creationId xmlns:p14="http://schemas.microsoft.com/office/powerpoint/2010/main" val="4203279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4503"/>
            <a:ext cx="10515600" cy="707319"/>
          </a:xfrm>
        </p:spPr>
        <p:txBody>
          <a:bodyPr/>
          <a:lstStyle/>
          <a:p>
            <a:r>
              <a:rPr lang="en-US" dirty="0" smtClean="0"/>
              <a:t>Web Server Installed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32075"/>
            <a:ext cx="10515600" cy="2174348"/>
          </a:xfrm>
        </p:spPr>
      </p:pic>
      <p:sp>
        <p:nvSpPr>
          <p:cNvPr id="6" name="TextBox 5"/>
          <p:cNvSpPr txBox="1"/>
          <p:nvPr/>
        </p:nvSpPr>
        <p:spPr>
          <a:xfrm>
            <a:off x="598311" y="3973689"/>
            <a:ext cx="101458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tcp</a:t>
            </a:r>
            <a:r>
              <a:rPr lang="en-US" sz="3200" dirty="0" smtClean="0"/>
              <a:t> port 80 doesn’t show up because apache2 is designed to listen on all available IP addresses and so only shows tcp6 port 80, even though it is also listening on </a:t>
            </a:r>
            <a:r>
              <a:rPr lang="en-US" sz="3200" dirty="0" err="1" smtClean="0"/>
              <a:t>tcp</a:t>
            </a:r>
            <a:r>
              <a:rPr lang="en-US" sz="3200" dirty="0" smtClean="0"/>
              <a:t> 80.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26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complete Lab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0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smtClean="0"/>
              <a:t>A daemon is a running process that runs in the background regardless whether a user is logged into the computer or not.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dirty="0" smtClean="0"/>
              <a:t>Most server services, like web servers and mail servers, run as daemons in UNIX/Linux.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word comes from the Greeks who thought that we were constantly surrounded by invisible daemons.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dirty="0" smtClean="0"/>
              <a:t>The Greeks did not see them as good or bad. Christianity later used the term to denote something evil.</a:t>
            </a:r>
          </a:p>
        </p:txBody>
      </p:sp>
    </p:spTree>
    <p:extLst>
      <p:ext uri="{BB962C8B-B14F-4D97-AF65-F5344CB8AC3E}">
        <p14:creationId xmlns:p14="http://schemas.microsoft.com/office/powerpoint/2010/main" val="31579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42338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tillium Bd" panose="00000800000000000000" pitchFamily="50" charset="0"/>
              </a:rPr>
              <a:t>Done</a:t>
            </a:r>
            <a:r>
              <a:rPr lang="en-US" dirty="0">
                <a:latin typeface="Titillium Bd" panose="00000800000000000000" pitchFamily="50" charset="0"/>
              </a:rPr>
              <a:t/>
            </a:r>
            <a:br>
              <a:rPr lang="en-US" dirty="0">
                <a:latin typeface="Titillium Bd" panose="00000800000000000000" pitchFamily="50" charset="0"/>
              </a:rPr>
            </a:br>
            <a:endParaRPr lang="en-US" dirty="0">
              <a:latin typeface="Titillium B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Traditionally, the scripts used to start daemons are kept in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init.d</a:t>
            </a:r>
            <a:r>
              <a:rPr lang="en-US" dirty="0" smtClean="0"/>
              <a:t> and, by convention, end in “d”. This is known as the </a:t>
            </a:r>
            <a:r>
              <a:rPr lang="en-US" dirty="0" err="1" smtClean="0"/>
              <a:t>SystemVinit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httpd</a:t>
            </a:r>
            <a:r>
              <a:rPr lang="en-US" dirty="0" smtClean="0"/>
              <a:t>, </a:t>
            </a:r>
            <a:r>
              <a:rPr lang="en-US" dirty="0" err="1" smtClean="0"/>
              <a:t>dhcpd</a:t>
            </a:r>
            <a:r>
              <a:rPr lang="en-US" dirty="0" smtClean="0"/>
              <a:t>, named, etc.</a:t>
            </a:r>
          </a:p>
          <a:p>
            <a:pPr lvl="1"/>
            <a:endParaRPr lang="en-US" dirty="0"/>
          </a:p>
          <a:p>
            <a:r>
              <a:rPr lang="en-US" dirty="0" smtClean="0"/>
              <a:t>We then have directories </a:t>
            </a:r>
            <a:r>
              <a:rPr lang="en-US" dirty="0" err="1" smtClean="0"/>
              <a:t>rc</a:t>
            </a:r>
            <a:r>
              <a:rPr lang="en-US" dirty="0" smtClean="0"/>
              <a:t>?.d under a directory that is either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rc.d</a:t>
            </a:r>
            <a:r>
              <a:rPr lang="en-US" dirty="0" smtClean="0"/>
              <a:t>/… or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Mint Linux we have directories rc0.d, rc1.d, rc2.d and so 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These directories represent the </a:t>
            </a:r>
            <a:r>
              <a:rPr lang="en-US" dirty="0" err="1" smtClean="0"/>
              <a:t>runlevels</a:t>
            </a:r>
            <a:r>
              <a:rPr lang="en-US" dirty="0" smtClean="0"/>
              <a:t> in Linux. So </a:t>
            </a:r>
            <a:r>
              <a:rPr lang="en-US" dirty="0" err="1" smtClean="0"/>
              <a:t>runlevel</a:t>
            </a:r>
            <a:r>
              <a:rPr lang="en-US" dirty="0" smtClean="0"/>
              <a:t> 3 would be in rc3.d.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Traditionally, the way that daemons would be started is that we would create a symbolic link in the </a:t>
            </a:r>
            <a:r>
              <a:rPr lang="en-US" dirty="0" err="1" smtClean="0"/>
              <a:t>rc</a:t>
            </a:r>
            <a:r>
              <a:rPr lang="en-US" dirty="0" smtClean="0"/>
              <a:t>?.d directory that would point to the script in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init.d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the name of the symbolic link started with a capital S, then it would start the daemon when the OS entered that </a:t>
            </a:r>
            <a:r>
              <a:rPr lang="en-US" dirty="0" err="1" smtClean="0"/>
              <a:t>runlevel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name of the symbolic link started with a capital </a:t>
            </a:r>
            <a:r>
              <a:rPr lang="en-US" dirty="0" smtClean="0"/>
              <a:t>K, </a:t>
            </a:r>
            <a:r>
              <a:rPr lang="en-US" dirty="0"/>
              <a:t>then it would </a:t>
            </a:r>
            <a:r>
              <a:rPr lang="en-US" dirty="0" smtClean="0"/>
              <a:t>stop </a:t>
            </a:r>
            <a:r>
              <a:rPr lang="en-US" dirty="0"/>
              <a:t>the daemon when the OS entered that </a:t>
            </a:r>
            <a:r>
              <a:rPr lang="en-US" dirty="0" err="1"/>
              <a:t>runlevel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default </a:t>
            </a:r>
            <a:r>
              <a:rPr lang="en-US" dirty="0" err="1" smtClean="0"/>
              <a:t>runlevel</a:t>
            </a:r>
            <a:r>
              <a:rPr lang="en-US" dirty="0" smtClean="0"/>
              <a:t> was set in the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inittab</a:t>
            </a:r>
            <a:r>
              <a:rPr lang="en-US" dirty="0" smtClean="0"/>
              <a:t> file.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11" y="150636"/>
            <a:ext cx="10515600" cy="831497"/>
          </a:xfrm>
        </p:spPr>
        <p:txBody>
          <a:bodyPr/>
          <a:lstStyle/>
          <a:p>
            <a:r>
              <a:rPr lang="en-US" dirty="0" err="1" smtClean="0"/>
              <a:t>Runlevels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1" y="1759925"/>
            <a:ext cx="11921067" cy="30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in a state of transition now. The </a:t>
            </a:r>
            <a:r>
              <a:rPr lang="en-US" dirty="0" err="1" smtClean="0"/>
              <a:t>SystemV</a:t>
            </a:r>
            <a:r>
              <a:rPr lang="en-US" dirty="0" smtClean="0"/>
              <a:t> style of starting and stopping daemons and setting </a:t>
            </a:r>
            <a:r>
              <a:rPr lang="en-US" dirty="0" err="1" smtClean="0"/>
              <a:t>runlevels</a:t>
            </a:r>
            <a:r>
              <a:rPr lang="en-US" dirty="0" smtClean="0"/>
              <a:t> is being phased out in favor of </a:t>
            </a:r>
            <a:r>
              <a:rPr lang="en-US" dirty="0" err="1" smtClean="0"/>
              <a:t>Systemd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Systemd</a:t>
            </a:r>
            <a:r>
              <a:rPr lang="en-US" dirty="0" smtClean="0"/>
              <a:t> works on “units”. The normal unit is a “service” (same as a daemon).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use the </a:t>
            </a:r>
            <a:r>
              <a:rPr lang="en-US" dirty="0" err="1" smtClean="0"/>
              <a:t>systemctl</a:t>
            </a:r>
            <a:r>
              <a:rPr lang="en-US" dirty="0" smtClean="0"/>
              <a:t> command to manipulate services.  The concept of </a:t>
            </a:r>
            <a:r>
              <a:rPr lang="en-US" dirty="0" err="1" smtClean="0"/>
              <a:t>runlevels</a:t>
            </a:r>
            <a:r>
              <a:rPr lang="en-US" dirty="0" smtClean="0"/>
              <a:t> doesn’t really apply anymore and have been replaced with “targets”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ystemd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5" y="1399822"/>
            <a:ext cx="11258620" cy="4890030"/>
          </a:xfrm>
        </p:spPr>
      </p:pic>
    </p:spTree>
    <p:extLst>
      <p:ext uri="{BB962C8B-B14F-4D97-AF65-F5344CB8AC3E}">
        <p14:creationId xmlns:p14="http://schemas.microsoft.com/office/powerpoint/2010/main" val="19201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814" y="347480"/>
            <a:ext cx="10515600" cy="719396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ystemd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377"/>
            <a:ext cx="10515600" cy="49435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start a service (daemon)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systemctl</a:t>
            </a:r>
            <a:r>
              <a:rPr lang="en-US" dirty="0" smtClean="0"/>
              <a:t> start apache2.service</a:t>
            </a:r>
          </a:p>
          <a:p>
            <a:r>
              <a:rPr lang="en-US" dirty="0" smtClean="0"/>
              <a:t>To stop a service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systemctl</a:t>
            </a:r>
            <a:r>
              <a:rPr lang="en-US" dirty="0" smtClean="0"/>
              <a:t> stop apache2.service</a:t>
            </a:r>
          </a:p>
          <a:p>
            <a:r>
              <a:rPr lang="en-US" dirty="0" smtClean="0"/>
              <a:t>To restart a service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systemctl</a:t>
            </a:r>
            <a:r>
              <a:rPr lang="en-US" dirty="0" smtClean="0"/>
              <a:t> restart apache2.service</a:t>
            </a:r>
          </a:p>
          <a:p>
            <a:r>
              <a:rPr lang="en-US" dirty="0" smtClean="0"/>
              <a:t>To make a service start automatically at boot time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systemctl</a:t>
            </a:r>
            <a:r>
              <a:rPr lang="en-US" dirty="0" smtClean="0"/>
              <a:t> enable apache2.service</a:t>
            </a:r>
          </a:p>
          <a:p>
            <a:r>
              <a:rPr lang="en-US" dirty="0" smtClean="0"/>
              <a:t>I’ll bet you can figure out how to stop it from starting automatically at boot time</a:t>
            </a:r>
          </a:p>
          <a:p>
            <a:r>
              <a:rPr lang="en-US" dirty="0" smtClean="0"/>
              <a:t>We can also use the “status” option to see if it is running or not.</a:t>
            </a:r>
          </a:p>
        </p:txBody>
      </p:sp>
    </p:spTree>
    <p:extLst>
      <p:ext uri="{BB962C8B-B14F-4D97-AF65-F5344CB8AC3E}">
        <p14:creationId xmlns:p14="http://schemas.microsoft.com/office/powerpoint/2010/main" val="40096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SAIT_PPT_Colour_16x9_Template</Template>
  <TotalTime>6878</TotalTime>
  <Words>637</Words>
  <Application>Microsoft Office PowerPoint</Application>
  <PresentationFormat>Widescreen</PresentationFormat>
  <Paragraphs>100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Titillium</vt:lpstr>
      <vt:lpstr>Titillium Bd</vt:lpstr>
      <vt:lpstr>Verdana</vt:lpstr>
      <vt:lpstr>Office Theme</vt:lpstr>
      <vt:lpstr>ITSC 200 – Network Protocols and Security </vt:lpstr>
      <vt:lpstr>Today’s Objectives</vt:lpstr>
      <vt:lpstr>What is a Daemon</vt:lpstr>
      <vt:lpstr>What is a Daemon</vt:lpstr>
      <vt:lpstr>Runlevels</vt:lpstr>
      <vt:lpstr>Runlevels</vt:lpstr>
      <vt:lpstr>Runlevels</vt:lpstr>
      <vt:lpstr>Systemd</vt:lpstr>
      <vt:lpstr>Systemd</vt:lpstr>
      <vt:lpstr>Checking for Listening Ports</vt:lpstr>
      <vt:lpstr>Checking for Listening Ports</vt:lpstr>
      <vt:lpstr>Checking for Listening Ports</vt:lpstr>
      <vt:lpstr>Checking Running Processes</vt:lpstr>
      <vt:lpstr>Top</vt:lpstr>
      <vt:lpstr>Checking Running Processes</vt:lpstr>
      <vt:lpstr>Checking Running Processes</vt:lpstr>
      <vt:lpstr>Installing Additional Software</vt:lpstr>
      <vt:lpstr>Finding Software for Debian-based Distributions</vt:lpstr>
      <vt:lpstr>Finding Software for Debian-based Distributions</vt:lpstr>
      <vt:lpstr>Installing Software for Debian-based Distributions</vt:lpstr>
      <vt:lpstr>Installing Software for Debian-based Distributions</vt:lpstr>
      <vt:lpstr>Updating (upgrading) the Operating System</vt:lpstr>
      <vt:lpstr>Updating (upgrading) the Operating System</vt:lpstr>
      <vt:lpstr>Updating (upgrading) the Operating System</vt:lpstr>
      <vt:lpstr>Coffee Break!</vt:lpstr>
      <vt:lpstr>Installing New Daemons</vt:lpstr>
      <vt:lpstr>Web Server Installed</vt:lpstr>
      <vt:lpstr>Web Server Installed</vt:lpstr>
      <vt:lpstr>Lab 6</vt:lpstr>
      <vt:lpstr>Done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Cyla Panin</dc:creator>
  <cp:lastModifiedBy>George Chase</cp:lastModifiedBy>
  <cp:revision>80</cp:revision>
  <cp:lastPrinted>2017-07-10T14:26:55Z</cp:lastPrinted>
  <dcterms:created xsi:type="dcterms:W3CDTF">2016-04-05T14:17:30Z</dcterms:created>
  <dcterms:modified xsi:type="dcterms:W3CDTF">2017-07-10T19:44:01Z</dcterms:modified>
</cp:coreProperties>
</file>