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8"/>
  </p:sldMasterIdLst>
  <p:notesMasterIdLst>
    <p:notesMasterId r:id="rId87"/>
  </p:notesMasterIdLst>
  <p:sldIdLst>
    <p:sldId id="258" r:id="rId19"/>
    <p:sldId id="1139" r:id="rId20"/>
    <p:sldId id="1140" r:id="rId21"/>
    <p:sldId id="1141" r:id="rId22"/>
    <p:sldId id="1142" r:id="rId23"/>
    <p:sldId id="1143" r:id="rId24"/>
    <p:sldId id="1144" r:id="rId25"/>
    <p:sldId id="1145" r:id="rId26"/>
    <p:sldId id="1024" r:id="rId27"/>
    <p:sldId id="1009" r:id="rId28"/>
    <p:sldId id="1034" r:id="rId29"/>
    <p:sldId id="1025" r:id="rId30"/>
    <p:sldId id="1026" r:id="rId31"/>
    <p:sldId id="1027" r:id="rId32"/>
    <p:sldId id="1028" r:id="rId33"/>
    <p:sldId id="1029" r:id="rId34"/>
    <p:sldId id="1030" r:id="rId35"/>
    <p:sldId id="1031" r:id="rId36"/>
    <p:sldId id="1032" r:id="rId37"/>
    <p:sldId id="1033" r:id="rId38"/>
    <p:sldId id="1035" r:id="rId39"/>
    <p:sldId id="1146" r:id="rId40"/>
    <p:sldId id="1147" r:id="rId41"/>
    <p:sldId id="984" r:id="rId42"/>
    <p:sldId id="1148" r:id="rId43"/>
    <p:sldId id="1149" r:id="rId44"/>
    <p:sldId id="1150" r:id="rId45"/>
    <p:sldId id="1151" r:id="rId46"/>
    <p:sldId id="1152" r:id="rId47"/>
    <p:sldId id="1154" r:id="rId48"/>
    <p:sldId id="1153" r:id="rId49"/>
    <p:sldId id="1155" r:id="rId50"/>
    <p:sldId id="1156" r:id="rId51"/>
    <p:sldId id="1157" r:id="rId52"/>
    <p:sldId id="1158" r:id="rId53"/>
    <p:sldId id="1159" r:id="rId54"/>
    <p:sldId id="1160" r:id="rId55"/>
    <p:sldId id="1187" r:id="rId56"/>
    <p:sldId id="1161" r:id="rId57"/>
    <p:sldId id="1162" r:id="rId58"/>
    <p:sldId id="1163" r:id="rId59"/>
    <p:sldId id="1164" r:id="rId60"/>
    <p:sldId id="1165" r:id="rId61"/>
    <p:sldId id="1166" r:id="rId62"/>
    <p:sldId id="1167" r:id="rId63"/>
    <p:sldId id="1049" r:id="rId64"/>
    <p:sldId id="1051" r:id="rId65"/>
    <p:sldId id="1050" r:id="rId66"/>
    <p:sldId id="1169" r:id="rId67"/>
    <p:sldId id="1170" r:id="rId68"/>
    <p:sldId id="1171" r:id="rId69"/>
    <p:sldId id="1052" r:id="rId70"/>
    <p:sldId id="1172" r:id="rId71"/>
    <p:sldId id="1174" r:id="rId72"/>
    <p:sldId id="1175" r:id="rId73"/>
    <p:sldId id="1173" r:id="rId74"/>
    <p:sldId id="1176" r:id="rId75"/>
    <p:sldId id="1177" r:id="rId76"/>
    <p:sldId id="1178" r:id="rId77"/>
    <p:sldId id="1179" r:id="rId78"/>
    <p:sldId id="1180" r:id="rId79"/>
    <p:sldId id="1181" r:id="rId80"/>
    <p:sldId id="1183" r:id="rId81"/>
    <p:sldId id="1182" r:id="rId82"/>
    <p:sldId id="1184" r:id="rId83"/>
    <p:sldId id="1185" r:id="rId84"/>
    <p:sldId id="1186" r:id="rId85"/>
    <p:sldId id="26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216"/>
    <p:restoredTop sz="94613"/>
  </p:normalViewPr>
  <p:slideViewPr>
    <p:cSldViewPr snapToGrid="0" snapToObjects="1" showGuides="1">
      <p:cViewPr varScale="1">
        <p:scale>
          <a:sx n="152" d="100"/>
          <a:sy n="152" d="100"/>
        </p:scale>
        <p:origin x="156" y="186"/>
      </p:cViewPr>
      <p:guideLst>
        <p:guide orient="horz" pos="2160"/>
        <p:guide pos="3840"/>
      </p:guideLst>
    </p:cSldViewPr>
  </p:slideViewPr>
  <p:notesTextViewPr>
    <p:cViewPr>
      <p:scale>
        <a:sx n="1" d="1"/>
        <a:sy n="1" d="1"/>
      </p:scale>
      <p:origin x="0" y="0"/>
    </p:cViewPr>
  </p:notesTextViewPr>
  <p:sorterViewPr>
    <p:cViewPr>
      <p:scale>
        <a:sx n="100" d="100"/>
        <a:sy n="100" d="100"/>
      </p:scale>
      <p:origin x="0" y="-47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1.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slide" Target="slides/slide45.xml"/><Relationship Id="rId68" Type="http://schemas.openxmlformats.org/officeDocument/2006/relationships/slide" Target="slides/slide50.xml"/><Relationship Id="rId76" Type="http://schemas.openxmlformats.org/officeDocument/2006/relationships/slide" Target="slides/slide58.xml"/><Relationship Id="rId84" Type="http://schemas.openxmlformats.org/officeDocument/2006/relationships/slide" Target="slides/slide66.xml"/><Relationship Id="rId89"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53.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1.xml"/><Relationship Id="rId11" Type="http://schemas.openxmlformats.org/officeDocument/2006/relationships/customXml" Target="../customXml/item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slide" Target="slides/slide48.xml"/><Relationship Id="rId74" Type="http://schemas.openxmlformats.org/officeDocument/2006/relationships/slide" Target="slides/slide56.xml"/><Relationship Id="rId79" Type="http://schemas.openxmlformats.org/officeDocument/2006/relationships/slide" Target="slides/slide61.xml"/><Relationship Id="rId87" Type="http://schemas.openxmlformats.org/officeDocument/2006/relationships/notesMaster" Target="notesMasters/notesMaster1.xml"/><Relationship Id="rId5" Type="http://schemas.openxmlformats.org/officeDocument/2006/relationships/customXml" Target="../customXml/item5.xml"/><Relationship Id="rId61" Type="http://schemas.openxmlformats.org/officeDocument/2006/relationships/slide" Target="slides/slide43.xml"/><Relationship Id="rId82" Type="http://schemas.openxmlformats.org/officeDocument/2006/relationships/slide" Target="slides/slide64.xml"/><Relationship Id="rId90" Type="http://schemas.openxmlformats.org/officeDocument/2006/relationships/theme" Target="theme/theme1.xml"/><Relationship Id="rId19" Type="http://schemas.openxmlformats.org/officeDocument/2006/relationships/slide" Target="slides/slide1.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slide" Target="slides/slide51.xml"/><Relationship Id="rId77" Type="http://schemas.openxmlformats.org/officeDocument/2006/relationships/slide" Target="slides/slide59.xml"/><Relationship Id="rId8" Type="http://schemas.openxmlformats.org/officeDocument/2006/relationships/customXml" Target="../customXml/item8.xml"/><Relationship Id="rId51" Type="http://schemas.openxmlformats.org/officeDocument/2006/relationships/slide" Target="slides/slide33.xml"/><Relationship Id="rId72" Type="http://schemas.openxmlformats.org/officeDocument/2006/relationships/slide" Target="slides/slide54.xml"/><Relationship Id="rId80" Type="http://schemas.openxmlformats.org/officeDocument/2006/relationships/slide" Target="slides/slide62.xml"/><Relationship Id="rId85"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slide" Target="slides/slide57.xml"/><Relationship Id="rId83" Type="http://schemas.openxmlformats.org/officeDocument/2006/relationships/slide" Target="slides/slide65.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slide" Target="slides/slide60.xml"/><Relationship Id="rId81" Type="http://schemas.openxmlformats.org/officeDocument/2006/relationships/slide" Target="slides/slide63.xml"/><Relationship Id="rId86" Type="http://schemas.openxmlformats.org/officeDocument/2006/relationships/slide" Target="slides/slide68.xml"/><Relationship Id="rId4" Type="http://schemas.openxmlformats.org/officeDocument/2006/relationships/customXml" Target="../customXml/item4.xml"/><Relationship Id="rId9" Type="http://schemas.openxmlformats.org/officeDocument/2006/relationships/customXml" Target="../customXml/item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22303-EE0E-49B1-AE14-B90A12E458E8}"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F8D96-010F-4574-A1D2-22CBF9BA220B}" type="slidenum">
              <a:rPr lang="en-US" smtClean="0"/>
              <a:t>‹#›</a:t>
            </a:fld>
            <a:endParaRPr lang="en-US"/>
          </a:p>
        </p:txBody>
      </p:sp>
    </p:spTree>
    <p:extLst>
      <p:ext uri="{BB962C8B-B14F-4D97-AF65-F5344CB8AC3E}">
        <p14:creationId xmlns:p14="http://schemas.microsoft.com/office/powerpoint/2010/main" val="186382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3/1/2021</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3/1/2021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3/1/2021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66401" y="0"/>
            <a:ext cx="10967040" cy="1142040"/>
          </a:xfrm>
        </p:spPr>
        <p:txBody>
          <a:bodyPr/>
          <a:lstStyle/>
          <a:p>
            <a:r>
              <a:rPr lang="en-US"/>
              <a:t>Click to edit Master title style</a:t>
            </a:r>
          </a:p>
        </p:txBody>
      </p:sp>
      <p:sp>
        <p:nvSpPr>
          <p:cNvPr id="3" name="Text Placeholder 2"/>
          <p:cNvSpPr>
            <a:spLocks noGrp="1"/>
          </p:cNvSpPr>
          <p:nvPr>
            <p:ph type="body" sz="half" idx="1"/>
          </p:nvPr>
        </p:nvSpPr>
        <p:spPr>
          <a:xfrm>
            <a:off x="608641" y="1604329"/>
            <a:ext cx="5391360" cy="45235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184321" y="1604329"/>
            <a:ext cx="5391360" cy="4523515"/>
          </a:xfrm>
        </p:spPr>
        <p:txBody>
          <a:bodyPr/>
          <a:lstStyle/>
          <a:p>
            <a:endParaRPr lang="en-US"/>
          </a:p>
        </p:txBody>
      </p:sp>
      <p:sp>
        <p:nvSpPr>
          <p:cNvPr id="5" name="Date Placeholder 4"/>
          <p:cNvSpPr>
            <a:spLocks noGrp="1"/>
          </p:cNvSpPr>
          <p:nvPr>
            <p:ph type="dt" idx="10"/>
          </p:nvPr>
        </p:nvSpPr>
        <p:spPr>
          <a:xfrm>
            <a:off x="608641" y="6247376"/>
            <a:ext cx="2835839" cy="469489"/>
          </a:xfrm>
        </p:spPr>
        <p:txBody>
          <a:bodyPr/>
          <a:lstStyle>
            <a:lvl1pPr>
              <a:defRPr/>
            </a:lvl1pPr>
          </a:lstStyle>
          <a:p>
            <a:endParaRPr lang="fi-FI" altLang="en-US"/>
          </a:p>
        </p:txBody>
      </p:sp>
      <p:sp>
        <p:nvSpPr>
          <p:cNvPr id="6" name="Footer Placeholder 5"/>
          <p:cNvSpPr>
            <a:spLocks noGrp="1"/>
          </p:cNvSpPr>
          <p:nvPr>
            <p:ph type="ftr" idx="11"/>
          </p:nvPr>
        </p:nvSpPr>
        <p:spPr>
          <a:xfrm>
            <a:off x="4170240" y="6247376"/>
            <a:ext cx="3861121" cy="469489"/>
          </a:xfrm>
        </p:spPr>
        <p:txBody>
          <a:bodyPr/>
          <a:lstStyle>
            <a:lvl1pPr>
              <a:defRPr/>
            </a:lvl1pPr>
          </a:lstStyle>
          <a:p>
            <a:endParaRPr lang="fi-FI" altLang="en-US"/>
          </a:p>
        </p:txBody>
      </p:sp>
      <p:sp>
        <p:nvSpPr>
          <p:cNvPr id="7" name="Slide Number Placeholder 6"/>
          <p:cNvSpPr>
            <a:spLocks noGrp="1"/>
          </p:cNvSpPr>
          <p:nvPr>
            <p:ph type="sldNum" idx="12"/>
          </p:nvPr>
        </p:nvSpPr>
        <p:spPr>
          <a:xfrm>
            <a:off x="8739840" y="6247376"/>
            <a:ext cx="2835841" cy="469489"/>
          </a:xfrm>
        </p:spPr>
        <p:txBody>
          <a:bodyPr/>
          <a:lstStyle>
            <a:lvl1pPr>
              <a:defRPr/>
            </a:lvl1pPr>
          </a:lstStyle>
          <a:p>
            <a:fld id="{98D791A1-A266-4BA0-8688-E49D87FC74B3}" type="slidenum">
              <a:rPr lang="fi-FI" altLang="en-US"/>
              <a:pPr/>
              <a:t>‹#›</a:t>
            </a:fld>
            <a:endParaRPr lang="fi-FI" altLang="en-US"/>
          </a:p>
        </p:txBody>
      </p:sp>
    </p:spTree>
    <p:extLst>
      <p:ext uri="{BB962C8B-B14F-4D97-AF65-F5344CB8AC3E}">
        <p14:creationId xmlns:p14="http://schemas.microsoft.com/office/powerpoint/2010/main" val="241505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CA" sz="4400" b="0" strike="noStrike" spc="-1">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CA" sz="3200" b="0" strike="noStrike" spc="-1">
              <a:latin typeface="Arial"/>
            </a:endParaRPr>
          </a:p>
        </p:txBody>
      </p:sp>
    </p:spTree>
    <p:extLst>
      <p:ext uri="{BB962C8B-B14F-4D97-AF65-F5344CB8AC3E}">
        <p14:creationId xmlns:p14="http://schemas.microsoft.com/office/powerpoint/2010/main" val="313169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3/1/2021</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9" r:id="rId7"/>
    <p:sldLayoutId id="2147483660" r:id="rId8"/>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customXml" Target="../../customXml/item16.xml"/><Relationship Id="rId13" Type="http://schemas.openxmlformats.org/officeDocument/2006/relationships/customXml" Target="../../customXml/item5.xml"/><Relationship Id="rId18" Type="http://schemas.openxmlformats.org/officeDocument/2006/relationships/slideLayout" Target="../slideLayouts/slideLayout6.xml"/><Relationship Id="rId3" Type="http://schemas.openxmlformats.org/officeDocument/2006/relationships/customXml" Target="../../customXml/item15.xml"/><Relationship Id="rId7" Type="http://schemas.openxmlformats.org/officeDocument/2006/relationships/customXml" Target="../../customXml/item8.xml"/><Relationship Id="rId12" Type="http://schemas.openxmlformats.org/officeDocument/2006/relationships/customXml" Target="../../customXml/item7.xml"/><Relationship Id="rId17" Type="http://schemas.openxmlformats.org/officeDocument/2006/relationships/customXml" Target="../../customXml/item11.xml"/><Relationship Id="rId2" Type="http://schemas.openxmlformats.org/officeDocument/2006/relationships/customXml" Target="../../customXml/item3.xml"/><Relationship Id="rId16" Type="http://schemas.openxmlformats.org/officeDocument/2006/relationships/customXml" Target="../../customXml/item2.xml"/><Relationship Id="rId1" Type="http://schemas.openxmlformats.org/officeDocument/2006/relationships/customXml" Target="../../customXml/item6.xml"/><Relationship Id="rId6" Type="http://schemas.openxmlformats.org/officeDocument/2006/relationships/customXml" Target="../../customXml/item14.xml"/><Relationship Id="rId11" Type="http://schemas.openxmlformats.org/officeDocument/2006/relationships/customXml" Target="../../customXml/item12.xml"/><Relationship Id="rId5" Type="http://schemas.openxmlformats.org/officeDocument/2006/relationships/customXml" Target="../../customXml/item4.xml"/><Relationship Id="rId15" Type="http://schemas.openxmlformats.org/officeDocument/2006/relationships/customXml" Target="../../customXml/item10.xml"/><Relationship Id="rId10" Type="http://schemas.openxmlformats.org/officeDocument/2006/relationships/customXml" Target="../../customXml/item13.xml"/><Relationship Id="rId19" Type="http://schemas.openxmlformats.org/officeDocument/2006/relationships/image" Target="../media/image4.png"/><Relationship Id="rId4" Type="http://schemas.openxmlformats.org/officeDocument/2006/relationships/customXml" Target="../../customXml/item1.xml"/><Relationship Id="rId9" Type="http://schemas.openxmlformats.org/officeDocument/2006/relationships/customXml" Target="../../customXml/item17.xml"/><Relationship Id="rId14" Type="http://schemas.openxmlformats.org/officeDocument/2006/relationships/customXml" Target="../../customXml/item9.xml"/></Relationships>
</file>

<file path=ppt/slides/_rels/slide25.xml.rels><?xml version="1.0" encoding="UTF-8" standalone="yes"?>
<Relationships xmlns="http://schemas.openxmlformats.org/package/2006/relationships"><Relationship Id="rId2" Type="http://schemas.openxmlformats.org/officeDocument/2006/relationships/hyperlink" Target="https://ale.monster/otp"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hyperlink" Target="http://ophcrack.sourceforge.net/"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ASCII#Printable_character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2671" y="1122362"/>
            <a:ext cx="8064529" cy="2905351"/>
          </a:xfrm>
        </p:spPr>
        <p:txBody>
          <a:bodyPr>
            <a:normAutofit/>
          </a:bodyPr>
          <a:lstStyle/>
          <a:p>
            <a:r>
              <a:rPr lang="en-US" dirty="0">
                <a:solidFill>
                  <a:srgbClr val="C00000"/>
                </a:solidFill>
                <a:latin typeface="Titillium" panose="00000500000000000000" pitchFamily="50" charset="0"/>
              </a:rPr>
              <a:t>ITSC 200 – Network Protocols and Security</a:t>
            </a:r>
            <a:br>
              <a:rPr lang="en-US" dirty="0">
                <a:latin typeface="Titillium" panose="00000500000000000000" pitchFamily="50" charset="0"/>
              </a:rPr>
            </a:br>
            <a:endParaRPr lang="en-US" dirty="0">
              <a:latin typeface="Titillium" panose="00000500000000000000" pitchFamily="50" charset="0"/>
            </a:endParaRPr>
          </a:p>
        </p:txBody>
      </p:sp>
      <p:sp>
        <p:nvSpPr>
          <p:cNvPr id="3" name="Subtitle 2"/>
          <p:cNvSpPr>
            <a:spLocks noGrp="1"/>
          </p:cNvSpPr>
          <p:nvPr>
            <p:ph type="subTitle" idx="1"/>
          </p:nvPr>
        </p:nvSpPr>
        <p:spPr>
          <a:xfrm>
            <a:off x="3822672" y="4354286"/>
            <a:ext cx="6845328" cy="903514"/>
          </a:xfrm>
        </p:spPr>
        <p:txBody>
          <a:bodyPr>
            <a:normAutofit/>
          </a:bodyPr>
          <a:lstStyle/>
          <a:p>
            <a:r>
              <a:rPr lang="en-US">
                <a:solidFill>
                  <a:srgbClr val="C00000"/>
                </a:solidFill>
                <a:latin typeface="Titillium" panose="00000500000000000000" pitchFamily="50" charset="0"/>
              </a:rPr>
              <a:t>Introduction to Crypto</a:t>
            </a:r>
            <a:endParaRPr lang="en-US" dirty="0">
              <a:solidFill>
                <a:srgbClr val="C00000"/>
              </a:solidFill>
              <a:latin typeface="Titillium" panose="00000500000000000000" pitchFamily="50" charset="0"/>
            </a:endParaRP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16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54093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16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3436370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endParaRPr lang="en-CA" sz="4000" dirty="0"/>
                    </a:p>
                  </a:txBody>
                  <a:tcPr marT="0" marB="0" anchor="ctr" anchorCtr="1"/>
                </a:tc>
                <a:tc>
                  <a:txBody>
                    <a:bodyPr/>
                    <a:lstStyle/>
                    <a:p>
                      <a:endParaRPr lang="en-CA" sz="16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777317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00101100</a:t>
                      </a:r>
                      <a:endParaRPr lang="en-CA" sz="4000" dirty="0"/>
                    </a:p>
                  </a:txBody>
                  <a:tcPr marT="0" marB="0" anchor="ctr" anchorCtr="1"/>
                </a:tc>
                <a:tc>
                  <a:txBody>
                    <a:bodyPr/>
                    <a:lstStyle/>
                    <a:p>
                      <a:endParaRPr lang="en-CA" sz="16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1733477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00101100</a:t>
                      </a:r>
                      <a:endParaRPr lang="en-CA" sz="4000" dirty="0"/>
                    </a:p>
                  </a:txBody>
                  <a:tcPr marT="0" marB="0" anchor="ctr" anchorCtr="1"/>
                </a:tc>
                <a:tc>
                  <a:txBody>
                    <a:bodyPr/>
                    <a:lstStyle/>
                    <a:p>
                      <a:r>
                        <a:rPr lang="en-CA" sz="1600" dirty="0"/>
                        <a:t>00100000</a:t>
                      </a:r>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116822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00101100</a:t>
                      </a:r>
                      <a:endParaRPr lang="en-CA" sz="4000" dirty="0"/>
                    </a:p>
                  </a:txBody>
                  <a:tcPr marT="0" marB="0" anchor="ctr" anchorCtr="1"/>
                </a:tc>
                <a:tc>
                  <a:txBody>
                    <a:bodyPr/>
                    <a:lstStyle/>
                    <a:p>
                      <a:r>
                        <a:rPr lang="en-CA" sz="1600" dirty="0"/>
                        <a:t>00100000</a:t>
                      </a:r>
                    </a:p>
                  </a:txBody>
                  <a:tcPr marT="0" marB="0" anchor="ctr" anchorCtr="1"/>
                </a:tc>
                <a:tc>
                  <a:txBody>
                    <a:bodyPr/>
                    <a:lstStyle/>
                    <a:p>
                      <a:r>
                        <a:rPr lang="en-CA" sz="1600" b="0" kern="1200" dirty="0">
                          <a:solidFill>
                            <a:schemeClr val="dk1"/>
                          </a:solidFill>
                          <a:effectLst/>
                        </a:rPr>
                        <a:t>01110011</a:t>
                      </a:r>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2375780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00101100</a:t>
                      </a:r>
                      <a:endParaRPr lang="en-CA" sz="4000" dirty="0"/>
                    </a:p>
                  </a:txBody>
                  <a:tcPr marT="0" marB="0" anchor="ctr" anchorCtr="1"/>
                </a:tc>
                <a:tc>
                  <a:txBody>
                    <a:bodyPr/>
                    <a:lstStyle/>
                    <a:p>
                      <a:r>
                        <a:rPr lang="en-CA" sz="1600" dirty="0"/>
                        <a:t>00100000</a:t>
                      </a:r>
                    </a:p>
                  </a:txBody>
                  <a:tcPr marT="0" marB="0" anchor="ctr" anchorCtr="1"/>
                </a:tc>
                <a:tc>
                  <a:txBody>
                    <a:bodyPr/>
                    <a:lstStyle/>
                    <a:p>
                      <a:r>
                        <a:rPr lang="en-CA" sz="1600" b="0" kern="1200" dirty="0">
                          <a:solidFill>
                            <a:schemeClr val="dk1"/>
                          </a:solidFill>
                          <a:effectLst/>
                        </a:rPr>
                        <a:t>01110011</a:t>
                      </a:r>
                      <a:endParaRPr lang="en-CA" sz="4000" dirty="0"/>
                    </a:p>
                  </a:txBody>
                  <a:tcPr marT="0" marB="0" anchor="ctr" anchorCtr="1"/>
                </a:tc>
                <a:tc>
                  <a:txBody>
                    <a:bodyPr/>
                    <a:lstStyle/>
                    <a:p>
                      <a:r>
                        <a:rPr lang="en-CA" sz="1600" b="0" kern="1200" dirty="0">
                          <a:solidFill>
                            <a:schemeClr val="dk1"/>
                          </a:solidFill>
                          <a:effectLst/>
                        </a:rPr>
                        <a:t>01100001</a:t>
                      </a:r>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3840772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00101100</a:t>
                      </a:r>
                      <a:endParaRPr lang="en-CA" sz="4000" dirty="0"/>
                    </a:p>
                  </a:txBody>
                  <a:tcPr marT="0" marB="0" anchor="ctr" anchorCtr="1"/>
                </a:tc>
                <a:tc>
                  <a:txBody>
                    <a:bodyPr/>
                    <a:lstStyle/>
                    <a:p>
                      <a:r>
                        <a:rPr lang="en-CA" sz="1600" dirty="0"/>
                        <a:t>00100000</a:t>
                      </a:r>
                    </a:p>
                  </a:txBody>
                  <a:tcPr marT="0" marB="0" anchor="ctr" anchorCtr="1"/>
                </a:tc>
                <a:tc>
                  <a:txBody>
                    <a:bodyPr/>
                    <a:lstStyle/>
                    <a:p>
                      <a:r>
                        <a:rPr lang="en-CA" sz="1600" b="0" kern="1200" dirty="0">
                          <a:solidFill>
                            <a:schemeClr val="dk1"/>
                          </a:solidFill>
                          <a:effectLst/>
                        </a:rPr>
                        <a:t>01110011</a:t>
                      </a:r>
                      <a:endParaRPr lang="en-CA" sz="4000" dirty="0"/>
                    </a:p>
                  </a:txBody>
                  <a:tcPr marT="0" marB="0" anchor="ctr" anchorCtr="1"/>
                </a:tc>
                <a:tc>
                  <a:txBody>
                    <a:bodyPr/>
                    <a:lstStyle/>
                    <a:p>
                      <a:r>
                        <a:rPr lang="en-CA" sz="1600" b="0" kern="1200" dirty="0">
                          <a:solidFill>
                            <a:schemeClr val="dk1"/>
                          </a:solidFill>
                          <a:effectLst/>
                        </a:rPr>
                        <a:t>01100001</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2158983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00101100</a:t>
                      </a:r>
                      <a:endParaRPr lang="en-CA" sz="4000" dirty="0"/>
                    </a:p>
                  </a:txBody>
                  <a:tcPr marT="0" marB="0" anchor="ctr" anchorCtr="1"/>
                </a:tc>
                <a:tc>
                  <a:txBody>
                    <a:bodyPr/>
                    <a:lstStyle/>
                    <a:p>
                      <a:r>
                        <a:rPr lang="en-CA" sz="1600" dirty="0"/>
                        <a:t>00100000</a:t>
                      </a:r>
                    </a:p>
                  </a:txBody>
                  <a:tcPr marT="0" marB="0" anchor="ctr" anchorCtr="1"/>
                </a:tc>
                <a:tc>
                  <a:txBody>
                    <a:bodyPr/>
                    <a:lstStyle/>
                    <a:p>
                      <a:r>
                        <a:rPr lang="en-CA" sz="1600" b="0" kern="1200" dirty="0">
                          <a:solidFill>
                            <a:schemeClr val="dk1"/>
                          </a:solidFill>
                          <a:effectLst/>
                        </a:rPr>
                        <a:t>01110011</a:t>
                      </a:r>
                      <a:endParaRPr lang="en-CA" sz="4000" dirty="0"/>
                    </a:p>
                  </a:txBody>
                  <a:tcPr marT="0" marB="0" anchor="ctr" anchorCtr="1"/>
                </a:tc>
                <a:tc>
                  <a:txBody>
                    <a:bodyPr/>
                    <a:lstStyle/>
                    <a:p>
                      <a:r>
                        <a:rPr lang="en-CA" sz="1600" b="0" kern="1200" dirty="0">
                          <a:solidFill>
                            <a:schemeClr val="dk1"/>
                          </a:solidFill>
                          <a:effectLst/>
                        </a:rPr>
                        <a:t>01100001</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01110100</a:t>
                      </a:r>
                      <a:endParaRPr lang="en-CA" sz="4000" dirty="0"/>
                    </a:p>
                  </a:txBody>
                  <a:tcPr marT="0" marB="0" anchor="ctr" anchorCtr="1"/>
                </a:tc>
                <a:tc>
                  <a:txBody>
                    <a:bodyPr/>
                    <a:lstStyle/>
                    <a:p>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400738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00101100</a:t>
                      </a:r>
                      <a:endParaRPr lang="en-CA" sz="4000" dirty="0"/>
                    </a:p>
                  </a:txBody>
                  <a:tcPr marT="0" marB="0" anchor="ctr" anchorCtr="1"/>
                </a:tc>
                <a:tc>
                  <a:txBody>
                    <a:bodyPr/>
                    <a:lstStyle/>
                    <a:p>
                      <a:r>
                        <a:rPr lang="en-CA" sz="1600" dirty="0"/>
                        <a:t>00100000</a:t>
                      </a:r>
                    </a:p>
                  </a:txBody>
                  <a:tcPr marT="0" marB="0" anchor="ctr" anchorCtr="1"/>
                </a:tc>
                <a:tc>
                  <a:txBody>
                    <a:bodyPr/>
                    <a:lstStyle/>
                    <a:p>
                      <a:r>
                        <a:rPr lang="en-CA" sz="1600" b="0" kern="1200" dirty="0">
                          <a:solidFill>
                            <a:schemeClr val="dk1"/>
                          </a:solidFill>
                          <a:effectLst/>
                        </a:rPr>
                        <a:t>01110011</a:t>
                      </a:r>
                      <a:endParaRPr lang="en-CA" sz="4000" dirty="0"/>
                    </a:p>
                  </a:txBody>
                  <a:tcPr marT="0" marB="0" anchor="ctr" anchorCtr="1"/>
                </a:tc>
                <a:tc>
                  <a:txBody>
                    <a:bodyPr/>
                    <a:lstStyle/>
                    <a:p>
                      <a:r>
                        <a:rPr lang="en-CA" sz="1600" b="0" kern="1200" dirty="0">
                          <a:solidFill>
                            <a:schemeClr val="dk1"/>
                          </a:solidFill>
                          <a:effectLst/>
                        </a:rPr>
                        <a:t>01100001</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01110100</a:t>
                      </a:r>
                      <a:endParaRPr lang="en-CA" sz="4000" dirty="0"/>
                    </a:p>
                  </a:txBody>
                  <a:tcPr marT="0" marB="0" anchor="ctr" anchorCtr="1"/>
                </a:tc>
                <a:tc>
                  <a:txBody>
                    <a:bodyPr/>
                    <a:lstStyle/>
                    <a:p>
                      <a:r>
                        <a:rPr lang="en-CA" sz="1600" b="0" kern="1200" dirty="0">
                          <a:solidFill>
                            <a:schemeClr val="dk1"/>
                          </a:solidFill>
                          <a:effectLst/>
                        </a:rPr>
                        <a:t>00100001</a:t>
                      </a:r>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4074795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p:txBody>
          <a:bodyPr/>
          <a:lstStyle/>
          <a:p>
            <a:r>
              <a:rPr lang="en-US" dirty="0">
                <a:solidFill>
                  <a:srgbClr val="C00000"/>
                </a:solidFill>
              </a:rPr>
              <a:t>Objectives</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p:txBody>
          <a:bodyPr>
            <a:normAutofit/>
          </a:bodyPr>
          <a:lstStyle/>
          <a:p>
            <a:pPr marL="513360" lvl="1" indent="-456480">
              <a:lnSpc>
                <a:spcPct val="100000"/>
              </a:lnSpc>
              <a:spcBef>
                <a:spcPts val="768"/>
              </a:spcBef>
              <a:buClr>
                <a:srgbClr val="000000"/>
              </a:buClr>
              <a:buFont typeface="Arial"/>
              <a:buChar char="•"/>
            </a:pPr>
            <a:r>
              <a:rPr lang="en-CA" sz="2800" strike="noStrike" spc="-1" dirty="0">
                <a:solidFill>
                  <a:srgbClr val="000000"/>
                </a:solidFill>
                <a:latin typeface="Verdana" panose="020B0604030504040204" pitchFamily="34" charset="0"/>
                <a:ea typeface="Verdana" panose="020B0604030504040204" pitchFamily="34" charset="0"/>
              </a:rPr>
              <a:t>To learn more about encryption</a:t>
            </a:r>
          </a:p>
          <a:p>
            <a:pPr marL="513360" lvl="1" indent="-456480">
              <a:lnSpc>
                <a:spcPct val="100000"/>
              </a:lnSpc>
              <a:spcBef>
                <a:spcPts val="768"/>
              </a:spcBef>
              <a:buClr>
                <a:srgbClr val="000000"/>
              </a:buClr>
              <a:buFont typeface="Arial"/>
              <a:buChar char="•"/>
            </a:pPr>
            <a:r>
              <a:rPr lang="en-CA" sz="2800" strike="noStrike" spc="-1" dirty="0">
                <a:solidFill>
                  <a:srgbClr val="000000"/>
                </a:solidFill>
                <a:latin typeface="Verdana" panose="020B0604030504040204" pitchFamily="34" charset="0"/>
                <a:ea typeface="Verdana" panose="020B0604030504040204" pitchFamily="34" charset="0"/>
              </a:rPr>
              <a:t>To learn about symmetric, asymmetric encryption, and digital signatures</a:t>
            </a:r>
          </a:p>
          <a:p>
            <a:pPr marL="513360" lvl="1" indent="-456480">
              <a:lnSpc>
                <a:spcPct val="100000"/>
              </a:lnSpc>
              <a:spcBef>
                <a:spcPts val="768"/>
              </a:spcBef>
              <a:buClr>
                <a:srgbClr val="000000"/>
              </a:buClr>
              <a:buFont typeface="Arial"/>
              <a:buChar char="•"/>
            </a:pPr>
            <a:r>
              <a:rPr lang="en-CA" sz="2800" strike="noStrike" spc="-1" dirty="0">
                <a:solidFill>
                  <a:srgbClr val="000000"/>
                </a:solidFill>
                <a:latin typeface="Verdana" panose="020B0604030504040204" pitchFamily="34" charset="0"/>
                <a:ea typeface="Verdana" panose="020B0604030504040204" pitchFamily="34" charset="0"/>
              </a:rPr>
              <a:t>To learn about cryptographic hashing</a:t>
            </a:r>
          </a:p>
          <a:p>
            <a:pPr marL="513360" lvl="1" indent="-456480">
              <a:lnSpc>
                <a:spcPct val="100000"/>
              </a:lnSpc>
              <a:spcBef>
                <a:spcPts val="768"/>
              </a:spcBef>
              <a:buClr>
                <a:srgbClr val="000000"/>
              </a:buClr>
              <a:buFont typeface="Arial"/>
              <a:buChar char="•"/>
            </a:pPr>
            <a:r>
              <a:rPr lang="en-CA" sz="2800" strike="noStrike" spc="-1" dirty="0">
                <a:solidFill>
                  <a:srgbClr val="000000"/>
                </a:solidFill>
                <a:latin typeface="Verdana" panose="020B0604030504040204" pitchFamily="34" charset="0"/>
                <a:ea typeface="Verdana" panose="020B0604030504040204" pitchFamily="34" charset="0"/>
              </a:rPr>
              <a:t>To learn about common cryptography uses</a:t>
            </a:r>
          </a:p>
        </p:txBody>
      </p:sp>
    </p:spTree>
    <p:extLst>
      <p:ext uri="{BB962C8B-B14F-4D97-AF65-F5344CB8AC3E}">
        <p14:creationId xmlns:p14="http://schemas.microsoft.com/office/powerpoint/2010/main" val="2464562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graphicFrame>
        <p:nvGraphicFramePr>
          <p:cNvPr id="3" name="Table 8">
            <a:extLst>
              <a:ext uri="{FF2B5EF4-FFF2-40B4-BE49-F238E27FC236}">
                <a16:creationId xmlns:a16="http://schemas.microsoft.com/office/drawing/2014/main" id="{F5E9F2C3-283B-4530-983D-1924A4C23079}"/>
              </a:ext>
            </a:extLst>
          </p:cNvPr>
          <p:cNvGraphicFramePr>
            <a:graphicFrameLocks noGrp="1"/>
          </p:cNvGraphicFramePr>
          <p:nvPr/>
        </p:nvGraphicFramePr>
        <p:xfrm>
          <a:off x="902565" y="2396066"/>
          <a:ext cx="10440000" cy="1449012"/>
        </p:xfrm>
        <a:graphic>
          <a:graphicData uri="http://schemas.openxmlformats.org/drawingml/2006/table">
            <a:tbl>
              <a:tblPr firstRow="1" bandRow="1">
                <a:tableStyleId>{2D5ABB26-0587-4C30-8999-92F81FD0307C}</a:tableStyleId>
              </a:tblPr>
              <a:tblGrid>
                <a:gridCol w="1160000">
                  <a:extLst>
                    <a:ext uri="{9D8B030D-6E8A-4147-A177-3AD203B41FA5}">
                      <a16:colId xmlns:a16="http://schemas.microsoft.com/office/drawing/2014/main" val="2138617627"/>
                    </a:ext>
                  </a:extLst>
                </a:gridCol>
                <a:gridCol w="1160000">
                  <a:extLst>
                    <a:ext uri="{9D8B030D-6E8A-4147-A177-3AD203B41FA5}">
                      <a16:colId xmlns:a16="http://schemas.microsoft.com/office/drawing/2014/main" val="634293016"/>
                    </a:ext>
                  </a:extLst>
                </a:gridCol>
                <a:gridCol w="1160000">
                  <a:extLst>
                    <a:ext uri="{9D8B030D-6E8A-4147-A177-3AD203B41FA5}">
                      <a16:colId xmlns:a16="http://schemas.microsoft.com/office/drawing/2014/main" val="2552694519"/>
                    </a:ext>
                  </a:extLst>
                </a:gridCol>
                <a:gridCol w="1160000">
                  <a:extLst>
                    <a:ext uri="{9D8B030D-6E8A-4147-A177-3AD203B41FA5}">
                      <a16:colId xmlns:a16="http://schemas.microsoft.com/office/drawing/2014/main" val="3817502272"/>
                    </a:ext>
                  </a:extLst>
                </a:gridCol>
                <a:gridCol w="1160000">
                  <a:extLst>
                    <a:ext uri="{9D8B030D-6E8A-4147-A177-3AD203B41FA5}">
                      <a16:colId xmlns:a16="http://schemas.microsoft.com/office/drawing/2014/main" val="2236106158"/>
                    </a:ext>
                  </a:extLst>
                </a:gridCol>
                <a:gridCol w="1160000">
                  <a:extLst>
                    <a:ext uri="{9D8B030D-6E8A-4147-A177-3AD203B41FA5}">
                      <a16:colId xmlns:a16="http://schemas.microsoft.com/office/drawing/2014/main" val="4151723121"/>
                    </a:ext>
                  </a:extLst>
                </a:gridCol>
                <a:gridCol w="1160000">
                  <a:extLst>
                    <a:ext uri="{9D8B030D-6E8A-4147-A177-3AD203B41FA5}">
                      <a16:colId xmlns:a16="http://schemas.microsoft.com/office/drawing/2014/main" val="2563658456"/>
                    </a:ext>
                  </a:extLst>
                </a:gridCol>
                <a:gridCol w="1160000">
                  <a:extLst>
                    <a:ext uri="{9D8B030D-6E8A-4147-A177-3AD203B41FA5}">
                      <a16:colId xmlns:a16="http://schemas.microsoft.com/office/drawing/2014/main" val="2970122674"/>
                    </a:ext>
                  </a:extLst>
                </a:gridCol>
                <a:gridCol w="1160000">
                  <a:extLst>
                    <a:ext uri="{9D8B030D-6E8A-4147-A177-3AD203B41FA5}">
                      <a16:colId xmlns:a16="http://schemas.microsoft.com/office/drawing/2014/main" val="1390568444"/>
                    </a:ext>
                  </a:extLst>
                </a:gridCol>
              </a:tblGrid>
              <a:tr h="724506">
                <a:tc>
                  <a:txBody>
                    <a:bodyPr/>
                    <a:lstStyle/>
                    <a:p>
                      <a:pPr algn="ctr"/>
                      <a:r>
                        <a:rPr lang="en-CA" sz="4400" dirty="0"/>
                        <a:t>H</a:t>
                      </a:r>
                    </a:p>
                  </a:txBody>
                  <a:tcPr marT="0" marB="0" anchor="ctr" anchorCtr="1"/>
                </a:tc>
                <a:tc>
                  <a:txBody>
                    <a:bodyPr/>
                    <a:lstStyle/>
                    <a:p>
                      <a:pPr algn="ctr"/>
                      <a:r>
                        <a:rPr lang="en-CA" sz="4400" dirty="0"/>
                        <a:t>i</a:t>
                      </a:r>
                    </a:p>
                  </a:txBody>
                  <a:tcPr marT="0" marB="0" anchor="ctr" anchorCtr="1"/>
                </a:tc>
                <a:tc>
                  <a:txBody>
                    <a:bodyPr/>
                    <a:lstStyle/>
                    <a:p>
                      <a:pPr algn="ctr"/>
                      <a:r>
                        <a:rPr lang="en-CA" sz="4400" dirty="0"/>
                        <a:t>,</a:t>
                      </a:r>
                    </a:p>
                  </a:txBody>
                  <a:tcPr marT="0" marB="0" anchor="ctr" anchorCtr="1"/>
                </a:tc>
                <a:tc>
                  <a:txBody>
                    <a:bodyPr/>
                    <a:lstStyle/>
                    <a:p>
                      <a:pPr algn="ctr"/>
                      <a:endParaRPr lang="en-CA" sz="4400" dirty="0"/>
                    </a:p>
                  </a:txBody>
                  <a:tcPr marT="0" marB="0" anchor="ctr" anchorCtr="1"/>
                </a:tc>
                <a:tc>
                  <a:txBody>
                    <a:bodyPr/>
                    <a:lstStyle/>
                    <a:p>
                      <a:pPr algn="ctr"/>
                      <a:r>
                        <a:rPr lang="en-CA" sz="4400" dirty="0"/>
                        <a:t>s</a:t>
                      </a:r>
                    </a:p>
                  </a:txBody>
                  <a:tcPr marT="0" marB="0" anchor="ctr" anchorCtr="1"/>
                </a:tc>
                <a:tc>
                  <a:txBody>
                    <a:bodyPr/>
                    <a:lstStyle/>
                    <a:p>
                      <a:pPr algn="ctr"/>
                      <a:r>
                        <a:rPr lang="en-CA" sz="4400" dirty="0"/>
                        <a:t>a</a:t>
                      </a:r>
                    </a:p>
                  </a:txBody>
                  <a:tcPr marT="0" marB="0" anchor="ctr" anchorCtr="1"/>
                </a:tc>
                <a:tc>
                  <a:txBody>
                    <a:bodyPr/>
                    <a:lstStyle/>
                    <a:p>
                      <a:pPr algn="ctr"/>
                      <a:r>
                        <a:rPr lang="en-CA" sz="4400" dirty="0" err="1"/>
                        <a:t>i</a:t>
                      </a:r>
                      <a:endParaRPr lang="en-CA" sz="4400" dirty="0"/>
                    </a:p>
                  </a:txBody>
                  <a:tcPr marT="0" marB="0" anchor="ctr" anchorCtr="1"/>
                </a:tc>
                <a:tc>
                  <a:txBody>
                    <a:bodyPr/>
                    <a:lstStyle/>
                    <a:p>
                      <a:pPr algn="ctr"/>
                      <a:r>
                        <a:rPr lang="en-CA" sz="4400" dirty="0"/>
                        <a:t>t</a:t>
                      </a:r>
                    </a:p>
                  </a:txBody>
                  <a:tcPr marT="0" marB="0" anchor="ctr" anchorCtr="1"/>
                </a:tc>
                <a:tc>
                  <a:txBody>
                    <a:bodyPr/>
                    <a:lstStyle/>
                    <a:p>
                      <a:pPr algn="ctr"/>
                      <a:r>
                        <a:rPr lang="en-CA" sz="4400" dirty="0"/>
                        <a:t>!</a:t>
                      </a:r>
                    </a:p>
                  </a:txBody>
                  <a:tcPr marT="0" marB="0" anchor="ctr" anchorCtr="1"/>
                </a:tc>
                <a:extLst>
                  <a:ext uri="{0D108BD9-81ED-4DB2-BD59-A6C34878D82A}">
                    <a16:rowId xmlns:a16="http://schemas.microsoft.com/office/drawing/2014/main" val="849594724"/>
                  </a:ext>
                </a:extLst>
              </a:tr>
              <a:tr h="724506">
                <a:tc>
                  <a:txBody>
                    <a:bodyPr/>
                    <a:lstStyle/>
                    <a:p>
                      <a:pPr algn="ctr"/>
                      <a:r>
                        <a:rPr lang="en-CA" sz="1600" b="0" kern="1200" dirty="0">
                          <a:solidFill>
                            <a:schemeClr val="dk1"/>
                          </a:solidFill>
                          <a:effectLst/>
                        </a:rPr>
                        <a:t>01001000</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00101100</a:t>
                      </a:r>
                      <a:endParaRPr lang="en-CA" sz="4000" dirty="0"/>
                    </a:p>
                  </a:txBody>
                  <a:tcPr marT="0" marB="0" anchor="ctr" anchorCtr="1"/>
                </a:tc>
                <a:tc>
                  <a:txBody>
                    <a:bodyPr/>
                    <a:lstStyle/>
                    <a:p>
                      <a:r>
                        <a:rPr lang="en-CA" sz="1600" dirty="0"/>
                        <a:t>00100000</a:t>
                      </a:r>
                    </a:p>
                  </a:txBody>
                  <a:tcPr marT="0" marB="0" anchor="ctr" anchorCtr="1"/>
                </a:tc>
                <a:tc>
                  <a:txBody>
                    <a:bodyPr/>
                    <a:lstStyle/>
                    <a:p>
                      <a:r>
                        <a:rPr lang="en-CA" sz="1600" b="0" kern="1200" dirty="0">
                          <a:solidFill>
                            <a:schemeClr val="dk1"/>
                          </a:solidFill>
                          <a:effectLst/>
                        </a:rPr>
                        <a:t>01110011</a:t>
                      </a:r>
                      <a:endParaRPr lang="en-CA" sz="4000" dirty="0"/>
                    </a:p>
                  </a:txBody>
                  <a:tcPr marT="0" marB="0" anchor="ctr" anchorCtr="1"/>
                </a:tc>
                <a:tc>
                  <a:txBody>
                    <a:bodyPr/>
                    <a:lstStyle/>
                    <a:p>
                      <a:r>
                        <a:rPr lang="en-CA" sz="1600" b="0" kern="1200" dirty="0">
                          <a:solidFill>
                            <a:schemeClr val="dk1"/>
                          </a:solidFill>
                          <a:effectLst/>
                        </a:rPr>
                        <a:t>01100001</a:t>
                      </a:r>
                      <a:endParaRPr lang="en-CA" sz="4000" dirty="0"/>
                    </a:p>
                  </a:txBody>
                  <a:tcPr marT="0" marB="0" anchor="ctr" anchorCtr="1"/>
                </a:tc>
                <a:tc>
                  <a:txBody>
                    <a:bodyPr/>
                    <a:lstStyle/>
                    <a:p>
                      <a:r>
                        <a:rPr lang="en-CA" sz="1600" b="0" kern="1200" dirty="0">
                          <a:solidFill>
                            <a:schemeClr val="dk1"/>
                          </a:solidFill>
                          <a:effectLst/>
                        </a:rPr>
                        <a:t>01101001</a:t>
                      </a:r>
                      <a:endParaRPr lang="en-CA" sz="4000" dirty="0"/>
                    </a:p>
                  </a:txBody>
                  <a:tcPr marT="0" marB="0" anchor="ctr" anchorCtr="1"/>
                </a:tc>
                <a:tc>
                  <a:txBody>
                    <a:bodyPr/>
                    <a:lstStyle/>
                    <a:p>
                      <a:r>
                        <a:rPr lang="en-CA" sz="1600" b="0" kern="1200" dirty="0">
                          <a:solidFill>
                            <a:schemeClr val="dk1"/>
                          </a:solidFill>
                          <a:effectLst/>
                        </a:rPr>
                        <a:t>01110100</a:t>
                      </a:r>
                      <a:endParaRPr lang="en-CA" sz="4000" dirty="0"/>
                    </a:p>
                  </a:txBody>
                  <a:tcPr marT="0" marB="0" anchor="ctr" anchorCtr="1"/>
                </a:tc>
                <a:tc>
                  <a:txBody>
                    <a:bodyPr/>
                    <a:lstStyle/>
                    <a:p>
                      <a:r>
                        <a:rPr lang="en-CA" sz="1600" b="0" kern="1200" dirty="0">
                          <a:solidFill>
                            <a:schemeClr val="dk1"/>
                          </a:solidFill>
                          <a:effectLst/>
                        </a:rPr>
                        <a:t>00100001</a:t>
                      </a:r>
                      <a:endParaRPr lang="en-CA" sz="4000" dirty="0"/>
                    </a:p>
                  </a:txBody>
                  <a:tcPr marT="0" marB="0" anchor="ctr" anchorCtr="1"/>
                </a:tc>
                <a:extLst>
                  <a:ext uri="{0D108BD9-81ED-4DB2-BD59-A6C34878D82A}">
                    <a16:rowId xmlns:a16="http://schemas.microsoft.com/office/drawing/2014/main" val="2742144740"/>
                  </a:ext>
                </a:extLst>
              </a:tr>
            </a:tbl>
          </a:graphicData>
        </a:graphic>
      </p:graphicFrame>
    </p:spTree>
    <p:extLst>
      <p:ext uri="{BB962C8B-B14F-4D97-AF65-F5344CB8AC3E}">
        <p14:creationId xmlns:p14="http://schemas.microsoft.com/office/powerpoint/2010/main" val="231335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sp>
        <p:nvSpPr>
          <p:cNvPr id="28" name="Rectangle 27">
            <a:extLst>
              <a:ext uri="{FF2B5EF4-FFF2-40B4-BE49-F238E27FC236}">
                <a16:creationId xmlns:a16="http://schemas.microsoft.com/office/drawing/2014/main" id="{4BBDB9DF-B0F9-49A9-B9F0-9D85A201FD4E}"/>
              </a:ext>
            </a:extLst>
          </p:cNvPr>
          <p:cNvSpPr/>
          <p:nvPr/>
        </p:nvSpPr>
        <p:spPr>
          <a:xfrm>
            <a:off x="4849504" y="2505670"/>
            <a:ext cx="249299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Hi, </a:t>
            </a:r>
            <a:r>
              <a:rPr lang="en-US" sz="5400" b="0" cap="none" spc="0" dirty="0" err="1">
                <a:ln w="0"/>
                <a:solidFill>
                  <a:schemeClr val="tx1"/>
                </a:solidFill>
                <a:effectLst>
                  <a:outerShdw blurRad="38100" dist="19050" dir="2700000" algn="tl" rotWithShape="0">
                    <a:schemeClr val="dk1">
                      <a:alpha val="40000"/>
                    </a:schemeClr>
                  </a:outerShdw>
                </a:effectLst>
              </a:rPr>
              <a:t>sait</a:t>
            </a: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7" name="TextBox 6">
            <a:extLst>
              <a:ext uri="{FF2B5EF4-FFF2-40B4-BE49-F238E27FC236}">
                <a16:creationId xmlns:a16="http://schemas.microsoft.com/office/drawing/2014/main" id="{0C6FDCE3-3E00-43ED-B24D-E487C4987A98}"/>
              </a:ext>
            </a:extLst>
          </p:cNvPr>
          <p:cNvSpPr txBox="1"/>
          <p:nvPr/>
        </p:nvSpPr>
        <p:spPr>
          <a:xfrm>
            <a:off x="902566" y="3993266"/>
            <a:ext cx="10440000" cy="400110"/>
          </a:xfrm>
          <a:prstGeom prst="rect">
            <a:avLst/>
          </a:prstGeom>
          <a:noFill/>
        </p:spPr>
        <p:txBody>
          <a:bodyPr wrap="square">
            <a:spAutoFit/>
          </a:bodyPr>
          <a:lstStyle/>
          <a:p>
            <a:pPr algn="ctr"/>
            <a:r>
              <a:rPr lang="en-CA" sz="2000" b="0" i="0" dirty="0">
                <a:solidFill>
                  <a:schemeClr val="accent2"/>
                </a:solidFill>
                <a:effectLst/>
                <a:latin typeface="Times New Roman" panose="02020603050405020304" pitchFamily="18" charset="0"/>
              </a:rPr>
              <a:t>010010000110100100101100001000000111001101100001011010010111010000100001</a:t>
            </a:r>
            <a:endParaRPr lang="en-CA" sz="2000" dirty="0">
              <a:solidFill>
                <a:schemeClr val="accent2"/>
              </a:solidFill>
            </a:endParaRPr>
          </a:p>
        </p:txBody>
      </p:sp>
    </p:spTree>
    <p:extLst>
      <p:ext uri="{BB962C8B-B14F-4D97-AF65-F5344CB8AC3E}">
        <p14:creationId xmlns:p14="http://schemas.microsoft.com/office/powerpoint/2010/main" val="2484726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1677-27F5-44EE-86DE-481B93F01E2B}"/>
              </a:ext>
            </a:extLst>
          </p:cNvPr>
          <p:cNvSpPr>
            <a:spLocks noGrp="1"/>
          </p:cNvSpPr>
          <p:nvPr>
            <p:ph type="title"/>
          </p:nvPr>
        </p:nvSpPr>
        <p:spPr/>
        <p:txBody>
          <a:bodyPr/>
          <a:lstStyle/>
          <a:p>
            <a:r>
              <a:rPr lang="en-CA" dirty="0">
                <a:solidFill>
                  <a:schemeClr val="accent2"/>
                </a:solidFill>
              </a:rPr>
              <a:t>One-time pad – Generating a pad</a:t>
            </a:r>
          </a:p>
        </p:txBody>
      </p:sp>
      <p:sp>
        <p:nvSpPr>
          <p:cNvPr id="3" name="Content Placeholder 2">
            <a:extLst>
              <a:ext uri="{FF2B5EF4-FFF2-40B4-BE49-F238E27FC236}">
                <a16:creationId xmlns:a16="http://schemas.microsoft.com/office/drawing/2014/main" id="{D6B67026-1EE5-4A51-8F97-00FCB17DEF4B}"/>
              </a:ext>
            </a:extLst>
          </p:cNvPr>
          <p:cNvSpPr>
            <a:spLocks noGrp="1"/>
          </p:cNvSpPr>
          <p:nvPr>
            <p:ph idx="1"/>
          </p:nvPr>
        </p:nvSpPr>
        <p:spPr/>
        <p:txBody>
          <a:bodyPr>
            <a:normAutofit lnSpcReduction="10000"/>
          </a:bodyPr>
          <a:lstStyle/>
          <a:p>
            <a:pPr>
              <a:lnSpc>
                <a:spcPct val="100000"/>
              </a:lnSpc>
            </a:pPr>
            <a:r>
              <a:rPr lang="en-CA" dirty="0"/>
              <a:t>Your pad needs to be as long as the message you want to encrypt.</a:t>
            </a:r>
          </a:p>
          <a:p>
            <a:pPr lvl="1">
              <a:lnSpc>
                <a:spcPct val="100000"/>
              </a:lnSpc>
            </a:pPr>
            <a:r>
              <a:rPr lang="en-CA" dirty="0"/>
              <a:t>If you need to encrypt a message that is 160 bits in length, your pad needs to have a size of at least 160 bits. </a:t>
            </a:r>
          </a:p>
          <a:p>
            <a:pPr lvl="1">
              <a:lnSpc>
                <a:spcPct val="100000"/>
              </a:lnSpc>
            </a:pPr>
            <a:endParaRPr lang="en-CA" dirty="0"/>
          </a:p>
          <a:p>
            <a:pPr lvl="1">
              <a:lnSpc>
                <a:spcPct val="100000"/>
              </a:lnSpc>
            </a:pPr>
            <a:r>
              <a:rPr lang="en-CA" dirty="0"/>
              <a:t>The pad needs to be as random as possible.</a:t>
            </a:r>
          </a:p>
          <a:p>
            <a:pPr lvl="2">
              <a:lnSpc>
                <a:spcPct val="100000"/>
              </a:lnSpc>
            </a:pPr>
            <a:r>
              <a:rPr lang="en-CA" dirty="0"/>
              <a:t>Just throw an unloaded coin 160 times and record a 0 for Heads of a 1 for Tails.</a:t>
            </a:r>
          </a:p>
          <a:p>
            <a:pPr lvl="2">
              <a:lnSpc>
                <a:spcPct val="100000"/>
              </a:lnSpc>
            </a:pPr>
            <a:endParaRPr lang="en-CA" dirty="0"/>
          </a:p>
          <a:p>
            <a:pPr>
              <a:lnSpc>
                <a:spcPct val="100000"/>
              </a:lnSpc>
            </a:pPr>
            <a:r>
              <a:rPr lang="en-CA" sz="2400" dirty="0"/>
              <a:t>You will then share the pad with the person that you want to communicate with.</a:t>
            </a:r>
          </a:p>
          <a:p>
            <a:endParaRPr lang="en-CA" dirty="0"/>
          </a:p>
        </p:txBody>
      </p:sp>
    </p:spTree>
    <p:extLst>
      <p:ext uri="{BB962C8B-B14F-4D97-AF65-F5344CB8AC3E}">
        <p14:creationId xmlns:p14="http://schemas.microsoft.com/office/powerpoint/2010/main" val="300530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A99C-B679-4CC1-8835-B66BDCD0D511}"/>
              </a:ext>
            </a:extLst>
          </p:cNvPr>
          <p:cNvSpPr>
            <a:spLocks noGrp="1"/>
          </p:cNvSpPr>
          <p:nvPr>
            <p:ph type="title"/>
          </p:nvPr>
        </p:nvSpPr>
        <p:spPr/>
        <p:txBody>
          <a:bodyPr>
            <a:normAutofit/>
          </a:bodyPr>
          <a:lstStyle/>
          <a:p>
            <a:r>
              <a:rPr lang="en-CA" sz="3600" dirty="0">
                <a:solidFill>
                  <a:schemeClr val="accent2"/>
                </a:solidFill>
              </a:rPr>
              <a:t>One-time pad – Encrypting the message</a:t>
            </a:r>
          </a:p>
        </p:txBody>
      </p:sp>
      <p:sp>
        <p:nvSpPr>
          <p:cNvPr id="3" name="Content Placeholder 2">
            <a:extLst>
              <a:ext uri="{FF2B5EF4-FFF2-40B4-BE49-F238E27FC236}">
                <a16:creationId xmlns:a16="http://schemas.microsoft.com/office/drawing/2014/main" id="{498BA3DF-907B-4329-A357-53009DD6289C}"/>
              </a:ext>
            </a:extLst>
          </p:cNvPr>
          <p:cNvSpPr>
            <a:spLocks noGrp="1"/>
          </p:cNvSpPr>
          <p:nvPr>
            <p:ph idx="1"/>
          </p:nvPr>
        </p:nvSpPr>
        <p:spPr/>
        <p:txBody>
          <a:bodyPr/>
          <a:lstStyle/>
          <a:p>
            <a:r>
              <a:rPr lang="en-CA" dirty="0"/>
              <a:t>Once the time arrives, you are going to use the pad to encrypt the message.</a:t>
            </a:r>
          </a:p>
          <a:p>
            <a:endParaRPr lang="en-CA" dirty="0"/>
          </a:p>
          <a:p>
            <a:r>
              <a:rPr lang="en-CA" dirty="0"/>
              <a:t>The encryption mechanism is a simple XOR operation.</a:t>
            </a:r>
          </a:p>
          <a:p>
            <a:pPr lvl="1"/>
            <a:r>
              <a:rPr lang="en-CA" sz="2000" dirty="0"/>
              <a:t>If the coin-bit and the message-bit are equal, then store a 0</a:t>
            </a:r>
          </a:p>
          <a:p>
            <a:pPr lvl="1"/>
            <a:r>
              <a:rPr lang="en-CA" sz="2000" dirty="0"/>
              <a:t>If the coin-bit and the message-bit are different, then store a 1</a:t>
            </a:r>
          </a:p>
          <a:p>
            <a:endParaRPr lang="en-CA" dirty="0"/>
          </a:p>
        </p:txBody>
      </p:sp>
    </p:spTree>
    <p:extLst>
      <p:ext uri="{BB962C8B-B14F-4D97-AF65-F5344CB8AC3E}">
        <p14:creationId xmlns:p14="http://schemas.microsoft.com/office/powerpoint/2010/main" val="119770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Box 426">
            <a:extLst>
              <a:ext uri="{FF2B5EF4-FFF2-40B4-BE49-F238E27FC236}">
                <a16:creationId xmlns:a16="http://schemas.microsoft.com/office/drawing/2014/main" id="{636AB10B-F511-4273-B9FB-5A56931EC0E9}"/>
              </a:ext>
            </a:extLst>
          </p:cNvPr>
          <p:cNvSpPr txBox="1"/>
          <p:nvPr/>
        </p:nvSpPr>
        <p:spPr>
          <a:xfrm>
            <a:off x="10850628" y="4927995"/>
            <a:ext cx="614271" cy="1025987"/>
          </a:xfrm>
          <a:prstGeom prst="rect">
            <a:avLst/>
          </a:prstGeom>
          <a:noFill/>
        </p:spPr>
        <p:txBody>
          <a:bodyPr wrap="square" rtlCol="0">
            <a:spAutoFit/>
          </a:bodyPr>
          <a:lstStyle/>
          <a:p>
            <a:pPr>
              <a:lnSpc>
                <a:spcPct val="90000"/>
              </a:lnSpc>
              <a:buClr>
                <a:schemeClr val="tx1"/>
              </a:buClr>
            </a:pPr>
            <a:r>
              <a:rPr lang="en-US" sz="6600" dirty="0">
                <a:solidFill>
                  <a:schemeClr val="accent4">
                    <a:alpha val="65000"/>
                  </a:schemeClr>
                </a:solidFill>
              </a:rPr>
              <a:t>1</a:t>
            </a:r>
          </a:p>
        </p:txBody>
      </p:sp>
      <p:sp>
        <p:nvSpPr>
          <p:cNvPr id="426" name="TextBox 425">
            <a:extLst>
              <a:ext uri="{FF2B5EF4-FFF2-40B4-BE49-F238E27FC236}">
                <a16:creationId xmlns:a16="http://schemas.microsoft.com/office/drawing/2014/main" id="{BC9B53BE-FDF1-4701-8EA8-542E4F3ADA12}"/>
              </a:ext>
            </a:extLst>
          </p:cNvPr>
          <p:cNvSpPr txBox="1"/>
          <p:nvPr/>
        </p:nvSpPr>
        <p:spPr>
          <a:xfrm>
            <a:off x="10850628" y="4929838"/>
            <a:ext cx="696024" cy="1025987"/>
          </a:xfrm>
          <a:prstGeom prst="rect">
            <a:avLst/>
          </a:prstGeom>
          <a:noFill/>
        </p:spPr>
        <p:txBody>
          <a:bodyPr wrap="none" rtlCol="0">
            <a:spAutoFit/>
          </a:bodyPr>
          <a:lstStyle/>
          <a:p>
            <a:pPr>
              <a:lnSpc>
                <a:spcPct val="90000"/>
              </a:lnSpc>
              <a:buClr>
                <a:schemeClr val="tx1"/>
              </a:buClr>
            </a:pPr>
            <a:r>
              <a:rPr lang="en-US" sz="6600" dirty="0">
                <a:solidFill>
                  <a:schemeClr val="accent4">
                    <a:alpha val="65000"/>
                  </a:schemeClr>
                </a:solidFill>
              </a:rPr>
              <a:t>0</a:t>
            </a:r>
          </a:p>
        </p:txBody>
      </p:sp>
      <p:sp>
        <p:nvSpPr>
          <p:cNvPr id="424" name="TextBox 423">
            <a:extLst>
              <a:ext uri="{FF2B5EF4-FFF2-40B4-BE49-F238E27FC236}">
                <a16:creationId xmlns:a16="http://schemas.microsoft.com/office/drawing/2014/main" id="{90AC513B-A4B9-4858-AFFF-0B9EFF6651E7}"/>
              </a:ext>
            </a:extLst>
          </p:cNvPr>
          <p:cNvSpPr txBox="1"/>
          <p:nvPr/>
        </p:nvSpPr>
        <p:spPr>
          <a:xfrm>
            <a:off x="9533748" y="4934605"/>
            <a:ext cx="614271" cy="1025987"/>
          </a:xfrm>
          <a:prstGeom prst="rect">
            <a:avLst/>
          </a:prstGeom>
          <a:noFill/>
        </p:spPr>
        <p:txBody>
          <a:bodyPr wrap="none" rtlCol="0">
            <a:spAutoFit/>
          </a:bodyPr>
          <a:lstStyle/>
          <a:p>
            <a:pPr>
              <a:lnSpc>
                <a:spcPct val="90000"/>
              </a:lnSpc>
              <a:buClr>
                <a:schemeClr val="tx1"/>
              </a:buClr>
            </a:pPr>
            <a:r>
              <a:rPr lang="en-US" sz="6600" dirty="0">
                <a:solidFill>
                  <a:schemeClr val="accent4">
                    <a:alpha val="65000"/>
                  </a:schemeClr>
                </a:solidFill>
              </a:rPr>
              <a:t>1</a:t>
            </a:r>
          </a:p>
        </p:txBody>
      </p:sp>
      <p:sp>
        <p:nvSpPr>
          <p:cNvPr id="425" name="TextBox 424">
            <a:extLst>
              <a:ext uri="{FF2B5EF4-FFF2-40B4-BE49-F238E27FC236}">
                <a16:creationId xmlns:a16="http://schemas.microsoft.com/office/drawing/2014/main" id="{85C147E1-5CD3-4470-AFE0-D49A944AB35D}"/>
              </a:ext>
            </a:extLst>
          </p:cNvPr>
          <p:cNvSpPr txBox="1"/>
          <p:nvPr/>
        </p:nvSpPr>
        <p:spPr>
          <a:xfrm>
            <a:off x="9533748" y="4932762"/>
            <a:ext cx="614271" cy="1025987"/>
          </a:xfrm>
          <a:prstGeom prst="rect">
            <a:avLst/>
          </a:prstGeom>
          <a:noFill/>
        </p:spPr>
        <p:txBody>
          <a:bodyPr wrap="square" rtlCol="0">
            <a:spAutoFit/>
          </a:bodyPr>
          <a:lstStyle/>
          <a:p>
            <a:pPr>
              <a:lnSpc>
                <a:spcPct val="90000"/>
              </a:lnSpc>
              <a:buClr>
                <a:schemeClr val="tx1"/>
              </a:buClr>
            </a:pPr>
            <a:r>
              <a:rPr lang="en-US" sz="6600" dirty="0">
                <a:solidFill>
                  <a:schemeClr val="accent4">
                    <a:alpha val="65000"/>
                  </a:schemeClr>
                </a:solidFill>
              </a:rPr>
              <a:t>0</a:t>
            </a:r>
          </a:p>
        </p:txBody>
      </p:sp>
      <p:sp>
        <p:nvSpPr>
          <p:cNvPr id="423" name="TextBox 422">
            <a:extLst>
              <a:ext uri="{FF2B5EF4-FFF2-40B4-BE49-F238E27FC236}">
                <a16:creationId xmlns:a16="http://schemas.microsoft.com/office/drawing/2014/main" id="{762C60F4-CD56-44AE-8178-4C6F726D5E2B}"/>
              </a:ext>
            </a:extLst>
          </p:cNvPr>
          <p:cNvSpPr txBox="1"/>
          <p:nvPr/>
        </p:nvSpPr>
        <p:spPr>
          <a:xfrm>
            <a:off x="8089763" y="4932762"/>
            <a:ext cx="614271" cy="1025987"/>
          </a:xfrm>
          <a:prstGeom prst="rect">
            <a:avLst/>
          </a:prstGeom>
          <a:noFill/>
        </p:spPr>
        <p:txBody>
          <a:bodyPr wrap="square" rtlCol="0">
            <a:spAutoFit/>
          </a:bodyPr>
          <a:lstStyle/>
          <a:p>
            <a:pPr>
              <a:lnSpc>
                <a:spcPct val="90000"/>
              </a:lnSpc>
              <a:buClr>
                <a:schemeClr val="tx1"/>
              </a:buClr>
            </a:pPr>
            <a:r>
              <a:rPr lang="en-US" sz="6600" dirty="0">
                <a:solidFill>
                  <a:schemeClr val="accent4">
                    <a:alpha val="65000"/>
                  </a:schemeClr>
                </a:solidFill>
              </a:rPr>
              <a:t>1</a:t>
            </a:r>
          </a:p>
        </p:txBody>
      </p:sp>
      <p:sp>
        <p:nvSpPr>
          <p:cNvPr id="422" name="TextBox 421">
            <a:extLst>
              <a:ext uri="{FF2B5EF4-FFF2-40B4-BE49-F238E27FC236}">
                <a16:creationId xmlns:a16="http://schemas.microsoft.com/office/drawing/2014/main" id="{CA397224-00B5-411A-A2AD-4620A781E930}"/>
              </a:ext>
            </a:extLst>
          </p:cNvPr>
          <p:cNvSpPr txBox="1"/>
          <p:nvPr/>
        </p:nvSpPr>
        <p:spPr>
          <a:xfrm>
            <a:off x="8089763" y="4934605"/>
            <a:ext cx="696024" cy="1025987"/>
          </a:xfrm>
          <a:prstGeom prst="rect">
            <a:avLst/>
          </a:prstGeom>
          <a:noFill/>
        </p:spPr>
        <p:txBody>
          <a:bodyPr wrap="none" rtlCol="0">
            <a:spAutoFit/>
          </a:bodyPr>
          <a:lstStyle/>
          <a:p>
            <a:pPr>
              <a:lnSpc>
                <a:spcPct val="90000"/>
              </a:lnSpc>
              <a:buClr>
                <a:schemeClr val="tx1"/>
              </a:buClr>
            </a:pPr>
            <a:r>
              <a:rPr lang="en-US" sz="6600" dirty="0">
                <a:solidFill>
                  <a:schemeClr val="accent4">
                    <a:alpha val="65000"/>
                  </a:schemeClr>
                </a:solidFill>
              </a:rPr>
              <a:t>0</a:t>
            </a:r>
          </a:p>
        </p:txBody>
      </p:sp>
      <p:sp>
        <p:nvSpPr>
          <p:cNvPr id="420" name="TextBox 419">
            <a:extLst>
              <a:ext uri="{FF2B5EF4-FFF2-40B4-BE49-F238E27FC236}">
                <a16:creationId xmlns:a16="http://schemas.microsoft.com/office/drawing/2014/main" id="{3FA284D6-A3D9-4CDA-8948-05770C2762C7}"/>
              </a:ext>
            </a:extLst>
          </p:cNvPr>
          <p:cNvSpPr txBox="1"/>
          <p:nvPr/>
        </p:nvSpPr>
        <p:spPr>
          <a:xfrm>
            <a:off x="6686776" y="4937652"/>
            <a:ext cx="614271" cy="1025987"/>
          </a:xfrm>
          <a:prstGeom prst="rect">
            <a:avLst/>
          </a:prstGeom>
          <a:noFill/>
        </p:spPr>
        <p:txBody>
          <a:bodyPr wrap="none" rtlCol="0">
            <a:spAutoFit/>
          </a:bodyPr>
          <a:lstStyle/>
          <a:p>
            <a:pPr>
              <a:lnSpc>
                <a:spcPct val="90000"/>
              </a:lnSpc>
              <a:buClr>
                <a:schemeClr val="tx1"/>
              </a:buClr>
            </a:pPr>
            <a:r>
              <a:rPr lang="en-US" sz="6600" dirty="0">
                <a:solidFill>
                  <a:schemeClr val="accent4">
                    <a:alpha val="65000"/>
                  </a:schemeClr>
                </a:solidFill>
              </a:rPr>
              <a:t>1</a:t>
            </a:r>
          </a:p>
        </p:txBody>
      </p:sp>
      <p:sp>
        <p:nvSpPr>
          <p:cNvPr id="421" name="TextBox 420">
            <a:extLst>
              <a:ext uri="{FF2B5EF4-FFF2-40B4-BE49-F238E27FC236}">
                <a16:creationId xmlns:a16="http://schemas.microsoft.com/office/drawing/2014/main" id="{754896A5-65C2-40E7-9DEC-BE19BFFC6A7E}"/>
              </a:ext>
            </a:extLst>
          </p:cNvPr>
          <p:cNvSpPr txBox="1"/>
          <p:nvPr/>
        </p:nvSpPr>
        <p:spPr>
          <a:xfrm>
            <a:off x="6686776" y="4935809"/>
            <a:ext cx="614271" cy="1025987"/>
          </a:xfrm>
          <a:prstGeom prst="rect">
            <a:avLst/>
          </a:prstGeom>
          <a:noFill/>
        </p:spPr>
        <p:txBody>
          <a:bodyPr wrap="square" rtlCol="0">
            <a:spAutoFit/>
          </a:bodyPr>
          <a:lstStyle/>
          <a:p>
            <a:pPr>
              <a:lnSpc>
                <a:spcPct val="90000"/>
              </a:lnSpc>
              <a:buClr>
                <a:schemeClr val="tx1"/>
              </a:buClr>
            </a:pPr>
            <a:r>
              <a:rPr lang="en-US" sz="6600" dirty="0">
                <a:solidFill>
                  <a:schemeClr val="accent4">
                    <a:alpha val="65000"/>
                  </a:schemeClr>
                </a:solidFill>
              </a:rPr>
              <a:t>0</a:t>
            </a:r>
          </a:p>
        </p:txBody>
      </p:sp>
      <p:sp>
        <p:nvSpPr>
          <p:cNvPr id="418" name="TextBox 417">
            <a:extLst>
              <a:ext uri="{FF2B5EF4-FFF2-40B4-BE49-F238E27FC236}">
                <a16:creationId xmlns:a16="http://schemas.microsoft.com/office/drawing/2014/main" id="{580255BC-6ABE-47C2-98AD-7554FF1776B9}"/>
              </a:ext>
            </a:extLst>
          </p:cNvPr>
          <p:cNvSpPr txBox="1"/>
          <p:nvPr/>
        </p:nvSpPr>
        <p:spPr>
          <a:xfrm>
            <a:off x="5371046" y="4933071"/>
            <a:ext cx="614271" cy="1025987"/>
          </a:xfrm>
          <a:prstGeom prst="rect">
            <a:avLst/>
          </a:prstGeom>
          <a:noFill/>
        </p:spPr>
        <p:txBody>
          <a:bodyPr wrap="none" rtlCol="0">
            <a:spAutoFit/>
          </a:bodyPr>
          <a:lstStyle/>
          <a:p>
            <a:pPr>
              <a:lnSpc>
                <a:spcPct val="90000"/>
              </a:lnSpc>
              <a:buClr>
                <a:schemeClr val="tx1"/>
              </a:buClr>
            </a:pPr>
            <a:r>
              <a:rPr lang="en-US" sz="6600" dirty="0">
                <a:solidFill>
                  <a:schemeClr val="accent4">
                    <a:alpha val="65000"/>
                  </a:schemeClr>
                </a:solidFill>
              </a:rPr>
              <a:t>1</a:t>
            </a:r>
          </a:p>
        </p:txBody>
      </p:sp>
      <p:sp>
        <p:nvSpPr>
          <p:cNvPr id="419" name="TextBox 418">
            <a:extLst>
              <a:ext uri="{FF2B5EF4-FFF2-40B4-BE49-F238E27FC236}">
                <a16:creationId xmlns:a16="http://schemas.microsoft.com/office/drawing/2014/main" id="{91EBEE55-4C99-4A79-977D-1A2CBF675098}"/>
              </a:ext>
            </a:extLst>
          </p:cNvPr>
          <p:cNvSpPr txBox="1"/>
          <p:nvPr/>
        </p:nvSpPr>
        <p:spPr>
          <a:xfrm>
            <a:off x="5371046" y="4931228"/>
            <a:ext cx="614271" cy="1025987"/>
          </a:xfrm>
          <a:prstGeom prst="rect">
            <a:avLst/>
          </a:prstGeom>
          <a:noFill/>
        </p:spPr>
        <p:txBody>
          <a:bodyPr wrap="square" rtlCol="0">
            <a:spAutoFit/>
          </a:bodyPr>
          <a:lstStyle/>
          <a:p>
            <a:pPr>
              <a:lnSpc>
                <a:spcPct val="90000"/>
              </a:lnSpc>
              <a:buClr>
                <a:schemeClr val="tx1"/>
              </a:buClr>
            </a:pPr>
            <a:r>
              <a:rPr lang="en-US" sz="6600" dirty="0">
                <a:solidFill>
                  <a:schemeClr val="accent4">
                    <a:alpha val="65000"/>
                  </a:schemeClr>
                </a:solidFill>
              </a:rPr>
              <a:t>0</a:t>
            </a:r>
          </a:p>
        </p:txBody>
      </p:sp>
      <p:sp>
        <p:nvSpPr>
          <p:cNvPr id="414" name="TextBox 413">
            <a:extLst>
              <a:ext uri="{FF2B5EF4-FFF2-40B4-BE49-F238E27FC236}">
                <a16:creationId xmlns:a16="http://schemas.microsoft.com/office/drawing/2014/main" id="{4B7F51B7-A769-45ED-A37E-23C1B38AD320}"/>
              </a:ext>
            </a:extLst>
          </p:cNvPr>
          <p:cNvSpPr txBox="1"/>
          <p:nvPr/>
        </p:nvSpPr>
        <p:spPr>
          <a:xfrm>
            <a:off x="2556033" y="4933071"/>
            <a:ext cx="696024" cy="1025987"/>
          </a:xfrm>
          <a:prstGeom prst="rect">
            <a:avLst/>
          </a:prstGeom>
          <a:noFill/>
        </p:spPr>
        <p:txBody>
          <a:bodyPr wrap="none" rtlCol="0">
            <a:spAutoFit/>
          </a:bodyPr>
          <a:lstStyle/>
          <a:p>
            <a:pPr>
              <a:lnSpc>
                <a:spcPct val="90000"/>
              </a:lnSpc>
              <a:buClr>
                <a:schemeClr val="tx1"/>
              </a:buClr>
            </a:pPr>
            <a:r>
              <a:rPr lang="en-US" sz="6600" dirty="0">
                <a:solidFill>
                  <a:schemeClr val="accent4">
                    <a:alpha val="65000"/>
                  </a:schemeClr>
                </a:solidFill>
              </a:rPr>
              <a:t>0</a:t>
            </a:r>
          </a:p>
        </p:txBody>
      </p:sp>
      <p:sp>
        <p:nvSpPr>
          <p:cNvPr id="417" name="TextBox 416">
            <a:extLst>
              <a:ext uri="{FF2B5EF4-FFF2-40B4-BE49-F238E27FC236}">
                <a16:creationId xmlns:a16="http://schemas.microsoft.com/office/drawing/2014/main" id="{1548303C-5EE8-4BB8-9CF7-DA449CFDE0DC}"/>
              </a:ext>
            </a:extLst>
          </p:cNvPr>
          <p:cNvSpPr txBox="1"/>
          <p:nvPr/>
        </p:nvSpPr>
        <p:spPr>
          <a:xfrm>
            <a:off x="3953493" y="4930919"/>
            <a:ext cx="614271" cy="1025987"/>
          </a:xfrm>
          <a:prstGeom prst="rect">
            <a:avLst/>
          </a:prstGeom>
          <a:noFill/>
        </p:spPr>
        <p:txBody>
          <a:bodyPr wrap="square" rtlCol="0">
            <a:spAutoFit/>
          </a:bodyPr>
          <a:lstStyle/>
          <a:p>
            <a:pPr>
              <a:lnSpc>
                <a:spcPct val="90000"/>
              </a:lnSpc>
              <a:buClr>
                <a:schemeClr val="tx1"/>
              </a:buClr>
            </a:pPr>
            <a:r>
              <a:rPr lang="en-US" sz="6600" dirty="0">
                <a:solidFill>
                  <a:schemeClr val="accent4">
                    <a:alpha val="65000"/>
                  </a:schemeClr>
                </a:solidFill>
              </a:rPr>
              <a:t>1</a:t>
            </a:r>
          </a:p>
        </p:txBody>
      </p:sp>
      <p:sp>
        <p:nvSpPr>
          <p:cNvPr id="416" name="TextBox 415">
            <a:extLst>
              <a:ext uri="{FF2B5EF4-FFF2-40B4-BE49-F238E27FC236}">
                <a16:creationId xmlns:a16="http://schemas.microsoft.com/office/drawing/2014/main" id="{1629F311-926A-49AA-9F37-C8C54BA67A6C}"/>
              </a:ext>
            </a:extLst>
          </p:cNvPr>
          <p:cNvSpPr txBox="1"/>
          <p:nvPr/>
        </p:nvSpPr>
        <p:spPr>
          <a:xfrm>
            <a:off x="3953493" y="4932762"/>
            <a:ext cx="696024" cy="1025987"/>
          </a:xfrm>
          <a:prstGeom prst="rect">
            <a:avLst/>
          </a:prstGeom>
          <a:noFill/>
        </p:spPr>
        <p:txBody>
          <a:bodyPr wrap="none" rtlCol="0">
            <a:spAutoFit/>
          </a:bodyPr>
          <a:lstStyle/>
          <a:p>
            <a:pPr>
              <a:lnSpc>
                <a:spcPct val="90000"/>
              </a:lnSpc>
              <a:buClr>
                <a:schemeClr val="tx1"/>
              </a:buClr>
            </a:pPr>
            <a:r>
              <a:rPr lang="en-US" sz="6600" dirty="0">
                <a:solidFill>
                  <a:schemeClr val="accent4">
                    <a:alpha val="65000"/>
                  </a:schemeClr>
                </a:solidFill>
              </a:rPr>
              <a:t>0</a:t>
            </a:r>
          </a:p>
        </p:txBody>
      </p:sp>
      <p:sp>
        <p:nvSpPr>
          <p:cNvPr id="415" name="TextBox 414">
            <a:extLst>
              <a:ext uri="{FF2B5EF4-FFF2-40B4-BE49-F238E27FC236}">
                <a16:creationId xmlns:a16="http://schemas.microsoft.com/office/drawing/2014/main" id="{DA91993C-1B0F-412D-86BC-1B5E3A223DF4}"/>
              </a:ext>
            </a:extLst>
          </p:cNvPr>
          <p:cNvSpPr txBox="1"/>
          <p:nvPr/>
        </p:nvSpPr>
        <p:spPr>
          <a:xfrm>
            <a:off x="2556033" y="4931228"/>
            <a:ext cx="614271" cy="1025987"/>
          </a:xfrm>
          <a:prstGeom prst="rect">
            <a:avLst/>
          </a:prstGeom>
          <a:noFill/>
        </p:spPr>
        <p:txBody>
          <a:bodyPr wrap="square" rtlCol="0">
            <a:spAutoFit/>
          </a:bodyPr>
          <a:lstStyle/>
          <a:p>
            <a:pPr>
              <a:lnSpc>
                <a:spcPct val="90000"/>
              </a:lnSpc>
              <a:buClr>
                <a:schemeClr val="tx1"/>
              </a:buClr>
            </a:pPr>
            <a:r>
              <a:rPr lang="en-US" sz="6600" dirty="0">
                <a:solidFill>
                  <a:schemeClr val="accent4">
                    <a:alpha val="65000"/>
                  </a:schemeClr>
                </a:solidFill>
              </a:rPr>
              <a:t>1</a:t>
            </a:r>
          </a:p>
        </p:txBody>
      </p:sp>
      <p:sp>
        <p:nvSpPr>
          <p:cNvPr id="410" name="TextBox 409">
            <a:extLst>
              <a:ext uri="{FF2B5EF4-FFF2-40B4-BE49-F238E27FC236}">
                <a16:creationId xmlns:a16="http://schemas.microsoft.com/office/drawing/2014/main" id="{D7A97D58-474C-4C00-BA3B-D00DE9CC70B0}"/>
              </a:ext>
            </a:extLst>
          </p:cNvPr>
          <p:cNvSpPr txBox="1"/>
          <p:nvPr/>
        </p:nvSpPr>
        <p:spPr>
          <a:xfrm>
            <a:off x="1174927" y="4942851"/>
            <a:ext cx="614271" cy="1025987"/>
          </a:xfrm>
          <a:prstGeom prst="rect">
            <a:avLst/>
          </a:prstGeom>
          <a:noFill/>
        </p:spPr>
        <p:txBody>
          <a:bodyPr wrap="none" rtlCol="0">
            <a:spAutoFit/>
          </a:bodyPr>
          <a:lstStyle/>
          <a:p>
            <a:pPr>
              <a:lnSpc>
                <a:spcPct val="90000"/>
              </a:lnSpc>
              <a:buClr>
                <a:schemeClr val="tx1"/>
              </a:buClr>
            </a:pPr>
            <a:r>
              <a:rPr lang="en-US" sz="6600" dirty="0">
                <a:solidFill>
                  <a:schemeClr val="accent4">
                    <a:alpha val="65000"/>
                  </a:schemeClr>
                </a:solidFill>
              </a:rPr>
              <a:t>1</a:t>
            </a:r>
          </a:p>
        </p:txBody>
      </p:sp>
      <p:sp>
        <p:nvSpPr>
          <p:cNvPr id="411" name="TextBox 410">
            <a:extLst>
              <a:ext uri="{FF2B5EF4-FFF2-40B4-BE49-F238E27FC236}">
                <a16:creationId xmlns:a16="http://schemas.microsoft.com/office/drawing/2014/main" id="{FD3FDB28-6578-4581-A3C7-0FEC142FDEF3}"/>
              </a:ext>
            </a:extLst>
          </p:cNvPr>
          <p:cNvSpPr txBox="1"/>
          <p:nvPr/>
        </p:nvSpPr>
        <p:spPr>
          <a:xfrm>
            <a:off x="1174927" y="4941008"/>
            <a:ext cx="614271" cy="1025987"/>
          </a:xfrm>
          <a:prstGeom prst="rect">
            <a:avLst/>
          </a:prstGeom>
          <a:noFill/>
        </p:spPr>
        <p:txBody>
          <a:bodyPr wrap="square" rtlCol="0">
            <a:spAutoFit/>
          </a:bodyPr>
          <a:lstStyle/>
          <a:p>
            <a:pPr>
              <a:lnSpc>
                <a:spcPct val="90000"/>
              </a:lnSpc>
              <a:buClr>
                <a:schemeClr val="tx1"/>
              </a:buClr>
            </a:pPr>
            <a:r>
              <a:rPr lang="en-US" sz="6600" dirty="0">
                <a:solidFill>
                  <a:schemeClr val="accent4">
                    <a:alpha val="65000"/>
                  </a:schemeClr>
                </a:solidFill>
              </a:rPr>
              <a:t>0</a:t>
            </a:r>
          </a:p>
        </p:txBody>
      </p:sp>
      <p:grpSp>
        <p:nvGrpSpPr>
          <p:cNvPr id="141" name="Group 140">
            <a:extLst>
              <a:ext uri="{FF2B5EF4-FFF2-40B4-BE49-F238E27FC236}">
                <a16:creationId xmlns:a16="http://schemas.microsoft.com/office/drawing/2014/main" id="{7278823C-3A54-4406-BE11-C98AA6918147}"/>
              </a:ext>
            </a:extLst>
          </p:cNvPr>
          <p:cNvGrpSpPr/>
          <p:nvPr/>
        </p:nvGrpSpPr>
        <p:grpSpPr>
          <a:xfrm>
            <a:off x="6417311" y="1800000"/>
            <a:ext cx="1152128" cy="1080120"/>
            <a:chOff x="3359696" y="2492896"/>
            <a:chExt cx="1152128" cy="1080120"/>
          </a:xfrm>
        </p:grpSpPr>
        <p:pic>
          <p:nvPicPr>
            <p:cNvPr id="142" name="Picture 141" hidden="1">
              <a:extLst>
                <a:ext uri="{FF2B5EF4-FFF2-40B4-BE49-F238E27FC236}">
                  <a16:creationId xmlns:a16="http://schemas.microsoft.com/office/drawing/2014/main" id="{C6F66F18-D673-4CE9-BE6F-C9E882C2BB8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26200" y="2598822"/>
              <a:ext cx="704590" cy="778243"/>
            </a:xfrm>
            <a:prstGeom prst="rect">
              <a:avLst/>
            </a:prstGeom>
          </p:spPr>
        </p:pic>
        <p:grpSp>
          <p:nvGrpSpPr>
            <p:cNvPr id="143" name="Group 142">
              <a:extLst>
                <a:ext uri="{FF2B5EF4-FFF2-40B4-BE49-F238E27FC236}">
                  <a16:creationId xmlns:a16="http://schemas.microsoft.com/office/drawing/2014/main" id="{E9830126-5820-4FEE-8950-B2434E1037CD}"/>
                </a:ext>
              </a:extLst>
            </p:cNvPr>
            <p:cNvGrpSpPr/>
            <p:nvPr/>
          </p:nvGrpSpPr>
          <p:grpSpPr>
            <a:xfrm>
              <a:off x="3359696" y="2492896"/>
              <a:ext cx="1152128" cy="1080120"/>
              <a:chOff x="7976394" y="2138538"/>
              <a:chExt cx="700881" cy="696380"/>
            </a:xfrm>
            <a:solidFill>
              <a:schemeClr val="accent2"/>
            </a:solidFill>
          </p:grpSpPr>
          <p:grpSp>
            <p:nvGrpSpPr>
              <p:cNvPr id="144" name="Group 186">
                <a:extLst>
                  <a:ext uri="{FF2B5EF4-FFF2-40B4-BE49-F238E27FC236}">
                    <a16:creationId xmlns:a16="http://schemas.microsoft.com/office/drawing/2014/main" id="{B45BAF36-2AB1-44CB-ADCC-FB3C2243B7BF}"/>
                  </a:ext>
                </a:extLst>
              </p:cNvPr>
              <p:cNvGrpSpPr>
                <a:grpSpLocks noChangeAspect="1"/>
              </p:cNvGrpSpPr>
              <p:nvPr>
                <p:custDataLst>
                  <p:custData r:id="rId17"/>
                </p:custDataLst>
              </p:nvPr>
            </p:nvGrpSpPr>
            <p:grpSpPr bwMode="auto">
              <a:xfrm>
                <a:off x="7976394" y="2138538"/>
                <a:ext cx="700881" cy="696380"/>
                <a:chOff x="5236" y="2673"/>
                <a:chExt cx="623" cy="619"/>
              </a:xfrm>
              <a:grpFill/>
            </p:grpSpPr>
            <p:sp>
              <p:nvSpPr>
                <p:cNvPr id="146" name="Freeform 187">
                  <a:extLst>
                    <a:ext uri="{FF2B5EF4-FFF2-40B4-BE49-F238E27FC236}">
                      <a16:creationId xmlns:a16="http://schemas.microsoft.com/office/drawing/2014/main" id="{8F82688E-7DB4-48B0-93D8-96F9B295014C}"/>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147" name="Freeform 189">
                  <a:extLst>
                    <a:ext uri="{FF2B5EF4-FFF2-40B4-BE49-F238E27FC236}">
                      <a16:creationId xmlns:a16="http://schemas.microsoft.com/office/drawing/2014/main" id="{93F56844-666F-4012-B3F3-A93B77AE10D0}"/>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48" name="Freeform 194">
                  <a:extLst>
                    <a:ext uri="{FF2B5EF4-FFF2-40B4-BE49-F238E27FC236}">
                      <a16:creationId xmlns:a16="http://schemas.microsoft.com/office/drawing/2014/main" id="{A4A739B3-C4EF-422F-8137-D0DBC673A67A}"/>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49" name="Freeform 195">
                  <a:extLst>
                    <a:ext uri="{FF2B5EF4-FFF2-40B4-BE49-F238E27FC236}">
                      <a16:creationId xmlns:a16="http://schemas.microsoft.com/office/drawing/2014/main" id="{7779C59F-0EA4-44D4-809D-C55FA53CE990}"/>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0" name="Freeform 196">
                  <a:extLst>
                    <a:ext uri="{FF2B5EF4-FFF2-40B4-BE49-F238E27FC236}">
                      <a16:creationId xmlns:a16="http://schemas.microsoft.com/office/drawing/2014/main" id="{CA7B49B5-8A60-477C-81D8-C4A31976319C}"/>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1" name="Freeform 197">
                  <a:extLst>
                    <a:ext uri="{FF2B5EF4-FFF2-40B4-BE49-F238E27FC236}">
                      <a16:creationId xmlns:a16="http://schemas.microsoft.com/office/drawing/2014/main" id="{2CE555DA-6688-45D2-8E60-F99382022823}"/>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2" name="Freeform 198">
                  <a:extLst>
                    <a:ext uri="{FF2B5EF4-FFF2-40B4-BE49-F238E27FC236}">
                      <a16:creationId xmlns:a16="http://schemas.microsoft.com/office/drawing/2014/main" id="{BB4E851C-1FF7-4E5F-B47F-920E48D5741E}"/>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3" name="Freeform 199">
                  <a:extLst>
                    <a:ext uri="{FF2B5EF4-FFF2-40B4-BE49-F238E27FC236}">
                      <a16:creationId xmlns:a16="http://schemas.microsoft.com/office/drawing/2014/main" id="{645460A6-D335-4C90-9CF4-88A72C49B29A}"/>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4" name="Freeform 200">
                  <a:extLst>
                    <a:ext uri="{FF2B5EF4-FFF2-40B4-BE49-F238E27FC236}">
                      <a16:creationId xmlns:a16="http://schemas.microsoft.com/office/drawing/2014/main" id="{A79B582A-B912-459B-A742-A66B2FAD6E40}"/>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5" name="Freeform 201">
                  <a:extLst>
                    <a:ext uri="{FF2B5EF4-FFF2-40B4-BE49-F238E27FC236}">
                      <a16:creationId xmlns:a16="http://schemas.microsoft.com/office/drawing/2014/main" id="{0FBC0175-9AB8-4691-A153-935C401E1165}"/>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6" name="Freeform 202">
                  <a:extLst>
                    <a:ext uri="{FF2B5EF4-FFF2-40B4-BE49-F238E27FC236}">
                      <a16:creationId xmlns:a16="http://schemas.microsoft.com/office/drawing/2014/main" id="{1540883A-942B-493D-8E8A-F40AE3B6B185}"/>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7" name="Freeform 203">
                  <a:extLst>
                    <a:ext uri="{FF2B5EF4-FFF2-40B4-BE49-F238E27FC236}">
                      <a16:creationId xmlns:a16="http://schemas.microsoft.com/office/drawing/2014/main" id="{506D5858-38F2-459F-B588-5A9D3B36E01A}"/>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145" name="Rectangle 144">
                <a:extLst>
                  <a:ext uri="{FF2B5EF4-FFF2-40B4-BE49-F238E27FC236}">
                    <a16:creationId xmlns:a16="http://schemas.microsoft.com/office/drawing/2014/main" id="{082BC799-C7DF-46BA-AAC5-67489797883F}"/>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1</a:t>
                </a:r>
                <a:endParaRPr lang="en-US" sz="4000" baseline="-25000" dirty="0">
                  <a:solidFill>
                    <a:schemeClr val="accent4"/>
                  </a:solidFill>
                </a:endParaRPr>
              </a:p>
            </p:txBody>
          </p:sp>
        </p:grpSp>
      </p:grpSp>
      <p:grpSp>
        <p:nvGrpSpPr>
          <p:cNvPr id="175" name="Group 174">
            <a:extLst>
              <a:ext uri="{FF2B5EF4-FFF2-40B4-BE49-F238E27FC236}">
                <a16:creationId xmlns:a16="http://schemas.microsoft.com/office/drawing/2014/main" id="{E061C1CF-DE67-4358-901D-31D0105C49F0}"/>
              </a:ext>
            </a:extLst>
          </p:cNvPr>
          <p:cNvGrpSpPr/>
          <p:nvPr/>
        </p:nvGrpSpPr>
        <p:grpSpPr>
          <a:xfrm>
            <a:off x="7802355" y="1800000"/>
            <a:ext cx="1152128" cy="1080120"/>
            <a:chOff x="3359696" y="2492896"/>
            <a:chExt cx="1152128" cy="1080120"/>
          </a:xfrm>
        </p:grpSpPr>
        <p:pic>
          <p:nvPicPr>
            <p:cNvPr id="176" name="Picture 175" hidden="1">
              <a:extLst>
                <a:ext uri="{FF2B5EF4-FFF2-40B4-BE49-F238E27FC236}">
                  <a16:creationId xmlns:a16="http://schemas.microsoft.com/office/drawing/2014/main" id="{3E580F90-E6A5-4C64-90EF-834294E23C9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26200" y="2598822"/>
              <a:ext cx="704590" cy="778243"/>
            </a:xfrm>
            <a:prstGeom prst="rect">
              <a:avLst/>
            </a:prstGeom>
          </p:spPr>
        </p:pic>
        <p:grpSp>
          <p:nvGrpSpPr>
            <p:cNvPr id="177" name="Group 176">
              <a:extLst>
                <a:ext uri="{FF2B5EF4-FFF2-40B4-BE49-F238E27FC236}">
                  <a16:creationId xmlns:a16="http://schemas.microsoft.com/office/drawing/2014/main" id="{D93A188C-ED30-494E-A5EE-3D22263FD271}"/>
                </a:ext>
              </a:extLst>
            </p:cNvPr>
            <p:cNvGrpSpPr/>
            <p:nvPr/>
          </p:nvGrpSpPr>
          <p:grpSpPr>
            <a:xfrm>
              <a:off x="3359696" y="2492896"/>
              <a:ext cx="1152128" cy="1080120"/>
              <a:chOff x="7976394" y="2138538"/>
              <a:chExt cx="700881" cy="696380"/>
            </a:xfrm>
            <a:solidFill>
              <a:schemeClr val="accent2"/>
            </a:solidFill>
          </p:grpSpPr>
          <p:grpSp>
            <p:nvGrpSpPr>
              <p:cNvPr id="178" name="Group 186">
                <a:extLst>
                  <a:ext uri="{FF2B5EF4-FFF2-40B4-BE49-F238E27FC236}">
                    <a16:creationId xmlns:a16="http://schemas.microsoft.com/office/drawing/2014/main" id="{FAEEBA7A-E1F9-4B28-8244-F72BFC9C006C}"/>
                  </a:ext>
                </a:extLst>
              </p:cNvPr>
              <p:cNvGrpSpPr>
                <a:grpSpLocks noChangeAspect="1"/>
              </p:cNvGrpSpPr>
              <p:nvPr>
                <p:custDataLst>
                  <p:custData r:id="rId16"/>
                </p:custDataLst>
              </p:nvPr>
            </p:nvGrpSpPr>
            <p:grpSpPr bwMode="auto">
              <a:xfrm>
                <a:off x="7976394" y="2138538"/>
                <a:ext cx="700881" cy="696380"/>
                <a:chOff x="5236" y="2673"/>
                <a:chExt cx="623" cy="619"/>
              </a:xfrm>
              <a:grpFill/>
            </p:grpSpPr>
            <p:sp>
              <p:nvSpPr>
                <p:cNvPr id="180" name="Freeform 187">
                  <a:extLst>
                    <a:ext uri="{FF2B5EF4-FFF2-40B4-BE49-F238E27FC236}">
                      <a16:creationId xmlns:a16="http://schemas.microsoft.com/office/drawing/2014/main" id="{0EDCBF9B-0BD5-4C31-A8FA-2C13182A9FDF}"/>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181" name="Freeform 189">
                  <a:extLst>
                    <a:ext uri="{FF2B5EF4-FFF2-40B4-BE49-F238E27FC236}">
                      <a16:creationId xmlns:a16="http://schemas.microsoft.com/office/drawing/2014/main" id="{07F1366C-1348-44D3-980D-0FE97B9A5CAE}"/>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2" name="Freeform 194">
                  <a:extLst>
                    <a:ext uri="{FF2B5EF4-FFF2-40B4-BE49-F238E27FC236}">
                      <a16:creationId xmlns:a16="http://schemas.microsoft.com/office/drawing/2014/main" id="{4948ACF1-B778-4C2B-B221-2A5A42E6714C}"/>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3" name="Freeform 195">
                  <a:extLst>
                    <a:ext uri="{FF2B5EF4-FFF2-40B4-BE49-F238E27FC236}">
                      <a16:creationId xmlns:a16="http://schemas.microsoft.com/office/drawing/2014/main" id="{51A0FE4B-A088-4103-9D50-065DF8F6DAAF}"/>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4" name="Freeform 196">
                  <a:extLst>
                    <a:ext uri="{FF2B5EF4-FFF2-40B4-BE49-F238E27FC236}">
                      <a16:creationId xmlns:a16="http://schemas.microsoft.com/office/drawing/2014/main" id="{DECBAF86-9394-422C-8A82-9E6AFD663F69}"/>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5" name="Freeform 197">
                  <a:extLst>
                    <a:ext uri="{FF2B5EF4-FFF2-40B4-BE49-F238E27FC236}">
                      <a16:creationId xmlns:a16="http://schemas.microsoft.com/office/drawing/2014/main" id="{58E635F2-8C35-43D3-8813-07D8EE85FB86}"/>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6" name="Freeform 198">
                  <a:extLst>
                    <a:ext uri="{FF2B5EF4-FFF2-40B4-BE49-F238E27FC236}">
                      <a16:creationId xmlns:a16="http://schemas.microsoft.com/office/drawing/2014/main" id="{A2C705FC-70CA-4ACD-81F7-8305217B3488}"/>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7" name="Freeform 199">
                  <a:extLst>
                    <a:ext uri="{FF2B5EF4-FFF2-40B4-BE49-F238E27FC236}">
                      <a16:creationId xmlns:a16="http://schemas.microsoft.com/office/drawing/2014/main" id="{60E5CAF2-47FF-4048-A3A5-B5F8182B10FF}"/>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8" name="Freeform 200">
                  <a:extLst>
                    <a:ext uri="{FF2B5EF4-FFF2-40B4-BE49-F238E27FC236}">
                      <a16:creationId xmlns:a16="http://schemas.microsoft.com/office/drawing/2014/main" id="{E0456199-EA12-4995-A0B3-E6D6EA2FC863}"/>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9" name="Freeform 201">
                  <a:extLst>
                    <a:ext uri="{FF2B5EF4-FFF2-40B4-BE49-F238E27FC236}">
                      <a16:creationId xmlns:a16="http://schemas.microsoft.com/office/drawing/2014/main" id="{18351C8D-0773-450E-B6E7-831A2C81F9E5}"/>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90" name="Freeform 202">
                  <a:extLst>
                    <a:ext uri="{FF2B5EF4-FFF2-40B4-BE49-F238E27FC236}">
                      <a16:creationId xmlns:a16="http://schemas.microsoft.com/office/drawing/2014/main" id="{C702974C-93D6-4AFE-9AB9-081D864CFE5B}"/>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91" name="Freeform 203">
                  <a:extLst>
                    <a:ext uri="{FF2B5EF4-FFF2-40B4-BE49-F238E27FC236}">
                      <a16:creationId xmlns:a16="http://schemas.microsoft.com/office/drawing/2014/main" id="{DFAE50CE-F8C7-4085-8482-5E4303E06F90}"/>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179" name="Rectangle 178">
                <a:extLst>
                  <a:ext uri="{FF2B5EF4-FFF2-40B4-BE49-F238E27FC236}">
                    <a16:creationId xmlns:a16="http://schemas.microsoft.com/office/drawing/2014/main" id="{1B3B9A40-7A71-4B82-8231-E27BFE1892EE}"/>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1</a:t>
                </a:r>
                <a:endParaRPr lang="en-US" sz="4000" baseline="-25000" dirty="0">
                  <a:solidFill>
                    <a:schemeClr val="accent4"/>
                  </a:solidFill>
                </a:endParaRPr>
              </a:p>
            </p:txBody>
          </p:sp>
        </p:grpSp>
      </p:grpSp>
      <p:grpSp>
        <p:nvGrpSpPr>
          <p:cNvPr id="209" name="Group 208">
            <a:extLst>
              <a:ext uri="{FF2B5EF4-FFF2-40B4-BE49-F238E27FC236}">
                <a16:creationId xmlns:a16="http://schemas.microsoft.com/office/drawing/2014/main" id="{0D0B39BF-FC1F-404A-B16E-D5745309BC5E}"/>
              </a:ext>
            </a:extLst>
          </p:cNvPr>
          <p:cNvGrpSpPr/>
          <p:nvPr/>
        </p:nvGrpSpPr>
        <p:grpSpPr>
          <a:xfrm>
            <a:off x="9183207" y="1800000"/>
            <a:ext cx="1152128" cy="1080120"/>
            <a:chOff x="3359696" y="2492896"/>
            <a:chExt cx="1152128" cy="1080120"/>
          </a:xfrm>
        </p:grpSpPr>
        <p:pic>
          <p:nvPicPr>
            <p:cNvPr id="210" name="Picture 209" hidden="1">
              <a:extLst>
                <a:ext uri="{FF2B5EF4-FFF2-40B4-BE49-F238E27FC236}">
                  <a16:creationId xmlns:a16="http://schemas.microsoft.com/office/drawing/2014/main" id="{180F280D-7A08-48D3-8B64-6748BCCC6CA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26200" y="2598822"/>
              <a:ext cx="704590" cy="778243"/>
            </a:xfrm>
            <a:prstGeom prst="rect">
              <a:avLst/>
            </a:prstGeom>
          </p:spPr>
        </p:pic>
        <p:grpSp>
          <p:nvGrpSpPr>
            <p:cNvPr id="211" name="Group 210">
              <a:extLst>
                <a:ext uri="{FF2B5EF4-FFF2-40B4-BE49-F238E27FC236}">
                  <a16:creationId xmlns:a16="http://schemas.microsoft.com/office/drawing/2014/main" id="{268BBC1B-FDC2-494D-89AF-612154F5C954}"/>
                </a:ext>
              </a:extLst>
            </p:cNvPr>
            <p:cNvGrpSpPr/>
            <p:nvPr/>
          </p:nvGrpSpPr>
          <p:grpSpPr>
            <a:xfrm>
              <a:off x="3359696" y="2492896"/>
              <a:ext cx="1152128" cy="1080120"/>
              <a:chOff x="7976394" y="2138538"/>
              <a:chExt cx="700881" cy="696380"/>
            </a:xfrm>
            <a:solidFill>
              <a:schemeClr val="accent2"/>
            </a:solidFill>
          </p:grpSpPr>
          <p:grpSp>
            <p:nvGrpSpPr>
              <p:cNvPr id="212" name="Group 186">
                <a:extLst>
                  <a:ext uri="{FF2B5EF4-FFF2-40B4-BE49-F238E27FC236}">
                    <a16:creationId xmlns:a16="http://schemas.microsoft.com/office/drawing/2014/main" id="{72134C98-F0B6-4278-B8F1-F23615903B14}"/>
                  </a:ext>
                </a:extLst>
              </p:cNvPr>
              <p:cNvGrpSpPr>
                <a:grpSpLocks noChangeAspect="1"/>
              </p:cNvGrpSpPr>
              <p:nvPr>
                <p:custDataLst>
                  <p:custData r:id="rId15"/>
                </p:custDataLst>
              </p:nvPr>
            </p:nvGrpSpPr>
            <p:grpSpPr bwMode="auto">
              <a:xfrm>
                <a:off x="7976394" y="2138538"/>
                <a:ext cx="700881" cy="696380"/>
                <a:chOff x="5236" y="2673"/>
                <a:chExt cx="623" cy="619"/>
              </a:xfrm>
              <a:grpFill/>
            </p:grpSpPr>
            <p:sp>
              <p:nvSpPr>
                <p:cNvPr id="214" name="Freeform 187">
                  <a:extLst>
                    <a:ext uri="{FF2B5EF4-FFF2-40B4-BE49-F238E27FC236}">
                      <a16:creationId xmlns:a16="http://schemas.microsoft.com/office/drawing/2014/main" id="{1C7829C3-282E-4ED4-BEF2-80D7A2EBCE57}"/>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215" name="Freeform 189">
                  <a:extLst>
                    <a:ext uri="{FF2B5EF4-FFF2-40B4-BE49-F238E27FC236}">
                      <a16:creationId xmlns:a16="http://schemas.microsoft.com/office/drawing/2014/main" id="{5106174D-5212-490A-A4E5-DE61F870D1AB}"/>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16" name="Freeform 194">
                  <a:extLst>
                    <a:ext uri="{FF2B5EF4-FFF2-40B4-BE49-F238E27FC236}">
                      <a16:creationId xmlns:a16="http://schemas.microsoft.com/office/drawing/2014/main" id="{1D45DFD0-07B7-4A1B-8A6D-A2B10AE71D2C}"/>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17" name="Freeform 195">
                  <a:extLst>
                    <a:ext uri="{FF2B5EF4-FFF2-40B4-BE49-F238E27FC236}">
                      <a16:creationId xmlns:a16="http://schemas.microsoft.com/office/drawing/2014/main" id="{A17EE6F7-B695-4500-A912-BA95A94331C5}"/>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18" name="Freeform 196">
                  <a:extLst>
                    <a:ext uri="{FF2B5EF4-FFF2-40B4-BE49-F238E27FC236}">
                      <a16:creationId xmlns:a16="http://schemas.microsoft.com/office/drawing/2014/main" id="{2095DFAF-D823-453E-BE45-740DBFB3A072}"/>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19" name="Freeform 197">
                  <a:extLst>
                    <a:ext uri="{FF2B5EF4-FFF2-40B4-BE49-F238E27FC236}">
                      <a16:creationId xmlns:a16="http://schemas.microsoft.com/office/drawing/2014/main" id="{9D2D233C-2F3F-4A96-B333-FE3BA56FE77C}"/>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20" name="Freeform 198">
                  <a:extLst>
                    <a:ext uri="{FF2B5EF4-FFF2-40B4-BE49-F238E27FC236}">
                      <a16:creationId xmlns:a16="http://schemas.microsoft.com/office/drawing/2014/main" id="{3A73FE11-8D12-4031-A5D9-5C549B2BEE52}"/>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21" name="Freeform 199">
                  <a:extLst>
                    <a:ext uri="{FF2B5EF4-FFF2-40B4-BE49-F238E27FC236}">
                      <a16:creationId xmlns:a16="http://schemas.microsoft.com/office/drawing/2014/main" id="{3F36B521-3D39-431C-AD10-C66D851ECAB7}"/>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22" name="Freeform 200">
                  <a:extLst>
                    <a:ext uri="{FF2B5EF4-FFF2-40B4-BE49-F238E27FC236}">
                      <a16:creationId xmlns:a16="http://schemas.microsoft.com/office/drawing/2014/main" id="{C15A44D7-FE5E-4102-A32E-1CC664BA839C}"/>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23" name="Freeform 201">
                  <a:extLst>
                    <a:ext uri="{FF2B5EF4-FFF2-40B4-BE49-F238E27FC236}">
                      <a16:creationId xmlns:a16="http://schemas.microsoft.com/office/drawing/2014/main" id="{1CFDC2F9-E833-463D-93BB-4B65351B6242}"/>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24" name="Freeform 202">
                  <a:extLst>
                    <a:ext uri="{FF2B5EF4-FFF2-40B4-BE49-F238E27FC236}">
                      <a16:creationId xmlns:a16="http://schemas.microsoft.com/office/drawing/2014/main" id="{2F804CEA-DCED-48BF-BFAE-CA087F1A94BE}"/>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25" name="Freeform 203">
                  <a:extLst>
                    <a:ext uri="{FF2B5EF4-FFF2-40B4-BE49-F238E27FC236}">
                      <a16:creationId xmlns:a16="http://schemas.microsoft.com/office/drawing/2014/main" id="{0D68F9E5-E05D-4BAD-960F-8CF1D00FA68B}"/>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213" name="Rectangle 212">
                <a:extLst>
                  <a:ext uri="{FF2B5EF4-FFF2-40B4-BE49-F238E27FC236}">
                    <a16:creationId xmlns:a16="http://schemas.microsoft.com/office/drawing/2014/main" id="{BAC554AC-13C9-4534-857A-BFBABBA24CC6}"/>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1</a:t>
                </a:r>
                <a:endParaRPr lang="en-US" sz="4000" baseline="-25000" dirty="0">
                  <a:solidFill>
                    <a:schemeClr val="accent4"/>
                  </a:solidFill>
                </a:endParaRPr>
              </a:p>
            </p:txBody>
          </p:sp>
        </p:grpSp>
      </p:grpSp>
      <p:grpSp>
        <p:nvGrpSpPr>
          <p:cNvPr id="158" name="Group 157">
            <a:extLst>
              <a:ext uri="{FF2B5EF4-FFF2-40B4-BE49-F238E27FC236}">
                <a16:creationId xmlns:a16="http://schemas.microsoft.com/office/drawing/2014/main" id="{24AA555C-FBD2-4D8A-8B08-2D7A36B90A98}"/>
              </a:ext>
            </a:extLst>
          </p:cNvPr>
          <p:cNvGrpSpPr/>
          <p:nvPr/>
        </p:nvGrpSpPr>
        <p:grpSpPr>
          <a:xfrm>
            <a:off x="6417940" y="1800000"/>
            <a:ext cx="1152128" cy="1080120"/>
            <a:chOff x="5375920" y="2756382"/>
            <a:chExt cx="1152128" cy="1080120"/>
          </a:xfrm>
        </p:grpSpPr>
        <p:pic>
          <p:nvPicPr>
            <p:cNvPr id="159" name="Picture 158" hidden="1">
              <a:extLst>
                <a:ext uri="{FF2B5EF4-FFF2-40B4-BE49-F238E27FC236}">
                  <a16:creationId xmlns:a16="http://schemas.microsoft.com/office/drawing/2014/main" id="{88CA7D0D-498A-4C67-8C70-9D5110DB57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5305" y="2861079"/>
              <a:ext cx="704590" cy="778243"/>
            </a:xfrm>
            <a:prstGeom prst="rect">
              <a:avLst/>
            </a:prstGeom>
          </p:spPr>
        </p:pic>
        <p:grpSp>
          <p:nvGrpSpPr>
            <p:cNvPr id="160" name="Group 159">
              <a:extLst>
                <a:ext uri="{FF2B5EF4-FFF2-40B4-BE49-F238E27FC236}">
                  <a16:creationId xmlns:a16="http://schemas.microsoft.com/office/drawing/2014/main" id="{9EB0805D-9A6C-4FC2-AC0E-F9C7B5ECC7A5}"/>
                </a:ext>
              </a:extLst>
            </p:cNvPr>
            <p:cNvGrpSpPr/>
            <p:nvPr/>
          </p:nvGrpSpPr>
          <p:grpSpPr>
            <a:xfrm>
              <a:off x="5375920" y="2756382"/>
              <a:ext cx="1152128" cy="1080120"/>
              <a:chOff x="7976394" y="2138538"/>
              <a:chExt cx="700881" cy="696380"/>
            </a:xfrm>
            <a:solidFill>
              <a:schemeClr val="accent2"/>
            </a:solidFill>
          </p:grpSpPr>
          <p:grpSp>
            <p:nvGrpSpPr>
              <p:cNvPr id="161" name="Group 186">
                <a:extLst>
                  <a:ext uri="{FF2B5EF4-FFF2-40B4-BE49-F238E27FC236}">
                    <a16:creationId xmlns:a16="http://schemas.microsoft.com/office/drawing/2014/main" id="{C3FA96B6-44EF-4FAF-A454-577AA88668E4}"/>
                  </a:ext>
                </a:extLst>
              </p:cNvPr>
              <p:cNvGrpSpPr>
                <a:grpSpLocks noChangeAspect="1"/>
              </p:cNvGrpSpPr>
              <p:nvPr>
                <p:custDataLst>
                  <p:custData r:id="rId14"/>
                </p:custDataLst>
              </p:nvPr>
            </p:nvGrpSpPr>
            <p:grpSpPr bwMode="auto">
              <a:xfrm>
                <a:off x="7976394" y="2138538"/>
                <a:ext cx="700881" cy="696380"/>
                <a:chOff x="5236" y="2673"/>
                <a:chExt cx="623" cy="619"/>
              </a:xfrm>
              <a:grpFill/>
            </p:grpSpPr>
            <p:sp>
              <p:nvSpPr>
                <p:cNvPr id="163" name="Freeform 187">
                  <a:extLst>
                    <a:ext uri="{FF2B5EF4-FFF2-40B4-BE49-F238E27FC236}">
                      <a16:creationId xmlns:a16="http://schemas.microsoft.com/office/drawing/2014/main" id="{0375E7E1-D549-4FA8-8DBB-E2E3A236E57E}"/>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164" name="Freeform 189">
                  <a:extLst>
                    <a:ext uri="{FF2B5EF4-FFF2-40B4-BE49-F238E27FC236}">
                      <a16:creationId xmlns:a16="http://schemas.microsoft.com/office/drawing/2014/main" id="{9C82EABD-9CCD-4793-9424-5186C3096E6E}"/>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65" name="Freeform 194">
                  <a:extLst>
                    <a:ext uri="{FF2B5EF4-FFF2-40B4-BE49-F238E27FC236}">
                      <a16:creationId xmlns:a16="http://schemas.microsoft.com/office/drawing/2014/main" id="{CC41A274-AF92-4FF5-887D-5C4C8AB6BDDE}"/>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66" name="Freeform 195">
                  <a:extLst>
                    <a:ext uri="{FF2B5EF4-FFF2-40B4-BE49-F238E27FC236}">
                      <a16:creationId xmlns:a16="http://schemas.microsoft.com/office/drawing/2014/main" id="{0A3F950E-B6DD-4355-BA85-C294DF5A48CA}"/>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67" name="Freeform 196">
                  <a:extLst>
                    <a:ext uri="{FF2B5EF4-FFF2-40B4-BE49-F238E27FC236}">
                      <a16:creationId xmlns:a16="http://schemas.microsoft.com/office/drawing/2014/main" id="{7AFC8B0C-B1B4-4017-B6C7-6DDC10032577}"/>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68" name="Freeform 197">
                  <a:extLst>
                    <a:ext uri="{FF2B5EF4-FFF2-40B4-BE49-F238E27FC236}">
                      <a16:creationId xmlns:a16="http://schemas.microsoft.com/office/drawing/2014/main" id="{A86E8C18-FAFC-4596-8BB1-9F85346EC37E}"/>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69" name="Freeform 198">
                  <a:extLst>
                    <a:ext uri="{FF2B5EF4-FFF2-40B4-BE49-F238E27FC236}">
                      <a16:creationId xmlns:a16="http://schemas.microsoft.com/office/drawing/2014/main" id="{A14065CA-9A30-47EA-83C9-31E8FE351871}"/>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70" name="Freeform 199">
                  <a:extLst>
                    <a:ext uri="{FF2B5EF4-FFF2-40B4-BE49-F238E27FC236}">
                      <a16:creationId xmlns:a16="http://schemas.microsoft.com/office/drawing/2014/main" id="{4D9DF50F-83D6-460D-91A2-24E81CEA8126}"/>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71" name="Freeform 200">
                  <a:extLst>
                    <a:ext uri="{FF2B5EF4-FFF2-40B4-BE49-F238E27FC236}">
                      <a16:creationId xmlns:a16="http://schemas.microsoft.com/office/drawing/2014/main" id="{6A42E1E2-9A68-476B-8EE0-AA3AC298E0FD}"/>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72" name="Freeform 201">
                  <a:extLst>
                    <a:ext uri="{FF2B5EF4-FFF2-40B4-BE49-F238E27FC236}">
                      <a16:creationId xmlns:a16="http://schemas.microsoft.com/office/drawing/2014/main" id="{922E09E7-3DED-4482-BC0C-F245B0AB63E3}"/>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73" name="Freeform 202">
                  <a:extLst>
                    <a:ext uri="{FF2B5EF4-FFF2-40B4-BE49-F238E27FC236}">
                      <a16:creationId xmlns:a16="http://schemas.microsoft.com/office/drawing/2014/main" id="{1A5EF34E-36B6-4455-9A04-37BC971ADA2B}"/>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74" name="Freeform 203">
                  <a:extLst>
                    <a:ext uri="{FF2B5EF4-FFF2-40B4-BE49-F238E27FC236}">
                      <a16:creationId xmlns:a16="http://schemas.microsoft.com/office/drawing/2014/main" id="{2BF5DA02-6140-4F24-B778-FBFD5AFCB330}"/>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162" name="Rectangle 161">
                <a:extLst>
                  <a:ext uri="{FF2B5EF4-FFF2-40B4-BE49-F238E27FC236}">
                    <a16:creationId xmlns:a16="http://schemas.microsoft.com/office/drawing/2014/main" id="{323B72DD-D8FC-4590-92FA-B6044052C290}"/>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0</a:t>
                </a:r>
                <a:endParaRPr lang="en-US" sz="4000" baseline="-25000" dirty="0">
                  <a:solidFill>
                    <a:schemeClr val="accent4"/>
                  </a:solidFill>
                </a:endParaRPr>
              </a:p>
            </p:txBody>
          </p:sp>
        </p:grpSp>
      </p:grpSp>
      <p:grpSp>
        <p:nvGrpSpPr>
          <p:cNvPr id="192" name="Group 191">
            <a:extLst>
              <a:ext uri="{FF2B5EF4-FFF2-40B4-BE49-F238E27FC236}">
                <a16:creationId xmlns:a16="http://schemas.microsoft.com/office/drawing/2014/main" id="{50D6B11C-96B6-4E81-B190-45F341C77E6E}"/>
              </a:ext>
            </a:extLst>
          </p:cNvPr>
          <p:cNvGrpSpPr/>
          <p:nvPr/>
        </p:nvGrpSpPr>
        <p:grpSpPr>
          <a:xfrm>
            <a:off x="7802984" y="1800000"/>
            <a:ext cx="1152128" cy="1080120"/>
            <a:chOff x="5375920" y="2756382"/>
            <a:chExt cx="1152128" cy="1080120"/>
          </a:xfrm>
        </p:grpSpPr>
        <p:pic>
          <p:nvPicPr>
            <p:cNvPr id="193" name="Picture 192" hidden="1">
              <a:extLst>
                <a:ext uri="{FF2B5EF4-FFF2-40B4-BE49-F238E27FC236}">
                  <a16:creationId xmlns:a16="http://schemas.microsoft.com/office/drawing/2014/main" id="{B5EA7CFC-95B4-4779-A05A-0062C54A65A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5305" y="2861079"/>
              <a:ext cx="704590" cy="778243"/>
            </a:xfrm>
            <a:prstGeom prst="rect">
              <a:avLst/>
            </a:prstGeom>
          </p:spPr>
        </p:pic>
        <p:grpSp>
          <p:nvGrpSpPr>
            <p:cNvPr id="194" name="Group 193">
              <a:extLst>
                <a:ext uri="{FF2B5EF4-FFF2-40B4-BE49-F238E27FC236}">
                  <a16:creationId xmlns:a16="http://schemas.microsoft.com/office/drawing/2014/main" id="{5268EBAB-F828-4F6B-BAEA-2881B5F608E8}"/>
                </a:ext>
              </a:extLst>
            </p:cNvPr>
            <p:cNvGrpSpPr/>
            <p:nvPr/>
          </p:nvGrpSpPr>
          <p:grpSpPr>
            <a:xfrm>
              <a:off x="5375920" y="2756382"/>
              <a:ext cx="1152128" cy="1080120"/>
              <a:chOff x="7976394" y="2138538"/>
              <a:chExt cx="700881" cy="696380"/>
            </a:xfrm>
            <a:solidFill>
              <a:schemeClr val="accent2"/>
            </a:solidFill>
          </p:grpSpPr>
          <p:grpSp>
            <p:nvGrpSpPr>
              <p:cNvPr id="195" name="Group 186">
                <a:extLst>
                  <a:ext uri="{FF2B5EF4-FFF2-40B4-BE49-F238E27FC236}">
                    <a16:creationId xmlns:a16="http://schemas.microsoft.com/office/drawing/2014/main" id="{4BA74DD5-F359-44B9-8E18-4ACDF250AD2A}"/>
                  </a:ext>
                </a:extLst>
              </p:cNvPr>
              <p:cNvGrpSpPr>
                <a:grpSpLocks noChangeAspect="1"/>
              </p:cNvGrpSpPr>
              <p:nvPr>
                <p:custDataLst>
                  <p:custData r:id="rId13"/>
                </p:custDataLst>
              </p:nvPr>
            </p:nvGrpSpPr>
            <p:grpSpPr bwMode="auto">
              <a:xfrm>
                <a:off x="7976394" y="2138538"/>
                <a:ext cx="700881" cy="696380"/>
                <a:chOff x="5236" y="2673"/>
                <a:chExt cx="623" cy="619"/>
              </a:xfrm>
              <a:grpFill/>
            </p:grpSpPr>
            <p:sp>
              <p:nvSpPr>
                <p:cNvPr id="197" name="Freeform 187">
                  <a:extLst>
                    <a:ext uri="{FF2B5EF4-FFF2-40B4-BE49-F238E27FC236}">
                      <a16:creationId xmlns:a16="http://schemas.microsoft.com/office/drawing/2014/main" id="{24BAB0A8-60FC-4C64-953F-EA3EAA8DCE27}"/>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198" name="Freeform 189">
                  <a:extLst>
                    <a:ext uri="{FF2B5EF4-FFF2-40B4-BE49-F238E27FC236}">
                      <a16:creationId xmlns:a16="http://schemas.microsoft.com/office/drawing/2014/main" id="{708AE1D3-DE7D-4343-9845-D1243D7A0DF7}"/>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99" name="Freeform 194">
                  <a:extLst>
                    <a:ext uri="{FF2B5EF4-FFF2-40B4-BE49-F238E27FC236}">
                      <a16:creationId xmlns:a16="http://schemas.microsoft.com/office/drawing/2014/main" id="{B7C6E38C-706B-4FAE-AF41-B81CA9824BA6}"/>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0" name="Freeform 195">
                  <a:extLst>
                    <a:ext uri="{FF2B5EF4-FFF2-40B4-BE49-F238E27FC236}">
                      <a16:creationId xmlns:a16="http://schemas.microsoft.com/office/drawing/2014/main" id="{9AB94E24-035C-4CBE-B566-49C694F6C63A}"/>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1" name="Freeform 196">
                  <a:extLst>
                    <a:ext uri="{FF2B5EF4-FFF2-40B4-BE49-F238E27FC236}">
                      <a16:creationId xmlns:a16="http://schemas.microsoft.com/office/drawing/2014/main" id="{BB48D43A-BB6D-4B5F-9682-134E6C942311}"/>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2" name="Freeform 197">
                  <a:extLst>
                    <a:ext uri="{FF2B5EF4-FFF2-40B4-BE49-F238E27FC236}">
                      <a16:creationId xmlns:a16="http://schemas.microsoft.com/office/drawing/2014/main" id="{AC401C85-DD37-40CF-91B5-81DCC394184D}"/>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3" name="Freeform 198">
                  <a:extLst>
                    <a:ext uri="{FF2B5EF4-FFF2-40B4-BE49-F238E27FC236}">
                      <a16:creationId xmlns:a16="http://schemas.microsoft.com/office/drawing/2014/main" id="{0D704377-375A-45D3-B31B-AF0393321669}"/>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4" name="Freeform 199">
                  <a:extLst>
                    <a:ext uri="{FF2B5EF4-FFF2-40B4-BE49-F238E27FC236}">
                      <a16:creationId xmlns:a16="http://schemas.microsoft.com/office/drawing/2014/main" id="{64670B61-0178-46F1-AEDC-BB51448D4840}"/>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5" name="Freeform 200">
                  <a:extLst>
                    <a:ext uri="{FF2B5EF4-FFF2-40B4-BE49-F238E27FC236}">
                      <a16:creationId xmlns:a16="http://schemas.microsoft.com/office/drawing/2014/main" id="{8C3C6840-1C95-42EB-8889-69D9D63B02FA}"/>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6" name="Freeform 201">
                  <a:extLst>
                    <a:ext uri="{FF2B5EF4-FFF2-40B4-BE49-F238E27FC236}">
                      <a16:creationId xmlns:a16="http://schemas.microsoft.com/office/drawing/2014/main" id="{88203A11-6D38-4C42-902F-400DBD31AE86}"/>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7" name="Freeform 202">
                  <a:extLst>
                    <a:ext uri="{FF2B5EF4-FFF2-40B4-BE49-F238E27FC236}">
                      <a16:creationId xmlns:a16="http://schemas.microsoft.com/office/drawing/2014/main" id="{BBC0ADC8-2BA4-434B-ACED-55BFBB6CC2D4}"/>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08" name="Freeform 203">
                  <a:extLst>
                    <a:ext uri="{FF2B5EF4-FFF2-40B4-BE49-F238E27FC236}">
                      <a16:creationId xmlns:a16="http://schemas.microsoft.com/office/drawing/2014/main" id="{6DEBF84C-A9CC-4B5B-8768-F0C98D4C237E}"/>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196" name="Rectangle 195">
                <a:extLst>
                  <a:ext uri="{FF2B5EF4-FFF2-40B4-BE49-F238E27FC236}">
                    <a16:creationId xmlns:a16="http://schemas.microsoft.com/office/drawing/2014/main" id="{193CDBF4-486C-409F-8139-2704E41222EC}"/>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0</a:t>
                </a:r>
                <a:endParaRPr lang="en-US" sz="4000" baseline="-25000" dirty="0">
                  <a:solidFill>
                    <a:schemeClr val="accent4"/>
                  </a:solidFill>
                </a:endParaRPr>
              </a:p>
            </p:txBody>
          </p:sp>
        </p:grpSp>
      </p:grpSp>
      <p:grpSp>
        <p:nvGrpSpPr>
          <p:cNvPr id="226" name="Group 225">
            <a:extLst>
              <a:ext uri="{FF2B5EF4-FFF2-40B4-BE49-F238E27FC236}">
                <a16:creationId xmlns:a16="http://schemas.microsoft.com/office/drawing/2014/main" id="{0B469BE3-5439-4EA9-A567-D43BD2D0A37D}"/>
              </a:ext>
            </a:extLst>
          </p:cNvPr>
          <p:cNvGrpSpPr/>
          <p:nvPr/>
        </p:nvGrpSpPr>
        <p:grpSpPr>
          <a:xfrm>
            <a:off x="9183836" y="1800000"/>
            <a:ext cx="1152128" cy="1080120"/>
            <a:chOff x="5375920" y="2756382"/>
            <a:chExt cx="1152128" cy="1080120"/>
          </a:xfrm>
        </p:grpSpPr>
        <p:pic>
          <p:nvPicPr>
            <p:cNvPr id="227" name="Picture 226" hidden="1">
              <a:extLst>
                <a:ext uri="{FF2B5EF4-FFF2-40B4-BE49-F238E27FC236}">
                  <a16:creationId xmlns:a16="http://schemas.microsoft.com/office/drawing/2014/main" id="{5817FE56-B243-47F1-9AAD-88C5EE3E8EE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5305" y="2861079"/>
              <a:ext cx="704590" cy="778243"/>
            </a:xfrm>
            <a:prstGeom prst="rect">
              <a:avLst/>
            </a:prstGeom>
          </p:spPr>
        </p:pic>
        <p:grpSp>
          <p:nvGrpSpPr>
            <p:cNvPr id="228" name="Group 227">
              <a:extLst>
                <a:ext uri="{FF2B5EF4-FFF2-40B4-BE49-F238E27FC236}">
                  <a16:creationId xmlns:a16="http://schemas.microsoft.com/office/drawing/2014/main" id="{96EA2C3B-1D68-4728-B627-4DE8B7C6992E}"/>
                </a:ext>
              </a:extLst>
            </p:cNvPr>
            <p:cNvGrpSpPr/>
            <p:nvPr/>
          </p:nvGrpSpPr>
          <p:grpSpPr>
            <a:xfrm>
              <a:off x="5375920" y="2756382"/>
              <a:ext cx="1152128" cy="1080120"/>
              <a:chOff x="7976394" y="2138538"/>
              <a:chExt cx="700881" cy="696380"/>
            </a:xfrm>
            <a:solidFill>
              <a:schemeClr val="accent2"/>
            </a:solidFill>
          </p:grpSpPr>
          <p:grpSp>
            <p:nvGrpSpPr>
              <p:cNvPr id="229" name="Group 186">
                <a:extLst>
                  <a:ext uri="{FF2B5EF4-FFF2-40B4-BE49-F238E27FC236}">
                    <a16:creationId xmlns:a16="http://schemas.microsoft.com/office/drawing/2014/main" id="{B4BA4BBF-0E3F-40AD-B8DC-7A15A02BE9F3}"/>
                  </a:ext>
                </a:extLst>
              </p:cNvPr>
              <p:cNvGrpSpPr>
                <a:grpSpLocks noChangeAspect="1"/>
              </p:cNvGrpSpPr>
              <p:nvPr>
                <p:custDataLst>
                  <p:custData r:id="rId12"/>
                </p:custDataLst>
              </p:nvPr>
            </p:nvGrpSpPr>
            <p:grpSpPr bwMode="auto">
              <a:xfrm>
                <a:off x="7976394" y="2138538"/>
                <a:ext cx="700881" cy="696380"/>
                <a:chOff x="5236" y="2673"/>
                <a:chExt cx="623" cy="619"/>
              </a:xfrm>
              <a:grpFill/>
            </p:grpSpPr>
            <p:sp>
              <p:nvSpPr>
                <p:cNvPr id="231" name="Freeform 187">
                  <a:extLst>
                    <a:ext uri="{FF2B5EF4-FFF2-40B4-BE49-F238E27FC236}">
                      <a16:creationId xmlns:a16="http://schemas.microsoft.com/office/drawing/2014/main" id="{99F4CCDA-BC83-43E9-9980-DA9C228933B3}"/>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232" name="Freeform 189">
                  <a:extLst>
                    <a:ext uri="{FF2B5EF4-FFF2-40B4-BE49-F238E27FC236}">
                      <a16:creationId xmlns:a16="http://schemas.microsoft.com/office/drawing/2014/main" id="{529320B1-108C-40EE-B1D8-B42DE5F2E445}"/>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33" name="Freeform 194">
                  <a:extLst>
                    <a:ext uri="{FF2B5EF4-FFF2-40B4-BE49-F238E27FC236}">
                      <a16:creationId xmlns:a16="http://schemas.microsoft.com/office/drawing/2014/main" id="{F89FFC0C-2D95-44B6-B7F4-ED2327334F1E}"/>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34" name="Freeform 195">
                  <a:extLst>
                    <a:ext uri="{FF2B5EF4-FFF2-40B4-BE49-F238E27FC236}">
                      <a16:creationId xmlns:a16="http://schemas.microsoft.com/office/drawing/2014/main" id="{C4BA6C4C-3687-4519-A60D-14E0F8FBA3D5}"/>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35" name="Freeform 196">
                  <a:extLst>
                    <a:ext uri="{FF2B5EF4-FFF2-40B4-BE49-F238E27FC236}">
                      <a16:creationId xmlns:a16="http://schemas.microsoft.com/office/drawing/2014/main" id="{6F98A758-EDD0-4528-A2D0-77D25ED2CCB6}"/>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36" name="Freeform 197">
                  <a:extLst>
                    <a:ext uri="{FF2B5EF4-FFF2-40B4-BE49-F238E27FC236}">
                      <a16:creationId xmlns:a16="http://schemas.microsoft.com/office/drawing/2014/main" id="{744357BB-A227-4EE4-9D46-41AC37CE9993}"/>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37" name="Freeform 198">
                  <a:extLst>
                    <a:ext uri="{FF2B5EF4-FFF2-40B4-BE49-F238E27FC236}">
                      <a16:creationId xmlns:a16="http://schemas.microsoft.com/office/drawing/2014/main" id="{909C6AF4-7A4D-4774-A9D2-005D1D47EF81}"/>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38" name="Freeform 199">
                  <a:extLst>
                    <a:ext uri="{FF2B5EF4-FFF2-40B4-BE49-F238E27FC236}">
                      <a16:creationId xmlns:a16="http://schemas.microsoft.com/office/drawing/2014/main" id="{A9917222-75CE-43F0-83DB-7ADE3513A301}"/>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39" name="Freeform 200">
                  <a:extLst>
                    <a:ext uri="{FF2B5EF4-FFF2-40B4-BE49-F238E27FC236}">
                      <a16:creationId xmlns:a16="http://schemas.microsoft.com/office/drawing/2014/main" id="{CB98D28E-C2C4-4944-AD75-44FE62FE3509}"/>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40" name="Freeform 201">
                  <a:extLst>
                    <a:ext uri="{FF2B5EF4-FFF2-40B4-BE49-F238E27FC236}">
                      <a16:creationId xmlns:a16="http://schemas.microsoft.com/office/drawing/2014/main" id="{478A93CD-6411-4142-9933-D3A2465E4C05}"/>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41" name="Freeform 202">
                  <a:extLst>
                    <a:ext uri="{FF2B5EF4-FFF2-40B4-BE49-F238E27FC236}">
                      <a16:creationId xmlns:a16="http://schemas.microsoft.com/office/drawing/2014/main" id="{39F94A12-90A4-4005-A180-F1322B9F30B0}"/>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42" name="Freeform 203">
                  <a:extLst>
                    <a:ext uri="{FF2B5EF4-FFF2-40B4-BE49-F238E27FC236}">
                      <a16:creationId xmlns:a16="http://schemas.microsoft.com/office/drawing/2014/main" id="{14787EE4-FE76-4FE2-8318-6485AA6D3B9E}"/>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230" name="Rectangle 229">
                <a:extLst>
                  <a:ext uri="{FF2B5EF4-FFF2-40B4-BE49-F238E27FC236}">
                    <a16:creationId xmlns:a16="http://schemas.microsoft.com/office/drawing/2014/main" id="{A68F0E2B-B196-447B-B807-C2CA96F91700}"/>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0</a:t>
                </a:r>
                <a:endParaRPr lang="en-US" sz="4000" baseline="-25000" dirty="0">
                  <a:solidFill>
                    <a:schemeClr val="accent4"/>
                  </a:solidFill>
                </a:endParaRPr>
              </a:p>
            </p:txBody>
          </p:sp>
        </p:grpSp>
      </p:grpSp>
      <p:grpSp>
        <p:nvGrpSpPr>
          <p:cNvPr id="73" name="Group 72">
            <a:extLst>
              <a:ext uri="{FF2B5EF4-FFF2-40B4-BE49-F238E27FC236}">
                <a16:creationId xmlns:a16="http://schemas.microsoft.com/office/drawing/2014/main" id="{E930100F-45F8-47CE-B8AF-7FB17E8FE4A3}"/>
              </a:ext>
            </a:extLst>
          </p:cNvPr>
          <p:cNvGrpSpPr/>
          <p:nvPr/>
        </p:nvGrpSpPr>
        <p:grpSpPr>
          <a:xfrm>
            <a:off x="3656236" y="1800000"/>
            <a:ext cx="1152128" cy="1080120"/>
            <a:chOff x="3359696" y="2492896"/>
            <a:chExt cx="1152128" cy="1080120"/>
          </a:xfrm>
        </p:grpSpPr>
        <p:pic>
          <p:nvPicPr>
            <p:cNvPr id="74" name="Picture 73" hidden="1">
              <a:extLst>
                <a:ext uri="{FF2B5EF4-FFF2-40B4-BE49-F238E27FC236}">
                  <a16:creationId xmlns:a16="http://schemas.microsoft.com/office/drawing/2014/main" id="{62102FCE-C21D-4B90-8ABD-FF7D9658A8E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26200" y="2598822"/>
              <a:ext cx="704590" cy="778243"/>
            </a:xfrm>
            <a:prstGeom prst="rect">
              <a:avLst/>
            </a:prstGeom>
          </p:spPr>
        </p:pic>
        <p:grpSp>
          <p:nvGrpSpPr>
            <p:cNvPr id="75" name="Group 74">
              <a:extLst>
                <a:ext uri="{FF2B5EF4-FFF2-40B4-BE49-F238E27FC236}">
                  <a16:creationId xmlns:a16="http://schemas.microsoft.com/office/drawing/2014/main" id="{0C2E49FC-1A9C-49DE-90A7-DAD1BAAC2B61}"/>
                </a:ext>
              </a:extLst>
            </p:cNvPr>
            <p:cNvGrpSpPr/>
            <p:nvPr/>
          </p:nvGrpSpPr>
          <p:grpSpPr>
            <a:xfrm>
              <a:off x="3359696" y="2492896"/>
              <a:ext cx="1152128" cy="1080120"/>
              <a:chOff x="7976394" y="2138538"/>
              <a:chExt cx="700881" cy="696380"/>
            </a:xfrm>
            <a:solidFill>
              <a:schemeClr val="accent2"/>
            </a:solidFill>
          </p:grpSpPr>
          <p:grpSp>
            <p:nvGrpSpPr>
              <p:cNvPr id="76" name="Group 186">
                <a:extLst>
                  <a:ext uri="{FF2B5EF4-FFF2-40B4-BE49-F238E27FC236}">
                    <a16:creationId xmlns:a16="http://schemas.microsoft.com/office/drawing/2014/main" id="{F9275317-F0F3-4960-B212-BD33D26DC050}"/>
                  </a:ext>
                </a:extLst>
              </p:cNvPr>
              <p:cNvGrpSpPr>
                <a:grpSpLocks noChangeAspect="1"/>
              </p:cNvGrpSpPr>
              <p:nvPr>
                <p:custDataLst>
                  <p:custData r:id="rId11"/>
                </p:custDataLst>
              </p:nvPr>
            </p:nvGrpSpPr>
            <p:grpSpPr bwMode="auto">
              <a:xfrm>
                <a:off x="7976394" y="2138538"/>
                <a:ext cx="700881" cy="696380"/>
                <a:chOff x="5236" y="2673"/>
                <a:chExt cx="623" cy="619"/>
              </a:xfrm>
              <a:grpFill/>
            </p:grpSpPr>
            <p:sp>
              <p:nvSpPr>
                <p:cNvPr id="78" name="Freeform 187">
                  <a:extLst>
                    <a:ext uri="{FF2B5EF4-FFF2-40B4-BE49-F238E27FC236}">
                      <a16:creationId xmlns:a16="http://schemas.microsoft.com/office/drawing/2014/main" id="{63BF2014-D2D6-4DCE-9926-0881A0268D48}"/>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79" name="Freeform 189">
                  <a:extLst>
                    <a:ext uri="{FF2B5EF4-FFF2-40B4-BE49-F238E27FC236}">
                      <a16:creationId xmlns:a16="http://schemas.microsoft.com/office/drawing/2014/main" id="{F85148CF-0291-4FB5-B016-914F943977CE}"/>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0" name="Freeform 194">
                  <a:extLst>
                    <a:ext uri="{FF2B5EF4-FFF2-40B4-BE49-F238E27FC236}">
                      <a16:creationId xmlns:a16="http://schemas.microsoft.com/office/drawing/2014/main" id="{64CE6376-C7A6-4A46-B2ED-FD939F211F71}"/>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1" name="Freeform 195">
                  <a:extLst>
                    <a:ext uri="{FF2B5EF4-FFF2-40B4-BE49-F238E27FC236}">
                      <a16:creationId xmlns:a16="http://schemas.microsoft.com/office/drawing/2014/main" id="{EB7A45E5-E9FF-440C-92C3-14C107E5AC2B}"/>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2" name="Freeform 196">
                  <a:extLst>
                    <a:ext uri="{FF2B5EF4-FFF2-40B4-BE49-F238E27FC236}">
                      <a16:creationId xmlns:a16="http://schemas.microsoft.com/office/drawing/2014/main" id="{D61BA6F4-1320-4822-A9F9-4D6298A69677}"/>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3" name="Freeform 197">
                  <a:extLst>
                    <a:ext uri="{FF2B5EF4-FFF2-40B4-BE49-F238E27FC236}">
                      <a16:creationId xmlns:a16="http://schemas.microsoft.com/office/drawing/2014/main" id="{86418053-6006-468F-90A9-79077286036E}"/>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4" name="Freeform 198">
                  <a:extLst>
                    <a:ext uri="{FF2B5EF4-FFF2-40B4-BE49-F238E27FC236}">
                      <a16:creationId xmlns:a16="http://schemas.microsoft.com/office/drawing/2014/main" id="{E281463D-C591-454D-9CF7-EC4C61CD8035}"/>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5" name="Freeform 199">
                  <a:extLst>
                    <a:ext uri="{FF2B5EF4-FFF2-40B4-BE49-F238E27FC236}">
                      <a16:creationId xmlns:a16="http://schemas.microsoft.com/office/drawing/2014/main" id="{D13D18AB-F93D-4E87-B9F2-506CDBC70E60}"/>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6" name="Freeform 200">
                  <a:extLst>
                    <a:ext uri="{FF2B5EF4-FFF2-40B4-BE49-F238E27FC236}">
                      <a16:creationId xmlns:a16="http://schemas.microsoft.com/office/drawing/2014/main" id="{DF6FDA72-B9B1-46A8-B603-6B56554CED47}"/>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7" name="Freeform 201">
                  <a:extLst>
                    <a:ext uri="{FF2B5EF4-FFF2-40B4-BE49-F238E27FC236}">
                      <a16:creationId xmlns:a16="http://schemas.microsoft.com/office/drawing/2014/main" id="{1026D5D8-0765-4572-8C4C-C848A9976B16}"/>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8" name="Freeform 202">
                  <a:extLst>
                    <a:ext uri="{FF2B5EF4-FFF2-40B4-BE49-F238E27FC236}">
                      <a16:creationId xmlns:a16="http://schemas.microsoft.com/office/drawing/2014/main" id="{9DA296A2-1B06-4449-AB33-7EAC290631DF}"/>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89" name="Freeform 203">
                  <a:extLst>
                    <a:ext uri="{FF2B5EF4-FFF2-40B4-BE49-F238E27FC236}">
                      <a16:creationId xmlns:a16="http://schemas.microsoft.com/office/drawing/2014/main" id="{9C8AD3D3-32BA-42B1-9DC8-BBC4AA815974}"/>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77" name="Rectangle 76">
                <a:extLst>
                  <a:ext uri="{FF2B5EF4-FFF2-40B4-BE49-F238E27FC236}">
                    <a16:creationId xmlns:a16="http://schemas.microsoft.com/office/drawing/2014/main" id="{7908B6BB-0498-4621-AD55-994A61A61DD0}"/>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1</a:t>
                </a:r>
                <a:endParaRPr lang="en-US" sz="4000" baseline="-25000" dirty="0">
                  <a:solidFill>
                    <a:schemeClr val="accent4"/>
                  </a:solidFill>
                </a:endParaRPr>
              </a:p>
            </p:txBody>
          </p:sp>
        </p:grpSp>
      </p:grpSp>
      <p:grpSp>
        <p:nvGrpSpPr>
          <p:cNvPr id="90" name="Group 89">
            <a:extLst>
              <a:ext uri="{FF2B5EF4-FFF2-40B4-BE49-F238E27FC236}">
                <a16:creationId xmlns:a16="http://schemas.microsoft.com/office/drawing/2014/main" id="{AA8DF76C-81CF-4546-8987-C163726E9804}"/>
              </a:ext>
            </a:extLst>
          </p:cNvPr>
          <p:cNvGrpSpPr/>
          <p:nvPr/>
        </p:nvGrpSpPr>
        <p:grpSpPr>
          <a:xfrm>
            <a:off x="3656865" y="1800000"/>
            <a:ext cx="1152128" cy="1080120"/>
            <a:chOff x="5375920" y="2756382"/>
            <a:chExt cx="1152128" cy="1080120"/>
          </a:xfrm>
        </p:grpSpPr>
        <p:pic>
          <p:nvPicPr>
            <p:cNvPr id="91" name="Picture 90" hidden="1">
              <a:extLst>
                <a:ext uri="{FF2B5EF4-FFF2-40B4-BE49-F238E27FC236}">
                  <a16:creationId xmlns:a16="http://schemas.microsoft.com/office/drawing/2014/main" id="{DDB77C34-A77D-40F8-8DC8-7DDCE9F2A68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5305" y="2861079"/>
              <a:ext cx="704590" cy="778243"/>
            </a:xfrm>
            <a:prstGeom prst="rect">
              <a:avLst/>
            </a:prstGeom>
          </p:spPr>
        </p:pic>
        <p:grpSp>
          <p:nvGrpSpPr>
            <p:cNvPr id="92" name="Group 91">
              <a:extLst>
                <a:ext uri="{FF2B5EF4-FFF2-40B4-BE49-F238E27FC236}">
                  <a16:creationId xmlns:a16="http://schemas.microsoft.com/office/drawing/2014/main" id="{12D9BCBE-2FA1-475C-B6F6-24C80B670433}"/>
                </a:ext>
              </a:extLst>
            </p:cNvPr>
            <p:cNvGrpSpPr/>
            <p:nvPr/>
          </p:nvGrpSpPr>
          <p:grpSpPr>
            <a:xfrm>
              <a:off x="5375920" y="2756382"/>
              <a:ext cx="1152128" cy="1080120"/>
              <a:chOff x="7976394" y="2138538"/>
              <a:chExt cx="700881" cy="696380"/>
            </a:xfrm>
            <a:solidFill>
              <a:schemeClr val="accent2"/>
            </a:solidFill>
          </p:grpSpPr>
          <p:grpSp>
            <p:nvGrpSpPr>
              <p:cNvPr id="93" name="Group 186">
                <a:extLst>
                  <a:ext uri="{FF2B5EF4-FFF2-40B4-BE49-F238E27FC236}">
                    <a16:creationId xmlns:a16="http://schemas.microsoft.com/office/drawing/2014/main" id="{77049350-17EC-4051-ADF5-91CE3053F9A8}"/>
                  </a:ext>
                </a:extLst>
              </p:cNvPr>
              <p:cNvGrpSpPr>
                <a:grpSpLocks noChangeAspect="1"/>
              </p:cNvGrpSpPr>
              <p:nvPr>
                <p:custDataLst>
                  <p:custData r:id="rId10"/>
                </p:custDataLst>
              </p:nvPr>
            </p:nvGrpSpPr>
            <p:grpSpPr bwMode="auto">
              <a:xfrm>
                <a:off x="7976394" y="2138538"/>
                <a:ext cx="700881" cy="696380"/>
                <a:chOff x="5236" y="2673"/>
                <a:chExt cx="623" cy="619"/>
              </a:xfrm>
              <a:grpFill/>
            </p:grpSpPr>
            <p:sp>
              <p:nvSpPr>
                <p:cNvPr id="95" name="Freeform 187">
                  <a:extLst>
                    <a:ext uri="{FF2B5EF4-FFF2-40B4-BE49-F238E27FC236}">
                      <a16:creationId xmlns:a16="http://schemas.microsoft.com/office/drawing/2014/main" id="{BE84A2E8-15F1-4D53-9712-0F7105BB9023}"/>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96" name="Freeform 189">
                  <a:extLst>
                    <a:ext uri="{FF2B5EF4-FFF2-40B4-BE49-F238E27FC236}">
                      <a16:creationId xmlns:a16="http://schemas.microsoft.com/office/drawing/2014/main" id="{A8D72641-6600-4F93-9360-DBD6A29402DB}"/>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97" name="Freeform 194">
                  <a:extLst>
                    <a:ext uri="{FF2B5EF4-FFF2-40B4-BE49-F238E27FC236}">
                      <a16:creationId xmlns:a16="http://schemas.microsoft.com/office/drawing/2014/main" id="{AD996EAB-72FA-4137-BDD7-A8C3F79ADB03}"/>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98" name="Freeform 195">
                  <a:extLst>
                    <a:ext uri="{FF2B5EF4-FFF2-40B4-BE49-F238E27FC236}">
                      <a16:creationId xmlns:a16="http://schemas.microsoft.com/office/drawing/2014/main" id="{D0EE7387-CE9E-49B0-A569-82C74DF70613}"/>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99" name="Freeform 196">
                  <a:extLst>
                    <a:ext uri="{FF2B5EF4-FFF2-40B4-BE49-F238E27FC236}">
                      <a16:creationId xmlns:a16="http://schemas.microsoft.com/office/drawing/2014/main" id="{7D1C1C93-C850-4C1F-A756-D19D6E86BE6E}"/>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00" name="Freeform 197">
                  <a:extLst>
                    <a:ext uri="{FF2B5EF4-FFF2-40B4-BE49-F238E27FC236}">
                      <a16:creationId xmlns:a16="http://schemas.microsoft.com/office/drawing/2014/main" id="{36A76180-C081-4D15-A7BB-30D202357569}"/>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01" name="Freeform 198">
                  <a:extLst>
                    <a:ext uri="{FF2B5EF4-FFF2-40B4-BE49-F238E27FC236}">
                      <a16:creationId xmlns:a16="http://schemas.microsoft.com/office/drawing/2014/main" id="{A88C24AE-7B15-4C02-9BDB-8AAAEF10D75A}"/>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02" name="Freeform 199">
                  <a:extLst>
                    <a:ext uri="{FF2B5EF4-FFF2-40B4-BE49-F238E27FC236}">
                      <a16:creationId xmlns:a16="http://schemas.microsoft.com/office/drawing/2014/main" id="{3BC1FA7C-7B2A-4D23-8A92-FD5437DE9483}"/>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03" name="Freeform 200">
                  <a:extLst>
                    <a:ext uri="{FF2B5EF4-FFF2-40B4-BE49-F238E27FC236}">
                      <a16:creationId xmlns:a16="http://schemas.microsoft.com/office/drawing/2014/main" id="{3F22392B-E8B7-41BF-B3C0-9E6C3E3F8EA6}"/>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04" name="Freeform 201">
                  <a:extLst>
                    <a:ext uri="{FF2B5EF4-FFF2-40B4-BE49-F238E27FC236}">
                      <a16:creationId xmlns:a16="http://schemas.microsoft.com/office/drawing/2014/main" id="{F42F7520-0242-4A7D-B41E-9E446144844A}"/>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05" name="Freeform 202">
                  <a:extLst>
                    <a:ext uri="{FF2B5EF4-FFF2-40B4-BE49-F238E27FC236}">
                      <a16:creationId xmlns:a16="http://schemas.microsoft.com/office/drawing/2014/main" id="{29EEE16C-F96E-49E1-8245-63E5D392D6EE}"/>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06" name="Freeform 203">
                  <a:extLst>
                    <a:ext uri="{FF2B5EF4-FFF2-40B4-BE49-F238E27FC236}">
                      <a16:creationId xmlns:a16="http://schemas.microsoft.com/office/drawing/2014/main" id="{0C2C96DB-D79E-4E84-9DFA-A0AF60C399BF}"/>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94" name="Rectangle 93">
                <a:extLst>
                  <a:ext uri="{FF2B5EF4-FFF2-40B4-BE49-F238E27FC236}">
                    <a16:creationId xmlns:a16="http://schemas.microsoft.com/office/drawing/2014/main" id="{5E2E02FB-66D2-464B-BCDC-1557078153DA}"/>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0</a:t>
                </a:r>
                <a:endParaRPr lang="en-US" sz="4000" baseline="-25000" dirty="0">
                  <a:solidFill>
                    <a:schemeClr val="accent4"/>
                  </a:solidFill>
                </a:endParaRPr>
              </a:p>
            </p:txBody>
          </p:sp>
        </p:grpSp>
      </p:grpSp>
      <p:grpSp>
        <p:nvGrpSpPr>
          <p:cNvPr id="38" name="Group 37">
            <a:extLst>
              <a:ext uri="{FF2B5EF4-FFF2-40B4-BE49-F238E27FC236}">
                <a16:creationId xmlns:a16="http://schemas.microsoft.com/office/drawing/2014/main" id="{9C634488-6932-4926-AAF7-72A786E20FE8}"/>
              </a:ext>
            </a:extLst>
          </p:cNvPr>
          <p:cNvGrpSpPr/>
          <p:nvPr/>
        </p:nvGrpSpPr>
        <p:grpSpPr>
          <a:xfrm>
            <a:off x="898724" y="1800000"/>
            <a:ext cx="1152128" cy="1080120"/>
            <a:chOff x="3359696" y="2492896"/>
            <a:chExt cx="1152128" cy="1080120"/>
          </a:xfrm>
        </p:grpSpPr>
        <p:pic>
          <p:nvPicPr>
            <p:cNvPr id="37" name="Picture 36" hidden="1">
              <a:extLst>
                <a:ext uri="{FF2B5EF4-FFF2-40B4-BE49-F238E27FC236}">
                  <a16:creationId xmlns:a16="http://schemas.microsoft.com/office/drawing/2014/main" id="{1CD0D7F5-463E-4163-8744-A20C669FDAC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26200" y="2598822"/>
              <a:ext cx="704590" cy="778243"/>
            </a:xfrm>
            <a:prstGeom prst="rect">
              <a:avLst/>
            </a:prstGeom>
          </p:spPr>
        </p:pic>
        <p:grpSp>
          <p:nvGrpSpPr>
            <p:cNvPr id="4" name="Group 3">
              <a:extLst>
                <a:ext uri="{FF2B5EF4-FFF2-40B4-BE49-F238E27FC236}">
                  <a16:creationId xmlns:a16="http://schemas.microsoft.com/office/drawing/2014/main" id="{AB1CB38A-F137-4624-A337-A64BEEC3BCC8}"/>
                </a:ext>
              </a:extLst>
            </p:cNvPr>
            <p:cNvGrpSpPr/>
            <p:nvPr/>
          </p:nvGrpSpPr>
          <p:grpSpPr>
            <a:xfrm>
              <a:off x="3359696" y="2492896"/>
              <a:ext cx="1152128" cy="1080120"/>
              <a:chOff x="7976394" y="2138538"/>
              <a:chExt cx="700881" cy="696380"/>
            </a:xfrm>
            <a:solidFill>
              <a:schemeClr val="accent2"/>
            </a:solidFill>
          </p:grpSpPr>
          <p:grpSp>
            <p:nvGrpSpPr>
              <p:cNvPr id="5" name="Group 186">
                <a:extLst>
                  <a:ext uri="{FF2B5EF4-FFF2-40B4-BE49-F238E27FC236}">
                    <a16:creationId xmlns:a16="http://schemas.microsoft.com/office/drawing/2014/main" id="{81B81310-3290-45E9-81FF-1B61C9740BB4}"/>
                  </a:ext>
                </a:extLst>
              </p:cNvPr>
              <p:cNvGrpSpPr>
                <a:grpSpLocks noChangeAspect="1"/>
              </p:cNvGrpSpPr>
              <p:nvPr>
                <p:custDataLst>
                  <p:custData r:id="rId9"/>
                </p:custDataLst>
              </p:nvPr>
            </p:nvGrpSpPr>
            <p:grpSpPr bwMode="auto">
              <a:xfrm>
                <a:off x="7976394" y="2138538"/>
                <a:ext cx="700881" cy="696380"/>
                <a:chOff x="5236" y="2673"/>
                <a:chExt cx="623" cy="619"/>
              </a:xfrm>
              <a:grpFill/>
            </p:grpSpPr>
            <p:sp>
              <p:nvSpPr>
                <p:cNvPr id="7" name="Freeform 187">
                  <a:extLst>
                    <a:ext uri="{FF2B5EF4-FFF2-40B4-BE49-F238E27FC236}">
                      <a16:creationId xmlns:a16="http://schemas.microsoft.com/office/drawing/2014/main" id="{5F38CEAA-27AE-4489-848A-CEC0417D933E}"/>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8" name="Freeform 189">
                  <a:extLst>
                    <a:ext uri="{FF2B5EF4-FFF2-40B4-BE49-F238E27FC236}">
                      <a16:creationId xmlns:a16="http://schemas.microsoft.com/office/drawing/2014/main" id="{8051D625-D777-4F9A-9023-6787A34F6B55}"/>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9" name="Freeform 194">
                  <a:extLst>
                    <a:ext uri="{FF2B5EF4-FFF2-40B4-BE49-F238E27FC236}">
                      <a16:creationId xmlns:a16="http://schemas.microsoft.com/office/drawing/2014/main" id="{81101E76-B963-4CF0-9472-A5E3D82CD2CB}"/>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0" name="Freeform 195">
                  <a:extLst>
                    <a:ext uri="{FF2B5EF4-FFF2-40B4-BE49-F238E27FC236}">
                      <a16:creationId xmlns:a16="http://schemas.microsoft.com/office/drawing/2014/main" id="{06C4B6E1-B347-423B-8710-D61D20CA436F}"/>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1" name="Freeform 196">
                  <a:extLst>
                    <a:ext uri="{FF2B5EF4-FFF2-40B4-BE49-F238E27FC236}">
                      <a16:creationId xmlns:a16="http://schemas.microsoft.com/office/drawing/2014/main" id="{2158D992-4374-4424-B040-42401B3215D1}"/>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2" name="Freeform 197">
                  <a:extLst>
                    <a:ext uri="{FF2B5EF4-FFF2-40B4-BE49-F238E27FC236}">
                      <a16:creationId xmlns:a16="http://schemas.microsoft.com/office/drawing/2014/main" id="{6DA9BE82-8337-4033-B5B1-E14FDDC9B078}"/>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 name="Freeform 198">
                  <a:extLst>
                    <a:ext uri="{FF2B5EF4-FFF2-40B4-BE49-F238E27FC236}">
                      <a16:creationId xmlns:a16="http://schemas.microsoft.com/office/drawing/2014/main" id="{EDF47396-D18E-45A7-A046-95C0D5DB7ACA}"/>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4" name="Freeform 199">
                  <a:extLst>
                    <a:ext uri="{FF2B5EF4-FFF2-40B4-BE49-F238E27FC236}">
                      <a16:creationId xmlns:a16="http://schemas.microsoft.com/office/drawing/2014/main" id="{FE73DBEF-4E02-4DCB-A124-E7F4AE28FF27}"/>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5" name="Freeform 200">
                  <a:extLst>
                    <a:ext uri="{FF2B5EF4-FFF2-40B4-BE49-F238E27FC236}">
                      <a16:creationId xmlns:a16="http://schemas.microsoft.com/office/drawing/2014/main" id="{61C16520-72CA-470F-B5D6-C19968230EAF}"/>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6" name="Freeform 201">
                  <a:extLst>
                    <a:ext uri="{FF2B5EF4-FFF2-40B4-BE49-F238E27FC236}">
                      <a16:creationId xmlns:a16="http://schemas.microsoft.com/office/drawing/2014/main" id="{D1EC96DD-1863-4338-B2AC-4878958DFAD6}"/>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7" name="Freeform 202">
                  <a:extLst>
                    <a:ext uri="{FF2B5EF4-FFF2-40B4-BE49-F238E27FC236}">
                      <a16:creationId xmlns:a16="http://schemas.microsoft.com/office/drawing/2014/main" id="{25D676B3-65F9-4584-BE61-1826917097D7}"/>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8" name="Freeform 203">
                  <a:extLst>
                    <a:ext uri="{FF2B5EF4-FFF2-40B4-BE49-F238E27FC236}">
                      <a16:creationId xmlns:a16="http://schemas.microsoft.com/office/drawing/2014/main" id="{5D46112A-E2BE-4966-BAEB-50358A244DEE}"/>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6" name="Rectangle 5">
                <a:extLst>
                  <a:ext uri="{FF2B5EF4-FFF2-40B4-BE49-F238E27FC236}">
                    <a16:creationId xmlns:a16="http://schemas.microsoft.com/office/drawing/2014/main" id="{5964DA94-04AF-4905-B82F-FCACFED68B7B}"/>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0</a:t>
                </a:r>
                <a:endParaRPr lang="en-US" sz="4000" baseline="-25000" dirty="0">
                  <a:solidFill>
                    <a:schemeClr val="accent4"/>
                  </a:solidFill>
                </a:endParaRPr>
              </a:p>
            </p:txBody>
          </p:sp>
        </p:grpSp>
      </p:grpSp>
      <p:grpSp>
        <p:nvGrpSpPr>
          <p:cNvPr id="36" name="Group 35">
            <a:extLst>
              <a:ext uri="{FF2B5EF4-FFF2-40B4-BE49-F238E27FC236}">
                <a16:creationId xmlns:a16="http://schemas.microsoft.com/office/drawing/2014/main" id="{10EF3E5B-5636-48C2-A760-3A1BB0BD0AA4}"/>
              </a:ext>
            </a:extLst>
          </p:cNvPr>
          <p:cNvGrpSpPr/>
          <p:nvPr/>
        </p:nvGrpSpPr>
        <p:grpSpPr>
          <a:xfrm>
            <a:off x="899353" y="1800000"/>
            <a:ext cx="1152128" cy="1080120"/>
            <a:chOff x="5375920" y="2756382"/>
            <a:chExt cx="1152128" cy="1080120"/>
          </a:xfrm>
        </p:grpSpPr>
        <p:pic>
          <p:nvPicPr>
            <p:cNvPr id="35" name="Picture 34" hidden="1">
              <a:extLst>
                <a:ext uri="{FF2B5EF4-FFF2-40B4-BE49-F238E27FC236}">
                  <a16:creationId xmlns:a16="http://schemas.microsoft.com/office/drawing/2014/main" id="{2B68C6C5-D8AD-4AC5-9B87-ADD30858A23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5305" y="2861079"/>
              <a:ext cx="704590" cy="778243"/>
            </a:xfrm>
            <a:prstGeom prst="rect">
              <a:avLst/>
            </a:prstGeom>
          </p:spPr>
        </p:pic>
        <p:grpSp>
          <p:nvGrpSpPr>
            <p:cNvPr id="19" name="Group 18">
              <a:extLst>
                <a:ext uri="{FF2B5EF4-FFF2-40B4-BE49-F238E27FC236}">
                  <a16:creationId xmlns:a16="http://schemas.microsoft.com/office/drawing/2014/main" id="{FF573834-6B9D-4F4E-A669-75AA85290332}"/>
                </a:ext>
              </a:extLst>
            </p:cNvPr>
            <p:cNvGrpSpPr/>
            <p:nvPr/>
          </p:nvGrpSpPr>
          <p:grpSpPr>
            <a:xfrm>
              <a:off x="5375920" y="2756382"/>
              <a:ext cx="1152128" cy="1080120"/>
              <a:chOff x="7976394" y="2138538"/>
              <a:chExt cx="700881" cy="696380"/>
            </a:xfrm>
            <a:solidFill>
              <a:schemeClr val="accent2"/>
            </a:solidFill>
          </p:grpSpPr>
          <p:grpSp>
            <p:nvGrpSpPr>
              <p:cNvPr id="20" name="Group 186">
                <a:extLst>
                  <a:ext uri="{FF2B5EF4-FFF2-40B4-BE49-F238E27FC236}">
                    <a16:creationId xmlns:a16="http://schemas.microsoft.com/office/drawing/2014/main" id="{86991E1D-644A-427E-8CFD-82EF1769F487}"/>
                  </a:ext>
                </a:extLst>
              </p:cNvPr>
              <p:cNvGrpSpPr>
                <a:grpSpLocks noChangeAspect="1"/>
              </p:cNvGrpSpPr>
              <p:nvPr>
                <p:custDataLst>
                  <p:custData r:id="rId8"/>
                </p:custDataLst>
              </p:nvPr>
            </p:nvGrpSpPr>
            <p:grpSpPr bwMode="auto">
              <a:xfrm>
                <a:off x="7976394" y="2138538"/>
                <a:ext cx="700881" cy="696380"/>
                <a:chOff x="5236" y="2673"/>
                <a:chExt cx="623" cy="619"/>
              </a:xfrm>
              <a:grpFill/>
            </p:grpSpPr>
            <p:sp>
              <p:nvSpPr>
                <p:cNvPr id="22" name="Freeform 187">
                  <a:extLst>
                    <a:ext uri="{FF2B5EF4-FFF2-40B4-BE49-F238E27FC236}">
                      <a16:creationId xmlns:a16="http://schemas.microsoft.com/office/drawing/2014/main" id="{2D3ED288-A87B-4C1D-844C-79FAA9E47903}"/>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23" name="Freeform 189">
                  <a:extLst>
                    <a:ext uri="{FF2B5EF4-FFF2-40B4-BE49-F238E27FC236}">
                      <a16:creationId xmlns:a16="http://schemas.microsoft.com/office/drawing/2014/main" id="{A4A86251-7163-4A61-8CAE-5F1D03D29FBF}"/>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4" name="Freeform 194">
                  <a:extLst>
                    <a:ext uri="{FF2B5EF4-FFF2-40B4-BE49-F238E27FC236}">
                      <a16:creationId xmlns:a16="http://schemas.microsoft.com/office/drawing/2014/main" id="{3457411F-439E-4A1E-8B13-5FEE12521B8B}"/>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 name="Freeform 195">
                  <a:extLst>
                    <a:ext uri="{FF2B5EF4-FFF2-40B4-BE49-F238E27FC236}">
                      <a16:creationId xmlns:a16="http://schemas.microsoft.com/office/drawing/2014/main" id="{CBE6F1DF-778B-45A3-B3AA-C0918B03D0C2}"/>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6" name="Freeform 196">
                  <a:extLst>
                    <a:ext uri="{FF2B5EF4-FFF2-40B4-BE49-F238E27FC236}">
                      <a16:creationId xmlns:a16="http://schemas.microsoft.com/office/drawing/2014/main" id="{9F499579-F970-418E-8F55-6AE40EB6575E}"/>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7" name="Freeform 197">
                  <a:extLst>
                    <a:ext uri="{FF2B5EF4-FFF2-40B4-BE49-F238E27FC236}">
                      <a16:creationId xmlns:a16="http://schemas.microsoft.com/office/drawing/2014/main" id="{713CFF94-C487-4804-97E5-866B0E2909B0}"/>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8" name="Freeform 198">
                  <a:extLst>
                    <a:ext uri="{FF2B5EF4-FFF2-40B4-BE49-F238E27FC236}">
                      <a16:creationId xmlns:a16="http://schemas.microsoft.com/office/drawing/2014/main" id="{8C18FC58-2A82-43AF-A2D9-4BA0D59D9D54}"/>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9" name="Freeform 199">
                  <a:extLst>
                    <a:ext uri="{FF2B5EF4-FFF2-40B4-BE49-F238E27FC236}">
                      <a16:creationId xmlns:a16="http://schemas.microsoft.com/office/drawing/2014/main" id="{75FE5562-9530-4AE8-A334-7A223FE96C6B}"/>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30" name="Freeform 200">
                  <a:extLst>
                    <a:ext uri="{FF2B5EF4-FFF2-40B4-BE49-F238E27FC236}">
                      <a16:creationId xmlns:a16="http://schemas.microsoft.com/office/drawing/2014/main" id="{5002E4BF-4B22-46F5-A9F0-27442024713B}"/>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31" name="Freeform 201">
                  <a:extLst>
                    <a:ext uri="{FF2B5EF4-FFF2-40B4-BE49-F238E27FC236}">
                      <a16:creationId xmlns:a16="http://schemas.microsoft.com/office/drawing/2014/main" id="{5D8AE0F1-E9A8-475A-9671-8643CFAA9B36}"/>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32" name="Freeform 202">
                  <a:extLst>
                    <a:ext uri="{FF2B5EF4-FFF2-40B4-BE49-F238E27FC236}">
                      <a16:creationId xmlns:a16="http://schemas.microsoft.com/office/drawing/2014/main" id="{9ABFBAF8-36BF-4B77-B099-4C6C04EA4F74}"/>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33" name="Freeform 203">
                  <a:extLst>
                    <a:ext uri="{FF2B5EF4-FFF2-40B4-BE49-F238E27FC236}">
                      <a16:creationId xmlns:a16="http://schemas.microsoft.com/office/drawing/2014/main" id="{3D15545F-9CB6-4D79-8087-495EBFE44CFC}"/>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21" name="Rectangle 20">
                <a:extLst>
                  <a:ext uri="{FF2B5EF4-FFF2-40B4-BE49-F238E27FC236}">
                    <a16:creationId xmlns:a16="http://schemas.microsoft.com/office/drawing/2014/main" id="{06710B4B-396C-4823-952D-BFA2926BA2C9}"/>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1</a:t>
                </a:r>
                <a:endParaRPr lang="en-US" sz="4000" baseline="-25000" dirty="0">
                  <a:solidFill>
                    <a:schemeClr val="accent4"/>
                  </a:solidFill>
                </a:endParaRPr>
              </a:p>
            </p:txBody>
          </p:sp>
        </p:grpSp>
      </p:grpSp>
      <p:grpSp>
        <p:nvGrpSpPr>
          <p:cNvPr id="39" name="Group 38">
            <a:extLst>
              <a:ext uri="{FF2B5EF4-FFF2-40B4-BE49-F238E27FC236}">
                <a16:creationId xmlns:a16="http://schemas.microsoft.com/office/drawing/2014/main" id="{54F995F9-76F7-44A9-B342-5BB34713902F}"/>
              </a:ext>
            </a:extLst>
          </p:cNvPr>
          <p:cNvGrpSpPr/>
          <p:nvPr/>
        </p:nvGrpSpPr>
        <p:grpSpPr>
          <a:xfrm>
            <a:off x="2279576" y="1800000"/>
            <a:ext cx="1152128" cy="1080120"/>
            <a:chOff x="3359696" y="2492896"/>
            <a:chExt cx="1152128" cy="1080120"/>
          </a:xfrm>
        </p:grpSpPr>
        <p:pic>
          <p:nvPicPr>
            <p:cNvPr id="40" name="Picture 39" hidden="1">
              <a:extLst>
                <a:ext uri="{FF2B5EF4-FFF2-40B4-BE49-F238E27FC236}">
                  <a16:creationId xmlns:a16="http://schemas.microsoft.com/office/drawing/2014/main" id="{CA7F0A23-9B75-4D9C-80A9-86571CDC79D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26200" y="2598822"/>
              <a:ext cx="704590" cy="778243"/>
            </a:xfrm>
            <a:prstGeom prst="rect">
              <a:avLst/>
            </a:prstGeom>
          </p:spPr>
        </p:pic>
        <p:grpSp>
          <p:nvGrpSpPr>
            <p:cNvPr id="41" name="Group 40">
              <a:extLst>
                <a:ext uri="{FF2B5EF4-FFF2-40B4-BE49-F238E27FC236}">
                  <a16:creationId xmlns:a16="http://schemas.microsoft.com/office/drawing/2014/main" id="{29132C70-3189-48E6-B643-80A3F32922A8}"/>
                </a:ext>
              </a:extLst>
            </p:cNvPr>
            <p:cNvGrpSpPr/>
            <p:nvPr/>
          </p:nvGrpSpPr>
          <p:grpSpPr>
            <a:xfrm>
              <a:off x="3359696" y="2492896"/>
              <a:ext cx="1152128" cy="1080120"/>
              <a:chOff x="7976394" y="2138538"/>
              <a:chExt cx="700881" cy="696380"/>
            </a:xfrm>
            <a:solidFill>
              <a:schemeClr val="accent2"/>
            </a:solidFill>
          </p:grpSpPr>
          <p:grpSp>
            <p:nvGrpSpPr>
              <p:cNvPr id="42" name="Group 186">
                <a:extLst>
                  <a:ext uri="{FF2B5EF4-FFF2-40B4-BE49-F238E27FC236}">
                    <a16:creationId xmlns:a16="http://schemas.microsoft.com/office/drawing/2014/main" id="{DA6B21C8-F054-48AD-BC95-0C751F095210}"/>
                  </a:ext>
                </a:extLst>
              </p:cNvPr>
              <p:cNvGrpSpPr>
                <a:grpSpLocks noChangeAspect="1"/>
              </p:cNvGrpSpPr>
              <p:nvPr>
                <p:custDataLst>
                  <p:custData r:id="rId7"/>
                </p:custDataLst>
              </p:nvPr>
            </p:nvGrpSpPr>
            <p:grpSpPr bwMode="auto">
              <a:xfrm>
                <a:off x="7976394" y="2138538"/>
                <a:ext cx="700881" cy="696380"/>
                <a:chOff x="5236" y="2673"/>
                <a:chExt cx="623" cy="619"/>
              </a:xfrm>
              <a:grpFill/>
            </p:grpSpPr>
            <p:sp>
              <p:nvSpPr>
                <p:cNvPr id="44" name="Freeform 187">
                  <a:extLst>
                    <a:ext uri="{FF2B5EF4-FFF2-40B4-BE49-F238E27FC236}">
                      <a16:creationId xmlns:a16="http://schemas.microsoft.com/office/drawing/2014/main" id="{A1F36D77-8E77-4054-8909-A22909E0589F}"/>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45" name="Freeform 189">
                  <a:extLst>
                    <a:ext uri="{FF2B5EF4-FFF2-40B4-BE49-F238E27FC236}">
                      <a16:creationId xmlns:a16="http://schemas.microsoft.com/office/drawing/2014/main" id="{3EA5E9EE-0777-4AE9-A004-9A7229600E01}"/>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46" name="Freeform 194">
                  <a:extLst>
                    <a:ext uri="{FF2B5EF4-FFF2-40B4-BE49-F238E27FC236}">
                      <a16:creationId xmlns:a16="http://schemas.microsoft.com/office/drawing/2014/main" id="{FF8CB33A-3142-4143-89B9-3F4EF028960A}"/>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47" name="Freeform 195">
                  <a:extLst>
                    <a:ext uri="{FF2B5EF4-FFF2-40B4-BE49-F238E27FC236}">
                      <a16:creationId xmlns:a16="http://schemas.microsoft.com/office/drawing/2014/main" id="{9653FADC-41A2-4849-9B0A-EBA02767E612}"/>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48" name="Freeform 196">
                  <a:extLst>
                    <a:ext uri="{FF2B5EF4-FFF2-40B4-BE49-F238E27FC236}">
                      <a16:creationId xmlns:a16="http://schemas.microsoft.com/office/drawing/2014/main" id="{1088A8E1-0BDE-489A-90E0-1245EFE29ABD}"/>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49" name="Freeform 197">
                  <a:extLst>
                    <a:ext uri="{FF2B5EF4-FFF2-40B4-BE49-F238E27FC236}">
                      <a16:creationId xmlns:a16="http://schemas.microsoft.com/office/drawing/2014/main" id="{BD1CA261-EC71-4EC9-B001-54FF41B2B629}"/>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0" name="Freeform 198">
                  <a:extLst>
                    <a:ext uri="{FF2B5EF4-FFF2-40B4-BE49-F238E27FC236}">
                      <a16:creationId xmlns:a16="http://schemas.microsoft.com/office/drawing/2014/main" id="{36C43034-939E-45AE-A4A1-97D048ADC363}"/>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1" name="Freeform 199">
                  <a:extLst>
                    <a:ext uri="{FF2B5EF4-FFF2-40B4-BE49-F238E27FC236}">
                      <a16:creationId xmlns:a16="http://schemas.microsoft.com/office/drawing/2014/main" id="{51BF6ABB-06FD-4116-88D9-3094112ABAED}"/>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2" name="Freeform 200">
                  <a:extLst>
                    <a:ext uri="{FF2B5EF4-FFF2-40B4-BE49-F238E27FC236}">
                      <a16:creationId xmlns:a16="http://schemas.microsoft.com/office/drawing/2014/main" id="{5A48BA03-12FD-419C-9947-B47900A26C54}"/>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3" name="Freeform 201">
                  <a:extLst>
                    <a:ext uri="{FF2B5EF4-FFF2-40B4-BE49-F238E27FC236}">
                      <a16:creationId xmlns:a16="http://schemas.microsoft.com/office/drawing/2014/main" id="{42A610D8-6705-4336-9CAB-B7C2FDF083DC}"/>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4" name="Freeform 202">
                  <a:extLst>
                    <a:ext uri="{FF2B5EF4-FFF2-40B4-BE49-F238E27FC236}">
                      <a16:creationId xmlns:a16="http://schemas.microsoft.com/office/drawing/2014/main" id="{3B6F9E46-D7E6-4557-ACE5-9066EF7090F5}"/>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5" name="Freeform 203">
                  <a:extLst>
                    <a:ext uri="{FF2B5EF4-FFF2-40B4-BE49-F238E27FC236}">
                      <a16:creationId xmlns:a16="http://schemas.microsoft.com/office/drawing/2014/main" id="{BE22EF78-DE12-429D-BA53-A443F5CEA0DB}"/>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43" name="Rectangle 42">
                <a:extLst>
                  <a:ext uri="{FF2B5EF4-FFF2-40B4-BE49-F238E27FC236}">
                    <a16:creationId xmlns:a16="http://schemas.microsoft.com/office/drawing/2014/main" id="{55836EBA-9B13-4707-9533-235F332BBE58}"/>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0</a:t>
                </a:r>
                <a:endParaRPr lang="en-US" sz="4000" baseline="-25000" dirty="0">
                  <a:solidFill>
                    <a:schemeClr val="accent4"/>
                  </a:solidFill>
                </a:endParaRPr>
              </a:p>
            </p:txBody>
          </p:sp>
        </p:grpSp>
      </p:grpSp>
      <p:grpSp>
        <p:nvGrpSpPr>
          <p:cNvPr id="56" name="Group 55">
            <a:extLst>
              <a:ext uri="{FF2B5EF4-FFF2-40B4-BE49-F238E27FC236}">
                <a16:creationId xmlns:a16="http://schemas.microsoft.com/office/drawing/2014/main" id="{4317613D-40B0-4EB7-AC43-FFA21639B1E4}"/>
              </a:ext>
            </a:extLst>
          </p:cNvPr>
          <p:cNvGrpSpPr/>
          <p:nvPr/>
        </p:nvGrpSpPr>
        <p:grpSpPr>
          <a:xfrm>
            <a:off x="2280205" y="1800000"/>
            <a:ext cx="1152128" cy="1080120"/>
            <a:chOff x="5375920" y="2756382"/>
            <a:chExt cx="1152128" cy="1080120"/>
          </a:xfrm>
        </p:grpSpPr>
        <p:pic>
          <p:nvPicPr>
            <p:cNvPr id="57" name="Picture 56" hidden="1">
              <a:extLst>
                <a:ext uri="{FF2B5EF4-FFF2-40B4-BE49-F238E27FC236}">
                  <a16:creationId xmlns:a16="http://schemas.microsoft.com/office/drawing/2014/main" id="{A5EFB3CE-856F-4C00-A261-34D6602DFDA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5305" y="2861079"/>
              <a:ext cx="704590" cy="778243"/>
            </a:xfrm>
            <a:prstGeom prst="rect">
              <a:avLst/>
            </a:prstGeom>
          </p:spPr>
        </p:pic>
        <p:grpSp>
          <p:nvGrpSpPr>
            <p:cNvPr id="58" name="Group 57">
              <a:extLst>
                <a:ext uri="{FF2B5EF4-FFF2-40B4-BE49-F238E27FC236}">
                  <a16:creationId xmlns:a16="http://schemas.microsoft.com/office/drawing/2014/main" id="{0751274F-827D-4FBD-8231-94C90A9C9385}"/>
                </a:ext>
              </a:extLst>
            </p:cNvPr>
            <p:cNvGrpSpPr/>
            <p:nvPr/>
          </p:nvGrpSpPr>
          <p:grpSpPr>
            <a:xfrm>
              <a:off x="5375920" y="2756382"/>
              <a:ext cx="1152128" cy="1080120"/>
              <a:chOff x="7976394" y="2138538"/>
              <a:chExt cx="700881" cy="696380"/>
            </a:xfrm>
            <a:solidFill>
              <a:schemeClr val="accent2"/>
            </a:solidFill>
          </p:grpSpPr>
          <p:grpSp>
            <p:nvGrpSpPr>
              <p:cNvPr id="59" name="Group 186">
                <a:extLst>
                  <a:ext uri="{FF2B5EF4-FFF2-40B4-BE49-F238E27FC236}">
                    <a16:creationId xmlns:a16="http://schemas.microsoft.com/office/drawing/2014/main" id="{333A66D6-94FA-4296-AB8C-95B743B6A15F}"/>
                  </a:ext>
                </a:extLst>
              </p:cNvPr>
              <p:cNvGrpSpPr>
                <a:grpSpLocks noChangeAspect="1"/>
              </p:cNvGrpSpPr>
              <p:nvPr>
                <p:custDataLst>
                  <p:custData r:id="rId6"/>
                </p:custDataLst>
              </p:nvPr>
            </p:nvGrpSpPr>
            <p:grpSpPr bwMode="auto">
              <a:xfrm>
                <a:off x="7976394" y="2138538"/>
                <a:ext cx="700881" cy="696380"/>
                <a:chOff x="5236" y="2673"/>
                <a:chExt cx="623" cy="619"/>
              </a:xfrm>
              <a:grpFill/>
            </p:grpSpPr>
            <p:sp>
              <p:nvSpPr>
                <p:cNvPr id="61" name="Freeform 187">
                  <a:extLst>
                    <a:ext uri="{FF2B5EF4-FFF2-40B4-BE49-F238E27FC236}">
                      <a16:creationId xmlns:a16="http://schemas.microsoft.com/office/drawing/2014/main" id="{FC71D6DA-FC73-4597-A811-112CE5B22121}"/>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62" name="Freeform 189">
                  <a:extLst>
                    <a:ext uri="{FF2B5EF4-FFF2-40B4-BE49-F238E27FC236}">
                      <a16:creationId xmlns:a16="http://schemas.microsoft.com/office/drawing/2014/main" id="{F0B41144-94D4-4A4A-9CBD-481007E476A6}"/>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63" name="Freeform 194">
                  <a:extLst>
                    <a:ext uri="{FF2B5EF4-FFF2-40B4-BE49-F238E27FC236}">
                      <a16:creationId xmlns:a16="http://schemas.microsoft.com/office/drawing/2014/main" id="{65489647-FFD9-49C4-BD85-E0AF1DE5B007}"/>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64" name="Freeform 195">
                  <a:extLst>
                    <a:ext uri="{FF2B5EF4-FFF2-40B4-BE49-F238E27FC236}">
                      <a16:creationId xmlns:a16="http://schemas.microsoft.com/office/drawing/2014/main" id="{82EB1665-1A1F-4938-9421-1D143E603B45}"/>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65" name="Freeform 196">
                  <a:extLst>
                    <a:ext uri="{FF2B5EF4-FFF2-40B4-BE49-F238E27FC236}">
                      <a16:creationId xmlns:a16="http://schemas.microsoft.com/office/drawing/2014/main" id="{DBCB3F78-EAE4-4D38-88F9-4299E984BC7E}"/>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66" name="Freeform 197">
                  <a:extLst>
                    <a:ext uri="{FF2B5EF4-FFF2-40B4-BE49-F238E27FC236}">
                      <a16:creationId xmlns:a16="http://schemas.microsoft.com/office/drawing/2014/main" id="{952E496C-6FEF-4DB1-82CC-FA8204A6C9DA}"/>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67" name="Freeform 198">
                  <a:extLst>
                    <a:ext uri="{FF2B5EF4-FFF2-40B4-BE49-F238E27FC236}">
                      <a16:creationId xmlns:a16="http://schemas.microsoft.com/office/drawing/2014/main" id="{DE9EA7F3-D33F-4037-82D0-67A7510819B5}"/>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68" name="Freeform 199">
                  <a:extLst>
                    <a:ext uri="{FF2B5EF4-FFF2-40B4-BE49-F238E27FC236}">
                      <a16:creationId xmlns:a16="http://schemas.microsoft.com/office/drawing/2014/main" id="{5F2D47F5-C9D7-4901-9092-EF4A5ABE53CE}"/>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69" name="Freeform 200">
                  <a:extLst>
                    <a:ext uri="{FF2B5EF4-FFF2-40B4-BE49-F238E27FC236}">
                      <a16:creationId xmlns:a16="http://schemas.microsoft.com/office/drawing/2014/main" id="{5AAB6373-B39D-4A84-8BEC-51EE2EC803C3}"/>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70" name="Freeform 201">
                  <a:extLst>
                    <a:ext uri="{FF2B5EF4-FFF2-40B4-BE49-F238E27FC236}">
                      <a16:creationId xmlns:a16="http://schemas.microsoft.com/office/drawing/2014/main" id="{4E4068A1-3EFF-49D4-82CA-5AC34C85AC9A}"/>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71" name="Freeform 202">
                  <a:extLst>
                    <a:ext uri="{FF2B5EF4-FFF2-40B4-BE49-F238E27FC236}">
                      <a16:creationId xmlns:a16="http://schemas.microsoft.com/office/drawing/2014/main" id="{E7411AF5-9C91-44DF-9349-D005D8895E51}"/>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72" name="Freeform 203">
                  <a:extLst>
                    <a:ext uri="{FF2B5EF4-FFF2-40B4-BE49-F238E27FC236}">
                      <a16:creationId xmlns:a16="http://schemas.microsoft.com/office/drawing/2014/main" id="{4C33A6FF-2E67-4F4A-BA7E-3C3418C80F77}"/>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60" name="Rectangle 59">
                <a:extLst>
                  <a:ext uri="{FF2B5EF4-FFF2-40B4-BE49-F238E27FC236}">
                    <a16:creationId xmlns:a16="http://schemas.microsoft.com/office/drawing/2014/main" id="{CDD10282-35D5-47EB-A549-7CDA1904B0DC}"/>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1</a:t>
                </a:r>
                <a:endParaRPr lang="en-US" sz="4000" baseline="-25000" dirty="0">
                  <a:solidFill>
                    <a:schemeClr val="accent4"/>
                  </a:solidFill>
                </a:endParaRPr>
              </a:p>
            </p:txBody>
          </p:sp>
        </p:grpSp>
      </p:grpSp>
      <p:grpSp>
        <p:nvGrpSpPr>
          <p:cNvPr id="107" name="Group 106">
            <a:extLst>
              <a:ext uri="{FF2B5EF4-FFF2-40B4-BE49-F238E27FC236}">
                <a16:creationId xmlns:a16="http://schemas.microsoft.com/office/drawing/2014/main" id="{C67E4FF2-5E29-490D-B108-5F2F3AD6F115}"/>
              </a:ext>
            </a:extLst>
          </p:cNvPr>
          <p:cNvGrpSpPr/>
          <p:nvPr/>
        </p:nvGrpSpPr>
        <p:grpSpPr>
          <a:xfrm>
            <a:off x="5037088" y="1800000"/>
            <a:ext cx="1152128" cy="1080120"/>
            <a:chOff x="3359696" y="2492896"/>
            <a:chExt cx="1152128" cy="1080120"/>
          </a:xfrm>
        </p:grpSpPr>
        <p:pic>
          <p:nvPicPr>
            <p:cNvPr id="108" name="Picture 107" hidden="1">
              <a:extLst>
                <a:ext uri="{FF2B5EF4-FFF2-40B4-BE49-F238E27FC236}">
                  <a16:creationId xmlns:a16="http://schemas.microsoft.com/office/drawing/2014/main" id="{50333922-DE7F-4934-8570-FD690638B1C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26200" y="2598822"/>
              <a:ext cx="704590" cy="778243"/>
            </a:xfrm>
            <a:prstGeom prst="rect">
              <a:avLst/>
            </a:prstGeom>
          </p:spPr>
        </p:pic>
        <p:grpSp>
          <p:nvGrpSpPr>
            <p:cNvPr id="109" name="Group 108">
              <a:extLst>
                <a:ext uri="{FF2B5EF4-FFF2-40B4-BE49-F238E27FC236}">
                  <a16:creationId xmlns:a16="http://schemas.microsoft.com/office/drawing/2014/main" id="{5BC3BEB9-6DC8-444E-AF07-65D29BB61BF6}"/>
                </a:ext>
              </a:extLst>
            </p:cNvPr>
            <p:cNvGrpSpPr/>
            <p:nvPr/>
          </p:nvGrpSpPr>
          <p:grpSpPr>
            <a:xfrm>
              <a:off x="3359696" y="2492896"/>
              <a:ext cx="1152128" cy="1080120"/>
              <a:chOff x="7976394" y="2138538"/>
              <a:chExt cx="700881" cy="696380"/>
            </a:xfrm>
            <a:solidFill>
              <a:schemeClr val="accent2"/>
            </a:solidFill>
          </p:grpSpPr>
          <p:grpSp>
            <p:nvGrpSpPr>
              <p:cNvPr id="110" name="Group 186">
                <a:extLst>
                  <a:ext uri="{FF2B5EF4-FFF2-40B4-BE49-F238E27FC236}">
                    <a16:creationId xmlns:a16="http://schemas.microsoft.com/office/drawing/2014/main" id="{8327C714-AF0F-4F2B-9816-A4BFF7C46E4F}"/>
                  </a:ext>
                </a:extLst>
              </p:cNvPr>
              <p:cNvGrpSpPr>
                <a:grpSpLocks noChangeAspect="1"/>
              </p:cNvGrpSpPr>
              <p:nvPr>
                <p:custDataLst>
                  <p:custData r:id="rId5"/>
                </p:custDataLst>
              </p:nvPr>
            </p:nvGrpSpPr>
            <p:grpSpPr bwMode="auto">
              <a:xfrm>
                <a:off x="7976394" y="2138538"/>
                <a:ext cx="700881" cy="696380"/>
                <a:chOff x="5236" y="2673"/>
                <a:chExt cx="623" cy="619"/>
              </a:xfrm>
              <a:grpFill/>
            </p:grpSpPr>
            <p:sp>
              <p:nvSpPr>
                <p:cNvPr id="112" name="Freeform 187">
                  <a:extLst>
                    <a:ext uri="{FF2B5EF4-FFF2-40B4-BE49-F238E27FC236}">
                      <a16:creationId xmlns:a16="http://schemas.microsoft.com/office/drawing/2014/main" id="{A8B798AE-F4A7-4412-BAC6-3F00CA2900C1}"/>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113" name="Freeform 189">
                  <a:extLst>
                    <a:ext uri="{FF2B5EF4-FFF2-40B4-BE49-F238E27FC236}">
                      <a16:creationId xmlns:a16="http://schemas.microsoft.com/office/drawing/2014/main" id="{1D34FC51-3EFC-4AAA-A8F5-3ADB8FFE791E}"/>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14" name="Freeform 194">
                  <a:extLst>
                    <a:ext uri="{FF2B5EF4-FFF2-40B4-BE49-F238E27FC236}">
                      <a16:creationId xmlns:a16="http://schemas.microsoft.com/office/drawing/2014/main" id="{0BDADE05-6BED-4ED7-B932-7834A16C242E}"/>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15" name="Freeform 195">
                  <a:extLst>
                    <a:ext uri="{FF2B5EF4-FFF2-40B4-BE49-F238E27FC236}">
                      <a16:creationId xmlns:a16="http://schemas.microsoft.com/office/drawing/2014/main" id="{E1D78EA4-2B3E-4005-B437-1C5E0AD1D379}"/>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16" name="Freeform 196">
                  <a:extLst>
                    <a:ext uri="{FF2B5EF4-FFF2-40B4-BE49-F238E27FC236}">
                      <a16:creationId xmlns:a16="http://schemas.microsoft.com/office/drawing/2014/main" id="{EBCAD226-77AE-4384-ADD7-861242006588}"/>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17" name="Freeform 197">
                  <a:extLst>
                    <a:ext uri="{FF2B5EF4-FFF2-40B4-BE49-F238E27FC236}">
                      <a16:creationId xmlns:a16="http://schemas.microsoft.com/office/drawing/2014/main" id="{0A5A907E-9C99-4395-B5D4-394DF871ED4D}"/>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18" name="Freeform 198">
                  <a:extLst>
                    <a:ext uri="{FF2B5EF4-FFF2-40B4-BE49-F238E27FC236}">
                      <a16:creationId xmlns:a16="http://schemas.microsoft.com/office/drawing/2014/main" id="{B891288A-0A20-4131-8E5E-E140B9157A81}"/>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19" name="Freeform 199">
                  <a:extLst>
                    <a:ext uri="{FF2B5EF4-FFF2-40B4-BE49-F238E27FC236}">
                      <a16:creationId xmlns:a16="http://schemas.microsoft.com/office/drawing/2014/main" id="{6BEDA6A1-075D-425D-A3D0-59C76D0B4534}"/>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20" name="Freeform 200">
                  <a:extLst>
                    <a:ext uri="{FF2B5EF4-FFF2-40B4-BE49-F238E27FC236}">
                      <a16:creationId xmlns:a16="http://schemas.microsoft.com/office/drawing/2014/main" id="{4ABA73F5-65CA-4BDC-8441-292B84B92B03}"/>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21" name="Freeform 201">
                  <a:extLst>
                    <a:ext uri="{FF2B5EF4-FFF2-40B4-BE49-F238E27FC236}">
                      <a16:creationId xmlns:a16="http://schemas.microsoft.com/office/drawing/2014/main" id="{D578F382-4FA3-4B48-AAB1-B39414B9E3D1}"/>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22" name="Freeform 202">
                  <a:extLst>
                    <a:ext uri="{FF2B5EF4-FFF2-40B4-BE49-F238E27FC236}">
                      <a16:creationId xmlns:a16="http://schemas.microsoft.com/office/drawing/2014/main" id="{A7497C3B-6C69-4A4B-A933-44A17A025FD9}"/>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23" name="Freeform 203">
                  <a:extLst>
                    <a:ext uri="{FF2B5EF4-FFF2-40B4-BE49-F238E27FC236}">
                      <a16:creationId xmlns:a16="http://schemas.microsoft.com/office/drawing/2014/main" id="{D2DC4815-519E-47AD-B64A-8EFCAB43F9BA}"/>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111" name="Rectangle 110">
                <a:extLst>
                  <a:ext uri="{FF2B5EF4-FFF2-40B4-BE49-F238E27FC236}">
                    <a16:creationId xmlns:a16="http://schemas.microsoft.com/office/drawing/2014/main" id="{366D3365-819A-4BF6-A403-8C64D05B0325}"/>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0</a:t>
                </a:r>
                <a:endParaRPr lang="en-US" sz="4000" baseline="-25000" dirty="0">
                  <a:solidFill>
                    <a:schemeClr val="accent4"/>
                  </a:solidFill>
                </a:endParaRPr>
              </a:p>
            </p:txBody>
          </p:sp>
        </p:grpSp>
      </p:grpSp>
      <p:grpSp>
        <p:nvGrpSpPr>
          <p:cNvPr id="124" name="Group 123">
            <a:extLst>
              <a:ext uri="{FF2B5EF4-FFF2-40B4-BE49-F238E27FC236}">
                <a16:creationId xmlns:a16="http://schemas.microsoft.com/office/drawing/2014/main" id="{AD9200BE-EEE9-4B4A-8D48-2ADAF382E9AB}"/>
              </a:ext>
            </a:extLst>
          </p:cNvPr>
          <p:cNvGrpSpPr/>
          <p:nvPr/>
        </p:nvGrpSpPr>
        <p:grpSpPr>
          <a:xfrm>
            <a:off x="5037717" y="1800000"/>
            <a:ext cx="1152128" cy="1080120"/>
            <a:chOff x="5375920" y="2756382"/>
            <a:chExt cx="1152128" cy="1080120"/>
          </a:xfrm>
        </p:grpSpPr>
        <p:pic>
          <p:nvPicPr>
            <p:cNvPr id="125" name="Picture 124" hidden="1">
              <a:extLst>
                <a:ext uri="{FF2B5EF4-FFF2-40B4-BE49-F238E27FC236}">
                  <a16:creationId xmlns:a16="http://schemas.microsoft.com/office/drawing/2014/main" id="{8E9E2A3F-C2B8-4599-AF6A-80F1E953131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5305" y="2861079"/>
              <a:ext cx="704590" cy="778243"/>
            </a:xfrm>
            <a:prstGeom prst="rect">
              <a:avLst/>
            </a:prstGeom>
          </p:spPr>
        </p:pic>
        <p:grpSp>
          <p:nvGrpSpPr>
            <p:cNvPr id="126" name="Group 125">
              <a:extLst>
                <a:ext uri="{FF2B5EF4-FFF2-40B4-BE49-F238E27FC236}">
                  <a16:creationId xmlns:a16="http://schemas.microsoft.com/office/drawing/2014/main" id="{E07E97E3-F2F1-4AE8-B9A9-C906354CE88B}"/>
                </a:ext>
              </a:extLst>
            </p:cNvPr>
            <p:cNvGrpSpPr/>
            <p:nvPr/>
          </p:nvGrpSpPr>
          <p:grpSpPr>
            <a:xfrm>
              <a:off x="5375920" y="2756382"/>
              <a:ext cx="1152128" cy="1080120"/>
              <a:chOff x="7976394" y="2138538"/>
              <a:chExt cx="700881" cy="696380"/>
            </a:xfrm>
            <a:solidFill>
              <a:schemeClr val="accent2"/>
            </a:solidFill>
          </p:grpSpPr>
          <p:grpSp>
            <p:nvGrpSpPr>
              <p:cNvPr id="127" name="Group 186">
                <a:extLst>
                  <a:ext uri="{FF2B5EF4-FFF2-40B4-BE49-F238E27FC236}">
                    <a16:creationId xmlns:a16="http://schemas.microsoft.com/office/drawing/2014/main" id="{D0668895-CD9B-47A6-8B01-34374485B21D}"/>
                  </a:ext>
                </a:extLst>
              </p:cNvPr>
              <p:cNvGrpSpPr>
                <a:grpSpLocks noChangeAspect="1"/>
              </p:cNvGrpSpPr>
              <p:nvPr>
                <p:custDataLst>
                  <p:custData r:id="rId4"/>
                </p:custDataLst>
              </p:nvPr>
            </p:nvGrpSpPr>
            <p:grpSpPr bwMode="auto">
              <a:xfrm>
                <a:off x="7976394" y="2138538"/>
                <a:ext cx="700881" cy="696380"/>
                <a:chOff x="5236" y="2673"/>
                <a:chExt cx="623" cy="619"/>
              </a:xfrm>
              <a:grpFill/>
            </p:grpSpPr>
            <p:sp>
              <p:nvSpPr>
                <p:cNvPr id="129" name="Freeform 187">
                  <a:extLst>
                    <a:ext uri="{FF2B5EF4-FFF2-40B4-BE49-F238E27FC236}">
                      <a16:creationId xmlns:a16="http://schemas.microsoft.com/office/drawing/2014/main" id="{B22280A0-5AB1-4715-984C-BE81F6EBB248}"/>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130" name="Freeform 189">
                  <a:extLst>
                    <a:ext uri="{FF2B5EF4-FFF2-40B4-BE49-F238E27FC236}">
                      <a16:creationId xmlns:a16="http://schemas.microsoft.com/office/drawing/2014/main" id="{EDC5A727-5B03-40A9-B417-DFC61DA63A53}"/>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1" name="Freeform 194">
                  <a:extLst>
                    <a:ext uri="{FF2B5EF4-FFF2-40B4-BE49-F238E27FC236}">
                      <a16:creationId xmlns:a16="http://schemas.microsoft.com/office/drawing/2014/main" id="{7BD2F94C-C818-4F25-829B-1469CC5C2399}"/>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2" name="Freeform 195">
                  <a:extLst>
                    <a:ext uri="{FF2B5EF4-FFF2-40B4-BE49-F238E27FC236}">
                      <a16:creationId xmlns:a16="http://schemas.microsoft.com/office/drawing/2014/main" id="{CFBFD011-1123-4216-9073-28AAA33713EE}"/>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3" name="Freeform 196">
                  <a:extLst>
                    <a:ext uri="{FF2B5EF4-FFF2-40B4-BE49-F238E27FC236}">
                      <a16:creationId xmlns:a16="http://schemas.microsoft.com/office/drawing/2014/main" id="{82AD47F2-EF6E-4032-B0EA-E12F5B5BB9FC}"/>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4" name="Freeform 197">
                  <a:extLst>
                    <a:ext uri="{FF2B5EF4-FFF2-40B4-BE49-F238E27FC236}">
                      <a16:creationId xmlns:a16="http://schemas.microsoft.com/office/drawing/2014/main" id="{039691E9-8FFA-407A-A807-3071D296276A}"/>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5" name="Freeform 198">
                  <a:extLst>
                    <a:ext uri="{FF2B5EF4-FFF2-40B4-BE49-F238E27FC236}">
                      <a16:creationId xmlns:a16="http://schemas.microsoft.com/office/drawing/2014/main" id="{E9342D80-6023-4106-83AF-FD5AED469A9B}"/>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6" name="Freeform 199">
                  <a:extLst>
                    <a:ext uri="{FF2B5EF4-FFF2-40B4-BE49-F238E27FC236}">
                      <a16:creationId xmlns:a16="http://schemas.microsoft.com/office/drawing/2014/main" id="{D8AC4EB3-6E59-4579-A314-DF8D3A4CF110}"/>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7" name="Freeform 200">
                  <a:extLst>
                    <a:ext uri="{FF2B5EF4-FFF2-40B4-BE49-F238E27FC236}">
                      <a16:creationId xmlns:a16="http://schemas.microsoft.com/office/drawing/2014/main" id="{6A31C603-07E7-4EF4-884C-189FB909DC1E}"/>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8" name="Freeform 201">
                  <a:extLst>
                    <a:ext uri="{FF2B5EF4-FFF2-40B4-BE49-F238E27FC236}">
                      <a16:creationId xmlns:a16="http://schemas.microsoft.com/office/drawing/2014/main" id="{67156044-7E49-49B1-9856-9F5B691C61C2}"/>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39" name="Freeform 202">
                  <a:extLst>
                    <a:ext uri="{FF2B5EF4-FFF2-40B4-BE49-F238E27FC236}">
                      <a16:creationId xmlns:a16="http://schemas.microsoft.com/office/drawing/2014/main" id="{BDCC488F-06C3-48D4-9DBF-1505995E0ABF}"/>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140" name="Freeform 203">
                  <a:extLst>
                    <a:ext uri="{FF2B5EF4-FFF2-40B4-BE49-F238E27FC236}">
                      <a16:creationId xmlns:a16="http://schemas.microsoft.com/office/drawing/2014/main" id="{A20F292D-49DD-4655-AABF-DE07407CE9E7}"/>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128" name="Rectangle 127">
                <a:extLst>
                  <a:ext uri="{FF2B5EF4-FFF2-40B4-BE49-F238E27FC236}">
                    <a16:creationId xmlns:a16="http://schemas.microsoft.com/office/drawing/2014/main" id="{EFE4BDE4-6B74-48CA-9C03-E24953344500}"/>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1</a:t>
                </a:r>
                <a:endParaRPr lang="en-US" sz="4000" baseline="-25000" dirty="0">
                  <a:solidFill>
                    <a:schemeClr val="accent4"/>
                  </a:solidFill>
                </a:endParaRPr>
              </a:p>
            </p:txBody>
          </p:sp>
        </p:grpSp>
      </p:grpSp>
      <p:grpSp>
        <p:nvGrpSpPr>
          <p:cNvPr id="243" name="Group 242">
            <a:extLst>
              <a:ext uri="{FF2B5EF4-FFF2-40B4-BE49-F238E27FC236}">
                <a16:creationId xmlns:a16="http://schemas.microsoft.com/office/drawing/2014/main" id="{752393E6-238C-43A6-8AEB-582B392C80BF}"/>
              </a:ext>
            </a:extLst>
          </p:cNvPr>
          <p:cNvGrpSpPr/>
          <p:nvPr/>
        </p:nvGrpSpPr>
        <p:grpSpPr>
          <a:xfrm>
            <a:off x="10564059" y="1800000"/>
            <a:ext cx="1152128" cy="1080120"/>
            <a:chOff x="3359696" y="2492896"/>
            <a:chExt cx="1152128" cy="1080120"/>
          </a:xfrm>
        </p:grpSpPr>
        <p:pic>
          <p:nvPicPr>
            <p:cNvPr id="244" name="Picture 243" hidden="1">
              <a:extLst>
                <a:ext uri="{FF2B5EF4-FFF2-40B4-BE49-F238E27FC236}">
                  <a16:creationId xmlns:a16="http://schemas.microsoft.com/office/drawing/2014/main" id="{465FF4CA-7760-459F-9E82-475A223C791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26200" y="2598822"/>
              <a:ext cx="704590" cy="778243"/>
            </a:xfrm>
            <a:prstGeom prst="rect">
              <a:avLst/>
            </a:prstGeom>
          </p:spPr>
        </p:pic>
        <p:grpSp>
          <p:nvGrpSpPr>
            <p:cNvPr id="245" name="Group 244">
              <a:extLst>
                <a:ext uri="{FF2B5EF4-FFF2-40B4-BE49-F238E27FC236}">
                  <a16:creationId xmlns:a16="http://schemas.microsoft.com/office/drawing/2014/main" id="{1D5FA63D-26D1-4624-873A-1A3C1B8B569E}"/>
                </a:ext>
              </a:extLst>
            </p:cNvPr>
            <p:cNvGrpSpPr/>
            <p:nvPr/>
          </p:nvGrpSpPr>
          <p:grpSpPr>
            <a:xfrm>
              <a:off x="3359696" y="2492896"/>
              <a:ext cx="1152128" cy="1080120"/>
              <a:chOff x="7976394" y="2138538"/>
              <a:chExt cx="700881" cy="696380"/>
            </a:xfrm>
            <a:solidFill>
              <a:schemeClr val="accent2"/>
            </a:solidFill>
          </p:grpSpPr>
          <p:grpSp>
            <p:nvGrpSpPr>
              <p:cNvPr id="246" name="Group 186">
                <a:extLst>
                  <a:ext uri="{FF2B5EF4-FFF2-40B4-BE49-F238E27FC236}">
                    <a16:creationId xmlns:a16="http://schemas.microsoft.com/office/drawing/2014/main" id="{9F9687E3-0143-4BC0-A482-55761A8A7572}"/>
                  </a:ext>
                </a:extLst>
              </p:cNvPr>
              <p:cNvGrpSpPr>
                <a:grpSpLocks noChangeAspect="1"/>
              </p:cNvGrpSpPr>
              <p:nvPr>
                <p:custDataLst>
                  <p:custData r:id="rId3"/>
                </p:custDataLst>
              </p:nvPr>
            </p:nvGrpSpPr>
            <p:grpSpPr bwMode="auto">
              <a:xfrm>
                <a:off x="7976394" y="2138538"/>
                <a:ext cx="700881" cy="696380"/>
                <a:chOff x="5236" y="2673"/>
                <a:chExt cx="623" cy="619"/>
              </a:xfrm>
              <a:grpFill/>
            </p:grpSpPr>
            <p:sp>
              <p:nvSpPr>
                <p:cNvPr id="248" name="Freeform 187">
                  <a:extLst>
                    <a:ext uri="{FF2B5EF4-FFF2-40B4-BE49-F238E27FC236}">
                      <a16:creationId xmlns:a16="http://schemas.microsoft.com/office/drawing/2014/main" id="{3889A8B5-1639-47FA-86F5-6C3890EA6777}"/>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249" name="Freeform 189">
                  <a:extLst>
                    <a:ext uri="{FF2B5EF4-FFF2-40B4-BE49-F238E27FC236}">
                      <a16:creationId xmlns:a16="http://schemas.microsoft.com/office/drawing/2014/main" id="{E44B1DDC-2BAA-4AF5-AB66-D50C67C1ABF9}"/>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0" name="Freeform 194">
                  <a:extLst>
                    <a:ext uri="{FF2B5EF4-FFF2-40B4-BE49-F238E27FC236}">
                      <a16:creationId xmlns:a16="http://schemas.microsoft.com/office/drawing/2014/main" id="{701B527F-5895-4DB0-9907-344FCA2B31AD}"/>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1" name="Freeform 195">
                  <a:extLst>
                    <a:ext uri="{FF2B5EF4-FFF2-40B4-BE49-F238E27FC236}">
                      <a16:creationId xmlns:a16="http://schemas.microsoft.com/office/drawing/2014/main" id="{4C69CDE6-6A80-4A8E-9F2B-6A7401545995}"/>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2" name="Freeform 196">
                  <a:extLst>
                    <a:ext uri="{FF2B5EF4-FFF2-40B4-BE49-F238E27FC236}">
                      <a16:creationId xmlns:a16="http://schemas.microsoft.com/office/drawing/2014/main" id="{145AAAA0-27E1-4834-A084-AB2364B975D4}"/>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3" name="Freeform 197">
                  <a:extLst>
                    <a:ext uri="{FF2B5EF4-FFF2-40B4-BE49-F238E27FC236}">
                      <a16:creationId xmlns:a16="http://schemas.microsoft.com/office/drawing/2014/main" id="{F0CF7AD9-6AB6-4AD5-BF49-130900F075A8}"/>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4" name="Freeform 198">
                  <a:extLst>
                    <a:ext uri="{FF2B5EF4-FFF2-40B4-BE49-F238E27FC236}">
                      <a16:creationId xmlns:a16="http://schemas.microsoft.com/office/drawing/2014/main" id="{0DBB0877-F67F-4491-9452-BB8471119A3E}"/>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5" name="Freeform 199">
                  <a:extLst>
                    <a:ext uri="{FF2B5EF4-FFF2-40B4-BE49-F238E27FC236}">
                      <a16:creationId xmlns:a16="http://schemas.microsoft.com/office/drawing/2014/main" id="{6424EADC-AE48-4841-BFEF-1AEA088534F5}"/>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6" name="Freeform 200">
                  <a:extLst>
                    <a:ext uri="{FF2B5EF4-FFF2-40B4-BE49-F238E27FC236}">
                      <a16:creationId xmlns:a16="http://schemas.microsoft.com/office/drawing/2014/main" id="{08F3322C-C375-483D-877E-98F6916C4CCC}"/>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7" name="Freeform 201">
                  <a:extLst>
                    <a:ext uri="{FF2B5EF4-FFF2-40B4-BE49-F238E27FC236}">
                      <a16:creationId xmlns:a16="http://schemas.microsoft.com/office/drawing/2014/main" id="{2077C4DC-CBBF-43FE-B9C4-D5FE7250D1E2}"/>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8" name="Freeform 202">
                  <a:extLst>
                    <a:ext uri="{FF2B5EF4-FFF2-40B4-BE49-F238E27FC236}">
                      <a16:creationId xmlns:a16="http://schemas.microsoft.com/office/drawing/2014/main" id="{D99076FA-A9E5-4F46-BA7B-90EE59E10B9A}"/>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59" name="Freeform 203">
                  <a:extLst>
                    <a:ext uri="{FF2B5EF4-FFF2-40B4-BE49-F238E27FC236}">
                      <a16:creationId xmlns:a16="http://schemas.microsoft.com/office/drawing/2014/main" id="{0B3FCF13-852D-470B-B8B3-700C9F7C0D5B}"/>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247" name="Rectangle 246">
                <a:extLst>
                  <a:ext uri="{FF2B5EF4-FFF2-40B4-BE49-F238E27FC236}">
                    <a16:creationId xmlns:a16="http://schemas.microsoft.com/office/drawing/2014/main" id="{666DEF5F-CA4A-4E9C-9C53-2AAABA66D299}"/>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0</a:t>
                </a:r>
                <a:endParaRPr lang="en-US" sz="4000" baseline="-25000" dirty="0">
                  <a:solidFill>
                    <a:schemeClr val="accent4"/>
                  </a:solidFill>
                </a:endParaRPr>
              </a:p>
            </p:txBody>
          </p:sp>
        </p:grpSp>
      </p:grpSp>
      <p:grpSp>
        <p:nvGrpSpPr>
          <p:cNvPr id="260" name="Group 259">
            <a:extLst>
              <a:ext uri="{FF2B5EF4-FFF2-40B4-BE49-F238E27FC236}">
                <a16:creationId xmlns:a16="http://schemas.microsoft.com/office/drawing/2014/main" id="{CAA2530C-FB25-49C9-9D11-4E97AAAE083E}"/>
              </a:ext>
            </a:extLst>
          </p:cNvPr>
          <p:cNvGrpSpPr/>
          <p:nvPr/>
        </p:nvGrpSpPr>
        <p:grpSpPr>
          <a:xfrm>
            <a:off x="10564688" y="1800000"/>
            <a:ext cx="1152128" cy="1080120"/>
            <a:chOff x="5375920" y="2756382"/>
            <a:chExt cx="1152128" cy="1080120"/>
          </a:xfrm>
        </p:grpSpPr>
        <p:pic>
          <p:nvPicPr>
            <p:cNvPr id="261" name="Picture 260" hidden="1">
              <a:extLst>
                <a:ext uri="{FF2B5EF4-FFF2-40B4-BE49-F238E27FC236}">
                  <a16:creationId xmlns:a16="http://schemas.microsoft.com/office/drawing/2014/main" id="{5A9A7EB5-6623-4B78-B101-87B171D820B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5305" y="2861079"/>
              <a:ext cx="704590" cy="778243"/>
            </a:xfrm>
            <a:prstGeom prst="rect">
              <a:avLst/>
            </a:prstGeom>
          </p:spPr>
        </p:pic>
        <p:grpSp>
          <p:nvGrpSpPr>
            <p:cNvPr id="262" name="Group 261">
              <a:extLst>
                <a:ext uri="{FF2B5EF4-FFF2-40B4-BE49-F238E27FC236}">
                  <a16:creationId xmlns:a16="http://schemas.microsoft.com/office/drawing/2014/main" id="{46D163F6-166B-4D7E-9887-C0DCC71E6243}"/>
                </a:ext>
              </a:extLst>
            </p:cNvPr>
            <p:cNvGrpSpPr/>
            <p:nvPr/>
          </p:nvGrpSpPr>
          <p:grpSpPr>
            <a:xfrm>
              <a:off x="5375920" y="2756382"/>
              <a:ext cx="1152128" cy="1080120"/>
              <a:chOff x="7976394" y="2138538"/>
              <a:chExt cx="700881" cy="696380"/>
            </a:xfrm>
            <a:solidFill>
              <a:schemeClr val="accent2"/>
            </a:solidFill>
          </p:grpSpPr>
          <p:grpSp>
            <p:nvGrpSpPr>
              <p:cNvPr id="263" name="Group 186">
                <a:extLst>
                  <a:ext uri="{FF2B5EF4-FFF2-40B4-BE49-F238E27FC236}">
                    <a16:creationId xmlns:a16="http://schemas.microsoft.com/office/drawing/2014/main" id="{07B33342-0006-437E-9B7B-FED64087626C}"/>
                  </a:ext>
                </a:extLst>
              </p:cNvPr>
              <p:cNvGrpSpPr>
                <a:grpSpLocks noChangeAspect="1"/>
              </p:cNvGrpSpPr>
              <p:nvPr>
                <p:custDataLst>
                  <p:custData r:id="rId2"/>
                </p:custDataLst>
              </p:nvPr>
            </p:nvGrpSpPr>
            <p:grpSpPr bwMode="auto">
              <a:xfrm>
                <a:off x="7976394" y="2138538"/>
                <a:ext cx="700881" cy="696380"/>
                <a:chOff x="5236" y="2673"/>
                <a:chExt cx="623" cy="619"/>
              </a:xfrm>
              <a:grpFill/>
            </p:grpSpPr>
            <p:sp>
              <p:nvSpPr>
                <p:cNvPr id="265" name="Freeform 187">
                  <a:extLst>
                    <a:ext uri="{FF2B5EF4-FFF2-40B4-BE49-F238E27FC236}">
                      <a16:creationId xmlns:a16="http://schemas.microsoft.com/office/drawing/2014/main" id="{42BC0887-0C54-4838-A51F-CDB4C352CC52}"/>
                    </a:ext>
                  </a:extLst>
                </p:cNvPr>
                <p:cNvSpPr>
                  <a:spLocks noEditPoints="1"/>
                </p:cNvSpPr>
                <p:nvPr/>
              </p:nvSpPr>
              <p:spPr bwMode="auto">
                <a:xfrm>
                  <a:off x="5236" y="2673"/>
                  <a:ext cx="623" cy="619"/>
                </a:xfrm>
                <a:custGeom>
                  <a:avLst/>
                  <a:gdLst>
                    <a:gd name="T0" fmla="*/ 104 w 509"/>
                    <a:gd name="T1" fmla="*/ 43 h 508"/>
                    <a:gd name="T2" fmla="*/ 194 w 509"/>
                    <a:gd name="T3" fmla="*/ 492 h 508"/>
                    <a:gd name="T4" fmla="*/ 504 w 509"/>
                    <a:gd name="T5" fmla="*/ 301 h 508"/>
                    <a:gd name="T6" fmla="*/ 462 w 509"/>
                    <a:gd name="T7" fmla="*/ 266 h 508"/>
                    <a:gd name="T8" fmla="*/ 466 w 509"/>
                    <a:gd name="T9" fmla="*/ 361 h 508"/>
                    <a:gd name="T10" fmla="*/ 458 w 509"/>
                    <a:gd name="T11" fmla="*/ 328 h 508"/>
                    <a:gd name="T12" fmla="*/ 457 w 509"/>
                    <a:gd name="T13" fmla="*/ 294 h 508"/>
                    <a:gd name="T14" fmla="*/ 415 w 509"/>
                    <a:gd name="T15" fmla="*/ 384 h 508"/>
                    <a:gd name="T16" fmla="*/ 443 w 509"/>
                    <a:gd name="T17" fmla="*/ 401 h 508"/>
                    <a:gd name="T18" fmla="*/ 427 w 509"/>
                    <a:gd name="T19" fmla="*/ 418 h 508"/>
                    <a:gd name="T20" fmla="*/ 412 w 509"/>
                    <a:gd name="T21" fmla="*/ 432 h 508"/>
                    <a:gd name="T22" fmla="*/ 406 w 509"/>
                    <a:gd name="T23" fmla="*/ 437 h 508"/>
                    <a:gd name="T24" fmla="*/ 366 w 509"/>
                    <a:gd name="T25" fmla="*/ 442 h 508"/>
                    <a:gd name="T26" fmla="*/ 431 w 509"/>
                    <a:gd name="T27" fmla="*/ 362 h 508"/>
                    <a:gd name="T28" fmla="*/ 456 w 509"/>
                    <a:gd name="T29" fmla="*/ 384 h 508"/>
                    <a:gd name="T30" fmla="*/ 463 w 509"/>
                    <a:gd name="T31" fmla="*/ 207 h 508"/>
                    <a:gd name="T32" fmla="*/ 488 w 509"/>
                    <a:gd name="T33" fmla="*/ 234 h 508"/>
                    <a:gd name="T34" fmla="*/ 485 w 509"/>
                    <a:gd name="T35" fmla="*/ 208 h 508"/>
                    <a:gd name="T36" fmla="*/ 460 w 509"/>
                    <a:gd name="T37" fmla="*/ 186 h 508"/>
                    <a:gd name="T38" fmla="*/ 485 w 509"/>
                    <a:gd name="T39" fmla="*/ 208 h 508"/>
                    <a:gd name="T40" fmla="*/ 463 w 509"/>
                    <a:gd name="T41" fmla="*/ 164 h 508"/>
                    <a:gd name="T42" fmla="*/ 492 w 509"/>
                    <a:gd name="T43" fmla="*/ 257 h 508"/>
                    <a:gd name="T44" fmla="*/ 462 w 509"/>
                    <a:gd name="T45" fmla="*/ 159 h 508"/>
                    <a:gd name="T46" fmla="*/ 28 w 509"/>
                    <a:gd name="T47" fmla="*/ 174 h 508"/>
                    <a:gd name="T48" fmla="*/ 107 w 509"/>
                    <a:gd name="T49" fmla="*/ 57 h 508"/>
                    <a:gd name="T50" fmla="*/ 113 w 509"/>
                    <a:gd name="T51" fmla="*/ 53 h 508"/>
                    <a:gd name="T52" fmla="*/ 396 w 509"/>
                    <a:gd name="T53" fmla="*/ 108 h 508"/>
                    <a:gd name="T54" fmla="*/ 441 w 509"/>
                    <a:gd name="T55" fmla="*/ 163 h 508"/>
                    <a:gd name="T56" fmla="*/ 428 w 509"/>
                    <a:gd name="T57" fmla="*/ 336 h 508"/>
                    <a:gd name="T58" fmla="*/ 390 w 509"/>
                    <a:gd name="T59" fmla="*/ 382 h 508"/>
                    <a:gd name="T60" fmla="*/ 363 w 509"/>
                    <a:gd name="T61" fmla="*/ 411 h 508"/>
                    <a:gd name="T62" fmla="*/ 323 w 509"/>
                    <a:gd name="T63" fmla="*/ 435 h 508"/>
                    <a:gd name="T64" fmla="*/ 105 w 509"/>
                    <a:gd name="T65" fmla="*/ 406 h 508"/>
                    <a:gd name="T66" fmla="*/ 56 w 509"/>
                    <a:gd name="T67" fmla="*/ 356 h 508"/>
                    <a:gd name="T68" fmla="*/ 38 w 509"/>
                    <a:gd name="T69" fmla="*/ 322 h 508"/>
                    <a:gd name="T70" fmla="*/ 85 w 509"/>
                    <a:gd name="T71" fmla="*/ 380 h 508"/>
                    <a:gd name="T72" fmla="*/ 117 w 509"/>
                    <a:gd name="T73" fmla="*/ 369 h 508"/>
                    <a:gd name="T74" fmla="*/ 94 w 509"/>
                    <a:gd name="T75" fmla="*/ 110 h 508"/>
                    <a:gd name="T76" fmla="*/ 53 w 509"/>
                    <a:gd name="T77" fmla="*/ 193 h 508"/>
                    <a:gd name="T78" fmla="*/ 296 w 509"/>
                    <a:gd name="T79" fmla="*/ 485 h 508"/>
                    <a:gd name="T80" fmla="*/ 271 w 509"/>
                    <a:gd name="T81" fmla="*/ 488 h 508"/>
                    <a:gd name="T82" fmla="*/ 271 w 509"/>
                    <a:gd name="T83" fmla="*/ 488 h 508"/>
                    <a:gd name="T84" fmla="*/ 203 w 509"/>
                    <a:gd name="T85" fmla="*/ 481 h 508"/>
                    <a:gd name="T86" fmla="*/ 205 w 509"/>
                    <a:gd name="T87" fmla="*/ 460 h 508"/>
                    <a:gd name="T88" fmla="*/ 157 w 509"/>
                    <a:gd name="T89" fmla="*/ 448 h 508"/>
                    <a:gd name="T90" fmla="*/ 125 w 509"/>
                    <a:gd name="T91" fmla="*/ 434 h 508"/>
                    <a:gd name="T92" fmla="*/ 58 w 509"/>
                    <a:gd name="T93" fmla="*/ 285 h 508"/>
                    <a:gd name="T94" fmla="*/ 50 w 509"/>
                    <a:gd name="T95" fmla="*/ 258 h 508"/>
                    <a:gd name="T96" fmla="*/ 126 w 509"/>
                    <a:gd name="T97" fmla="*/ 442 h 508"/>
                    <a:gd name="T98" fmla="*/ 217 w 509"/>
                    <a:gd name="T99" fmla="*/ 461 h 508"/>
                    <a:gd name="T100" fmla="*/ 327 w 509"/>
                    <a:gd name="T101" fmla="*/ 478 h 508"/>
                    <a:gd name="T102" fmla="*/ 349 w 509"/>
                    <a:gd name="T103" fmla="*/ 47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9" h="508">
                      <a:moveTo>
                        <a:pt x="498" y="210"/>
                      </a:moveTo>
                      <a:cubicBezTo>
                        <a:pt x="493" y="185"/>
                        <a:pt x="480" y="161"/>
                        <a:pt x="467" y="142"/>
                      </a:cubicBezTo>
                      <a:cubicBezTo>
                        <a:pt x="457" y="128"/>
                        <a:pt x="439" y="100"/>
                        <a:pt x="420" y="89"/>
                      </a:cubicBezTo>
                      <a:cubicBezTo>
                        <a:pt x="395" y="59"/>
                        <a:pt x="361" y="38"/>
                        <a:pt x="322" y="25"/>
                      </a:cubicBezTo>
                      <a:cubicBezTo>
                        <a:pt x="247" y="0"/>
                        <a:pt x="166" y="4"/>
                        <a:pt x="104" y="43"/>
                      </a:cubicBezTo>
                      <a:cubicBezTo>
                        <a:pt x="103" y="42"/>
                        <a:pt x="102" y="43"/>
                        <a:pt x="102" y="44"/>
                      </a:cubicBezTo>
                      <a:cubicBezTo>
                        <a:pt x="72" y="64"/>
                        <a:pt x="47" y="92"/>
                        <a:pt x="30" y="130"/>
                      </a:cubicBezTo>
                      <a:cubicBezTo>
                        <a:pt x="1" y="194"/>
                        <a:pt x="0" y="279"/>
                        <a:pt x="32" y="345"/>
                      </a:cubicBezTo>
                      <a:cubicBezTo>
                        <a:pt x="43" y="385"/>
                        <a:pt x="78" y="423"/>
                        <a:pt x="109" y="447"/>
                      </a:cubicBezTo>
                      <a:cubicBezTo>
                        <a:pt x="129" y="463"/>
                        <a:pt x="163" y="487"/>
                        <a:pt x="194" y="492"/>
                      </a:cubicBezTo>
                      <a:cubicBezTo>
                        <a:pt x="200" y="496"/>
                        <a:pt x="207" y="498"/>
                        <a:pt x="214" y="501"/>
                      </a:cubicBezTo>
                      <a:cubicBezTo>
                        <a:pt x="220" y="502"/>
                        <a:pt x="227" y="504"/>
                        <a:pt x="233" y="503"/>
                      </a:cubicBezTo>
                      <a:cubicBezTo>
                        <a:pt x="270" y="508"/>
                        <a:pt x="316" y="497"/>
                        <a:pt x="348" y="486"/>
                      </a:cubicBezTo>
                      <a:cubicBezTo>
                        <a:pt x="390" y="471"/>
                        <a:pt x="425" y="442"/>
                        <a:pt x="454" y="408"/>
                      </a:cubicBezTo>
                      <a:cubicBezTo>
                        <a:pt x="482" y="376"/>
                        <a:pt x="498" y="343"/>
                        <a:pt x="504" y="301"/>
                      </a:cubicBezTo>
                      <a:cubicBezTo>
                        <a:pt x="508" y="276"/>
                        <a:pt x="509" y="238"/>
                        <a:pt x="498" y="210"/>
                      </a:cubicBezTo>
                      <a:close/>
                      <a:moveTo>
                        <a:pt x="492" y="292"/>
                      </a:moveTo>
                      <a:cubicBezTo>
                        <a:pt x="491" y="296"/>
                        <a:pt x="490" y="300"/>
                        <a:pt x="490" y="304"/>
                      </a:cubicBezTo>
                      <a:cubicBezTo>
                        <a:pt x="480" y="297"/>
                        <a:pt x="470" y="293"/>
                        <a:pt x="458" y="291"/>
                      </a:cubicBezTo>
                      <a:cubicBezTo>
                        <a:pt x="460" y="283"/>
                        <a:pt x="461" y="274"/>
                        <a:pt x="462" y="266"/>
                      </a:cubicBezTo>
                      <a:cubicBezTo>
                        <a:pt x="467" y="268"/>
                        <a:pt x="472" y="270"/>
                        <a:pt x="478" y="272"/>
                      </a:cubicBezTo>
                      <a:cubicBezTo>
                        <a:pt x="483" y="274"/>
                        <a:pt x="488" y="277"/>
                        <a:pt x="492" y="281"/>
                      </a:cubicBezTo>
                      <a:cubicBezTo>
                        <a:pt x="492" y="284"/>
                        <a:pt x="492" y="288"/>
                        <a:pt x="492" y="292"/>
                      </a:cubicBezTo>
                      <a:close/>
                      <a:moveTo>
                        <a:pt x="469" y="363"/>
                      </a:moveTo>
                      <a:cubicBezTo>
                        <a:pt x="468" y="363"/>
                        <a:pt x="467" y="362"/>
                        <a:pt x="466" y="361"/>
                      </a:cubicBezTo>
                      <a:cubicBezTo>
                        <a:pt x="462" y="359"/>
                        <a:pt x="458" y="356"/>
                        <a:pt x="454" y="353"/>
                      </a:cubicBezTo>
                      <a:cubicBezTo>
                        <a:pt x="451" y="350"/>
                        <a:pt x="448" y="347"/>
                        <a:pt x="445" y="344"/>
                      </a:cubicBezTo>
                      <a:cubicBezTo>
                        <a:pt x="444" y="344"/>
                        <a:pt x="443" y="343"/>
                        <a:pt x="442" y="342"/>
                      </a:cubicBezTo>
                      <a:cubicBezTo>
                        <a:pt x="445" y="336"/>
                        <a:pt x="448" y="329"/>
                        <a:pt x="450" y="321"/>
                      </a:cubicBezTo>
                      <a:cubicBezTo>
                        <a:pt x="453" y="324"/>
                        <a:pt x="455" y="326"/>
                        <a:pt x="458" y="328"/>
                      </a:cubicBezTo>
                      <a:cubicBezTo>
                        <a:pt x="463" y="332"/>
                        <a:pt x="470" y="339"/>
                        <a:pt x="476" y="341"/>
                      </a:cubicBezTo>
                      <a:cubicBezTo>
                        <a:pt x="479" y="342"/>
                        <a:pt x="482" y="338"/>
                        <a:pt x="480" y="336"/>
                      </a:cubicBezTo>
                      <a:cubicBezTo>
                        <a:pt x="475" y="331"/>
                        <a:pt x="468" y="328"/>
                        <a:pt x="462" y="325"/>
                      </a:cubicBezTo>
                      <a:cubicBezTo>
                        <a:pt x="459" y="323"/>
                        <a:pt x="455" y="321"/>
                        <a:pt x="451" y="318"/>
                      </a:cubicBezTo>
                      <a:cubicBezTo>
                        <a:pt x="454" y="310"/>
                        <a:pt x="456" y="303"/>
                        <a:pt x="457" y="294"/>
                      </a:cubicBezTo>
                      <a:cubicBezTo>
                        <a:pt x="467" y="299"/>
                        <a:pt x="478" y="304"/>
                        <a:pt x="486" y="311"/>
                      </a:cubicBezTo>
                      <a:cubicBezTo>
                        <a:pt x="486" y="312"/>
                        <a:pt x="487" y="312"/>
                        <a:pt x="488" y="312"/>
                      </a:cubicBezTo>
                      <a:cubicBezTo>
                        <a:pt x="484" y="331"/>
                        <a:pt x="478" y="347"/>
                        <a:pt x="469" y="363"/>
                      </a:cubicBezTo>
                      <a:close/>
                      <a:moveTo>
                        <a:pt x="443" y="401"/>
                      </a:moveTo>
                      <a:cubicBezTo>
                        <a:pt x="433" y="395"/>
                        <a:pt x="425" y="389"/>
                        <a:pt x="415" y="384"/>
                      </a:cubicBezTo>
                      <a:cubicBezTo>
                        <a:pt x="420" y="379"/>
                        <a:pt x="425" y="372"/>
                        <a:pt x="429" y="366"/>
                      </a:cubicBezTo>
                      <a:cubicBezTo>
                        <a:pt x="431" y="369"/>
                        <a:pt x="434" y="373"/>
                        <a:pt x="438" y="376"/>
                      </a:cubicBezTo>
                      <a:cubicBezTo>
                        <a:pt x="441" y="379"/>
                        <a:pt x="444" y="382"/>
                        <a:pt x="447" y="385"/>
                      </a:cubicBezTo>
                      <a:cubicBezTo>
                        <a:pt x="448" y="387"/>
                        <a:pt x="449" y="389"/>
                        <a:pt x="451" y="391"/>
                      </a:cubicBezTo>
                      <a:cubicBezTo>
                        <a:pt x="448" y="394"/>
                        <a:pt x="446" y="398"/>
                        <a:pt x="443" y="401"/>
                      </a:cubicBezTo>
                      <a:close/>
                      <a:moveTo>
                        <a:pt x="427" y="418"/>
                      </a:moveTo>
                      <a:cubicBezTo>
                        <a:pt x="419" y="411"/>
                        <a:pt x="410" y="405"/>
                        <a:pt x="401" y="400"/>
                      </a:cubicBezTo>
                      <a:cubicBezTo>
                        <a:pt x="405" y="396"/>
                        <a:pt x="409" y="392"/>
                        <a:pt x="413" y="387"/>
                      </a:cubicBezTo>
                      <a:cubicBezTo>
                        <a:pt x="421" y="394"/>
                        <a:pt x="429" y="400"/>
                        <a:pt x="438" y="406"/>
                      </a:cubicBezTo>
                      <a:cubicBezTo>
                        <a:pt x="435" y="410"/>
                        <a:pt x="431" y="414"/>
                        <a:pt x="427" y="418"/>
                      </a:cubicBezTo>
                      <a:close/>
                      <a:moveTo>
                        <a:pt x="412" y="432"/>
                      </a:moveTo>
                      <a:cubicBezTo>
                        <a:pt x="404" y="425"/>
                        <a:pt x="394" y="419"/>
                        <a:pt x="384" y="415"/>
                      </a:cubicBezTo>
                      <a:cubicBezTo>
                        <a:pt x="389" y="411"/>
                        <a:pt x="393" y="407"/>
                        <a:pt x="398" y="403"/>
                      </a:cubicBezTo>
                      <a:cubicBezTo>
                        <a:pt x="405" y="410"/>
                        <a:pt x="413" y="417"/>
                        <a:pt x="422" y="423"/>
                      </a:cubicBezTo>
                      <a:cubicBezTo>
                        <a:pt x="418" y="426"/>
                        <a:pt x="415" y="429"/>
                        <a:pt x="412" y="432"/>
                      </a:cubicBezTo>
                      <a:close/>
                      <a:moveTo>
                        <a:pt x="388" y="449"/>
                      </a:moveTo>
                      <a:cubicBezTo>
                        <a:pt x="384" y="445"/>
                        <a:pt x="377" y="441"/>
                        <a:pt x="372" y="438"/>
                      </a:cubicBezTo>
                      <a:cubicBezTo>
                        <a:pt x="368" y="436"/>
                        <a:pt x="365" y="433"/>
                        <a:pt x="361" y="431"/>
                      </a:cubicBezTo>
                      <a:cubicBezTo>
                        <a:pt x="367" y="428"/>
                        <a:pt x="373" y="423"/>
                        <a:pt x="379" y="419"/>
                      </a:cubicBezTo>
                      <a:cubicBezTo>
                        <a:pt x="389" y="423"/>
                        <a:pt x="397" y="431"/>
                        <a:pt x="406" y="437"/>
                      </a:cubicBezTo>
                      <a:cubicBezTo>
                        <a:pt x="400" y="441"/>
                        <a:pt x="394" y="446"/>
                        <a:pt x="388" y="449"/>
                      </a:cubicBezTo>
                      <a:close/>
                      <a:moveTo>
                        <a:pt x="346" y="456"/>
                      </a:moveTo>
                      <a:cubicBezTo>
                        <a:pt x="341" y="453"/>
                        <a:pt x="336" y="450"/>
                        <a:pt x="332" y="446"/>
                      </a:cubicBezTo>
                      <a:cubicBezTo>
                        <a:pt x="340" y="443"/>
                        <a:pt x="348" y="439"/>
                        <a:pt x="356" y="434"/>
                      </a:cubicBezTo>
                      <a:cubicBezTo>
                        <a:pt x="359" y="437"/>
                        <a:pt x="363" y="439"/>
                        <a:pt x="366" y="442"/>
                      </a:cubicBezTo>
                      <a:cubicBezTo>
                        <a:pt x="371" y="446"/>
                        <a:pt x="375" y="450"/>
                        <a:pt x="380" y="454"/>
                      </a:cubicBezTo>
                      <a:cubicBezTo>
                        <a:pt x="373" y="459"/>
                        <a:pt x="366" y="462"/>
                        <a:pt x="358" y="466"/>
                      </a:cubicBezTo>
                      <a:cubicBezTo>
                        <a:pt x="355" y="462"/>
                        <a:pt x="349" y="459"/>
                        <a:pt x="346" y="456"/>
                      </a:cubicBezTo>
                      <a:close/>
                      <a:moveTo>
                        <a:pt x="446" y="375"/>
                      </a:moveTo>
                      <a:cubicBezTo>
                        <a:pt x="441" y="371"/>
                        <a:pt x="436" y="366"/>
                        <a:pt x="431" y="362"/>
                      </a:cubicBezTo>
                      <a:cubicBezTo>
                        <a:pt x="434" y="357"/>
                        <a:pt x="437" y="351"/>
                        <a:pt x="440" y="346"/>
                      </a:cubicBezTo>
                      <a:cubicBezTo>
                        <a:pt x="440" y="347"/>
                        <a:pt x="441" y="347"/>
                        <a:pt x="441" y="348"/>
                      </a:cubicBezTo>
                      <a:cubicBezTo>
                        <a:pt x="444" y="352"/>
                        <a:pt x="447" y="355"/>
                        <a:pt x="451" y="358"/>
                      </a:cubicBezTo>
                      <a:cubicBezTo>
                        <a:pt x="455" y="362"/>
                        <a:pt x="460" y="368"/>
                        <a:pt x="466" y="369"/>
                      </a:cubicBezTo>
                      <a:cubicBezTo>
                        <a:pt x="463" y="374"/>
                        <a:pt x="459" y="379"/>
                        <a:pt x="456" y="384"/>
                      </a:cubicBezTo>
                      <a:cubicBezTo>
                        <a:pt x="453" y="380"/>
                        <a:pt x="449" y="377"/>
                        <a:pt x="446" y="375"/>
                      </a:cubicBezTo>
                      <a:close/>
                      <a:moveTo>
                        <a:pt x="486" y="215"/>
                      </a:moveTo>
                      <a:cubicBezTo>
                        <a:pt x="487" y="219"/>
                        <a:pt x="488" y="224"/>
                        <a:pt x="489" y="229"/>
                      </a:cubicBezTo>
                      <a:cubicBezTo>
                        <a:pt x="481" y="224"/>
                        <a:pt x="472" y="222"/>
                        <a:pt x="463" y="221"/>
                      </a:cubicBezTo>
                      <a:cubicBezTo>
                        <a:pt x="463" y="216"/>
                        <a:pt x="463" y="211"/>
                        <a:pt x="463" y="207"/>
                      </a:cubicBezTo>
                      <a:cubicBezTo>
                        <a:pt x="465" y="207"/>
                        <a:pt x="468" y="208"/>
                        <a:pt x="470" y="208"/>
                      </a:cubicBezTo>
                      <a:cubicBezTo>
                        <a:pt x="475" y="210"/>
                        <a:pt x="480" y="213"/>
                        <a:pt x="486" y="215"/>
                      </a:cubicBezTo>
                      <a:cubicBezTo>
                        <a:pt x="486" y="215"/>
                        <a:pt x="486" y="215"/>
                        <a:pt x="486" y="215"/>
                      </a:cubicBezTo>
                      <a:close/>
                      <a:moveTo>
                        <a:pt x="464" y="224"/>
                      </a:moveTo>
                      <a:cubicBezTo>
                        <a:pt x="472" y="226"/>
                        <a:pt x="481" y="229"/>
                        <a:pt x="488" y="234"/>
                      </a:cubicBezTo>
                      <a:cubicBezTo>
                        <a:pt x="488" y="235"/>
                        <a:pt x="489" y="235"/>
                        <a:pt x="490" y="235"/>
                      </a:cubicBezTo>
                      <a:cubicBezTo>
                        <a:pt x="490" y="240"/>
                        <a:pt x="491" y="245"/>
                        <a:pt x="491" y="249"/>
                      </a:cubicBezTo>
                      <a:cubicBezTo>
                        <a:pt x="482" y="246"/>
                        <a:pt x="473" y="245"/>
                        <a:pt x="463" y="242"/>
                      </a:cubicBezTo>
                      <a:cubicBezTo>
                        <a:pt x="464" y="236"/>
                        <a:pt x="464" y="230"/>
                        <a:pt x="464" y="224"/>
                      </a:cubicBezTo>
                      <a:close/>
                      <a:moveTo>
                        <a:pt x="485" y="208"/>
                      </a:moveTo>
                      <a:cubicBezTo>
                        <a:pt x="479" y="205"/>
                        <a:pt x="470" y="204"/>
                        <a:pt x="462" y="203"/>
                      </a:cubicBezTo>
                      <a:cubicBezTo>
                        <a:pt x="462" y="199"/>
                        <a:pt x="461" y="195"/>
                        <a:pt x="461" y="190"/>
                      </a:cubicBezTo>
                      <a:cubicBezTo>
                        <a:pt x="467" y="194"/>
                        <a:pt x="473" y="197"/>
                        <a:pt x="479" y="201"/>
                      </a:cubicBezTo>
                      <a:cubicBezTo>
                        <a:pt x="482" y="203"/>
                        <a:pt x="485" y="198"/>
                        <a:pt x="482" y="196"/>
                      </a:cubicBezTo>
                      <a:cubicBezTo>
                        <a:pt x="476" y="191"/>
                        <a:pt x="468" y="189"/>
                        <a:pt x="460" y="186"/>
                      </a:cubicBezTo>
                      <a:cubicBezTo>
                        <a:pt x="460" y="181"/>
                        <a:pt x="459" y="177"/>
                        <a:pt x="458" y="172"/>
                      </a:cubicBezTo>
                      <a:cubicBezTo>
                        <a:pt x="461" y="174"/>
                        <a:pt x="464" y="176"/>
                        <a:pt x="468" y="178"/>
                      </a:cubicBezTo>
                      <a:cubicBezTo>
                        <a:pt x="472" y="181"/>
                        <a:pt x="476" y="184"/>
                        <a:pt x="480" y="184"/>
                      </a:cubicBezTo>
                      <a:cubicBezTo>
                        <a:pt x="481" y="185"/>
                        <a:pt x="481" y="186"/>
                        <a:pt x="482" y="187"/>
                      </a:cubicBezTo>
                      <a:cubicBezTo>
                        <a:pt x="483" y="194"/>
                        <a:pt x="484" y="201"/>
                        <a:pt x="485" y="208"/>
                      </a:cubicBezTo>
                      <a:close/>
                      <a:moveTo>
                        <a:pt x="476" y="177"/>
                      </a:moveTo>
                      <a:cubicBezTo>
                        <a:pt x="474" y="176"/>
                        <a:pt x="473" y="176"/>
                        <a:pt x="472" y="175"/>
                      </a:cubicBezTo>
                      <a:cubicBezTo>
                        <a:pt x="467" y="173"/>
                        <a:pt x="462" y="171"/>
                        <a:pt x="457" y="168"/>
                      </a:cubicBezTo>
                      <a:cubicBezTo>
                        <a:pt x="457" y="166"/>
                        <a:pt x="456" y="163"/>
                        <a:pt x="455" y="161"/>
                      </a:cubicBezTo>
                      <a:cubicBezTo>
                        <a:pt x="458" y="162"/>
                        <a:pt x="460" y="163"/>
                        <a:pt x="463" y="164"/>
                      </a:cubicBezTo>
                      <a:cubicBezTo>
                        <a:pt x="465" y="164"/>
                        <a:pt x="467" y="165"/>
                        <a:pt x="469" y="166"/>
                      </a:cubicBezTo>
                      <a:cubicBezTo>
                        <a:pt x="471" y="170"/>
                        <a:pt x="474" y="173"/>
                        <a:pt x="476" y="177"/>
                      </a:cubicBezTo>
                      <a:close/>
                      <a:moveTo>
                        <a:pt x="462" y="263"/>
                      </a:moveTo>
                      <a:cubicBezTo>
                        <a:pt x="463" y="257"/>
                        <a:pt x="463" y="252"/>
                        <a:pt x="463" y="246"/>
                      </a:cubicBezTo>
                      <a:cubicBezTo>
                        <a:pt x="473" y="250"/>
                        <a:pt x="483" y="253"/>
                        <a:pt x="492" y="257"/>
                      </a:cubicBezTo>
                      <a:cubicBezTo>
                        <a:pt x="492" y="262"/>
                        <a:pt x="492" y="267"/>
                        <a:pt x="492" y="272"/>
                      </a:cubicBezTo>
                      <a:cubicBezTo>
                        <a:pt x="484" y="267"/>
                        <a:pt x="471" y="265"/>
                        <a:pt x="462" y="263"/>
                      </a:cubicBezTo>
                      <a:close/>
                      <a:moveTo>
                        <a:pt x="453" y="144"/>
                      </a:moveTo>
                      <a:cubicBezTo>
                        <a:pt x="457" y="149"/>
                        <a:pt x="461" y="155"/>
                        <a:pt x="465" y="160"/>
                      </a:cubicBezTo>
                      <a:cubicBezTo>
                        <a:pt x="464" y="160"/>
                        <a:pt x="463" y="160"/>
                        <a:pt x="462" y="159"/>
                      </a:cubicBezTo>
                      <a:cubicBezTo>
                        <a:pt x="459" y="159"/>
                        <a:pt x="457" y="158"/>
                        <a:pt x="455" y="158"/>
                      </a:cubicBezTo>
                      <a:cubicBezTo>
                        <a:pt x="454" y="157"/>
                        <a:pt x="454" y="155"/>
                        <a:pt x="454" y="154"/>
                      </a:cubicBezTo>
                      <a:cubicBezTo>
                        <a:pt x="452" y="148"/>
                        <a:pt x="450" y="143"/>
                        <a:pt x="448" y="138"/>
                      </a:cubicBezTo>
                      <a:cubicBezTo>
                        <a:pt x="450" y="140"/>
                        <a:pt x="451" y="142"/>
                        <a:pt x="453" y="144"/>
                      </a:cubicBezTo>
                      <a:close/>
                      <a:moveTo>
                        <a:pt x="28" y="174"/>
                      </a:moveTo>
                      <a:cubicBezTo>
                        <a:pt x="38" y="136"/>
                        <a:pt x="59" y="101"/>
                        <a:pt x="87" y="74"/>
                      </a:cubicBezTo>
                      <a:cubicBezTo>
                        <a:pt x="93" y="80"/>
                        <a:pt x="102" y="84"/>
                        <a:pt x="110" y="85"/>
                      </a:cubicBezTo>
                      <a:cubicBezTo>
                        <a:pt x="111" y="86"/>
                        <a:pt x="112" y="84"/>
                        <a:pt x="110" y="83"/>
                      </a:cubicBezTo>
                      <a:cubicBezTo>
                        <a:pt x="102" y="81"/>
                        <a:pt x="97" y="76"/>
                        <a:pt x="90" y="71"/>
                      </a:cubicBezTo>
                      <a:cubicBezTo>
                        <a:pt x="95" y="66"/>
                        <a:pt x="101" y="62"/>
                        <a:pt x="107" y="57"/>
                      </a:cubicBezTo>
                      <a:cubicBezTo>
                        <a:pt x="108" y="57"/>
                        <a:pt x="109" y="56"/>
                        <a:pt x="109" y="56"/>
                      </a:cubicBezTo>
                      <a:cubicBezTo>
                        <a:pt x="114" y="61"/>
                        <a:pt x="120" y="65"/>
                        <a:pt x="125" y="69"/>
                      </a:cubicBezTo>
                      <a:cubicBezTo>
                        <a:pt x="126" y="70"/>
                        <a:pt x="127" y="69"/>
                        <a:pt x="126" y="68"/>
                      </a:cubicBezTo>
                      <a:cubicBezTo>
                        <a:pt x="123" y="64"/>
                        <a:pt x="119" y="60"/>
                        <a:pt x="116" y="56"/>
                      </a:cubicBezTo>
                      <a:cubicBezTo>
                        <a:pt x="115" y="55"/>
                        <a:pt x="114" y="54"/>
                        <a:pt x="113" y="53"/>
                      </a:cubicBezTo>
                      <a:cubicBezTo>
                        <a:pt x="159" y="21"/>
                        <a:pt x="215" y="19"/>
                        <a:pt x="269" y="27"/>
                      </a:cubicBezTo>
                      <a:cubicBezTo>
                        <a:pt x="329" y="36"/>
                        <a:pt x="383" y="61"/>
                        <a:pt x="417" y="111"/>
                      </a:cubicBezTo>
                      <a:cubicBezTo>
                        <a:pt x="406" y="102"/>
                        <a:pt x="385" y="103"/>
                        <a:pt x="373" y="100"/>
                      </a:cubicBezTo>
                      <a:cubicBezTo>
                        <a:pt x="372" y="100"/>
                        <a:pt x="372" y="101"/>
                        <a:pt x="373" y="101"/>
                      </a:cubicBezTo>
                      <a:cubicBezTo>
                        <a:pt x="380" y="104"/>
                        <a:pt x="388" y="106"/>
                        <a:pt x="396" y="108"/>
                      </a:cubicBezTo>
                      <a:cubicBezTo>
                        <a:pt x="401" y="109"/>
                        <a:pt x="406" y="111"/>
                        <a:pt x="410" y="113"/>
                      </a:cubicBezTo>
                      <a:cubicBezTo>
                        <a:pt x="414" y="115"/>
                        <a:pt x="417" y="118"/>
                        <a:pt x="421" y="121"/>
                      </a:cubicBezTo>
                      <a:cubicBezTo>
                        <a:pt x="421" y="121"/>
                        <a:pt x="423" y="121"/>
                        <a:pt x="423" y="120"/>
                      </a:cubicBezTo>
                      <a:cubicBezTo>
                        <a:pt x="424" y="121"/>
                        <a:pt x="425" y="122"/>
                        <a:pt x="425" y="123"/>
                      </a:cubicBezTo>
                      <a:cubicBezTo>
                        <a:pt x="432" y="136"/>
                        <a:pt x="438" y="149"/>
                        <a:pt x="441" y="163"/>
                      </a:cubicBezTo>
                      <a:cubicBezTo>
                        <a:pt x="435" y="149"/>
                        <a:pt x="413" y="150"/>
                        <a:pt x="401" y="144"/>
                      </a:cubicBezTo>
                      <a:cubicBezTo>
                        <a:pt x="400" y="144"/>
                        <a:pt x="399" y="145"/>
                        <a:pt x="400" y="146"/>
                      </a:cubicBezTo>
                      <a:cubicBezTo>
                        <a:pt x="414" y="152"/>
                        <a:pt x="438" y="151"/>
                        <a:pt x="442" y="169"/>
                      </a:cubicBezTo>
                      <a:cubicBezTo>
                        <a:pt x="442" y="170"/>
                        <a:pt x="443" y="170"/>
                        <a:pt x="443" y="169"/>
                      </a:cubicBezTo>
                      <a:cubicBezTo>
                        <a:pt x="456" y="224"/>
                        <a:pt x="447" y="286"/>
                        <a:pt x="428" y="336"/>
                      </a:cubicBezTo>
                      <a:cubicBezTo>
                        <a:pt x="421" y="356"/>
                        <a:pt x="409" y="373"/>
                        <a:pt x="394" y="388"/>
                      </a:cubicBezTo>
                      <a:cubicBezTo>
                        <a:pt x="394" y="386"/>
                        <a:pt x="394" y="384"/>
                        <a:pt x="394" y="382"/>
                      </a:cubicBezTo>
                      <a:cubicBezTo>
                        <a:pt x="394" y="377"/>
                        <a:pt x="394" y="373"/>
                        <a:pt x="394" y="368"/>
                      </a:cubicBezTo>
                      <a:cubicBezTo>
                        <a:pt x="394" y="367"/>
                        <a:pt x="392" y="367"/>
                        <a:pt x="391" y="368"/>
                      </a:cubicBezTo>
                      <a:cubicBezTo>
                        <a:pt x="391" y="373"/>
                        <a:pt x="391" y="377"/>
                        <a:pt x="390" y="382"/>
                      </a:cubicBezTo>
                      <a:cubicBezTo>
                        <a:pt x="390" y="385"/>
                        <a:pt x="389" y="389"/>
                        <a:pt x="390" y="392"/>
                      </a:cubicBezTo>
                      <a:cubicBezTo>
                        <a:pt x="382" y="399"/>
                        <a:pt x="374" y="406"/>
                        <a:pt x="366" y="411"/>
                      </a:cubicBezTo>
                      <a:cubicBezTo>
                        <a:pt x="366" y="405"/>
                        <a:pt x="366" y="400"/>
                        <a:pt x="366" y="394"/>
                      </a:cubicBezTo>
                      <a:cubicBezTo>
                        <a:pt x="366" y="393"/>
                        <a:pt x="365" y="393"/>
                        <a:pt x="365" y="394"/>
                      </a:cubicBezTo>
                      <a:cubicBezTo>
                        <a:pt x="363" y="411"/>
                        <a:pt x="363" y="411"/>
                        <a:pt x="363" y="411"/>
                      </a:cubicBezTo>
                      <a:cubicBezTo>
                        <a:pt x="363" y="412"/>
                        <a:pt x="363" y="413"/>
                        <a:pt x="362" y="414"/>
                      </a:cubicBezTo>
                      <a:cubicBezTo>
                        <a:pt x="351" y="421"/>
                        <a:pt x="338" y="428"/>
                        <a:pt x="326" y="433"/>
                      </a:cubicBezTo>
                      <a:cubicBezTo>
                        <a:pt x="328" y="424"/>
                        <a:pt x="331" y="415"/>
                        <a:pt x="336" y="406"/>
                      </a:cubicBezTo>
                      <a:cubicBezTo>
                        <a:pt x="337" y="405"/>
                        <a:pt x="334" y="403"/>
                        <a:pt x="334" y="405"/>
                      </a:cubicBezTo>
                      <a:cubicBezTo>
                        <a:pt x="328" y="414"/>
                        <a:pt x="325" y="424"/>
                        <a:pt x="323" y="435"/>
                      </a:cubicBezTo>
                      <a:cubicBezTo>
                        <a:pt x="308" y="440"/>
                        <a:pt x="293" y="445"/>
                        <a:pt x="279" y="448"/>
                      </a:cubicBezTo>
                      <a:cubicBezTo>
                        <a:pt x="244" y="454"/>
                        <a:pt x="211" y="450"/>
                        <a:pt x="179" y="440"/>
                      </a:cubicBezTo>
                      <a:cubicBezTo>
                        <a:pt x="179" y="440"/>
                        <a:pt x="178" y="439"/>
                        <a:pt x="178" y="439"/>
                      </a:cubicBezTo>
                      <a:cubicBezTo>
                        <a:pt x="165" y="433"/>
                        <a:pt x="151" y="429"/>
                        <a:pt x="138" y="424"/>
                      </a:cubicBezTo>
                      <a:cubicBezTo>
                        <a:pt x="127" y="418"/>
                        <a:pt x="116" y="412"/>
                        <a:pt x="105" y="406"/>
                      </a:cubicBezTo>
                      <a:cubicBezTo>
                        <a:pt x="107" y="399"/>
                        <a:pt x="108" y="393"/>
                        <a:pt x="111" y="386"/>
                      </a:cubicBezTo>
                      <a:cubicBezTo>
                        <a:pt x="111" y="385"/>
                        <a:pt x="110" y="385"/>
                        <a:pt x="109" y="386"/>
                      </a:cubicBezTo>
                      <a:cubicBezTo>
                        <a:pt x="106" y="392"/>
                        <a:pt x="104" y="398"/>
                        <a:pt x="102" y="405"/>
                      </a:cubicBezTo>
                      <a:cubicBezTo>
                        <a:pt x="98" y="402"/>
                        <a:pt x="94" y="400"/>
                        <a:pt x="90" y="397"/>
                      </a:cubicBezTo>
                      <a:cubicBezTo>
                        <a:pt x="77" y="386"/>
                        <a:pt x="66" y="371"/>
                        <a:pt x="56" y="356"/>
                      </a:cubicBezTo>
                      <a:cubicBezTo>
                        <a:pt x="61" y="346"/>
                        <a:pt x="66" y="337"/>
                        <a:pt x="69" y="326"/>
                      </a:cubicBezTo>
                      <a:cubicBezTo>
                        <a:pt x="69" y="326"/>
                        <a:pt x="68" y="325"/>
                        <a:pt x="68" y="326"/>
                      </a:cubicBezTo>
                      <a:cubicBezTo>
                        <a:pt x="65" y="336"/>
                        <a:pt x="60" y="346"/>
                        <a:pt x="55" y="355"/>
                      </a:cubicBezTo>
                      <a:cubicBezTo>
                        <a:pt x="52" y="349"/>
                        <a:pt x="49" y="343"/>
                        <a:pt x="45" y="337"/>
                      </a:cubicBezTo>
                      <a:cubicBezTo>
                        <a:pt x="43" y="332"/>
                        <a:pt x="40" y="327"/>
                        <a:pt x="38" y="322"/>
                      </a:cubicBezTo>
                      <a:cubicBezTo>
                        <a:pt x="45" y="310"/>
                        <a:pt x="53" y="299"/>
                        <a:pt x="58" y="286"/>
                      </a:cubicBezTo>
                      <a:cubicBezTo>
                        <a:pt x="62" y="294"/>
                        <a:pt x="65" y="301"/>
                        <a:pt x="70" y="308"/>
                      </a:cubicBezTo>
                      <a:cubicBezTo>
                        <a:pt x="78" y="321"/>
                        <a:pt x="85" y="337"/>
                        <a:pt x="94" y="351"/>
                      </a:cubicBezTo>
                      <a:cubicBezTo>
                        <a:pt x="89" y="360"/>
                        <a:pt x="86" y="370"/>
                        <a:pt x="83" y="380"/>
                      </a:cubicBezTo>
                      <a:cubicBezTo>
                        <a:pt x="82" y="381"/>
                        <a:pt x="85" y="382"/>
                        <a:pt x="85" y="380"/>
                      </a:cubicBezTo>
                      <a:cubicBezTo>
                        <a:pt x="88" y="371"/>
                        <a:pt x="91" y="362"/>
                        <a:pt x="95" y="353"/>
                      </a:cubicBezTo>
                      <a:cubicBezTo>
                        <a:pt x="98" y="359"/>
                        <a:pt x="102" y="363"/>
                        <a:pt x="106" y="368"/>
                      </a:cubicBezTo>
                      <a:cubicBezTo>
                        <a:pt x="123" y="387"/>
                        <a:pt x="143" y="395"/>
                        <a:pt x="167" y="402"/>
                      </a:cubicBezTo>
                      <a:cubicBezTo>
                        <a:pt x="169" y="403"/>
                        <a:pt x="170" y="400"/>
                        <a:pt x="168" y="399"/>
                      </a:cubicBezTo>
                      <a:cubicBezTo>
                        <a:pt x="152" y="388"/>
                        <a:pt x="132" y="383"/>
                        <a:pt x="117" y="369"/>
                      </a:cubicBezTo>
                      <a:cubicBezTo>
                        <a:pt x="102" y="355"/>
                        <a:pt x="98" y="334"/>
                        <a:pt x="86" y="318"/>
                      </a:cubicBezTo>
                      <a:cubicBezTo>
                        <a:pt x="59" y="281"/>
                        <a:pt x="48" y="240"/>
                        <a:pt x="61" y="196"/>
                      </a:cubicBezTo>
                      <a:cubicBezTo>
                        <a:pt x="76" y="142"/>
                        <a:pt x="132" y="45"/>
                        <a:pt x="198" y="50"/>
                      </a:cubicBezTo>
                      <a:cubicBezTo>
                        <a:pt x="202" y="50"/>
                        <a:pt x="202" y="45"/>
                        <a:pt x="198" y="44"/>
                      </a:cubicBezTo>
                      <a:cubicBezTo>
                        <a:pt x="156" y="40"/>
                        <a:pt x="120" y="71"/>
                        <a:pt x="94" y="110"/>
                      </a:cubicBezTo>
                      <a:cubicBezTo>
                        <a:pt x="94" y="110"/>
                        <a:pt x="94" y="110"/>
                        <a:pt x="94" y="110"/>
                      </a:cubicBezTo>
                      <a:cubicBezTo>
                        <a:pt x="86" y="107"/>
                        <a:pt x="77" y="104"/>
                        <a:pt x="71" y="98"/>
                      </a:cubicBezTo>
                      <a:cubicBezTo>
                        <a:pt x="69" y="96"/>
                        <a:pt x="66" y="99"/>
                        <a:pt x="68" y="100"/>
                      </a:cubicBezTo>
                      <a:cubicBezTo>
                        <a:pt x="76" y="106"/>
                        <a:pt x="85" y="109"/>
                        <a:pt x="94" y="110"/>
                      </a:cubicBezTo>
                      <a:cubicBezTo>
                        <a:pt x="74" y="138"/>
                        <a:pt x="60" y="169"/>
                        <a:pt x="53" y="193"/>
                      </a:cubicBezTo>
                      <a:cubicBezTo>
                        <a:pt x="46" y="214"/>
                        <a:pt x="45" y="236"/>
                        <a:pt x="49" y="257"/>
                      </a:cubicBezTo>
                      <a:cubicBezTo>
                        <a:pt x="44" y="261"/>
                        <a:pt x="38" y="265"/>
                        <a:pt x="32" y="269"/>
                      </a:cubicBezTo>
                      <a:cubicBezTo>
                        <a:pt x="30" y="270"/>
                        <a:pt x="27" y="272"/>
                        <a:pt x="24" y="275"/>
                      </a:cubicBezTo>
                      <a:cubicBezTo>
                        <a:pt x="18" y="242"/>
                        <a:pt x="20" y="207"/>
                        <a:pt x="28" y="174"/>
                      </a:cubicBezTo>
                      <a:close/>
                      <a:moveTo>
                        <a:pt x="296" y="485"/>
                      </a:moveTo>
                      <a:cubicBezTo>
                        <a:pt x="289" y="476"/>
                        <a:pt x="281" y="468"/>
                        <a:pt x="272" y="461"/>
                      </a:cubicBezTo>
                      <a:cubicBezTo>
                        <a:pt x="281" y="460"/>
                        <a:pt x="290" y="458"/>
                        <a:pt x="300" y="456"/>
                      </a:cubicBezTo>
                      <a:cubicBezTo>
                        <a:pt x="305" y="465"/>
                        <a:pt x="311" y="473"/>
                        <a:pt x="319" y="480"/>
                      </a:cubicBezTo>
                      <a:cubicBezTo>
                        <a:pt x="312" y="482"/>
                        <a:pt x="304" y="484"/>
                        <a:pt x="296" y="485"/>
                      </a:cubicBezTo>
                      <a:close/>
                      <a:moveTo>
                        <a:pt x="271" y="488"/>
                      </a:moveTo>
                      <a:cubicBezTo>
                        <a:pt x="267" y="483"/>
                        <a:pt x="263" y="478"/>
                        <a:pt x="259" y="473"/>
                      </a:cubicBezTo>
                      <a:cubicBezTo>
                        <a:pt x="256" y="470"/>
                        <a:pt x="253" y="466"/>
                        <a:pt x="250" y="463"/>
                      </a:cubicBezTo>
                      <a:cubicBezTo>
                        <a:pt x="256" y="462"/>
                        <a:pt x="263" y="462"/>
                        <a:pt x="269" y="461"/>
                      </a:cubicBezTo>
                      <a:cubicBezTo>
                        <a:pt x="277" y="469"/>
                        <a:pt x="283" y="478"/>
                        <a:pt x="289" y="486"/>
                      </a:cubicBezTo>
                      <a:cubicBezTo>
                        <a:pt x="283" y="487"/>
                        <a:pt x="277" y="488"/>
                        <a:pt x="271" y="488"/>
                      </a:cubicBezTo>
                      <a:close/>
                      <a:moveTo>
                        <a:pt x="205" y="460"/>
                      </a:moveTo>
                      <a:cubicBezTo>
                        <a:pt x="210" y="463"/>
                        <a:pt x="214" y="468"/>
                        <a:pt x="218" y="473"/>
                      </a:cubicBezTo>
                      <a:cubicBezTo>
                        <a:pt x="222" y="478"/>
                        <a:pt x="225" y="483"/>
                        <a:pt x="228" y="488"/>
                      </a:cubicBezTo>
                      <a:cubicBezTo>
                        <a:pt x="225" y="488"/>
                        <a:pt x="221" y="488"/>
                        <a:pt x="218" y="487"/>
                      </a:cubicBezTo>
                      <a:cubicBezTo>
                        <a:pt x="213" y="485"/>
                        <a:pt x="208" y="483"/>
                        <a:pt x="203" y="481"/>
                      </a:cubicBezTo>
                      <a:cubicBezTo>
                        <a:pt x="203" y="481"/>
                        <a:pt x="203" y="481"/>
                        <a:pt x="203" y="481"/>
                      </a:cubicBezTo>
                      <a:cubicBezTo>
                        <a:pt x="197" y="476"/>
                        <a:pt x="193" y="470"/>
                        <a:pt x="188" y="464"/>
                      </a:cubicBezTo>
                      <a:cubicBezTo>
                        <a:pt x="183" y="459"/>
                        <a:pt x="178" y="455"/>
                        <a:pt x="172" y="452"/>
                      </a:cubicBezTo>
                      <a:cubicBezTo>
                        <a:pt x="183" y="455"/>
                        <a:pt x="194" y="458"/>
                        <a:pt x="205" y="459"/>
                      </a:cubicBezTo>
                      <a:cubicBezTo>
                        <a:pt x="205" y="460"/>
                        <a:pt x="205" y="460"/>
                        <a:pt x="205" y="460"/>
                      </a:cubicBezTo>
                      <a:close/>
                      <a:moveTo>
                        <a:pt x="168" y="467"/>
                      </a:moveTo>
                      <a:cubicBezTo>
                        <a:pt x="161" y="459"/>
                        <a:pt x="155" y="452"/>
                        <a:pt x="150" y="444"/>
                      </a:cubicBezTo>
                      <a:cubicBezTo>
                        <a:pt x="153" y="446"/>
                        <a:pt x="157" y="447"/>
                        <a:pt x="160" y="448"/>
                      </a:cubicBezTo>
                      <a:cubicBezTo>
                        <a:pt x="159" y="448"/>
                        <a:pt x="158" y="448"/>
                        <a:pt x="157" y="448"/>
                      </a:cubicBezTo>
                      <a:cubicBezTo>
                        <a:pt x="157" y="448"/>
                        <a:pt x="156" y="448"/>
                        <a:pt x="157" y="448"/>
                      </a:cubicBezTo>
                      <a:cubicBezTo>
                        <a:pt x="171" y="450"/>
                        <a:pt x="180" y="465"/>
                        <a:pt x="188" y="475"/>
                      </a:cubicBezTo>
                      <a:cubicBezTo>
                        <a:pt x="181" y="473"/>
                        <a:pt x="174" y="470"/>
                        <a:pt x="168" y="467"/>
                      </a:cubicBezTo>
                      <a:close/>
                      <a:moveTo>
                        <a:pt x="135" y="449"/>
                      </a:moveTo>
                      <a:cubicBezTo>
                        <a:pt x="134" y="448"/>
                        <a:pt x="134" y="447"/>
                        <a:pt x="133" y="446"/>
                      </a:cubicBezTo>
                      <a:cubicBezTo>
                        <a:pt x="130" y="442"/>
                        <a:pt x="128" y="438"/>
                        <a:pt x="125" y="434"/>
                      </a:cubicBezTo>
                      <a:cubicBezTo>
                        <a:pt x="128" y="435"/>
                        <a:pt x="131" y="437"/>
                        <a:pt x="134" y="438"/>
                      </a:cubicBezTo>
                      <a:cubicBezTo>
                        <a:pt x="137" y="439"/>
                        <a:pt x="141" y="441"/>
                        <a:pt x="145" y="442"/>
                      </a:cubicBezTo>
                      <a:cubicBezTo>
                        <a:pt x="148" y="449"/>
                        <a:pt x="152" y="455"/>
                        <a:pt x="156" y="461"/>
                      </a:cubicBezTo>
                      <a:cubicBezTo>
                        <a:pt x="149" y="457"/>
                        <a:pt x="142" y="453"/>
                        <a:pt x="135" y="449"/>
                      </a:cubicBezTo>
                      <a:close/>
                      <a:moveTo>
                        <a:pt x="58" y="285"/>
                      </a:moveTo>
                      <a:cubicBezTo>
                        <a:pt x="53" y="297"/>
                        <a:pt x="43" y="307"/>
                        <a:pt x="36" y="318"/>
                      </a:cubicBezTo>
                      <a:cubicBezTo>
                        <a:pt x="32" y="306"/>
                        <a:pt x="28" y="294"/>
                        <a:pt x="26" y="282"/>
                      </a:cubicBezTo>
                      <a:cubicBezTo>
                        <a:pt x="26" y="281"/>
                        <a:pt x="27" y="280"/>
                        <a:pt x="28" y="279"/>
                      </a:cubicBezTo>
                      <a:cubicBezTo>
                        <a:pt x="30" y="275"/>
                        <a:pt x="33" y="273"/>
                        <a:pt x="36" y="270"/>
                      </a:cubicBezTo>
                      <a:cubicBezTo>
                        <a:pt x="40" y="266"/>
                        <a:pt x="45" y="263"/>
                        <a:pt x="50" y="258"/>
                      </a:cubicBezTo>
                      <a:cubicBezTo>
                        <a:pt x="52" y="268"/>
                        <a:pt x="54" y="276"/>
                        <a:pt x="58" y="285"/>
                      </a:cubicBezTo>
                      <a:close/>
                      <a:moveTo>
                        <a:pt x="102" y="423"/>
                      </a:moveTo>
                      <a:cubicBezTo>
                        <a:pt x="108" y="426"/>
                        <a:pt x="113" y="429"/>
                        <a:pt x="118" y="431"/>
                      </a:cubicBezTo>
                      <a:cubicBezTo>
                        <a:pt x="119" y="432"/>
                        <a:pt x="120" y="432"/>
                        <a:pt x="120" y="432"/>
                      </a:cubicBezTo>
                      <a:cubicBezTo>
                        <a:pt x="122" y="435"/>
                        <a:pt x="124" y="439"/>
                        <a:pt x="126" y="442"/>
                      </a:cubicBezTo>
                      <a:cubicBezTo>
                        <a:pt x="123" y="440"/>
                        <a:pt x="119" y="438"/>
                        <a:pt x="116" y="435"/>
                      </a:cubicBezTo>
                      <a:cubicBezTo>
                        <a:pt x="111" y="431"/>
                        <a:pt x="107" y="427"/>
                        <a:pt x="102" y="423"/>
                      </a:cubicBezTo>
                      <a:close/>
                      <a:moveTo>
                        <a:pt x="240" y="489"/>
                      </a:moveTo>
                      <a:cubicBezTo>
                        <a:pt x="235" y="482"/>
                        <a:pt x="229" y="474"/>
                        <a:pt x="223" y="468"/>
                      </a:cubicBezTo>
                      <a:cubicBezTo>
                        <a:pt x="222" y="466"/>
                        <a:pt x="220" y="464"/>
                        <a:pt x="217" y="461"/>
                      </a:cubicBezTo>
                      <a:cubicBezTo>
                        <a:pt x="226" y="462"/>
                        <a:pt x="235" y="463"/>
                        <a:pt x="244" y="463"/>
                      </a:cubicBezTo>
                      <a:cubicBezTo>
                        <a:pt x="247" y="468"/>
                        <a:pt x="251" y="474"/>
                        <a:pt x="255" y="479"/>
                      </a:cubicBezTo>
                      <a:cubicBezTo>
                        <a:pt x="257" y="482"/>
                        <a:pt x="259" y="486"/>
                        <a:pt x="260" y="489"/>
                      </a:cubicBezTo>
                      <a:cubicBezTo>
                        <a:pt x="254" y="489"/>
                        <a:pt x="247" y="489"/>
                        <a:pt x="240" y="489"/>
                      </a:cubicBezTo>
                      <a:close/>
                      <a:moveTo>
                        <a:pt x="327" y="478"/>
                      </a:moveTo>
                      <a:cubicBezTo>
                        <a:pt x="327" y="477"/>
                        <a:pt x="327" y="477"/>
                        <a:pt x="326" y="477"/>
                      </a:cubicBezTo>
                      <a:cubicBezTo>
                        <a:pt x="317" y="471"/>
                        <a:pt x="309" y="464"/>
                        <a:pt x="302" y="456"/>
                      </a:cubicBezTo>
                      <a:cubicBezTo>
                        <a:pt x="311" y="453"/>
                        <a:pt x="319" y="451"/>
                        <a:pt x="328" y="447"/>
                      </a:cubicBezTo>
                      <a:cubicBezTo>
                        <a:pt x="331" y="451"/>
                        <a:pt x="334" y="455"/>
                        <a:pt x="338" y="458"/>
                      </a:cubicBezTo>
                      <a:cubicBezTo>
                        <a:pt x="341" y="461"/>
                        <a:pt x="345" y="466"/>
                        <a:pt x="349" y="470"/>
                      </a:cubicBezTo>
                      <a:cubicBezTo>
                        <a:pt x="342" y="473"/>
                        <a:pt x="335" y="475"/>
                        <a:pt x="327" y="4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dirty="0">
                    <a:solidFill>
                      <a:schemeClr val="accent4"/>
                    </a:solidFill>
                  </a:endParaRPr>
                </a:p>
              </p:txBody>
            </p:sp>
            <p:sp>
              <p:nvSpPr>
                <p:cNvPr id="266" name="Freeform 189">
                  <a:extLst>
                    <a:ext uri="{FF2B5EF4-FFF2-40B4-BE49-F238E27FC236}">
                      <a16:creationId xmlns:a16="http://schemas.microsoft.com/office/drawing/2014/main" id="{90E92210-426D-4D47-918F-AA3B3C066AA1}"/>
                    </a:ext>
                  </a:extLst>
                </p:cNvPr>
                <p:cNvSpPr>
                  <a:spLocks/>
                </p:cNvSpPr>
                <p:nvPr/>
              </p:nvSpPr>
              <p:spPr bwMode="auto">
                <a:xfrm>
                  <a:off x="5438" y="3092"/>
                  <a:ext cx="6" cy="38"/>
                </a:xfrm>
                <a:custGeom>
                  <a:avLst/>
                  <a:gdLst>
                    <a:gd name="T0" fmla="*/ 5 w 5"/>
                    <a:gd name="T1" fmla="*/ 0 h 31"/>
                    <a:gd name="T2" fmla="*/ 0 w 5"/>
                    <a:gd name="T3" fmla="*/ 28 h 31"/>
                    <a:gd name="T4" fmla="*/ 4 w 5"/>
                    <a:gd name="T5" fmla="*/ 28 h 31"/>
                    <a:gd name="T6" fmla="*/ 5 w 5"/>
                    <a:gd name="T7" fmla="*/ 0 h 31"/>
                  </a:gdLst>
                  <a:ahLst/>
                  <a:cxnLst>
                    <a:cxn ang="0">
                      <a:pos x="T0" y="T1"/>
                    </a:cxn>
                    <a:cxn ang="0">
                      <a:pos x="T2" y="T3"/>
                    </a:cxn>
                    <a:cxn ang="0">
                      <a:pos x="T4" y="T5"/>
                    </a:cxn>
                    <a:cxn ang="0">
                      <a:pos x="T6" y="T7"/>
                    </a:cxn>
                  </a:cxnLst>
                  <a:rect l="0" t="0" r="r" b="b"/>
                  <a:pathLst>
                    <a:path w="5" h="31">
                      <a:moveTo>
                        <a:pt x="5" y="0"/>
                      </a:moveTo>
                      <a:cubicBezTo>
                        <a:pt x="2" y="9"/>
                        <a:pt x="0" y="19"/>
                        <a:pt x="0" y="28"/>
                      </a:cubicBezTo>
                      <a:cubicBezTo>
                        <a:pt x="1" y="31"/>
                        <a:pt x="4" y="31"/>
                        <a:pt x="4" y="28"/>
                      </a:cubicBezTo>
                      <a:cubicBezTo>
                        <a:pt x="5" y="20"/>
                        <a:pt x="2" y="8"/>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67" name="Freeform 194">
                  <a:extLst>
                    <a:ext uri="{FF2B5EF4-FFF2-40B4-BE49-F238E27FC236}">
                      <a16:creationId xmlns:a16="http://schemas.microsoft.com/office/drawing/2014/main" id="{77D55318-3CC8-4A57-B4BD-2A5471D1E854}"/>
                    </a:ext>
                  </a:extLst>
                </p:cNvPr>
                <p:cNvSpPr>
                  <a:spLocks/>
                </p:cNvSpPr>
                <p:nvPr/>
              </p:nvSpPr>
              <p:spPr bwMode="auto">
                <a:xfrm>
                  <a:off x="5560" y="2728"/>
                  <a:ext cx="248" cy="451"/>
                </a:xfrm>
                <a:custGeom>
                  <a:avLst/>
                  <a:gdLst>
                    <a:gd name="T0" fmla="*/ 4 w 203"/>
                    <a:gd name="T1" fmla="*/ 8 h 370"/>
                    <a:gd name="T2" fmla="*/ 11 w 203"/>
                    <a:gd name="T3" fmla="*/ 358 h 370"/>
                    <a:gd name="T4" fmla="*/ 10 w 203"/>
                    <a:gd name="T5" fmla="*/ 360 h 370"/>
                    <a:gd name="T6" fmla="*/ 119 w 203"/>
                    <a:gd name="T7" fmla="*/ 319 h 370"/>
                    <a:gd name="T8" fmla="*/ 151 w 203"/>
                    <a:gd name="T9" fmla="*/ 177 h 370"/>
                    <a:gd name="T10" fmla="*/ 78 w 203"/>
                    <a:gd name="T11" fmla="*/ 29 h 370"/>
                    <a:gd name="T12" fmla="*/ 87 w 203"/>
                    <a:gd name="T13" fmla="*/ 29 h 370"/>
                    <a:gd name="T14" fmla="*/ 103 w 203"/>
                    <a:gd name="T15" fmla="*/ 34 h 370"/>
                    <a:gd name="T16" fmla="*/ 105 w 203"/>
                    <a:gd name="T17" fmla="*/ 31 h 370"/>
                    <a:gd name="T18" fmla="*/ 76 w 203"/>
                    <a:gd name="T19" fmla="*/ 28 h 370"/>
                    <a:gd name="T20" fmla="*/ 4 w 203"/>
                    <a:gd name="T21" fmla="*/ 1 h 370"/>
                    <a:gd name="T22" fmla="*/ 4 w 203"/>
                    <a:gd name="T23" fmla="*/ 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370">
                      <a:moveTo>
                        <a:pt x="4" y="8"/>
                      </a:moveTo>
                      <a:cubicBezTo>
                        <a:pt x="180" y="22"/>
                        <a:pt x="203" y="360"/>
                        <a:pt x="11" y="358"/>
                      </a:cubicBezTo>
                      <a:cubicBezTo>
                        <a:pt x="9" y="358"/>
                        <a:pt x="9" y="360"/>
                        <a:pt x="10" y="360"/>
                      </a:cubicBezTo>
                      <a:cubicBezTo>
                        <a:pt x="51" y="370"/>
                        <a:pt x="93" y="350"/>
                        <a:pt x="119" y="319"/>
                      </a:cubicBezTo>
                      <a:cubicBezTo>
                        <a:pt x="151" y="281"/>
                        <a:pt x="151" y="223"/>
                        <a:pt x="151" y="177"/>
                      </a:cubicBezTo>
                      <a:cubicBezTo>
                        <a:pt x="150" y="121"/>
                        <a:pt x="123" y="63"/>
                        <a:pt x="78" y="29"/>
                      </a:cubicBezTo>
                      <a:cubicBezTo>
                        <a:pt x="81" y="29"/>
                        <a:pt x="84" y="29"/>
                        <a:pt x="87" y="29"/>
                      </a:cubicBezTo>
                      <a:cubicBezTo>
                        <a:pt x="93" y="30"/>
                        <a:pt x="98" y="33"/>
                        <a:pt x="103" y="34"/>
                      </a:cubicBezTo>
                      <a:cubicBezTo>
                        <a:pt x="105" y="34"/>
                        <a:pt x="107" y="32"/>
                        <a:pt x="105" y="31"/>
                      </a:cubicBezTo>
                      <a:cubicBezTo>
                        <a:pt x="97" y="26"/>
                        <a:pt x="86" y="26"/>
                        <a:pt x="76" y="28"/>
                      </a:cubicBezTo>
                      <a:cubicBezTo>
                        <a:pt x="56" y="13"/>
                        <a:pt x="31" y="3"/>
                        <a:pt x="4" y="1"/>
                      </a:cubicBezTo>
                      <a:cubicBezTo>
                        <a:pt x="0" y="0"/>
                        <a:pt x="0"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68" name="Freeform 195">
                  <a:extLst>
                    <a:ext uri="{FF2B5EF4-FFF2-40B4-BE49-F238E27FC236}">
                      <a16:creationId xmlns:a16="http://schemas.microsoft.com/office/drawing/2014/main" id="{BE5F3C2D-96EB-49DF-AA0F-CC320C259886}"/>
                    </a:ext>
                  </a:extLst>
                </p:cNvPr>
                <p:cNvSpPr>
                  <a:spLocks/>
                </p:cNvSpPr>
                <p:nvPr/>
              </p:nvSpPr>
              <p:spPr bwMode="auto">
                <a:xfrm>
                  <a:off x="5299" y="2815"/>
                  <a:ext cx="35" cy="9"/>
                </a:xfrm>
                <a:custGeom>
                  <a:avLst/>
                  <a:gdLst>
                    <a:gd name="T0" fmla="*/ 3 w 29"/>
                    <a:gd name="T1" fmla="*/ 7 h 8"/>
                    <a:gd name="T2" fmla="*/ 27 w 29"/>
                    <a:gd name="T3" fmla="*/ 8 h 8"/>
                    <a:gd name="T4" fmla="*/ 28 w 29"/>
                    <a:gd name="T5" fmla="*/ 6 h 8"/>
                    <a:gd name="T6" fmla="*/ 2 w 29"/>
                    <a:gd name="T7" fmla="*/ 4 h 8"/>
                    <a:gd name="T8" fmla="*/ 3 w 29"/>
                    <a:gd name="T9" fmla="*/ 7 h 8"/>
                  </a:gdLst>
                  <a:ahLst/>
                  <a:cxnLst>
                    <a:cxn ang="0">
                      <a:pos x="T0" y="T1"/>
                    </a:cxn>
                    <a:cxn ang="0">
                      <a:pos x="T2" y="T3"/>
                    </a:cxn>
                    <a:cxn ang="0">
                      <a:pos x="T4" y="T5"/>
                    </a:cxn>
                    <a:cxn ang="0">
                      <a:pos x="T6" y="T7"/>
                    </a:cxn>
                    <a:cxn ang="0">
                      <a:pos x="T8" y="T9"/>
                    </a:cxn>
                  </a:cxnLst>
                  <a:rect l="0" t="0" r="r" b="b"/>
                  <a:pathLst>
                    <a:path w="29" h="8">
                      <a:moveTo>
                        <a:pt x="3" y="7"/>
                      </a:moveTo>
                      <a:cubicBezTo>
                        <a:pt x="11" y="3"/>
                        <a:pt x="19" y="3"/>
                        <a:pt x="27" y="8"/>
                      </a:cubicBezTo>
                      <a:cubicBezTo>
                        <a:pt x="28" y="8"/>
                        <a:pt x="29" y="6"/>
                        <a:pt x="28" y="6"/>
                      </a:cubicBezTo>
                      <a:cubicBezTo>
                        <a:pt x="19" y="0"/>
                        <a:pt x="11" y="0"/>
                        <a:pt x="2" y="4"/>
                      </a:cubicBezTo>
                      <a:cubicBezTo>
                        <a:pt x="0" y="5"/>
                        <a:pt x="1"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69" name="Freeform 196">
                  <a:extLst>
                    <a:ext uri="{FF2B5EF4-FFF2-40B4-BE49-F238E27FC236}">
                      <a16:creationId xmlns:a16="http://schemas.microsoft.com/office/drawing/2014/main" id="{B1E736A7-8BD6-47A8-A05C-973E35E0895A}"/>
                    </a:ext>
                  </a:extLst>
                </p:cNvPr>
                <p:cNvSpPr>
                  <a:spLocks/>
                </p:cNvSpPr>
                <p:nvPr/>
              </p:nvSpPr>
              <p:spPr bwMode="auto">
                <a:xfrm>
                  <a:off x="5285" y="2851"/>
                  <a:ext cx="27" cy="5"/>
                </a:xfrm>
                <a:custGeom>
                  <a:avLst/>
                  <a:gdLst>
                    <a:gd name="T0" fmla="*/ 2 w 22"/>
                    <a:gd name="T1" fmla="*/ 3 h 4"/>
                    <a:gd name="T2" fmla="*/ 20 w 22"/>
                    <a:gd name="T3" fmla="*/ 3 h 4"/>
                    <a:gd name="T4" fmla="*/ 20 w 22"/>
                    <a:gd name="T5" fmla="*/ 1 h 4"/>
                    <a:gd name="T6" fmla="*/ 2 w 22"/>
                    <a:gd name="T7" fmla="*/ 0 h 4"/>
                    <a:gd name="T8" fmla="*/ 2 w 22"/>
                    <a:gd name="T9" fmla="*/ 3 h 4"/>
                  </a:gdLst>
                  <a:ahLst/>
                  <a:cxnLst>
                    <a:cxn ang="0">
                      <a:pos x="T0" y="T1"/>
                    </a:cxn>
                    <a:cxn ang="0">
                      <a:pos x="T2" y="T3"/>
                    </a:cxn>
                    <a:cxn ang="0">
                      <a:pos x="T4" y="T5"/>
                    </a:cxn>
                    <a:cxn ang="0">
                      <a:pos x="T6" y="T7"/>
                    </a:cxn>
                    <a:cxn ang="0">
                      <a:pos x="T8" y="T9"/>
                    </a:cxn>
                  </a:cxnLst>
                  <a:rect l="0" t="0" r="r" b="b"/>
                  <a:pathLst>
                    <a:path w="22" h="4">
                      <a:moveTo>
                        <a:pt x="2" y="3"/>
                      </a:moveTo>
                      <a:cubicBezTo>
                        <a:pt x="8" y="3"/>
                        <a:pt x="14" y="3"/>
                        <a:pt x="20" y="3"/>
                      </a:cubicBezTo>
                      <a:cubicBezTo>
                        <a:pt x="22" y="4"/>
                        <a:pt x="22" y="1"/>
                        <a:pt x="20" y="1"/>
                      </a:cubicBezTo>
                      <a:cubicBezTo>
                        <a:pt x="14" y="1"/>
                        <a:pt x="8" y="0"/>
                        <a:pt x="2" y="0"/>
                      </a:cubicBezTo>
                      <a:cubicBezTo>
                        <a:pt x="0"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70" name="Freeform 197">
                  <a:extLst>
                    <a:ext uri="{FF2B5EF4-FFF2-40B4-BE49-F238E27FC236}">
                      <a16:creationId xmlns:a16="http://schemas.microsoft.com/office/drawing/2014/main" id="{0D934F55-1B60-4904-9D38-FCF6BC36C064}"/>
                    </a:ext>
                  </a:extLst>
                </p:cNvPr>
                <p:cNvSpPr>
                  <a:spLocks/>
                </p:cNvSpPr>
                <p:nvPr/>
              </p:nvSpPr>
              <p:spPr bwMode="auto">
                <a:xfrm>
                  <a:off x="5287" y="2884"/>
                  <a:ext cx="21" cy="7"/>
                </a:xfrm>
                <a:custGeom>
                  <a:avLst/>
                  <a:gdLst>
                    <a:gd name="T0" fmla="*/ 3 w 17"/>
                    <a:gd name="T1" fmla="*/ 5 h 6"/>
                    <a:gd name="T2" fmla="*/ 15 w 17"/>
                    <a:gd name="T3" fmla="*/ 3 h 6"/>
                    <a:gd name="T4" fmla="*/ 16 w 17"/>
                    <a:gd name="T5" fmla="*/ 0 h 6"/>
                    <a:gd name="T6" fmla="*/ 1 w 17"/>
                    <a:gd name="T7" fmla="*/ 3 h 6"/>
                    <a:gd name="T8" fmla="*/ 3 w 17"/>
                    <a:gd name="T9" fmla="*/ 5 h 6"/>
                  </a:gdLst>
                  <a:ahLst/>
                  <a:cxnLst>
                    <a:cxn ang="0">
                      <a:pos x="T0" y="T1"/>
                    </a:cxn>
                    <a:cxn ang="0">
                      <a:pos x="T2" y="T3"/>
                    </a:cxn>
                    <a:cxn ang="0">
                      <a:pos x="T4" y="T5"/>
                    </a:cxn>
                    <a:cxn ang="0">
                      <a:pos x="T6" y="T7"/>
                    </a:cxn>
                    <a:cxn ang="0">
                      <a:pos x="T8" y="T9"/>
                    </a:cxn>
                  </a:cxnLst>
                  <a:rect l="0" t="0" r="r" b="b"/>
                  <a:pathLst>
                    <a:path w="17" h="6">
                      <a:moveTo>
                        <a:pt x="3" y="5"/>
                      </a:moveTo>
                      <a:cubicBezTo>
                        <a:pt x="6" y="2"/>
                        <a:pt x="11" y="2"/>
                        <a:pt x="15" y="3"/>
                      </a:cubicBezTo>
                      <a:cubicBezTo>
                        <a:pt x="17" y="3"/>
                        <a:pt x="17" y="0"/>
                        <a:pt x="16" y="0"/>
                      </a:cubicBezTo>
                      <a:cubicBezTo>
                        <a:pt x="11" y="0"/>
                        <a:pt x="5" y="0"/>
                        <a:pt x="1" y="3"/>
                      </a:cubicBezTo>
                      <a:cubicBezTo>
                        <a:pt x="0" y="4"/>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71" name="Freeform 198">
                  <a:extLst>
                    <a:ext uri="{FF2B5EF4-FFF2-40B4-BE49-F238E27FC236}">
                      <a16:creationId xmlns:a16="http://schemas.microsoft.com/office/drawing/2014/main" id="{8D26504D-5F1C-49F3-B7B4-AE5E59F3CD08}"/>
                    </a:ext>
                  </a:extLst>
                </p:cNvPr>
                <p:cNvSpPr>
                  <a:spLocks/>
                </p:cNvSpPr>
                <p:nvPr/>
              </p:nvSpPr>
              <p:spPr bwMode="auto">
                <a:xfrm>
                  <a:off x="5274" y="2913"/>
                  <a:ext cx="23" cy="12"/>
                </a:xfrm>
                <a:custGeom>
                  <a:avLst/>
                  <a:gdLst>
                    <a:gd name="T0" fmla="*/ 3 w 19"/>
                    <a:gd name="T1" fmla="*/ 9 h 10"/>
                    <a:gd name="T2" fmla="*/ 9 w 19"/>
                    <a:gd name="T3" fmla="*/ 3 h 10"/>
                    <a:gd name="T4" fmla="*/ 19 w 19"/>
                    <a:gd name="T5" fmla="*/ 1 h 10"/>
                    <a:gd name="T6" fmla="*/ 19 w 19"/>
                    <a:gd name="T7" fmla="*/ 0 h 10"/>
                    <a:gd name="T8" fmla="*/ 14 w 19"/>
                    <a:gd name="T9" fmla="*/ 0 h 10"/>
                    <a:gd name="T10" fmla="*/ 9 w 19"/>
                    <a:gd name="T11" fmla="*/ 1 h 10"/>
                    <a:gd name="T12" fmla="*/ 1 w 19"/>
                    <a:gd name="T13" fmla="*/ 7 h 10"/>
                    <a:gd name="T14" fmla="*/ 3 w 1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3" y="9"/>
                      </a:moveTo>
                      <a:cubicBezTo>
                        <a:pt x="5" y="6"/>
                        <a:pt x="7" y="4"/>
                        <a:pt x="9" y="3"/>
                      </a:cubicBezTo>
                      <a:cubicBezTo>
                        <a:pt x="12" y="1"/>
                        <a:pt x="16" y="0"/>
                        <a:pt x="19" y="1"/>
                      </a:cubicBezTo>
                      <a:cubicBezTo>
                        <a:pt x="19" y="1"/>
                        <a:pt x="19" y="0"/>
                        <a:pt x="19" y="0"/>
                      </a:cubicBezTo>
                      <a:cubicBezTo>
                        <a:pt x="17" y="1"/>
                        <a:pt x="15" y="0"/>
                        <a:pt x="14" y="0"/>
                      </a:cubicBezTo>
                      <a:cubicBezTo>
                        <a:pt x="12" y="1"/>
                        <a:pt x="10" y="1"/>
                        <a:pt x="9" y="1"/>
                      </a:cubicBezTo>
                      <a:cubicBezTo>
                        <a:pt x="6" y="3"/>
                        <a:pt x="3" y="5"/>
                        <a:pt x="1" y="7"/>
                      </a:cubicBezTo>
                      <a:cubicBezTo>
                        <a:pt x="0" y="8"/>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72" name="Freeform 199">
                  <a:extLst>
                    <a:ext uri="{FF2B5EF4-FFF2-40B4-BE49-F238E27FC236}">
                      <a16:creationId xmlns:a16="http://schemas.microsoft.com/office/drawing/2014/main" id="{ECD2DC0E-5A72-46D9-B583-8414BAB04269}"/>
                    </a:ext>
                  </a:extLst>
                </p:cNvPr>
                <p:cNvSpPr>
                  <a:spLocks/>
                </p:cNvSpPr>
                <p:nvPr/>
              </p:nvSpPr>
              <p:spPr bwMode="auto">
                <a:xfrm>
                  <a:off x="5745" y="2896"/>
                  <a:ext cx="33" cy="54"/>
                </a:xfrm>
                <a:custGeom>
                  <a:avLst/>
                  <a:gdLst>
                    <a:gd name="T0" fmla="*/ 24 w 27"/>
                    <a:gd name="T1" fmla="*/ 43 h 44"/>
                    <a:gd name="T2" fmla="*/ 26 w 27"/>
                    <a:gd name="T3" fmla="*/ 41 h 44"/>
                    <a:gd name="T4" fmla="*/ 3 w 27"/>
                    <a:gd name="T5" fmla="*/ 2 h 44"/>
                    <a:gd name="T6" fmla="*/ 1 w 27"/>
                    <a:gd name="T7" fmla="*/ 4 h 44"/>
                    <a:gd name="T8" fmla="*/ 24 w 27"/>
                    <a:gd name="T9" fmla="*/ 43 h 44"/>
                  </a:gdLst>
                  <a:ahLst/>
                  <a:cxnLst>
                    <a:cxn ang="0">
                      <a:pos x="T0" y="T1"/>
                    </a:cxn>
                    <a:cxn ang="0">
                      <a:pos x="T2" y="T3"/>
                    </a:cxn>
                    <a:cxn ang="0">
                      <a:pos x="T4" y="T5"/>
                    </a:cxn>
                    <a:cxn ang="0">
                      <a:pos x="T6" y="T7"/>
                    </a:cxn>
                    <a:cxn ang="0">
                      <a:pos x="T8" y="T9"/>
                    </a:cxn>
                  </a:cxnLst>
                  <a:rect l="0" t="0" r="r" b="b"/>
                  <a:pathLst>
                    <a:path w="27" h="44">
                      <a:moveTo>
                        <a:pt x="24" y="43"/>
                      </a:moveTo>
                      <a:cubicBezTo>
                        <a:pt x="25" y="44"/>
                        <a:pt x="27" y="42"/>
                        <a:pt x="26" y="41"/>
                      </a:cubicBezTo>
                      <a:cubicBezTo>
                        <a:pt x="21" y="27"/>
                        <a:pt x="13" y="13"/>
                        <a:pt x="3" y="2"/>
                      </a:cubicBezTo>
                      <a:cubicBezTo>
                        <a:pt x="2" y="0"/>
                        <a:pt x="0" y="2"/>
                        <a:pt x="1" y="4"/>
                      </a:cubicBezTo>
                      <a:cubicBezTo>
                        <a:pt x="10" y="16"/>
                        <a:pt x="15" y="31"/>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73" name="Freeform 200">
                  <a:extLst>
                    <a:ext uri="{FF2B5EF4-FFF2-40B4-BE49-F238E27FC236}">
                      <a16:creationId xmlns:a16="http://schemas.microsoft.com/office/drawing/2014/main" id="{EF486CDC-E2F4-4943-9AAF-4C32FB42FDAD}"/>
                    </a:ext>
                  </a:extLst>
                </p:cNvPr>
                <p:cNvSpPr>
                  <a:spLocks/>
                </p:cNvSpPr>
                <p:nvPr/>
              </p:nvSpPr>
              <p:spPr bwMode="auto">
                <a:xfrm>
                  <a:off x="5750" y="2968"/>
                  <a:ext cx="22" cy="65"/>
                </a:xfrm>
                <a:custGeom>
                  <a:avLst/>
                  <a:gdLst>
                    <a:gd name="T0" fmla="*/ 3 w 18"/>
                    <a:gd name="T1" fmla="*/ 1 h 53"/>
                    <a:gd name="T2" fmla="*/ 1 w 18"/>
                    <a:gd name="T3" fmla="*/ 2 h 53"/>
                    <a:gd name="T4" fmla="*/ 7 w 18"/>
                    <a:gd name="T5" fmla="*/ 30 h 53"/>
                    <a:gd name="T6" fmla="*/ 15 w 18"/>
                    <a:gd name="T7" fmla="*/ 52 h 53"/>
                    <a:gd name="T8" fmla="*/ 18 w 18"/>
                    <a:gd name="T9" fmla="*/ 51 h 53"/>
                    <a:gd name="T10" fmla="*/ 11 w 18"/>
                    <a:gd name="T11" fmla="*/ 26 h 53"/>
                    <a:gd name="T12" fmla="*/ 3 w 1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18" h="53">
                      <a:moveTo>
                        <a:pt x="3" y="1"/>
                      </a:moveTo>
                      <a:cubicBezTo>
                        <a:pt x="3" y="0"/>
                        <a:pt x="0" y="1"/>
                        <a:pt x="1" y="2"/>
                      </a:cubicBezTo>
                      <a:cubicBezTo>
                        <a:pt x="4" y="11"/>
                        <a:pt x="5" y="21"/>
                        <a:pt x="7" y="30"/>
                      </a:cubicBezTo>
                      <a:cubicBezTo>
                        <a:pt x="9" y="37"/>
                        <a:pt x="10" y="46"/>
                        <a:pt x="15" y="52"/>
                      </a:cubicBezTo>
                      <a:cubicBezTo>
                        <a:pt x="16" y="53"/>
                        <a:pt x="18" y="52"/>
                        <a:pt x="18" y="51"/>
                      </a:cubicBezTo>
                      <a:cubicBezTo>
                        <a:pt x="17" y="42"/>
                        <a:pt x="13" y="34"/>
                        <a:pt x="11" y="26"/>
                      </a:cubicBezTo>
                      <a:cubicBezTo>
                        <a:pt x="9" y="17"/>
                        <a:pt x="7" y="9"/>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74" name="Freeform 201">
                  <a:extLst>
                    <a:ext uri="{FF2B5EF4-FFF2-40B4-BE49-F238E27FC236}">
                      <a16:creationId xmlns:a16="http://schemas.microsoft.com/office/drawing/2014/main" id="{66E55E82-C08F-4BF0-A0CB-47ADF0A351C3}"/>
                    </a:ext>
                  </a:extLst>
                </p:cNvPr>
                <p:cNvSpPr>
                  <a:spLocks/>
                </p:cNvSpPr>
                <p:nvPr/>
              </p:nvSpPr>
              <p:spPr bwMode="auto">
                <a:xfrm>
                  <a:off x="5740" y="3052"/>
                  <a:ext cx="12" cy="56"/>
                </a:xfrm>
                <a:custGeom>
                  <a:avLst/>
                  <a:gdLst>
                    <a:gd name="T0" fmla="*/ 0 w 10"/>
                    <a:gd name="T1" fmla="*/ 0 h 46"/>
                    <a:gd name="T2" fmla="*/ 3 w 10"/>
                    <a:gd name="T3" fmla="*/ 44 h 46"/>
                    <a:gd name="T4" fmla="*/ 6 w 10"/>
                    <a:gd name="T5" fmla="*/ 44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1" y="15"/>
                        <a:pt x="1" y="30"/>
                        <a:pt x="3" y="44"/>
                      </a:cubicBezTo>
                      <a:cubicBezTo>
                        <a:pt x="4" y="45"/>
                        <a:pt x="6" y="46"/>
                        <a:pt x="6" y="44"/>
                      </a:cubicBezTo>
                      <a:cubicBezTo>
                        <a:pt x="10" y="29"/>
                        <a:pt x="1" y="15"/>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75" name="Freeform 202">
                  <a:extLst>
                    <a:ext uri="{FF2B5EF4-FFF2-40B4-BE49-F238E27FC236}">
                      <a16:creationId xmlns:a16="http://schemas.microsoft.com/office/drawing/2014/main" id="{2A00A0E0-EDF7-4BBE-A732-53DFEC5CA5B8}"/>
                    </a:ext>
                  </a:extLst>
                </p:cNvPr>
                <p:cNvSpPr>
                  <a:spLocks/>
                </p:cNvSpPr>
                <p:nvPr/>
              </p:nvSpPr>
              <p:spPr bwMode="auto">
                <a:xfrm>
                  <a:off x="5568" y="3180"/>
                  <a:ext cx="18" cy="29"/>
                </a:xfrm>
                <a:custGeom>
                  <a:avLst/>
                  <a:gdLst>
                    <a:gd name="T0" fmla="*/ 12 w 15"/>
                    <a:gd name="T1" fmla="*/ 1 h 24"/>
                    <a:gd name="T2" fmla="*/ 8 w 15"/>
                    <a:gd name="T3" fmla="*/ 11 h 24"/>
                    <a:gd name="T4" fmla="*/ 1 w 15"/>
                    <a:gd name="T5" fmla="*/ 20 h 24"/>
                    <a:gd name="T6" fmla="*/ 4 w 15"/>
                    <a:gd name="T7" fmla="*/ 23 h 24"/>
                    <a:gd name="T8" fmla="*/ 15 w 15"/>
                    <a:gd name="T9" fmla="*/ 2 h 24"/>
                    <a:gd name="T10" fmla="*/ 12 w 15"/>
                    <a:gd name="T11" fmla="*/ 1 h 24"/>
                  </a:gdLst>
                  <a:ahLst/>
                  <a:cxnLst>
                    <a:cxn ang="0">
                      <a:pos x="T0" y="T1"/>
                    </a:cxn>
                    <a:cxn ang="0">
                      <a:pos x="T2" y="T3"/>
                    </a:cxn>
                    <a:cxn ang="0">
                      <a:pos x="T4" y="T5"/>
                    </a:cxn>
                    <a:cxn ang="0">
                      <a:pos x="T6" y="T7"/>
                    </a:cxn>
                    <a:cxn ang="0">
                      <a:pos x="T8" y="T9"/>
                    </a:cxn>
                    <a:cxn ang="0">
                      <a:pos x="T10" y="T11"/>
                    </a:cxn>
                  </a:cxnLst>
                  <a:rect l="0" t="0" r="r" b="b"/>
                  <a:pathLst>
                    <a:path w="15" h="24">
                      <a:moveTo>
                        <a:pt x="12" y="1"/>
                      </a:moveTo>
                      <a:cubicBezTo>
                        <a:pt x="11" y="5"/>
                        <a:pt x="9" y="8"/>
                        <a:pt x="8" y="11"/>
                      </a:cubicBezTo>
                      <a:cubicBezTo>
                        <a:pt x="6" y="14"/>
                        <a:pt x="3" y="17"/>
                        <a:pt x="1" y="20"/>
                      </a:cubicBezTo>
                      <a:cubicBezTo>
                        <a:pt x="0" y="22"/>
                        <a:pt x="2" y="24"/>
                        <a:pt x="4" y="23"/>
                      </a:cubicBezTo>
                      <a:cubicBezTo>
                        <a:pt x="9" y="18"/>
                        <a:pt x="13" y="9"/>
                        <a:pt x="15" y="2"/>
                      </a:cubicBezTo>
                      <a:cubicBezTo>
                        <a:pt x="15" y="1"/>
                        <a:pt x="13"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276" name="Freeform 203">
                  <a:extLst>
                    <a:ext uri="{FF2B5EF4-FFF2-40B4-BE49-F238E27FC236}">
                      <a16:creationId xmlns:a16="http://schemas.microsoft.com/office/drawing/2014/main" id="{3251A03D-B8C8-4EBD-9F5C-0E560319CAC7}"/>
                    </a:ext>
                  </a:extLst>
                </p:cNvPr>
                <p:cNvSpPr>
                  <a:spLocks/>
                </p:cNvSpPr>
                <p:nvPr/>
              </p:nvSpPr>
              <p:spPr bwMode="auto">
                <a:xfrm>
                  <a:off x="5489" y="3180"/>
                  <a:ext cx="33" cy="30"/>
                </a:xfrm>
                <a:custGeom>
                  <a:avLst/>
                  <a:gdLst>
                    <a:gd name="T0" fmla="*/ 23 w 27"/>
                    <a:gd name="T1" fmla="*/ 1 h 25"/>
                    <a:gd name="T2" fmla="*/ 1 w 27"/>
                    <a:gd name="T3" fmla="*/ 22 h 25"/>
                    <a:gd name="T4" fmla="*/ 3 w 27"/>
                    <a:gd name="T5" fmla="*/ 24 h 25"/>
                    <a:gd name="T6" fmla="*/ 25 w 27"/>
                    <a:gd name="T7" fmla="*/ 4 h 25"/>
                    <a:gd name="T8" fmla="*/ 23 w 27"/>
                    <a:gd name="T9" fmla="*/ 1 h 25"/>
                  </a:gdLst>
                  <a:ahLst/>
                  <a:cxnLst>
                    <a:cxn ang="0">
                      <a:pos x="T0" y="T1"/>
                    </a:cxn>
                    <a:cxn ang="0">
                      <a:pos x="T2" y="T3"/>
                    </a:cxn>
                    <a:cxn ang="0">
                      <a:pos x="T4" y="T5"/>
                    </a:cxn>
                    <a:cxn ang="0">
                      <a:pos x="T6" y="T7"/>
                    </a:cxn>
                    <a:cxn ang="0">
                      <a:pos x="T8" y="T9"/>
                    </a:cxn>
                  </a:cxnLst>
                  <a:rect l="0" t="0" r="r" b="b"/>
                  <a:pathLst>
                    <a:path w="27" h="25">
                      <a:moveTo>
                        <a:pt x="23" y="1"/>
                      </a:moveTo>
                      <a:cubicBezTo>
                        <a:pt x="16" y="8"/>
                        <a:pt x="7" y="14"/>
                        <a:pt x="1" y="22"/>
                      </a:cubicBezTo>
                      <a:cubicBezTo>
                        <a:pt x="0" y="23"/>
                        <a:pt x="1" y="25"/>
                        <a:pt x="3" y="24"/>
                      </a:cubicBezTo>
                      <a:cubicBezTo>
                        <a:pt x="11" y="18"/>
                        <a:pt x="18" y="11"/>
                        <a:pt x="25" y="4"/>
                      </a:cubicBezTo>
                      <a:cubicBezTo>
                        <a:pt x="27" y="2"/>
                        <a:pt x="25" y="0"/>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grpSp>
          <p:sp>
            <p:nvSpPr>
              <p:cNvPr id="264" name="Rectangle 263">
                <a:extLst>
                  <a:ext uri="{FF2B5EF4-FFF2-40B4-BE49-F238E27FC236}">
                    <a16:creationId xmlns:a16="http://schemas.microsoft.com/office/drawing/2014/main" id="{094871F7-24A1-4972-81E6-AEBAD6380201}"/>
                  </a:ext>
                </a:extLst>
              </p:cNvPr>
              <p:cNvSpPr/>
              <p:nvPr/>
            </p:nvSpPr>
            <p:spPr>
              <a:xfrm>
                <a:off x="8059806" y="2312001"/>
                <a:ext cx="454342" cy="354377"/>
              </a:xfrm>
              <a:prstGeom prst="rect">
                <a:avLst/>
              </a:prstGeom>
              <a:noFill/>
            </p:spPr>
            <p:txBody>
              <a:bodyPr wrap="none" anchor="ctr" anchorCtr="0">
                <a:noAutofit/>
              </a:bodyPr>
              <a:lstStyle/>
              <a:p>
                <a:pPr algn="ctr"/>
                <a:r>
                  <a:rPr lang="en-US" sz="4000" spc="-300" dirty="0">
                    <a:solidFill>
                      <a:schemeClr val="accent4"/>
                    </a:solidFill>
                  </a:rPr>
                  <a:t>1</a:t>
                </a:r>
                <a:endParaRPr lang="en-US" sz="4000" baseline="-25000" dirty="0">
                  <a:solidFill>
                    <a:schemeClr val="accent4"/>
                  </a:solidFill>
                </a:endParaRPr>
              </a:p>
            </p:txBody>
          </p:sp>
        </p:grpSp>
      </p:grpSp>
      <p:sp>
        <p:nvSpPr>
          <p:cNvPr id="3" name="TextBox 2">
            <a:extLst>
              <a:ext uri="{FF2B5EF4-FFF2-40B4-BE49-F238E27FC236}">
                <a16:creationId xmlns:a16="http://schemas.microsoft.com/office/drawing/2014/main" id="{5526A110-38BD-458C-B4EA-C65D882EDCB0}"/>
              </a:ext>
            </a:extLst>
          </p:cNvPr>
          <p:cNvSpPr txBox="1"/>
          <p:nvPr/>
        </p:nvSpPr>
        <p:spPr>
          <a:xfrm>
            <a:off x="1143700" y="3340088"/>
            <a:ext cx="10738340" cy="941091"/>
          </a:xfrm>
          <a:prstGeom prst="rect">
            <a:avLst/>
          </a:prstGeom>
          <a:noFill/>
        </p:spPr>
        <p:txBody>
          <a:bodyPr wrap="square" rtlCol="0">
            <a:spAutoFit/>
          </a:bodyPr>
          <a:lstStyle/>
          <a:p>
            <a:pPr defTabSz="533400">
              <a:lnSpc>
                <a:spcPct val="90000"/>
              </a:lnSpc>
              <a:buClr>
                <a:schemeClr val="tx1"/>
              </a:buClr>
              <a:tabLst>
                <a:tab pos="1435100" algn="l"/>
                <a:tab pos="2781300" algn="l"/>
                <a:tab pos="4127500" algn="l"/>
                <a:tab pos="5473700" algn="l"/>
                <a:tab pos="6908800" algn="l"/>
                <a:tab pos="8343900" algn="l"/>
                <a:tab pos="9690100" algn="l"/>
              </a:tabLst>
            </a:pPr>
            <a:r>
              <a:rPr lang="en-US" sz="6000" dirty="0">
                <a:solidFill>
                  <a:schemeClr val="accent1"/>
                </a:solidFill>
              </a:rPr>
              <a:t>0	1	0	0	1	0	1	1</a:t>
            </a:r>
          </a:p>
        </p:txBody>
      </p:sp>
      <p:grpSp>
        <p:nvGrpSpPr>
          <p:cNvPr id="277" name="Group 7928">
            <a:extLst>
              <a:ext uri="{FF2B5EF4-FFF2-40B4-BE49-F238E27FC236}">
                <a16:creationId xmlns:a16="http://schemas.microsoft.com/office/drawing/2014/main" id="{F5C80B69-9D17-4510-A01B-D7AA8B706D8A}"/>
              </a:ext>
            </a:extLst>
          </p:cNvPr>
          <p:cNvGrpSpPr>
            <a:grpSpLocks noChangeAspect="1"/>
          </p:cNvGrpSpPr>
          <p:nvPr>
            <p:custDataLst>
              <p:custData r:id="rId1"/>
            </p:custDataLst>
          </p:nvPr>
        </p:nvGrpSpPr>
        <p:grpSpPr bwMode="auto">
          <a:xfrm>
            <a:off x="1078739" y="4345256"/>
            <a:ext cx="10637448" cy="91856"/>
            <a:chOff x="2598" y="1726"/>
            <a:chExt cx="2840" cy="85"/>
          </a:xfrm>
          <a:solidFill>
            <a:schemeClr val="accent5"/>
          </a:solidFill>
        </p:grpSpPr>
        <p:sp>
          <p:nvSpPr>
            <p:cNvPr id="278" name="Freeform 7929">
              <a:extLst>
                <a:ext uri="{FF2B5EF4-FFF2-40B4-BE49-F238E27FC236}">
                  <a16:creationId xmlns:a16="http://schemas.microsoft.com/office/drawing/2014/main" id="{C30108C9-3DB7-436C-ACB0-A8FAD8CB1EE1}"/>
                </a:ext>
              </a:extLst>
            </p:cNvPr>
            <p:cNvSpPr>
              <a:spLocks/>
            </p:cNvSpPr>
            <p:nvPr/>
          </p:nvSpPr>
          <p:spPr bwMode="auto">
            <a:xfrm>
              <a:off x="5378" y="1749"/>
              <a:ext cx="60" cy="10"/>
            </a:xfrm>
            <a:custGeom>
              <a:avLst/>
              <a:gdLst>
                <a:gd name="T0" fmla="*/ 26 w 49"/>
                <a:gd name="T1" fmla="*/ 5 h 8"/>
                <a:gd name="T2" fmla="*/ 32 w 49"/>
                <a:gd name="T3" fmla="*/ 6 h 8"/>
                <a:gd name="T4" fmla="*/ 49 w 49"/>
                <a:gd name="T5" fmla="*/ 5 h 8"/>
                <a:gd name="T6" fmla="*/ 49 w 49"/>
                <a:gd name="T7" fmla="*/ 5 h 8"/>
                <a:gd name="T8" fmla="*/ 40 w 49"/>
                <a:gd name="T9" fmla="*/ 4 h 8"/>
                <a:gd name="T10" fmla="*/ 49 w 49"/>
                <a:gd name="T11" fmla="*/ 3 h 8"/>
                <a:gd name="T12" fmla="*/ 49 w 49"/>
                <a:gd name="T13" fmla="*/ 2 h 8"/>
                <a:gd name="T14" fmla="*/ 41 w 49"/>
                <a:gd name="T15" fmla="*/ 2 h 8"/>
                <a:gd name="T16" fmla="*/ 42 w 49"/>
                <a:gd name="T17" fmla="*/ 2 h 8"/>
                <a:gd name="T18" fmla="*/ 24 w 49"/>
                <a:gd name="T19" fmla="*/ 2 h 8"/>
                <a:gd name="T20" fmla="*/ 29 w 49"/>
                <a:gd name="T21" fmla="*/ 1 h 8"/>
                <a:gd name="T22" fmla="*/ 0 w 49"/>
                <a:gd name="T23" fmla="*/ 6 h 8"/>
                <a:gd name="T24" fmla="*/ 5 w 49"/>
                <a:gd name="T25" fmla="*/ 6 h 8"/>
                <a:gd name="T26" fmla="*/ 13 w 49"/>
                <a:gd name="T27" fmla="*/ 7 h 8"/>
                <a:gd name="T28" fmla="*/ 26 w 49"/>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8">
                  <a:moveTo>
                    <a:pt x="26" y="5"/>
                  </a:moveTo>
                  <a:cubicBezTo>
                    <a:pt x="32" y="3"/>
                    <a:pt x="40" y="5"/>
                    <a:pt x="32" y="6"/>
                  </a:cubicBezTo>
                  <a:cubicBezTo>
                    <a:pt x="49" y="5"/>
                    <a:pt x="49" y="5"/>
                    <a:pt x="49" y="5"/>
                  </a:cubicBezTo>
                  <a:cubicBezTo>
                    <a:pt x="49" y="5"/>
                    <a:pt x="49" y="5"/>
                    <a:pt x="49" y="5"/>
                  </a:cubicBezTo>
                  <a:cubicBezTo>
                    <a:pt x="40" y="4"/>
                    <a:pt x="40" y="4"/>
                    <a:pt x="40" y="4"/>
                  </a:cubicBezTo>
                  <a:cubicBezTo>
                    <a:pt x="41" y="3"/>
                    <a:pt x="45" y="3"/>
                    <a:pt x="49" y="3"/>
                  </a:cubicBezTo>
                  <a:cubicBezTo>
                    <a:pt x="49" y="2"/>
                    <a:pt x="49" y="2"/>
                    <a:pt x="49" y="2"/>
                  </a:cubicBezTo>
                  <a:cubicBezTo>
                    <a:pt x="41" y="2"/>
                    <a:pt x="41" y="2"/>
                    <a:pt x="41" y="2"/>
                  </a:cubicBezTo>
                  <a:cubicBezTo>
                    <a:pt x="42" y="2"/>
                    <a:pt x="42" y="2"/>
                    <a:pt x="42" y="2"/>
                  </a:cubicBezTo>
                  <a:cubicBezTo>
                    <a:pt x="37" y="2"/>
                    <a:pt x="28" y="2"/>
                    <a:pt x="24" y="2"/>
                  </a:cubicBezTo>
                  <a:cubicBezTo>
                    <a:pt x="25" y="1"/>
                    <a:pt x="25" y="1"/>
                    <a:pt x="29" y="1"/>
                  </a:cubicBezTo>
                  <a:cubicBezTo>
                    <a:pt x="2" y="0"/>
                    <a:pt x="21" y="5"/>
                    <a:pt x="0" y="6"/>
                  </a:cubicBezTo>
                  <a:cubicBezTo>
                    <a:pt x="1" y="6"/>
                    <a:pt x="3" y="6"/>
                    <a:pt x="5" y="6"/>
                  </a:cubicBezTo>
                  <a:cubicBezTo>
                    <a:pt x="10" y="6"/>
                    <a:pt x="15" y="7"/>
                    <a:pt x="13" y="7"/>
                  </a:cubicBezTo>
                  <a:cubicBezTo>
                    <a:pt x="24" y="6"/>
                    <a:pt x="24" y="8"/>
                    <a:pt x="2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7930">
              <a:extLst>
                <a:ext uri="{FF2B5EF4-FFF2-40B4-BE49-F238E27FC236}">
                  <a16:creationId xmlns:a16="http://schemas.microsoft.com/office/drawing/2014/main" id="{0C5CAC4C-6B4B-4C8A-BE3B-DA54726D0B9D}"/>
                </a:ext>
              </a:extLst>
            </p:cNvPr>
            <p:cNvSpPr>
              <a:spLocks/>
            </p:cNvSpPr>
            <p:nvPr/>
          </p:nvSpPr>
          <p:spPr bwMode="auto">
            <a:xfrm>
              <a:off x="5306" y="1744"/>
              <a:ext cx="76" cy="15"/>
            </a:xfrm>
            <a:custGeom>
              <a:avLst/>
              <a:gdLst>
                <a:gd name="T0" fmla="*/ 42 w 62"/>
                <a:gd name="T1" fmla="*/ 4 h 12"/>
                <a:gd name="T2" fmla="*/ 33 w 62"/>
                <a:gd name="T3" fmla="*/ 7 h 12"/>
                <a:gd name="T4" fmla="*/ 18 w 62"/>
                <a:gd name="T5" fmla="*/ 6 h 12"/>
                <a:gd name="T6" fmla="*/ 14 w 62"/>
                <a:gd name="T7" fmla="*/ 9 h 12"/>
                <a:gd name="T8" fmla="*/ 20 w 62"/>
                <a:gd name="T9" fmla="*/ 9 h 12"/>
                <a:gd name="T10" fmla="*/ 5 w 62"/>
                <a:gd name="T11" fmla="*/ 12 h 12"/>
                <a:gd name="T12" fmla="*/ 26 w 62"/>
                <a:gd name="T13" fmla="*/ 10 h 12"/>
                <a:gd name="T14" fmla="*/ 50 w 62"/>
                <a:gd name="T15" fmla="*/ 12 h 12"/>
                <a:gd name="T16" fmla="*/ 58 w 62"/>
                <a:gd name="T17" fmla="*/ 10 h 12"/>
                <a:gd name="T18" fmla="*/ 55 w 62"/>
                <a:gd name="T19" fmla="*/ 10 h 12"/>
                <a:gd name="T20" fmla="*/ 55 w 62"/>
                <a:gd name="T21" fmla="*/ 6 h 12"/>
                <a:gd name="T22" fmla="*/ 44 w 62"/>
                <a:gd name="T23" fmla="*/ 7 h 12"/>
                <a:gd name="T24" fmla="*/ 62 w 62"/>
                <a:gd name="T25" fmla="*/ 3 h 12"/>
                <a:gd name="T26" fmla="*/ 32 w 62"/>
                <a:gd name="T27" fmla="*/ 0 h 12"/>
                <a:gd name="T28" fmla="*/ 42 w 62"/>
                <a:gd name="T2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12">
                  <a:moveTo>
                    <a:pt x="42" y="4"/>
                  </a:moveTo>
                  <a:cubicBezTo>
                    <a:pt x="33" y="7"/>
                    <a:pt x="33" y="7"/>
                    <a:pt x="33" y="7"/>
                  </a:cubicBezTo>
                  <a:cubicBezTo>
                    <a:pt x="18" y="6"/>
                    <a:pt x="18" y="6"/>
                    <a:pt x="18" y="6"/>
                  </a:cubicBezTo>
                  <a:cubicBezTo>
                    <a:pt x="17" y="7"/>
                    <a:pt x="6" y="8"/>
                    <a:pt x="14" y="9"/>
                  </a:cubicBezTo>
                  <a:cubicBezTo>
                    <a:pt x="15" y="9"/>
                    <a:pt x="18" y="8"/>
                    <a:pt x="20" y="9"/>
                  </a:cubicBezTo>
                  <a:cubicBezTo>
                    <a:pt x="19" y="11"/>
                    <a:pt x="0" y="10"/>
                    <a:pt x="5" y="12"/>
                  </a:cubicBezTo>
                  <a:cubicBezTo>
                    <a:pt x="17" y="11"/>
                    <a:pt x="19" y="12"/>
                    <a:pt x="26" y="10"/>
                  </a:cubicBezTo>
                  <a:cubicBezTo>
                    <a:pt x="37" y="10"/>
                    <a:pt x="45" y="11"/>
                    <a:pt x="50" y="12"/>
                  </a:cubicBezTo>
                  <a:cubicBezTo>
                    <a:pt x="54" y="11"/>
                    <a:pt x="54" y="10"/>
                    <a:pt x="58" y="10"/>
                  </a:cubicBezTo>
                  <a:cubicBezTo>
                    <a:pt x="57" y="10"/>
                    <a:pt x="57" y="10"/>
                    <a:pt x="55" y="10"/>
                  </a:cubicBezTo>
                  <a:cubicBezTo>
                    <a:pt x="55" y="6"/>
                    <a:pt x="55" y="6"/>
                    <a:pt x="55" y="6"/>
                  </a:cubicBezTo>
                  <a:cubicBezTo>
                    <a:pt x="52" y="7"/>
                    <a:pt x="48" y="7"/>
                    <a:pt x="44" y="7"/>
                  </a:cubicBezTo>
                  <a:cubicBezTo>
                    <a:pt x="62" y="3"/>
                    <a:pt x="62" y="3"/>
                    <a:pt x="62" y="3"/>
                  </a:cubicBezTo>
                  <a:cubicBezTo>
                    <a:pt x="57" y="0"/>
                    <a:pt x="39" y="1"/>
                    <a:pt x="32" y="0"/>
                  </a:cubicBezTo>
                  <a:cubicBezTo>
                    <a:pt x="41" y="3"/>
                    <a:pt x="25" y="2"/>
                    <a:pt x="4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7931">
              <a:extLst>
                <a:ext uri="{FF2B5EF4-FFF2-40B4-BE49-F238E27FC236}">
                  <a16:creationId xmlns:a16="http://schemas.microsoft.com/office/drawing/2014/main" id="{AAC45163-C1A0-4800-9BAA-F886C1507C23}"/>
                </a:ext>
              </a:extLst>
            </p:cNvPr>
            <p:cNvSpPr>
              <a:spLocks/>
            </p:cNvSpPr>
            <p:nvPr/>
          </p:nvSpPr>
          <p:spPr bwMode="auto">
            <a:xfrm>
              <a:off x="5377" y="1757"/>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7932">
              <a:extLst>
                <a:ext uri="{FF2B5EF4-FFF2-40B4-BE49-F238E27FC236}">
                  <a16:creationId xmlns:a16="http://schemas.microsoft.com/office/drawing/2014/main" id="{2AB9F678-7321-43DA-9771-6D47CE0E031B}"/>
                </a:ext>
              </a:extLst>
            </p:cNvPr>
            <p:cNvSpPr>
              <a:spLocks/>
            </p:cNvSpPr>
            <p:nvPr/>
          </p:nvSpPr>
          <p:spPr bwMode="auto">
            <a:xfrm>
              <a:off x="3722" y="1776"/>
              <a:ext cx="70" cy="9"/>
            </a:xfrm>
            <a:custGeom>
              <a:avLst/>
              <a:gdLst>
                <a:gd name="T0" fmla="*/ 20 w 57"/>
                <a:gd name="T1" fmla="*/ 4 h 7"/>
                <a:gd name="T2" fmla="*/ 15 w 57"/>
                <a:gd name="T3" fmla="*/ 6 h 7"/>
                <a:gd name="T4" fmla="*/ 57 w 57"/>
                <a:gd name="T5" fmla="*/ 6 h 7"/>
                <a:gd name="T6" fmla="*/ 52 w 57"/>
                <a:gd name="T7" fmla="*/ 3 h 7"/>
                <a:gd name="T8" fmla="*/ 35 w 57"/>
                <a:gd name="T9" fmla="*/ 4 h 7"/>
                <a:gd name="T10" fmla="*/ 39 w 57"/>
                <a:gd name="T11" fmla="*/ 3 h 7"/>
                <a:gd name="T12" fmla="*/ 28 w 57"/>
                <a:gd name="T13" fmla="*/ 0 h 7"/>
                <a:gd name="T14" fmla="*/ 28 w 57"/>
                <a:gd name="T15" fmla="*/ 0 h 7"/>
                <a:gd name="T16" fmla="*/ 0 w 57"/>
                <a:gd name="T17" fmla="*/ 7 h 7"/>
                <a:gd name="T18" fmla="*/ 20 w 57"/>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7">
                  <a:moveTo>
                    <a:pt x="20" y="4"/>
                  </a:moveTo>
                  <a:cubicBezTo>
                    <a:pt x="16" y="5"/>
                    <a:pt x="15" y="5"/>
                    <a:pt x="15" y="6"/>
                  </a:cubicBezTo>
                  <a:cubicBezTo>
                    <a:pt x="57" y="6"/>
                    <a:pt x="57" y="6"/>
                    <a:pt x="57" y="6"/>
                  </a:cubicBezTo>
                  <a:cubicBezTo>
                    <a:pt x="56" y="5"/>
                    <a:pt x="44" y="4"/>
                    <a:pt x="52" y="3"/>
                  </a:cubicBezTo>
                  <a:cubicBezTo>
                    <a:pt x="48" y="2"/>
                    <a:pt x="37" y="3"/>
                    <a:pt x="35" y="4"/>
                  </a:cubicBezTo>
                  <a:cubicBezTo>
                    <a:pt x="39" y="3"/>
                    <a:pt x="39" y="3"/>
                    <a:pt x="39" y="3"/>
                  </a:cubicBezTo>
                  <a:cubicBezTo>
                    <a:pt x="29" y="5"/>
                    <a:pt x="22" y="1"/>
                    <a:pt x="28" y="0"/>
                  </a:cubicBezTo>
                  <a:cubicBezTo>
                    <a:pt x="28" y="0"/>
                    <a:pt x="28" y="0"/>
                    <a:pt x="28" y="0"/>
                  </a:cubicBezTo>
                  <a:cubicBezTo>
                    <a:pt x="0" y="7"/>
                    <a:pt x="0" y="7"/>
                    <a:pt x="0" y="7"/>
                  </a:cubicBezTo>
                  <a:cubicBezTo>
                    <a:pt x="10" y="7"/>
                    <a:pt x="8" y="5"/>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7933">
              <a:extLst>
                <a:ext uri="{FF2B5EF4-FFF2-40B4-BE49-F238E27FC236}">
                  <a16:creationId xmlns:a16="http://schemas.microsoft.com/office/drawing/2014/main" id="{8A558485-6AAF-41BA-A9D9-48F76040C3D8}"/>
                </a:ext>
              </a:extLst>
            </p:cNvPr>
            <p:cNvSpPr>
              <a:spLocks/>
            </p:cNvSpPr>
            <p:nvPr/>
          </p:nvSpPr>
          <p:spPr bwMode="auto">
            <a:xfrm>
              <a:off x="2673" y="1776"/>
              <a:ext cx="9" cy="1"/>
            </a:xfrm>
            <a:custGeom>
              <a:avLst/>
              <a:gdLst>
                <a:gd name="T0" fmla="*/ 0 w 7"/>
                <a:gd name="T1" fmla="*/ 1 h 1"/>
                <a:gd name="T2" fmla="*/ 6 w 7"/>
                <a:gd name="T3" fmla="*/ 0 h 1"/>
                <a:gd name="T4" fmla="*/ 0 w 7"/>
                <a:gd name="T5" fmla="*/ 1 h 1"/>
              </a:gdLst>
              <a:ahLst/>
              <a:cxnLst>
                <a:cxn ang="0">
                  <a:pos x="T0" y="T1"/>
                </a:cxn>
                <a:cxn ang="0">
                  <a:pos x="T2" y="T3"/>
                </a:cxn>
                <a:cxn ang="0">
                  <a:pos x="T4" y="T5"/>
                </a:cxn>
              </a:cxnLst>
              <a:rect l="0" t="0" r="r" b="b"/>
              <a:pathLst>
                <a:path w="7" h="1">
                  <a:moveTo>
                    <a:pt x="0" y="1"/>
                  </a:moveTo>
                  <a:cubicBezTo>
                    <a:pt x="6" y="1"/>
                    <a:pt x="7" y="0"/>
                    <a:pt x="6" y="0"/>
                  </a:cubicBezTo>
                  <a:cubicBezTo>
                    <a:pt x="4"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7934">
              <a:extLst>
                <a:ext uri="{FF2B5EF4-FFF2-40B4-BE49-F238E27FC236}">
                  <a16:creationId xmlns:a16="http://schemas.microsoft.com/office/drawing/2014/main" id="{655908B0-7892-4ABA-91AB-2F02B0F463F9}"/>
                </a:ext>
              </a:extLst>
            </p:cNvPr>
            <p:cNvSpPr>
              <a:spLocks/>
            </p:cNvSpPr>
            <p:nvPr/>
          </p:nvSpPr>
          <p:spPr bwMode="auto">
            <a:xfrm>
              <a:off x="3704" y="1786"/>
              <a:ext cx="11" cy="4"/>
            </a:xfrm>
            <a:custGeom>
              <a:avLst/>
              <a:gdLst>
                <a:gd name="T0" fmla="*/ 9 w 9"/>
                <a:gd name="T1" fmla="*/ 0 h 3"/>
                <a:gd name="T2" fmla="*/ 0 w 9"/>
                <a:gd name="T3" fmla="*/ 3 h 3"/>
                <a:gd name="T4" fmla="*/ 9 w 9"/>
                <a:gd name="T5" fmla="*/ 0 h 3"/>
              </a:gdLst>
              <a:ahLst/>
              <a:cxnLst>
                <a:cxn ang="0">
                  <a:pos x="T0" y="T1"/>
                </a:cxn>
                <a:cxn ang="0">
                  <a:pos x="T2" y="T3"/>
                </a:cxn>
                <a:cxn ang="0">
                  <a:pos x="T4" y="T5"/>
                </a:cxn>
              </a:cxnLst>
              <a:rect l="0" t="0" r="r" b="b"/>
              <a:pathLst>
                <a:path w="9" h="3">
                  <a:moveTo>
                    <a:pt x="9" y="0"/>
                  </a:moveTo>
                  <a:cubicBezTo>
                    <a:pt x="0" y="3"/>
                    <a:pt x="0" y="3"/>
                    <a:pt x="0" y="3"/>
                  </a:cubicBezTo>
                  <a:cubicBezTo>
                    <a:pt x="4" y="2"/>
                    <a:pt x="7" y="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7935">
              <a:extLst>
                <a:ext uri="{FF2B5EF4-FFF2-40B4-BE49-F238E27FC236}">
                  <a16:creationId xmlns:a16="http://schemas.microsoft.com/office/drawing/2014/main" id="{1D4C7105-A201-4C31-9B66-343B2F57E7B7}"/>
                </a:ext>
              </a:extLst>
            </p:cNvPr>
            <p:cNvSpPr>
              <a:spLocks/>
            </p:cNvSpPr>
            <p:nvPr/>
          </p:nvSpPr>
          <p:spPr bwMode="auto">
            <a:xfrm>
              <a:off x="3782" y="1746"/>
              <a:ext cx="5" cy="1"/>
            </a:xfrm>
            <a:custGeom>
              <a:avLst/>
              <a:gdLst>
                <a:gd name="T0" fmla="*/ 4 w 4"/>
                <a:gd name="T1" fmla="*/ 0 h 1"/>
                <a:gd name="T2" fmla="*/ 4 w 4"/>
                <a:gd name="T3" fmla="*/ 0 h 1"/>
                <a:gd name="T4" fmla="*/ 0 w 4"/>
                <a:gd name="T5" fmla="*/ 1 h 1"/>
                <a:gd name="T6" fmla="*/ 0 w 4"/>
                <a:gd name="T7" fmla="*/ 1 h 1"/>
                <a:gd name="T8" fmla="*/ 4 w 4"/>
                <a:gd name="T9" fmla="*/ 0 h 1"/>
              </a:gdLst>
              <a:ahLst/>
              <a:cxnLst>
                <a:cxn ang="0">
                  <a:pos x="T0" y="T1"/>
                </a:cxn>
                <a:cxn ang="0">
                  <a:pos x="T2" y="T3"/>
                </a:cxn>
                <a:cxn ang="0">
                  <a:pos x="T4" y="T5"/>
                </a:cxn>
                <a:cxn ang="0">
                  <a:pos x="T6" y="T7"/>
                </a:cxn>
                <a:cxn ang="0">
                  <a:pos x="T8" y="T9"/>
                </a:cxn>
              </a:cxnLst>
              <a:rect l="0" t="0" r="r" b="b"/>
              <a:pathLst>
                <a:path w="4" h="1">
                  <a:moveTo>
                    <a:pt x="4" y="0"/>
                  </a:moveTo>
                  <a:cubicBezTo>
                    <a:pt x="4" y="0"/>
                    <a:pt x="4" y="0"/>
                    <a:pt x="4" y="0"/>
                  </a:cubicBezTo>
                  <a:cubicBezTo>
                    <a:pt x="0" y="1"/>
                    <a:pt x="0" y="1"/>
                    <a:pt x="0" y="1"/>
                  </a:cubicBezTo>
                  <a:cubicBezTo>
                    <a:pt x="0" y="1"/>
                    <a:pt x="0" y="1"/>
                    <a:pt x="0" y="1"/>
                  </a:cubicBezTo>
                  <a:cubicBezTo>
                    <a:pt x="2" y="1"/>
                    <a:pt x="3"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7936">
              <a:extLst>
                <a:ext uri="{FF2B5EF4-FFF2-40B4-BE49-F238E27FC236}">
                  <a16:creationId xmlns:a16="http://schemas.microsoft.com/office/drawing/2014/main" id="{6297C664-B8A5-4DB5-AD45-1EBEC822DBBC}"/>
                </a:ext>
              </a:extLst>
            </p:cNvPr>
            <p:cNvSpPr>
              <a:spLocks/>
            </p:cNvSpPr>
            <p:nvPr/>
          </p:nvSpPr>
          <p:spPr bwMode="auto">
            <a:xfrm>
              <a:off x="3474" y="1796"/>
              <a:ext cx="3" cy="1"/>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2" y="0"/>
                    <a:pt x="2" y="0"/>
                    <a:pt x="0" y="1"/>
                  </a:cubicBezTo>
                  <a:cubicBezTo>
                    <a:pt x="1"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7937">
              <a:extLst>
                <a:ext uri="{FF2B5EF4-FFF2-40B4-BE49-F238E27FC236}">
                  <a16:creationId xmlns:a16="http://schemas.microsoft.com/office/drawing/2014/main" id="{B8DA4E13-A9E6-478B-B304-6724A69D5F4C}"/>
                </a:ext>
              </a:extLst>
            </p:cNvPr>
            <p:cNvSpPr>
              <a:spLocks/>
            </p:cNvSpPr>
            <p:nvPr/>
          </p:nvSpPr>
          <p:spPr bwMode="auto">
            <a:xfrm>
              <a:off x="3875" y="1731"/>
              <a:ext cx="53" cy="11"/>
            </a:xfrm>
            <a:custGeom>
              <a:avLst/>
              <a:gdLst>
                <a:gd name="T0" fmla="*/ 44 w 44"/>
                <a:gd name="T1" fmla="*/ 0 h 9"/>
                <a:gd name="T2" fmla="*/ 25 w 44"/>
                <a:gd name="T3" fmla="*/ 2 h 9"/>
                <a:gd name="T4" fmla="*/ 23 w 44"/>
                <a:gd name="T5" fmla="*/ 1 h 9"/>
                <a:gd name="T6" fmla="*/ 16 w 44"/>
                <a:gd name="T7" fmla="*/ 2 h 9"/>
                <a:gd name="T8" fmla="*/ 20 w 44"/>
                <a:gd name="T9" fmla="*/ 2 h 9"/>
                <a:gd name="T10" fmla="*/ 0 w 44"/>
                <a:gd name="T11" fmla="*/ 8 h 9"/>
                <a:gd name="T12" fmla="*/ 20 w 44"/>
                <a:gd name="T13" fmla="*/ 6 h 9"/>
                <a:gd name="T14" fmla="*/ 25 w 44"/>
                <a:gd name="T15" fmla="*/ 6 h 9"/>
                <a:gd name="T16" fmla="*/ 41 w 44"/>
                <a:gd name="T17" fmla="*/ 2 h 9"/>
                <a:gd name="T18" fmla="*/ 44 w 4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9">
                  <a:moveTo>
                    <a:pt x="44" y="0"/>
                  </a:moveTo>
                  <a:cubicBezTo>
                    <a:pt x="25" y="2"/>
                    <a:pt x="25" y="2"/>
                    <a:pt x="25" y="2"/>
                  </a:cubicBezTo>
                  <a:cubicBezTo>
                    <a:pt x="28" y="1"/>
                    <a:pt x="19" y="2"/>
                    <a:pt x="23" y="1"/>
                  </a:cubicBezTo>
                  <a:cubicBezTo>
                    <a:pt x="21" y="1"/>
                    <a:pt x="14" y="1"/>
                    <a:pt x="16" y="2"/>
                  </a:cubicBezTo>
                  <a:cubicBezTo>
                    <a:pt x="20" y="2"/>
                    <a:pt x="20" y="2"/>
                    <a:pt x="20" y="2"/>
                  </a:cubicBezTo>
                  <a:cubicBezTo>
                    <a:pt x="10" y="4"/>
                    <a:pt x="16" y="5"/>
                    <a:pt x="0" y="8"/>
                  </a:cubicBezTo>
                  <a:cubicBezTo>
                    <a:pt x="10" y="9"/>
                    <a:pt x="14" y="8"/>
                    <a:pt x="20" y="6"/>
                  </a:cubicBezTo>
                  <a:cubicBezTo>
                    <a:pt x="22" y="6"/>
                    <a:pt x="23" y="6"/>
                    <a:pt x="25" y="6"/>
                  </a:cubicBezTo>
                  <a:cubicBezTo>
                    <a:pt x="41" y="2"/>
                    <a:pt x="41" y="2"/>
                    <a:pt x="41" y="2"/>
                  </a:cubicBez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7938">
              <a:extLst>
                <a:ext uri="{FF2B5EF4-FFF2-40B4-BE49-F238E27FC236}">
                  <a16:creationId xmlns:a16="http://schemas.microsoft.com/office/drawing/2014/main" id="{42127AFE-576E-4A40-B770-B07EE2A843AD}"/>
                </a:ext>
              </a:extLst>
            </p:cNvPr>
            <p:cNvSpPr>
              <a:spLocks/>
            </p:cNvSpPr>
            <p:nvPr/>
          </p:nvSpPr>
          <p:spPr bwMode="auto">
            <a:xfrm>
              <a:off x="2997" y="17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7939">
              <a:extLst>
                <a:ext uri="{FF2B5EF4-FFF2-40B4-BE49-F238E27FC236}">
                  <a16:creationId xmlns:a16="http://schemas.microsoft.com/office/drawing/2014/main" id="{12CD6F01-7909-4559-94C8-06D67B93EF4C}"/>
                </a:ext>
              </a:extLst>
            </p:cNvPr>
            <p:cNvSpPr>
              <a:spLocks/>
            </p:cNvSpPr>
            <p:nvPr/>
          </p:nvSpPr>
          <p:spPr bwMode="auto">
            <a:xfrm>
              <a:off x="2997" y="1756"/>
              <a:ext cx="6" cy="1"/>
            </a:xfrm>
            <a:custGeom>
              <a:avLst/>
              <a:gdLst>
                <a:gd name="T0" fmla="*/ 1 w 5"/>
                <a:gd name="T1" fmla="*/ 0 h 1"/>
                <a:gd name="T2" fmla="*/ 0 w 5"/>
                <a:gd name="T3" fmla="*/ 1 h 1"/>
                <a:gd name="T4" fmla="*/ 1 w 5"/>
                <a:gd name="T5" fmla="*/ 0 h 1"/>
              </a:gdLst>
              <a:ahLst/>
              <a:cxnLst>
                <a:cxn ang="0">
                  <a:pos x="T0" y="T1"/>
                </a:cxn>
                <a:cxn ang="0">
                  <a:pos x="T2" y="T3"/>
                </a:cxn>
                <a:cxn ang="0">
                  <a:pos x="T4" y="T5"/>
                </a:cxn>
              </a:cxnLst>
              <a:rect l="0" t="0" r="r" b="b"/>
              <a:pathLst>
                <a:path w="5" h="1">
                  <a:moveTo>
                    <a:pt x="1" y="0"/>
                  </a:moveTo>
                  <a:cubicBezTo>
                    <a:pt x="0" y="1"/>
                    <a:pt x="0" y="1"/>
                    <a:pt x="0" y="1"/>
                  </a:cubicBezTo>
                  <a:cubicBezTo>
                    <a:pt x="1" y="0"/>
                    <a:pt x="5"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7940">
              <a:extLst>
                <a:ext uri="{FF2B5EF4-FFF2-40B4-BE49-F238E27FC236}">
                  <a16:creationId xmlns:a16="http://schemas.microsoft.com/office/drawing/2014/main" id="{67EA99DA-E0EE-419C-BD61-0FFB4F150E46}"/>
                </a:ext>
              </a:extLst>
            </p:cNvPr>
            <p:cNvSpPr>
              <a:spLocks/>
            </p:cNvSpPr>
            <p:nvPr/>
          </p:nvSpPr>
          <p:spPr bwMode="auto">
            <a:xfrm>
              <a:off x="3715" y="1785"/>
              <a:ext cx="7" cy="1"/>
            </a:xfrm>
            <a:custGeom>
              <a:avLst/>
              <a:gdLst>
                <a:gd name="T0" fmla="*/ 3 w 6"/>
                <a:gd name="T1" fmla="*/ 0 h 1"/>
                <a:gd name="T2" fmla="*/ 0 w 6"/>
                <a:gd name="T3" fmla="*/ 1 h 1"/>
                <a:gd name="T4" fmla="*/ 6 w 6"/>
                <a:gd name="T5" fmla="*/ 0 h 1"/>
                <a:gd name="T6" fmla="*/ 3 w 6"/>
                <a:gd name="T7" fmla="*/ 0 h 1"/>
              </a:gdLst>
              <a:ahLst/>
              <a:cxnLst>
                <a:cxn ang="0">
                  <a:pos x="T0" y="T1"/>
                </a:cxn>
                <a:cxn ang="0">
                  <a:pos x="T2" y="T3"/>
                </a:cxn>
                <a:cxn ang="0">
                  <a:pos x="T4" y="T5"/>
                </a:cxn>
                <a:cxn ang="0">
                  <a:pos x="T6" y="T7"/>
                </a:cxn>
              </a:cxnLst>
              <a:rect l="0" t="0" r="r" b="b"/>
              <a:pathLst>
                <a:path w="6" h="1">
                  <a:moveTo>
                    <a:pt x="3" y="0"/>
                  </a:moveTo>
                  <a:cubicBezTo>
                    <a:pt x="3" y="0"/>
                    <a:pt x="2" y="1"/>
                    <a:pt x="0" y="1"/>
                  </a:cubicBezTo>
                  <a:cubicBezTo>
                    <a:pt x="6" y="0"/>
                    <a:pt x="6" y="0"/>
                    <a:pt x="6" y="0"/>
                  </a:cubicBezTo>
                  <a:cubicBezTo>
                    <a:pt x="5" y="0"/>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7941">
              <a:extLst>
                <a:ext uri="{FF2B5EF4-FFF2-40B4-BE49-F238E27FC236}">
                  <a16:creationId xmlns:a16="http://schemas.microsoft.com/office/drawing/2014/main" id="{7C2FA901-6D5E-4351-8E9D-7641AD01A910}"/>
                </a:ext>
              </a:extLst>
            </p:cNvPr>
            <p:cNvSpPr>
              <a:spLocks/>
            </p:cNvSpPr>
            <p:nvPr/>
          </p:nvSpPr>
          <p:spPr bwMode="auto">
            <a:xfrm>
              <a:off x="3737" y="1775"/>
              <a:ext cx="27" cy="2"/>
            </a:xfrm>
            <a:custGeom>
              <a:avLst/>
              <a:gdLst>
                <a:gd name="T0" fmla="*/ 0 w 22"/>
                <a:gd name="T1" fmla="*/ 2 h 2"/>
                <a:gd name="T2" fmla="*/ 16 w 22"/>
                <a:gd name="T3" fmla="*/ 1 h 2"/>
                <a:gd name="T4" fmla="*/ 22 w 22"/>
                <a:gd name="T5" fmla="*/ 0 h 2"/>
                <a:gd name="T6" fmla="*/ 0 w 22"/>
                <a:gd name="T7" fmla="*/ 2 h 2"/>
              </a:gdLst>
              <a:ahLst/>
              <a:cxnLst>
                <a:cxn ang="0">
                  <a:pos x="T0" y="T1"/>
                </a:cxn>
                <a:cxn ang="0">
                  <a:pos x="T2" y="T3"/>
                </a:cxn>
                <a:cxn ang="0">
                  <a:pos x="T4" y="T5"/>
                </a:cxn>
                <a:cxn ang="0">
                  <a:pos x="T6" y="T7"/>
                </a:cxn>
              </a:cxnLst>
              <a:rect l="0" t="0" r="r" b="b"/>
              <a:pathLst>
                <a:path w="22" h="2">
                  <a:moveTo>
                    <a:pt x="0" y="2"/>
                  </a:moveTo>
                  <a:cubicBezTo>
                    <a:pt x="16" y="1"/>
                    <a:pt x="16" y="1"/>
                    <a:pt x="16" y="1"/>
                  </a:cubicBezTo>
                  <a:cubicBezTo>
                    <a:pt x="22" y="0"/>
                    <a:pt x="22" y="0"/>
                    <a:pt x="22" y="0"/>
                  </a:cubicBezTo>
                  <a:cubicBezTo>
                    <a:pt x="15" y="0"/>
                    <a:pt x="8"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7942">
              <a:extLst>
                <a:ext uri="{FF2B5EF4-FFF2-40B4-BE49-F238E27FC236}">
                  <a16:creationId xmlns:a16="http://schemas.microsoft.com/office/drawing/2014/main" id="{48E57F79-AAAA-4A83-95E7-278929465FB1}"/>
                </a:ext>
              </a:extLst>
            </p:cNvPr>
            <p:cNvSpPr>
              <a:spLocks/>
            </p:cNvSpPr>
            <p:nvPr/>
          </p:nvSpPr>
          <p:spPr bwMode="auto">
            <a:xfrm>
              <a:off x="3391" y="1783"/>
              <a:ext cx="313" cy="28"/>
            </a:xfrm>
            <a:custGeom>
              <a:avLst/>
              <a:gdLst>
                <a:gd name="T0" fmla="*/ 97 w 257"/>
                <a:gd name="T1" fmla="*/ 12 h 22"/>
                <a:gd name="T2" fmla="*/ 90 w 257"/>
                <a:gd name="T3" fmla="*/ 8 h 22"/>
                <a:gd name="T4" fmla="*/ 71 w 257"/>
                <a:gd name="T5" fmla="*/ 10 h 22"/>
                <a:gd name="T6" fmla="*/ 94 w 257"/>
                <a:gd name="T7" fmla="*/ 15 h 22"/>
                <a:gd name="T8" fmla="*/ 66 w 257"/>
                <a:gd name="T9" fmla="*/ 17 h 22"/>
                <a:gd name="T10" fmla="*/ 77 w 257"/>
                <a:gd name="T11" fmla="*/ 12 h 22"/>
                <a:gd name="T12" fmla="*/ 64 w 257"/>
                <a:gd name="T13" fmla="*/ 15 h 22"/>
                <a:gd name="T14" fmla="*/ 19 w 257"/>
                <a:gd name="T15" fmla="*/ 14 h 22"/>
                <a:gd name="T16" fmla="*/ 1 w 257"/>
                <a:gd name="T17" fmla="*/ 18 h 22"/>
                <a:gd name="T18" fmla="*/ 24 w 257"/>
                <a:gd name="T19" fmla="*/ 22 h 22"/>
                <a:gd name="T20" fmla="*/ 21 w 257"/>
                <a:gd name="T21" fmla="*/ 20 h 22"/>
                <a:gd name="T22" fmla="*/ 32 w 257"/>
                <a:gd name="T23" fmla="*/ 21 h 22"/>
                <a:gd name="T24" fmla="*/ 39 w 257"/>
                <a:gd name="T25" fmla="*/ 18 h 22"/>
                <a:gd name="T26" fmla="*/ 49 w 257"/>
                <a:gd name="T27" fmla="*/ 18 h 22"/>
                <a:gd name="T28" fmla="*/ 43 w 257"/>
                <a:gd name="T29" fmla="*/ 19 h 22"/>
                <a:gd name="T30" fmla="*/ 68 w 257"/>
                <a:gd name="T31" fmla="*/ 19 h 22"/>
                <a:gd name="T32" fmla="*/ 65 w 257"/>
                <a:gd name="T33" fmla="*/ 20 h 22"/>
                <a:gd name="T34" fmla="*/ 95 w 257"/>
                <a:gd name="T35" fmla="*/ 17 h 22"/>
                <a:gd name="T36" fmla="*/ 88 w 257"/>
                <a:gd name="T37" fmla="*/ 20 h 22"/>
                <a:gd name="T38" fmla="*/ 139 w 257"/>
                <a:gd name="T39" fmla="*/ 19 h 22"/>
                <a:gd name="T40" fmla="*/ 136 w 257"/>
                <a:gd name="T41" fmla="*/ 18 h 22"/>
                <a:gd name="T42" fmla="*/ 148 w 257"/>
                <a:gd name="T43" fmla="*/ 20 h 22"/>
                <a:gd name="T44" fmla="*/ 198 w 257"/>
                <a:gd name="T45" fmla="*/ 19 h 22"/>
                <a:gd name="T46" fmla="*/ 257 w 257"/>
                <a:gd name="T47" fmla="*/ 5 h 22"/>
                <a:gd name="T48" fmla="*/ 250 w 257"/>
                <a:gd name="T49" fmla="*/ 5 h 22"/>
                <a:gd name="T50" fmla="*/ 251 w 257"/>
                <a:gd name="T51" fmla="*/ 1 h 22"/>
                <a:gd name="T52" fmla="*/ 232 w 257"/>
                <a:gd name="T53" fmla="*/ 4 h 22"/>
                <a:gd name="T54" fmla="*/ 225 w 257"/>
                <a:gd name="T55" fmla="*/ 0 h 22"/>
                <a:gd name="T56" fmla="*/ 138 w 257"/>
                <a:gd name="T57" fmla="*/ 13 h 22"/>
                <a:gd name="T58" fmla="*/ 100 w 257"/>
                <a:gd name="T59" fmla="*/ 11 h 22"/>
                <a:gd name="T60" fmla="*/ 123 w 257"/>
                <a:gd name="T61" fmla="*/ 8 h 22"/>
                <a:gd name="T62" fmla="*/ 100 w 257"/>
                <a:gd name="T63" fmla="*/ 8 h 22"/>
                <a:gd name="T64" fmla="*/ 97 w 257"/>
                <a:gd name="T65"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2">
                  <a:moveTo>
                    <a:pt x="97" y="12"/>
                  </a:moveTo>
                  <a:cubicBezTo>
                    <a:pt x="63" y="12"/>
                    <a:pt x="105" y="9"/>
                    <a:pt x="90" y="8"/>
                  </a:cubicBezTo>
                  <a:cubicBezTo>
                    <a:pt x="80" y="8"/>
                    <a:pt x="77" y="10"/>
                    <a:pt x="71" y="10"/>
                  </a:cubicBezTo>
                  <a:cubicBezTo>
                    <a:pt x="98" y="9"/>
                    <a:pt x="68" y="16"/>
                    <a:pt x="94" y="15"/>
                  </a:cubicBezTo>
                  <a:cubicBezTo>
                    <a:pt x="91" y="18"/>
                    <a:pt x="75" y="18"/>
                    <a:pt x="66" y="17"/>
                  </a:cubicBezTo>
                  <a:cubicBezTo>
                    <a:pt x="56" y="14"/>
                    <a:pt x="75" y="15"/>
                    <a:pt x="77" y="12"/>
                  </a:cubicBezTo>
                  <a:cubicBezTo>
                    <a:pt x="67" y="13"/>
                    <a:pt x="69" y="13"/>
                    <a:pt x="64" y="15"/>
                  </a:cubicBezTo>
                  <a:cubicBezTo>
                    <a:pt x="47" y="14"/>
                    <a:pt x="29" y="18"/>
                    <a:pt x="19" y="14"/>
                  </a:cubicBezTo>
                  <a:cubicBezTo>
                    <a:pt x="7" y="15"/>
                    <a:pt x="8" y="16"/>
                    <a:pt x="1" y="18"/>
                  </a:cubicBezTo>
                  <a:cubicBezTo>
                    <a:pt x="0" y="21"/>
                    <a:pt x="19" y="19"/>
                    <a:pt x="24" y="22"/>
                  </a:cubicBezTo>
                  <a:cubicBezTo>
                    <a:pt x="23" y="21"/>
                    <a:pt x="21" y="21"/>
                    <a:pt x="21" y="20"/>
                  </a:cubicBezTo>
                  <a:cubicBezTo>
                    <a:pt x="32" y="21"/>
                    <a:pt x="32" y="21"/>
                    <a:pt x="32" y="21"/>
                  </a:cubicBezTo>
                  <a:cubicBezTo>
                    <a:pt x="22" y="20"/>
                    <a:pt x="33" y="18"/>
                    <a:pt x="39" y="18"/>
                  </a:cubicBezTo>
                  <a:cubicBezTo>
                    <a:pt x="42" y="18"/>
                    <a:pt x="50" y="18"/>
                    <a:pt x="49" y="18"/>
                  </a:cubicBezTo>
                  <a:cubicBezTo>
                    <a:pt x="43" y="19"/>
                    <a:pt x="43" y="19"/>
                    <a:pt x="43" y="19"/>
                  </a:cubicBezTo>
                  <a:cubicBezTo>
                    <a:pt x="51" y="20"/>
                    <a:pt x="60" y="17"/>
                    <a:pt x="68" y="19"/>
                  </a:cubicBezTo>
                  <a:cubicBezTo>
                    <a:pt x="68" y="19"/>
                    <a:pt x="65" y="20"/>
                    <a:pt x="65" y="20"/>
                  </a:cubicBezTo>
                  <a:cubicBezTo>
                    <a:pt x="74" y="18"/>
                    <a:pt x="82" y="18"/>
                    <a:pt x="95" y="17"/>
                  </a:cubicBezTo>
                  <a:cubicBezTo>
                    <a:pt x="88" y="20"/>
                    <a:pt x="88" y="20"/>
                    <a:pt x="88" y="20"/>
                  </a:cubicBezTo>
                  <a:cubicBezTo>
                    <a:pt x="98" y="16"/>
                    <a:pt x="122" y="17"/>
                    <a:pt x="139" y="19"/>
                  </a:cubicBezTo>
                  <a:cubicBezTo>
                    <a:pt x="137" y="18"/>
                    <a:pt x="134" y="18"/>
                    <a:pt x="136" y="18"/>
                  </a:cubicBezTo>
                  <a:cubicBezTo>
                    <a:pt x="146" y="17"/>
                    <a:pt x="153" y="19"/>
                    <a:pt x="148" y="20"/>
                  </a:cubicBezTo>
                  <a:cubicBezTo>
                    <a:pt x="158" y="18"/>
                    <a:pt x="185" y="22"/>
                    <a:pt x="198" y="19"/>
                  </a:cubicBezTo>
                  <a:cubicBezTo>
                    <a:pt x="257" y="5"/>
                    <a:pt x="257" y="5"/>
                    <a:pt x="257" y="5"/>
                  </a:cubicBezTo>
                  <a:cubicBezTo>
                    <a:pt x="255" y="5"/>
                    <a:pt x="253" y="5"/>
                    <a:pt x="250" y="5"/>
                  </a:cubicBezTo>
                  <a:cubicBezTo>
                    <a:pt x="245" y="3"/>
                    <a:pt x="242" y="3"/>
                    <a:pt x="251" y="1"/>
                  </a:cubicBezTo>
                  <a:cubicBezTo>
                    <a:pt x="242" y="2"/>
                    <a:pt x="246" y="4"/>
                    <a:pt x="232" y="4"/>
                  </a:cubicBezTo>
                  <a:cubicBezTo>
                    <a:pt x="237" y="3"/>
                    <a:pt x="238" y="0"/>
                    <a:pt x="225" y="0"/>
                  </a:cubicBezTo>
                  <a:cubicBezTo>
                    <a:pt x="191" y="2"/>
                    <a:pt x="169" y="9"/>
                    <a:pt x="138" y="13"/>
                  </a:cubicBezTo>
                  <a:cubicBezTo>
                    <a:pt x="137" y="11"/>
                    <a:pt x="112" y="12"/>
                    <a:pt x="100" y="11"/>
                  </a:cubicBezTo>
                  <a:cubicBezTo>
                    <a:pt x="105" y="9"/>
                    <a:pt x="114" y="9"/>
                    <a:pt x="123" y="8"/>
                  </a:cubicBezTo>
                  <a:cubicBezTo>
                    <a:pt x="117" y="8"/>
                    <a:pt x="107" y="8"/>
                    <a:pt x="100" y="8"/>
                  </a:cubicBezTo>
                  <a:lnTo>
                    <a:pt x="9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7943">
              <a:extLst>
                <a:ext uri="{FF2B5EF4-FFF2-40B4-BE49-F238E27FC236}">
                  <a16:creationId xmlns:a16="http://schemas.microsoft.com/office/drawing/2014/main" id="{47E0CA80-0D3F-46AA-BB5C-F5727E3E5568}"/>
                </a:ext>
              </a:extLst>
            </p:cNvPr>
            <p:cNvSpPr>
              <a:spLocks/>
            </p:cNvSpPr>
            <p:nvPr/>
          </p:nvSpPr>
          <p:spPr bwMode="auto">
            <a:xfrm>
              <a:off x="3600" y="1790"/>
              <a:ext cx="4"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0" y="0"/>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7944">
              <a:extLst>
                <a:ext uri="{FF2B5EF4-FFF2-40B4-BE49-F238E27FC236}">
                  <a16:creationId xmlns:a16="http://schemas.microsoft.com/office/drawing/2014/main" id="{D033CDFB-5F9B-4CA1-9E2D-7EB05348259B}"/>
                </a:ext>
              </a:extLst>
            </p:cNvPr>
            <p:cNvSpPr>
              <a:spLocks/>
            </p:cNvSpPr>
            <p:nvPr/>
          </p:nvSpPr>
          <p:spPr bwMode="auto">
            <a:xfrm>
              <a:off x="3541" y="1793"/>
              <a:ext cx="3"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cubicBezTo>
                    <a:pt x="3" y="0"/>
                    <a:pt x="3" y="0"/>
                    <a:pt x="3" y="0"/>
                  </a:cubicBezTo>
                  <a:cubicBezTo>
                    <a:pt x="2" y="0"/>
                    <a:pt x="1" y="0"/>
                    <a:pt x="0" y="0"/>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7945">
              <a:extLst>
                <a:ext uri="{FF2B5EF4-FFF2-40B4-BE49-F238E27FC236}">
                  <a16:creationId xmlns:a16="http://schemas.microsoft.com/office/drawing/2014/main" id="{B5F1E223-5C67-4972-9367-5D0901509B80}"/>
                </a:ext>
              </a:extLst>
            </p:cNvPr>
            <p:cNvSpPr>
              <a:spLocks/>
            </p:cNvSpPr>
            <p:nvPr/>
          </p:nvSpPr>
          <p:spPr bwMode="auto">
            <a:xfrm>
              <a:off x="3708" y="1777"/>
              <a:ext cx="8" cy="1"/>
            </a:xfrm>
            <a:custGeom>
              <a:avLst/>
              <a:gdLst>
                <a:gd name="T0" fmla="*/ 1 w 7"/>
                <a:gd name="T1" fmla="*/ 1 h 1"/>
                <a:gd name="T2" fmla="*/ 7 w 7"/>
                <a:gd name="T3" fmla="*/ 0 h 1"/>
                <a:gd name="T4" fmla="*/ 2 w 7"/>
                <a:gd name="T5" fmla="*/ 0 h 1"/>
                <a:gd name="T6" fmla="*/ 1 w 7"/>
                <a:gd name="T7" fmla="*/ 1 h 1"/>
              </a:gdLst>
              <a:ahLst/>
              <a:cxnLst>
                <a:cxn ang="0">
                  <a:pos x="T0" y="T1"/>
                </a:cxn>
                <a:cxn ang="0">
                  <a:pos x="T2" y="T3"/>
                </a:cxn>
                <a:cxn ang="0">
                  <a:pos x="T4" y="T5"/>
                </a:cxn>
                <a:cxn ang="0">
                  <a:pos x="T6" y="T7"/>
                </a:cxn>
              </a:cxnLst>
              <a:rect l="0" t="0" r="r" b="b"/>
              <a:pathLst>
                <a:path w="7" h="1">
                  <a:moveTo>
                    <a:pt x="1" y="1"/>
                  </a:moveTo>
                  <a:cubicBezTo>
                    <a:pt x="3" y="1"/>
                    <a:pt x="5" y="1"/>
                    <a:pt x="7" y="0"/>
                  </a:cubicBezTo>
                  <a:cubicBezTo>
                    <a:pt x="5" y="0"/>
                    <a:pt x="4" y="0"/>
                    <a:pt x="2" y="0"/>
                  </a:cubicBezTo>
                  <a:cubicBezTo>
                    <a:pt x="1" y="1"/>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7946">
              <a:extLst>
                <a:ext uri="{FF2B5EF4-FFF2-40B4-BE49-F238E27FC236}">
                  <a16:creationId xmlns:a16="http://schemas.microsoft.com/office/drawing/2014/main" id="{BD85B206-7C37-4F1F-AA18-3C17A1B39494}"/>
                </a:ext>
              </a:extLst>
            </p:cNvPr>
            <p:cNvSpPr>
              <a:spLocks/>
            </p:cNvSpPr>
            <p:nvPr/>
          </p:nvSpPr>
          <p:spPr bwMode="auto">
            <a:xfrm>
              <a:off x="3716" y="1783"/>
              <a:ext cx="3" cy="2"/>
            </a:xfrm>
            <a:custGeom>
              <a:avLst/>
              <a:gdLst>
                <a:gd name="T0" fmla="*/ 1 w 2"/>
                <a:gd name="T1" fmla="*/ 0 h 1"/>
                <a:gd name="T2" fmla="*/ 0 w 2"/>
                <a:gd name="T3" fmla="*/ 0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0" y="0"/>
                    <a:pt x="0" y="0"/>
                    <a:pt x="0" y="0"/>
                  </a:cubicBezTo>
                  <a:cubicBezTo>
                    <a:pt x="1" y="1"/>
                    <a:pt x="1"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7947">
              <a:extLst>
                <a:ext uri="{FF2B5EF4-FFF2-40B4-BE49-F238E27FC236}">
                  <a16:creationId xmlns:a16="http://schemas.microsoft.com/office/drawing/2014/main" id="{C006F2B1-E0B9-49A2-AB78-AE4BAD00DE46}"/>
                </a:ext>
              </a:extLst>
            </p:cNvPr>
            <p:cNvSpPr>
              <a:spLocks/>
            </p:cNvSpPr>
            <p:nvPr/>
          </p:nvSpPr>
          <p:spPr bwMode="auto">
            <a:xfrm>
              <a:off x="3349" y="1776"/>
              <a:ext cx="5" cy="1"/>
            </a:xfrm>
            <a:custGeom>
              <a:avLst/>
              <a:gdLst>
                <a:gd name="T0" fmla="*/ 4 w 4"/>
                <a:gd name="T1" fmla="*/ 0 h 1"/>
                <a:gd name="T2" fmla="*/ 0 w 4"/>
                <a:gd name="T3" fmla="*/ 1 h 1"/>
                <a:gd name="T4" fmla="*/ 4 w 4"/>
                <a:gd name="T5" fmla="*/ 0 h 1"/>
              </a:gdLst>
              <a:ahLst/>
              <a:cxnLst>
                <a:cxn ang="0">
                  <a:pos x="T0" y="T1"/>
                </a:cxn>
                <a:cxn ang="0">
                  <a:pos x="T2" y="T3"/>
                </a:cxn>
                <a:cxn ang="0">
                  <a:pos x="T4" y="T5"/>
                </a:cxn>
              </a:cxnLst>
              <a:rect l="0" t="0" r="r" b="b"/>
              <a:pathLst>
                <a:path w="4" h="1">
                  <a:moveTo>
                    <a:pt x="4" y="0"/>
                  </a:moveTo>
                  <a:cubicBezTo>
                    <a:pt x="0" y="1"/>
                    <a:pt x="0" y="1"/>
                    <a:pt x="0" y="1"/>
                  </a:cubicBezTo>
                  <a:cubicBezTo>
                    <a:pt x="2" y="1"/>
                    <a:pt x="3"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7948">
              <a:extLst>
                <a:ext uri="{FF2B5EF4-FFF2-40B4-BE49-F238E27FC236}">
                  <a16:creationId xmlns:a16="http://schemas.microsoft.com/office/drawing/2014/main" id="{B48D11A2-A79D-40B6-8D09-DBA8095D91DB}"/>
                </a:ext>
              </a:extLst>
            </p:cNvPr>
            <p:cNvSpPr>
              <a:spLocks/>
            </p:cNvSpPr>
            <p:nvPr/>
          </p:nvSpPr>
          <p:spPr bwMode="auto">
            <a:xfrm>
              <a:off x="3437" y="1783"/>
              <a:ext cx="177" cy="12"/>
            </a:xfrm>
            <a:custGeom>
              <a:avLst/>
              <a:gdLst>
                <a:gd name="T0" fmla="*/ 22 w 145"/>
                <a:gd name="T1" fmla="*/ 9 h 9"/>
                <a:gd name="T2" fmla="*/ 39 w 145"/>
                <a:gd name="T3" fmla="*/ 6 h 9"/>
                <a:gd name="T4" fmla="*/ 35 w 145"/>
                <a:gd name="T5" fmla="*/ 6 h 9"/>
                <a:gd name="T6" fmla="*/ 81 w 145"/>
                <a:gd name="T7" fmla="*/ 5 h 9"/>
                <a:gd name="T8" fmla="*/ 88 w 145"/>
                <a:gd name="T9" fmla="*/ 8 h 9"/>
                <a:gd name="T10" fmla="*/ 112 w 145"/>
                <a:gd name="T11" fmla="*/ 5 h 9"/>
                <a:gd name="T12" fmla="*/ 134 w 145"/>
                <a:gd name="T13" fmla="*/ 5 h 9"/>
                <a:gd name="T14" fmla="*/ 126 w 145"/>
                <a:gd name="T15" fmla="*/ 3 h 9"/>
                <a:gd name="T16" fmla="*/ 128 w 145"/>
                <a:gd name="T17" fmla="*/ 2 h 9"/>
                <a:gd name="T18" fmla="*/ 102 w 145"/>
                <a:gd name="T19" fmla="*/ 3 h 9"/>
                <a:gd name="T20" fmla="*/ 106 w 145"/>
                <a:gd name="T21" fmla="*/ 1 h 9"/>
                <a:gd name="T22" fmla="*/ 67 w 145"/>
                <a:gd name="T23" fmla="*/ 4 h 9"/>
                <a:gd name="T24" fmla="*/ 54 w 145"/>
                <a:gd name="T25" fmla="*/ 3 h 9"/>
                <a:gd name="T26" fmla="*/ 0 w 145"/>
                <a:gd name="T27" fmla="*/ 6 h 9"/>
                <a:gd name="T28" fmla="*/ 22 w 145"/>
                <a:gd name="T29" fmla="*/ 5 h 9"/>
                <a:gd name="T30" fmla="*/ 22 w 145"/>
                <a:gd name="T3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9">
                  <a:moveTo>
                    <a:pt x="22" y="9"/>
                  </a:moveTo>
                  <a:cubicBezTo>
                    <a:pt x="33" y="9"/>
                    <a:pt x="23" y="6"/>
                    <a:pt x="39" y="6"/>
                  </a:cubicBezTo>
                  <a:cubicBezTo>
                    <a:pt x="35" y="6"/>
                    <a:pt x="35" y="6"/>
                    <a:pt x="35" y="6"/>
                  </a:cubicBezTo>
                  <a:cubicBezTo>
                    <a:pt x="46" y="4"/>
                    <a:pt x="67" y="5"/>
                    <a:pt x="81" y="5"/>
                  </a:cubicBezTo>
                  <a:cubicBezTo>
                    <a:pt x="79" y="6"/>
                    <a:pt x="89" y="6"/>
                    <a:pt x="88" y="8"/>
                  </a:cubicBezTo>
                  <a:cubicBezTo>
                    <a:pt x="97" y="8"/>
                    <a:pt x="107" y="7"/>
                    <a:pt x="112" y="5"/>
                  </a:cubicBezTo>
                  <a:cubicBezTo>
                    <a:pt x="117" y="6"/>
                    <a:pt x="126" y="4"/>
                    <a:pt x="134" y="5"/>
                  </a:cubicBezTo>
                  <a:cubicBezTo>
                    <a:pt x="131" y="4"/>
                    <a:pt x="145" y="1"/>
                    <a:pt x="126" y="3"/>
                  </a:cubicBezTo>
                  <a:cubicBezTo>
                    <a:pt x="128" y="3"/>
                    <a:pt x="127" y="2"/>
                    <a:pt x="128" y="2"/>
                  </a:cubicBezTo>
                  <a:cubicBezTo>
                    <a:pt x="117" y="1"/>
                    <a:pt x="112" y="3"/>
                    <a:pt x="102" y="3"/>
                  </a:cubicBezTo>
                  <a:cubicBezTo>
                    <a:pt x="96" y="2"/>
                    <a:pt x="112" y="2"/>
                    <a:pt x="106" y="1"/>
                  </a:cubicBezTo>
                  <a:cubicBezTo>
                    <a:pt x="93" y="2"/>
                    <a:pt x="66" y="0"/>
                    <a:pt x="67" y="4"/>
                  </a:cubicBezTo>
                  <a:cubicBezTo>
                    <a:pt x="58" y="4"/>
                    <a:pt x="57" y="3"/>
                    <a:pt x="54" y="3"/>
                  </a:cubicBezTo>
                  <a:cubicBezTo>
                    <a:pt x="39" y="7"/>
                    <a:pt x="0" y="1"/>
                    <a:pt x="0" y="6"/>
                  </a:cubicBezTo>
                  <a:cubicBezTo>
                    <a:pt x="5" y="6"/>
                    <a:pt x="14" y="6"/>
                    <a:pt x="22" y="5"/>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7949">
              <a:extLst>
                <a:ext uri="{FF2B5EF4-FFF2-40B4-BE49-F238E27FC236}">
                  <a16:creationId xmlns:a16="http://schemas.microsoft.com/office/drawing/2014/main" id="{59AE550A-9449-4DFD-91D2-F8C089DDDF7C}"/>
                </a:ext>
              </a:extLst>
            </p:cNvPr>
            <p:cNvSpPr>
              <a:spLocks/>
            </p:cNvSpPr>
            <p:nvPr/>
          </p:nvSpPr>
          <p:spPr bwMode="auto">
            <a:xfrm>
              <a:off x="3682" y="1778"/>
              <a:ext cx="4" cy="2"/>
            </a:xfrm>
            <a:custGeom>
              <a:avLst/>
              <a:gdLst>
                <a:gd name="T0" fmla="*/ 3 w 3"/>
                <a:gd name="T1" fmla="*/ 1 h 1"/>
                <a:gd name="T2" fmla="*/ 0 w 3"/>
                <a:gd name="T3" fmla="*/ 0 h 1"/>
                <a:gd name="T4" fmla="*/ 3 w 3"/>
                <a:gd name="T5" fmla="*/ 1 h 1"/>
              </a:gdLst>
              <a:ahLst/>
              <a:cxnLst>
                <a:cxn ang="0">
                  <a:pos x="T0" y="T1"/>
                </a:cxn>
                <a:cxn ang="0">
                  <a:pos x="T2" y="T3"/>
                </a:cxn>
                <a:cxn ang="0">
                  <a:pos x="T4" y="T5"/>
                </a:cxn>
              </a:cxnLst>
              <a:rect l="0" t="0" r="r" b="b"/>
              <a:pathLst>
                <a:path w="3" h="1">
                  <a:moveTo>
                    <a:pt x="3" y="1"/>
                  </a:moveTo>
                  <a:cubicBezTo>
                    <a:pt x="2" y="0"/>
                    <a:pt x="1" y="1"/>
                    <a:pt x="0" y="0"/>
                  </a:cubicBezTo>
                  <a:cubicBezTo>
                    <a:pt x="1" y="0"/>
                    <a:pt x="2"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7950">
              <a:extLst>
                <a:ext uri="{FF2B5EF4-FFF2-40B4-BE49-F238E27FC236}">
                  <a16:creationId xmlns:a16="http://schemas.microsoft.com/office/drawing/2014/main" id="{E0205B9D-1768-49EF-A854-DD1066B8DC74}"/>
                </a:ext>
              </a:extLst>
            </p:cNvPr>
            <p:cNvSpPr>
              <a:spLocks noEditPoints="1"/>
            </p:cNvSpPr>
            <p:nvPr/>
          </p:nvSpPr>
          <p:spPr bwMode="auto">
            <a:xfrm>
              <a:off x="3689" y="1788"/>
              <a:ext cx="175" cy="17"/>
            </a:xfrm>
            <a:custGeom>
              <a:avLst/>
              <a:gdLst>
                <a:gd name="T0" fmla="*/ 143 w 143"/>
                <a:gd name="T1" fmla="*/ 9 h 13"/>
                <a:gd name="T2" fmla="*/ 138 w 143"/>
                <a:gd name="T3" fmla="*/ 12 h 13"/>
                <a:gd name="T4" fmla="*/ 76 w 143"/>
                <a:gd name="T5" fmla="*/ 12 h 13"/>
                <a:gd name="T6" fmla="*/ 79 w 143"/>
                <a:gd name="T7" fmla="*/ 11 h 13"/>
                <a:gd name="T8" fmla="*/ 24 w 143"/>
                <a:gd name="T9" fmla="*/ 12 h 13"/>
                <a:gd name="T10" fmla="*/ 10 w 143"/>
                <a:gd name="T11" fmla="*/ 10 h 13"/>
                <a:gd name="T12" fmla="*/ 1 w 143"/>
                <a:gd name="T13" fmla="*/ 11 h 13"/>
                <a:gd name="T14" fmla="*/ 8 w 143"/>
                <a:gd name="T15" fmla="*/ 9 h 13"/>
                <a:gd name="T16" fmla="*/ 4 w 143"/>
                <a:gd name="T17" fmla="*/ 9 h 13"/>
                <a:gd name="T18" fmla="*/ 19 w 143"/>
                <a:gd name="T19" fmla="*/ 5 h 13"/>
                <a:gd name="T20" fmla="*/ 10 w 143"/>
                <a:gd name="T21" fmla="*/ 9 h 13"/>
                <a:gd name="T22" fmla="*/ 16 w 143"/>
                <a:gd name="T23" fmla="*/ 7 h 13"/>
                <a:gd name="T24" fmla="*/ 24 w 143"/>
                <a:gd name="T25" fmla="*/ 9 h 13"/>
                <a:gd name="T26" fmla="*/ 41 w 143"/>
                <a:gd name="T27" fmla="*/ 8 h 13"/>
                <a:gd name="T28" fmla="*/ 50 w 143"/>
                <a:gd name="T29" fmla="*/ 10 h 13"/>
                <a:gd name="T30" fmla="*/ 56 w 143"/>
                <a:gd name="T31" fmla="*/ 7 h 13"/>
                <a:gd name="T32" fmla="*/ 73 w 143"/>
                <a:gd name="T33" fmla="*/ 7 h 13"/>
                <a:gd name="T34" fmla="*/ 97 w 143"/>
                <a:gd name="T35" fmla="*/ 0 h 13"/>
                <a:gd name="T36" fmla="*/ 117 w 143"/>
                <a:gd name="T37" fmla="*/ 5 h 13"/>
                <a:gd name="T38" fmla="*/ 85 w 143"/>
                <a:gd name="T39" fmla="*/ 6 h 13"/>
                <a:gd name="T40" fmla="*/ 73 w 143"/>
                <a:gd name="T41" fmla="*/ 10 h 13"/>
                <a:gd name="T42" fmla="*/ 101 w 143"/>
                <a:gd name="T43" fmla="*/ 9 h 13"/>
                <a:gd name="T44" fmla="*/ 98 w 143"/>
                <a:gd name="T45" fmla="*/ 9 h 13"/>
                <a:gd name="T46" fmla="*/ 128 w 143"/>
                <a:gd name="T47" fmla="*/ 7 h 13"/>
                <a:gd name="T48" fmla="*/ 132 w 143"/>
                <a:gd name="T49" fmla="*/ 9 h 13"/>
                <a:gd name="T50" fmla="*/ 143 w 143"/>
                <a:gd name="T51" fmla="*/ 9 h 13"/>
                <a:gd name="T52" fmla="*/ 128 w 143"/>
                <a:gd name="T53" fmla="*/ 9 h 13"/>
                <a:gd name="T54" fmla="*/ 120 w 143"/>
                <a:gd name="T55" fmla="*/ 9 h 13"/>
                <a:gd name="T56" fmla="*/ 128 w 143"/>
                <a:gd name="T5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3" h="13">
                  <a:moveTo>
                    <a:pt x="143" y="9"/>
                  </a:moveTo>
                  <a:cubicBezTo>
                    <a:pt x="138" y="12"/>
                    <a:pt x="138" y="12"/>
                    <a:pt x="138" y="12"/>
                  </a:cubicBezTo>
                  <a:cubicBezTo>
                    <a:pt x="110" y="13"/>
                    <a:pt x="100" y="12"/>
                    <a:pt x="76" y="12"/>
                  </a:cubicBezTo>
                  <a:cubicBezTo>
                    <a:pt x="74" y="12"/>
                    <a:pt x="77" y="11"/>
                    <a:pt x="79" y="11"/>
                  </a:cubicBezTo>
                  <a:cubicBezTo>
                    <a:pt x="62" y="12"/>
                    <a:pt x="37" y="11"/>
                    <a:pt x="24" y="12"/>
                  </a:cubicBezTo>
                  <a:cubicBezTo>
                    <a:pt x="19" y="12"/>
                    <a:pt x="5" y="11"/>
                    <a:pt x="10" y="10"/>
                  </a:cubicBezTo>
                  <a:cubicBezTo>
                    <a:pt x="7" y="11"/>
                    <a:pt x="4" y="11"/>
                    <a:pt x="1" y="11"/>
                  </a:cubicBezTo>
                  <a:cubicBezTo>
                    <a:pt x="1" y="9"/>
                    <a:pt x="8" y="10"/>
                    <a:pt x="8" y="9"/>
                  </a:cubicBezTo>
                  <a:cubicBezTo>
                    <a:pt x="6" y="9"/>
                    <a:pt x="5" y="9"/>
                    <a:pt x="4" y="9"/>
                  </a:cubicBezTo>
                  <a:cubicBezTo>
                    <a:pt x="8" y="8"/>
                    <a:pt x="0" y="5"/>
                    <a:pt x="19" y="5"/>
                  </a:cubicBezTo>
                  <a:cubicBezTo>
                    <a:pt x="26" y="8"/>
                    <a:pt x="6" y="5"/>
                    <a:pt x="10" y="9"/>
                  </a:cubicBezTo>
                  <a:cubicBezTo>
                    <a:pt x="17" y="9"/>
                    <a:pt x="16" y="8"/>
                    <a:pt x="16" y="7"/>
                  </a:cubicBezTo>
                  <a:cubicBezTo>
                    <a:pt x="24" y="7"/>
                    <a:pt x="24" y="8"/>
                    <a:pt x="24" y="9"/>
                  </a:cubicBezTo>
                  <a:cubicBezTo>
                    <a:pt x="27" y="8"/>
                    <a:pt x="37" y="9"/>
                    <a:pt x="41" y="8"/>
                  </a:cubicBezTo>
                  <a:cubicBezTo>
                    <a:pt x="56" y="7"/>
                    <a:pt x="40" y="10"/>
                    <a:pt x="50" y="10"/>
                  </a:cubicBezTo>
                  <a:cubicBezTo>
                    <a:pt x="56" y="7"/>
                    <a:pt x="56" y="7"/>
                    <a:pt x="56" y="7"/>
                  </a:cubicBezTo>
                  <a:cubicBezTo>
                    <a:pt x="73" y="7"/>
                    <a:pt x="73" y="7"/>
                    <a:pt x="73" y="7"/>
                  </a:cubicBezTo>
                  <a:cubicBezTo>
                    <a:pt x="97" y="6"/>
                    <a:pt x="69" y="1"/>
                    <a:pt x="97" y="0"/>
                  </a:cubicBezTo>
                  <a:cubicBezTo>
                    <a:pt x="93" y="1"/>
                    <a:pt x="104" y="4"/>
                    <a:pt x="117" y="5"/>
                  </a:cubicBezTo>
                  <a:cubicBezTo>
                    <a:pt x="110" y="5"/>
                    <a:pt x="95" y="7"/>
                    <a:pt x="85" y="6"/>
                  </a:cubicBezTo>
                  <a:cubicBezTo>
                    <a:pt x="99" y="9"/>
                    <a:pt x="66" y="7"/>
                    <a:pt x="73" y="10"/>
                  </a:cubicBezTo>
                  <a:cubicBezTo>
                    <a:pt x="80" y="8"/>
                    <a:pt x="92" y="8"/>
                    <a:pt x="101" y="9"/>
                  </a:cubicBezTo>
                  <a:cubicBezTo>
                    <a:pt x="98" y="9"/>
                    <a:pt x="98" y="9"/>
                    <a:pt x="98" y="9"/>
                  </a:cubicBezTo>
                  <a:cubicBezTo>
                    <a:pt x="107" y="10"/>
                    <a:pt x="115" y="6"/>
                    <a:pt x="128" y="7"/>
                  </a:cubicBezTo>
                  <a:cubicBezTo>
                    <a:pt x="135" y="7"/>
                    <a:pt x="133" y="8"/>
                    <a:pt x="132" y="9"/>
                  </a:cubicBezTo>
                  <a:cubicBezTo>
                    <a:pt x="138" y="8"/>
                    <a:pt x="143" y="8"/>
                    <a:pt x="143" y="9"/>
                  </a:cubicBezTo>
                  <a:close/>
                  <a:moveTo>
                    <a:pt x="128" y="9"/>
                  </a:moveTo>
                  <a:cubicBezTo>
                    <a:pt x="120" y="9"/>
                    <a:pt x="120" y="9"/>
                    <a:pt x="120" y="9"/>
                  </a:cubicBezTo>
                  <a:cubicBezTo>
                    <a:pt x="122" y="9"/>
                    <a:pt x="125" y="9"/>
                    <a:pt x="12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7951">
              <a:extLst>
                <a:ext uri="{FF2B5EF4-FFF2-40B4-BE49-F238E27FC236}">
                  <a16:creationId xmlns:a16="http://schemas.microsoft.com/office/drawing/2014/main" id="{8DBDB219-42A0-42D3-925C-DA880E74590C}"/>
                </a:ext>
              </a:extLst>
            </p:cNvPr>
            <p:cNvSpPr>
              <a:spLocks/>
            </p:cNvSpPr>
            <p:nvPr/>
          </p:nvSpPr>
          <p:spPr bwMode="auto">
            <a:xfrm>
              <a:off x="5207" y="1749"/>
              <a:ext cx="3"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0"/>
                    <a:pt x="2" y="1"/>
                    <a:pt x="2"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7952">
              <a:extLst>
                <a:ext uri="{FF2B5EF4-FFF2-40B4-BE49-F238E27FC236}">
                  <a16:creationId xmlns:a16="http://schemas.microsoft.com/office/drawing/2014/main" id="{8A1FAD11-09A2-41FF-87C3-289FD4E5FAC1}"/>
                </a:ext>
              </a:extLst>
            </p:cNvPr>
            <p:cNvSpPr>
              <a:spLocks/>
            </p:cNvSpPr>
            <p:nvPr/>
          </p:nvSpPr>
          <p:spPr bwMode="auto">
            <a:xfrm>
              <a:off x="4256" y="1748"/>
              <a:ext cx="6" cy="0"/>
            </a:xfrm>
            <a:custGeom>
              <a:avLst/>
              <a:gdLst>
                <a:gd name="T0" fmla="*/ 0 w 5"/>
                <a:gd name="T1" fmla="*/ 5 w 5"/>
                <a:gd name="T2" fmla="*/ 0 w 5"/>
              </a:gdLst>
              <a:ahLst/>
              <a:cxnLst>
                <a:cxn ang="0">
                  <a:pos x="T0" y="0"/>
                </a:cxn>
                <a:cxn ang="0">
                  <a:pos x="T1" y="0"/>
                </a:cxn>
                <a:cxn ang="0">
                  <a:pos x="T2" y="0"/>
                </a:cxn>
              </a:cxnLst>
              <a:rect l="0" t="0" r="r" b="b"/>
              <a:pathLst>
                <a:path w="5">
                  <a:moveTo>
                    <a:pt x="0" y="0"/>
                  </a:moveTo>
                  <a:cubicBezTo>
                    <a:pt x="5" y="0"/>
                    <a:pt x="5" y="0"/>
                    <a:pt x="5" y="0"/>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7953">
              <a:extLst>
                <a:ext uri="{FF2B5EF4-FFF2-40B4-BE49-F238E27FC236}">
                  <a16:creationId xmlns:a16="http://schemas.microsoft.com/office/drawing/2014/main" id="{711E430A-3847-440D-AAB2-DC53B5B0F107}"/>
                </a:ext>
              </a:extLst>
            </p:cNvPr>
            <p:cNvSpPr>
              <a:spLocks/>
            </p:cNvSpPr>
            <p:nvPr/>
          </p:nvSpPr>
          <p:spPr bwMode="auto">
            <a:xfrm>
              <a:off x="4395" y="1733"/>
              <a:ext cx="8" cy="1"/>
            </a:xfrm>
            <a:custGeom>
              <a:avLst/>
              <a:gdLst>
                <a:gd name="T0" fmla="*/ 0 w 7"/>
                <a:gd name="T1" fmla="*/ 1 h 1"/>
                <a:gd name="T2" fmla="*/ 7 w 7"/>
                <a:gd name="T3" fmla="*/ 0 h 1"/>
                <a:gd name="T4" fmla="*/ 0 w 7"/>
                <a:gd name="T5" fmla="*/ 1 h 1"/>
              </a:gdLst>
              <a:ahLst/>
              <a:cxnLst>
                <a:cxn ang="0">
                  <a:pos x="T0" y="T1"/>
                </a:cxn>
                <a:cxn ang="0">
                  <a:pos x="T2" y="T3"/>
                </a:cxn>
                <a:cxn ang="0">
                  <a:pos x="T4" y="T5"/>
                </a:cxn>
              </a:cxnLst>
              <a:rect l="0" t="0" r="r" b="b"/>
              <a:pathLst>
                <a:path w="7" h="1">
                  <a:moveTo>
                    <a:pt x="0" y="1"/>
                  </a:moveTo>
                  <a:cubicBezTo>
                    <a:pt x="7" y="0"/>
                    <a:pt x="7" y="0"/>
                    <a:pt x="7" y="0"/>
                  </a:cubicBezTo>
                  <a:cubicBezTo>
                    <a:pt x="4"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7954">
              <a:extLst>
                <a:ext uri="{FF2B5EF4-FFF2-40B4-BE49-F238E27FC236}">
                  <a16:creationId xmlns:a16="http://schemas.microsoft.com/office/drawing/2014/main" id="{7EEEE1AB-115E-46B2-9255-9F673A46C09B}"/>
                </a:ext>
              </a:extLst>
            </p:cNvPr>
            <p:cNvSpPr>
              <a:spLocks/>
            </p:cNvSpPr>
            <p:nvPr/>
          </p:nvSpPr>
          <p:spPr bwMode="auto">
            <a:xfrm>
              <a:off x="5132" y="1749"/>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7955">
              <a:extLst>
                <a:ext uri="{FF2B5EF4-FFF2-40B4-BE49-F238E27FC236}">
                  <a16:creationId xmlns:a16="http://schemas.microsoft.com/office/drawing/2014/main" id="{3AFEB28D-F6BC-4D4B-ACF7-F798291F8E37}"/>
                </a:ext>
              </a:extLst>
            </p:cNvPr>
            <p:cNvSpPr>
              <a:spLocks/>
            </p:cNvSpPr>
            <p:nvPr/>
          </p:nvSpPr>
          <p:spPr bwMode="auto">
            <a:xfrm>
              <a:off x="4674" y="1744"/>
              <a:ext cx="6" cy="2"/>
            </a:xfrm>
            <a:custGeom>
              <a:avLst/>
              <a:gdLst>
                <a:gd name="T0" fmla="*/ 0 w 5"/>
                <a:gd name="T1" fmla="*/ 0 h 1"/>
                <a:gd name="T2" fmla="*/ 5 w 5"/>
                <a:gd name="T3" fmla="*/ 1 h 1"/>
                <a:gd name="T4" fmla="*/ 0 w 5"/>
                <a:gd name="T5" fmla="*/ 0 h 1"/>
              </a:gdLst>
              <a:ahLst/>
              <a:cxnLst>
                <a:cxn ang="0">
                  <a:pos x="T0" y="T1"/>
                </a:cxn>
                <a:cxn ang="0">
                  <a:pos x="T2" y="T3"/>
                </a:cxn>
                <a:cxn ang="0">
                  <a:pos x="T4" y="T5"/>
                </a:cxn>
              </a:cxnLst>
              <a:rect l="0" t="0" r="r" b="b"/>
              <a:pathLst>
                <a:path w="5" h="1">
                  <a:moveTo>
                    <a:pt x="0" y="0"/>
                  </a:moveTo>
                  <a:cubicBezTo>
                    <a:pt x="2" y="0"/>
                    <a:pt x="3" y="0"/>
                    <a:pt x="5" y="1"/>
                  </a:cubicBezTo>
                  <a:cubicBezTo>
                    <a:pt x="4" y="0"/>
                    <a:pt x="3"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7956">
              <a:extLst>
                <a:ext uri="{FF2B5EF4-FFF2-40B4-BE49-F238E27FC236}">
                  <a16:creationId xmlns:a16="http://schemas.microsoft.com/office/drawing/2014/main" id="{0F7537E3-AFDA-4897-A64A-096C68215F85}"/>
                </a:ext>
              </a:extLst>
            </p:cNvPr>
            <p:cNvSpPr>
              <a:spLocks/>
            </p:cNvSpPr>
            <p:nvPr/>
          </p:nvSpPr>
          <p:spPr bwMode="auto">
            <a:xfrm>
              <a:off x="4394" y="1734"/>
              <a:ext cx="1"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7957">
              <a:extLst>
                <a:ext uri="{FF2B5EF4-FFF2-40B4-BE49-F238E27FC236}">
                  <a16:creationId xmlns:a16="http://schemas.microsoft.com/office/drawing/2014/main" id="{3406FF2A-F1E0-4F6E-BE2A-D58E1AD2C278}"/>
                </a:ext>
              </a:extLst>
            </p:cNvPr>
            <p:cNvSpPr>
              <a:spLocks/>
            </p:cNvSpPr>
            <p:nvPr/>
          </p:nvSpPr>
          <p:spPr bwMode="auto">
            <a:xfrm>
              <a:off x="4190" y="1736"/>
              <a:ext cx="4"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7958">
              <a:extLst>
                <a:ext uri="{FF2B5EF4-FFF2-40B4-BE49-F238E27FC236}">
                  <a16:creationId xmlns:a16="http://schemas.microsoft.com/office/drawing/2014/main" id="{C58AC447-D282-44BF-B936-77199255C0D2}"/>
                </a:ext>
              </a:extLst>
            </p:cNvPr>
            <p:cNvSpPr>
              <a:spLocks/>
            </p:cNvSpPr>
            <p:nvPr/>
          </p:nvSpPr>
          <p:spPr bwMode="auto">
            <a:xfrm>
              <a:off x="4199" y="1748"/>
              <a:ext cx="3"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7959">
              <a:extLst>
                <a:ext uri="{FF2B5EF4-FFF2-40B4-BE49-F238E27FC236}">
                  <a16:creationId xmlns:a16="http://schemas.microsoft.com/office/drawing/2014/main" id="{290DE6D6-4FE5-4D0B-AF76-43F3122F7CFE}"/>
                </a:ext>
              </a:extLst>
            </p:cNvPr>
            <p:cNvSpPr>
              <a:spLocks/>
            </p:cNvSpPr>
            <p:nvPr/>
          </p:nvSpPr>
          <p:spPr bwMode="auto">
            <a:xfrm>
              <a:off x="3979" y="1739"/>
              <a:ext cx="9" cy="2"/>
            </a:xfrm>
            <a:custGeom>
              <a:avLst/>
              <a:gdLst>
                <a:gd name="T0" fmla="*/ 7 w 7"/>
                <a:gd name="T1" fmla="*/ 0 h 1"/>
                <a:gd name="T2" fmla="*/ 0 w 7"/>
                <a:gd name="T3" fmla="*/ 1 h 1"/>
                <a:gd name="T4" fmla="*/ 7 w 7"/>
                <a:gd name="T5" fmla="*/ 0 h 1"/>
              </a:gdLst>
              <a:ahLst/>
              <a:cxnLst>
                <a:cxn ang="0">
                  <a:pos x="T0" y="T1"/>
                </a:cxn>
                <a:cxn ang="0">
                  <a:pos x="T2" y="T3"/>
                </a:cxn>
                <a:cxn ang="0">
                  <a:pos x="T4" y="T5"/>
                </a:cxn>
              </a:cxnLst>
              <a:rect l="0" t="0" r="r" b="b"/>
              <a:pathLst>
                <a:path w="7" h="1">
                  <a:moveTo>
                    <a:pt x="7" y="0"/>
                  </a:moveTo>
                  <a:cubicBezTo>
                    <a:pt x="0" y="1"/>
                    <a:pt x="0" y="1"/>
                    <a:pt x="0" y="1"/>
                  </a:cubicBezTo>
                  <a:cubicBezTo>
                    <a:pt x="3" y="1"/>
                    <a:pt x="6"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7960">
              <a:extLst>
                <a:ext uri="{FF2B5EF4-FFF2-40B4-BE49-F238E27FC236}">
                  <a16:creationId xmlns:a16="http://schemas.microsoft.com/office/drawing/2014/main" id="{4C0C3176-8344-46B2-8223-5C0CB461853A}"/>
                </a:ext>
              </a:extLst>
            </p:cNvPr>
            <p:cNvSpPr>
              <a:spLocks/>
            </p:cNvSpPr>
            <p:nvPr/>
          </p:nvSpPr>
          <p:spPr bwMode="auto">
            <a:xfrm>
              <a:off x="4179" y="1746"/>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7961">
              <a:extLst>
                <a:ext uri="{FF2B5EF4-FFF2-40B4-BE49-F238E27FC236}">
                  <a16:creationId xmlns:a16="http://schemas.microsoft.com/office/drawing/2014/main" id="{755045DA-5931-4F01-A1BB-5578B9ECAE46}"/>
                </a:ext>
              </a:extLst>
            </p:cNvPr>
            <p:cNvSpPr>
              <a:spLocks/>
            </p:cNvSpPr>
            <p:nvPr/>
          </p:nvSpPr>
          <p:spPr bwMode="auto">
            <a:xfrm>
              <a:off x="5260" y="1762"/>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7962">
              <a:extLst>
                <a:ext uri="{FF2B5EF4-FFF2-40B4-BE49-F238E27FC236}">
                  <a16:creationId xmlns:a16="http://schemas.microsoft.com/office/drawing/2014/main" id="{9145D9D4-DEED-4A13-88DF-1604F8DA7B10}"/>
                </a:ext>
              </a:extLst>
            </p:cNvPr>
            <p:cNvSpPr>
              <a:spLocks/>
            </p:cNvSpPr>
            <p:nvPr/>
          </p:nvSpPr>
          <p:spPr bwMode="auto">
            <a:xfrm>
              <a:off x="5281" y="1756"/>
              <a:ext cx="7"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2" y="0"/>
                    <a:pt x="4" y="0"/>
                    <a:pt x="6" y="0"/>
                  </a:cubicBezTo>
                  <a:cubicBezTo>
                    <a:pt x="4"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7963">
              <a:extLst>
                <a:ext uri="{FF2B5EF4-FFF2-40B4-BE49-F238E27FC236}">
                  <a16:creationId xmlns:a16="http://schemas.microsoft.com/office/drawing/2014/main" id="{0DA4DF1C-5A97-4E12-8CF7-D48820770AFD}"/>
                </a:ext>
              </a:extLst>
            </p:cNvPr>
            <p:cNvSpPr>
              <a:spLocks/>
            </p:cNvSpPr>
            <p:nvPr/>
          </p:nvSpPr>
          <p:spPr bwMode="auto">
            <a:xfrm>
              <a:off x="4796" y="1749"/>
              <a:ext cx="9" cy="4"/>
            </a:xfrm>
            <a:custGeom>
              <a:avLst/>
              <a:gdLst>
                <a:gd name="T0" fmla="*/ 0 w 8"/>
                <a:gd name="T1" fmla="*/ 1 h 3"/>
                <a:gd name="T2" fmla="*/ 4 w 8"/>
                <a:gd name="T3" fmla="*/ 3 h 3"/>
                <a:gd name="T4" fmla="*/ 0 w 8"/>
                <a:gd name="T5" fmla="*/ 1 h 3"/>
              </a:gdLst>
              <a:ahLst/>
              <a:cxnLst>
                <a:cxn ang="0">
                  <a:pos x="T0" y="T1"/>
                </a:cxn>
                <a:cxn ang="0">
                  <a:pos x="T2" y="T3"/>
                </a:cxn>
                <a:cxn ang="0">
                  <a:pos x="T4" y="T5"/>
                </a:cxn>
              </a:cxnLst>
              <a:rect l="0" t="0" r="r" b="b"/>
              <a:pathLst>
                <a:path w="8" h="3">
                  <a:moveTo>
                    <a:pt x="0" y="1"/>
                  </a:moveTo>
                  <a:cubicBezTo>
                    <a:pt x="2" y="2"/>
                    <a:pt x="6" y="2"/>
                    <a:pt x="4" y="3"/>
                  </a:cubicBezTo>
                  <a:cubicBezTo>
                    <a:pt x="8" y="2"/>
                    <a:pt x="8"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7964">
              <a:extLst>
                <a:ext uri="{FF2B5EF4-FFF2-40B4-BE49-F238E27FC236}">
                  <a16:creationId xmlns:a16="http://schemas.microsoft.com/office/drawing/2014/main" id="{59AC907C-0C89-4B9B-BDC0-90D9063AE669}"/>
                </a:ext>
              </a:extLst>
            </p:cNvPr>
            <p:cNvSpPr>
              <a:spLocks/>
            </p:cNvSpPr>
            <p:nvPr/>
          </p:nvSpPr>
          <p:spPr bwMode="auto">
            <a:xfrm>
              <a:off x="5218" y="1788"/>
              <a:ext cx="7" cy="2"/>
            </a:xfrm>
            <a:custGeom>
              <a:avLst/>
              <a:gdLst>
                <a:gd name="T0" fmla="*/ 1 w 5"/>
                <a:gd name="T1" fmla="*/ 1 h 1"/>
                <a:gd name="T2" fmla="*/ 5 w 5"/>
                <a:gd name="T3" fmla="*/ 0 h 1"/>
                <a:gd name="T4" fmla="*/ 1 w 5"/>
                <a:gd name="T5" fmla="*/ 1 h 1"/>
              </a:gdLst>
              <a:ahLst/>
              <a:cxnLst>
                <a:cxn ang="0">
                  <a:pos x="T0" y="T1"/>
                </a:cxn>
                <a:cxn ang="0">
                  <a:pos x="T2" y="T3"/>
                </a:cxn>
                <a:cxn ang="0">
                  <a:pos x="T4" y="T5"/>
                </a:cxn>
              </a:cxnLst>
              <a:rect l="0" t="0" r="r" b="b"/>
              <a:pathLst>
                <a:path w="5" h="1">
                  <a:moveTo>
                    <a:pt x="1" y="1"/>
                  </a:moveTo>
                  <a:cubicBezTo>
                    <a:pt x="2" y="0"/>
                    <a:pt x="3" y="0"/>
                    <a:pt x="5"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7965">
              <a:extLst>
                <a:ext uri="{FF2B5EF4-FFF2-40B4-BE49-F238E27FC236}">
                  <a16:creationId xmlns:a16="http://schemas.microsoft.com/office/drawing/2014/main" id="{DAD94D32-6A75-4DC0-8521-39C1A53C613E}"/>
                </a:ext>
              </a:extLst>
            </p:cNvPr>
            <p:cNvSpPr>
              <a:spLocks/>
            </p:cNvSpPr>
            <p:nvPr/>
          </p:nvSpPr>
          <p:spPr bwMode="auto">
            <a:xfrm>
              <a:off x="5225" y="1787"/>
              <a:ext cx="4" cy="1"/>
            </a:xfrm>
            <a:custGeom>
              <a:avLst/>
              <a:gdLst>
                <a:gd name="T0" fmla="*/ 0 w 4"/>
                <a:gd name="T1" fmla="*/ 1 h 1"/>
                <a:gd name="T2" fmla="*/ 4 w 4"/>
                <a:gd name="T3" fmla="*/ 0 h 1"/>
                <a:gd name="T4" fmla="*/ 0 w 4"/>
                <a:gd name="T5" fmla="*/ 1 h 1"/>
              </a:gdLst>
              <a:ahLst/>
              <a:cxnLst>
                <a:cxn ang="0">
                  <a:pos x="T0" y="T1"/>
                </a:cxn>
                <a:cxn ang="0">
                  <a:pos x="T2" y="T3"/>
                </a:cxn>
                <a:cxn ang="0">
                  <a:pos x="T4" y="T5"/>
                </a:cxn>
              </a:cxnLst>
              <a:rect l="0" t="0" r="r" b="b"/>
              <a:pathLst>
                <a:path w="4" h="1">
                  <a:moveTo>
                    <a:pt x="0" y="1"/>
                  </a:moveTo>
                  <a:cubicBezTo>
                    <a:pt x="1" y="0"/>
                    <a:pt x="2" y="0"/>
                    <a:pt x="4" y="0"/>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7966">
              <a:extLst>
                <a:ext uri="{FF2B5EF4-FFF2-40B4-BE49-F238E27FC236}">
                  <a16:creationId xmlns:a16="http://schemas.microsoft.com/office/drawing/2014/main" id="{2CAF1EE7-B82A-41C3-9A0E-6E548DAFDC31}"/>
                </a:ext>
              </a:extLst>
            </p:cNvPr>
            <p:cNvSpPr>
              <a:spLocks/>
            </p:cNvSpPr>
            <p:nvPr/>
          </p:nvSpPr>
          <p:spPr bwMode="auto">
            <a:xfrm>
              <a:off x="4737" y="1786"/>
              <a:ext cx="3"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1" y="0"/>
                    <a:pt x="0" y="0"/>
                  </a:cubicBezTo>
                  <a:cubicBezTo>
                    <a:pt x="0" y="0"/>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7967">
              <a:extLst>
                <a:ext uri="{FF2B5EF4-FFF2-40B4-BE49-F238E27FC236}">
                  <a16:creationId xmlns:a16="http://schemas.microsoft.com/office/drawing/2014/main" id="{0583AC4F-AAC4-4A99-A6D9-6909850D3908}"/>
                </a:ext>
              </a:extLst>
            </p:cNvPr>
            <p:cNvSpPr>
              <a:spLocks/>
            </p:cNvSpPr>
            <p:nvPr/>
          </p:nvSpPr>
          <p:spPr bwMode="auto">
            <a:xfrm>
              <a:off x="5261" y="1743"/>
              <a:ext cx="76" cy="14"/>
            </a:xfrm>
            <a:custGeom>
              <a:avLst/>
              <a:gdLst>
                <a:gd name="T0" fmla="*/ 27 w 62"/>
                <a:gd name="T1" fmla="*/ 11 h 11"/>
                <a:gd name="T2" fmla="*/ 32 w 62"/>
                <a:gd name="T3" fmla="*/ 8 h 11"/>
                <a:gd name="T4" fmla="*/ 52 w 62"/>
                <a:gd name="T5" fmla="*/ 6 h 11"/>
                <a:gd name="T6" fmla="*/ 53 w 62"/>
                <a:gd name="T7" fmla="*/ 3 h 11"/>
                <a:gd name="T8" fmla="*/ 42 w 62"/>
                <a:gd name="T9" fmla="*/ 4 h 11"/>
                <a:gd name="T10" fmla="*/ 53 w 62"/>
                <a:gd name="T11" fmla="*/ 3 h 11"/>
                <a:gd name="T12" fmla="*/ 52 w 62"/>
                <a:gd name="T13" fmla="*/ 0 h 11"/>
                <a:gd name="T14" fmla="*/ 0 w 62"/>
                <a:gd name="T15" fmla="*/ 5 h 11"/>
                <a:gd name="T16" fmla="*/ 36 w 62"/>
                <a:gd name="T17" fmla="*/ 5 h 11"/>
                <a:gd name="T18" fmla="*/ 32 w 62"/>
                <a:gd name="T19" fmla="*/ 7 h 11"/>
                <a:gd name="T20" fmla="*/ 3 w 62"/>
                <a:gd name="T21" fmla="*/ 6 h 11"/>
                <a:gd name="T22" fmla="*/ 27 w 62"/>
                <a:gd name="T23" fmla="*/ 8 h 11"/>
                <a:gd name="T24" fmla="*/ 22 w 62"/>
                <a:gd name="T25" fmla="*/ 10 h 11"/>
                <a:gd name="T26" fmla="*/ 27 w 62"/>
                <a:gd name="T2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1">
                  <a:moveTo>
                    <a:pt x="27" y="11"/>
                  </a:moveTo>
                  <a:cubicBezTo>
                    <a:pt x="28" y="10"/>
                    <a:pt x="54" y="8"/>
                    <a:pt x="32" y="8"/>
                  </a:cubicBezTo>
                  <a:cubicBezTo>
                    <a:pt x="33" y="5"/>
                    <a:pt x="46" y="7"/>
                    <a:pt x="52" y="6"/>
                  </a:cubicBezTo>
                  <a:cubicBezTo>
                    <a:pt x="48" y="5"/>
                    <a:pt x="54" y="4"/>
                    <a:pt x="53" y="3"/>
                  </a:cubicBezTo>
                  <a:cubicBezTo>
                    <a:pt x="50" y="4"/>
                    <a:pt x="47" y="5"/>
                    <a:pt x="42" y="4"/>
                  </a:cubicBezTo>
                  <a:cubicBezTo>
                    <a:pt x="40" y="3"/>
                    <a:pt x="47" y="2"/>
                    <a:pt x="53" y="3"/>
                  </a:cubicBezTo>
                  <a:cubicBezTo>
                    <a:pt x="46" y="2"/>
                    <a:pt x="62" y="1"/>
                    <a:pt x="52" y="0"/>
                  </a:cubicBezTo>
                  <a:cubicBezTo>
                    <a:pt x="30" y="1"/>
                    <a:pt x="15" y="2"/>
                    <a:pt x="0" y="5"/>
                  </a:cubicBezTo>
                  <a:cubicBezTo>
                    <a:pt x="13" y="5"/>
                    <a:pt x="26" y="4"/>
                    <a:pt x="36" y="5"/>
                  </a:cubicBezTo>
                  <a:cubicBezTo>
                    <a:pt x="32" y="7"/>
                    <a:pt x="32" y="7"/>
                    <a:pt x="32" y="7"/>
                  </a:cubicBezTo>
                  <a:cubicBezTo>
                    <a:pt x="21" y="5"/>
                    <a:pt x="14" y="7"/>
                    <a:pt x="3" y="6"/>
                  </a:cubicBezTo>
                  <a:cubicBezTo>
                    <a:pt x="27" y="8"/>
                    <a:pt x="27" y="8"/>
                    <a:pt x="27" y="8"/>
                  </a:cubicBezTo>
                  <a:cubicBezTo>
                    <a:pt x="39" y="9"/>
                    <a:pt x="31" y="10"/>
                    <a:pt x="22" y="10"/>
                  </a:cubicBezTo>
                  <a:cubicBezTo>
                    <a:pt x="24" y="10"/>
                    <a:pt x="26" y="10"/>
                    <a:pt x="2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7968">
              <a:extLst>
                <a:ext uri="{FF2B5EF4-FFF2-40B4-BE49-F238E27FC236}">
                  <a16:creationId xmlns:a16="http://schemas.microsoft.com/office/drawing/2014/main" id="{894734F8-34A2-40FC-BD5A-ECCD756943BC}"/>
                </a:ext>
              </a:extLst>
            </p:cNvPr>
            <p:cNvSpPr>
              <a:spLocks/>
            </p:cNvSpPr>
            <p:nvPr/>
          </p:nvSpPr>
          <p:spPr bwMode="auto">
            <a:xfrm>
              <a:off x="5273" y="1781"/>
              <a:ext cx="3" cy="0"/>
            </a:xfrm>
            <a:custGeom>
              <a:avLst/>
              <a:gdLst>
                <a:gd name="T0" fmla="*/ 0 w 2"/>
                <a:gd name="T1" fmla="*/ 1 w 2"/>
                <a:gd name="T2" fmla="*/ 2 w 2"/>
                <a:gd name="T3" fmla="*/ 0 w 2"/>
              </a:gdLst>
              <a:ahLst/>
              <a:cxnLst>
                <a:cxn ang="0">
                  <a:pos x="T0" y="0"/>
                </a:cxn>
                <a:cxn ang="0">
                  <a:pos x="T1" y="0"/>
                </a:cxn>
                <a:cxn ang="0">
                  <a:pos x="T2" y="0"/>
                </a:cxn>
                <a:cxn ang="0">
                  <a:pos x="T3" y="0"/>
                </a:cxn>
              </a:cxnLst>
              <a:rect l="0" t="0" r="r" b="b"/>
              <a:pathLst>
                <a:path w="2">
                  <a:moveTo>
                    <a:pt x="0" y="0"/>
                  </a:moveTo>
                  <a:cubicBezTo>
                    <a:pt x="1" y="0"/>
                    <a:pt x="1" y="0"/>
                    <a:pt x="1" y="0"/>
                  </a:cubicBezTo>
                  <a:cubicBezTo>
                    <a:pt x="1" y="0"/>
                    <a:pt x="2" y="0"/>
                    <a:pt x="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7969">
              <a:extLst>
                <a:ext uri="{FF2B5EF4-FFF2-40B4-BE49-F238E27FC236}">
                  <a16:creationId xmlns:a16="http://schemas.microsoft.com/office/drawing/2014/main" id="{30264510-6A39-408D-8420-0FC97AFCFEC9}"/>
                </a:ext>
              </a:extLst>
            </p:cNvPr>
            <p:cNvSpPr>
              <a:spLocks/>
            </p:cNvSpPr>
            <p:nvPr/>
          </p:nvSpPr>
          <p:spPr bwMode="auto">
            <a:xfrm>
              <a:off x="3987" y="1795"/>
              <a:ext cx="2"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7970">
              <a:extLst>
                <a:ext uri="{FF2B5EF4-FFF2-40B4-BE49-F238E27FC236}">
                  <a16:creationId xmlns:a16="http://schemas.microsoft.com/office/drawing/2014/main" id="{6B4738E6-364E-4793-AF38-4F34252788F5}"/>
                </a:ext>
              </a:extLst>
            </p:cNvPr>
            <p:cNvSpPr>
              <a:spLocks/>
            </p:cNvSpPr>
            <p:nvPr/>
          </p:nvSpPr>
          <p:spPr bwMode="auto">
            <a:xfrm>
              <a:off x="5255" y="176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7971">
              <a:extLst>
                <a:ext uri="{FF2B5EF4-FFF2-40B4-BE49-F238E27FC236}">
                  <a16:creationId xmlns:a16="http://schemas.microsoft.com/office/drawing/2014/main" id="{E38A8568-7922-4656-A924-E45A932FD645}"/>
                </a:ext>
              </a:extLst>
            </p:cNvPr>
            <p:cNvSpPr>
              <a:spLocks/>
            </p:cNvSpPr>
            <p:nvPr/>
          </p:nvSpPr>
          <p:spPr bwMode="auto">
            <a:xfrm>
              <a:off x="4054" y="1795"/>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7972">
              <a:extLst>
                <a:ext uri="{FF2B5EF4-FFF2-40B4-BE49-F238E27FC236}">
                  <a16:creationId xmlns:a16="http://schemas.microsoft.com/office/drawing/2014/main" id="{30E24110-4F19-409D-ABEF-9179CC91529B}"/>
                </a:ext>
              </a:extLst>
            </p:cNvPr>
            <p:cNvSpPr>
              <a:spLocks/>
            </p:cNvSpPr>
            <p:nvPr/>
          </p:nvSpPr>
          <p:spPr bwMode="auto">
            <a:xfrm>
              <a:off x="4070" y="1736"/>
              <a:ext cx="2" cy="0"/>
            </a:xfrm>
            <a:custGeom>
              <a:avLst/>
              <a:gdLst>
                <a:gd name="T0" fmla="*/ 2 w 2"/>
                <a:gd name="T1" fmla="*/ 1 w 2"/>
                <a:gd name="T2" fmla="*/ 2 w 2"/>
              </a:gdLst>
              <a:ahLst/>
              <a:cxnLst>
                <a:cxn ang="0">
                  <a:pos x="T0" y="0"/>
                </a:cxn>
                <a:cxn ang="0">
                  <a:pos x="T1" y="0"/>
                </a:cxn>
                <a:cxn ang="0">
                  <a:pos x="T2" y="0"/>
                </a:cxn>
              </a:cxnLst>
              <a:rect l="0" t="0" r="r" b="b"/>
              <a:pathLst>
                <a:path w="2">
                  <a:moveTo>
                    <a:pt x="2" y="0"/>
                  </a:moveTo>
                  <a:cubicBezTo>
                    <a:pt x="1" y="0"/>
                    <a:pt x="1" y="0"/>
                    <a:pt x="1" y="0"/>
                  </a:cubicBezTo>
                  <a:cubicBezTo>
                    <a:pt x="0" y="0"/>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7973">
              <a:extLst>
                <a:ext uri="{FF2B5EF4-FFF2-40B4-BE49-F238E27FC236}">
                  <a16:creationId xmlns:a16="http://schemas.microsoft.com/office/drawing/2014/main" id="{A632D474-C3D7-4B0B-A906-508EF7A1B288}"/>
                </a:ext>
              </a:extLst>
            </p:cNvPr>
            <p:cNvSpPr>
              <a:spLocks/>
            </p:cNvSpPr>
            <p:nvPr/>
          </p:nvSpPr>
          <p:spPr bwMode="auto">
            <a:xfrm>
              <a:off x="4054" y="1795"/>
              <a:ext cx="1"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7974">
              <a:extLst>
                <a:ext uri="{FF2B5EF4-FFF2-40B4-BE49-F238E27FC236}">
                  <a16:creationId xmlns:a16="http://schemas.microsoft.com/office/drawing/2014/main" id="{BBBA27F2-81F5-4396-9678-33BAAB61187F}"/>
                </a:ext>
              </a:extLst>
            </p:cNvPr>
            <p:cNvSpPr>
              <a:spLocks/>
            </p:cNvSpPr>
            <p:nvPr/>
          </p:nvSpPr>
          <p:spPr bwMode="auto">
            <a:xfrm>
              <a:off x="4366" y="1783"/>
              <a:ext cx="3" cy="2"/>
            </a:xfrm>
            <a:custGeom>
              <a:avLst/>
              <a:gdLst>
                <a:gd name="T0" fmla="*/ 3 w 3"/>
                <a:gd name="T1" fmla="*/ 1 h 1"/>
                <a:gd name="T2" fmla="*/ 1 w 3"/>
                <a:gd name="T3" fmla="*/ 0 h 1"/>
                <a:gd name="T4" fmla="*/ 3 w 3"/>
                <a:gd name="T5" fmla="*/ 1 h 1"/>
              </a:gdLst>
              <a:ahLst/>
              <a:cxnLst>
                <a:cxn ang="0">
                  <a:pos x="T0" y="T1"/>
                </a:cxn>
                <a:cxn ang="0">
                  <a:pos x="T2" y="T3"/>
                </a:cxn>
                <a:cxn ang="0">
                  <a:pos x="T4" y="T5"/>
                </a:cxn>
              </a:cxnLst>
              <a:rect l="0" t="0" r="r" b="b"/>
              <a:pathLst>
                <a:path w="3" h="1">
                  <a:moveTo>
                    <a:pt x="3" y="1"/>
                  </a:moveTo>
                  <a:cubicBezTo>
                    <a:pt x="3" y="1"/>
                    <a:pt x="2" y="1"/>
                    <a:pt x="1" y="0"/>
                  </a:cubicBezTo>
                  <a:cubicBezTo>
                    <a:pt x="0" y="1"/>
                    <a:pt x="1"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7975">
              <a:extLst>
                <a:ext uri="{FF2B5EF4-FFF2-40B4-BE49-F238E27FC236}">
                  <a16:creationId xmlns:a16="http://schemas.microsoft.com/office/drawing/2014/main" id="{CE2BCF20-415D-41CA-AF55-4ADB53BFBAF6}"/>
                </a:ext>
              </a:extLst>
            </p:cNvPr>
            <p:cNvSpPr>
              <a:spLocks/>
            </p:cNvSpPr>
            <p:nvPr/>
          </p:nvSpPr>
          <p:spPr bwMode="auto">
            <a:xfrm>
              <a:off x="4306" y="178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7976">
              <a:extLst>
                <a:ext uri="{FF2B5EF4-FFF2-40B4-BE49-F238E27FC236}">
                  <a16:creationId xmlns:a16="http://schemas.microsoft.com/office/drawing/2014/main" id="{D26F3E18-5B51-46EA-9407-3B5C087B6A09}"/>
                </a:ext>
              </a:extLst>
            </p:cNvPr>
            <p:cNvSpPr>
              <a:spLocks/>
            </p:cNvSpPr>
            <p:nvPr/>
          </p:nvSpPr>
          <p:spPr bwMode="auto">
            <a:xfrm>
              <a:off x="4774" y="1738"/>
              <a:ext cx="7" cy="1"/>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4" y="0"/>
                    <a:pt x="2" y="0"/>
                    <a:pt x="0" y="1"/>
                  </a:cubicBezTo>
                  <a:cubicBezTo>
                    <a:pt x="2" y="1"/>
                    <a:pt x="4"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7977">
              <a:extLst>
                <a:ext uri="{FF2B5EF4-FFF2-40B4-BE49-F238E27FC236}">
                  <a16:creationId xmlns:a16="http://schemas.microsoft.com/office/drawing/2014/main" id="{6C3E5AD1-E2A8-4398-BD35-834B6231293E}"/>
                </a:ext>
              </a:extLst>
            </p:cNvPr>
            <p:cNvSpPr>
              <a:spLocks/>
            </p:cNvSpPr>
            <p:nvPr/>
          </p:nvSpPr>
          <p:spPr bwMode="auto">
            <a:xfrm>
              <a:off x="4051" y="1796"/>
              <a:ext cx="3"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cubicBezTo>
                    <a:pt x="1"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7978">
              <a:extLst>
                <a:ext uri="{FF2B5EF4-FFF2-40B4-BE49-F238E27FC236}">
                  <a16:creationId xmlns:a16="http://schemas.microsoft.com/office/drawing/2014/main" id="{65FC0727-9316-45C4-9F90-C153FC424B2C}"/>
                </a:ext>
              </a:extLst>
            </p:cNvPr>
            <p:cNvSpPr>
              <a:spLocks/>
            </p:cNvSpPr>
            <p:nvPr/>
          </p:nvSpPr>
          <p:spPr bwMode="auto">
            <a:xfrm>
              <a:off x="4462" y="1771"/>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1"/>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7979">
              <a:extLst>
                <a:ext uri="{FF2B5EF4-FFF2-40B4-BE49-F238E27FC236}">
                  <a16:creationId xmlns:a16="http://schemas.microsoft.com/office/drawing/2014/main" id="{A61C022F-022D-400B-A57A-0875F75EFD22}"/>
                </a:ext>
              </a:extLst>
            </p:cNvPr>
            <p:cNvSpPr>
              <a:spLocks/>
            </p:cNvSpPr>
            <p:nvPr/>
          </p:nvSpPr>
          <p:spPr bwMode="auto">
            <a:xfrm>
              <a:off x="4452" y="1767"/>
              <a:ext cx="77" cy="8"/>
            </a:xfrm>
            <a:custGeom>
              <a:avLst/>
              <a:gdLst>
                <a:gd name="T0" fmla="*/ 36 w 63"/>
                <a:gd name="T1" fmla="*/ 5 h 6"/>
                <a:gd name="T2" fmla="*/ 34 w 63"/>
                <a:gd name="T3" fmla="*/ 6 h 6"/>
                <a:gd name="T4" fmla="*/ 63 w 63"/>
                <a:gd name="T5" fmla="*/ 3 h 6"/>
                <a:gd name="T6" fmla="*/ 46 w 63"/>
                <a:gd name="T7" fmla="*/ 1 h 6"/>
                <a:gd name="T8" fmla="*/ 26 w 63"/>
                <a:gd name="T9" fmla="*/ 0 h 6"/>
                <a:gd name="T10" fmla="*/ 20 w 63"/>
                <a:gd name="T11" fmla="*/ 3 h 6"/>
                <a:gd name="T12" fmla="*/ 16 w 63"/>
                <a:gd name="T13" fmla="*/ 0 h 6"/>
                <a:gd name="T14" fmla="*/ 0 w 63"/>
                <a:gd name="T15" fmla="*/ 1 h 6"/>
                <a:gd name="T16" fmla="*/ 14 w 63"/>
                <a:gd name="T17" fmla="*/ 1 h 6"/>
                <a:gd name="T18" fmla="*/ 9 w 63"/>
                <a:gd name="T19" fmla="*/ 3 h 6"/>
                <a:gd name="T20" fmla="*/ 11 w 63"/>
                <a:gd name="T21" fmla="*/ 3 h 6"/>
                <a:gd name="T22" fmla="*/ 36 w 63"/>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
                  <a:moveTo>
                    <a:pt x="36" y="5"/>
                  </a:moveTo>
                  <a:cubicBezTo>
                    <a:pt x="35" y="5"/>
                    <a:pt x="35" y="5"/>
                    <a:pt x="34" y="6"/>
                  </a:cubicBezTo>
                  <a:cubicBezTo>
                    <a:pt x="44" y="5"/>
                    <a:pt x="61" y="6"/>
                    <a:pt x="63" y="3"/>
                  </a:cubicBezTo>
                  <a:cubicBezTo>
                    <a:pt x="60" y="3"/>
                    <a:pt x="43" y="2"/>
                    <a:pt x="46" y="1"/>
                  </a:cubicBezTo>
                  <a:cubicBezTo>
                    <a:pt x="40" y="1"/>
                    <a:pt x="30" y="0"/>
                    <a:pt x="26" y="0"/>
                  </a:cubicBezTo>
                  <a:cubicBezTo>
                    <a:pt x="37" y="1"/>
                    <a:pt x="27" y="2"/>
                    <a:pt x="20" y="3"/>
                  </a:cubicBezTo>
                  <a:cubicBezTo>
                    <a:pt x="13" y="2"/>
                    <a:pt x="21" y="1"/>
                    <a:pt x="16" y="0"/>
                  </a:cubicBezTo>
                  <a:cubicBezTo>
                    <a:pt x="0" y="1"/>
                    <a:pt x="0" y="1"/>
                    <a:pt x="0" y="1"/>
                  </a:cubicBezTo>
                  <a:cubicBezTo>
                    <a:pt x="14" y="1"/>
                    <a:pt x="14" y="1"/>
                    <a:pt x="14" y="1"/>
                  </a:cubicBezTo>
                  <a:cubicBezTo>
                    <a:pt x="9" y="3"/>
                    <a:pt x="9" y="3"/>
                    <a:pt x="9" y="3"/>
                  </a:cubicBezTo>
                  <a:cubicBezTo>
                    <a:pt x="10" y="3"/>
                    <a:pt x="10" y="3"/>
                    <a:pt x="11" y="3"/>
                  </a:cubicBezTo>
                  <a:cubicBezTo>
                    <a:pt x="34" y="2"/>
                    <a:pt x="13" y="6"/>
                    <a:pt x="3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7980">
              <a:extLst>
                <a:ext uri="{FF2B5EF4-FFF2-40B4-BE49-F238E27FC236}">
                  <a16:creationId xmlns:a16="http://schemas.microsoft.com/office/drawing/2014/main" id="{44278145-12BD-41E8-96F5-B4E67B739FC7}"/>
                </a:ext>
              </a:extLst>
            </p:cNvPr>
            <p:cNvSpPr>
              <a:spLocks/>
            </p:cNvSpPr>
            <p:nvPr/>
          </p:nvSpPr>
          <p:spPr bwMode="auto">
            <a:xfrm>
              <a:off x="4490" y="1775"/>
              <a:ext cx="4"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7981">
              <a:extLst>
                <a:ext uri="{FF2B5EF4-FFF2-40B4-BE49-F238E27FC236}">
                  <a16:creationId xmlns:a16="http://schemas.microsoft.com/office/drawing/2014/main" id="{B32383DD-A993-463F-9B65-4914249D5974}"/>
                </a:ext>
              </a:extLst>
            </p:cNvPr>
            <p:cNvSpPr>
              <a:spLocks/>
            </p:cNvSpPr>
            <p:nvPr/>
          </p:nvSpPr>
          <p:spPr bwMode="auto">
            <a:xfrm>
              <a:off x="4607" y="1778"/>
              <a:ext cx="5"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1" y="0"/>
                    <a:pt x="3" y="0"/>
                    <a:pt x="4" y="0"/>
                  </a:cubicBezTo>
                  <a:cubicBezTo>
                    <a:pt x="4"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7982">
              <a:extLst>
                <a:ext uri="{FF2B5EF4-FFF2-40B4-BE49-F238E27FC236}">
                  <a16:creationId xmlns:a16="http://schemas.microsoft.com/office/drawing/2014/main" id="{2271A031-E7B5-4276-81A8-E3502D247860}"/>
                </a:ext>
              </a:extLst>
            </p:cNvPr>
            <p:cNvSpPr>
              <a:spLocks/>
            </p:cNvSpPr>
            <p:nvPr/>
          </p:nvSpPr>
          <p:spPr bwMode="auto">
            <a:xfrm>
              <a:off x="3777" y="1775"/>
              <a:ext cx="17" cy="2"/>
            </a:xfrm>
            <a:custGeom>
              <a:avLst/>
              <a:gdLst>
                <a:gd name="T0" fmla="*/ 0 w 14"/>
                <a:gd name="T1" fmla="*/ 0 h 2"/>
                <a:gd name="T2" fmla="*/ 13 w 14"/>
                <a:gd name="T3" fmla="*/ 0 h 2"/>
                <a:gd name="T4" fmla="*/ 1 w 14"/>
                <a:gd name="T5" fmla="*/ 0 h 2"/>
                <a:gd name="T6" fmla="*/ 0 w 14"/>
                <a:gd name="T7" fmla="*/ 0 h 2"/>
              </a:gdLst>
              <a:ahLst/>
              <a:cxnLst>
                <a:cxn ang="0">
                  <a:pos x="T0" y="T1"/>
                </a:cxn>
                <a:cxn ang="0">
                  <a:pos x="T2" y="T3"/>
                </a:cxn>
                <a:cxn ang="0">
                  <a:pos x="T4" y="T5"/>
                </a:cxn>
                <a:cxn ang="0">
                  <a:pos x="T6" y="T7"/>
                </a:cxn>
              </a:cxnLst>
              <a:rect l="0" t="0" r="r" b="b"/>
              <a:pathLst>
                <a:path w="14" h="2">
                  <a:moveTo>
                    <a:pt x="0" y="0"/>
                  </a:moveTo>
                  <a:cubicBezTo>
                    <a:pt x="0" y="1"/>
                    <a:pt x="14" y="2"/>
                    <a:pt x="13" y="0"/>
                  </a:cubicBezTo>
                  <a:cubicBezTo>
                    <a:pt x="9" y="0"/>
                    <a:pt x="5"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7983">
              <a:extLst>
                <a:ext uri="{FF2B5EF4-FFF2-40B4-BE49-F238E27FC236}">
                  <a16:creationId xmlns:a16="http://schemas.microsoft.com/office/drawing/2014/main" id="{C9CDEEEE-C303-45DA-81A7-9A019DDB4A21}"/>
                </a:ext>
              </a:extLst>
            </p:cNvPr>
            <p:cNvSpPr>
              <a:spLocks/>
            </p:cNvSpPr>
            <p:nvPr/>
          </p:nvSpPr>
          <p:spPr bwMode="auto">
            <a:xfrm>
              <a:off x="4909" y="1766"/>
              <a:ext cx="6" cy="1"/>
            </a:xfrm>
            <a:custGeom>
              <a:avLst/>
              <a:gdLst>
                <a:gd name="T0" fmla="*/ 5 w 5"/>
                <a:gd name="T1" fmla="*/ 0 h 1"/>
                <a:gd name="T2" fmla="*/ 1 w 5"/>
                <a:gd name="T3" fmla="*/ 0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4" y="0"/>
                    <a:pt x="3" y="0"/>
                    <a:pt x="1" y="0"/>
                  </a:cubicBezTo>
                  <a:cubicBezTo>
                    <a:pt x="1" y="0"/>
                    <a:pt x="0" y="0"/>
                    <a:pt x="0" y="0"/>
                  </a:cubicBezTo>
                  <a:cubicBezTo>
                    <a:pt x="1" y="1"/>
                    <a:pt x="4"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7984">
              <a:extLst>
                <a:ext uri="{FF2B5EF4-FFF2-40B4-BE49-F238E27FC236}">
                  <a16:creationId xmlns:a16="http://schemas.microsoft.com/office/drawing/2014/main" id="{1AA2D7CC-17CF-414A-914E-79A11C5BC6CB}"/>
                </a:ext>
              </a:extLst>
            </p:cNvPr>
            <p:cNvSpPr>
              <a:spLocks/>
            </p:cNvSpPr>
            <p:nvPr/>
          </p:nvSpPr>
          <p:spPr bwMode="auto">
            <a:xfrm>
              <a:off x="4508" y="1767"/>
              <a:ext cx="5" cy="1"/>
            </a:xfrm>
            <a:custGeom>
              <a:avLst/>
              <a:gdLst>
                <a:gd name="T0" fmla="*/ 4 w 4"/>
                <a:gd name="T1" fmla="*/ 0 h 1"/>
                <a:gd name="T2" fmla="*/ 0 w 4"/>
                <a:gd name="T3" fmla="*/ 1 h 1"/>
                <a:gd name="T4" fmla="*/ 4 w 4"/>
                <a:gd name="T5" fmla="*/ 0 h 1"/>
              </a:gdLst>
              <a:ahLst/>
              <a:cxnLst>
                <a:cxn ang="0">
                  <a:pos x="T0" y="T1"/>
                </a:cxn>
                <a:cxn ang="0">
                  <a:pos x="T2" y="T3"/>
                </a:cxn>
                <a:cxn ang="0">
                  <a:pos x="T4" y="T5"/>
                </a:cxn>
              </a:cxnLst>
              <a:rect l="0" t="0" r="r" b="b"/>
              <a:pathLst>
                <a:path w="4" h="1">
                  <a:moveTo>
                    <a:pt x="4" y="0"/>
                  </a:moveTo>
                  <a:cubicBezTo>
                    <a:pt x="2" y="0"/>
                    <a:pt x="1" y="0"/>
                    <a:pt x="0" y="1"/>
                  </a:cubicBezTo>
                  <a:cubicBezTo>
                    <a:pt x="2" y="0"/>
                    <a:pt x="3"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7985">
              <a:extLst>
                <a:ext uri="{FF2B5EF4-FFF2-40B4-BE49-F238E27FC236}">
                  <a16:creationId xmlns:a16="http://schemas.microsoft.com/office/drawing/2014/main" id="{3C953CF6-A3A3-467A-8AE9-89C514AB6DDE}"/>
                </a:ext>
              </a:extLst>
            </p:cNvPr>
            <p:cNvSpPr>
              <a:spLocks/>
            </p:cNvSpPr>
            <p:nvPr/>
          </p:nvSpPr>
          <p:spPr bwMode="auto">
            <a:xfrm>
              <a:off x="4916" y="1771"/>
              <a:ext cx="20" cy="2"/>
            </a:xfrm>
            <a:custGeom>
              <a:avLst/>
              <a:gdLst>
                <a:gd name="T0" fmla="*/ 0 w 16"/>
                <a:gd name="T1" fmla="*/ 0 h 2"/>
                <a:gd name="T2" fmla="*/ 5 w 16"/>
                <a:gd name="T3" fmla="*/ 2 h 2"/>
                <a:gd name="T4" fmla="*/ 16 w 16"/>
                <a:gd name="T5" fmla="*/ 1 h 2"/>
                <a:gd name="T6" fmla="*/ 0 w 16"/>
                <a:gd name="T7" fmla="*/ 0 h 2"/>
              </a:gdLst>
              <a:ahLst/>
              <a:cxnLst>
                <a:cxn ang="0">
                  <a:pos x="T0" y="T1"/>
                </a:cxn>
                <a:cxn ang="0">
                  <a:pos x="T2" y="T3"/>
                </a:cxn>
                <a:cxn ang="0">
                  <a:pos x="T4" y="T5"/>
                </a:cxn>
                <a:cxn ang="0">
                  <a:pos x="T6" y="T7"/>
                </a:cxn>
              </a:cxnLst>
              <a:rect l="0" t="0" r="r" b="b"/>
              <a:pathLst>
                <a:path w="16" h="2">
                  <a:moveTo>
                    <a:pt x="0" y="0"/>
                  </a:moveTo>
                  <a:cubicBezTo>
                    <a:pt x="2" y="1"/>
                    <a:pt x="5" y="2"/>
                    <a:pt x="5" y="2"/>
                  </a:cubicBezTo>
                  <a:cubicBezTo>
                    <a:pt x="9" y="2"/>
                    <a:pt x="12" y="1"/>
                    <a:pt x="16" y="1"/>
                  </a:cubicBezTo>
                  <a:cubicBezTo>
                    <a:pt x="11" y="1"/>
                    <a:pt x="6"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Rectangle 7986">
              <a:extLst>
                <a:ext uri="{FF2B5EF4-FFF2-40B4-BE49-F238E27FC236}">
                  <a16:creationId xmlns:a16="http://schemas.microsoft.com/office/drawing/2014/main" id="{F6AF16A2-96D2-45FE-9A58-EA890CA4B488}"/>
                </a:ext>
              </a:extLst>
            </p:cNvPr>
            <p:cNvSpPr>
              <a:spLocks noChangeArrowheads="1"/>
            </p:cNvSpPr>
            <p:nvPr/>
          </p:nvSpPr>
          <p:spPr bwMode="auto">
            <a:xfrm>
              <a:off x="4936" y="1772"/>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987">
              <a:extLst>
                <a:ext uri="{FF2B5EF4-FFF2-40B4-BE49-F238E27FC236}">
                  <a16:creationId xmlns:a16="http://schemas.microsoft.com/office/drawing/2014/main" id="{E3010E41-1C07-4626-A9AF-D1F18E901999}"/>
                </a:ext>
              </a:extLst>
            </p:cNvPr>
            <p:cNvSpPr>
              <a:spLocks noEditPoints="1"/>
            </p:cNvSpPr>
            <p:nvPr/>
          </p:nvSpPr>
          <p:spPr bwMode="auto">
            <a:xfrm>
              <a:off x="2598" y="1726"/>
              <a:ext cx="2707" cy="75"/>
            </a:xfrm>
            <a:custGeom>
              <a:avLst/>
              <a:gdLst>
                <a:gd name="T0" fmla="*/ 880 w 2222"/>
                <a:gd name="T1" fmla="*/ 40 h 60"/>
                <a:gd name="T2" fmla="*/ 699 w 2222"/>
                <a:gd name="T3" fmla="*/ 40 h 60"/>
                <a:gd name="T4" fmla="*/ 502 w 2222"/>
                <a:gd name="T5" fmla="*/ 41 h 60"/>
                <a:gd name="T6" fmla="*/ 310 w 2222"/>
                <a:gd name="T7" fmla="*/ 38 h 60"/>
                <a:gd name="T8" fmla="*/ 0 w 2222"/>
                <a:gd name="T9" fmla="*/ 42 h 60"/>
                <a:gd name="T10" fmla="*/ 140 w 2222"/>
                <a:gd name="T11" fmla="*/ 29 h 60"/>
                <a:gd name="T12" fmla="*/ 326 w 2222"/>
                <a:gd name="T13" fmla="*/ 27 h 60"/>
                <a:gd name="T14" fmla="*/ 478 w 2222"/>
                <a:gd name="T15" fmla="*/ 18 h 60"/>
                <a:gd name="T16" fmla="*/ 646 w 2222"/>
                <a:gd name="T17" fmla="*/ 21 h 60"/>
                <a:gd name="T18" fmla="*/ 814 w 2222"/>
                <a:gd name="T19" fmla="*/ 17 h 60"/>
                <a:gd name="T20" fmla="*/ 1005 w 2222"/>
                <a:gd name="T21" fmla="*/ 12 h 60"/>
                <a:gd name="T22" fmla="*/ 940 w 2222"/>
                <a:gd name="T23" fmla="*/ 13 h 60"/>
                <a:gd name="T24" fmla="*/ 873 w 2222"/>
                <a:gd name="T25" fmla="*/ 7 h 60"/>
                <a:gd name="T26" fmla="*/ 1044 w 2222"/>
                <a:gd name="T27" fmla="*/ 5 h 60"/>
                <a:gd name="T28" fmla="*/ 1104 w 2222"/>
                <a:gd name="T29" fmla="*/ 10 h 60"/>
                <a:gd name="T30" fmla="*/ 1216 w 2222"/>
                <a:gd name="T31" fmla="*/ 11 h 60"/>
                <a:gd name="T32" fmla="*/ 1128 w 2222"/>
                <a:gd name="T33" fmla="*/ 7 h 60"/>
                <a:gd name="T34" fmla="*/ 1322 w 2222"/>
                <a:gd name="T35" fmla="*/ 5 h 60"/>
                <a:gd name="T36" fmla="*/ 1310 w 2222"/>
                <a:gd name="T37" fmla="*/ 8 h 60"/>
                <a:gd name="T38" fmla="*/ 1361 w 2222"/>
                <a:gd name="T39" fmla="*/ 18 h 60"/>
                <a:gd name="T40" fmla="*/ 1385 w 2222"/>
                <a:gd name="T41" fmla="*/ 16 h 60"/>
                <a:gd name="T42" fmla="*/ 1487 w 2222"/>
                <a:gd name="T43" fmla="*/ 7 h 60"/>
                <a:gd name="T44" fmla="*/ 1527 w 2222"/>
                <a:gd name="T45" fmla="*/ 6 h 60"/>
                <a:gd name="T46" fmla="*/ 1564 w 2222"/>
                <a:gd name="T47" fmla="*/ 12 h 60"/>
                <a:gd name="T48" fmla="*/ 1621 w 2222"/>
                <a:gd name="T49" fmla="*/ 9 h 60"/>
                <a:gd name="T50" fmla="*/ 1664 w 2222"/>
                <a:gd name="T51" fmla="*/ 16 h 60"/>
                <a:gd name="T52" fmla="*/ 1742 w 2222"/>
                <a:gd name="T53" fmla="*/ 14 h 60"/>
                <a:gd name="T54" fmla="*/ 1766 w 2222"/>
                <a:gd name="T55" fmla="*/ 20 h 60"/>
                <a:gd name="T56" fmla="*/ 1989 w 2222"/>
                <a:gd name="T57" fmla="*/ 15 h 60"/>
                <a:gd name="T58" fmla="*/ 2017 w 2222"/>
                <a:gd name="T59" fmla="*/ 22 h 60"/>
                <a:gd name="T60" fmla="*/ 2084 w 2222"/>
                <a:gd name="T61" fmla="*/ 15 h 60"/>
                <a:gd name="T62" fmla="*/ 2171 w 2222"/>
                <a:gd name="T63" fmla="*/ 18 h 60"/>
                <a:gd name="T64" fmla="*/ 2148 w 2222"/>
                <a:gd name="T65" fmla="*/ 34 h 60"/>
                <a:gd name="T66" fmla="*/ 2097 w 2222"/>
                <a:gd name="T67" fmla="*/ 38 h 60"/>
                <a:gd name="T68" fmla="*/ 2188 w 2222"/>
                <a:gd name="T69" fmla="*/ 41 h 60"/>
                <a:gd name="T70" fmla="*/ 2100 w 2222"/>
                <a:gd name="T71" fmla="*/ 48 h 60"/>
                <a:gd name="T72" fmla="*/ 2012 w 2222"/>
                <a:gd name="T73" fmla="*/ 49 h 60"/>
                <a:gd name="T74" fmla="*/ 1912 w 2222"/>
                <a:gd name="T75" fmla="*/ 52 h 60"/>
                <a:gd name="T76" fmla="*/ 1730 w 2222"/>
                <a:gd name="T77" fmla="*/ 49 h 60"/>
                <a:gd name="T78" fmla="*/ 1461 w 2222"/>
                <a:gd name="T79" fmla="*/ 44 h 60"/>
                <a:gd name="T80" fmla="*/ 1403 w 2222"/>
                <a:gd name="T81" fmla="*/ 44 h 60"/>
                <a:gd name="T82" fmla="*/ 1301 w 2222"/>
                <a:gd name="T83" fmla="*/ 53 h 60"/>
                <a:gd name="T84" fmla="*/ 1156 w 2222"/>
                <a:gd name="T85" fmla="*/ 54 h 60"/>
                <a:gd name="T86" fmla="*/ 1095 w 2222"/>
                <a:gd name="T87" fmla="*/ 56 h 60"/>
                <a:gd name="T88" fmla="*/ 1039 w 2222"/>
                <a:gd name="T89" fmla="*/ 59 h 60"/>
                <a:gd name="T90" fmla="*/ 972 w 2222"/>
                <a:gd name="T91" fmla="*/ 38 h 60"/>
                <a:gd name="T92" fmla="*/ 1219 w 2222"/>
                <a:gd name="T93" fmla="*/ 33 h 60"/>
                <a:gd name="T94" fmla="*/ 1048 w 2222"/>
                <a:gd name="T95" fmla="*/ 34 h 60"/>
                <a:gd name="T96" fmla="*/ 1139 w 2222"/>
                <a:gd name="T97" fmla="*/ 40 h 60"/>
                <a:gd name="T98" fmla="*/ 1774 w 2222"/>
                <a:gd name="T99" fmla="*/ 37 h 60"/>
                <a:gd name="T100" fmla="*/ 1871 w 2222"/>
                <a:gd name="T101" fmla="*/ 39 h 60"/>
                <a:gd name="T102" fmla="*/ 1911 w 2222"/>
                <a:gd name="T103" fmla="*/ 33 h 60"/>
                <a:gd name="T104" fmla="*/ 1536 w 2222"/>
                <a:gd name="T105" fmla="*/ 42 h 60"/>
                <a:gd name="T106" fmla="*/ 1549 w 2222"/>
                <a:gd name="T107" fmla="*/ 48 h 60"/>
                <a:gd name="T108" fmla="*/ 1634 w 2222"/>
                <a:gd name="T109" fmla="*/ 39 h 60"/>
                <a:gd name="T110" fmla="*/ 1743 w 2222"/>
                <a:gd name="T111" fmla="*/ 37 h 60"/>
                <a:gd name="T112" fmla="*/ 1617 w 2222"/>
                <a:gd name="T113" fmla="*/ 33 h 60"/>
                <a:gd name="T114" fmla="*/ 1495 w 2222"/>
                <a:gd name="T115" fmla="*/ 29 h 60"/>
                <a:gd name="T116" fmla="*/ 1341 w 2222"/>
                <a:gd name="T117" fmla="*/ 38 h 60"/>
                <a:gd name="T118" fmla="*/ 1248 w 2222"/>
                <a:gd name="T119" fmla="*/ 40 h 60"/>
                <a:gd name="T120" fmla="*/ 1370 w 2222"/>
                <a:gd name="T121"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22" h="60">
                  <a:moveTo>
                    <a:pt x="960" y="38"/>
                  </a:moveTo>
                  <a:cubicBezTo>
                    <a:pt x="959" y="38"/>
                    <a:pt x="958" y="39"/>
                    <a:pt x="957" y="39"/>
                  </a:cubicBezTo>
                  <a:cubicBezTo>
                    <a:pt x="958" y="38"/>
                    <a:pt x="958" y="38"/>
                    <a:pt x="958" y="38"/>
                  </a:cubicBezTo>
                  <a:cubicBezTo>
                    <a:pt x="955" y="38"/>
                    <a:pt x="952" y="38"/>
                    <a:pt x="949" y="38"/>
                  </a:cubicBezTo>
                  <a:cubicBezTo>
                    <a:pt x="948" y="38"/>
                    <a:pt x="947" y="38"/>
                    <a:pt x="945" y="38"/>
                  </a:cubicBezTo>
                  <a:cubicBezTo>
                    <a:pt x="946" y="38"/>
                    <a:pt x="947" y="38"/>
                    <a:pt x="947" y="38"/>
                  </a:cubicBezTo>
                  <a:cubicBezTo>
                    <a:pt x="946" y="37"/>
                    <a:pt x="945" y="37"/>
                    <a:pt x="944" y="37"/>
                  </a:cubicBezTo>
                  <a:cubicBezTo>
                    <a:pt x="937" y="39"/>
                    <a:pt x="919" y="40"/>
                    <a:pt x="913" y="41"/>
                  </a:cubicBezTo>
                  <a:cubicBezTo>
                    <a:pt x="906" y="42"/>
                    <a:pt x="898" y="43"/>
                    <a:pt x="893" y="43"/>
                  </a:cubicBezTo>
                  <a:cubicBezTo>
                    <a:pt x="898" y="43"/>
                    <a:pt x="904" y="42"/>
                    <a:pt x="902" y="41"/>
                  </a:cubicBezTo>
                  <a:cubicBezTo>
                    <a:pt x="892" y="40"/>
                    <a:pt x="887" y="37"/>
                    <a:pt x="870" y="40"/>
                  </a:cubicBezTo>
                  <a:cubicBezTo>
                    <a:pt x="880" y="40"/>
                    <a:pt x="880" y="40"/>
                    <a:pt x="880" y="40"/>
                  </a:cubicBezTo>
                  <a:cubicBezTo>
                    <a:pt x="858" y="44"/>
                    <a:pt x="858" y="44"/>
                    <a:pt x="858" y="44"/>
                  </a:cubicBezTo>
                  <a:cubicBezTo>
                    <a:pt x="850" y="42"/>
                    <a:pt x="869" y="42"/>
                    <a:pt x="872" y="40"/>
                  </a:cubicBezTo>
                  <a:cubicBezTo>
                    <a:pt x="854" y="42"/>
                    <a:pt x="840" y="37"/>
                    <a:pt x="832" y="40"/>
                  </a:cubicBezTo>
                  <a:cubicBezTo>
                    <a:pt x="830" y="38"/>
                    <a:pt x="828" y="35"/>
                    <a:pt x="817" y="35"/>
                  </a:cubicBezTo>
                  <a:cubicBezTo>
                    <a:pt x="825" y="38"/>
                    <a:pt x="810" y="37"/>
                    <a:pt x="817" y="39"/>
                  </a:cubicBezTo>
                  <a:cubicBezTo>
                    <a:pt x="813" y="40"/>
                    <a:pt x="804" y="39"/>
                    <a:pt x="803" y="40"/>
                  </a:cubicBezTo>
                  <a:cubicBezTo>
                    <a:pt x="804" y="39"/>
                    <a:pt x="804" y="39"/>
                    <a:pt x="804" y="39"/>
                  </a:cubicBezTo>
                  <a:cubicBezTo>
                    <a:pt x="785" y="36"/>
                    <a:pt x="778" y="41"/>
                    <a:pt x="770" y="43"/>
                  </a:cubicBezTo>
                  <a:cubicBezTo>
                    <a:pt x="746" y="43"/>
                    <a:pt x="735" y="42"/>
                    <a:pt x="716" y="42"/>
                  </a:cubicBezTo>
                  <a:cubicBezTo>
                    <a:pt x="715" y="41"/>
                    <a:pt x="710" y="37"/>
                    <a:pt x="702" y="38"/>
                  </a:cubicBezTo>
                  <a:cubicBezTo>
                    <a:pt x="698" y="39"/>
                    <a:pt x="681" y="40"/>
                    <a:pt x="679" y="42"/>
                  </a:cubicBezTo>
                  <a:cubicBezTo>
                    <a:pt x="693" y="43"/>
                    <a:pt x="690" y="41"/>
                    <a:pt x="699" y="40"/>
                  </a:cubicBezTo>
                  <a:cubicBezTo>
                    <a:pt x="706" y="42"/>
                    <a:pt x="699" y="42"/>
                    <a:pt x="709" y="44"/>
                  </a:cubicBezTo>
                  <a:cubicBezTo>
                    <a:pt x="701" y="43"/>
                    <a:pt x="674" y="45"/>
                    <a:pt x="666" y="43"/>
                  </a:cubicBezTo>
                  <a:cubicBezTo>
                    <a:pt x="669" y="43"/>
                    <a:pt x="669" y="43"/>
                    <a:pt x="669" y="43"/>
                  </a:cubicBezTo>
                  <a:cubicBezTo>
                    <a:pt x="656" y="41"/>
                    <a:pt x="653" y="36"/>
                    <a:pt x="631" y="39"/>
                  </a:cubicBezTo>
                  <a:cubicBezTo>
                    <a:pt x="621" y="40"/>
                    <a:pt x="621" y="40"/>
                    <a:pt x="621" y="40"/>
                  </a:cubicBezTo>
                  <a:cubicBezTo>
                    <a:pt x="621" y="40"/>
                    <a:pt x="621" y="40"/>
                    <a:pt x="621" y="40"/>
                  </a:cubicBezTo>
                  <a:cubicBezTo>
                    <a:pt x="604" y="39"/>
                    <a:pt x="609" y="37"/>
                    <a:pt x="590" y="39"/>
                  </a:cubicBezTo>
                  <a:cubicBezTo>
                    <a:pt x="591" y="39"/>
                    <a:pt x="590" y="38"/>
                    <a:pt x="592" y="38"/>
                  </a:cubicBezTo>
                  <a:cubicBezTo>
                    <a:pt x="581" y="37"/>
                    <a:pt x="570" y="40"/>
                    <a:pt x="562" y="40"/>
                  </a:cubicBezTo>
                  <a:cubicBezTo>
                    <a:pt x="557" y="38"/>
                    <a:pt x="563" y="38"/>
                    <a:pt x="566" y="37"/>
                  </a:cubicBezTo>
                  <a:cubicBezTo>
                    <a:pt x="547" y="36"/>
                    <a:pt x="526" y="39"/>
                    <a:pt x="514" y="42"/>
                  </a:cubicBezTo>
                  <a:cubicBezTo>
                    <a:pt x="502" y="41"/>
                    <a:pt x="502" y="41"/>
                    <a:pt x="502" y="41"/>
                  </a:cubicBezTo>
                  <a:cubicBezTo>
                    <a:pt x="509" y="40"/>
                    <a:pt x="518" y="38"/>
                    <a:pt x="516" y="37"/>
                  </a:cubicBezTo>
                  <a:cubicBezTo>
                    <a:pt x="509" y="37"/>
                    <a:pt x="510" y="38"/>
                    <a:pt x="501" y="38"/>
                  </a:cubicBezTo>
                  <a:cubicBezTo>
                    <a:pt x="502" y="36"/>
                    <a:pt x="507" y="35"/>
                    <a:pt x="511" y="34"/>
                  </a:cubicBezTo>
                  <a:cubicBezTo>
                    <a:pt x="491" y="32"/>
                    <a:pt x="507" y="38"/>
                    <a:pt x="493" y="34"/>
                  </a:cubicBezTo>
                  <a:cubicBezTo>
                    <a:pt x="486" y="34"/>
                    <a:pt x="483" y="36"/>
                    <a:pt x="482" y="38"/>
                  </a:cubicBezTo>
                  <a:cubicBezTo>
                    <a:pt x="471" y="36"/>
                    <a:pt x="471" y="36"/>
                    <a:pt x="471" y="36"/>
                  </a:cubicBezTo>
                  <a:cubicBezTo>
                    <a:pt x="470" y="37"/>
                    <a:pt x="456" y="38"/>
                    <a:pt x="446" y="38"/>
                  </a:cubicBezTo>
                  <a:cubicBezTo>
                    <a:pt x="445" y="39"/>
                    <a:pt x="454" y="40"/>
                    <a:pt x="457" y="39"/>
                  </a:cubicBezTo>
                  <a:cubicBezTo>
                    <a:pt x="457" y="41"/>
                    <a:pt x="447" y="41"/>
                    <a:pt x="441" y="41"/>
                  </a:cubicBezTo>
                  <a:cubicBezTo>
                    <a:pt x="438" y="37"/>
                    <a:pt x="400" y="42"/>
                    <a:pt x="407" y="37"/>
                  </a:cubicBezTo>
                  <a:cubicBezTo>
                    <a:pt x="379" y="38"/>
                    <a:pt x="339" y="39"/>
                    <a:pt x="321" y="40"/>
                  </a:cubicBezTo>
                  <a:cubicBezTo>
                    <a:pt x="315" y="39"/>
                    <a:pt x="302" y="39"/>
                    <a:pt x="310" y="38"/>
                  </a:cubicBezTo>
                  <a:cubicBezTo>
                    <a:pt x="287" y="38"/>
                    <a:pt x="276" y="42"/>
                    <a:pt x="253" y="40"/>
                  </a:cubicBezTo>
                  <a:cubicBezTo>
                    <a:pt x="251" y="40"/>
                    <a:pt x="263" y="40"/>
                    <a:pt x="262" y="39"/>
                  </a:cubicBezTo>
                  <a:cubicBezTo>
                    <a:pt x="248" y="41"/>
                    <a:pt x="236" y="37"/>
                    <a:pt x="213" y="39"/>
                  </a:cubicBezTo>
                  <a:cubicBezTo>
                    <a:pt x="217" y="38"/>
                    <a:pt x="218" y="38"/>
                    <a:pt x="218" y="37"/>
                  </a:cubicBezTo>
                  <a:cubicBezTo>
                    <a:pt x="219" y="38"/>
                    <a:pt x="209" y="39"/>
                    <a:pt x="203" y="39"/>
                  </a:cubicBezTo>
                  <a:cubicBezTo>
                    <a:pt x="200" y="39"/>
                    <a:pt x="208" y="39"/>
                    <a:pt x="206" y="38"/>
                  </a:cubicBezTo>
                  <a:cubicBezTo>
                    <a:pt x="162" y="36"/>
                    <a:pt x="128" y="42"/>
                    <a:pt x="85" y="41"/>
                  </a:cubicBezTo>
                  <a:cubicBezTo>
                    <a:pt x="97" y="42"/>
                    <a:pt x="102" y="39"/>
                    <a:pt x="102" y="38"/>
                  </a:cubicBezTo>
                  <a:cubicBezTo>
                    <a:pt x="90" y="38"/>
                    <a:pt x="90" y="38"/>
                    <a:pt x="90" y="38"/>
                  </a:cubicBezTo>
                  <a:cubicBezTo>
                    <a:pt x="85" y="39"/>
                    <a:pt x="76" y="39"/>
                    <a:pt x="68" y="40"/>
                  </a:cubicBezTo>
                  <a:cubicBezTo>
                    <a:pt x="67" y="40"/>
                    <a:pt x="63" y="39"/>
                    <a:pt x="67" y="38"/>
                  </a:cubicBezTo>
                  <a:cubicBezTo>
                    <a:pt x="43" y="36"/>
                    <a:pt x="29" y="43"/>
                    <a:pt x="0" y="42"/>
                  </a:cubicBezTo>
                  <a:cubicBezTo>
                    <a:pt x="36" y="37"/>
                    <a:pt x="36" y="37"/>
                    <a:pt x="36" y="37"/>
                  </a:cubicBezTo>
                  <a:cubicBezTo>
                    <a:pt x="27" y="35"/>
                    <a:pt x="27" y="35"/>
                    <a:pt x="27" y="35"/>
                  </a:cubicBezTo>
                  <a:cubicBezTo>
                    <a:pt x="43" y="32"/>
                    <a:pt x="43" y="32"/>
                    <a:pt x="43" y="32"/>
                  </a:cubicBezTo>
                  <a:cubicBezTo>
                    <a:pt x="33" y="31"/>
                    <a:pt x="25" y="34"/>
                    <a:pt x="24" y="32"/>
                  </a:cubicBezTo>
                  <a:cubicBezTo>
                    <a:pt x="26" y="32"/>
                    <a:pt x="31" y="32"/>
                    <a:pt x="31" y="31"/>
                  </a:cubicBezTo>
                  <a:cubicBezTo>
                    <a:pt x="22" y="30"/>
                    <a:pt x="21" y="32"/>
                    <a:pt x="14" y="32"/>
                  </a:cubicBezTo>
                  <a:cubicBezTo>
                    <a:pt x="32" y="28"/>
                    <a:pt x="67" y="28"/>
                    <a:pt x="86" y="27"/>
                  </a:cubicBezTo>
                  <a:cubicBezTo>
                    <a:pt x="89" y="27"/>
                    <a:pt x="84" y="28"/>
                    <a:pt x="83" y="28"/>
                  </a:cubicBezTo>
                  <a:cubicBezTo>
                    <a:pt x="91" y="28"/>
                    <a:pt x="95" y="30"/>
                    <a:pt x="105" y="29"/>
                  </a:cubicBezTo>
                  <a:cubicBezTo>
                    <a:pt x="111" y="27"/>
                    <a:pt x="101" y="28"/>
                    <a:pt x="96" y="27"/>
                  </a:cubicBezTo>
                  <a:cubicBezTo>
                    <a:pt x="96" y="26"/>
                    <a:pt x="99" y="26"/>
                    <a:pt x="104" y="26"/>
                  </a:cubicBezTo>
                  <a:cubicBezTo>
                    <a:pt x="105" y="28"/>
                    <a:pt x="133" y="27"/>
                    <a:pt x="140" y="29"/>
                  </a:cubicBezTo>
                  <a:cubicBezTo>
                    <a:pt x="169" y="28"/>
                    <a:pt x="136" y="24"/>
                    <a:pt x="164" y="25"/>
                  </a:cubicBezTo>
                  <a:cubicBezTo>
                    <a:pt x="172" y="27"/>
                    <a:pt x="172" y="27"/>
                    <a:pt x="172" y="27"/>
                  </a:cubicBezTo>
                  <a:cubicBezTo>
                    <a:pt x="188" y="25"/>
                    <a:pt x="209" y="24"/>
                    <a:pt x="227" y="24"/>
                  </a:cubicBezTo>
                  <a:cubicBezTo>
                    <a:pt x="223" y="24"/>
                    <a:pt x="223" y="24"/>
                    <a:pt x="223" y="24"/>
                  </a:cubicBezTo>
                  <a:cubicBezTo>
                    <a:pt x="221" y="25"/>
                    <a:pt x="225" y="26"/>
                    <a:pt x="227" y="26"/>
                  </a:cubicBezTo>
                  <a:cubicBezTo>
                    <a:pt x="241" y="27"/>
                    <a:pt x="253" y="25"/>
                    <a:pt x="261" y="27"/>
                  </a:cubicBezTo>
                  <a:cubicBezTo>
                    <a:pt x="277" y="24"/>
                    <a:pt x="303" y="23"/>
                    <a:pt x="321" y="21"/>
                  </a:cubicBezTo>
                  <a:cubicBezTo>
                    <a:pt x="326" y="24"/>
                    <a:pt x="298" y="24"/>
                    <a:pt x="290" y="26"/>
                  </a:cubicBezTo>
                  <a:cubicBezTo>
                    <a:pt x="307" y="26"/>
                    <a:pt x="307" y="26"/>
                    <a:pt x="307" y="26"/>
                  </a:cubicBezTo>
                  <a:cubicBezTo>
                    <a:pt x="297" y="26"/>
                    <a:pt x="293" y="27"/>
                    <a:pt x="287" y="29"/>
                  </a:cubicBezTo>
                  <a:cubicBezTo>
                    <a:pt x="301" y="29"/>
                    <a:pt x="306" y="27"/>
                    <a:pt x="319" y="26"/>
                  </a:cubicBezTo>
                  <a:cubicBezTo>
                    <a:pt x="318" y="27"/>
                    <a:pt x="320" y="27"/>
                    <a:pt x="326" y="27"/>
                  </a:cubicBezTo>
                  <a:cubicBezTo>
                    <a:pt x="328" y="25"/>
                    <a:pt x="328" y="25"/>
                    <a:pt x="328" y="25"/>
                  </a:cubicBezTo>
                  <a:cubicBezTo>
                    <a:pt x="328" y="25"/>
                    <a:pt x="329" y="25"/>
                    <a:pt x="331" y="26"/>
                  </a:cubicBezTo>
                  <a:cubicBezTo>
                    <a:pt x="355" y="24"/>
                    <a:pt x="355" y="24"/>
                    <a:pt x="355" y="24"/>
                  </a:cubicBezTo>
                  <a:cubicBezTo>
                    <a:pt x="350" y="24"/>
                    <a:pt x="350" y="22"/>
                    <a:pt x="343" y="22"/>
                  </a:cubicBezTo>
                  <a:cubicBezTo>
                    <a:pt x="346" y="23"/>
                    <a:pt x="340" y="23"/>
                    <a:pt x="334" y="23"/>
                  </a:cubicBezTo>
                  <a:cubicBezTo>
                    <a:pt x="340" y="22"/>
                    <a:pt x="328" y="22"/>
                    <a:pt x="328" y="21"/>
                  </a:cubicBezTo>
                  <a:cubicBezTo>
                    <a:pt x="341" y="21"/>
                    <a:pt x="356" y="21"/>
                    <a:pt x="364" y="20"/>
                  </a:cubicBezTo>
                  <a:cubicBezTo>
                    <a:pt x="367" y="22"/>
                    <a:pt x="367" y="22"/>
                    <a:pt x="367" y="22"/>
                  </a:cubicBezTo>
                  <a:cubicBezTo>
                    <a:pt x="379" y="23"/>
                    <a:pt x="392" y="22"/>
                    <a:pt x="400" y="22"/>
                  </a:cubicBezTo>
                  <a:cubicBezTo>
                    <a:pt x="397" y="23"/>
                    <a:pt x="397" y="23"/>
                    <a:pt x="397" y="23"/>
                  </a:cubicBezTo>
                  <a:cubicBezTo>
                    <a:pt x="411" y="24"/>
                    <a:pt x="426" y="22"/>
                    <a:pt x="438" y="24"/>
                  </a:cubicBezTo>
                  <a:cubicBezTo>
                    <a:pt x="451" y="22"/>
                    <a:pt x="467" y="20"/>
                    <a:pt x="478" y="18"/>
                  </a:cubicBezTo>
                  <a:cubicBezTo>
                    <a:pt x="483" y="16"/>
                    <a:pt x="515" y="21"/>
                    <a:pt x="530" y="18"/>
                  </a:cubicBezTo>
                  <a:cubicBezTo>
                    <a:pt x="531" y="18"/>
                    <a:pt x="520" y="20"/>
                    <a:pt x="515" y="21"/>
                  </a:cubicBezTo>
                  <a:cubicBezTo>
                    <a:pt x="524" y="21"/>
                    <a:pt x="532" y="18"/>
                    <a:pt x="535" y="20"/>
                  </a:cubicBezTo>
                  <a:cubicBezTo>
                    <a:pt x="514" y="20"/>
                    <a:pt x="536" y="22"/>
                    <a:pt x="527" y="23"/>
                  </a:cubicBezTo>
                  <a:cubicBezTo>
                    <a:pt x="537" y="23"/>
                    <a:pt x="547" y="23"/>
                    <a:pt x="552" y="22"/>
                  </a:cubicBezTo>
                  <a:cubicBezTo>
                    <a:pt x="536" y="22"/>
                    <a:pt x="558" y="18"/>
                    <a:pt x="542" y="19"/>
                  </a:cubicBezTo>
                  <a:cubicBezTo>
                    <a:pt x="554" y="17"/>
                    <a:pt x="572" y="17"/>
                    <a:pt x="587" y="17"/>
                  </a:cubicBezTo>
                  <a:cubicBezTo>
                    <a:pt x="587" y="18"/>
                    <a:pt x="589" y="19"/>
                    <a:pt x="595" y="19"/>
                  </a:cubicBezTo>
                  <a:cubicBezTo>
                    <a:pt x="599" y="18"/>
                    <a:pt x="599" y="18"/>
                    <a:pt x="599" y="18"/>
                  </a:cubicBezTo>
                  <a:cubicBezTo>
                    <a:pt x="606" y="18"/>
                    <a:pt x="585" y="20"/>
                    <a:pt x="600" y="20"/>
                  </a:cubicBezTo>
                  <a:cubicBezTo>
                    <a:pt x="614" y="18"/>
                    <a:pt x="644" y="22"/>
                    <a:pt x="651" y="17"/>
                  </a:cubicBezTo>
                  <a:cubicBezTo>
                    <a:pt x="662" y="19"/>
                    <a:pt x="629" y="19"/>
                    <a:pt x="646" y="21"/>
                  </a:cubicBezTo>
                  <a:cubicBezTo>
                    <a:pt x="636" y="23"/>
                    <a:pt x="623" y="21"/>
                    <a:pt x="619" y="23"/>
                  </a:cubicBezTo>
                  <a:cubicBezTo>
                    <a:pt x="629" y="23"/>
                    <a:pt x="623" y="25"/>
                    <a:pt x="629" y="25"/>
                  </a:cubicBezTo>
                  <a:cubicBezTo>
                    <a:pt x="640" y="24"/>
                    <a:pt x="640" y="24"/>
                    <a:pt x="640" y="24"/>
                  </a:cubicBezTo>
                  <a:cubicBezTo>
                    <a:pt x="638" y="24"/>
                    <a:pt x="638" y="24"/>
                    <a:pt x="638" y="24"/>
                  </a:cubicBezTo>
                  <a:cubicBezTo>
                    <a:pt x="656" y="21"/>
                    <a:pt x="685" y="23"/>
                    <a:pt x="708" y="22"/>
                  </a:cubicBezTo>
                  <a:cubicBezTo>
                    <a:pt x="727" y="20"/>
                    <a:pt x="741" y="16"/>
                    <a:pt x="764" y="16"/>
                  </a:cubicBezTo>
                  <a:cubicBezTo>
                    <a:pt x="757" y="18"/>
                    <a:pt x="784" y="18"/>
                    <a:pt x="769" y="20"/>
                  </a:cubicBezTo>
                  <a:cubicBezTo>
                    <a:pt x="780" y="22"/>
                    <a:pt x="791" y="20"/>
                    <a:pt x="791" y="19"/>
                  </a:cubicBezTo>
                  <a:cubicBezTo>
                    <a:pt x="781" y="19"/>
                    <a:pt x="788" y="19"/>
                    <a:pt x="779" y="18"/>
                  </a:cubicBezTo>
                  <a:cubicBezTo>
                    <a:pt x="785" y="17"/>
                    <a:pt x="797" y="17"/>
                    <a:pt x="803" y="18"/>
                  </a:cubicBezTo>
                  <a:cubicBezTo>
                    <a:pt x="800" y="18"/>
                    <a:pt x="801" y="18"/>
                    <a:pt x="801" y="18"/>
                  </a:cubicBezTo>
                  <a:cubicBezTo>
                    <a:pt x="812" y="19"/>
                    <a:pt x="806" y="17"/>
                    <a:pt x="814" y="17"/>
                  </a:cubicBezTo>
                  <a:cubicBezTo>
                    <a:pt x="817" y="18"/>
                    <a:pt x="833" y="17"/>
                    <a:pt x="840" y="18"/>
                  </a:cubicBezTo>
                  <a:cubicBezTo>
                    <a:pt x="851" y="16"/>
                    <a:pt x="851" y="16"/>
                    <a:pt x="851" y="16"/>
                  </a:cubicBezTo>
                  <a:cubicBezTo>
                    <a:pt x="845" y="17"/>
                    <a:pt x="862" y="16"/>
                    <a:pt x="863" y="18"/>
                  </a:cubicBezTo>
                  <a:cubicBezTo>
                    <a:pt x="871" y="16"/>
                    <a:pt x="878" y="14"/>
                    <a:pt x="890" y="15"/>
                  </a:cubicBezTo>
                  <a:cubicBezTo>
                    <a:pt x="885" y="16"/>
                    <a:pt x="901" y="16"/>
                    <a:pt x="901" y="18"/>
                  </a:cubicBezTo>
                  <a:cubicBezTo>
                    <a:pt x="921" y="19"/>
                    <a:pt x="935" y="13"/>
                    <a:pt x="954" y="16"/>
                  </a:cubicBezTo>
                  <a:cubicBezTo>
                    <a:pt x="953" y="16"/>
                    <a:pt x="950" y="17"/>
                    <a:pt x="955" y="18"/>
                  </a:cubicBezTo>
                  <a:cubicBezTo>
                    <a:pt x="960" y="17"/>
                    <a:pt x="967" y="17"/>
                    <a:pt x="972" y="17"/>
                  </a:cubicBezTo>
                  <a:cubicBezTo>
                    <a:pt x="972" y="17"/>
                    <a:pt x="972" y="17"/>
                    <a:pt x="972" y="17"/>
                  </a:cubicBezTo>
                  <a:cubicBezTo>
                    <a:pt x="972" y="17"/>
                    <a:pt x="972" y="17"/>
                    <a:pt x="972" y="17"/>
                  </a:cubicBezTo>
                  <a:cubicBezTo>
                    <a:pt x="975" y="17"/>
                    <a:pt x="976" y="17"/>
                    <a:pt x="976" y="16"/>
                  </a:cubicBezTo>
                  <a:cubicBezTo>
                    <a:pt x="984" y="15"/>
                    <a:pt x="989" y="13"/>
                    <a:pt x="1005" y="12"/>
                  </a:cubicBezTo>
                  <a:cubicBezTo>
                    <a:pt x="1003" y="10"/>
                    <a:pt x="990" y="10"/>
                    <a:pt x="984" y="11"/>
                  </a:cubicBezTo>
                  <a:cubicBezTo>
                    <a:pt x="979" y="13"/>
                    <a:pt x="979" y="13"/>
                    <a:pt x="979" y="13"/>
                  </a:cubicBezTo>
                  <a:cubicBezTo>
                    <a:pt x="974" y="10"/>
                    <a:pt x="964" y="13"/>
                    <a:pt x="961" y="12"/>
                  </a:cubicBezTo>
                  <a:cubicBezTo>
                    <a:pt x="970" y="9"/>
                    <a:pt x="998" y="10"/>
                    <a:pt x="1015" y="8"/>
                  </a:cubicBezTo>
                  <a:cubicBezTo>
                    <a:pt x="1005" y="5"/>
                    <a:pt x="983" y="5"/>
                    <a:pt x="963" y="5"/>
                  </a:cubicBezTo>
                  <a:cubicBezTo>
                    <a:pt x="972" y="6"/>
                    <a:pt x="972" y="6"/>
                    <a:pt x="972" y="6"/>
                  </a:cubicBezTo>
                  <a:cubicBezTo>
                    <a:pt x="962" y="6"/>
                    <a:pt x="962" y="6"/>
                    <a:pt x="962" y="6"/>
                  </a:cubicBezTo>
                  <a:cubicBezTo>
                    <a:pt x="971" y="8"/>
                    <a:pt x="971" y="8"/>
                    <a:pt x="971" y="8"/>
                  </a:cubicBezTo>
                  <a:cubicBezTo>
                    <a:pt x="962" y="8"/>
                    <a:pt x="954" y="8"/>
                    <a:pt x="945" y="8"/>
                  </a:cubicBezTo>
                  <a:cubicBezTo>
                    <a:pt x="955" y="8"/>
                    <a:pt x="959" y="11"/>
                    <a:pt x="953" y="10"/>
                  </a:cubicBezTo>
                  <a:cubicBezTo>
                    <a:pt x="942" y="9"/>
                    <a:pt x="942" y="12"/>
                    <a:pt x="933" y="12"/>
                  </a:cubicBezTo>
                  <a:cubicBezTo>
                    <a:pt x="938" y="12"/>
                    <a:pt x="944" y="12"/>
                    <a:pt x="940" y="13"/>
                  </a:cubicBezTo>
                  <a:cubicBezTo>
                    <a:pt x="923" y="11"/>
                    <a:pt x="918" y="12"/>
                    <a:pt x="903" y="10"/>
                  </a:cubicBezTo>
                  <a:cubicBezTo>
                    <a:pt x="905" y="13"/>
                    <a:pt x="884" y="10"/>
                    <a:pt x="881" y="13"/>
                  </a:cubicBezTo>
                  <a:cubicBezTo>
                    <a:pt x="888" y="13"/>
                    <a:pt x="888" y="13"/>
                    <a:pt x="888" y="13"/>
                  </a:cubicBezTo>
                  <a:cubicBezTo>
                    <a:pt x="873" y="15"/>
                    <a:pt x="873" y="15"/>
                    <a:pt x="873" y="15"/>
                  </a:cubicBezTo>
                  <a:cubicBezTo>
                    <a:pt x="859" y="12"/>
                    <a:pt x="886" y="12"/>
                    <a:pt x="864" y="10"/>
                  </a:cubicBezTo>
                  <a:cubicBezTo>
                    <a:pt x="845" y="10"/>
                    <a:pt x="845" y="13"/>
                    <a:pt x="830" y="14"/>
                  </a:cubicBezTo>
                  <a:cubicBezTo>
                    <a:pt x="835" y="12"/>
                    <a:pt x="847" y="10"/>
                    <a:pt x="860" y="10"/>
                  </a:cubicBezTo>
                  <a:cubicBezTo>
                    <a:pt x="852" y="9"/>
                    <a:pt x="852" y="9"/>
                    <a:pt x="852" y="9"/>
                  </a:cubicBezTo>
                  <a:cubicBezTo>
                    <a:pt x="856" y="8"/>
                    <a:pt x="873" y="8"/>
                    <a:pt x="882" y="8"/>
                  </a:cubicBezTo>
                  <a:cubicBezTo>
                    <a:pt x="868" y="11"/>
                    <a:pt x="889" y="9"/>
                    <a:pt x="895" y="11"/>
                  </a:cubicBezTo>
                  <a:cubicBezTo>
                    <a:pt x="896" y="9"/>
                    <a:pt x="887" y="9"/>
                    <a:pt x="898" y="8"/>
                  </a:cubicBezTo>
                  <a:cubicBezTo>
                    <a:pt x="888" y="8"/>
                    <a:pt x="886" y="8"/>
                    <a:pt x="873" y="7"/>
                  </a:cubicBezTo>
                  <a:cubicBezTo>
                    <a:pt x="901" y="8"/>
                    <a:pt x="898" y="1"/>
                    <a:pt x="923" y="2"/>
                  </a:cubicBezTo>
                  <a:cubicBezTo>
                    <a:pt x="912" y="3"/>
                    <a:pt x="927" y="5"/>
                    <a:pt x="928" y="6"/>
                  </a:cubicBezTo>
                  <a:cubicBezTo>
                    <a:pt x="933" y="6"/>
                    <a:pt x="944" y="5"/>
                    <a:pt x="948" y="5"/>
                  </a:cubicBezTo>
                  <a:cubicBezTo>
                    <a:pt x="944" y="2"/>
                    <a:pt x="944" y="2"/>
                    <a:pt x="944" y="2"/>
                  </a:cubicBezTo>
                  <a:cubicBezTo>
                    <a:pt x="959" y="1"/>
                    <a:pt x="964" y="7"/>
                    <a:pt x="980" y="4"/>
                  </a:cubicBezTo>
                  <a:cubicBezTo>
                    <a:pt x="982" y="2"/>
                    <a:pt x="965" y="3"/>
                    <a:pt x="968" y="3"/>
                  </a:cubicBezTo>
                  <a:cubicBezTo>
                    <a:pt x="991" y="1"/>
                    <a:pt x="999" y="6"/>
                    <a:pt x="1019" y="8"/>
                  </a:cubicBezTo>
                  <a:cubicBezTo>
                    <a:pt x="1020" y="7"/>
                    <a:pt x="1020" y="5"/>
                    <a:pt x="1027" y="4"/>
                  </a:cubicBezTo>
                  <a:cubicBezTo>
                    <a:pt x="1024" y="5"/>
                    <a:pt x="1029" y="6"/>
                    <a:pt x="1022" y="7"/>
                  </a:cubicBezTo>
                  <a:cubicBezTo>
                    <a:pt x="1028" y="8"/>
                    <a:pt x="1036" y="7"/>
                    <a:pt x="1042" y="6"/>
                  </a:cubicBezTo>
                  <a:cubicBezTo>
                    <a:pt x="1028" y="5"/>
                    <a:pt x="1048" y="4"/>
                    <a:pt x="1050" y="3"/>
                  </a:cubicBezTo>
                  <a:cubicBezTo>
                    <a:pt x="1057" y="3"/>
                    <a:pt x="1048" y="5"/>
                    <a:pt x="1044" y="5"/>
                  </a:cubicBezTo>
                  <a:cubicBezTo>
                    <a:pt x="1049" y="5"/>
                    <a:pt x="1056" y="8"/>
                    <a:pt x="1059" y="5"/>
                  </a:cubicBezTo>
                  <a:cubicBezTo>
                    <a:pt x="1060" y="7"/>
                    <a:pt x="1043" y="10"/>
                    <a:pt x="1033" y="10"/>
                  </a:cubicBezTo>
                  <a:cubicBezTo>
                    <a:pt x="1040" y="11"/>
                    <a:pt x="1040" y="11"/>
                    <a:pt x="1040" y="11"/>
                  </a:cubicBezTo>
                  <a:cubicBezTo>
                    <a:pt x="1035" y="11"/>
                    <a:pt x="1034" y="11"/>
                    <a:pt x="1027" y="11"/>
                  </a:cubicBezTo>
                  <a:cubicBezTo>
                    <a:pt x="1034" y="12"/>
                    <a:pt x="1033" y="14"/>
                    <a:pt x="1032" y="15"/>
                  </a:cubicBezTo>
                  <a:cubicBezTo>
                    <a:pt x="1031" y="15"/>
                    <a:pt x="1032" y="15"/>
                    <a:pt x="1031" y="14"/>
                  </a:cubicBezTo>
                  <a:cubicBezTo>
                    <a:pt x="1025" y="14"/>
                    <a:pt x="1021" y="14"/>
                    <a:pt x="1022" y="15"/>
                  </a:cubicBezTo>
                  <a:cubicBezTo>
                    <a:pt x="1017" y="18"/>
                    <a:pt x="1030" y="17"/>
                    <a:pt x="1034" y="18"/>
                  </a:cubicBezTo>
                  <a:cubicBezTo>
                    <a:pt x="1037" y="18"/>
                    <a:pt x="1040" y="18"/>
                    <a:pt x="1043" y="17"/>
                  </a:cubicBezTo>
                  <a:cubicBezTo>
                    <a:pt x="1073" y="10"/>
                    <a:pt x="1073" y="10"/>
                    <a:pt x="1073" y="10"/>
                  </a:cubicBezTo>
                  <a:cubicBezTo>
                    <a:pt x="1086" y="9"/>
                    <a:pt x="1091" y="11"/>
                    <a:pt x="1101" y="12"/>
                  </a:cubicBezTo>
                  <a:cubicBezTo>
                    <a:pt x="1104" y="10"/>
                    <a:pt x="1104" y="10"/>
                    <a:pt x="1104" y="10"/>
                  </a:cubicBezTo>
                  <a:cubicBezTo>
                    <a:pt x="1115" y="10"/>
                    <a:pt x="1125" y="11"/>
                    <a:pt x="1118" y="13"/>
                  </a:cubicBezTo>
                  <a:cubicBezTo>
                    <a:pt x="1118" y="13"/>
                    <a:pt x="1116" y="13"/>
                    <a:pt x="1114" y="13"/>
                  </a:cubicBezTo>
                  <a:cubicBezTo>
                    <a:pt x="1113" y="13"/>
                    <a:pt x="1113" y="13"/>
                    <a:pt x="1112" y="13"/>
                  </a:cubicBezTo>
                  <a:cubicBezTo>
                    <a:pt x="1112" y="14"/>
                    <a:pt x="1112" y="14"/>
                    <a:pt x="1112" y="14"/>
                  </a:cubicBezTo>
                  <a:cubicBezTo>
                    <a:pt x="1123" y="13"/>
                    <a:pt x="1131" y="13"/>
                    <a:pt x="1132" y="13"/>
                  </a:cubicBezTo>
                  <a:cubicBezTo>
                    <a:pt x="1111" y="15"/>
                    <a:pt x="1131" y="16"/>
                    <a:pt x="1127" y="20"/>
                  </a:cubicBezTo>
                  <a:cubicBezTo>
                    <a:pt x="1148" y="19"/>
                    <a:pt x="1148" y="19"/>
                    <a:pt x="1148" y="19"/>
                  </a:cubicBezTo>
                  <a:cubicBezTo>
                    <a:pt x="1135" y="17"/>
                    <a:pt x="1147" y="17"/>
                    <a:pt x="1152" y="16"/>
                  </a:cubicBezTo>
                  <a:cubicBezTo>
                    <a:pt x="1153" y="18"/>
                    <a:pt x="1168" y="16"/>
                    <a:pt x="1175" y="17"/>
                  </a:cubicBezTo>
                  <a:cubicBezTo>
                    <a:pt x="1175" y="17"/>
                    <a:pt x="1175" y="17"/>
                    <a:pt x="1175" y="17"/>
                  </a:cubicBezTo>
                  <a:cubicBezTo>
                    <a:pt x="1181" y="18"/>
                    <a:pt x="1193" y="18"/>
                    <a:pt x="1201" y="17"/>
                  </a:cubicBezTo>
                  <a:cubicBezTo>
                    <a:pt x="1201" y="16"/>
                    <a:pt x="1211" y="13"/>
                    <a:pt x="1216" y="11"/>
                  </a:cubicBezTo>
                  <a:cubicBezTo>
                    <a:pt x="1202" y="10"/>
                    <a:pt x="1211" y="10"/>
                    <a:pt x="1210" y="8"/>
                  </a:cubicBezTo>
                  <a:cubicBezTo>
                    <a:pt x="1211" y="9"/>
                    <a:pt x="1214" y="9"/>
                    <a:pt x="1214" y="8"/>
                  </a:cubicBezTo>
                  <a:cubicBezTo>
                    <a:pt x="1216" y="8"/>
                    <a:pt x="1211" y="8"/>
                    <a:pt x="1211" y="7"/>
                  </a:cubicBezTo>
                  <a:cubicBezTo>
                    <a:pt x="1196" y="8"/>
                    <a:pt x="1180" y="8"/>
                    <a:pt x="1174" y="11"/>
                  </a:cubicBezTo>
                  <a:cubicBezTo>
                    <a:pt x="1179" y="12"/>
                    <a:pt x="1182" y="10"/>
                    <a:pt x="1187" y="10"/>
                  </a:cubicBezTo>
                  <a:cubicBezTo>
                    <a:pt x="1180" y="12"/>
                    <a:pt x="1170" y="12"/>
                    <a:pt x="1158" y="12"/>
                  </a:cubicBezTo>
                  <a:cubicBezTo>
                    <a:pt x="1154" y="10"/>
                    <a:pt x="1154" y="10"/>
                    <a:pt x="1154" y="10"/>
                  </a:cubicBezTo>
                  <a:cubicBezTo>
                    <a:pt x="1141" y="11"/>
                    <a:pt x="1141" y="11"/>
                    <a:pt x="1141" y="11"/>
                  </a:cubicBezTo>
                  <a:cubicBezTo>
                    <a:pt x="1146" y="10"/>
                    <a:pt x="1143" y="9"/>
                    <a:pt x="1156" y="8"/>
                  </a:cubicBezTo>
                  <a:cubicBezTo>
                    <a:pt x="1155" y="7"/>
                    <a:pt x="1143" y="9"/>
                    <a:pt x="1135" y="8"/>
                  </a:cubicBezTo>
                  <a:cubicBezTo>
                    <a:pt x="1131" y="10"/>
                    <a:pt x="1131" y="10"/>
                    <a:pt x="1131" y="10"/>
                  </a:cubicBezTo>
                  <a:cubicBezTo>
                    <a:pt x="1133" y="9"/>
                    <a:pt x="1115" y="9"/>
                    <a:pt x="1128" y="7"/>
                  </a:cubicBezTo>
                  <a:cubicBezTo>
                    <a:pt x="1148" y="5"/>
                    <a:pt x="1148" y="5"/>
                    <a:pt x="1148" y="5"/>
                  </a:cubicBezTo>
                  <a:cubicBezTo>
                    <a:pt x="1142" y="4"/>
                    <a:pt x="1142" y="4"/>
                    <a:pt x="1142" y="4"/>
                  </a:cubicBezTo>
                  <a:cubicBezTo>
                    <a:pt x="1159" y="3"/>
                    <a:pt x="1159" y="3"/>
                    <a:pt x="1159" y="3"/>
                  </a:cubicBezTo>
                  <a:cubicBezTo>
                    <a:pt x="1155" y="5"/>
                    <a:pt x="1155" y="5"/>
                    <a:pt x="1155" y="5"/>
                  </a:cubicBezTo>
                  <a:cubicBezTo>
                    <a:pt x="1182" y="3"/>
                    <a:pt x="1163" y="9"/>
                    <a:pt x="1190" y="6"/>
                  </a:cubicBezTo>
                  <a:cubicBezTo>
                    <a:pt x="1199" y="4"/>
                    <a:pt x="1208" y="3"/>
                    <a:pt x="1225" y="4"/>
                  </a:cubicBezTo>
                  <a:cubicBezTo>
                    <a:pt x="1213" y="5"/>
                    <a:pt x="1223" y="6"/>
                    <a:pt x="1219" y="7"/>
                  </a:cubicBezTo>
                  <a:cubicBezTo>
                    <a:pt x="1231" y="9"/>
                    <a:pt x="1235" y="6"/>
                    <a:pt x="1242" y="5"/>
                  </a:cubicBezTo>
                  <a:cubicBezTo>
                    <a:pt x="1245" y="7"/>
                    <a:pt x="1247" y="8"/>
                    <a:pt x="1236" y="8"/>
                  </a:cubicBezTo>
                  <a:cubicBezTo>
                    <a:pt x="1235" y="11"/>
                    <a:pt x="1251" y="7"/>
                    <a:pt x="1252" y="10"/>
                  </a:cubicBezTo>
                  <a:cubicBezTo>
                    <a:pt x="1288" y="10"/>
                    <a:pt x="1281" y="0"/>
                    <a:pt x="1324" y="4"/>
                  </a:cubicBezTo>
                  <a:cubicBezTo>
                    <a:pt x="1322" y="5"/>
                    <a:pt x="1322" y="5"/>
                    <a:pt x="1322" y="5"/>
                  </a:cubicBezTo>
                  <a:cubicBezTo>
                    <a:pt x="1349" y="4"/>
                    <a:pt x="1365" y="5"/>
                    <a:pt x="1390" y="4"/>
                  </a:cubicBezTo>
                  <a:cubicBezTo>
                    <a:pt x="1410" y="8"/>
                    <a:pt x="1410" y="8"/>
                    <a:pt x="1410" y="8"/>
                  </a:cubicBezTo>
                  <a:cubicBezTo>
                    <a:pt x="1406" y="8"/>
                    <a:pt x="1394" y="10"/>
                    <a:pt x="1399" y="12"/>
                  </a:cubicBezTo>
                  <a:cubicBezTo>
                    <a:pt x="1390" y="9"/>
                    <a:pt x="1379" y="10"/>
                    <a:pt x="1369" y="8"/>
                  </a:cubicBezTo>
                  <a:cubicBezTo>
                    <a:pt x="1368" y="9"/>
                    <a:pt x="1372" y="9"/>
                    <a:pt x="1374" y="10"/>
                  </a:cubicBezTo>
                  <a:cubicBezTo>
                    <a:pt x="1368" y="10"/>
                    <a:pt x="1365" y="9"/>
                    <a:pt x="1356" y="9"/>
                  </a:cubicBezTo>
                  <a:cubicBezTo>
                    <a:pt x="1357" y="10"/>
                    <a:pt x="1366" y="11"/>
                    <a:pt x="1359" y="11"/>
                  </a:cubicBezTo>
                  <a:cubicBezTo>
                    <a:pt x="1348" y="9"/>
                    <a:pt x="1348" y="9"/>
                    <a:pt x="1348" y="9"/>
                  </a:cubicBezTo>
                  <a:cubicBezTo>
                    <a:pt x="1333" y="10"/>
                    <a:pt x="1340" y="14"/>
                    <a:pt x="1323" y="13"/>
                  </a:cubicBezTo>
                  <a:cubicBezTo>
                    <a:pt x="1326" y="11"/>
                    <a:pt x="1333" y="8"/>
                    <a:pt x="1339" y="8"/>
                  </a:cubicBezTo>
                  <a:cubicBezTo>
                    <a:pt x="1331" y="8"/>
                    <a:pt x="1350" y="7"/>
                    <a:pt x="1343" y="6"/>
                  </a:cubicBezTo>
                  <a:cubicBezTo>
                    <a:pt x="1331" y="9"/>
                    <a:pt x="1326" y="7"/>
                    <a:pt x="1310" y="8"/>
                  </a:cubicBezTo>
                  <a:cubicBezTo>
                    <a:pt x="1312" y="8"/>
                    <a:pt x="1312" y="7"/>
                    <a:pt x="1316" y="7"/>
                  </a:cubicBezTo>
                  <a:cubicBezTo>
                    <a:pt x="1294" y="6"/>
                    <a:pt x="1294" y="6"/>
                    <a:pt x="1294" y="6"/>
                  </a:cubicBezTo>
                  <a:cubicBezTo>
                    <a:pt x="1299" y="8"/>
                    <a:pt x="1275" y="8"/>
                    <a:pt x="1277" y="10"/>
                  </a:cubicBezTo>
                  <a:cubicBezTo>
                    <a:pt x="1301" y="11"/>
                    <a:pt x="1294" y="9"/>
                    <a:pt x="1321" y="11"/>
                  </a:cubicBezTo>
                  <a:cubicBezTo>
                    <a:pt x="1314" y="11"/>
                    <a:pt x="1304" y="13"/>
                    <a:pt x="1299" y="16"/>
                  </a:cubicBezTo>
                  <a:cubicBezTo>
                    <a:pt x="1299" y="15"/>
                    <a:pt x="1299" y="15"/>
                    <a:pt x="1298" y="15"/>
                  </a:cubicBezTo>
                  <a:cubicBezTo>
                    <a:pt x="1293" y="18"/>
                    <a:pt x="1298" y="18"/>
                    <a:pt x="1298" y="22"/>
                  </a:cubicBezTo>
                  <a:cubicBezTo>
                    <a:pt x="1310" y="19"/>
                    <a:pt x="1318" y="21"/>
                    <a:pt x="1333" y="20"/>
                  </a:cubicBezTo>
                  <a:cubicBezTo>
                    <a:pt x="1336" y="18"/>
                    <a:pt x="1325" y="17"/>
                    <a:pt x="1317" y="18"/>
                  </a:cubicBezTo>
                  <a:cubicBezTo>
                    <a:pt x="1330" y="16"/>
                    <a:pt x="1330" y="16"/>
                    <a:pt x="1330" y="16"/>
                  </a:cubicBezTo>
                  <a:cubicBezTo>
                    <a:pt x="1328" y="17"/>
                    <a:pt x="1328" y="17"/>
                    <a:pt x="1328" y="17"/>
                  </a:cubicBezTo>
                  <a:cubicBezTo>
                    <a:pt x="1361" y="18"/>
                    <a:pt x="1361" y="18"/>
                    <a:pt x="1361" y="18"/>
                  </a:cubicBezTo>
                  <a:cubicBezTo>
                    <a:pt x="1354" y="18"/>
                    <a:pt x="1352" y="19"/>
                    <a:pt x="1349" y="20"/>
                  </a:cubicBezTo>
                  <a:cubicBezTo>
                    <a:pt x="1353" y="20"/>
                    <a:pt x="1357" y="21"/>
                    <a:pt x="1362" y="22"/>
                  </a:cubicBezTo>
                  <a:cubicBezTo>
                    <a:pt x="1361" y="20"/>
                    <a:pt x="1361" y="18"/>
                    <a:pt x="1366" y="18"/>
                  </a:cubicBezTo>
                  <a:cubicBezTo>
                    <a:pt x="1387" y="19"/>
                    <a:pt x="1398" y="20"/>
                    <a:pt x="1406" y="23"/>
                  </a:cubicBezTo>
                  <a:cubicBezTo>
                    <a:pt x="1407" y="23"/>
                    <a:pt x="1408" y="23"/>
                    <a:pt x="1409" y="23"/>
                  </a:cubicBezTo>
                  <a:cubicBezTo>
                    <a:pt x="1405" y="20"/>
                    <a:pt x="1424" y="19"/>
                    <a:pt x="1430" y="17"/>
                  </a:cubicBezTo>
                  <a:cubicBezTo>
                    <a:pt x="1430" y="19"/>
                    <a:pt x="1441" y="18"/>
                    <a:pt x="1447" y="19"/>
                  </a:cubicBezTo>
                  <a:cubicBezTo>
                    <a:pt x="1450" y="17"/>
                    <a:pt x="1446" y="13"/>
                    <a:pt x="1439" y="11"/>
                  </a:cubicBezTo>
                  <a:cubicBezTo>
                    <a:pt x="1424" y="14"/>
                    <a:pt x="1431" y="14"/>
                    <a:pt x="1424" y="17"/>
                  </a:cubicBezTo>
                  <a:cubicBezTo>
                    <a:pt x="1401" y="19"/>
                    <a:pt x="1401" y="19"/>
                    <a:pt x="1401" y="19"/>
                  </a:cubicBezTo>
                  <a:cubicBezTo>
                    <a:pt x="1406" y="17"/>
                    <a:pt x="1406" y="17"/>
                    <a:pt x="1406" y="17"/>
                  </a:cubicBezTo>
                  <a:cubicBezTo>
                    <a:pt x="1395" y="16"/>
                    <a:pt x="1384" y="19"/>
                    <a:pt x="1385" y="16"/>
                  </a:cubicBezTo>
                  <a:cubicBezTo>
                    <a:pt x="1391" y="14"/>
                    <a:pt x="1401" y="15"/>
                    <a:pt x="1407" y="14"/>
                  </a:cubicBezTo>
                  <a:cubicBezTo>
                    <a:pt x="1399" y="13"/>
                    <a:pt x="1399" y="13"/>
                    <a:pt x="1399" y="13"/>
                  </a:cubicBezTo>
                  <a:cubicBezTo>
                    <a:pt x="1412" y="10"/>
                    <a:pt x="1406" y="15"/>
                    <a:pt x="1422" y="14"/>
                  </a:cubicBezTo>
                  <a:cubicBezTo>
                    <a:pt x="1416" y="11"/>
                    <a:pt x="1424" y="13"/>
                    <a:pt x="1430" y="12"/>
                  </a:cubicBezTo>
                  <a:cubicBezTo>
                    <a:pt x="1425" y="10"/>
                    <a:pt x="1402" y="13"/>
                    <a:pt x="1407" y="9"/>
                  </a:cubicBezTo>
                  <a:cubicBezTo>
                    <a:pt x="1415" y="7"/>
                    <a:pt x="1435" y="13"/>
                    <a:pt x="1446" y="10"/>
                  </a:cubicBezTo>
                  <a:cubicBezTo>
                    <a:pt x="1446" y="10"/>
                    <a:pt x="1446" y="10"/>
                    <a:pt x="1446" y="10"/>
                  </a:cubicBezTo>
                  <a:cubicBezTo>
                    <a:pt x="1462" y="10"/>
                    <a:pt x="1468" y="8"/>
                    <a:pt x="1474" y="7"/>
                  </a:cubicBezTo>
                  <a:cubicBezTo>
                    <a:pt x="1481" y="8"/>
                    <a:pt x="1491" y="7"/>
                    <a:pt x="1498" y="6"/>
                  </a:cubicBezTo>
                  <a:cubicBezTo>
                    <a:pt x="1498" y="7"/>
                    <a:pt x="1498" y="7"/>
                    <a:pt x="1498" y="7"/>
                  </a:cubicBezTo>
                  <a:cubicBezTo>
                    <a:pt x="1509" y="7"/>
                    <a:pt x="1509" y="7"/>
                    <a:pt x="1509" y="7"/>
                  </a:cubicBezTo>
                  <a:cubicBezTo>
                    <a:pt x="1504" y="9"/>
                    <a:pt x="1496" y="7"/>
                    <a:pt x="1487" y="7"/>
                  </a:cubicBezTo>
                  <a:cubicBezTo>
                    <a:pt x="1488" y="9"/>
                    <a:pt x="1488" y="9"/>
                    <a:pt x="1488" y="9"/>
                  </a:cubicBezTo>
                  <a:cubicBezTo>
                    <a:pt x="1478" y="7"/>
                    <a:pt x="1471" y="10"/>
                    <a:pt x="1462" y="12"/>
                  </a:cubicBezTo>
                  <a:cubicBezTo>
                    <a:pt x="1474" y="10"/>
                    <a:pt x="1496" y="13"/>
                    <a:pt x="1499" y="9"/>
                  </a:cubicBezTo>
                  <a:cubicBezTo>
                    <a:pt x="1506" y="11"/>
                    <a:pt x="1506" y="11"/>
                    <a:pt x="1506" y="11"/>
                  </a:cubicBezTo>
                  <a:cubicBezTo>
                    <a:pt x="1510" y="10"/>
                    <a:pt x="1510" y="10"/>
                    <a:pt x="1510" y="10"/>
                  </a:cubicBezTo>
                  <a:cubicBezTo>
                    <a:pt x="1515" y="12"/>
                    <a:pt x="1510" y="14"/>
                    <a:pt x="1499" y="14"/>
                  </a:cubicBezTo>
                  <a:cubicBezTo>
                    <a:pt x="1497" y="14"/>
                    <a:pt x="1496" y="14"/>
                    <a:pt x="1497" y="13"/>
                  </a:cubicBezTo>
                  <a:cubicBezTo>
                    <a:pt x="1492" y="14"/>
                    <a:pt x="1487" y="16"/>
                    <a:pt x="1475" y="15"/>
                  </a:cubicBezTo>
                  <a:cubicBezTo>
                    <a:pt x="1482" y="14"/>
                    <a:pt x="1482" y="14"/>
                    <a:pt x="1482" y="14"/>
                  </a:cubicBezTo>
                  <a:cubicBezTo>
                    <a:pt x="1467" y="14"/>
                    <a:pt x="1453" y="15"/>
                    <a:pt x="1448" y="17"/>
                  </a:cubicBezTo>
                  <a:cubicBezTo>
                    <a:pt x="1470" y="17"/>
                    <a:pt x="1491" y="18"/>
                    <a:pt x="1511" y="18"/>
                  </a:cubicBezTo>
                  <a:cubicBezTo>
                    <a:pt x="1517" y="13"/>
                    <a:pt x="1524" y="11"/>
                    <a:pt x="1527" y="6"/>
                  </a:cubicBezTo>
                  <a:cubicBezTo>
                    <a:pt x="1541" y="6"/>
                    <a:pt x="1559" y="5"/>
                    <a:pt x="1571" y="7"/>
                  </a:cubicBezTo>
                  <a:cubicBezTo>
                    <a:pt x="1570" y="7"/>
                    <a:pt x="1570" y="7"/>
                    <a:pt x="1570" y="7"/>
                  </a:cubicBezTo>
                  <a:cubicBezTo>
                    <a:pt x="1575" y="8"/>
                    <a:pt x="1581" y="8"/>
                    <a:pt x="1585" y="7"/>
                  </a:cubicBezTo>
                  <a:cubicBezTo>
                    <a:pt x="1591" y="8"/>
                    <a:pt x="1581" y="9"/>
                    <a:pt x="1585" y="10"/>
                  </a:cubicBezTo>
                  <a:cubicBezTo>
                    <a:pt x="1605" y="9"/>
                    <a:pt x="1605" y="9"/>
                    <a:pt x="1605" y="9"/>
                  </a:cubicBezTo>
                  <a:cubicBezTo>
                    <a:pt x="1604" y="10"/>
                    <a:pt x="1587" y="10"/>
                    <a:pt x="1579" y="11"/>
                  </a:cubicBezTo>
                  <a:cubicBezTo>
                    <a:pt x="1581" y="10"/>
                    <a:pt x="1584" y="10"/>
                    <a:pt x="1583" y="10"/>
                  </a:cubicBezTo>
                  <a:cubicBezTo>
                    <a:pt x="1574" y="9"/>
                    <a:pt x="1557" y="12"/>
                    <a:pt x="1553" y="10"/>
                  </a:cubicBezTo>
                  <a:cubicBezTo>
                    <a:pt x="1549" y="10"/>
                    <a:pt x="1562" y="8"/>
                    <a:pt x="1547" y="7"/>
                  </a:cubicBezTo>
                  <a:cubicBezTo>
                    <a:pt x="1537" y="6"/>
                    <a:pt x="1534" y="9"/>
                    <a:pt x="1533" y="10"/>
                  </a:cubicBezTo>
                  <a:cubicBezTo>
                    <a:pt x="1533" y="11"/>
                    <a:pt x="1549" y="11"/>
                    <a:pt x="1543" y="12"/>
                  </a:cubicBezTo>
                  <a:cubicBezTo>
                    <a:pt x="1551" y="12"/>
                    <a:pt x="1554" y="11"/>
                    <a:pt x="1564" y="12"/>
                  </a:cubicBezTo>
                  <a:cubicBezTo>
                    <a:pt x="1556" y="12"/>
                    <a:pt x="1546" y="14"/>
                    <a:pt x="1542" y="13"/>
                  </a:cubicBezTo>
                  <a:cubicBezTo>
                    <a:pt x="1526" y="15"/>
                    <a:pt x="1529" y="19"/>
                    <a:pt x="1536" y="20"/>
                  </a:cubicBezTo>
                  <a:cubicBezTo>
                    <a:pt x="1534" y="18"/>
                    <a:pt x="1563" y="18"/>
                    <a:pt x="1544" y="16"/>
                  </a:cubicBezTo>
                  <a:cubicBezTo>
                    <a:pt x="1552" y="14"/>
                    <a:pt x="1569" y="14"/>
                    <a:pt x="1581" y="13"/>
                  </a:cubicBezTo>
                  <a:cubicBezTo>
                    <a:pt x="1580" y="13"/>
                    <a:pt x="1580" y="13"/>
                    <a:pt x="1580" y="13"/>
                  </a:cubicBezTo>
                  <a:cubicBezTo>
                    <a:pt x="1595" y="12"/>
                    <a:pt x="1595" y="12"/>
                    <a:pt x="1595" y="12"/>
                  </a:cubicBezTo>
                  <a:cubicBezTo>
                    <a:pt x="1593" y="13"/>
                    <a:pt x="1588" y="13"/>
                    <a:pt x="1588" y="15"/>
                  </a:cubicBezTo>
                  <a:cubicBezTo>
                    <a:pt x="1608" y="12"/>
                    <a:pt x="1608" y="12"/>
                    <a:pt x="1608" y="12"/>
                  </a:cubicBezTo>
                  <a:cubicBezTo>
                    <a:pt x="1597" y="14"/>
                    <a:pt x="1615" y="13"/>
                    <a:pt x="1620" y="14"/>
                  </a:cubicBezTo>
                  <a:cubicBezTo>
                    <a:pt x="1622" y="12"/>
                    <a:pt x="1630" y="11"/>
                    <a:pt x="1623" y="10"/>
                  </a:cubicBezTo>
                  <a:cubicBezTo>
                    <a:pt x="1614" y="9"/>
                    <a:pt x="1618" y="11"/>
                    <a:pt x="1610" y="11"/>
                  </a:cubicBezTo>
                  <a:cubicBezTo>
                    <a:pt x="1621" y="9"/>
                    <a:pt x="1621" y="9"/>
                    <a:pt x="1621" y="9"/>
                  </a:cubicBezTo>
                  <a:cubicBezTo>
                    <a:pt x="1622" y="9"/>
                    <a:pt x="1622" y="9"/>
                    <a:pt x="1622" y="9"/>
                  </a:cubicBezTo>
                  <a:cubicBezTo>
                    <a:pt x="1629" y="7"/>
                    <a:pt x="1629" y="7"/>
                    <a:pt x="1629" y="7"/>
                  </a:cubicBezTo>
                  <a:cubicBezTo>
                    <a:pt x="1643" y="7"/>
                    <a:pt x="1622" y="12"/>
                    <a:pt x="1641" y="10"/>
                  </a:cubicBezTo>
                  <a:cubicBezTo>
                    <a:pt x="1639" y="7"/>
                    <a:pt x="1639" y="7"/>
                    <a:pt x="1639" y="7"/>
                  </a:cubicBezTo>
                  <a:cubicBezTo>
                    <a:pt x="1661" y="7"/>
                    <a:pt x="1689" y="10"/>
                    <a:pt x="1705" y="9"/>
                  </a:cubicBezTo>
                  <a:cubicBezTo>
                    <a:pt x="1700" y="11"/>
                    <a:pt x="1699" y="13"/>
                    <a:pt x="1704" y="15"/>
                  </a:cubicBezTo>
                  <a:cubicBezTo>
                    <a:pt x="1698" y="14"/>
                    <a:pt x="1684" y="14"/>
                    <a:pt x="1675" y="15"/>
                  </a:cubicBezTo>
                  <a:cubicBezTo>
                    <a:pt x="1673" y="14"/>
                    <a:pt x="1687" y="11"/>
                    <a:pt x="1697" y="12"/>
                  </a:cubicBezTo>
                  <a:cubicBezTo>
                    <a:pt x="1692" y="7"/>
                    <a:pt x="1671" y="15"/>
                    <a:pt x="1669" y="10"/>
                  </a:cubicBezTo>
                  <a:cubicBezTo>
                    <a:pt x="1643" y="8"/>
                    <a:pt x="1650" y="15"/>
                    <a:pt x="1627" y="12"/>
                  </a:cubicBezTo>
                  <a:cubicBezTo>
                    <a:pt x="1627" y="14"/>
                    <a:pt x="1620" y="13"/>
                    <a:pt x="1619" y="15"/>
                  </a:cubicBezTo>
                  <a:cubicBezTo>
                    <a:pt x="1626" y="18"/>
                    <a:pt x="1650" y="15"/>
                    <a:pt x="1664" y="16"/>
                  </a:cubicBezTo>
                  <a:cubicBezTo>
                    <a:pt x="1663" y="16"/>
                    <a:pt x="1660" y="16"/>
                    <a:pt x="1659" y="17"/>
                  </a:cubicBezTo>
                  <a:cubicBezTo>
                    <a:pt x="1670" y="17"/>
                    <a:pt x="1674" y="17"/>
                    <a:pt x="1682" y="16"/>
                  </a:cubicBezTo>
                  <a:cubicBezTo>
                    <a:pt x="1681" y="16"/>
                    <a:pt x="1681" y="16"/>
                    <a:pt x="1681" y="16"/>
                  </a:cubicBezTo>
                  <a:cubicBezTo>
                    <a:pt x="1694" y="14"/>
                    <a:pt x="1689" y="17"/>
                    <a:pt x="1696" y="18"/>
                  </a:cubicBezTo>
                  <a:cubicBezTo>
                    <a:pt x="1699" y="18"/>
                    <a:pt x="1710" y="19"/>
                    <a:pt x="1708" y="17"/>
                  </a:cubicBezTo>
                  <a:cubicBezTo>
                    <a:pt x="1722" y="19"/>
                    <a:pt x="1722" y="19"/>
                    <a:pt x="1722" y="19"/>
                  </a:cubicBezTo>
                  <a:cubicBezTo>
                    <a:pt x="1721" y="17"/>
                    <a:pt x="1721" y="17"/>
                    <a:pt x="1721" y="17"/>
                  </a:cubicBezTo>
                  <a:cubicBezTo>
                    <a:pt x="1729" y="16"/>
                    <a:pt x="1730" y="18"/>
                    <a:pt x="1737" y="17"/>
                  </a:cubicBezTo>
                  <a:cubicBezTo>
                    <a:pt x="1738" y="14"/>
                    <a:pt x="1738" y="14"/>
                    <a:pt x="1738" y="14"/>
                  </a:cubicBezTo>
                  <a:cubicBezTo>
                    <a:pt x="1719" y="14"/>
                    <a:pt x="1719" y="14"/>
                    <a:pt x="1719" y="14"/>
                  </a:cubicBezTo>
                  <a:cubicBezTo>
                    <a:pt x="1728" y="13"/>
                    <a:pt x="1721" y="12"/>
                    <a:pt x="1732" y="11"/>
                  </a:cubicBezTo>
                  <a:cubicBezTo>
                    <a:pt x="1720" y="14"/>
                    <a:pt x="1740" y="12"/>
                    <a:pt x="1742" y="14"/>
                  </a:cubicBezTo>
                  <a:cubicBezTo>
                    <a:pt x="1749" y="13"/>
                    <a:pt x="1749" y="13"/>
                    <a:pt x="1749" y="13"/>
                  </a:cubicBezTo>
                  <a:cubicBezTo>
                    <a:pt x="1747" y="14"/>
                    <a:pt x="1747" y="14"/>
                    <a:pt x="1747" y="14"/>
                  </a:cubicBezTo>
                  <a:cubicBezTo>
                    <a:pt x="1754" y="15"/>
                    <a:pt x="1755" y="13"/>
                    <a:pt x="1762" y="13"/>
                  </a:cubicBezTo>
                  <a:cubicBezTo>
                    <a:pt x="1753" y="12"/>
                    <a:pt x="1748" y="11"/>
                    <a:pt x="1737" y="12"/>
                  </a:cubicBezTo>
                  <a:cubicBezTo>
                    <a:pt x="1745" y="11"/>
                    <a:pt x="1761" y="10"/>
                    <a:pt x="1764" y="10"/>
                  </a:cubicBezTo>
                  <a:cubicBezTo>
                    <a:pt x="1773" y="9"/>
                    <a:pt x="1778" y="10"/>
                    <a:pt x="1786" y="11"/>
                  </a:cubicBezTo>
                  <a:cubicBezTo>
                    <a:pt x="1771" y="11"/>
                    <a:pt x="1791" y="17"/>
                    <a:pt x="1762" y="15"/>
                  </a:cubicBezTo>
                  <a:cubicBezTo>
                    <a:pt x="1762" y="15"/>
                    <a:pt x="1765" y="15"/>
                    <a:pt x="1765" y="15"/>
                  </a:cubicBezTo>
                  <a:cubicBezTo>
                    <a:pt x="1761" y="13"/>
                    <a:pt x="1748" y="16"/>
                    <a:pt x="1741" y="17"/>
                  </a:cubicBezTo>
                  <a:cubicBezTo>
                    <a:pt x="1743" y="18"/>
                    <a:pt x="1736" y="18"/>
                    <a:pt x="1748" y="19"/>
                  </a:cubicBezTo>
                  <a:cubicBezTo>
                    <a:pt x="1744" y="18"/>
                    <a:pt x="1757" y="16"/>
                    <a:pt x="1768" y="17"/>
                  </a:cubicBezTo>
                  <a:cubicBezTo>
                    <a:pt x="1766" y="20"/>
                    <a:pt x="1766" y="20"/>
                    <a:pt x="1766" y="20"/>
                  </a:cubicBezTo>
                  <a:cubicBezTo>
                    <a:pt x="1782" y="21"/>
                    <a:pt x="1782" y="21"/>
                    <a:pt x="1782" y="21"/>
                  </a:cubicBezTo>
                  <a:cubicBezTo>
                    <a:pt x="1780" y="21"/>
                    <a:pt x="1780" y="21"/>
                    <a:pt x="1780" y="21"/>
                  </a:cubicBezTo>
                  <a:cubicBezTo>
                    <a:pt x="1786" y="23"/>
                    <a:pt x="1797" y="21"/>
                    <a:pt x="1808" y="22"/>
                  </a:cubicBezTo>
                  <a:cubicBezTo>
                    <a:pt x="1816" y="21"/>
                    <a:pt x="1846" y="22"/>
                    <a:pt x="1833" y="18"/>
                  </a:cubicBezTo>
                  <a:cubicBezTo>
                    <a:pt x="1843" y="20"/>
                    <a:pt x="1852" y="18"/>
                    <a:pt x="1862" y="17"/>
                  </a:cubicBezTo>
                  <a:cubicBezTo>
                    <a:pt x="1849" y="16"/>
                    <a:pt x="1849" y="16"/>
                    <a:pt x="1849" y="16"/>
                  </a:cubicBezTo>
                  <a:cubicBezTo>
                    <a:pt x="1865" y="13"/>
                    <a:pt x="1860" y="15"/>
                    <a:pt x="1873" y="11"/>
                  </a:cubicBezTo>
                  <a:cubicBezTo>
                    <a:pt x="1874" y="12"/>
                    <a:pt x="1877" y="13"/>
                    <a:pt x="1874" y="14"/>
                  </a:cubicBezTo>
                  <a:cubicBezTo>
                    <a:pt x="1896" y="14"/>
                    <a:pt x="1926" y="15"/>
                    <a:pt x="1938" y="12"/>
                  </a:cubicBezTo>
                  <a:cubicBezTo>
                    <a:pt x="1953" y="12"/>
                    <a:pt x="1955" y="16"/>
                    <a:pt x="1976" y="15"/>
                  </a:cubicBezTo>
                  <a:cubicBezTo>
                    <a:pt x="1981" y="14"/>
                    <a:pt x="1973" y="12"/>
                    <a:pt x="1987" y="13"/>
                  </a:cubicBezTo>
                  <a:cubicBezTo>
                    <a:pt x="1988" y="13"/>
                    <a:pt x="1973" y="15"/>
                    <a:pt x="1989" y="15"/>
                  </a:cubicBezTo>
                  <a:cubicBezTo>
                    <a:pt x="2000" y="12"/>
                    <a:pt x="2015" y="16"/>
                    <a:pt x="2029" y="14"/>
                  </a:cubicBezTo>
                  <a:cubicBezTo>
                    <a:pt x="2036" y="15"/>
                    <a:pt x="2049" y="14"/>
                    <a:pt x="2047" y="17"/>
                  </a:cubicBezTo>
                  <a:cubicBezTo>
                    <a:pt x="2035" y="16"/>
                    <a:pt x="2018" y="16"/>
                    <a:pt x="2015" y="17"/>
                  </a:cubicBezTo>
                  <a:cubicBezTo>
                    <a:pt x="2017" y="16"/>
                    <a:pt x="2007" y="16"/>
                    <a:pt x="2016" y="15"/>
                  </a:cubicBezTo>
                  <a:cubicBezTo>
                    <a:pt x="1998" y="14"/>
                    <a:pt x="2004" y="17"/>
                    <a:pt x="1988" y="16"/>
                  </a:cubicBezTo>
                  <a:cubicBezTo>
                    <a:pt x="1987" y="16"/>
                    <a:pt x="1996" y="18"/>
                    <a:pt x="2000" y="17"/>
                  </a:cubicBezTo>
                  <a:cubicBezTo>
                    <a:pt x="2000" y="20"/>
                    <a:pt x="1968" y="18"/>
                    <a:pt x="1982" y="22"/>
                  </a:cubicBezTo>
                  <a:cubicBezTo>
                    <a:pt x="1999" y="22"/>
                    <a:pt x="2004" y="16"/>
                    <a:pt x="2019" y="19"/>
                  </a:cubicBezTo>
                  <a:cubicBezTo>
                    <a:pt x="2013" y="21"/>
                    <a:pt x="2004" y="19"/>
                    <a:pt x="1996" y="22"/>
                  </a:cubicBezTo>
                  <a:cubicBezTo>
                    <a:pt x="2009" y="23"/>
                    <a:pt x="2009" y="23"/>
                    <a:pt x="2009" y="23"/>
                  </a:cubicBezTo>
                  <a:cubicBezTo>
                    <a:pt x="2018" y="21"/>
                    <a:pt x="2018" y="21"/>
                    <a:pt x="2018" y="21"/>
                  </a:cubicBezTo>
                  <a:cubicBezTo>
                    <a:pt x="2017" y="22"/>
                    <a:pt x="2017" y="22"/>
                    <a:pt x="2017" y="22"/>
                  </a:cubicBezTo>
                  <a:cubicBezTo>
                    <a:pt x="2039" y="24"/>
                    <a:pt x="2037" y="19"/>
                    <a:pt x="2057" y="18"/>
                  </a:cubicBezTo>
                  <a:cubicBezTo>
                    <a:pt x="2045" y="16"/>
                    <a:pt x="2059" y="13"/>
                    <a:pt x="2051" y="12"/>
                  </a:cubicBezTo>
                  <a:cubicBezTo>
                    <a:pt x="2064" y="11"/>
                    <a:pt x="2073" y="12"/>
                    <a:pt x="2074" y="14"/>
                  </a:cubicBezTo>
                  <a:cubicBezTo>
                    <a:pt x="2049" y="17"/>
                    <a:pt x="2072" y="17"/>
                    <a:pt x="2050" y="20"/>
                  </a:cubicBezTo>
                  <a:cubicBezTo>
                    <a:pt x="2053" y="21"/>
                    <a:pt x="2044" y="24"/>
                    <a:pt x="2058" y="24"/>
                  </a:cubicBezTo>
                  <a:cubicBezTo>
                    <a:pt x="2073" y="22"/>
                    <a:pt x="2053" y="22"/>
                    <a:pt x="2068" y="21"/>
                  </a:cubicBezTo>
                  <a:cubicBezTo>
                    <a:pt x="2069" y="21"/>
                    <a:pt x="2070" y="22"/>
                    <a:pt x="2070" y="22"/>
                  </a:cubicBezTo>
                  <a:cubicBezTo>
                    <a:pt x="2076" y="21"/>
                    <a:pt x="2078" y="23"/>
                    <a:pt x="2086" y="21"/>
                  </a:cubicBezTo>
                  <a:cubicBezTo>
                    <a:pt x="2084" y="22"/>
                    <a:pt x="2084" y="22"/>
                    <a:pt x="2084" y="22"/>
                  </a:cubicBezTo>
                  <a:cubicBezTo>
                    <a:pt x="2094" y="23"/>
                    <a:pt x="2095" y="20"/>
                    <a:pt x="2104" y="21"/>
                  </a:cubicBezTo>
                  <a:cubicBezTo>
                    <a:pt x="2101" y="19"/>
                    <a:pt x="2110" y="20"/>
                    <a:pt x="2116" y="19"/>
                  </a:cubicBezTo>
                  <a:cubicBezTo>
                    <a:pt x="2107" y="18"/>
                    <a:pt x="2102" y="15"/>
                    <a:pt x="2084" y="15"/>
                  </a:cubicBezTo>
                  <a:cubicBezTo>
                    <a:pt x="2082" y="17"/>
                    <a:pt x="2083" y="17"/>
                    <a:pt x="2076" y="18"/>
                  </a:cubicBezTo>
                  <a:cubicBezTo>
                    <a:pt x="2087" y="18"/>
                    <a:pt x="2087" y="18"/>
                    <a:pt x="2087" y="18"/>
                  </a:cubicBezTo>
                  <a:cubicBezTo>
                    <a:pt x="2085" y="18"/>
                    <a:pt x="2083" y="19"/>
                    <a:pt x="2081" y="19"/>
                  </a:cubicBezTo>
                  <a:cubicBezTo>
                    <a:pt x="2070" y="18"/>
                    <a:pt x="2070" y="18"/>
                    <a:pt x="2070" y="18"/>
                  </a:cubicBezTo>
                  <a:cubicBezTo>
                    <a:pt x="2084" y="17"/>
                    <a:pt x="2077" y="15"/>
                    <a:pt x="2083" y="14"/>
                  </a:cubicBezTo>
                  <a:cubicBezTo>
                    <a:pt x="2096" y="14"/>
                    <a:pt x="2094" y="13"/>
                    <a:pt x="2102" y="14"/>
                  </a:cubicBezTo>
                  <a:cubicBezTo>
                    <a:pt x="2101" y="16"/>
                    <a:pt x="2127" y="18"/>
                    <a:pt x="2142" y="19"/>
                  </a:cubicBezTo>
                  <a:cubicBezTo>
                    <a:pt x="2140" y="19"/>
                    <a:pt x="2137" y="19"/>
                    <a:pt x="2135" y="19"/>
                  </a:cubicBezTo>
                  <a:cubicBezTo>
                    <a:pt x="2124" y="21"/>
                    <a:pt x="2142" y="21"/>
                    <a:pt x="2143" y="22"/>
                  </a:cubicBezTo>
                  <a:cubicBezTo>
                    <a:pt x="2151" y="21"/>
                    <a:pt x="2151" y="21"/>
                    <a:pt x="2151" y="21"/>
                  </a:cubicBezTo>
                  <a:cubicBezTo>
                    <a:pt x="2149" y="21"/>
                    <a:pt x="2147" y="21"/>
                    <a:pt x="2150" y="22"/>
                  </a:cubicBezTo>
                  <a:cubicBezTo>
                    <a:pt x="2161" y="21"/>
                    <a:pt x="2160" y="19"/>
                    <a:pt x="2171" y="18"/>
                  </a:cubicBezTo>
                  <a:cubicBezTo>
                    <a:pt x="2172" y="20"/>
                    <a:pt x="2163" y="22"/>
                    <a:pt x="2170" y="22"/>
                  </a:cubicBezTo>
                  <a:cubicBezTo>
                    <a:pt x="2172" y="24"/>
                    <a:pt x="2179" y="27"/>
                    <a:pt x="2193" y="25"/>
                  </a:cubicBezTo>
                  <a:cubicBezTo>
                    <a:pt x="2194" y="25"/>
                    <a:pt x="2198" y="25"/>
                    <a:pt x="2202" y="24"/>
                  </a:cubicBezTo>
                  <a:cubicBezTo>
                    <a:pt x="2202" y="25"/>
                    <a:pt x="2201" y="25"/>
                    <a:pt x="2201" y="25"/>
                  </a:cubicBezTo>
                  <a:cubicBezTo>
                    <a:pt x="2210" y="26"/>
                    <a:pt x="2210" y="26"/>
                    <a:pt x="2210" y="26"/>
                  </a:cubicBezTo>
                  <a:cubicBezTo>
                    <a:pt x="2202" y="28"/>
                    <a:pt x="2194" y="25"/>
                    <a:pt x="2186" y="27"/>
                  </a:cubicBezTo>
                  <a:cubicBezTo>
                    <a:pt x="2185" y="29"/>
                    <a:pt x="2185" y="29"/>
                    <a:pt x="2185" y="29"/>
                  </a:cubicBezTo>
                  <a:cubicBezTo>
                    <a:pt x="2179" y="29"/>
                    <a:pt x="2170" y="30"/>
                    <a:pt x="2166" y="31"/>
                  </a:cubicBezTo>
                  <a:cubicBezTo>
                    <a:pt x="2176" y="32"/>
                    <a:pt x="2178" y="31"/>
                    <a:pt x="2189" y="31"/>
                  </a:cubicBezTo>
                  <a:cubicBezTo>
                    <a:pt x="2190" y="32"/>
                    <a:pt x="2183" y="33"/>
                    <a:pt x="2181" y="33"/>
                  </a:cubicBezTo>
                  <a:cubicBezTo>
                    <a:pt x="2183" y="32"/>
                    <a:pt x="2183" y="32"/>
                    <a:pt x="2183" y="32"/>
                  </a:cubicBezTo>
                  <a:cubicBezTo>
                    <a:pt x="2170" y="30"/>
                    <a:pt x="2164" y="34"/>
                    <a:pt x="2148" y="34"/>
                  </a:cubicBezTo>
                  <a:cubicBezTo>
                    <a:pt x="2146" y="34"/>
                    <a:pt x="2147" y="34"/>
                    <a:pt x="2148" y="33"/>
                  </a:cubicBezTo>
                  <a:cubicBezTo>
                    <a:pt x="2135" y="35"/>
                    <a:pt x="2122" y="32"/>
                    <a:pt x="2110" y="35"/>
                  </a:cubicBezTo>
                  <a:cubicBezTo>
                    <a:pt x="2114" y="34"/>
                    <a:pt x="2114" y="34"/>
                    <a:pt x="2114" y="34"/>
                  </a:cubicBezTo>
                  <a:cubicBezTo>
                    <a:pt x="2106" y="35"/>
                    <a:pt x="2089" y="37"/>
                    <a:pt x="2072" y="39"/>
                  </a:cubicBezTo>
                  <a:cubicBezTo>
                    <a:pt x="2072" y="40"/>
                    <a:pt x="2072" y="40"/>
                    <a:pt x="2072" y="40"/>
                  </a:cubicBezTo>
                  <a:cubicBezTo>
                    <a:pt x="2074" y="40"/>
                    <a:pt x="2068" y="40"/>
                    <a:pt x="2065" y="40"/>
                  </a:cubicBezTo>
                  <a:cubicBezTo>
                    <a:pt x="2065" y="40"/>
                    <a:pt x="2065" y="40"/>
                    <a:pt x="2065" y="40"/>
                  </a:cubicBezTo>
                  <a:cubicBezTo>
                    <a:pt x="2056" y="41"/>
                    <a:pt x="2048" y="42"/>
                    <a:pt x="2042" y="43"/>
                  </a:cubicBezTo>
                  <a:cubicBezTo>
                    <a:pt x="2044" y="43"/>
                    <a:pt x="2046" y="43"/>
                    <a:pt x="2050" y="44"/>
                  </a:cubicBezTo>
                  <a:cubicBezTo>
                    <a:pt x="2052" y="43"/>
                    <a:pt x="2067" y="43"/>
                    <a:pt x="2065" y="41"/>
                  </a:cubicBezTo>
                  <a:cubicBezTo>
                    <a:pt x="2072" y="43"/>
                    <a:pt x="2084" y="41"/>
                    <a:pt x="2089" y="41"/>
                  </a:cubicBezTo>
                  <a:cubicBezTo>
                    <a:pt x="2079" y="40"/>
                    <a:pt x="2095" y="39"/>
                    <a:pt x="2097" y="38"/>
                  </a:cubicBezTo>
                  <a:cubicBezTo>
                    <a:pt x="2100" y="40"/>
                    <a:pt x="2111" y="38"/>
                    <a:pt x="2110" y="40"/>
                  </a:cubicBezTo>
                  <a:cubicBezTo>
                    <a:pt x="2112" y="40"/>
                    <a:pt x="2105" y="39"/>
                    <a:pt x="2101" y="40"/>
                  </a:cubicBezTo>
                  <a:cubicBezTo>
                    <a:pt x="2091" y="42"/>
                    <a:pt x="2119" y="41"/>
                    <a:pt x="2107" y="43"/>
                  </a:cubicBezTo>
                  <a:cubicBezTo>
                    <a:pt x="2123" y="42"/>
                    <a:pt x="2143" y="42"/>
                    <a:pt x="2159" y="41"/>
                  </a:cubicBezTo>
                  <a:cubicBezTo>
                    <a:pt x="2150" y="40"/>
                    <a:pt x="2150" y="40"/>
                    <a:pt x="2150" y="40"/>
                  </a:cubicBezTo>
                  <a:cubicBezTo>
                    <a:pt x="2157" y="40"/>
                    <a:pt x="2174" y="40"/>
                    <a:pt x="2176" y="41"/>
                  </a:cubicBezTo>
                  <a:cubicBezTo>
                    <a:pt x="2170" y="41"/>
                    <a:pt x="2164" y="41"/>
                    <a:pt x="2157" y="41"/>
                  </a:cubicBezTo>
                  <a:cubicBezTo>
                    <a:pt x="2157" y="43"/>
                    <a:pt x="2174" y="41"/>
                    <a:pt x="2174" y="42"/>
                  </a:cubicBezTo>
                  <a:cubicBezTo>
                    <a:pt x="2194" y="39"/>
                    <a:pt x="2194" y="39"/>
                    <a:pt x="2194" y="39"/>
                  </a:cubicBezTo>
                  <a:cubicBezTo>
                    <a:pt x="2185" y="39"/>
                    <a:pt x="2185" y="39"/>
                    <a:pt x="2185" y="39"/>
                  </a:cubicBezTo>
                  <a:cubicBezTo>
                    <a:pt x="2191" y="37"/>
                    <a:pt x="2209" y="39"/>
                    <a:pt x="2222" y="39"/>
                  </a:cubicBezTo>
                  <a:cubicBezTo>
                    <a:pt x="2215" y="42"/>
                    <a:pt x="2202" y="39"/>
                    <a:pt x="2188" y="41"/>
                  </a:cubicBezTo>
                  <a:cubicBezTo>
                    <a:pt x="2178" y="42"/>
                    <a:pt x="2194" y="43"/>
                    <a:pt x="2185" y="44"/>
                  </a:cubicBezTo>
                  <a:cubicBezTo>
                    <a:pt x="2187" y="45"/>
                    <a:pt x="2194" y="45"/>
                    <a:pt x="2197" y="44"/>
                  </a:cubicBezTo>
                  <a:cubicBezTo>
                    <a:pt x="2201" y="44"/>
                    <a:pt x="2201" y="44"/>
                    <a:pt x="2201" y="44"/>
                  </a:cubicBezTo>
                  <a:cubicBezTo>
                    <a:pt x="2192" y="47"/>
                    <a:pt x="2172" y="46"/>
                    <a:pt x="2160" y="49"/>
                  </a:cubicBezTo>
                  <a:cubicBezTo>
                    <a:pt x="2161" y="48"/>
                    <a:pt x="2162" y="48"/>
                    <a:pt x="2162" y="48"/>
                  </a:cubicBezTo>
                  <a:cubicBezTo>
                    <a:pt x="2152" y="47"/>
                    <a:pt x="2142" y="47"/>
                    <a:pt x="2132" y="48"/>
                  </a:cubicBezTo>
                  <a:cubicBezTo>
                    <a:pt x="2137" y="48"/>
                    <a:pt x="2139" y="48"/>
                    <a:pt x="2142" y="48"/>
                  </a:cubicBezTo>
                  <a:cubicBezTo>
                    <a:pt x="2143" y="48"/>
                    <a:pt x="2134" y="48"/>
                    <a:pt x="2130" y="49"/>
                  </a:cubicBezTo>
                  <a:cubicBezTo>
                    <a:pt x="2139" y="50"/>
                    <a:pt x="2132" y="51"/>
                    <a:pt x="2137" y="51"/>
                  </a:cubicBezTo>
                  <a:cubicBezTo>
                    <a:pt x="2132" y="52"/>
                    <a:pt x="2127" y="52"/>
                    <a:pt x="2120" y="51"/>
                  </a:cubicBezTo>
                  <a:cubicBezTo>
                    <a:pt x="2116" y="50"/>
                    <a:pt x="2123" y="50"/>
                    <a:pt x="2122" y="49"/>
                  </a:cubicBezTo>
                  <a:cubicBezTo>
                    <a:pt x="2115" y="49"/>
                    <a:pt x="2111" y="46"/>
                    <a:pt x="2100" y="48"/>
                  </a:cubicBezTo>
                  <a:cubicBezTo>
                    <a:pt x="2115" y="48"/>
                    <a:pt x="2097" y="51"/>
                    <a:pt x="2092" y="52"/>
                  </a:cubicBezTo>
                  <a:cubicBezTo>
                    <a:pt x="2094" y="52"/>
                    <a:pt x="2094" y="52"/>
                    <a:pt x="2094" y="52"/>
                  </a:cubicBezTo>
                  <a:cubicBezTo>
                    <a:pt x="2090" y="53"/>
                    <a:pt x="2086" y="53"/>
                    <a:pt x="2083" y="52"/>
                  </a:cubicBezTo>
                  <a:cubicBezTo>
                    <a:pt x="2088" y="51"/>
                    <a:pt x="2094" y="52"/>
                    <a:pt x="2092" y="50"/>
                  </a:cubicBezTo>
                  <a:cubicBezTo>
                    <a:pt x="2089" y="50"/>
                    <a:pt x="2085" y="50"/>
                    <a:pt x="2080" y="51"/>
                  </a:cubicBezTo>
                  <a:cubicBezTo>
                    <a:pt x="2084" y="50"/>
                    <a:pt x="2084" y="50"/>
                    <a:pt x="2084" y="50"/>
                  </a:cubicBezTo>
                  <a:cubicBezTo>
                    <a:pt x="2065" y="50"/>
                    <a:pt x="2065" y="50"/>
                    <a:pt x="2065" y="50"/>
                  </a:cubicBezTo>
                  <a:cubicBezTo>
                    <a:pt x="2062" y="51"/>
                    <a:pt x="2057" y="53"/>
                    <a:pt x="2054" y="55"/>
                  </a:cubicBezTo>
                  <a:cubicBezTo>
                    <a:pt x="2049" y="54"/>
                    <a:pt x="2043" y="55"/>
                    <a:pt x="2039" y="55"/>
                  </a:cubicBezTo>
                  <a:cubicBezTo>
                    <a:pt x="2041" y="55"/>
                    <a:pt x="2041" y="55"/>
                    <a:pt x="2041" y="55"/>
                  </a:cubicBezTo>
                  <a:cubicBezTo>
                    <a:pt x="2032" y="54"/>
                    <a:pt x="2013" y="55"/>
                    <a:pt x="2012" y="56"/>
                  </a:cubicBezTo>
                  <a:cubicBezTo>
                    <a:pt x="2006" y="55"/>
                    <a:pt x="2055" y="48"/>
                    <a:pt x="2012" y="49"/>
                  </a:cubicBezTo>
                  <a:cubicBezTo>
                    <a:pt x="1995" y="49"/>
                    <a:pt x="2001" y="53"/>
                    <a:pt x="1992" y="55"/>
                  </a:cubicBezTo>
                  <a:cubicBezTo>
                    <a:pt x="1992" y="55"/>
                    <a:pt x="1993" y="54"/>
                    <a:pt x="1992" y="54"/>
                  </a:cubicBezTo>
                  <a:cubicBezTo>
                    <a:pt x="1985" y="54"/>
                    <a:pt x="1984" y="55"/>
                    <a:pt x="1978" y="56"/>
                  </a:cubicBezTo>
                  <a:cubicBezTo>
                    <a:pt x="1982" y="56"/>
                    <a:pt x="1988" y="56"/>
                    <a:pt x="1990" y="56"/>
                  </a:cubicBezTo>
                  <a:cubicBezTo>
                    <a:pt x="1988" y="57"/>
                    <a:pt x="1976" y="56"/>
                    <a:pt x="1970" y="57"/>
                  </a:cubicBezTo>
                  <a:cubicBezTo>
                    <a:pt x="1977" y="54"/>
                    <a:pt x="1956" y="56"/>
                    <a:pt x="1962" y="55"/>
                  </a:cubicBezTo>
                  <a:cubicBezTo>
                    <a:pt x="1948" y="53"/>
                    <a:pt x="1932" y="55"/>
                    <a:pt x="1925" y="57"/>
                  </a:cubicBezTo>
                  <a:cubicBezTo>
                    <a:pt x="1915" y="54"/>
                    <a:pt x="1908" y="57"/>
                    <a:pt x="1892" y="56"/>
                  </a:cubicBezTo>
                  <a:cubicBezTo>
                    <a:pt x="1895" y="56"/>
                    <a:pt x="1899" y="55"/>
                    <a:pt x="1902" y="56"/>
                  </a:cubicBezTo>
                  <a:cubicBezTo>
                    <a:pt x="1911" y="54"/>
                    <a:pt x="1886" y="55"/>
                    <a:pt x="1900" y="53"/>
                  </a:cubicBezTo>
                  <a:cubicBezTo>
                    <a:pt x="1897" y="53"/>
                    <a:pt x="1900" y="54"/>
                    <a:pt x="1903" y="54"/>
                  </a:cubicBezTo>
                  <a:cubicBezTo>
                    <a:pt x="1908" y="53"/>
                    <a:pt x="1913" y="53"/>
                    <a:pt x="1912" y="52"/>
                  </a:cubicBezTo>
                  <a:cubicBezTo>
                    <a:pt x="1899" y="50"/>
                    <a:pt x="1899" y="50"/>
                    <a:pt x="1899" y="50"/>
                  </a:cubicBezTo>
                  <a:cubicBezTo>
                    <a:pt x="1903" y="49"/>
                    <a:pt x="1903" y="49"/>
                    <a:pt x="1903" y="49"/>
                  </a:cubicBezTo>
                  <a:cubicBezTo>
                    <a:pt x="1884" y="47"/>
                    <a:pt x="1884" y="47"/>
                    <a:pt x="1884" y="47"/>
                  </a:cubicBezTo>
                  <a:cubicBezTo>
                    <a:pt x="1883" y="47"/>
                    <a:pt x="1885" y="48"/>
                    <a:pt x="1886" y="48"/>
                  </a:cubicBezTo>
                  <a:cubicBezTo>
                    <a:pt x="1864" y="47"/>
                    <a:pt x="1838" y="48"/>
                    <a:pt x="1818" y="48"/>
                  </a:cubicBezTo>
                  <a:cubicBezTo>
                    <a:pt x="1815" y="54"/>
                    <a:pt x="1770" y="51"/>
                    <a:pt x="1754" y="54"/>
                  </a:cubicBezTo>
                  <a:cubicBezTo>
                    <a:pt x="1758" y="52"/>
                    <a:pt x="1761" y="50"/>
                    <a:pt x="1758" y="48"/>
                  </a:cubicBezTo>
                  <a:cubicBezTo>
                    <a:pt x="1761" y="48"/>
                    <a:pt x="1769" y="46"/>
                    <a:pt x="1777" y="46"/>
                  </a:cubicBezTo>
                  <a:cubicBezTo>
                    <a:pt x="1778" y="47"/>
                    <a:pt x="1788" y="48"/>
                    <a:pt x="1782" y="49"/>
                  </a:cubicBezTo>
                  <a:cubicBezTo>
                    <a:pt x="1804" y="49"/>
                    <a:pt x="1779" y="47"/>
                    <a:pt x="1785" y="45"/>
                  </a:cubicBezTo>
                  <a:cubicBezTo>
                    <a:pt x="1761" y="45"/>
                    <a:pt x="1746" y="49"/>
                    <a:pt x="1731" y="50"/>
                  </a:cubicBezTo>
                  <a:cubicBezTo>
                    <a:pt x="1730" y="49"/>
                    <a:pt x="1730" y="49"/>
                    <a:pt x="1730" y="49"/>
                  </a:cubicBezTo>
                  <a:cubicBezTo>
                    <a:pt x="1718" y="50"/>
                    <a:pt x="1718" y="50"/>
                    <a:pt x="1718" y="50"/>
                  </a:cubicBezTo>
                  <a:cubicBezTo>
                    <a:pt x="1728" y="51"/>
                    <a:pt x="1728" y="54"/>
                    <a:pt x="1715" y="53"/>
                  </a:cubicBezTo>
                  <a:cubicBezTo>
                    <a:pt x="1717" y="53"/>
                    <a:pt x="1717" y="53"/>
                    <a:pt x="1717" y="53"/>
                  </a:cubicBezTo>
                  <a:cubicBezTo>
                    <a:pt x="1710" y="51"/>
                    <a:pt x="1695" y="53"/>
                    <a:pt x="1684" y="53"/>
                  </a:cubicBezTo>
                  <a:cubicBezTo>
                    <a:pt x="1676" y="55"/>
                    <a:pt x="1676" y="55"/>
                    <a:pt x="1676" y="55"/>
                  </a:cubicBezTo>
                  <a:cubicBezTo>
                    <a:pt x="1665" y="54"/>
                    <a:pt x="1665" y="51"/>
                    <a:pt x="1661" y="49"/>
                  </a:cubicBezTo>
                  <a:cubicBezTo>
                    <a:pt x="1644" y="49"/>
                    <a:pt x="1634" y="51"/>
                    <a:pt x="1622" y="53"/>
                  </a:cubicBezTo>
                  <a:cubicBezTo>
                    <a:pt x="1616" y="52"/>
                    <a:pt x="1590" y="51"/>
                    <a:pt x="1604" y="50"/>
                  </a:cubicBezTo>
                  <a:cubicBezTo>
                    <a:pt x="1588" y="51"/>
                    <a:pt x="1592" y="59"/>
                    <a:pt x="1565" y="54"/>
                  </a:cubicBezTo>
                  <a:cubicBezTo>
                    <a:pt x="1572" y="53"/>
                    <a:pt x="1572" y="53"/>
                    <a:pt x="1572" y="53"/>
                  </a:cubicBezTo>
                  <a:cubicBezTo>
                    <a:pt x="1546" y="53"/>
                    <a:pt x="1510" y="56"/>
                    <a:pt x="1498" y="55"/>
                  </a:cubicBezTo>
                  <a:cubicBezTo>
                    <a:pt x="1507" y="49"/>
                    <a:pt x="1466" y="49"/>
                    <a:pt x="1461" y="44"/>
                  </a:cubicBezTo>
                  <a:cubicBezTo>
                    <a:pt x="1463" y="45"/>
                    <a:pt x="1453" y="46"/>
                    <a:pt x="1452" y="46"/>
                  </a:cubicBezTo>
                  <a:cubicBezTo>
                    <a:pt x="1450" y="46"/>
                    <a:pt x="1446" y="45"/>
                    <a:pt x="1442" y="46"/>
                  </a:cubicBezTo>
                  <a:cubicBezTo>
                    <a:pt x="1452" y="47"/>
                    <a:pt x="1435" y="52"/>
                    <a:pt x="1454" y="50"/>
                  </a:cubicBezTo>
                  <a:cubicBezTo>
                    <a:pt x="1445" y="53"/>
                    <a:pt x="1432" y="56"/>
                    <a:pt x="1411" y="56"/>
                  </a:cubicBezTo>
                  <a:cubicBezTo>
                    <a:pt x="1411" y="53"/>
                    <a:pt x="1411" y="53"/>
                    <a:pt x="1411" y="53"/>
                  </a:cubicBezTo>
                  <a:cubicBezTo>
                    <a:pt x="1428" y="54"/>
                    <a:pt x="1428" y="54"/>
                    <a:pt x="1428" y="54"/>
                  </a:cubicBezTo>
                  <a:cubicBezTo>
                    <a:pt x="1426" y="52"/>
                    <a:pt x="1435" y="53"/>
                    <a:pt x="1439" y="52"/>
                  </a:cubicBezTo>
                  <a:cubicBezTo>
                    <a:pt x="1408" y="51"/>
                    <a:pt x="1443" y="47"/>
                    <a:pt x="1411" y="47"/>
                  </a:cubicBezTo>
                  <a:cubicBezTo>
                    <a:pt x="1408" y="49"/>
                    <a:pt x="1410" y="48"/>
                    <a:pt x="1402" y="49"/>
                  </a:cubicBezTo>
                  <a:cubicBezTo>
                    <a:pt x="1405" y="49"/>
                    <a:pt x="1406" y="47"/>
                    <a:pt x="1400" y="47"/>
                  </a:cubicBezTo>
                  <a:cubicBezTo>
                    <a:pt x="1394" y="49"/>
                    <a:pt x="1394" y="49"/>
                    <a:pt x="1394" y="49"/>
                  </a:cubicBezTo>
                  <a:cubicBezTo>
                    <a:pt x="1383" y="45"/>
                    <a:pt x="1412" y="46"/>
                    <a:pt x="1403" y="44"/>
                  </a:cubicBezTo>
                  <a:cubicBezTo>
                    <a:pt x="1415" y="42"/>
                    <a:pt x="1436" y="41"/>
                    <a:pt x="1432" y="39"/>
                  </a:cubicBezTo>
                  <a:cubicBezTo>
                    <a:pt x="1412" y="38"/>
                    <a:pt x="1414" y="44"/>
                    <a:pt x="1393" y="43"/>
                  </a:cubicBezTo>
                  <a:cubicBezTo>
                    <a:pt x="1391" y="41"/>
                    <a:pt x="1391" y="41"/>
                    <a:pt x="1391" y="41"/>
                  </a:cubicBezTo>
                  <a:cubicBezTo>
                    <a:pt x="1384" y="42"/>
                    <a:pt x="1383" y="44"/>
                    <a:pt x="1378" y="45"/>
                  </a:cubicBezTo>
                  <a:cubicBezTo>
                    <a:pt x="1378" y="44"/>
                    <a:pt x="1376" y="44"/>
                    <a:pt x="1371" y="44"/>
                  </a:cubicBezTo>
                  <a:cubicBezTo>
                    <a:pt x="1359" y="47"/>
                    <a:pt x="1351" y="47"/>
                    <a:pt x="1339" y="50"/>
                  </a:cubicBezTo>
                  <a:cubicBezTo>
                    <a:pt x="1370" y="48"/>
                    <a:pt x="1365" y="52"/>
                    <a:pt x="1397" y="50"/>
                  </a:cubicBezTo>
                  <a:cubicBezTo>
                    <a:pt x="1392" y="51"/>
                    <a:pt x="1370" y="52"/>
                    <a:pt x="1368" y="55"/>
                  </a:cubicBezTo>
                  <a:cubicBezTo>
                    <a:pt x="1369" y="52"/>
                    <a:pt x="1369" y="52"/>
                    <a:pt x="1369" y="52"/>
                  </a:cubicBezTo>
                  <a:cubicBezTo>
                    <a:pt x="1358" y="54"/>
                    <a:pt x="1348" y="55"/>
                    <a:pt x="1335" y="54"/>
                  </a:cubicBezTo>
                  <a:cubicBezTo>
                    <a:pt x="1343" y="53"/>
                    <a:pt x="1343" y="53"/>
                    <a:pt x="1343" y="53"/>
                  </a:cubicBezTo>
                  <a:cubicBezTo>
                    <a:pt x="1326" y="54"/>
                    <a:pt x="1315" y="50"/>
                    <a:pt x="1301" y="53"/>
                  </a:cubicBezTo>
                  <a:cubicBezTo>
                    <a:pt x="1306" y="53"/>
                    <a:pt x="1310" y="53"/>
                    <a:pt x="1313" y="53"/>
                  </a:cubicBezTo>
                  <a:cubicBezTo>
                    <a:pt x="1304" y="54"/>
                    <a:pt x="1293" y="54"/>
                    <a:pt x="1283" y="53"/>
                  </a:cubicBezTo>
                  <a:cubicBezTo>
                    <a:pt x="1264" y="57"/>
                    <a:pt x="1264" y="57"/>
                    <a:pt x="1264" y="57"/>
                  </a:cubicBezTo>
                  <a:cubicBezTo>
                    <a:pt x="1264" y="56"/>
                    <a:pt x="1251" y="56"/>
                    <a:pt x="1257" y="54"/>
                  </a:cubicBezTo>
                  <a:cubicBezTo>
                    <a:pt x="1243" y="52"/>
                    <a:pt x="1236" y="55"/>
                    <a:pt x="1228" y="56"/>
                  </a:cubicBezTo>
                  <a:cubicBezTo>
                    <a:pt x="1214" y="54"/>
                    <a:pt x="1241" y="55"/>
                    <a:pt x="1242" y="52"/>
                  </a:cubicBezTo>
                  <a:cubicBezTo>
                    <a:pt x="1222" y="51"/>
                    <a:pt x="1201" y="52"/>
                    <a:pt x="1190" y="54"/>
                  </a:cubicBezTo>
                  <a:cubicBezTo>
                    <a:pt x="1194" y="54"/>
                    <a:pt x="1196" y="55"/>
                    <a:pt x="1195" y="55"/>
                  </a:cubicBezTo>
                  <a:cubicBezTo>
                    <a:pt x="1195" y="54"/>
                    <a:pt x="1187" y="55"/>
                    <a:pt x="1182" y="55"/>
                  </a:cubicBezTo>
                  <a:cubicBezTo>
                    <a:pt x="1179" y="56"/>
                    <a:pt x="1179" y="56"/>
                    <a:pt x="1179" y="56"/>
                  </a:cubicBezTo>
                  <a:cubicBezTo>
                    <a:pt x="1172" y="55"/>
                    <a:pt x="1173" y="54"/>
                    <a:pt x="1179" y="53"/>
                  </a:cubicBezTo>
                  <a:cubicBezTo>
                    <a:pt x="1172" y="53"/>
                    <a:pt x="1163" y="56"/>
                    <a:pt x="1156" y="54"/>
                  </a:cubicBezTo>
                  <a:cubicBezTo>
                    <a:pt x="1168" y="52"/>
                    <a:pt x="1184" y="53"/>
                    <a:pt x="1190" y="52"/>
                  </a:cubicBezTo>
                  <a:cubicBezTo>
                    <a:pt x="1165" y="54"/>
                    <a:pt x="1164" y="48"/>
                    <a:pt x="1132" y="50"/>
                  </a:cubicBezTo>
                  <a:cubicBezTo>
                    <a:pt x="1131" y="49"/>
                    <a:pt x="1137" y="48"/>
                    <a:pt x="1131" y="48"/>
                  </a:cubicBezTo>
                  <a:cubicBezTo>
                    <a:pt x="1116" y="49"/>
                    <a:pt x="1127" y="51"/>
                    <a:pt x="1122" y="52"/>
                  </a:cubicBezTo>
                  <a:cubicBezTo>
                    <a:pt x="1134" y="52"/>
                    <a:pt x="1139" y="52"/>
                    <a:pt x="1145" y="54"/>
                  </a:cubicBezTo>
                  <a:cubicBezTo>
                    <a:pt x="1142" y="55"/>
                    <a:pt x="1142" y="55"/>
                    <a:pt x="1142" y="55"/>
                  </a:cubicBezTo>
                  <a:cubicBezTo>
                    <a:pt x="1142" y="55"/>
                    <a:pt x="1135" y="55"/>
                    <a:pt x="1133" y="54"/>
                  </a:cubicBezTo>
                  <a:cubicBezTo>
                    <a:pt x="1131" y="56"/>
                    <a:pt x="1131" y="56"/>
                    <a:pt x="1131" y="56"/>
                  </a:cubicBezTo>
                  <a:cubicBezTo>
                    <a:pt x="1132" y="54"/>
                    <a:pt x="1121" y="52"/>
                    <a:pt x="1112" y="53"/>
                  </a:cubicBezTo>
                  <a:cubicBezTo>
                    <a:pt x="1121" y="55"/>
                    <a:pt x="1118" y="55"/>
                    <a:pt x="1121" y="57"/>
                  </a:cubicBezTo>
                  <a:cubicBezTo>
                    <a:pt x="1108" y="60"/>
                    <a:pt x="1107" y="55"/>
                    <a:pt x="1093" y="58"/>
                  </a:cubicBezTo>
                  <a:cubicBezTo>
                    <a:pt x="1094" y="57"/>
                    <a:pt x="1106" y="56"/>
                    <a:pt x="1095" y="56"/>
                  </a:cubicBezTo>
                  <a:cubicBezTo>
                    <a:pt x="1087" y="55"/>
                    <a:pt x="1088" y="57"/>
                    <a:pt x="1082" y="58"/>
                  </a:cubicBezTo>
                  <a:cubicBezTo>
                    <a:pt x="1089" y="56"/>
                    <a:pt x="1087" y="54"/>
                    <a:pt x="1094" y="52"/>
                  </a:cubicBezTo>
                  <a:cubicBezTo>
                    <a:pt x="1109" y="52"/>
                    <a:pt x="1100" y="52"/>
                    <a:pt x="1115" y="51"/>
                  </a:cubicBezTo>
                  <a:cubicBezTo>
                    <a:pt x="1103" y="49"/>
                    <a:pt x="1103" y="49"/>
                    <a:pt x="1103" y="49"/>
                  </a:cubicBezTo>
                  <a:cubicBezTo>
                    <a:pt x="1116" y="49"/>
                    <a:pt x="1112" y="47"/>
                    <a:pt x="1113" y="46"/>
                  </a:cubicBezTo>
                  <a:cubicBezTo>
                    <a:pt x="1091" y="44"/>
                    <a:pt x="1096" y="49"/>
                    <a:pt x="1082" y="49"/>
                  </a:cubicBezTo>
                  <a:cubicBezTo>
                    <a:pt x="1075" y="50"/>
                    <a:pt x="1095" y="49"/>
                    <a:pt x="1085" y="51"/>
                  </a:cubicBezTo>
                  <a:cubicBezTo>
                    <a:pt x="1071" y="50"/>
                    <a:pt x="1082" y="52"/>
                    <a:pt x="1066" y="53"/>
                  </a:cubicBezTo>
                  <a:cubicBezTo>
                    <a:pt x="1069" y="52"/>
                    <a:pt x="1069" y="52"/>
                    <a:pt x="1069" y="52"/>
                  </a:cubicBezTo>
                  <a:cubicBezTo>
                    <a:pt x="1064" y="51"/>
                    <a:pt x="1060" y="52"/>
                    <a:pt x="1055" y="52"/>
                  </a:cubicBezTo>
                  <a:cubicBezTo>
                    <a:pt x="1049" y="53"/>
                    <a:pt x="1061" y="60"/>
                    <a:pt x="1037" y="60"/>
                  </a:cubicBezTo>
                  <a:cubicBezTo>
                    <a:pt x="1038" y="59"/>
                    <a:pt x="1039" y="59"/>
                    <a:pt x="1039" y="59"/>
                  </a:cubicBezTo>
                  <a:cubicBezTo>
                    <a:pt x="1062" y="41"/>
                    <a:pt x="1062" y="41"/>
                    <a:pt x="1062" y="41"/>
                  </a:cubicBezTo>
                  <a:cubicBezTo>
                    <a:pt x="1038" y="41"/>
                    <a:pt x="1010" y="41"/>
                    <a:pt x="981" y="39"/>
                  </a:cubicBezTo>
                  <a:cubicBezTo>
                    <a:pt x="975" y="36"/>
                    <a:pt x="1002" y="37"/>
                    <a:pt x="1000" y="35"/>
                  </a:cubicBezTo>
                  <a:cubicBezTo>
                    <a:pt x="1013" y="36"/>
                    <a:pt x="1013" y="36"/>
                    <a:pt x="1013" y="36"/>
                  </a:cubicBezTo>
                  <a:cubicBezTo>
                    <a:pt x="1012" y="37"/>
                    <a:pt x="986" y="36"/>
                    <a:pt x="997" y="39"/>
                  </a:cubicBezTo>
                  <a:cubicBezTo>
                    <a:pt x="1020" y="38"/>
                    <a:pt x="1030" y="39"/>
                    <a:pt x="1052" y="36"/>
                  </a:cubicBezTo>
                  <a:cubicBezTo>
                    <a:pt x="1045" y="33"/>
                    <a:pt x="1024" y="37"/>
                    <a:pt x="1010" y="34"/>
                  </a:cubicBezTo>
                  <a:cubicBezTo>
                    <a:pt x="1015" y="34"/>
                    <a:pt x="1020" y="34"/>
                    <a:pt x="1025" y="34"/>
                  </a:cubicBezTo>
                  <a:cubicBezTo>
                    <a:pt x="1012" y="33"/>
                    <a:pt x="998" y="33"/>
                    <a:pt x="983" y="32"/>
                  </a:cubicBezTo>
                  <a:cubicBezTo>
                    <a:pt x="980" y="33"/>
                    <a:pt x="980" y="33"/>
                    <a:pt x="980" y="33"/>
                  </a:cubicBezTo>
                  <a:cubicBezTo>
                    <a:pt x="990" y="33"/>
                    <a:pt x="997" y="34"/>
                    <a:pt x="998" y="34"/>
                  </a:cubicBezTo>
                  <a:cubicBezTo>
                    <a:pt x="984" y="34"/>
                    <a:pt x="973" y="35"/>
                    <a:pt x="972" y="38"/>
                  </a:cubicBezTo>
                  <a:cubicBezTo>
                    <a:pt x="974" y="38"/>
                    <a:pt x="974" y="38"/>
                    <a:pt x="974" y="38"/>
                  </a:cubicBezTo>
                  <a:cubicBezTo>
                    <a:pt x="969" y="39"/>
                    <a:pt x="969" y="39"/>
                    <a:pt x="969" y="39"/>
                  </a:cubicBezTo>
                  <a:cubicBezTo>
                    <a:pt x="966" y="39"/>
                    <a:pt x="963" y="38"/>
                    <a:pt x="960" y="38"/>
                  </a:cubicBezTo>
                  <a:close/>
                  <a:moveTo>
                    <a:pt x="90" y="38"/>
                  </a:moveTo>
                  <a:cubicBezTo>
                    <a:pt x="91" y="37"/>
                    <a:pt x="91" y="37"/>
                    <a:pt x="92" y="37"/>
                  </a:cubicBezTo>
                  <a:cubicBezTo>
                    <a:pt x="91" y="37"/>
                    <a:pt x="92" y="37"/>
                    <a:pt x="90" y="38"/>
                  </a:cubicBezTo>
                  <a:close/>
                  <a:moveTo>
                    <a:pt x="1223" y="30"/>
                  </a:moveTo>
                  <a:cubicBezTo>
                    <a:pt x="1205" y="29"/>
                    <a:pt x="1187" y="29"/>
                    <a:pt x="1170" y="29"/>
                  </a:cubicBezTo>
                  <a:cubicBezTo>
                    <a:pt x="1201" y="34"/>
                    <a:pt x="1223" y="37"/>
                    <a:pt x="1171" y="37"/>
                  </a:cubicBezTo>
                  <a:cubicBezTo>
                    <a:pt x="1167" y="38"/>
                    <a:pt x="1167" y="38"/>
                    <a:pt x="1167" y="38"/>
                  </a:cubicBezTo>
                  <a:cubicBezTo>
                    <a:pt x="1174" y="38"/>
                    <a:pt x="1186" y="38"/>
                    <a:pt x="1197" y="38"/>
                  </a:cubicBezTo>
                  <a:cubicBezTo>
                    <a:pt x="1201" y="37"/>
                    <a:pt x="1211" y="35"/>
                    <a:pt x="1219" y="33"/>
                  </a:cubicBezTo>
                  <a:cubicBezTo>
                    <a:pt x="1227" y="31"/>
                    <a:pt x="1234" y="29"/>
                    <a:pt x="1234" y="29"/>
                  </a:cubicBezTo>
                  <a:cubicBezTo>
                    <a:pt x="1231" y="28"/>
                    <a:pt x="1226" y="29"/>
                    <a:pt x="1221" y="29"/>
                  </a:cubicBezTo>
                  <a:lnTo>
                    <a:pt x="1223" y="30"/>
                  </a:lnTo>
                  <a:close/>
                  <a:moveTo>
                    <a:pt x="1236" y="38"/>
                  </a:moveTo>
                  <a:cubicBezTo>
                    <a:pt x="1246" y="39"/>
                    <a:pt x="1243" y="38"/>
                    <a:pt x="1245" y="37"/>
                  </a:cubicBezTo>
                  <a:cubicBezTo>
                    <a:pt x="1241" y="37"/>
                    <a:pt x="1238" y="37"/>
                    <a:pt x="1234" y="37"/>
                  </a:cubicBezTo>
                  <a:cubicBezTo>
                    <a:pt x="1236" y="37"/>
                    <a:pt x="1236" y="38"/>
                    <a:pt x="1236" y="38"/>
                  </a:cubicBezTo>
                  <a:close/>
                  <a:moveTo>
                    <a:pt x="1244" y="36"/>
                  </a:moveTo>
                  <a:cubicBezTo>
                    <a:pt x="1243" y="36"/>
                    <a:pt x="1242" y="36"/>
                    <a:pt x="1242" y="35"/>
                  </a:cubicBezTo>
                  <a:lnTo>
                    <a:pt x="1244" y="36"/>
                  </a:lnTo>
                  <a:close/>
                  <a:moveTo>
                    <a:pt x="1047" y="34"/>
                  </a:moveTo>
                  <a:cubicBezTo>
                    <a:pt x="1048" y="34"/>
                    <a:pt x="1048" y="34"/>
                    <a:pt x="1048" y="34"/>
                  </a:cubicBezTo>
                  <a:cubicBezTo>
                    <a:pt x="1046" y="34"/>
                    <a:pt x="1043" y="34"/>
                    <a:pt x="1041" y="34"/>
                  </a:cubicBezTo>
                  <a:cubicBezTo>
                    <a:pt x="1042" y="34"/>
                    <a:pt x="1044" y="34"/>
                    <a:pt x="1047" y="34"/>
                  </a:cubicBezTo>
                  <a:close/>
                  <a:moveTo>
                    <a:pt x="1068" y="37"/>
                  </a:moveTo>
                  <a:cubicBezTo>
                    <a:pt x="1070" y="35"/>
                    <a:pt x="1070" y="35"/>
                    <a:pt x="1070" y="35"/>
                  </a:cubicBezTo>
                  <a:cubicBezTo>
                    <a:pt x="1068" y="35"/>
                    <a:pt x="1066" y="35"/>
                    <a:pt x="1063" y="35"/>
                  </a:cubicBezTo>
                  <a:cubicBezTo>
                    <a:pt x="1064" y="36"/>
                    <a:pt x="1065" y="36"/>
                    <a:pt x="1068" y="37"/>
                  </a:cubicBezTo>
                  <a:close/>
                  <a:moveTo>
                    <a:pt x="1134" y="43"/>
                  </a:moveTo>
                  <a:cubicBezTo>
                    <a:pt x="1138" y="41"/>
                    <a:pt x="1152" y="41"/>
                    <a:pt x="1153" y="38"/>
                  </a:cubicBezTo>
                  <a:cubicBezTo>
                    <a:pt x="1154" y="37"/>
                    <a:pt x="1151" y="37"/>
                    <a:pt x="1148" y="37"/>
                  </a:cubicBezTo>
                  <a:cubicBezTo>
                    <a:pt x="1144" y="37"/>
                    <a:pt x="1140" y="37"/>
                    <a:pt x="1136" y="37"/>
                  </a:cubicBezTo>
                  <a:cubicBezTo>
                    <a:pt x="1136" y="37"/>
                    <a:pt x="1135" y="37"/>
                    <a:pt x="1133" y="38"/>
                  </a:cubicBezTo>
                  <a:cubicBezTo>
                    <a:pt x="1137" y="38"/>
                    <a:pt x="1140" y="39"/>
                    <a:pt x="1139" y="40"/>
                  </a:cubicBezTo>
                  <a:cubicBezTo>
                    <a:pt x="1128" y="37"/>
                    <a:pt x="1129" y="43"/>
                    <a:pt x="1118" y="42"/>
                  </a:cubicBezTo>
                  <a:cubicBezTo>
                    <a:pt x="1114" y="44"/>
                    <a:pt x="1130" y="44"/>
                    <a:pt x="1134" y="43"/>
                  </a:cubicBezTo>
                  <a:close/>
                  <a:moveTo>
                    <a:pt x="2013" y="36"/>
                  </a:moveTo>
                  <a:cubicBezTo>
                    <a:pt x="2013" y="36"/>
                    <a:pt x="2014" y="37"/>
                    <a:pt x="2016" y="38"/>
                  </a:cubicBezTo>
                  <a:cubicBezTo>
                    <a:pt x="2008" y="39"/>
                    <a:pt x="2008" y="39"/>
                    <a:pt x="2008" y="39"/>
                  </a:cubicBezTo>
                  <a:cubicBezTo>
                    <a:pt x="1994" y="38"/>
                    <a:pt x="1982" y="35"/>
                    <a:pt x="1969" y="38"/>
                  </a:cubicBezTo>
                  <a:cubicBezTo>
                    <a:pt x="1963" y="37"/>
                    <a:pt x="1960" y="36"/>
                    <a:pt x="1957" y="34"/>
                  </a:cubicBezTo>
                  <a:cubicBezTo>
                    <a:pt x="1960" y="34"/>
                    <a:pt x="1962" y="34"/>
                    <a:pt x="1965" y="35"/>
                  </a:cubicBezTo>
                  <a:cubicBezTo>
                    <a:pt x="2001" y="30"/>
                    <a:pt x="1984" y="39"/>
                    <a:pt x="2013" y="36"/>
                  </a:cubicBezTo>
                  <a:close/>
                  <a:moveTo>
                    <a:pt x="1848" y="32"/>
                  </a:moveTo>
                  <a:cubicBezTo>
                    <a:pt x="1849" y="32"/>
                    <a:pt x="1850" y="31"/>
                    <a:pt x="1850" y="31"/>
                  </a:cubicBezTo>
                  <a:cubicBezTo>
                    <a:pt x="1818" y="36"/>
                    <a:pt x="1791" y="37"/>
                    <a:pt x="1774" y="37"/>
                  </a:cubicBezTo>
                  <a:cubicBezTo>
                    <a:pt x="1777" y="39"/>
                    <a:pt x="1793" y="40"/>
                    <a:pt x="1800" y="41"/>
                  </a:cubicBezTo>
                  <a:cubicBezTo>
                    <a:pt x="1794" y="43"/>
                    <a:pt x="1794" y="43"/>
                    <a:pt x="1794" y="43"/>
                  </a:cubicBezTo>
                  <a:cubicBezTo>
                    <a:pt x="1790" y="42"/>
                    <a:pt x="1790" y="42"/>
                    <a:pt x="1790" y="42"/>
                  </a:cubicBezTo>
                  <a:cubicBezTo>
                    <a:pt x="1778" y="43"/>
                    <a:pt x="1778" y="43"/>
                    <a:pt x="1778" y="43"/>
                  </a:cubicBezTo>
                  <a:cubicBezTo>
                    <a:pt x="1781" y="45"/>
                    <a:pt x="1790" y="45"/>
                    <a:pt x="1797" y="46"/>
                  </a:cubicBezTo>
                  <a:cubicBezTo>
                    <a:pt x="1797" y="45"/>
                    <a:pt x="1817" y="43"/>
                    <a:pt x="1822" y="41"/>
                  </a:cubicBezTo>
                  <a:cubicBezTo>
                    <a:pt x="1807" y="40"/>
                    <a:pt x="1807" y="40"/>
                    <a:pt x="1807" y="40"/>
                  </a:cubicBezTo>
                  <a:cubicBezTo>
                    <a:pt x="1811" y="41"/>
                    <a:pt x="1832" y="40"/>
                    <a:pt x="1840" y="40"/>
                  </a:cubicBezTo>
                  <a:cubicBezTo>
                    <a:pt x="1840" y="39"/>
                    <a:pt x="1826" y="37"/>
                    <a:pt x="1824" y="39"/>
                  </a:cubicBezTo>
                  <a:cubicBezTo>
                    <a:pt x="1822" y="38"/>
                    <a:pt x="1839" y="38"/>
                    <a:pt x="1828" y="36"/>
                  </a:cubicBezTo>
                  <a:cubicBezTo>
                    <a:pt x="1841" y="34"/>
                    <a:pt x="1860" y="36"/>
                    <a:pt x="1869" y="36"/>
                  </a:cubicBezTo>
                  <a:cubicBezTo>
                    <a:pt x="1871" y="39"/>
                    <a:pt x="1871" y="39"/>
                    <a:pt x="1871" y="39"/>
                  </a:cubicBezTo>
                  <a:cubicBezTo>
                    <a:pt x="1881" y="40"/>
                    <a:pt x="1877" y="36"/>
                    <a:pt x="1889" y="37"/>
                  </a:cubicBezTo>
                  <a:cubicBezTo>
                    <a:pt x="1875" y="38"/>
                    <a:pt x="1892" y="40"/>
                    <a:pt x="1880" y="41"/>
                  </a:cubicBezTo>
                  <a:cubicBezTo>
                    <a:pt x="1884" y="41"/>
                    <a:pt x="1880" y="43"/>
                    <a:pt x="1892" y="43"/>
                  </a:cubicBezTo>
                  <a:cubicBezTo>
                    <a:pt x="1901" y="40"/>
                    <a:pt x="1904" y="45"/>
                    <a:pt x="1913" y="42"/>
                  </a:cubicBezTo>
                  <a:cubicBezTo>
                    <a:pt x="1919" y="43"/>
                    <a:pt x="1907" y="44"/>
                    <a:pt x="1918" y="45"/>
                  </a:cubicBezTo>
                  <a:cubicBezTo>
                    <a:pt x="1932" y="43"/>
                    <a:pt x="1931" y="42"/>
                    <a:pt x="1932" y="39"/>
                  </a:cubicBezTo>
                  <a:cubicBezTo>
                    <a:pt x="1919" y="38"/>
                    <a:pt x="1918" y="42"/>
                    <a:pt x="1907" y="42"/>
                  </a:cubicBezTo>
                  <a:cubicBezTo>
                    <a:pt x="1928" y="37"/>
                    <a:pt x="1928" y="37"/>
                    <a:pt x="1928" y="37"/>
                  </a:cubicBezTo>
                  <a:cubicBezTo>
                    <a:pt x="1924" y="37"/>
                    <a:pt x="1922" y="37"/>
                    <a:pt x="1919" y="37"/>
                  </a:cubicBezTo>
                  <a:cubicBezTo>
                    <a:pt x="1923" y="37"/>
                    <a:pt x="1927" y="36"/>
                    <a:pt x="1930" y="35"/>
                  </a:cubicBezTo>
                  <a:cubicBezTo>
                    <a:pt x="1932" y="35"/>
                    <a:pt x="1933" y="34"/>
                    <a:pt x="1935" y="34"/>
                  </a:cubicBezTo>
                  <a:cubicBezTo>
                    <a:pt x="1923" y="34"/>
                    <a:pt x="1912" y="34"/>
                    <a:pt x="1911" y="33"/>
                  </a:cubicBezTo>
                  <a:cubicBezTo>
                    <a:pt x="1912" y="32"/>
                    <a:pt x="1912" y="32"/>
                    <a:pt x="1912" y="32"/>
                  </a:cubicBezTo>
                  <a:cubicBezTo>
                    <a:pt x="1908" y="30"/>
                    <a:pt x="1901" y="31"/>
                    <a:pt x="1898" y="32"/>
                  </a:cubicBezTo>
                  <a:cubicBezTo>
                    <a:pt x="1887" y="32"/>
                    <a:pt x="1877" y="34"/>
                    <a:pt x="1875" y="32"/>
                  </a:cubicBezTo>
                  <a:cubicBezTo>
                    <a:pt x="1879" y="31"/>
                    <a:pt x="1879" y="31"/>
                    <a:pt x="1879" y="31"/>
                  </a:cubicBezTo>
                  <a:cubicBezTo>
                    <a:pt x="1866" y="32"/>
                    <a:pt x="1864" y="32"/>
                    <a:pt x="1848" y="32"/>
                  </a:cubicBezTo>
                  <a:close/>
                  <a:moveTo>
                    <a:pt x="1421" y="29"/>
                  </a:moveTo>
                  <a:cubicBezTo>
                    <a:pt x="1428" y="34"/>
                    <a:pt x="1437" y="37"/>
                    <a:pt x="1474" y="37"/>
                  </a:cubicBezTo>
                  <a:cubicBezTo>
                    <a:pt x="1471" y="37"/>
                    <a:pt x="1471" y="37"/>
                    <a:pt x="1471" y="37"/>
                  </a:cubicBezTo>
                  <a:cubicBezTo>
                    <a:pt x="1490" y="40"/>
                    <a:pt x="1507" y="33"/>
                    <a:pt x="1530" y="36"/>
                  </a:cubicBezTo>
                  <a:cubicBezTo>
                    <a:pt x="1519" y="38"/>
                    <a:pt x="1520" y="38"/>
                    <a:pt x="1507" y="42"/>
                  </a:cubicBezTo>
                  <a:cubicBezTo>
                    <a:pt x="1519" y="41"/>
                    <a:pt x="1519" y="41"/>
                    <a:pt x="1519" y="41"/>
                  </a:cubicBezTo>
                  <a:cubicBezTo>
                    <a:pt x="1516" y="43"/>
                    <a:pt x="1528" y="42"/>
                    <a:pt x="1536" y="42"/>
                  </a:cubicBezTo>
                  <a:cubicBezTo>
                    <a:pt x="1529" y="45"/>
                    <a:pt x="1529" y="45"/>
                    <a:pt x="1529" y="45"/>
                  </a:cubicBezTo>
                  <a:cubicBezTo>
                    <a:pt x="1524" y="44"/>
                    <a:pt x="1510" y="44"/>
                    <a:pt x="1510" y="44"/>
                  </a:cubicBezTo>
                  <a:cubicBezTo>
                    <a:pt x="1513" y="44"/>
                    <a:pt x="1493" y="41"/>
                    <a:pt x="1482" y="41"/>
                  </a:cubicBezTo>
                  <a:cubicBezTo>
                    <a:pt x="1483" y="43"/>
                    <a:pt x="1506" y="43"/>
                    <a:pt x="1496" y="46"/>
                  </a:cubicBezTo>
                  <a:cubicBezTo>
                    <a:pt x="1505" y="44"/>
                    <a:pt x="1506" y="46"/>
                    <a:pt x="1516" y="46"/>
                  </a:cubicBezTo>
                  <a:cubicBezTo>
                    <a:pt x="1507" y="47"/>
                    <a:pt x="1514" y="48"/>
                    <a:pt x="1507" y="50"/>
                  </a:cubicBezTo>
                  <a:cubicBezTo>
                    <a:pt x="1523" y="49"/>
                    <a:pt x="1523" y="49"/>
                    <a:pt x="1523" y="49"/>
                  </a:cubicBezTo>
                  <a:cubicBezTo>
                    <a:pt x="1523" y="50"/>
                    <a:pt x="1499" y="51"/>
                    <a:pt x="1513" y="53"/>
                  </a:cubicBezTo>
                  <a:cubicBezTo>
                    <a:pt x="1519" y="52"/>
                    <a:pt x="1536" y="53"/>
                    <a:pt x="1536" y="51"/>
                  </a:cubicBezTo>
                  <a:cubicBezTo>
                    <a:pt x="1537" y="52"/>
                    <a:pt x="1537" y="52"/>
                    <a:pt x="1537" y="52"/>
                  </a:cubicBezTo>
                  <a:cubicBezTo>
                    <a:pt x="1549" y="52"/>
                    <a:pt x="1542" y="49"/>
                    <a:pt x="1557" y="50"/>
                  </a:cubicBezTo>
                  <a:cubicBezTo>
                    <a:pt x="1557" y="49"/>
                    <a:pt x="1554" y="48"/>
                    <a:pt x="1549" y="48"/>
                  </a:cubicBezTo>
                  <a:cubicBezTo>
                    <a:pt x="1544" y="49"/>
                    <a:pt x="1544" y="50"/>
                    <a:pt x="1535" y="51"/>
                  </a:cubicBezTo>
                  <a:cubicBezTo>
                    <a:pt x="1530" y="49"/>
                    <a:pt x="1546" y="51"/>
                    <a:pt x="1539" y="48"/>
                  </a:cubicBezTo>
                  <a:cubicBezTo>
                    <a:pt x="1536" y="47"/>
                    <a:pt x="1515" y="49"/>
                    <a:pt x="1522" y="46"/>
                  </a:cubicBezTo>
                  <a:cubicBezTo>
                    <a:pt x="1534" y="47"/>
                    <a:pt x="1534" y="47"/>
                    <a:pt x="1534" y="47"/>
                  </a:cubicBezTo>
                  <a:cubicBezTo>
                    <a:pt x="1534" y="44"/>
                    <a:pt x="1543" y="45"/>
                    <a:pt x="1542" y="43"/>
                  </a:cubicBezTo>
                  <a:cubicBezTo>
                    <a:pt x="1550" y="42"/>
                    <a:pt x="1557" y="45"/>
                    <a:pt x="1564" y="43"/>
                  </a:cubicBezTo>
                  <a:cubicBezTo>
                    <a:pt x="1567" y="41"/>
                    <a:pt x="1562" y="39"/>
                    <a:pt x="1574" y="40"/>
                  </a:cubicBezTo>
                  <a:cubicBezTo>
                    <a:pt x="1584" y="43"/>
                    <a:pt x="1612" y="42"/>
                    <a:pt x="1623" y="42"/>
                  </a:cubicBezTo>
                  <a:cubicBezTo>
                    <a:pt x="1632" y="41"/>
                    <a:pt x="1632" y="41"/>
                    <a:pt x="1632" y="41"/>
                  </a:cubicBezTo>
                  <a:cubicBezTo>
                    <a:pt x="1631" y="39"/>
                    <a:pt x="1614" y="41"/>
                    <a:pt x="1620" y="39"/>
                  </a:cubicBezTo>
                  <a:cubicBezTo>
                    <a:pt x="1635" y="39"/>
                    <a:pt x="1635" y="39"/>
                    <a:pt x="1635" y="39"/>
                  </a:cubicBezTo>
                  <a:cubicBezTo>
                    <a:pt x="1634" y="39"/>
                    <a:pt x="1634" y="39"/>
                    <a:pt x="1634" y="39"/>
                  </a:cubicBezTo>
                  <a:cubicBezTo>
                    <a:pt x="1639" y="40"/>
                    <a:pt x="1644" y="39"/>
                    <a:pt x="1648" y="38"/>
                  </a:cubicBezTo>
                  <a:cubicBezTo>
                    <a:pt x="1643" y="40"/>
                    <a:pt x="1633" y="39"/>
                    <a:pt x="1635" y="41"/>
                  </a:cubicBezTo>
                  <a:cubicBezTo>
                    <a:pt x="1642" y="42"/>
                    <a:pt x="1643" y="43"/>
                    <a:pt x="1649" y="42"/>
                  </a:cubicBezTo>
                  <a:cubicBezTo>
                    <a:pt x="1648" y="42"/>
                    <a:pt x="1647" y="43"/>
                    <a:pt x="1647" y="43"/>
                  </a:cubicBezTo>
                  <a:cubicBezTo>
                    <a:pt x="1661" y="44"/>
                    <a:pt x="1660" y="40"/>
                    <a:pt x="1664" y="40"/>
                  </a:cubicBezTo>
                  <a:cubicBezTo>
                    <a:pt x="1678" y="37"/>
                    <a:pt x="1650" y="37"/>
                    <a:pt x="1651" y="35"/>
                  </a:cubicBezTo>
                  <a:cubicBezTo>
                    <a:pt x="1692" y="34"/>
                    <a:pt x="1692" y="34"/>
                    <a:pt x="1692" y="34"/>
                  </a:cubicBezTo>
                  <a:cubicBezTo>
                    <a:pt x="1689" y="34"/>
                    <a:pt x="1685" y="35"/>
                    <a:pt x="1686" y="36"/>
                  </a:cubicBezTo>
                  <a:cubicBezTo>
                    <a:pt x="1696" y="37"/>
                    <a:pt x="1687" y="38"/>
                    <a:pt x="1701" y="37"/>
                  </a:cubicBezTo>
                  <a:cubicBezTo>
                    <a:pt x="1700" y="34"/>
                    <a:pt x="1718" y="36"/>
                    <a:pt x="1728" y="34"/>
                  </a:cubicBezTo>
                  <a:cubicBezTo>
                    <a:pt x="1733" y="35"/>
                    <a:pt x="1734" y="35"/>
                    <a:pt x="1724" y="35"/>
                  </a:cubicBezTo>
                  <a:cubicBezTo>
                    <a:pt x="1725" y="37"/>
                    <a:pt x="1738" y="37"/>
                    <a:pt x="1743" y="37"/>
                  </a:cubicBezTo>
                  <a:cubicBezTo>
                    <a:pt x="1746" y="36"/>
                    <a:pt x="1751" y="36"/>
                    <a:pt x="1754" y="36"/>
                  </a:cubicBezTo>
                  <a:cubicBezTo>
                    <a:pt x="1750" y="35"/>
                    <a:pt x="1751" y="33"/>
                    <a:pt x="1760" y="33"/>
                  </a:cubicBezTo>
                  <a:cubicBezTo>
                    <a:pt x="1761" y="32"/>
                    <a:pt x="1761" y="32"/>
                    <a:pt x="1761" y="32"/>
                  </a:cubicBezTo>
                  <a:cubicBezTo>
                    <a:pt x="1746" y="32"/>
                    <a:pt x="1724" y="29"/>
                    <a:pt x="1715" y="31"/>
                  </a:cubicBezTo>
                  <a:cubicBezTo>
                    <a:pt x="1717" y="30"/>
                    <a:pt x="1717" y="30"/>
                    <a:pt x="1717" y="30"/>
                  </a:cubicBezTo>
                  <a:cubicBezTo>
                    <a:pt x="1701" y="29"/>
                    <a:pt x="1681" y="34"/>
                    <a:pt x="1674" y="30"/>
                  </a:cubicBezTo>
                  <a:cubicBezTo>
                    <a:pt x="1674" y="29"/>
                    <a:pt x="1670" y="30"/>
                    <a:pt x="1671" y="28"/>
                  </a:cubicBezTo>
                  <a:cubicBezTo>
                    <a:pt x="1658" y="30"/>
                    <a:pt x="1658" y="30"/>
                    <a:pt x="1658" y="30"/>
                  </a:cubicBezTo>
                  <a:cubicBezTo>
                    <a:pt x="1661" y="29"/>
                    <a:pt x="1661" y="29"/>
                    <a:pt x="1661" y="29"/>
                  </a:cubicBezTo>
                  <a:cubicBezTo>
                    <a:pt x="1640" y="29"/>
                    <a:pt x="1640" y="29"/>
                    <a:pt x="1640" y="29"/>
                  </a:cubicBezTo>
                  <a:cubicBezTo>
                    <a:pt x="1641" y="29"/>
                    <a:pt x="1641" y="29"/>
                    <a:pt x="1641" y="29"/>
                  </a:cubicBezTo>
                  <a:cubicBezTo>
                    <a:pt x="1631" y="31"/>
                    <a:pt x="1623" y="32"/>
                    <a:pt x="1617" y="33"/>
                  </a:cubicBezTo>
                  <a:cubicBezTo>
                    <a:pt x="1617" y="34"/>
                    <a:pt x="1618" y="35"/>
                    <a:pt x="1614" y="35"/>
                  </a:cubicBezTo>
                  <a:cubicBezTo>
                    <a:pt x="1611" y="36"/>
                    <a:pt x="1608" y="36"/>
                    <a:pt x="1606" y="36"/>
                  </a:cubicBezTo>
                  <a:cubicBezTo>
                    <a:pt x="1606" y="36"/>
                    <a:pt x="1606" y="36"/>
                    <a:pt x="1606" y="36"/>
                  </a:cubicBezTo>
                  <a:cubicBezTo>
                    <a:pt x="1606" y="36"/>
                    <a:pt x="1606" y="36"/>
                    <a:pt x="1606" y="36"/>
                  </a:cubicBezTo>
                  <a:cubicBezTo>
                    <a:pt x="1601" y="35"/>
                    <a:pt x="1598" y="34"/>
                    <a:pt x="1591" y="34"/>
                  </a:cubicBezTo>
                  <a:cubicBezTo>
                    <a:pt x="1611" y="33"/>
                    <a:pt x="1611" y="33"/>
                    <a:pt x="1611" y="33"/>
                  </a:cubicBezTo>
                  <a:cubicBezTo>
                    <a:pt x="1612" y="32"/>
                    <a:pt x="1611" y="30"/>
                    <a:pt x="1601" y="29"/>
                  </a:cubicBezTo>
                  <a:cubicBezTo>
                    <a:pt x="1605" y="29"/>
                    <a:pt x="1607" y="28"/>
                    <a:pt x="1602" y="28"/>
                  </a:cubicBezTo>
                  <a:cubicBezTo>
                    <a:pt x="1601" y="28"/>
                    <a:pt x="1589" y="29"/>
                    <a:pt x="1594" y="30"/>
                  </a:cubicBezTo>
                  <a:cubicBezTo>
                    <a:pt x="1576" y="30"/>
                    <a:pt x="1546" y="26"/>
                    <a:pt x="1518" y="29"/>
                  </a:cubicBezTo>
                  <a:cubicBezTo>
                    <a:pt x="1538" y="27"/>
                    <a:pt x="1502" y="27"/>
                    <a:pt x="1524" y="27"/>
                  </a:cubicBezTo>
                  <a:cubicBezTo>
                    <a:pt x="1509" y="24"/>
                    <a:pt x="1511" y="29"/>
                    <a:pt x="1495" y="29"/>
                  </a:cubicBezTo>
                  <a:cubicBezTo>
                    <a:pt x="1494" y="28"/>
                    <a:pt x="1504" y="29"/>
                    <a:pt x="1507" y="27"/>
                  </a:cubicBezTo>
                  <a:cubicBezTo>
                    <a:pt x="1481" y="26"/>
                    <a:pt x="1463" y="31"/>
                    <a:pt x="1437" y="30"/>
                  </a:cubicBezTo>
                  <a:cubicBezTo>
                    <a:pt x="1436" y="28"/>
                    <a:pt x="1436" y="28"/>
                    <a:pt x="1436" y="28"/>
                  </a:cubicBezTo>
                  <a:cubicBezTo>
                    <a:pt x="1432" y="29"/>
                    <a:pt x="1426" y="29"/>
                    <a:pt x="1421" y="29"/>
                  </a:cubicBezTo>
                  <a:close/>
                  <a:moveTo>
                    <a:pt x="1370" y="32"/>
                  </a:moveTo>
                  <a:cubicBezTo>
                    <a:pt x="1365" y="32"/>
                    <a:pt x="1360" y="32"/>
                    <a:pt x="1355" y="32"/>
                  </a:cubicBezTo>
                  <a:cubicBezTo>
                    <a:pt x="1356" y="32"/>
                    <a:pt x="1356" y="32"/>
                    <a:pt x="1357" y="32"/>
                  </a:cubicBezTo>
                  <a:cubicBezTo>
                    <a:pt x="1342" y="34"/>
                    <a:pt x="1342" y="34"/>
                    <a:pt x="1342" y="34"/>
                  </a:cubicBezTo>
                  <a:cubicBezTo>
                    <a:pt x="1351" y="35"/>
                    <a:pt x="1357" y="37"/>
                    <a:pt x="1344" y="38"/>
                  </a:cubicBezTo>
                  <a:cubicBezTo>
                    <a:pt x="1346" y="37"/>
                    <a:pt x="1342" y="36"/>
                    <a:pt x="1346" y="35"/>
                  </a:cubicBezTo>
                  <a:cubicBezTo>
                    <a:pt x="1338" y="34"/>
                    <a:pt x="1319" y="33"/>
                    <a:pt x="1324" y="36"/>
                  </a:cubicBezTo>
                  <a:cubicBezTo>
                    <a:pt x="1340" y="33"/>
                    <a:pt x="1328" y="40"/>
                    <a:pt x="1341" y="38"/>
                  </a:cubicBezTo>
                  <a:cubicBezTo>
                    <a:pt x="1334" y="40"/>
                    <a:pt x="1327" y="39"/>
                    <a:pt x="1320" y="40"/>
                  </a:cubicBezTo>
                  <a:cubicBezTo>
                    <a:pt x="1327" y="38"/>
                    <a:pt x="1319" y="36"/>
                    <a:pt x="1309" y="35"/>
                  </a:cubicBezTo>
                  <a:cubicBezTo>
                    <a:pt x="1304" y="36"/>
                    <a:pt x="1292" y="35"/>
                    <a:pt x="1285" y="36"/>
                  </a:cubicBezTo>
                  <a:cubicBezTo>
                    <a:pt x="1288" y="38"/>
                    <a:pt x="1281" y="39"/>
                    <a:pt x="1293" y="39"/>
                  </a:cubicBezTo>
                  <a:cubicBezTo>
                    <a:pt x="1289" y="40"/>
                    <a:pt x="1282" y="40"/>
                    <a:pt x="1274" y="39"/>
                  </a:cubicBezTo>
                  <a:cubicBezTo>
                    <a:pt x="1277" y="39"/>
                    <a:pt x="1283" y="39"/>
                    <a:pt x="1282" y="38"/>
                  </a:cubicBezTo>
                  <a:cubicBezTo>
                    <a:pt x="1277" y="36"/>
                    <a:pt x="1272" y="37"/>
                    <a:pt x="1268" y="36"/>
                  </a:cubicBezTo>
                  <a:cubicBezTo>
                    <a:pt x="1266" y="36"/>
                    <a:pt x="1263" y="36"/>
                    <a:pt x="1261" y="36"/>
                  </a:cubicBezTo>
                  <a:cubicBezTo>
                    <a:pt x="1262" y="36"/>
                    <a:pt x="1262" y="36"/>
                    <a:pt x="1263" y="37"/>
                  </a:cubicBezTo>
                  <a:cubicBezTo>
                    <a:pt x="1254" y="38"/>
                    <a:pt x="1254" y="38"/>
                    <a:pt x="1254" y="38"/>
                  </a:cubicBezTo>
                  <a:cubicBezTo>
                    <a:pt x="1266" y="37"/>
                    <a:pt x="1260" y="39"/>
                    <a:pt x="1259" y="40"/>
                  </a:cubicBezTo>
                  <a:cubicBezTo>
                    <a:pt x="1260" y="38"/>
                    <a:pt x="1252" y="40"/>
                    <a:pt x="1248" y="40"/>
                  </a:cubicBezTo>
                  <a:cubicBezTo>
                    <a:pt x="1257" y="42"/>
                    <a:pt x="1257" y="42"/>
                    <a:pt x="1257" y="42"/>
                  </a:cubicBezTo>
                  <a:cubicBezTo>
                    <a:pt x="1253" y="43"/>
                    <a:pt x="1242" y="41"/>
                    <a:pt x="1245" y="43"/>
                  </a:cubicBezTo>
                  <a:cubicBezTo>
                    <a:pt x="1262" y="44"/>
                    <a:pt x="1269" y="43"/>
                    <a:pt x="1285" y="43"/>
                  </a:cubicBezTo>
                  <a:cubicBezTo>
                    <a:pt x="1279" y="41"/>
                    <a:pt x="1279" y="41"/>
                    <a:pt x="1279" y="41"/>
                  </a:cubicBezTo>
                  <a:cubicBezTo>
                    <a:pt x="1297" y="40"/>
                    <a:pt x="1290" y="44"/>
                    <a:pt x="1310" y="44"/>
                  </a:cubicBezTo>
                  <a:cubicBezTo>
                    <a:pt x="1318" y="42"/>
                    <a:pt x="1340" y="44"/>
                    <a:pt x="1341" y="41"/>
                  </a:cubicBezTo>
                  <a:cubicBezTo>
                    <a:pt x="1338" y="41"/>
                    <a:pt x="1353" y="43"/>
                    <a:pt x="1360" y="42"/>
                  </a:cubicBezTo>
                  <a:cubicBezTo>
                    <a:pt x="1368" y="39"/>
                    <a:pt x="1391" y="39"/>
                    <a:pt x="1384" y="37"/>
                  </a:cubicBezTo>
                  <a:cubicBezTo>
                    <a:pt x="1378" y="37"/>
                    <a:pt x="1369" y="39"/>
                    <a:pt x="1364" y="37"/>
                  </a:cubicBezTo>
                  <a:cubicBezTo>
                    <a:pt x="1376" y="36"/>
                    <a:pt x="1376" y="36"/>
                    <a:pt x="1376" y="36"/>
                  </a:cubicBezTo>
                  <a:cubicBezTo>
                    <a:pt x="1368" y="35"/>
                    <a:pt x="1368" y="35"/>
                    <a:pt x="1368" y="35"/>
                  </a:cubicBezTo>
                  <a:cubicBezTo>
                    <a:pt x="1373" y="35"/>
                    <a:pt x="1372" y="34"/>
                    <a:pt x="1370" y="32"/>
                  </a:cubicBezTo>
                  <a:close/>
                  <a:moveTo>
                    <a:pt x="1099" y="14"/>
                  </a:moveTo>
                  <a:cubicBezTo>
                    <a:pt x="1098" y="14"/>
                    <a:pt x="1098" y="14"/>
                    <a:pt x="1098" y="14"/>
                  </a:cubicBezTo>
                  <a:cubicBezTo>
                    <a:pt x="1098" y="14"/>
                    <a:pt x="1098" y="14"/>
                    <a:pt x="109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7988">
              <a:extLst>
                <a:ext uri="{FF2B5EF4-FFF2-40B4-BE49-F238E27FC236}">
                  <a16:creationId xmlns:a16="http://schemas.microsoft.com/office/drawing/2014/main" id="{B47A2113-4567-4404-AE65-AA121A26EF30}"/>
                </a:ext>
              </a:extLst>
            </p:cNvPr>
            <p:cNvSpPr>
              <a:spLocks/>
            </p:cNvSpPr>
            <p:nvPr/>
          </p:nvSpPr>
          <p:spPr bwMode="auto">
            <a:xfrm>
              <a:off x="5264" y="1761"/>
              <a:ext cx="20" cy="2"/>
            </a:xfrm>
            <a:custGeom>
              <a:avLst/>
              <a:gdLst>
                <a:gd name="T0" fmla="*/ 5 w 17"/>
                <a:gd name="T1" fmla="*/ 2 h 2"/>
                <a:gd name="T2" fmla="*/ 15 w 17"/>
                <a:gd name="T3" fmla="*/ 0 h 2"/>
                <a:gd name="T4" fmla="*/ 5 w 17"/>
                <a:gd name="T5" fmla="*/ 2 h 2"/>
              </a:gdLst>
              <a:ahLst/>
              <a:cxnLst>
                <a:cxn ang="0">
                  <a:pos x="T0" y="T1"/>
                </a:cxn>
                <a:cxn ang="0">
                  <a:pos x="T2" y="T3"/>
                </a:cxn>
                <a:cxn ang="0">
                  <a:pos x="T4" y="T5"/>
                </a:cxn>
              </a:cxnLst>
              <a:rect l="0" t="0" r="r" b="b"/>
              <a:pathLst>
                <a:path w="17" h="2">
                  <a:moveTo>
                    <a:pt x="5" y="2"/>
                  </a:moveTo>
                  <a:cubicBezTo>
                    <a:pt x="8" y="1"/>
                    <a:pt x="17" y="1"/>
                    <a:pt x="15" y="0"/>
                  </a:cubicBezTo>
                  <a:cubicBezTo>
                    <a:pt x="15" y="1"/>
                    <a:pt x="0" y="0"/>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7989">
              <a:extLst>
                <a:ext uri="{FF2B5EF4-FFF2-40B4-BE49-F238E27FC236}">
                  <a16:creationId xmlns:a16="http://schemas.microsoft.com/office/drawing/2014/main" id="{F3F2D72A-CC8C-40E6-A92C-3269397925AD}"/>
                </a:ext>
              </a:extLst>
            </p:cNvPr>
            <p:cNvSpPr>
              <a:spLocks/>
            </p:cNvSpPr>
            <p:nvPr/>
          </p:nvSpPr>
          <p:spPr bwMode="auto">
            <a:xfrm>
              <a:off x="5273" y="1763"/>
              <a:ext cx="14" cy="2"/>
            </a:xfrm>
            <a:custGeom>
              <a:avLst/>
              <a:gdLst>
                <a:gd name="T0" fmla="*/ 7 w 11"/>
                <a:gd name="T1" fmla="*/ 1 h 1"/>
                <a:gd name="T2" fmla="*/ 11 w 11"/>
                <a:gd name="T3" fmla="*/ 0 h 1"/>
                <a:gd name="T4" fmla="*/ 0 w 11"/>
                <a:gd name="T5" fmla="*/ 1 h 1"/>
                <a:gd name="T6" fmla="*/ 7 w 11"/>
                <a:gd name="T7" fmla="*/ 1 h 1"/>
              </a:gdLst>
              <a:ahLst/>
              <a:cxnLst>
                <a:cxn ang="0">
                  <a:pos x="T0" y="T1"/>
                </a:cxn>
                <a:cxn ang="0">
                  <a:pos x="T2" y="T3"/>
                </a:cxn>
                <a:cxn ang="0">
                  <a:pos x="T4" y="T5"/>
                </a:cxn>
                <a:cxn ang="0">
                  <a:pos x="T6" y="T7"/>
                </a:cxn>
              </a:cxnLst>
              <a:rect l="0" t="0" r="r" b="b"/>
              <a:pathLst>
                <a:path w="11" h="1">
                  <a:moveTo>
                    <a:pt x="7" y="1"/>
                  </a:moveTo>
                  <a:cubicBezTo>
                    <a:pt x="7" y="1"/>
                    <a:pt x="7" y="0"/>
                    <a:pt x="11" y="0"/>
                  </a:cubicBezTo>
                  <a:cubicBezTo>
                    <a:pt x="0" y="1"/>
                    <a:pt x="0" y="1"/>
                    <a:pt x="0" y="1"/>
                  </a:cubicBez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7990">
              <a:extLst>
                <a:ext uri="{FF2B5EF4-FFF2-40B4-BE49-F238E27FC236}">
                  <a16:creationId xmlns:a16="http://schemas.microsoft.com/office/drawing/2014/main" id="{D1AF1BF3-B016-4A4B-9619-CE5F5B5E3C82}"/>
                </a:ext>
              </a:extLst>
            </p:cNvPr>
            <p:cNvSpPr>
              <a:spLocks/>
            </p:cNvSpPr>
            <p:nvPr/>
          </p:nvSpPr>
          <p:spPr bwMode="auto">
            <a:xfrm>
              <a:off x="5294" y="1776"/>
              <a:ext cx="41" cy="9"/>
            </a:xfrm>
            <a:custGeom>
              <a:avLst/>
              <a:gdLst>
                <a:gd name="T0" fmla="*/ 1 w 34"/>
                <a:gd name="T1" fmla="*/ 3 h 7"/>
                <a:gd name="T2" fmla="*/ 18 w 34"/>
                <a:gd name="T3" fmla="*/ 1 h 7"/>
                <a:gd name="T4" fmla="*/ 0 w 34"/>
                <a:gd name="T5" fmla="*/ 6 h 7"/>
                <a:gd name="T6" fmla="*/ 34 w 34"/>
                <a:gd name="T7" fmla="*/ 3 h 7"/>
                <a:gd name="T8" fmla="*/ 1 w 34"/>
                <a:gd name="T9" fmla="*/ 3 h 7"/>
              </a:gdLst>
              <a:ahLst/>
              <a:cxnLst>
                <a:cxn ang="0">
                  <a:pos x="T0" y="T1"/>
                </a:cxn>
                <a:cxn ang="0">
                  <a:pos x="T2" y="T3"/>
                </a:cxn>
                <a:cxn ang="0">
                  <a:pos x="T4" y="T5"/>
                </a:cxn>
                <a:cxn ang="0">
                  <a:pos x="T6" y="T7"/>
                </a:cxn>
                <a:cxn ang="0">
                  <a:pos x="T8" y="T9"/>
                </a:cxn>
              </a:cxnLst>
              <a:rect l="0" t="0" r="r" b="b"/>
              <a:pathLst>
                <a:path w="34" h="7">
                  <a:moveTo>
                    <a:pt x="1" y="3"/>
                  </a:moveTo>
                  <a:cubicBezTo>
                    <a:pt x="6" y="2"/>
                    <a:pt x="10" y="1"/>
                    <a:pt x="18" y="1"/>
                  </a:cubicBezTo>
                  <a:cubicBezTo>
                    <a:pt x="22" y="5"/>
                    <a:pt x="4" y="2"/>
                    <a:pt x="0" y="6"/>
                  </a:cubicBezTo>
                  <a:cubicBezTo>
                    <a:pt x="16" y="7"/>
                    <a:pt x="21" y="3"/>
                    <a:pt x="34" y="3"/>
                  </a:cubicBezTo>
                  <a:cubicBezTo>
                    <a:pt x="28" y="1"/>
                    <a:pt x="1" y="0"/>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7991">
              <a:extLst>
                <a:ext uri="{FF2B5EF4-FFF2-40B4-BE49-F238E27FC236}">
                  <a16:creationId xmlns:a16="http://schemas.microsoft.com/office/drawing/2014/main" id="{A6A423CF-494E-42DA-BCF4-F743A03EE2C6}"/>
                </a:ext>
              </a:extLst>
            </p:cNvPr>
            <p:cNvSpPr>
              <a:spLocks/>
            </p:cNvSpPr>
            <p:nvPr/>
          </p:nvSpPr>
          <p:spPr bwMode="auto">
            <a:xfrm>
              <a:off x="5285" y="1785"/>
              <a:ext cx="11" cy="1"/>
            </a:xfrm>
            <a:custGeom>
              <a:avLst/>
              <a:gdLst>
                <a:gd name="T0" fmla="*/ 2 w 11"/>
                <a:gd name="T1" fmla="*/ 1 h 1"/>
                <a:gd name="T2" fmla="*/ 11 w 11"/>
                <a:gd name="T3" fmla="*/ 0 h 1"/>
                <a:gd name="T4" fmla="*/ 11 w 11"/>
                <a:gd name="T5" fmla="*/ 0 h 1"/>
                <a:gd name="T6" fmla="*/ 0 w 11"/>
                <a:gd name="T7" fmla="*/ 1 h 1"/>
                <a:gd name="T8" fmla="*/ 2 w 11"/>
                <a:gd name="T9" fmla="*/ 1 h 1"/>
              </a:gdLst>
              <a:ahLst/>
              <a:cxnLst>
                <a:cxn ang="0">
                  <a:pos x="T0" y="T1"/>
                </a:cxn>
                <a:cxn ang="0">
                  <a:pos x="T2" y="T3"/>
                </a:cxn>
                <a:cxn ang="0">
                  <a:pos x="T4" y="T5"/>
                </a:cxn>
                <a:cxn ang="0">
                  <a:pos x="T6" y="T7"/>
                </a:cxn>
                <a:cxn ang="0">
                  <a:pos x="T8" y="T9"/>
                </a:cxn>
              </a:cxnLst>
              <a:rect l="0" t="0" r="r" b="b"/>
              <a:pathLst>
                <a:path w="11" h="1">
                  <a:moveTo>
                    <a:pt x="2" y="1"/>
                  </a:moveTo>
                  <a:lnTo>
                    <a:pt x="11" y="0"/>
                  </a:lnTo>
                  <a:lnTo>
                    <a:pt x="11"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7992">
              <a:extLst>
                <a:ext uri="{FF2B5EF4-FFF2-40B4-BE49-F238E27FC236}">
                  <a16:creationId xmlns:a16="http://schemas.microsoft.com/office/drawing/2014/main" id="{CC2EBFBA-80B6-472E-A892-7560D60E53A0}"/>
                </a:ext>
              </a:extLst>
            </p:cNvPr>
            <p:cNvSpPr>
              <a:spLocks/>
            </p:cNvSpPr>
            <p:nvPr/>
          </p:nvSpPr>
          <p:spPr bwMode="auto">
            <a:xfrm>
              <a:off x="5043" y="1739"/>
              <a:ext cx="11" cy="3"/>
            </a:xfrm>
            <a:custGeom>
              <a:avLst/>
              <a:gdLst>
                <a:gd name="T0" fmla="*/ 9 w 9"/>
                <a:gd name="T1" fmla="*/ 1 h 2"/>
                <a:gd name="T2" fmla="*/ 0 w 9"/>
                <a:gd name="T3" fmla="*/ 1 h 2"/>
                <a:gd name="T4" fmla="*/ 9 w 9"/>
                <a:gd name="T5" fmla="*/ 1 h 2"/>
              </a:gdLst>
              <a:ahLst/>
              <a:cxnLst>
                <a:cxn ang="0">
                  <a:pos x="T0" y="T1"/>
                </a:cxn>
                <a:cxn ang="0">
                  <a:pos x="T2" y="T3"/>
                </a:cxn>
                <a:cxn ang="0">
                  <a:pos x="T4" y="T5"/>
                </a:cxn>
              </a:cxnLst>
              <a:rect l="0" t="0" r="r" b="b"/>
              <a:pathLst>
                <a:path w="9" h="2">
                  <a:moveTo>
                    <a:pt x="9" y="1"/>
                  </a:moveTo>
                  <a:cubicBezTo>
                    <a:pt x="8" y="0"/>
                    <a:pt x="3" y="1"/>
                    <a:pt x="0" y="1"/>
                  </a:cubicBezTo>
                  <a:cubicBezTo>
                    <a:pt x="2" y="2"/>
                    <a:pt x="6"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7993">
              <a:extLst>
                <a:ext uri="{FF2B5EF4-FFF2-40B4-BE49-F238E27FC236}">
                  <a16:creationId xmlns:a16="http://schemas.microsoft.com/office/drawing/2014/main" id="{50FADA90-760C-4628-9375-857E838977C3}"/>
                </a:ext>
              </a:extLst>
            </p:cNvPr>
            <p:cNvSpPr>
              <a:spLocks/>
            </p:cNvSpPr>
            <p:nvPr/>
          </p:nvSpPr>
          <p:spPr bwMode="auto">
            <a:xfrm>
              <a:off x="2867" y="1739"/>
              <a:ext cx="82" cy="2"/>
            </a:xfrm>
            <a:custGeom>
              <a:avLst/>
              <a:gdLst>
                <a:gd name="T0" fmla="*/ 67 w 67"/>
                <a:gd name="T1" fmla="*/ 0 h 1"/>
                <a:gd name="T2" fmla="*/ 0 w 67"/>
                <a:gd name="T3" fmla="*/ 1 h 1"/>
                <a:gd name="T4" fmla="*/ 67 w 67"/>
                <a:gd name="T5" fmla="*/ 0 h 1"/>
              </a:gdLst>
              <a:ahLst/>
              <a:cxnLst>
                <a:cxn ang="0">
                  <a:pos x="T0" y="T1"/>
                </a:cxn>
                <a:cxn ang="0">
                  <a:pos x="T2" y="T3"/>
                </a:cxn>
                <a:cxn ang="0">
                  <a:pos x="T4" y="T5"/>
                </a:cxn>
              </a:cxnLst>
              <a:rect l="0" t="0" r="r" b="b"/>
              <a:pathLst>
                <a:path w="67" h="1">
                  <a:moveTo>
                    <a:pt x="67" y="0"/>
                  </a:moveTo>
                  <a:cubicBezTo>
                    <a:pt x="0" y="1"/>
                    <a:pt x="0" y="1"/>
                    <a:pt x="0" y="1"/>
                  </a:cubicBezTo>
                  <a:cubicBezTo>
                    <a:pt x="19" y="1"/>
                    <a:pt x="37" y="1"/>
                    <a:pt x="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7994">
              <a:extLst>
                <a:ext uri="{FF2B5EF4-FFF2-40B4-BE49-F238E27FC236}">
                  <a16:creationId xmlns:a16="http://schemas.microsoft.com/office/drawing/2014/main" id="{93F9DB82-1B41-445A-ADA1-3C2A9BED789E}"/>
                </a:ext>
              </a:extLst>
            </p:cNvPr>
            <p:cNvSpPr>
              <a:spLocks/>
            </p:cNvSpPr>
            <p:nvPr/>
          </p:nvSpPr>
          <p:spPr bwMode="auto">
            <a:xfrm>
              <a:off x="4774" y="1743"/>
              <a:ext cx="63" cy="9"/>
            </a:xfrm>
            <a:custGeom>
              <a:avLst/>
              <a:gdLst>
                <a:gd name="T0" fmla="*/ 8 w 52"/>
                <a:gd name="T1" fmla="*/ 7 h 7"/>
                <a:gd name="T2" fmla="*/ 52 w 52"/>
                <a:gd name="T3" fmla="*/ 3 h 7"/>
                <a:gd name="T4" fmla="*/ 0 w 52"/>
                <a:gd name="T5" fmla="*/ 4 h 7"/>
                <a:gd name="T6" fmla="*/ 8 w 52"/>
                <a:gd name="T7" fmla="*/ 7 h 7"/>
              </a:gdLst>
              <a:ahLst/>
              <a:cxnLst>
                <a:cxn ang="0">
                  <a:pos x="T0" y="T1"/>
                </a:cxn>
                <a:cxn ang="0">
                  <a:pos x="T2" y="T3"/>
                </a:cxn>
                <a:cxn ang="0">
                  <a:pos x="T4" y="T5"/>
                </a:cxn>
                <a:cxn ang="0">
                  <a:pos x="T6" y="T7"/>
                </a:cxn>
              </a:cxnLst>
              <a:rect l="0" t="0" r="r" b="b"/>
              <a:pathLst>
                <a:path w="52" h="7">
                  <a:moveTo>
                    <a:pt x="8" y="7"/>
                  </a:moveTo>
                  <a:cubicBezTo>
                    <a:pt x="26" y="5"/>
                    <a:pt x="34" y="3"/>
                    <a:pt x="52" y="3"/>
                  </a:cubicBezTo>
                  <a:cubicBezTo>
                    <a:pt x="28" y="0"/>
                    <a:pt x="20" y="7"/>
                    <a:pt x="0" y="4"/>
                  </a:cubicBez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7995">
              <a:extLst>
                <a:ext uri="{FF2B5EF4-FFF2-40B4-BE49-F238E27FC236}">
                  <a16:creationId xmlns:a16="http://schemas.microsoft.com/office/drawing/2014/main" id="{64183448-45F1-4239-8D4B-23BA312ADF11}"/>
                </a:ext>
              </a:extLst>
            </p:cNvPr>
            <p:cNvSpPr>
              <a:spLocks/>
            </p:cNvSpPr>
            <p:nvPr/>
          </p:nvSpPr>
          <p:spPr bwMode="auto">
            <a:xfrm>
              <a:off x="4774" y="1738"/>
              <a:ext cx="23" cy="6"/>
            </a:xfrm>
            <a:custGeom>
              <a:avLst/>
              <a:gdLst>
                <a:gd name="T0" fmla="*/ 14 w 19"/>
                <a:gd name="T1" fmla="*/ 0 h 5"/>
                <a:gd name="T2" fmla="*/ 3 w 19"/>
                <a:gd name="T3" fmla="*/ 5 h 5"/>
                <a:gd name="T4" fmla="*/ 19 w 19"/>
                <a:gd name="T5" fmla="*/ 3 h 5"/>
                <a:gd name="T6" fmla="*/ 14 w 19"/>
                <a:gd name="T7" fmla="*/ 0 h 5"/>
              </a:gdLst>
              <a:ahLst/>
              <a:cxnLst>
                <a:cxn ang="0">
                  <a:pos x="T0" y="T1"/>
                </a:cxn>
                <a:cxn ang="0">
                  <a:pos x="T2" y="T3"/>
                </a:cxn>
                <a:cxn ang="0">
                  <a:pos x="T4" y="T5"/>
                </a:cxn>
                <a:cxn ang="0">
                  <a:pos x="T6" y="T7"/>
                </a:cxn>
              </a:cxnLst>
              <a:rect l="0" t="0" r="r" b="b"/>
              <a:pathLst>
                <a:path w="19" h="5">
                  <a:moveTo>
                    <a:pt x="14" y="0"/>
                  </a:moveTo>
                  <a:cubicBezTo>
                    <a:pt x="17" y="3"/>
                    <a:pt x="0" y="3"/>
                    <a:pt x="3" y="5"/>
                  </a:cubicBezTo>
                  <a:cubicBezTo>
                    <a:pt x="15" y="4"/>
                    <a:pt x="8" y="3"/>
                    <a:pt x="19" y="3"/>
                  </a:cubicBez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7996">
              <a:extLst>
                <a:ext uri="{FF2B5EF4-FFF2-40B4-BE49-F238E27FC236}">
                  <a16:creationId xmlns:a16="http://schemas.microsoft.com/office/drawing/2014/main" id="{51EAB8D9-8C35-4952-811D-84D881C7275F}"/>
                </a:ext>
              </a:extLst>
            </p:cNvPr>
            <p:cNvSpPr>
              <a:spLocks/>
            </p:cNvSpPr>
            <p:nvPr/>
          </p:nvSpPr>
          <p:spPr bwMode="auto">
            <a:xfrm>
              <a:off x="4883" y="1790"/>
              <a:ext cx="6" cy="1"/>
            </a:xfrm>
            <a:custGeom>
              <a:avLst/>
              <a:gdLst>
                <a:gd name="T0" fmla="*/ 6 w 6"/>
                <a:gd name="T1" fmla="*/ 0 h 1"/>
                <a:gd name="T2" fmla="*/ 0 w 6"/>
                <a:gd name="T3" fmla="*/ 1 h 1"/>
                <a:gd name="T4" fmla="*/ 5 w 6"/>
                <a:gd name="T5" fmla="*/ 1 h 1"/>
                <a:gd name="T6" fmla="*/ 6 w 6"/>
                <a:gd name="T7" fmla="*/ 0 h 1"/>
              </a:gdLst>
              <a:ahLst/>
              <a:cxnLst>
                <a:cxn ang="0">
                  <a:pos x="T0" y="T1"/>
                </a:cxn>
                <a:cxn ang="0">
                  <a:pos x="T2" y="T3"/>
                </a:cxn>
                <a:cxn ang="0">
                  <a:pos x="T4" y="T5"/>
                </a:cxn>
                <a:cxn ang="0">
                  <a:pos x="T6" y="T7"/>
                </a:cxn>
              </a:cxnLst>
              <a:rect l="0" t="0" r="r" b="b"/>
              <a:pathLst>
                <a:path w="6" h="1">
                  <a:moveTo>
                    <a:pt x="6" y="0"/>
                  </a:moveTo>
                  <a:lnTo>
                    <a:pt x="0" y="1"/>
                  </a:lnTo>
                  <a:lnTo>
                    <a:pt x="5"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7997">
              <a:extLst>
                <a:ext uri="{FF2B5EF4-FFF2-40B4-BE49-F238E27FC236}">
                  <a16:creationId xmlns:a16="http://schemas.microsoft.com/office/drawing/2014/main" id="{FB7399BD-C7A6-4751-9151-68C5DD6BCCDE}"/>
                </a:ext>
              </a:extLst>
            </p:cNvPr>
            <p:cNvSpPr>
              <a:spLocks/>
            </p:cNvSpPr>
            <p:nvPr/>
          </p:nvSpPr>
          <p:spPr bwMode="auto">
            <a:xfrm>
              <a:off x="4682" y="1739"/>
              <a:ext cx="11" cy="2"/>
            </a:xfrm>
            <a:custGeom>
              <a:avLst/>
              <a:gdLst>
                <a:gd name="T0" fmla="*/ 9 w 11"/>
                <a:gd name="T1" fmla="*/ 2 h 2"/>
                <a:gd name="T2" fmla="*/ 11 w 11"/>
                <a:gd name="T3" fmla="*/ 2 h 2"/>
                <a:gd name="T4" fmla="*/ 0 w 11"/>
                <a:gd name="T5" fmla="*/ 0 h 2"/>
                <a:gd name="T6" fmla="*/ 9 w 11"/>
                <a:gd name="T7" fmla="*/ 2 h 2"/>
              </a:gdLst>
              <a:ahLst/>
              <a:cxnLst>
                <a:cxn ang="0">
                  <a:pos x="T0" y="T1"/>
                </a:cxn>
                <a:cxn ang="0">
                  <a:pos x="T2" y="T3"/>
                </a:cxn>
                <a:cxn ang="0">
                  <a:pos x="T4" y="T5"/>
                </a:cxn>
                <a:cxn ang="0">
                  <a:pos x="T6" y="T7"/>
                </a:cxn>
              </a:cxnLst>
              <a:rect l="0" t="0" r="r" b="b"/>
              <a:pathLst>
                <a:path w="11" h="2">
                  <a:moveTo>
                    <a:pt x="9" y="2"/>
                  </a:moveTo>
                  <a:lnTo>
                    <a:pt x="11" y="2"/>
                  </a:lnTo>
                  <a:lnTo>
                    <a:pt x="0" y="0"/>
                  </a:lnTo>
                  <a:lnTo>
                    <a:pt x="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7998">
              <a:extLst>
                <a:ext uri="{FF2B5EF4-FFF2-40B4-BE49-F238E27FC236}">
                  <a16:creationId xmlns:a16="http://schemas.microsoft.com/office/drawing/2014/main" id="{C393D3B5-C250-4286-936D-57AC0704CF83}"/>
                </a:ext>
              </a:extLst>
            </p:cNvPr>
            <p:cNvSpPr>
              <a:spLocks/>
            </p:cNvSpPr>
            <p:nvPr/>
          </p:nvSpPr>
          <p:spPr bwMode="auto">
            <a:xfrm>
              <a:off x="4693" y="1739"/>
              <a:ext cx="3" cy="2"/>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lnTo>
                    <a:pt x="0"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7999">
              <a:extLst>
                <a:ext uri="{FF2B5EF4-FFF2-40B4-BE49-F238E27FC236}">
                  <a16:creationId xmlns:a16="http://schemas.microsoft.com/office/drawing/2014/main" id="{59897A99-5595-4867-91CD-19F1F4B01488}"/>
                </a:ext>
              </a:extLst>
            </p:cNvPr>
            <p:cNvSpPr>
              <a:spLocks/>
            </p:cNvSpPr>
            <p:nvPr/>
          </p:nvSpPr>
          <p:spPr bwMode="auto">
            <a:xfrm>
              <a:off x="4881" y="1795"/>
              <a:ext cx="16" cy="2"/>
            </a:xfrm>
            <a:custGeom>
              <a:avLst/>
              <a:gdLst>
                <a:gd name="T0" fmla="*/ 0 w 16"/>
                <a:gd name="T1" fmla="*/ 1 h 2"/>
                <a:gd name="T2" fmla="*/ 11 w 16"/>
                <a:gd name="T3" fmla="*/ 2 h 2"/>
                <a:gd name="T4" fmla="*/ 16 w 16"/>
                <a:gd name="T5" fmla="*/ 0 h 2"/>
                <a:gd name="T6" fmla="*/ 0 w 16"/>
                <a:gd name="T7" fmla="*/ 1 h 2"/>
              </a:gdLst>
              <a:ahLst/>
              <a:cxnLst>
                <a:cxn ang="0">
                  <a:pos x="T0" y="T1"/>
                </a:cxn>
                <a:cxn ang="0">
                  <a:pos x="T2" y="T3"/>
                </a:cxn>
                <a:cxn ang="0">
                  <a:pos x="T4" y="T5"/>
                </a:cxn>
                <a:cxn ang="0">
                  <a:pos x="T6" y="T7"/>
                </a:cxn>
              </a:cxnLst>
              <a:rect l="0" t="0" r="r" b="b"/>
              <a:pathLst>
                <a:path w="16" h="2">
                  <a:moveTo>
                    <a:pt x="0" y="1"/>
                  </a:moveTo>
                  <a:lnTo>
                    <a:pt x="11" y="2"/>
                  </a:lnTo>
                  <a:lnTo>
                    <a:pt x="16"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8000">
              <a:extLst>
                <a:ext uri="{FF2B5EF4-FFF2-40B4-BE49-F238E27FC236}">
                  <a16:creationId xmlns:a16="http://schemas.microsoft.com/office/drawing/2014/main" id="{2E64F953-01D7-4FF4-90D8-E807F7F6A221}"/>
                </a:ext>
              </a:extLst>
            </p:cNvPr>
            <p:cNvSpPr>
              <a:spLocks/>
            </p:cNvSpPr>
            <p:nvPr/>
          </p:nvSpPr>
          <p:spPr bwMode="auto">
            <a:xfrm>
              <a:off x="4790" y="1777"/>
              <a:ext cx="13" cy="3"/>
            </a:xfrm>
            <a:custGeom>
              <a:avLst/>
              <a:gdLst>
                <a:gd name="T0" fmla="*/ 4 w 11"/>
                <a:gd name="T1" fmla="*/ 2 h 2"/>
                <a:gd name="T2" fmla="*/ 11 w 11"/>
                <a:gd name="T3" fmla="*/ 1 h 2"/>
                <a:gd name="T4" fmla="*/ 4 w 11"/>
                <a:gd name="T5" fmla="*/ 2 h 2"/>
              </a:gdLst>
              <a:ahLst/>
              <a:cxnLst>
                <a:cxn ang="0">
                  <a:pos x="T0" y="T1"/>
                </a:cxn>
                <a:cxn ang="0">
                  <a:pos x="T2" y="T3"/>
                </a:cxn>
                <a:cxn ang="0">
                  <a:pos x="T4" y="T5"/>
                </a:cxn>
              </a:cxnLst>
              <a:rect l="0" t="0" r="r" b="b"/>
              <a:pathLst>
                <a:path w="11" h="2">
                  <a:moveTo>
                    <a:pt x="4" y="2"/>
                  </a:moveTo>
                  <a:cubicBezTo>
                    <a:pt x="11" y="1"/>
                    <a:pt x="11" y="1"/>
                    <a:pt x="11" y="1"/>
                  </a:cubicBezTo>
                  <a:cubicBezTo>
                    <a:pt x="10" y="1"/>
                    <a:pt x="0"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8001">
              <a:extLst>
                <a:ext uri="{FF2B5EF4-FFF2-40B4-BE49-F238E27FC236}">
                  <a16:creationId xmlns:a16="http://schemas.microsoft.com/office/drawing/2014/main" id="{A05CFD6E-8BD7-4D3B-B100-7895EAD7C186}"/>
                </a:ext>
              </a:extLst>
            </p:cNvPr>
            <p:cNvSpPr>
              <a:spLocks/>
            </p:cNvSpPr>
            <p:nvPr/>
          </p:nvSpPr>
          <p:spPr bwMode="auto">
            <a:xfrm>
              <a:off x="4613" y="1739"/>
              <a:ext cx="11" cy="3"/>
            </a:xfrm>
            <a:custGeom>
              <a:avLst/>
              <a:gdLst>
                <a:gd name="T0" fmla="*/ 11 w 11"/>
                <a:gd name="T1" fmla="*/ 0 h 3"/>
                <a:gd name="T2" fmla="*/ 0 w 11"/>
                <a:gd name="T3" fmla="*/ 2 h 3"/>
                <a:gd name="T4" fmla="*/ 1 w 11"/>
                <a:gd name="T5" fmla="*/ 3 h 3"/>
                <a:gd name="T6" fmla="*/ 11 w 11"/>
                <a:gd name="T7" fmla="*/ 2 h 3"/>
                <a:gd name="T8" fmla="*/ 11 w 11"/>
                <a:gd name="T9" fmla="*/ 0 h 3"/>
              </a:gdLst>
              <a:ahLst/>
              <a:cxnLst>
                <a:cxn ang="0">
                  <a:pos x="T0" y="T1"/>
                </a:cxn>
                <a:cxn ang="0">
                  <a:pos x="T2" y="T3"/>
                </a:cxn>
                <a:cxn ang="0">
                  <a:pos x="T4" y="T5"/>
                </a:cxn>
                <a:cxn ang="0">
                  <a:pos x="T6" y="T7"/>
                </a:cxn>
                <a:cxn ang="0">
                  <a:pos x="T8" y="T9"/>
                </a:cxn>
              </a:cxnLst>
              <a:rect l="0" t="0" r="r" b="b"/>
              <a:pathLst>
                <a:path w="11" h="3">
                  <a:moveTo>
                    <a:pt x="11" y="0"/>
                  </a:moveTo>
                  <a:lnTo>
                    <a:pt x="0" y="2"/>
                  </a:lnTo>
                  <a:lnTo>
                    <a:pt x="1" y="3"/>
                  </a:lnTo>
                  <a:lnTo>
                    <a:pt x="11" y="2"/>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8002">
              <a:extLst>
                <a:ext uri="{FF2B5EF4-FFF2-40B4-BE49-F238E27FC236}">
                  <a16:creationId xmlns:a16="http://schemas.microsoft.com/office/drawing/2014/main" id="{3BC92A9A-F9F1-4B64-9A71-7967ED357BA7}"/>
                </a:ext>
              </a:extLst>
            </p:cNvPr>
            <p:cNvSpPr>
              <a:spLocks/>
            </p:cNvSpPr>
            <p:nvPr/>
          </p:nvSpPr>
          <p:spPr bwMode="auto">
            <a:xfrm>
              <a:off x="4707" y="1788"/>
              <a:ext cx="24" cy="3"/>
            </a:xfrm>
            <a:custGeom>
              <a:avLst/>
              <a:gdLst>
                <a:gd name="T0" fmla="*/ 15 w 20"/>
                <a:gd name="T1" fmla="*/ 0 h 2"/>
                <a:gd name="T2" fmla="*/ 11 w 20"/>
                <a:gd name="T3" fmla="*/ 2 h 2"/>
                <a:gd name="T4" fmla="*/ 15 w 20"/>
                <a:gd name="T5" fmla="*/ 0 h 2"/>
              </a:gdLst>
              <a:ahLst/>
              <a:cxnLst>
                <a:cxn ang="0">
                  <a:pos x="T0" y="T1"/>
                </a:cxn>
                <a:cxn ang="0">
                  <a:pos x="T2" y="T3"/>
                </a:cxn>
                <a:cxn ang="0">
                  <a:pos x="T4" y="T5"/>
                </a:cxn>
              </a:cxnLst>
              <a:rect l="0" t="0" r="r" b="b"/>
              <a:pathLst>
                <a:path w="20" h="2">
                  <a:moveTo>
                    <a:pt x="15" y="0"/>
                  </a:moveTo>
                  <a:cubicBezTo>
                    <a:pt x="20" y="1"/>
                    <a:pt x="0" y="0"/>
                    <a:pt x="11" y="2"/>
                  </a:cubicBezTo>
                  <a:cubicBezTo>
                    <a:pt x="20" y="1"/>
                    <a:pt x="16" y="1"/>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8003">
              <a:extLst>
                <a:ext uri="{FF2B5EF4-FFF2-40B4-BE49-F238E27FC236}">
                  <a16:creationId xmlns:a16="http://schemas.microsoft.com/office/drawing/2014/main" id="{F0A50F49-7B74-4003-A826-993E16C65567}"/>
                </a:ext>
              </a:extLst>
            </p:cNvPr>
            <p:cNvSpPr>
              <a:spLocks/>
            </p:cNvSpPr>
            <p:nvPr/>
          </p:nvSpPr>
          <p:spPr bwMode="auto">
            <a:xfrm>
              <a:off x="4591" y="1772"/>
              <a:ext cx="4"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8004">
              <a:extLst>
                <a:ext uri="{FF2B5EF4-FFF2-40B4-BE49-F238E27FC236}">
                  <a16:creationId xmlns:a16="http://schemas.microsoft.com/office/drawing/2014/main" id="{D2A93A32-4575-48C8-8684-9C3E6E827981}"/>
                </a:ext>
              </a:extLst>
            </p:cNvPr>
            <p:cNvSpPr>
              <a:spLocks/>
            </p:cNvSpPr>
            <p:nvPr/>
          </p:nvSpPr>
          <p:spPr bwMode="auto">
            <a:xfrm>
              <a:off x="4595" y="1771"/>
              <a:ext cx="13" cy="2"/>
            </a:xfrm>
            <a:custGeom>
              <a:avLst/>
              <a:gdLst>
                <a:gd name="T0" fmla="*/ 0 w 11"/>
                <a:gd name="T1" fmla="*/ 1 h 2"/>
                <a:gd name="T2" fmla="*/ 11 w 11"/>
                <a:gd name="T3" fmla="*/ 1 h 2"/>
                <a:gd name="T4" fmla="*/ 0 w 11"/>
                <a:gd name="T5" fmla="*/ 1 h 2"/>
              </a:gdLst>
              <a:ahLst/>
              <a:cxnLst>
                <a:cxn ang="0">
                  <a:pos x="T0" y="T1"/>
                </a:cxn>
                <a:cxn ang="0">
                  <a:pos x="T2" y="T3"/>
                </a:cxn>
                <a:cxn ang="0">
                  <a:pos x="T4" y="T5"/>
                </a:cxn>
              </a:cxnLst>
              <a:rect l="0" t="0" r="r" b="b"/>
              <a:pathLst>
                <a:path w="11" h="2">
                  <a:moveTo>
                    <a:pt x="0" y="1"/>
                  </a:moveTo>
                  <a:cubicBezTo>
                    <a:pt x="4" y="1"/>
                    <a:pt x="8" y="2"/>
                    <a:pt x="11" y="1"/>
                  </a:cubicBezTo>
                  <a:cubicBezTo>
                    <a:pt x="6" y="0"/>
                    <a:pt x="4"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8005">
              <a:extLst>
                <a:ext uri="{FF2B5EF4-FFF2-40B4-BE49-F238E27FC236}">
                  <a16:creationId xmlns:a16="http://schemas.microsoft.com/office/drawing/2014/main" id="{0DA5A067-217A-4D40-A782-132155E9FD3A}"/>
                </a:ext>
              </a:extLst>
            </p:cNvPr>
            <p:cNvSpPr>
              <a:spLocks/>
            </p:cNvSpPr>
            <p:nvPr/>
          </p:nvSpPr>
          <p:spPr bwMode="auto">
            <a:xfrm>
              <a:off x="4540" y="1771"/>
              <a:ext cx="14" cy="2"/>
            </a:xfrm>
            <a:custGeom>
              <a:avLst/>
              <a:gdLst>
                <a:gd name="T0" fmla="*/ 1 w 12"/>
                <a:gd name="T1" fmla="*/ 1 h 2"/>
                <a:gd name="T2" fmla="*/ 5 w 12"/>
                <a:gd name="T3" fmla="*/ 1 h 2"/>
                <a:gd name="T4" fmla="*/ 6 w 12"/>
                <a:gd name="T5" fmla="*/ 1 h 2"/>
                <a:gd name="T6" fmla="*/ 10 w 12"/>
                <a:gd name="T7" fmla="*/ 0 h 2"/>
                <a:gd name="T8" fmla="*/ 12 w 12"/>
                <a:gd name="T9" fmla="*/ 0 h 2"/>
                <a:gd name="T10" fmla="*/ 9 w 12"/>
                <a:gd name="T11" fmla="*/ 0 h 2"/>
                <a:gd name="T12" fmla="*/ 1 w 1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1" y="1"/>
                  </a:moveTo>
                  <a:cubicBezTo>
                    <a:pt x="5" y="1"/>
                    <a:pt x="5" y="1"/>
                    <a:pt x="5" y="1"/>
                  </a:cubicBezTo>
                  <a:cubicBezTo>
                    <a:pt x="1" y="2"/>
                    <a:pt x="3" y="2"/>
                    <a:pt x="6" y="1"/>
                  </a:cubicBezTo>
                  <a:cubicBezTo>
                    <a:pt x="10" y="1"/>
                    <a:pt x="10" y="1"/>
                    <a:pt x="10" y="0"/>
                  </a:cubicBezTo>
                  <a:cubicBezTo>
                    <a:pt x="11" y="0"/>
                    <a:pt x="11" y="0"/>
                    <a:pt x="12" y="0"/>
                  </a:cubicBezTo>
                  <a:cubicBezTo>
                    <a:pt x="11" y="0"/>
                    <a:pt x="10" y="0"/>
                    <a:pt x="9" y="0"/>
                  </a:cubicBezTo>
                  <a:cubicBezTo>
                    <a:pt x="3"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8006">
              <a:extLst>
                <a:ext uri="{FF2B5EF4-FFF2-40B4-BE49-F238E27FC236}">
                  <a16:creationId xmlns:a16="http://schemas.microsoft.com/office/drawing/2014/main" id="{D50D690D-06B2-4048-AAA8-0B03C40CCA5A}"/>
                </a:ext>
              </a:extLst>
            </p:cNvPr>
            <p:cNvSpPr>
              <a:spLocks/>
            </p:cNvSpPr>
            <p:nvPr/>
          </p:nvSpPr>
          <p:spPr bwMode="auto">
            <a:xfrm>
              <a:off x="4341" y="1732"/>
              <a:ext cx="42" cy="5"/>
            </a:xfrm>
            <a:custGeom>
              <a:avLst/>
              <a:gdLst>
                <a:gd name="T0" fmla="*/ 0 w 34"/>
                <a:gd name="T1" fmla="*/ 1 h 4"/>
                <a:gd name="T2" fmla="*/ 16 w 34"/>
                <a:gd name="T3" fmla="*/ 3 h 4"/>
                <a:gd name="T4" fmla="*/ 34 w 34"/>
                <a:gd name="T5" fmla="*/ 0 h 4"/>
                <a:gd name="T6" fmla="*/ 0 w 34"/>
                <a:gd name="T7" fmla="*/ 1 h 4"/>
              </a:gdLst>
              <a:ahLst/>
              <a:cxnLst>
                <a:cxn ang="0">
                  <a:pos x="T0" y="T1"/>
                </a:cxn>
                <a:cxn ang="0">
                  <a:pos x="T2" y="T3"/>
                </a:cxn>
                <a:cxn ang="0">
                  <a:pos x="T4" y="T5"/>
                </a:cxn>
                <a:cxn ang="0">
                  <a:pos x="T6" y="T7"/>
                </a:cxn>
              </a:cxnLst>
              <a:rect l="0" t="0" r="r" b="b"/>
              <a:pathLst>
                <a:path w="34" h="4">
                  <a:moveTo>
                    <a:pt x="0" y="1"/>
                  </a:moveTo>
                  <a:cubicBezTo>
                    <a:pt x="13" y="1"/>
                    <a:pt x="17" y="2"/>
                    <a:pt x="16" y="3"/>
                  </a:cubicBezTo>
                  <a:cubicBezTo>
                    <a:pt x="28" y="4"/>
                    <a:pt x="26" y="1"/>
                    <a:pt x="34" y="0"/>
                  </a:cubicBezTo>
                  <a:cubicBezTo>
                    <a:pt x="20" y="1"/>
                    <a:pt x="17"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8007">
              <a:extLst>
                <a:ext uri="{FF2B5EF4-FFF2-40B4-BE49-F238E27FC236}">
                  <a16:creationId xmlns:a16="http://schemas.microsoft.com/office/drawing/2014/main" id="{B4FA291B-9013-4692-BDD2-71F76FC5138B}"/>
                </a:ext>
              </a:extLst>
            </p:cNvPr>
            <p:cNvSpPr>
              <a:spLocks/>
            </p:cNvSpPr>
            <p:nvPr/>
          </p:nvSpPr>
          <p:spPr bwMode="auto">
            <a:xfrm>
              <a:off x="4383" y="1732"/>
              <a:ext cx="6" cy="0"/>
            </a:xfrm>
            <a:custGeom>
              <a:avLst/>
              <a:gdLst>
                <a:gd name="T0" fmla="*/ 0 w 5"/>
                <a:gd name="T1" fmla="*/ 5 w 5"/>
                <a:gd name="T2" fmla="*/ 0 w 5"/>
              </a:gdLst>
              <a:ahLst/>
              <a:cxnLst>
                <a:cxn ang="0">
                  <a:pos x="T0" y="0"/>
                </a:cxn>
                <a:cxn ang="0">
                  <a:pos x="T1" y="0"/>
                </a:cxn>
                <a:cxn ang="0">
                  <a:pos x="T2" y="0"/>
                </a:cxn>
              </a:cxnLst>
              <a:rect l="0" t="0" r="r" b="b"/>
              <a:pathLst>
                <a:path w="5">
                  <a:moveTo>
                    <a:pt x="0" y="0"/>
                  </a:moveTo>
                  <a:cubicBezTo>
                    <a:pt x="1" y="0"/>
                    <a:pt x="3" y="0"/>
                    <a:pt x="5"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8008">
              <a:extLst>
                <a:ext uri="{FF2B5EF4-FFF2-40B4-BE49-F238E27FC236}">
                  <a16:creationId xmlns:a16="http://schemas.microsoft.com/office/drawing/2014/main" id="{FE88C14A-BD8A-4623-9421-9C521EF000D7}"/>
                </a:ext>
              </a:extLst>
            </p:cNvPr>
            <p:cNvSpPr>
              <a:spLocks/>
            </p:cNvSpPr>
            <p:nvPr/>
          </p:nvSpPr>
          <p:spPr bwMode="auto">
            <a:xfrm>
              <a:off x="4595" y="1792"/>
              <a:ext cx="9" cy="3"/>
            </a:xfrm>
            <a:custGeom>
              <a:avLst/>
              <a:gdLst>
                <a:gd name="T0" fmla="*/ 9 w 9"/>
                <a:gd name="T1" fmla="*/ 0 h 3"/>
                <a:gd name="T2" fmla="*/ 0 w 9"/>
                <a:gd name="T3" fmla="*/ 3 h 3"/>
                <a:gd name="T4" fmla="*/ 3 w 9"/>
                <a:gd name="T5" fmla="*/ 3 h 3"/>
                <a:gd name="T6" fmla="*/ 9 w 9"/>
                <a:gd name="T7" fmla="*/ 0 h 3"/>
              </a:gdLst>
              <a:ahLst/>
              <a:cxnLst>
                <a:cxn ang="0">
                  <a:pos x="T0" y="T1"/>
                </a:cxn>
                <a:cxn ang="0">
                  <a:pos x="T2" y="T3"/>
                </a:cxn>
                <a:cxn ang="0">
                  <a:pos x="T4" y="T5"/>
                </a:cxn>
                <a:cxn ang="0">
                  <a:pos x="T6" y="T7"/>
                </a:cxn>
              </a:cxnLst>
              <a:rect l="0" t="0" r="r" b="b"/>
              <a:pathLst>
                <a:path w="9" h="3">
                  <a:moveTo>
                    <a:pt x="9" y="0"/>
                  </a:moveTo>
                  <a:lnTo>
                    <a:pt x="0" y="3"/>
                  </a:lnTo>
                  <a:lnTo>
                    <a:pt x="3" y="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8009">
              <a:extLst>
                <a:ext uri="{FF2B5EF4-FFF2-40B4-BE49-F238E27FC236}">
                  <a16:creationId xmlns:a16="http://schemas.microsoft.com/office/drawing/2014/main" id="{70AB0EF0-A23B-4E1A-930A-58A0D9C71FDF}"/>
                </a:ext>
              </a:extLst>
            </p:cNvPr>
            <p:cNvSpPr>
              <a:spLocks/>
            </p:cNvSpPr>
            <p:nvPr/>
          </p:nvSpPr>
          <p:spPr bwMode="auto">
            <a:xfrm>
              <a:off x="4316" y="1731"/>
              <a:ext cx="13" cy="1"/>
            </a:xfrm>
            <a:custGeom>
              <a:avLst/>
              <a:gdLst>
                <a:gd name="T0" fmla="*/ 2 w 11"/>
                <a:gd name="T1" fmla="*/ 1 h 1"/>
                <a:gd name="T2" fmla="*/ 10 w 11"/>
                <a:gd name="T3" fmla="*/ 1 h 1"/>
                <a:gd name="T4" fmla="*/ 2 w 11"/>
                <a:gd name="T5" fmla="*/ 1 h 1"/>
              </a:gdLst>
              <a:ahLst/>
              <a:cxnLst>
                <a:cxn ang="0">
                  <a:pos x="T0" y="T1"/>
                </a:cxn>
                <a:cxn ang="0">
                  <a:pos x="T2" y="T3"/>
                </a:cxn>
                <a:cxn ang="0">
                  <a:pos x="T4" y="T5"/>
                </a:cxn>
              </a:cxnLst>
              <a:rect l="0" t="0" r="r" b="b"/>
              <a:pathLst>
                <a:path w="11" h="1">
                  <a:moveTo>
                    <a:pt x="2" y="1"/>
                  </a:moveTo>
                  <a:cubicBezTo>
                    <a:pt x="5" y="1"/>
                    <a:pt x="9" y="1"/>
                    <a:pt x="10" y="1"/>
                  </a:cubicBezTo>
                  <a:cubicBezTo>
                    <a:pt x="11" y="0"/>
                    <a:pt x="0"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8010">
              <a:extLst>
                <a:ext uri="{FF2B5EF4-FFF2-40B4-BE49-F238E27FC236}">
                  <a16:creationId xmlns:a16="http://schemas.microsoft.com/office/drawing/2014/main" id="{2939903A-A8E1-4FB4-A784-47CB42B6442C}"/>
                </a:ext>
              </a:extLst>
            </p:cNvPr>
            <p:cNvSpPr>
              <a:spLocks/>
            </p:cNvSpPr>
            <p:nvPr/>
          </p:nvSpPr>
          <p:spPr bwMode="auto">
            <a:xfrm>
              <a:off x="4379" y="1765"/>
              <a:ext cx="16" cy="3"/>
            </a:xfrm>
            <a:custGeom>
              <a:avLst/>
              <a:gdLst>
                <a:gd name="T0" fmla="*/ 0 w 13"/>
                <a:gd name="T1" fmla="*/ 2 h 3"/>
                <a:gd name="T2" fmla="*/ 13 w 13"/>
                <a:gd name="T3" fmla="*/ 3 h 3"/>
                <a:gd name="T4" fmla="*/ 0 w 13"/>
                <a:gd name="T5" fmla="*/ 2 h 3"/>
              </a:gdLst>
              <a:ahLst/>
              <a:cxnLst>
                <a:cxn ang="0">
                  <a:pos x="T0" y="T1"/>
                </a:cxn>
                <a:cxn ang="0">
                  <a:pos x="T2" y="T3"/>
                </a:cxn>
                <a:cxn ang="0">
                  <a:pos x="T4" y="T5"/>
                </a:cxn>
              </a:cxnLst>
              <a:rect l="0" t="0" r="r" b="b"/>
              <a:pathLst>
                <a:path w="13" h="3">
                  <a:moveTo>
                    <a:pt x="0" y="2"/>
                  </a:moveTo>
                  <a:cubicBezTo>
                    <a:pt x="1" y="3"/>
                    <a:pt x="10" y="3"/>
                    <a:pt x="13" y="3"/>
                  </a:cubicBezTo>
                  <a:cubicBezTo>
                    <a:pt x="8" y="3"/>
                    <a:pt x="4"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8011">
              <a:extLst>
                <a:ext uri="{FF2B5EF4-FFF2-40B4-BE49-F238E27FC236}">
                  <a16:creationId xmlns:a16="http://schemas.microsoft.com/office/drawing/2014/main" id="{7120D4D8-34D0-4758-B5FE-2CE3F82F624D}"/>
                </a:ext>
              </a:extLst>
            </p:cNvPr>
            <p:cNvSpPr>
              <a:spLocks/>
            </p:cNvSpPr>
            <p:nvPr/>
          </p:nvSpPr>
          <p:spPr bwMode="auto">
            <a:xfrm>
              <a:off x="4273" y="1738"/>
              <a:ext cx="16" cy="4"/>
            </a:xfrm>
            <a:custGeom>
              <a:avLst/>
              <a:gdLst>
                <a:gd name="T0" fmla="*/ 0 w 13"/>
                <a:gd name="T1" fmla="*/ 1 h 3"/>
                <a:gd name="T2" fmla="*/ 5 w 13"/>
                <a:gd name="T3" fmla="*/ 3 h 3"/>
                <a:gd name="T4" fmla="*/ 0 w 13"/>
                <a:gd name="T5" fmla="*/ 1 h 3"/>
              </a:gdLst>
              <a:ahLst/>
              <a:cxnLst>
                <a:cxn ang="0">
                  <a:pos x="T0" y="T1"/>
                </a:cxn>
                <a:cxn ang="0">
                  <a:pos x="T2" y="T3"/>
                </a:cxn>
                <a:cxn ang="0">
                  <a:pos x="T4" y="T5"/>
                </a:cxn>
              </a:cxnLst>
              <a:rect l="0" t="0" r="r" b="b"/>
              <a:pathLst>
                <a:path w="13" h="3">
                  <a:moveTo>
                    <a:pt x="0" y="1"/>
                  </a:moveTo>
                  <a:cubicBezTo>
                    <a:pt x="3" y="1"/>
                    <a:pt x="6" y="2"/>
                    <a:pt x="5" y="3"/>
                  </a:cubicBezTo>
                  <a:cubicBezTo>
                    <a:pt x="8" y="2"/>
                    <a:pt x="13"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8012">
              <a:extLst>
                <a:ext uri="{FF2B5EF4-FFF2-40B4-BE49-F238E27FC236}">
                  <a16:creationId xmlns:a16="http://schemas.microsoft.com/office/drawing/2014/main" id="{108EA410-B3C6-403B-8DD0-3D2282643FB1}"/>
                </a:ext>
              </a:extLst>
            </p:cNvPr>
            <p:cNvSpPr>
              <a:spLocks/>
            </p:cNvSpPr>
            <p:nvPr/>
          </p:nvSpPr>
          <p:spPr bwMode="auto">
            <a:xfrm>
              <a:off x="4350" y="1767"/>
              <a:ext cx="13" cy="1"/>
            </a:xfrm>
            <a:custGeom>
              <a:avLst/>
              <a:gdLst>
                <a:gd name="T0" fmla="*/ 0 w 13"/>
                <a:gd name="T1" fmla="*/ 0 h 1"/>
                <a:gd name="T2" fmla="*/ 2 w 13"/>
                <a:gd name="T3" fmla="*/ 1 h 1"/>
                <a:gd name="T4" fmla="*/ 13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2" y="1"/>
                  </a:lnTo>
                  <a:lnTo>
                    <a:pt x="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8013">
              <a:extLst>
                <a:ext uri="{FF2B5EF4-FFF2-40B4-BE49-F238E27FC236}">
                  <a16:creationId xmlns:a16="http://schemas.microsoft.com/office/drawing/2014/main" id="{8C595895-8D29-46FD-845D-71154DCA37CC}"/>
                </a:ext>
              </a:extLst>
            </p:cNvPr>
            <p:cNvSpPr>
              <a:spLocks/>
            </p:cNvSpPr>
            <p:nvPr/>
          </p:nvSpPr>
          <p:spPr bwMode="auto">
            <a:xfrm>
              <a:off x="4363" y="1785"/>
              <a:ext cx="38" cy="10"/>
            </a:xfrm>
            <a:custGeom>
              <a:avLst/>
              <a:gdLst>
                <a:gd name="T0" fmla="*/ 21 w 31"/>
                <a:gd name="T1" fmla="*/ 8 h 8"/>
                <a:gd name="T2" fmla="*/ 22 w 31"/>
                <a:gd name="T3" fmla="*/ 2 h 8"/>
                <a:gd name="T4" fmla="*/ 8 w 31"/>
                <a:gd name="T5" fmla="*/ 4 h 8"/>
                <a:gd name="T6" fmla="*/ 21 w 31"/>
                <a:gd name="T7" fmla="*/ 8 h 8"/>
              </a:gdLst>
              <a:ahLst/>
              <a:cxnLst>
                <a:cxn ang="0">
                  <a:pos x="T0" y="T1"/>
                </a:cxn>
                <a:cxn ang="0">
                  <a:pos x="T2" y="T3"/>
                </a:cxn>
                <a:cxn ang="0">
                  <a:pos x="T4" y="T5"/>
                </a:cxn>
                <a:cxn ang="0">
                  <a:pos x="T6" y="T7"/>
                </a:cxn>
              </a:cxnLst>
              <a:rect l="0" t="0" r="r" b="b"/>
              <a:pathLst>
                <a:path w="31" h="8">
                  <a:moveTo>
                    <a:pt x="21" y="8"/>
                  </a:moveTo>
                  <a:cubicBezTo>
                    <a:pt x="31" y="6"/>
                    <a:pt x="5" y="4"/>
                    <a:pt x="22" y="2"/>
                  </a:cubicBezTo>
                  <a:cubicBezTo>
                    <a:pt x="0" y="0"/>
                    <a:pt x="24" y="5"/>
                    <a:pt x="8" y="4"/>
                  </a:cubicBezTo>
                  <a:cubicBezTo>
                    <a:pt x="17" y="5"/>
                    <a:pt x="22" y="7"/>
                    <a:pt x="2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8014">
              <a:extLst>
                <a:ext uri="{FF2B5EF4-FFF2-40B4-BE49-F238E27FC236}">
                  <a16:creationId xmlns:a16="http://schemas.microsoft.com/office/drawing/2014/main" id="{31BB1D8D-C61E-4027-8E90-15B02535A83B}"/>
                </a:ext>
              </a:extLst>
            </p:cNvPr>
            <p:cNvSpPr>
              <a:spLocks/>
            </p:cNvSpPr>
            <p:nvPr/>
          </p:nvSpPr>
          <p:spPr bwMode="auto">
            <a:xfrm>
              <a:off x="4367" y="1790"/>
              <a:ext cx="6" cy="0"/>
            </a:xfrm>
            <a:custGeom>
              <a:avLst/>
              <a:gdLst>
                <a:gd name="T0" fmla="*/ 5 w 5"/>
                <a:gd name="T1" fmla="*/ 0 w 5"/>
                <a:gd name="T2" fmla="*/ 5 w 5"/>
              </a:gdLst>
              <a:ahLst/>
              <a:cxnLst>
                <a:cxn ang="0">
                  <a:pos x="T0" y="0"/>
                </a:cxn>
                <a:cxn ang="0">
                  <a:pos x="T1" y="0"/>
                </a:cxn>
                <a:cxn ang="0">
                  <a:pos x="T2" y="0"/>
                </a:cxn>
              </a:cxnLst>
              <a:rect l="0" t="0" r="r" b="b"/>
              <a:pathLst>
                <a:path w="5">
                  <a:moveTo>
                    <a:pt x="5" y="0"/>
                  </a:moveTo>
                  <a:cubicBezTo>
                    <a:pt x="3" y="0"/>
                    <a:pt x="2" y="0"/>
                    <a:pt x="0" y="0"/>
                  </a:cubicBezTo>
                  <a:cubicBezTo>
                    <a:pt x="2" y="0"/>
                    <a:pt x="3"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8015">
              <a:extLst>
                <a:ext uri="{FF2B5EF4-FFF2-40B4-BE49-F238E27FC236}">
                  <a16:creationId xmlns:a16="http://schemas.microsoft.com/office/drawing/2014/main" id="{65214FBA-F2F7-4618-9697-24B17FA49CB3}"/>
                </a:ext>
              </a:extLst>
            </p:cNvPr>
            <p:cNvSpPr>
              <a:spLocks/>
            </p:cNvSpPr>
            <p:nvPr/>
          </p:nvSpPr>
          <p:spPr bwMode="auto">
            <a:xfrm>
              <a:off x="4202" y="1776"/>
              <a:ext cx="4"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2" y="0"/>
                    <a:pt x="3" y="0"/>
                    <a:pt x="3"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8016">
              <a:extLst>
                <a:ext uri="{FF2B5EF4-FFF2-40B4-BE49-F238E27FC236}">
                  <a16:creationId xmlns:a16="http://schemas.microsoft.com/office/drawing/2014/main" id="{A67356C4-5658-434F-B976-96644A51C9A8}"/>
                </a:ext>
              </a:extLst>
            </p:cNvPr>
            <p:cNvSpPr>
              <a:spLocks/>
            </p:cNvSpPr>
            <p:nvPr/>
          </p:nvSpPr>
          <p:spPr bwMode="auto">
            <a:xfrm>
              <a:off x="4285" y="1788"/>
              <a:ext cx="43" cy="7"/>
            </a:xfrm>
            <a:custGeom>
              <a:avLst/>
              <a:gdLst>
                <a:gd name="T0" fmla="*/ 20 w 35"/>
                <a:gd name="T1" fmla="*/ 3 h 5"/>
                <a:gd name="T2" fmla="*/ 35 w 35"/>
                <a:gd name="T3" fmla="*/ 0 h 5"/>
                <a:gd name="T4" fmla="*/ 1 w 35"/>
                <a:gd name="T5" fmla="*/ 4 h 5"/>
                <a:gd name="T6" fmla="*/ 23 w 35"/>
                <a:gd name="T7" fmla="*/ 3 h 5"/>
                <a:gd name="T8" fmla="*/ 20 w 35"/>
                <a:gd name="T9" fmla="*/ 3 h 5"/>
              </a:gdLst>
              <a:ahLst/>
              <a:cxnLst>
                <a:cxn ang="0">
                  <a:pos x="T0" y="T1"/>
                </a:cxn>
                <a:cxn ang="0">
                  <a:pos x="T2" y="T3"/>
                </a:cxn>
                <a:cxn ang="0">
                  <a:pos x="T4" y="T5"/>
                </a:cxn>
                <a:cxn ang="0">
                  <a:pos x="T6" y="T7"/>
                </a:cxn>
                <a:cxn ang="0">
                  <a:pos x="T8" y="T9"/>
                </a:cxn>
              </a:cxnLst>
              <a:rect l="0" t="0" r="r" b="b"/>
              <a:pathLst>
                <a:path w="35" h="5">
                  <a:moveTo>
                    <a:pt x="20" y="3"/>
                  </a:moveTo>
                  <a:cubicBezTo>
                    <a:pt x="35" y="0"/>
                    <a:pt x="35" y="0"/>
                    <a:pt x="35" y="0"/>
                  </a:cubicBezTo>
                  <a:cubicBezTo>
                    <a:pt x="25" y="2"/>
                    <a:pt x="0" y="2"/>
                    <a:pt x="1" y="4"/>
                  </a:cubicBezTo>
                  <a:cubicBezTo>
                    <a:pt x="9" y="5"/>
                    <a:pt x="19" y="4"/>
                    <a:pt x="23" y="3"/>
                  </a:cubicBezTo>
                  <a:lnTo>
                    <a:pt x="2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8017">
              <a:extLst>
                <a:ext uri="{FF2B5EF4-FFF2-40B4-BE49-F238E27FC236}">
                  <a16:creationId xmlns:a16="http://schemas.microsoft.com/office/drawing/2014/main" id="{08915213-C89A-4371-AD32-63B325FC49F8}"/>
                </a:ext>
              </a:extLst>
            </p:cNvPr>
            <p:cNvSpPr>
              <a:spLocks/>
            </p:cNvSpPr>
            <p:nvPr/>
          </p:nvSpPr>
          <p:spPr bwMode="auto">
            <a:xfrm>
              <a:off x="4098" y="1731"/>
              <a:ext cx="12" cy="2"/>
            </a:xfrm>
            <a:custGeom>
              <a:avLst/>
              <a:gdLst>
                <a:gd name="T0" fmla="*/ 3 w 10"/>
                <a:gd name="T1" fmla="*/ 1 h 2"/>
                <a:gd name="T2" fmla="*/ 10 w 10"/>
                <a:gd name="T3" fmla="*/ 0 h 2"/>
                <a:gd name="T4" fmla="*/ 2 w 10"/>
                <a:gd name="T5" fmla="*/ 0 h 2"/>
                <a:gd name="T6" fmla="*/ 3 w 10"/>
                <a:gd name="T7" fmla="*/ 1 h 2"/>
              </a:gdLst>
              <a:ahLst/>
              <a:cxnLst>
                <a:cxn ang="0">
                  <a:pos x="T0" y="T1"/>
                </a:cxn>
                <a:cxn ang="0">
                  <a:pos x="T2" y="T3"/>
                </a:cxn>
                <a:cxn ang="0">
                  <a:pos x="T4" y="T5"/>
                </a:cxn>
                <a:cxn ang="0">
                  <a:pos x="T6" y="T7"/>
                </a:cxn>
              </a:cxnLst>
              <a:rect l="0" t="0" r="r" b="b"/>
              <a:pathLst>
                <a:path w="10" h="2">
                  <a:moveTo>
                    <a:pt x="3" y="1"/>
                  </a:moveTo>
                  <a:cubicBezTo>
                    <a:pt x="10" y="0"/>
                    <a:pt x="10" y="0"/>
                    <a:pt x="10" y="0"/>
                  </a:cubicBezTo>
                  <a:cubicBezTo>
                    <a:pt x="2" y="0"/>
                    <a:pt x="2" y="0"/>
                    <a:pt x="2" y="0"/>
                  </a:cubicBezTo>
                  <a:cubicBezTo>
                    <a:pt x="4" y="1"/>
                    <a:pt x="0"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8018">
              <a:extLst>
                <a:ext uri="{FF2B5EF4-FFF2-40B4-BE49-F238E27FC236}">
                  <a16:creationId xmlns:a16="http://schemas.microsoft.com/office/drawing/2014/main" id="{B1CDDCA8-7380-4E45-A53F-D93C5C91EFE2}"/>
                </a:ext>
              </a:extLst>
            </p:cNvPr>
            <p:cNvSpPr>
              <a:spLocks/>
            </p:cNvSpPr>
            <p:nvPr/>
          </p:nvSpPr>
          <p:spPr bwMode="auto">
            <a:xfrm>
              <a:off x="4098" y="1731"/>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8019">
              <a:extLst>
                <a:ext uri="{FF2B5EF4-FFF2-40B4-BE49-F238E27FC236}">
                  <a16:creationId xmlns:a16="http://schemas.microsoft.com/office/drawing/2014/main" id="{93F2178E-B1A2-450E-99FC-9C8918B58587}"/>
                </a:ext>
              </a:extLst>
            </p:cNvPr>
            <p:cNvSpPr>
              <a:spLocks/>
            </p:cNvSpPr>
            <p:nvPr/>
          </p:nvSpPr>
          <p:spPr bwMode="auto">
            <a:xfrm>
              <a:off x="4235" y="1773"/>
              <a:ext cx="17" cy="2"/>
            </a:xfrm>
            <a:custGeom>
              <a:avLst/>
              <a:gdLst>
                <a:gd name="T0" fmla="*/ 1 w 14"/>
                <a:gd name="T1" fmla="*/ 1 h 1"/>
                <a:gd name="T2" fmla="*/ 14 w 14"/>
                <a:gd name="T3" fmla="*/ 1 h 1"/>
                <a:gd name="T4" fmla="*/ 1 w 14"/>
                <a:gd name="T5" fmla="*/ 1 h 1"/>
              </a:gdLst>
              <a:ahLst/>
              <a:cxnLst>
                <a:cxn ang="0">
                  <a:pos x="T0" y="T1"/>
                </a:cxn>
                <a:cxn ang="0">
                  <a:pos x="T2" y="T3"/>
                </a:cxn>
                <a:cxn ang="0">
                  <a:pos x="T4" y="T5"/>
                </a:cxn>
              </a:cxnLst>
              <a:rect l="0" t="0" r="r" b="b"/>
              <a:pathLst>
                <a:path w="14" h="1">
                  <a:moveTo>
                    <a:pt x="1" y="1"/>
                  </a:moveTo>
                  <a:cubicBezTo>
                    <a:pt x="6" y="1"/>
                    <a:pt x="10" y="1"/>
                    <a:pt x="14" y="1"/>
                  </a:cubicBezTo>
                  <a:cubicBezTo>
                    <a:pt x="1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8020">
              <a:extLst>
                <a:ext uri="{FF2B5EF4-FFF2-40B4-BE49-F238E27FC236}">
                  <a16:creationId xmlns:a16="http://schemas.microsoft.com/office/drawing/2014/main" id="{839E38B5-2AE1-4DC9-B0D6-76E3F1FCF0EA}"/>
                </a:ext>
              </a:extLst>
            </p:cNvPr>
            <p:cNvSpPr>
              <a:spLocks/>
            </p:cNvSpPr>
            <p:nvPr/>
          </p:nvSpPr>
          <p:spPr bwMode="auto">
            <a:xfrm>
              <a:off x="4045" y="1737"/>
              <a:ext cx="14" cy="0"/>
            </a:xfrm>
            <a:custGeom>
              <a:avLst/>
              <a:gdLst>
                <a:gd name="T0" fmla="*/ 1 w 14"/>
                <a:gd name="T1" fmla="*/ 14 w 14"/>
                <a:gd name="T2" fmla="*/ 0 w 14"/>
                <a:gd name="T3" fmla="*/ 1 w 14"/>
              </a:gdLst>
              <a:ahLst/>
              <a:cxnLst>
                <a:cxn ang="0">
                  <a:pos x="T0" y="0"/>
                </a:cxn>
                <a:cxn ang="0">
                  <a:pos x="T1" y="0"/>
                </a:cxn>
                <a:cxn ang="0">
                  <a:pos x="T2" y="0"/>
                </a:cxn>
                <a:cxn ang="0">
                  <a:pos x="T3" y="0"/>
                </a:cxn>
              </a:cxnLst>
              <a:rect l="0" t="0" r="r" b="b"/>
              <a:pathLst>
                <a:path w="14">
                  <a:moveTo>
                    <a:pt x="1" y="0"/>
                  </a:moveTo>
                  <a:lnTo>
                    <a:pt x="14"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8021">
              <a:extLst>
                <a:ext uri="{FF2B5EF4-FFF2-40B4-BE49-F238E27FC236}">
                  <a16:creationId xmlns:a16="http://schemas.microsoft.com/office/drawing/2014/main" id="{93C9AC30-BB65-47A4-84DE-12D3242DFE87}"/>
                </a:ext>
              </a:extLst>
            </p:cNvPr>
            <p:cNvSpPr>
              <a:spLocks/>
            </p:cNvSpPr>
            <p:nvPr/>
          </p:nvSpPr>
          <p:spPr bwMode="auto">
            <a:xfrm>
              <a:off x="3973" y="1731"/>
              <a:ext cx="12" cy="2"/>
            </a:xfrm>
            <a:custGeom>
              <a:avLst/>
              <a:gdLst>
                <a:gd name="T0" fmla="*/ 12 w 12"/>
                <a:gd name="T1" fmla="*/ 1 h 2"/>
                <a:gd name="T2" fmla="*/ 11 w 12"/>
                <a:gd name="T3" fmla="*/ 0 h 2"/>
                <a:gd name="T4" fmla="*/ 0 w 12"/>
                <a:gd name="T5" fmla="*/ 1 h 2"/>
                <a:gd name="T6" fmla="*/ 3 w 12"/>
                <a:gd name="T7" fmla="*/ 2 h 2"/>
                <a:gd name="T8" fmla="*/ 12 w 12"/>
                <a:gd name="T9" fmla="*/ 1 h 2"/>
              </a:gdLst>
              <a:ahLst/>
              <a:cxnLst>
                <a:cxn ang="0">
                  <a:pos x="T0" y="T1"/>
                </a:cxn>
                <a:cxn ang="0">
                  <a:pos x="T2" y="T3"/>
                </a:cxn>
                <a:cxn ang="0">
                  <a:pos x="T4" y="T5"/>
                </a:cxn>
                <a:cxn ang="0">
                  <a:pos x="T6" y="T7"/>
                </a:cxn>
                <a:cxn ang="0">
                  <a:pos x="T8" y="T9"/>
                </a:cxn>
              </a:cxnLst>
              <a:rect l="0" t="0" r="r" b="b"/>
              <a:pathLst>
                <a:path w="12" h="2">
                  <a:moveTo>
                    <a:pt x="12" y="1"/>
                  </a:moveTo>
                  <a:lnTo>
                    <a:pt x="11" y="0"/>
                  </a:lnTo>
                  <a:lnTo>
                    <a:pt x="0" y="1"/>
                  </a:lnTo>
                  <a:lnTo>
                    <a:pt x="3" y="2"/>
                  </a:lnTo>
                  <a:lnTo>
                    <a:pt x="1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8022">
              <a:extLst>
                <a:ext uri="{FF2B5EF4-FFF2-40B4-BE49-F238E27FC236}">
                  <a16:creationId xmlns:a16="http://schemas.microsoft.com/office/drawing/2014/main" id="{CB89AF3E-B784-46C1-AF7D-072CA57261F1}"/>
                </a:ext>
              </a:extLst>
            </p:cNvPr>
            <p:cNvSpPr>
              <a:spLocks/>
            </p:cNvSpPr>
            <p:nvPr/>
          </p:nvSpPr>
          <p:spPr bwMode="auto">
            <a:xfrm>
              <a:off x="4061" y="1793"/>
              <a:ext cx="19" cy="3"/>
            </a:xfrm>
            <a:custGeom>
              <a:avLst/>
              <a:gdLst>
                <a:gd name="T0" fmla="*/ 3 w 16"/>
                <a:gd name="T1" fmla="*/ 2 h 2"/>
                <a:gd name="T2" fmla="*/ 14 w 16"/>
                <a:gd name="T3" fmla="*/ 0 h 2"/>
                <a:gd name="T4" fmla="*/ 0 w 16"/>
                <a:gd name="T5" fmla="*/ 0 h 2"/>
                <a:gd name="T6" fmla="*/ 12 w 16"/>
                <a:gd name="T7" fmla="*/ 0 h 2"/>
                <a:gd name="T8" fmla="*/ 3 w 16"/>
                <a:gd name="T9" fmla="*/ 2 h 2"/>
              </a:gdLst>
              <a:ahLst/>
              <a:cxnLst>
                <a:cxn ang="0">
                  <a:pos x="T0" y="T1"/>
                </a:cxn>
                <a:cxn ang="0">
                  <a:pos x="T2" y="T3"/>
                </a:cxn>
                <a:cxn ang="0">
                  <a:pos x="T4" y="T5"/>
                </a:cxn>
                <a:cxn ang="0">
                  <a:pos x="T6" y="T7"/>
                </a:cxn>
                <a:cxn ang="0">
                  <a:pos x="T8" y="T9"/>
                </a:cxn>
              </a:cxnLst>
              <a:rect l="0" t="0" r="r" b="b"/>
              <a:pathLst>
                <a:path w="16" h="2">
                  <a:moveTo>
                    <a:pt x="3" y="2"/>
                  </a:moveTo>
                  <a:cubicBezTo>
                    <a:pt x="10" y="2"/>
                    <a:pt x="16" y="0"/>
                    <a:pt x="14" y="0"/>
                  </a:cubicBezTo>
                  <a:cubicBezTo>
                    <a:pt x="0" y="0"/>
                    <a:pt x="0" y="0"/>
                    <a:pt x="0" y="0"/>
                  </a:cubicBezTo>
                  <a:cubicBezTo>
                    <a:pt x="4" y="2"/>
                    <a:pt x="4" y="0"/>
                    <a:pt x="12" y="0"/>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8023">
              <a:extLst>
                <a:ext uri="{FF2B5EF4-FFF2-40B4-BE49-F238E27FC236}">
                  <a16:creationId xmlns:a16="http://schemas.microsoft.com/office/drawing/2014/main" id="{92A903EF-C506-4D80-BB08-155406290D85}"/>
                </a:ext>
              </a:extLst>
            </p:cNvPr>
            <p:cNvSpPr>
              <a:spLocks/>
            </p:cNvSpPr>
            <p:nvPr/>
          </p:nvSpPr>
          <p:spPr bwMode="auto">
            <a:xfrm>
              <a:off x="3303" y="1729"/>
              <a:ext cx="317" cy="17"/>
            </a:xfrm>
            <a:custGeom>
              <a:avLst/>
              <a:gdLst>
                <a:gd name="T0" fmla="*/ 193 w 260"/>
                <a:gd name="T1" fmla="*/ 6 h 13"/>
                <a:gd name="T2" fmla="*/ 212 w 260"/>
                <a:gd name="T3" fmla="*/ 6 h 13"/>
                <a:gd name="T4" fmla="*/ 207 w 260"/>
                <a:gd name="T5" fmla="*/ 8 h 13"/>
                <a:gd name="T6" fmla="*/ 219 w 260"/>
                <a:gd name="T7" fmla="*/ 5 h 13"/>
                <a:gd name="T8" fmla="*/ 199 w 260"/>
                <a:gd name="T9" fmla="*/ 11 h 13"/>
                <a:gd name="T10" fmla="*/ 238 w 260"/>
                <a:gd name="T11" fmla="*/ 9 h 13"/>
                <a:gd name="T12" fmla="*/ 227 w 260"/>
                <a:gd name="T13" fmla="*/ 7 h 13"/>
                <a:gd name="T14" fmla="*/ 254 w 260"/>
                <a:gd name="T15" fmla="*/ 5 h 13"/>
                <a:gd name="T16" fmla="*/ 256 w 260"/>
                <a:gd name="T17" fmla="*/ 3 h 13"/>
                <a:gd name="T18" fmla="*/ 258 w 260"/>
                <a:gd name="T19" fmla="*/ 2 h 13"/>
                <a:gd name="T20" fmla="*/ 260 w 260"/>
                <a:gd name="T21" fmla="*/ 2 h 13"/>
                <a:gd name="T22" fmla="*/ 259 w 260"/>
                <a:gd name="T23" fmla="*/ 2 h 13"/>
                <a:gd name="T24" fmla="*/ 257 w 260"/>
                <a:gd name="T25" fmla="*/ 1 h 13"/>
                <a:gd name="T26" fmla="*/ 234 w 260"/>
                <a:gd name="T27" fmla="*/ 0 h 13"/>
                <a:gd name="T28" fmla="*/ 205 w 260"/>
                <a:gd name="T29" fmla="*/ 2 h 13"/>
                <a:gd name="T30" fmla="*/ 196 w 260"/>
                <a:gd name="T31" fmla="*/ 2 h 13"/>
                <a:gd name="T32" fmla="*/ 192 w 260"/>
                <a:gd name="T33" fmla="*/ 2 h 13"/>
                <a:gd name="T34" fmla="*/ 198 w 260"/>
                <a:gd name="T35" fmla="*/ 0 h 13"/>
                <a:gd name="T36" fmla="*/ 180 w 260"/>
                <a:gd name="T37" fmla="*/ 2 h 13"/>
                <a:gd name="T38" fmla="*/ 148 w 260"/>
                <a:gd name="T39" fmla="*/ 2 h 13"/>
                <a:gd name="T40" fmla="*/ 145 w 260"/>
                <a:gd name="T41" fmla="*/ 1 h 13"/>
                <a:gd name="T42" fmla="*/ 144 w 260"/>
                <a:gd name="T43" fmla="*/ 2 h 13"/>
                <a:gd name="T44" fmla="*/ 0 w 260"/>
                <a:gd name="T45" fmla="*/ 2 h 13"/>
                <a:gd name="T46" fmla="*/ 21 w 260"/>
                <a:gd name="T47" fmla="*/ 4 h 13"/>
                <a:gd name="T48" fmla="*/ 29 w 260"/>
                <a:gd name="T49" fmla="*/ 7 h 13"/>
                <a:gd name="T50" fmla="*/ 13 w 260"/>
                <a:gd name="T51" fmla="*/ 7 h 13"/>
                <a:gd name="T52" fmla="*/ 17 w 260"/>
                <a:gd name="T53" fmla="*/ 11 h 13"/>
                <a:gd name="T54" fmla="*/ 55 w 260"/>
                <a:gd name="T55" fmla="*/ 7 h 13"/>
                <a:gd name="T56" fmla="*/ 61 w 260"/>
                <a:gd name="T57" fmla="*/ 10 h 13"/>
                <a:gd name="T58" fmla="*/ 58 w 260"/>
                <a:gd name="T59" fmla="*/ 10 h 13"/>
                <a:gd name="T60" fmla="*/ 84 w 260"/>
                <a:gd name="T61" fmla="*/ 9 h 13"/>
                <a:gd name="T62" fmla="*/ 84 w 260"/>
                <a:gd name="T63" fmla="*/ 11 h 13"/>
                <a:gd name="T64" fmla="*/ 118 w 260"/>
                <a:gd name="T65" fmla="*/ 10 h 13"/>
                <a:gd name="T66" fmla="*/ 117 w 260"/>
                <a:gd name="T67" fmla="*/ 10 h 13"/>
                <a:gd name="T68" fmla="*/ 161 w 260"/>
                <a:gd name="T69" fmla="*/ 8 h 13"/>
                <a:gd name="T70" fmla="*/ 147 w 260"/>
                <a:gd name="T71" fmla="*/ 11 h 13"/>
                <a:gd name="T72" fmla="*/ 167 w 260"/>
                <a:gd name="T73" fmla="*/ 10 h 13"/>
                <a:gd name="T74" fmla="*/ 161 w 260"/>
                <a:gd name="T75" fmla="*/ 12 h 13"/>
                <a:gd name="T76" fmla="*/ 196 w 260"/>
                <a:gd name="T77" fmla="*/ 8 h 13"/>
                <a:gd name="T78" fmla="*/ 193 w 260"/>
                <a:gd name="T7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0" h="13">
                  <a:moveTo>
                    <a:pt x="193" y="6"/>
                  </a:moveTo>
                  <a:cubicBezTo>
                    <a:pt x="196" y="4"/>
                    <a:pt x="212" y="5"/>
                    <a:pt x="212" y="6"/>
                  </a:cubicBezTo>
                  <a:cubicBezTo>
                    <a:pt x="210" y="7"/>
                    <a:pt x="202" y="8"/>
                    <a:pt x="207" y="8"/>
                  </a:cubicBezTo>
                  <a:cubicBezTo>
                    <a:pt x="219" y="5"/>
                    <a:pt x="219" y="5"/>
                    <a:pt x="219" y="5"/>
                  </a:cubicBezTo>
                  <a:cubicBezTo>
                    <a:pt x="235" y="7"/>
                    <a:pt x="207" y="9"/>
                    <a:pt x="199" y="11"/>
                  </a:cubicBezTo>
                  <a:cubicBezTo>
                    <a:pt x="216" y="11"/>
                    <a:pt x="220" y="9"/>
                    <a:pt x="238" y="9"/>
                  </a:cubicBezTo>
                  <a:cubicBezTo>
                    <a:pt x="233" y="9"/>
                    <a:pt x="229" y="8"/>
                    <a:pt x="227" y="7"/>
                  </a:cubicBezTo>
                  <a:cubicBezTo>
                    <a:pt x="226" y="5"/>
                    <a:pt x="242" y="6"/>
                    <a:pt x="254" y="5"/>
                  </a:cubicBezTo>
                  <a:cubicBezTo>
                    <a:pt x="246" y="4"/>
                    <a:pt x="251" y="4"/>
                    <a:pt x="256" y="3"/>
                  </a:cubicBezTo>
                  <a:cubicBezTo>
                    <a:pt x="257" y="3"/>
                    <a:pt x="258" y="2"/>
                    <a:pt x="258" y="2"/>
                  </a:cubicBezTo>
                  <a:cubicBezTo>
                    <a:pt x="259" y="2"/>
                    <a:pt x="259" y="2"/>
                    <a:pt x="260" y="2"/>
                  </a:cubicBezTo>
                  <a:cubicBezTo>
                    <a:pt x="259" y="2"/>
                    <a:pt x="259" y="2"/>
                    <a:pt x="259" y="2"/>
                  </a:cubicBezTo>
                  <a:cubicBezTo>
                    <a:pt x="259" y="2"/>
                    <a:pt x="258" y="1"/>
                    <a:pt x="257" y="1"/>
                  </a:cubicBezTo>
                  <a:cubicBezTo>
                    <a:pt x="248" y="2"/>
                    <a:pt x="240" y="0"/>
                    <a:pt x="234" y="0"/>
                  </a:cubicBezTo>
                  <a:cubicBezTo>
                    <a:pt x="240" y="3"/>
                    <a:pt x="213" y="0"/>
                    <a:pt x="205" y="2"/>
                  </a:cubicBezTo>
                  <a:cubicBezTo>
                    <a:pt x="196" y="2"/>
                    <a:pt x="196" y="2"/>
                    <a:pt x="196" y="2"/>
                  </a:cubicBezTo>
                  <a:cubicBezTo>
                    <a:pt x="192" y="2"/>
                    <a:pt x="192" y="2"/>
                    <a:pt x="192" y="2"/>
                  </a:cubicBezTo>
                  <a:cubicBezTo>
                    <a:pt x="192" y="2"/>
                    <a:pt x="193" y="1"/>
                    <a:pt x="198" y="0"/>
                  </a:cubicBezTo>
                  <a:cubicBezTo>
                    <a:pt x="193" y="1"/>
                    <a:pt x="179" y="1"/>
                    <a:pt x="180" y="2"/>
                  </a:cubicBezTo>
                  <a:cubicBezTo>
                    <a:pt x="148" y="2"/>
                    <a:pt x="148" y="2"/>
                    <a:pt x="148" y="2"/>
                  </a:cubicBezTo>
                  <a:cubicBezTo>
                    <a:pt x="146" y="2"/>
                    <a:pt x="145" y="2"/>
                    <a:pt x="145" y="1"/>
                  </a:cubicBezTo>
                  <a:cubicBezTo>
                    <a:pt x="144" y="2"/>
                    <a:pt x="143" y="2"/>
                    <a:pt x="144" y="2"/>
                  </a:cubicBezTo>
                  <a:cubicBezTo>
                    <a:pt x="0" y="2"/>
                    <a:pt x="0" y="2"/>
                    <a:pt x="0" y="2"/>
                  </a:cubicBezTo>
                  <a:cubicBezTo>
                    <a:pt x="7" y="3"/>
                    <a:pt x="13" y="4"/>
                    <a:pt x="21" y="4"/>
                  </a:cubicBezTo>
                  <a:cubicBezTo>
                    <a:pt x="10" y="7"/>
                    <a:pt x="33" y="4"/>
                    <a:pt x="29" y="7"/>
                  </a:cubicBezTo>
                  <a:cubicBezTo>
                    <a:pt x="24" y="8"/>
                    <a:pt x="17" y="7"/>
                    <a:pt x="13" y="7"/>
                  </a:cubicBezTo>
                  <a:cubicBezTo>
                    <a:pt x="11" y="8"/>
                    <a:pt x="18" y="9"/>
                    <a:pt x="17" y="11"/>
                  </a:cubicBezTo>
                  <a:cubicBezTo>
                    <a:pt x="35" y="12"/>
                    <a:pt x="38" y="6"/>
                    <a:pt x="55" y="7"/>
                  </a:cubicBezTo>
                  <a:cubicBezTo>
                    <a:pt x="55" y="9"/>
                    <a:pt x="49" y="10"/>
                    <a:pt x="61" y="10"/>
                  </a:cubicBezTo>
                  <a:cubicBezTo>
                    <a:pt x="58" y="10"/>
                    <a:pt x="58" y="10"/>
                    <a:pt x="58" y="10"/>
                  </a:cubicBezTo>
                  <a:cubicBezTo>
                    <a:pt x="76" y="8"/>
                    <a:pt x="72" y="13"/>
                    <a:pt x="84" y="9"/>
                  </a:cubicBezTo>
                  <a:cubicBezTo>
                    <a:pt x="84" y="11"/>
                    <a:pt x="84" y="11"/>
                    <a:pt x="84" y="11"/>
                  </a:cubicBezTo>
                  <a:cubicBezTo>
                    <a:pt x="92" y="10"/>
                    <a:pt x="108" y="10"/>
                    <a:pt x="118" y="10"/>
                  </a:cubicBezTo>
                  <a:cubicBezTo>
                    <a:pt x="117" y="10"/>
                    <a:pt x="117" y="10"/>
                    <a:pt x="117" y="10"/>
                  </a:cubicBezTo>
                  <a:cubicBezTo>
                    <a:pt x="143" y="8"/>
                    <a:pt x="132" y="9"/>
                    <a:pt x="161" y="8"/>
                  </a:cubicBezTo>
                  <a:cubicBezTo>
                    <a:pt x="147" y="11"/>
                    <a:pt x="147" y="11"/>
                    <a:pt x="147" y="11"/>
                  </a:cubicBezTo>
                  <a:cubicBezTo>
                    <a:pt x="157" y="12"/>
                    <a:pt x="159" y="9"/>
                    <a:pt x="167" y="10"/>
                  </a:cubicBezTo>
                  <a:cubicBezTo>
                    <a:pt x="166" y="10"/>
                    <a:pt x="168" y="11"/>
                    <a:pt x="161" y="12"/>
                  </a:cubicBezTo>
                  <a:cubicBezTo>
                    <a:pt x="196" y="8"/>
                    <a:pt x="196" y="8"/>
                    <a:pt x="196" y="8"/>
                  </a:cubicBezTo>
                  <a:cubicBezTo>
                    <a:pt x="205" y="7"/>
                    <a:pt x="194" y="7"/>
                    <a:pt x="19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8024">
              <a:extLst>
                <a:ext uri="{FF2B5EF4-FFF2-40B4-BE49-F238E27FC236}">
                  <a16:creationId xmlns:a16="http://schemas.microsoft.com/office/drawing/2014/main" id="{93CE96E4-9267-411F-97A4-70F8E220D41D}"/>
                </a:ext>
              </a:extLst>
            </p:cNvPr>
            <p:cNvSpPr>
              <a:spLocks/>
            </p:cNvSpPr>
            <p:nvPr/>
          </p:nvSpPr>
          <p:spPr bwMode="auto">
            <a:xfrm>
              <a:off x="3593" y="1741"/>
              <a:ext cx="7"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2" y="0"/>
                    <a:pt x="4" y="0"/>
                    <a:pt x="6" y="0"/>
                  </a:cubicBezTo>
                  <a:cubicBezTo>
                    <a:pt x="4"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8025">
              <a:extLst>
                <a:ext uri="{FF2B5EF4-FFF2-40B4-BE49-F238E27FC236}">
                  <a16:creationId xmlns:a16="http://schemas.microsoft.com/office/drawing/2014/main" id="{613B9B53-90FC-42FA-888F-38C75BDDF67A}"/>
                </a:ext>
              </a:extLst>
            </p:cNvPr>
            <p:cNvSpPr>
              <a:spLocks/>
            </p:cNvSpPr>
            <p:nvPr/>
          </p:nvSpPr>
          <p:spPr bwMode="auto">
            <a:xfrm>
              <a:off x="3291" y="1732"/>
              <a:ext cx="12"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cubicBezTo>
                    <a:pt x="10" y="0"/>
                    <a:pt x="10" y="0"/>
                    <a:pt x="10" y="0"/>
                  </a:cubicBezTo>
                  <a:cubicBezTo>
                    <a:pt x="7" y="0"/>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8026">
              <a:extLst>
                <a:ext uri="{FF2B5EF4-FFF2-40B4-BE49-F238E27FC236}">
                  <a16:creationId xmlns:a16="http://schemas.microsoft.com/office/drawing/2014/main" id="{280B33F8-9CF7-4EC3-AF78-49CD337DD2BF}"/>
                </a:ext>
              </a:extLst>
            </p:cNvPr>
            <p:cNvSpPr>
              <a:spLocks/>
            </p:cNvSpPr>
            <p:nvPr/>
          </p:nvSpPr>
          <p:spPr bwMode="auto">
            <a:xfrm>
              <a:off x="3632" y="1732"/>
              <a:ext cx="29" cy="2"/>
            </a:xfrm>
            <a:custGeom>
              <a:avLst/>
              <a:gdLst>
                <a:gd name="T0" fmla="*/ 18 w 24"/>
                <a:gd name="T1" fmla="*/ 2 h 2"/>
                <a:gd name="T2" fmla="*/ 24 w 24"/>
                <a:gd name="T3" fmla="*/ 0 h 2"/>
                <a:gd name="T4" fmla="*/ 2 w 24"/>
                <a:gd name="T5" fmla="*/ 0 h 2"/>
                <a:gd name="T6" fmla="*/ 0 w 24"/>
                <a:gd name="T7" fmla="*/ 2 h 2"/>
                <a:gd name="T8" fmla="*/ 18 w 24"/>
                <a:gd name="T9" fmla="*/ 2 h 2"/>
              </a:gdLst>
              <a:ahLst/>
              <a:cxnLst>
                <a:cxn ang="0">
                  <a:pos x="T0" y="T1"/>
                </a:cxn>
                <a:cxn ang="0">
                  <a:pos x="T2" y="T3"/>
                </a:cxn>
                <a:cxn ang="0">
                  <a:pos x="T4" y="T5"/>
                </a:cxn>
                <a:cxn ang="0">
                  <a:pos x="T6" y="T7"/>
                </a:cxn>
                <a:cxn ang="0">
                  <a:pos x="T8" y="T9"/>
                </a:cxn>
              </a:cxnLst>
              <a:rect l="0" t="0" r="r" b="b"/>
              <a:pathLst>
                <a:path w="24" h="2">
                  <a:moveTo>
                    <a:pt x="18" y="2"/>
                  </a:moveTo>
                  <a:cubicBezTo>
                    <a:pt x="12" y="1"/>
                    <a:pt x="23" y="1"/>
                    <a:pt x="24" y="0"/>
                  </a:cubicBezTo>
                  <a:cubicBezTo>
                    <a:pt x="2" y="0"/>
                    <a:pt x="2" y="0"/>
                    <a:pt x="2" y="0"/>
                  </a:cubicBezTo>
                  <a:cubicBezTo>
                    <a:pt x="2" y="1"/>
                    <a:pt x="0" y="2"/>
                    <a:pt x="0" y="2"/>
                  </a:cubicBez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8027">
              <a:extLst>
                <a:ext uri="{FF2B5EF4-FFF2-40B4-BE49-F238E27FC236}">
                  <a16:creationId xmlns:a16="http://schemas.microsoft.com/office/drawing/2014/main" id="{E32E0639-3568-4991-BD6B-37D6909DC095}"/>
                </a:ext>
              </a:extLst>
            </p:cNvPr>
            <p:cNvSpPr>
              <a:spLocks/>
            </p:cNvSpPr>
            <p:nvPr/>
          </p:nvSpPr>
          <p:spPr bwMode="auto">
            <a:xfrm>
              <a:off x="3620" y="1729"/>
              <a:ext cx="15" cy="3"/>
            </a:xfrm>
            <a:custGeom>
              <a:avLst/>
              <a:gdLst>
                <a:gd name="T0" fmla="*/ 6 w 12"/>
                <a:gd name="T1" fmla="*/ 0 h 2"/>
                <a:gd name="T2" fmla="*/ 0 w 12"/>
                <a:gd name="T3" fmla="*/ 2 h 2"/>
                <a:gd name="T4" fmla="*/ 12 w 12"/>
                <a:gd name="T5" fmla="*/ 2 h 2"/>
                <a:gd name="T6" fmla="*/ 6 w 12"/>
                <a:gd name="T7" fmla="*/ 0 h 2"/>
              </a:gdLst>
              <a:ahLst/>
              <a:cxnLst>
                <a:cxn ang="0">
                  <a:pos x="T0" y="T1"/>
                </a:cxn>
                <a:cxn ang="0">
                  <a:pos x="T2" y="T3"/>
                </a:cxn>
                <a:cxn ang="0">
                  <a:pos x="T4" y="T5"/>
                </a:cxn>
                <a:cxn ang="0">
                  <a:pos x="T6" y="T7"/>
                </a:cxn>
              </a:cxnLst>
              <a:rect l="0" t="0" r="r" b="b"/>
              <a:pathLst>
                <a:path w="12" h="2">
                  <a:moveTo>
                    <a:pt x="6" y="0"/>
                  </a:moveTo>
                  <a:cubicBezTo>
                    <a:pt x="5" y="1"/>
                    <a:pt x="3" y="1"/>
                    <a:pt x="0" y="2"/>
                  </a:cubicBezTo>
                  <a:cubicBezTo>
                    <a:pt x="12" y="2"/>
                    <a:pt x="12" y="2"/>
                    <a:pt x="12" y="2"/>
                  </a:cubicBezTo>
                  <a:cubicBezTo>
                    <a:pt x="12" y="1"/>
                    <a:pt x="11"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8028">
              <a:extLst>
                <a:ext uri="{FF2B5EF4-FFF2-40B4-BE49-F238E27FC236}">
                  <a16:creationId xmlns:a16="http://schemas.microsoft.com/office/drawing/2014/main" id="{679D5172-33A1-4DB6-B5E5-4AD6CEA2A3C9}"/>
                </a:ext>
              </a:extLst>
            </p:cNvPr>
            <p:cNvSpPr>
              <a:spLocks/>
            </p:cNvSpPr>
            <p:nvPr/>
          </p:nvSpPr>
          <p:spPr bwMode="auto">
            <a:xfrm>
              <a:off x="3618" y="1785"/>
              <a:ext cx="12" cy="0"/>
            </a:xfrm>
            <a:custGeom>
              <a:avLst/>
              <a:gdLst>
                <a:gd name="T0" fmla="*/ 12 w 12"/>
                <a:gd name="T1" fmla="*/ 7 w 12"/>
                <a:gd name="T2" fmla="*/ 0 w 12"/>
                <a:gd name="T3" fmla="*/ 12 w 12"/>
              </a:gdLst>
              <a:ahLst/>
              <a:cxnLst>
                <a:cxn ang="0">
                  <a:pos x="T0" y="0"/>
                </a:cxn>
                <a:cxn ang="0">
                  <a:pos x="T1" y="0"/>
                </a:cxn>
                <a:cxn ang="0">
                  <a:pos x="T2" y="0"/>
                </a:cxn>
                <a:cxn ang="0">
                  <a:pos x="T3" y="0"/>
                </a:cxn>
              </a:cxnLst>
              <a:rect l="0" t="0" r="r" b="b"/>
              <a:pathLst>
                <a:path w="12">
                  <a:moveTo>
                    <a:pt x="12" y="0"/>
                  </a:moveTo>
                  <a:lnTo>
                    <a:pt x="7" y="0"/>
                  </a:lnTo>
                  <a:lnTo>
                    <a:pt x="0"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8029">
              <a:extLst>
                <a:ext uri="{FF2B5EF4-FFF2-40B4-BE49-F238E27FC236}">
                  <a16:creationId xmlns:a16="http://schemas.microsoft.com/office/drawing/2014/main" id="{6ADCF557-0810-45CC-A180-D457570036C6}"/>
                </a:ext>
              </a:extLst>
            </p:cNvPr>
            <p:cNvSpPr>
              <a:spLocks/>
            </p:cNvSpPr>
            <p:nvPr/>
          </p:nvSpPr>
          <p:spPr bwMode="auto">
            <a:xfrm>
              <a:off x="3555" y="1780"/>
              <a:ext cx="21" cy="1"/>
            </a:xfrm>
            <a:custGeom>
              <a:avLst/>
              <a:gdLst>
                <a:gd name="T0" fmla="*/ 0 w 17"/>
                <a:gd name="T1" fmla="*/ 0 h 1"/>
                <a:gd name="T2" fmla="*/ 17 w 17"/>
                <a:gd name="T3" fmla="*/ 0 h 1"/>
                <a:gd name="T4" fmla="*/ 0 w 17"/>
                <a:gd name="T5" fmla="*/ 0 h 1"/>
              </a:gdLst>
              <a:ahLst/>
              <a:cxnLst>
                <a:cxn ang="0">
                  <a:pos x="T0" y="T1"/>
                </a:cxn>
                <a:cxn ang="0">
                  <a:pos x="T2" y="T3"/>
                </a:cxn>
                <a:cxn ang="0">
                  <a:pos x="T4" y="T5"/>
                </a:cxn>
              </a:cxnLst>
              <a:rect l="0" t="0" r="r" b="b"/>
              <a:pathLst>
                <a:path w="17" h="1">
                  <a:moveTo>
                    <a:pt x="0" y="0"/>
                  </a:moveTo>
                  <a:cubicBezTo>
                    <a:pt x="5" y="1"/>
                    <a:pt x="14" y="0"/>
                    <a:pt x="17" y="0"/>
                  </a:cubicBezTo>
                  <a:cubicBezTo>
                    <a:pt x="7" y="0"/>
                    <a:pt x="1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8030">
              <a:extLst>
                <a:ext uri="{FF2B5EF4-FFF2-40B4-BE49-F238E27FC236}">
                  <a16:creationId xmlns:a16="http://schemas.microsoft.com/office/drawing/2014/main" id="{D5E620F7-4398-4757-9F03-4ED6EF88C6D1}"/>
                </a:ext>
              </a:extLst>
            </p:cNvPr>
            <p:cNvSpPr>
              <a:spLocks/>
            </p:cNvSpPr>
            <p:nvPr/>
          </p:nvSpPr>
          <p:spPr bwMode="auto">
            <a:xfrm>
              <a:off x="3559" y="1796"/>
              <a:ext cx="12" cy="1"/>
            </a:xfrm>
            <a:custGeom>
              <a:avLst/>
              <a:gdLst>
                <a:gd name="T0" fmla="*/ 12 w 12"/>
                <a:gd name="T1" fmla="*/ 0 h 1"/>
                <a:gd name="T2" fmla="*/ 0 w 12"/>
                <a:gd name="T3" fmla="*/ 1 h 1"/>
                <a:gd name="T4" fmla="*/ 1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0" y="1"/>
                  </a:lnTo>
                  <a:lnTo>
                    <a:pt x="1" y="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8031">
              <a:extLst>
                <a:ext uri="{FF2B5EF4-FFF2-40B4-BE49-F238E27FC236}">
                  <a16:creationId xmlns:a16="http://schemas.microsoft.com/office/drawing/2014/main" id="{86EAAFFD-CC4D-4B6F-9417-1E193A2DCA0E}"/>
                </a:ext>
              </a:extLst>
            </p:cNvPr>
            <p:cNvSpPr>
              <a:spLocks/>
            </p:cNvSpPr>
            <p:nvPr/>
          </p:nvSpPr>
          <p:spPr bwMode="auto">
            <a:xfrm>
              <a:off x="3195" y="1743"/>
              <a:ext cx="6" cy="0"/>
            </a:xfrm>
            <a:custGeom>
              <a:avLst/>
              <a:gdLst>
                <a:gd name="T0" fmla="*/ 5 w 5"/>
                <a:gd name="T1" fmla="*/ 0 w 5"/>
                <a:gd name="T2" fmla="*/ 5 w 5"/>
              </a:gdLst>
              <a:ahLst/>
              <a:cxnLst>
                <a:cxn ang="0">
                  <a:pos x="T0" y="0"/>
                </a:cxn>
                <a:cxn ang="0">
                  <a:pos x="T1" y="0"/>
                </a:cxn>
                <a:cxn ang="0">
                  <a:pos x="T2" y="0"/>
                </a:cxn>
              </a:cxnLst>
              <a:rect l="0" t="0" r="r" b="b"/>
              <a:pathLst>
                <a:path w="5">
                  <a:moveTo>
                    <a:pt x="5" y="0"/>
                  </a:moveTo>
                  <a:cubicBezTo>
                    <a:pt x="3" y="0"/>
                    <a:pt x="2" y="0"/>
                    <a:pt x="0" y="0"/>
                  </a:cubicBezTo>
                  <a:cubicBezTo>
                    <a:pt x="2" y="0"/>
                    <a:pt x="4"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8032">
              <a:extLst>
                <a:ext uri="{FF2B5EF4-FFF2-40B4-BE49-F238E27FC236}">
                  <a16:creationId xmlns:a16="http://schemas.microsoft.com/office/drawing/2014/main" id="{77C4B531-9329-41BE-AFA3-F24556E7FC1C}"/>
                </a:ext>
              </a:extLst>
            </p:cNvPr>
            <p:cNvSpPr>
              <a:spLocks/>
            </p:cNvSpPr>
            <p:nvPr/>
          </p:nvSpPr>
          <p:spPr bwMode="auto">
            <a:xfrm>
              <a:off x="3117" y="1733"/>
              <a:ext cx="204" cy="10"/>
            </a:xfrm>
            <a:custGeom>
              <a:avLst/>
              <a:gdLst>
                <a:gd name="T0" fmla="*/ 152 w 168"/>
                <a:gd name="T1" fmla="*/ 6 h 8"/>
                <a:gd name="T2" fmla="*/ 160 w 168"/>
                <a:gd name="T3" fmla="*/ 1 h 8"/>
                <a:gd name="T4" fmla="*/ 148 w 168"/>
                <a:gd name="T5" fmla="*/ 2 h 8"/>
                <a:gd name="T6" fmla="*/ 149 w 168"/>
                <a:gd name="T7" fmla="*/ 1 h 8"/>
                <a:gd name="T8" fmla="*/ 133 w 168"/>
                <a:gd name="T9" fmla="*/ 1 h 8"/>
                <a:gd name="T10" fmla="*/ 138 w 168"/>
                <a:gd name="T11" fmla="*/ 4 h 8"/>
                <a:gd name="T12" fmla="*/ 116 w 168"/>
                <a:gd name="T13" fmla="*/ 1 h 8"/>
                <a:gd name="T14" fmla="*/ 93 w 168"/>
                <a:gd name="T15" fmla="*/ 1 h 8"/>
                <a:gd name="T16" fmla="*/ 95 w 168"/>
                <a:gd name="T17" fmla="*/ 0 h 8"/>
                <a:gd name="T18" fmla="*/ 92 w 168"/>
                <a:gd name="T19" fmla="*/ 1 h 8"/>
                <a:gd name="T20" fmla="*/ 14 w 168"/>
                <a:gd name="T21" fmla="*/ 2 h 8"/>
                <a:gd name="T22" fmla="*/ 12 w 168"/>
                <a:gd name="T23" fmla="*/ 6 h 8"/>
                <a:gd name="T24" fmla="*/ 54 w 168"/>
                <a:gd name="T25" fmla="*/ 5 h 8"/>
                <a:gd name="T26" fmla="*/ 55 w 168"/>
                <a:gd name="T27" fmla="*/ 7 h 8"/>
                <a:gd name="T28" fmla="*/ 65 w 168"/>
                <a:gd name="T29" fmla="*/ 4 h 8"/>
                <a:gd name="T30" fmla="*/ 56 w 168"/>
                <a:gd name="T31" fmla="*/ 4 h 8"/>
                <a:gd name="T32" fmla="*/ 102 w 168"/>
                <a:gd name="T33" fmla="*/ 3 h 8"/>
                <a:gd name="T34" fmla="*/ 69 w 168"/>
                <a:gd name="T35" fmla="*/ 5 h 8"/>
                <a:gd name="T36" fmla="*/ 69 w 168"/>
                <a:gd name="T37" fmla="*/ 8 h 8"/>
                <a:gd name="T38" fmla="*/ 152 w 168"/>
                <a:gd name="T3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8">
                  <a:moveTo>
                    <a:pt x="152" y="6"/>
                  </a:moveTo>
                  <a:cubicBezTo>
                    <a:pt x="129" y="3"/>
                    <a:pt x="168" y="4"/>
                    <a:pt x="160" y="1"/>
                  </a:cubicBezTo>
                  <a:cubicBezTo>
                    <a:pt x="148" y="2"/>
                    <a:pt x="148" y="2"/>
                    <a:pt x="148" y="2"/>
                  </a:cubicBezTo>
                  <a:cubicBezTo>
                    <a:pt x="149" y="1"/>
                    <a:pt x="149" y="1"/>
                    <a:pt x="149" y="1"/>
                  </a:cubicBezTo>
                  <a:cubicBezTo>
                    <a:pt x="133" y="1"/>
                    <a:pt x="133" y="1"/>
                    <a:pt x="133" y="1"/>
                  </a:cubicBezTo>
                  <a:cubicBezTo>
                    <a:pt x="136" y="3"/>
                    <a:pt x="139" y="3"/>
                    <a:pt x="138" y="4"/>
                  </a:cubicBezTo>
                  <a:cubicBezTo>
                    <a:pt x="117" y="4"/>
                    <a:pt x="132" y="2"/>
                    <a:pt x="116" y="1"/>
                  </a:cubicBezTo>
                  <a:cubicBezTo>
                    <a:pt x="93" y="1"/>
                    <a:pt x="93" y="1"/>
                    <a:pt x="93" y="1"/>
                  </a:cubicBezTo>
                  <a:cubicBezTo>
                    <a:pt x="95" y="0"/>
                    <a:pt x="95" y="0"/>
                    <a:pt x="95" y="0"/>
                  </a:cubicBezTo>
                  <a:cubicBezTo>
                    <a:pt x="93" y="0"/>
                    <a:pt x="93" y="1"/>
                    <a:pt x="92" y="1"/>
                  </a:cubicBezTo>
                  <a:cubicBezTo>
                    <a:pt x="14" y="2"/>
                    <a:pt x="14" y="2"/>
                    <a:pt x="14" y="2"/>
                  </a:cubicBezTo>
                  <a:cubicBezTo>
                    <a:pt x="0" y="3"/>
                    <a:pt x="22" y="4"/>
                    <a:pt x="12" y="6"/>
                  </a:cubicBezTo>
                  <a:cubicBezTo>
                    <a:pt x="28" y="6"/>
                    <a:pt x="52" y="8"/>
                    <a:pt x="54" y="5"/>
                  </a:cubicBezTo>
                  <a:cubicBezTo>
                    <a:pt x="53" y="6"/>
                    <a:pt x="52" y="6"/>
                    <a:pt x="55" y="7"/>
                  </a:cubicBezTo>
                  <a:cubicBezTo>
                    <a:pt x="65" y="4"/>
                    <a:pt x="65" y="4"/>
                    <a:pt x="65" y="4"/>
                  </a:cubicBezTo>
                  <a:cubicBezTo>
                    <a:pt x="56" y="4"/>
                    <a:pt x="56" y="4"/>
                    <a:pt x="56" y="4"/>
                  </a:cubicBezTo>
                  <a:cubicBezTo>
                    <a:pt x="65" y="1"/>
                    <a:pt x="96" y="2"/>
                    <a:pt x="102" y="3"/>
                  </a:cubicBezTo>
                  <a:cubicBezTo>
                    <a:pt x="84" y="4"/>
                    <a:pt x="93" y="7"/>
                    <a:pt x="69" y="5"/>
                  </a:cubicBezTo>
                  <a:cubicBezTo>
                    <a:pt x="70" y="6"/>
                    <a:pt x="74" y="7"/>
                    <a:pt x="69" y="8"/>
                  </a:cubicBezTo>
                  <a:cubicBezTo>
                    <a:pt x="97" y="7"/>
                    <a:pt x="123" y="8"/>
                    <a:pt x="15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8033">
              <a:extLst>
                <a:ext uri="{FF2B5EF4-FFF2-40B4-BE49-F238E27FC236}">
                  <a16:creationId xmlns:a16="http://schemas.microsoft.com/office/drawing/2014/main" id="{0CF16D6F-DF3D-42EC-9FC3-1A95EE34783B}"/>
                </a:ext>
              </a:extLst>
            </p:cNvPr>
            <p:cNvSpPr>
              <a:spLocks/>
            </p:cNvSpPr>
            <p:nvPr/>
          </p:nvSpPr>
          <p:spPr bwMode="auto">
            <a:xfrm>
              <a:off x="2953" y="174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8034">
              <a:extLst>
                <a:ext uri="{FF2B5EF4-FFF2-40B4-BE49-F238E27FC236}">
                  <a16:creationId xmlns:a16="http://schemas.microsoft.com/office/drawing/2014/main" id="{8F1C645B-8CCB-469A-8E72-A309DF710AE2}"/>
                </a:ext>
              </a:extLst>
            </p:cNvPr>
            <p:cNvSpPr>
              <a:spLocks/>
            </p:cNvSpPr>
            <p:nvPr/>
          </p:nvSpPr>
          <p:spPr bwMode="auto">
            <a:xfrm>
              <a:off x="2953" y="1739"/>
              <a:ext cx="30" cy="3"/>
            </a:xfrm>
            <a:custGeom>
              <a:avLst/>
              <a:gdLst>
                <a:gd name="T0" fmla="*/ 10 w 24"/>
                <a:gd name="T1" fmla="*/ 2 h 2"/>
                <a:gd name="T2" fmla="*/ 24 w 24"/>
                <a:gd name="T3" fmla="*/ 0 h 2"/>
                <a:gd name="T4" fmla="*/ 2 w 24"/>
                <a:gd name="T5" fmla="*/ 0 h 2"/>
                <a:gd name="T6" fmla="*/ 0 w 24"/>
                <a:gd name="T7" fmla="*/ 2 h 2"/>
                <a:gd name="T8" fmla="*/ 13 w 24"/>
                <a:gd name="T9" fmla="*/ 1 h 2"/>
                <a:gd name="T10" fmla="*/ 10 w 24"/>
                <a:gd name="T11" fmla="*/ 2 h 2"/>
              </a:gdLst>
              <a:ahLst/>
              <a:cxnLst>
                <a:cxn ang="0">
                  <a:pos x="T0" y="T1"/>
                </a:cxn>
                <a:cxn ang="0">
                  <a:pos x="T2" y="T3"/>
                </a:cxn>
                <a:cxn ang="0">
                  <a:pos x="T4" y="T5"/>
                </a:cxn>
                <a:cxn ang="0">
                  <a:pos x="T6" y="T7"/>
                </a:cxn>
                <a:cxn ang="0">
                  <a:pos x="T8" y="T9"/>
                </a:cxn>
                <a:cxn ang="0">
                  <a:pos x="T10" y="T11"/>
                </a:cxn>
              </a:cxnLst>
              <a:rect l="0" t="0" r="r" b="b"/>
              <a:pathLst>
                <a:path w="24" h="2">
                  <a:moveTo>
                    <a:pt x="10" y="2"/>
                  </a:moveTo>
                  <a:cubicBezTo>
                    <a:pt x="24" y="0"/>
                    <a:pt x="24" y="0"/>
                    <a:pt x="24" y="0"/>
                  </a:cubicBezTo>
                  <a:cubicBezTo>
                    <a:pt x="2" y="0"/>
                    <a:pt x="2" y="0"/>
                    <a:pt x="2" y="0"/>
                  </a:cubicBezTo>
                  <a:cubicBezTo>
                    <a:pt x="0" y="2"/>
                    <a:pt x="0" y="2"/>
                    <a:pt x="0" y="2"/>
                  </a:cubicBezTo>
                  <a:cubicBezTo>
                    <a:pt x="2" y="1"/>
                    <a:pt x="10" y="0"/>
                    <a:pt x="13" y="1"/>
                  </a:cubicBez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8035">
              <a:extLst>
                <a:ext uri="{FF2B5EF4-FFF2-40B4-BE49-F238E27FC236}">
                  <a16:creationId xmlns:a16="http://schemas.microsoft.com/office/drawing/2014/main" id="{546A1BC5-97C1-4525-8E89-ED4E6915CAB9}"/>
                </a:ext>
              </a:extLst>
            </p:cNvPr>
            <p:cNvSpPr>
              <a:spLocks/>
            </p:cNvSpPr>
            <p:nvPr/>
          </p:nvSpPr>
          <p:spPr bwMode="auto">
            <a:xfrm>
              <a:off x="2982" y="1737"/>
              <a:ext cx="20" cy="7"/>
            </a:xfrm>
            <a:custGeom>
              <a:avLst/>
              <a:gdLst>
                <a:gd name="T0" fmla="*/ 17 w 17"/>
                <a:gd name="T1" fmla="*/ 0 h 6"/>
                <a:gd name="T2" fmla="*/ 12 w 17"/>
                <a:gd name="T3" fmla="*/ 4 h 6"/>
                <a:gd name="T4" fmla="*/ 0 w 17"/>
                <a:gd name="T5" fmla="*/ 4 h 6"/>
                <a:gd name="T6" fmla="*/ 16 w 17"/>
                <a:gd name="T7" fmla="*/ 5 h 6"/>
                <a:gd name="T8" fmla="*/ 17 w 17"/>
                <a:gd name="T9" fmla="*/ 0 h 6"/>
              </a:gdLst>
              <a:ahLst/>
              <a:cxnLst>
                <a:cxn ang="0">
                  <a:pos x="T0" y="T1"/>
                </a:cxn>
                <a:cxn ang="0">
                  <a:pos x="T2" y="T3"/>
                </a:cxn>
                <a:cxn ang="0">
                  <a:pos x="T4" y="T5"/>
                </a:cxn>
                <a:cxn ang="0">
                  <a:pos x="T6" y="T7"/>
                </a:cxn>
                <a:cxn ang="0">
                  <a:pos x="T8" y="T9"/>
                </a:cxn>
              </a:cxnLst>
              <a:rect l="0" t="0" r="r" b="b"/>
              <a:pathLst>
                <a:path w="17" h="6">
                  <a:moveTo>
                    <a:pt x="17" y="0"/>
                  </a:moveTo>
                  <a:cubicBezTo>
                    <a:pt x="6" y="1"/>
                    <a:pt x="6" y="3"/>
                    <a:pt x="12" y="4"/>
                  </a:cubicBezTo>
                  <a:cubicBezTo>
                    <a:pt x="2" y="5"/>
                    <a:pt x="7" y="2"/>
                    <a:pt x="0" y="4"/>
                  </a:cubicBezTo>
                  <a:cubicBezTo>
                    <a:pt x="0" y="6"/>
                    <a:pt x="13" y="5"/>
                    <a:pt x="16" y="5"/>
                  </a:cubicBez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8036">
              <a:extLst>
                <a:ext uri="{FF2B5EF4-FFF2-40B4-BE49-F238E27FC236}">
                  <a16:creationId xmlns:a16="http://schemas.microsoft.com/office/drawing/2014/main" id="{CF356F07-2E64-4023-ADE1-E370903F040D}"/>
                </a:ext>
              </a:extLst>
            </p:cNvPr>
            <p:cNvSpPr>
              <a:spLocks/>
            </p:cNvSpPr>
            <p:nvPr/>
          </p:nvSpPr>
          <p:spPr bwMode="auto">
            <a:xfrm>
              <a:off x="3098" y="1738"/>
              <a:ext cx="10" cy="1"/>
            </a:xfrm>
            <a:custGeom>
              <a:avLst/>
              <a:gdLst>
                <a:gd name="T0" fmla="*/ 4 w 10"/>
                <a:gd name="T1" fmla="*/ 0 h 1"/>
                <a:gd name="T2" fmla="*/ 0 w 10"/>
                <a:gd name="T3" fmla="*/ 1 h 1"/>
                <a:gd name="T4" fmla="*/ 10 w 10"/>
                <a:gd name="T5" fmla="*/ 1 h 1"/>
                <a:gd name="T6" fmla="*/ 4 w 10"/>
                <a:gd name="T7" fmla="*/ 0 h 1"/>
              </a:gdLst>
              <a:ahLst/>
              <a:cxnLst>
                <a:cxn ang="0">
                  <a:pos x="T0" y="T1"/>
                </a:cxn>
                <a:cxn ang="0">
                  <a:pos x="T2" y="T3"/>
                </a:cxn>
                <a:cxn ang="0">
                  <a:pos x="T4" y="T5"/>
                </a:cxn>
                <a:cxn ang="0">
                  <a:pos x="T6" y="T7"/>
                </a:cxn>
              </a:cxnLst>
              <a:rect l="0" t="0" r="r" b="b"/>
              <a:pathLst>
                <a:path w="10" h="1">
                  <a:moveTo>
                    <a:pt x="4" y="0"/>
                  </a:moveTo>
                  <a:lnTo>
                    <a:pt x="0" y="1"/>
                  </a:lnTo>
                  <a:lnTo>
                    <a:pt x="10"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8037">
              <a:extLst>
                <a:ext uri="{FF2B5EF4-FFF2-40B4-BE49-F238E27FC236}">
                  <a16:creationId xmlns:a16="http://schemas.microsoft.com/office/drawing/2014/main" id="{787FC669-FDA2-43DC-A2F8-902C56E621EE}"/>
                </a:ext>
              </a:extLst>
            </p:cNvPr>
            <p:cNvSpPr>
              <a:spLocks/>
            </p:cNvSpPr>
            <p:nvPr/>
          </p:nvSpPr>
          <p:spPr bwMode="auto">
            <a:xfrm>
              <a:off x="3090" y="1739"/>
              <a:ext cx="8" cy="3"/>
            </a:xfrm>
            <a:custGeom>
              <a:avLst/>
              <a:gdLst>
                <a:gd name="T0" fmla="*/ 7 w 7"/>
                <a:gd name="T1" fmla="*/ 0 h 2"/>
                <a:gd name="T2" fmla="*/ 0 w 7"/>
                <a:gd name="T3" fmla="*/ 0 h 2"/>
                <a:gd name="T4" fmla="*/ 2 w 7"/>
                <a:gd name="T5" fmla="*/ 2 h 2"/>
                <a:gd name="T6" fmla="*/ 7 w 7"/>
                <a:gd name="T7" fmla="*/ 0 h 2"/>
              </a:gdLst>
              <a:ahLst/>
              <a:cxnLst>
                <a:cxn ang="0">
                  <a:pos x="T0" y="T1"/>
                </a:cxn>
                <a:cxn ang="0">
                  <a:pos x="T2" y="T3"/>
                </a:cxn>
                <a:cxn ang="0">
                  <a:pos x="T4" y="T5"/>
                </a:cxn>
                <a:cxn ang="0">
                  <a:pos x="T6" y="T7"/>
                </a:cxn>
              </a:cxnLst>
              <a:rect l="0" t="0" r="r" b="b"/>
              <a:pathLst>
                <a:path w="7" h="2">
                  <a:moveTo>
                    <a:pt x="7" y="0"/>
                  </a:moveTo>
                  <a:cubicBezTo>
                    <a:pt x="0" y="0"/>
                    <a:pt x="0" y="0"/>
                    <a:pt x="0" y="0"/>
                  </a:cubicBezTo>
                  <a:cubicBezTo>
                    <a:pt x="0" y="1"/>
                    <a:pt x="1" y="1"/>
                    <a:pt x="2" y="2"/>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8038">
              <a:extLst>
                <a:ext uri="{FF2B5EF4-FFF2-40B4-BE49-F238E27FC236}">
                  <a16:creationId xmlns:a16="http://schemas.microsoft.com/office/drawing/2014/main" id="{8A558283-70F1-4EA4-A0D3-72F14297C327}"/>
                </a:ext>
              </a:extLst>
            </p:cNvPr>
            <p:cNvSpPr>
              <a:spLocks/>
            </p:cNvSpPr>
            <p:nvPr/>
          </p:nvSpPr>
          <p:spPr bwMode="auto">
            <a:xfrm>
              <a:off x="3051" y="1738"/>
              <a:ext cx="13" cy="0"/>
            </a:xfrm>
            <a:custGeom>
              <a:avLst/>
              <a:gdLst>
                <a:gd name="T0" fmla="*/ 11 w 11"/>
                <a:gd name="T1" fmla="*/ 0 w 11"/>
                <a:gd name="T2" fmla="*/ 11 w 11"/>
              </a:gdLst>
              <a:ahLst/>
              <a:cxnLst>
                <a:cxn ang="0">
                  <a:pos x="T0" y="0"/>
                </a:cxn>
                <a:cxn ang="0">
                  <a:pos x="T1" y="0"/>
                </a:cxn>
                <a:cxn ang="0">
                  <a:pos x="T2" y="0"/>
                </a:cxn>
              </a:cxnLst>
              <a:rect l="0" t="0" r="r" b="b"/>
              <a:pathLst>
                <a:path w="11">
                  <a:moveTo>
                    <a:pt x="11" y="0"/>
                  </a:moveTo>
                  <a:cubicBezTo>
                    <a:pt x="8" y="0"/>
                    <a:pt x="5" y="0"/>
                    <a:pt x="0" y="0"/>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8039">
              <a:extLst>
                <a:ext uri="{FF2B5EF4-FFF2-40B4-BE49-F238E27FC236}">
                  <a16:creationId xmlns:a16="http://schemas.microsoft.com/office/drawing/2014/main" id="{A2ECE9D7-8CD3-4EBE-BEE0-C4FF0A61C3B2}"/>
                </a:ext>
              </a:extLst>
            </p:cNvPr>
            <p:cNvSpPr>
              <a:spLocks/>
            </p:cNvSpPr>
            <p:nvPr/>
          </p:nvSpPr>
          <p:spPr bwMode="auto">
            <a:xfrm>
              <a:off x="3064" y="1738"/>
              <a:ext cx="11" cy="1"/>
            </a:xfrm>
            <a:custGeom>
              <a:avLst/>
              <a:gdLst>
                <a:gd name="T0" fmla="*/ 9 w 9"/>
                <a:gd name="T1" fmla="*/ 1 h 1"/>
                <a:gd name="T2" fmla="*/ 9 w 9"/>
                <a:gd name="T3" fmla="*/ 0 h 1"/>
                <a:gd name="T4" fmla="*/ 0 w 9"/>
                <a:gd name="T5" fmla="*/ 0 h 1"/>
                <a:gd name="T6" fmla="*/ 9 w 9"/>
                <a:gd name="T7" fmla="*/ 1 h 1"/>
              </a:gdLst>
              <a:ahLst/>
              <a:cxnLst>
                <a:cxn ang="0">
                  <a:pos x="T0" y="T1"/>
                </a:cxn>
                <a:cxn ang="0">
                  <a:pos x="T2" y="T3"/>
                </a:cxn>
                <a:cxn ang="0">
                  <a:pos x="T4" y="T5"/>
                </a:cxn>
                <a:cxn ang="0">
                  <a:pos x="T6" y="T7"/>
                </a:cxn>
              </a:cxnLst>
              <a:rect l="0" t="0" r="r" b="b"/>
              <a:pathLst>
                <a:path w="9" h="1">
                  <a:moveTo>
                    <a:pt x="9" y="1"/>
                  </a:moveTo>
                  <a:cubicBezTo>
                    <a:pt x="9" y="0"/>
                    <a:pt x="9" y="0"/>
                    <a:pt x="9" y="0"/>
                  </a:cubicBezTo>
                  <a:cubicBezTo>
                    <a:pt x="0" y="0"/>
                    <a:pt x="0" y="0"/>
                    <a:pt x="0" y="0"/>
                  </a:cubicBezTo>
                  <a:cubicBezTo>
                    <a:pt x="4" y="0"/>
                    <a:pt x="6"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8040">
              <a:extLst>
                <a:ext uri="{FF2B5EF4-FFF2-40B4-BE49-F238E27FC236}">
                  <a16:creationId xmlns:a16="http://schemas.microsoft.com/office/drawing/2014/main" id="{2DE81C55-9F57-495A-8109-CDDEB4A2AD0D}"/>
                </a:ext>
              </a:extLst>
            </p:cNvPr>
            <p:cNvSpPr>
              <a:spLocks/>
            </p:cNvSpPr>
            <p:nvPr/>
          </p:nvSpPr>
          <p:spPr bwMode="auto">
            <a:xfrm>
              <a:off x="3073" y="1734"/>
              <a:ext cx="17" cy="5"/>
            </a:xfrm>
            <a:custGeom>
              <a:avLst/>
              <a:gdLst>
                <a:gd name="T0" fmla="*/ 14 w 14"/>
                <a:gd name="T1" fmla="*/ 4 h 4"/>
                <a:gd name="T2" fmla="*/ 0 w 14"/>
                <a:gd name="T3" fmla="*/ 1 h 4"/>
                <a:gd name="T4" fmla="*/ 2 w 14"/>
                <a:gd name="T5" fmla="*/ 3 h 4"/>
                <a:gd name="T6" fmla="*/ 14 w 14"/>
                <a:gd name="T7" fmla="*/ 4 h 4"/>
              </a:gdLst>
              <a:ahLst/>
              <a:cxnLst>
                <a:cxn ang="0">
                  <a:pos x="T0" y="T1"/>
                </a:cxn>
                <a:cxn ang="0">
                  <a:pos x="T2" y="T3"/>
                </a:cxn>
                <a:cxn ang="0">
                  <a:pos x="T4" y="T5"/>
                </a:cxn>
                <a:cxn ang="0">
                  <a:pos x="T6" y="T7"/>
                </a:cxn>
              </a:cxnLst>
              <a:rect l="0" t="0" r="r" b="b"/>
              <a:pathLst>
                <a:path w="14" h="4">
                  <a:moveTo>
                    <a:pt x="14" y="4"/>
                  </a:moveTo>
                  <a:cubicBezTo>
                    <a:pt x="12" y="2"/>
                    <a:pt x="11" y="0"/>
                    <a:pt x="0" y="1"/>
                  </a:cubicBezTo>
                  <a:cubicBezTo>
                    <a:pt x="2" y="3"/>
                    <a:pt x="2" y="3"/>
                    <a:pt x="2" y="3"/>
                  </a:cubicBez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8041">
              <a:extLst>
                <a:ext uri="{FF2B5EF4-FFF2-40B4-BE49-F238E27FC236}">
                  <a16:creationId xmlns:a16="http://schemas.microsoft.com/office/drawing/2014/main" id="{5A9FB38C-CF11-4A29-B7E2-B5BADC9849AC}"/>
                </a:ext>
              </a:extLst>
            </p:cNvPr>
            <p:cNvSpPr>
              <a:spLocks/>
            </p:cNvSpPr>
            <p:nvPr/>
          </p:nvSpPr>
          <p:spPr bwMode="auto">
            <a:xfrm>
              <a:off x="3474" y="1793"/>
              <a:ext cx="12" cy="2"/>
            </a:xfrm>
            <a:custGeom>
              <a:avLst/>
              <a:gdLst>
                <a:gd name="T0" fmla="*/ 11 w 12"/>
                <a:gd name="T1" fmla="*/ 0 h 2"/>
                <a:gd name="T2" fmla="*/ 0 w 12"/>
                <a:gd name="T3" fmla="*/ 2 h 2"/>
                <a:gd name="T4" fmla="*/ 1 w 12"/>
                <a:gd name="T5" fmla="*/ 2 h 2"/>
                <a:gd name="T6" fmla="*/ 12 w 12"/>
                <a:gd name="T7" fmla="*/ 0 h 2"/>
                <a:gd name="T8" fmla="*/ 11 w 12"/>
                <a:gd name="T9" fmla="*/ 0 h 2"/>
              </a:gdLst>
              <a:ahLst/>
              <a:cxnLst>
                <a:cxn ang="0">
                  <a:pos x="T0" y="T1"/>
                </a:cxn>
                <a:cxn ang="0">
                  <a:pos x="T2" y="T3"/>
                </a:cxn>
                <a:cxn ang="0">
                  <a:pos x="T4" y="T5"/>
                </a:cxn>
                <a:cxn ang="0">
                  <a:pos x="T6" y="T7"/>
                </a:cxn>
                <a:cxn ang="0">
                  <a:pos x="T8" y="T9"/>
                </a:cxn>
              </a:cxnLst>
              <a:rect l="0" t="0" r="r" b="b"/>
              <a:pathLst>
                <a:path w="12" h="2">
                  <a:moveTo>
                    <a:pt x="11" y="0"/>
                  </a:moveTo>
                  <a:lnTo>
                    <a:pt x="0" y="2"/>
                  </a:lnTo>
                  <a:lnTo>
                    <a:pt x="1" y="2"/>
                  </a:lnTo>
                  <a:lnTo>
                    <a:pt x="12" y="0"/>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8042">
              <a:extLst>
                <a:ext uri="{FF2B5EF4-FFF2-40B4-BE49-F238E27FC236}">
                  <a16:creationId xmlns:a16="http://schemas.microsoft.com/office/drawing/2014/main" id="{126CA870-244F-472F-9DEC-8DE89C73F757}"/>
                </a:ext>
              </a:extLst>
            </p:cNvPr>
            <p:cNvSpPr>
              <a:spLocks/>
            </p:cNvSpPr>
            <p:nvPr/>
          </p:nvSpPr>
          <p:spPr bwMode="auto">
            <a:xfrm>
              <a:off x="3416" y="1791"/>
              <a:ext cx="7" cy="1"/>
            </a:xfrm>
            <a:custGeom>
              <a:avLst/>
              <a:gdLst>
                <a:gd name="T0" fmla="*/ 5 w 5"/>
                <a:gd name="T1" fmla="*/ 0 h 1"/>
                <a:gd name="T2" fmla="*/ 0 w 5"/>
                <a:gd name="T3" fmla="*/ 1 h 1"/>
                <a:gd name="T4" fmla="*/ 5 w 5"/>
                <a:gd name="T5" fmla="*/ 0 h 1"/>
              </a:gdLst>
              <a:ahLst/>
              <a:cxnLst>
                <a:cxn ang="0">
                  <a:pos x="T0" y="T1"/>
                </a:cxn>
                <a:cxn ang="0">
                  <a:pos x="T2" y="T3"/>
                </a:cxn>
                <a:cxn ang="0">
                  <a:pos x="T4" y="T5"/>
                </a:cxn>
              </a:cxnLst>
              <a:rect l="0" t="0" r="r" b="b"/>
              <a:pathLst>
                <a:path w="5" h="1">
                  <a:moveTo>
                    <a:pt x="5" y="0"/>
                  </a:moveTo>
                  <a:cubicBezTo>
                    <a:pt x="3" y="1"/>
                    <a:pt x="1" y="1"/>
                    <a:pt x="0" y="1"/>
                  </a:cubicBezTo>
                  <a:cubicBezTo>
                    <a:pt x="2" y="1"/>
                    <a:pt x="4" y="1"/>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8043">
              <a:extLst>
                <a:ext uri="{FF2B5EF4-FFF2-40B4-BE49-F238E27FC236}">
                  <a16:creationId xmlns:a16="http://schemas.microsoft.com/office/drawing/2014/main" id="{B0488F49-B08F-4898-8BF6-DCCA9D7B10BA}"/>
                </a:ext>
              </a:extLst>
            </p:cNvPr>
            <p:cNvSpPr>
              <a:spLocks/>
            </p:cNvSpPr>
            <p:nvPr/>
          </p:nvSpPr>
          <p:spPr bwMode="auto">
            <a:xfrm>
              <a:off x="3341" y="1791"/>
              <a:ext cx="75" cy="17"/>
            </a:xfrm>
            <a:custGeom>
              <a:avLst/>
              <a:gdLst>
                <a:gd name="T0" fmla="*/ 29 w 62"/>
                <a:gd name="T1" fmla="*/ 12 h 14"/>
                <a:gd name="T2" fmla="*/ 25 w 62"/>
                <a:gd name="T3" fmla="*/ 9 h 14"/>
                <a:gd name="T4" fmla="*/ 41 w 62"/>
                <a:gd name="T5" fmla="*/ 6 h 14"/>
                <a:gd name="T6" fmla="*/ 38 w 62"/>
                <a:gd name="T7" fmla="*/ 8 h 14"/>
                <a:gd name="T8" fmla="*/ 44 w 62"/>
                <a:gd name="T9" fmla="*/ 6 h 14"/>
                <a:gd name="T10" fmla="*/ 62 w 62"/>
                <a:gd name="T11" fmla="*/ 1 h 14"/>
                <a:gd name="T12" fmla="*/ 9 w 62"/>
                <a:gd name="T13" fmla="*/ 3 h 14"/>
                <a:gd name="T14" fmla="*/ 5 w 62"/>
                <a:gd name="T15" fmla="*/ 13 h 14"/>
                <a:gd name="T16" fmla="*/ 29 w 62"/>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4">
                  <a:moveTo>
                    <a:pt x="29" y="12"/>
                  </a:moveTo>
                  <a:cubicBezTo>
                    <a:pt x="19" y="10"/>
                    <a:pt x="44" y="9"/>
                    <a:pt x="25" y="9"/>
                  </a:cubicBezTo>
                  <a:cubicBezTo>
                    <a:pt x="23" y="7"/>
                    <a:pt x="32" y="5"/>
                    <a:pt x="41" y="6"/>
                  </a:cubicBezTo>
                  <a:cubicBezTo>
                    <a:pt x="40" y="7"/>
                    <a:pt x="32" y="7"/>
                    <a:pt x="38" y="8"/>
                  </a:cubicBezTo>
                  <a:cubicBezTo>
                    <a:pt x="44" y="7"/>
                    <a:pt x="46" y="8"/>
                    <a:pt x="44" y="6"/>
                  </a:cubicBezTo>
                  <a:cubicBezTo>
                    <a:pt x="54" y="4"/>
                    <a:pt x="55" y="3"/>
                    <a:pt x="62" y="1"/>
                  </a:cubicBezTo>
                  <a:cubicBezTo>
                    <a:pt x="50" y="2"/>
                    <a:pt x="24" y="0"/>
                    <a:pt x="9" y="3"/>
                  </a:cubicBezTo>
                  <a:cubicBezTo>
                    <a:pt x="0" y="5"/>
                    <a:pt x="5" y="9"/>
                    <a:pt x="5" y="13"/>
                  </a:cubicBezTo>
                  <a:cubicBezTo>
                    <a:pt x="7" y="14"/>
                    <a:pt x="29" y="14"/>
                    <a:pt x="2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8044">
              <a:extLst>
                <a:ext uri="{FF2B5EF4-FFF2-40B4-BE49-F238E27FC236}">
                  <a16:creationId xmlns:a16="http://schemas.microsoft.com/office/drawing/2014/main" id="{AFDC79D1-822A-494C-A496-7E983477FB40}"/>
                </a:ext>
              </a:extLst>
            </p:cNvPr>
            <p:cNvSpPr>
              <a:spLocks/>
            </p:cNvSpPr>
            <p:nvPr/>
          </p:nvSpPr>
          <p:spPr bwMode="auto">
            <a:xfrm>
              <a:off x="3397" y="1808"/>
              <a:ext cx="11" cy="3"/>
            </a:xfrm>
            <a:custGeom>
              <a:avLst/>
              <a:gdLst>
                <a:gd name="T0" fmla="*/ 0 w 9"/>
                <a:gd name="T1" fmla="*/ 1 h 2"/>
                <a:gd name="T2" fmla="*/ 9 w 9"/>
                <a:gd name="T3" fmla="*/ 1 h 2"/>
                <a:gd name="T4" fmla="*/ 0 w 9"/>
                <a:gd name="T5" fmla="*/ 1 h 2"/>
              </a:gdLst>
              <a:ahLst/>
              <a:cxnLst>
                <a:cxn ang="0">
                  <a:pos x="T0" y="T1"/>
                </a:cxn>
                <a:cxn ang="0">
                  <a:pos x="T2" y="T3"/>
                </a:cxn>
                <a:cxn ang="0">
                  <a:pos x="T4" y="T5"/>
                </a:cxn>
              </a:cxnLst>
              <a:rect l="0" t="0" r="r" b="b"/>
              <a:pathLst>
                <a:path w="9" h="2">
                  <a:moveTo>
                    <a:pt x="0" y="1"/>
                  </a:moveTo>
                  <a:cubicBezTo>
                    <a:pt x="5" y="2"/>
                    <a:pt x="6" y="2"/>
                    <a:pt x="9" y="1"/>
                  </a:cubicBezTo>
                  <a:cubicBezTo>
                    <a:pt x="8" y="0"/>
                    <a:pt x="4"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8045">
              <a:extLst>
                <a:ext uri="{FF2B5EF4-FFF2-40B4-BE49-F238E27FC236}">
                  <a16:creationId xmlns:a16="http://schemas.microsoft.com/office/drawing/2014/main" id="{5F304F69-1B99-4FF9-B3D1-B57F749C857B}"/>
                </a:ext>
              </a:extLst>
            </p:cNvPr>
            <p:cNvSpPr>
              <a:spLocks/>
            </p:cNvSpPr>
            <p:nvPr/>
          </p:nvSpPr>
          <p:spPr bwMode="auto">
            <a:xfrm>
              <a:off x="3251" y="1775"/>
              <a:ext cx="18" cy="2"/>
            </a:xfrm>
            <a:custGeom>
              <a:avLst/>
              <a:gdLst>
                <a:gd name="T0" fmla="*/ 10 w 15"/>
                <a:gd name="T1" fmla="*/ 0 h 2"/>
                <a:gd name="T2" fmla="*/ 2 w 15"/>
                <a:gd name="T3" fmla="*/ 2 h 2"/>
                <a:gd name="T4" fmla="*/ 15 w 15"/>
                <a:gd name="T5" fmla="*/ 1 h 2"/>
                <a:gd name="T6" fmla="*/ 10 w 15"/>
                <a:gd name="T7" fmla="*/ 0 h 2"/>
              </a:gdLst>
              <a:ahLst/>
              <a:cxnLst>
                <a:cxn ang="0">
                  <a:pos x="T0" y="T1"/>
                </a:cxn>
                <a:cxn ang="0">
                  <a:pos x="T2" y="T3"/>
                </a:cxn>
                <a:cxn ang="0">
                  <a:pos x="T4" y="T5"/>
                </a:cxn>
                <a:cxn ang="0">
                  <a:pos x="T6" y="T7"/>
                </a:cxn>
              </a:cxnLst>
              <a:rect l="0" t="0" r="r" b="b"/>
              <a:pathLst>
                <a:path w="15" h="2">
                  <a:moveTo>
                    <a:pt x="10" y="0"/>
                  </a:moveTo>
                  <a:cubicBezTo>
                    <a:pt x="9" y="0"/>
                    <a:pt x="0" y="1"/>
                    <a:pt x="2" y="2"/>
                  </a:cubicBezTo>
                  <a:cubicBezTo>
                    <a:pt x="15" y="1"/>
                    <a:pt x="15" y="1"/>
                    <a:pt x="15" y="1"/>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8046">
              <a:extLst>
                <a:ext uri="{FF2B5EF4-FFF2-40B4-BE49-F238E27FC236}">
                  <a16:creationId xmlns:a16="http://schemas.microsoft.com/office/drawing/2014/main" id="{9F276517-CD64-4FE5-940D-1ED35FEAF4DA}"/>
                </a:ext>
              </a:extLst>
            </p:cNvPr>
            <p:cNvSpPr>
              <a:spLocks/>
            </p:cNvSpPr>
            <p:nvPr/>
          </p:nvSpPr>
          <p:spPr bwMode="auto">
            <a:xfrm>
              <a:off x="3269" y="1776"/>
              <a:ext cx="7" cy="0"/>
            </a:xfrm>
            <a:custGeom>
              <a:avLst/>
              <a:gdLst>
                <a:gd name="T0" fmla="*/ 6 w 6"/>
                <a:gd name="T1" fmla="*/ 0 w 6"/>
                <a:gd name="T2" fmla="*/ 6 w 6"/>
              </a:gdLst>
              <a:ahLst/>
              <a:cxnLst>
                <a:cxn ang="0">
                  <a:pos x="T0" y="0"/>
                </a:cxn>
                <a:cxn ang="0">
                  <a:pos x="T1" y="0"/>
                </a:cxn>
                <a:cxn ang="0">
                  <a:pos x="T2" y="0"/>
                </a:cxn>
              </a:cxnLst>
              <a:rect l="0" t="0" r="r" b="b"/>
              <a:pathLst>
                <a:path w="6">
                  <a:moveTo>
                    <a:pt x="6" y="0"/>
                  </a:moveTo>
                  <a:cubicBezTo>
                    <a:pt x="0" y="0"/>
                    <a:pt x="0" y="0"/>
                    <a:pt x="0" y="0"/>
                  </a:cubicBezTo>
                  <a:cubicBezTo>
                    <a:pt x="2" y="0"/>
                    <a:pt x="3"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8047">
              <a:extLst>
                <a:ext uri="{FF2B5EF4-FFF2-40B4-BE49-F238E27FC236}">
                  <a16:creationId xmlns:a16="http://schemas.microsoft.com/office/drawing/2014/main" id="{DC15F9F3-EC75-4754-9FED-CEAE14E261BA}"/>
                </a:ext>
              </a:extLst>
            </p:cNvPr>
            <p:cNvSpPr>
              <a:spLocks/>
            </p:cNvSpPr>
            <p:nvPr/>
          </p:nvSpPr>
          <p:spPr bwMode="auto">
            <a:xfrm>
              <a:off x="3262" y="1773"/>
              <a:ext cx="1"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8048">
              <a:extLst>
                <a:ext uri="{FF2B5EF4-FFF2-40B4-BE49-F238E27FC236}">
                  <a16:creationId xmlns:a16="http://schemas.microsoft.com/office/drawing/2014/main" id="{85B06D30-931C-4C62-B636-41AB7656DA7A}"/>
                </a:ext>
              </a:extLst>
            </p:cNvPr>
            <p:cNvSpPr>
              <a:spLocks/>
            </p:cNvSpPr>
            <p:nvPr/>
          </p:nvSpPr>
          <p:spPr bwMode="auto">
            <a:xfrm>
              <a:off x="3016" y="1736"/>
              <a:ext cx="11" cy="2"/>
            </a:xfrm>
            <a:custGeom>
              <a:avLst/>
              <a:gdLst>
                <a:gd name="T0" fmla="*/ 8 w 9"/>
                <a:gd name="T1" fmla="*/ 1 h 2"/>
                <a:gd name="T2" fmla="*/ 0 w 9"/>
                <a:gd name="T3" fmla="*/ 1 h 2"/>
                <a:gd name="T4" fmla="*/ 8 w 9"/>
                <a:gd name="T5" fmla="*/ 1 h 2"/>
              </a:gdLst>
              <a:ahLst/>
              <a:cxnLst>
                <a:cxn ang="0">
                  <a:pos x="T0" y="T1"/>
                </a:cxn>
                <a:cxn ang="0">
                  <a:pos x="T2" y="T3"/>
                </a:cxn>
                <a:cxn ang="0">
                  <a:pos x="T4" y="T5"/>
                </a:cxn>
              </a:cxnLst>
              <a:rect l="0" t="0" r="r" b="b"/>
              <a:pathLst>
                <a:path w="9" h="2">
                  <a:moveTo>
                    <a:pt x="8" y="1"/>
                  </a:moveTo>
                  <a:cubicBezTo>
                    <a:pt x="9" y="0"/>
                    <a:pt x="3" y="1"/>
                    <a:pt x="0" y="1"/>
                  </a:cubicBezTo>
                  <a:cubicBezTo>
                    <a:pt x="2" y="1"/>
                    <a:pt x="6"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8049">
              <a:extLst>
                <a:ext uri="{FF2B5EF4-FFF2-40B4-BE49-F238E27FC236}">
                  <a16:creationId xmlns:a16="http://schemas.microsoft.com/office/drawing/2014/main" id="{E0A4E464-C2FE-4968-A6DA-36DDD8A11FB0}"/>
                </a:ext>
              </a:extLst>
            </p:cNvPr>
            <p:cNvSpPr>
              <a:spLocks/>
            </p:cNvSpPr>
            <p:nvPr/>
          </p:nvSpPr>
          <p:spPr bwMode="auto">
            <a:xfrm>
              <a:off x="2751" y="1741"/>
              <a:ext cx="6" cy="1"/>
            </a:xfrm>
            <a:custGeom>
              <a:avLst/>
              <a:gdLst>
                <a:gd name="T0" fmla="*/ 5 w 5"/>
                <a:gd name="T1" fmla="*/ 1 h 1"/>
                <a:gd name="T2" fmla="*/ 0 w 5"/>
                <a:gd name="T3" fmla="*/ 0 h 1"/>
                <a:gd name="T4" fmla="*/ 5 w 5"/>
                <a:gd name="T5" fmla="*/ 1 h 1"/>
              </a:gdLst>
              <a:ahLst/>
              <a:cxnLst>
                <a:cxn ang="0">
                  <a:pos x="T0" y="T1"/>
                </a:cxn>
                <a:cxn ang="0">
                  <a:pos x="T2" y="T3"/>
                </a:cxn>
                <a:cxn ang="0">
                  <a:pos x="T4" y="T5"/>
                </a:cxn>
              </a:cxnLst>
              <a:rect l="0" t="0" r="r" b="b"/>
              <a:pathLst>
                <a:path w="5" h="1">
                  <a:moveTo>
                    <a:pt x="5" y="1"/>
                  </a:moveTo>
                  <a:cubicBezTo>
                    <a:pt x="0" y="0"/>
                    <a:pt x="0" y="0"/>
                    <a:pt x="0" y="0"/>
                  </a:cubicBezTo>
                  <a:cubicBezTo>
                    <a:pt x="2" y="1"/>
                    <a:pt x="3"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8050">
              <a:extLst>
                <a:ext uri="{FF2B5EF4-FFF2-40B4-BE49-F238E27FC236}">
                  <a16:creationId xmlns:a16="http://schemas.microsoft.com/office/drawing/2014/main" id="{1AC54783-AA18-4F87-AFBB-5DAD5C9ADA25}"/>
                </a:ext>
              </a:extLst>
            </p:cNvPr>
            <p:cNvSpPr>
              <a:spLocks/>
            </p:cNvSpPr>
            <p:nvPr/>
          </p:nvSpPr>
          <p:spPr bwMode="auto">
            <a:xfrm>
              <a:off x="2659" y="177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8051">
              <a:extLst>
                <a:ext uri="{FF2B5EF4-FFF2-40B4-BE49-F238E27FC236}">
                  <a16:creationId xmlns:a16="http://schemas.microsoft.com/office/drawing/2014/main" id="{0A73DDEE-CD81-4E98-A56B-97955EA2B9A5}"/>
                </a:ext>
              </a:extLst>
            </p:cNvPr>
            <p:cNvSpPr>
              <a:spLocks/>
            </p:cNvSpPr>
            <p:nvPr/>
          </p:nvSpPr>
          <p:spPr bwMode="auto">
            <a:xfrm>
              <a:off x="2628" y="1778"/>
              <a:ext cx="31" cy="3"/>
            </a:xfrm>
            <a:custGeom>
              <a:avLst/>
              <a:gdLst>
                <a:gd name="T0" fmla="*/ 25 w 25"/>
                <a:gd name="T1" fmla="*/ 0 h 2"/>
                <a:gd name="T2" fmla="*/ 7 w 25"/>
                <a:gd name="T3" fmla="*/ 1 h 2"/>
                <a:gd name="T4" fmla="*/ 7 w 25"/>
                <a:gd name="T5" fmla="*/ 1 h 2"/>
                <a:gd name="T6" fmla="*/ 0 w 25"/>
                <a:gd name="T7" fmla="*/ 2 h 2"/>
                <a:gd name="T8" fmla="*/ 25 w 25"/>
                <a:gd name="T9" fmla="*/ 0 h 2"/>
              </a:gdLst>
              <a:ahLst/>
              <a:cxnLst>
                <a:cxn ang="0">
                  <a:pos x="T0" y="T1"/>
                </a:cxn>
                <a:cxn ang="0">
                  <a:pos x="T2" y="T3"/>
                </a:cxn>
                <a:cxn ang="0">
                  <a:pos x="T4" y="T5"/>
                </a:cxn>
                <a:cxn ang="0">
                  <a:pos x="T6" y="T7"/>
                </a:cxn>
                <a:cxn ang="0">
                  <a:pos x="T8" y="T9"/>
                </a:cxn>
              </a:cxnLst>
              <a:rect l="0" t="0" r="r" b="b"/>
              <a:pathLst>
                <a:path w="25" h="2">
                  <a:moveTo>
                    <a:pt x="25" y="0"/>
                  </a:moveTo>
                  <a:cubicBezTo>
                    <a:pt x="22" y="1"/>
                    <a:pt x="11" y="0"/>
                    <a:pt x="7" y="1"/>
                  </a:cubicBezTo>
                  <a:cubicBezTo>
                    <a:pt x="7" y="1"/>
                    <a:pt x="7" y="1"/>
                    <a:pt x="7" y="1"/>
                  </a:cubicBezTo>
                  <a:cubicBezTo>
                    <a:pt x="0" y="2"/>
                    <a:pt x="0" y="2"/>
                    <a:pt x="0" y="2"/>
                  </a:cubicBezTo>
                  <a:cubicBezTo>
                    <a:pt x="7" y="2"/>
                    <a:pt x="21" y="2"/>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TextBox 33">
            <a:extLst>
              <a:ext uri="{FF2B5EF4-FFF2-40B4-BE49-F238E27FC236}">
                <a16:creationId xmlns:a16="http://schemas.microsoft.com/office/drawing/2014/main" id="{476F6916-7ED8-48A6-9A3D-536F68B2025E}"/>
              </a:ext>
            </a:extLst>
          </p:cNvPr>
          <p:cNvSpPr txBox="1"/>
          <p:nvPr/>
        </p:nvSpPr>
        <p:spPr>
          <a:xfrm>
            <a:off x="187223" y="3416070"/>
            <a:ext cx="797013" cy="757130"/>
          </a:xfrm>
          <a:prstGeom prst="rect">
            <a:avLst/>
          </a:prstGeom>
          <a:noFill/>
        </p:spPr>
        <p:txBody>
          <a:bodyPr wrap="none" rtlCol="0">
            <a:spAutoFit/>
          </a:bodyPr>
          <a:lstStyle/>
          <a:p>
            <a:pPr>
              <a:lnSpc>
                <a:spcPct val="90000"/>
              </a:lnSpc>
              <a:buClr>
                <a:schemeClr val="tx1"/>
              </a:buClr>
            </a:pPr>
            <a:r>
              <a:rPr lang="en-US" sz="4800" dirty="0">
                <a:solidFill>
                  <a:schemeClr val="accent2"/>
                </a:solidFill>
              </a:rPr>
              <a:t>⊕</a:t>
            </a:r>
          </a:p>
        </p:txBody>
      </p:sp>
      <p:sp>
        <p:nvSpPr>
          <p:cNvPr id="401" name="TextBox 400">
            <a:extLst>
              <a:ext uri="{FF2B5EF4-FFF2-40B4-BE49-F238E27FC236}">
                <a16:creationId xmlns:a16="http://schemas.microsoft.com/office/drawing/2014/main" id="{56F670D6-AB60-41FA-B788-FA7D79EBF99E}"/>
              </a:ext>
            </a:extLst>
          </p:cNvPr>
          <p:cNvSpPr txBox="1"/>
          <p:nvPr/>
        </p:nvSpPr>
        <p:spPr>
          <a:xfrm>
            <a:off x="1170455" y="4944700"/>
            <a:ext cx="614271" cy="1006429"/>
          </a:xfrm>
          <a:prstGeom prst="rect">
            <a:avLst/>
          </a:prstGeom>
          <a:noFill/>
        </p:spPr>
        <p:txBody>
          <a:bodyPr wrap="none" rtlCol="0">
            <a:spAutoFit/>
          </a:bodyPr>
          <a:lstStyle/>
          <a:p>
            <a:pPr>
              <a:lnSpc>
                <a:spcPct val="90000"/>
              </a:lnSpc>
              <a:buClr>
                <a:schemeClr val="tx1"/>
              </a:buClr>
            </a:pPr>
            <a:r>
              <a:rPr lang="en-US" sz="6600" dirty="0"/>
              <a:t>1</a:t>
            </a:r>
          </a:p>
        </p:txBody>
      </p:sp>
      <p:sp>
        <p:nvSpPr>
          <p:cNvPr id="403" name="TextBox 402">
            <a:extLst>
              <a:ext uri="{FF2B5EF4-FFF2-40B4-BE49-F238E27FC236}">
                <a16:creationId xmlns:a16="http://schemas.microsoft.com/office/drawing/2014/main" id="{310AA98F-18EB-41BA-BDE5-8EA6773AE16B}"/>
              </a:ext>
            </a:extLst>
          </p:cNvPr>
          <p:cNvSpPr txBox="1"/>
          <p:nvPr/>
        </p:nvSpPr>
        <p:spPr>
          <a:xfrm>
            <a:off x="3951880" y="4932000"/>
            <a:ext cx="696024" cy="1006429"/>
          </a:xfrm>
          <a:prstGeom prst="rect">
            <a:avLst/>
          </a:prstGeom>
          <a:noFill/>
        </p:spPr>
        <p:txBody>
          <a:bodyPr wrap="none" rtlCol="0">
            <a:spAutoFit/>
          </a:bodyPr>
          <a:lstStyle/>
          <a:p>
            <a:pPr>
              <a:lnSpc>
                <a:spcPct val="90000"/>
              </a:lnSpc>
              <a:buClr>
                <a:schemeClr val="tx1"/>
              </a:buClr>
            </a:pPr>
            <a:r>
              <a:rPr lang="en-US" sz="6600" dirty="0"/>
              <a:t>0</a:t>
            </a:r>
          </a:p>
        </p:txBody>
      </p:sp>
      <p:sp>
        <p:nvSpPr>
          <p:cNvPr id="404" name="TextBox 403">
            <a:extLst>
              <a:ext uri="{FF2B5EF4-FFF2-40B4-BE49-F238E27FC236}">
                <a16:creationId xmlns:a16="http://schemas.microsoft.com/office/drawing/2014/main" id="{CC7150E7-9E5D-475F-A070-42B1BD2BDEC9}"/>
              </a:ext>
            </a:extLst>
          </p:cNvPr>
          <p:cNvSpPr txBox="1"/>
          <p:nvPr/>
        </p:nvSpPr>
        <p:spPr>
          <a:xfrm>
            <a:off x="5372280" y="4932000"/>
            <a:ext cx="614271" cy="1006429"/>
          </a:xfrm>
          <a:prstGeom prst="rect">
            <a:avLst/>
          </a:prstGeom>
          <a:noFill/>
        </p:spPr>
        <p:txBody>
          <a:bodyPr wrap="none" rtlCol="0">
            <a:spAutoFit/>
          </a:bodyPr>
          <a:lstStyle/>
          <a:p>
            <a:pPr>
              <a:lnSpc>
                <a:spcPct val="90000"/>
              </a:lnSpc>
              <a:buClr>
                <a:schemeClr val="tx1"/>
              </a:buClr>
            </a:pPr>
            <a:r>
              <a:rPr lang="en-US" sz="6600" dirty="0"/>
              <a:t>1</a:t>
            </a:r>
          </a:p>
        </p:txBody>
      </p:sp>
      <p:sp>
        <p:nvSpPr>
          <p:cNvPr id="405" name="TextBox 404">
            <a:extLst>
              <a:ext uri="{FF2B5EF4-FFF2-40B4-BE49-F238E27FC236}">
                <a16:creationId xmlns:a16="http://schemas.microsoft.com/office/drawing/2014/main" id="{0D145E4D-5C61-4200-995B-ED8C91B89C8A}"/>
              </a:ext>
            </a:extLst>
          </p:cNvPr>
          <p:cNvSpPr txBox="1"/>
          <p:nvPr/>
        </p:nvSpPr>
        <p:spPr>
          <a:xfrm>
            <a:off x="6687254" y="4932000"/>
            <a:ext cx="614271" cy="1006429"/>
          </a:xfrm>
          <a:prstGeom prst="rect">
            <a:avLst/>
          </a:prstGeom>
          <a:noFill/>
        </p:spPr>
        <p:txBody>
          <a:bodyPr wrap="none" rtlCol="0">
            <a:spAutoFit/>
          </a:bodyPr>
          <a:lstStyle/>
          <a:p>
            <a:pPr>
              <a:lnSpc>
                <a:spcPct val="90000"/>
              </a:lnSpc>
              <a:buClr>
                <a:schemeClr val="tx1"/>
              </a:buClr>
            </a:pPr>
            <a:r>
              <a:rPr lang="en-US" sz="6600" dirty="0"/>
              <a:t>1</a:t>
            </a:r>
          </a:p>
        </p:txBody>
      </p:sp>
      <p:sp>
        <p:nvSpPr>
          <p:cNvPr id="406" name="TextBox 405">
            <a:extLst>
              <a:ext uri="{FF2B5EF4-FFF2-40B4-BE49-F238E27FC236}">
                <a16:creationId xmlns:a16="http://schemas.microsoft.com/office/drawing/2014/main" id="{A92EE26E-ED97-41BC-A0F0-342656FBFCDC}"/>
              </a:ext>
            </a:extLst>
          </p:cNvPr>
          <p:cNvSpPr txBox="1"/>
          <p:nvPr/>
        </p:nvSpPr>
        <p:spPr>
          <a:xfrm>
            <a:off x="8091128" y="4932000"/>
            <a:ext cx="696024" cy="1006429"/>
          </a:xfrm>
          <a:prstGeom prst="rect">
            <a:avLst/>
          </a:prstGeom>
          <a:noFill/>
        </p:spPr>
        <p:txBody>
          <a:bodyPr wrap="none" rtlCol="0">
            <a:spAutoFit/>
          </a:bodyPr>
          <a:lstStyle/>
          <a:p>
            <a:pPr>
              <a:lnSpc>
                <a:spcPct val="90000"/>
              </a:lnSpc>
              <a:buClr>
                <a:schemeClr val="tx1"/>
              </a:buClr>
            </a:pPr>
            <a:r>
              <a:rPr lang="en-US" sz="6600" dirty="0"/>
              <a:t>0</a:t>
            </a:r>
          </a:p>
        </p:txBody>
      </p:sp>
      <p:sp>
        <p:nvSpPr>
          <p:cNvPr id="407" name="TextBox 406">
            <a:extLst>
              <a:ext uri="{FF2B5EF4-FFF2-40B4-BE49-F238E27FC236}">
                <a16:creationId xmlns:a16="http://schemas.microsoft.com/office/drawing/2014/main" id="{7412AA5B-2FCD-4D5F-8BFD-90DEE58D4645}"/>
              </a:ext>
            </a:extLst>
          </p:cNvPr>
          <p:cNvSpPr txBox="1"/>
          <p:nvPr/>
        </p:nvSpPr>
        <p:spPr>
          <a:xfrm>
            <a:off x="9536928" y="4932000"/>
            <a:ext cx="614271" cy="1006429"/>
          </a:xfrm>
          <a:prstGeom prst="rect">
            <a:avLst/>
          </a:prstGeom>
          <a:noFill/>
        </p:spPr>
        <p:txBody>
          <a:bodyPr wrap="none" rtlCol="0">
            <a:spAutoFit/>
          </a:bodyPr>
          <a:lstStyle/>
          <a:p>
            <a:pPr>
              <a:lnSpc>
                <a:spcPct val="90000"/>
              </a:lnSpc>
              <a:buClr>
                <a:schemeClr val="tx1"/>
              </a:buClr>
            </a:pPr>
            <a:r>
              <a:rPr lang="en-US" sz="6600" dirty="0"/>
              <a:t>1</a:t>
            </a:r>
          </a:p>
        </p:txBody>
      </p:sp>
      <p:sp>
        <p:nvSpPr>
          <p:cNvPr id="408" name="TextBox 407">
            <a:extLst>
              <a:ext uri="{FF2B5EF4-FFF2-40B4-BE49-F238E27FC236}">
                <a16:creationId xmlns:a16="http://schemas.microsoft.com/office/drawing/2014/main" id="{D4162BBF-5AF6-443D-B6CD-368BC604C57F}"/>
              </a:ext>
            </a:extLst>
          </p:cNvPr>
          <p:cNvSpPr txBox="1"/>
          <p:nvPr/>
        </p:nvSpPr>
        <p:spPr>
          <a:xfrm>
            <a:off x="10851905" y="4932000"/>
            <a:ext cx="696024" cy="1006429"/>
          </a:xfrm>
          <a:prstGeom prst="rect">
            <a:avLst/>
          </a:prstGeom>
          <a:noFill/>
        </p:spPr>
        <p:txBody>
          <a:bodyPr wrap="none" rtlCol="0">
            <a:spAutoFit/>
          </a:bodyPr>
          <a:lstStyle/>
          <a:p>
            <a:pPr>
              <a:lnSpc>
                <a:spcPct val="90000"/>
              </a:lnSpc>
              <a:buClr>
                <a:schemeClr val="tx1"/>
              </a:buClr>
            </a:pPr>
            <a:r>
              <a:rPr lang="en-US" sz="6600" dirty="0"/>
              <a:t>0</a:t>
            </a:r>
          </a:p>
        </p:txBody>
      </p:sp>
      <p:sp>
        <p:nvSpPr>
          <p:cNvPr id="402" name="TextBox 401">
            <a:extLst>
              <a:ext uri="{FF2B5EF4-FFF2-40B4-BE49-F238E27FC236}">
                <a16:creationId xmlns:a16="http://schemas.microsoft.com/office/drawing/2014/main" id="{6F024366-2453-492C-B7A2-A956145EE7CE}"/>
              </a:ext>
            </a:extLst>
          </p:cNvPr>
          <p:cNvSpPr txBox="1"/>
          <p:nvPr/>
        </p:nvSpPr>
        <p:spPr>
          <a:xfrm>
            <a:off x="2556880" y="4932000"/>
            <a:ext cx="696024" cy="1006429"/>
          </a:xfrm>
          <a:prstGeom prst="rect">
            <a:avLst/>
          </a:prstGeom>
          <a:noFill/>
        </p:spPr>
        <p:txBody>
          <a:bodyPr wrap="none" rtlCol="0">
            <a:spAutoFit/>
          </a:bodyPr>
          <a:lstStyle/>
          <a:p>
            <a:pPr>
              <a:lnSpc>
                <a:spcPct val="90000"/>
              </a:lnSpc>
              <a:buClr>
                <a:schemeClr val="tx1"/>
              </a:buClr>
            </a:pPr>
            <a:r>
              <a:rPr lang="en-US" sz="6600" dirty="0"/>
              <a:t>0</a:t>
            </a:r>
          </a:p>
        </p:txBody>
      </p:sp>
    </p:spTree>
    <p:extLst>
      <p:ext uri="{BB962C8B-B14F-4D97-AF65-F5344CB8AC3E}">
        <p14:creationId xmlns:p14="http://schemas.microsoft.com/office/powerpoint/2010/main" val="19453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80">
                                          <p:stCondLst>
                                            <p:cond delay="0"/>
                                          </p:stCondLst>
                                        </p:cTn>
                                        <p:tgtEl>
                                          <p:spTgt spid="36"/>
                                        </p:tgtEl>
                                      </p:cBhvr>
                                    </p:animEffect>
                                    <p:anim calcmode="lin" valueType="num">
                                      <p:cBhvr>
                                        <p:cTn id="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3" dur="26">
                                          <p:stCondLst>
                                            <p:cond delay="650"/>
                                          </p:stCondLst>
                                        </p:cTn>
                                        <p:tgtEl>
                                          <p:spTgt spid="36"/>
                                        </p:tgtEl>
                                      </p:cBhvr>
                                      <p:to x="100000" y="60000"/>
                                    </p:animScale>
                                    <p:animScale>
                                      <p:cBhvr>
                                        <p:cTn id="14" dur="166" decel="50000">
                                          <p:stCondLst>
                                            <p:cond delay="676"/>
                                          </p:stCondLst>
                                        </p:cTn>
                                        <p:tgtEl>
                                          <p:spTgt spid="36"/>
                                        </p:tgtEl>
                                      </p:cBhvr>
                                      <p:to x="100000" y="100000"/>
                                    </p:animScale>
                                    <p:animScale>
                                      <p:cBhvr>
                                        <p:cTn id="15" dur="26">
                                          <p:stCondLst>
                                            <p:cond delay="1312"/>
                                          </p:stCondLst>
                                        </p:cTn>
                                        <p:tgtEl>
                                          <p:spTgt spid="36"/>
                                        </p:tgtEl>
                                      </p:cBhvr>
                                      <p:to x="100000" y="80000"/>
                                    </p:animScale>
                                    <p:animScale>
                                      <p:cBhvr>
                                        <p:cTn id="16" dur="166" decel="50000">
                                          <p:stCondLst>
                                            <p:cond delay="1338"/>
                                          </p:stCondLst>
                                        </p:cTn>
                                        <p:tgtEl>
                                          <p:spTgt spid="36"/>
                                        </p:tgtEl>
                                      </p:cBhvr>
                                      <p:to x="100000" y="100000"/>
                                    </p:animScale>
                                    <p:animScale>
                                      <p:cBhvr>
                                        <p:cTn id="17" dur="26">
                                          <p:stCondLst>
                                            <p:cond delay="1642"/>
                                          </p:stCondLst>
                                        </p:cTn>
                                        <p:tgtEl>
                                          <p:spTgt spid="36"/>
                                        </p:tgtEl>
                                      </p:cBhvr>
                                      <p:to x="100000" y="90000"/>
                                    </p:animScale>
                                    <p:animScale>
                                      <p:cBhvr>
                                        <p:cTn id="18" dur="166" decel="50000">
                                          <p:stCondLst>
                                            <p:cond delay="1668"/>
                                          </p:stCondLst>
                                        </p:cTn>
                                        <p:tgtEl>
                                          <p:spTgt spid="36"/>
                                        </p:tgtEl>
                                      </p:cBhvr>
                                      <p:to x="100000" y="100000"/>
                                    </p:animScale>
                                    <p:animScale>
                                      <p:cBhvr>
                                        <p:cTn id="19" dur="26">
                                          <p:stCondLst>
                                            <p:cond delay="1808"/>
                                          </p:stCondLst>
                                        </p:cTn>
                                        <p:tgtEl>
                                          <p:spTgt spid="36"/>
                                        </p:tgtEl>
                                      </p:cBhvr>
                                      <p:to x="100000" y="95000"/>
                                    </p:animScale>
                                    <p:animScale>
                                      <p:cBhvr>
                                        <p:cTn id="20" dur="166" decel="50000">
                                          <p:stCondLst>
                                            <p:cond delay="1834"/>
                                          </p:stCondLst>
                                        </p:cTn>
                                        <p:tgtEl>
                                          <p:spTgt spid="3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down)">
                                      <p:cBhvr>
                                        <p:cTn id="23" dur="580">
                                          <p:stCondLst>
                                            <p:cond delay="0"/>
                                          </p:stCondLst>
                                        </p:cTn>
                                        <p:tgtEl>
                                          <p:spTgt spid="38"/>
                                        </p:tgtEl>
                                      </p:cBhvr>
                                    </p:animEffect>
                                    <p:anim calcmode="lin" valueType="num">
                                      <p:cBhvr>
                                        <p:cTn id="24"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29" dur="26">
                                          <p:stCondLst>
                                            <p:cond delay="650"/>
                                          </p:stCondLst>
                                        </p:cTn>
                                        <p:tgtEl>
                                          <p:spTgt spid="38"/>
                                        </p:tgtEl>
                                      </p:cBhvr>
                                      <p:to x="100000" y="60000"/>
                                    </p:animScale>
                                    <p:animScale>
                                      <p:cBhvr>
                                        <p:cTn id="30" dur="166" decel="50000">
                                          <p:stCondLst>
                                            <p:cond delay="676"/>
                                          </p:stCondLst>
                                        </p:cTn>
                                        <p:tgtEl>
                                          <p:spTgt spid="38"/>
                                        </p:tgtEl>
                                      </p:cBhvr>
                                      <p:to x="100000" y="100000"/>
                                    </p:animScale>
                                    <p:animScale>
                                      <p:cBhvr>
                                        <p:cTn id="31" dur="26">
                                          <p:stCondLst>
                                            <p:cond delay="1312"/>
                                          </p:stCondLst>
                                        </p:cTn>
                                        <p:tgtEl>
                                          <p:spTgt spid="38"/>
                                        </p:tgtEl>
                                      </p:cBhvr>
                                      <p:to x="100000" y="80000"/>
                                    </p:animScale>
                                    <p:animScale>
                                      <p:cBhvr>
                                        <p:cTn id="32" dur="166" decel="50000">
                                          <p:stCondLst>
                                            <p:cond delay="1338"/>
                                          </p:stCondLst>
                                        </p:cTn>
                                        <p:tgtEl>
                                          <p:spTgt spid="38"/>
                                        </p:tgtEl>
                                      </p:cBhvr>
                                      <p:to x="100000" y="100000"/>
                                    </p:animScale>
                                    <p:animScale>
                                      <p:cBhvr>
                                        <p:cTn id="33" dur="26">
                                          <p:stCondLst>
                                            <p:cond delay="1642"/>
                                          </p:stCondLst>
                                        </p:cTn>
                                        <p:tgtEl>
                                          <p:spTgt spid="38"/>
                                        </p:tgtEl>
                                      </p:cBhvr>
                                      <p:to x="100000" y="90000"/>
                                    </p:animScale>
                                    <p:animScale>
                                      <p:cBhvr>
                                        <p:cTn id="34" dur="166" decel="50000">
                                          <p:stCondLst>
                                            <p:cond delay="1668"/>
                                          </p:stCondLst>
                                        </p:cTn>
                                        <p:tgtEl>
                                          <p:spTgt spid="38"/>
                                        </p:tgtEl>
                                      </p:cBhvr>
                                      <p:to x="100000" y="100000"/>
                                    </p:animScale>
                                    <p:animScale>
                                      <p:cBhvr>
                                        <p:cTn id="35" dur="26">
                                          <p:stCondLst>
                                            <p:cond delay="1808"/>
                                          </p:stCondLst>
                                        </p:cTn>
                                        <p:tgtEl>
                                          <p:spTgt spid="38"/>
                                        </p:tgtEl>
                                      </p:cBhvr>
                                      <p:to x="100000" y="95000"/>
                                    </p:animScale>
                                    <p:animScale>
                                      <p:cBhvr>
                                        <p:cTn id="36" dur="166" decel="50000">
                                          <p:stCondLst>
                                            <p:cond delay="1834"/>
                                          </p:stCondLst>
                                        </p:cTn>
                                        <p:tgtEl>
                                          <p:spTgt spid="38"/>
                                        </p:tgtEl>
                                      </p:cBhvr>
                                      <p:to x="100000" y="100000"/>
                                    </p:animScale>
                                  </p:childTnLst>
                                </p:cTn>
                              </p:par>
                              <p:par>
                                <p:cTn id="37" presetID="8" presetClass="emph" presetSubtype="0" fill="hold" nodeType="withEffect">
                                  <p:stCondLst>
                                    <p:cond delay="0"/>
                                  </p:stCondLst>
                                  <p:childTnLst>
                                    <p:animRot by="43200000">
                                      <p:cBhvr>
                                        <p:cTn id="38" dur="2000" fill="hold"/>
                                        <p:tgtEl>
                                          <p:spTgt spid="36"/>
                                        </p:tgtEl>
                                        <p:attrNameLst>
                                          <p:attrName>r</p:attrName>
                                        </p:attrNameLst>
                                      </p:cBhvr>
                                    </p:animRot>
                                  </p:childTnLst>
                                </p:cTn>
                              </p:par>
                              <p:par>
                                <p:cTn id="39" presetID="8" presetClass="emph" presetSubtype="0" fill="hold" nodeType="withEffect">
                                  <p:stCondLst>
                                    <p:cond delay="0"/>
                                  </p:stCondLst>
                                  <p:childTnLst>
                                    <p:animRot by="43200000">
                                      <p:cBhvr>
                                        <p:cTn id="40" dur="2000" fill="hold"/>
                                        <p:tgtEl>
                                          <p:spTgt spid="38"/>
                                        </p:tgtEl>
                                        <p:attrNameLst>
                                          <p:attrName>r</p:attrName>
                                        </p:attrNameLst>
                                      </p:cBhvr>
                                    </p:animRot>
                                  </p:childTnLst>
                                </p:cTn>
                              </p:par>
                              <p:par>
                                <p:cTn id="41" presetID="45"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2000"/>
                                        <p:tgtEl>
                                          <p:spTgt spid="36"/>
                                        </p:tgtEl>
                                      </p:cBhvr>
                                    </p:animEffect>
                                    <p:anim calcmode="lin" valueType="num">
                                      <p:cBhvr>
                                        <p:cTn id="44" dur="2000" fill="hold"/>
                                        <p:tgtEl>
                                          <p:spTgt spid="36"/>
                                        </p:tgtEl>
                                        <p:attrNameLst>
                                          <p:attrName>ppt_w</p:attrName>
                                        </p:attrNameLst>
                                      </p:cBhvr>
                                      <p:tavLst>
                                        <p:tav tm="0" fmla="#ppt_w*sin(2.5*pi*$)">
                                          <p:val>
                                            <p:fltVal val="0"/>
                                          </p:val>
                                        </p:tav>
                                        <p:tav tm="100000">
                                          <p:val>
                                            <p:fltVal val="1"/>
                                          </p:val>
                                        </p:tav>
                                      </p:tavLst>
                                    </p:anim>
                                    <p:anim calcmode="lin" valueType="num">
                                      <p:cBhvr>
                                        <p:cTn id="45" dur="2000" fill="hold"/>
                                        <p:tgtEl>
                                          <p:spTgt spid="36"/>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2000"/>
                                        <p:tgtEl>
                                          <p:spTgt spid="38"/>
                                        </p:tgtEl>
                                      </p:cBhvr>
                                    </p:animEffect>
                                    <p:anim calcmode="lin" valueType="num">
                                      <p:cBhvr>
                                        <p:cTn id="49" dur="2000" fill="hold"/>
                                        <p:tgtEl>
                                          <p:spTgt spid="38"/>
                                        </p:tgtEl>
                                        <p:attrNameLst>
                                          <p:attrName>ppt_w</p:attrName>
                                        </p:attrNameLst>
                                      </p:cBhvr>
                                      <p:tavLst>
                                        <p:tav tm="0" fmla="#ppt_w*sin(2.5*pi*$)">
                                          <p:val>
                                            <p:fltVal val="0"/>
                                          </p:val>
                                        </p:tav>
                                        <p:tav tm="100000">
                                          <p:val>
                                            <p:fltVal val="1"/>
                                          </p:val>
                                        </p:tav>
                                      </p:tavLst>
                                    </p:anim>
                                    <p:anim calcmode="lin" valueType="num">
                                      <p:cBhvr>
                                        <p:cTn id="50" dur="2000" fill="hold"/>
                                        <p:tgtEl>
                                          <p:spTgt spid="38"/>
                                        </p:tgtEl>
                                        <p:attrNameLst>
                                          <p:attrName>ppt_h</p:attrName>
                                        </p:attrNameLst>
                                      </p:cBhvr>
                                      <p:tavLst>
                                        <p:tav tm="0">
                                          <p:val>
                                            <p:strVal val="#ppt_h"/>
                                          </p:val>
                                        </p:tav>
                                        <p:tav tm="100000">
                                          <p:val>
                                            <p:strVal val="#ppt_h"/>
                                          </p:val>
                                        </p:tav>
                                      </p:tavLst>
                                    </p:anim>
                                  </p:childTnLst>
                                </p:cTn>
                              </p:par>
                              <p:par>
                                <p:cTn id="51" presetID="32" presetClass="emph" presetSubtype="0" repeatCount="3000" fill="hold" nodeType="withEffect">
                                  <p:stCondLst>
                                    <p:cond delay="250"/>
                                  </p:stCondLst>
                                  <p:childTnLst>
                                    <p:animRot by="120000">
                                      <p:cBhvr>
                                        <p:cTn id="52" dur="75" fill="hold">
                                          <p:stCondLst>
                                            <p:cond delay="0"/>
                                          </p:stCondLst>
                                        </p:cTn>
                                        <p:tgtEl>
                                          <p:spTgt spid="36"/>
                                        </p:tgtEl>
                                        <p:attrNameLst>
                                          <p:attrName>r</p:attrName>
                                        </p:attrNameLst>
                                      </p:cBhvr>
                                    </p:animRot>
                                    <p:animRot by="-240000">
                                      <p:cBhvr>
                                        <p:cTn id="53" dur="150" fill="hold">
                                          <p:stCondLst>
                                            <p:cond delay="150"/>
                                          </p:stCondLst>
                                        </p:cTn>
                                        <p:tgtEl>
                                          <p:spTgt spid="36"/>
                                        </p:tgtEl>
                                        <p:attrNameLst>
                                          <p:attrName>r</p:attrName>
                                        </p:attrNameLst>
                                      </p:cBhvr>
                                    </p:animRot>
                                    <p:animRot by="240000">
                                      <p:cBhvr>
                                        <p:cTn id="54" dur="150" fill="hold">
                                          <p:stCondLst>
                                            <p:cond delay="300"/>
                                          </p:stCondLst>
                                        </p:cTn>
                                        <p:tgtEl>
                                          <p:spTgt spid="36"/>
                                        </p:tgtEl>
                                        <p:attrNameLst>
                                          <p:attrName>r</p:attrName>
                                        </p:attrNameLst>
                                      </p:cBhvr>
                                    </p:animRot>
                                    <p:animRot by="-240000">
                                      <p:cBhvr>
                                        <p:cTn id="55" dur="150" fill="hold">
                                          <p:stCondLst>
                                            <p:cond delay="450"/>
                                          </p:stCondLst>
                                        </p:cTn>
                                        <p:tgtEl>
                                          <p:spTgt spid="36"/>
                                        </p:tgtEl>
                                        <p:attrNameLst>
                                          <p:attrName>r</p:attrName>
                                        </p:attrNameLst>
                                      </p:cBhvr>
                                    </p:animRot>
                                    <p:animRot by="120000">
                                      <p:cBhvr>
                                        <p:cTn id="56" dur="150" fill="hold">
                                          <p:stCondLst>
                                            <p:cond delay="600"/>
                                          </p:stCondLst>
                                        </p:cTn>
                                        <p:tgtEl>
                                          <p:spTgt spid="36"/>
                                        </p:tgtEl>
                                        <p:attrNameLst>
                                          <p:attrName>r</p:attrName>
                                        </p:attrNameLst>
                                      </p:cBhvr>
                                    </p:animRot>
                                  </p:childTnLst>
                                </p:cTn>
                              </p:par>
                              <p:par>
                                <p:cTn id="57" presetID="32" presetClass="emph" presetSubtype="0" repeatCount="3000" fill="hold" nodeType="withEffect">
                                  <p:stCondLst>
                                    <p:cond delay="250"/>
                                  </p:stCondLst>
                                  <p:childTnLst>
                                    <p:animRot by="120000">
                                      <p:cBhvr>
                                        <p:cTn id="58" dur="75" fill="hold">
                                          <p:stCondLst>
                                            <p:cond delay="0"/>
                                          </p:stCondLst>
                                        </p:cTn>
                                        <p:tgtEl>
                                          <p:spTgt spid="38"/>
                                        </p:tgtEl>
                                        <p:attrNameLst>
                                          <p:attrName>r</p:attrName>
                                        </p:attrNameLst>
                                      </p:cBhvr>
                                    </p:animRot>
                                    <p:animRot by="-240000">
                                      <p:cBhvr>
                                        <p:cTn id="59" dur="150" fill="hold">
                                          <p:stCondLst>
                                            <p:cond delay="150"/>
                                          </p:stCondLst>
                                        </p:cTn>
                                        <p:tgtEl>
                                          <p:spTgt spid="38"/>
                                        </p:tgtEl>
                                        <p:attrNameLst>
                                          <p:attrName>r</p:attrName>
                                        </p:attrNameLst>
                                      </p:cBhvr>
                                    </p:animRot>
                                    <p:animRot by="240000">
                                      <p:cBhvr>
                                        <p:cTn id="60" dur="150" fill="hold">
                                          <p:stCondLst>
                                            <p:cond delay="300"/>
                                          </p:stCondLst>
                                        </p:cTn>
                                        <p:tgtEl>
                                          <p:spTgt spid="38"/>
                                        </p:tgtEl>
                                        <p:attrNameLst>
                                          <p:attrName>r</p:attrName>
                                        </p:attrNameLst>
                                      </p:cBhvr>
                                    </p:animRot>
                                    <p:animRot by="-240000">
                                      <p:cBhvr>
                                        <p:cTn id="61" dur="150" fill="hold">
                                          <p:stCondLst>
                                            <p:cond delay="450"/>
                                          </p:stCondLst>
                                        </p:cTn>
                                        <p:tgtEl>
                                          <p:spTgt spid="38"/>
                                        </p:tgtEl>
                                        <p:attrNameLst>
                                          <p:attrName>r</p:attrName>
                                        </p:attrNameLst>
                                      </p:cBhvr>
                                    </p:animRot>
                                    <p:animRot by="120000">
                                      <p:cBhvr>
                                        <p:cTn id="62" dur="150" fill="hold">
                                          <p:stCondLst>
                                            <p:cond delay="600"/>
                                          </p:stCondLst>
                                        </p:cTn>
                                        <p:tgtEl>
                                          <p:spTgt spid="38"/>
                                        </p:tgtEl>
                                        <p:attrNameLst>
                                          <p:attrName>r</p:attrName>
                                        </p:attrNameLst>
                                      </p:cBhvr>
                                    </p:animRot>
                                  </p:childTnLst>
                                </p:cTn>
                              </p:par>
                              <p:par>
                                <p:cTn id="63" presetID="1" presetClass="entr" presetSubtype="0" fill="hold" nodeType="withEffect">
                                  <p:stCondLst>
                                    <p:cond delay="90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xit" presetSubtype="0" fill="hold" nodeType="withEffect">
                                  <p:stCondLst>
                                    <p:cond delay="900"/>
                                  </p:stCondLst>
                                  <p:childTnLst>
                                    <p:set>
                                      <p:cBhvr>
                                        <p:cTn id="66" dur="1" fill="hold">
                                          <p:stCondLst>
                                            <p:cond delay="0"/>
                                          </p:stCondLst>
                                        </p:cTn>
                                        <p:tgtEl>
                                          <p:spTgt spid="36"/>
                                        </p:tgtEl>
                                        <p:attrNameLst>
                                          <p:attrName>style.visibility</p:attrName>
                                        </p:attrNameLst>
                                      </p:cBhvr>
                                      <p:to>
                                        <p:strVal val="hidden"/>
                                      </p:to>
                                    </p:set>
                                  </p:childTnLst>
                                </p:cTn>
                              </p:par>
                              <p:par>
                                <p:cTn id="67" presetID="1" presetClass="exit" presetSubtype="0" fill="hold" nodeType="withEffect">
                                  <p:stCondLst>
                                    <p:cond delay="1500"/>
                                  </p:stCondLst>
                                  <p:childTnLst>
                                    <p:set>
                                      <p:cBhvr>
                                        <p:cTn id="68" dur="1" fill="hold">
                                          <p:stCondLst>
                                            <p:cond delay="0"/>
                                          </p:stCondLst>
                                        </p:cTn>
                                        <p:tgtEl>
                                          <p:spTgt spid="38"/>
                                        </p:tgtEl>
                                        <p:attrNameLst>
                                          <p:attrName>style.visibility</p:attrName>
                                        </p:attrNameLst>
                                      </p:cBhvr>
                                      <p:to>
                                        <p:strVal val="hidden"/>
                                      </p:to>
                                    </p:set>
                                  </p:childTnLst>
                                </p:cTn>
                              </p:par>
                              <p:par>
                                <p:cTn id="69" presetID="1" presetClass="entr" presetSubtype="0" fill="hold" nodeType="withEffect">
                                  <p:stCondLst>
                                    <p:cond delay="1500"/>
                                  </p:stCondLst>
                                  <p:childTnLst>
                                    <p:set>
                                      <p:cBhvr>
                                        <p:cTn id="70" dur="1" fill="hold">
                                          <p:stCondLst>
                                            <p:cond delay="0"/>
                                          </p:stCondLst>
                                        </p:cTn>
                                        <p:tgtEl>
                                          <p:spTgt spid="36"/>
                                        </p:tgtEl>
                                        <p:attrNameLst>
                                          <p:attrName>style.visibility</p:attrName>
                                        </p:attrNameLst>
                                      </p:cBhvr>
                                      <p:to>
                                        <p:strVal val="visible"/>
                                      </p:to>
                                    </p:set>
                                  </p:childTnLst>
                                </p:cTn>
                              </p:par>
                              <p:par>
                                <p:cTn id="71" presetID="10" presetClass="entr" presetSubtype="0" fill="hold" grpId="0" nodeType="withEffect">
                                  <p:stCondLst>
                                    <p:cond delay="0"/>
                                  </p:stCondLst>
                                  <p:childTnLst>
                                    <p:set>
                                      <p:cBhvr>
                                        <p:cTn id="72" dur="1" fill="hold">
                                          <p:stCondLst>
                                            <p:cond delay="0"/>
                                          </p:stCondLst>
                                        </p:cTn>
                                        <p:tgtEl>
                                          <p:spTgt spid="411"/>
                                        </p:tgtEl>
                                        <p:attrNameLst>
                                          <p:attrName>style.visibility</p:attrName>
                                        </p:attrNameLst>
                                      </p:cBhvr>
                                      <p:to>
                                        <p:strVal val="visible"/>
                                      </p:to>
                                    </p:set>
                                    <p:animEffect transition="in" filter="fade">
                                      <p:cBhvr>
                                        <p:cTn id="73" dur="500"/>
                                        <p:tgtEl>
                                          <p:spTgt spid="411"/>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410"/>
                                        </p:tgtEl>
                                        <p:attrNameLst>
                                          <p:attrName>style.visibility</p:attrName>
                                        </p:attrNameLst>
                                      </p:cBhvr>
                                      <p:to>
                                        <p:strVal val="visible"/>
                                      </p:to>
                                    </p:set>
                                    <p:animEffect transition="in" filter="fade">
                                      <p:cBhvr>
                                        <p:cTn id="76" dur="500"/>
                                        <p:tgtEl>
                                          <p:spTgt spid="410"/>
                                        </p:tgtEl>
                                      </p:cBhvr>
                                    </p:animEffect>
                                  </p:childTnLst>
                                </p:cTn>
                              </p:par>
                              <p:par>
                                <p:cTn id="77" presetID="10" presetClass="exit" presetSubtype="0" fill="hold" grpId="1" nodeType="withEffect">
                                  <p:stCondLst>
                                    <p:cond delay="500"/>
                                  </p:stCondLst>
                                  <p:childTnLst>
                                    <p:animEffect transition="out" filter="fade">
                                      <p:cBhvr>
                                        <p:cTn id="78" dur="500"/>
                                        <p:tgtEl>
                                          <p:spTgt spid="411"/>
                                        </p:tgtEl>
                                      </p:cBhvr>
                                    </p:animEffect>
                                    <p:set>
                                      <p:cBhvr>
                                        <p:cTn id="79" dur="1" fill="hold">
                                          <p:stCondLst>
                                            <p:cond delay="499"/>
                                          </p:stCondLst>
                                        </p:cTn>
                                        <p:tgtEl>
                                          <p:spTgt spid="411"/>
                                        </p:tgtEl>
                                        <p:attrNameLst>
                                          <p:attrName>style.visibility</p:attrName>
                                        </p:attrNameLst>
                                      </p:cBhvr>
                                      <p:to>
                                        <p:strVal val="hidden"/>
                                      </p:to>
                                    </p:set>
                                  </p:childTnLst>
                                </p:cTn>
                              </p:par>
                              <p:par>
                                <p:cTn id="80" presetID="10" presetClass="entr" presetSubtype="0" fill="hold" grpId="2" nodeType="withEffect">
                                  <p:stCondLst>
                                    <p:cond delay="1000"/>
                                  </p:stCondLst>
                                  <p:childTnLst>
                                    <p:set>
                                      <p:cBhvr>
                                        <p:cTn id="81" dur="1" fill="hold">
                                          <p:stCondLst>
                                            <p:cond delay="0"/>
                                          </p:stCondLst>
                                        </p:cTn>
                                        <p:tgtEl>
                                          <p:spTgt spid="411"/>
                                        </p:tgtEl>
                                        <p:attrNameLst>
                                          <p:attrName>style.visibility</p:attrName>
                                        </p:attrNameLst>
                                      </p:cBhvr>
                                      <p:to>
                                        <p:strVal val="visible"/>
                                      </p:to>
                                    </p:set>
                                    <p:animEffect transition="in" filter="fade">
                                      <p:cBhvr>
                                        <p:cTn id="82" dur="500"/>
                                        <p:tgtEl>
                                          <p:spTgt spid="411"/>
                                        </p:tgtEl>
                                      </p:cBhvr>
                                    </p:animEffect>
                                  </p:childTnLst>
                                </p:cTn>
                              </p:par>
                              <p:par>
                                <p:cTn id="83" presetID="10" presetClass="exit" presetSubtype="0" fill="hold" grpId="2" nodeType="withEffect">
                                  <p:stCondLst>
                                    <p:cond delay="1000"/>
                                  </p:stCondLst>
                                  <p:childTnLst>
                                    <p:animEffect transition="out" filter="fade">
                                      <p:cBhvr>
                                        <p:cTn id="84" dur="500"/>
                                        <p:tgtEl>
                                          <p:spTgt spid="410"/>
                                        </p:tgtEl>
                                      </p:cBhvr>
                                    </p:animEffect>
                                    <p:set>
                                      <p:cBhvr>
                                        <p:cTn id="85" dur="1" fill="hold">
                                          <p:stCondLst>
                                            <p:cond delay="499"/>
                                          </p:stCondLst>
                                        </p:cTn>
                                        <p:tgtEl>
                                          <p:spTgt spid="410"/>
                                        </p:tgtEl>
                                        <p:attrNameLst>
                                          <p:attrName>style.visibility</p:attrName>
                                        </p:attrNameLst>
                                      </p:cBhvr>
                                      <p:to>
                                        <p:strVal val="hidden"/>
                                      </p:to>
                                    </p:set>
                                  </p:childTnLst>
                                </p:cTn>
                              </p:par>
                              <p:par>
                                <p:cTn id="86" presetID="10" presetClass="entr" presetSubtype="0" fill="hold" grpId="1" nodeType="withEffect">
                                  <p:stCondLst>
                                    <p:cond delay="1500"/>
                                  </p:stCondLst>
                                  <p:childTnLst>
                                    <p:set>
                                      <p:cBhvr>
                                        <p:cTn id="87" dur="1" fill="hold">
                                          <p:stCondLst>
                                            <p:cond delay="0"/>
                                          </p:stCondLst>
                                        </p:cTn>
                                        <p:tgtEl>
                                          <p:spTgt spid="410"/>
                                        </p:tgtEl>
                                        <p:attrNameLst>
                                          <p:attrName>style.visibility</p:attrName>
                                        </p:attrNameLst>
                                      </p:cBhvr>
                                      <p:to>
                                        <p:strVal val="visible"/>
                                      </p:to>
                                    </p:set>
                                    <p:animEffect transition="in" filter="fade">
                                      <p:cBhvr>
                                        <p:cTn id="88" dur="500"/>
                                        <p:tgtEl>
                                          <p:spTgt spid="410"/>
                                        </p:tgtEl>
                                      </p:cBhvr>
                                    </p:animEffect>
                                  </p:childTnLst>
                                </p:cTn>
                              </p:par>
                              <p:par>
                                <p:cTn id="89" presetID="10" presetClass="exit" presetSubtype="0" fill="hold" grpId="3" nodeType="withEffect">
                                  <p:stCondLst>
                                    <p:cond delay="1500"/>
                                  </p:stCondLst>
                                  <p:childTnLst>
                                    <p:animEffect transition="out" filter="fade">
                                      <p:cBhvr>
                                        <p:cTn id="90" dur="500"/>
                                        <p:tgtEl>
                                          <p:spTgt spid="411"/>
                                        </p:tgtEl>
                                      </p:cBhvr>
                                    </p:animEffect>
                                    <p:set>
                                      <p:cBhvr>
                                        <p:cTn id="91" dur="1" fill="hold">
                                          <p:stCondLst>
                                            <p:cond delay="499"/>
                                          </p:stCondLst>
                                        </p:cTn>
                                        <p:tgtEl>
                                          <p:spTgt spid="411"/>
                                        </p:tgtEl>
                                        <p:attrNameLst>
                                          <p:attrName>style.visibility</p:attrName>
                                        </p:attrNameLst>
                                      </p:cBhvr>
                                      <p:to>
                                        <p:strVal val="hidden"/>
                                      </p:to>
                                    </p:set>
                                  </p:childTnLst>
                                </p:cTn>
                              </p:par>
                            </p:childTnLst>
                          </p:cTn>
                        </p:par>
                        <p:par>
                          <p:cTn id="92" fill="hold">
                            <p:stCondLst>
                              <p:cond delay="2500"/>
                            </p:stCondLst>
                            <p:childTnLst>
                              <p:par>
                                <p:cTn id="93" presetID="1" presetClass="entr" presetSubtype="0" fill="hold" grpId="0" nodeType="afterEffect">
                                  <p:stCondLst>
                                    <p:cond delay="0"/>
                                  </p:stCondLst>
                                  <p:childTnLst>
                                    <p:set>
                                      <p:cBhvr>
                                        <p:cTn id="94" dur="1" fill="hold">
                                          <p:stCondLst>
                                            <p:cond delay="0"/>
                                          </p:stCondLst>
                                        </p:cTn>
                                        <p:tgtEl>
                                          <p:spTgt spid="40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6" presetClass="entr" presetSubtype="0" fill="hold" nodeType="click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down)">
                                      <p:cBhvr>
                                        <p:cTn id="99" dur="580">
                                          <p:stCondLst>
                                            <p:cond delay="0"/>
                                          </p:stCondLst>
                                        </p:cTn>
                                        <p:tgtEl>
                                          <p:spTgt spid="56"/>
                                        </p:tgtEl>
                                      </p:cBhvr>
                                    </p:animEffect>
                                    <p:anim calcmode="lin" valueType="num">
                                      <p:cBhvr>
                                        <p:cTn id="100"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105" dur="26">
                                          <p:stCondLst>
                                            <p:cond delay="650"/>
                                          </p:stCondLst>
                                        </p:cTn>
                                        <p:tgtEl>
                                          <p:spTgt spid="56"/>
                                        </p:tgtEl>
                                      </p:cBhvr>
                                      <p:to x="100000" y="60000"/>
                                    </p:animScale>
                                    <p:animScale>
                                      <p:cBhvr>
                                        <p:cTn id="106" dur="166" decel="50000">
                                          <p:stCondLst>
                                            <p:cond delay="676"/>
                                          </p:stCondLst>
                                        </p:cTn>
                                        <p:tgtEl>
                                          <p:spTgt spid="56"/>
                                        </p:tgtEl>
                                      </p:cBhvr>
                                      <p:to x="100000" y="100000"/>
                                    </p:animScale>
                                    <p:animScale>
                                      <p:cBhvr>
                                        <p:cTn id="107" dur="26">
                                          <p:stCondLst>
                                            <p:cond delay="1312"/>
                                          </p:stCondLst>
                                        </p:cTn>
                                        <p:tgtEl>
                                          <p:spTgt spid="56"/>
                                        </p:tgtEl>
                                      </p:cBhvr>
                                      <p:to x="100000" y="80000"/>
                                    </p:animScale>
                                    <p:animScale>
                                      <p:cBhvr>
                                        <p:cTn id="108" dur="166" decel="50000">
                                          <p:stCondLst>
                                            <p:cond delay="1338"/>
                                          </p:stCondLst>
                                        </p:cTn>
                                        <p:tgtEl>
                                          <p:spTgt spid="56"/>
                                        </p:tgtEl>
                                      </p:cBhvr>
                                      <p:to x="100000" y="100000"/>
                                    </p:animScale>
                                    <p:animScale>
                                      <p:cBhvr>
                                        <p:cTn id="109" dur="26">
                                          <p:stCondLst>
                                            <p:cond delay="1642"/>
                                          </p:stCondLst>
                                        </p:cTn>
                                        <p:tgtEl>
                                          <p:spTgt spid="56"/>
                                        </p:tgtEl>
                                      </p:cBhvr>
                                      <p:to x="100000" y="90000"/>
                                    </p:animScale>
                                    <p:animScale>
                                      <p:cBhvr>
                                        <p:cTn id="110" dur="166" decel="50000">
                                          <p:stCondLst>
                                            <p:cond delay="1668"/>
                                          </p:stCondLst>
                                        </p:cTn>
                                        <p:tgtEl>
                                          <p:spTgt spid="56"/>
                                        </p:tgtEl>
                                      </p:cBhvr>
                                      <p:to x="100000" y="100000"/>
                                    </p:animScale>
                                    <p:animScale>
                                      <p:cBhvr>
                                        <p:cTn id="111" dur="26">
                                          <p:stCondLst>
                                            <p:cond delay="1808"/>
                                          </p:stCondLst>
                                        </p:cTn>
                                        <p:tgtEl>
                                          <p:spTgt spid="56"/>
                                        </p:tgtEl>
                                      </p:cBhvr>
                                      <p:to x="100000" y="95000"/>
                                    </p:animScale>
                                    <p:animScale>
                                      <p:cBhvr>
                                        <p:cTn id="112" dur="166" decel="50000">
                                          <p:stCondLst>
                                            <p:cond delay="1834"/>
                                          </p:stCondLst>
                                        </p:cTn>
                                        <p:tgtEl>
                                          <p:spTgt spid="56"/>
                                        </p:tgtEl>
                                      </p:cBhvr>
                                      <p:to x="100000" y="100000"/>
                                    </p:animScale>
                                  </p:childTnLst>
                                </p:cTn>
                              </p:par>
                              <p:par>
                                <p:cTn id="113" presetID="26" presetClass="entr" presetSubtype="0" fill="hold"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down)">
                                      <p:cBhvr>
                                        <p:cTn id="115" dur="580">
                                          <p:stCondLst>
                                            <p:cond delay="0"/>
                                          </p:stCondLst>
                                        </p:cTn>
                                        <p:tgtEl>
                                          <p:spTgt spid="39"/>
                                        </p:tgtEl>
                                      </p:cBhvr>
                                    </p:animEffect>
                                    <p:anim calcmode="lin" valueType="num">
                                      <p:cBhvr>
                                        <p:cTn id="116"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21" dur="26">
                                          <p:stCondLst>
                                            <p:cond delay="650"/>
                                          </p:stCondLst>
                                        </p:cTn>
                                        <p:tgtEl>
                                          <p:spTgt spid="39"/>
                                        </p:tgtEl>
                                      </p:cBhvr>
                                      <p:to x="100000" y="60000"/>
                                    </p:animScale>
                                    <p:animScale>
                                      <p:cBhvr>
                                        <p:cTn id="122" dur="166" decel="50000">
                                          <p:stCondLst>
                                            <p:cond delay="676"/>
                                          </p:stCondLst>
                                        </p:cTn>
                                        <p:tgtEl>
                                          <p:spTgt spid="39"/>
                                        </p:tgtEl>
                                      </p:cBhvr>
                                      <p:to x="100000" y="100000"/>
                                    </p:animScale>
                                    <p:animScale>
                                      <p:cBhvr>
                                        <p:cTn id="123" dur="26">
                                          <p:stCondLst>
                                            <p:cond delay="1312"/>
                                          </p:stCondLst>
                                        </p:cTn>
                                        <p:tgtEl>
                                          <p:spTgt spid="39"/>
                                        </p:tgtEl>
                                      </p:cBhvr>
                                      <p:to x="100000" y="80000"/>
                                    </p:animScale>
                                    <p:animScale>
                                      <p:cBhvr>
                                        <p:cTn id="124" dur="166" decel="50000">
                                          <p:stCondLst>
                                            <p:cond delay="1338"/>
                                          </p:stCondLst>
                                        </p:cTn>
                                        <p:tgtEl>
                                          <p:spTgt spid="39"/>
                                        </p:tgtEl>
                                      </p:cBhvr>
                                      <p:to x="100000" y="100000"/>
                                    </p:animScale>
                                    <p:animScale>
                                      <p:cBhvr>
                                        <p:cTn id="125" dur="26">
                                          <p:stCondLst>
                                            <p:cond delay="1642"/>
                                          </p:stCondLst>
                                        </p:cTn>
                                        <p:tgtEl>
                                          <p:spTgt spid="39"/>
                                        </p:tgtEl>
                                      </p:cBhvr>
                                      <p:to x="100000" y="90000"/>
                                    </p:animScale>
                                    <p:animScale>
                                      <p:cBhvr>
                                        <p:cTn id="126" dur="166" decel="50000">
                                          <p:stCondLst>
                                            <p:cond delay="1668"/>
                                          </p:stCondLst>
                                        </p:cTn>
                                        <p:tgtEl>
                                          <p:spTgt spid="39"/>
                                        </p:tgtEl>
                                      </p:cBhvr>
                                      <p:to x="100000" y="100000"/>
                                    </p:animScale>
                                    <p:animScale>
                                      <p:cBhvr>
                                        <p:cTn id="127" dur="26">
                                          <p:stCondLst>
                                            <p:cond delay="1808"/>
                                          </p:stCondLst>
                                        </p:cTn>
                                        <p:tgtEl>
                                          <p:spTgt spid="39"/>
                                        </p:tgtEl>
                                      </p:cBhvr>
                                      <p:to x="100000" y="95000"/>
                                    </p:animScale>
                                    <p:animScale>
                                      <p:cBhvr>
                                        <p:cTn id="128" dur="166" decel="50000">
                                          <p:stCondLst>
                                            <p:cond delay="1834"/>
                                          </p:stCondLst>
                                        </p:cTn>
                                        <p:tgtEl>
                                          <p:spTgt spid="39"/>
                                        </p:tgtEl>
                                      </p:cBhvr>
                                      <p:to x="100000" y="100000"/>
                                    </p:animScale>
                                  </p:childTnLst>
                                </p:cTn>
                              </p:par>
                              <p:par>
                                <p:cTn id="129" presetID="8" presetClass="emph" presetSubtype="0" fill="hold" nodeType="withEffect">
                                  <p:stCondLst>
                                    <p:cond delay="0"/>
                                  </p:stCondLst>
                                  <p:childTnLst>
                                    <p:animRot by="43200000">
                                      <p:cBhvr>
                                        <p:cTn id="130" dur="2000" fill="hold"/>
                                        <p:tgtEl>
                                          <p:spTgt spid="56"/>
                                        </p:tgtEl>
                                        <p:attrNameLst>
                                          <p:attrName>r</p:attrName>
                                        </p:attrNameLst>
                                      </p:cBhvr>
                                    </p:animRot>
                                  </p:childTnLst>
                                </p:cTn>
                              </p:par>
                              <p:par>
                                <p:cTn id="131" presetID="8" presetClass="emph" presetSubtype="0" fill="hold" nodeType="withEffect">
                                  <p:stCondLst>
                                    <p:cond delay="0"/>
                                  </p:stCondLst>
                                  <p:childTnLst>
                                    <p:animRot by="43200000">
                                      <p:cBhvr>
                                        <p:cTn id="132" dur="2000" fill="hold"/>
                                        <p:tgtEl>
                                          <p:spTgt spid="39"/>
                                        </p:tgtEl>
                                        <p:attrNameLst>
                                          <p:attrName>r</p:attrName>
                                        </p:attrNameLst>
                                      </p:cBhvr>
                                    </p:animRot>
                                  </p:childTnLst>
                                </p:cTn>
                              </p:par>
                              <p:par>
                                <p:cTn id="133" presetID="45"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2000"/>
                                        <p:tgtEl>
                                          <p:spTgt spid="56"/>
                                        </p:tgtEl>
                                      </p:cBhvr>
                                    </p:animEffect>
                                    <p:anim calcmode="lin" valueType="num">
                                      <p:cBhvr>
                                        <p:cTn id="136" dur="2000" fill="hold"/>
                                        <p:tgtEl>
                                          <p:spTgt spid="56"/>
                                        </p:tgtEl>
                                        <p:attrNameLst>
                                          <p:attrName>ppt_w</p:attrName>
                                        </p:attrNameLst>
                                      </p:cBhvr>
                                      <p:tavLst>
                                        <p:tav tm="0" fmla="#ppt_w*sin(2.5*pi*$)">
                                          <p:val>
                                            <p:fltVal val="0"/>
                                          </p:val>
                                        </p:tav>
                                        <p:tav tm="100000">
                                          <p:val>
                                            <p:fltVal val="1"/>
                                          </p:val>
                                        </p:tav>
                                      </p:tavLst>
                                    </p:anim>
                                    <p:anim calcmode="lin" valueType="num">
                                      <p:cBhvr>
                                        <p:cTn id="137" dur="2000" fill="hold"/>
                                        <p:tgtEl>
                                          <p:spTgt spid="56"/>
                                        </p:tgtEl>
                                        <p:attrNameLst>
                                          <p:attrName>ppt_h</p:attrName>
                                        </p:attrNameLst>
                                      </p:cBhvr>
                                      <p:tavLst>
                                        <p:tav tm="0">
                                          <p:val>
                                            <p:strVal val="#ppt_h"/>
                                          </p:val>
                                        </p:tav>
                                        <p:tav tm="100000">
                                          <p:val>
                                            <p:strVal val="#ppt_h"/>
                                          </p:val>
                                        </p:tav>
                                      </p:tavLst>
                                    </p:anim>
                                  </p:childTnLst>
                                </p:cTn>
                              </p:par>
                              <p:par>
                                <p:cTn id="138" presetID="45" presetClass="entr" presetSubtype="0" fill="hold" nodeType="with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fade">
                                      <p:cBhvr>
                                        <p:cTn id="140" dur="2000"/>
                                        <p:tgtEl>
                                          <p:spTgt spid="39"/>
                                        </p:tgtEl>
                                      </p:cBhvr>
                                    </p:animEffect>
                                    <p:anim calcmode="lin" valueType="num">
                                      <p:cBhvr>
                                        <p:cTn id="141" dur="2000" fill="hold"/>
                                        <p:tgtEl>
                                          <p:spTgt spid="39"/>
                                        </p:tgtEl>
                                        <p:attrNameLst>
                                          <p:attrName>ppt_w</p:attrName>
                                        </p:attrNameLst>
                                      </p:cBhvr>
                                      <p:tavLst>
                                        <p:tav tm="0" fmla="#ppt_w*sin(2.5*pi*$)">
                                          <p:val>
                                            <p:fltVal val="0"/>
                                          </p:val>
                                        </p:tav>
                                        <p:tav tm="100000">
                                          <p:val>
                                            <p:fltVal val="1"/>
                                          </p:val>
                                        </p:tav>
                                      </p:tavLst>
                                    </p:anim>
                                    <p:anim calcmode="lin" valueType="num">
                                      <p:cBhvr>
                                        <p:cTn id="142" dur="2000" fill="hold"/>
                                        <p:tgtEl>
                                          <p:spTgt spid="39"/>
                                        </p:tgtEl>
                                        <p:attrNameLst>
                                          <p:attrName>ppt_h</p:attrName>
                                        </p:attrNameLst>
                                      </p:cBhvr>
                                      <p:tavLst>
                                        <p:tav tm="0">
                                          <p:val>
                                            <p:strVal val="#ppt_h"/>
                                          </p:val>
                                        </p:tav>
                                        <p:tav tm="100000">
                                          <p:val>
                                            <p:strVal val="#ppt_h"/>
                                          </p:val>
                                        </p:tav>
                                      </p:tavLst>
                                    </p:anim>
                                  </p:childTnLst>
                                </p:cTn>
                              </p:par>
                              <p:par>
                                <p:cTn id="143" presetID="32" presetClass="emph" presetSubtype="0" repeatCount="3000" fill="hold" nodeType="withEffect">
                                  <p:stCondLst>
                                    <p:cond delay="250"/>
                                  </p:stCondLst>
                                  <p:childTnLst>
                                    <p:animRot by="120000">
                                      <p:cBhvr>
                                        <p:cTn id="144" dur="75" fill="hold">
                                          <p:stCondLst>
                                            <p:cond delay="0"/>
                                          </p:stCondLst>
                                        </p:cTn>
                                        <p:tgtEl>
                                          <p:spTgt spid="56"/>
                                        </p:tgtEl>
                                        <p:attrNameLst>
                                          <p:attrName>r</p:attrName>
                                        </p:attrNameLst>
                                      </p:cBhvr>
                                    </p:animRot>
                                    <p:animRot by="-240000">
                                      <p:cBhvr>
                                        <p:cTn id="145" dur="150" fill="hold">
                                          <p:stCondLst>
                                            <p:cond delay="150"/>
                                          </p:stCondLst>
                                        </p:cTn>
                                        <p:tgtEl>
                                          <p:spTgt spid="56"/>
                                        </p:tgtEl>
                                        <p:attrNameLst>
                                          <p:attrName>r</p:attrName>
                                        </p:attrNameLst>
                                      </p:cBhvr>
                                    </p:animRot>
                                    <p:animRot by="240000">
                                      <p:cBhvr>
                                        <p:cTn id="146" dur="150" fill="hold">
                                          <p:stCondLst>
                                            <p:cond delay="300"/>
                                          </p:stCondLst>
                                        </p:cTn>
                                        <p:tgtEl>
                                          <p:spTgt spid="56"/>
                                        </p:tgtEl>
                                        <p:attrNameLst>
                                          <p:attrName>r</p:attrName>
                                        </p:attrNameLst>
                                      </p:cBhvr>
                                    </p:animRot>
                                    <p:animRot by="-240000">
                                      <p:cBhvr>
                                        <p:cTn id="147" dur="150" fill="hold">
                                          <p:stCondLst>
                                            <p:cond delay="450"/>
                                          </p:stCondLst>
                                        </p:cTn>
                                        <p:tgtEl>
                                          <p:spTgt spid="56"/>
                                        </p:tgtEl>
                                        <p:attrNameLst>
                                          <p:attrName>r</p:attrName>
                                        </p:attrNameLst>
                                      </p:cBhvr>
                                    </p:animRot>
                                    <p:animRot by="120000">
                                      <p:cBhvr>
                                        <p:cTn id="148" dur="150" fill="hold">
                                          <p:stCondLst>
                                            <p:cond delay="600"/>
                                          </p:stCondLst>
                                        </p:cTn>
                                        <p:tgtEl>
                                          <p:spTgt spid="56"/>
                                        </p:tgtEl>
                                        <p:attrNameLst>
                                          <p:attrName>r</p:attrName>
                                        </p:attrNameLst>
                                      </p:cBhvr>
                                    </p:animRot>
                                  </p:childTnLst>
                                </p:cTn>
                              </p:par>
                              <p:par>
                                <p:cTn id="149" presetID="32" presetClass="emph" presetSubtype="0" repeatCount="3000" fill="hold" nodeType="withEffect">
                                  <p:stCondLst>
                                    <p:cond delay="250"/>
                                  </p:stCondLst>
                                  <p:childTnLst>
                                    <p:animRot by="120000">
                                      <p:cBhvr>
                                        <p:cTn id="150" dur="75" fill="hold">
                                          <p:stCondLst>
                                            <p:cond delay="0"/>
                                          </p:stCondLst>
                                        </p:cTn>
                                        <p:tgtEl>
                                          <p:spTgt spid="39"/>
                                        </p:tgtEl>
                                        <p:attrNameLst>
                                          <p:attrName>r</p:attrName>
                                        </p:attrNameLst>
                                      </p:cBhvr>
                                    </p:animRot>
                                    <p:animRot by="-240000">
                                      <p:cBhvr>
                                        <p:cTn id="151" dur="150" fill="hold">
                                          <p:stCondLst>
                                            <p:cond delay="150"/>
                                          </p:stCondLst>
                                        </p:cTn>
                                        <p:tgtEl>
                                          <p:spTgt spid="39"/>
                                        </p:tgtEl>
                                        <p:attrNameLst>
                                          <p:attrName>r</p:attrName>
                                        </p:attrNameLst>
                                      </p:cBhvr>
                                    </p:animRot>
                                    <p:animRot by="240000">
                                      <p:cBhvr>
                                        <p:cTn id="152" dur="150" fill="hold">
                                          <p:stCondLst>
                                            <p:cond delay="300"/>
                                          </p:stCondLst>
                                        </p:cTn>
                                        <p:tgtEl>
                                          <p:spTgt spid="39"/>
                                        </p:tgtEl>
                                        <p:attrNameLst>
                                          <p:attrName>r</p:attrName>
                                        </p:attrNameLst>
                                      </p:cBhvr>
                                    </p:animRot>
                                    <p:animRot by="-240000">
                                      <p:cBhvr>
                                        <p:cTn id="153" dur="150" fill="hold">
                                          <p:stCondLst>
                                            <p:cond delay="450"/>
                                          </p:stCondLst>
                                        </p:cTn>
                                        <p:tgtEl>
                                          <p:spTgt spid="39"/>
                                        </p:tgtEl>
                                        <p:attrNameLst>
                                          <p:attrName>r</p:attrName>
                                        </p:attrNameLst>
                                      </p:cBhvr>
                                    </p:animRot>
                                    <p:animRot by="120000">
                                      <p:cBhvr>
                                        <p:cTn id="154" dur="150" fill="hold">
                                          <p:stCondLst>
                                            <p:cond delay="600"/>
                                          </p:stCondLst>
                                        </p:cTn>
                                        <p:tgtEl>
                                          <p:spTgt spid="39"/>
                                        </p:tgtEl>
                                        <p:attrNameLst>
                                          <p:attrName>r</p:attrName>
                                        </p:attrNameLst>
                                      </p:cBhvr>
                                    </p:animRot>
                                  </p:childTnLst>
                                </p:cTn>
                              </p:par>
                              <p:par>
                                <p:cTn id="155" presetID="1" presetClass="entr" presetSubtype="0" fill="hold" nodeType="withEffect">
                                  <p:stCondLst>
                                    <p:cond delay="900"/>
                                  </p:stCondLst>
                                  <p:childTnLst>
                                    <p:set>
                                      <p:cBhvr>
                                        <p:cTn id="156" dur="1" fill="hold">
                                          <p:stCondLst>
                                            <p:cond delay="0"/>
                                          </p:stCondLst>
                                        </p:cTn>
                                        <p:tgtEl>
                                          <p:spTgt spid="39"/>
                                        </p:tgtEl>
                                        <p:attrNameLst>
                                          <p:attrName>style.visibility</p:attrName>
                                        </p:attrNameLst>
                                      </p:cBhvr>
                                      <p:to>
                                        <p:strVal val="visible"/>
                                      </p:to>
                                    </p:set>
                                  </p:childTnLst>
                                </p:cTn>
                              </p:par>
                              <p:par>
                                <p:cTn id="157" presetID="1" presetClass="exit" presetSubtype="0" fill="hold" nodeType="withEffect">
                                  <p:stCondLst>
                                    <p:cond delay="900"/>
                                  </p:stCondLst>
                                  <p:childTnLst>
                                    <p:set>
                                      <p:cBhvr>
                                        <p:cTn id="158" dur="1" fill="hold">
                                          <p:stCondLst>
                                            <p:cond delay="0"/>
                                          </p:stCondLst>
                                        </p:cTn>
                                        <p:tgtEl>
                                          <p:spTgt spid="56"/>
                                        </p:tgtEl>
                                        <p:attrNameLst>
                                          <p:attrName>style.visibility</p:attrName>
                                        </p:attrNameLst>
                                      </p:cBhvr>
                                      <p:to>
                                        <p:strVal val="hidden"/>
                                      </p:to>
                                    </p:set>
                                  </p:childTnLst>
                                </p:cTn>
                              </p:par>
                              <p:par>
                                <p:cTn id="159" presetID="1" presetClass="exit" presetSubtype="0" fill="hold" nodeType="withEffect">
                                  <p:stCondLst>
                                    <p:cond delay="1500"/>
                                  </p:stCondLst>
                                  <p:childTnLst>
                                    <p:set>
                                      <p:cBhvr>
                                        <p:cTn id="160" dur="1" fill="hold">
                                          <p:stCondLst>
                                            <p:cond delay="0"/>
                                          </p:stCondLst>
                                        </p:cTn>
                                        <p:tgtEl>
                                          <p:spTgt spid="39"/>
                                        </p:tgtEl>
                                        <p:attrNameLst>
                                          <p:attrName>style.visibility</p:attrName>
                                        </p:attrNameLst>
                                      </p:cBhvr>
                                      <p:to>
                                        <p:strVal val="hidden"/>
                                      </p:to>
                                    </p:set>
                                  </p:childTnLst>
                                </p:cTn>
                              </p:par>
                              <p:par>
                                <p:cTn id="161" presetID="1" presetClass="entr" presetSubtype="0" fill="hold" nodeType="withEffect">
                                  <p:stCondLst>
                                    <p:cond delay="1500"/>
                                  </p:stCondLst>
                                  <p:childTnLst>
                                    <p:set>
                                      <p:cBhvr>
                                        <p:cTn id="162" dur="1" fill="hold">
                                          <p:stCondLst>
                                            <p:cond delay="0"/>
                                          </p:stCondLst>
                                        </p:cTn>
                                        <p:tgtEl>
                                          <p:spTgt spid="56"/>
                                        </p:tgtEl>
                                        <p:attrNameLst>
                                          <p:attrName>style.visibility</p:attrName>
                                        </p:attrNameLst>
                                      </p:cBhvr>
                                      <p:to>
                                        <p:strVal val="visible"/>
                                      </p:to>
                                    </p:set>
                                  </p:childTnLst>
                                </p:cTn>
                              </p:par>
                              <p:par>
                                <p:cTn id="163" presetID="10" presetClass="entr" presetSubtype="0" fill="hold" grpId="0" nodeType="withEffect">
                                  <p:stCondLst>
                                    <p:cond delay="0"/>
                                  </p:stCondLst>
                                  <p:childTnLst>
                                    <p:set>
                                      <p:cBhvr>
                                        <p:cTn id="164" dur="1" fill="hold">
                                          <p:stCondLst>
                                            <p:cond delay="0"/>
                                          </p:stCondLst>
                                        </p:cTn>
                                        <p:tgtEl>
                                          <p:spTgt spid="415"/>
                                        </p:tgtEl>
                                        <p:attrNameLst>
                                          <p:attrName>style.visibility</p:attrName>
                                        </p:attrNameLst>
                                      </p:cBhvr>
                                      <p:to>
                                        <p:strVal val="visible"/>
                                      </p:to>
                                    </p:set>
                                    <p:animEffect transition="in" filter="fade">
                                      <p:cBhvr>
                                        <p:cTn id="165" dur="500"/>
                                        <p:tgtEl>
                                          <p:spTgt spid="415"/>
                                        </p:tgtEl>
                                      </p:cBhvr>
                                    </p:animEffect>
                                  </p:childTnLst>
                                </p:cTn>
                              </p:par>
                              <p:par>
                                <p:cTn id="166" presetID="10" presetClass="entr" presetSubtype="0" fill="hold" grpId="0" nodeType="withEffect">
                                  <p:stCondLst>
                                    <p:cond delay="500"/>
                                  </p:stCondLst>
                                  <p:childTnLst>
                                    <p:set>
                                      <p:cBhvr>
                                        <p:cTn id="167" dur="1" fill="hold">
                                          <p:stCondLst>
                                            <p:cond delay="0"/>
                                          </p:stCondLst>
                                        </p:cTn>
                                        <p:tgtEl>
                                          <p:spTgt spid="414"/>
                                        </p:tgtEl>
                                        <p:attrNameLst>
                                          <p:attrName>style.visibility</p:attrName>
                                        </p:attrNameLst>
                                      </p:cBhvr>
                                      <p:to>
                                        <p:strVal val="visible"/>
                                      </p:to>
                                    </p:set>
                                    <p:animEffect transition="in" filter="fade">
                                      <p:cBhvr>
                                        <p:cTn id="168" dur="500"/>
                                        <p:tgtEl>
                                          <p:spTgt spid="414"/>
                                        </p:tgtEl>
                                      </p:cBhvr>
                                    </p:animEffect>
                                  </p:childTnLst>
                                </p:cTn>
                              </p:par>
                              <p:par>
                                <p:cTn id="169" presetID="10" presetClass="exit" presetSubtype="0" fill="hold" grpId="1" nodeType="withEffect">
                                  <p:stCondLst>
                                    <p:cond delay="500"/>
                                  </p:stCondLst>
                                  <p:childTnLst>
                                    <p:animEffect transition="out" filter="fade">
                                      <p:cBhvr>
                                        <p:cTn id="170" dur="500"/>
                                        <p:tgtEl>
                                          <p:spTgt spid="415"/>
                                        </p:tgtEl>
                                      </p:cBhvr>
                                    </p:animEffect>
                                    <p:set>
                                      <p:cBhvr>
                                        <p:cTn id="171" dur="1" fill="hold">
                                          <p:stCondLst>
                                            <p:cond delay="499"/>
                                          </p:stCondLst>
                                        </p:cTn>
                                        <p:tgtEl>
                                          <p:spTgt spid="415"/>
                                        </p:tgtEl>
                                        <p:attrNameLst>
                                          <p:attrName>style.visibility</p:attrName>
                                        </p:attrNameLst>
                                      </p:cBhvr>
                                      <p:to>
                                        <p:strVal val="hidden"/>
                                      </p:to>
                                    </p:set>
                                  </p:childTnLst>
                                </p:cTn>
                              </p:par>
                              <p:par>
                                <p:cTn id="172" presetID="10" presetClass="entr" presetSubtype="0" fill="hold" grpId="2" nodeType="withEffect">
                                  <p:stCondLst>
                                    <p:cond delay="1000"/>
                                  </p:stCondLst>
                                  <p:childTnLst>
                                    <p:set>
                                      <p:cBhvr>
                                        <p:cTn id="173" dur="1" fill="hold">
                                          <p:stCondLst>
                                            <p:cond delay="0"/>
                                          </p:stCondLst>
                                        </p:cTn>
                                        <p:tgtEl>
                                          <p:spTgt spid="415"/>
                                        </p:tgtEl>
                                        <p:attrNameLst>
                                          <p:attrName>style.visibility</p:attrName>
                                        </p:attrNameLst>
                                      </p:cBhvr>
                                      <p:to>
                                        <p:strVal val="visible"/>
                                      </p:to>
                                    </p:set>
                                    <p:animEffect transition="in" filter="fade">
                                      <p:cBhvr>
                                        <p:cTn id="174" dur="500"/>
                                        <p:tgtEl>
                                          <p:spTgt spid="415"/>
                                        </p:tgtEl>
                                      </p:cBhvr>
                                    </p:animEffect>
                                  </p:childTnLst>
                                </p:cTn>
                              </p:par>
                              <p:par>
                                <p:cTn id="175" presetID="10" presetClass="exit" presetSubtype="0" fill="hold" grpId="2" nodeType="withEffect">
                                  <p:stCondLst>
                                    <p:cond delay="1000"/>
                                  </p:stCondLst>
                                  <p:childTnLst>
                                    <p:animEffect transition="out" filter="fade">
                                      <p:cBhvr>
                                        <p:cTn id="176" dur="500"/>
                                        <p:tgtEl>
                                          <p:spTgt spid="414"/>
                                        </p:tgtEl>
                                      </p:cBhvr>
                                    </p:animEffect>
                                    <p:set>
                                      <p:cBhvr>
                                        <p:cTn id="177" dur="1" fill="hold">
                                          <p:stCondLst>
                                            <p:cond delay="499"/>
                                          </p:stCondLst>
                                        </p:cTn>
                                        <p:tgtEl>
                                          <p:spTgt spid="414"/>
                                        </p:tgtEl>
                                        <p:attrNameLst>
                                          <p:attrName>style.visibility</p:attrName>
                                        </p:attrNameLst>
                                      </p:cBhvr>
                                      <p:to>
                                        <p:strVal val="hidden"/>
                                      </p:to>
                                    </p:set>
                                  </p:childTnLst>
                                </p:cTn>
                              </p:par>
                              <p:par>
                                <p:cTn id="178" presetID="10" presetClass="entr" presetSubtype="0" fill="hold" grpId="1" nodeType="withEffect">
                                  <p:stCondLst>
                                    <p:cond delay="1500"/>
                                  </p:stCondLst>
                                  <p:childTnLst>
                                    <p:set>
                                      <p:cBhvr>
                                        <p:cTn id="179" dur="1" fill="hold">
                                          <p:stCondLst>
                                            <p:cond delay="0"/>
                                          </p:stCondLst>
                                        </p:cTn>
                                        <p:tgtEl>
                                          <p:spTgt spid="414"/>
                                        </p:tgtEl>
                                        <p:attrNameLst>
                                          <p:attrName>style.visibility</p:attrName>
                                        </p:attrNameLst>
                                      </p:cBhvr>
                                      <p:to>
                                        <p:strVal val="visible"/>
                                      </p:to>
                                    </p:set>
                                    <p:animEffect transition="in" filter="fade">
                                      <p:cBhvr>
                                        <p:cTn id="180" dur="500"/>
                                        <p:tgtEl>
                                          <p:spTgt spid="414"/>
                                        </p:tgtEl>
                                      </p:cBhvr>
                                    </p:animEffect>
                                  </p:childTnLst>
                                </p:cTn>
                              </p:par>
                              <p:par>
                                <p:cTn id="181" presetID="10" presetClass="exit" presetSubtype="0" fill="hold" grpId="3" nodeType="withEffect">
                                  <p:stCondLst>
                                    <p:cond delay="1500"/>
                                  </p:stCondLst>
                                  <p:childTnLst>
                                    <p:animEffect transition="out" filter="fade">
                                      <p:cBhvr>
                                        <p:cTn id="182" dur="500"/>
                                        <p:tgtEl>
                                          <p:spTgt spid="415"/>
                                        </p:tgtEl>
                                      </p:cBhvr>
                                    </p:animEffect>
                                    <p:set>
                                      <p:cBhvr>
                                        <p:cTn id="183" dur="1" fill="hold">
                                          <p:stCondLst>
                                            <p:cond delay="499"/>
                                          </p:stCondLst>
                                        </p:cTn>
                                        <p:tgtEl>
                                          <p:spTgt spid="415"/>
                                        </p:tgtEl>
                                        <p:attrNameLst>
                                          <p:attrName>style.visibility</p:attrName>
                                        </p:attrNameLst>
                                      </p:cBhvr>
                                      <p:to>
                                        <p:strVal val="hidden"/>
                                      </p:to>
                                    </p:set>
                                  </p:childTnLst>
                                </p:cTn>
                              </p:par>
                            </p:childTnLst>
                          </p:cTn>
                        </p:par>
                        <p:par>
                          <p:cTn id="184" fill="hold">
                            <p:stCondLst>
                              <p:cond delay="2500"/>
                            </p:stCondLst>
                            <p:childTnLst>
                              <p:par>
                                <p:cTn id="185" presetID="1" presetClass="entr" presetSubtype="0" fill="hold" grpId="0" nodeType="afterEffect">
                                  <p:stCondLst>
                                    <p:cond delay="0"/>
                                  </p:stCondLst>
                                  <p:childTnLst>
                                    <p:set>
                                      <p:cBhvr>
                                        <p:cTn id="186" dur="1" fill="hold">
                                          <p:stCondLst>
                                            <p:cond delay="0"/>
                                          </p:stCondLst>
                                        </p:cTn>
                                        <p:tgtEl>
                                          <p:spTgt spid="402"/>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6" presetClass="entr" presetSubtype="0" fill="hold" nodeType="clickEffect">
                                  <p:stCondLst>
                                    <p:cond delay="0"/>
                                  </p:stCondLst>
                                  <p:childTnLst>
                                    <p:set>
                                      <p:cBhvr>
                                        <p:cTn id="190" dur="1" fill="hold">
                                          <p:stCondLst>
                                            <p:cond delay="0"/>
                                          </p:stCondLst>
                                        </p:cTn>
                                        <p:tgtEl>
                                          <p:spTgt spid="90"/>
                                        </p:tgtEl>
                                        <p:attrNameLst>
                                          <p:attrName>style.visibility</p:attrName>
                                        </p:attrNameLst>
                                      </p:cBhvr>
                                      <p:to>
                                        <p:strVal val="visible"/>
                                      </p:to>
                                    </p:set>
                                    <p:animEffect transition="in" filter="wipe(down)">
                                      <p:cBhvr>
                                        <p:cTn id="191" dur="580">
                                          <p:stCondLst>
                                            <p:cond delay="0"/>
                                          </p:stCondLst>
                                        </p:cTn>
                                        <p:tgtEl>
                                          <p:spTgt spid="90"/>
                                        </p:tgtEl>
                                      </p:cBhvr>
                                    </p:animEffect>
                                    <p:anim calcmode="lin" valueType="num">
                                      <p:cBhvr>
                                        <p:cTn id="192" dur="1822" tmFilter="0,0; 0.14,0.36; 0.43,0.73; 0.71,0.91; 1.0,1.0">
                                          <p:stCondLst>
                                            <p:cond delay="0"/>
                                          </p:stCondLst>
                                        </p:cTn>
                                        <p:tgtEl>
                                          <p:spTgt spid="90"/>
                                        </p:tgtEl>
                                        <p:attrNameLst>
                                          <p:attrName>ppt_x</p:attrName>
                                        </p:attrNameLst>
                                      </p:cBhvr>
                                      <p:tavLst>
                                        <p:tav tm="0">
                                          <p:val>
                                            <p:strVal val="#ppt_x-0.25"/>
                                          </p:val>
                                        </p:tav>
                                        <p:tav tm="100000">
                                          <p:val>
                                            <p:strVal val="#ppt_x"/>
                                          </p:val>
                                        </p:tav>
                                      </p:tavLst>
                                    </p:anim>
                                    <p:anim calcmode="lin" valueType="num">
                                      <p:cBhvr>
                                        <p:cTn id="193" dur="664" tmFilter="0.0,0.0; 0.25,0.07; 0.50,0.2; 0.75,0.467; 1.0,1.0">
                                          <p:stCondLst>
                                            <p:cond delay="0"/>
                                          </p:stCondLst>
                                        </p:cTn>
                                        <p:tgtEl>
                                          <p:spTgt spid="90"/>
                                        </p:tgtEl>
                                        <p:attrNameLst>
                                          <p:attrName>ppt_y</p:attrName>
                                        </p:attrNameLst>
                                      </p:cBhvr>
                                      <p:tavLst>
                                        <p:tav tm="0" fmla="#ppt_y-sin(pi*$)/3">
                                          <p:val>
                                            <p:fltVal val="0.5"/>
                                          </p:val>
                                        </p:tav>
                                        <p:tav tm="100000">
                                          <p:val>
                                            <p:fltVal val="1"/>
                                          </p:val>
                                        </p:tav>
                                      </p:tavLst>
                                    </p:anim>
                                    <p:anim calcmode="lin" valueType="num">
                                      <p:cBhvr>
                                        <p:cTn id="194" dur="664" tmFilter="0, 0; 0.125,0.2665; 0.25,0.4; 0.375,0.465; 0.5,0.5;  0.625,0.535; 0.75,0.6; 0.875,0.7335; 1,1">
                                          <p:stCondLst>
                                            <p:cond delay="664"/>
                                          </p:stCondLst>
                                        </p:cTn>
                                        <p:tgtEl>
                                          <p:spTgt spid="90"/>
                                        </p:tgtEl>
                                        <p:attrNameLst>
                                          <p:attrName>ppt_y</p:attrName>
                                        </p:attrNameLst>
                                      </p:cBhvr>
                                      <p:tavLst>
                                        <p:tav tm="0" fmla="#ppt_y-sin(pi*$)/9">
                                          <p:val>
                                            <p:fltVal val="0"/>
                                          </p:val>
                                        </p:tav>
                                        <p:tav tm="100000">
                                          <p:val>
                                            <p:fltVal val="1"/>
                                          </p:val>
                                        </p:tav>
                                      </p:tavLst>
                                    </p:anim>
                                    <p:anim calcmode="lin" valueType="num">
                                      <p:cBhvr>
                                        <p:cTn id="195" dur="332" tmFilter="0, 0; 0.125,0.2665; 0.25,0.4; 0.375,0.465; 0.5,0.5;  0.625,0.535; 0.75,0.6; 0.875,0.7335; 1,1">
                                          <p:stCondLst>
                                            <p:cond delay="1324"/>
                                          </p:stCondLst>
                                        </p:cTn>
                                        <p:tgtEl>
                                          <p:spTgt spid="90"/>
                                        </p:tgtEl>
                                        <p:attrNameLst>
                                          <p:attrName>ppt_y</p:attrName>
                                        </p:attrNameLst>
                                      </p:cBhvr>
                                      <p:tavLst>
                                        <p:tav tm="0" fmla="#ppt_y-sin(pi*$)/27">
                                          <p:val>
                                            <p:fltVal val="0"/>
                                          </p:val>
                                        </p:tav>
                                        <p:tav tm="100000">
                                          <p:val>
                                            <p:fltVal val="1"/>
                                          </p:val>
                                        </p:tav>
                                      </p:tavLst>
                                    </p:anim>
                                    <p:anim calcmode="lin" valueType="num">
                                      <p:cBhvr>
                                        <p:cTn id="196" dur="164" tmFilter="0, 0; 0.125,0.2665; 0.25,0.4; 0.375,0.465; 0.5,0.5;  0.625,0.535; 0.75,0.6; 0.875,0.7335; 1,1">
                                          <p:stCondLst>
                                            <p:cond delay="1656"/>
                                          </p:stCondLst>
                                        </p:cTn>
                                        <p:tgtEl>
                                          <p:spTgt spid="90"/>
                                        </p:tgtEl>
                                        <p:attrNameLst>
                                          <p:attrName>ppt_y</p:attrName>
                                        </p:attrNameLst>
                                      </p:cBhvr>
                                      <p:tavLst>
                                        <p:tav tm="0" fmla="#ppt_y-sin(pi*$)/81">
                                          <p:val>
                                            <p:fltVal val="0"/>
                                          </p:val>
                                        </p:tav>
                                        <p:tav tm="100000">
                                          <p:val>
                                            <p:fltVal val="1"/>
                                          </p:val>
                                        </p:tav>
                                      </p:tavLst>
                                    </p:anim>
                                    <p:animScale>
                                      <p:cBhvr>
                                        <p:cTn id="197" dur="26">
                                          <p:stCondLst>
                                            <p:cond delay="650"/>
                                          </p:stCondLst>
                                        </p:cTn>
                                        <p:tgtEl>
                                          <p:spTgt spid="90"/>
                                        </p:tgtEl>
                                      </p:cBhvr>
                                      <p:to x="100000" y="60000"/>
                                    </p:animScale>
                                    <p:animScale>
                                      <p:cBhvr>
                                        <p:cTn id="198" dur="166" decel="50000">
                                          <p:stCondLst>
                                            <p:cond delay="676"/>
                                          </p:stCondLst>
                                        </p:cTn>
                                        <p:tgtEl>
                                          <p:spTgt spid="90"/>
                                        </p:tgtEl>
                                      </p:cBhvr>
                                      <p:to x="100000" y="100000"/>
                                    </p:animScale>
                                    <p:animScale>
                                      <p:cBhvr>
                                        <p:cTn id="199" dur="26">
                                          <p:stCondLst>
                                            <p:cond delay="1312"/>
                                          </p:stCondLst>
                                        </p:cTn>
                                        <p:tgtEl>
                                          <p:spTgt spid="90"/>
                                        </p:tgtEl>
                                      </p:cBhvr>
                                      <p:to x="100000" y="80000"/>
                                    </p:animScale>
                                    <p:animScale>
                                      <p:cBhvr>
                                        <p:cTn id="200" dur="166" decel="50000">
                                          <p:stCondLst>
                                            <p:cond delay="1338"/>
                                          </p:stCondLst>
                                        </p:cTn>
                                        <p:tgtEl>
                                          <p:spTgt spid="90"/>
                                        </p:tgtEl>
                                      </p:cBhvr>
                                      <p:to x="100000" y="100000"/>
                                    </p:animScale>
                                    <p:animScale>
                                      <p:cBhvr>
                                        <p:cTn id="201" dur="26">
                                          <p:stCondLst>
                                            <p:cond delay="1642"/>
                                          </p:stCondLst>
                                        </p:cTn>
                                        <p:tgtEl>
                                          <p:spTgt spid="90"/>
                                        </p:tgtEl>
                                      </p:cBhvr>
                                      <p:to x="100000" y="90000"/>
                                    </p:animScale>
                                    <p:animScale>
                                      <p:cBhvr>
                                        <p:cTn id="202" dur="166" decel="50000">
                                          <p:stCondLst>
                                            <p:cond delay="1668"/>
                                          </p:stCondLst>
                                        </p:cTn>
                                        <p:tgtEl>
                                          <p:spTgt spid="90"/>
                                        </p:tgtEl>
                                      </p:cBhvr>
                                      <p:to x="100000" y="100000"/>
                                    </p:animScale>
                                    <p:animScale>
                                      <p:cBhvr>
                                        <p:cTn id="203" dur="26">
                                          <p:stCondLst>
                                            <p:cond delay="1808"/>
                                          </p:stCondLst>
                                        </p:cTn>
                                        <p:tgtEl>
                                          <p:spTgt spid="90"/>
                                        </p:tgtEl>
                                      </p:cBhvr>
                                      <p:to x="100000" y="95000"/>
                                    </p:animScale>
                                    <p:animScale>
                                      <p:cBhvr>
                                        <p:cTn id="204" dur="166" decel="50000">
                                          <p:stCondLst>
                                            <p:cond delay="1834"/>
                                          </p:stCondLst>
                                        </p:cTn>
                                        <p:tgtEl>
                                          <p:spTgt spid="90"/>
                                        </p:tgtEl>
                                      </p:cBhvr>
                                      <p:to x="100000" y="100000"/>
                                    </p:animScale>
                                  </p:childTnLst>
                                </p:cTn>
                              </p:par>
                              <p:par>
                                <p:cTn id="205" presetID="26" presetClass="entr" presetSubtype="0" fill="hold" nodeType="withEffect">
                                  <p:stCondLst>
                                    <p:cond delay="0"/>
                                  </p:stCondLst>
                                  <p:childTnLst>
                                    <p:set>
                                      <p:cBhvr>
                                        <p:cTn id="206" dur="1" fill="hold">
                                          <p:stCondLst>
                                            <p:cond delay="0"/>
                                          </p:stCondLst>
                                        </p:cTn>
                                        <p:tgtEl>
                                          <p:spTgt spid="73"/>
                                        </p:tgtEl>
                                        <p:attrNameLst>
                                          <p:attrName>style.visibility</p:attrName>
                                        </p:attrNameLst>
                                      </p:cBhvr>
                                      <p:to>
                                        <p:strVal val="visible"/>
                                      </p:to>
                                    </p:set>
                                    <p:animEffect transition="in" filter="wipe(down)">
                                      <p:cBhvr>
                                        <p:cTn id="207" dur="580">
                                          <p:stCondLst>
                                            <p:cond delay="0"/>
                                          </p:stCondLst>
                                        </p:cTn>
                                        <p:tgtEl>
                                          <p:spTgt spid="73"/>
                                        </p:tgtEl>
                                      </p:cBhvr>
                                    </p:animEffect>
                                    <p:anim calcmode="lin" valueType="num">
                                      <p:cBhvr>
                                        <p:cTn id="208" dur="1822"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209" dur="664"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210" dur="664" tmFilter="0, 0; 0.125,0.2665; 0.25,0.4; 0.375,0.465; 0.5,0.5;  0.625,0.535; 0.75,0.6; 0.875,0.7335; 1,1">
                                          <p:stCondLst>
                                            <p:cond delay="664"/>
                                          </p:stCondLst>
                                        </p:cTn>
                                        <p:tgtEl>
                                          <p:spTgt spid="73"/>
                                        </p:tgtEl>
                                        <p:attrNameLst>
                                          <p:attrName>ppt_y</p:attrName>
                                        </p:attrNameLst>
                                      </p:cBhvr>
                                      <p:tavLst>
                                        <p:tav tm="0" fmla="#ppt_y-sin(pi*$)/9">
                                          <p:val>
                                            <p:fltVal val="0"/>
                                          </p:val>
                                        </p:tav>
                                        <p:tav tm="100000">
                                          <p:val>
                                            <p:fltVal val="1"/>
                                          </p:val>
                                        </p:tav>
                                      </p:tavLst>
                                    </p:anim>
                                    <p:anim calcmode="lin" valueType="num">
                                      <p:cBhvr>
                                        <p:cTn id="211" dur="332" tmFilter="0, 0; 0.125,0.2665; 0.25,0.4; 0.375,0.465; 0.5,0.5;  0.625,0.535; 0.75,0.6; 0.875,0.7335; 1,1">
                                          <p:stCondLst>
                                            <p:cond delay="1324"/>
                                          </p:stCondLst>
                                        </p:cTn>
                                        <p:tgtEl>
                                          <p:spTgt spid="73"/>
                                        </p:tgtEl>
                                        <p:attrNameLst>
                                          <p:attrName>ppt_y</p:attrName>
                                        </p:attrNameLst>
                                      </p:cBhvr>
                                      <p:tavLst>
                                        <p:tav tm="0" fmla="#ppt_y-sin(pi*$)/27">
                                          <p:val>
                                            <p:fltVal val="0"/>
                                          </p:val>
                                        </p:tav>
                                        <p:tav tm="100000">
                                          <p:val>
                                            <p:fltVal val="1"/>
                                          </p:val>
                                        </p:tav>
                                      </p:tavLst>
                                    </p:anim>
                                    <p:anim calcmode="lin" valueType="num">
                                      <p:cBhvr>
                                        <p:cTn id="212" dur="164" tmFilter="0, 0; 0.125,0.2665; 0.25,0.4; 0.375,0.465; 0.5,0.5;  0.625,0.535; 0.75,0.6; 0.875,0.7335; 1,1">
                                          <p:stCondLst>
                                            <p:cond delay="1656"/>
                                          </p:stCondLst>
                                        </p:cTn>
                                        <p:tgtEl>
                                          <p:spTgt spid="73"/>
                                        </p:tgtEl>
                                        <p:attrNameLst>
                                          <p:attrName>ppt_y</p:attrName>
                                        </p:attrNameLst>
                                      </p:cBhvr>
                                      <p:tavLst>
                                        <p:tav tm="0" fmla="#ppt_y-sin(pi*$)/81">
                                          <p:val>
                                            <p:fltVal val="0"/>
                                          </p:val>
                                        </p:tav>
                                        <p:tav tm="100000">
                                          <p:val>
                                            <p:fltVal val="1"/>
                                          </p:val>
                                        </p:tav>
                                      </p:tavLst>
                                    </p:anim>
                                    <p:animScale>
                                      <p:cBhvr>
                                        <p:cTn id="213" dur="26">
                                          <p:stCondLst>
                                            <p:cond delay="650"/>
                                          </p:stCondLst>
                                        </p:cTn>
                                        <p:tgtEl>
                                          <p:spTgt spid="73"/>
                                        </p:tgtEl>
                                      </p:cBhvr>
                                      <p:to x="100000" y="60000"/>
                                    </p:animScale>
                                    <p:animScale>
                                      <p:cBhvr>
                                        <p:cTn id="214" dur="166" decel="50000">
                                          <p:stCondLst>
                                            <p:cond delay="676"/>
                                          </p:stCondLst>
                                        </p:cTn>
                                        <p:tgtEl>
                                          <p:spTgt spid="73"/>
                                        </p:tgtEl>
                                      </p:cBhvr>
                                      <p:to x="100000" y="100000"/>
                                    </p:animScale>
                                    <p:animScale>
                                      <p:cBhvr>
                                        <p:cTn id="215" dur="26">
                                          <p:stCondLst>
                                            <p:cond delay="1312"/>
                                          </p:stCondLst>
                                        </p:cTn>
                                        <p:tgtEl>
                                          <p:spTgt spid="73"/>
                                        </p:tgtEl>
                                      </p:cBhvr>
                                      <p:to x="100000" y="80000"/>
                                    </p:animScale>
                                    <p:animScale>
                                      <p:cBhvr>
                                        <p:cTn id="216" dur="166" decel="50000">
                                          <p:stCondLst>
                                            <p:cond delay="1338"/>
                                          </p:stCondLst>
                                        </p:cTn>
                                        <p:tgtEl>
                                          <p:spTgt spid="73"/>
                                        </p:tgtEl>
                                      </p:cBhvr>
                                      <p:to x="100000" y="100000"/>
                                    </p:animScale>
                                    <p:animScale>
                                      <p:cBhvr>
                                        <p:cTn id="217" dur="26">
                                          <p:stCondLst>
                                            <p:cond delay="1642"/>
                                          </p:stCondLst>
                                        </p:cTn>
                                        <p:tgtEl>
                                          <p:spTgt spid="73"/>
                                        </p:tgtEl>
                                      </p:cBhvr>
                                      <p:to x="100000" y="90000"/>
                                    </p:animScale>
                                    <p:animScale>
                                      <p:cBhvr>
                                        <p:cTn id="218" dur="166" decel="50000">
                                          <p:stCondLst>
                                            <p:cond delay="1668"/>
                                          </p:stCondLst>
                                        </p:cTn>
                                        <p:tgtEl>
                                          <p:spTgt spid="73"/>
                                        </p:tgtEl>
                                      </p:cBhvr>
                                      <p:to x="100000" y="100000"/>
                                    </p:animScale>
                                    <p:animScale>
                                      <p:cBhvr>
                                        <p:cTn id="219" dur="26">
                                          <p:stCondLst>
                                            <p:cond delay="1808"/>
                                          </p:stCondLst>
                                        </p:cTn>
                                        <p:tgtEl>
                                          <p:spTgt spid="73"/>
                                        </p:tgtEl>
                                      </p:cBhvr>
                                      <p:to x="100000" y="95000"/>
                                    </p:animScale>
                                    <p:animScale>
                                      <p:cBhvr>
                                        <p:cTn id="220" dur="166" decel="50000">
                                          <p:stCondLst>
                                            <p:cond delay="1834"/>
                                          </p:stCondLst>
                                        </p:cTn>
                                        <p:tgtEl>
                                          <p:spTgt spid="73"/>
                                        </p:tgtEl>
                                      </p:cBhvr>
                                      <p:to x="100000" y="100000"/>
                                    </p:animScale>
                                  </p:childTnLst>
                                </p:cTn>
                              </p:par>
                              <p:par>
                                <p:cTn id="221" presetID="8" presetClass="emph" presetSubtype="0" fill="hold" nodeType="withEffect">
                                  <p:stCondLst>
                                    <p:cond delay="0"/>
                                  </p:stCondLst>
                                  <p:childTnLst>
                                    <p:animRot by="43200000">
                                      <p:cBhvr>
                                        <p:cTn id="222" dur="2000" fill="hold"/>
                                        <p:tgtEl>
                                          <p:spTgt spid="90"/>
                                        </p:tgtEl>
                                        <p:attrNameLst>
                                          <p:attrName>r</p:attrName>
                                        </p:attrNameLst>
                                      </p:cBhvr>
                                    </p:animRot>
                                  </p:childTnLst>
                                </p:cTn>
                              </p:par>
                              <p:par>
                                <p:cTn id="223" presetID="8" presetClass="emph" presetSubtype="0" fill="hold" nodeType="withEffect">
                                  <p:stCondLst>
                                    <p:cond delay="0"/>
                                  </p:stCondLst>
                                  <p:childTnLst>
                                    <p:animRot by="43200000">
                                      <p:cBhvr>
                                        <p:cTn id="224" dur="2000" fill="hold"/>
                                        <p:tgtEl>
                                          <p:spTgt spid="73"/>
                                        </p:tgtEl>
                                        <p:attrNameLst>
                                          <p:attrName>r</p:attrName>
                                        </p:attrNameLst>
                                      </p:cBhvr>
                                    </p:animRot>
                                  </p:childTnLst>
                                </p:cTn>
                              </p:par>
                              <p:par>
                                <p:cTn id="225" presetID="45" presetClass="entr" presetSubtype="0" fill="hold" nodeType="withEffect">
                                  <p:stCondLst>
                                    <p:cond delay="0"/>
                                  </p:stCondLst>
                                  <p:childTnLst>
                                    <p:set>
                                      <p:cBhvr>
                                        <p:cTn id="226" dur="1" fill="hold">
                                          <p:stCondLst>
                                            <p:cond delay="0"/>
                                          </p:stCondLst>
                                        </p:cTn>
                                        <p:tgtEl>
                                          <p:spTgt spid="90"/>
                                        </p:tgtEl>
                                        <p:attrNameLst>
                                          <p:attrName>style.visibility</p:attrName>
                                        </p:attrNameLst>
                                      </p:cBhvr>
                                      <p:to>
                                        <p:strVal val="visible"/>
                                      </p:to>
                                    </p:set>
                                    <p:animEffect transition="in" filter="fade">
                                      <p:cBhvr>
                                        <p:cTn id="227" dur="2000"/>
                                        <p:tgtEl>
                                          <p:spTgt spid="90"/>
                                        </p:tgtEl>
                                      </p:cBhvr>
                                    </p:animEffect>
                                    <p:anim calcmode="lin" valueType="num">
                                      <p:cBhvr>
                                        <p:cTn id="228" dur="2000" fill="hold"/>
                                        <p:tgtEl>
                                          <p:spTgt spid="90"/>
                                        </p:tgtEl>
                                        <p:attrNameLst>
                                          <p:attrName>ppt_w</p:attrName>
                                        </p:attrNameLst>
                                      </p:cBhvr>
                                      <p:tavLst>
                                        <p:tav tm="0" fmla="#ppt_w*sin(2.5*pi*$)">
                                          <p:val>
                                            <p:fltVal val="0"/>
                                          </p:val>
                                        </p:tav>
                                        <p:tav tm="100000">
                                          <p:val>
                                            <p:fltVal val="1"/>
                                          </p:val>
                                        </p:tav>
                                      </p:tavLst>
                                    </p:anim>
                                    <p:anim calcmode="lin" valueType="num">
                                      <p:cBhvr>
                                        <p:cTn id="229" dur="2000" fill="hold"/>
                                        <p:tgtEl>
                                          <p:spTgt spid="90"/>
                                        </p:tgtEl>
                                        <p:attrNameLst>
                                          <p:attrName>ppt_h</p:attrName>
                                        </p:attrNameLst>
                                      </p:cBhvr>
                                      <p:tavLst>
                                        <p:tav tm="0">
                                          <p:val>
                                            <p:strVal val="#ppt_h"/>
                                          </p:val>
                                        </p:tav>
                                        <p:tav tm="100000">
                                          <p:val>
                                            <p:strVal val="#ppt_h"/>
                                          </p:val>
                                        </p:tav>
                                      </p:tavLst>
                                    </p:anim>
                                  </p:childTnLst>
                                </p:cTn>
                              </p:par>
                              <p:par>
                                <p:cTn id="230" presetID="45" presetClass="entr" presetSubtype="0" fill="hold" nodeType="withEffect">
                                  <p:stCondLst>
                                    <p:cond delay="0"/>
                                  </p:stCondLst>
                                  <p:childTnLst>
                                    <p:set>
                                      <p:cBhvr>
                                        <p:cTn id="231" dur="1" fill="hold">
                                          <p:stCondLst>
                                            <p:cond delay="0"/>
                                          </p:stCondLst>
                                        </p:cTn>
                                        <p:tgtEl>
                                          <p:spTgt spid="73"/>
                                        </p:tgtEl>
                                        <p:attrNameLst>
                                          <p:attrName>style.visibility</p:attrName>
                                        </p:attrNameLst>
                                      </p:cBhvr>
                                      <p:to>
                                        <p:strVal val="visible"/>
                                      </p:to>
                                    </p:set>
                                    <p:animEffect transition="in" filter="fade">
                                      <p:cBhvr>
                                        <p:cTn id="232" dur="2000"/>
                                        <p:tgtEl>
                                          <p:spTgt spid="73"/>
                                        </p:tgtEl>
                                      </p:cBhvr>
                                    </p:animEffect>
                                    <p:anim calcmode="lin" valueType="num">
                                      <p:cBhvr>
                                        <p:cTn id="233" dur="2000" fill="hold"/>
                                        <p:tgtEl>
                                          <p:spTgt spid="73"/>
                                        </p:tgtEl>
                                        <p:attrNameLst>
                                          <p:attrName>ppt_w</p:attrName>
                                        </p:attrNameLst>
                                      </p:cBhvr>
                                      <p:tavLst>
                                        <p:tav tm="0" fmla="#ppt_w*sin(2.5*pi*$)">
                                          <p:val>
                                            <p:fltVal val="0"/>
                                          </p:val>
                                        </p:tav>
                                        <p:tav tm="100000">
                                          <p:val>
                                            <p:fltVal val="1"/>
                                          </p:val>
                                        </p:tav>
                                      </p:tavLst>
                                    </p:anim>
                                    <p:anim calcmode="lin" valueType="num">
                                      <p:cBhvr>
                                        <p:cTn id="234" dur="2000" fill="hold"/>
                                        <p:tgtEl>
                                          <p:spTgt spid="73"/>
                                        </p:tgtEl>
                                        <p:attrNameLst>
                                          <p:attrName>ppt_h</p:attrName>
                                        </p:attrNameLst>
                                      </p:cBhvr>
                                      <p:tavLst>
                                        <p:tav tm="0">
                                          <p:val>
                                            <p:strVal val="#ppt_h"/>
                                          </p:val>
                                        </p:tav>
                                        <p:tav tm="100000">
                                          <p:val>
                                            <p:strVal val="#ppt_h"/>
                                          </p:val>
                                        </p:tav>
                                      </p:tavLst>
                                    </p:anim>
                                  </p:childTnLst>
                                </p:cTn>
                              </p:par>
                              <p:par>
                                <p:cTn id="235" presetID="32" presetClass="emph" presetSubtype="0" repeatCount="3000" fill="hold" nodeType="withEffect">
                                  <p:stCondLst>
                                    <p:cond delay="250"/>
                                  </p:stCondLst>
                                  <p:childTnLst>
                                    <p:animRot by="120000">
                                      <p:cBhvr>
                                        <p:cTn id="236" dur="75" fill="hold">
                                          <p:stCondLst>
                                            <p:cond delay="0"/>
                                          </p:stCondLst>
                                        </p:cTn>
                                        <p:tgtEl>
                                          <p:spTgt spid="90"/>
                                        </p:tgtEl>
                                        <p:attrNameLst>
                                          <p:attrName>r</p:attrName>
                                        </p:attrNameLst>
                                      </p:cBhvr>
                                    </p:animRot>
                                    <p:animRot by="-240000">
                                      <p:cBhvr>
                                        <p:cTn id="237" dur="150" fill="hold">
                                          <p:stCondLst>
                                            <p:cond delay="150"/>
                                          </p:stCondLst>
                                        </p:cTn>
                                        <p:tgtEl>
                                          <p:spTgt spid="90"/>
                                        </p:tgtEl>
                                        <p:attrNameLst>
                                          <p:attrName>r</p:attrName>
                                        </p:attrNameLst>
                                      </p:cBhvr>
                                    </p:animRot>
                                    <p:animRot by="240000">
                                      <p:cBhvr>
                                        <p:cTn id="238" dur="150" fill="hold">
                                          <p:stCondLst>
                                            <p:cond delay="300"/>
                                          </p:stCondLst>
                                        </p:cTn>
                                        <p:tgtEl>
                                          <p:spTgt spid="90"/>
                                        </p:tgtEl>
                                        <p:attrNameLst>
                                          <p:attrName>r</p:attrName>
                                        </p:attrNameLst>
                                      </p:cBhvr>
                                    </p:animRot>
                                    <p:animRot by="-240000">
                                      <p:cBhvr>
                                        <p:cTn id="239" dur="150" fill="hold">
                                          <p:stCondLst>
                                            <p:cond delay="450"/>
                                          </p:stCondLst>
                                        </p:cTn>
                                        <p:tgtEl>
                                          <p:spTgt spid="90"/>
                                        </p:tgtEl>
                                        <p:attrNameLst>
                                          <p:attrName>r</p:attrName>
                                        </p:attrNameLst>
                                      </p:cBhvr>
                                    </p:animRot>
                                    <p:animRot by="120000">
                                      <p:cBhvr>
                                        <p:cTn id="240" dur="150" fill="hold">
                                          <p:stCondLst>
                                            <p:cond delay="600"/>
                                          </p:stCondLst>
                                        </p:cTn>
                                        <p:tgtEl>
                                          <p:spTgt spid="90"/>
                                        </p:tgtEl>
                                        <p:attrNameLst>
                                          <p:attrName>r</p:attrName>
                                        </p:attrNameLst>
                                      </p:cBhvr>
                                    </p:animRot>
                                  </p:childTnLst>
                                </p:cTn>
                              </p:par>
                              <p:par>
                                <p:cTn id="241" presetID="32" presetClass="emph" presetSubtype="0" repeatCount="3000" fill="hold" nodeType="withEffect">
                                  <p:stCondLst>
                                    <p:cond delay="250"/>
                                  </p:stCondLst>
                                  <p:childTnLst>
                                    <p:animRot by="120000">
                                      <p:cBhvr>
                                        <p:cTn id="242" dur="75" fill="hold">
                                          <p:stCondLst>
                                            <p:cond delay="0"/>
                                          </p:stCondLst>
                                        </p:cTn>
                                        <p:tgtEl>
                                          <p:spTgt spid="73"/>
                                        </p:tgtEl>
                                        <p:attrNameLst>
                                          <p:attrName>r</p:attrName>
                                        </p:attrNameLst>
                                      </p:cBhvr>
                                    </p:animRot>
                                    <p:animRot by="-240000">
                                      <p:cBhvr>
                                        <p:cTn id="243" dur="150" fill="hold">
                                          <p:stCondLst>
                                            <p:cond delay="150"/>
                                          </p:stCondLst>
                                        </p:cTn>
                                        <p:tgtEl>
                                          <p:spTgt spid="73"/>
                                        </p:tgtEl>
                                        <p:attrNameLst>
                                          <p:attrName>r</p:attrName>
                                        </p:attrNameLst>
                                      </p:cBhvr>
                                    </p:animRot>
                                    <p:animRot by="240000">
                                      <p:cBhvr>
                                        <p:cTn id="244" dur="150" fill="hold">
                                          <p:stCondLst>
                                            <p:cond delay="300"/>
                                          </p:stCondLst>
                                        </p:cTn>
                                        <p:tgtEl>
                                          <p:spTgt spid="73"/>
                                        </p:tgtEl>
                                        <p:attrNameLst>
                                          <p:attrName>r</p:attrName>
                                        </p:attrNameLst>
                                      </p:cBhvr>
                                    </p:animRot>
                                    <p:animRot by="-240000">
                                      <p:cBhvr>
                                        <p:cTn id="245" dur="150" fill="hold">
                                          <p:stCondLst>
                                            <p:cond delay="450"/>
                                          </p:stCondLst>
                                        </p:cTn>
                                        <p:tgtEl>
                                          <p:spTgt spid="73"/>
                                        </p:tgtEl>
                                        <p:attrNameLst>
                                          <p:attrName>r</p:attrName>
                                        </p:attrNameLst>
                                      </p:cBhvr>
                                    </p:animRot>
                                    <p:animRot by="120000">
                                      <p:cBhvr>
                                        <p:cTn id="246" dur="150" fill="hold">
                                          <p:stCondLst>
                                            <p:cond delay="600"/>
                                          </p:stCondLst>
                                        </p:cTn>
                                        <p:tgtEl>
                                          <p:spTgt spid="73"/>
                                        </p:tgtEl>
                                        <p:attrNameLst>
                                          <p:attrName>r</p:attrName>
                                        </p:attrNameLst>
                                      </p:cBhvr>
                                    </p:animRot>
                                  </p:childTnLst>
                                </p:cTn>
                              </p:par>
                              <p:par>
                                <p:cTn id="247" presetID="1" presetClass="entr" presetSubtype="0" fill="hold" nodeType="withEffect">
                                  <p:stCondLst>
                                    <p:cond delay="900"/>
                                  </p:stCondLst>
                                  <p:childTnLst>
                                    <p:set>
                                      <p:cBhvr>
                                        <p:cTn id="248" dur="1" fill="hold">
                                          <p:stCondLst>
                                            <p:cond delay="0"/>
                                          </p:stCondLst>
                                        </p:cTn>
                                        <p:tgtEl>
                                          <p:spTgt spid="73"/>
                                        </p:tgtEl>
                                        <p:attrNameLst>
                                          <p:attrName>style.visibility</p:attrName>
                                        </p:attrNameLst>
                                      </p:cBhvr>
                                      <p:to>
                                        <p:strVal val="visible"/>
                                      </p:to>
                                    </p:set>
                                  </p:childTnLst>
                                </p:cTn>
                              </p:par>
                              <p:par>
                                <p:cTn id="249" presetID="1" presetClass="exit" presetSubtype="0" fill="hold" nodeType="withEffect">
                                  <p:stCondLst>
                                    <p:cond delay="900"/>
                                  </p:stCondLst>
                                  <p:childTnLst>
                                    <p:set>
                                      <p:cBhvr>
                                        <p:cTn id="250" dur="1" fill="hold">
                                          <p:stCondLst>
                                            <p:cond delay="0"/>
                                          </p:stCondLst>
                                        </p:cTn>
                                        <p:tgtEl>
                                          <p:spTgt spid="90"/>
                                        </p:tgtEl>
                                        <p:attrNameLst>
                                          <p:attrName>style.visibility</p:attrName>
                                        </p:attrNameLst>
                                      </p:cBhvr>
                                      <p:to>
                                        <p:strVal val="hidden"/>
                                      </p:to>
                                    </p:set>
                                  </p:childTnLst>
                                </p:cTn>
                              </p:par>
                              <p:par>
                                <p:cTn id="251" presetID="1" presetClass="exit" presetSubtype="0" fill="hold" nodeType="withEffect">
                                  <p:stCondLst>
                                    <p:cond delay="1500"/>
                                  </p:stCondLst>
                                  <p:childTnLst>
                                    <p:set>
                                      <p:cBhvr>
                                        <p:cTn id="252" dur="1" fill="hold">
                                          <p:stCondLst>
                                            <p:cond delay="0"/>
                                          </p:stCondLst>
                                        </p:cTn>
                                        <p:tgtEl>
                                          <p:spTgt spid="73"/>
                                        </p:tgtEl>
                                        <p:attrNameLst>
                                          <p:attrName>style.visibility</p:attrName>
                                        </p:attrNameLst>
                                      </p:cBhvr>
                                      <p:to>
                                        <p:strVal val="hidden"/>
                                      </p:to>
                                    </p:set>
                                  </p:childTnLst>
                                </p:cTn>
                              </p:par>
                              <p:par>
                                <p:cTn id="253" presetID="1" presetClass="entr" presetSubtype="0" fill="hold" nodeType="withEffect">
                                  <p:stCondLst>
                                    <p:cond delay="1500"/>
                                  </p:stCondLst>
                                  <p:childTnLst>
                                    <p:set>
                                      <p:cBhvr>
                                        <p:cTn id="254" dur="1" fill="hold">
                                          <p:stCondLst>
                                            <p:cond delay="0"/>
                                          </p:stCondLst>
                                        </p:cTn>
                                        <p:tgtEl>
                                          <p:spTgt spid="90"/>
                                        </p:tgtEl>
                                        <p:attrNameLst>
                                          <p:attrName>style.visibility</p:attrName>
                                        </p:attrNameLst>
                                      </p:cBhvr>
                                      <p:to>
                                        <p:strVal val="visible"/>
                                      </p:to>
                                    </p:set>
                                  </p:childTnLst>
                                </p:cTn>
                              </p:par>
                              <p:par>
                                <p:cTn id="255" presetID="10" presetClass="entr" presetSubtype="0" fill="hold" grpId="0" nodeType="withEffect">
                                  <p:stCondLst>
                                    <p:cond delay="0"/>
                                  </p:stCondLst>
                                  <p:childTnLst>
                                    <p:set>
                                      <p:cBhvr>
                                        <p:cTn id="256" dur="1" fill="hold">
                                          <p:stCondLst>
                                            <p:cond delay="0"/>
                                          </p:stCondLst>
                                        </p:cTn>
                                        <p:tgtEl>
                                          <p:spTgt spid="417"/>
                                        </p:tgtEl>
                                        <p:attrNameLst>
                                          <p:attrName>style.visibility</p:attrName>
                                        </p:attrNameLst>
                                      </p:cBhvr>
                                      <p:to>
                                        <p:strVal val="visible"/>
                                      </p:to>
                                    </p:set>
                                    <p:animEffect transition="in" filter="fade">
                                      <p:cBhvr>
                                        <p:cTn id="257" dur="500"/>
                                        <p:tgtEl>
                                          <p:spTgt spid="417"/>
                                        </p:tgtEl>
                                      </p:cBhvr>
                                    </p:animEffect>
                                  </p:childTnLst>
                                </p:cTn>
                              </p:par>
                              <p:par>
                                <p:cTn id="258" presetID="10" presetClass="entr" presetSubtype="0" fill="hold" grpId="0" nodeType="withEffect">
                                  <p:stCondLst>
                                    <p:cond delay="500"/>
                                  </p:stCondLst>
                                  <p:childTnLst>
                                    <p:set>
                                      <p:cBhvr>
                                        <p:cTn id="259" dur="1" fill="hold">
                                          <p:stCondLst>
                                            <p:cond delay="0"/>
                                          </p:stCondLst>
                                        </p:cTn>
                                        <p:tgtEl>
                                          <p:spTgt spid="416"/>
                                        </p:tgtEl>
                                        <p:attrNameLst>
                                          <p:attrName>style.visibility</p:attrName>
                                        </p:attrNameLst>
                                      </p:cBhvr>
                                      <p:to>
                                        <p:strVal val="visible"/>
                                      </p:to>
                                    </p:set>
                                    <p:animEffect transition="in" filter="fade">
                                      <p:cBhvr>
                                        <p:cTn id="260" dur="500"/>
                                        <p:tgtEl>
                                          <p:spTgt spid="416"/>
                                        </p:tgtEl>
                                      </p:cBhvr>
                                    </p:animEffect>
                                  </p:childTnLst>
                                </p:cTn>
                              </p:par>
                              <p:par>
                                <p:cTn id="261" presetID="10" presetClass="exit" presetSubtype="0" fill="hold" grpId="1" nodeType="withEffect">
                                  <p:stCondLst>
                                    <p:cond delay="500"/>
                                  </p:stCondLst>
                                  <p:childTnLst>
                                    <p:animEffect transition="out" filter="fade">
                                      <p:cBhvr>
                                        <p:cTn id="262" dur="500"/>
                                        <p:tgtEl>
                                          <p:spTgt spid="417"/>
                                        </p:tgtEl>
                                      </p:cBhvr>
                                    </p:animEffect>
                                    <p:set>
                                      <p:cBhvr>
                                        <p:cTn id="263" dur="1" fill="hold">
                                          <p:stCondLst>
                                            <p:cond delay="499"/>
                                          </p:stCondLst>
                                        </p:cTn>
                                        <p:tgtEl>
                                          <p:spTgt spid="417"/>
                                        </p:tgtEl>
                                        <p:attrNameLst>
                                          <p:attrName>style.visibility</p:attrName>
                                        </p:attrNameLst>
                                      </p:cBhvr>
                                      <p:to>
                                        <p:strVal val="hidden"/>
                                      </p:to>
                                    </p:set>
                                  </p:childTnLst>
                                </p:cTn>
                              </p:par>
                              <p:par>
                                <p:cTn id="264" presetID="10" presetClass="entr" presetSubtype="0" fill="hold" grpId="2" nodeType="withEffect">
                                  <p:stCondLst>
                                    <p:cond delay="1000"/>
                                  </p:stCondLst>
                                  <p:childTnLst>
                                    <p:set>
                                      <p:cBhvr>
                                        <p:cTn id="265" dur="1" fill="hold">
                                          <p:stCondLst>
                                            <p:cond delay="0"/>
                                          </p:stCondLst>
                                        </p:cTn>
                                        <p:tgtEl>
                                          <p:spTgt spid="417"/>
                                        </p:tgtEl>
                                        <p:attrNameLst>
                                          <p:attrName>style.visibility</p:attrName>
                                        </p:attrNameLst>
                                      </p:cBhvr>
                                      <p:to>
                                        <p:strVal val="visible"/>
                                      </p:to>
                                    </p:set>
                                    <p:animEffect transition="in" filter="fade">
                                      <p:cBhvr>
                                        <p:cTn id="266" dur="500"/>
                                        <p:tgtEl>
                                          <p:spTgt spid="417"/>
                                        </p:tgtEl>
                                      </p:cBhvr>
                                    </p:animEffect>
                                  </p:childTnLst>
                                </p:cTn>
                              </p:par>
                              <p:par>
                                <p:cTn id="267" presetID="10" presetClass="exit" presetSubtype="0" fill="hold" grpId="2" nodeType="withEffect">
                                  <p:stCondLst>
                                    <p:cond delay="1000"/>
                                  </p:stCondLst>
                                  <p:childTnLst>
                                    <p:animEffect transition="out" filter="fade">
                                      <p:cBhvr>
                                        <p:cTn id="268" dur="500"/>
                                        <p:tgtEl>
                                          <p:spTgt spid="416"/>
                                        </p:tgtEl>
                                      </p:cBhvr>
                                    </p:animEffect>
                                    <p:set>
                                      <p:cBhvr>
                                        <p:cTn id="269" dur="1" fill="hold">
                                          <p:stCondLst>
                                            <p:cond delay="499"/>
                                          </p:stCondLst>
                                        </p:cTn>
                                        <p:tgtEl>
                                          <p:spTgt spid="416"/>
                                        </p:tgtEl>
                                        <p:attrNameLst>
                                          <p:attrName>style.visibility</p:attrName>
                                        </p:attrNameLst>
                                      </p:cBhvr>
                                      <p:to>
                                        <p:strVal val="hidden"/>
                                      </p:to>
                                    </p:set>
                                  </p:childTnLst>
                                </p:cTn>
                              </p:par>
                              <p:par>
                                <p:cTn id="270" presetID="10" presetClass="entr" presetSubtype="0" fill="hold" grpId="1" nodeType="withEffect">
                                  <p:stCondLst>
                                    <p:cond delay="1500"/>
                                  </p:stCondLst>
                                  <p:childTnLst>
                                    <p:set>
                                      <p:cBhvr>
                                        <p:cTn id="271" dur="1" fill="hold">
                                          <p:stCondLst>
                                            <p:cond delay="0"/>
                                          </p:stCondLst>
                                        </p:cTn>
                                        <p:tgtEl>
                                          <p:spTgt spid="416"/>
                                        </p:tgtEl>
                                        <p:attrNameLst>
                                          <p:attrName>style.visibility</p:attrName>
                                        </p:attrNameLst>
                                      </p:cBhvr>
                                      <p:to>
                                        <p:strVal val="visible"/>
                                      </p:to>
                                    </p:set>
                                    <p:animEffect transition="in" filter="fade">
                                      <p:cBhvr>
                                        <p:cTn id="272" dur="500"/>
                                        <p:tgtEl>
                                          <p:spTgt spid="416"/>
                                        </p:tgtEl>
                                      </p:cBhvr>
                                    </p:animEffect>
                                  </p:childTnLst>
                                </p:cTn>
                              </p:par>
                              <p:par>
                                <p:cTn id="273" presetID="10" presetClass="exit" presetSubtype="0" fill="hold" grpId="3" nodeType="withEffect">
                                  <p:stCondLst>
                                    <p:cond delay="1500"/>
                                  </p:stCondLst>
                                  <p:childTnLst>
                                    <p:animEffect transition="out" filter="fade">
                                      <p:cBhvr>
                                        <p:cTn id="274" dur="500"/>
                                        <p:tgtEl>
                                          <p:spTgt spid="417"/>
                                        </p:tgtEl>
                                      </p:cBhvr>
                                    </p:animEffect>
                                    <p:set>
                                      <p:cBhvr>
                                        <p:cTn id="275" dur="1" fill="hold">
                                          <p:stCondLst>
                                            <p:cond delay="499"/>
                                          </p:stCondLst>
                                        </p:cTn>
                                        <p:tgtEl>
                                          <p:spTgt spid="417"/>
                                        </p:tgtEl>
                                        <p:attrNameLst>
                                          <p:attrName>style.visibility</p:attrName>
                                        </p:attrNameLst>
                                      </p:cBhvr>
                                      <p:to>
                                        <p:strVal val="hidden"/>
                                      </p:to>
                                    </p:set>
                                  </p:childTnLst>
                                </p:cTn>
                              </p:par>
                            </p:childTnLst>
                          </p:cTn>
                        </p:par>
                        <p:par>
                          <p:cTn id="276" fill="hold">
                            <p:stCondLst>
                              <p:cond delay="2500"/>
                            </p:stCondLst>
                            <p:childTnLst>
                              <p:par>
                                <p:cTn id="277" presetID="1" presetClass="entr" presetSubtype="0" fill="hold" grpId="0" nodeType="afterEffect">
                                  <p:stCondLst>
                                    <p:cond delay="0"/>
                                  </p:stCondLst>
                                  <p:childTnLst>
                                    <p:set>
                                      <p:cBhvr>
                                        <p:cTn id="278" dur="1" fill="hold">
                                          <p:stCondLst>
                                            <p:cond delay="0"/>
                                          </p:stCondLst>
                                        </p:cTn>
                                        <p:tgtEl>
                                          <p:spTgt spid="403"/>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26" presetClass="entr" presetSubtype="0" fill="hold" nodeType="clickEffect">
                                  <p:stCondLst>
                                    <p:cond delay="0"/>
                                  </p:stCondLst>
                                  <p:childTnLst>
                                    <p:set>
                                      <p:cBhvr>
                                        <p:cTn id="282" dur="1" fill="hold">
                                          <p:stCondLst>
                                            <p:cond delay="0"/>
                                          </p:stCondLst>
                                        </p:cTn>
                                        <p:tgtEl>
                                          <p:spTgt spid="124"/>
                                        </p:tgtEl>
                                        <p:attrNameLst>
                                          <p:attrName>style.visibility</p:attrName>
                                        </p:attrNameLst>
                                      </p:cBhvr>
                                      <p:to>
                                        <p:strVal val="visible"/>
                                      </p:to>
                                    </p:set>
                                    <p:animEffect transition="in" filter="wipe(down)">
                                      <p:cBhvr>
                                        <p:cTn id="283" dur="580">
                                          <p:stCondLst>
                                            <p:cond delay="0"/>
                                          </p:stCondLst>
                                        </p:cTn>
                                        <p:tgtEl>
                                          <p:spTgt spid="124"/>
                                        </p:tgtEl>
                                      </p:cBhvr>
                                    </p:animEffect>
                                    <p:anim calcmode="lin" valueType="num">
                                      <p:cBhvr>
                                        <p:cTn id="284" dur="1822" tmFilter="0,0; 0.14,0.36; 0.43,0.73; 0.71,0.91; 1.0,1.0">
                                          <p:stCondLst>
                                            <p:cond delay="0"/>
                                          </p:stCondLst>
                                        </p:cTn>
                                        <p:tgtEl>
                                          <p:spTgt spid="124"/>
                                        </p:tgtEl>
                                        <p:attrNameLst>
                                          <p:attrName>ppt_x</p:attrName>
                                        </p:attrNameLst>
                                      </p:cBhvr>
                                      <p:tavLst>
                                        <p:tav tm="0">
                                          <p:val>
                                            <p:strVal val="#ppt_x-0.25"/>
                                          </p:val>
                                        </p:tav>
                                        <p:tav tm="100000">
                                          <p:val>
                                            <p:strVal val="#ppt_x"/>
                                          </p:val>
                                        </p:tav>
                                      </p:tavLst>
                                    </p:anim>
                                    <p:anim calcmode="lin" valueType="num">
                                      <p:cBhvr>
                                        <p:cTn id="285" dur="664" tmFilter="0.0,0.0; 0.25,0.07; 0.50,0.2; 0.75,0.467; 1.0,1.0">
                                          <p:stCondLst>
                                            <p:cond delay="0"/>
                                          </p:stCondLst>
                                        </p:cTn>
                                        <p:tgtEl>
                                          <p:spTgt spid="124"/>
                                        </p:tgtEl>
                                        <p:attrNameLst>
                                          <p:attrName>ppt_y</p:attrName>
                                        </p:attrNameLst>
                                      </p:cBhvr>
                                      <p:tavLst>
                                        <p:tav tm="0" fmla="#ppt_y-sin(pi*$)/3">
                                          <p:val>
                                            <p:fltVal val="0.5"/>
                                          </p:val>
                                        </p:tav>
                                        <p:tav tm="100000">
                                          <p:val>
                                            <p:fltVal val="1"/>
                                          </p:val>
                                        </p:tav>
                                      </p:tavLst>
                                    </p:anim>
                                    <p:anim calcmode="lin" valueType="num">
                                      <p:cBhvr>
                                        <p:cTn id="286" dur="664" tmFilter="0, 0; 0.125,0.2665; 0.25,0.4; 0.375,0.465; 0.5,0.5;  0.625,0.535; 0.75,0.6; 0.875,0.7335; 1,1">
                                          <p:stCondLst>
                                            <p:cond delay="664"/>
                                          </p:stCondLst>
                                        </p:cTn>
                                        <p:tgtEl>
                                          <p:spTgt spid="124"/>
                                        </p:tgtEl>
                                        <p:attrNameLst>
                                          <p:attrName>ppt_y</p:attrName>
                                        </p:attrNameLst>
                                      </p:cBhvr>
                                      <p:tavLst>
                                        <p:tav tm="0" fmla="#ppt_y-sin(pi*$)/9">
                                          <p:val>
                                            <p:fltVal val="0"/>
                                          </p:val>
                                        </p:tav>
                                        <p:tav tm="100000">
                                          <p:val>
                                            <p:fltVal val="1"/>
                                          </p:val>
                                        </p:tav>
                                      </p:tavLst>
                                    </p:anim>
                                    <p:anim calcmode="lin" valueType="num">
                                      <p:cBhvr>
                                        <p:cTn id="287" dur="332" tmFilter="0, 0; 0.125,0.2665; 0.25,0.4; 0.375,0.465; 0.5,0.5;  0.625,0.535; 0.75,0.6; 0.875,0.7335; 1,1">
                                          <p:stCondLst>
                                            <p:cond delay="1324"/>
                                          </p:stCondLst>
                                        </p:cTn>
                                        <p:tgtEl>
                                          <p:spTgt spid="124"/>
                                        </p:tgtEl>
                                        <p:attrNameLst>
                                          <p:attrName>ppt_y</p:attrName>
                                        </p:attrNameLst>
                                      </p:cBhvr>
                                      <p:tavLst>
                                        <p:tav tm="0" fmla="#ppt_y-sin(pi*$)/27">
                                          <p:val>
                                            <p:fltVal val="0"/>
                                          </p:val>
                                        </p:tav>
                                        <p:tav tm="100000">
                                          <p:val>
                                            <p:fltVal val="1"/>
                                          </p:val>
                                        </p:tav>
                                      </p:tavLst>
                                    </p:anim>
                                    <p:anim calcmode="lin" valueType="num">
                                      <p:cBhvr>
                                        <p:cTn id="288" dur="164" tmFilter="0, 0; 0.125,0.2665; 0.25,0.4; 0.375,0.465; 0.5,0.5;  0.625,0.535; 0.75,0.6; 0.875,0.7335; 1,1">
                                          <p:stCondLst>
                                            <p:cond delay="1656"/>
                                          </p:stCondLst>
                                        </p:cTn>
                                        <p:tgtEl>
                                          <p:spTgt spid="124"/>
                                        </p:tgtEl>
                                        <p:attrNameLst>
                                          <p:attrName>ppt_y</p:attrName>
                                        </p:attrNameLst>
                                      </p:cBhvr>
                                      <p:tavLst>
                                        <p:tav tm="0" fmla="#ppt_y-sin(pi*$)/81">
                                          <p:val>
                                            <p:fltVal val="0"/>
                                          </p:val>
                                        </p:tav>
                                        <p:tav tm="100000">
                                          <p:val>
                                            <p:fltVal val="1"/>
                                          </p:val>
                                        </p:tav>
                                      </p:tavLst>
                                    </p:anim>
                                    <p:animScale>
                                      <p:cBhvr>
                                        <p:cTn id="289" dur="26">
                                          <p:stCondLst>
                                            <p:cond delay="650"/>
                                          </p:stCondLst>
                                        </p:cTn>
                                        <p:tgtEl>
                                          <p:spTgt spid="124"/>
                                        </p:tgtEl>
                                      </p:cBhvr>
                                      <p:to x="100000" y="60000"/>
                                    </p:animScale>
                                    <p:animScale>
                                      <p:cBhvr>
                                        <p:cTn id="290" dur="166" decel="50000">
                                          <p:stCondLst>
                                            <p:cond delay="676"/>
                                          </p:stCondLst>
                                        </p:cTn>
                                        <p:tgtEl>
                                          <p:spTgt spid="124"/>
                                        </p:tgtEl>
                                      </p:cBhvr>
                                      <p:to x="100000" y="100000"/>
                                    </p:animScale>
                                    <p:animScale>
                                      <p:cBhvr>
                                        <p:cTn id="291" dur="26">
                                          <p:stCondLst>
                                            <p:cond delay="1312"/>
                                          </p:stCondLst>
                                        </p:cTn>
                                        <p:tgtEl>
                                          <p:spTgt spid="124"/>
                                        </p:tgtEl>
                                      </p:cBhvr>
                                      <p:to x="100000" y="80000"/>
                                    </p:animScale>
                                    <p:animScale>
                                      <p:cBhvr>
                                        <p:cTn id="292" dur="166" decel="50000">
                                          <p:stCondLst>
                                            <p:cond delay="1338"/>
                                          </p:stCondLst>
                                        </p:cTn>
                                        <p:tgtEl>
                                          <p:spTgt spid="124"/>
                                        </p:tgtEl>
                                      </p:cBhvr>
                                      <p:to x="100000" y="100000"/>
                                    </p:animScale>
                                    <p:animScale>
                                      <p:cBhvr>
                                        <p:cTn id="293" dur="26">
                                          <p:stCondLst>
                                            <p:cond delay="1642"/>
                                          </p:stCondLst>
                                        </p:cTn>
                                        <p:tgtEl>
                                          <p:spTgt spid="124"/>
                                        </p:tgtEl>
                                      </p:cBhvr>
                                      <p:to x="100000" y="90000"/>
                                    </p:animScale>
                                    <p:animScale>
                                      <p:cBhvr>
                                        <p:cTn id="294" dur="166" decel="50000">
                                          <p:stCondLst>
                                            <p:cond delay="1668"/>
                                          </p:stCondLst>
                                        </p:cTn>
                                        <p:tgtEl>
                                          <p:spTgt spid="124"/>
                                        </p:tgtEl>
                                      </p:cBhvr>
                                      <p:to x="100000" y="100000"/>
                                    </p:animScale>
                                    <p:animScale>
                                      <p:cBhvr>
                                        <p:cTn id="295" dur="26">
                                          <p:stCondLst>
                                            <p:cond delay="1808"/>
                                          </p:stCondLst>
                                        </p:cTn>
                                        <p:tgtEl>
                                          <p:spTgt spid="124"/>
                                        </p:tgtEl>
                                      </p:cBhvr>
                                      <p:to x="100000" y="95000"/>
                                    </p:animScale>
                                    <p:animScale>
                                      <p:cBhvr>
                                        <p:cTn id="296" dur="166" decel="50000">
                                          <p:stCondLst>
                                            <p:cond delay="1834"/>
                                          </p:stCondLst>
                                        </p:cTn>
                                        <p:tgtEl>
                                          <p:spTgt spid="124"/>
                                        </p:tgtEl>
                                      </p:cBhvr>
                                      <p:to x="100000" y="100000"/>
                                    </p:animScale>
                                  </p:childTnLst>
                                </p:cTn>
                              </p:par>
                              <p:par>
                                <p:cTn id="297" presetID="26" presetClass="entr" presetSubtype="0" fill="hold" nodeType="withEffect">
                                  <p:stCondLst>
                                    <p:cond delay="0"/>
                                  </p:stCondLst>
                                  <p:childTnLst>
                                    <p:set>
                                      <p:cBhvr>
                                        <p:cTn id="298" dur="1" fill="hold">
                                          <p:stCondLst>
                                            <p:cond delay="0"/>
                                          </p:stCondLst>
                                        </p:cTn>
                                        <p:tgtEl>
                                          <p:spTgt spid="107"/>
                                        </p:tgtEl>
                                        <p:attrNameLst>
                                          <p:attrName>style.visibility</p:attrName>
                                        </p:attrNameLst>
                                      </p:cBhvr>
                                      <p:to>
                                        <p:strVal val="visible"/>
                                      </p:to>
                                    </p:set>
                                    <p:animEffect transition="in" filter="wipe(down)">
                                      <p:cBhvr>
                                        <p:cTn id="299" dur="580">
                                          <p:stCondLst>
                                            <p:cond delay="0"/>
                                          </p:stCondLst>
                                        </p:cTn>
                                        <p:tgtEl>
                                          <p:spTgt spid="107"/>
                                        </p:tgtEl>
                                      </p:cBhvr>
                                    </p:animEffect>
                                    <p:anim calcmode="lin" valueType="num">
                                      <p:cBhvr>
                                        <p:cTn id="300" dur="1822" tmFilter="0,0; 0.14,0.36; 0.43,0.73; 0.71,0.91; 1.0,1.0">
                                          <p:stCondLst>
                                            <p:cond delay="0"/>
                                          </p:stCondLst>
                                        </p:cTn>
                                        <p:tgtEl>
                                          <p:spTgt spid="107"/>
                                        </p:tgtEl>
                                        <p:attrNameLst>
                                          <p:attrName>ppt_x</p:attrName>
                                        </p:attrNameLst>
                                      </p:cBhvr>
                                      <p:tavLst>
                                        <p:tav tm="0">
                                          <p:val>
                                            <p:strVal val="#ppt_x-0.25"/>
                                          </p:val>
                                        </p:tav>
                                        <p:tav tm="100000">
                                          <p:val>
                                            <p:strVal val="#ppt_x"/>
                                          </p:val>
                                        </p:tav>
                                      </p:tavLst>
                                    </p:anim>
                                    <p:anim calcmode="lin" valueType="num">
                                      <p:cBhvr>
                                        <p:cTn id="301" dur="664" tmFilter="0.0,0.0; 0.25,0.07; 0.50,0.2; 0.75,0.467; 1.0,1.0">
                                          <p:stCondLst>
                                            <p:cond delay="0"/>
                                          </p:stCondLst>
                                        </p:cTn>
                                        <p:tgtEl>
                                          <p:spTgt spid="107"/>
                                        </p:tgtEl>
                                        <p:attrNameLst>
                                          <p:attrName>ppt_y</p:attrName>
                                        </p:attrNameLst>
                                      </p:cBhvr>
                                      <p:tavLst>
                                        <p:tav tm="0" fmla="#ppt_y-sin(pi*$)/3">
                                          <p:val>
                                            <p:fltVal val="0.5"/>
                                          </p:val>
                                        </p:tav>
                                        <p:tav tm="100000">
                                          <p:val>
                                            <p:fltVal val="1"/>
                                          </p:val>
                                        </p:tav>
                                      </p:tavLst>
                                    </p:anim>
                                    <p:anim calcmode="lin" valueType="num">
                                      <p:cBhvr>
                                        <p:cTn id="302" dur="664" tmFilter="0, 0; 0.125,0.2665; 0.25,0.4; 0.375,0.465; 0.5,0.5;  0.625,0.535; 0.75,0.6; 0.875,0.7335; 1,1">
                                          <p:stCondLst>
                                            <p:cond delay="664"/>
                                          </p:stCondLst>
                                        </p:cTn>
                                        <p:tgtEl>
                                          <p:spTgt spid="107"/>
                                        </p:tgtEl>
                                        <p:attrNameLst>
                                          <p:attrName>ppt_y</p:attrName>
                                        </p:attrNameLst>
                                      </p:cBhvr>
                                      <p:tavLst>
                                        <p:tav tm="0" fmla="#ppt_y-sin(pi*$)/9">
                                          <p:val>
                                            <p:fltVal val="0"/>
                                          </p:val>
                                        </p:tav>
                                        <p:tav tm="100000">
                                          <p:val>
                                            <p:fltVal val="1"/>
                                          </p:val>
                                        </p:tav>
                                      </p:tavLst>
                                    </p:anim>
                                    <p:anim calcmode="lin" valueType="num">
                                      <p:cBhvr>
                                        <p:cTn id="303" dur="332" tmFilter="0, 0; 0.125,0.2665; 0.25,0.4; 0.375,0.465; 0.5,0.5;  0.625,0.535; 0.75,0.6; 0.875,0.7335; 1,1">
                                          <p:stCondLst>
                                            <p:cond delay="1324"/>
                                          </p:stCondLst>
                                        </p:cTn>
                                        <p:tgtEl>
                                          <p:spTgt spid="107"/>
                                        </p:tgtEl>
                                        <p:attrNameLst>
                                          <p:attrName>ppt_y</p:attrName>
                                        </p:attrNameLst>
                                      </p:cBhvr>
                                      <p:tavLst>
                                        <p:tav tm="0" fmla="#ppt_y-sin(pi*$)/27">
                                          <p:val>
                                            <p:fltVal val="0"/>
                                          </p:val>
                                        </p:tav>
                                        <p:tav tm="100000">
                                          <p:val>
                                            <p:fltVal val="1"/>
                                          </p:val>
                                        </p:tav>
                                      </p:tavLst>
                                    </p:anim>
                                    <p:anim calcmode="lin" valueType="num">
                                      <p:cBhvr>
                                        <p:cTn id="304" dur="164" tmFilter="0, 0; 0.125,0.2665; 0.25,0.4; 0.375,0.465; 0.5,0.5;  0.625,0.535; 0.75,0.6; 0.875,0.7335; 1,1">
                                          <p:stCondLst>
                                            <p:cond delay="1656"/>
                                          </p:stCondLst>
                                        </p:cTn>
                                        <p:tgtEl>
                                          <p:spTgt spid="107"/>
                                        </p:tgtEl>
                                        <p:attrNameLst>
                                          <p:attrName>ppt_y</p:attrName>
                                        </p:attrNameLst>
                                      </p:cBhvr>
                                      <p:tavLst>
                                        <p:tav tm="0" fmla="#ppt_y-sin(pi*$)/81">
                                          <p:val>
                                            <p:fltVal val="0"/>
                                          </p:val>
                                        </p:tav>
                                        <p:tav tm="100000">
                                          <p:val>
                                            <p:fltVal val="1"/>
                                          </p:val>
                                        </p:tav>
                                      </p:tavLst>
                                    </p:anim>
                                    <p:animScale>
                                      <p:cBhvr>
                                        <p:cTn id="305" dur="26">
                                          <p:stCondLst>
                                            <p:cond delay="650"/>
                                          </p:stCondLst>
                                        </p:cTn>
                                        <p:tgtEl>
                                          <p:spTgt spid="107"/>
                                        </p:tgtEl>
                                      </p:cBhvr>
                                      <p:to x="100000" y="60000"/>
                                    </p:animScale>
                                    <p:animScale>
                                      <p:cBhvr>
                                        <p:cTn id="306" dur="166" decel="50000">
                                          <p:stCondLst>
                                            <p:cond delay="676"/>
                                          </p:stCondLst>
                                        </p:cTn>
                                        <p:tgtEl>
                                          <p:spTgt spid="107"/>
                                        </p:tgtEl>
                                      </p:cBhvr>
                                      <p:to x="100000" y="100000"/>
                                    </p:animScale>
                                    <p:animScale>
                                      <p:cBhvr>
                                        <p:cTn id="307" dur="26">
                                          <p:stCondLst>
                                            <p:cond delay="1312"/>
                                          </p:stCondLst>
                                        </p:cTn>
                                        <p:tgtEl>
                                          <p:spTgt spid="107"/>
                                        </p:tgtEl>
                                      </p:cBhvr>
                                      <p:to x="100000" y="80000"/>
                                    </p:animScale>
                                    <p:animScale>
                                      <p:cBhvr>
                                        <p:cTn id="308" dur="166" decel="50000">
                                          <p:stCondLst>
                                            <p:cond delay="1338"/>
                                          </p:stCondLst>
                                        </p:cTn>
                                        <p:tgtEl>
                                          <p:spTgt spid="107"/>
                                        </p:tgtEl>
                                      </p:cBhvr>
                                      <p:to x="100000" y="100000"/>
                                    </p:animScale>
                                    <p:animScale>
                                      <p:cBhvr>
                                        <p:cTn id="309" dur="26">
                                          <p:stCondLst>
                                            <p:cond delay="1642"/>
                                          </p:stCondLst>
                                        </p:cTn>
                                        <p:tgtEl>
                                          <p:spTgt spid="107"/>
                                        </p:tgtEl>
                                      </p:cBhvr>
                                      <p:to x="100000" y="90000"/>
                                    </p:animScale>
                                    <p:animScale>
                                      <p:cBhvr>
                                        <p:cTn id="310" dur="166" decel="50000">
                                          <p:stCondLst>
                                            <p:cond delay="1668"/>
                                          </p:stCondLst>
                                        </p:cTn>
                                        <p:tgtEl>
                                          <p:spTgt spid="107"/>
                                        </p:tgtEl>
                                      </p:cBhvr>
                                      <p:to x="100000" y="100000"/>
                                    </p:animScale>
                                    <p:animScale>
                                      <p:cBhvr>
                                        <p:cTn id="311" dur="26">
                                          <p:stCondLst>
                                            <p:cond delay="1808"/>
                                          </p:stCondLst>
                                        </p:cTn>
                                        <p:tgtEl>
                                          <p:spTgt spid="107"/>
                                        </p:tgtEl>
                                      </p:cBhvr>
                                      <p:to x="100000" y="95000"/>
                                    </p:animScale>
                                    <p:animScale>
                                      <p:cBhvr>
                                        <p:cTn id="312" dur="166" decel="50000">
                                          <p:stCondLst>
                                            <p:cond delay="1834"/>
                                          </p:stCondLst>
                                        </p:cTn>
                                        <p:tgtEl>
                                          <p:spTgt spid="107"/>
                                        </p:tgtEl>
                                      </p:cBhvr>
                                      <p:to x="100000" y="100000"/>
                                    </p:animScale>
                                  </p:childTnLst>
                                </p:cTn>
                              </p:par>
                              <p:par>
                                <p:cTn id="313" presetID="8" presetClass="emph" presetSubtype="0" fill="hold" nodeType="withEffect">
                                  <p:stCondLst>
                                    <p:cond delay="0"/>
                                  </p:stCondLst>
                                  <p:childTnLst>
                                    <p:animRot by="43200000">
                                      <p:cBhvr>
                                        <p:cTn id="314" dur="2000" fill="hold"/>
                                        <p:tgtEl>
                                          <p:spTgt spid="124"/>
                                        </p:tgtEl>
                                        <p:attrNameLst>
                                          <p:attrName>r</p:attrName>
                                        </p:attrNameLst>
                                      </p:cBhvr>
                                    </p:animRot>
                                  </p:childTnLst>
                                </p:cTn>
                              </p:par>
                              <p:par>
                                <p:cTn id="315" presetID="8" presetClass="emph" presetSubtype="0" fill="hold" nodeType="withEffect">
                                  <p:stCondLst>
                                    <p:cond delay="0"/>
                                  </p:stCondLst>
                                  <p:childTnLst>
                                    <p:animRot by="43200000">
                                      <p:cBhvr>
                                        <p:cTn id="316" dur="2000" fill="hold"/>
                                        <p:tgtEl>
                                          <p:spTgt spid="107"/>
                                        </p:tgtEl>
                                        <p:attrNameLst>
                                          <p:attrName>r</p:attrName>
                                        </p:attrNameLst>
                                      </p:cBhvr>
                                    </p:animRot>
                                  </p:childTnLst>
                                </p:cTn>
                              </p:par>
                              <p:par>
                                <p:cTn id="317" presetID="45" presetClass="entr" presetSubtype="0" fill="hold" nodeType="withEffect">
                                  <p:stCondLst>
                                    <p:cond delay="0"/>
                                  </p:stCondLst>
                                  <p:childTnLst>
                                    <p:set>
                                      <p:cBhvr>
                                        <p:cTn id="318" dur="1" fill="hold">
                                          <p:stCondLst>
                                            <p:cond delay="0"/>
                                          </p:stCondLst>
                                        </p:cTn>
                                        <p:tgtEl>
                                          <p:spTgt spid="124"/>
                                        </p:tgtEl>
                                        <p:attrNameLst>
                                          <p:attrName>style.visibility</p:attrName>
                                        </p:attrNameLst>
                                      </p:cBhvr>
                                      <p:to>
                                        <p:strVal val="visible"/>
                                      </p:to>
                                    </p:set>
                                    <p:animEffect transition="in" filter="fade">
                                      <p:cBhvr>
                                        <p:cTn id="319" dur="2000"/>
                                        <p:tgtEl>
                                          <p:spTgt spid="124"/>
                                        </p:tgtEl>
                                      </p:cBhvr>
                                    </p:animEffect>
                                    <p:anim calcmode="lin" valueType="num">
                                      <p:cBhvr>
                                        <p:cTn id="320" dur="2000" fill="hold"/>
                                        <p:tgtEl>
                                          <p:spTgt spid="124"/>
                                        </p:tgtEl>
                                        <p:attrNameLst>
                                          <p:attrName>ppt_w</p:attrName>
                                        </p:attrNameLst>
                                      </p:cBhvr>
                                      <p:tavLst>
                                        <p:tav tm="0" fmla="#ppt_w*sin(2.5*pi*$)">
                                          <p:val>
                                            <p:fltVal val="0"/>
                                          </p:val>
                                        </p:tav>
                                        <p:tav tm="100000">
                                          <p:val>
                                            <p:fltVal val="1"/>
                                          </p:val>
                                        </p:tav>
                                      </p:tavLst>
                                    </p:anim>
                                    <p:anim calcmode="lin" valueType="num">
                                      <p:cBhvr>
                                        <p:cTn id="321" dur="2000" fill="hold"/>
                                        <p:tgtEl>
                                          <p:spTgt spid="124"/>
                                        </p:tgtEl>
                                        <p:attrNameLst>
                                          <p:attrName>ppt_h</p:attrName>
                                        </p:attrNameLst>
                                      </p:cBhvr>
                                      <p:tavLst>
                                        <p:tav tm="0">
                                          <p:val>
                                            <p:strVal val="#ppt_h"/>
                                          </p:val>
                                        </p:tav>
                                        <p:tav tm="100000">
                                          <p:val>
                                            <p:strVal val="#ppt_h"/>
                                          </p:val>
                                        </p:tav>
                                      </p:tavLst>
                                    </p:anim>
                                  </p:childTnLst>
                                </p:cTn>
                              </p:par>
                              <p:par>
                                <p:cTn id="322" presetID="45" presetClass="entr" presetSubtype="0" fill="hold" nodeType="withEffect">
                                  <p:stCondLst>
                                    <p:cond delay="0"/>
                                  </p:stCondLst>
                                  <p:childTnLst>
                                    <p:set>
                                      <p:cBhvr>
                                        <p:cTn id="323" dur="1" fill="hold">
                                          <p:stCondLst>
                                            <p:cond delay="0"/>
                                          </p:stCondLst>
                                        </p:cTn>
                                        <p:tgtEl>
                                          <p:spTgt spid="107"/>
                                        </p:tgtEl>
                                        <p:attrNameLst>
                                          <p:attrName>style.visibility</p:attrName>
                                        </p:attrNameLst>
                                      </p:cBhvr>
                                      <p:to>
                                        <p:strVal val="visible"/>
                                      </p:to>
                                    </p:set>
                                    <p:animEffect transition="in" filter="fade">
                                      <p:cBhvr>
                                        <p:cTn id="324" dur="2000"/>
                                        <p:tgtEl>
                                          <p:spTgt spid="107"/>
                                        </p:tgtEl>
                                      </p:cBhvr>
                                    </p:animEffect>
                                    <p:anim calcmode="lin" valueType="num">
                                      <p:cBhvr>
                                        <p:cTn id="325" dur="2000" fill="hold"/>
                                        <p:tgtEl>
                                          <p:spTgt spid="107"/>
                                        </p:tgtEl>
                                        <p:attrNameLst>
                                          <p:attrName>ppt_w</p:attrName>
                                        </p:attrNameLst>
                                      </p:cBhvr>
                                      <p:tavLst>
                                        <p:tav tm="0" fmla="#ppt_w*sin(2.5*pi*$)">
                                          <p:val>
                                            <p:fltVal val="0"/>
                                          </p:val>
                                        </p:tav>
                                        <p:tav tm="100000">
                                          <p:val>
                                            <p:fltVal val="1"/>
                                          </p:val>
                                        </p:tav>
                                      </p:tavLst>
                                    </p:anim>
                                    <p:anim calcmode="lin" valueType="num">
                                      <p:cBhvr>
                                        <p:cTn id="326" dur="2000" fill="hold"/>
                                        <p:tgtEl>
                                          <p:spTgt spid="107"/>
                                        </p:tgtEl>
                                        <p:attrNameLst>
                                          <p:attrName>ppt_h</p:attrName>
                                        </p:attrNameLst>
                                      </p:cBhvr>
                                      <p:tavLst>
                                        <p:tav tm="0">
                                          <p:val>
                                            <p:strVal val="#ppt_h"/>
                                          </p:val>
                                        </p:tav>
                                        <p:tav tm="100000">
                                          <p:val>
                                            <p:strVal val="#ppt_h"/>
                                          </p:val>
                                        </p:tav>
                                      </p:tavLst>
                                    </p:anim>
                                  </p:childTnLst>
                                </p:cTn>
                              </p:par>
                              <p:par>
                                <p:cTn id="327" presetID="32" presetClass="emph" presetSubtype="0" repeatCount="3000" fill="hold" nodeType="withEffect">
                                  <p:stCondLst>
                                    <p:cond delay="250"/>
                                  </p:stCondLst>
                                  <p:childTnLst>
                                    <p:animRot by="120000">
                                      <p:cBhvr>
                                        <p:cTn id="328" dur="75" fill="hold">
                                          <p:stCondLst>
                                            <p:cond delay="0"/>
                                          </p:stCondLst>
                                        </p:cTn>
                                        <p:tgtEl>
                                          <p:spTgt spid="124"/>
                                        </p:tgtEl>
                                        <p:attrNameLst>
                                          <p:attrName>r</p:attrName>
                                        </p:attrNameLst>
                                      </p:cBhvr>
                                    </p:animRot>
                                    <p:animRot by="-240000">
                                      <p:cBhvr>
                                        <p:cTn id="329" dur="150" fill="hold">
                                          <p:stCondLst>
                                            <p:cond delay="150"/>
                                          </p:stCondLst>
                                        </p:cTn>
                                        <p:tgtEl>
                                          <p:spTgt spid="124"/>
                                        </p:tgtEl>
                                        <p:attrNameLst>
                                          <p:attrName>r</p:attrName>
                                        </p:attrNameLst>
                                      </p:cBhvr>
                                    </p:animRot>
                                    <p:animRot by="240000">
                                      <p:cBhvr>
                                        <p:cTn id="330" dur="150" fill="hold">
                                          <p:stCondLst>
                                            <p:cond delay="300"/>
                                          </p:stCondLst>
                                        </p:cTn>
                                        <p:tgtEl>
                                          <p:spTgt spid="124"/>
                                        </p:tgtEl>
                                        <p:attrNameLst>
                                          <p:attrName>r</p:attrName>
                                        </p:attrNameLst>
                                      </p:cBhvr>
                                    </p:animRot>
                                    <p:animRot by="-240000">
                                      <p:cBhvr>
                                        <p:cTn id="331" dur="150" fill="hold">
                                          <p:stCondLst>
                                            <p:cond delay="450"/>
                                          </p:stCondLst>
                                        </p:cTn>
                                        <p:tgtEl>
                                          <p:spTgt spid="124"/>
                                        </p:tgtEl>
                                        <p:attrNameLst>
                                          <p:attrName>r</p:attrName>
                                        </p:attrNameLst>
                                      </p:cBhvr>
                                    </p:animRot>
                                    <p:animRot by="120000">
                                      <p:cBhvr>
                                        <p:cTn id="332" dur="150" fill="hold">
                                          <p:stCondLst>
                                            <p:cond delay="600"/>
                                          </p:stCondLst>
                                        </p:cTn>
                                        <p:tgtEl>
                                          <p:spTgt spid="124"/>
                                        </p:tgtEl>
                                        <p:attrNameLst>
                                          <p:attrName>r</p:attrName>
                                        </p:attrNameLst>
                                      </p:cBhvr>
                                    </p:animRot>
                                  </p:childTnLst>
                                </p:cTn>
                              </p:par>
                              <p:par>
                                <p:cTn id="333" presetID="32" presetClass="emph" presetSubtype="0" repeatCount="3000" fill="hold" nodeType="withEffect">
                                  <p:stCondLst>
                                    <p:cond delay="250"/>
                                  </p:stCondLst>
                                  <p:childTnLst>
                                    <p:animRot by="120000">
                                      <p:cBhvr>
                                        <p:cTn id="334" dur="75" fill="hold">
                                          <p:stCondLst>
                                            <p:cond delay="0"/>
                                          </p:stCondLst>
                                        </p:cTn>
                                        <p:tgtEl>
                                          <p:spTgt spid="107"/>
                                        </p:tgtEl>
                                        <p:attrNameLst>
                                          <p:attrName>r</p:attrName>
                                        </p:attrNameLst>
                                      </p:cBhvr>
                                    </p:animRot>
                                    <p:animRot by="-240000">
                                      <p:cBhvr>
                                        <p:cTn id="335" dur="150" fill="hold">
                                          <p:stCondLst>
                                            <p:cond delay="150"/>
                                          </p:stCondLst>
                                        </p:cTn>
                                        <p:tgtEl>
                                          <p:spTgt spid="107"/>
                                        </p:tgtEl>
                                        <p:attrNameLst>
                                          <p:attrName>r</p:attrName>
                                        </p:attrNameLst>
                                      </p:cBhvr>
                                    </p:animRot>
                                    <p:animRot by="240000">
                                      <p:cBhvr>
                                        <p:cTn id="336" dur="150" fill="hold">
                                          <p:stCondLst>
                                            <p:cond delay="300"/>
                                          </p:stCondLst>
                                        </p:cTn>
                                        <p:tgtEl>
                                          <p:spTgt spid="107"/>
                                        </p:tgtEl>
                                        <p:attrNameLst>
                                          <p:attrName>r</p:attrName>
                                        </p:attrNameLst>
                                      </p:cBhvr>
                                    </p:animRot>
                                    <p:animRot by="-240000">
                                      <p:cBhvr>
                                        <p:cTn id="337" dur="150" fill="hold">
                                          <p:stCondLst>
                                            <p:cond delay="450"/>
                                          </p:stCondLst>
                                        </p:cTn>
                                        <p:tgtEl>
                                          <p:spTgt spid="107"/>
                                        </p:tgtEl>
                                        <p:attrNameLst>
                                          <p:attrName>r</p:attrName>
                                        </p:attrNameLst>
                                      </p:cBhvr>
                                    </p:animRot>
                                    <p:animRot by="120000">
                                      <p:cBhvr>
                                        <p:cTn id="338" dur="150" fill="hold">
                                          <p:stCondLst>
                                            <p:cond delay="600"/>
                                          </p:stCondLst>
                                        </p:cTn>
                                        <p:tgtEl>
                                          <p:spTgt spid="107"/>
                                        </p:tgtEl>
                                        <p:attrNameLst>
                                          <p:attrName>r</p:attrName>
                                        </p:attrNameLst>
                                      </p:cBhvr>
                                    </p:animRot>
                                  </p:childTnLst>
                                </p:cTn>
                              </p:par>
                              <p:par>
                                <p:cTn id="339" presetID="1" presetClass="entr" presetSubtype="0" fill="hold" nodeType="withEffect">
                                  <p:stCondLst>
                                    <p:cond delay="900"/>
                                  </p:stCondLst>
                                  <p:childTnLst>
                                    <p:set>
                                      <p:cBhvr>
                                        <p:cTn id="340" dur="1" fill="hold">
                                          <p:stCondLst>
                                            <p:cond delay="0"/>
                                          </p:stCondLst>
                                        </p:cTn>
                                        <p:tgtEl>
                                          <p:spTgt spid="107"/>
                                        </p:tgtEl>
                                        <p:attrNameLst>
                                          <p:attrName>style.visibility</p:attrName>
                                        </p:attrNameLst>
                                      </p:cBhvr>
                                      <p:to>
                                        <p:strVal val="visible"/>
                                      </p:to>
                                    </p:set>
                                  </p:childTnLst>
                                </p:cTn>
                              </p:par>
                              <p:par>
                                <p:cTn id="341" presetID="1" presetClass="exit" presetSubtype="0" fill="hold" nodeType="withEffect">
                                  <p:stCondLst>
                                    <p:cond delay="900"/>
                                  </p:stCondLst>
                                  <p:childTnLst>
                                    <p:set>
                                      <p:cBhvr>
                                        <p:cTn id="342" dur="1" fill="hold">
                                          <p:stCondLst>
                                            <p:cond delay="0"/>
                                          </p:stCondLst>
                                        </p:cTn>
                                        <p:tgtEl>
                                          <p:spTgt spid="124"/>
                                        </p:tgtEl>
                                        <p:attrNameLst>
                                          <p:attrName>style.visibility</p:attrName>
                                        </p:attrNameLst>
                                      </p:cBhvr>
                                      <p:to>
                                        <p:strVal val="hidden"/>
                                      </p:to>
                                    </p:set>
                                  </p:childTnLst>
                                </p:cTn>
                              </p:par>
                              <p:par>
                                <p:cTn id="343" presetID="1" presetClass="exit" presetSubtype="0" fill="hold" nodeType="withEffect">
                                  <p:stCondLst>
                                    <p:cond delay="1500"/>
                                  </p:stCondLst>
                                  <p:childTnLst>
                                    <p:set>
                                      <p:cBhvr>
                                        <p:cTn id="344" dur="1" fill="hold">
                                          <p:stCondLst>
                                            <p:cond delay="0"/>
                                          </p:stCondLst>
                                        </p:cTn>
                                        <p:tgtEl>
                                          <p:spTgt spid="107"/>
                                        </p:tgtEl>
                                        <p:attrNameLst>
                                          <p:attrName>style.visibility</p:attrName>
                                        </p:attrNameLst>
                                      </p:cBhvr>
                                      <p:to>
                                        <p:strVal val="hidden"/>
                                      </p:to>
                                    </p:set>
                                  </p:childTnLst>
                                </p:cTn>
                              </p:par>
                              <p:par>
                                <p:cTn id="345" presetID="1" presetClass="entr" presetSubtype="0" fill="hold" nodeType="withEffect">
                                  <p:stCondLst>
                                    <p:cond delay="1500"/>
                                  </p:stCondLst>
                                  <p:childTnLst>
                                    <p:set>
                                      <p:cBhvr>
                                        <p:cTn id="346" dur="1" fill="hold">
                                          <p:stCondLst>
                                            <p:cond delay="0"/>
                                          </p:stCondLst>
                                        </p:cTn>
                                        <p:tgtEl>
                                          <p:spTgt spid="124"/>
                                        </p:tgtEl>
                                        <p:attrNameLst>
                                          <p:attrName>style.visibility</p:attrName>
                                        </p:attrNameLst>
                                      </p:cBhvr>
                                      <p:to>
                                        <p:strVal val="visible"/>
                                      </p:to>
                                    </p:set>
                                  </p:childTnLst>
                                </p:cTn>
                              </p:par>
                              <p:par>
                                <p:cTn id="347" presetID="10" presetClass="entr" presetSubtype="0" fill="hold" grpId="0" nodeType="withEffect">
                                  <p:stCondLst>
                                    <p:cond delay="0"/>
                                  </p:stCondLst>
                                  <p:childTnLst>
                                    <p:set>
                                      <p:cBhvr>
                                        <p:cTn id="348" dur="1" fill="hold">
                                          <p:stCondLst>
                                            <p:cond delay="0"/>
                                          </p:stCondLst>
                                        </p:cTn>
                                        <p:tgtEl>
                                          <p:spTgt spid="419"/>
                                        </p:tgtEl>
                                        <p:attrNameLst>
                                          <p:attrName>style.visibility</p:attrName>
                                        </p:attrNameLst>
                                      </p:cBhvr>
                                      <p:to>
                                        <p:strVal val="visible"/>
                                      </p:to>
                                    </p:set>
                                    <p:animEffect transition="in" filter="fade">
                                      <p:cBhvr>
                                        <p:cTn id="349" dur="500"/>
                                        <p:tgtEl>
                                          <p:spTgt spid="419"/>
                                        </p:tgtEl>
                                      </p:cBhvr>
                                    </p:animEffect>
                                  </p:childTnLst>
                                </p:cTn>
                              </p:par>
                              <p:par>
                                <p:cTn id="350" presetID="10" presetClass="entr" presetSubtype="0" fill="hold" grpId="0" nodeType="withEffect">
                                  <p:stCondLst>
                                    <p:cond delay="500"/>
                                  </p:stCondLst>
                                  <p:childTnLst>
                                    <p:set>
                                      <p:cBhvr>
                                        <p:cTn id="351" dur="1" fill="hold">
                                          <p:stCondLst>
                                            <p:cond delay="0"/>
                                          </p:stCondLst>
                                        </p:cTn>
                                        <p:tgtEl>
                                          <p:spTgt spid="418"/>
                                        </p:tgtEl>
                                        <p:attrNameLst>
                                          <p:attrName>style.visibility</p:attrName>
                                        </p:attrNameLst>
                                      </p:cBhvr>
                                      <p:to>
                                        <p:strVal val="visible"/>
                                      </p:to>
                                    </p:set>
                                    <p:animEffect transition="in" filter="fade">
                                      <p:cBhvr>
                                        <p:cTn id="352" dur="500"/>
                                        <p:tgtEl>
                                          <p:spTgt spid="418"/>
                                        </p:tgtEl>
                                      </p:cBhvr>
                                    </p:animEffect>
                                  </p:childTnLst>
                                </p:cTn>
                              </p:par>
                              <p:par>
                                <p:cTn id="353" presetID="10" presetClass="exit" presetSubtype="0" fill="hold" grpId="1" nodeType="withEffect">
                                  <p:stCondLst>
                                    <p:cond delay="500"/>
                                  </p:stCondLst>
                                  <p:childTnLst>
                                    <p:animEffect transition="out" filter="fade">
                                      <p:cBhvr>
                                        <p:cTn id="354" dur="500"/>
                                        <p:tgtEl>
                                          <p:spTgt spid="419"/>
                                        </p:tgtEl>
                                      </p:cBhvr>
                                    </p:animEffect>
                                    <p:set>
                                      <p:cBhvr>
                                        <p:cTn id="355" dur="1" fill="hold">
                                          <p:stCondLst>
                                            <p:cond delay="499"/>
                                          </p:stCondLst>
                                        </p:cTn>
                                        <p:tgtEl>
                                          <p:spTgt spid="419"/>
                                        </p:tgtEl>
                                        <p:attrNameLst>
                                          <p:attrName>style.visibility</p:attrName>
                                        </p:attrNameLst>
                                      </p:cBhvr>
                                      <p:to>
                                        <p:strVal val="hidden"/>
                                      </p:to>
                                    </p:set>
                                  </p:childTnLst>
                                </p:cTn>
                              </p:par>
                              <p:par>
                                <p:cTn id="356" presetID="10" presetClass="entr" presetSubtype="0" fill="hold" grpId="2" nodeType="withEffect">
                                  <p:stCondLst>
                                    <p:cond delay="1000"/>
                                  </p:stCondLst>
                                  <p:childTnLst>
                                    <p:set>
                                      <p:cBhvr>
                                        <p:cTn id="357" dur="1" fill="hold">
                                          <p:stCondLst>
                                            <p:cond delay="0"/>
                                          </p:stCondLst>
                                        </p:cTn>
                                        <p:tgtEl>
                                          <p:spTgt spid="419"/>
                                        </p:tgtEl>
                                        <p:attrNameLst>
                                          <p:attrName>style.visibility</p:attrName>
                                        </p:attrNameLst>
                                      </p:cBhvr>
                                      <p:to>
                                        <p:strVal val="visible"/>
                                      </p:to>
                                    </p:set>
                                    <p:animEffect transition="in" filter="fade">
                                      <p:cBhvr>
                                        <p:cTn id="358" dur="500"/>
                                        <p:tgtEl>
                                          <p:spTgt spid="419"/>
                                        </p:tgtEl>
                                      </p:cBhvr>
                                    </p:animEffect>
                                  </p:childTnLst>
                                </p:cTn>
                              </p:par>
                              <p:par>
                                <p:cTn id="359" presetID="10" presetClass="exit" presetSubtype="0" fill="hold" grpId="2" nodeType="withEffect">
                                  <p:stCondLst>
                                    <p:cond delay="1000"/>
                                  </p:stCondLst>
                                  <p:childTnLst>
                                    <p:animEffect transition="out" filter="fade">
                                      <p:cBhvr>
                                        <p:cTn id="360" dur="500"/>
                                        <p:tgtEl>
                                          <p:spTgt spid="418"/>
                                        </p:tgtEl>
                                      </p:cBhvr>
                                    </p:animEffect>
                                    <p:set>
                                      <p:cBhvr>
                                        <p:cTn id="361" dur="1" fill="hold">
                                          <p:stCondLst>
                                            <p:cond delay="499"/>
                                          </p:stCondLst>
                                        </p:cTn>
                                        <p:tgtEl>
                                          <p:spTgt spid="418"/>
                                        </p:tgtEl>
                                        <p:attrNameLst>
                                          <p:attrName>style.visibility</p:attrName>
                                        </p:attrNameLst>
                                      </p:cBhvr>
                                      <p:to>
                                        <p:strVal val="hidden"/>
                                      </p:to>
                                    </p:set>
                                  </p:childTnLst>
                                </p:cTn>
                              </p:par>
                              <p:par>
                                <p:cTn id="362" presetID="10" presetClass="entr" presetSubtype="0" fill="hold" grpId="1" nodeType="withEffect">
                                  <p:stCondLst>
                                    <p:cond delay="1500"/>
                                  </p:stCondLst>
                                  <p:childTnLst>
                                    <p:set>
                                      <p:cBhvr>
                                        <p:cTn id="363" dur="1" fill="hold">
                                          <p:stCondLst>
                                            <p:cond delay="0"/>
                                          </p:stCondLst>
                                        </p:cTn>
                                        <p:tgtEl>
                                          <p:spTgt spid="418"/>
                                        </p:tgtEl>
                                        <p:attrNameLst>
                                          <p:attrName>style.visibility</p:attrName>
                                        </p:attrNameLst>
                                      </p:cBhvr>
                                      <p:to>
                                        <p:strVal val="visible"/>
                                      </p:to>
                                    </p:set>
                                    <p:animEffect transition="in" filter="fade">
                                      <p:cBhvr>
                                        <p:cTn id="364" dur="500"/>
                                        <p:tgtEl>
                                          <p:spTgt spid="418"/>
                                        </p:tgtEl>
                                      </p:cBhvr>
                                    </p:animEffect>
                                  </p:childTnLst>
                                </p:cTn>
                              </p:par>
                              <p:par>
                                <p:cTn id="365" presetID="10" presetClass="exit" presetSubtype="0" fill="hold" grpId="3" nodeType="withEffect">
                                  <p:stCondLst>
                                    <p:cond delay="1500"/>
                                  </p:stCondLst>
                                  <p:childTnLst>
                                    <p:animEffect transition="out" filter="fade">
                                      <p:cBhvr>
                                        <p:cTn id="366" dur="500"/>
                                        <p:tgtEl>
                                          <p:spTgt spid="419"/>
                                        </p:tgtEl>
                                      </p:cBhvr>
                                    </p:animEffect>
                                    <p:set>
                                      <p:cBhvr>
                                        <p:cTn id="367" dur="1" fill="hold">
                                          <p:stCondLst>
                                            <p:cond delay="499"/>
                                          </p:stCondLst>
                                        </p:cTn>
                                        <p:tgtEl>
                                          <p:spTgt spid="419"/>
                                        </p:tgtEl>
                                        <p:attrNameLst>
                                          <p:attrName>style.visibility</p:attrName>
                                        </p:attrNameLst>
                                      </p:cBhvr>
                                      <p:to>
                                        <p:strVal val="hidden"/>
                                      </p:to>
                                    </p:set>
                                  </p:childTnLst>
                                </p:cTn>
                              </p:par>
                            </p:childTnLst>
                          </p:cTn>
                        </p:par>
                        <p:par>
                          <p:cTn id="368" fill="hold">
                            <p:stCondLst>
                              <p:cond delay="2500"/>
                            </p:stCondLst>
                            <p:childTnLst>
                              <p:par>
                                <p:cTn id="369" presetID="1" presetClass="entr" presetSubtype="0" fill="hold" grpId="0" nodeType="afterEffect">
                                  <p:stCondLst>
                                    <p:cond delay="0"/>
                                  </p:stCondLst>
                                  <p:childTnLst>
                                    <p:set>
                                      <p:cBhvr>
                                        <p:cTn id="370" dur="1" fill="hold">
                                          <p:stCondLst>
                                            <p:cond delay="0"/>
                                          </p:stCondLst>
                                        </p:cTn>
                                        <p:tgtEl>
                                          <p:spTgt spid="404"/>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26" presetClass="entr" presetSubtype="0" fill="hold"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wipe(down)">
                                      <p:cBhvr>
                                        <p:cTn id="375" dur="580">
                                          <p:stCondLst>
                                            <p:cond delay="0"/>
                                          </p:stCondLst>
                                        </p:cTn>
                                        <p:tgtEl>
                                          <p:spTgt spid="158"/>
                                        </p:tgtEl>
                                      </p:cBhvr>
                                    </p:animEffect>
                                    <p:anim calcmode="lin" valueType="num">
                                      <p:cBhvr>
                                        <p:cTn id="376" dur="1822" tmFilter="0,0; 0.14,0.36; 0.43,0.73; 0.71,0.91; 1.0,1.0">
                                          <p:stCondLst>
                                            <p:cond delay="0"/>
                                          </p:stCondLst>
                                        </p:cTn>
                                        <p:tgtEl>
                                          <p:spTgt spid="158"/>
                                        </p:tgtEl>
                                        <p:attrNameLst>
                                          <p:attrName>ppt_x</p:attrName>
                                        </p:attrNameLst>
                                      </p:cBhvr>
                                      <p:tavLst>
                                        <p:tav tm="0">
                                          <p:val>
                                            <p:strVal val="#ppt_x-0.25"/>
                                          </p:val>
                                        </p:tav>
                                        <p:tav tm="100000">
                                          <p:val>
                                            <p:strVal val="#ppt_x"/>
                                          </p:val>
                                        </p:tav>
                                      </p:tavLst>
                                    </p:anim>
                                    <p:anim calcmode="lin" valueType="num">
                                      <p:cBhvr>
                                        <p:cTn id="377" dur="664" tmFilter="0.0,0.0; 0.25,0.07; 0.50,0.2; 0.75,0.467; 1.0,1.0">
                                          <p:stCondLst>
                                            <p:cond delay="0"/>
                                          </p:stCondLst>
                                        </p:cTn>
                                        <p:tgtEl>
                                          <p:spTgt spid="158"/>
                                        </p:tgtEl>
                                        <p:attrNameLst>
                                          <p:attrName>ppt_y</p:attrName>
                                        </p:attrNameLst>
                                      </p:cBhvr>
                                      <p:tavLst>
                                        <p:tav tm="0" fmla="#ppt_y-sin(pi*$)/3">
                                          <p:val>
                                            <p:fltVal val="0.5"/>
                                          </p:val>
                                        </p:tav>
                                        <p:tav tm="100000">
                                          <p:val>
                                            <p:fltVal val="1"/>
                                          </p:val>
                                        </p:tav>
                                      </p:tavLst>
                                    </p:anim>
                                    <p:anim calcmode="lin" valueType="num">
                                      <p:cBhvr>
                                        <p:cTn id="378" dur="664" tmFilter="0, 0; 0.125,0.2665; 0.25,0.4; 0.375,0.465; 0.5,0.5;  0.625,0.535; 0.75,0.6; 0.875,0.7335; 1,1">
                                          <p:stCondLst>
                                            <p:cond delay="664"/>
                                          </p:stCondLst>
                                        </p:cTn>
                                        <p:tgtEl>
                                          <p:spTgt spid="158"/>
                                        </p:tgtEl>
                                        <p:attrNameLst>
                                          <p:attrName>ppt_y</p:attrName>
                                        </p:attrNameLst>
                                      </p:cBhvr>
                                      <p:tavLst>
                                        <p:tav tm="0" fmla="#ppt_y-sin(pi*$)/9">
                                          <p:val>
                                            <p:fltVal val="0"/>
                                          </p:val>
                                        </p:tav>
                                        <p:tav tm="100000">
                                          <p:val>
                                            <p:fltVal val="1"/>
                                          </p:val>
                                        </p:tav>
                                      </p:tavLst>
                                    </p:anim>
                                    <p:anim calcmode="lin" valueType="num">
                                      <p:cBhvr>
                                        <p:cTn id="379" dur="332" tmFilter="0, 0; 0.125,0.2665; 0.25,0.4; 0.375,0.465; 0.5,0.5;  0.625,0.535; 0.75,0.6; 0.875,0.7335; 1,1">
                                          <p:stCondLst>
                                            <p:cond delay="1324"/>
                                          </p:stCondLst>
                                        </p:cTn>
                                        <p:tgtEl>
                                          <p:spTgt spid="158"/>
                                        </p:tgtEl>
                                        <p:attrNameLst>
                                          <p:attrName>ppt_y</p:attrName>
                                        </p:attrNameLst>
                                      </p:cBhvr>
                                      <p:tavLst>
                                        <p:tav tm="0" fmla="#ppt_y-sin(pi*$)/27">
                                          <p:val>
                                            <p:fltVal val="0"/>
                                          </p:val>
                                        </p:tav>
                                        <p:tav tm="100000">
                                          <p:val>
                                            <p:fltVal val="1"/>
                                          </p:val>
                                        </p:tav>
                                      </p:tavLst>
                                    </p:anim>
                                    <p:anim calcmode="lin" valueType="num">
                                      <p:cBhvr>
                                        <p:cTn id="380" dur="164" tmFilter="0, 0; 0.125,0.2665; 0.25,0.4; 0.375,0.465; 0.5,0.5;  0.625,0.535; 0.75,0.6; 0.875,0.7335; 1,1">
                                          <p:stCondLst>
                                            <p:cond delay="1656"/>
                                          </p:stCondLst>
                                        </p:cTn>
                                        <p:tgtEl>
                                          <p:spTgt spid="158"/>
                                        </p:tgtEl>
                                        <p:attrNameLst>
                                          <p:attrName>ppt_y</p:attrName>
                                        </p:attrNameLst>
                                      </p:cBhvr>
                                      <p:tavLst>
                                        <p:tav tm="0" fmla="#ppt_y-sin(pi*$)/81">
                                          <p:val>
                                            <p:fltVal val="0"/>
                                          </p:val>
                                        </p:tav>
                                        <p:tav tm="100000">
                                          <p:val>
                                            <p:fltVal val="1"/>
                                          </p:val>
                                        </p:tav>
                                      </p:tavLst>
                                    </p:anim>
                                    <p:animScale>
                                      <p:cBhvr>
                                        <p:cTn id="381" dur="26">
                                          <p:stCondLst>
                                            <p:cond delay="650"/>
                                          </p:stCondLst>
                                        </p:cTn>
                                        <p:tgtEl>
                                          <p:spTgt spid="158"/>
                                        </p:tgtEl>
                                      </p:cBhvr>
                                      <p:to x="100000" y="60000"/>
                                    </p:animScale>
                                    <p:animScale>
                                      <p:cBhvr>
                                        <p:cTn id="382" dur="166" decel="50000">
                                          <p:stCondLst>
                                            <p:cond delay="676"/>
                                          </p:stCondLst>
                                        </p:cTn>
                                        <p:tgtEl>
                                          <p:spTgt spid="158"/>
                                        </p:tgtEl>
                                      </p:cBhvr>
                                      <p:to x="100000" y="100000"/>
                                    </p:animScale>
                                    <p:animScale>
                                      <p:cBhvr>
                                        <p:cTn id="383" dur="26">
                                          <p:stCondLst>
                                            <p:cond delay="1312"/>
                                          </p:stCondLst>
                                        </p:cTn>
                                        <p:tgtEl>
                                          <p:spTgt spid="158"/>
                                        </p:tgtEl>
                                      </p:cBhvr>
                                      <p:to x="100000" y="80000"/>
                                    </p:animScale>
                                    <p:animScale>
                                      <p:cBhvr>
                                        <p:cTn id="384" dur="166" decel="50000">
                                          <p:stCondLst>
                                            <p:cond delay="1338"/>
                                          </p:stCondLst>
                                        </p:cTn>
                                        <p:tgtEl>
                                          <p:spTgt spid="158"/>
                                        </p:tgtEl>
                                      </p:cBhvr>
                                      <p:to x="100000" y="100000"/>
                                    </p:animScale>
                                    <p:animScale>
                                      <p:cBhvr>
                                        <p:cTn id="385" dur="26">
                                          <p:stCondLst>
                                            <p:cond delay="1642"/>
                                          </p:stCondLst>
                                        </p:cTn>
                                        <p:tgtEl>
                                          <p:spTgt spid="158"/>
                                        </p:tgtEl>
                                      </p:cBhvr>
                                      <p:to x="100000" y="90000"/>
                                    </p:animScale>
                                    <p:animScale>
                                      <p:cBhvr>
                                        <p:cTn id="386" dur="166" decel="50000">
                                          <p:stCondLst>
                                            <p:cond delay="1668"/>
                                          </p:stCondLst>
                                        </p:cTn>
                                        <p:tgtEl>
                                          <p:spTgt spid="158"/>
                                        </p:tgtEl>
                                      </p:cBhvr>
                                      <p:to x="100000" y="100000"/>
                                    </p:animScale>
                                    <p:animScale>
                                      <p:cBhvr>
                                        <p:cTn id="387" dur="26">
                                          <p:stCondLst>
                                            <p:cond delay="1808"/>
                                          </p:stCondLst>
                                        </p:cTn>
                                        <p:tgtEl>
                                          <p:spTgt spid="158"/>
                                        </p:tgtEl>
                                      </p:cBhvr>
                                      <p:to x="100000" y="95000"/>
                                    </p:animScale>
                                    <p:animScale>
                                      <p:cBhvr>
                                        <p:cTn id="388" dur="166" decel="50000">
                                          <p:stCondLst>
                                            <p:cond delay="1834"/>
                                          </p:stCondLst>
                                        </p:cTn>
                                        <p:tgtEl>
                                          <p:spTgt spid="158"/>
                                        </p:tgtEl>
                                      </p:cBhvr>
                                      <p:to x="100000" y="100000"/>
                                    </p:animScale>
                                  </p:childTnLst>
                                </p:cTn>
                              </p:par>
                              <p:par>
                                <p:cTn id="389" presetID="26" presetClass="entr" presetSubtype="0" fill="hold" nodeType="withEffect">
                                  <p:stCondLst>
                                    <p:cond delay="0"/>
                                  </p:stCondLst>
                                  <p:childTnLst>
                                    <p:set>
                                      <p:cBhvr>
                                        <p:cTn id="390" dur="1" fill="hold">
                                          <p:stCondLst>
                                            <p:cond delay="0"/>
                                          </p:stCondLst>
                                        </p:cTn>
                                        <p:tgtEl>
                                          <p:spTgt spid="141"/>
                                        </p:tgtEl>
                                        <p:attrNameLst>
                                          <p:attrName>style.visibility</p:attrName>
                                        </p:attrNameLst>
                                      </p:cBhvr>
                                      <p:to>
                                        <p:strVal val="visible"/>
                                      </p:to>
                                    </p:set>
                                    <p:animEffect transition="in" filter="wipe(down)">
                                      <p:cBhvr>
                                        <p:cTn id="391" dur="580">
                                          <p:stCondLst>
                                            <p:cond delay="0"/>
                                          </p:stCondLst>
                                        </p:cTn>
                                        <p:tgtEl>
                                          <p:spTgt spid="141"/>
                                        </p:tgtEl>
                                      </p:cBhvr>
                                    </p:animEffect>
                                    <p:anim calcmode="lin" valueType="num">
                                      <p:cBhvr>
                                        <p:cTn id="392" dur="1822" tmFilter="0,0; 0.14,0.36; 0.43,0.73; 0.71,0.91; 1.0,1.0">
                                          <p:stCondLst>
                                            <p:cond delay="0"/>
                                          </p:stCondLst>
                                        </p:cTn>
                                        <p:tgtEl>
                                          <p:spTgt spid="141"/>
                                        </p:tgtEl>
                                        <p:attrNameLst>
                                          <p:attrName>ppt_x</p:attrName>
                                        </p:attrNameLst>
                                      </p:cBhvr>
                                      <p:tavLst>
                                        <p:tav tm="0">
                                          <p:val>
                                            <p:strVal val="#ppt_x-0.25"/>
                                          </p:val>
                                        </p:tav>
                                        <p:tav tm="100000">
                                          <p:val>
                                            <p:strVal val="#ppt_x"/>
                                          </p:val>
                                        </p:tav>
                                      </p:tavLst>
                                    </p:anim>
                                    <p:anim calcmode="lin" valueType="num">
                                      <p:cBhvr>
                                        <p:cTn id="393" dur="664" tmFilter="0.0,0.0; 0.25,0.07; 0.50,0.2; 0.75,0.467; 1.0,1.0">
                                          <p:stCondLst>
                                            <p:cond delay="0"/>
                                          </p:stCondLst>
                                        </p:cTn>
                                        <p:tgtEl>
                                          <p:spTgt spid="141"/>
                                        </p:tgtEl>
                                        <p:attrNameLst>
                                          <p:attrName>ppt_y</p:attrName>
                                        </p:attrNameLst>
                                      </p:cBhvr>
                                      <p:tavLst>
                                        <p:tav tm="0" fmla="#ppt_y-sin(pi*$)/3">
                                          <p:val>
                                            <p:fltVal val="0.5"/>
                                          </p:val>
                                        </p:tav>
                                        <p:tav tm="100000">
                                          <p:val>
                                            <p:fltVal val="1"/>
                                          </p:val>
                                        </p:tav>
                                      </p:tavLst>
                                    </p:anim>
                                    <p:anim calcmode="lin" valueType="num">
                                      <p:cBhvr>
                                        <p:cTn id="394" dur="664" tmFilter="0, 0; 0.125,0.2665; 0.25,0.4; 0.375,0.465; 0.5,0.5;  0.625,0.535; 0.75,0.6; 0.875,0.7335; 1,1">
                                          <p:stCondLst>
                                            <p:cond delay="664"/>
                                          </p:stCondLst>
                                        </p:cTn>
                                        <p:tgtEl>
                                          <p:spTgt spid="141"/>
                                        </p:tgtEl>
                                        <p:attrNameLst>
                                          <p:attrName>ppt_y</p:attrName>
                                        </p:attrNameLst>
                                      </p:cBhvr>
                                      <p:tavLst>
                                        <p:tav tm="0" fmla="#ppt_y-sin(pi*$)/9">
                                          <p:val>
                                            <p:fltVal val="0"/>
                                          </p:val>
                                        </p:tav>
                                        <p:tav tm="100000">
                                          <p:val>
                                            <p:fltVal val="1"/>
                                          </p:val>
                                        </p:tav>
                                      </p:tavLst>
                                    </p:anim>
                                    <p:anim calcmode="lin" valueType="num">
                                      <p:cBhvr>
                                        <p:cTn id="395" dur="332" tmFilter="0, 0; 0.125,0.2665; 0.25,0.4; 0.375,0.465; 0.5,0.5;  0.625,0.535; 0.75,0.6; 0.875,0.7335; 1,1">
                                          <p:stCondLst>
                                            <p:cond delay="1324"/>
                                          </p:stCondLst>
                                        </p:cTn>
                                        <p:tgtEl>
                                          <p:spTgt spid="141"/>
                                        </p:tgtEl>
                                        <p:attrNameLst>
                                          <p:attrName>ppt_y</p:attrName>
                                        </p:attrNameLst>
                                      </p:cBhvr>
                                      <p:tavLst>
                                        <p:tav tm="0" fmla="#ppt_y-sin(pi*$)/27">
                                          <p:val>
                                            <p:fltVal val="0"/>
                                          </p:val>
                                        </p:tav>
                                        <p:tav tm="100000">
                                          <p:val>
                                            <p:fltVal val="1"/>
                                          </p:val>
                                        </p:tav>
                                      </p:tavLst>
                                    </p:anim>
                                    <p:anim calcmode="lin" valueType="num">
                                      <p:cBhvr>
                                        <p:cTn id="396" dur="164" tmFilter="0, 0; 0.125,0.2665; 0.25,0.4; 0.375,0.465; 0.5,0.5;  0.625,0.535; 0.75,0.6; 0.875,0.7335; 1,1">
                                          <p:stCondLst>
                                            <p:cond delay="1656"/>
                                          </p:stCondLst>
                                        </p:cTn>
                                        <p:tgtEl>
                                          <p:spTgt spid="141"/>
                                        </p:tgtEl>
                                        <p:attrNameLst>
                                          <p:attrName>ppt_y</p:attrName>
                                        </p:attrNameLst>
                                      </p:cBhvr>
                                      <p:tavLst>
                                        <p:tav tm="0" fmla="#ppt_y-sin(pi*$)/81">
                                          <p:val>
                                            <p:fltVal val="0"/>
                                          </p:val>
                                        </p:tav>
                                        <p:tav tm="100000">
                                          <p:val>
                                            <p:fltVal val="1"/>
                                          </p:val>
                                        </p:tav>
                                      </p:tavLst>
                                    </p:anim>
                                    <p:animScale>
                                      <p:cBhvr>
                                        <p:cTn id="397" dur="26">
                                          <p:stCondLst>
                                            <p:cond delay="650"/>
                                          </p:stCondLst>
                                        </p:cTn>
                                        <p:tgtEl>
                                          <p:spTgt spid="141"/>
                                        </p:tgtEl>
                                      </p:cBhvr>
                                      <p:to x="100000" y="60000"/>
                                    </p:animScale>
                                    <p:animScale>
                                      <p:cBhvr>
                                        <p:cTn id="398" dur="166" decel="50000">
                                          <p:stCondLst>
                                            <p:cond delay="676"/>
                                          </p:stCondLst>
                                        </p:cTn>
                                        <p:tgtEl>
                                          <p:spTgt spid="141"/>
                                        </p:tgtEl>
                                      </p:cBhvr>
                                      <p:to x="100000" y="100000"/>
                                    </p:animScale>
                                    <p:animScale>
                                      <p:cBhvr>
                                        <p:cTn id="399" dur="26">
                                          <p:stCondLst>
                                            <p:cond delay="1312"/>
                                          </p:stCondLst>
                                        </p:cTn>
                                        <p:tgtEl>
                                          <p:spTgt spid="141"/>
                                        </p:tgtEl>
                                      </p:cBhvr>
                                      <p:to x="100000" y="80000"/>
                                    </p:animScale>
                                    <p:animScale>
                                      <p:cBhvr>
                                        <p:cTn id="400" dur="166" decel="50000">
                                          <p:stCondLst>
                                            <p:cond delay="1338"/>
                                          </p:stCondLst>
                                        </p:cTn>
                                        <p:tgtEl>
                                          <p:spTgt spid="141"/>
                                        </p:tgtEl>
                                      </p:cBhvr>
                                      <p:to x="100000" y="100000"/>
                                    </p:animScale>
                                    <p:animScale>
                                      <p:cBhvr>
                                        <p:cTn id="401" dur="26">
                                          <p:stCondLst>
                                            <p:cond delay="1642"/>
                                          </p:stCondLst>
                                        </p:cTn>
                                        <p:tgtEl>
                                          <p:spTgt spid="141"/>
                                        </p:tgtEl>
                                      </p:cBhvr>
                                      <p:to x="100000" y="90000"/>
                                    </p:animScale>
                                    <p:animScale>
                                      <p:cBhvr>
                                        <p:cTn id="402" dur="166" decel="50000">
                                          <p:stCondLst>
                                            <p:cond delay="1668"/>
                                          </p:stCondLst>
                                        </p:cTn>
                                        <p:tgtEl>
                                          <p:spTgt spid="141"/>
                                        </p:tgtEl>
                                      </p:cBhvr>
                                      <p:to x="100000" y="100000"/>
                                    </p:animScale>
                                    <p:animScale>
                                      <p:cBhvr>
                                        <p:cTn id="403" dur="26">
                                          <p:stCondLst>
                                            <p:cond delay="1808"/>
                                          </p:stCondLst>
                                        </p:cTn>
                                        <p:tgtEl>
                                          <p:spTgt spid="141"/>
                                        </p:tgtEl>
                                      </p:cBhvr>
                                      <p:to x="100000" y="95000"/>
                                    </p:animScale>
                                    <p:animScale>
                                      <p:cBhvr>
                                        <p:cTn id="404" dur="166" decel="50000">
                                          <p:stCondLst>
                                            <p:cond delay="1834"/>
                                          </p:stCondLst>
                                        </p:cTn>
                                        <p:tgtEl>
                                          <p:spTgt spid="141"/>
                                        </p:tgtEl>
                                      </p:cBhvr>
                                      <p:to x="100000" y="100000"/>
                                    </p:animScale>
                                  </p:childTnLst>
                                </p:cTn>
                              </p:par>
                              <p:par>
                                <p:cTn id="405" presetID="8" presetClass="emph" presetSubtype="0" fill="hold" nodeType="withEffect">
                                  <p:stCondLst>
                                    <p:cond delay="0"/>
                                  </p:stCondLst>
                                  <p:childTnLst>
                                    <p:animRot by="43200000">
                                      <p:cBhvr>
                                        <p:cTn id="406" dur="2000" fill="hold"/>
                                        <p:tgtEl>
                                          <p:spTgt spid="158"/>
                                        </p:tgtEl>
                                        <p:attrNameLst>
                                          <p:attrName>r</p:attrName>
                                        </p:attrNameLst>
                                      </p:cBhvr>
                                    </p:animRot>
                                  </p:childTnLst>
                                </p:cTn>
                              </p:par>
                              <p:par>
                                <p:cTn id="407" presetID="8" presetClass="emph" presetSubtype="0" fill="hold" nodeType="withEffect">
                                  <p:stCondLst>
                                    <p:cond delay="0"/>
                                  </p:stCondLst>
                                  <p:childTnLst>
                                    <p:animRot by="43200000">
                                      <p:cBhvr>
                                        <p:cTn id="408" dur="2000" fill="hold"/>
                                        <p:tgtEl>
                                          <p:spTgt spid="141"/>
                                        </p:tgtEl>
                                        <p:attrNameLst>
                                          <p:attrName>r</p:attrName>
                                        </p:attrNameLst>
                                      </p:cBhvr>
                                    </p:animRot>
                                  </p:childTnLst>
                                </p:cTn>
                              </p:par>
                              <p:par>
                                <p:cTn id="409" presetID="45" presetClass="entr" presetSubtype="0" fill="hold" nodeType="withEffect">
                                  <p:stCondLst>
                                    <p:cond delay="0"/>
                                  </p:stCondLst>
                                  <p:childTnLst>
                                    <p:set>
                                      <p:cBhvr>
                                        <p:cTn id="410" dur="1" fill="hold">
                                          <p:stCondLst>
                                            <p:cond delay="0"/>
                                          </p:stCondLst>
                                        </p:cTn>
                                        <p:tgtEl>
                                          <p:spTgt spid="158"/>
                                        </p:tgtEl>
                                        <p:attrNameLst>
                                          <p:attrName>style.visibility</p:attrName>
                                        </p:attrNameLst>
                                      </p:cBhvr>
                                      <p:to>
                                        <p:strVal val="visible"/>
                                      </p:to>
                                    </p:set>
                                    <p:animEffect transition="in" filter="fade">
                                      <p:cBhvr>
                                        <p:cTn id="411" dur="2000"/>
                                        <p:tgtEl>
                                          <p:spTgt spid="158"/>
                                        </p:tgtEl>
                                      </p:cBhvr>
                                    </p:animEffect>
                                    <p:anim calcmode="lin" valueType="num">
                                      <p:cBhvr>
                                        <p:cTn id="412" dur="2000" fill="hold"/>
                                        <p:tgtEl>
                                          <p:spTgt spid="158"/>
                                        </p:tgtEl>
                                        <p:attrNameLst>
                                          <p:attrName>ppt_w</p:attrName>
                                        </p:attrNameLst>
                                      </p:cBhvr>
                                      <p:tavLst>
                                        <p:tav tm="0" fmla="#ppt_w*sin(2.5*pi*$)">
                                          <p:val>
                                            <p:fltVal val="0"/>
                                          </p:val>
                                        </p:tav>
                                        <p:tav tm="100000">
                                          <p:val>
                                            <p:fltVal val="1"/>
                                          </p:val>
                                        </p:tav>
                                      </p:tavLst>
                                    </p:anim>
                                    <p:anim calcmode="lin" valueType="num">
                                      <p:cBhvr>
                                        <p:cTn id="413" dur="2000" fill="hold"/>
                                        <p:tgtEl>
                                          <p:spTgt spid="158"/>
                                        </p:tgtEl>
                                        <p:attrNameLst>
                                          <p:attrName>ppt_h</p:attrName>
                                        </p:attrNameLst>
                                      </p:cBhvr>
                                      <p:tavLst>
                                        <p:tav tm="0">
                                          <p:val>
                                            <p:strVal val="#ppt_h"/>
                                          </p:val>
                                        </p:tav>
                                        <p:tav tm="100000">
                                          <p:val>
                                            <p:strVal val="#ppt_h"/>
                                          </p:val>
                                        </p:tav>
                                      </p:tavLst>
                                    </p:anim>
                                  </p:childTnLst>
                                </p:cTn>
                              </p:par>
                              <p:par>
                                <p:cTn id="414" presetID="45" presetClass="entr" presetSubtype="0" fill="hold" nodeType="withEffect">
                                  <p:stCondLst>
                                    <p:cond delay="0"/>
                                  </p:stCondLst>
                                  <p:childTnLst>
                                    <p:set>
                                      <p:cBhvr>
                                        <p:cTn id="415" dur="1" fill="hold">
                                          <p:stCondLst>
                                            <p:cond delay="0"/>
                                          </p:stCondLst>
                                        </p:cTn>
                                        <p:tgtEl>
                                          <p:spTgt spid="141"/>
                                        </p:tgtEl>
                                        <p:attrNameLst>
                                          <p:attrName>style.visibility</p:attrName>
                                        </p:attrNameLst>
                                      </p:cBhvr>
                                      <p:to>
                                        <p:strVal val="visible"/>
                                      </p:to>
                                    </p:set>
                                    <p:animEffect transition="in" filter="fade">
                                      <p:cBhvr>
                                        <p:cTn id="416" dur="2000"/>
                                        <p:tgtEl>
                                          <p:spTgt spid="141"/>
                                        </p:tgtEl>
                                      </p:cBhvr>
                                    </p:animEffect>
                                    <p:anim calcmode="lin" valueType="num">
                                      <p:cBhvr>
                                        <p:cTn id="417" dur="2000" fill="hold"/>
                                        <p:tgtEl>
                                          <p:spTgt spid="141"/>
                                        </p:tgtEl>
                                        <p:attrNameLst>
                                          <p:attrName>ppt_w</p:attrName>
                                        </p:attrNameLst>
                                      </p:cBhvr>
                                      <p:tavLst>
                                        <p:tav tm="0" fmla="#ppt_w*sin(2.5*pi*$)">
                                          <p:val>
                                            <p:fltVal val="0"/>
                                          </p:val>
                                        </p:tav>
                                        <p:tav tm="100000">
                                          <p:val>
                                            <p:fltVal val="1"/>
                                          </p:val>
                                        </p:tav>
                                      </p:tavLst>
                                    </p:anim>
                                    <p:anim calcmode="lin" valueType="num">
                                      <p:cBhvr>
                                        <p:cTn id="418" dur="2000" fill="hold"/>
                                        <p:tgtEl>
                                          <p:spTgt spid="141"/>
                                        </p:tgtEl>
                                        <p:attrNameLst>
                                          <p:attrName>ppt_h</p:attrName>
                                        </p:attrNameLst>
                                      </p:cBhvr>
                                      <p:tavLst>
                                        <p:tav tm="0">
                                          <p:val>
                                            <p:strVal val="#ppt_h"/>
                                          </p:val>
                                        </p:tav>
                                        <p:tav tm="100000">
                                          <p:val>
                                            <p:strVal val="#ppt_h"/>
                                          </p:val>
                                        </p:tav>
                                      </p:tavLst>
                                    </p:anim>
                                  </p:childTnLst>
                                </p:cTn>
                              </p:par>
                              <p:par>
                                <p:cTn id="419" presetID="32" presetClass="emph" presetSubtype="0" repeatCount="3000" fill="hold" nodeType="withEffect">
                                  <p:stCondLst>
                                    <p:cond delay="250"/>
                                  </p:stCondLst>
                                  <p:childTnLst>
                                    <p:animRot by="120000">
                                      <p:cBhvr>
                                        <p:cTn id="420" dur="75" fill="hold">
                                          <p:stCondLst>
                                            <p:cond delay="0"/>
                                          </p:stCondLst>
                                        </p:cTn>
                                        <p:tgtEl>
                                          <p:spTgt spid="158"/>
                                        </p:tgtEl>
                                        <p:attrNameLst>
                                          <p:attrName>r</p:attrName>
                                        </p:attrNameLst>
                                      </p:cBhvr>
                                    </p:animRot>
                                    <p:animRot by="-240000">
                                      <p:cBhvr>
                                        <p:cTn id="421" dur="150" fill="hold">
                                          <p:stCondLst>
                                            <p:cond delay="150"/>
                                          </p:stCondLst>
                                        </p:cTn>
                                        <p:tgtEl>
                                          <p:spTgt spid="158"/>
                                        </p:tgtEl>
                                        <p:attrNameLst>
                                          <p:attrName>r</p:attrName>
                                        </p:attrNameLst>
                                      </p:cBhvr>
                                    </p:animRot>
                                    <p:animRot by="240000">
                                      <p:cBhvr>
                                        <p:cTn id="422" dur="150" fill="hold">
                                          <p:stCondLst>
                                            <p:cond delay="300"/>
                                          </p:stCondLst>
                                        </p:cTn>
                                        <p:tgtEl>
                                          <p:spTgt spid="158"/>
                                        </p:tgtEl>
                                        <p:attrNameLst>
                                          <p:attrName>r</p:attrName>
                                        </p:attrNameLst>
                                      </p:cBhvr>
                                    </p:animRot>
                                    <p:animRot by="-240000">
                                      <p:cBhvr>
                                        <p:cTn id="423" dur="150" fill="hold">
                                          <p:stCondLst>
                                            <p:cond delay="450"/>
                                          </p:stCondLst>
                                        </p:cTn>
                                        <p:tgtEl>
                                          <p:spTgt spid="158"/>
                                        </p:tgtEl>
                                        <p:attrNameLst>
                                          <p:attrName>r</p:attrName>
                                        </p:attrNameLst>
                                      </p:cBhvr>
                                    </p:animRot>
                                    <p:animRot by="120000">
                                      <p:cBhvr>
                                        <p:cTn id="424" dur="150" fill="hold">
                                          <p:stCondLst>
                                            <p:cond delay="600"/>
                                          </p:stCondLst>
                                        </p:cTn>
                                        <p:tgtEl>
                                          <p:spTgt spid="158"/>
                                        </p:tgtEl>
                                        <p:attrNameLst>
                                          <p:attrName>r</p:attrName>
                                        </p:attrNameLst>
                                      </p:cBhvr>
                                    </p:animRot>
                                  </p:childTnLst>
                                </p:cTn>
                              </p:par>
                              <p:par>
                                <p:cTn id="425" presetID="32" presetClass="emph" presetSubtype="0" repeatCount="3000" fill="hold" nodeType="withEffect">
                                  <p:stCondLst>
                                    <p:cond delay="250"/>
                                  </p:stCondLst>
                                  <p:childTnLst>
                                    <p:animRot by="120000">
                                      <p:cBhvr>
                                        <p:cTn id="426" dur="75" fill="hold">
                                          <p:stCondLst>
                                            <p:cond delay="0"/>
                                          </p:stCondLst>
                                        </p:cTn>
                                        <p:tgtEl>
                                          <p:spTgt spid="141"/>
                                        </p:tgtEl>
                                        <p:attrNameLst>
                                          <p:attrName>r</p:attrName>
                                        </p:attrNameLst>
                                      </p:cBhvr>
                                    </p:animRot>
                                    <p:animRot by="-240000">
                                      <p:cBhvr>
                                        <p:cTn id="427" dur="150" fill="hold">
                                          <p:stCondLst>
                                            <p:cond delay="150"/>
                                          </p:stCondLst>
                                        </p:cTn>
                                        <p:tgtEl>
                                          <p:spTgt spid="141"/>
                                        </p:tgtEl>
                                        <p:attrNameLst>
                                          <p:attrName>r</p:attrName>
                                        </p:attrNameLst>
                                      </p:cBhvr>
                                    </p:animRot>
                                    <p:animRot by="240000">
                                      <p:cBhvr>
                                        <p:cTn id="428" dur="150" fill="hold">
                                          <p:stCondLst>
                                            <p:cond delay="300"/>
                                          </p:stCondLst>
                                        </p:cTn>
                                        <p:tgtEl>
                                          <p:spTgt spid="141"/>
                                        </p:tgtEl>
                                        <p:attrNameLst>
                                          <p:attrName>r</p:attrName>
                                        </p:attrNameLst>
                                      </p:cBhvr>
                                    </p:animRot>
                                    <p:animRot by="-240000">
                                      <p:cBhvr>
                                        <p:cTn id="429" dur="150" fill="hold">
                                          <p:stCondLst>
                                            <p:cond delay="450"/>
                                          </p:stCondLst>
                                        </p:cTn>
                                        <p:tgtEl>
                                          <p:spTgt spid="141"/>
                                        </p:tgtEl>
                                        <p:attrNameLst>
                                          <p:attrName>r</p:attrName>
                                        </p:attrNameLst>
                                      </p:cBhvr>
                                    </p:animRot>
                                    <p:animRot by="120000">
                                      <p:cBhvr>
                                        <p:cTn id="430" dur="150" fill="hold">
                                          <p:stCondLst>
                                            <p:cond delay="600"/>
                                          </p:stCondLst>
                                        </p:cTn>
                                        <p:tgtEl>
                                          <p:spTgt spid="141"/>
                                        </p:tgtEl>
                                        <p:attrNameLst>
                                          <p:attrName>r</p:attrName>
                                        </p:attrNameLst>
                                      </p:cBhvr>
                                    </p:animRot>
                                  </p:childTnLst>
                                </p:cTn>
                              </p:par>
                              <p:par>
                                <p:cTn id="431" presetID="1" presetClass="entr" presetSubtype="0" fill="hold" nodeType="withEffect">
                                  <p:stCondLst>
                                    <p:cond delay="900"/>
                                  </p:stCondLst>
                                  <p:childTnLst>
                                    <p:set>
                                      <p:cBhvr>
                                        <p:cTn id="432" dur="1" fill="hold">
                                          <p:stCondLst>
                                            <p:cond delay="0"/>
                                          </p:stCondLst>
                                        </p:cTn>
                                        <p:tgtEl>
                                          <p:spTgt spid="141"/>
                                        </p:tgtEl>
                                        <p:attrNameLst>
                                          <p:attrName>style.visibility</p:attrName>
                                        </p:attrNameLst>
                                      </p:cBhvr>
                                      <p:to>
                                        <p:strVal val="visible"/>
                                      </p:to>
                                    </p:set>
                                  </p:childTnLst>
                                </p:cTn>
                              </p:par>
                              <p:par>
                                <p:cTn id="433" presetID="1" presetClass="exit" presetSubtype="0" fill="hold" nodeType="withEffect">
                                  <p:stCondLst>
                                    <p:cond delay="900"/>
                                  </p:stCondLst>
                                  <p:childTnLst>
                                    <p:set>
                                      <p:cBhvr>
                                        <p:cTn id="434" dur="1" fill="hold">
                                          <p:stCondLst>
                                            <p:cond delay="0"/>
                                          </p:stCondLst>
                                        </p:cTn>
                                        <p:tgtEl>
                                          <p:spTgt spid="158"/>
                                        </p:tgtEl>
                                        <p:attrNameLst>
                                          <p:attrName>style.visibility</p:attrName>
                                        </p:attrNameLst>
                                      </p:cBhvr>
                                      <p:to>
                                        <p:strVal val="hidden"/>
                                      </p:to>
                                    </p:set>
                                  </p:childTnLst>
                                </p:cTn>
                              </p:par>
                              <p:par>
                                <p:cTn id="435" presetID="1" presetClass="exit" presetSubtype="0" fill="hold" nodeType="withEffect">
                                  <p:stCondLst>
                                    <p:cond delay="1500"/>
                                  </p:stCondLst>
                                  <p:childTnLst>
                                    <p:set>
                                      <p:cBhvr>
                                        <p:cTn id="436" dur="1" fill="hold">
                                          <p:stCondLst>
                                            <p:cond delay="0"/>
                                          </p:stCondLst>
                                        </p:cTn>
                                        <p:tgtEl>
                                          <p:spTgt spid="141"/>
                                        </p:tgtEl>
                                        <p:attrNameLst>
                                          <p:attrName>style.visibility</p:attrName>
                                        </p:attrNameLst>
                                      </p:cBhvr>
                                      <p:to>
                                        <p:strVal val="hidden"/>
                                      </p:to>
                                    </p:set>
                                  </p:childTnLst>
                                </p:cTn>
                              </p:par>
                              <p:par>
                                <p:cTn id="437" presetID="1" presetClass="entr" presetSubtype="0" fill="hold" nodeType="withEffect">
                                  <p:stCondLst>
                                    <p:cond delay="1500"/>
                                  </p:stCondLst>
                                  <p:childTnLst>
                                    <p:set>
                                      <p:cBhvr>
                                        <p:cTn id="438" dur="1" fill="hold">
                                          <p:stCondLst>
                                            <p:cond delay="0"/>
                                          </p:stCondLst>
                                        </p:cTn>
                                        <p:tgtEl>
                                          <p:spTgt spid="158"/>
                                        </p:tgtEl>
                                        <p:attrNameLst>
                                          <p:attrName>style.visibility</p:attrName>
                                        </p:attrNameLst>
                                      </p:cBhvr>
                                      <p:to>
                                        <p:strVal val="visible"/>
                                      </p:to>
                                    </p:set>
                                  </p:childTnLst>
                                </p:cTn>
                              </p:par>
                              <p:par>
                                <p:cTn id="439" presetID="10" presetClass="entr" presetSubtype="0" fill="hold" grpId="0" nodeType="withEffect">
                                  <p:stCondLst>
                                    <p:cond delay="0"/>
                                  </p:stCondLst>
                                  <p:childTnLst>
                                    <p:set>
                                      <p:cBhvr>
                                        <p:cTn id="440" dur="1" fill="hold">
                                          <p:stCondLst>
                                            <p:cond delay="0"/>
                                          </p:stCondLst>
                                        </p:cTn>
                                        <p:tgtEl>
                                          <p:spTgt spid="421"/>
                                        </p:tgtEl>
                                        <p:attrNameLst>
                                          <p:attrName>style.visibility</p:attrName>
                                        </p:attrNameLst>
                                      </p:cBhvr>
                                      <p:to>
                                        <p:strVal val="visible"/>
                                      </p:to>
                                    </p:set>
                                    <p:animEffect transition="in" filter="fade">
                                      <p:cBhvr>
                                        <p:cTn id="441" dur="500"/>
                                        <p:tgtEl>
                                          <p:spTgt spid="421"/>
                                        </p:tgtEl>
                                      </p:cBhvr>
                                    </p:animEffect>
                                  </p:childTnLst>
                                </p:cTn>
                              </p:par>
                              <p:par>
                                <p:cTn id="442" presetID="10" presetClass="entr" presetSubtype="0" fill="hold" grpId="0" nodeType="withEffect">
                                  <p:stCondLst>
                                    <p:cond delay="500"/>
                                  </p:stCondLst>
                                  <p:childTnLst>
                                    <p:set>
                                      <p:cBhvr>
                                        <p:cTn id="443" dur="1" fill="hold">
                                          <p:stCondLst>
                                            <p:cond delay="0"/>
                                          </p:stCondLst>
                                        </p:cTn>
                                        <p:tgtEl>
                                          <p:spTgt spid="420"/>
                                        </p:tgtEl>
                                        <p:attrNameLst>
                                          <p:attrName>style.visibility</p:attrName>
                                        </p:attrNameLst>
                                      </p:cBhvr>
                                      <p:to>
                                        <p:strVal val="visible"/>
                                      </p:to>
                                    </p:set>
                                    <p:animEffect transition="in" filter="fade">
                                      <p:cBhvr>
                                        <p:cTn id="444" dur="500"/>
                                        <p:tgtEl>
                                          <p:spTgt spid="420"/>
                                        </p:tgtEl>
                                      </p:cBhvr>
                                    </p:animEffect>
                                  </p:childTnLst>
                                </p:cTn>
                              </p:par>
                              <p:par>
                                <p:cTn id="445" presetID="10" presetClass="exit" presetSubtype="0" fill="hold" grpId="1" nodeType="withEffect">
                                  <p:stCondLst>
                                    <p:cond delay="500"/>
                                  </p:stCondLst>
                                  <p:childTnLst>
                                    <p:animEffect transition="out" filter="fade">
                                      <p:cBhvr>
                                        <p:cTn id="446" dur="500"/>
                                        <p:tgtEl>
                                          <p:spTgt spid="421"/>
                                        </p:tgtEl>
                                      </p:cBhvr>
                                    </p:animEffect>
                                    <p:set>
                                      <p:cBhvr>
                                        <p:cTn id="447" dur="1" fill="hold">
                                          <p:stCondLst>
                                            <p:cond delay="499"/>
                                          </p:stCondLst>
                                        </p:cTn>
                                        <p:tgtEl>
                                          <p:spTgt spid="421"/>
                                        </p:tgtEl>
                                        <p:attrNameLst>
                                          <p:attrName>style.visibility</p:attrName>
                                        </p:attrNameLst>
                                      </p:cBhvr>
                                      <p:to>
                                        <p:strVal val="hidden"/>
                                      </p:to>
                                    </p:set>
                                  </p:childTnLst>
                                </p:cTn>
                              </p:par>
                              <p:par>
                                <p:cTn id="448" presetID="10" presetClass="entr" presetSubtype="0" fill="hold" grpId="2" nodeType="withEffect">
                                  <p:stCondLst>
                                    <p:cond delay="1000"/>
                                  </p:stCondLst>
                                  <p:childTnLst>
                                    <p:set>
                                      <p:cBhvr>
                                        <p:cTn id="449" dur="1" fill="hold">
                                          <p:stCondLst>
                                            <p:cond delay="0"/>
                                          </p:stCondLst>
                                        </p:cTn>
                                        <p:tgtEl>
                                          <p:spTgt spid="421"/>
                                        </p:tgtEl>
                                        <p:attrNameLst>
                                          <p:attrName>style.visibility</p:attrName>
                                        </p:attrNameLst>
                                      </p:cBhvr>
                                      <p:to>
                                        <p:strVal val="visible"/>
                                      </p:to>
                                    </p:set>
                                    <p:animEffect transition="in" filter="fade">
                                      <p:cBhvr>
                                        <p:cTn id="450" dur="500"/>
                                        <p:tgtEl>
                                          <p:spTgt spid="421"/>
                                        </p:tgtEl>
                                      </p:cBhvr>
                                    </p:animEffect>
                                  </p:childTnLst>
                                </p:cTn>
                              </p:par>
                              <p:par>
                                <p:cTn id="451" presetID="10" presetClass="exit" presetSubtype="0" fill="hold" grpId="2" nodeType="withEffect">
                                  <p:stCondLst>
                                    <p:cond delay="1000"/>
                                  </p:stCondLst>
                                  <p:childTnLst>
                                    <p:animEffect transition="out" filter="fade">
                                      <p:cBhvr>
                                        <p:cTn id="452" dur="500"/>
                                        <p:tgtEl>
                                          <p:spTgt spid="420"/>
                                        </p:tgtEl>
                                      </p:cBhvr>
                                    </p:animEffect>
                                    <p:set>
                                      <p:cBhvr>
                                        <p:cTn id="453" dur="1" fill="hold">
                                          <p:stCondLst>
                                            <p:cond delay="499"/>
                                          </p:stCondLst>
                                        </p:cTn>
                                        <p:tgtEl>
                                          <p:spTgt spid="420"/>
                                        </p:tgtEl>
                                        <p:attrNameLst>
                                          <p:attrName>style.visibility</p:attrName>
                                        </p:attrNameLst>
                                      </p:cBhvr>
                                      <p:to>
                                        <p:strVal val="hidden"/>
                                      </p:to>
                                    </p:set>
                                  </p:childTnLst>
                                </p:cTn>
                              </p:par>
                              <p:par>
                                <p:cTn id="454" presetID="10" presetClass="entr" presetSubtype="0" fill="hold" grpId="1" nodeType="withEffect">
                                  <p:stCondLst>
                                    <p:cond delay="1500"/>
                                  </p:stCondLst>
                                  <p:childTnLst>
                                    <p:set>
                                      <p:cBhvr>
                                        <p:cTn id="455" dur="1" fill="hold">
                                          <p:stCondLst>
                                            <p:cond delay="0"/>
                                          </p:stCondLst>
                                        </p:cTn>
                                        <p:tgtEl>
                                          <p:spTgt spid="420"/>
                                        </p:tgtEl>
                                        <p:attrNameLst>
                                          <p:attrName>style.visibility</p:attrName>
                                        </p:attrNameLst>
                                      </p:cBhvr>
                                      <p:to>
                                        <p:strVal val="visible"/>
                                      </p:to>
                                    </p:set>
                                    <p:animEffect transition="in" filter="fade">
                                      <p:cBhvr>
                                        <p:cTn id="456" dur="500"/>
                                        <p:tgtEl>
                                          <p:spTgt spid="420"/>
                                        </p:tgtEl>
                                      </p:cBhvr>
                                    </p:animEffect>
                                  </p:childTnLst>
                                </p:cTn>
                              </p:par>
                              <p:par>
                                <p:cTn id="457" presetID="10" presetClass="exit" presetSubtype="0" fill="hold" grpId="3" nodeType="withEffect">
                                  <p:stCondLst>
                                    <p:cond delay="1500"/>
                                  </p:stCondLst>
                                  <p:childTnLst>
                                    <p:animEffect transition="out" filter="fade">
                                      <p:cBhvr>
                                        <p:cTn id="458" dur="500"/>
                                        <p:tgtEl>
                                          <p:spTgt spid="421"/>
                                        </p:tgtEl>
                                      </p:cBhvr>
                                    </p:animEffect>
                                    <p:set>
                                      <p:cBhvr>
                                        <p:cTn id="459" dur="1" fill="hold">
                                          <p:stCondLst>
                                            <p:cond delay="499"/>
                                          </p:stCondLst>
                                        </p:cTn>
                                        <p:tgtEl>
                                          <p:spTgt spid="421"/>
                                        </p:tgtEl>
                                        <p:attrNameLst>
                                          <p:attrName>style.visibility</p:attrName>
                                        </p:attrNameLst>
                                      </p:cBhvr>
                                      <p:to>
                                        <p:strVal val="hidden"/>
                                      </p:to>
                                    </p:set>
                                  </p:childTnLst>
                                </p:cTn>
                              </p:par>
                            </p:childTnLst>
                          </p:cTn>
                        </p:par>
                        <p:par>
                          <p:cTn id="460" fill="hold">
                            <p:stCondLst>
                              <p:cond delay="2500"/>
                            </p:stCondLst>
                            <p:childTnLst>
                              <p:par>
                                <p:cTn id="461" presetID="1" presetClass="entr" presetSubtype="0" fill="hold" grpId="0" nodeType="afterEffect">
                                  <p:stCondLst>
                                    <p:cond delay="0"/>
                                  </p:stCondLst>
                                  <p:childTnLst>
                                    <p:set>
                                      <p:cBhvr>
                                        <p:cTn id="462" dur="1" fill="hold">
                                          <p:stCondLst>
                                            <p:cond delay="0"/>
                                          </p:stCondLst>
                                        </p:cTn>
                                        <p:tgtEl>
                                          <p:spTgt spid="405"/>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26" presetClass="entr" presetSubtype="0" fill="hold" nodeType="clickEffect">
                                  <p:stCondLst>
                                    <p:cond delay="0"/>
                                  </p:stCondLst>
                                  <p:childTnLst>
                                    <p:set>
                                      <p:cBhvr>
                                        <p:cTn id="466" dur="1" fill="hold">
                                          <p:stCondLst>
                                            <p:cond delay="0"/>
                                          </p:stCondLst>
                                        </p:cTn>
                                        <p:tgtEl>
                                          <p:spTgt spid="192"/>
                                        </p:tgtEl>
                                        <p:attrNameLst>
                                          <p:attrName>style.visibility</p:attrName>
                                        </p:attrNameLst>
                                      </p:cBhvr>
                                      <p:to>
                                        <p:strVal val="visible"/>
                                      </p:to>
                                    </p:set>
                                    <p:animEffect transition="in" filter="wipe(down)">
                                      <p:cBhvr>
                                        <p:cTn id="467" dur="580">
                                          <p:stCondLst>
                                            <p:cond delay="0"/>
                                          </p:stCondLst>
                                        </p:cTn>
                                        <p:tgtEl>
                                          <p:spTgt spid="192"/>
                                        </p:tgtEl>
                                      </p:cBhvr>
                                    </p:animEffect>
                                    <p:anim calcmode="lin" valueType="num">
                                      <p:cBhvr>
                                        <p:cTn id="468" dur="1822" tmFilter="0,0; 0.14,0.36; 0.43,0.73; 0.71,0.91; 1.0,1.0">
                                          <p:stCondLst>
                                            <p:cond delay="0"/>
                                          </p:stCondLst>
                                        </p:cTn>
                                        <p:tgtEl>
                                          <p:spTgt spid="192"/>
                                        </p:tgtEl>
                                        <p:attrNameLst>
                                          <p:attrName>ppt_x</p:attrName>
                                        </p:attrNameLst>
                                      </p:cBhvr>
                                      <p:tavLst>
                                        <p:tav tm="0">
                                          <p:val>
                                            <p:strVal val="#ppt_x-0.25"/>
                                          </p:val>
                                        </p:tav>
                                        <p:tav tm="100000">
                                          <p:val>
                                            <p:strVal val="#ppt_x"/>
                                          </p:val>
                                        </p:tav>
                                      </p:tavLst>
                                    </p:anim>
                                    <p:anim calcmode="lin" valueType="num">
                                      <p:cBhvr>
                                        <p:cTn id="469" dur="664" tmFilter="0.0,0.0; 0.25,0.07; 0.50,0.2; 0.75,0.467; 1.0,1.0">
                                          <p:stCondLst>
                                            <p:cond delay="0"/>
                                          </p:stCondLst>
                                        </p:cTn>
                                        <p:tgtEl>
                                          <p:spTgt spid="192"/>
                                        </p:tgtEl>
                                        <p:attrNameLst>
                                          <p:attrName>ppt_y</p:attrName>
                                        </p:attrNameLst>
                                      </p:cBhvr>
                                      <p:tavLst>
                                        <p:tav tm="0" fmla="#ppt_y-sin(pi*$)/3">
                                          <p:val>
                                            <p:fltVal val="0.5"/>
                                          </p:val>
                                        </p:tav>
                                        <p:tav tm="100000">
                                          <p:val>
                                            <p:fltVal val="1"/>
                                          </p:val>
                                        </p:tav>
                                      </p:tavLst>
                                    </p:anim>
                                    <p:anim calcmode="lin" valueType="num">
                                      <p:cBhvr>
                                        <p:cTn id="470" dur="664" tmFilter="0, 0; 0.125,0.2665; 0.25,0.4; 0.375,0.465; 0.5,0.5;  0.625,0.535; 0.75,0.6; 0.875,0.7335; 1,1">
                                          <p:stCondLst>
                                            <p:cond delay="664"/>
                                          </p:stCondLst>
                                        </p:cTn>
                                        <p:tgtEl>
                                          <p:spTgt spid="192"/>
                                        </p:tgtEl>
                                        <p:attrNameLst>
                                          <p:attrName>ppt_y</p:attrName>
                                        </p:attrNameLst>
                                      </p:cBhvr>
                                      <p:tavLst>
                                        <p:tav tm="0" fmla="#ppt_y-sin(pi*$)/9">
                                          <p:val>
                                            <p:fltVal val="0"/>
                                          </p:val>
                                        </p:tav>
                                        <p:tav tm="100000">
                                          <p:val>
                                            <p:fltVal val="1"/>
                                          </p:val>
                                        </p:tav>
                                      </p:tavLst>
                                    </p:anim>
                                    <p:anim calcmode="lin" valueType="num">
                                      <p:cBhvr>
                                        <p:cTn id="471" dur="332" tmFilter="0, 0; 0.125,0.2665; 0.25,0.4; 0.375,0.465; 0.5,0.5;  0.625,0.535; 0.75,0.6; 0.875,0.7335; 1,1">
                                          <p:stCondLst>
                                            <p:cond delay="1324"/>
                                          </p:stCondLst>
                                        </p:cTn>
                                        <p:tgtEl>
                                          <p:spTgt spid="192"/>
                                        </p:tgtEl>
                                        <p:attrNameLst>
                                          <p:attrName>ppt_y</p:attrName>
                                        </p:attrNameLst>
                                      </p:cBhvr>
                                      <p:tavLst>
                                        <p:tav tm="0" fmla="#ppt_y-sin(pi*$)/27">
                                          <p:val>
                                            <p:fltVal val="0"/>
                                          </p:val>
                                        </p:tav>
                                        <p:tav tm="100000">
                                          <p:val>
                                            <p:fltVal val="1"/>
                                          </p:val>
                                        </p:tav>
                                      </p:tavLst>
                                    </p:anim>
                                    <p:anim calcmode="lin" valueType="num">
                                      <p:cBhvr>
                                        <p:cTn id="472" dur="164" tmFilter="0, 0; 0.125,0.2665; 0.25,0.4; 0.375,0.465; 0.5,0.5;  0.625,0.535; 0.75,0.6; 0.875,0.7335; 1,1">
                                          <p:stCondLst>
                                            <p:cond delay="1656"/>
                                          </p:stCondLst>
                                        </p:cTn>
                                        <p:tgtEl>
                                          <p:spTgt spid="192"/>
                                        </p:tgtEl>
                                        <p:attrNameLst>
                                          <p:attrName>ppt_y</p:attrName>
                                        </p:attrNameLst>
                                      </p:cBhvr>
                                      <p:tavLst>
                                        <p:tav tm="0" fmla="#ppt_y-sin(pi*$)/81">
                                          <p:val>
                                            <p:fltVal val="0"/>
                                          </p:val>
                                        </p:tav>
                                        <p:tav tm="100000">
                                          <p:val>
                                            <p:fltVal val="1"/>
                                          </p:val>
                                        </p:tav>
                                      </p:tavLst>
                                    </p:anim>
                                    <p:animScale>
                                      <p:cBhvr>
                                        <p:cTn id="473" dur="26">
                                          <p:stCondLst>
                                            <p:cond delay="650"/>
                                          </p:stCondLst>
                                        </p:cTn>
                                        <p:tgtEl>
                                          <p:spTgt spid="192"/>
                                        </p:tgtEl>
                                      </p:cBhvr>
                                      <p:to x="100000" y="60000"/>
                                    </p:animScale>
                                    <p:animScale>
                                      <p:cBhvr>
                                        <p:cTn id="474" dur="166" decel="50000">
                                          <p:stCondLst>
                                            <p:cond delay="676"/>
                                          </p:stCondLst>
                                        </p:cTn>
                                        <p:tgtEl>
                                          <p:spTgt spid="192"/>
                                        </p:tgtEl>
                                      </p:cBhvr>
                                      <p:to x="100000" y="100000"/>
                                    </p:animScale>
                                    <p:animScale>
                                      <p:cBhvr>
                                        <p:cTn id="475" dur="26">
                                          <p:stCondLst>
                                            <p:cond delay="1312"/>
                                          </p:stCondLst>
                                        </p:cTn>
                                        <p:tgtEl>
                                          <p:spTgt spid="192"/>
                                        </p:tgtEl>
                                      </p:cBhvr>
                                      <p:to x="100000" y="80000"/>
                                    </p:animScale>
                                    <p:animScale>
                                      <p:cBhvr>
                                        <p:cTn id="476" dur="166" decel="50000">
                                          <p:stCondLst>
                                            <p:cond delay="1338"/>
                                          </p:stCondLst>
                                        </p:cTn>
                                        <p:tgtEl>
                                          <p:spTgt spid="192"/>
                                        </p:tgtEl>
                                      </p:cBhvr>
                                      <p:to x="100000" y="100000"/>
                                    </p:animScale>
                                    <p:animScale>
                                      <p:cBhvr>
                                        <p:cTn id="477" dur="26">
                                          <p:stCondLst>
                                            <p:cond delay="1642"/>
                                          </p:stCondLst>
                                        </p:cTn>
                                        <p:tgtEl>
                                          <p:spTgt spid="192"/>
                                        </p:tgtEl>
                                      </p:cBhvr>
                                      <p:to x="100000" y="90000"/>
                                    </p:animScale>
                                    <p:animScale>
                                      <p:cBhvr>
                                        <p:cTn id="478" dur="166" decel="50000">
                                          <p:stCondLst>
                                            <p:cond delay="1668"/>
                                          </p:stCondLst>
                                        </p:cTn>
                                        <p:tgtEl>
                                          <p:spTgt spid="192"/>
                                        </p:tgtEl>
                                      </p:cBhvr>
                                      <p:to x="100000" y="100000"/>
                                    </p:animScale>
                                    <p:animScale>
                                      <p:cBhvr>
                                        <p:cTn id="479" dur="26">
                                          <p:stCondLst>
                                            <p:cond delay="1808"/>
                                          </p:stCondLst>
                                        </p:cTn>
                                        <p:tgtEl>
                                          <p:spTgt spid="192"/>
                                        </p:tgtEl>
                                      </p:cBhvr>
                                      <p:to x="100000" y="95000"/>
                                    </p:animScale>
                                    <p:animScale>
                                      <p:cBhvr>
                                        <p:cTn id="480" dur="166" decel="50000">
                                          <p:stCondLst>
                                            <p:cond delay="1834"/>
                                          </p:stCondLst>
                                        </p:cTn>
                                        <p:tgtEl>
                                          <p:spTgt spid="192"/>
                                        </p:tgtEl>
                                      </p:cBhvr>
                                      <p:to x="100000" y="100000"/>
                                    </p:animScale>
                                  </p:childTnLst>
                                </p:cTn>
                              </p:par>
                              <p:par>
                                <p:cTn id="481" presetID="26" presetClass="entr" presetSubtype="0" fill="hold" nodeType="withEffect">
                                  <p:stCondLst>
                                    <p:cond delay="0"/>
                                  </p:stCondLst>
                                  <p:childTnLst>
                                    <p:set>
                                      <p:cBhvr>
                                        <p:cTn id="482" dur="1" fill="hold">
                                          <p:stCondLst>
                                            <p:cond delay="0"/>
                                          </p:stCondLst>
                                        </p:cTn>
                                        <p:tgtEl>
                                          <p:spTgt spid="175"/>
                                        </p:tgtEl>
                                        <p:attrNameLst>
                                          <p:attrName>style.visibility</p:attrName>
                                        </p:attrNameLst>
                                      </p:cBhvr>
                                      <p:to>
                                        <p:strVal val="visible"/>
                                      </p:to>
                                    </p:set>
                                    <p:animEffect transition="in" filter="wipe(down)">
                                      <p:cBhvr>
                                        <p:cTn id="483" dur="580">
                                          <p:stCondLst>
                                            <p:cond delay="0"/>
                                          </p:stCondLst>
                                        </p:cTn>
                                        <p:tgtEl>
                                          <p:spTgt spid="175"/>
                                        </p:tgtEl>
                                      </p:cBhvr>
                                    </p:animEffect>
                                    <p:anim calcmode="lin" valueType="num">
                                      <p:cBhvr>
                                        <p:cTn id="484" dur="1822" tmFilter="0,0; 0.14,0.36; 0.43,0.73; 0.71,0.91; 1.0,1.0">
                                          <p:stCondLst>
                                            <p:cond delay="0"/>
                                          </p:stCondLst>
                                        </p:cTn>
                                        <p:tgtEl>
                                          <p:spTgt spid="175"/>
                                        </p:tgtEl>
                                        <p:attrNameLst>
                                          <p:attrName>ppt_x</p:attrName>
                                        </p:attrNameLst>
                                      </p:cBhvr>
                                      <p:tavLst>
                                        <p:tav tm="0">
                                          <p:val>
                                            <p:strVal val="#ppt_x-0.25"/>
                                          </p:val>
                                        </p:tav>
                                        <p:tav tm="100000">
                                          <p:val>
                                            <p:strVal val="#ppt_x"/>
                                          </p:val>
                                        </p:tav>
                                      </p:tavLst>
                                    </p:anim>
                                    <p:anim calcmode="lin" valueType="num">
                                      <p:cBhvr>
                                        <p:cTn id="485" dur="664" tmFilter="0.0,0.0; 0.25,0.07; 0.50,0.2; 0.75,0.467; 1.0,1.0">
                                          <p:stCondLst>
                                            <p:cond delay="0"/>
                                          </p:stCondLst>
                                        </p:cTn>
                                        <p:tgtEl>
                                          <p:spTgt spid="175"/>
                                        </p:tgtEl>
                                        <p:attrNameLst>
                                          <p:attrName>ppt_y</p:attrName>
                                        </p:attrNameLst>
                                      </p:cBhvr>
                                      <p:tavLst>
                                        <p:tav tm="0" fmla="#ppt_y-sin(pi*$)/3">
                                          <p:val>
                                            <p:fltVal val="0.5"/>
                                          </p:val>
                                        </p:tav>
                                        <p:tav tm="100000">
                                          <p:val>
                                            <p:fltVal val="1"/>
                                          </p:val>
                                        </p:tav>
                                      </p:tavLst>
                                    </p:anim>
                                    <p:anim calcmode="lin" valueType="num">
                                      <p:cBhvr>
                                        <p:cTn id="486" dur="664" tmFilter="0, 0; 0.125,0.2665; 0.25,0.4; 0.375,0.465; 0.5,0.5;  0.625,0.535; 0.75,0.6; 0.875,0.7335; 1,1">
                                          <p:stCondLst>
                                            <p:cond delay="664"/>
                                          </p:stCondLst>
                                        </p:cTn>
                                        <p:tgtEl>
                                          <p:spTgt spid="175"/>
                                        </p:tgtEl>
                                        <p:attrNameLst>
                                          <p:attrName>ppt_y</p:attrName>
                                        </p:attrNameLst>
                                      </p:cBhvr>
                                      <p:tavLst>
                                        <p:tav tm="0" fmla="#ppt_y-sin(pi*$)/9">
                                          <p:val>
                                            <p:fltVal val="0"/>
                                          </p:val>
                                        </p:tav>
                                        <p:tav tm="100000">
                                          <p:val>
                                            <p:fltVal val="1"/>
                                          </p:val>
                                        </p:tav>
                                      </p:tavLst>
                                    </p:anim>
                                    <p:anim calcmode="lin" valueType="num">
                                      <p:cBhvr>
                                        <p:cTn id="487" dur="332" tmFilter="0, 0; 0.125,0.2665; 0.25,0.4; 0.375,0.465; 0.5,0.5;  0.625,0.535; 0.75,0.6; 0.875,0.7335; 1,1">
                                          <p:stCondLst>
                                            <p:cond delay="1324"/>
                                          </p:stCondLst>
                                        </p:cTn>
                                        <p:tgtEl>
                                          <p:spTgt spid="175"/>
                                        </p:tgtEl>
                                        <p:attrNameLst>
                                          <p:attrName>ppt_y</p:attrName>
                                        </p:attrNameLst>
                                      </p:cBhvr>
                                      <p:tavLst>
                                        <p:tav tm="0" fmla="#ppt_y-sin(pi*$)/27">
                                          <p:val>
                                            <p:fltVal val="0"/>
                                          </p:val>
                                        </p:tav>
                                        <p:tav tm="100000">
                                          <p:val>
                                            <p:fltVal val="1"/>
                                          </p:val>
                                        </p:tav>
                                      </p:tavLst>
                                    </p:anim>
                                    <p:anim calcmode="lin" valueType="num">
                                      <p:cBhvr>
                                        <p:cTn id="488" dur="164" tmFilter="0, 0; 0.125,0.2665; 0.25,0.4; 0.375,0.465; 0.5,0.5;  0.625,0.535; 0.75,0.6; 0.875,0.7335; 1,1">
                                          <p:stCondLst>
                                            <p:cond delay="1656"/>
                                          </p:stCondLst>
                                        </p:cTn>
                                        <p:tgtEl>
                                          <p:spTgt spid="175"/>
                                        </p:tgtEl>
                                        <p:attrNameLst>
                                          <p:attrName>ppt_y</p:attrName>
                                        </p:attrNameLst>
                                      </p:cBhvr>
                                      <p:tavLst>
                                        <p:tav tm="0" fmla="#ppt_y-sin(pi*$)/81">
                                          <p:val>
                                            <p:fltVal val="0"/>
                                          </p:val>
                                        </p:tav>
                                        <p:tav tm="100000">
                                          <p:val>
                                            <p:fltVal val="1"/>
                                          </p:val>
                                        </p:tav>
                                      </p:tavLst>
                                    </p:anim>
                                    <p:animScale>
                                      <p:cBhvr>
                                        <p:cTn id="489" dur="26">
                                          <p:stCondLst>
                                            <p:cond delay="650"/>
                                          </p:stCondLst>
                                        </p:cTn>
                                        <p:tgtEl>
                                          <p:spTgt spid="175"/>
                                        </p:tgtEl>
                                      </p:cBhvr>
                                      <p:to x="100000" y="60000"/>
                                    </p:animScale>
                                    <p:animScale>
                                      <p:cBhvr>
                                        <p:cTn id="490" dur="166" decel="50000">
                                          <p:stCondLst>
                                            <p:cond delay="676"/>
                                          </p:stCondLst>
                                        </p:cTn>
                                        <p:tgtEl>
                                          <p:spTgt spid="175"/>
                                        </p:tgtEl>
                                      </p:cBhvr>
                                      <p:to x="100000" y="100000"/>
                                    </p:animScale>
                                    <p:animScale>
                                      <p:cBhvr>
                                        <p:cTn id="491" dur="26">
                                          <p:stCondLst>
                                            <p:cond delay="1312"/>
                                          </p:stCondLst>
                                        </p:cTn>
                                        <p:tgtEl>
                                          <p:spTgt spid="175"/>
                                        </p:tgtEl>
                                      </p:cBhvr>
                                      <p:to x="100000" y="80000"/>
                                    </p:animScale>
                                    <p:animScale>
                                      <p:cBhvr>
                                        <p:cTn id="492" dur="166" decel="50000">
                                          <p:stCondLst>
                                            <p:cond delay="1338"/>
                                          </p:stCondLst>
                                        </p:cTn>
                                        <p:tgtEl>
                                          <p:spTgt spid="175"/>
                                        </p:tgtEl>
                                      </p:cBhvr>
                                      <p:to x="100000" y="100000"/>
                                    </p:animScale>
                                    <p:animScale>
                                      <p:cBhvr>
                                        <p:cTn id="493" dur="26">
                                          <p:stCondLst>
                                            <p:cond delay="1642"/>
                                          </p:stCondLst>
                                        </p:cTn>
                                        <p:tgtEl>
                                          <p:spTgt spid="175"/>
                                        </p:tgtEl>
                                      </p:cBhvr>
                                      <p:to x="100000" y="90000"/>
                                    </p:animScale>
                                    <p:animScale>
                                      <p:cBhvr>
                                        <p:cTn id="494" dur="166" decel="50000">
                                          <p:stCondLst>
                                            <p:cond delay="1668"/>
                                          </p:stCondLst>
                                        </p:cTn>
                                        <p:tgtEl>
                                          <p:spTgt spid="175"/>
                                        </p:tgtEl>
                                      </p:cBhvr>
                                      <p:to x="100000" y="100000"/>
                                    </p:animScale>
                                    <p:animScale>
                                      <p:cBhvr>
                                        <p:cTn id="495" dur="26">
                                          <p:stCondLst>
                                            <p:cond delay="1808"/>
                                          </p:stCondLst>
                                        </p:cTn>
                                        <p:tgtEl>
                                          <p:spTgt spid="175"/>
                                        </p:tgtEl>
                                      </p:cBhvr>
                                      <p:to x="100000" y="95000"/>
                                    </p:animScale>
                                    <p:animScale>
                                      <p:cBhvr>
                                        <p:cTn id="496" dur="166" decel="50000">
                                          <p:stCondLst>
                                            <p:cond delay="1834"/>
                                          </p:stCondLst>
                                        </p:cTn>
                                        <p:tgtEl>
                                          <p:spTgt spid="175"/>
                                        </p:tgtEl>
                                      </p:cBhvr>
                                      <p:to x="100000" y="100000"/>
                                    </p:animScale>
                                  </p:childTnLst>
                                </p:cTn>
                              </p:par>
                              <p:par>
                                <p:cTn id="497" presetID="8" presetClass="emph" presetSubtype="0" fill="hold" nodeType="withEffect">
                                  <p:stCondLst>
                                    <p:cond delay="0"/>
                                  </p:stCondLst>
                                  <p:childTnLst>
                                    <p:animRot by="43200000">
                                      <p:cBhvr>
                                        <p:cTn id="498" dur="2000" fill="hold"/>
                                        <p:tgtEl>
                                          <p:spTgt spid="192"/>
                                        </p:tgtEl>
                                        <p:attrNameLst>
                                          <p:attrName>r</p:attrName>
                                        </p:attrNameLst>
                                      </p:cBhvr>
                                    </p:animRot>
                                  </p:childTnLst>
                                </p:cTn>
                              </p:par>
                              <p:par>
                                <p:cTn id="499" presetID="8" presetClass="emph" presetSubtype="0" fill="hold" nodeType="withEffect">
                                  <p:stCondLst>
                                    <p:cond delay="0"/>
                                  </p:stCondLst>
                                  <p:childTnLst>
                                    <p:animRot by="43200000">
                                      <p:cBhvr>
                                        <p:cTn id="500" dur="2000" fill="hold"/>
                                        <p:tgtEl>
                                          <p:spTgt spid="175"/>
                                        </p:tgtEl>
                                        <p:attrNameLst>
                                          <p:attrName>r</p:attrName>
                                        </p:attrNameLst>
                                      </p:cBhvr>
                                    </p:animRot>
                                  </p:childTnLst>
                                </p:cTn>
                              </p:par>
                              <p:par>
                                <p:cTn id="501" presetID="45" presetClass="entr" presetSubtype="0" fill="hold" nodeType="withEffect">
                                  <p:stCondLst>
                                    <p:cond delay="0"/>
                                  </p:stCondLst>
                                  <p:childTnLst>
                                    <p:set>
                                      <p:cBhvr>
                                        <p:cTn id="502" dur="1" fill="hold">
                                          <p:stCondLst>
                                            <p:cond delay="0"/>
                                          </p:stCondLst>
                                        </p:cTn>
                                        <p:tgtEl>
                                          <p:spTgt spid="192"/>
                                        </p:tgtEl>
                                        <p:attrNameLst>
                                          <p:attrName>style.visibility</p:attrName>
                                        </p:attrNameLst>
                                      </p:cBhvr>
                                      <p:to>
                                        <p:strVal val="visible"/>
                                      </p:to>
                                    </p:set>
                                    <p:animEffect transition="in" filter="fade">
                                      <p:cBhvr>
                                        <p:cTn id="503" dur="2000"/>
                                        <p:tgtEl>
                                          <p:spTgt spid="192"/>
                                        </p:tgtEl>
                                      </p:cBhvr>
                                    </p:animEffect>
                                    <p:anim calcmode="lin" valueType="num">
                                      <p:cBhvr>
                                        <p:cTn id="504" dur="2000" fill="hold"/>
                                        <p:tgtEl>
                                          <p:spTgt spid="192"/>
                                        </p:tgtEl>
                                        <p:attrNameLst>
                                          <p:attrName>ppt_w</p:attrName>
                                        </p:attrNameLst>
                                      </p:cBhvr>
                                      <p:tavLst>
                                        <p:tav tm="0" fmla="#ppt_w*sin(2.5*pi*$)">
                                          <p:val>
                                            <p:fltVal val="0"/>
                                          </p:val>
                                        </p:tav>
                                        <p:tav tm="100000">
                                          <p:val>
                                            <p:fltVal val="1"/>
                                          </p:val>
                                        </p:tav>
                                      </p:tavLst>
                                    </p:anim>
                                    <p:anim calcmode="lin" valueType="num">
                                      <p:cBhvr>
                                        <p:cTn id="505" dur="2000" fill="hold"/>
                                        <p:tgtEl>
                                          <p:spTgt spid="192"/>
                                        </p:tgtEl>
                                        <p:attrNameLst>
                                          <p:attrName>ppt_h</p:attrName>
                                        </p:attrNameLst>
                                      </p:cBhvr>
                                      <p:tavLst>
                                        <p:tav tm="0">
                                          <p:val>
                                            <p:strVal val="#ppt_h"/>
                                          </p:val>
                                        </p:tav>
                                        <p:tav tm="100000">
                                          <p:val>
                                            <p:strVal val="#ppt_h"/>
                                          </p:val>
                                        </p:tav>
                                      </p:tavLst>
                                    </p:anim>
                                  </p:childTnLst>
                                </p:cTn>
                              </p:par>
                              <p:par>
                                <p:cTn id="506" presetID="45" presetClass="entr" presetSubtype="0" fill="hold" nodeType="withEffect">
                                  <p:stCondLst>
                                    <p:cond delay="0"/>
                                  </p:stCondLst>
                                  <p:childTnLst>
                                    <p:set>
                                      <p:cBhvr>
                                        <p:cTn id="507" dur="1" fill="hold">
                                          <p:stCondLst>
                                            <p:cond delay="0"/>
                                          </p:stCondLst>
                                        </p:cTn>
                                        <p:tgtEl>
                                          <p:spTgt spid="175"/>
                                        </p:tgtEl>
                                        <p:attrNameLst>
                                          <p:attrName>style.visibility</p:attrName>
                                        </p:attrNameLst>
                                      </p:cBhvr>
                                      <p:to>
                                        <p:strVal val="visible"/>
                                      </p:to>
                                    </p:set>
                                    <p:animEffect transition="in" filter="fade">
                                      <p:cBhvr>
                                        <p:cTn id="508" dur="2000"/>
                                        <p:tgtEl>
                                          <p:spTgt spid="175"/>
                                        </p:tgtEl>
                                      </p:cBhvr>
                                    </p:animEffect>
                                    <p:anim calcmode="lin" valueType="num">
                                      <p:cBhvr>
                                        <p:cTn id="509" dur="2000" fill="hold"/>
                                        <p:tgtEl>
                                          <p:spTgt spid="175"/>
                                        </p:tgtEl>
                                        <p:attrNameLst>
                                          <p:attrName>ppt_w</p:attrName>
                                        </p:attrNameLst>
                                      </p:cBhvr>
                                      <p:tavLst>
                                        <p:tav tm="0" fmla="#ppt_w*sin(2.5*pi*$)">
                                          <p:val>
                                            <p:fltVal val="0"/>
                                          </p:val>
                                        </p:tav>
                                        <p:tav tm="100000">
                                          <p:val>
                                            <p:fltVal val="1"/>
                                          </p:val>
                                        </p:tav>
                                      </p:tavLst>
                                    </p:anim>
                                    <p:anim calcmode="lin" valueType="num">
                                      <p:cBhvr>
                                        <p:cTn id="510" dur="2000" fill="hold"/>
                                        <p:tgtEl>
                                          <p:spTgt spid="175"/>
                                        </p:tgtEl>
                                        <p:attrNameLst>
                                          <p:attrName>ppt_h</p:attrName>
                                        </p:attrNameLst>
                                      </p:cBhvr>
                                      <p:tavLst>
                                        <p:tav tm="0">
                                          <p:val>
                                            <p:strVal val="#ppt_h"/>
                                          </p:val>
                                        </p:tav>
                                        <p:tav tm="100000">
                                          <p:val>
                                            <p:strVal val="#ppt_h"/>
                                          </p:val>
                                        </p:tav>
                                      </p:tavLst>
                                    </p:anim>
                                  </p:childTnLst>
                                </p:cTn>
                              </p:par>
                              <p:par>
                                <p:cTn id="511" presetID="32" presetClass="emph" presetSubtype="0" repeatCount="3000" fill="hold" nodeType="withEffect">
                                  <p:stCondLst>
                                    <p:cond delay="250"/>
                                  </p:stCondLst>
                                  <p:childTnLst>
                                    <p:animRot by="120000">
                                      <p:cBhvr>
                                        <p:cTn id="512" dur="75" fill="hold">
                                          <p:stCondLst>
                                            <p:cond delay="0"/>
                                          </p:stCondLst>
                                        </p:cTn>
                                        <p:tgtEl>
                                          <p:spTgt spid="192"/>
                                        </p:tgtEl>
                                        <p:attrNameLst>
                                          <p:attrName>r</p:attrName>
                                        </p:attrNameLst>
                                      </p:cBhvr>
                                    </p:animRot>
                                    <p:animRot by="-240000">
                                      <p:cBhvr>
                                        <p:cTn id="513" dur="150" fill="hold">
                                          <p:stCondLst>
                                            <p:cond delay="150"/>
                                          </p:stCondLst>
                                        </p:cTn>
                                        <p:tgtEl>
                                          <p:spTgt spid="192"/>
                                        </p:tgtEl>
                                        <p:attrNameLst>
                                          <p:attrName>r</p:attrName>
                                        </p:attrNameLst>
                                      </p:cBhvr>
                                    </p:animRot>
                                    <p:animRot by="240000">
                                      <p:cBhvr>
                                        <p:cTn id="514" dur="150" fill="hold">
                                          <p:stCondLst>
                                            <p:cond delay="300"/>
                                          </p:stCondLst>
                                        </p:cTn>
                                        <p:tgtEl>
                                          <p:spTgt spid="192"/>
                                        </p:tgtEl>
                                        <p:attrNameLst>
                                          <p:attrName>r</p:attrName>
                                        </p:attrNameLst>
                                      </p:cBhvr>
                                    </p:animRot>
                                    <p:animRot by="-240000">
                                      <p:cBhvr>
                                        <p:cTn id="515" dur="150" fill="hold">
                                          <p:stCondLst>
                                            <p:cond delay="450"/>
                                          </p:stCondLst>
                                        </p:cTn>
                                        <p:tgtEl>
                                          <p:spTgt spid="192"/>
                                        </p:tgtEl>
                                        <p:attrNameLst>
                                          <p:attrName>r</p:attrName>
                                        </p:attrNameLst>
                                      </p:cBhvr>
                                    </p:animRot>
                                    <p:animRot by="120000">
                                      <p:cBhvr>
                                        <p:cTn id="516" dur="150" fill="hold">
                                          <p:stCondLst>
                                            <p:cond delay="600"/>
                                          </p:stCondLst>
                                        </p:cTn>
                                        <p:tgtEl>
                                          <p:spTgt spid="192"/>
                                        </p:tgtEl>
                                        <p:attrNameLst>
                                          <p:attrName>r</p:attrName>
                                        </p:attrNameLst>
                                      </p:cBhvr>
                                    </p:animRot>
                                  </p:childTnLst>
                                </p:cTn>
                              </p:par>
                              <p:par>
                                <p:cTn id="517" presetID="32" presetClass="emph" presetSubtype="0" repeatCount="3000" fill="hold" nodeType="withEffect">
                                  <p:stCondLst>
                                    <p:cond delay="250"/>
                                  </p:stCondLst>
                                  <p:childTnLst>
                                    <p:animRot by="120000">
                                      <p:cBhvr>
                                        <p:cTn id="518" dur="75" fill="hold">
                                          <p:stCondLst>
                                            <p:cond delay="0"/>
                                          </p:stCondLst>
                                        </p:cTn>
                                        <p:tgtEl>
                                          <p:spTgt spid="175"/>
                                        </p:tgtEl>
                                        <p:attrNameLst>
                                          <p:attrName>r</p:attrName>
                                        </p:attrNameLst>
                                      </p:cBhvr>
                                    </p:animRot>
                                    <p:animRot by="-240000">
                                      <p:cBhvr>
                                        <p:cTn id="519" dur="150" fill="hold">
                                          <p:stCondLst>
                                            <p:cond delay="150"/>
                                          </p:stCondLst>
                                        </p:cTn>
                                        <p:tgtEl>
                                          <p:spTgt spid="175"/>
                                        </p:tgtEl>
                                        <p:attrNameLst>
                                          <p:attrName>r</p:attrName>
                                        </p:attrNameLst>
                                      </p:cBhvr>
                                    </p:animRot>
                                    <p:animRot by="240000">
                                      <p:cBhvr>
                                        <p:cTn id="520" dur="150" fill="hold">
                                          <p:stCondLst>
                                            <p:cond delay="300"/>
                                          </p:stCondLst>
                                        </p:cTn>
                                        <p:tgtEl>
                                          <p:spTgt spid="175"/>
                                        </p:tgtEl>
                                        <p:attrNameLst>
                                          <p:attrName>r</p:attrName>
                                        </p:attrNameLst>
                                      </p:cBhvr>
                                    </p:animRot>
                                    <p:animRot by="-240000">
                                      <p:cBhvr>
                                        <p:cTn id="521" dur="150" fill="hold">
                                          <p:stCondLst>
                                            <p:cond delay="450"/>
                                          </p:stCondLst>
                                        </p:cTn>
                                        <p:tgtEl>
                                          <p:spTgt spid="175"/>
                                        </p:tgtEl>
                                        <p:attrNameLst>
                                          <p:attrName>r</p:attrName>
                                        </p:attrNameLst>
                                      </p:cBhvr>
                                    </p:animRot>
                                    <p:animRot by="120000">
                                      <p:cBhvr>
                                        <p:cTn id="522" dur="150" fill="hold">
                                          <p:stCondLst>
                                            <p:cond delay="600"/>
                                          </p:stCondLst>
                                        </p:cTn>
                                        <p:tgtEl>
                                          <p:spTgt spid="175"/>
                                        </p:tgtEl>
                                        <p:attrNameLst>
                                          <p:attrName>r</p:attrName>
                                        </p:attrNameLst>
                                      </p:cBhvr>
                                    </p:animRot>
                                  </p:childTnLst>
                                </p:cTn>
                              </p:par>
                              <p:par>
                                <p:cTn id="523" presetID="1" presetClass="entr" presetSubtype="0" fill="hold" nodeType="withEffect">
                                  <p:stCondLst>
                                    <p:cond delay="900"/>
                                  </p:stCondLst>
                                  <p:childTnLst>
                                    <p:set>
                                      <p:cBhvr>
                                        <p:cTn id="524" dur="1" fill="hold">
                                          <p:stCondLst>
                                            <p:cond delay="0"/>
                                          </p:stCondLst>
                                        </p:cTn>
                                        <p:tgtEl>
                                          <p:spTgt spid="175"/>
                                        </p:tgtEl>
                                        <p:attrNameLst>
                                          <p:attrName>style.visibility</p:attrName>
                                        </p:attrNameLst>
                                      </p:cBhvr>
                                      <p:to>
                                        <p:strVal val="visible"/>
                                      </p:to>
                                    </p:set>
                                  </p:childTnLst>
                                </p:cTn>
                              </p:par>
                              <p:par>
                                <p:cTn id="525" presetID="1" presetClass="exit" presetSubtype="0" fill="hold" nodeType="withEffect">
                                  <p:stCondLst>
                                    <p:cond delay="900"/>
                                  </p:stCondLst>
                                  <p:childTnLst>
                                    <p:set>
                                      <p:cBhvr>
                                        <p:cTn id="526" dur="1" fill="hold">
                                          <p:stCondLst>
                                            <p:cond delay="0"/>
                                          </p:stCondLst>
                                        </p:cTn>
                                        <p:tgtEl>
                                          <p:spTgt spid="192"/>
                                        </p:tgtEl>
                                        <p:attrNameLst>
                                          <p:attrName>style.visibility</p:attrName>
                                        </p:attrNameLst>
                                      </p:cBhvr>
                                      <p:to>
                                        <p:strVal val="hidden"/>
                                      </p:to>
                                    </p:set>
                                  </p:childTnLst>
                                </p:cTn>
                              </p:par>
                              <p:par>
                                <p:cTn id="527" presetID="1" presetClass="exit" presetSubtype="0" fill="hold" nodeType="withEffect">
                                  <p:stCondLst>
                                    <p:cond delay="1500"/>
                                  </p:stCondLst>
                                  <p:childTnLst>
                                    <p:set>
                                      <p:cBhvr>
                                        <p:cTn id="528" dur="1" fill="hold">
                                          <p:stCondLst>
                                            <p:cond delay="0"/>
                                          </p:stCondLst>
                                        </p:cTn>
                                        <p:tgtEl>
                                          <p:spTgt spid="175"/>
                                        </p:tgtEl>
                                        <p:attrNameLst>
                                          <p:attrName>style.visibility</p:attrName>
                                        </p:attrNameLst>
                                      </p:cBhvr>
                                      <p:to>
                                        <p:strVal val="hidden"/>
                                      </p:to>
                                    </p:set>
                                  </p:childTnLst>
                                </p:cTn>
                              </p:par>
                              <p:par>
                                <p:cTn id="529" presetID="1" presetClass="entr" presetSubtype="0" fill="hold" nodeType="withEffect">
                                  <p:stCondLst>
                                    <p:cond delay="1500"/>
                                  </p:stCondLst>
                                  <p:childTnLst>
                                    <p:set>
                                      <p:cBhvr>
                                        <p:cTn id="530" dur="1" fill="hold">
                                          <p:stCondLst>
                                            <p:cond delay="0"/>
                                          </p:stCondLst>
                                        </p:cTn>
                                        <p:tgtEl>
                                          <p:spTgt spid="192"/>
                                        </p:tgtEl>
                                        <p:attrNameLst>
                                          <p:attrName>style.visibility</p:attrName>
                                        </p:attrNameLst>
                                      </p:cBhvr>
                                      <p:to>
                                        <p:strVal val="visible"/>
                                      </p:to>
                                    </p:set>
                                  </p:childTnLst>
                                </p:cTn>
                              </p:par>
                              <p:par>
                                <p:cTn id="531" presetID="10" presetClass="entr" presetSubtype="0" fill="hold" grpId="0" nodeType="withEffect">
                                  <p:stCondLst>
                                    <p:cond delay="0"/>
                                  </p:stCondLst>
                                  <p:childTnLst>
                                    <p:set>
                                      <p:cBhvr>
                                        <p:cTn id="532" dur="1" fill="hold">
                                          <p:stCondLst>
                                            <p:cond delay="0"/>
                                          </p:stCondLst>
                                        </p:cTn>
                                        <p:tgtEl>
                                          <p:spTgt spid="423"/>
                                        </p:tgtEl>
                                        <p:attrNameLst>
                                          <p:attrName>style.visibility</p:attrName>
                                        </p:attrNameLst>
                                      </p:cBhvr>
                                      <p:to>
                                        <p:strVal val="visible"/>
                                      </p:to>
                                    </p:set>
                                    <p:animEffect transition="in" filter="fade">
                                      <p:cBhvr>
                                        <p:cTn id="533" dur="500"/>
                                        <p:tgtEl>
                                          <p:spTgt spid="423"/>
                                        </p:tgtEl>
                                      </p:cBhvr>
                                    </p:animEffect>
                                  </p:childTnLst>
                                </p:cTn>
                              </p:par>
                              <p:par>
                                <p:cTn id="534" presetID="10" presetClass="entr" presetSubtype="0" fill="hold" grpId="0" nodeType="withEffect">
                                  <p:stCondLst>
                                    <p:cond delay="500"/>
                                  </p:stCondLst>
                                  <p:childTnLst>
                                    <p:set>
                                      <p:cBhvr>
                                        <p:cTn id="535" dur="1" fill="hold">
                                          <p:stCondLst>
                                            <p:cond delay="0"/>
                                          </p:stCondLst>
                                        </p:cTn>
                                        <p:tgtEl>
                                          <p:spTgt spid="422"/>
                                        </p:tgtEl>
                                        <p:attrNameLst>
                                          <p:attrName>style.visibility</p:attrName>
                                        </p:attrNameLst>
                                      </p:cBhvr>
                                      <p:to>
                                        <p:strVal val="visible"/>
                                      </p:to>
                                    </p:set>
                                    <p:animEffect transition="in" filter="fade">
                                      <p:cBhvr>
                                        <p:cTn id="536" dur="500"/>
                                        <p:tgtEl>
                                          <p:spTgt spid="422"/>
                                        </p:tgtEl>
                                      </p:cBhvr>
                                    </p:animEffect>
                                  </p:childTnLst>
                                </p:cTn>
                              </p:par>
                              <p:par>
                                <p:cTn id="537" presetID="10" presetClass="exit" presetSubtype="0" fill="hold" grpId="1" nodeType="withEffect">
                                  <p:stCondLst>
                                    <p:cond delay="500"/>
                                  </p:stCondLst>
                                  <p:childTnLst>
                                    <p:animEffect transition="out" filter="fade">
                                      <p:cBhvr>
                                        <p:cTn id="538" dur="500"/>
                                        <p:tgtEl>
                                          <p:spTgt spid="423"/>
                                        </p:tgtEl>
                                      </p:cBhvr>
                                    </p:animEffect>
                                    <p:set>
                                      <p:cBhvr>
                                        <p:cTn id="539" dur="1" fill="hold">
                                          <p:stCondLst>
                                            <p:cond delay="499"/>
                                          </p:stCondLst>
                                        </p:cTn>
                                        <p:tgtEl>
                                          <p:spTgt spid="423"/>
                                        </p:tgtEl>
                                        <p:attrNameLst>
                                          <p:attrName>style.visibility</p:attrName>
                                        </p:attrNameLst>
                                      </p:cBhvr>
                                      <p:to>
                                        <p:strVal val="hidden"/>
                                      </p:to>
                                    </p:set>
                                  </p:childTnLst>
                                </p:cTn>
                              </p:par>
                              <p:par>
                                <p:cTn id="540" presetID="10" presetClass="entr" presetSubtype="0" fill="hold" grpId="2" nodeType="withEffect">
                                  <p:stCondLst>
                                    <p:cond delay="1000"/>
                                  </p:stCondLst>
                                  <p:childTnLst>
                                    <p:set>
                                      <p:cBhvr>
                                        <p:cTn id="541" dur="1" fill="hold">
                                          <p:stCondLst>
                                            <p:cond delay="0"/>
                                          </p:stCondLst>
                                        </p:cTn>
                                        <p:tgtEl>
                                          <p:spTgt spid="423"/>
                                        </p:tgtEl>
                                        <p:attrNameLst>
                                          <p:attrName>style.visibility</p:attrName>
                                        </p:attrNameLst>
                                      </p:cBhvr>
                                      <p:to>
                                        <p:strVal val="visible"/>
                                      </p:to>
                                    </p:set>
                                    <p:animEffect transition="in" filter="fade">
                                      <p:cBhvr>
                                        <p:cTn id="542" dur="500"/>
                                        <p:tgtEl>
                                          <p:spTgt spid="423"/>
                                        </p:tgtEl>
                                      </p:cBhvr>
                                    </p:animEffect>
                                  </p:childTnLst>
                                </p:cTn>
                              </p:par>
                              <p:par>
                                <p:cTn id="543" presetID="10" presetClass="exit" presetSubtype="0" fill="hold" grpId="2" nodeType="withEffect">
                                  <p:stCondLst>
                                    <p:cond delay="1000"/>
                                  </p:stCondLst>
                                  <p:childTnLst>
                                    <p:animEffect transition="out" filter="fade">
                                      <p:cBhvr>
                                        <p:cTn id="544" dur="500"/>
                                        <p:tgtEl>
                                          <p:spTgt spid="422"/>
                                        </p:tgtEl>
                                      </p:cBhvr>
                                    </p:animEffect>
                                    <p:set>
                                      <p:cBhvr>
                                        <p:cTn id="545" dur="1" fill="hold">
                                          <p:stCondLst>
                                            <p:cond delay="499"/>
                                          </p:stCondLst>
                                        </p:cTn>
                                        <p:tgtEl>
                                          <p:spTgt spid="422"/>
                                        </p:tgtEl>
                                        <p:attrNameLst>
                                          <p:attrName>style.visibility</p:attrName>
                                        </p:attrNameLst>
                                      </p:cBhvr>
                                      <p:to>
                                        <p:strVal val="hidden"/>
                                      </p:to>
                                    </p:set>
                                  </p:childTnLst>
                                </p:cTn>
                              </p:par>
                              <p:par>
                                <p:cTn id="546" presetID="10" presetClass="entr" presetSubtype="0" fill="hold" grpId="1" nodeType="withEffect">
                                  <p:stCondLst>
                                    <p:cond delay="1500"/>
                                  </p:stCondLst>
                                  <p:childTnLst>
                                    <p:set>
                                      <p:cBhvr>
                                        <p:cTn id="547" dur="1" fill="hold">
                                          <p:stCondLst>
                                            <p:cond delay="0"/>
                                          </p:stCondLst>
                                        </p:cTn>
                                        <p:tgtEl>
                                          <p:spTgt spid="422"/>
                                        </p:tgtEl>
                                        <p:attrNameLst>
                                          <p:attrName>style.visibility</p:attrName>
                                        </p:attrNameLst>
                                      </p:cBhvr>
                                      <p:to>
                                        <p:strVal val="visible"/>
                                      </p:to>
                                    </p:set>
                                    <p:animEffect transition="in" filter="fade">
                                      <p:cBhvr>
                                        <p:cTn id="548" dur="500"/>
                                        <p:tgtEl>
                                          <p:spTgt spid="422"/>
                                        </p:tgtEl>
                                      </p:cBhvr>
                                    </p:animEffect>
                                  </p:childTnLst>
                                </p:cTn>
                              </p:par>
                              <p:par>
                                <p:cTn id="549" presetID="10" presetClass="exit" presetSubtype="0" fill="hold" grpId="3" nodeType="withEffect">
                                  <p:stCondLst>
                                    <p:cond delay="1500"/>
                                  </p:stCondLst>
                                  <p:childTnLst>
                                    <p:animEffect transition="out" filter="fade">
                                      <p:cBhvr>
                                        <p:cTn id="550" dur="500"/>
                                        <p:tgtEl>
                                          <p:spTgt spid="423"/>
                                        </p:tgtEl>
                                      </p:cBhvr>
                                    </p:animEffect>
                                    <p:set>
                                      <p:cBhvr>
                                        <p:cTn id="551" dur="1" fill="hold">
                                          <p:stCondLst>
                                            <p:cond delay="499"/>
                                          </p:stCondLst>
                                        </p:cTn>
                                        <p:tgtEl>
                                          <p:spTgt spid="423"/>
                                        </p:tgtEl>
                                        <p:attrNameLst>
                                          <p:attrName>style.visibility</p:attrName>
                                        </p:attrNameLst>
                                      </p:cBhvr>
                                      <p:to>
                                        <p:strVal val="hidden"/>
                                      </p:to>
                                    </p:set>
                                  </p:childTnLst>
                                </p:cTn>
                              </p:par>
                            </p:childTnLst>
                          </p:cTn>
                        </p:par>
                        <p:par>
                          <p:cTn id="552" fill="hold">
                            <p:stCondLst>
                              <p:cond delay="2500"/>
                            </p:stCondLst>
                            <p:childTnLst>
                              <p:par>
                                <p:cTn id="553" presetID="1" presetClass="entr" presetSubtype="0" fill="hold" grpId="0" nodeType="afterEffect">
                                  <p:stCondLst>
                                    <p:cond delay="0"/>
                                  </p:stCondLst>
                                  <p:childTnLst>
                                    <p:set>
                                      <p:cBhvr>
                                        <p:cTn id="554" dur="1" fill="hold">
                                          <p:stCondLst>
                                            <p:cond delay="0"/>
                                          </p:stCondLst>
                                        </p:cTn>
                                        <p:tgtEl>
                                          <p:spTgt spid="406"/>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26" presetClass="entr" presetSubtype="0" fill="hold" nodeType="clickEffect">
                                  <p:stCondLst>
                                    <p:cond delay="0"/>
                                  </p:stCondLst>
                                  <p:childTnLst>
                                    <p:set>
                                      <p:cBhvr>
                                        <p:cTn id="558" dur="1" fill="hold">
                                          <p:stCondLst>
                                            <p:cond delay="0"/>
                                          </p:stCondLst>
                                        </p:cTn>
                                        <p:tgtEl>
                                          <p:spTgt spid="226"/>
                                        </p:tgtEl>
                                        <p:attrNameLst>
                                          <p:attrName>style.visibility</p:attrName>
                                        </p:attrNameLst>
                                      </p:cBhvr>
                                      <p:to>
                                        <p:strVal val="visible"/>
                                      </p:to>
                                    </p:set>
                                    <p:animEffect transition="in" filter="wipe(down)">
                                      <p:cBhvr>
                                        <p:cTn id="559" dur="580">
                                          <p:stCondLst>
                                            <p:cond delay="0"/>
                                          </p:stCondLst>
                                        </p:cTn>
                                        <p:tgtEl>
                                          <p:spTgt spid="226"/>
                                        </p:tgtEl>
                                      </p:cBhvr>
                                    </p:animEffect>
                                    <p:anim calcmode="lin" valueType="num">
                                      <p:cBhvr>
                                        <p:cTn id="560" dur="1822" tmFilter="0,0; 0.14,0.36; 0.43,0.73; 0.71,0.91; 1.0,1.0">
                                          <p:stCondLst>
                                            <p:cond delay="0"/>
                                          </p:stCondLst>
                                        </p:cTn>
                                        <p:tgtEl>
                                          <p:spTgt spid="226"/>
                                        </p:tgtEl>
                                        <p:attrNameLst>
                                          <p:attrName>ppt_x</p:attrName>
                                        </p:attrNameLst>
                                      </p:cBhvr>
                                      <p:tavLst>
                                        <p:tav tm="0">
                                          <p:val>
                                            <p:strVal val="#ppt_x-0.25"/>
                                          </p:val>
                                        </p:tav>
                                        <p:tav tm="100000">
                                          <p:val>
                                            <p:strVal val="#ppt_x"/>
                                          </p:val>
                                        </p:tav>
                                      </p:tavLst>
                                    </p:anim>
                                    <p:anim calcmode="lin" valueType="num">
                                      <p:cBhvr>
                                        <p:cTn id="561" dur="664" tmFilter="0.0,0.0; 0.25,0.07; 0.50,0.2; 0.75,0.467; 1.0,1.0">
                                          <p:stCondLst>
                                            <p:cond delay="0"/>
                                          </p:stCondLst>
                                        </p:cTn>
                                        <p:tgtEl>
                                          <p:spTgt spid="226"/>
                                        </p:tgtEl>
                                        <p:attrNameLst>
                                          <p:attrName>ppt_y</p:attrName>
                                        </p:attrNameLst>
                                      </p:cBhvr>
                                      <p:tavLst>
                                        <p:tav tm="0" fmla="#ppt_y-sin(pi*$)/3">
                                          <p:val>
                                            <p:fltVal val="0.5"/>
                                          </p:val>
                                        </p:tav>
                                        <p:tav tm="100000">
                                          <p:val>
                                            <p:fltVal val="1"/>
                                          </p:val>
                                        </p:tav>
                                      </p:tavLst>
                                    </p:anim>
                                    <p:anim calcmode="lin" valueType="num">
                                      <p:cBhvr>
                                        <p:cTn id="562" dur="664" tmFilter="0, 0; 0.125,0.2665; 0.25,0.4; 0.375,0.465; 0.5,0.5;  0.625,0.535; 0.75,0.6; 0.875,0.7335; 1,1">
                                          <p:stCondLst>
                                            <p:cond delay="664"/>
                                          </p:stCondLst>
                                        </p:cTn>
                                        <p:tgtEl>
                                          <p:spTgt spid="226"/>
                                        </p:tgtEl>
                                        <p:attrNameLst>
                                          <p:attrName>ppt_y</p:attrName>
                                        </p:attrNameLst>
                                      </p:cBhvr>
                                      <p:tavLst>
                                        <p:tav tm="0" fmla="#ppt_y-sin(pi*$)/9">
                                          <p:val>
                                            <p:fltVal val="0"/>
                                          </p:val>
                                        </p:tav>
                                        <p:tav tm="100000">
                                          <p:val>
                                            <p:fltVal val="1"/>
                                          </p:val>
                                        </p:tav>
                                      </p:tavLst>
                                    </p:anim>
                                    <p:anim calcmode="lin" valueType="num">
                                      <p:cBhvr>
                                        <p:cTn id="563" dur="332" tmFilter="0, 0; 0.125,0.2665; 0.25,0.4; 0.375,0.465; 0.5,0.5;  0.625,0.535; 0.75,0.6; 0.875,0.7335; 1,1">
                                          <p:stCondLst>
                                            <p:cond delay="1324"/>
                                          </p:stCondLst>
                                        </p:cTn>
                                        <p:tgtEl>
                                          <p:spTgt spid="226"/>
                                        </p:tgtEl>
                                        <p:attrNameLst>
                                          <p:attrName>ppt_y</p:attrName>
                                        </p:attrNameLst>
                                      </p:cBhvr>
                                      <p:tavLst>
                                        <p:tav tm="0" fmla="#ppt_y-sin(pi*$)/27">
                                          <p:val>
                                            <p:fltVal val="0"/>
                                          </p:val>
                                        </p:tav>
                                        <p:tav tm="100000">
                                          <p:val>
                                            <p:fltVal val="1"/>
                                          </p:val>
                                        </p:tav>
                                      </p:tavLst>
                                    </p:anim>
                                    <p:anim calcmode="lin" valueType="num">
                                      <p:cBhvr>
                                        <p:cTn id="564" dur="164" tmFilter="0, 0; 0.125,0.2665; 0.25,0.4; 0.375,0.465; 0.5,0.5;  0.625,0.535; 0.75,0.6; 0.875,0.7335; 1,1">
                                          <p:stCondLst>
                                            <p:cond delay="1656"/>
                                          </p:stCondLst>
                                        </p:cTn>
                                        <p:tgtEl>
                                          <p:spTgt spid="226"/>
                                        </p:tgtEl>
                                        <p:attrNameLst>
                                          <p:attrName>ppt_y</p:attrName>
                                        </p:attrNameLst>
                                      </p:cBhvr>
                                      <p:tavLst>
                                        <p:tav tm="0" fmla="#ppt_y-sin(pi*$)/81">
                                          <p:val>
                                            <p:fltVal val="0"/>
                                          </p:val>
                                        </p:tav>
                                        <p:tav tm="100000">
                                          <p:val>
                                            <p:fltVal val="1"/>
                                          </p:val>
                                        </p:tav>
                                      </p:tavLst>
                                    </p:anim>
                                    <p:animScale>
                                      <p:cBhvr>
                                        <p:cTn id="565" dur="26">
                                          <p:stCondLst>
                                            <p:cond delay="650"/>
                                          </p:stCondLst>
                                        </p:cTn>
                                        <p:tgtEl>
                                          <p:spTgt spid="226"/>
                                        </p:tgtEl>
                                      </p:cBhvr>
                                      <p:to x="100000" y="60000"/>
                                    </p:animScale>
                                    <p:animScale>
                                      <p:cBhvr>
                                        <p:cTn id="566" dur="166" decel="50000">
                                          <p:stCondLst>
                                            <p:cond delay="676"/>
                                          </p:stCondLst>
                                        </p:cTn>
                                        <p:tgtEl>
                                          <p:spTgt spid="226"/>
                                        </p:tgtEl>
                                      </p:cBhvr>
                                      <p:to x="100000" y="100000"/>
                                    </p:animScale>
                                    <p:animScale>
                                      <p:cBhvr>
                                        <p:cTn id="567" dur="26">
                                          <p:stCondLst>
                                            <p:cond delay="1312"/>
                                          </p:stCondLst>
                                        </p:cTn>
                                        <p:tgtEl>
                                          <p:spTgt spid="226"/>
                                        </p:tgtEl>
                                      </p:cBhvr>
                                      <p:to x="100000" y="80000"/>
                                    </p:animScale>
                                    <p:animScale>
                                      <p:cBhvr>
                                        <p:cTn id="568" dur="166" decel="50000">
                                          <p:stCondLst>
                                            <p:cond delay="1338"/>
                                          </p:stCondLst>
                                        </p:cTn>
                                        <p:tgtEl>
                                          <p:spTgt spid="226"/>
                                        </p:tgtEl>
                                      </p:cBhvr>
                                      <p:to x="100000" y="100000"/>
                                    </p:animScale>
                                    <p:animScale>
                                      <p:cBhvr>
                                        <p:cTn id="569" dur="26">
                                          <p:stCondLst>
                                            <p:cond delay="1642"/>
                                          </p:stCondLst>
                                        </p:cTn>
                                        <p:tgtEl>
                                          <p:spTgt spid="226"/>
                                        </p:tgtEl>
                                      </p:cBhvr>
                                      <p:to x="100000" y="90000"/>
                                    </p:animScale>
                                    <p:animScale>
                                      <p:cBhvr>
                                        <p:cTn id="570" dur="166" decel="50000">
                                          <p:stCondLst>
                                            <p:cond delay="1668"/>
                                          </p:stCondLst>
                                        </p:cTn>
                                        <p:tgtEl>
                                          <p:spTgt spid="226"/>
                                        </p:tgtEl>
                                      </p:cBhvr>
                                      <p:to x="100000" y="100000"/>
                                    </p:animScale>
                                    <p:animScale>
                                      <p:cBhvr>
                                        <p:cTn id="571" dur="26">
                                          <p:stCondLst>
                                            <p:cond delay="1808"/>
                                          </p:stCondLst>
                                        </p:cTn>
                                        <p:tgtEl>
                                          <p:spTgt spid="226"/>
                                        </p:tgtEl>
                                      </p:cBhvr>
                                      <p:to x="100000" y="95000"/>
                                    </p:animScale>
                                    <p:animScale>
                                      <p:cBhvr>
                                        <p:cTn id="572" dur="166" decel="50000">
                                          <p:stCondLst>
                                            <p:cond delay="1834"/>
                                          </p:stCondLst>
                                        </p:cTn>
                                        <p:tgtEl>
                                          <p:spTgt spid="226"/>
                                        </p:tgtEl>
                                      </p:cBhvr>
                                      <p:to x="100000" y="100000"/>
                                    </p:animScale>
                                  </p:childTnLst>
                                </p:cTn>
                              </p:par>
                              <p:par>
                                <p:cTn id="573" presetID="26" presetClass="entr" presetSubtype="0" fill="hold" nodeType="withEffect">
                                  <p:stCondLst>
                                    <p:cond delay="0"/>
                                  </p:stCondLst>
                                  <p:childTnLst>
                                    <p:set>
                                      <p:cBhvr>
                                        <p:cTn id="574" dur="1" fill="hold">
                                          <p:stCondLst>
                                            <p:cond delay="0"/>
                                          </p:stCondLst>
                                        </p:cTn>
                                        <p:tgtEl>
                                          <p:spTgt spid="209"/>
                                        </p:tgtEl>
                                        <p:attrNameLst>
                                          <p:attrName>style.visibility</p:attrName>
                                        </p:attrNameLst>
                                      </p:cBhvr>
                                      <p:to>
                                        <p:strVal val="visible"/>
                                      </p:to>
                                    </p:set>
                                    <p:animEffect transition="in" filter="wipe(down)">
                                      <p:cBhvr>
                                        <p:cTn id="575" dur="580">
                                          <p:stCondLst>
                                            <p:cond delay="0"/>
                                          </p:stCondLst>
                                        </p:cTn>
                                        <p:tgtEl>
                                          <p:spTgt spid="209"/>
                                        </p:tgtEl>
                                      </p:cBhvr>
                                    </p:animEffect>
                                    <p:anim calcmode="lin" valueType="num">
                                      <p:cBhvr>
                                        <p:cTn id="576" dur="1822"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577" dur="664"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578" dur="664" tmFilter="0, 0; 0.125,0.2665; 0.25,0.4; 0.375,0.465; 0.5,0.5;  0.625,0.535; 0.75,0.6; 0.875,0.7335; 1,1">
                                          <p:stCondLst>
                                            <p:cond delay="664"/>
                                          </p:stCondLst>
                                        </p:cTn>
                                        <p:tgtEl>
                                          <p:spTgt spid="209"/>
                                        </p:tgtEl>
                                        <p:attrNameLst>
                                          <p:attrName>ppt_y</p:attrName>
                                        </p:attrNameLst>
                                      </p:cBhvr>
                                      <p:tavLst>
                                        <p:tav tm="0" fmla="#ppt_y-sin(pi*$)/9">
                                          <p:val>
                                            <p:fltVal val="0"/>
                                          </p:val>
                                        </p:tav>
                                        <p:tav tm="100000">
                                          <p:val>
                                            <p:fltVal val="1"/>
                                          </p:val>
                                        </p:tav>
                                      </p:tavLst>
                                    </p:anim>
                                    <p:anim calcmode="lin" valueType="num">
                                      <p:cBhvr>
                                        <p:cTn id="579" dur="332" tmFilter="0, 0; 0.125,0.2665; 0.25,0.4; 0.375,0.465; 0.5,0.5;  0.625,0.535; 0.75,0.6; 0.875,0.7335; 1,1">
                                          <p:stCondLst>
                                            <p:cond delay="1324"/>
                                          </p:stCondLst>
                                        </p:cTn>
                                        <p:tgtEl>
                                          <p:spTgt spid="209"/>
                                        </p:tgtEl>
                                        <p:attrNameLst>
                                          <p:attrName>ppt_y</p:attrName>
                                        </p:attrNameLst>
                                      </p:cBhvr>
                                      <p:tavLst>
                                        <p:tav tm="0" fmla="#ppt_y-sin(pi*$)/27">
                                          <p:val>
                                            <p:fltVal val="0"/>
                                          </p:val>
                                        </p:tav>
                                        <p:tav tm="100000">
                                          <p:val>
                                            <p:fltVal val="1"/>
                                          </p:val>
                                        </p:tav>
                                      </p:tavLst>
                                    </p:anim>
                                    <p:anim calcmode="lin" valueType="num">
                                      <p:cBhvr>
                                        <p:cTn id="580" dur="164" tmFilter="0, 0; 0.125,0.2665; 0.25,0.4; 0.375,0.465; 0.5,0.5;  0.625,0.535; 0.75,0.6; 0.875,0.7335; 1,1">
                                          <p:stCondLst>
                                            <p:cond delay="1656"/>
                                          </p:stCondLst>
                                        </p:cTn>
                                        <p:tgtEl>
                                          <p:spTgt spid="209"/>
                                        </p:tgtEl>
                                        <p:attrNameLst>
                                          <p:attrName>ppt_y</p:attrName>
                                        </p:attrNameLst>
                                      </p:cBhvr>
                                      <p:tavLst>
                                        <p:tav tm="0" fmla="#ppt_y-sin(pi*$)/81">
                                          <p:val>
                                            <p:fltVal val="0"/>
                                          </p:val>
                                        </p:tav>
                                        <p:tav tm="100000">
                                          <p:val>
                                            <p:fltVal val="1"/>
                                          </p:val>
                                        </p:tav>
                                      </p:tavLst>
                                    </p:anim>
                                    <p:animScale>
                                      <p:cBhvr>
                                        <p:cTn id="581" dur="26">
                                          <p:stCondLst>
                                            <p:cond delay="650"/>
                                          </p:stCondLst>
                                        </p:cTn>
                                        <p:tgtEl>
                                          <p:spTgt spid="209"/>
                                        </p:tgtEl>
                                      </p:cBhvr>
                                      <p:to x="100000" y="60000"/>
                                    </p:animScale>
                                    <p:animScale>
                                      <p:cBhvr>
                                        <p:cTn id="582" dur="166" decel="50000">
                                          <p:stCondLst>
                                            <p:cond delay="676"/>
                                          </p:stCondLst>
                                        </p:cTn>
                                        <p:tgtEl>
                                          <p:spTgt spid="209"/>
                                        </p:tgtEl>
                                      </p:cBhvr>
                                      <p:to x="100000" y="100000"/>
                                    </p:animScale>
                                    <p:animScale>
                                      <p:cBhvr>
                                        <p:cTn id="583" dur="26">
                                          <p:stCondLst>
                                            <p:cond delay="1312"/>
                                          </p:stCondLst>
                                        </p:cTn>
                                        <p:tgtEl>
                                          <p:spTgt spid="209"/>
                                        </p:tgtEl>
                                      </p:cBhvr>
                                      <p:to x="100000" y="80000"/>
                                    </p:animScale>
                                    <p:animScale>
                                      <p:cBhvr>
                                        <p:cTn id="584" dur="166" decel="50000">
                                          <p:stCondLst>
                                            <p:cond delay="1338"/>
                                          </p:stCondLst>
                                        </p:cTn>
                                        <p:tgtEl>
                                          <p:spTgt spid="209"/>
                                        </p:tgtEl>
                                      </p:cBhvr>
                                      <p:to x="100000" y="100000"/>
                                    </p:animScale>
                                    <p:animScale>
                                      <p:cBhvr>
                                        <p:cTn id="585" dur="26">
                                          <p:stCondLst>
                                            <p:cond delay="1642"/>
                                          </p:stCondLst>
                                        </p:cTn>
                                        <p:tgtEl>
                                          <p:spTgt spid="209"/>
                                        </p:tgtEl>
                                      </p:cBhvr>
                                      <p:to x="100000" y="90000"/>
                                    </p:animScale>
                                    <p:animScale>
                                      <p:cBhvr>
                                        <p:cTn id="586" dur="166" decel="50000">
                                          <p:stCondLst>
                                            <p:cond delay="1668"/>
                                          </p:stCondLst>
                                        </p:cTn>
                                        <p:tgtEl>
                                          <p:spTgt spid="209"/>
                                        </p:tgtEl>
                                      </p:cBhvr>
                                      <p:to x="100000" y="100000"/>
                                    </p:animScale>
                                    <p:animScale>
                                      <p:cBhvr>
                                        <p:cTn id="587" dur="26">
                                          <p:stCondLst>
                                            <p:cond delay="1808"/>
                                          </p:stCondLst>
                                        </p:cTn>
                                        <p:tgtEl>
                                          <p:spTgt spid="209"/>
                                        </p:tgtEl>
                                      </p:cBhvr>
                                      <p:to x="100000" y="95000"/>
                                    </p:animScale>
                                    <p:animScale>
                                      <p:cBhvr>
                                        <p:cTn id="588" dur="166" decel="50000">
                                          <p:stCondLst>
                                            <p:cond delay="1834"/>
                                          </p:stCondLst>
                                        </p:cTn>
                                        <p:tgtEl>
                                          <p:spTgt spid="209"/>
                                        </p:tgtEl>
                                      </p:cBhvr>
                                      <p:to x="100000" y="100000"/>
                                    </p:animScale>
                                  </p:childTnLst>
                                </p:cTn>
                              </p:par>
                              <p:par>
                                <p:cTn id="589" presetID="8" presetClass="emph" presetSubtype="0" fill="hold" nodeType="withEffect">
                                  <p:stCondLst>
                                    <p:cond delay="0"/>
                                  </p:stCondLst>
                                  <p:childTnLst>
                                    <p:animRot by="43200000">
                                      <p:cBhvr>
                                        <p:cTn id="590" dur="2000" fill="hold"/>
                                        <p:tgtEl>
                                          <p:spTgt spid="226"/>
                                        </p:tgtEl>
                                        <p:attrNameLst>
                                          <p:attrName>r</p:attrName>
                                        </p:attrNameLst>
                                      </p:cBhvr>
                                    </p:animRot>
                                  </p:childTnLst>
                                </p:cTn>
                              </p:par>
                              <p:par>
                                <p:cTn id="591" presetID="8" presetClass="emph" presetSubtype="0" fill="hold" nodeType="withEffect">
                                  <p:stCondLst>
                                    <p:cond delay="0"/>
                                  </p:stCondLst>
                                  <p:childTnLst>
                                    <p:animRot by="43200000">
                                      <p:cBhvr>
                                        <p:cTn id="592" dur="2000" fill="hold"/>
                                        <p:tgtEl>
                                          <p:spTgt spid="209"/>
                                        </p:tgtEl>
                                        <p:attrNameLst>
                                          <p:attrName>r</p:attrName>
                                        </p:attrNameLst>
                                      </p:cBhvr>
                                    </p:animRot>
                                  </p:childTnLst>
                                </p:cTn>
                              </p:par>
                              <p:par>
                                <p:cTn id="593" presetID="45" presetClass="entr" presetSubtype="0" fill="hold" nodeType="withEffect">
                                  <p:stCondLst>
                                    <p:cond delay="0"/>
                                  </p:stCondLst>
                                  <p:childTnLst>
                                    <p:set>
                                      <p:cBhvr>
                                        <p:cTn id="594" dur="1" fill="hold">
                                          <p:stCondLst>
                                            <p:cond delay="0"/>
                                          </p:stCondLst>
                                        </p:cTn>
                                        <p:tgtEl>
                                          <p:spTgt spid="226"/>
                                        </p:tgtEl>
                                        <p:attrNameLst>
                                          <p:attrName>style.visibility</p:attrName>
                                        </p:attrNameLst>
                                      </p:cBhvr>
                                      <p:to>
                                        <p:strVal val="visible"/>
                                      </p:to>
                                    </p:set>
                                    <p:animEffect transition="in" filter="fade">
                                      <p:cBhvr>
                                        <p:cTn id="595" dur="2000"/>
                                        <p:tgtEl>
                                          <p:spTgt spid="226"/>
                                        </p:tgtEl>
                                      </p:cBhvr>
                                    </p:animEffect>
                                    <p:anim calcmode="lin" valueType="num">
                                      <p:cBhvr>
                                        <p:cTn id="596" dur="2000" fill="hold"/>
                                        <p:tgtEl>
                                          <p:spTgt spid="226"/>
                                        </p:tgtEl>
                                        <p:attrNameLst>
                                          <p:attrName>ppt_w</p:attrName>
                                        </p:attrNameLst>
                                      </p:cBhvr>
                                      <p:tavLst>
                                        <p:tav tm="0" fmla="#ppt_w*sin(2.5*pi*$)">
                                          <p:val>
                                            <p:fltVal val="0"/>
                                          </p:val>
                                        </p:tav>
                                        <p:tav tm="100000">
                                          <p:val>
                                            <p:fltVal val="1"/>
                                          </p:val>
                                        </p:tav>
                                      </p:tavLst>
                                    </p:anim>
                                    <p:anim calcmode="lin" valueType="num">
                                      <p:cBhvr>
                                        <p:cTn id="597" dur="2000" fill="hold"/>
                                        <p:tgtEl>
                                          <p:spTgt spid="226"/>
                                        </p:tgtEl>
                                        <p:attrNameLst>
                                          <p:attrName>ppt_h</p:attrName>
                                        </p:attrNameLst>
                                      </p:cBhvr>
                                      <p:tavLst>
                                        <p:tav tm="0">
                                          <p:val>
                                            <p:strVal val="#ppt_h"/>
                                          </p:val>
                                        </p:tav>
                                        <p:tav tm="100000">
                                          <p:val>
                                            <p:strVal val="#ppt_h"/>
                                          </p:val>
                                        </p:tav>
                                      </p:tavLst>
                                    </p:anim>
                                  </p:childTnLst>
                                </p:cTn>
                              </p:par>
                              <p:par>
                                <p:cTn id="598" presetID="45" presetClass="entr" presetSubtype="0" fill="hold" nodeType="withEffect">
                                  <p:stCondLst>
                                    <p:cond delay="0"/>
                                  </p:stCondLst>
                                  <p:childTnLst>
                                    <p:set>
                                      <p:cBhvr>
                                        <p:cTn id="599" dur="1" fill="hold">
                                          <p:stCondLst>
                                            <p:cond delay="0"/>
                                          </p:stCondLst>
                                        </p:cTn>
                                        <p:tgtEl>
                                          <p:spTgt spid="209"/>
                                        </p:tgtEl>
                                        <p:attrNameLst>
                                          <p:attrName>style.visibility</p:attrName>
                                        </p:attrNameLst>
                                      </p:cBhvr>
                                      <p:to>
                                        <p:strVal val="visible"/>
                                      </p:to>
                                    </p:set>
                                    <p:animEffect transition="in" filter="fade">
                                      <p:cBhvr>
                                        <p:cTn id="600" dur="2000"/>
                                        <p:tgtEl>
                                          <p:spTgt spid="209"/>
                                        </p:tgtEl>
                                      </p:cBhvr>
                                    </p:animEffect>
                                    <p:anim calcmode="lin" valueType="num">
                                      <p:cBhvr>
                                        <p:cTn id="601" dur="2000" fill="hold"/>
                                        <p:tgtEl>
                                          <p:spTgt spid="209"/>
                                        </p:tgtEl>
                                        <p:attrNameLst>
                                          <p:attrName>ppt_w</p:attrName>
                                        </p:attrNameLst>
                                      </p:cBhvr>
                                      <p:tavLst>
                                        <p:tav tm="0" fmla="#ppt_w*sin(2.5*pi*$)">
                                          <p:val>
                                            <p:fltVal val="0"/>
                                          </p:val>
                                        </p:tav>
                                        <p:tav tm="100000">
                                          <p:val>
                                            <p:fltVal val="1"/>
                                          </p:val>
                                        </p:tav>
                                      </p:tavLst>
                                    </p:anim>
                                    <p:anim calcmode="lin" valueType="num">
                                      <p:cBhvr>
                                        <p:cTn id="602" dur="2000" fill="hold"/>
                                        <p:tgtEl>
                                          <p:spTgt spid="209"/>
                                        </p:tgtEl>
                                        <p:attrNameLst>
                                          <p:attrName>ppt_h</p:attrName>
                                        </p:attrNameLst>
                                      </p:cBhvr>
                                      <p:tavLst>
                                        <p:tav tm="0">
                                          <p:val>
                                            <p:strVal val="#ppt_h"/>
                                          </p:val>
                                        </p:tav>
                                        <p:tav tm="100000">
                                          <p:val>
                                            <p:strVal val="#ppt_h"/>
                                          </p:val>
                                        </p:tav>
                                      </p:tavLst>
                                    </p:anim>
                                  </p:childTnLst>
                                </p:cTn>
                              </p:par>
                              <p:par>
                                <p:cTn id="603" presetID="32" presetClass="emph" presetSubtype="0" repeatCount="3000" fill="hold" nodeType="withEffect">
                                  <p:stCondLst>
                                    <p:cond delay="250"/>
                                  </p:stCondLst>
                                  <p:childTnLst>
                                    <p:animRot by="120000">
                                      <p:cBhvr>
                                        <p:cTn id="604" dur="75" fill="hold">
                                          <p:stCondLst>
                                            <p:cond delay="0"/>
                                          </p:stCondLst>
                                        </p:cTn>
                                        <p:tgtEl>
                                          <p:spTgt spid="226"/>
                                        </p:tgtEl>
                                        <p:attrNameLst>
                                          <p:attrName>r</p:attrName>
                                        </p:attrNameLst>
                                      </p:cBhvr>
                                    </p:animRot>
                                    <p:animRot by="-240000">
                                      <p:cBhvr>
                                        <p:cTn id="605" dur="150" fill="hold">
                                          <p:stCondLst>
                                            <p:cond delay="150"/>
                                          </p:stCondLst>
                                        </p:cTn>
                                        <p:tgtEl>
                                          <p:spTgt spid="226"/>
                                        </p:tgtEl>
                                        <p:attrNameLst>
                                          <p:attrName>r</p:attrName>
                                        </p:attrNameLst>
                                      </p:cBhvr>
                                    </p:animRot>
                                    <p:animRot by="240000">
                                      <p:cBhvr>
                                        <p:cTn id="606" dur="150" fill="hold">
                                          <p:stCondLst>
                                            <p:cond delay="300"/>
                                          </p:stCondLst>
                                        </p:cTn>
                                        <p:tgtEl>
                                          <p:spTgt spid="226"/>
                                        </p:tgtEl>
                                        <p:attrNameLst>
                                          <p:attrName>r</p:attrName>
                                        </p:attrNameLst>
                                      </p:cBhvr>
                                    </p:animRot>
                                    <p:animRot by="-240000">
                                      <p:cBhvr>
                                        <p:cTn id="607" dur="150" fill="hold">
                                          <p:stCondLst>
                                            <p:cond delay="450"/>
                                          </p:stCondLst>
                                        </p:cTn>
                                        <p:tgtEl>
                                          <p:spTgt spid="226"/>
                                        </p:tgtEl>
                                        <p:attrNameLst>
                                          <p:attrName>r</p:attrName>
                                        </p:attrNameLst>
                                      </p:cBhvr>
                                    </p:animRot>
                                    <p:animRot by="120000">
                                      <p:cBhvr>
                                        <p:cTn id="608" dur="150" fill="hold">
                                          <p:stCondLst>
                                            <p:cond delay="600"/>
                                          </p:stCondLst>
                                        </p:cTn>
                                        <p:tgtEl>
                                          <p:spTgt spid="226"/>
                                        </p:tgtEl>
                                        <p:attrNameLst>
                                          <p:attrName>r</p:attrName>
                                        </p:attrNameLst>
                                      </p:cBhvr>
                                    </p:animRot>
                                  </p:childTnLst>
                                </p:cTn>
                              </p:par>
                              <p:par>
                                <p:cTn id="609" presetID="32" presetClass="emph" presetSubtype="0" repeatCount="3000" fill="hold" nodeType="withEffect">
                                  <p:stCondLst>
                                    <p:cond delay="250"/>
                                  </p:stCondLst>
                                  <p:childTnLst>
                                    <p:animRot by="120000">
                                      <p:cBhvr>
                                        <p:cTn id="610" dur="75" fill="hold">
                                          <p:stCondLst>
                                            <p:cond delay="0"/>
                                          </p:stCondLst>
                                        </p:cTn>
                                        <p:tgtEl>
                                          <p:spTgt spid="209"/>
                                        </p:tgtEl>
                                        <p:attrNameLst>
                                          <p:attrName>r</p:attrName>
                                        </p:attrNameLst>
                                      </p:cBhvr>
                                    </p:animRot>
                                    <p:animRot by="-240000">
                                      <p:cBhvr>
                                        <p:cTn id="611" dur="150" fill="hold">
                                          <p:stCondLst>
                                            <p:cond delay="150"/>
                                          </p:stCondLst>
                                        </p:cTn>
                                        <p:tgtEl>
                                          <p:spTgt spid="209"/>
                                        </p:tgtEl>
                                        <p:attrNameLst>
                                          <p:attrName>r</p:attrName>
                                        </p:attrNameLst>
                                      </p:cBhvr>
                                    </p:animRot>
                                    <p:animRot by="240000">
                                      <p:cBhvr>
                                        <p:cTn id="612" dur="150" fill="hold">
                                          <p:stCondLst>
                                            <p:cond delay="300"/>
                                          </p:stCondLst>
                                        </p:cTn>
                                        <p:tgtEl>
                                          <p:spTgt spid="209"/>
                                        </p:tgtEl>
                                        <p:attrNameLst>
                                          <p:attrName>r</p:attrName>
                                        </p:attrNameLst>
                                      </p:cBhvr>
                                    </p:animRot>
                                    <p:animRot by="-240000">
                                      <p:cBhvr>
                                        <p:cTn id="613" dur="150" fill="hold">
                                          <p:stCondLst>
                                            <p:cond delay="450"/>
                                          </p:stCondLst>
                                        </p:cTn>
                                        <p:tgtEl>
                                          <p:spTgt spid="209"/>
                                        </p:tgtEl>
                                        <p:attrNameLst>
                                          <p:attrName>r</p:attrName>
                                        </p:attrNameLst>
                                      </p:cBhvr>
                                    </p:animRot>
                                    <p:animRot by="120000">
                                      <p:cBhvr>
                                        <p:cTn id="614" dur="150" fill="hold">
                                          <p:stCondLst>
                                            <p:cond delay="600"/>
                                          </p:stCondLst>
                                        </p:cTn>
                                        <p:tgtEl>
                                          <p:spTgt spid="209"/>
                                        </p:tgtEl>
                                        <p:attrNameLst>
                                          <p:attrName>r</p:attrName>
                                        </p:attrNameLst>
                                      </p:cBhvr>
                                    </p:animRot>
                                  </p:childTnLst>
                                </p:cTn>
                              </p:par>
                              <p:par>
                                <p:cTn id="615" presetID="1" presetClass="entr" presetSubtype="0" fill="hold" nodeType="withEffect">
                                  <p:stCondLst>
                                    <p:cond delay="900"/>
                                  </p:stCondLst>
                                  <p:childTnLst>
                                    <p:set>
                                      <p:cBhvr>
                                        <p:cTn id="616" dur="1" fill="hold">
                                          <p:stCondLst>
                                            <p:cond delay="0"/>
                                          </p:stCondLst>
                                        </p:cTn>
                                        <p:tgtEl>
                                          <p:spTgt spid="209"/>
                                        </p:tgtEl>
                                        <p:attrNameLst>
                                          <p:attrName>style.visibility</p:attrName>
                                        </p:attrNameLst>
                                      </p:cBhvr>
                                      <p:to>
                                        <p:strVal val="visible"/>
                                      </p:to>
                                    </p:set>
                                  </p:childTnLst>
                                </p:cTn>
                              </p:par>
                              <p:par>
                                <p:cTn id="617" presetID="1" presetClass="exit" presetSubtype="0" fill="hold" nodeType="withEffect">
                                  <p:stCondLst>
                                    <p:cond delay="900"/>
                                  </p:stCondLst>
                                  <p:childTnLst>
                                    <p:set>
                                      <p:cBhvr>
                                        <p:cTn id="618" dur="1" fill="hold">
                                          <p:stCondLst>
                                            <p:cond delay="0"/>
                                          </p:stCondLst>
                                        </p:cTn>
                                        <p:tgtEl>
                                          <p:spTgt spid="226"/>
                                        </p:tgtEl>
                                        <p:attrNameLst>
                                          <p:attrName>style.visibility</p:attrName>
                                        </p:attrNameLst>
                                      </p:cBhvr>
                                      <p:to>
                                        <p:strVal val="hidden"/>
                                      </p:to>
                                    </p:set>
                                  </p:childTnLst>
                                </p:cTn>
                              </p:par>
                              <p:par>
                                <p:cTn id="619" presetID="1" presetClass="exit" presetSubtype="0" fill="hold" nodeType="withEffect">
                                  <p:stCondLst>
                                    <p:cond delay="1500"/>
                                  </p:stCondLst>
                                  <p:childTnLst>
                                    <p:set>
                                      <p:cBhvr>
                                        <p:cTn id="620" dur="1" fill="hold">
                                          <p:stCondLst>
                                            <p:cond delay="0"/>
                                          </p:stCondLst>
                                        </p:cTn>
                                        <p:tgtEl>
                                          <p:spTgt spid="209"/>
                                        </p:tgtEl>
                                        <p:attrNameLst>
                                          <p:attrName>style.visibility</p:attrName>
                                        </p:attrNameLst>
                                      </p:cBhvr>
                                      <p:to>
                                        <p:strVal val="hidden"/>
                                      </p:to>
                                    </p:set>
                                  </p:childTnLst>
                                </p:cTn>
                              </p:par>
                              <p:par>
                                <p:cTn id="621" presetID="1" presetClass="entr" presetSubtype="0" fill="hold" nodeType="withEffect">
                                  <p:stCondLst>
                                    <p:cond delay="1500"/>
                                  </p:stCondLst>
                                  <p:childTnLst>
                                    <p:set>
                                      <p:cBhvr>
                                        <p:cTn id="622" dur="1" fill="hold">
                                          <p:stCondLst>
                                            <p:cond delay="0"/>
                                          </p:stCondLst>
                                        </p:cTn>
                                        <p:tgtEl>
                                          <p:spTgt spid="226"/>
                                        </p:tgtEl>
                                        <p:attrNameLst>
                                          <p:attrName>style.visibility</p:attrName>
                                        </p:attrNameLst>
                                      </p:cBhvr>
                                      <p:to>
                                        <p:strVal val="visible"/>
                                      </p:to>
                                    </p:set>
                                  </p:childTnLst>
                                </p:cTn>
                              </p:par>
                              <p:par>
                                <p:cTn id="623" presetID="10" presetClass="entr" presetSubtype="0" fill="hold" grpId="0" nodeType="withEffect">
                                  <p:stCondLst>
                                    <p:cond delay="0"/>
                                  </p:stCondLst>
                                  <p:childTnLst>
                                    <p:set>
                                      <p:cBhvr>
                                        <p:cTn id="624" dur="1" fill="hold">
                                          <p:stCondLst>
                                            <p:cond delay="0"/>
                                          </p:stCondLst>
                                        </p:cTn>
                                        <p:tgtEl>
                                          <p:spTgt spid="425"/>
                                        </p:tgtEl>
                                        <p:attrNameLst>
                                          <p:attrName>style.visibility</p:attrName>
                                        </p:attrNameLst>
                                      </p:cBhvr>
                                      <p:to>
                                        <p:strVal val="visible"/>
                                      </p:to>
                                    </p:set>
                                    <p:animEffect transition="in" filter="fade">
                                      <p:cBhvr>
                                        <p:cTn id="625" dur="500"/>
                                        <p:tgtEl>
                                          <p:spTgt spid="425"/>
                                        </p:tgtEl>
                                      </p:cBhvr>
                                    </p:animEffect>
                                  </p:childTnLst>
                                </p:cTn>
                              </p:par>
                              <p:par>
                                <p:cTn id="626" presetID="10" presetClass="entr" presetSubtype="0" fill="hold" grpId="0" nodeType="withEffect">
                                  <p:stCondLst>
                                    <p:cond delay="500"/>
                                  </p:stCondLst>
                                  <p:childTnLst>
                                    <p:set>
                                      <p:cBhvr>
                                        <p:cTn id="627" dur="1" fill="hold">
                                          <p:stCondLst>
                                            <p:cond delay="0"/>
                                          </p:stCondLst>
                                        </p:cTn>
                                        <p:tgtEl>
                                          <p:spTgt spid="424"/>
                                        </p:tgtEl>
                                        <p:attrNameLst>
                                          <p:attrName>style.visibility</p:attrName>
                                        </p:attrNameLst>
                                      </p:cBhvr>
                                      <p:to>
                                        <p:strVal val="visible"/>
                                      </p:to>
                                    </p:set>
                                    <p:animEffect transition="in" filter="fade">
                                      <p:cBhvr>
                                        <p:cTn id="628" dur="500"/>
                                        <p:tgtEl>
                                          <p:spTgt spid="424"/>
                                        </p:tgtEl>
                                      </p:cBhvr>
                                    </p:animEffect>
                                  </p:childTnLst>
                                </p:cTn>
                              </p:par>
                              <p:par>
                                <p:cTn id="629" presetID="10" presetClass="exit" presetSubtype="0" fill="hold" grpId="1" nodeType="withEffect">
                                  <p:stCondLst>
                                    <p:cond delay="500"/>
                                  </p:stCondLst>
                                  <p:childTnLst>
                                    <p:animEffect transition="out" filter="fade">
                                      <p:cBhvr>
                                        <p:cTn id="630" dur="500"/>
                                        <p:tgtEl>
                                          <p:spTgt spid="425"/>
                                        </p:tgtEl>
                                      </p:cBhvr>
                                    </p:animEffect>
                                    <p:set>
                                      <p:cBhvr>
                                        <p:cTn id="631" dur="1" fill="hold">
                                          <p:stCondLst>
                                            <p:cond delay="499"/>
                                          </p:stCondLst>
                                        </p:cTn>
                                        <p:tgtEl>
                                          <p:spTgt spid="425"/>
                                        </p:tgtEl>
                                        <p:attrNameLst>
                                          <p:attrName>style.visibility</p:attrName>
                                        </p:attrNameLst>
                                      </p:cBhvr>
                                      <p:to>
                                        <p:strVal val="hidden"/>
                                      </p:to>
                                    </p:set>
                                  </p:childTnLst>
                                </p:cTn>
                              </p:par>
                              <p:par>
                                <p:cTn id="632" presetID="10" presetClass="entr" presetSubtype="0" fill="hold" grpId="2" nodeType="withEffect">
                                  <p:stCondLst>
                                    <p:cond delay="1000"/>
                                  </p:stCondLst>
                                  <p:childTnLst>
                                    <p:set>
                                      <p:cBhvr>
                                        <p:cTn id="633" dur="1" fill="hold">
                                          <p:stCondLst>
                                            <p:cond delay="0"/>
                                          </p:stCondLst>
                                        </p:cTn>
                                        <p:tgtEl>
                                          <p:spTgt spid="425"/>
                                        </p:tgtEl>
                                        <p:attrNameLst>
                                          <p:attrName>style.visibility</p:attrName>
                                        </p:attrNameLst>
                                      </p:cBhvr>
                                      <p:to>
                                        <p:strVal val="visible"/>
                                      </p:to>
                                    </p:set>
                                    <p:animEffect transition="in" filter="fade">
                                      <p:cBhvr>
                                        <p:cTn id="634" dur="500"/>
                                        <p:tgtEl>
                                          <p:spTgt spid="425"/>
                                        </p:tgtEl>
                                      </p:cBhvr>
                                    </p:animEffect>
                                  </p:childTnLst>
                                </p:cTn>
                              </p:par>
                              <p:par>
                                <p:cTn id="635" presetID="10" presetClass="exit" presetSubtype="0" fill="hold" grpId="2" nodeType="withEffect">
                                  <p:stCondLst>
                                    <p:cond delay="1000"/>
                                  </p:stCondLst>
                                  <p:childTnLst>
                                    <p:animEffect transition="out" filter="fade">
                                      <p:cBhvr>
                                        <p:cTn id="636" dur="500"/>
                                        <p:tgtEl>
                                          <p:spTgt spid="424"/>
                                        </p:tgtEl>
                                      </p:cBhvr>
                                    </p:animEffect>
                                    <p:set>
                                      <p:cBhvr>
                                        <p:cTn id="637" dur="1" fill="hold">
                                          <p:stCondLst>
                                            <p:cond delay="499"/>
                                          </p:stCondLst>
                                        </p:cTn>
                                        <p:tgtEl>
                                          <p:spTgt spid="424"/>
                                        </p:tgtEl>
                                        <p:attrNameLst>
                                          <p:attrName>style.visibility</p:attrName>
                                        </p:attrNameLst>
                                      </p:cBhvr>
                                      <p:to>
                                        <p:strVal val="hidden"/>
                                      </p:to>
                                    </p:set>
                                  </p:childTnLst>
                                </p:cTn>
                              </p:par>
                              <p:par>
                                <p:cTn id="638" presetID="10" presetClass="entr" presetSubtype="0" fill="hold" grpId="1" nodeType="withEffect">
                                  <p:stCondLst>
                                    <p:cond delay="1500"/>
                                  </p:stCondLst>
                                  <p:childTnLst>
                                    <p:set>
                                      <p:cBhvr>
                                        <p:cTn id="639" dur="1" fill="hold">
                                          <p:stCondLst>
                                            <p:cond delay="0"/>
                                          </p:stCondLst>
                                        </p:cTn>
                                        <p:tgtEl>
                                          <p:spTgt spid="424"/>
                                        </p:tgtEl>
                                        <p:attrNameLst>
                                          <p:attrName>style.visibility</p:attrName>
                                        </p:attrNameLst>
                                      </p:cBhvr>
                                      <p:to>
                                        <p:strVal val="visible"/>
                                      </p:to>
                                    </p:set>
                                    <p:animEffect transition="in" filter="fade">
                                      <p:cBhvr>
                                        <p:cTn id="640" dur="500"/>
                                        <p:tgtEl>
                                          <p:spTgt spid="424"/>
                                        </p:tgtEl>
                                      </p:cBhvr>
                                    </p:animEffect>
                                  </p:childTnLst>
                                </p:cTn>
                              </p:par>
                              <p:par>
                                <p:cTn id="641" presetID="10" presetClass="exit" presetSubtype="0" fill="hold" grpId="3" nodeType="withEffect">
                                  <p:stCondLst>
                                    <p:cond delay="1500"/>
                                  </p:stCondLst>
                                  <p:childTnLst>
                                    <p:animEffect transition="out" filter="fade">
                                      <p:cBhvr>
                                        <p:cTn id="642" dur="500"/>
                                        <p:tgtEl>
                                          <p:spTgt spid="425"/>
                                        </p:tgtEl>
                                      </p:cBhvr>
                                    </p:animEffect>
                                    <p:set>
                                      <p:cBhvr>
                                        <p:cTn id="643" dur="1" fill="hold">
                                          <p:stCondLst>
                                            <p:cond delay="499"/>
                                          </p:stCondLst>
                                        </p:cTn>
                                        <p:tgtEl>
                                          <p:spTgt spid="425"/>
                                        </p:tgtEl>
                                        <p:attrNameLst>
                                          <p:attrName>style.visibility</p:attrName>
                                        </p:attrNameLst>
                                      </p:cBhvr>
                                      <p:to>
                                        <p:strVal val="hidden"/>
                                      </p:to>
                                    </p:set>
                                  </p:childTnLst>
                                </p:cTn>
                              </p:par>
                            </p:childTnLst>
                          </p:cTn>
                        </p:par>
                        <p:par>
                          <p:cTn id="644" fill="hold">
                            <p:stCondLst>
                              <p:cond delay="2500"/>
                            </p:stCondLst>
                            <p:childTnLst>
                              <p:par>
                                <p:cTn id="645" presetID="1" presetClass="entr" presetSubtype="0" fill="hold" grpId="0" nodeType="afterEffect">
                                  <p:stCondLst>
                                    <p:cond delay="0"/>
                                  </p:stCondLst>
                                  <p:childTnLst>
                                    <p:set>
                                      <p:cBhvr>
                                        <p:cTn id="646" dur="1" fill="hold">
                                          <p:stCondLst>
                                            <p:cond delay="0"/>
                                          </p:stCondLst>
                                        </p:cTn>
                                        <p:tgtEl>
                                          <p:spTgt spid="407"/>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presetID="26" presetClass="entr" presetSubtype="0" fill="hold" nodeType="clickEffect">
                                  <p:stCondLst>
                                    <p:cond delay="0"/>
                                  </p:stCondLst>
                                  <p:childTnLst>
                                    <p:set>
                                      <p:cBhvr>
                                        <p:cTn id="650" dur="1" fill="hold">
                                          <p:stCondLst>
                                            <p:cond delay="0"/>
                                          </p:stCondLst>
                                        </p:cTn>
                                        <p:tgtEl>
                                          <p:spTgt spid="260"/>
                                        </p:tgtEl>
                                        <p:attrNameLst>
                                          <p:attrName>style.visibility</p:attrName>
                                        </p:attrNameLst>
                                      </p:cBhvr>
                                      <p:to>
                                        <p:strVal val="visible"/>
                                      </p:to>
                                    </p:set>
                                    <p:animEffect transition="in" filter="wipe(down)">
                                      <p:cBhvr>
                                        <p:cTn id="651" dur="580">
                                          <p:stCondLst>
                                            <p:cond delay="0"/>
                                          </p:stCondLst>
                                        </p:cTn>
                                        <p:tgtEl>
                                          <p:spTgt spid="260"/>
                                        </p:tgtEl>
                                      </p:cBhvr>
                                    </p:animEffect>
                                    <p:anim calcmode="lin" valueType="num">
                                      <p:cBhvr>
                                        <p:cTn id="652" dur="1822" tmFilter="0,0; 0.14,0.36; 0.43,0.73; 0.71,0.91; 1.0,1.0">
                                          <p:stCondLst>
                                            <p:cond delay="0"/>
                                          </p:stCondLst>
                                        </p:cTn>
                                        <p:tgtEl>
                                          <p:spTgt spid="260"/>
                                        </p:tgtEl>
                                        <p:attrNameLst>
                                          <p:attrName>ppt_x</p:attrName>
                                        </p:attrNameLst>
                                      </p:cBhvr>
                                      <p:tavLst>
                                        <p:tav tm="0">
                                          <p:val>
                                            <p:strVal val="#ppt_x-0.25"/>
                                          </p:val>
                                        </p:tav>
                                        <p:tav tm="100000">
                                          <p:val>
                                            <p:strVal val="#ppt_x"/>
                                          </p:val>
                                        </p:tav>
                                      </p:tavLst>
                                    </p:anim>
                                    <p:anim calcmode="lin" valueType="num">
                                      <p:cBhvr>
                                        <p:cTn id="653" dur="664" tmFilter="0.0,0.0; 0.25,0.07; 0.50,0.2; 0.75,0.467; 1.0,1.0">
                                          <p:stCondLst>
                                            <p:cond delay="0"/>
                                          </p:stCondLst>
                                        </p:cTn>
                                        <p:tgtEl>
                                          <p:spTgt spid="260"/>
                                        </p:tgtEl>
                                        <p:attrNameLst>
                                          <p:attrName>ppt_y</p:attrName>
                                        </p:attrNameLst>
                                      </p:cBhvr>
                                      <p:tavLst>
                                        <p:tav tm="0" fmla="#ppt_y-sin(pi*$)/3">
                                          <p:val>
                                            <p:fltVal val="0.5"/>
                                          </p:val>
                                        </p:tav>
                                        <p:tav tm="100000">
                                          <p:val>
                                            <p:fltVal val="1"/>
                                          </p:val>
                                        </p:tav>
                                      </p:tavLst>
                                    </p:anim>
                                    <p:anim calcmode="lin" valueType="num">
                                      <p:cBhvr>
                                        <p:cTn id="654" dur="664" tmFilter="0, 0; 0.125,0.2665; 0.25,0.4; 0.375,0.465; 0.5,0.5;  0.625,0.535; 0.75,0.6; 0.875,0.7335; 1,1">
                                          <p:stCondLst>
                                            <p:cond delay="664"/>
                                          </p:stCondLst>
                                        </p:cTn>
                                        <p:tgtEl>
                                          <p:spTgt spid="260"/>
                                        </p:tgtEl>
                                        <p:attrNameLst>
                                          <p:attrName>ppt_y</p:attrName>
                                        </p:attrNameLst>
                                      </p:cBhvr>
                                      <p:tavLst>
                                        <p:tav tm="0" fmla="#ppt_y-sin(pi*$)/9">
                                          <p:val>
                                            <p:fltVal val="0"/>
                                          </p:val>
                                        </p:tav>
                                        <p:tav tm="100000">
                                          <p:val>
                                            <p:fltVal val="1"/>
                                          </p:val>
                                        </p:tav>
                                      </p:tavLst>
                                    </p:anim>
                                    <p:anim calcmode="lin" valueType="num">
                                      <p:cBhvr>
                                        <p:cTn id="655" dur="332" tmFilter="0, 0; 0.125,0.2665; 0.25,0.4; 0.375,0.465; 0.5,0.5;  0.625,0.535; 0.75,0.6; 0.875,0.7335; 1,1">
                                          <p:stCondLst>
                                            <p:cond delay="1324"/>
                                          </p:stCondLst>
                                        </p:cTn>
                                        <p:tgtEl>
                                          <p:spTgt spid="260"/>
                                        </p:tgtEl>
                                        <p:attrNameLst>
                                          <p:attrName>ppt_y</p:attrName>
                                        </p:attrNameLst>
                                      </p:cBhvr>
                                      <p:tavLst>
                                        <p:tav tm="0" fmla="#ppt_y-sin(pi*$)/27">
                                          <p:val>
                                            <p:fltVal val="0"/>
                                          </p:val>
                                        </p:tav>
                                        <p:tav tm="100000">
                                          <p:val>
                                            <p:fltVal val="1"/>
                                          </p:val>
                                        </p:tav>
                                      </p:tavLst>
                                    </p:anim>
                                    <p:anim calcmode="lin" valueType="num">
                                      <p:cBhvr>
                                        <p:cTn id="656" dur="164" tmFilter="0, 0; 0.125,0.2665; 0.25,0.4; 0.375,0.465; 0.5,0.5;  0.625,0.535; 0.75,0.6; 0.875,0.7335; 1,1">
                                          <p:stCondLst>
                                            <p:cond delay="1656"/>
                                          </p:stCondLst>
                                        </p:cTn>
                                        <p:tgtEl>
                                          <p:spTgt spid="260"/>
                                        </p:tgtEl>
                                        <p:attrNameLst>
                                          <p:attrName>ppt_y</p:attrName>
                                        </p:attrNameLst>
                                      </p:cBhvr>
                                      <p:tavLst>
                                        <p:tav tm="0" fmla="#ppt_y-sin(pi*$)/81">
                                          <p:val>
                                            <p:fltVal val="0"/>
                                          </p:val>
                                        </p:tav>
                                        <p:tav tm="100000">
                                          <p:val>
                                            <p:fltVal val="1"/>
                                          </p:val>
                                        </p:tav>
                                      </p:tavLst>
                                    </p:anim>
                                    <p:animScale>
                                      <p:cBhvr>
                                        <p:cTn id="657" dur="26">
                                          <p:stCondLst>
                                            <p:cond delay="650"/>
                                          </p:stCondLst>
                                        </p:cTn>
                                        <p:tgtEl>
                                          <p:spTgt spid="260"/>
                                        </p:tgtEl>
                                      </p:cBhvr>
                                      <p:to x="100000" y="60000"/>
                                    </p:animScale>
                                    <p:animScale>
                                      <p:cBhvr>
                                        <p:cTn id="658" dur="166" decel="50000">
                                          <p:stCondLst>
                                            <p:cond delay="676"/>
                                          </p:stCondLst>
                                        </p:cTn>
                                        <p:tgtEl>
                                          <p:spTgt spid="260"/>
                                        </p:tgtEl>
                                      </p:cBhvr>
                                      <p:to x="100000" y="100000"/>
                                    </p:animScale>
                                    <p:animScale>
                                      <p:cBhvr>
                                        <p:cTn id="659" dur="26">
                                          <p:stCondLst>
                                            <p:cond delay="1312"/>
                                          </p:stCondLst>
                                        </p:cTn>
                                        <p:tgtEl>
                                          <p:spTgt spid="260"/>
                                        </p:tgtEl>
                                      </p:cBhvr>
                                      <p:to x="100000" y="80000"/>
                                    </p:animScale>
                                    <p:animScale>
                                      <p:cBhvr>
                                        <p:cTn id="660" dur="166" decel="50000">
                                          <p:stCondLst>
                                            <p:cond delay="1338"/>
                                          </p:stCondLst>
                                        </p:cTn>
                                        <p:tgtEl>
                                          <p:spTgt spid="260"/>
                                        </p:tgtEl>
                                      </p:cBhvr>
                                      <p:to x="100000" y="100000"/>
                                    </p:animScale>
                                    <p:animScale>
                                      <p:cBhvr>
                                        <p:cTn id="661" dur="26">
                                          <p:stCondLst>
                                            <p:cond delay="1642"/>
                                          </p:stCondLst>
                                        </p:cTn>
                                        <p:tgtEl>
                                          <p:spTgt spid="260"/>
                                        </p:tgtEl>
                                      </p:cBhvr>
                                      <p:to x="100000" y="90000"/>
                                    </p:animScale>
                                    <p:animScale>
                                      <p:cBhvr>
                                        <p:cTn id="662" dur="166" decel="50000">
                                          <p:stCondLst>
                                            <p:cond delay="1668"/>
                                          </p:stCondLst>
                                        </p:cTn>
                                        <p:tgtEl>
                                          <p:spTgt spid="260"/>
                                        </p:tgtEl>
                                      </p:cBhvr>
                                      <p:to x="100000" y="100000"/>
                                    </p:animScale>
                                    <p:animScale>
                                      <p:cBhvr>
                                        <p:cTn id="663" dur="26">
                                          <p:stCondLst>
                                            <p:cond delay="1808"/>
                                          </p:stCondLst>
                                        </p:cTn>
                                        <p:tgtEl>
                                          <p:spTgt spid="260"/>
                                        </p:tgtEl>
                                      </p:cBhvr>
                                      <p:to x="100000" y="95000"/>
                                    </p:animScale>
                                    <p:animScale>
                                      <p:cBhvr>
                                        <p:cTn id="664" dur="166" decel="50000">
                                          <p:stCondLst>
                                            <p:cond delay="1834"/>
                                          </p:stCondLst>
                                        </p:cTn>
                                        <p:tgtEl>
                                          <p:spTgt spid="260"/>
                                        </p:tgtEl>
                                      </p:cBhvr>
                                      <p:to x="100000" y="100000"/>
                                    </p:animScale>
                                  </p:childTnLst>
                                </p:cTn>
                              </p:par>
                              <p:par>
                                <p:cTn id="665" presetID="26" presetClass="entr" presetSubtype="0" fill="hold" nodeType="withEffect">
                                  <p:stCondLst>
                                    <p:cond delay="0"/>
                                  </p:stCondLst>
                                  <p:childTnLst>
                                    <p:set>
                                      <p:cBhvr>
                                        <p:cTn id="666" dur="1" fill="hold">
                                          <p:stCondLst>
                                            <p:cond delay="0"/>
                                          </p:stCondLst>
                                        </p:cTn>
                                        <p:tgtEl>
                                          <p:spTgt spid="243"/>
                                        </p:tgtEl>
                                        <p:attrNameLst>
                                          <p:attrName>style.visibility</p:attrName>
                                        </p:attrNameLst>
                                      </p:cBhvr>
                                      <p:to>
                                        <p:strVal val="visible"/>
                                      </p:to>
                                    </p:set>
                                    <p:animEffect transition="in" filter="wipe(down)">
                                      <p:cBhvr>
                                        <p:cTn id="667" dur="580">
                                          <p:stCondLst>
                                            <p:cond delay="0"/>
                                          </p:stCondLst>
                                        </p:cTn>
                                        <p:tgtEl>
                                          <p:spTgt spid="243"/>
                                        </p:tgtEl>
                                      </p:cBhvr>
                                    </p:animEffect>
                                    <p:anim calcmode="lin" valueType="num">
                                      <p:cBhvr>
                                        <p:cTn id="668" dur="1822" tmFilter="0,0; 0.14,0.36; 0.43,0.73; 0.71,0.91; 1.0,1.0">
                                          <p:stCondLst>
                                            <p:cond delay="0"/>
                                          </p:stCondLst>
                                        </p:cTn>
                                        <p:tgtEl>
                                          <p:spTgt spid="243"/>
                                        </p:tgtEl>
                                        <p:attrNameLst>
                                          <p:attrName>ppt_x</p:attrName>
                                        </p:attrNameLst>
                                      </p:cBhvr>
                                      <p:tavLst>
                                        <p:tav tm="0">
                                          <p:val>
                                            <p:strVal val="#ppt_x-0.25"/>
                                          </p:val>
                                        </p:tav>
                                        <p:tav tm="100000">
                                          <p:val>
                                            <p:strVal val="#ppt_x"/>
                                          </p:val>
                                        </p:tav>
                                      </p:tavLst>
                                    </p:anim>
                                    <p:anim calcmode="lin" valueType="num">
                                      <p:cBhvr>
                                        <p:cTn id="669" dur="664" tmFilter="0.0,0.0; 0.25,0.07; 0.50,0.2; 0.75,0.467; 1.0,1.0">
                                          <p:stCondLst>
                                            <p:cond delay="0"/>
                                          </p:stCondLst>
                                        </p:cTn>
                                        <p:tgtEl>
                                          <p:spTgt spid="243"/>
                                        </p:tgtEl>
                                        <p:attrNameLst>
                                          <p:attrName>ppt_y</p:attrName>
                                        </p:attrNameLst>
                                      </p:cBhvr>
                                      <p:tavLst>
                                        <p:tav tm="0" fmla="#ppt_y-sin(pi*$)/3">
                                          <p:val>
                                            <p:fltVal val="0.5"/>
                                          </p:val>
                                        </p:tav>
                                        <p:tav tm="100000">
                                          <p:val>
                                            <p:fltVal val="1"/>
                                          </p:val>
                                        </p:tav>
                                      </p:tavLst>
                                    </p:anim>
                                    <p:anim calcmode="lin" valueType="num">
                                      <p:cBhvr>
                                        <p:cTn id="670" dur="664" tmFilter="0, 0; 0.125,0.2665; 0.25,0.4; 0.375,0.465; 0.5,0.5;  0.625,0.535; 0.75,0.6; 0.875,0.7335; 1,1">
                                          <p:stCondLst>
                                            <p:cond delay="664"/>
                                          </p:stCondLst>
                                        </p:cTn>
                                        <p:tgtEl>
                                          <p:spTgt spid="243"/>
                                        </p:tgtEl>
                                        <p:attrNameLst>
                                          <p:attrName>ppt_y</p:attrName>
                                        </p:attrNameLst>
                                      </p:cBhvr>
                                      <p:tavLst>
                                        <p:tav tm="0" fmla="#ppt_y-sin(pi*$)/9">
                                          <p:val>
                                            <p:fltVal val="0"/>
                                          </p:val>
                                        </p:tav>
                                        <p:tav tm="100000">
                                          <p:val>
                                            <p:fltVal val="1"/>
                                          </p:val>
                                        </p:tav>
                                      </p:tavLst>
                                    </p:anim>
                                    <p:anim calcmode="lin" valueType="num">
                                      <p:cBhvr>
                                        <p:cTn id="671" dur="332" tmFilter="0, 0; 0.125,0.2665; 0.25,0.4; 0.375,0.465; 0.5,0.5;  0.625,0.535; 0.75,0.6; 0.875,0.7335; 1,1">
                                          <p:stCondLst>
                                            <p:cond delay="1324"/>
                                          </p:stCondLst>
                                        </p:cTn>
                                        <p:tgtEl>
                                          <p:spTgt spid="243"/>
                                        </p:tgtEl>
                                        <p:attrNameLst>
                                          <p:attrName>ppt_y</p:attrName>
                                        </p:attrNameLst>
                                      </p:cBhvr>
                                      <p:tavLst>
                                        <p:tav tm="0" fmla="#ppt_y-sin(pi*$)/27">
                                          <p:val>
                                            <p:fltVal val="0"/>
                                          </p:val>
                                        </p:tav>
                                        <p:tav tm="100000">
                                          <p:val>
                                            <p:fltVal val="1"/>
                                          </p:val>
                                        </p:tav>
                                      </p:tavLst>
                                    </p:anim>
                                    <p:anim calcmode="lin" valueType="num">
                                      <p:cBhvr>
                                        <p:cTn id="672" dur="164" tmFilter="0, 0; 0.125,0.2665; 0.25,0.4; 0.375,0.465; 0.5,0.5;  0.625,0.535; 0.75,0.6; 0.875,0.7335; 1,1">
                                          <p:stCondLst>
                                            <p:cond delay="1656"/>
                                          </p:stCondLst>
                                        </p:cTn>
                                        <p:tgtEl>
                                          <p:spTgt spid="243"/>
                                        </p:tgtEl>
                                        <p:attrNameLst>
                                          <p:attrName>ppt_y</p:attrName>
                                        </p:attrNameLst>
                                      </p:cBhvr>
                                      <p:tavLst>
                                        <p:tav tm="0" fmla="#ppt_y-sin(pi*$)/81">
                                          <p:val>
                                            <p:fltVal val="0"/>
                                          </p:val>
                                        </p:tav>
                                        <p:tav tm="100000">
                                          <p:val>
                                            <p:fltVal val="1"/>
                                          </p:val>
                                        </p:tav>
                                      </p:tavLst>
                                    </p:anim>
                                    <p:animScale>
                                      <p:cBhvr>
                                        <p:cTn id="673" dur="26">
                                          <p:stCondLst>
                                            <p:cond delay="650"/>
                                          </p:stCondLst>
                                        </p:cTn>
                                        <p:tgtEl>
                                          <p:spTgt spid="243"/>
                                        </p:tgtEl>
                                      </p:cBhvr>
                                      <p:to x="100000" y="60000"/>
                                    </p:animScale>
                                    <p:animScale>
                                      <p:cBhvr>
                                        <p:cTn id="674" dur="166" decel="50000">
                                          <p:stCondLst>
                                            <p:cond delay="676"/>
                                          </p:stCondLst>
                                        </p:cTn>
                                        <p:tgtEl>
                                          <p:spTgt spid="243"/>
                                        </p:tgtEl>
                                      </p:cBhvr>
                                      <p:to x="100000" y="100000"/>
                                    </p:animScale>
                                    <p:animScale>
                                      <p:cBhvr>
                                        <p:cTn id="675" dur="26">
                                          <p:stCondLst>
                                            <p:cond delay="1312"/>
                                          </p:stCondLst>
                                        </p:cTn>
                                        <p:tgtEl>
                                          <p:spTgt spid="243"/>
                                        </p:tgtEl>
                                      </p:cBhvr>
                                      <p:to x="100000" y="80000"/>
                                    </p:animScale>
                                    <p:animScale>
                                      <p:cBhvr>
                                        <p:cTn id="676" dur="166" decel="50000">
                                          <p:stCondLst>
                                            <p:cond delay="1338"/>
                                          </p:stCondLst>
                                        </p:cTn>
                                        <p:tgtEl>
                                          <p:spTgt spid="243"/>
                                        </p:tgtEl>
                                      </p:cBhvr>
                                      <p:to x="100000" y="100000"/>
                                    </p:animScale>
                                    <p:animScale>
                                      <p:cBhvr>
                                        <p:cTn id="677" dur="26">
                                          <p:stCondLst>
                                            <p:cond delay="1642"/>
                                          </p:stCondLst>
                                        </p:cTn>
                                        <p:tgtEl>
                                          <p:spTgt spid="243"/>
                                        </p:tgtEl>
                                      </p:cBhvr>
                                      <p:to x="100000" y="90000"/>
                                    </p:animScale>
                                    <p:animScale>
                                      <p:cBhvr>
                                        <p:cTn id="678" dur="166" decel="50000">
                                          <p:stCondLst>
                                            <p:cond delay="1668"/>
                                          </p:stCondLst>
                                        </p:cTn>
                                        <p:tgtEl>
                                          <p:spTgt spid="243"/>
                                        </p:tgtEl>
                                      </p:cBhvr>
                                      <p:to x="100000" y="100000"/>
                                    </p:animScale>
                                    <p:animScale>
                                      <p:cBhvr>
                                        <p:cTn id="679" dur="26">
                                          <p:stCondLst>
                                            <p:cond delay="1808"/>
                                          </p:stCondLst>
                                        </p:cTn>
                                        <p:tgtEl>
                                          <p:spTgt spid="243"/>
                                        </p:tgtEl>
                                      </p:cBhvr>
                                      <p:to x="100000" y="95000"/>
                                    </p:animScale>
                                    <p:animScale>
                                      <p:cBhvr>
                                        <p:cTn id="680" dur="166" decel="50000">
                                          <p:stCondLst>
                                            <p:cond delay="1834"/>
                                          </p:stCondLst>
                                        </p:cTn>
                                        <p:tgtEl>
                                          <p:spTgt spid="243"/>
                                        </p:tgtEl>
                                      </p:cBhvr>
                                      <p:to x="100000" y="100000"/>
                                    </p:animScale>
                                  </p:childTnLst>
                                </p:cTn>
                              </p:par>
                              <p:par>
                                <p:cTn id="681" presetID="8" presetClass="emph" presetSubtype="0" fill="hold" nodeType="withEffect">
                                  <p:stCondLst>
                                    <p:cond delay="0"/>
                                  </p:stCondLst>
                                  <p:childTnLst>
                                    <p:animRot by="43200000">
                                      <p:cBhvr>
                                        <p:cTn id="682" dur="2000" fill="hold"/>
                                        <p:tgtEl>
                                          <p:spTgt spid="260"/>
                                        </p:tgtEl>
                                        <p:attrNameLst>
                                          <p:attrName>r</p:attrName>
                                        </p:attrNameLst>
                                      </p:cBhvr>
                                    </p:animRot>
                                  </p:childTnLst>
                                </p:cTn>
                              </p:par>
                              <p:par>
                                <p:cTn id="683" presetID="8" presetClass="emph" presetSubtype="0" fill="hold" nodeType="withEffect">
                                  <p:stCondLst>
                                    <p:cond delay="0"/>
                                  </p:stCondLst>
                                  <p:childTnLst>
                                    <p:animRot by="43200000">
                                      <p:cBhvr>
                                        <p:cTn id="684" dur="2000" fill="hold"/>
                                        <p:tgtEl>
                                          <p:spTgt spid="243"/>
                                        </p:tgtEl>
                                        <p:attrNameLst>
                                          <p:attrName>r</p:attrName>
                                        </p:attrNameLst>
                                      </p:cBhvr>
                                    </p:animRot>
                                  </p:childTnLst>
                                </p:cTn>
                              </p:par>
                              <p:par>
                                <p:cTn id="685" presetID="45" presetClass="entr" presetSubtype="0" fill="hold" nodeType="withEffect">
                                  <p:stCondLst>
                                    <p:cond delay="0"/>
                                  </p:stCondLst>
                                  <p:childTnLst>
                                    <p:set>
                                      <p:cBhvr>
                                        <p:cTn id="686" dur="1" fill="hold">
                                          <p:stCondLst>
                                            <p:cond delay="0"/>
                                          </p:stCondLst>
                                        </p:cTn>
                                        <p:tgtEl>
                                          <p:spTgt spid="260"/>
                                        </p:tgtEl>
                                        <p:attrNameLst>
                                          <p:attrName>style.visibility</p:attrName>
                                        </p:attrNameLst>
                                      </p:cBhvr>
                                      <p:to>
                                        <p:strVal val="visible"/>
                                      </p:to>
                                    </p:set>
                                    <p:animEffect transition="in" filter="fade">
                                      <p:cBhvr>
                                        <p:cTn id="687" dur="2000"/>
                                        <p:tgtEl>
                                          <p:spTgt spid="260"/>
                                        </p:tgtEl>
                                      </p:cBhvr>
                                    </p:animEffect>
                                    <p:anim calcmode="lin" valueType="num">
                                      <p:cBhvr>
                                        <p:cTn id="688" dur="2000" fill="hold"/>
                                        <p:tgtEl>
                                          <p:spTgt spid="260"/>
                                        </p:tgtEl>
                                        <p:attrNameLst>
                                          <p:attrName>ppt_w</p:attrName>
                                        </p:attrNameLst>
                                      </p:cBhvr>
                                      <p:tavLst>
                                        <p:tav tm="0" fmla="#ppt_w*sin(2.5*pi*$)">
                                          <p:val>
                                            <p:fltVal val="0"/>
                                          </p:val>
                                        </p:tav>
                                        <p:tav tm="100000">
                                          <p:val>
                                            <p:fltVal val="1"/>
                                          </p:val>
                                        </p:tav>
                                      </p:tavLst>
                                    </p:anim>
                                    <p:anim calcmode="lin" valueType="num">
                                      <p:cBhvr>
                                        <p:cTn id="689" dur="2000" fill="hold"/>
                                        <p:tgtEl>
                                          <p:spTgt spid="260"/>
                                        </p:tgtEl>
                                        <p:attrNameLst>
                                          <p:attrName>ppt_h</p:attrName>
                                        </p:attrNameLst>
                                      </p:cBhvr>
                                      <p:tavLst>
                                        <p:tav tm="0">
                                          <p:val>
                                            <p:strVal val="#ppt_h"/>
                                          </p:val>
                                        </p:tav>
                                        <p:tav tm="100000">
                                          <p:val>
                                            <p:strVal val="#ppt_h"/>
                                          </p:val>
                                        </p:tav>
                                      </p:tavLst>
                                    </p:anim>
                                  </p:childTnLst>
                                </p:cTn>
                              </p:par>
                              <p:par>
                                <p:cTn id="690" presetID="45" presetClass="entr" presetSubtype="0" fill="hold" nodeType="withEffect">
                                  <p:stCondLst>
                                    <p:cond delay="0"/>
                                  </p:stCondLst>
                                  <p:childTnLst>
                                    <p:set>
                                      <p:cBhvr>
                                        <p:cTn id="691" dur="1" fill="hold">
                                          <p:stCondLst>
                                            <p:cond delay="0"/>
                                          </p:stCondLst>
                                        </p:cTn>
                                        <p:tgtEl>
                                          <p:spTgt spid="243"/>
                                        </p:tgtEl>
                                        <p:attrNameLst>
                                          <p:attrName>style.visibility</p:attrName>
                                        </p:attrNameLst>
                                      </p:cBhvr>
                                      <p:to>
                                        <p:strVal val="visible"/>
                                      </p:to>
                                    </p:set>
                                    <p:animEffect transition="in" filter="fade">
                                      <p:cBhvr>
                                        <p:cTn id="692" dur="2000"/>
                                        <p:tgtEl>
                                          <p:spTgt spid="243"/>
                                        </p:tgtEl>
                                      </p:cBhvr>
                                    </p:animEffect>
                                    <p:anim calcmode="lin" valueType="num">
                                      <p:cBhvr>
                                        <p:cTn id="693" dur="2000" fill="hold"/>
                                        <p:tgtEl>
                                          <p:spTgt spid="243"/>
                                        </p:tgtEl>
                                        <p:attrNameLst>
                                          <p:attrName>ppt_w</p:attrName>
                                        </p:attrNameLst>
                                      </p:cBhvr>
                                      <p:tavLst>
                                        <p:tav tm="0" fmla="#ppt_w*sin(2.5*pi*$)">
                                          <p:val>
                                            <p:fltVal val="0"/>
                                          </p:val>
                                        </p:tav>
                                        <p:tav tm="100000">
                                          <p:val>
                                            <p:fltVal val="1"/>
                                          </p:val>
                                        </p:tav>
                                      </p:tavLst>
                                    </p:anim>
                                    <p:anim calcmode="lin" valueType="num">
                                      <p:cBhvr>
                                        <p:cTn id="694" dur="2000" fill="hold"/>
                                        <p:tgtEl>
                                          <p:spTgt spid="243"/>
                                        </p:tgtEl>
                                        <p:attrNameLst>
                                          <p:attrName>ppt_h</p:attrName>
                                        </p:attrNameLst>
                                      </p:cBhvr>
                                      <p:tavLst>
                                        <p:tav tm="0">
                                          <p:val>
                                            <p:strVal val="#ppt_h"/>
                                          </p:val>
                                        </p:tav>
                                        <p:tav tm="100000">
                                          <p:val>
                                            <p:strVal val="#ppt_h"/>
                                          </p:val>
                                        </p:tav>
                                      </p:tavLst>
                                    </p:anim>
                                  </p:childTnLst>
                                </p:cTn>
                              </p:par>
                              <p:par>
                                <p:cTn id="695" presetID="32" presetClass="emph" presetSubtype="0" repeatCount="3000" fill="hold" nodeType="withEffect">
                                  <p:stCondLst>
                                    <p:cond delay="250"/>
                                  </p:stCondLst>
                                  <p:childTnLst>
                                    <p:animRot by="120000">
                                      <p:cBhvr>
                                        <p:cTn id="696" dur="75" fill="hold">
                                          <p:stCondLst>
                                            <p:cond delay="0"/>
                                          </p:stCondLst>
                                        </p:cTn>
                                        <p:tgtEl>
                                          <p:spTgt spid="260"/>
                                        </p:tgtEl>
                                        <p:attrNameLst>
                                          <p:attrName>r</p:attrName>
                                        </p:attrNameLst>
                                      </p:cBhvr>
                                    </p:animRot>
                                    <p:animRot by="-240000">
                                      <p:cBhvr>
                                        <p:cTn id="697" dur="150" fill="hold">
                                          <p:stCondLst>
                                            <p:cond delay="150"/>
                                          </p:stCondLst>
                                        </p:cTn>
                                        <p:tgtEl>
                                          <p:spTgt spid="260"/>
                                        </p:tgtEl>
                                        <p:attrNameLst>
                                          <p:attrName>r</p:attrName>
                                        </p:attrNameLst>
                                      </p:cBhvr>
                                    </p:animRot>
                                    <p:animRot by="240000">
                                      <p:cBhvr>
                                        <p:cTn id="698" dur="150" fill="hold">
                                          <p:stCondLst>
                                            <p:cond delay="300"/>
                                          </p:stCondLst>
                                        </p:cTn>
                                        <p:tgtEl>
                                          <p:spTgt spid="260"/>
                                        </p:tgtEl>
                                        <p:attrNameLst>
                                          <p:attrName>r</p:attrName>
                                        </p:attrNameLst>
                                      </p:cBhvr>
                                    </p:animRot>
                                    <p:animRot by="-240000">
                                      <p:cBhvr>
                                        <p:cTn id="699" dur="150" fill="hold">
                                          <p:stCondLst>
                                            <p:cond delay="450"/>
                                          </p:stCondLst>
                                        </p:cTn>
                                        <p:tgtEl>
                                          <p:spTgt spid="260"/>
                                        </p:tgtEl>
                                        <p:attrNameLst>
                                          <p:attrName>r</p:attrName>
                                        </p:attrNameLst>
                                      </p:cBhvr>
                                    </p:animRot>
                                    <p:animRot by="120000">
                                      <p:cBhvr>
                                        <p:cTn id="700" dur="150" fill="hold">
                                          <p:stCondLst>
                                            <p:cond delay="600"/>
                                          </p:stCondLst>
                                        </p:cTn>
                                        <p:tgtEl>
                                          <p:spTgt spid="260"/>
                                        </p:tgtEl>
                                        <p:attrNameLst>
                                          <p:attrName>r</p:attrName>
                                        </p:attrNameLst>
                                      </p:cBhvr>
                                    </p:animRot>
                                  </p:childTnLst>
                                </p:cTn>
                              </p:par>
                              <p:par>
                                <p:cTn id="701" presetID="32" presetClass="emph" presetSubtype="0" repeatCount="3000" fill="hold" nodeType="withEffect">
                                  <p:stCondLst>
                                    <p:cond delay="250"/>
                                  </p:stCondLst>
                                  <p:childTnLst>
                                    <p:animRot by="120000">
                                      <p:cBhvr>
                                        <p:cTn id="702" dur="75" fill="hold">
                                          <p:stCondLst>
                                            <p:cond delay="0"/>
                                          </p:stCondLst>
                                        </p:cTn>
                                        <p:tgtEl>
                                          <p:spTgt spid="243"/>
                                        </p:tgtEl>
                                        <p:attrNameLst>
                                          <p:attrName>r</p:attrName>
                                        </p:attrNameLst>
                                      </p:cBhvr>
                                    </p:animRot>
                                    <p:animRot by="-240000">
                                      <p:cBhvr>
                                        <p:cTn id="703" dur="150" fill="hold">
                                          <p:stCondLst>
                                            <p:cond delay="150"/>
                                          </p:stCondLst>
                                        </p:cTn>
                                        <p:tgtEl>
                                          <p:spTgt spid="243"/>
                                        </p:tgtEl>
                                        <p:attrNameLst>
                                          <p:attrName>r</p:attrName>
                                        </p:attrNameLst>
                                      </p:cBhvr>
                                    </p:animRot>
                                    <p:animRot by="240000">
                                      <p:cBhvr>
                                        <p:cTn id="704" dur="150" fill="hold">
                                          <p:stCondLst>
                                            <p:cond delay="300"/>
                                          </p:stCondLst>
                                        </p:cTn>
                                        <p:tgtEl>
                                          <p:spTgt spid="243"/>
                                        </p:tgtEl>
                                        <p:attrNameLst>
                                          <p:attrName>r</p:attrName>
                                        </p:attrNameLst>
                                      </p:cBhvr>
                                    </p:animRot>
                                    <p:animRot by="-240000">
                                      <p:cBhvr>
                                        <p:cTn id="705" dur="150" fill="hold">
                                          <p:stCondLst>
                                            <p:cond delay="450"/>
                                          </p:stCondLst>
                                        </p:cTn>
                                        <p:tgtEl>
                                          <p:spTgt spid="243"/>
                                        </p:tgtEl>
                                        <p:attrNameLst>
                                          <p:attrName>r</p:attrName>
                                        </p:attrNameLst>
                                      </p:cBhvr>
                                    </p:animRot>
                                    <p:animRot by="120000">
                                      <p:cBhvr>
                                        <p:cTn id="706" dur="150" fill="hold">
                                          <p:stCondLst>
                                            <p:cond delay="600"/>
                                          </p:stCondLst>
                                        </p:cTn>
                                        <p:tgtEl>
                                          <p:spTgt spid="243"/>
                                        </p:tgtEl>
                                        <p:attrNameLst>
                                          <p:attrName>r</p:attrName>
                                        </p:attrNameLst>
                                      </p:cBhvr>
                                    </p:animRot>
                                  </p:childTnLst>
                                </p:cTn>
                              </p:par>
                              <p:par>
                                <p:cTn id="707" presetID="1" presetClass="entr" presetSubtype="0" fill="hold" nodeType="withEffect">
                                  <p:stCondLst>
                                    <p:cond delay="900"/>
                                  </p:stCondLst>
                                  <p:childTnLst>
                                    <p:set>
                                      <p:cBhvr>
                                        <p:cTn id="708" dur="1" fill="hold">
                                          <p:stCondLst>
                                            <p:cond delay="0"/>
                                          </p:stCondLst>
                                        </p:cTn>
                                        <p:tgtEl>
                                          <p:spTgt spid="243"/>
                                        </p:tgtEl>
                                        <p:attrNameLst>
                                          <p:attrName>style.visibility</p:attrName>
                                        </p:attrNameLst>
                                      </p:cBhvr>
                                      <p:to>
                                        <p:strVal val="visible"/>
                                      </p:to>
                                    </p:set>
                                  </p:childTnLst>
                                </p:cTn>
                              </p:par>
                              <p:par>
                                <p:cTn id="709" presetID="1" presetClass="exit" presetSubtype="0" fill="hold" nodeType="withEffect">
                                  <p:stCondLst>
                                    <p:cond delay="900"/>
                                  </p:stCondLst>
                                  <p:childTnLst>
                                    <p:set>
                                      <p:cBhvr>
                                        <p:cTn id="710" dur="1" fill="hold">
                                          <p:stCondLst>
                                            <p:cond delay="0"/>
                                          </p:stCondLst>
                                        </p:cTn>
                                        <p:tgtEl>
                                          <p:spTgt spid="260"/>
                                        </p:tgtEl>
                                        <p:attrNameLst>
                                          <p:attrName>style.visibility</p:attrName>
                                        </p:attrNameLst>
                                      </p:cBhvr>
                                      <p:to>
                                        <p:strVal val="hidden"/>
                                      </p:to>
                                    </p:set>
                                  </p:childTnLst>
                                </p:cTn>
                              </p:par>
                              <p:par>
                                <p:cTn id="711" presetID="1" presetClass="exit" presetSubtype="0" fill="hold" nodeType="withEffect">
                                  <p:stCondLst>
                                    <p:cond delay="1500"/>
                                  </p:stCondLst>
                                  <p:childTnLst>
                                    <p:set>
                                      <p:cBhvr>
                                        <p:cTn id="712" dur="1" fill="hold">
                                          <p:stCondLst>
                                            <p:cond delay="0"/>
                                          </p:stCondLst>
                                        </p:cTn>
                                        <p:tgtEl>
                                          <p:spTgt spid="243"/>
                                        </p:tgtEl>
                                        <p:attrNameLst>
                                          <p:attrName>style.visibility</p:attrName>
                                        </p:attrNameLst>
                                      </p:cBhvr>
                                      <p:to>
                                        <p:strVal val="hidden"/>
                                      </p:to>
                                    </p:set>
                                  </p:childTnLst>
                                </p:cTn>
                              </p:par>
                              <p:par>
                                <p:cTn id="713" presetID="1" presetClass="entr" presetSubtype="0" fill="hold" nodeType="withEffect">
                                  <p:stCondLst>
                                    <p:cond delay="1500"/>
                                  </p:stCondLst>
                                  <p:childTnLst>
                                    <p:set>
                                      <p:cBhvr>
                                        <p:cTn id="714" dur="1" fill="hold">
                                          <p:stCondLst>
                                            <p:cond delay="0"/>
                                          </p:stCondLst>
                                        </p:cTn>
                                        <p:tgtEl>
                                          <p:spTgt spid="260"/>
                                        </p:tgtEl>
                                        <p:attrNameLst>
                                          <p:attrName>style.visibility</p:attrName>
                                        </p:attrNameLst>
                                      </p:cBhvr>
                                      <p:to>
                                        <p:strVal val="visible"/>
                                      </p:to>
                                    </p:set>
                                  </p:childTnLst>
                                </p:cTn>
                              </p:par>
                              <p:par>
                                <p:cTn id="715" presetID="10" presetClass="entr" presetSubtype="0" fill="hold" grpId="0" nodeType="withEffect">
                                  <p:stCondLst>
                                    <p:cond delay="0"/>
                                  </p:stCondLst>
                                  <p:childTnLst>
                                    <p:set>
                                      <p:cBhvr>
                                        <p:cTn id="716" dur="1" fill="hold">
                                          <p:stCondLst>
                                            <p:cond delay="0"/>
                                          </p:stCondLst>
                                        </p:cTn>
                                        <p:tgtEl>
                                          <p:spTgt spid="427"/>
                                        </p:tgtEl>
                                        <p:attrNameLst>
                                          <p:attrName>style.visibility</p:attrName>
                                        </p:attrNameLst>
                                      </p:cBhvr>
                                      <p:to>
                                        <p:strVal val="visible"/>
                                      </p:to>
                                    </p:set>
                                    <p:animEffect transition="in" filter="fade">
                                      <p:cBhvr>
                                        <p:cTn id="717" dur="500"/>
                                        <p:tgtEl>
                                          <p:spTgt spid="427"/>
                                        </p:tgtEl>
                                      </p:cBhvr>
                                    </p:animEffect>
                                  </p:childTnLst>
                                </p:cTn>
                              </p:par>
                              <p:par>
                                <p:cTn id="718" presetID="10" presetClass="entr" presetSubtype="0" fill="hold" grpId="0" nodeType="withEffect">
                                  <p:stCondLst>
                                    <p:cond delay="500"/>
                                  </p:stCondLst>
                                  <p:childTnLst>
                                    <p:set>
                                      <p:cBhvr>
                                        <p:cTn id="719" dur="1" fill="hold">
                                          <p:stCondLst>
                                            <p:cond delay="0"/>
                                          </p:stCondLst>
                                        </p:cTn>
                                        <p:tgtEl>
                                          <p:spTgt spid="426"/>
                                        </p:tgtEl>
                                        <p:attrNameLst>
                                          <p:attrName>style.visibility</p:attrName>
                                        </p:attrNameLst>
                                      </p:cBhvr>
                                      <p:to>
                                        <p:strVal val="visible"/>
                                      </p:to>
                                    </p:set>
                                    <p:animEffect transition="in" filter="fade">
                                      <p:cBhvr>
                                        <p:cTn id="720" dur="500"/>
                                        <p:tgtEl>
                                          <p:spTgt spid="426"/>
                                        </p:tgtEl>
                                      </p:cBhvr>
                                    </p:animEffect>
                                  </p:childTnLst>
                                </p:cTn>
                              </p:par>
                              <p:par>
                                <p:cTn id="721" presetID="10" presetClass="exit" presetSubtype="0" fill="hold" grpId="1" nodeType="withEffect">
                                  <p:stCondLst>
                                    <p:cond delay="500"/>
                                  </p:stCondLst>
                                  <p:childTnLst>
                                    <p:animEffect transition="out" filter="fade">
                                      <p:cBhvr>
                                        <p:cTn id="722" dur="500"/>
                                        <p:tgtEl>
                                          <p:spTgt spid="427"/>
                                        </p:tgtEl>
                                      </p:cBhvr>
                                    </p:animEffect>
                                    <p:set>
                                      <p:cBhvr>
                                        <p:cTn id="723" dur="1" fill="hold">
                                          <p:stCondLst>
                                            <p:cond delay="499"/>
                                          </p:stCondLst>
                                        </p:cTn>
                                        <p:tgtEl>
                                          <p:spTgt spid="427"/>
                                        </p:tgtEl>
                                        <p:attrNameLst>
                                          <p:attrName>style.visibility</p:attrName>
                                        </p:attrNameLst>
                                      </p:cBhvr>
                                      <p:to>
                                        <p:strVal val="hidden"/>
                                      </p:to>
                                    </p:set>
                                  </p:childTnLst>
                                </p:cTn>
                              </p:par>
                              <p:par>
                                <p:cTn id="724" presetID="10" presetClass="entr" presetSubtype="0" fill="hold" grpId="2" nodeType="withEffect">
                                  <p:stCondLst>
                                    <p:cond delay="1000"/>
                                  </p:stCondLst>
                                  <p:childTnLst>
                                    <p:set>
                                      <p:cBhvr>
                                        <p:cTn id="725" dur="1" fill="hold">
                                          <p:stCondLst>
                                            <p:cond delay="0"/>
                                          </p:stCondLst>
                                        </p:cTn>
                                        <p:tgtEl>
                                          <p:spTgt spid="427"/>
                                        </p:tgtEl>
                                        <p:attrNameLst>
                                          <p:attrName>style.visibility</p:attrName>
                                        </p:attrNameLst>
                                      </p:cBhvr>
                                      <p:to>
                                        <p:strVal val="visible"/>
                                      </p:to>
                                    </p:set>
                                    <p:animEffect transition="in" filter="fade">
                                      <p:cBhvr>
                                        <p:cTn id="726" dur="500"/>
                                        <p:tgtEl>
                                          <p:spTgt spid="427"/>
                                        </p:tgtEl>
                                      </p:cBhvr>
                                    </p:animEffect>
                                  </p:childTnLst>
                                </p:cTn>
                              </p:par>
                              <p:par>
                                <p:cTn id="727" presetID="10" presetClass="exit" presetSubtype="0" fill="hold" grpId="2" nodeType="withEffect">
                                  <p:stCondLst>
                                    <p:cond delay="1000"/>
                                  </p:stCondLst>
                                  <p:childTnLst>
                                    <p:animEffect transition="out" filter="fade">
                                      <p:cBhvr>
                                        <p:cTn id="728" dur="500"/>
                                        <p:tgtEl>
                                          <p:spTgt spid="426"/>
                                        </p:tgtEl>
                                      </p:cBhvr>
                                    </p:animEffect>
                                    <p:set>
                                      <p:cBhvr>
                                        <p:cTn id="729" dur="1" fill="hold">
                                          <p:stCondLst>
                                            <p:cond delay="499"/>
                                          </p:stCondLst>
                                        </p:cTn>
                                        <p:tgtEl>
                                          <p:spTgt spid="426"/>
                                        </p:tgtEl>
                                        <p:attrNameLst>
                                          <p:attrName>style.visibility</p:attrName>
                                        </p:attrNameLst>
                                      </p:cBhvr>
                                      <p:to>
                                        <p:strVal val="hidden"/>
                                      </p:to>
                                    </p:set>
                                  </p:childTnLst>
                                </p:cTn>
                              </p:par>
                              <p:par>
                                <p:cTn id="730" presetID="10" presetClass="entr" presetSubtype="0" fill="hold" grpId="1" nodeType="withEffect">
                                  <p:stCondLst>
                                    <p:cond delay="1500"/>
                                  </p:stCondLst>
                                  <p:childTnLst>
                                    <p:set>
                                      <p:cBhvr>
                                        <p:cTn id="731" dur="1" fill="hold">
                                          <p:stCondLst>
                                            <p:cond delay="0"/>
                                          </p:stCondLst>
                                        </p:cTn>
                                        <p:tgtEl>
                                          <p:spTgt spid="426"/>
                                        </p:tgtEl>
                                        <p:attrNameLst>
                                          <p:attrName>style.visibility</p:attrName>
                                        </p:attrNameLst>
                                      </p:cBhvr>
                                      <p:to>
                                        <p:strVal val="visible"/>
                                      </p:to>
                                    </p:set>
                                    <p:animEffect transition="in" filter="fade">
                                      <p:cBhvr>
                                        <p:cTn id="732" dur="500"/>
                                        <p:tgtEl>
                                          <p:spTgt spid="426"/>
                                        </p:tgtEl>
                                      </p:cBhvr>
                                    </p:animEffect>
                                  </p:childTnLst>
                                </p:cTn>
                              </p:par>
                              <p:par>
                                <p:cTn id="733" presetID="10" presetClass="exit" presetSubtype="0" fill="hold" grpId="3" nodeType="withEffect">
                                  <p:stCondLst>
                                    <p:cond delay="1500"/>
                                  </p:stCondLst>
                                  <p:childTnLst>
                                    <p:animEffect transition="out" filter="fade">
                                      <p:cBhvr>
                                        <p:cTn id="734" dur="500"/>
                                        <p:tgtEl>
                                          <p:spTgt spid="427"/>
                                        </p:tgtEl>
                                      </p:cBhvr>
                                    </p:animEffect>
                                    <p:set>
                                      <p:cBhvr>
                                        <p:cTn id="735" dur="1" fill="hold">
                                          <p:stCondLst>
                                            <p:cond delay="499"/>
                                          </p:stCondLst>
                                        </p:cTn>
                                        <p:tgtEl>
                                          <p:spTgt spid="427"/>
                                        </p:tgtEl>
                                        <p:attrNameLst>
                                          <p:attrName>style.visibility</p:attrName>
                                        </p:attrNameLst>
                                      </p:cBhvr>
                                      <p:to>
                                        <p:strVal val="hidden"/>
                                      </p:to>
                                    </p:set>
                                  </p:childTnLst>
                                </p:cTn>
                              </p:par>
                            </p:childTnLst>
                          </p:cTn>
                        </p:par>
                        <p:par>
                          <p:cTn id="736" fill="hold">
                            <p:stCondLst>
                              <p:cond delay="2500"/>
                            </p:stCondLst>
                            <p:childTnLst>
                              <p:par>
                                <p:cTn id="737" presetID="1" presetClass="entr" presetSubtype="0" fill="hold" grpId="0" nodeType="afterEffect">
                                  <p:stCondLst>
                                    <p:cond delay="0"/>
                                  </p:stCondLst>
                                  <p:childTnLst>
                                    <p:set>
                                      <p:cBhvr>
                                        <p:cTn id="738"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 grpId="0"/>
      <p:bldP spid="427" grpId="1"/>
      <p:bldP spid="427" grpId="2"/>
      <p:bldP spid="427" grpId="3"/>
      <p:bldP spid="426" grpId="0"/>
      <p:bldP spid="426" grpId="1"/>
      <p:bldP spid="426" grpId="2"/>
      <p:bldP spid="424" grpId="0"/>
      <p:bldP spid="424" grpId="1"/>
      <p:bldP spid="424" grpId="2"/>
      <p:bldP spid="425" grpId="0"/>
      <p:bldP spid="425" grpId="1"/>
      <p:bldP spid="425" grpId="2"/>
      <p:bldP spid="425" grpId="3"/>
      <p:bldP spid="423" grpId="0"/>
      <p:bldP spid="423" grpId="1"/>
      <p:bldP spid="423" grpId="2"/>
      <p:bldP spid="423" grpId="3"/>
      <p:bldP spid="422" grpId="0"/>
      <p:bldP spid="422" grpId="1"/>
      <p:bldP spid="422" grpId="2"/>
      <p:bldP spid="420" grpId="0"/>
      <p:bldP spid="420" grpId="1"/>
      <p:bldP spid="420" grpId="2"/>
      <p:bldP spid="421" grpId="0"/>
      <p:bldP spid="421" grpId="1"/>
      <p:bldP spid="421" grpId="2"/>
      <p:bldP spid="421" grpId="3"/>
      <p:bldP spid="418" grpId="0"/>
      <p:bldP spid="418" grpId="1"/>
      <p:bldP spid="418" grpId="2"/>
      <p:bldP spid="419" grpId="0"/>
      <p:bldP spid="419" grpId="1"/>
      <p:bldP spid="419" grpId="2"/>
      <p:bldP spid="419" grpId="3"/>
      <p:bldP spid="414" grpId="0"/>
      <p:bldP spid="414" grpId="1"/>
      <p:bldP spid="414" grpId="2"/>
      <p:bldP spid="417" grpId="0"/>
      <p:bldP spid="417" grpId="1"/>
      <p:bldP spid="417" grpId="2"/>
      <p:bldP spid="417" grpId="3"/>
      <p:bldP spid="416" grpId="0"/>
      <p:bldP spid="416" grpId="1"/>
      <p:bldP spid="416" grpId="2"/>
      <p:bldP spid="415" grpId="0"/>
      <p:bldP spid="415" grpId="1"/>
      <p:bldP spid="415" grpId="2"/>
      <p:bldP spid="415" grpId="3"/>
      <p:bldP spid="410" grpId="0"/>
      <p:bldP spid="410" grpId="1"/>
      <p:bldP spid="410" grpId="2"/>
      <p:bldP spid="411" grpId="0"/>
      <p:bldP spid="411" grpId="1"/>
      <p:bldP spid="411" grpId="2"/>
      <p:bldP spid="411" grpId="3"/>
      <p:bldP spid="401" grpId="0"/>
      <p:bldP spid="403" grpId="0"/>
      <p:bldP spid="404" grpId="0"/>
      <p:bldP spid="405" grpId="0"/>
      <p:bldP spid="406" grpId="0"/>
      <p:bldP spid="407" grpId="0"/>
      <p:bldP spid="408" grpId="0"/>
      <p:bldP spid="4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7013-7AEC-4631-A40E-1E5ED64BA778}"/>
              </a:ext>
            </a:extLst>
          </p:cNvPr>
          <p:cNvSpPr>
            <a:spLocks noGrp="1"/>
          </p:cNvSpPr>
          <p:nvPr>
            <p:ph type="title"/>
          </p:nvPr>
        </p:nvSpPr>
        <p:spPr/>
        <p:txBody>
          <a:bodyPr/>
          <a:lstStyle/>
          <a:p>
            <a:r>
              <a:rPr lang="en-CA" dirty="0">
                <a:solidFill>
                  <a:schemeClr val="accent2"/>
                </a:solidFill>
              </a:rPr>
              <a:t>One-time pad – Interactive demo</a:t>
            </a:r>
          </a:p>
        </p:txBody>
      </p:sp>
      <p:sp>
        <p:nvSpPr>
          <p:cNvPr id="3" name="Content Placeholder 2">
            <a:extLst>
              <a:ext uri="{FF2B5EF4-FFF2-40B4-BE49-F238E27FC236}">
                <a16:creationId xmlns:a16="http://schemas.microsoft.com/office/drawing/2014/main" id="{9FC92C76-23E9-4E0C-B882-7BF29ED6F905}"/>
              </a:ext>
            </a:extLst>
          </p:cNvPr>
          <p:cNvSpPr>
            <a:spLocks noGrp="1"/>
          </p:cNvSpPr>
          <p:nvPr>
            <p:ph idx="1"/>
          </p:nvPr>
        </p:nvSpPr>
        <p:spPr/>
        <p:txBody>
          <a:bodyPr/>
          <a:lstStyle/>
          <a:p>
            <a:pPr>
              <a:lnSpc>
                <a:spcPct val="100000"/>
              </a:lnSpc>
            </a:pPr>
            <a:r>
              <a:rPr lang="en-CA" dirty="0"/>
              <a:t>Visit </a:t>
            </a:r>
            <a:r>
              <a:rPr lang="en-CA" dirty="0">
                <a:hlinkClick r:id="rId2"/>
              </a:rPr>
              <a:t>https://ale.monster/otp</a:t>
            </a:r>
            <a:r>
              <a:rPr lang="en-CA" dirty="0"/>
              <a:t> for an interactive demo.</a:t>
            </a:r>
          </a:p>
          <a:p>
            <a:pPr lvl="1">
              <a:lnSpc>
                <a:spcPct val="100000"/>
              </a:lnSpc>
            </a:pPr>
            <a:r>
              <a:rPr lang="en-CA" dirty="0"/>
              <a:t>1. Convert your message to binary</a:t>
            </a:r>
          </a:p>
          <a:p>
            <a:pPr lvl="1">
              <a:lnSpc>
                <a:spcPct val="100000"/>
              </a:lnSpc>
            </a:pPr>
            <a:r>
              <a:rPr lang="en-CA" dirty="0"/>
              <a:t>2. Encrypt the message using a one-time pad</a:t>
            </a:r>
          </a:p>
          <a:p>
            <a:pPr lvl="1">
              <a:lnSpc>
                <a:spcPct val="100000"/>
              </a:lnSpc>
            </a:pPr>
            <a:r>
              <a:rPr lang="en-CA" dirty="0"/>
              <a:t>3. Decrypt a cyphertext using a one-time pad</a:t>
            </a:r>
          </a:p>
          <a:p>
            <a:pPr>
              <a:lnSpc>
                <a:spcPct val="100000"/>
              </a:lnSpc>
            </a:pPr>
            <a:endParaRPr lang="en-CA" dirty="0"/>
          </a:p>
        </p:txBody>
      </p:sp>
    </p:spTree>
    <p:extLst>
      <p:ext uri="{BB962C8B-B14F-4D97-AF65-F5344CB8AC3E}">
        <p14:creationId xmlns:p14="http://schemas.microsoft.com/office/powerpoint/2010/main" val="110070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5A26-9E33-40FF-9B95-C4040C9DFAE5}"/>
              </a:ext>
            </a:extLst>
          </p:cNvPr>
          <p:cNvSpPr>
            <a:spLocks noGrp="1"/>
          </p:cNvSpPr>
          <p:nvPr>
            <p:ph type="title"/>
          </p:nvPr>
        </p:nvSpPr>
        <p:spPr/>
        <p:txBody>
          <a:bodyPr/>
          <a:lstStyle/>
          <a:p>
            <a:r>
              <a:rPr lang="en-CA" dirty="0">
                <a:solidFill>
                  <a:schemeClr val="accent2"/>
                </a:solidFill>
              </a:rPr>
              <a:t>One-time pad – Perfect Secrecy</a:t>
            </a:r>
          </a:p>
        </p:txBody>
      </p:sp>
      <p:sp>
        <p:nvSpPr>
          <p:cNvPr id="3" name="Content Placeholder 2">
            <a:extLst>
              <a:ext uri="{FF2B5EF4-FFF2-40B4-BE49-F238E27FC236}">
                <a16:creationId xmlns:a16="http://schemas.microsoft.com/office/drawing/2014/main" id="{05F56815-6166-459C-85A7-67724E01DF70}"/>
              </a:ext>
            </a:extLst>
          </p:cNvPr>
          <p:cNvSpPr>
            <a:spLocks noGrp="1"/>
          </p:cNvSpPr>
          <p:nvPr>
            <p:ph idx="1"/>
          </p:nvPr>
        </p:nvSpPr>
        <p:spPr/>
        <p:txBody>
          <a:bodyPr>
            <a:normAutofit/>
          </a:bodyPr>
          <a:lstStyle/>
          <a:p>
            <a:pPr>
              <a:lnSpc>
                <a:spcPct val="110000"/>
              </a:lnSpc>
            </a:pPr>
            <a:r>
              <a:rPr lang="en-CA" dirty="0"/>
              <a:t>Perfect Secrecy when used only once.</a:t>
            </a:r>
          </a:p>
          <a:p>
            <a:pPr lvl="1">
              <a:lnSpc>
                <a:spcPct val="110000"/>
              </a:lnSpc>
            </a:pPr>
            <a:r>
              <a:rPr lang="en-CA" dirty="0"/>
              <a:t>If an attacker doesn’t know the pad, then the message can become anything.</a:t>
            </a:r>
          </a:p>
          <a:p>
            <a:pPr lvl="2">
              <a:lnSpc>
                <a:spcPct val="110000"/>
              </a:lnSpc>
            </a:pPr>
            <a:r>
              <a:rPr lang="en-CA" dirty="0"/>
              <a:t>Message: 0000010100010001000100100000010000001101000011110000000000010101000110110100111000001101000001100001111100011010</a:t>
            </a:r>
          </a:p>
        </p:txBody>
      </p:sp>
    </p:spTree>
    <p:extLst>
      <p:ext uri="{BB962C8B-B14F-4D97-AF65-F5344CB8AC3E}">
        <p14:creationId xmlns:p14="http://schemas.microsoft.com/office/powerpoint/2010/main" val="113720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5A26-9E33-40FF-9B95-C4040C9DFAE5}"/>
              </a:ext>
            </a:extLst>
          </p:cNvPr>
          <p:cNvSpPr>
            <a:spLocks noGrp="1"/>
          </p:cNvSpPr>
          <p:nvPr>
            <p:ph type="title"/>
          </p:nvPr>
        </p:nvSpPr>
        <p:spPr/>
        <p:txBody>
          <a:bodyPr/>
          <a:lstStyle/>
          <a:p>
            <a:r>
              <a:rPr lang="en-CA" dirty="0">
                <a:solidFill>
                  <a:schemeClr val="accent2"/>
                </a:solidFill>
              </a:rPr>
              <a:t>One-time pad – Perfect Secrecy</a:t>
            </a:r>
          </a:p>
        </p:txBody>
      </p:sp>
      <p:sp>
        <p:nvSpPr>
          <p:cNvPr id="3" name="Content Placeholder 2">
            <a:extLst>
              <a:ext uri="{FF2B5EF4-FFF2-40B4-BE49-F238E27FC236}">
                <a16:creationId xmlns:a16="http://schemas.microsoft.com/office/drawing/2014/main" id="{05F56815-6166-459C-85A7-67724E01DF70}"/>
              </a:ext>
            </a:extLst>
          </p:cNvPr>
          <p:cNvSpPr>
            <a:spLocks noGrp="1"/>
          </p:cNvSpPr>
          <p:nvPr>
            <p:ph idx="1"/>
          </p:nvPr>
        </p:nvSpPr>
        <p:spPr/>
        <p:txBody>
          <a:bodyPr>
            <a:normAutofit/>
          </a:bodyPr>
          <a:lstStyle/>
          <a:p>
            <a:pPr>
              <a:lnSpc>
                <a:spcPct val="110000"/>
              </a:lnSpc>
            </a:pPr>
            <a:r>
              <a:rPr lang="en-CA" dirty="0"/>
              <a:t>Perfect Secrecy when used only once.</a:t>
            </a:r>
          </a:p>
          <a:p>
            <a:pPr lvl="1">
              <a:lnSpc>
                <a:spcPct val="110000"/>
              </a:lnSpc>
            </a:pPr>
            <a:r>
              <a:rPr lang="en-CA" dirty="0"/>
              <a:t>If an attacker doesn’t know the pad, then the message can become anything.</a:t>
            </a:r>
          </a:p>
          <a:p>
            <a:pPr lvl="2">
              <a:lnSpc>
                <a:spcPct val="110000"/>
              </a:lnSpc>
            </a:pPr>
            <a:r>
              <a:rPr lang="en-CA" dirty="0"/>
              <a:t>Message: 0000010100010001000100100000010000001101000011110000000000010101000110110100111000001101000001100001111100011010</a:t>
            </a:r>
          </a:p>
          <a:p>
            <a:pPr lvl="2">
              <a:lnSpc>
                <a:spcPct val="110000"/>
              </a:lnSpc>
            </a:pPr>
            <a:endParaRPr lang="en-CA" dirty="0"/>
          </a:p>
          <a:p>
            <a:pPr lvl="2">
              <a:lnSpc>
                <a:spcPct val="110000"/>
              </a:lnSpc>
            </a:pPr>
            <a:r>
              <a:rPr lang="en-CA" dirty="0"/>
              <a:t>Pad 1: 0100000101110100011101000110000101100011011010110010000001110100011011110110111001101001011001110110100001110100</a:t>
            </a:r>
          </a:p>
        </p:txBody>
      </p:sp>
    </p:spTree>
    <p:extLst>
      <p:ext uri="{BB962C8B-B14F-4D97-AF65-F5344CB8AC3E}">
        <p14:creationId xmlns:p14="http://schemas.microsoft.com/office/powerpoint/2010/main" val="148402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5A26-9E33-40FF-9B95-C4040C9DFAE5}"/>
              </a:ext>
            </a:extLst>
          </p:cNvPr>
          <p:cNvSpPr>
            <a:spLocks noGrp="1"/>
          </p:cNvSpPr>
          <p:nvPr>
            <p:ph type="title"/>
          </p:nvPr>
        </p:nvSpPr>
        <p:spPr/>
        <p:txBody>
          <a:bodyPr/>
          <a:lstStyle/>
          <a:p>
            <a:r>
              <a:rPr lang="en-CA" dirty="0">
                <a:solidFill>
                  <a:schemeClr val="accent2"/>
                </a:solidFill>
              </a:rPr>
              <a:t>One-time pad – Perfect Secrecy</a:t>
            </a:r>
          </a:p>
        </p:txBody>
      </p:sp>
      <p:sp>
        <p:nvSpPr>
          <p:cNvPr id="3" name="Content Placeholder 2">
            <a:extLst>
              <a:ext uri="{FF2B5EF4-FFF2-40B4-BE49-F238E27FC236}">
                <a16:creationId xmlns:a16="http://schemas.microsoft.com/office/drawing/2014/main" id="{05F56815-6166-459C-85A7-67724E01DF70}"/>
              </a:ext>
            </a:extLst>
          </p:cNvPr>
          <p:cNvSpPr>
            <a:spLocks noGrp="1"/>
          </p:cNvSpPr>
          <p:nvPr>
            <p:ph idx="1"/>
          </p:nvPr>
        </p:nvSpPr>
        <p:spPr/>
        <p:txBody>
          <a:bodyPr>
            <a:normAutofit/>
          </a:bodyPr>
          <a:lstStyle/>
          <a:p>
            <a:pPr>
              <a:lnSpc>
                <a:spcPct val="110000"/>
              </a:lnSpc>
            </a:pPr>
            <a:r>
              <a:rPr lang="en-CA" dirty="0"/>
              <a:t>Perfect Secrecy when used only once.</a:t>
            </a:r>
          </a:p>
          <a:p>
            <a:pPr lvl="1">
              <a:lnSpc>
                <a:spcPct val="110000"/>
              </a:lnSpc>
            </a:pPr>
            <a:r>
              <a:rPr lang="en-CA" dirty="0"/>
              <a:t>If an attacker doesn’t know the pad, then the message can become anything.</a:t>
            </a:r>
          </a:p>
          <a:p>
            <a:pPr lvl="2">
              <a:lnSpc>
                <a:spcPct val="110000"/>
              </a:lnSpc>
            </a:pPr>
            <a:r>
              <a:rPr lang="en-CA" dirty="0"/>
              <a:t>Message: 0000010100010001000100100000010000001101000011110000000000010101000110110100111000001101000001100001111100011010</a:t>
            </a:r>
          </a:p>
          <a:p>
            <a:pPr marL="914400" lvl="2" indent="0">
              <a:lnSpc>
                <a:spcPct val="110000"/>
              </a:lnSpc>
              <a:buNone/>
            </a:pPr>
            <a:endParaRPr lang="en-CA" dirty="0"/>
          </a:p>
          <a:p>
            <a:pPr lvl="2">
              <a:lnSpc>
                <a:spcPct val="110000"/>
              </a:lnSpc>
            </a:pPr>
            <a:r>
              <a:rPr lang="en-CA" dirty="0"/>
              <a:t>Pad 2: 0100010001100101011001100110010101101110011001000010000001100001011101000010000001100100011000010111011101101110</a:t>
            </a:r>
          </a:p>
        </p:txBody>
      </p:sp>
    </p:spTree>
    <p:extLst>
      <p:ext uri="{BB962C8B-B14F-4D97-AF65-F5344CB8AC3E}">
        <p14:creationId xmlns:p14="http://schemas.microsoft.com/office/powerpoint/2010/main" val="365396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310F-6F65-4D06-9890-A5B3A12506FE}"/>
              </a:ext>
            </a:extLst>
          </p:cNvPr>
          <p:cNvSpPr>
            <a:spLocks noGrp="1"/>
          </p:cNvSpPr>
          <p:nvPr>
            <p:ph type="title"/>
          </p:nvPr>
        </p:nvSpPr>
        <p:spPr/>
        <p:txBody>
          <a:bodyPr/>
          <a:lstStyle/>
          <a:p>
            <a:r>
              <a:rPr lang="en-CA" dirty="0">
                <a:solidFill>
                  <a:schemeClr val="accent2"/>
                </a:solidFill>
              </a:rPr>
              <a:t>One-time pad – BIG Problem!</a:t>
            </a:r>
          </a:p>
        </p:txBody>
      </p:sp>
      <p:sp>
        <p:nvSpPr>
          <p:cNvPr id="3" name="Content Placeholder 2">
            <a:extLst>
              <a:ext uri="{FF2B5EF4-FFF2-40B4-BE49-F238E27FC236}">
                <a16:creationId xmlns:a16="http://schemas.microsoft.com/office/drawing/2014/main" id="{355F0C86-27A2-416F-9BD2-0A5207495882}"/>
              </a:ext>
            </a:extLst>
          </p:cNvPr>
          <p:cNvSpPr>
            <a:spLocks noGrp="1"/>
          </p:cNvSpPr>
          <p:nvPr>
            <p:ph idx="1"/>
          </p:nvPr>
        </p:nvSpPr>
        <p:spPr/>
        <p:txBody>
          <a:bodyPr/>
          <a:lstStyle/>
          <a:p>
            <a:pPr>
              <a:lnSpc>
                <a:spcPct val="100000"/>
              </a:lnSpc>
            </a:pPr>
            <a:r>
              <a:rPr lang="en-CA" dirty="0"/>
              <a:t>If the pad is used more than once, an attacker can obtain the pad by guessing words that were transmitted.</a:t>
            </a:r>
          </a:p>
          <a:p>
            <a:pPr lvl="1">
              <a:lnSpc>
                <a:spcPct val="100000"/>
              </a:lnSpc>
            </a:pPr>
            <a:r>
              <a:rPr lang="en-CA" dirty="0"/>
              <a:t>Crib-dragging</a:t>
            </a:r>
          </a:p>
          <a:p>
            <a:pPr lvl="1">
              <a:lnSpc>
                <a:spcPct val="100000"/>
              </a:lnSpc>
            </a:pPr>
            <a:r>
              <a:rPr lang="en-CA" dirty="0"/>
              <a:t>Known-plaintext attack</a:t>
            </a:r>
          </a:p>
          <a:p>
            <a:pPr lvl="1">
              <a:lnSpc>
                <a:spcPct val="100000"/>
              </a:lnSpc>
            </a:pPr>
            <a:endParaRPr lang="en-CA" dirty="0"/>
          </a:p>
          <a:p>
            <a:pPr lvl="1">
              <a:lnSpc>
                <a:spcPct val="100000"/>
              </a:lnSpc>
            </a:pPr>
            <a:endParaRPr lang="en-CA" dirty="0"/>
          </a:p>
          <a:p>
            <a:pPr lvl="1">
              <a:lnSpc>
                <a:spcPct val="100000"/>
              </a:lnSpc>
            </a:pPr>
            <a:r>
              <a:rPr lang="en-CA" dirty="0"/>
              <a:t>Maybe DEMO</a:t>
            </a:r>
          </a:p>
          <a:p>
            <a:endParaRPr lang="en-CA" dirty="0"/>
          </a:p>
        </p:txBody>
      </p:sp>
    </p:spTree>
    <p:extLst>
      <p:ext uri="{BB962C8B-B14F-4D97-AF65-F5344CB8AC3E}">
        <p14:creationId xmlns:p14="http://schemas.microsoft.com/office/powerpoint/2010/main" val="376877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DBD66-481F-42D4-9542-B3800379C63B}"/>
              </a:ext>
            </a:extLst>
          </p:cNvPr>
          <p:cNvSpPr>
            <a:spLocks noGrp="1"/>
          </p:cNvSpPr>
          <p:nvPr>
            <p:ph type="title"/>
          </p:nvPr>
        </p:nvSpPr>
        <p:spPr/>
        <p:txBody>
          <a:bodyPr/>
          <a:lstStyle/>
          <a:p>
            <a:r>
              <a:rPr lang="en-US" dirty="0">
                <a:solidFill>
                  <a:srgbClr val="C00000"/>
                </a:solidFill>
              </a:rPr>
              <a:t>Cryptography</a:t>
            </a:r>
          </a:p>
        </p:txBody>
      </p:sp>
      <p:sp>
        <p:nvSpPr>
          <p:cNvPr id="5" name="Content Placeholder 4">
            <a:extLst>
              <a:ext uri="{FF2B5EF4-FFF2-40B4-BE49-F238E27FC236}">
                <a16:creationId xmlns:a16="http://schemas.microsoft.com/office/drawing/2014/main" id="{6A7810FC-C4C9-449A-BDA5-BBCD867A295A}"/>
              </a:ext>
            </a:extLst>
          </p:cNvPr>
          <p:cNvSpPr>
            <a:spLocks noGrp="1"/>
          </p:cNvSpPr>
          <p:nvPr>
            <p:ph idx="1"/>
          </p:nvPr>
        </p:nvSpPr>
        <p:spPr/>
        <p:txBody>
          <a:bodyPr>
            <a:normAutofit fontScale="85000" lnSpcReduction="20000"/>
          </a:bodyPr>
          <a:lstStyle/>
          <a:p>
            <a:pPr>
              <a:lnSpc>
                <a:spcPct val="110000"/>
              </a:lnSpc>
            </a:pPr>
            <a:r>
              <a:rPr lang="en-CA" dirty="0"/>
              <a:t>The term cryptography comes from Greek and literally means secret writing.</a:t>
            </a:r>
            <a:br>
              <a:rPr lang="en-CA" dirty="0"/>
            </a:br>
            <a:r>
              <a:rPr lang="en-CA" dirty="0"/>
              <a:t> </a:t>
            </a:r>
          </a:p>
          <a:p>
            <a:pPr>
              <a:lnSpc>
                <a:spcPct val="110000"/>
              </a:lnSpc>
            </a:pPr>
            <a:r>
              <a:rPr lang="en-CA" dirty="0"/>
              <a:t>Today, cryptography allows us to pursue the ultimate goal of data confidentiality, data integrity, authentication, and non-repudiation.</a:t>
            </a:r>
            <a:br>
              <a:rPr lang="en-CA" dirty="0"/>
            </a:br>
            <a:r>
              <a:rPr lang="en-CA" dirty="0"/>
              <a:t> </a:t>
            </a:r>
          </a:p>
          <a:p>
            <a:pPr>
              <a:lnSpc>
                <a:spcPct val="110000"/>
              </a:lnSpc>
            </a:pPr>
            <a:r>
              <a:rPr lang="en-CA" dirty="0"/>
              <a:t>We have been using cryptography for thousands of years. We know the Romans and Greeks used cyphers.</a:t>
            </a:r>
            <a:br>
              <a:rPr lang="en-CA" dirty="0"/>
            </a:br>
            <a:r>
              <a:rPr lang="en-CA" dirty="0"/>
              <a:t> </a:t>
            </a:r>
          </a:p>
          <a:p>
            <a:pPr>
              <a:lnSpc>
                <a:spcPct val="110000"/>
              </a:lnSpc>
            </a:pPr>
            <a:r>
              <a:rPr lang="en-CA" dirty="0"/>
              <a:t>The Mesopotamians used ciphers as early as 1500 BCE. </a:t>
            </a:r>
          </a:p>
          <a:p>
            <a:endParaRPr lang="en-US" sz="2400" dirty="0"/>
          </a:p>
        </p:txBody>
      </p:sp>
    </p:spTree>
    <p:extLst>
      <p:ext uri="{BB962C8B-B14F-4D97-AF65-F5344CB8AC3E}">
        <p14:creationId xmlns:p14="http://schemas.microsoft.com/office/powerpoint/2010/main" val="2295062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1261-8121-41A9-9F4F-D15719EEEBBB}"/>
              </a:ext>
            </a:extLst>
          </p:cNvPr>
          <p:cNvSpPr>
            <a:spLocks noGrp="1"/>
          </p:cNvSpPr>
          <p:nvPr>
            <p:ph type="title"/>
          </p:nvPr>
        </p:nvSpPr>
        <p:spPr/>
        <p:txBody>
          <a:bodyPr/>
          <a:lstStyle/>
          <a:p>
            <a:r>
              <a:rPr lang="en-CA" dirty="0">
                <a:solidFill>
                  <a:schemeClr val="accent2"/>
                </a:solidFill>
              </a:rPr>
              <a:t>Cryptographic Hashes</a:t>
            </a:r>
          </a:p>
        </p:txBody>
      </p:sp>
      <p:sp>
        <p:nvSpPr>
          <p:cNvPr id="3" name="Content Placeholder 2">
            <a:extLst>
              <a:ext uri="{FF2B5EF4-FFF2-40B4-BE49-F238E27FC236}">
                <a16:creationId xmlns:a16="http://schemas.microsoft.com/office/drawing/2014/main" id="{00B04C4D-0326-42FD-ADB8-4AD54106236E}"/>
              </a:ext>
            </a:extLst>
          </p:cNvPr>
          <p:cNvSpPr>
            <a:spLocks noGrp="1"/>
          </p:cNvSpPr>
          <p:nvPr>
            <p:ph idx="1"/>
          </p:nvPr>
        </p:nvSpPr>
        <p:spPr/>
        <p:txBody>
          <a:bodyPr/>
          <a:lstStyle/>
          <a:p>
            <a:pPr marL="390240" indent="-293040">
              <a:lnSpc>
                <a:spcPct val="100000"/>
              </a:lnSpc>
              <a:spcBef>
                <a:spcPts val="1001"/>
              </a:spcBef>
              <a:buClr>
                <a:srgbClr val="996633"/>
              </a:buClr>
              <a:buSzPct val="45000"/>
              <a:buFont typeface="Wingdings" charset="2"/>
              <a:buChar char=""/>
              <a:tabLst>
                <a:tab pos="390240" algn="l"/>
                <a:tab pos="485280" algn="l"/>
                <a:tab pos="892800" algn="l"/>
                <a:tab pos="1300320" algn="l"/>
                <a:tab pos="1708200" algn="l"/>
                <a:tab pos="2115720" algn="l"/>
                <a:tab pos="2523240" algn="l"/>
                <a:tab pos="2930760" algn="l"/>
                <a:tab pos="3338280" algn="l"/>
                <a:tab pos="3745800" algn="l"/>
                <a:tab pos="4153320" algn="l"/>
                <a:tab pos="4561200" algn="l"/>
                <a:tab pos="4968720" algn="l"/>
                <a:tab pos="5376240" algn="l"/>
                <a:tab pos="5783760" algn="l"/>
                <a:tab pos="6191280" algn="l"/>
                <a:tab pos="6598800" algn="l"/>
                <a:tab pos="7006320" algn="l"/>
                <a:tab pos="7414200" algn="l"/>
                <a:tab pos="7821720" algn="l"/>
                <a:tab pos="8229240" algn="l"/>
              </a:tabLst>
            </a:pPr>
            <a:r>
              <a:rPr lang="en-CA" sz="2800" b="0" strike="noStrike" spc="-1" dirty="0">
                <a:solidFill>
                  <a:srgbClr val="000000"/>
                </a:solidFill>
                <a:latin typeface="Verdana"/>
                <a:ea typeface="Verdana"/>
              </a:rPr>
              <a:t>A cryptographic hash function is a procedure that takes a block of data and returns a fixed-size bit string, the (cryptographic) hash value.</a:t>
            </a:r>
            <a:br>
              <a:rPr lang="en-CA" dirty="0"/>
            </a:br>
            <a:r>
              <a:rPr lang="en-CA" sz="2800" b="0" strike="noStrike" spc="-1" dirty="0">
                <a:solidFill>
                  <a:srgbClr val="000000"/>
                </a:solidFill>
                <a:latin typeface="Verdana"/>
                <a:ea typeface="Verdana"/>
              </a:rPr>
              <a:t> </a:t>
            </a:r>
            <a:endParaRPr lang="en-CA" sz="2800" b="0" strike="noStrike" spc="-1" dirty="0">
              <a:latin typeface="Arial"/>
            </a:endParaRPr>
          </a:p>
          <a:p>
            <a:pPr marL="390240" indent="-293040">
              <a:lnSpc>
                <a:spcPct val="100000"/>
              </a:lnSpc>
              <a:spcBef>
                <a:spcPts val="1001"/>
              </a:spcBef>
              <a:buClr>
                <a:srgbClr val="996633"/>
              </a:buClr>
              <a:buSzPct val="45000"/>
              <a:buFont typeface="Wingdings" charset="2"/>
              <a:buChar char=""/>
              <a:tabLst>
                <a:tab pos="390240" algn="l"/>
                <a:tab pos="485280" algn="l"/>
                <a:tab pos="892800" algn="l"/>
                <a:tab pos="1300320" algn="l"/>
                <a:tab pos="1708200" algn="l"/>
                <a:tab pos="2115720" algn="l"/>
                <a:tab pos="2523240" algn="l"/>
                <a:tab pos="2930760" algn="l"/>
                <a:tab pos="3338280" algn="l"/>
                <a:tab pos="3745800" algn="l"/>
                <a:tab pos="4153320" algn="l"/>
                <a:tab pos="4561200" algn="l"/>
                <a:tab pos="4968720" algn="l"/>
                <a:tab pos="5376240" algn="l"/>
                <a:tab pos="5783760" algn="l"/>
                <a:tab pos="6191280" algn="l"/>
                <a:tab pos="6598800" algn="l"/>
                <a:tab pos="7006320" algn="l"/>
                <a:tab pos="7414200" algn="l"/>
                <a:tab pos="7821720" algn="l"/>
                <a:tab pos="8229240" algn="l"/>
              </a:tabLst>
            </a:pPr>
            <a:r>
              <a:rPr lang="en-CA" sz="2800" b="0" strike="noStrike" spc="-1" dirty="0">
                <a:solidFill>
                  <a:srgbClr val="000000"/>
                </a:solidFill>
                <a:latin typeface="Verdana"/>
                <a:ea typeface="Verdana"/>
              </a:rPr>
              <a:t>Any change to the data will change the hash value. The data to be encoded is often called the "message," and the hash value is sometimes called the message digest or simply digest.</a:t>
            </a:r>
            <a:endParaRPr lang="en-CA" sz="2800" b="0" strike="noStrike" spc="-1" dirty="0">
              <a:latin typeface="Arial"/>
            </a:endParaRPr>
          </a:p>
        </p:txBody>
      </p:sp>
    </p:spTree>
    <p:extLst>
      <p:ext uri="{BB962C8B-B14F-4D97-AF65-F5344CB8AC3E}">
        <p14:creationId xmlns:p14="http://schemas.microsoft.com/office/powerpoint/2010/main" val="524949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C2D4-C121-4547-8501-5ACCD624264E}"/>
              </a:ext>
            </a:extLst>
          </p:cNvPr>
          <p:cNvSpPr>
            <a:spLocks noGrp="1"/>
          </p:cNvSpPr>
          <p:nvPr>
            <p:ph type="title"/>
          </p:nvPr>
        </p:nvSpPr>
        <p:spPr/>
        <p:txBody>
          <a:bodyPr/>
          <a:lstStyle/>
          <a:p>
            <a:r>
              <a:rPr lang="en-CA" dirty="0">
                <a:solidFill>
                  <a:schemeClr val="accent2"/>
                </a:solidFill>
              </a:rPr>
              <a:t>Cryptographic Hashes</a:t>
            </a:r>
          </a:p>
        </p:txBody>
      </p:sp>
      <p:sp>
        <p:nvSpPr>
          <p:cNvPr id="3" name="Content Placeholder 2">
            <a:extLst>
              <a:ext uri="{FF2B5EF4-FFF2-40B4-BE49-F238E27FC236}">
                <a16:creationId xmlns:a16="http://schemas.microsoft.com/office/drawing/2014/main" id="{418AF481-AAB5-4593-8DB4-1DD829E2F106}"/>
              </a:ext>
            </a:extLst>
          </p:cNvPr>
          <p:cNvSpPr>
            <a:spLocks noGrp="1"/>
          </p:cNvSpPr>
          <p:nvPr>
            <p:ph idx="1"/>
          </p:nvPr>
        </p:nvSpPr>
        <p:spPr/>
        <p:txBody>
          <a:bodyPr/>
          <a:lstStyle/>
          <a:p>
            <a:pPr>
              <a:lnSpc>
                <a:spcPct val="100000"/>
              </a:lnSpc>
            </a:pPr>
            <a:r>
              <a:rPr lang="en-CA" dirty="0"/>
              <a:t>It should be noted that hashes are not really ”encryption” since the original data is not in the hash output.</a:t>
            </a:r>
            <a:br>
              <a:rPr lang="en-CA" dirty="0"/>
            </a:br>
            <a:r>
              <a:rPr lang="en-CA" dirty="0"/>
              <a:t> </a:t>
            </a:r>
          </a:p>
          <a:p>
            <a:pPr>
              <a:lnSpc>
                <a:spcPct val="100000"/>
              </a:lnSpc>
            </a:pPr>
            <a:r>
              <a:rPr lang="en-CA" dirty="0"/>
              <a:t>We should not be able to ”unencrypt” a hash.</a:t>
            </a:r>
          </a:p>
          <a:p>
            <a:endParaRPr lang="en-CA" dirty="0"/>
          </a:p>
        </p:txBody>
      </p:sp>
    </p:spTree>
    <p:extLst>
      <p:ext uri="{BB962C8B-B14F-4D97-AF65-F5344CB8AC3E}">
        <p14:creationId xmlns:p14="http://schemas.microsoft.com/office/powerpoint/2010/main" val="2972568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012B-6E04-4EBE-B5C7-7C8BDEEE2EA9}"/>
              </a:ext>
            </a:extLst>
          </p:cNvPr>
          <p:cNvSpPr>
            <a:spLocks noGrp="1"/>
          </p:cNvSpPr>
          <p:nvPr>
            <p:ph type="title"/>
          </p:nvPr>
        </p:nvSpPr>
        <p:spPr/>
        <p:txBody>
          <a:bodyPr/>
          <a:lstStyle/>
          <a:p>
            <a:r>
              <a:rPr lang="en-CA" dirty="0">
                <a:solidFill>
                  <a:schemeClr val="accent2"/>
                </a:solidFill>
              </a:rPr>
              <a:t>Cryptographic Hashes</a:t>
            </a:r>
          </a:p>
        </p:txBody>
      </p:sp>
      <p:pic>
        <p:nvPicPr>
          <p:cNvPr id="4" name="Picture 2">
            <a:extLst>
              <a:ext uri="{FF2B5EF4-FFF2-40B4-BE49-F238E27FC236}">
                <a16:creationId xmlns:a16="http://schemas.microsoft.com/office/drawing/2014/main" id="{03859D8B-44C0-4DFD-B3E3-87B152C3C710}"/>
              </a:ext>
            </a:extLst>
          </p:cNvPr>
          <p:cNvPicPr>
            <a:picLocks noGrp="1"/>
          </p:cNvPicPr>
          <p:nvPr>
            <p:ph idx="1"/>
          </p:nvPr>
        </p:nvPicPr>
        <p:blipFill>
          <a:blip r:embed="rId2"/>
          <a:stretch/>
        </p:blipFill>
        <p:spPr>
          <a:xfrm>
            <a:off x="2975818" y="1825625"/>
            <a:ext cx="6240363" cy="4351338"/>
          </a:xfrm>
          <a:prstGeom prst="rect">
            <a:avLst/>
          </a:prstGeom>
          <a:ln>
            <a:noFill/>
          </a:ln>
        </p:spPr>
      </p:pic>
    </p:spTree>
    <p:extLst>
      <p:ext uri="{BB962C8B-B14F-4D97-AF65-F5344CB8AC3E}">
        <p14:creationId xmlns:p14="http://schemas.microsoft.com/office/powerpoint/2010/main" val="405064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2B31-32B2-4F09-AC6B-54641C02C47B}"/>
              </a:ext>
            </a:extLst>
          </p:cNvPr>
          <p:cNvSpPr>
            <a:spLocks noGrp="1"/>
          </p:cNvSpPr>
          <p:nvPr>
            <p:ph type="title"/>
          </p:nvPr>
        </p:nvSpPr>
        <p:spPr/>
        <p:txBody>
          <a:bodyPr/>
          <a:lstStyle/>
          <a:p>
            <a:r>
              <a:rPr lang="en-CA" dirty="0">
                <a:solidFill>
                  <a:schemeClr val="accent2"/>
                </a:solidFill>
              </a:rPr>
              <a:t>Cryptographic Hashes</a:t>
            </a:r>
          </a:p>
        </p:txBody>
      </p:sp>
      <p:sp>
        <p:nvSpPr>
          <p:cNvPr id="3" name="Content Placeholder 2">
            <a:extLst>
              <a:ext uri="{FF2B5EF4-FFF2-40B4-BE49-F238E27FC236}">
                <a16:creationId xmlns:a16="http://schemas.microsoft.com/office/drawing/2014/main" id="{612B3F23-61A9-42C9-BA38-92C3115797A1}"/>
              </a:ext>
            </a:extLst>
          </p:cNvPr>
          <p:cNvSpPr>
            <a:spLocks noGrp="1"/>
          </p:cNvSpPr>
          <p:nvPr>
            <p:ph idx="1"/>
          </p:nvPr>
        </p:nvSpPr>
        <p:spPr/>
        <p:txBody>
          <a:bodyPr>
            <a:normAutofit fontScale="92500" lnSpcReduction="10000"/>
          </a:bodyPr>
          <a:lstStyle/>
          <a:p>
            <a:pPr marL="390240" indent="-293040">
              <a:lnSpc>
                <a:spcPct val="110000"/>
              </a:lnSpc>
              <a:spcBef>
                <a:spcPts val="1001"/>
              </a:spcBef>
              <a:buClr>
                <a:srgbClr val="996633"/>
              </a:buClr>
              <a:buSzPct val="45000"/>
              <a:buFont typeface="Wingdings" charset="2"/>
              <a:buChar char=""/>
              <a:tabLst>
                <a:tab pos="390240" algn="l"/>
                <a:tab pos="485280" algn="l"/>
                <a:tab pos="892800" algn="l"/>
                <a:tab pos="1300320" algn="l"/>
                <a:tab pos="1708200" algn="l"/>
                <a:tab pos="2115720" algn="l"/>
                <a:tab pos="2523240" algn="l"/>
                <a:tab pos="2930760" algn="l"/>
                <a:tab pos="3338280" algn="l"/>
                <a:tab pos="3745800" algn="l"/>
                <a:tab pos="4153320" algn="l"/>
                <a:tab pos="4561200" algn="l"/>
                <a:tab pos="4968720" algn="l"/>
                <a:tab pos="5376240" algn="l"/>
                <a:tab pos="5783760" algn="l"/>
                <a:tab pos="6191280" algn="l"/>
                <a:tab pos="6598800" algn="l"/>
                <a:tab pos="7006320" algn="l"/>
                <a:tab pos="7414200" algn="l"/>
                <a:tab pos="7821720" algn="l"/>
                <a:tab pos="8229240" algn="l"/>
              </a:tabLst>
            </a:pPr>
            <a:r>
              <a:rPr lang="en-CA" sz="2800" b="0" strike="noStrike" spc="-1" dirty="0">
                <a:solidFill>
                  <a:srgbClr val="000000"/>
                </a:solidFill>
                <a:latin typeface="Verdana"/>
                <a:ea typeface="Verdana"/>
              </a:rPr>
              <a:t>A good hash function has the following characteristics :</a:t>
            </a:r>
            <a:br>
              <a:rPr lang="en-CA" dirty="0"/>
            </a:br>
            <a:r>
              <a:rPr lang="en-CA" sz="2800" b="0" strike="noStrike" spc="-1" dirty="0">
                <a:solidFill>
                  <a:srgbClr val="000000"/>
                </a:solidFill>
                <a:latin typeface="Verdana"/>
                <a:ea typeface="Verdana"/>
              </a:rPr>
              <a:t> </a:t>
            </a:r>
            <a:endParaRPr lang="en-CA" sz="2800" b="0" strike="noStrike" spc="-1" dirty="0">
              <a:latin typeface="Arial"/>
            </a:endParaRPr>
          </a:p>
          <a:p>
            <a:pPr marL="1010520" lvl="1" indent="-456480">
              <a:lnSpc>
                <a:spcPct val="110000"/>
              </a:lnSpc>
              <a:spcBef>
                <a:spcPts val="499"/>
              </a:spcBef>
              <a:buClr>
                <a:srgbClr val="996633"/>
              </a:buClr>
              <a:buSzPct val="45000"/>
              <a:buFont typeface="Calibri Light"/>
              <a:buAutoNum type="arabicPeriod"/>
              <a:tabLst>
                <a:tab pos="390240" algn="l"/>
                <a:tab pos="485280" algn="l"/>
                <a:tab pos="892800" algn="l"/>
                <a:tab pos="1300320" algn="l"/>
                <a:tab pos="1708200" algn="l"/>
                <a:tab pos="2115720" algn="l"/>
                <a:tab pos="2523240" algn="l"/>
                <a:tab pos="2930760" algn="l"/>
                <a:tab pos="3338280" algn="l"/>
                <a:tab pos="3745800" algn="l"/>
                <a:tab pos="4153320" algn="l"/>
                <a:tab pos="4561200" algn="l"/>
                <a:tab pos="4968720" algn="l"/>
                <a:tab pos="5376240" algn="l"/>
                <a:tab pos="5783760" algn="l"/>
                <a:tab pos="6191280" algn="l"/>
                <a:tab pos="6598800" algn="l"/>
                <a:tab pos="7006320" algn="l"/>
                <a:tab pos="7414200" algn="l"/>
                <a:tab pos="7821720" algn="l"/>
                <a:tab pos="8229240" algn="l"/>
              </a:tabLst>
            </a:pPr>
            <a:r>
              <a:rPr lang="en-CA" sz="2400" b="0" strike="noStrike" spc="-1" dirty="0">
                <a:solidFill>
                  <a:srgbClr val="000000"/>
                </a:solidFill>
                <a:latin typeface="Verdana"/>
                <a:ea typeface="Verdana"/>
              </a:rPr>
              <a:t>It is easy to compute a hash for any given data</a:t>
            </a:r>
            <a:br>
              <a:rPr lang="en-CA" dirty="0"/>
            </a:br>
            <a:r>
              <a:rPr lang="en-CA" sz="2400" b="0" strike="noStrike" spc="-1" dirty="0">
                <a:solidFill>
                  <a:srgbClr val="000000"/>
                </a:solidFill>
                <a:latin typeface="Verdana"/>
                <a:ea typeface="Verdana"/>
              </a:rPr>
              <a:t> </a:t>
            </a:r>
            <a:endParaRPr lang="en-CA" sz="2400" b="0" strike="noStrike" spc="-1" dirty="0">
              <a:latin typeface="Arial"/>
            </a:endParaRPr>
          </a:p>
          <a:p>
            <a:pPr marL="1010520" lvl="1" indent="-456480">
              <a:lnSpc>
                <a:spcPct val="110000"/>
              </a:lnSpc>
              <a:spcBef>
                <a:spcPts val="499"/>
              </a:spcBef>
              <a:buClr>
                <a:srgbClr val="996633"/>
              </a:buClr>
              <a:buSzPct val="45000"/>
              <a:buFont typeface="Calibri Light"/>
              <a:buAutoNum type="arabicPeriod"/>
              <a:tabLst>
                <a:tab pos="390240" algn="l"/>
                <a:tab pos="485280" algn="l"/>
                <a:tab pos="892800" algn="l"/>
                <a:tab pos="1300320" algn="l"/>
                <a:tab pos="1708200" algn="l"/>
                <a:tab pos="2115720" algn="l"/>
                <a:tab pos="2523240" algn="l"/>
                <a:tab pos="2930760" algn="l"/>
                <a:tab pos="3338280" algn="l"/>
                <a:tab pos="3745800" algn="l"/>
                <a:tab pos="4153320" algn="l"/>
                <a:tab pos="4561200" algn="l"/>
                <a:tab pos="4968720" algn="l"/>
                <a:tab pos="5376240" algn="l"/>
                <a:tab pos="5783760" algn="l"/>
                <a:tab pos="6191280" algn="l"/>
                <a:tab pos="6598800" algn="l"/>
                <a:tab pos="7006320" algn="l"/>
                <a:tab pos="7414200" algn="l"/>
                <a:tab pos="7821720" algn="l"/>
                <a:tab pos="8229240" algn="l"/>
              </a:tabLst>
            </a:pPr>
            <a:r>
              <a:rPr lang="en-CA" sz="2400" b="0" strike="noStrike" spc="-1" dirty="0">
                <a:solidFill>
                  <a:srgbClr val="000000"/>
                </a:solidFill>
                <a:latin typeface="Verdana"/>
                <a:ea typeface="Verdana"/>
              </a:rPr>
              <a:t>It is not possible to extract the original message from the hash</a:t>
            </a:r>
            <a:br>
              <a:rPr lang="en-CA" dirty="0"/>
            </a:br>
            <a:r>
              <a:rPr lang="en-CA" sz="2400" b="0" strike="noStrike" spc="-1" dirty="0">
                <a:solidFill>
                  <a:srgbClr val="000000"/>
                </a:solidFill>
                <a:latin typeface="Verdana"/>
                <a:ea typeface="Verdana"/>
              </a:rPr>
              <a:t> </a:t>
            </a:r>
            <a:endParaRPr lang="en-CA" sz="2400" b="0" strike="noStrike" spc="-1" dirty="0">
              <a:latin typeface="Arial"/>
            </a:endParaRPr>
          </a:p>
          <a:p>
            <a:pPr marL="1010520" lvl="1" indent="-456480">
              <a:lnSpc>
                <a:spcPct val="110000"/>
              </a:lnSpc>
              <a:spcBef>
                <a:spcPts val="499"/>
              </a:spcBef>
              <a:buClr>
                <a:srgbClr val="996633"/>
              </a:buClr>
              <a:buSzPct val="45000"/>
              <a:buFont typeface="Calibri Light"/>
              <a:buAutoNum type="arabicPeriod"/>
              <a:tabLst>
                <a:tab pos="390240" algn="l"/>
                <a:tab pos="485280" algn="l"/>
                <a:tab pos="892800" algn="l"/>
                <a:tab pos="1300320" algn="l"/>
                <a:tab pos="1708200" algn="l"/>
                <a:tab pos="2115720" algn="l"/>
                <a:tab pos="2523240" algn="l"/>
                <a:tab pos="2930760" algn="l"/>
                <a:tab pos="3338280" algn="l"/>
                <a:tab pos="3745800" algn="l"/>
                <a:tab pos="4153320" algn="l"/>
                <a:tab pos="4561200" algn="l"/>
                <a:tab pos="4968720" algn="l"/>
                <a:tab pos="5376240" algn="l"/>
                <a:tab pos="5783760" algn="l"/>
                <a:tab pos="6191280" algn="l"/>
                <a:tab pos="6598800" algn="l"/>
                <a:tab pos="7006320" algn="l"/>
                <a:tab pos="7414200" algn="l"/>
                <a:tab pos="7821720" algn="l"/>
                <a:tab pos="8229240" algn="l"/>
              </a:tabLst>
            </a:pPr>
            <a:r>
              <a:rPr lang="en-CA" sz="2400" b="0" strike="noStrike" spc="-1" dirty="0">
                <a:solidFill>
                  <a:srgbClr val="000000"/>
                </a:solidFill>
                <a:latin typeface="Verdana"/>
                <a:ea typeface="Verdana"/>
              </a:rPr>
              <a:t>It is not possible to change the original data without changing the hash output for it.</a:t>
            </a:r>
            <a:br>
              <a:rPr lang="en-CA" dirty="0"/>
            </a:br>
            <a:r>
              <a:rPr lang="en-CA" sz="2400" b="0" strike="noStrike" spc="-1" dirty="0">
                <a:solidFill>
                  <a:srgbClr val="000000"/>
                </a:solidFill>
                <a:latin typeface="Verdana"/>
                <a:ea typeface="Verdana"/>
              </a:rPr>
              <a:t> </a:t>
            </a:r>
            <a:endParaRPr lang="en-CA" sz="2400" b="0" strike="noStrike" spc="-1" dirty="0">
              <a:latin typeface="Arial"/>
            </a:endParaRPr>
          </a:p>
          <a:p>
            <a:pPr marL="1010520" lvl="1" indent="-456480">
              <a:lnSpc>
                <a:spcPct val="110000"/>
              </a:lnSpc>
              <a:spcBef>
                <a:spcPts val="499"/>
              </a:spcBef>
              <a:buClr>
                <a:srgbClr val="996633"/>
              </a:buClr>
              <a:buSzPct val="45000"/>
              <a:buFont typeface="Calibri Light"/>
              <a:buAutoNum type="arabicPeriod"/>
              <a:tabLst>
                <a:tab pos="390240" algn="l"/>
                <a:tab pos="485280" algn="l"/>
                <a:tab pos="892800" algn="l"/>
                <a:tab pos="1300320" algn="l"/>
                <a:tab pos="1708200" algn="l"/>
                <a:tab pos="2115720" algn="l"/>
                <a:tab pos="2523240" algn="l"/>
                <a:tab pos="2930760" algn="l"/>
                <a:tab pos="3338280" algn="l"/>
                <a:tab pos="3745800" algn="l"/>
                <a:tab pos="4153320" algn="l"/>
                <a:tab pos="4561200" algn="l"/>
                <a:tab pos="4968720" algn="l"/>
                <a:tab pos="5376240" algn="l"/>
                <a:tab pos="5783760" algn="l"/>
                <a:tab pos="6191280" algn="l"/>
                <a:tab pos="6598800" algn="l"/>
                <a:tab pos="7006320" algn="l"/>
                <a:tab pos="7414200" algn="l"/>
                <a:tab pos="7821720" algn="l"/>
                <a:tab pos="8229240" algn="l"/>
              </a:tabLst>
            </a:pPr>
            <a:r>
              <a:rPr lang="en-CA" sz="2400" b="0" strike="noStrike" spc="-1" dirty="0">
                <a:solidFill>
                  <a:srgbClr val="000000"/>
                </a:solidFill>
                <a:latin typeface="Verdana"/>
                <a:ea typeface="Verdana"/>
              </a:rPr>
              <a:t>It is not mathematically feasible to find two different messages with the same hash output (called a ”collision”).</a:t>
            </a:r>
            <a:endParaRPr lang="en-CA" sz="2400" b="0" strike="noStrike" spc="-1" dirty="0">
              <a:latin typeface="Arial"/>
            </a:endParaRPr>
          </a:p>
        </p:txBody>
      </p:sp>
    </p:spTree>
    <p:extLst>
      <p:ext uri="{BB962C8B-B14F-4D97-AF65-F5344CB8AC3E}">
        <p14:creationId xmlns:p14="http://schemas.microsoft.com/office/powerpoint/2010/main" val="2518949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90D-2BD7-481D-930B-D6FC7F8294E7}"/>
              </a:ext>
            </a:extLst>
          </p:cNvPr>
          <p:cNvSpPr>
            <a:spLocks noGrp="1"/>
          </p:cNvSpPr>
          <p:nvPr>
            <p:ph type="title"/>
          </p:nvPr>
        </p:nvSpPr>
        <p:spPr/>
        <p:txBody>
          <a:bodyPr/>
          <a:lstStyle/>
          <a:p>
            <a:r>
              <a:rPr lang="en-CA" dirty="0">
                <a:solidFill>
                  <a:schemeClr val="accent2"/>
                </a:solidFill>
              </a:rPr>
              <a:t>Cryptographic Hashes</a:t>
            </a:r>
          </a:p>
        </p:txBody>
      </p:sp>
      <p:sp>
        <p:nvSpPr>
          <p:cNvPr id="3" name="Content Placeholder 2">
            <a:extLst>
              <a:ext uri="{FF2B5EF4-FFF2-40B4-BE49-F238E27FC236}">
                <a16:creationId xmlns:a16="http://schemas.microsoft.com/office/drawing/2014/main" id="{38037F5B-4B0C-4572-A572-764F5B2928B7}"/>
              </a:ext>
            </a:extLst>
          </p:cNvPr>
          <p:cNvSpPr>
            <a:spLocks noGrp="1"/>
          </p:cNvSpPr>
          <p:nvPr>
            <p:ph idx="1"/>
          </p:nvPr>
        </p:nvSpPr>
        <p:spPr/>
        <p:txBody>
          <a:bodyPr>
            <a:normAutofit/>
          </a:bodyPr>
          <a:lstStyle/>
          <a:p>
            <a:pPr>
              <a:lnSpc>
                <a:spcPct val="100000"/>
              </a:lnSpc>
            </a:pPr>
            <a:r>
              <a:rPr lang="en-CA" dirty="0"/>
              <a:t>Examples of commonly used hashes would be :</a:t>
            </a:r>
          </a:p>
          <a:p>
            <a:pPr lvl="1">
              <a:lnSpc>
                <a:spcPct val="100000"/>
              </a:lnSpc>
            </a:pPr>
            <a:r>
              <a:rPr lang="en-CA" dirty="0"/>
              <a:t>MD5  (1996 some flaws were identified)</a:t>
            </a:r>
          </a:p>
          <a:p>
            <a:pPr lvl="2">
              <a:lnSpc>
                <a:spcPct val="100000"/>
              </a:lnSpc>
            </a:pPr>
            <a:r>
              <a:rPr lang="en-CA" dirty="0"/>
              <a:t>An NVIDIA GeForce 8800 Ultra can calculate more than 200 million MD5 hashes per second.</a:t>
            </a:r>
          </a:p>
          <a:p>
            <a:pPr lvl="2">
              <a:lnSpc>
                <a:spcPct val="100000"/>
              </a:lnSpc>
            </a:pPr>
            <a:r>
              <a:rPr lang="en-CA" dirty="0"/>
              <a:t>An Nvidia RTX 3080 can calculate over 52 billion hashes (with salts) per second.  Yes … you read that right … 52 billion per second.</a:t>
            </a:r>
          </a:p>
          <a:p>
            <a:pPr lvl="2">
              <a:lnSpc>
                <a:spcPct val="100000"/>
              </a:lnSpc>
            </a:pPr>
            <a:r>
              <a:rPr lang="en-CA" dirty="0">
                <a:solidFill>
                  <a:schemeClr val="accent2"/>
                </a:solidFill>
              </a:rPr>
              <a:t>My RTX2060 can calculate a little over 11 billion hashes per second.</a:t>
            </a:r>
          </a:p>
          <a:p>
            <a:pPr lvl="2">
              <a:lnSpc>
                <a:spcPct val="100000"/>
              </a:lnSpc>
            </a:pPr>
            <a:endParaRPr lang="en-CA" dirty="0">
              <a:solidFill>
                <a:schemeClr val="accent2"/>
              </a:solidFill>
            </a:endParaRPr>
          </a:p>
          <a:p>
            <a:pPr lvl="1">
              <a:lnSpc>
                <a:spcPct val="100000"/>
              </a:lnSpc>
            </a:pPr>
            <a:r>
              <a:rPr lang="en-CA" dirty="0"/>
              <a:t>SHA-1 (2005 some flaws were identified)</a:t>
            </a:r>
          </a:p>
          <a:p>
            <a:pPr lvl="1">
              <a:lnSpc>
                <a:spcPct val="100000"/>
              </a:lnSpc>
            </a:pPr>
            <a:r>
              <a:rPr lang="en-CA" dirty="0"/>
              <a:t>SHA-2 (includes SHA-224, SHA-256, SHA-384, SHA-512)</a:t>
            </a:r>
          </a:p>
          <a:p>
            <a:endParaRPr lang="en-CA" dirty="0"/>
          </a:p>
        </p:txBody>
      </p:sp>
    </p:spTree>
    <p:extLst>
      <p:ext uri="{BB962C8B-B14F-4D97-AF65-F5344CB8AC3E}">
        <p14:creationId xmlns:p14="http://schemas.microsoft.com/office/powerpoint/2010/main" val="482078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4954-41B3-44F3-B8A8-262631498E20}"/>
              </a:ext>
            </a:extLst>
          </p:cNvPr>
          <p:cNvSpPr>
            <a:spLocks noGrp="1"/>
          </p:cNvSpPr>
          <p:nvPr>
            <p:ph type="title"/>
          </p:nvPr>
        </p:nvSpPr>
        <p:spPr/>
        <p:txBody>
          <a:bodyPr/>
          <a:lstStyle/>
          <a:p>
            <a:r>
              <a:rPr lang="en-CA" dirty="0">
                <a:solidFill>
                  <a:schemeClr val="accent2"/>
                </a:solidFill>
              </a:rPr>
              <a:t>Cryptographic Hashes</a:t>
            </a:r>
          </a:p>
        </p:txBody>
      </p:sp>
      <p:sp>
        <p:nvSpPr>
          <p:cNvPr id="3" name="Content Placeholder 2">
            <a:extLst>
              <a:ext uri="{FF2B5EF4-FFF2-40B4-BE49-F238E27FC236}">
                <a16:creationId xmlns:a16="http://schemas.microsoft.com/office/drawing/2014/main" id="{F7C231C4-E68F-4AAD-BF2A-6956065EBB7C}"/>
              </a:ext>
            </a:extLst>
          </p:cNvPr>
          <p:cNvSpPr>
            <a:spLocks noGrp="1"/>
          </p:cNvSpPr>
          <p:nvPr>
            <p:ph idx="1"/>
          </p:nvPr>
        </p:nvSpPr>
        <p:spPr/>
        <p:txBody>
          <a:bodyPr>
            <a:normAutofit fontScale="92500" lnSpcReduction="20000"/>
          </a:bodyPr>
          <a:lstStyle/>
          <a:p>
            <a:pPr>
              <a:lnSpc>
                <a:spcPct val="110000"/>
              </a:lnSpc>
            </a:pPr>
            <a:r>
              <a:rPr lang="en-CA" dirty="0"/>
              <a:t>Applications</a:t>
            </a:r>
          </a:p>
          <a:p>
            <a:pPr lvl="1">
              <a:lnSpc>
                <a:spcPct val="110000"/>
              </a:lnSpc>
            </a:pPr>
            <a:r>
              <a:rPr lang="en-CA" dirty="0"/>
              <a:t>Storing passwords</a:t>
            </a:r>
            <a:r>
              <a:rPr lang="en-CA" dirty="0">
                <a:solidFill>
                  <a:schemeClr val="accent2"/>
                </a:solidFill>
              </a:rPr>
              <a:t>*</a:t>
            </a:r>
          </a:p>
          <a:p>
            <a:pPr lvl="1">
              <a:lnSpc>
                <a:spcPct val="110000"/>
              </a:lnSpc>
            </a:pPr>
            <a:endParaRPr lang="en-CA" dirty="0">
              <a:solidFill>
                <a:schemeClr val="accent2"/>
              </a:solidFill>
            </a:endParaRPr>
          </a:p>
          <a:p>
            <a:pPr lvl="1">
              <a:lnSpc>
                <a:spcPct val="110000"/>
              </a:lnSpc>
            </a:pPr>
            <a:r>
              <a:rPr lang="en-CA" dirty="0"/>
              <a:t>Digital signatures </a:t>
            </a:r>
          </a:p>
          <a:p>
            <a:pPr lvl="1">
              <a:lnSpc>
                <a:spcPct val="110000"/>
              </a:lnSpc>
            </a:pPr>
            <a:endParaRPr lang="en-CA" dirty="0"/>
          </a:p>
          <a:p>
            <a:pPr lvl="1">
              <a:lnSpc>
                <a:spcPct val="110000"/>
              </a:lnSpc>
            </a:pPr>
            <a:r>
              <a:rPr lang="en-CA" dirty="0"/>
              <a:t>File integrity</a:t>
            </a:r>
          </a:p>
          <a:p>
            <a:pPr lvl="1">
              <a:lnSpc>
                <a:spcPct val="110000"/>
              </a:lnSpc>
            </a:pPr>
            <a:endParaRPr lang="en-CA" dirty="0"/>
          </a:p>
          <a:p>
            <a:pPr lvl="1">
              <a:lnSpc>
                <a:spcPct val="110000"/>
              </a:lnSpc>
            </a:pPr>
            <a:r>
              <a:rPr lang="en-CA" dirty="0"/>
              <a:t>Message authentication codes</a:t>
            </a:r>
          </a:p>
          <a:p>
            <a:pPr lvl="1">
              <a:lnSpc>
                <a:spcPct val="110000"/>
              </a:lnSpc>
            </a:pPr>
            <a:endParaRPr lang="en-CA" dirty="0"/>
          </a:p>
          <a:p>
            <a:pPr lvl="1">
              <a:lnSpc>
                <a:spcPct val="110000"/>
              </a:lnSpc>
            </a:pPr>
            <a:r>
              <a:rPr lang="en-CA" dirty="0"/>
              <a:t>Can even be used to quickly look up data in a hash table where the computed hash value becomes the key</a:t>
            </a:r>
          </a:p>
          <a:p>
            <a:endParaRPr lang="en-CA" dirty="0"/>
          </a:p>
        </p:txBody>
      </p:sp>
    </p:spTree>
    <p:extLst>
      <p:ext uri="{BB962C8B-B14F-4D97-AF65-F5344CB8AC3E}">
        <p14:creationId xmlns:p14="http://schemas.microsoft.com/office/powerpoint/2010/main" val="2494907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38AB-6891-422F-96F1-6E61F4435B26}"/>
              </a:ext>
            </a:extLst>
          </p:cNvPr>
          <p:cNvSpPr>
            <a:spLocks noGrp="1"/>
          </p:cNvSpPr>
          <p:nvPr>
            <p:ph type="title"/>
          </p:nvPr>
        </p:nvSpPr>
        <p:spPr/>
        <p:txBody>
          <a:bodyPr/>
          <a:lstStyle/>
          <a:p>
            <a:r>
              <a:rPr lang="en-CA" dirty="0">
                <a:solidFill>
                  <a:schemeClr val="accent2"/>
                </a:solidFill>
              </a:rPr>
              <a:t>Simple MD5 Collision Attack</a:t>
            </a:r>
          </a:p>
        </p:txBody>
      </p:sp>
      <p:sp>
        <p:nvSpPr>
          <p:cNvPr id="3" name="Content Placeholder 2">
            <a:extLst>
              <a:ext uri="{FF2B5EF4-FFF2-40B4-BE49-F238E27FC236}">
                <a16:creationId xmlns:a16="http://schemas.microsoft.com/office/drawing/2014/main" id="{FA5ED947-F89D-4FEF-BCDA-EE9C2C705A60}"/>
              </a:ext>
            </a:extLst>
          </p:cNvPr>
          <p:cNvSpPr>
            <a:spLocks noGrp="1"/>
          </p:cNvSpPr>
          <p:nvPr>
            <p:ph idx="1"/>
          </p:nvPr>
        </p:nvSpPr>
        <p:spPr/>
        <p:txBody>
          <a:bodyPr/>
          <a:lstStyle/>
          <a:p>
            <a:pPr>
              <a:lnSpc>
                <a:spcPct val="100000"/>
              </a:lnSpc>
            </a:pPr>
            <a:r>
              <a:rPr lang="en-CA" dirty="0"/>
              <a:t>Setting up the environment:</a:t>
            </a:r>
          </a:p>
          <a:p>
            <a:pPr lvl="1">
              <a:lnSpc>
                <a:spcPct val="100000"/>
              </a:lnSpc>
            </a:pPr>
            <a:r>
              <a:rPr lang="en-CA" dirty="0" err="1"/>
              <a:t>sudo</a:t>
            </a:r>
            <a:r>
              <a:rPr lang="en-CA" dirty="0"/>
              <a:t> apt-get install </a:t>
            </a:r>
            <a:r>
              <a:rPr lang="en-CA" dirty="0" err="1"/>
              <a:t>psutils</a:t>
            </a:r>
            <a:r>
              <a:rPr lang="en-CA" dirty="0"/>
              <a:t> –y</a:t>
            </a:r>
          </a:p>
          <a:p>
            <a:pPr lvl="1">
              <a:lnSpc>
                <a:spcPct val="100000"/>
              </a:lnSpc>
            </a:pPr>
            <a:r>
              <a:rPr lang="en-CA" dirty="0" err="1"/>
              <a:t>wget</a:t>
            </a:r>
            <a:r>
              <a:rPr lang="en-CA" dirty="0"/>
              <a:t> https://ale.monster/otp/demos/message1.ps</a:t>
            </a:r>
          </a:p>
          <a:p>
            <a:pPr lvl="1">
              <a:lnSpc>
                <a:spcPct val="100000"/>
              </a:lnSpc>
            </a:pPr>
            <a:r>
              <a:rPr lang="en-CA" dirty="0" err="1"/>
              <a:t>wget</a:t>
            </a:r>
            <a:r>
              <a:rPr lang="en-CA" dirty="0"/>
              <a:t> https://ale.monster/otp/demos/message2.ps</a:t>
            </a:r>
          </a:p>
          <a:p>
            <a:pPr>
              <a:lnSpc>
                <a:spcPct val="100000"/>
              </a:lnSpc>
            </a:pPr>
            <a:endParaRPr lang="en-CA" dirty="0"/>
          </a:p>
          <a:p>
            <a:pPr>
              <a:lnSpc>
                <a:spcPct val="100000"/>
              </a:lnSpc>
            </a:pPr>
            <a:r>
              <a:rPr lang="en-CA" dirty="0"/>
              <a:t>Verifying that the files have the same hash:</a:t>
            </a:r>
          </a:p>
          <a:p>
            <a:pPr lvl="1">
              <a:lnSpc>
                <a:spcPct val="100000"/>
              </a:lnSpc>
            </a:pPr>
            <a:r>
              <a:rPr lang="en-CA" dirty="0"/>
              <a:t>md5sum message*</a:t>
            </a:r>
          </a:p>
          <a:p>
            <a:endParaRPr lang="en-CA" dirty="0"/>
          </a:p>
        </p:txBody>
      </p:sp>
    </p:spTree>
    <p:extLst>
      <p:ext uri="{BB962C8B-B14F-4D97-AF65-F5344CB8AC3E}">
        <p14:creationId xmlns:p14="http://schemas.microsoft.com/office/powerpoint/2010/main" val="2983579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38AB-6891-422F-96F1-6E61F4435B26}"/>
              </a:ext>
            </a:extLst>
          </p:cNvPr>
          <p:cNvSpPr>
            <a:spLocks noGrp="1"/>
          </p:cNvSpPr>
          <p:nvPr>
            <p:ph type="title"/>
          </p:nvPr>
        </p:nvSpPr>
        <p:spPr/>
        <p:txBody>
          <a:bodyPr/>
          <a:lstStyle/>
          <a:p>
            <a:r>
              <a:rPr lang="en-CA" dirty="0">
                <a:solidFill>
                  <a:schemeClr val="accent2"/>
                </a:solidFill>
              </a:rPr>
              <a:t>Simple MD5 Collision Attack</a:t>
            </a:r>
          </a:p>
        </p:txBody>
      </p:sp>
      <p:sp>
        <p:nvSpPr>
          <p:cNvPr id="3" name="Content Placeholder 2">
            <a:extLst>
              <a:ext uri="{FF2B5EF4-FFF2-40B4-BE49-F238E27FC236}">
                <a16:creationId xmlns:a16="http://schemas.microsoft.com/office/drawing/2014/main" id="{FA5ED947-F89D-4FEF-BCDA-EE9C2C705A60}"/>
              </a:ext>
            </a:extLst>
          </p:cNvPr>
          <p:cNvSpPr>
            <a:spLocks noGrp="1"/>
          </p:cNvSpPr>
          <p:nvPr>
            <p:ph idx="1"/>
          </p:nvPr>
        </p:nvSpPr>
        <p:spPr/>
        <p:txBody>
          <a:bodyPr/>
          <a:lstStyle/>
          <a:p>
            <a:pPr>
              <a:lnSpc>
                <a:spcPct val="100000"/>
              </a:lnSpc>
            </a:pPr>
            <a:r>
              <a:rPr lang="en-CA" dirty="0"/>
              <a:t>Print the contents of both files using ps2ascii</a:t>
            </a:r>
          </a:p>
          <a:p>
            <a:pPr lvl="1">
              <a:lnSpc>
                <a:spcPct val="100000"/>
              </a:lnSpc>
            </a:pPr>
            <a:r>
              <a:rPr lang="en-CA" dirty="0"/>
              <a:t>ps2ascii message1.ps</a:t>
            </a:r>
          </a:p>
          <a:p>
            <a:pPr lvl="1">
              <a:lnSpc>
                <a:spcPct val="100000"/>
              </a:lnSpc>
            </a:pPr>
            <a:r>
              <a:rPr lang="en-CA" dirty="0"/>
              <a:t>ps2ascii message2.ps</a:t>
            </a:r>
          </a:p>
          <a:p>
            <a:pPr>
              <a:lnSpc>
                <a:spcPct val="100000"/>
              </a:lnSpc>
            </a:pPr>
            <a:endParaRPr lang="en-CA" dirty="0"/>
          </a:p>
          <a:p>
            <a:pPr>
              <a:lnSpc>
                <a:spcPct val="100000"/>
              </a:lnSpc>
            </a:pPr>
            <a:r>
              <a:rPr lang="en-CA" dirty="0"/>
              <a:t>Or use ps2pdf to generate a pdf for each file</a:t>
            </a:r>
          </a:p>
          <a:p>
            <a:pPr lvl="1">
              <a:lnSpc>
                <a:spcPct val="100000"/>
              </a:lnSpc>
            </a:pPr>
            <a:r>
              <a:rPr lang="en-CA" dirty="0"/>
              <a:t>ps2pdf message1.ps</a:t>
            </a:r>
          </a:p>
          <a:p>
            <a:pPr lvl="1">
              <a:lnSpc>
                <a:spcPct val="100000"/>
              </a:lnSpc>
            </a:pPr>
            <a:r>
              <a:rPr lang="en-CA" dirty="0"/>
              <a:t>ps2pdf message2.ps</a:t>
            </a:r>
          </a:p>
          <a:p>
            <a:endParaRPr lang="en-CA" dirty="0"/>
          </a:p>
        </p:txBody>
      </p:sp>
    </p:spTree>
    <p:extLst>
      <p:ext uri="{BB962C8B-B14F-4D97-AF65-F5344CB8AC3E}">
        <p14:creationId xmlns:p14="http://schemas.microsoft.com/office/powerpoint/2010/main" val="385003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926A-F3FB-4FF8-B168-46EDF470D718}"/>
              </a:ext>
            </a:extLst>
          </p:cNvPr>
          <p:cNvSpPr>
            <a:spLocks noGrp="1"/>
          </p:cNvSpPr>
          <p:nvPr>
            <p:ph type="title"/>
          </p:nvPr>
        </p:nvSpPr>
        <p:spPr/>
        <p:txBody>
          <a:bodyPr/>
          <a:lstStyle/>
          <a:p>
            <a:r>
              <a:rPr lang="en-CA" dirty="0">
                <a:solidFill>
                  <a:schemeClr val="accent2"/>
                </a:solidFill>
              </a:rPr>
              <a:t>Another MD5 Collision Attack</a:t>
            </a:r>
          </a:p>
        </p:txBody>
      </p:sp>
      <p:sp>
        <p:nvSpPr>
          <p:cNvPr id="3" name="Content Placeholder 2">
            <a:extLst>
              <a:ext uri="{FF2B5EF4-FFF2-40B4-BE49-F238E27FC236}">
                <a16:creationId xmlns:a16="http://schemas.microsoft.com/office/drawing/2014/main" id="{7C0FF69B-A7D4-4C64-8C6B-7F6626088BFF}"/>
              </a:ext>
            </a:extLst>
          </p:cNvPr>
          <p:cNvSpPr>
            <a:spLocks noGrp="1"/>
          </p:cNvSpPr>
          <p:nvPr>
            <p:ph idx="1"/>
          </p:nvPr>
        </p:nvSpPr>
        <p:spPr/>
        <p:txBody>
          <a:bodyPr/>
          <a:lstStyle/>
          <a:p>
            <a:r>
              <a:rPr lang="en-CA" dirty="0" err="1"/>
              <a:t>wget</a:t>
            </a:r>
            <a:r>
              <a:rPr lang="en-CA" dirty="0"/>
              <a:t> https://ale.monster/otp/demos/program_1</a:t>
            </a:r>
          </a:p>
          <a:p>
            <a:r>
              <a:rPr lang="en-CA" dirty="0" err="1"/>
              <a:t>wget</a:t>
            </a:r>
            <a:r>
              <a:rPr lang="en-CA" dirty="0"/>
              <a:t> https://ale.monster/otp/demos/program_2</a:t>
            </a:r>
          </a:p>
          <a:p>
            <a:endParaRPr lang="en-CA" dirty="0"/>
          </a:p>
          <a:p>
            <a:r>
              <a:rPr lang="en-CA" dirty="0" err="1"/>
              <a:t>chmod</a:t>
            </a:r>
            <a:r>
              <a:rPr lang="en-CA" dirty="0"/>
              <a:t> +x program_*</a:t>
            </a:r>
          </a:p>
          <a:p>
            <a:r>
              <a:rPr lang="en-CA" dirty="0"/>
              <a:t>md5sum program_*</a:t>
            </a:r>
          </a:p>
          <a:p>
            <a:endParaRPr lang="en-CA" dirty="0"/>
          </a:p>
          <a:p>
            <a:r>
              <a:rPr lang="en-CA" dirty="0"/>
              <a:t>./program_1 or ./program_2</a:t>
            </a:r>
          </a:p>
          <a:p>
            <a:pPr lvl="1"/>
            <a:r>
              <a:rPr lang="en-CA" dirty="0"/>
              <a:t>Try your luck.</a:t>
            </a:r>
          </a:p>
        </p:txBody>
      </p:sp>
    </p:spTree>
    <p:extLst>
      <p:ext uri="{BB962C8B-B14F-4D97-AF65-F5344CB8AC3E}">
        <p14:creationId xmlns:p14="http://schemas.microsoft.com/office/powerpoint/2010/main" val="4019957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81F04-F922-4711-B1C1-E5367F12871B}"/>
              </a:ext>
            </a:extLst>
          </p:cNvPr>
          <p:cNvSpPr>
            <a:spLocks noGrp="1"/>
          </p:cNvSpPr>
          <p:nvPr>
            <p:ph type="title"/>
          </p:nvPr>
        </p:nvSpPr>
        <p:spPr/>
        <p:txBody>
          <a:bodyPr/>
          <a:lstStyle/>
          <a:p>
            <a:r>
              <a:rPr lang="en-CA" dirty="0"/>
              <a:t>Crypto Break!</a:t>
            </a:r>
          </a:p>
        </p:txBody>
      </p:sp>
      <p:pic>
        <p:nvPicPr>
          <p:cNvPr id="5" name="Picture 11" descr="gklgban3[1]">
            <a:extLst>
              <a:ext uri="{FF2B5EF4-FFF2-40B4-BE49-F238E27FC236}">
                <a16:creationId xmlns:a16="http://schemas.microsoft.com/office/drawing/2014/main" id="{9DD7632C-8598-4456-A99B-46D6C74EC267}"/>
              </a:ext>
            </a:extLst>
          </p:cNvPr>
          <p:cNvPicPr/>
          <p:nvPr/>
        </p:nvPicPr>
        <p:blipFill>
          <a:blip r:embed="rId2"/>
          <a:stretch/>
        </p:blipFill>
        <p:spPr>
          <a:xfrm>
            <a:off x="1599377" y="867960"/>
            <a:ext cx="3555360" cy="2387880"/>
          </a:xfrm>
          <a:prstGeom prst="rect">
            <a:avLst/>
          </a:prstGeom>
          <a:ln w="9360">
            <a:noFill/>
          </a:ln>
        </p:spPr>
      </p:pic>
    </p:spTree>
    <p:extLst>
      <p:ext uri="{BB962C8B-B14F-4D97-AF65-F5344CB8AC3E}">
        <p14:creationId xmlns:p14="http://schemas.microsoft.com/office/powerpoint/2010/main" val="117781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CE36-5F8D-4B23-AEC2-49F95F358D2A}"/>
              </a:ext>
            </a:extLst>
          </p:cNvPr>
          <p:cNvSpPr>
            <a:spLocks noGrp="1"/>
          </p:cNvSpPr>
          <p:nvPr>
            <p:ph type="title"/>
          </p:nvPr>
        </p:nvSpPr>
        <p:spPr/>
        <p:txBody>
          <a:bodyPr/>
          <a:lstStyle/>
          <a:p>
            <a:r>
              <a:rPr lang="en-US" sz="4400" b="0" strike="noStrike" spc="-1" dirty="0">
                <a:solidFill>
                  <a:schemeClr val="accent2"/>
                </a:solidFill>
                <a:latin typeface="Verdana"/>
                <a:ea typeface="Verdana"/>
              </a:rPr>
              <a:t>Classic Cryptography</a:t>
            </a:r>
            <a:endParaRPr lang="en-CA" dirty="0">
              <a:solidFill>
                <a:schemeClr val="accent2"/>
              </a:solidFill>
            </a:endParaRPr>
          </a:p>
        </p:txBody>
      </p:sp>
      <p:sp>
        <p:nvSpPr>
          <p:cNvPr id="3" name="Content Placeholder 2">
            <a:extLst>
              <a:ext uri="{FF2B5EF4-FFF2-40B4-BE49-F238E27FC236}">
                <a16:creationId xmlns:a16="http://schemas.microsoft.com/office/drawing/2014/main" id="{86DD0A8C-0569-48FC-A24F-7EA017790567}"/>
              </a:ext>
            </a:extLst>
          </p:cNvPr>
          <p:cNvSpPr>
            <a:spLocks noGrp="1"/>
          </p:cNvSpPr>
          <p:nvPr>
            <p:ph idx="1"/>
          </p:nvPr>
        </p:nvSpPr>
        <p:spPr/>
        <p:txBody>
          <a:bodyPr>
            <a:normAutofit fontScale="92500" lnSpcReduction="20000"/>
          </a:bodyPr>
          <a:lstStyle/>
          <a:p>
            <a:pPr>
              <a:lnSpc>
                <a:spcPct val="120000"/>
              </a:lnSpc>
            </a:pPr>
            <a:r>
              <a:rPr lang="en-CA" dirty="0"/>
              <a:t>Cipher text</a:t>
            </a:r>
          </a:p>
          <a:p>
            <a:pPr lvl="1">
              <a:lnSpc>
                <a:spcPct val="120000"/>
              </a:lnSpc>
            </a:pPr>
            <a:r>
              <a:rPr lang="en-CA" dirty="0"/>
              <a:t>53++!305))6*;4826)4+.)4+);806*;48!8`60))85;]8*:+*8!83(88)5*!; 46(;88*96*?;8)*+(;485);5*!2:*+(;4956*2(5*-4)8`8*; 4069285);)6!8)4++;1(+9;48081;8:8+1;48!85;4)485!528806*81(+9;48;(88;4(+?34;48)4+;161;:188;+?;</a:t>
            </a:r>
            <a:br>
              <a:rPr lang="en-CA" dirty="0"/>
            </a:br>
            <a:r>
              <a:rPr lang="en-CA" dirty="0"/>
              <a:t> </a:t>
            </a:r>
          </a:p>
          <a:p>
            <a:pPr>
              <a:lnSpc>
                <a:spcPct val="120000"/>
              </a:lnSpc>
            </a:pPr>
            <a:r>
              <a:rPr lang="en-CA" dirty="0"/>
              <a:t>Plain text</a:t>
            </a:r>
          </a:p>
          <a:p>
            <a:pPr lvl="1">
              <a:lnSpc>
                <a:spcPct val="120000"/>
              </a:lnSpc>
            </a:pPr>
            <a:r>
              <a:rPr lang="en-CA" dirty="0"/>
              <a:t>A good glass in the bishop's hostel in the devil's seat forty-one degrees and thirteen minutes northeast and by north main branch seventh limb east side shoot from the left eye of the death's-head a bee line from the tree through the shot fifty feet out.</a:t>
            </a:r>
          </a:p>
          <a:p>
            <a:endParaRPr lang="en-CA" dirty="0"/>
          </a:p>
        </p:txBody>
      </p:sp>
    </p:spTree>
    <p:extLst>
      <p:ext uri="{BB962C8B-B14F-4D97-AF65-F5344CB8AC3E}">
        <p14:creationId xmlns:p14="http://schemas.microsoft.com/office/powerpoint/2010/main" val="2717997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1B1F-5C8F-4E10-9D18-E5C652A46AA9}"/>
              </a:ext>
            </a:extLst>
          </p:cNvPr>
          <p:cNvSpPr>
            <a:spLocks noGrp="1"/>
          </p:cNvSpPr>
          <p:nvPr>
            <p:ph type="title"/>
          </p:nvPr>
        </p:nvSpPr>
        <p:spPr/>
        <p:txBody>
          <a:bodyPr/>
          <a:lstStyle/>
          <a:p>
            <a:r>
              <a:rPr lang="en-CA" dirty="0">
                <a:solidFill>
                  <a:schemeClr val="accent2"/>
                </a:solidFill>
              </a:rPr>
              <a:t>Symmetric Encryption</a:t>
            </a:r>
          </a:p>
        </p:txBody>
      </p:sp>
      <p:sp>
        <p:nvSpPr>
          <p:cNvPr id="3" name="Content Placeholder 2">
            <a:extLst>
              <a:ext uri="{FF2B5EF4-FFF2-40B4-BE49-F238E27FC236}">
                <a16:creationId xmlns:a16="http://schemas.microsoft.com/office/drawing/2014/main" id="{46D6A3E3-290D-4D2C-8F22-53C954F4AC98}"/>
              </a:ext>
            </a:extLst>
          </p:cNvPr>
          <p:cNvSpPr>
            <a:spLocks noGrp="1"/>
          </p:cNvSpPr>
          <p:nvPr>
            <p:ph idx="1"/>
          </p:nvPr>
        </p:nvSpPr>
        <p:spPr/>
        <p:txBody>
          <a:bodyPr>
            <a:normAutofit lnSpcReduction="10000"/>
          </a:bodyPr>
          <a:lstStyle/>
          <a:p>
            <a:pPr>
              <a:lnSpc>
                <a:spcPct val="100000"/>
              </a:lnSpc>
            </a:pPr>
            <a:r>
              <a:rPr lang="en-CA" dirty="0"/>
              <a:t>When we think of ”encryption”, this is usually the type of encryption that comes to mind first.</a:t>
            </a:r>
          </a:p>
          <a:p>
            <a:pPr>
              <a:lnSpc>
                <a:spcPct val="100000"/>
              </a:lnSpc>
            </a:pPr>
            <a:endParaRPr lang="en-CA" dirty="0"/>
          </a:p>
          <a:p>
            <a:pPr>
              <a:lnSpc>
                <a:spcPct val="100000"/>
              </a:lnSpc>
            </a:pPr>
            <a:r>
              <a:rPr lang="en-CA" dirty="0"/>
              <a:t>This is a type of encryption that relies on a ”shared secret” between two or more parties that can be used to maintain a private information link.</a:t>
            </a:r>
            <a:br>
              <a:rPr lang="en-CA" dirty="0"/>
            </a:br>
            <a:r>
              <a:rPr lang="en-CA" dirty="0"/>
              <a:t> </a:t>
            </a:r>
          </a:p>
          <a:p>
            <a:pPr>
              <a:lnSpc>
                <a:spcPct val="100000"/>
              </a:lnSpc>
            </a:pPr>
            <a:r>
              <a:rPr lang="en-CA" dirty="0"/>
              <a:t>Digital Encryption Standard (DES) is an example of this type of encryption, but one which is now considered broken … even though it is still widely used.</a:t>
            </a:r>
          </a:p>
          <a:p>
            <a:endParaRPr lang="en-CA" dirty="0"/>
          </a:p>
        </p:txBody>
      </p:sp>
    </p:spTree>
    <p:extLst>
      <p:ext uri="{BB962C8B-B14F-4D97-AF65-F5344CB8AC3E}">
        <p14:creationId xmlns:p14="http://schemas.microsoft.com/office/powerpoint/2010/main" val="3943431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08C5-6ECA-4078-B99B-E9AF597C1592}"/>
              </a:ext>
            </a:extLst>
          </p:cNvPr>
          <p:cNvSpPr>
            <a:spLocks noGrp="1"/>
          </p:cNvSpPr>
          <p:nvPr>
            <p:ph type="title"/>
          </p:nvPr>
        </p:nvSpPr>
        <p:spPr/>
        <p:txBody>
          <a:bodyPr/>
          <a:lstStyle/>
          <a:p>
            <a:r>
              <a:rPr lang="en-CA" dirty="0">
                <a:solidFill>
                  <a:schemeClr val="accent2"/>
                </a:solidFill>
              </a:rPr>
              <a:t>Symmetric Encryption</a:t>
            </a:r>
          </a:p>
        </p:txBody>
      </p:sp>
      <p:pic>
        <p:nvPicPr>
          <p:cNvPr id="4" name="Content Placeholder 3">
            <a:extLst>
              <a:ext uri="{FF2B5EF4-FFF2-40B4-BE49-F238E27FC236}">
                <a16:creationId xmlns:a16="http://schemas.microsoft.com/office/drawing/2014/main" id="{B9791D8B-28E1-445A-B0CB-60FA18BC9E7D}"/>
              </a:ext>
            </a:extLst>
          </p:cNvPr>
          <p:cNvPicPr>
            <a:picLocks noGrp="1"/>
          </p:cNvPicPr>
          <p:nvPr>
            <p:ph idx="1"/>
          </p:nvPr>
        </p:nvPicPr>
        <p:blipFill>
          <a:blip r:embed="rId2"/>
          <a:stretch/>
        </p:blipFill>
        <p:spPr>
          <a:xfrm>
            <a:off x="2766910" y="1825625"/>
            <a:ext cx="6658180" cy="4351338"/>
          </a:xfrm>
          <a:prstGeom prst="rect">
            <a:avLst/>
          </a:prstGeom>
          <a:ln>
            <a:noFill/>
          </a:ln>
        </p:spPr>
      </p:pic>
    </p:spTree>
    <p:extLst>
      <p:ext uri="{BB962C8B-B14F-4D97-AF65-F5344CB8AC3E}">
        <p14:creationId xmlns:p14="http://schemas.microsoft.com/office/powerpoint/2010/main" val="3165463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622-555B-401A-98EF-D05315E8B245}"/>
              </a:ext>
            </a:extLst>
          </p:cNvPr>
          <p:cNvSpPr>
            <a:spLocks noGrp="1"/>
          </p:cNvSpPr>
          <p:nvPr>
            <p:ph type="title"/>
          </p:nvPr>
        </p:nvSpPr>
        <p:spPr/>
        <p:txBody>
          <a:bodyPr/>
          <a:lstStyle/>
          <a:p>
            <a:r>
              <a:rPr lang="en-CA" dirty="0">
                <a:solidFill>
                  <a:schemeClr val="accent2"/>
                </a:solidFill>
              </a:rPr>
              <a:t>Symmetric Encryption</a:t>
            </a:r>
          </a:p>
        </p:txBody>
      </p:sp>
      <p:sp>
        <p:nvSpPr>
          <p:cNvPr id="3" name="Content Placeholder 2">
            <a:extLst>
              <a:ext uri="{FF2B5EF4-FFF2-40B4-BE49-F238E27FC236}">
                <a16:creationId xmlns:a16="http://schemas.microsoft.com/office/drawing/2014/main" id="{C6D10A41-5604-4D30-97BE-B0C52C8B780F}"/>
              </a:ext>
            </a:extLst>
          </p:cNvPr>
          <p:cNvSpPr>
            <a:spLocks noGrp="1"/>
          </p:cNvSpPr>
          <p:nvPr>
            <p:ph idx="1"/>
          </p:nvPr>
        </p:nvSpPr>
        <p:spPr/>
        <p:txBody>
          <a:bodyPr>
            <a:normAutofit fontScale="85000" lnSpcReduction="20000"/>
          </a:bodyPr>
          <a:lstStyle/>
          <a:p>
            <a:pPr>
              <a:lnSpc>
                <a:spcPct val="120000"/>
              </a:lnSpc>
            </a:pPr>
            <a:r>
              <a:rPr lang="en-CA" dirty="0"/>
              <a:t>Symmetric-key algorithms can be divided into stream ciphers and block ciphers.</a:t>
            </a:r>
          </a:p>
          <a:p>
            <a:pPr>
              <a:lnSpc>
                <a:spcPct val="120000"/>
              </a:lnSpc>
            </a:pPr>
            <a:r>
              <a:rPr lang="en-CA" dirty="0"/>
              <a:t>Stream ciphers encrypt the bits of the message one at a time</a:t>
            </a:r>
          </a:p>
          <a:p>
            <a:pPr>
              <a:lnSpc>
                <a:spcPct val="120000"/>
              </a:lnSpc>
            </a:pPr>
            <a:r>
              <a:rPr lang="en-CA" dirty="0"/>
              <a:t>Block ciphers take a number of bits (often 64 bits) and encrypt them as a single unit.</a:t>
            </a:r>
          </a:p>
          <a:p>
            <a:pPr>
              <a:lnSpc>
                <a:spcPct val="120000"/>
              </a:lnSpc>
            </a:pPr>
            <a:r>
              <a:rPr lang="en-CA" dirty="0"/>
              <a:t>The Advanced Encryption Standard (AES) algorithm approved by NIST in December 2001 uses 128-bit blocks.</a:t>
            </a:r>
          </a:p>
          <a:p>
            <a:pPr>
              <a:lnSpc>
                <a:spcPct val="120000"/>
              </a:lnSpc>
            </a:pPr>
            <a:r>
              <a:rPr lang="en-CA" dirty="0"/>
              <a:t>Some examples of popular and well-respected symmetric algorithms include </a:t>
            </a:r>
            <a:r>
              <a:rPr lang="en-CA" dirty="0" err="1"/>
              <a:t>Twofish</a:t>
            </a:r>
            <a:r>
              <a:rPr lang="en-CA" dirty="0"/>
              <a:t>, Serpent, AES (</a:t>
            </a:r>
            <a:r>
              <a:rPr lang="en-CA" dirty="0" err="1"/>
              <a:t>Rijndael</a:t>
            </a:r>
            <a:r>
              <a:rPr lang="en-CA" dirty="0"/>
              <a:t>), Blowfish, CAST5, RC4, 3DES, and IDEA.</a:t>
            </a:r>
          </a:p>
        </p:txBody>
      </p:sp>
    </p:spTree>
    <p:extLst>
      <p:ext uri="{BB962C8B-B14F-4D97-AF65-F5344CB8AC3E}">
        <p14:creationId xmlns:p14="http://schemas.microsoft.com/office/powerpoint/2010/main" val="2132499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E4E4-8910-41AF-AF1C-5EE9F8653554}"/>
              </a:ext>
            </a:extLst>
          </p:cNvPr>
          <p:cNvSpPr>
            <a:spLocks noGrp="1"/>
          </p:cNvSpPr>
          <p:nvPr>
            <p:ph type="title"/>
          </p:nvPr>
        </p:nvSpPr>
        <p:spPr/>
        <p:txBody>
          <a:bodyPr/>
          <a:lstStyle/>
          <a:p>
            <a:r>
              <a:rPr lang="en-CA" dirty="0">
                <a:solidFill>
                  <a:schemeClr val="accent2"/>
                </a:solidFill>
              </a:rPr>
              <a:t>Symmetric Encryption</a:t>
            </a:r>
          </a:p>
        </p:txBody>
      </p:sp>
      <p:sp>
        <p:nvSpPr>
          <p:cNvPr id="3" name="Content Placeholder 2">
            <a:extLst>
              <a:ext uri="{FF2B5EF4-FFF2-40B4-BE49-F238E27FC236}">
                <a16:creationId xmlns:a16="http://schemas.microsoft.com/office/drawing/2014/main" id="{277D95F1-659E-4ACF-AB87-82F2D951A287}"/>
              </a:ext>
            </a:extLst>
          </p:cNvPr>
          <p:cNvSpPr>
            <a:spLocks noGrp="1"/>
          </p:cNvSpPr>
          <p:nvPr>
            <p:ph idx="1"/>
          </p:nvPr>
        </p:nvSpPr>
        <p:spPr/>
        <p:txBody>
          <a:bodyPr/>
          <a:lstStyle/>
          <a:p>
            <a:pPr>
              <a:lnSpc>
                <a:spcPct val="100000"/>
              </a:lnSpc>
            </a:pPr>
            <a:r>
              <a:rPr lang="en-CA" dirty="0"/>
              <a:t>Problems</a:t>
            </a:r>
          </a:p>
          <a:p>
            <a:pPr lvl="1">
              <a:lnSpc>
                <a:spcPct val="100000"/>
              </a:lnSpc>
            </a:pPr>
            <a:r>
              <a:rPr lang="en-CA" dirty="0"/>
              <a:t>How do I get the key to the other party securely, over an insecure channel ?</a:t>
            </a:r>
          </a:p>
          <a:p>
            <a:pPr lvl="1">
              <a:lnSpc>
                <a:spcPct val="100000"/>
              </a:lnSpc>
            </a:pPr>
            <a:r>
              <a:rPr lang="en-CA" dirty="0"/>
              <a:t>This is the problematic ”key distribution” problem</a:t>
            </a:r>
          </a:p>
          <a:p>
            <a:pPr lvl="1">
              <a:lnSpc>
                <a:spcPct val="100000"/>
              </a:lnSpc>
            </a:pPr>
            <a:r>
              <a:rPr lang="en-CA" dirty="0"/>
              <a:t>This problem was not solved until the late 20th century</a:t>
            </a:r>
            <a:br>
              <a:rPr lang="en-CA" dirty="0"/>
            </a:br>
            <a:r>
              <a:rPr lang="en-CA" dirty="0"/>
              <a:t> </a:t>
            </a:r>
          </a:p>
          <a:p>
            <a:pPr>
              <a:lnSpc>
                <a:spcPct val="100000"/>
              </a:lnSpc>
            </a:pPr>
            <a:r>
              <a:rPr lang="en-CA" dirty="0"/>
              <a:t>Advantages</a:t>
            </a:r>
          </a:p>
          <a:p>
            <a:pPr lvl="1">
              <a:lnSpc>
                <a:spcPct val="100000"/>
              </a:lnSpc>
            </a:pPr>
            <a:r>
              <a:rPr lang="en-CA" dirty="0"/>
              <a:t>Very fast</a:t>
            </a:r>
          </a:p>
          <a:p>
            <a:pPr lvl="1">
              <a:lnSpc>
                <a:spcPct val="100000"/>
              </a:lnSpc>
            </a:pPr>
            <a:r>
              <a:rPr lang="en-CA" dirty="0"/>
              <a:t>Secure, if the shared secret (key) is kept secure</a:t>
            </a:r>
          </a:p>
          <a:p>
            <a:endParaRPr lang="en-CA" dirty="0"/>
          </a:p>
        </p:txBody>
      </p:sp>
    </p:spTree>
    <p:extLst>
      <p:ext uri="{BB962C8B-B14F-4D97-AF65-F5344CB8AC3E}">
        <p14:creationId xmlns:p14="http://schemas.microsoft.com/office/powerpoint/2010/main" val="3607753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391A-9A79-461B-91D2-4B2CBD984AED}"/>
              </a:ext>
            </a:extLst>
          </p:cNvPr>
          <p:cNvSpPr>
            <a:spLocks noGrp="1"/>
          </p:cNvSpPr>
          <p:nvPr>
            <p:ph type="title"/>
          </p:nvPr>
        </p:nvSpPr>
        <p:spPr/>
        <p:txBody>
          <a:bodyPr>
            <a:normAutofit/>
          </a:bodyPr>
          <a:lstStyle/>
          <a:p>
            <a:r>
              <a:rPr lang="en-CA" sz="4000" dirty="0">
                <a:solidFill>
                  <a:schemeClr val="accent2"/>
                </a:solidFill>
              </a:rPr>
              <a:t>Symmetric Encryption using OpenSSL</a:t>
            </a:r>
          </a:p>
        </p:txBody>
      </p:sp>
      <p:sp>
        <p:nvSpPr>
          <p:cNvPr id="3" name="Content Placeholder 2">
            <a:extLst>
              <a:ext uri="{FF2B5EF4-FFF2-40B4-BE49-F238E27FC236}">
                <a16:creationId xmlns:a16="http://schemas.microsoft.com/office/drawing/2014/main" id="{D9326264-1182-4E21-9F79-71B7E46E1A5A}"/>
              </a:ext>
            </a:extLst>
          </p:cNvPr>
          <p:cNvSpPr>
            <a:spLocks noGrp="1"/>
          </p:cNvSpPr>
          <p:nvPr>
            <p:ph idx="1"/>
          </p:nvPr>
        </p:nvSpPr>
        <p:spPr/>
        <p:txBody>
          <a:bodyPr/>
          <a:lstStyle/>
          <a:p>
            <a:r>
              <a:rPr lang="en-CA" dirty="0"/>
              <a:t>To encrypt using AES-256:</a:t>
            </a:r>
          </a:p>
          <a:p>
            <a:pPr lvl="1"/>
            <a:r>
              <a:rPr lang="en-CA" dirty="0" err="1"/>
              <a:t>openssl</a:t>
            </a:r>
            <a:r>
              <a:rPr lang="en-CA" dirty="0"/>
              <a:t> aes-256-cbc –pbkdf2 -a -e -in plaintext.txt -out ciphered.txt</a:t>
            </a:r>
          </a:p>
          <a:p>
            <a:endParaRPr lang="en-CA" dirty="0"/>
          </a:p>
          <a:p>
            <a:r>
              <a:rPr lang="en-CA" dirty="0"/>
              <a:t>To decrypt:</a:t>
            </a:r>
          </a:p>
          <a:p>
            <a:pPr lvl="1"/>
            <a:r>
              <a:rPr lang="en-CA" dirty="0" err="1"/>
              <a:t>openssl</a:t>
            </a:r>
            <a:r>
              <a:rPr lang="en-CA" dirty="0"/>
              <a:t> aes-256-cbc –pbkdf2 -a -d -in ciphered.txt -out decrypted.txt</a:t>
            </a:r>
          </a:p>
          <a:p>
            <a:endParaRPr lang="en-CA" dirty="0"/>
          </a:p>
        </p:txBody>
      </p:sp>
    </p:spTree>
    <p:extLst>
      <p:ext uri="{BB962C8B-B14F-4D97-AF65-F5344CB8AC3E}">
        <p14:creationId xmlns:p14="http://schemas.microsoft.com/office/powerpoint/2010/main" val="2281464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249C-3712-42E6-A49F-B2947A1E3415}"/>
              </a:ext>
            </a:extLst>
          </p:cNvPr>
          <p:cNvSpPr>
            <a:spLocks noGrp="1"/>
          </p:cNvSpPr>
          <p:nvPr>
            <p:ph type="title"/>
          </p:nvPr>
        </p:nvSpPr>
        <p:spPr/>
        <p:txBody>
          <a:bodyPr/>
          <a:lstStyle/>
          <a:p>
            <a:r>
              <a:rPr lang="en-CA" dirty="0">
                <a:solidFill>
                  <a:schemeClr val="accent2"/>
                </a:solidFill>
              </a:rPr>
              <a:t>Asymmetric Encryption</a:t>
            </a:r>
          </a:p>
        </p:txBody>
      </p:sp>
      <p:sp>
        <p:nvSpPr>
          <p:cNvPr id="3" name="Content Placeholder 2">
            <a:extLst>
              <a:ext uri="{FF2B5EF4-FFF2-40B4-BE49-F238E27FC236}">
                <a16:creationId xmlns:a16="http://schemas.microsoft.com/office/drawing/2014/main" id="{E5064046-F291-4D2D-AC92-B3702E9E78BF}"/>
              </a:ext>
            </a:extLst>
          </p:cNvPr>
          <p:cNvSpPr>
            <a:spLocks noGrp="1"/>
          </p:cNvSpPr>
          <p:nvPr>
            <p:ph idx="1"/>
          </p:nvPr>
        </p:nvSpPr>
        <p:spPr/>
        <p:txBody>
          <a:bodyPr>
            <a:normAutofit/>
          </a:bodyPr>
          <a:lstStyle/>
          <a:p>
            <a:pPr>
              <a:lnSpc>
                <a:spcPct val="100000"/>
              </a:lnSpc>
            </a:pPr>
            <a:r>
              <a:rPr lang="en-CA" dirty="0"/>
              <a:t>Not developed until the late 1970's by Ron </a:t>
            </a:r>
            <a:r>
              <a:rPr lang="en-CA" dirty="0" err="1">
                <a:solidFill>
                  <a:schemeClr val="accent2"/>
                </a:solidFill>
              </a:rPr>
              <a:t>R</a:t>
            </a:r>
            <a:r>
              <a:rPr lang="en-CA" dirty="0" err="1"/>
              <a:t>ivest</a:t>
            </a:r>
            <a:r>
              <a:rPr lang="en-CA" dirty="0"/>
              <a:t>, Adi </a:t>
            </a:r>
            <a:r>
              <a:rPr lang="en-CA" dirty="0">
                <a:solidFill>
                  <a:schemeClr val="accent2"/>
                </a:solidFill>
              </a:rPr>
              <a:t>S</a:t>
            </a:r>
            <a:r>
              <a:rPr lang="en-CA" dirty="0"/>
              <a:t>hamir, and Leonard </a:t>
            </a:r>
            <a:r>
              <a:rPr lang="en-CA" dirty="0" err="1">
                <a:solidFill>
                  <a:schemeClr val="accent2"/>
                </a:solidFill>
              </a:rPr>
              <a:t>A</a:t>
            </a:r>
            <a:r>
              <a:rPr lang="en-CA" dirty="0" err="1"/>
              <a:t>dleman</a:t>
            </a:r>
            <a:endParaRPr lang="en-CA" dirty="0"/>
          </a:p>
          <a:p>
            <a:pPr>
              <a:lnSpc>
                <a:spcPct val="100000"/>
              </a:lnSpc>
            </a:pPr>
            <a:r>
              <a:rPr lang="en-CA" dirty="0"/>
              <a:t>Uses two mathematically related keys</a:t>
            </a:r>
          </a:p>
          <a:p>
            <a:pPr lvl="1">
              <a:lnSpc>
                <a:spcPct val="100000"/>
              </a:lnSpc>
            </a:pPr>
            <a:r>
              <a:rPr lang="en-CA" dirty="0"/>
              <a:t>One key is used to encrypt, the other to unencrypt</a:t>
            </a:r>
          </a:p>
          <a:p>
            <a:pPr lvl="1">
              <a:lnSpc>
                <a:spcPct val="100000"/>
              </a:lnSpc>
            </a:pPr>
            <a:r>
              <a:rPr lang="en-CA" dirty="0"/>
              <a:t>Knowing one key does not help you to derive the second key</a:t>
            </a:r>
          </a:p>
          <a:p>
            <a:pPr lvl="1">
              <a:lnSpc>
                <a:spcPct val="100000"/>
              </a:lnSpc>
            </a:pPr>
            <a:r>
              <a:rPr lang="en-CA" dirty="0"/>
              <a:t>One key is kept private and the second key is published for anyone to use if they wish to send you a secure message.</a:t>
            </a:r>
          </a:p>
          <a:p>
            <a:pPr lvl="1">
              <a:lnSpc>
                <a:spcPct val="100000"/>
              </a:lnSpc>
            </a:pPr>
            <a:r>
              <a:rPr lang="en-CA" dirty="0"/>
              <a:t>The keys are generated using very large prime numbers (300 – 400 digits)</a:t>
            </a:r>
          </a:p>
          <a:p>
            <a:endParaRPr lang="en-CA" dirty="0"/>
          </a:p>
        </p:txBody>
      </p:sp>
    </p:spTree>
    <p:extLst>
      <p:ext uri="{BB962C8B-B14F-4D97-AF65-F5344CB8AC3E}">
        <p14:creationId xmlns:p14="http://schemas.microsoft.com/office/powerpoint/2010/main" val="611886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07AA3DD-6307-4E86-8187-A10D48056A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425" t="39856" r="25855" b="13600"/>
          <a:stretch/>
        </p:blipFill>
        <p:spPr bwMode="auto">
          <a:xfrm>
            <a:off x="8515350" y="2781299"/>
            <a:ext cx="819150" cy="2971801"/>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extLst>
              <a:ext uri="{FF2B5EF4-FFF2-40B4-BE49-F238E27FC236}">
                <a16:creationId xmlns:a16="http://schemas.microsoft.com/office/drawing/2014/main" id="{E402DF10-757B-4496-80E5-EEC92377D73D}"/>
              </a:ext>
            </a:extLst>
          </p:cNvPr>
          <p:cNvSpPr/>
          <p:nvPr/>
        </p:nvSpPr>
        <p:spPr>
          <a:xfrm>
            <a:off x="9153525" y="2533649"/>
            <a:ext cx="1819275" cy="10858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85864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07AA3DD-6307-4E86-8187-A10D48056A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 t="178" r="2427" b="8532"/>
          <a:stretch/>
        </p:blipFill>
        <p:spPr bwMode="auto">
          <a:xfrm>
            <a:off x="323850" y="247650"/>
            <a:ext cx="1186815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669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07AA3DD-6307-4E86-8187-A10D48056A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796" t="27922" r="45235" b="65813"/>
          <a:stretch/>
        </p:blipFill>
        <p:spPr bwMode="auto">
          <a:xfrm>
            <a:off x="6610350" y="2019301"/>
            <a:ext cx="361950" cy="400049"/>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extLst>
              <a:ext uri="{FF2B5EF4-FFF2-40B4-BE49-F238E27FC236}">
                <a16:creationId xmlns:a16="http://schemas.microsoft.com/office/drawing/2014/main" id="{E402DF10-757B-4496-80E5-EEC92377D73D}"/>
              </a:ext>
            </a:extLst>
          </p:cNvPr>
          <p:cNvSpPr/>
          <p:nvPr/>
        </p:nvSpPr>
        <p:spPr>
          <a:xfrm flipV="1">
            <a:off x="6972300" y="2120634"/>
            <a:ext cx="361950" cy="216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11656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56B6-6980-4948-9EA3-BFC8EB40666F}"/>
              </a:ext>
            </a:extLst>
          </p:cNvPr>
          <p:cNvSpPr>
            <a:spLocks noGrp="1"/>
          </p:cNvSpPr>
          <p:nvPr>
            <p:ph type="title"/>
          </p:nvPr>
        </p:nvSpPr>
        <p:spPr/>
        <p:txBody>
          <a:bodyPr/>
          <a:lstStyle/>
          <a:p>
            <a:r>
              <a:rPr lang="en-CA" dirty="0">
                <a:solidFill>
                  <a:schemeClr val="accent2"/>
                </a:solidFill>
              </a:rPr>
              <a:t>Asymmetric Encryption</a:t>
            </a:r>
          </a:p>
        </p:txBody>
      </p:sp>
      <p:sp>
        <p:nvSpPr>
          <p:cNvPr id="3" name="Content Placeholder 2">
            <a:extLst>
              <a:ext uri="{FF2B5EF4-FFF2-40B4-BE49-F238E27FC236}">
                <a16:creationId xmlns:a16="http://schemas.microsoft.com/office/drawing/2014/main" id="{990FD111-A81E-4984-AA3D-3E0B998C0941}"/>
              </a:ext>
            </a:extLst>
          </p:cNvPr>
          <p:cNvSpPr>
            <a:spLocks noGrp="1"/>
          </p:cNvSpPr>
          <p:nvPr>
            <p:ph idx="1"/>
          </p:nvPr>
        </p:nvSpPr>
        <p:spPr/>
        <p:txBody>
          <a:bodyPr/>
          <a:lstStyle/>
          <a:p>
            <a:pPr>
              <a:lnSpc>
                <a:spcPct val="100000"/>
              </a:lnSpc>
            </a:pPr>
            <a:r>
              <a:rPr lang="en-CA" dirty="0"/>
              <a:t>While the encryption process is known, recovering the plaintext from the public key is similar to factoring the product of two very large numbers (100’s of digits long).</a:t>
            </a:r>
          </a:p>
          <a:p>
            <a:pPr>
              <a:lnSpc>
                <a:spcPct val="100000"/>
              </a:lnSpc>
            </a:pPr>
            <a:endParaRPr lang="en-CA" dirty="0"/>
          </a:p>
          <a:p>
            <a:pPr>
              <a:lnSpc>
                <a:spcPct val="100000"/>
              </a:lnSpc>
            </a:pPr>
            <a:r>
              <a:rPr lang="en-CA" dirty="0"/>
              <a:t>With large numbers this is considered a MAJOR computational task, even by todays standards, and is believed to be, in terms of time, beyond the capability of any existing technique/computer combination.</a:t>
            </a:r>
          </a:p>
          <a:p>
            <a:endParaRPr lang="en-CA" dirty="0"/>
          </a:p>
        </p:txBody>
      </p:sp>
    </p:spTree>
    <p:extLst>
      <p:ext uri="{BB962C8B-B14F-4D97-AF65-F5344CB8AC3E}">
        <p14:creationId xmlns:p14="http://schemas.microsoft.com/office/powerpoint/2010/main" val="390620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B794-F7B6-466E-AD6B-1F9BD71FA58A}"/>
              </a:ext>
            </a:extLst>
          </p:cNvPr>
          <p:cNvSpPr>
            <a:spLocks noGrp="1"/>
          </p:cNvSpPr>
          <p:nvPr>
            <p:ph type="title"/>
          </p:nvPr>
        </p:nvSpPr>
        <p:spPr/>
        <p:txBody>
          <a:bodyPr/>
          <a:lstStyle/>
          <a:p>
            <a:r>
              <a:rPr lang="en-CA" dirty="0">
                <a:solidFill>
                  <a:schemeClr val="accent2"/>
                </a:solidFill>
              </a:rPr>
              <a:t>The Importance of Cryptography</a:t>
            </a:r>
          </a:p>
        </p:txBody>
      </p:sp>
      <p:sp>
        <p:nvSpPr>
          <p:cNvPr id="3" name="Content Placeholder 2">
            <a:extLst>
              <a:ext uri="{FF2B5EF4-FFF2-40B4-BE49-F238E27FC236}">
                <a16:creationId xmlns:a16="http://schemas.microsoft.com/office/drawing/2014/main" id="{EA892542-66A6-4FC0-A2B4-4CA347E235AB}"/>
              </a:ext>
            </a:extLst>
          </p:cNvPr>
          <p:cNvSpPr>
            <a:spLocks noGrp="1"/>
          </p:cNvSpPr>
          <p:nvPr>
            <p:ph idx="1"/>
          </p:nvPr>
        </p:nvSpPr>
        <p:spPr/>
        <p:txBody>
          <a:bodyPr/>
          <a:lstStyle/>
          <a:p>
            <a:pPr marL="430200" indent="-323280">
              <a:lnSpc>
                <a:spcPct val="100000"/>
              </a:lnSpc>
              <a:spcBef>
                <a:spcPts val="1001"/>
              </a:spcBef>
              <a:buClr>
                <a:srgbClr val="996633"/>
              </a:buClr>
              <a:buSzPct val="45000"/>
              <a:buFont typeface="Wingdings" charset="2"/>
              <a:buChar char=""/>
              <a:tabLst>
                <a:tab pos="430200" algn="l"/>
                <a:tab pos="534960" algn="l"/>
                <a:tab pos="984240" algn="l"/>
                <a:tab pos="1433520" algn="l"/>
                <a:tab pos="1882800" algn="l"/>
                <a:tab pos="2332080" algn="l"/>
                <a:tab pos="2781360" algn="l"/>
                <a:tab pos="3230640" algn="l"/>
                <a:tab pos="3679920" algn="l"/>
                <a:tab pos="4129200" algn="l"/>
                <a:tab pos="4578480" algn="l"/>
                <a:tab pos="5027760" algn="l"/>
                <a:tab pos="5477040" algn="l"/>
                <a:tab pos="5925960" algn="l"/>
                <a:tab pos="6375240" algn="l"/>
                <a:tab pos="6824520" algn="l"/>
                <a:tab pos="7273800" algn="l"/>
                <a:tab pos="7723080" algn="l"/>
                <a:tab pos="8172360" algn="l"/>
                <a:tab pos="8621640" algn="l"/>
                <a:tab pos="9070920" algn="l"/>
              </a:tabLst>
            </a:pPr>
            <a:r>
              <a:rPr lang="en-CA" sz="2800" b="0" strike="noStrike" spc="-1" dirty="0">
                <a:solidFill>
                  <a:srgbClr val="000000"/>
                </a:solidFill>
                <a:latin typeface="Verdana"/>
                <a:ea typeface="Verdana"/>
              </a:rPr>
              <a:t>Mary Queen of Scots was executed because a weakly coded message from her to her conspirators was broken by Queen Elizabeth's code breaker.</a:t>
            </a:r>
            <a:br>
              <a:rPr lang="en-CA" dirty="0"/>
            </a:br>
            <a:r>
              <a:rPr lang="en-CA" sz="2800" b="0" strike="noStrike" spc="-1" dirty="0">
                <a:solidFill>
                  <a:srgbClr val="000000"/>
                </a:solidFill>
                <a:latin typeface="Verdana"/>
                <a:ea typeface="Verdana"/>
              </a:rPr>
              <a:t> </a:t>
            </a:r>
            <a:endParaRPr lang="en-CA" sz="2800" b="0" strike="noStrike" spc="-1" dirty="0">
              <a:latin typeface="Arial"/>
            </a:endParaRPr>
          </a:p>
          <a:p>
            <a:pPr marL="430200" indent="-323280">
              <a:lnSpc>
                <a:spcPct val="100000"/>
              </a:lnSpc>
              <a:spcBef>
                <a:spcPts val="1001"/>
              </a:spcBef>
              <a:buClr>
                <a:srgbClr val="996633"/>
              </a:buClr>
              <a:buSzPct val="45000"/>
              <a:buFont typeface="Wingdings" charset="2"/>
              <a:buChar char=""/>
              <a:tabLst>
                <a:tab pos="430200" algn="l"/>
                <a:tab pos="534960" algn="l"/>
                <a:tab pos="984240" algn="l"/>
                <a:tab pos="1433520" algn="l"/>
                <a:tab pos="1882800" algn="l"/>
                <a:tab pos="2332080" algn="l"/>
                <a:tab pos="2781360" algn="l"/>
                <a:tab pos="3230640" algn="l"/>
                <a:tab pos="3679920" algn="l"/>
                <a:tab pos="4129200" algn="l"/>
                <a:tab pos="4578480" algn="l"/>
                <a:tab pos="5027760" algn="l"/>
                <a:tab pos="5477040" algn="l"/>
                <a:tab pos="5925960" algn="l"/>
                <a:tab pos="6375240" algn="l"/>
                <a:tab pos="6824520" algn="l"/>
                <a:tab pos="7273800" algn="l"/>
                <a:tab pos="7723080" algn="l"/>
                <a:tab pos="8172360" algn="l"/>
                <a:tab pos="8621640" algn="l"/>
                <a:tab pos="9070920" algn="l"/>
              </a:tabLst>
            </a:pPr>
            <a:r>
              <a:rPr lang="en-CA" sz="2800" b="0" strike="noStrike" spc="-1" dirty="0">
                <a:solidFill>
                  <a:srgbClr val="000000"/>
                </a:solidFill>
                <a:latin typeface="Verdana"/>
                <a:ea typeface="Verdana"/>
              </a:rPr>
              <a:t>The decryption of the Zimmerman Telegram brought the US into WW1 in 1917</a:t>
            </a:r>
            <a:endParaRPr lang="en-CA" sz="2800" b="0" strike="noStrike" spc="-1" dirty="0">
              <a:latin typeface="Arial"/>
            </a:endParaRPr>
          </a:p>
          <a:p>
            <a:endParaRPr lang="en-CA" dirty="0"/>
          </a:p>
        </p:txBody>
      </p:sp>
    </p:spTree>
    <p:extLst>
      <p:ext uri="{BB962C8B-B14F-4D97-AF65-F5344CB8AC3E}">
        <p14:creationId xmlns:p14="http://schemas.microsoft.com/office/powerpoint/2010/main" val="2582970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41B4-D3D5-4AC7-8B1C-5D2F3F45CC95}"/>
              </a:ext>
            </a:extLst>
          </p:cNvPr>
          <p:cNvSpPr>
            <a:spLocks noGrp="1"/>
          </p:cNvSpPr>
          <p:nvPr>
            <p:ph type="title"/>
          </p:nvPr>
        </p:nvSpPr>
        <p:spPr/>
        <p:txBody>
          <a:bodyPr/>
          <a:lstStyle/>
          <a:p>
            <a:r>
              <a:rPr lang="en-CA" dirty="0">
                <a:solidFill>
                  <a:schemeClr val="accent2"/>
                </a:solidFill>
              </a:rPr>
              <a:t>Asymmetric Encryption</a:t>
            </a:r>
          </a:p>
        </p:txBody>
      </p:sp>
      <p:sp>
        <p:nvSpPr>
          <p:cNvPr id="3" name="Content Placeholder 2">
            <a:extLst>
              <a:ext uri="{FF2B5EF4-FFF2-40B4-BE49-F238E27FC236}">
                <a16:creationId xmlns:a16="http://schemas.microsoft.com/office/drawing/2014/main" id="{27100296-8557-4D9C-9CF4-A89EDDA6EFB8}"/>
              </a:ext>
            </a:extLst>
          </p:cNvPr>
          <p:cNvSpPr>
            <a:spLocks noGrp="1"/>
          </p:cNvSpPr>
          <p:nvPr>
            <p:ph idx="1"/>
          </p:nvPr>
        </p:nvSpPr>
        <p:spPr/>
        <p:txBody>
          <a:bodyPr/>
          <a:lstStyle/>
          <a:p>
            <a:r>
              <a:rPr lang="en-CA" dirty="0"/>
              <a:t>One major problem left …</a:t>
            </a:r>
            <a:br>
              <a:rPr lang="en-CA" dirty="0"/>
            </a:br>
            <a:r>
              <a:rPr lang="en-CA" dirty="0"/>
              <a:t> </a:t>
            </a:r>
          </a:p>
          <a:p>
            <a:pPr lvl="1"/>
            <a:r>
              <a:rPr lang="en-CA" dirty="0"/>
              <a:t>Speed … asymmetric is </a:t>
            </a:r>
            <a:r>
              <a:rPr lang="en-CA" dirty="0" err="1"/>
              <a:t>sslowww</a:t>
            </a:r>
            <a:r>
              <a:rPr lang="en-CA" dirty="0"/>
              <a:t>.</a:t>
            </a:r>
            <a:br>
              <a:rPr lang="en-CA" dirty="0"/>
            </a:br>
            <a:r>
              <a:rPr lang="en-CA" dirty="0"/>
              <a:t> </a:t>
            </a:r>
          </a:p>
          <a:p>
            <a:pPr lvl="1"/>
            <a:r>
              <a:rPr lang="en-CA" dirty="0"/>
              <a:t>Even computers have a hard time working with numbers this large.</a:t>
            </a:r>
          </a:p>
          <a:p>
            <a:endParaRPr lang="en-CA" dirty="0"/>
          </a:p>
        </p:txBody>
      </p:sp>
    </p:spTree>
    <p:extLst>
      <p:ext uri="{BB962C8B-B14F-4D97-AF65-F5344CB8AC3E}">
        <p14:creationId xmlns:p14="http://schemas.microsoft.com/office/powerpoint/2010/main" val="2340656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2F6A-10B4-4C4C-8DE0-3551313FD402}"/>
              </a:ext>
            </a:extLst>
          </p:cNvPr>
          <p:cNvSpPr>
            <a:spLocks noGrp="1"/>
          </p:cNvSpPr>
          <p:nvPr>
            <p:ph type="title"/>
          </p:nvPr>
        </p:nvSpPr>
        <p:spPr/>
        <p:txBody>
          <a:bodyPr/>
          <a:lstStyle/>
          <a:p>
            <a:r>
              <a:rPr lang="en-CA" dirty="0">
                <a:solidFill>
                  <a:schemeClr val="accent2"/>
                </a:solidFill>
              </a:rPr>
              <a:t>Asymmetric Encryption</a:t>
            </a:r>
          </a:p>
        </p:txBody>
      </p:sp>
      <p:sp>
        <p:nvSpPr>
          <p:cNvPr id="3" name="Content Placeholder 2">
            <a:extLst>
              <a:ext uri="{FF2B5EF4-FFF2-40B4-BE49-F238E27FC236}">
                <a16:creationId xmlns:a16="http://schemas.microsoft.com/office/drawing/2014/main" id="{5B0173C3-3952-4EB5-9615-84305140F38D}"/>
              </a:ext>
            </a:extLst>
          </p:cNvPr>
          <p:cNvSpPr>
            <a:spLocks noGrp="1"/>
          </p:cNvSpPr>
          <p:nvPr>
            <p:ph idx="1"/>
          </p:nvPr>
        </p:nvSpPr>
        <p:spPr/>
        <p:txBody>
          <a:bodyPr/>
          <a:lstStyle/>
          <a:p>
            <a:r>
              <a:rPr lang="en-CA" dirty="0"/>
              <a:t>Solution</a:t>
            </a:r>
          </a:p>
          <a:p>
            <a:pPr lvl="1"/>
            <a:endParaRPr lang="en-CA" dirty="0"/>
          </a:p>
          <a:p>
            <a:pPr lvl="1"/>
            <a:r>
              <a:rPr lang="en-CA" dirty="0"/>
              <a:t>Replace the ”encrypted message” with a symmetric key (shared key)</a:t>
            </a:r>
          </a:p>
          <a:p>
            <a:pPr lvl="1"/>
            <a:endParaRPr lang="en-CA" dirty="0"/>
          </a:p>
          <a:p>
            <a:pPr lvl="1"/>
            <a:r>
              <a:rPr lang="en-CA" dirty="0"/>
              <a:t>Continue the communication with symmetric encryption.</a:t>
            </a:r>
          </a:p>
          <a:p>
            <a:endParaRPr lang="en-CA" dirty="0"/>
          </a:p>
        </p:txBody>
      </p:sp>
    </p:spTree>
    <p:extLst>
      <p:ext uri="{BB962C8B-B14F-4D97-AF65-F5344CB8AC3E}">
        <p14:creationId xmlns:p14="http://schemas.microsoft.com/office/powerpoint/2010/main" val="629627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ACC0-2461-4B48-9421-13443E200955}"/>
              </a:ext>
            </a:extLst>
          </p:cNvPr>
          <p:cNvSpPr>
            <a:spLocks noGrp="1"/>
          </p:cNvSpPr>
          <p:nvPr>
            <p:ph type="title"/>
          </p:nvPr>
        </p:nvSpPr>
        <p:spPr/>
        <p:txBody>
          <a:bodyPr/>
          <a:lstStyle/>
          <a:p>
            <a:r>
              <a:rPr lang="en-CA" dirty="0">
                <a:solidFill>
                  <a:schemeClr val="accent2"/>
                </a:solidFill>
              </a:rPr>
              <a:t>Diffie-Hellman Key-Exchange</a:t>
            </a:r>
            <a:r>
              <a:rPr lang="en-CA" sz="2000" dirty="0">
                <a:solidFill>
                  <a:schemeClr val="accent2"/>
                </a:solidFill>
              </a:rPr>
              <a:t> using Rubik’s Cubes</a:t>
            </a:r>
            <a:endParaRPr lang="en-CA" dirty="0">
              <a:solidFill>
                <a:schemeClr val="accent2"/>
              </a:solidFill>
            </a:endParaRPr>
          </a:p>
        </p:txBody>
      </p:sp>
      <p:pic>
        <p:nvPicPr>
          <p:cNvPr id="5" name="Picture 4">
            <a:extLst>
              <a:ext uri="{FF2B5EF4-FFF2-40B4-BE49-F238E27FC236}">
                <a16:creationId xmlns:a16="http://schemas.microsoft.com/office/drawing/2014/main" id="{FA0994FE-D1A8-4774-81CA-57C27398F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527" y="3089682"/>
            <a:ext cx="1581370" cy="2638793"/>
          </a:xfrm>
          <a:prstGeom prst="rect">
            <a:avLst/>
          </a:prstGeom>
        </p:spPr>
      </p:pic>
      <p:pic>
        <p:nvPicPr>
          <p:cNvPr id="7" name="Picture 6">
            <a:extLst>
              <a:ext uri="{FF2B5EF4-FFF2-40B4-BE49-F238E27FC236}">
                <a16:creationId xmlns:a16="http://schemas.microsoft.com/office/drawing/2014/main" id="{720BD6C8-0B68-475B-BF69-2B91FA4F1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274005" y="3089682"/>
            <a:ext cx="1317545" cy="2601306"/>
          </a:xfrm>
          <a:prstGeom prst="rect">
            <a:avLst/>
          </a:prstGeom>
        </p:spPr>
      </p:pic>
      <p:pic>
        <p:nvPicPr>
          <p:cNvPr id="9" name="Picture 8">
            <a:extLst>
              <a:ext uri="{FF2B5EF4-FFF2-40B4-BE49-F238E27FC236}">
                <a16:creationId xmlns:a16="http://schemas.microsoft.com/office/drawing/2014/main" id="{9915C1F7-9443-4EF4-AB8E-31155321D3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628" y="1752954"/>
            <a:ext cx="821644" cy="1144801"/>
          </a:xfrm>
          <a:prstGeom prst="rect">
            <a:avLst/>
          </a:prstGeom>
        </p:spPr>
      </p:pic>
      <p:pic>
        <p:nvPicPr>
          <p:cNvPr id="6148" name="Picture 4" descr="Transparent Background Rubik's Cube Png (500x456), Png Download">
            <a:extLst>
              <a:ext uri="{FF2B5EF4-FFF2-40B4-BE49-F238E27FC236}">
                <a16:creationId xmlns:a16="http://schemas.microsoft.com/office/drawing/2014/main" id="{8B1B7832-DA50-451D-BDDB-42A2FE4C0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2152" y="3089682"/>
            <a:ext cx="886750" cy="8191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Transparent Background Rubik's Cube Png (500x456), Png Download">
            <a:extLst>
              <a:ext uri="{FF2B5EF4-FFF2-40B4-BE49-F238E27FC236}">
                <a16:creationId xmlns:a16="http://schemas.microsoft.com/office/drawing/2014/main" id="{0BAC3DA5-70E1-42A0-86D5-64E4FE4BE2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3425" y="3257550"/>
            <a:ext cx="886750" cy="8191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7ABC5AF-1700-4DC1-8BBB-40FD3EB37207}"/>
              </a:ext>
            </a:extLst>
          </p:cNvPr>
          <p:cNvSpPr/>
          <p:nvPr/>
        </p:nvSpPr>
        <p:spPr>
          <a:xfrm>
            <a:off x="2051820" y="5580114"/>
            <a:ext cx="168507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Alice</a:t>
            </a:r>
          </a:p>
        </p:txBody>
      </p:sp>
      <p:sp>
        <p:nvSpPr>
          <p:cNvPr id="14" name="Rectangle 13">
            <a:extLst>
              <a:ext uri="{FF2B5EF4-FFF2-40B4-BE49-F238E27FC236}">
                <a16:creationId xmlns:a16="http://schemas.microsoft.com/office/drawing/2014/main" id="{6C5CF1E8-D578-4F11-BFDD-2739DA41E2AC}"/>
              </a:ext>
            </a:extLst>
          </p:cNvPr>
          <p:cNvSpPr/>
          <p:nvPr/>
        </p:nvSpPr>
        <p:spPr>
          <a:xfrm>
            <a:off x="7381027" y="5580114"/>
            <a:ext cx="141577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Bob</a:t>
            </a:r>
          </a:p>
        </p:txBody>
      </p:sp>
      <p:sp>
        <p:nvSpPr>
          <p:cNvPr id="15" name="Rectangle 14">
            <a:extLst>
              <a:ext uri="{FF2B5EF4-FFF2-40B4-BE49-F238E27FC236}">
                <a16:creationId xmlns:a16="http://schemas.microsoft.com/office/drawing/2014/main" id="{0381B375-598D-44CA-A208-423430E8C833}"/>
              </a:ext>
            </a:extLst>
          </p:cNvPr>
          <p:cNvSpPr/>
          <p:nvPr/>
        </p:nvSpPr>
        <p:spPr>
          <a:xfrm>
            <a:off x="4174136" y="1168179"/>
            <a:ext cx="2662628"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Eve</a:t>
            </a:r>
            <a:r>
              <a:rPr lang="en-US" sz="1100" b="0" cap="none" spc="0" dirty="0">
                <a:ln w="0"/>
                <a:solidFill>
                  <a:schemeClr val="tx1"/>
                </a:solidFill>
                <a:effectLst>
                  <a:outerShdw blurRad="38100" dist="19050" dir="2700000" algn="tl" rotWithShape="0">
                    <a:schemeClr val="dk1">
                      <a:alpha val="40000"/>
                    </a:schemeClr>
                  </a:outerShdw>
                </a:effectLst>
              </a:rPr>
              <a:t>(</a:t>
            </a:r>
            <a:r>
              <a:rPr lang="en-US" sz="1100" b="0" cap="none" spc="0" dirty="0" err="1">
                <a:ln w="0"/>
                <a:solidFill>
                  <a:schemeClr val="tx1"/>
                </a:solidFill>
                <a:effectLst>
                  <a:outerShdw blurRad="38100" dist="19050" dir="2700000" algn="tl" rotWithShape="0">
                    <a:schemeClr val="dk1">
                      <a:alpha val="40000"/>
                    </a:schemeClr>
                  </a:outerShdw>
                </a:effectLst>
              </a:rPr>
              <a:t>sdropper</a:t>
            </a:r>
            <a:r>
              <a:rPr lang="en-US" sz="1100" b="0" cap="none" spc="0" dirty="0">
                <a:ln w="0"/>
                <a:solidFill>
                  <a:schemeClr val="tx1"/>
                </a:solidFill>
                <a:effectLst>
                  <a:outerShdw blurRad="38100" dist="19050" dir="2700000" algn="tl" rotWithShape="0">
                    <a:schemeClr val="dk1">
                      <a:alpha val="40000"/>
                    </a:schemeClr>
                  </a:outerShdw>
                </a:effectLst>
              </a:rPr>
              <a:t>)</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729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148"/>
                                        </p:tgtEl>
                                        <p:attrNameLst>
                                          <p:attrName>style.visibility</p:attrName>
                                        </p:attrNameLst>
                                      </p:cBhvr>
                                      <p:to>
                                        <p:strVal val="visible"/>
                                      </p:to>
                                    </p:set>
                                    <p:anim calcmode="lin" valueType="num">
                                      <p:cBhvr>
                                        <p:cTn id="31" dur="1000" fill="hold"/>
                                        <p:tgtEl>
                                          <p:spTgt spid="6148"/>
                                        </p:tgtEl>
                                        <p:attrNameLst>
                                          <p:attrName>ppt_w</p:attrName>
                                        </p:attrNameLst>
                                      </p:cBhvr>
                                      <p:tavLst>
                                        <p:tav tm="0">
                                          <p:val>
                                            <p:fltVal val="0"/>
                                          </p:val>
                                        </p:tav>
                                        <p:tav tm="100000">
                                          <p:val>
                                            <p:strVal val="#ppt_w"/>
                                          </p:val>
                                        </p:tav>
                                      </p:tavLst>
                                    </p:anim>
                                    <p:anim calcmode="lin" valueType="num">
                                      <p:cBhvr>
                                        <p:cTn id="32" dur="1000" fill="hold"/>
                                        <p:tgtEl>
                                          <p:spTgt spid="6148"/>
                                        </p:tgtEl>
                                        <p:attrNameLst>
                                          <p:attrName>ppt_h</p:attrName>
                                        </p:attrNameLst>
                                      </p:cBhvr>
                                      <p:tavLst>
                                        <p:tav tm="0">
                                          <p:val>
                                            <p:fltVal val="0"/>
                                          </p:val>
                                        </p:tav>
                                        <p:tav tm="100000">
                                          <p:val>
                                            <p:strVal val="#ppt_h"/>
                                          </p:val>
                                        </p:tav>
                                      </p:tavLst>
                                    </p:anim>
                                    <p:anim calcmode="lin" valueType="num">
                                      <p:cBhvr>
                                        <p:cTn id="33" dur="1000" fill="hold"/>
                                        <p:tgtEl>
                                          <p:spTgt spid="6148"/>
                                        </p:tgtEl>
                                        <p:attrNameLst>
                                          <p:attrName>style.rotation</p:attrName>
                                        </p:attrNameLst>
                                      </p:cBhvr>
                                      <p:tavLst>
                                        <p:tav tm="0">
                                          <p:val>
                                            <p:fltVal val="90"/>
                                          </p:val>
                                        </p:tav>
                                        <p:tav tm="100000">
                                          <p:val>
                                            <p:fltVal val="0"/>
                                          </p:val>
                                        </p:tav>
                                      </p:tavLst>
                                    </p:anim>
                                    <p:animEffect transition="in" filter="fade">
                                      <p:cBhvr>
                                        <p:cTn id="34" dur="1000"/>
                                        <p:tgtEl>
                                          <p:spTgt spid="6148"/>
                                        </p:tgtEl>
                                      </p:cBhvr>
                                    </p:animEffect>
                                  </p:childTnLst>
                                </p:cTn>
                              </p:par>
                              <p:par>
                                <p:cTn id="35" presetID="31" presetClass="entr" presetSubtype="0" fill="hold" nodeType="withEffect">
                                  <p:stCondLst>
                                    <p:cond delay="0"/>
                                  </p:stCondLst>
                                  <p:childTnLst>
                                    <p:set>
                                      <p:cBhvr>
                                        <p:cTn id="36" dur="1" fill="hold">
                                          <p:stCondLst>
                                            <p:cond delay="0"/>
                                          </p:stCondLst>
                                        </p:cTn>
                                        <p:tgtEl>
                                          <p:spTgt spid="6150"/>
                                        </p:tgtEl>
                                        <p:attrNameLst>
                                          <p:attrName>style.visibility</p:attrName>
                                        </p:attrNameLst>
                                      </p:cBhvr>
                                      <p:to>
                                        <p:strVal val="visible"/>
                                      </p:to>
                                    </p:set>
                                    <p:anim calcmode="lin" valueType="num">
                                      <p:cBhvr>
                                        <p:cTn id="37" dur="1000" fill="hold"/>
                                        <p:tgtEl>
                                          <p:spTgt spid="6150"/>
                                        </p:tgtEl>
                                        <p:attrNameLst>
                                          <p:attrName>ppt_w</p:attrName>
                                        </p:attrNameLst>
                                      </p:cBhvr>
                                      <p:tavLst>
                                        <p:tav tm="0">
                                          <p:val>
                                            <p:fltVal val="0"/>
                                          </p:val>
                                        </p:tav>
                                        <p:tav tm="100000">
                                          <p:val>
                                            <p:strVal val="#ppt_w"/>
                                          </p:val>
                                        </p:tav>
                                      </p:tavLst>
                                    </p:anim>
                                    <p:anim calcmode="lin" valueType="num">
                                      <p:cBhvr>
                                        <p:cTn id="38" dur="1000" fill="hold"/>
                                        <p:tgtEl>
                                          <p:spTgt spid="6150"/>
                                        </p:tgtEl>
                                        <p:attrNameLst>
                                          <p:attrName>ppt_h</p:attrName>
                                        </p:attrNameLst>
                                      </p:cBhvr>
                                      <p:tavLst>
                                        <p:tav tm="0">
                                          <p:val>
                                            <p:fltVal val="0"/>
                                          </p:val>
                                        </p:tav>
                                        <p:tav tm="100000">
                                          <p:val>
                                            <p:strVal val="#ppt_h"/>
                                          </p:val>
                                        </p:tav>
                                      </p:tavLst>
                                    </p:anim>
                                    <p:anim calcmode="lin" valueType="num">
                                      <p:cBhvr>
                                        <p:cTn id="39" dur="1000" fill="hold"/>
                                        <p:tgtEl>
                                          <p:spTgt spid="6150"/>
                                        </p:tgtEl>
                                        <p:attrNameLst>
                                          <p:attrName>style.rotation</p:attrName>
                                        </p:attrNameLst>
                                      </p:cBhvr>
                                      <p:tavLst>
                                        <p:tav tm="0">
                                          <p:val>
                                            <p:fltVal val="90"/>
                                          </p:val>
                                        </p:tav>
                                        <p:tav tm="100000">
                                          <p:val>
                                            <p:fltVal val="0"/>
                                          </p:val>
                                        </p:tav>
                                      </p:tavLst>
                                    </p:anim>
                                    <p:animEffect transition="in" filter="fade">
                                      <p:cBhvr>
                                        <p:cTn id="40" dur="1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91E8-C32B-4D70-BF48-0A4AB4DDDC4A}"/>
              </a:ext>
            </a:extLst>
          </p:cNvPr>
          <p:cNvSpPr>
            <a:spLocks noGrp="1"/>
          </p:cNvSpPr>
          <p:nvPr>
            <p:ph type="title"/>
          </p:nvPr>
        </p:nvSpPr>
        <p:spPr/>
        <p:txBody>
          <a:bodyPr>
            <a:normAutofit/>
          </a:bodyPr>
          <a:lstStyle/>
          <a:p>
            <a:r>
              <a:rPr lang="en-CA" sz="4000" dirty="0">
                <a:solidFill>
                  <a:schemeClr val="accent2"/>
                </a:solidFill>
              </a:rPr>
              <a:t>Diffie-Hellman Key-Exchange</a:t>
            </a:r>
            <a:r>
              <a:rPr lang="en-CA" sz="1800" dirty="0">
                <a:solidFill>
                  <a:schemeClr val="accent2"/>
                </a:solidFill>
              </a:rPr>
              <a:t> using Rubik’s Cubes</a:t>
            </a:r>
            <a:endParaRPr lang="en-CA" sz="4000" dirty="0">
              <a:solidFill>
                <a:schemeClr val="accent2"/>
              </a:solidFill>
            </a:endParaRPr>
          </a:p>
        </p:txBody>
      </p:sp>
      <p:sp>
        <p:nvSpPr>
          <p:cNvPr id="3" name="Content Placeholder 2">
            <a:extLst>
              <a:ext uri="{FF2B5EF4-FFF2-40B4-BE49-F238E27FC236}">
                <a16:creationId xmlns:a16="http://schemas.microsoft.com/office/drawing/2014/main" id="{CF3D36AE-6940-43BD-94DB-F3399D103239}"/>
              </a:ext>
            </a:extLst>
          </p:cNvPr>
          <p:cNvSpPr>
            <a:spLocks noGrp="1"/>
          </p:cNvSpPr>
          <p:nvPr>
            <p:ph idx="1"/>
          </p:nvPr>
        </p:nvSpPr>
        <p:spPr/>
        <p:txBody>
          <a:bodyPr/>
          <a:lstStyle/>
          <a:p>
            <a:r>
              <a:rPr lang="en-CA" dirty="0"/>
              <a:t>Protocol:</a:t>
            </a:r>
          </a:p>
          <a:p>
            <a:pPr lvl="1"/>
            <a:r>
              <a:rPr lang="en-CA" dirty="0"/>
              <a:t>Alice and Bob publicly combine two sets of cube movements.</a:t>
            </a:r>
          </a:p>
          <a:p>
            <a:pPr lvl="2"/>
            <a:r>
              <a:rPr lang="en-CA" dirty="0"/>
              <a:t>G = (center row to the left, middle column to the top, bottom row to the right) </a:t>
            </a:r>
          </a:p>
          <a:p>
            <a:pPr lvl="2"/>
            <a:r>
              <a:rPr lang="en-CA" dirty="0"/>
              <a:t>H = (first column to the top, middle column to the bottom, top row to the left)</a:t>
            </a:r>
          </a:p>
          <a:p>
            <a:pPr lvl="2"/>
            <a:endParaRPr lang="en-CA" dirty="0"/>
          </a:p>
          <a:p>
            <a:pPr lvl="1"/>
            <a:r>
              <a:rPr lang="en-CA" dirty="0"/>
              <a:t>Each one of them starts with a solved cube</a:t>
            </a:r>
          </a:p>
          <a:p>
            <a:pPr lvl="1"/>
            <a:r>
              <a:rPr lang="en-CA" dirty="0"/>
              <a:t>Alice chooses two numbers (a1 and a2)</a:t>
            </a:r>
          </a:p>
          <a:p>
            <a:pPr lvl="1"/>
            <a:r>
              <a:rPr lang="en-CA" dirty="0"/>
              <a:t>Bob chooses two numbers (b1 and b2)</a:t>
            </a:r>
          </a:p>
          <a:p>
            <a:endParaRPr lang="en-CA" dirty="0"/>
          </a:p>
        </p:txBody>
      </p:sp>
    </p:spTree>
    <p:extLst>
      <p:ext uri="{BB962C8B-B14F-4D97-AF65-F5344CB8AC3E}">
        <p14:creationId xmlns:p14="http://schemas.microsoft.com/office/powerpoint/2010/main" val="2164911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91E8-C32B-4D70-BF48-0A4AB4DDDC4A}"/>
              </a:ext>
            </a:extLst>
          </p:cNvPr>
          <p:cNvSpPr>
            <a:spLocks noGrp="1"/>
          </p:cNvSpPr>
          <p:nvPr>
            <p:ph type="title"/>
          </p:nvPr>
        </p:nvSpPr>
        <p:spPr/>
        <p:txBody>
          <a:bodyPr>
            <a:normAutofit/>
          </a:bodyPr>
          <a:lstStyle/>
          <a:p>
            <a:r>
              <a:rPr lang="en-CA" sz="4000" dirty="0">
                <a:solidFill>
                  <a:schemeClr val="accent2"/>
                </a:solidFill>
              </a:rPr>
              <a:t>Diffie-Hellman Key-Exchange</a:t>
            </a:r>
            <a:r>
              <a:rPr lang="en-CA" sz="1800" dirty="0">
                <a:solidFill>
                  <a:schemeClr val="accent2"/>
                </a:solidFill>
              </a:rPr>
              <a:t> using Rubik’s Cubes</a:t>
            </a:r>
            <a:endParaRPr lang="en-CA" sz="4000" dirty="0">
              <a:solidFill>
                <a:schemeClr val="accent2"/>
              </a:solidFill>
            </a:endParaRPr>
          </a:p>
        </p:txBody>
      </p:sp>
      <p:sp>
        <p:nvSpPr>
          <p:cNvPr id="3" name="Content Placeholder 2">
            <a:extLst>
              <a:ext uri="{FF2B5EF4-FFF2-40B4-BE49-F238E27FC236}">
                <a16:creationId xmlns:a16="http://schemas.microsoft.com/office/drawing/2014/main" id="{CF3D36AE-6940-43BD-94DB-F3399D103239}"/>
              </a:ext>
            </a:extLst>
          </p:cNvPr>
          <p:cNvSpPr>
            <a:spLocks noGrp="1"/>
          </p:cNvSpPr>
          <p:nvPr>
            <p:ph idx="1"/>
          </p:nvPr>
        </p:nvSpPr>
        <p:spPr/>
        <p:txBody>
          <a:bodyPr/>
          <a:lstStyle/>
          <a:p>
            <a:r>
              <a:rPr lang="en-CA" sz="2800" dirty="0"/>
              <a:t>Alice applies the G movements on her cube a1 times</a:t>
            </a:r>
          </a:p>
          <a:p>
            <a:r>
              <a:rPr lang="en-CA" sz="2800" dirty="0"/>
              <a:t>Bob applies the G movements on his cube b1 times</a:t>
            </a:r>
          </a:p>
          <a:p>
            <a:r>
              <a:rPr lang="en-CA" sz="2800" dirty="0"/>
              <a:t>They swap cubes</a:t>
            </a:r>
          </a:p>
          <a:p>
            <a:endParaRPr lang="en-CA" sz="2800" dirty="0"/>
          </a:p>
          <a:p>
            <a:r>
              <a:rPr lang="en-CA" sz="2800" dirty="0"/>
              <a:t>Bob applies the G movements on his new cube b1 times and the H movements b2 times.</a:t>
            </a:r>
          </a:p>
          <a:p>
            <a:r>
              <a:rPr lang="en-CA" sz="2800" dirty="0"/>
              <a:t>Alice applies the G movements on her new cube a1 times and the H movements a2 times.</a:t>
            </a:r>
          </a:p>
          <a:p>
            <a:r>
              <a:rPr lang="en-CA" sz="2800" dirty="0"/>
              <a:t>They swap cubes again</a:t>
            </a:r>
          </a:p>
          <a:p>
            <a:endParaRPr lang="en-CA" dirty="0"/>
          </a:p>
        </p:txBody>
      </p:sp>
    </p:spTree>
    <p:extLst>
      <p:ext uri="{BB962C8B-B14F-4D97-AF65-F5344CB8AC3E}">
        <p14:creationId xmlns:p14="http://schemas.microsoft.com/office/powerpoint/2010/main" val="1407255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91E8-C32B-4D70-BF48-0A4AB4DDDC4A}"/>
              </a:ext>
            </a:extLst>
          </p:cNvPr>
          <p:cNvSpPr>
            <a:spLocks noGrp="1"/>
          </p:cNvSpPr>
          <p:nvPr>
            <p:ph type="title"/>
          </p:nvPr>
        </p:nvSpPr>
        <p:spPr/>
        <p:txBody>
          <a:bodyPr>
            <a:normAutofit/>
          </a:bodyPr>
          <a:lstStyle/>
          <a:p>
            <a:r>
              <a:rPr lang="en-CA" sz="4000" dirty="0">
                <a:solidFill>
                  <a:schemeClr val="accent2"/>
                </a:solidFill>
              </a:rPr>
              <a:t>Diffie-Hellman Key-Exchange</a:t>
            </a:r>
            <a:r>
              <a:rPr lang="en-CA" sz="1800" dirty="0">
                <a:solidFill>
                  <a:schemeClr val="accent2"/>
                </a:solidFill>
              </a:rPr>
              <a:t> using Rubik’s Cubes</a:t>
            </a:r>
            <a:endParaRPr lang="en-CA" sz="4000" dirty="0">
              <a:solidFill>
                <a:schemeClr val="accent2"/>
              </a:solidFill>
            </a:endParaRPr>
          </a:p>
        </p:txBody>
      </p:sp>
      <p:sp>
        <p:nvSpPr>
          <p:cNvPr id="3" name="Content Placeholder 2">
            <a:extLst>
              <a:ext uri="{FF2B5EF4-FFF2-40B4-BE49-F238E27FC236}">
                <a16:creationId xmlns:a16="http://schemas.microsoft.com/office/drawing/2014/main" id="{CF3D36AE-6940-43BD-94DB-F3399D103239}"/>
              </a:ext>
            </a:extLst>
          </p:cNvPr>
          <p:cNvSpPr>
            <a:spLocks noGrp="1"/>
          </p:cNvSpPr>
          <p:nvPr>
            <p:ph idx="1"/>
          </p:nvPr>
        </p:nvSpPr>
        <p:spPr/>
        <p:txBody>
          <a:bodyPr/>
          <a:lstStyle/>
          <a:p>
            <a:r>
              <a:rPr lang="en-CA" dirty="0"/>
              <a:t>Alice applies the H movements on her cube a2 times.</a:t>
            </a:r>
          </a:p>
          <a:p>
            <a:r>
              <a:rPr lang="en-CA" dirty="0"/>
              <a:t>Bob applies the H movements on his cube b2 times.</a:t>
            </a:r>
          </a:p>
          <a:p>
            <a:endParaRPr lang="en-CA" dirty="0"/>
          </a:p>
          <a:p>
            <a:r>
              <a:rPr lang="en-CA" dirty="0"/>
              <a:t>Now both cubes have the same configuration.</a:t>
            </a:r>
          </a:p>
          <a:p>
            <a:r>
              <a:rPr lang="en-CA" dirty="0"/>
              <a:t>Alice never learned what b2 was.</a:t>
            </a:r>
          </a:p>
          <a:p>
            <a:r>
              <a:rPr lang="en-CA" dirty="0"/>
              <a:t>Bob never learned what a2 was.</a:t>
            </a:r>
          </a:p>
          <a:p>
            <a:r>
              <a:rPr lang="en-CA" dirty="0"/>
              <a:t>The encoding of the cube can be used as a symmetric key!</a:t>
            </a:r>
          </a:p>
        </p:txBody>
      </p:sp>
    </p:spTree>
    <p:extLst>
      <p:ext uri="{BB962C8B-B14F-4D97-AF65-F5344CB8AC3E}">
        <p14:creationId xmlns:p14="http://schemas.microsoft.com/office/powerpoint/2010/main" val="1632233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5BD9-005C-4C1E-B973-64958C51B532}"/>
              </a:ext>
            </a:extLst>
          </p:cNvPr>
          <p:cNvSpPr>
            <a:spLocks noGrp="1"/>
          </p:cNvSpPr>
          <p:nvPr>
            <p:ph type="title"/>
          </p:nvPr>
        </p:nvSpPr>
        <p:spPr/>
        <p:txBody>
          <a:bodyPr/>
          <a:lstStyle/>
          <a:p>
            <a:r>
              <a:rPr lang="en-CA" dirty="0">
                <a:solidFill>
                  <a:schemeClr val="accent2"/>
                </a:solidFill>
              </a:rPr>
              <a:t>Asymmetric Encryption</a:t>
            </a:r>
          </a:p>
        </p:txBody>
      </p:sp>
      <p:sp>
        <p:nvSpPr>
          <p:cNvPr id="3" name="Content Placeholder 2">
            <a:extLst>
              <a:ext uri="{FF2B5EF4-FFF2-40B4-BE49-F238E27FC236}">
                <a16:creationId xmlns:a16="http://schemas.microsoft.com/office/drawing/2014/main" id="{E270A0CF-5526-4188-8B05-8813CA440B94}"/>
              </a:ext>
            </a:extLst>
          </p:cNvPr>
          <p:cNvSpPr>
            <a:spLocks noGrp="1"/>
          </p:cNvSpPr>
          <p:nvPr>
            <p:ph idx="1"/>
          </p:nvPr>
        </p:nvSpPr>
        <p:spPr/>
        <p:txBody>
          <a:bodyPr/>
          <a:lstStyle/>
          <a:p>
            <a:pPr>
              <a:lnSpc>
                <a:spcPct val="100000"/>
              </a:lnSpc>
            </a:pPr>
            <a:r>
              <a:rPr lang="en-CA" dirty="0"/>
              <a:t>We have now solved the key distribution problem.</a:t>
            </a:r>
            <a:br>
              <a:rPr lang="en-CA" dirty="0"/>
            </a:br>
            <a:r>
              <a:rPr lang="en-CA" dirty="0"/>
              <a:t> </a:t>
            </a:r>
          </a:p>
          <a:p>
            <a:pPr lvl="1">
              <a:lnSpc>
                <a:spcPct val="100000"/>
              </a:lnSpc>
            </a:pPr>
            <a:r>
              <a:rPr lang="en-CA" dirty="0"/>
              <a:t>If we allow the use of asymmetric encryption to securely pass a symmetric key to another party, we have managed to eliminate the insecure channel for sharing symmetric keys … and because symmetric encryption is fast, we can gain the benefits of symmetric encryption.</a:t>
            </a:r>
            <a:br>
              <a:rPr lang="en-CA" dirty="0"/>
            </a:br>
            <a:r>
              <a:rPr lang="en-CA" dirty="0"/>
              <a:t> </a:t>
            </a:r>
          </a:p>
          <a:p>
            <a:pPr lvl="1">
              <a:lnSpc>
                <a:spcPct val="100000"/>
              </a:lnSpc>
            </a:pPr>
            <a:r>
              <a:rPr lang="en-CA" dirty="0"/>
              <a:t>Continue the communication with symmetric encryption.</a:t>
            </a:r>
          </a:p>
          <a:p>
            <a:endParaRPr lang="en-CA" dirty="0"/>
          </a:p>
        </p:txBody>
      </p:sp>
    </p:spTree>
    <p:extLst>
      <p:ext uri="{BB962C8B-B14F-4D97-AF65-F5344CB8AC3E}">
        <p14:creationId xmlns:p14="http://schemas.microsoft.com/office/powerpoint/2010/main" val="113999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AD43-D78F-4143-B3EA-E76BBF9481F8}"/>
              </a:ext>
            </a:extLst>
          </p:cNvPr>
          <p:cNvSpPr>
            <a:spLocks noGrp="1"/>
          </p:cNvSpPr>
          <p:nvPr>
            <p:ph type="title"/>
          </p:nvPr>
        </p:nvSpPr>
        <p:spPr/>
        <p:txBody>
          <a:bodyPr/>
          <a:lstStyle/>
          <a:p>
            <a:r>
              <a:rPr lang="en-CA" dirty="0">
                <a:solidFill>
                  <a:schemeClr val="accent2"/>
                </a:solidFill>
              </a:rPr>
              <a:t>Asymmetric Encryption</a:t>
            </a:r>
          </a:p>
        </p:txBody>
      </p:sp>
      <p:sp>
        <p:nvSpPr>
          <p:cNvPr id="3" name="Content Placeholder 2">
            <a:extLst>
              <a:ext uri="{FF2B5EF4-FFF2-40B4-BE49-F238E27FC236}">
                <a16:creationId xmlns:a16="http://schemas.microsoft.com/office/drawing/2014/main" id="{45192514-140A-474F-90FC-58E060B7880C}"/>
              </a:ext>
            </a:extLst>
          </p:cNvPr>
          <p:cNvSpPr>
            <a:spLocks noGrp="1"/>
          </p:cNvSpPr>
          <p:nvPr>
            <p:ph idx="1"/>
          </p:nvPr>
        </p:nvSpPr>
        <p:spPr/>
        <p:txBody>
          <a:bodyPr>
            <a:normAutofit fontScale="92500" lnSpcReduction="20000"/>
          </a:bodyPr>
          <a:lstStyle/>
          <a:p>
            <a:pPr>
              <a:lnSpc>
                <a:spcPct val="110000"/>
              </a:lnSpc>
            </a:pPr>
            <a:r>
              <a:rPr lang="en-CA" dirty="0"/>
              <a:t>Ok, we have secrecy but how do we ensure that the message actually came from the person claiming to send it ?</a:t>
            </a:r>
            <a:br>
              <a:rPr lang="en-CA" dirty="0"/>
            </a:br>
            <a:r>
              <a:rPr lang="en-CA" dirty="0"/>
              <a:t> </a:t>
            </a:r>
          </a:p>
          <a:p>
            <a:pPr lvl="1">
              <a:lnSpc>
                <a:spcPct val="110000"/>
              </a:lnSpc>
            </a:pPr>
            <a:r>
              <a:rPr lang="en-CA" dirty="0"/>
              <a:t>If the sender includes a hash of the message that is encrypted with their private key, then the entire message is encrypted with the recipient’s public key, we have effectively included a digital signature.</a:t>
            </a:r>
            <a:br>
              <a:rPr lang="en-CA" dirty="0"/>
            </a:br>
            <a:r>
              <a:rPr lang="en-CA" dirty="0"/>
              <a:t> </a:t>
            </a:r>
          </a:p>
          <a:p>
            <a:pPr lvl="1">
              <a:lnSpc>
                <a:spcPct val="110000"/>
              </a:lnSpc>
            </a:pPr>
            <a:r>
              <a:rPr lang="en-CA" dirty="0"/>
              <a:t>The recipient uses their private key to decrypt the message, then they use the sender’s public key to decrypt the “signature”, if it works it must have been sent by the owner of the public key.</a:t>
            </a:r>
          </a:p>
          <a:p>
            <a:endParaRPr lang="en-CA" dirty="0"/>
          </a:p>
        </p:txBody>
      </p:sp>
    </p:spTree>
    <p:extLst>
      <p:ext uri="{BB962C8B-B14F-4D97-AF65-F5344CB8AC3E}">
        <p14:creationId xmlns:p14="http://schemas.microsoft.com/office/powerpoint/2010/main" val="1051349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89B7-5CE4-4DD6-82DB-89E706A25F64}"/>
              </a:ext>
            </a:extLst>
          </p:cNvPr>
          <p:cNvSpPr>
            <a:spLocks noGrp="1"/>
          </p:cNvSpPr>
          <p:nvPr>
            <p:ph type="title"/>
          </p:nvPr>
        </p:nvSpPr>
        <p:spPr/>
        <p:txBody>
          <a:bodyPr/>
          <a:lstStyle/>
          <a:p>
            <a:r>
              <a:rPr lang="en-CA" dirty="0">
                <a:solidFill>
                  <a:schemeClr val="accent2"/>
                </a:solidFill>
              </a:rPr>
              <a:t>Asymmetric</a:t>
            </a:r>
            <a:r>
              <a:rPr lang="en-CA" dirty="0"/>
              <a:t> </a:t>
            </a:r>
            <a:r>
              <a:rPr lang="en-CA" dirty="0">
                <a:solidFill>
                  <a:schemeClr val="accent2"/>
                </a:solidFill>
              </a:rPr>
              <a:t>Encryption</a:t>
            </a:r>
          </a:p>
        </p:txBody>
      </p:sp>
      <p:sp>
        <p:nvSpPr>
          <p:cNvPr id="3" name="Content Placeholder 2">
            <a:extLst>
              <a:ext uri="{FF2B5EF4-FFF2-40B4-BE49-F238E27FC236}">
                <a16:creationId xmlns:a16="http://schemas.microsoft.com/office/drawing/2014/main" id="{4921C5D4-DBF3-45C9-A444-90B9591BBB9E}"/>
              </a:ext>
            </a:extLst>
          </p:cNvPr>
          <p:cNvSpPr>
            <a:spLocks noGrp="1"/>
          </p:cNvSpPr>
          <p:nvPr>
            <p:ph idx="1"/>
          </p:nvPr>
        </p:nvSpPr>
        <p:spPr/>
        <p:txBody>
          <a:bodyPr>
            <a:normAutofit fontScale="92500" lnSpcReduction="20000"/>
          </a:bodyPr>
          <a:lstStyle/>
          <a:p>
            <a:pPr>
              <a:lnSpc>
                <a:spcPct val="100000"/>
              </a:lnSpc>
            </a:pPr>
            <a:r>
              <a:rPr lang="en-CA" dirty="0"/>
              <a:t>So we have solved the secrecy problem (standard symmetric encryption).</a:t>
            </a:r>
          </a:p>
          <a:p>
            <a:pPr>
              <a:lnSpc>
                <a:spcPct val="100000"/>
              </a:lnSpc>
            </a:pPr>
            <a:endParaRPr lang="en-CA" dirty="0"/>
          </a:p>
          <a:p>
            <a:pPr>
              <a:lnSpc>
                <a:spcPct val="100000"/>
              </a:lnSpc>
            </a:pPr>
            <a:r>
              <a:rPr lang="en-CA" dirty="0"/>
              <a:t>We have solved the key distribution problem (asymmetric encryption)</a:t>
            </a:r>
          </a:p>
          <a:p>
            <a:pPr>
              <a:lnSpc>
                <a:spcPct val="100000"/>
              </a:lnSpc>
            </a:pPr>
            <a:endParaRPr lang="en-CA" dirty="0"/>
          </a:p>
          <a:p>
            <a:pPr>
              <a:lnSpc>
                <a:spcPct val="100000"/>
              </a:lnSpc>
            </a:pPr>
            <a:r>
              <a:rPr lang="en-CA" dirty="0"/>
              <a:t>We have solved the non-repudiation problem (check the sender’s digital signature using their public key)</a:t>
            </a:r>
          </a:p>
          <a:p>
            <a:pPr>
              <a:lnSpc>
                <a:spcPct val="100000"/>
              </a:lnSpc>
            </a:pPr>
            <a:endParaRPr lang="en-CA" dirty="0"/>
          </a:p>
          <a:p>
            <a:pPr>
              <a:lnSpc>
                <a:spcPct val="100000"/>
              </a:lnSpc>
            </a:pPr>
            <a:r>
              <a:rPr lang="en-CA" dirty="0"/>
              <a:t>And we have solved the integrity problem by using a secured (encrypted) hash</a:t>
            </a:r>
          </a:p>
        </p:txBody>
      </p:sp>
    </p:spTree>
    <p:extLst>
      <p:ext uri="{BB962C8B-B14F-4D97-AF65-F5344CB8AC3E}">
        <p14:creationId xmlns:p14="http://schemas.microsoft.com/office/powerpoint/2010/main" val="40293606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1778-EAAA-4C30-ACCB-BC26DF467B52}"/>
              </a:ext>
            </a:extLst>
          </p:cNvPr>
          <p:cNvSpPr>
            <a:spLocks noGrp="1"/>
          </p:cNvSpPr>
          <p:nvPr>
            <p:ph type="title"/>
          </p:nvPr>
        </p:nvSpPr>
        <p:spPr/>
        <p:txBody>
          <a:bodyPr/>
          <a:lstStyle/>
          <a:p>
            <a:r>
              <a:rPr lang="en-CA" dirty="0">
                <a:solidFill>
                  <a:schemeClr val="accent2"/>
                </a:solidFill>
              </a:rPr>
              <a:t>Generating a Public/Private keypair</a:t>
            </a:r>
          </a:p>
        </p:txBody>
      </p:sp>
      <p:sp>
        <p:nvSpPr>
          <p:cNvPr id="3" name="Content Placeholder 2">
            <a:extLst>
              <a:ext uri="{FF2B5EF4-FFF2-40B4-BE49-F238E27FC236}">
                <a16:creationId xmlns:a16="http://schemas.microsoft.com/office/drawing/2014/main" id="{15FD9EB3-591A-4895-AE51-10E32E239E9D}"/>
              </a:ext>
            </a:extLst>
          </p:cNvPr>
          <p:cNvSpPr>
            <a:spLocks noGrp="1"/>
          </p:cNvSpPr>
          <p:nvPr>
            <p:ph idx="1"/>
          </p:nvPr>
        </p:nvSpPr>
        <p:spPr/>
        <p:txBody>
          <a:bodyPr/>
          <a:lstStyle/>
          <a:p>
            <a:r>
              <a:rPr lang="en-CA" dirty="0" err="1"/>
              <a:t>ssh</a:t>
            </a:r>
            <a:r>
              <a:rPr lang="en-CA" dirty="0"/>
              <a:t>-keygen –e –m PKCS8</a:t>
            </a:r>
          </a:p>
          <a:p>
            <a:pPr lvl="1"/>
            <a:r>
              <a:rPr lang="en-CA" dirty="0"/>
              <a:t>In Linux, your public and private keys will be stored in ~/.</a:t>
            </a:r>
            <a:r>
              <a:rPr lang="en-CA" dirty="0" err="1"/>
              <a:t>ssh</a:t>
            </a:r>
            <a:endParaRPr lang="en-CA" dirty="0"/>
          </a:p>
          <a:p>
            <a:pPr lvl="1"/>
            <a:r>
              <a:rPr lang="en-CA" dirty="0"/>
              <a:t>In Windows they will be stored in %</a:t>
            </a:r>
            <a:r>
              <a:rPr lang="en-CA" dirty="0" err="1"/>
              <a:t>userprofile</a:t>
            </a:r>
            <a:r>
              <a:rPr lang="en-CA" dirty="0"/>
              <a:t>%/.</a:t>
            </a:r>
            <a:r>
              <a:rPr lang="en-CA" dirty="0" err="1"/>
              <a:t>ssh</a:t>
            </a:r>
            <a:endParaRPr lang="en-CA" dirty="0"/>
          </a:p>
          <a:p>
            <a:endParaRPr lang="en-CA" dirty="0"/>
          </a:p>
          <a:p>
            <a:pPr lvl="1"/>
            <a:r>
              <a:rPr lang="en-CA" dirty="0" err="1"/>
              <a:t>id_rsa</a:t>
            </a:r>
            <a:r>
              <a:rPr lang="en-CA" dirty="0"/>
              <a:t> is the private key</a:t>
            </a:r>
          </a:p>
          <a:p>
            <a:pPr lvl="1"/>
            <a:r>
              <a:rPr lang="en-CA" dirty="0"/>
              <a:t>id_rsa.pub is the public key</a:t>
            </a:r>
          </a:p>
          <a:p>
            <a:endParaRPr lang="en-CA" dirty="0"/>
          </a:p>
        </p:txBody>
      </p:sp>
    </p:spTree>
    <p:extLst>
      <p:ext uri="{BB962C8B-B14F-4D97-AF65-F5344CB8AC3E}">
        <p14:creationId xmlns:p14="http://schemas.microsoft.com/office/powerpoint/2010/main" val="90921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5B0F-8EE9-4615-B8EC-925B9EA939DA}"/>
              </a:ext>
            </a:extLst>
          </p:cNvPr>
          <p:cNvSpPr>
            <a:spLocks noGrp="1"/>
          </p:cNvSpPr>
          <p:nvPr>
            <p:ph type="title"/>
          </p:nvPr>
        </p:nvSpPr>
        <p:spPr/>
        <p:txBody>
          <a:bodyPr/>
          <a:lstStyle/>
          <a:p>
            <a:r>
              <a:rPr lang="en-CA" dirty="0">
                <a:solidFill>
                  <a:schemeClr val="accent2"/>
                </a:solidFill>
              </a:rPr>
              <a:t>Classic Cryptography</a:t>
            </a:r>
          </a:p>
        </p:txBody>
      </p:sp>
      <p:sp>
        <p:nvSpPr>
          <p:cNvPr id="3" name="Content Placeholder 2">
            <a:extLst>
              <a:ext uri="{FF2B5EF4-FFF2-40B4-BE49-F238E27FC236}">
                <a16:creationId xmlns:a16="http://schemas.microsoft.com/office/drawing/2014/main" id="{05DA11C5-12B9-4C7E-864F-B11246203D4B}"/>
              </a:ext>
            </a:extLst>
          </p:cNvPr>
          <p:cNvSpPr>
            <a:spLocks noGrp="1"/>
          </p:cNvSpPr>
          <p:nvPr>
            <p:ph idx="1"/>
          </p:nvPr>
        </p:nvSpPr>
        <p:spPr/>
        <p:txBody>
          <a:bodyPr/>
          <a:lstStyle/>
          <a:p>
            <a:pPr>
              <a:lnSpc>
                <a:spcPct val="100000"/>
              </a:lnSpc>
            </a:pPr>
            <a:r>
              <a:rPr lang="en-CA" dirty="0"/>
              <a:t>Near the end of WW1, US Army Major Mauborgne co-invented and introduced the idea of random keys by using two identical pads of paper where each page held a key that was used only once.</a:t>
            </a:r>
            <a:br>
              <a:rPr lang="en-CA" dirty="0"/>
            </a:br>
            <a:r>
              <a:rPr lang="en-CA" dirty="0"/>
              <a:t> </a:t>
            </a:r>
          </a:p>
          <a:p>
            <a:pPr>
              <a:lnSpc>
                <a:spcPct val="100000"/>
              </a:lnSpc>
            </a:pPr>
            <a:r>
              <a:rPr lang="en-CA" dirty="0"/>
              <a:t>It is now called the One Time Pad and even today offers the ”holy grail” of cryptography – perfect secrecy.</a:t>
            </a:r>
          </a:p>
        </p:txBody>
      </p:sp>
    </p:spTree>
    <p:extLst>
      <p:ext uri="{BB962C8B-B14F-4D97-AF65-F5344CB8AC3E}">
        <p14:creationId xmlns:p14="http://schemas.microsoft.com/office/powerpoint/2010/main" val="3289720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E603-8902-435F-907D-671706AFE7A2}"/>
              </a:ext>
            </a:extLst>
          </p:cNvPr>
          <p:cNvSpPr>
            <a:spLocks noGrp="1"/>
          </p:cNvSpPr>
          <p:nvPr>
            <p:ph type="title"/>
          </p:nvPr>
        </p:nvSpPr>
        <p:spPr/>
        <p:txBody>
          <a:bodyPr/>
          <a:lstStyle/>
          <a:p>
            <a:r>
              <a:rPr lang="en-CA" dirty="0">
                <a:solidFill>
                  <a:schemeClr val="accent2"/>
                </a:solidFill>
              </a:rPr>
              <a:t>Creating an extra PEM public-key</a:t>
            </a:r>
          </a:p>
        </p:txBody>
      </p:sp>
      <p:sp>
        <p:nvSpPr>
          <p:cNvPr id="3" name="Content Placeholder 2">
            <a:extLst>
              <a:ext uri="{FF2B5EF4-FFF2-40B4-BE49-F238E27FC236}">
                <a16:creationId xmlns:a16="http://schemas.microsoft.com/office/drawing/2014/main" id="{482DB7F9-EE97-4CD6-B71C-F71141FF3E11}"/>
              </a:ext>
            </a:extLst>
          </p:cNvPr>
          <p:cNvSpPr>
            <a:spLocks noGrp="1"/>
          </p:cNvSpPr>
          <p:nvPr>
            <p:ph idx="1"/>
          </p:nvPr>
        </p:nvSpPr>
        <p:spPr/>
        <p:txBody>
          <a:bodyPr/>
          <a:lstStyle/>
          <a:p>
            <a:r>
              <a:rPr lang="en-CA" dirty="0" err="1"/>
              <a:t>ssh</a:t>
            </a:r>
            <a:r>
              <a:rPr lang="en-CA" dirty="0"/>
              <a:t>-keygen -f ~/.</a:t>
            </a:r>
            <a:r>
              <a:rPr lang="en-CA" dirty="0" err="1"/>
              <a:t>ssh</a:t>
            </a:r>
            <a:r>
              <a:rPr lang="en-CA" dirty="0"/>
              <a:t>/id_rsa.pub -e -m PKCS8 &gt; ~/.</a:t>
            </a:r>
            <a:r>
              <a:rPr lang="en-CA" dirty="0" err="1"/>
              <a:t>ssh</a:t>
            </a:r>
            <a:r>
              <a:rPr lang="en-CA" dirty="0"/>
              <a:t>/id_rsa.pem.pub</a:t>
            </a:r>
          </a:p>
          <a:p>
            <a:endParaRPr lang="en-CA" dirty="0"/>
          </a:p>
        </p:txBody>
      </p:sp>
    </p:spTree>
    <p:extLst>
      <p:ext uri="{BB962C8B-B14F-4D97-AF65-F5344CB8AC3E}">
        <p14:creationId xmlns:p14="http://schemas.microsoft.com/office/powerpoint/2010/main" val="2864952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D9F-23A2-47ED-9DB9-74F20DB561F4}"/>
              </a:ext>
            </a:extLst>
          </p:cNvPr>
          <p:cNvSpPr>
            <a:spLocks noGrp="1"/>
          </p:cNvSpPr>
          <p:nvPr>
            <p:ph type="title"/>
          </p:nvPr>
        </p:nvSpPr>
        <p:spPr/>
        <p:txBody>
          <a:bodyPr>
            <a:normAutofit/>
          </a:bodyPr>
          <a:lstStyle/>
          <a:p>
            <a:r>
              <a:rPr lang="en-CA" sz="3600" dirty="0">
                <a:solidFill>
                  <a:schemeClr val="accent2"/>
                </a:solidFill>
              </a:rPr>
              <a:t>Using a public key to encrypt a message</a:t>
            </a:r>
          </a:p>
        </p:txBody>
      </p:sp>
      <p:sp>
        <p:nvSpPr>
          <p:cNvPr id="3" name="Content Placeholder 2">
            <a:extLst>
              <a:ext uri="{FF2B5EF4-FFF2-40B4-BE49-F238E27FC236}">
                <a16:creationId xmlns:a16="http://schemas.microsoft.com/office/drawing/2014/main" id="{E1495AB4-7565-4D71-AAB8-D73045626663}"/>
              </a:ext>
            </a:extLst>
          </p:cNvPr>
          <p:cNvSpPr>
            <a:spLocks noGrp="1"/>
          </p:cNvSpPr>
          <p:nvPr>
            <p:ph idx="1"/>
          </p:nvPr>
        </p:nvSpPr>
        <p:spPr/>
        <p:txBody>
          <a:bodyPr/>
          <a:lstStyle/>
          <a:p>
            <a:pPr>
              <a:lnSpc>
                <a:spcPct val="100000"/>
              </a:lnSpc>
            </a:pPr>
            <a:r>
              <a:rPr lang="en-CA" sz="2400" dirty="0" err="1"/>
              <a:t>openssl</a:t>
            </a:r>
            <a:r>
              <a:rPr lang="en-CA" sz="2400" dirty="0"/>
              <a:t> </a:t>
            </a:r>
            <a:r>
              <a:rPr lang="en-CA" sz="2400" dirty="0" err="1"/>
              <a:t>rsautl</a:t>
            </a:r>
            <a:r>
              <a:rPr lang="en-CA" sz="2400" dirty="0"/>
              <a:t> -encrypt -</a:t>
            </a:r>
            <a:r>
              <a:rPr lang="en-CA" sz="2400" dirty="0" err="1"/>
              <a:t>pubin</a:t>
            </a:r>
            <a:r>
              <a:rPr lang="en-CA" sz="2400" dirty="0"/>
              <a:t> -</a:t>
            </a:r>
            <a:r>
              <a:rPr lang="en-CA" sz="2400" dirty="0" err="1"/>
              <a:t>inkey</a:t>
            </a:r>
            <a:r>
              <a:rPr lang="en-CA" sz="2400" dirty="0"/>
              <a:t> ~/.</a:t>
            </a:r>
            <a:r>
              <a:rPr lang="en-CA" sz="2400" dirty="0" err="1"/>
              <a:t>ssh</a:t>
            </a:r>
            <a:r>
              <a:rPr lang="en-CA" sz="2400" dirty="0"/>
              <a:t>/id_rsa.pem.pub -in plaintext.txt -out encrypted.txt</a:t>
            </a:r>
          </a:p>
          <a:p>
            <a:endParaRPr lang="en-CA" dirty="0"/>
          </a:p>
        </p:txBody>
      </p:sp>
    </p:spTree>
    <p:extLst>
      <p:ext uri="{BB962C8B-B14F-4D97-AF65-F5344CB8AC3E}">
        <p14:creationId xmlns:p14="http://schemas.microsoft.com/office/powerpoint/2010/main" val="1159276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BF16-6590-42C1-A32D-8754858D8B0C}"/>
              </a:ext>
            </a:extLst>
          </p:cNvPr>
          <p:cNvSpPr>
            <a:spLocks noGrp="1"/>
          </p:cNvSpPr>
          <p:nvPr>
            <p:ph type="title"/>
          </p:nvPr>
        </p:nvSpPr>
        <p:spPr/>
        <p:txBody>
          <a:bodyPr>
            <a:normAutofit/>
          </a:bodyPr>
          <a:lstStyle/>
          <a:p>
            <a:r>
              <a:rPr lang="en-CA" sz="3600" dirty="0">
                <a:solidFill>
                  <a:schemeClr val="accent2"/>
                </a:solidFill>
              </a:rPr>
              <a:t>Using a private key to </a:t>
            </a:r>
            <a:r>
              <a:rPr lang="en-CA" sz="3600" dirty="0" err="1">
                <a:solidFill>
                  <a:schemeClr val="accent2"/>
                </a:solidFill>
              </a:rPr>
              <a:t>decypt</a:t>
            </a:r>
            <a:r>
              <a:rPr lang="en-CA" sz="3600" dirty="0">
                <a:solidFill>
                  <a:schemeClr val="accent2"/>
                </a:solidFill>
              </a:rPr>
              <a:t> a message</a:t>
            </a:r>
          </a:p>
        </p:txBody>
      </p:sp>
      <p:sp>
        <p:nvSpPr>
          <p:cNvPr id="3" name="Content Placeholder 2">
            <a:extLst>
              <a:ext uri="{FF2B5EF4-FFF2-40B4-BE49-F238E27FC236}">
                <a16:creationId xmlns:a16="http://schemas.microsoft.com/office/drawing/2014/main" id="{171E0C41-E0A4-4E18-B307-E72546A0009D}"/>
              </a:ext>
            </a:extLst>
          </p:cNvPr>
          <p:cNvSpPr>
            <a:spLocks noGrp="1"/>
          </p:cNvSpPr>
          <p:nvPr>
            <p:ph idx="1"/>
          </p:nvPr>
        </p:nvSpPr>
        <p:spPr/>
        <p:txBody>
          <a:bodyPr/>
          <a:lstStyle/>
          <a:p>
            <a:r>
              <a:rPr lang="en-CA" sz="2400" dirty="0" err="1"/>
              <a:t>openssl</a:t>
            </a:r>
            <a:r>
              <a:rPr lang="en-CA" sz="2400" dirty="0"/>
              <a:t> </a:t>
            </a:r>
            <a:r>
              <a:rPr lang="en-CA" sz="2400" dirty="0" err="1"/>
              <a:t>rsautl</a:t>
            </a:r>
            <a:r>
              <a:rPr lang="en-CA" sz="2400" dirty="0"/>
              <a:t> -decrypt -</a:t>
            </a:r>
            <a:r>
              <a:rPr lang="en-CA" sz="2400" dirty="0" err="1"/>
              <a:t>inkey</a:t>
            </a:r>
            <a:r>
              <a:rPr lang="en-CA" sz="2400" dirty="0"/>
              <a:t> ~/.</a:t>
            </a:r>
            <a:r>
              <a:rPr lang="en-CA" sz="2400" dirty="0" err="1"/>
              <a:t>ssh</a:t>
            </a:r>
            <a:r>
              <a:rPr lang="en-CA" sz="2400" dirty="0"/>
              <a:t>/</a:t>
            </a:r>
            <a:r>
              <a:rPr lang="en-CA" sz="2400" dirty="0" err="1"/>
              <a:t>id_rsa</a:t>
            </a:r>
            <a:r>
              <a:rPr lang="en-CA" sz="2400" dirty="0"/>
              <a:t> -in encrypted.txt -out decrypted.txt</a:t>
            </a:r>
          </a:p>
          <a:p>
            <a:pPr>
              <a:lnSpc>
                <a:spcPct val="100000"/>
              </a:lnSpc>
            </a:pPr>
            <a:endParaRPr lang="en-CA" dirty="0"/>
          </a:p>
        </p:txBody>
      </p:sp>
    </p:spTree>
    <p:extLst>
      <p:ext uri="{BB962C8B-B14F-4D97-AF65-F5344CB8AC3E}">
        <p14:creationId xmlns:p14="http://schemas.microsoft.com/office/powerpoint/2010/main" val="4197306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894C-7C3E-4F3F-84DD-C0FA6855E474}"/>
              </a:ext>
            </a:extLst>
          </p:cNvPr>
          <p:cNvSpPr>
            <a:spLocks noGrp="1"/>
          </p:cNvSpPr>
          <p:nvPr>
            <p:ph type="title"/>
          </p:nvPr>
        </p:nvSpPr>
        <p:spPr/>
        <p:txBody>
          <a:bodyPr>
            <a:normAutofit/>
          </a:bodyPr>
          <a:lstStyle/>
          <a:p>
            <a:r>
              <a:rPr lang="en-CA" sz="4000" dirty="0">
                <a:solidFill>
                  <a:schemeClr val="accent2"/>
                </a:solidFill>
              </a:rPr>
              <a:t>Use your private key to sign a digest</a:t>
            </a:r>
          </a:p>
        </p:txBody>
      </p:sp>
      <p:sp>
        <p:nvSpPr>
          <p:cNvPr id="3" name="Content Placeholder 2">
            <a:extLst>
              <a:ext uri="{FF2B5EF4-FFF2-40B4-BE49-F238E27FC236}">
                <a16:creationId xmlns:a16="http://schemas.microsoft.com/office/drawing/2014/main" id="{A2FCDCDC-D393-45F5-BDEE-F265043147A0}"/>
              </a:ext>
            </a:extLst>
          </p:cNvPr>
          <p:cNvSpPr>
            <a:spLocks noGrp="1"/>
          </p:cNvSpPr>
          <p:nvPr>
            <p:ph idx="1"/>
          </p:nvPr>
        </p:nvSpPr>
        <p:spPr/>
        <p:txBody>
          <a:bodyPr/>
          <a:lstStyle/>
          <a:p>
            <a:r>
              <a:rPr lang="en-CA" sz="2400" dirty="0" err="1"/>
              <a:t>openssl</a:t>
            </a:r>
            <a:r>
              <a:rPr lang="en-CA" sz="2400" dirty="0"/>
              <a:t> </a:t>
            </a:r>
            <a:r>
              <a:rPr lang="en-CA" sz="2400" dirty="0" err="1"/>
              <a:t>dgst</a:t>
            </a:r>
            <a:r>
              <a:rPr lang="en-CA" sz="2400" dirty="0"/>
              <a:t> -sha512 -sign ~/.</a:t>
            </a:r>
            <a:r>
              <a:rPr lang="en-CA" sz="2400" dirty="0" err="1"/>
              <a:t>ssh</a:t>
            </a:r>
            <a:r>
              <a:rPr lang="en-CA" sz="2400" dirty="0"/>
              <a:t>/</a:t>
            </a:r>
            <a:r>
              <a:rPr lang="en-CA" sz="2400" dirty="0" err="1"/>
              <a:t>id_rsa</a:t>
            </a:r>
            <a:r>
              <a:rPr lang="en-CA" sz="2400" dirty="0"/>
              <a:t> -out digest decrypted.txt</a:t>
            </a:r>
          </a:p>
          <a:p>
            <a:pPr>
              <a:lnSpc>
                <a:spcPct val="100000"/>
              </a:lnSpc>
            </a:pPr>
            <a:endParaRPr lang="en-CA" dirty="0"/>
          </a:p>
        </p:txBody>
      </p:sp>
    </p:spTree>
    <p:extLst>
      <p:ext uri="{BB962C8B-B14F-4D97-AF65-F5344CB8AC3E}">
        <p14:creationId xmlns:p14="http://schemas.microsoft.com/office/powerpoint/2010/main" val="778879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8931-5FEF-4CA7-A470-DE9F1612019D}"/>
              </a:ext>
            </a:extLst>
          </p:cNvPr>
          <p:cNvSpPr>
            <a:spLocks noGrp="1"/>
          </p:cNvSpPr>
          <p:nvPr>
            <p:ph type="title"/>
          </p:nvPr>
        </p:nvSpPr>
        <p:spPr/>
        <p:txBody>
          <a:bodyPr>
            <a:normAutofit/>
          </a:bodyPr>
          <a:lstStyle/>
          <a:p>
            <a:r>
              <a:rPr lang="en-CA" sz="4000" dirty="0">
                <a:solidFill>
                  <a:schemeClr val="accent2"/>
                </a:solidFill>
              </a:rPr>
              <a:t>Use the public key to verify a signature</a:t>
            </a:r>
          </a:p>
        </p:txBody>
      </p:sp>
      <p:sp>
        <p:nvSpPr>
          <p:cNvPr id="3" name="Content Placeholder 2">
            <a:extLst>
              <a:ext uri="{FF2B5EF4-FFF2-40B4-BE49-F238E27FC236}">
                <a16:creationId xmlns:a16="http://schemas.microsoft.com/office/drawing/2014/main" id="{57E462A9-221D-4D9E-810C-73F4C30C3E5A}"/>
              </a:ext>
            </a:extLst>
          </p:cNvPr>
          <p:cNvSpPr>
            <a:spLocks noGrp="1"/>
          </p:cNvSpPr>
          <p:nvPr>
            <p:ph idx="1"/>
          </p:nvPr>
        </p:nvSpPr>
        <p:spPr/>
        <p:txBody>
          <a:bodyPr/>
          <a:lstStyle/>
          <a:p>
            <a:r>
              <a:rPr lang="en-CA" dirty="0" err="1"/>
              <a:t>openssl</a:t>
            </a:r>
            <a:r>
              <a:rPr lang="en-CA" dirty="0"/>
              <a:t> </a:t>
            </a:r>
            <a:r>
              <a:rPr lang="en-CA" dirty="0" err="1"/>
              <a:t>dgst</a:t>
            </a:r>
            <a:r>
              <a:rPr lang="en-CA" dirty="0"/>
              <a:t> -sha512 -verify ~/.</a:t>
            </a:r>
            <a:r>
              <a:rPr lang="en-CA" dirty="0" err="1"/>
              <a:t>ssh</a:t>
            </a:r>
            <a:r>
              <a:rPr lang="en-CA" dirty="0"/>
              <a:t>/id_rsa.pem.pub -signature digest decrypted.txt</a:t>
            </a:r>
          </a:p>
          <a:p>
            <a:endParaRPr lang="en-CA" dirty="0"/>
          </a:p>
        </p:txBody>
      </p:sp>
    </p:spTree>
    <p:extLst>
      <p:ext uri="{BB962C8B-B14F-4D97-AF65-F5344CB8AC3E}">
        <p14:creationId xmlns:p14="http://schemas.microsoft.com/office/powerpoint/2010/main" val="2926693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26A0-7A98-4489-A2DC-B3024383E7FE}"/>
              </a:ext>
            </a:extLst>
          </p:cNvPr>
          <p:cNvSpPr>
            <a:spLocks noGrp="1"/>
          </p:cNvSpPr>
          <p:nvPr>
            <p:ph type="title"/>
          </p:nvPr>
        </p:nvSpPr>
        <p:spPr/>
        <p:txBody>
          <a:bodyPr/>
          <a:lstStyle/>
          <a:p>
            <a:r>
              <a:rPr lang="en-CA" dirty="0">
                <a:solidFill>
                  <a:schemeClr val="accent2"/>
                </a:solidFill>
              </a:rPr>
              <a:t>Attacking Encryption!</a:t>
            </a:r>
          </a:p>
        </p:txBody>
      </p:sp>
      <p:sp>
        <p:nvSpPr>
          <p:cNvPr id="3" name="Content Placeholder 2">
            <a:extLst>
              <a:ext uri="{FF2B5EF4-FFF2-40B4-BE49-F238E27FC236}">
                <a16:creationId xmlns:a16="http://schemas.microsoft.com/office/drawing/2014/main" id="{F5C8910E-23AE-4AEA-8EFE-EAE61556C71E}"/>
              </a:ext>
            </a:extLst>
          </p:cNvPr>
          <p:cNvSpPr>
            <a:spLocks noGrp="1"/>
          </p:cNvSpPr>
          <p:nvPr>
            <p:ph idx="1"/>
          </p:nvPr>
        </p:nvSpPr>
        <p:spPr/>
        <p:txBody>
          <a:bodyPr/>
          <a:lstStyle/>
          <a:p>
            <a:r>
              <a:rPr lang="en-CA" dirty="0"/>
              <a:t>Weakness in the algorithm</a:t>
            </a:r>
          </a:p>
          <a:p>
            <a:pPr lvl="1"/>
            <a:r>
              <a:rPr lang="en-CA" dirty="0"/>
              <a:t>Cracking the Microsoft LM password (Rainbow Tables, </a:t>
            </a:r>
            <a:r>
              <a:rPr lang="en-CA" dirty="0" err="1"/>
              <a:t>Ophcrack</a:t>
            </a:r>
            <a:r>
              <a:rPr lang="en-CA" dirty="0"/>
              <a:t>)</a:t>
            </a:r>
          </a:p>
          <a:p>
            <a:pPr lvl="2"/>
            <a:r>
              <a:rPr lang="en-CA" dirty="0">
                <a:hlinkClick r:id="rId2"/>
              </a:rPr>
              <a:t>http://ophcrack.sourceforge.net</a:t>
            </a:r>
            <a:endParaRPr lang="en-CA" dirty="0"/>
          </a:p>
          <a:p>
            <a:pPr lvl="2"/>
            <a:endParaRPr lang="en-CA" dirty="0"/>
          </a:p>
          <a:p>
            <a:r>
              <a:rPr lang="en-CA" dirty="0"/>
              <a:t>Statistical Attack</a:t>
            </a:r>
          </a:p>
          <a:p>
            <a:pPr lvl="1"/>
            <a:r>
              <a:rPr lang="en-CA" dirty="0"/>
              <a:t>WEP (Wired Equivalent Privacy)</a:t>
            </a:r>
          </a:p>
          <a:p>
            <a:pPr lvl="2"/>
            <a:r>
              <a:rPr lang="en-CA" dirty="0"/>
              <a:t>Capturing enough encrypted packets (about 10 minutes)</a:t>
            </a:r>
          </a:p>
          <a:p>
            <a:endParaRPr lang="en-CA" dirty="0"/>
          </a:p>
        </p:txBody>
      </p:sp>
    </p:spTree>
    <p:extLst>
      <p:ext uri="{BB962C8B-B14F-4D97-AF65-F5344CB8AC3E}">
        <p14:creationId xmlns:p14="http://schemas.microsoft.com/office/powerpoint/2010/main" val="1498515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5BF4-EDC4-4DF5-B508-5027233DD009}"/>
              </a:ext>
            </a:extLst>
          </p:cNvPr>
          <p:cNvSpPr>
            <a:spLocks noGrp="1"/>
          </p:cNvSpPr>
          <p:nvPr>
            <p:ph type="title"/>
          </p:nvPr>
        </p:nvSpPr>
        <p:spPr/>
        <p:txBody>
          <a:bodyPr/>
          <a:lstStyle/>
          <a:p>
            <a:r>
              <a:rPr lang="en-CA" dirty="0">
                <a:solidFill>
                  <a:schemeClr val="accent2"/>
                </a:solidFill>
              </a:rPr>
              <a:t>Computers get fast.</a:t>
            </a:r>
          </a:p>
        </p:txBody>
      </p:sp>
      <p:sp>
        <p:nvSpPr>
          <p:cNvPr id="3" name="Content Placeholder 2">
            <a:extLst>
              <a:ext uri="{FF2B5EF4-FFF2-40B4-BE49-F238E27FC236}">
                <a16:creationId xmlns:a16="http://schemas.microsoft.com/office/drawing/2014/main" id="{8DC947EE-41DC-4EB4-BF22-1F0670D80C43}"/>
              </a:ext>
            </a:extLst>
          </p:cNvPr>
          <p:cNvSpPr>
            <a:spLocks noGrp="1"/>
          </p:cNvSpPr>
          <p:nvPr>
            <p:ph idx="1"/>
          </p:nvPr>
        </p:nvSpPr>
        <p:spPr/>
        <p:txBody>
          <a:bodyPr/>
          <a:lstStyle/>
          <a:p>
            <a:r>
              <a:rPr lang="en-CA" dirty="0" err="1"/>
              <a:t>Hashcat</a:t>
            </a:r>
            <a:r>
              <a:rPr lang="en-CA" dirty="0"/>
              <a:t> can use your video card to speed up hashing</a:t>
            </a:r>
          </a:p>
          <a:p>
            <a:pPr lvl="1"/>
            <a:r>
              <a:rPr lang="en-CA" dirty="0"/>
              <a:t>hashcat.exe a9a624b3c4d4be9146618bd94beff8e0 -a 3</a:t>
            </a:r>
          </a:p>
          <a:p>
            <a:endParaRPr lang="en-CA" dirty="0"/>
          </a:p>
        </p:txBody>
      </p:sp>
    </p:spTree>
    <p:extLst>
      <p:ext uri="{BB962C8B-B14F-4D97-AF65-F5344CB8AC3E}">
        <p14:creationId xmlns:p14="http://schemas.microsoft.com/office/powerpoint/2010/main" val="462911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FE3D-086D-453D-93B8-3573E1C4857E}"/>
              </a:ext>
            </a:extLst>
          </p:cNvPr>
          <p:cNvSpPr>
            <a:spLocks noGrp="1"/>
          </p:cNvSpPr>
          <p:nvPr>
            <p:ph type="title"/>
          </p:nvPr>
        </p:nvSpPr>
        <p:spPr/>
        <p:txBody>
          <a:bodyPr/>
          <a:lstStyle/>
          <a:p>
            <a:r>
              <a:rPr lang="en-CA" dirty="0">
                <a:solidFill>
                  <a:schemeClr val="accent2"/>
                </a:solidFill>
              </a:rPr>
              <a:t>Applications</a:t>
            </a:r>
          </a:p>
        </p:txBody>
      </p:sp>
      <p:sp>
        <p:nvSpPr>
          <p:cNvPr id="3" name="Content Placeholder 2">
            <a:extLst>
              <a:ext uri="{FF2B5EF4-FFF2-40B4-BE49-F238E27FC236}">
                <a16:creationId xmlns:a16="http://schemas.microsoft.com/office/drawing/2014/main" id="{4125A1DE-FB4B-493A-B31C-EDF0F025C9A0}"/>
              </a:ext>
            </a:extLst>
          </p:cNvPr>
          <p:cNvSpPr>
            <a:spLocks noGrp="1"/>
          </p:cNvSpPr>
          <p:nvPr>
            <p:ph idx="1"/>
          </p:nvPr>
        </p:nvSpPr>
        <p:spPr/>
        <p:txBody>
          <a:bodyPr>
            <a:normAutofit lnSpcReduction="10000"/>
          </a:bodyPr>
          <a:lstStyle/>
          <a:p>
            <a:pPr>
              <a:lnSpc>
                <a:spcPct val="100000"/>
              </a:lnSpc>
            </a:pPr>
            <a:r>
              <a:rPr lang="en-CA" dirty="0"/>
              <a:t>The applications of cryptographic hashing, symmetric encryption, and asymmetric encryption are almost endless.</a:t>
            </a:r>
            <a:br>
              <a:rPr lang="en-CA" dirty="0"/>
            </a:br>
            <a:r>
              <a:rPr lang="en-CA" dirty="0"/>
              <a:t> </a:t>
            </a:r>
          </a:p>
          <a:p>
            <a:pPr>
              <a:lnSpc>
                <a:spcPct val="100000"/>
              </a:lnSpc>
            </a:pPr>
            <a:r>
              <a:rPr lang="en-CA" dirty="0"/>
              <a:t>Whenever we use any of the following we are using at least one of the components of cryptography, and usually a combination of them.</a:t>
            </a:r>
            <a:br>
              <a:rPr lang="en-CA" dirty="0"/>
            </a:br>
            <a:r>
              <a:rPr lang="en-CA" dirty="0"/>
              <a:t> </a:t>
            </a:r>
          </a:p>
          <a:p>
            <a:pPr lvl="1">
              <a:lnSpc>
                <a:spcPct val="100000"/>
              </a:lnSpc>
            </a:pPr>
            <a:r>
              <a:rPr lang="en-CA" dirty="0"/>
              <a:t>Passwords, Secure Shell (SSH), </a:t>
            </a:r>
            <a:r>
              <a:rPr lang="en-CA" dirty="0" err="1"/>
              <a:t>IPSec</a:t>
            </a:r>
            <a:r>
              <a:rPr lang="en-CA" dirty="0"/>
              <a:t>, SSL, HTTPS, online banking, certificates, digital signatures, Kerberos authentication,  and many more</a:t>
            </a:r>
          </a:p>
          <a:p>
            <a:endParaRPr lang="en-CA" dirty="0"/>
          </a:p>
        </p:txBody>
      </p:sp>
    </p:spTree>
    <p:extLst>
      <p:ext uri="{BB962C8B-B14F-4D97-AF65-F5344CB8AC3E}">
        <p14:creationId xmlns:p14="http://schemas.microsoft.com/office/powerpoint/2010/main" val="2682548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4233862"/>
          </a:xfrm>
        </p:spPr>
        <p:txBody>
          <a:bodyPr>
            <a:normAutofit/>
          </a:bodyPr>
          <a:lstStyle/>
          <a:p>
            <a:r>
              <a:rPr lang="en-US" dirty="0">
                <a:latin typeface="Titillium Bd" panose="00000800000000000000" pitchFamily="50" charset="0"/>
              </a:rPr>
              <a:t>Done</a:t>
            </a:r>
            <a:br>
              <a:rPr lang="en-US" dirty="0">
                <a:latin typeface="Titillium Bd" panose="00000800000000000000" pitchFamily="50" charset="0"/>
              </a:rPr>
            </a:br>
            <a:br>
              <a:rPr lang="en-US" dirty="0">
                <a:latin typeface="Titillium Bd" panose="00000800000000000000" pitchFamily="50" charset="0"/>
              </a:rPr>
            </a:br>
            <a:endParaRPr lang="en-US" dirty="0">
              <a:latin typeface="Titillium Bd" panose="00000800000000000000" pitchFamily="50" charset="0"/>
            </a:endParaRPr>
          </a:p>
        </p:txBody>
      </p:sp>
    </p:spTree>
    <p:extLst>
      <p:ext uri="{BB962C8B-B14F-4D97-AF65-F5344CB8AC3E}">
        <p14:creationId xmlns:p14="http://schemas.microsoft.com/office/powerpoint/2010/main" val="133023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39D9-35D8-4F94-B9D4-E11BFBFD4667}"/>
              </a:ext>
            </a:extLst>
          </p:cNvPr>
          <p:cNvSpPr>
            <a:spLocks noGrp="1"/>
          </p:cNvSpPr>
          <p:nvPr>
            <p:ph type="title"/>
          </p:nvPr>
        </p:nvSpPr>
        <p:spPr/>
        <p:txBody>
          <a:bodyPr/>
          <a:lstStyle/>
          <a:p>
            <a:r>
              <a:rPr lang="en-CA" dirty="0">
                <a:solidFill>
                  <a:schemeClr val="accent2"/>
                </a:solidFill>
              </a:rPr>
              <a:t>One-time pad</a:t>
            </a:r>
          </a:p>
        </p:txBody>
      </p:sp>
      <p:sp>
        <p:nvSpPr>
          <p:cNvPr id="3" name="Content Placeholder 2">
            <a:extLst>
              <a:ext uri="{FF2B5EF4-FFF2-40B4-BE49-F238E27FC236}">
                <a16:creationId xmlns:a16="http://schemas.microsoft.com/office/drawing/2014/main" id="{25113100-2489-4F59-BFB2-0DB35481AB52}"/>
              </a:ext>
            </a:extLst>
          </p:cNvPr>
          <p:cNvSpPr>
            <a:spLocks noGrp="1"/>
          </p:cNvSpPr>
          <p:nvPr>
            <p:ph idx="1"/>
          </p:nvPr>
        </p:nvSpPr>
        <p:spPr/>
        <p:txBody>
          <a:bodyPr>
            <a:normAutofit/>
          </a:bodyPr>
          <a:lstStyle/>
          <a:p>
            <a:pPr>
              <a:lnSpc>
                <a:spcPct val="100000"/>
              </a:lnSpc>
            </a:pPr>
            <a:r>
              <a:rPr lang="en-CA" dirty="0"/>
              <a:t>Very easy to implement.</a:t>
            </a:r>
          </a:p>
          <a:p>
            <a:pPr lvl="1">
              <a:lnSpc>
                <a:spcPct val="100000"/>
              </a:lnSpc>
            </a:pPr>
            <a:r>
              <a:rPr lang="en-CA" dirty="0"/>
              <a:t>Three functions:</a:t>
            </a:r>
          </a:p>
          <a:p>
            <a:pPr lvl="2">
              <a:lnSpc>
                <a:spcPct val="100000"/>
              </a:lnSpc>
            </a:pPr>
            <a:r>
              <a:rPr lang="en-CA" dirty="0"/>
              <a:t>Generate Key</a:t>
            </a:r>
          </a:p>
          <a:p>
            <a:pPr lvl="3">
              <a:lnSpc>
                <a:spcPct val="100000"/>
              </a:lnSpc>
            </a:pPr>
            <a:r>
              <a:rPr lang="en-CA" dirty="0"/>
              <a:t>Takes an integer n and returns a random n-bit string</a:t>
            </a:r>
          </a:p>
          <a:p>
            <a:pPr lvl="3">
              <a:lnSpc>
                <a:spcPct val="100000"/>
              </a:lnSpc>
            </a:pPr>
            <a:endParaRPr lang="en-CA" dirty="0"/>
          </a:p>
          <a:p>
            <a:pPr lvl="1">
              <a:lnSpc>
                <a:spcPct val="100000"/>
              </a:lnSpc>
            </a:pPr>
            <a:r>
              <a:rPr lang="en-CA" dirty="0"/>
              <a:t>Encrypt</a:t>
            </a:r>
          </a:p>
          <a:p>
            <a:pPr lvl="2">
              <a:lnSpc>
                <a:spcPct val="100000"/>
              </a:lnSpc>
            </a:pPr>
            <a:r>
              <a:rPr lang="en-CA" dirty="0"/>
              <a:t>Takes a plain text message and encrypts it using the chosen pad</a:t>
            </a:r>
          </a:p>
          <a:p>
            <a:pPr>
              <a:lnSpc>
                <a:spcPct val="100000"/>
              </a:lnSpc>
            </a:pPr>
            <a:endParaRPr lang="en-CA" dirty="0"/>
          </a:p>
          <a:p>
            <a:pPr lvl="1">
              <a:lnSpc>
                <a:spcPct val="100000"/>
              </a:lnSpc>
            </a:pPr>
            <a:r>
              <a:rPr lang="en-CA" dirty="0"/>
              <a:t>Decrypt</a:t>
            </a:r>
          </a:p>
          <a:p>
            <a:pPr lvl="2">
              <a:lnSpc>
                <a:spcPct val="100000"/>
              </a:lnSpc>
            </a:pPr>
            <a:r>
              <a:rPr lang="en-CA" dirty="0"/>
              <a:t>Takes a ciphertext and decrypts it using the chosen pad</a:t>
            </a:r>
          </a:p>
          <a:p>
            <a:endParaRPr lang="en-CA" dirty="0"/>
          </a:p>
        </p:txBody>
      </p:sp>
    </p:spTree>
    <p:extLst>
      <p:ext uri="{BB962C8B-B14F-4D97-AF65-F5344CB8AC3E}">
        <p14:creationId xmlns:p14="http://schemas.microsoft.com/office/powerpoint/2010/main" val="379851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492F-971F-49D0-B694-8D1B57291F09}"/>
              </a:ext>
            </a:extLst>
          </p:cNvPr>
          <p:cNvSpPr>
            <a:spLocks noGrp="1"/>
          </p:cNvSpPr>
          <p:nvPr>
            <p:ph type="title"/>
          </p:nvPr>
        </p:nvSpPr>
        <p:spPr/>
        <p:txBody>
          <a:bodyPr/>
          <a:lstStyle/>
          <a:p>
            <a:r>
              <a:rPr lang="en-CA" dirty="0">
                <a:solidFill>
                  <a:schemeClr val="accent2"/>
                </a:solidFill>
              </a:rPr>
              <a:t>One-time pad</a:t>
            </a:r>
          </a:p>
        </p:txBody>
      </p:sp>
      <p:sp>
        <p:nvSpPr>
          <p:cNvPr id="3" name="Content Placeholder 2">
            <a:extLst>
              <a:ext uri="{FF2B5EF4-FFF2-40B4-BE49-F238E27FC236}">
                <a16:creationId xmlns:a16="http://schemas.microsoft.com/office/drawing/2014/main" id="{5800EB40-D254-4F2A-9B8C-4756229C806D}"/>
              </a:ext>
            </a:extLst>
          </p:cNvPr>
          <p:cNvSpPr>
            <a:spLocks noGrp="1"/>
          </p:cNvSpPr>
          <p:nvPr>
            <p:ph idx="1"/>
          </p:nvPr>
        </p:nvSpPr>
        <p:spPr/>
        <p:txBody>
          <a:bodyPr/>
          <a:lstStyle/>
          <a:p>
            <a:pPr>
              <a:lnSpc>
                <a:spcPct val="100000"/>
              </a:lnSpc>
            </a:pPr>
            <a:r>
              <a:rPr lang="en-CA" dirty="0"/>
              <a:t>We need to encode the message so that it can be represented in binary.</a:t>
            </a:r>
          </a:p>
          <a:p>
            <a:pPr lvl="1">
              <a:lnSpc>
                <a:spcPct val="100000"/>
              </a:lnSpc>
            </a:pPr>
            <a:r>
              <a:rPr lang="en-CA" dirty="0"/>
              <a:t>ASCII is one of the most used character encodings to do that.</a:t>
            </a:r>
          </a:p>
          <a:p>
            <a:pPr lvl="2">
              <a:lnSpc>
                <a:spcPct val="100000"/>
              </a:lnSpc>
            </a:pPr>
            <a:r>
              <a:rPr lang="en-CA" dirty="0"/>
              <a:t>Each character is encoded using 7 bits (or 8 in Extended ASCII).</a:t>
            </a:r>
          </a:p>
          <a:p>
            <a:pPr lvl="3">
              <a:lnSpc>
                <a:spcPct val="100000"/>
              </a:lnSpc>
            </a:pPr>
            <a:r>
              <a:rPr lang="en-CA" dirty="0"/>
              <a:t>Can encode 128 (7 bits) or 256 (8 bits) different characters</a:t>
            </a:r>
          </a:p>
          <a:p>
            <a:pPr lvl="4">
              <a:lnSpc>
                <a:spcPct val="100000"/>
              </a:lnSpc>
            </a:pPr>
            <a:r>
              <a:rPr lang="en-CA" dirty="0"/>
              <a:t>All digits, all lowercase and uppercase letters, punctuation …</a:t>
            </a:r>
          </a:p>
          <a:p>
            <a:pPr lvl="3">
              <a:lnSpc>
                <a:spcPct val="100000"/>
              </a:lnSpc>
            </a:pPr>
            <a:r>
              <a:rPr lang="en-CA" dirty="0">
                <a:hlinkClick r:id="rId2"/>
              </a:rPr>
              <a:t>https://en.wikipedia.org/wiki/ASCII#Printable_characters</a:t>
            </a:r>
            <a:endParaRPr lang="en-CA" dirty="0"/>
          </a:p>
        </p:txBody>
      </p:sp>
    </p:spTree>
    <p:extLst>
      <p:ext uri="{BB962C8B-B14F-4D97-AF65-F5344CB8AC3E}">
        <p14:creationId xmlns:p14="http://schemas.microsoft.com/office/powerpoint/2010/main" val="177156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75C3-A36F-4873-A778-A73481D77216}"/>
              </a:ext>
            </a:extLst>
          </p:cNvPr>
          <p:cNvSpPr>
            <a:spLocks noGrp="1"/>
          </p:cNvSpPr>
          <p:nvPr>
            <p:ph type="title"/>
          </p:nvPr>
        </p:nvSpPr>
        <p:spPr/>
        <p:txBody>
          <a:bodyPr/>
          <a:lstStyle/>
          <a:p>
            <a:r>
              <a:rPr lang="en-US" dirty="0">
                <a:solidFill>
                  <a:schemeClr val="accent2"/>
                </a:solidFill>
              </a:rPr>
              <a:t>Recall: </a:t>
            </a:r>
            <a:r>
              <a:rPr lang="en-US" dirty="0"/>
              <a:t>English ↦ Extended ASCII</a:t>
            </a:r>
          </a:p>
        </p:txBody>
      </p:sp>
      <p:sp>
        <p:nvSpPr>
          <p:cNvPr id="28" name="Rectangle 27">
            <a:extLst>
              <a:ext uri="{FF2B5EF4-FFF2-40B4-BE49-F238E27FC236}">
                <a16:creationId xmlns:a16="http://schemas.microsoft.com/office/drawing/2014/main" id="{4BBDB9DF-B0F9-49A9-B9F0-9D85A201FD4E}"/>
              </a:ext>
            </a:extLst>
          </p:cNvPr>
          <p:cNvSpPr/>
          <p:nvPr/>
        </p:nvSpPr>
        <p:spPr>
          <a:xfrm>
            <a:off x="4849504" y="2505670"/>
            <a:ext cx="249299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Hi, </a:t>
            </a:r>
            <a:r>
              <a:rPr lang="en-US" sz="5400" b="0" cap="none" spc="0" dirty="0" err="1">
                <a:ln w="0"/>
                <a:solidFill>
                  <a:schemeClr val="tx1"/>
                </a:solidFill>
                <a:effectLst>
                  <a:outerShdw blurRad="38100" dist="19050" dir="2700000" algn="tl" rotWithShape="0">
                    <a:schemeClr val="dk1">
                      <a:alpha val="40000"/>
                    </a:schemeClr>
                  </a:outerShdw>
                </a:effectLst>
              </a:rPr>
              <a:t>sait</a:t>
            </a:r>
            <a:r>
              <a:rPr lang="en-US" sz="54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265719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61bc988d-0865-419f-92d7-9afd728030c2" Revision="1" Stencil="f13f9ee0-45c0-431b-8d09-16de3ee52136" StencilVersion="1.0"/>
</Control>
</file>

<file path=customXml/item10.xml><?xml version="1.0" encoding="utf-8"?>
<Control xmlns="http://schemas.microsoft.com/VisualStudio/2011/storyboarding/control">
  <Id Name="61bc988d-0865-419f-92d7-9afd728030c2" Revision="1" Stencil="f13f9ee0-45c0-431b-8d09-16de3ee52136" StencilVersion="1.0"/>
</Control>
</file>

<file path=customXml/item11.xml><?xml version="1.0" encoding="utf-8"?>
<Control xmlns="http://schemas.microsoft.com/VisualStudio/2011/storyboarding/control">
  <Id Name="61bc988d-0865-419f-92d7-9afd728030c2" Revision="1" Stencil="f13f9ee0-45c0-431b-8d09-16de3ee52136" StencilVersion="1.0"/>
</Control>
</file>

<file path=customXml/item12.xml><?xml version="1.0" encoding="utf-8"?>
<Control xmlns="http://schemas.microsoft.com/VisualStudio/2011/storyboarding/control">
  <Id Name="61bc988d-0865-419f-92d7-9afd728030c2" Revision="1" Stencil="f13f9ee0-45c0-431b-8d09-16de3ee52136" StencilVersion="1.0"/>
</Control>
</file>

<file path=customXml/item13.xml><?xml version="1.0" encoding="utf-8"?>
<Control xmlns="http://schemas.microsoft.com/VisualStudio/2011/storyboarding/control">
  <Id Name="61bc988d-0865-419f-92d7-9afd728030c2" Revision="1" Stencil="f13f9ee0-45c0-431b-8d09-16de3ee52136" StencilVersion="1.0"/>
</Control>
</file>

<file path=customXml/item14.xml><?xml version="1.0" encoding="utf-8"?>
<Control xmlns="http://schemas.microsoft.com/VisualStudio/2011/storyboarding/control">
  <Id Name="61bc988d-0865-419f-92d7-9afd728030c2" Revision="1" Stencil="f13f9ee0-45c0-431b-8d09-16de3ee52136" StencilVersion="1.0"/>
</Control>
</file>

<file path=customXml/item15.xml><?xml version="1.0" encoding="utf-8"?>
<Control xmlns="http://schemas.microsoft.com/VisualStudio/2011/storyboarding/control">
  <Id Name="61bc988d-0865-419f-92d7-9afd728030c2" Revision="1" Stencil="f13f9ee0-45c0-431b-8d09-16de3ee52136" StencilVersion="1.0"/>
</Control>
</file>

<file path=customXml/item16.xml><?xml version="1.0" encoding="utf-8"?>
<Control xmlns="http://schemas.microsoft.com/VisualStudio/2011/storyboarding/control">
  <Id Name="61bc988d-0865-419f-92d7-9afd728030c2" Revision="1" Stencil="f13f9ee0-45c0-431b-8d09-16de3ee52136" StencilVersion="1.0"/>
</Control>
</file>

<file path=customXml/item17.xml><?xml version="1.0" encoding="utf-8"?>
<Control xmlns="http://schemas.microsoft.com/VisualStudio/2011/storyboarding/control">
  <Id Name="61bc988d-0865-419f-92d7-9afd728030c2" Revision="1" Stencil="f13f9ee0-45c0-431b-8d09-16de3ee52136" StencilVersion="1.0"/>
</Control>
</file>

<file path=customXml/item2.xml><?xml version="1.0" encoding="utf-8"?>
<Control xmlns="http://schemas.microsoft.com/VisualStudio/2011/storyboarding/control">
  <Id Name="61bc988d-0865-419f-92d7-9afd728030c2" Revision="1" Stencil="f13f9ee0-45c0-431b-8d09-16de3ee52136" StencilVersion="1.0"/>
</Control>
</file>

<file path=customXml/item3.xml><?xml version="1.0" encoding="utf-8"?>
<Control xmlns="http://schemas.microsoft.com/VisualStudio/2011/storyboarding/control">
  <Id Name="61bc988d-0865-419f-92d7-9afd728030c2" Revision="1" Stencil="f13f9ee0-45c0-431b-8d09-16de3ee52136" StencilVersion="1.0"/>
</Control>
</file>

<file path=customXml/item4.xml><?xml version="1.0" encoding="utf-8"?>
<Control xmlns="http://schemas.microsoft.com/VisualStudio/2011/storyboarding/control">
  <Id Name="61bc988d-0865-419f-92d7-9afd728030c2" Revision="1" Stencil="f13f9ee0-45c0-431b-8d09-16de3ee52136" StencilVersion="1.0"/>
</Control>
</file>

<file path=customXml/item5.xml><?xml version="1.0" encoding="utf-8"?>
<Control xmlns="http://schemas.microsoft.com/VisualStudio/2011/storyboarding/control">
  <Id Name="61bc988d-0865-419f-92d7-9afd728030c2" Revision="1" Stencil="f13f9ee0-45c0-431b-8d09-16de3ee52136" StencilVersion="1.0"/>
</Control>
</file>

<file path=customXml/item6.xml><?xml version="1.0" encoding="utf-8"?>
<Control xmlns="http://schemas.microsoft.com/VisualStudio/2011/storyboarding/control">
  <Id Name="5053552f-4693-4c6b-ac1f-d1bbd7ab5024" Revision="1" Stencil="System.MyShapes" StencilVersion="1.0"/>
</Control>
</file>

<file path=customXml/item7.xml><?xml version="1.0" encoding="utf-8"?>
<Control xmlns="http://schemas.microsoft.com/VisualStudio/2011/storyboarding/control">
  <Id Name="61bc988d-0865-419f-92d7-9afd728030c2" Revision="1" Stencil="f13f9ee0-45c0-431b-8d09-16de3ee52136" StencilVersion="1.0"/>
</Control>
</file>

<file path=customXml/item8.xml><?xml version="1.0" encoding="utf-8"?>
<Control xmlns="http://schemas.microsoft.com/VisualStudio/2011/storyboarding/control">
  <Id Name="61bc988d-0865-419f-92d7-9afd728030c2" Revision="1" Stencil="f13f9ee0-45c0-431b-8d09-16de3ee52136" StencilVersion="1.0"/>
</Control>
</file>

<file path=customXml/item9.xml><?xml version="1.0" encoding="utf-8"?>
<Control xmlns="http://schemas.microsoft.com/VisualStudio/2011/storyboarding/control">
  <Id Name="61bc988d-0865-419f-92d7-9afd728030c2" Revision="1" Stencil="f13f9ee0-45c0-431b-8d09-16de3ee52136" StencilVersion="1.0"/>
</Control>
</file>

<file path=customXml/itemProps1.xml><?xml version="1.0" encoding="utf-8"?>
<ds:datastoreItem xmlns:ds="http://schemas.openxmlformats.org/officeDocument/2006/customXml" ds:itemID="{85AECB39-68CC-4B89-948E-F83743F80C89}">
  <ds:schemaRefs>
    <ds:schemaRef ds:uri="http://schemas.microsoft.com/VisualStudio/2011/storyboarding/control"/>
  </ds:schemaRefs>
</ds:datastoreItem>
</file>

<file path=customXml/itemProps10.xml><?xml version="1.0" encoding="utf-8"?>
<ds:datastoreItem xmlns:ds="http://schemas.openxmlformats.org/officeDocument/2006/customXml" ds:itemID="{EB3DD202-783E-426C-A24B-3DDAEDBCBE7B}">
  <ds:schemaRefs>
    <ds:schemaRef ds:uri="http://schemas.microsoft.com/VisualStudio/2011/storyboarding/control"/>
  </ds:schemaRefs>
</ds:datastoreItem>
</file>

<file path=customXml/itemProps11.xml><?xml version="1.0" encoding="utf-8"?>
<ds:datastoreItem xmlns:ds="http://schemas.openxmlformats.org/officeDocument/2006/customXml" ds:itemID="{EDA4ED86-2A65-45CB-BE64-D237D82D4DF6}">
  <ds:schemaRefs>
    <ds:schemaRef ds:uri="http://schemas.microsoft.com/VisualStudio/2011/storyboarding/control"/>
  </ds:schemaRefs>
</ds:datastoreItem>
</file>

<file path=customXml/itemProps12.xml><?xml version="1.0" encoding="utf-8"?>
<ds:datastoreItem xmlns:ds="http://schemas.openxmlformats.org/officeDocument/2006/customXml" ds:itemID="{C131C50F-DE06-4BEB-81BC-8CA8EF936B70}">
  <ds:schemaRefs>
    <ds:schemaRef ds:uri="http://schemas.microsoft.com/VisualStudio/2011/storyboarding/control"/>
  </ds:schemaRefs>
</ds:datastoreItem>
</file>

<file path=customXml/itemProps13.xml><?xml version="1.0" encoding="utf-8"?>
<ds:datastoreItem xmlns:ds="http://schemas.openxmlformats.org/officeDocument/2006/customXml" ds:itemID="{D757CAC7-CDB8-431D-A507-D0447019494F}">
  <ds:schemaRefs>
    <ds:schemaRef ds:uri="http://schemas.microsoft.com/VisualStudio/2011/storyboarding/control"/>
  </ds:schemaRefs>
</ds:datastoreItem>
</file>

<file path=customXml/itemProps14.xml><?xml version="1.0" encoding="utf-8"?>
<ds:datastoreItem xmlns:ds="http://schemas.openxmlformats.org/officeDocument/2006/customXml" ds:itemID="{BB0E8EAB-D9A0-477D-A419-CD80D22B83C4}">
  <ds:schemaRefs>
    <ds:schemaRef ds:uri="http://schemas.microsoft.com/VisualStudio/2011/storyboarding/control"/>
  </ds:schemaRefs>
</ds:datastoreItem>
</file>

<file path=customXml/itemProps15.xml><?xml version="1.0" encoding="utf-8"?>
<ds:datastoreItem xmlns:ds="http://schemas.openxmlformats.org/officeDocument/2006/customXml" ds:itemID="{C49A9E78-0EE8-442F-9DB4-5B5523601D62}">
  <ds:schemaRefs>
    <ds:schemaRef ds:uri="http://schemas.microsoft.com/VisualStudio/2011/storyboarding/control"/>
  </ds:schemaRefs>
</ds:datastoreItem>
</file>

<file path=customXml/itemProps16.xml><?xml version="1.0" encoding="utf-8"?>
<ds:datastoreItem xmlns:ds="http://schemas.openxmlformats.org/officeDocument/2006/customXml" ds:itemID="{35DE4CE2-6E7E-462F-B915-BEA67C297333}">
  <ds:schemaRefs>
    <ds:schemaRef ds:uri="http://schemas.microsoft.com/VisualStudio/2011/storyboarding/control"/>
  </ds:schemaRefs>
</ds:datastoreItem>
</file>

<file path=customXml/itemProps17.xml><?xml version="1.0" encoding="utf-8"?>
<ds:datastoreItem xmlns:ds="http://schemas.openxmlformats.org/officeDocument/2006/customXml" ds:itemID="{627F87CE-CB43-44BA-99ED-F325984F72FD}">
  <ds:schemaRefs>
    <ds:schemaRef ds:uri="http://schemas.microsoft.com/VisualStudio/2011/storyboarding/control"/>
  </ds:schemaRefs>
</ds:datastoreItem>
</file>

<file path=customXml/itemProps2.xml><?xml version="1.0" encoding="utf-8"?>
<ds:datastoreItem xmlns:ds="http://schemas.openxmlformats.org/officeDocument/2006/customXml" ds:itemID="{332CF251-7B95-405F-A299-486C6486E6EF}">
  <ds:schemaRefs>
    <ds:schemaRef ds:uri="http://schemas.microsoft.com/VisualStudio/2011/storyboarding/control"/>
  </ds:schemaRefs>
</ds:datastoreItem>
</file>

<file path=customXml/itemProps3.xml><?xml version="1.0" encoding="utf-8"?>
<ds:datastoreItem xmlns:ds="http://schemas.openxmlformats.org/officeDocument/2006/customXml" ds:itemID="{E7132444-C08F-4A74-9D83-D539BBAF216C}">
  <ds:schemaRefs>
    <ds:schemaRef ds:uri="http://schemas.microsoft.com/VisualStudio/2011/storyboarding/control"/>
  </ds:schemaRefs>
</ds:datastoreItem>
</file>

<file path=customXml/itemProps4.xml><?xml version="1.0" encoding="utf-8"?>
<ds:datastoreItem xmlns:ds="http://schemas.openxmlformats.org/officeDocument/2006/customXml" ds:itemID="{615EC470-A365-466B-B0D0-845912A08746}">
  <ds:schemaRefs>
    <ds:schemaRef ds:uri="http://schemas.microsoft.com/VisualStudio/2011/storyboarding/control"/>
  </ds:schemaRefs>
</ds:datastoreItem>
</file>

<file path=customXml/itemProps5.xml><?xml version="1.0" encoding="utf-8"?>
<ds:datastoreItem xmlns:ds="http://schemas.openxmlformats.org/officeDocument/2006/customXml" ds:itemID="{4DF13F13-1013-47E7-9671-F26549605C09}">
  <ds:schemaRefs>
    <ds:schemaRef ds:uri="http://schemas.microsoft.com/VisualStudio/2011/storyboarding/control"/>
  </ds:schemaRefs>
</ds:datastoreItem>
</file>

<file path=customXml/itemProps6.xml><?xml version="1.0" encoding="utf-8"?>
<ds:datastoreItem xmlns:ds="http://schemas.openxmlformats.org/officeDocument/2006/customXml" ds:itemID="{9153AB02-5B1B-4496-A7BA-7C4CA9D502C4}">
  <ds:schemaRefs>
    <ds:schemaRef ds:uri="http://schemas.microsoft.com/VisualStudio/2011/storyboarding/control"/>
  </ds:schemaRefs>
</ds:datastoreItem>
</file>

<file path=customXml/itemProps7.xml><?xml version="1.0" encoding="utf-8"?>
<ds:datastoreItem xmlns:ds="http://schemas.openxmlformats.org/officeDocument/2006/customXml" ds:itemID="{F3216450-7674-4644-B486-53EF08C7E3D6}">
  <ds:schemaRefs>
    <ds:schemaRef ds:uri="http://schemas.microsoft.com/VisualStudio/2011/storyboarding/control"/>
  </ds:schemaRefs>
</ds:datastoreItem>
</file>

<file path=customXml/itemProps8.xml><?xml version="1.0" encoding="utf-8"?>
<ds:datastoreItem xmlns:ds="http://schemas.openxmlformats.org/officeDocument/2006/customXml" ds:itemID="{D7B69228-32E3-43D6-BD51-3ECDF2E1289E}">
  <ds:schemaRefs>
    <ds:schemaRef ds:uri="http://schemas.microsoft.com/VisualStudio/2011/storyboarding/control"/>
  </ds:schemaRefs>
</ds:datastoreItem>
</file>

<file path=customXml/itemProps9.xml><?xml version="1.0" encoding="utf-8"?>
<ds:datastoreItem xmlns:ds="http://schemas.openxmlformats.org/officeDocument/2006/customXml" ds:itemID="{7E838D41-0EFC-4EEE-B14A-EE45531AC9F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7275</TotalTime>
  <Words>2833</Words>
  <Application>Microsoft Office PowerPoint</Application>
  <PresentationFormat>Widescreen</PresentationFormat>
  <Paragraphs>467</Paragraphs>
  <Slides>68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Calibri</vt:lpstr>
      <vt:lpstr>Calibri Light</vt:lpstr>
      <vt:lpstr>Times New Roman</vt:lpstr>
      <vt:lpstr>Titillium</vt:lpstr>
      <vt:lpstr>Titillium Bd</vt:lpstr>
      <vt:lpstr>Verdana</vt:lpstr>
      <vt:lpstr>Wingdings</vt:lpstr>
      <vt:lpstr>Office Theme</vt:lpstr>
      <vt:lpstr>ITSC 200 – Network Protocols and Security </vt:lpstr>
      <vt:lpstr>Objectives</vt:lpstr>
      <vt:lpstr>Cryptography</vt:lpstr>
      <vt:lpstr>Classic Cryptography</vt:lpstr>
      <vt:lpstr>The Importance of Cryptography</vt:lpstr>
      <vt:lpstr>Classic Cryptography</vt:lpstr>
      <vt:lpstr>One-time pad</vt:lpstr>
      <vt:lpstr>One-time pad</vt:lpstr>
      <vt:lpstr>Recall: English ↦ Extended ASCII</vt:lpstr>
      <vt:lpstr>Recall: English ↦ Extended ASCII</vt:lpstr>
      <vt:lpstr>Recall: English ↦ Extended ASCII</vt:lpstr>
      <vt:lpstr>Recall: English ↦ Extended ASCII</vt:lpstr>
      <vt:lpstr>Recall: English ↦ Extended ASCII</vt:lpstr>
      <vt:lpstr>Recall: English ↦ Extended ASCII</vt:lpstr>
      <vt:lpstr>Recall: English ↦ Extended ASCII</vt:lpstr>
      <vt:lpstr>Recall: English ↦ Extended ASCII</vt:lpstr>
      <vt:lpstr>Recall: English ↦ Extended ASCII</vt:lpstr>
      <vt:lpstr>Recall: English ↦ Extended ASCII</vt:lpstr>
      <vt:lpstr>Recall: English ↦ Extended ASCII</vt:lpstr>
      <vt:lpstr>Recall: English ↦ Extended ASCII</vt:lpstr>
      <vt:lpstr>Recall: English ↦ Extended ASCII</vt:lpstr>
      <vt:lpstr>One-time pad – Generating a pad</vt:lpstr>
      <vt:lpstr>One-time pad – Encrypting the message</vt:lpstr>
      <vt:lpstr>PowerPoint Presentation</vt:lpstr>
      <vt:lpstr>One-time pad – Interactive demo</vt:lpstr>
      <vt:lpstr>One-time pad – Perfect Secrecy</vt:lpstr>
      <vt:lpstr>One-time pad – Perfect Secrecy</vt:lpstr>
      <vt:lpstr>One-time pad – Perfect Secrecy</vt:lpstr>
      <vt:lpstr>One-time pad – BIG Problem!</vt:lpstr>
      <vt:lpstr>Cryptographic Hashes</vt:lpstr>
      <vt:lpstr>Cryptographic Hashes</vt:lpstr>
      <vt:lpstr>Cryptographic Hashes</vt:lpstr>
      <vt:lpstr>Cryptographic Hashes</vt:lpstr>
      <vt:lpstr>Cryptographic Hashes</vt:lpstr>
      <vt:lpstr>Cryptographic Hashes</vt:lpstr>
      <vt:lpstr>Simple MD5 Collision Attack</vt:lpstr>
      <vt:lpstr>Simple MD5 Collision Attack</vt:lpstr>
      <vt:lpstr>Another MD5 Collision Attack</vt:lpstr>
      <vt:lpstr>Crypto Break!</vt:lpstr>
      <vt:lpstr>Symmetric Encryption</vt:lpstr>
      <vt:lpstr>Symmetric Encryption</vt:lpstr>
      <vt:lpstr>Symmetric Encryption</vt:lpstr>
      <vt:lpstr>Symmetric Encryption</vt:lpstr>
      <vt:lpstr>Symmetric Encryption using OpenSSL</vt:lpstr>
      <vt:lpstr>Asymmetric Encryption</vt:lpstr>
      <vt:lpstr>PowerPoint Presentation</vt:lpstr>
      <vt:lpstr>PowerPoint Presentation</vt:lpstr>
      <vt:lpstr>PowerPoint Presentation</vt:lpstr>
      <vt:lpstr>Asymmetric Encryption</vt:lpstr>
      <vt:lpstr>Asymmetric Encryption</vt:lpstr>
      <vt:lpstr>Asymmetric Encryption</vt:lpstr>
      <vt:lpstr>Diffie-Hellman Key-Exchange using Rubik’s Cubes</vt:lpstr>
      <vt:lpstr>Diffie-Hellman Key-Exchange using Rubik’s Cubes</vt:lpstr>
      <vt:lpstr>Diffie-Hellman Key-Exchange using Rubik’s Cubes</vt:lpstr>
      <vt:lpstr>Diffie-Hellman Key-Exchange using Rubik’s Cubes</vt:lpstr>
      <vt:lpstr>Asymmetric Encryption</vt:lpstr>
      <vt:lpstr>Asymmetric Encryption</vt:lpstr>
      <vt:lpstr>Asymmetric Encryption</vt:lpstr>
      <vt:lpstr>Generating a Public/Private keypair</vt:lpstr>
      <vt:lpstr>Creating an extra PEM public-key</vt:lpstr>
      <vt:lpstr>Using a public key to encrypt a message</vt:lpstr>
      <vt:lpstr>Using a private key to decypt a message</vt:lpstr>
      <vt:lpstr>Use your private key to sign a digest</vt:lpstr>
      <vt:lpstr>Use the public key to verify a signature</vt:lpstr>
      <vt:lpstr>Attacking Encryption!</vt:lpstr>
      <vt:lpstr>Computers get fast.</vt:lpstr>
      <vt:lpstr>Applications</vt:lpstr>
      <vt:lpstr>Done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Henrique Pereira</dc:creator>
  <cp:lastModifiedBy>ikkebr</cp:lastModifiedBy>
  <cp:revision>106</cp:revision>
  <dcterms:created xsi:type="dcterms:W3CDTF">2016-04-05T14:17:30Z</dcterms:created>
  <dcterms:modified xsi:type="dcterms:W3CDTF">2021-03-01T18:11:57Z</dcterms:modified>
</cp:coreProperties>
</file>