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2.png" ContentType="image/png"/>
  <Override PartName="/ppt/media/image6.jpeg" ContentType="image/jpeg"/>
  <Override PartName="/ppt/media/image1.png" ContentType="image/png"/>
  <Override PartName="/ppt/media/image3.png" ContentType="image/png"/>
  <Override PartName="/ppt/media/image4.png" ContentType="image/png"/>
  <Override PartName="/ppt/media/image5.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5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Verdana"/>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831960" y="1709640"/>
            <a:ext cx="10515240" cy="1322280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Verdana"/>
            </a:endParaRPr>
          </a:p>
        </p:txBody>
      </p:sp>
      <p:sp>
        <p:nvSpPr>
          <p:cNvPr id="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Verdana"/>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6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6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7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7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7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7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7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7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8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8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8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8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9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9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Verdana"/>
            </a:endParaRPr>
          </a:p>
        </p:txBody>
      </p:sp>
      <p:sp>
        <p:nvSpPr>
          <p:cNvPr id="9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831960" y="1709640"/>
            <a:ext cx="10515240" cy="1322280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0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Verdana"/>
            </a:endParaRPr>
          </a:p>
        </p:txBody>
      </p:sp>
      <p:sp>
        <p:nvSpPr>
          <p:cNvPr id="10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0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Verdana"/>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0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1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1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1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1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1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2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2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2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2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2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2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3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3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Verdana"/>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3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Verdana"/>
            </a:endParaRPr>
          </a:p>
        </p:txBody>
      </p:sp>
      <p:sp>
        <p:nvSpPr>
          <p:cNvPr id="1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831960" y="1709640"/>
            <a:ext cx="10515240" cy="1322280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4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Verdana"/>
            </a:endParaRPr>
          </a:p>
        </p:txBody>
      </p:sp>
      <p:sp>
        <p:nvSpPr>
          <p:cNvPr id="14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4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Verdana"/>
            </a:endParaRPr>
          </a:p>
        </p:txBody>
      </p:sp>
      <p:sp>
        <p:nvSpPr>
          <p:cNvPr id="1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4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4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5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5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5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5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6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6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6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6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6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6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7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7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7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Verdana"/>
            </a:endParaRPr>
          </a:p>
        </p:txBody>
      </p:sp>
      <p:sp>
        <p:nvSpPr>
          <p:cNvPr id="17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831960" y="1709640"/>
            <a:ext cx="10515240" cy="1322280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8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Verdana"/>
            </a:endParaRPr>
          </a:p>
        </p:txBody>
      </p:sp>
      <p:sp>
        <p:nvSpPr>
          <p:cNvPr id="18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8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Verdana"/>
            </a:endParaRPr>
          </a:p>
        </p:txBody>
      </p:sp>
      <p:sp>
        <p:nvSpPr>
          <p:cNvPr id="1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8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8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9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9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9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9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9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9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1960" y="1709640"/>
            <a:ext cx="10515240" cy="1322280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20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20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20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20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20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20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Verdana"/>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Verdana"/>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1960" y="1709640"/>
            <a:ext cx="10515240" cy="2852280"/>
          </a:xfrm>
          <a:prstGeom prst="rect">
            <a:avLst/>
          </a:prstGeom>
        </p:spPr>
        <p:txBody>
          <a:bodyPr lIns="0" rIns="0" tIns="0" bIns="0" anchor="ctr"/>
          <a:p>
            <a:endParaRPr b="0" lang="en-US" sz="1800" spc="-1" strike="noStrike">
              <a:solidFill>
                <a:srgbClr val="000000"/>
              </a:solidFill>
              <a:latin typeface="Calibri"/>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Verdana"/>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Verdan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822840" y="1122480"/>
            <a:ext cx="6845040" cy="2387160"/>
          </a:xfrm>
          <a:prstGeom prst="rect">
            <a:avLst/>
          </a:prstGeom>
        </p:spPr>
        <p:txBody>
          <a:bodyPr anchor="b">
            <a:normAutofit/>
          </a:bodyPr>
          <a:p>
            <a:pPr>
              <a:lnSpc>
                <a:spcPct val="90000"/>
              </a:lnSpc>
            </a:pPr>
            <a:r>
              <a:rPr b="1" lang="en-US" sz="5400" spc="-1" strike="noStrike">
                <a:solidFill>
                  <a:srgbClr val="da291c"/>
                </a:solidFill>
                <a:latin typeface="Verdana"/>
                <a:ea typeface="Verdana"/>
              </a:rPr>
              <a:t>Click to edit Master title </a:t>
            </a:r>
            <a:r>
              <a:rPr b="1" lang="en-US" sz="5400" spc="-1" strike="noStrike">
                <a:solidFill>
                  <a:srgbClr val="da291c"/>
                </a:solidFill>
                <a:latin typeface="Verdana"/>
                <a:ea typeface="Verdana"/>
              </a:rPr>
              <a:t>style</a:t>
            </a:r>
            <a:endParaRPr b="0" lang="en-US" sz="5400" spc="-1" strike="noStrike">
              <a:solidFill>
                <a:srgbClr val="000000"/>
              </a:solidFill>
              <a:latin typeface="Calibri"/>
            </a:endParaRPr>
          </a:p>
        </p:txBody>
      </p:sp>
      <p:sp>
        <p:nvSpPr>
          <p:cNvPr id="1" name="PlaceHolder 2"/>
          <p:cNvSpPr>
            <a:spLocks noGrp="1"/>
          </p:cNvSpPr>
          <p:nvPr>
            <p:ph type="dt"/>
          </p:nvPr>
        </p:nvSpPr>
        <p:spPr>
          <a:xfrm>
            <a:off x="3822840" y="6390360"/>
            <a:ext cx="1231560" cy="364680"/>
          </a:xfrm>
          <a:prstGeom prst="rect">
            <a:avLst/>
          </a:prstGeom>
        </p:spPr>
        <p:txBody>
          <a:bodyPr anchor="b"/>
          <a:p>
            <a:pPr>
              <a:lnSpc>
                <a:spcPct val="100000"/>
              </a:lnSpc>
            </a:pPr>
            <a:fld id="{83CC57B2-0D32-4404-8DEA-CBC95D4559A9}" type="datetime">
              <a:rPr b="0" lang="en-CA" sz="900" spc="-1" strike="noStrike">
                <a:solidFill>
                  <a:srgbClr val="222222"/>
                </a:solidFill>
                <a:latin typeface="Verdana"/>
                <a:ea typeface="Verdana"/>
              </a:rPr>
              <a:t>20-9-3</a:t>
            </a:fld>
            <a:endParaRPr b="0" lang="en-CA" sz="900" spc="-1" strike="noStrike">
              <a:latin typeface="Times New Roman"/>
            </a:endParaRPr>
          </a:p>
        </p:txBody>
      </p:sp>
      <p:sp>
        <p:nvSpPr>
          <p:cNvPr id="2" name="PlaceHolder 3"/>
          <p:cNvSpPr>
            <a:spLocks noGrp="1"/>
          </p:cNvSpPr>
          <p:nvPr>
            <p:ph type="ftr"/>
          </p:nvPr>
        </p:nvSpPr>
        <p:spPr>
          <a:xfrm>
            <a:off x="5232240" y="6390360"/>
            <a:ext cx="5067000" cy="364680"/>
          </a:xfrm>
          <a:prstGeom prst="rect">
            <a:avLst/>
          </a:prstGeom>
        </p:spPr>
        <p:txBody>
          <a:bodyPr anchor="b"/>
          <a:p>
            <a:endParaRPr b="0" lang="en-CA" sz="2400" spc="-1" strike="noStrike">
              <a:latin typeface="Times New Roman"/>
            </a:endParaRPr>
          </a:p>
        </p:txBody>
      </p:sp>
      <p:sp>
        <p:nvSpPr>
          <p:cNvPr id="3" name="PlaceHolder 4"/>
          <p:cNvSpPr>
            <a:spLocks noGrp="1"/>
          </p:cNvSpPr>
          <p:nvPr>
            <p:ph type="sldNum"/>
          </p:nvPr>
        </p:nvSpPr>
        <p:spPr>
          <a:xfrm>
            <a:off x="10477440" y="6390360"/>
            <a:ext cx="875880" cy="364680"/>
          </a:xfrm>
          <a:prstGeom prst="rect">
            <a:avLst/>
          </a:prstGeom>
        </p:spPr>
        <p:txBody>
          <a:bodyPr anchor="b"/>
          <a:p>
            <a:pPr algn="r">
              <a:lnSpc>
                <a:spcPct val="100000"/>
              </a:lnSpc>
            </a:pPr>
            <a:fld id="{C9A4175F-183C-44C0-872B-C393AAA22BB3}" type="slidenum">
              <a:rPr b="0" lang="en-CA" sz="900" spc="-1" strike="noStrike">
                <a:solidFill>
                  <a:srgbClr val="222222"/>
                </a:solidFill>
                <a:latin typeface="Verdana"/>
                <a:ea typeface="Verdana"/>
              </a:rPr>
              <a:t>&lt;number&gt;</a:t>
            </a:fld>
            <a:endParaRPr b="0" lang="en-CA" sz="900" spc="-1" strike="noStrike">
              <a:latin typeface="Times New Roman"/>
            </a:endParaRPr>
          </a:p>
        </p:txBody>
      </p:sp>
      <p:pic>
        <p:nvPicPr>
          <p:cNvPr id="4" name="Picture 6" descr=""/>
          <p:cNvPicPr/>
          <p:nvPr/>
        </p:nvPicPr>
        <p:blipFill>
          <a:blip r:embed="rId2"/>
          <a:stretch/>
        </p:blipFill>
        <p:spPr>
          <a:xfrm>
            <a:off x="114480" y="904320"/>
            <a:ext cx="3708000" cy="471780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Verdana"/>
              </a:rPr>
              <a:t>Click to edit the outline text format</a:t>
            </a:r>
            <a:endParaRPr b="0" lang="en-US" sz="2800" spc="-1" strike="noStrike">
              <a:solidFill>
                <a:srgbClr val="000000"/>
              </a:solidFill>
              <a:latin typeface="Verdana"/>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Verdana"/>
              </a:rPr>
              <a:t>Second Outline Level</a:t>
            </a:r>
            <a:endParaRPr b="0" lang="en-US" sz="2000" spc="-1" strike="noStrike">
              <a:solidFill>
                <a:srgbClr val="000000"/>
              </a:solidFill>
              <a:latin typeface="Verdana"/>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Verdana"/>
              </a:rPr>
              <a:t>Third Outline Level</a:t>
            </a:r>
            <a:endParaRPr b="0" lang="en-US" sz="1800" spc="-1" strike="noStrike">
              <a:solidFill>
                <a:srgbClr val="000000"/>
              </a:solidFill>
              <a:latin typeface="Verdana"/>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Verdana"/>
              </a:rPr>
              <a:t>Fourth Outline Level</a:t>
            </a:r>
            <a:endParaRPr b="0" lang="en-US" sz="1800" spc="-1" strike="noStrike">
              <a:solidFill>
                <a:srgbClr val="000000"/>
              </a:solidFill>
              <a:latin typeface="Verdan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Verdana"/>
              </a:rPr>
              <a:t>Fifth Outline Level</a:t>
            </a:r>
            <a:endParaRPr b="0" lang="en-US" sz="2000" spc="-1" strike="noStrike">
              <a:solidFill>
                <a:srgbClr val="000000"/>
              </a:solidFill>
              <a:latin typeface="Verdan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Verdana"/>
              </a:rPr>
              <a:t>Sixth Outline Level</a:t>
            </a:r>
            <a:endParaRPr b="0" lang="en-US" sz="2000" spc="-1" strike="noStrike">
              <a:solidFill>
                <a:srgbClr val="000000"/>
              </a:solidFill>
              <a:latin typeface="Verdan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Verdana"/>
              </a:rPr>
              <a:t>Seventh Outline Level</a:t>
            </a:r>
            <a:endParaRPr b="0" lang="en-US" sz="2000" spc="-1" strike="noStrike">
              <a:solidFill>
                <a:srgbClr val="000000"/>
              </a:solidFill>
              <a:latin typeface="Verdana"/>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831960" y="1709640"/>
            <a:ext cx="10515240" cy="2852280"/>
          </a:xfrm>
          <a:prstGeom prst="rect">
            <a:avLst/>
          </a:prstGeom>
        </p:spPr>
        <p:txBody>
          <a:bodyPr anchor="b">
            <a:normAutofit/>
          </a:bodyPr>
          <a:p>
            <a:pPr>
              <a:lnSpc>
                <a:spcPct val="90000"/>
              </a:lnSpc>
            </a:pPr>
            <a:r>
              <a:rPr b="1" lang="en-US" sz="5400" spc="-1" strike="noStrike">
                <a:solidFill>
                  <a:srgbClr val="da291c"/>
                </a:solidFill>
                <a:latin typeface="Verdana"/>
                <a:ea typeface="Verdana"/>
              </a:rPr>
              <a:t>Click to edit Master title style</a:t>
            </a:r>
            <a:endParaRPr b="0" lang="en-US" sz="5400" spc="-1" strike="noStrike">
              <a:solidFill>
                <a:srgbClr val="000000"/>
              </a:solidFill>
              <a:latin typeface="Calibri"/>
            </a:endParaRPr>
          </a:p>
        </p:txBody>
      </p:sp>
      <p:sp>
        <p:nvSpPr>
          <p:cNvPr id="43" name="PlaceHolder 2"/>
          <p:cNvSpPr>
            <a:spLocks noGrp="1"/>
          </p:cNvSpPr>
          <p:nvPr>
            <p:ph type="body"/>
          </p:nvPr>
        </p:nvSpPr>
        <p:spPr>
          <a:xfrm>
            <a:off x="831960" y="4589640"/>
            <a:ext cx="10515240" cy="1499760"/>
          </a:xfrm>
          <a:prstGeom prst="rect">
            <a:avLst/>
          </a:prstGeom>
        </p:spPr>
        <p:txBody>
          <a:bodyPr>
            <a:normAutofit/>
          </a:bodyPr>
          <a:p>
            <a:pPr>
              <a:lnSpc>
                <a:spcPct val="90000"/>
              </a:lnSpc>
              <a:spcBef>
                <a:spcPts val="1001"/>
              </a:spcBef>
            </a:pPr>
            <a:r>
              <a:rPr b="0" lang="en-US" sz="3000" spc="-1" strike="noStrike">
                <a:solidFill>
                  <a:srgbClr val="222222"/>
                </a:solidFill>
                <a:latin typeface="Verdana"/>
                <a:ea typeface="Verdana"/>
              </a:rPr>
              <a:t>Click to edit Master text styles</a:t>
            </a:r>
            <a:endParaRPr b="0" lang="en-US" sz="3000" spc="-1" strike="noStrike">
              <a:solidFill>
                <a:srgbClr val="000000"/>
              </a:solidFill>
              <a:latin typeface="Verdana"/>
            </a:endParaRPr>
          </a:p>
        </p:txBody>
      </p:sp>
      <p:sp>
        <p:nvSpPr>
          <p:cNvPr id="44" name="PlaceHolder 3"/>
          <p:cNvSpPr>
            <a:spLocks noGrp="1"/>
          </p:cNvSpPr>
          <p:nvPr>
            <p:ph type="dt"/>
          </p:nvPr>
        </p:nvSpPr>
        <p:spPr>
          <a:xfrm>
            <a:off x="3822840" y="6390360"/>
            <a:ext cx="1231560" cy="364680"/>
          </a:xfrm>
          <a:prstGeom prst="rect">
            <a:avLst/>
          </a:prstGeom>
        </p:spPr>
        <p:txBody>
          <a:bodyPr anchor="b"/>
          <a:p>
            <a:pPr>
              <a:lnSpc>
                <a:spcPct val="100000"/>
              </a:lnSpc>
            </a:pPr>
            <a:fld id="{3A7907EC-2B07-4DEA-B421-E991E036FA0B}" type="datetime">
              <a:rPr b="0" lang="en-CA" sz="900" spc="-1" strike="noStrike">
                <a:solidFill>
                  <a:srgbClr val="222222"/>
                </a:solidFill>
                <a:latin typeface="Verdana"/>
                <a:ea typeface="Verdana"/>
              </a:rPr>
              <a:t>20-9-3</a:t>
            </a:fld>
            <a:endParaRPr b="0" lang="en-CA" sz="900" spc="-1" strike="noStrike">
              <a:latin typeface="Times New Roman"/>
            </a:endParaRPr>
          </a:p>
        </p:txBody>
      </p:sp>
      <p:sp>
        <p:nvSpPr>
          <p:cNvPr id="45" name="PlaceHolder 4"/>
          <p:cNvSpPr>
            <a:spLocks noGrp="1"/>
          </p:cNvSpPr>
          <p:nvPr>
            <p:ph type="ftr"/>
          </p:nvPr>
        </p:nvSpPr>
        <p:spPr>
          <a:xfrm>
            <a:off x="5232240" y="6390360"/>
            <a:ext cx="5067000" cy="364680"/>
          </a:xfrm>
          <a:prstGeom prst="rect">
            <a:avLst/>
          </a:prstGeom>
        </p:spPr>
        <p:txBody>
          <a:bodyPr anchor="b"/>
          <a:p>
            <a:endParaRPr b="0" lang="en-CA" sz="2400" spc="-1" strike="noStrike">
              <a:latin typeface="Times New Roman"/>
            </a:endParaRPr>
          </a:p>
        </p:txBody>
      </p:sp>
      <p:sp>
        <p:nvSpPr>
          <p:cNvPr id="46" name="PlaceHolder 5"/>
          <p:cNvSpPr>
            <a:spLocks noGrp="1"/>
          </p:cNvSpPr>
          <p:nvPr>
            <p:ph type="sldNum"/>
          </p:nvPr>
        </p:nvSpPr>
        <p:spPr>
          <a:xfrm>
            <a:off x="10477440" y="6390360"/>
            <a:ext cx="875880" cy="364680"/>
          </a:xfrm>
          <a:prstGeom prst="rect">
            <a:avLst/>
          </a:prstGeom>
        </p:spPr>
        <p:txBody>
          <a:bodyPr anchor="b"/>
          <a:p>
            <a:pPr algn="r">
              <a:lnSpc>
                <a:spcPct val="100000"/>
              </a:lnSpc>
            </a:pPr>
            <a:fld id="{5BC3C6CC-C81B-4778-96A1-CB1D2BC9DC47}" type="slidenum">
              <a:rPr b="0" lang="en-CA" sz="900" spc="-1" strike="noStrike">
                <a:solidFill>
                  <a:srgbClr val="222222"/>
                </a:solidFill>
                <a:latin typeface="Verdana"/>
                <a:ea typeface="Verdana"/>
              </a:rPr>
              <a:t>1</a:t>
            </a:fld>
            <a:endParaRPr b="0" lang="en-CA" sz="900" spc="-1" strike="noStrike">
              <a:latin typeface="Times New Roman"/>
            </a:endParaRPr>
          </a:p>
        </p:txBody>
      </p:sp>
      <p:pic>
        <p:nvPicPr>
          <p:cNvPr id="47" name="Picture 6" descr=""/>
          <p:cNvPicPr/>
          <p:nvPr/>
        </p:nvPicPr>
        <p:blipFill>
          <a:blip r:embed="rId2"/>
          <a:stretch/>
        </p:blipFill>
        <p:spPr>
          <a:xfrm>
            <a:off x="393840" y="-27360"/>
            <a:ext cx="2311200" cy="294048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Verdana"/>
                <a:ea typeface="Verdana"/>
              </a:rPr>
              <a:t>Click to edit Master title style</a:t>
            </a:r>
            <a:endParaRPr b="0" lang="en-US" sz="4400" spc="-1" strike="noStrike">
              <a:solidFill>
                <a:srgbClr val="000000"/>
              </a:solidFill>
              <a:latin typeface="Calibri"/>
            </a:endParaRPr>
          </a:p>
        </p:txBody>
      </p:sp>
      <p:sp>
        <p:nvSpPr>
          <p:cNvPr id="85"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Click to edit Master text styles</a:t>
            </a:r>
            <a:endParaRPr b="0" lang="en-US" sz="28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Verdana"/>
                <a:ea typeface="Verdana"/>
              </a:rPr>
              <a:t>Second level</a:t>
            </a:r>
            <a:endParaRPr b="0" lang="en-US" sz="2400" spc="-1" strike="noStrike">
              <a:solidFill>
                <a:srgbClr val="000000"/>
              </a:solidFill>
              <a:latin typeface="Verdana"/>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Verdana"/>
                <a:ea typeface="Verdana"/>
              </a:rPr>
              <a:t>Third level</a:t>
            </a:r>
            <a:endParaRPr b="0" lang="en-US" sz="2000" spc="-1" strike="noStrike">
              <a:solidFill>
                <a:srgbClr val="000000"/>
              </a:solidFill>
              <a:latin typeface="Verdana"/>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Verdana"/>
                <a:ea typeface="Verdana"/>
              </a:rPr>
              <a:t>Fourth level</a:t>
            </a:r>
            <a:endParaRPr b="0" lang="en-US" sz="1800" spc="-1" strike="noStrike">
              <a:solidFill>
                <a:srgbClr val="000000"/>
              </a:solidFill>
              <a:latin typeface="Verdana"/>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Verdana"/>
                <a:ea typeface="Verdana"/>
              </a:rPr>
              <a:t>Fifth level</a:t>
            </a:r>
            <a:endParaRPr b="0" lang="en-US" sz="1800" spc="-1" strike="noStrike">
              <a:solidFill>
                <a:srgbClr val="000000"/>
              </a:solidFill>
              <a:latin typeface="Verdana"/>
            </a:endParaRPr>
          </a:p>
        </p:txBody>
      </p:sp>
      <p:sp>
        <p:nvSpPr>
          <p:cNvPr id="86" name="PlaceHolder 3"/>
          <p:cNvSpPr>
            <a:spLocks noGrp="1"/>
          </p:cNvSpPr>
          <p:nvPr>
            <p:ph type="dt"/>
          </p:nvPr>
        </p:nvSpPr>
        <p:spPr>
          <a:xfrm>
            <a:off x="3822840" y="6390360"/>
            <a:ext cx="1231560" cy="364680"/>
          </a:xfrm>
          <a:prstGeom prst="rect">
            <a:avLst/>
          </a:prstGeom>
        </p:spPr>
        <p:txBody>
          <a:bodyPr anchor="b"/>
          <a:p>
            <a:pPr>
              <a:lnSpc>
                <a:spcPct val="100000"/>
              </a:lnSpc>
            </a:pPr>
            <a:fld id="{43D1D5BE-1AB0-426A-8507-E23185E42B1F}" type="datetime">
              <a:rPr b="0" lang="en-CA" sz="900" spc="-1" strike="noStrike">
                <a:solidFill>
                  <a:srgbClr val="222222"/>
                </a:solidFill>
                <a:latin typeface="Verdana"/>
                <a:ea typeface="Verdana"/>
              </a:rPr>
              <a:t>20-9-3</a:t>
            </a:fld>
            <a:endParaRPr b="0" lang="en-CA" sz="900" spc="-1" strike="noStrike">
              <a:latin typeface="Times New Roman"/>
            </a:endParaRPr>
          </a:p>
        </p:txBody>
      </p:sp>
      <p:sp>
        <p:nvSpPr>
          <p:cNvPr id="87" name="PlaceHolder 4"/>
          <p:cNvSpPr>
            <a:spLocks noGrp="1"/>
          </p:cNvSpPr>
          <p:nvPr>
            <p:ph type="ftr"/>
          </p:nvPr>
        </p:nvSpPr>
        <p:spPr>
          <a:xfrm>
            <a:off x="5232240" y="6390360"/>
            <a:ext cx="5067000" cy="364680"/>
          </a:xfrm>
          <a:prstGeom prst="rect">
            <a:avLst/>
          </a:prstGeom>
        </p:spPr>
        <p:txBody>
          <a:bodyPr anchor="b"/>
          <a:p>
            <a:endParaRPr b="0" lang="en-CA" sz="2400" spc="-1" strike="noStrike">
              <a:latin typeface="Times New Roman"/>
            </a:endParaRPr>
          </a:p>
        </p:txBody>
      </p:sp>
      <p:sp>
        <p:nvSpPr>
          <p:cNvPr id="88" name="PlaceHolder 5"/>
          <p:cNvSpPr>
            <a:spLocks noGrp="1"/>
          </p:cNvSpPr>
          <p:nvPr>
            <p:ph type="sldNum"/>
          </p:nvPr>
        </p:nvSpPr>
        <p:spPr>
          <a:xfrm>
            <a:off x="10477440" y="6390360"/>
            <a:ext cx="875880" cy="364680"/>
          </a:xfrm>
          <a:prstGeom prst="rect">
            <a:avLst/>
          </a:prstGeom>
        </p:spPr>
        <p:txBody>
          <a:bodyPr anchor="b"/>
          <a:p>
            <a:pPr algn="r">
              <a:lnSpc>
                <a:spcPct val="100000"/>
              </a:lnSpc>
            </a:pPr>
            <a:fld id="{E1C158CF-06F0-4637-8649-0F6A84FC9634}" type="slidenum">
              <a:rPr b="0" lang="en-CA" sz="900" spc="-1" strike="noStrike">
                <a:solidFill>
                  <a:srgbClr val="222222"/>
                </a:solidFill>
                <a:latin typeface="Verdana"/>
                <a:ea typeface="Verdana"/>
              </a:rPr>
              <a:t>&lt;number&gt;</a:t>
            </a:fld>
            <a:endParaRPr b="0" lang="en-CA" sz="900" spc="-1" strike="noStrike">
              <a:latin typeface="Times New Roman"/>
            </a:endParaRPr>
          </a:p>
        </p:txBody>
      </p:sp>
      <p:pic>
        <p:nvPicPr>
          <p:cNvPr id="89" name="Picture 6" descr=""/>
          <p:cNvPicPr/>
          <p:nvPr/>
        </p:nvPicPr>
        <p:blipFill>
          <a:blip r:embed="rId2"/>
          <a:stretch/>
        </p:blipFill>
        <p:spPr>
          <a:xfrm>
            <a:off x="698400" y="6176880"/>
            <a:ext cx="1650600" cy="680760"/>
          </a:xfrm>
          <a:prstGeom prst="rect">
            <a:avLst/>
          </a:prstGeom>
          <a:ln>
            <a:noFill/>
          </a:ln>
        </p:spPr>
      </p:pic>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eb8"/>
        </a:solidFill>
      </p:bgPr>
    </p:bg>
    <p:spTree>
      <p:nvGrpSpPr>
        <p:cNvPr id="1" name=""/>
        <p:cNvGrpSpPr/>
        <p:nvPr/>
      </p:nvGrpSpPr>
      <p:grpSpPr>
        <a:xfrm>
          <a:off x="0" y="0"/>
          <a:ext cx="0" cy="0"/>
          <a:chOff x="0" y="0"/>
          <a:chExt cx="0" cy="0"/>
        </a:xfrm>
      </p:grpSpPr>
      <p:sp>
        <p:nvSpPr>
          <p:cNvPr id="126" name="PlaceHolder 1"/>
          <p:cNvSpPr>
            <a:spLocks noGrp="1"/>
          </p:cNvSpPr>
          <p:nvPr>
            <p:ph type="sldNum"/>
          </p:nvPr>
        </p:nvSpPr>
        <p:spPr>
          <a:xfrm>
            <a:off x="10477440" y="6390360"/>
            <a:ext cx="875880" cy="364680"/>
          </a:xfrm>
          <a:prstGeom prst="rect">
            <a:avLst/>
          </a:prstGeom>
        </p:spPr>
        <p:txBody>
          <a:bodyPr anchor="b"/>
          <a:p>
            <a:pPr algn="r">
              <a:lnSpc>
                <a:spcPct val="100000"/>
              </a:lnSpc>
            </a:pPr>
            <a:fld id="{C7FB4738-E658-4720-BE1E-62D693DD21A0}" type="slidenum">
              <a:rPr b="0" lang="en-CA" sz="900" spc="-1" strike="noStrike">
                <a:solidFill>
                  <a:srgbClr val="ffffff"/>
                </a:solidFill>
                <a:latin typeface="Verdana"/>
                <a:ea typeface="Verdana"/>
              </a:rPr>
              <a:t>&lt;number&gt;</a:t>
            </a:fld>
            <a:endParaRPr b="0" lang="en-CA" sz="900" spc="-1" strike="noStrike">
              <a:latin typeface="Times New Roman"/>
            </a:endParaRPr>
          </a:p>
        </p:txBody>
      </p:sp>
      <p:sp>
        <p:nvSpPr>
          <p:cNvPr id="127" name="PlaceHolder 2"/>
          <p:cNvSpPr>
            <a:spLocks noGrp="1"/>
          </p:cNvSpPr>
          <p:nvPr>
            <p:ph type="title"/>
          </p:nvPr>
        </p:nvSpPr>
        <p:spPr>
          <a:xfrm>
            <a:off x="831960" y="1709640"/>
            <a:ext cx="10515240" cy="2852280"/>
          </a:xfrm>
          <a:prstGeom prst="rect">
            <a:avLst/>
          </a:prstGeom>
        </p:spPr>
        <p:txBody>
          <a:bodyPr anchor="b"/>
          <a:p>
            <a:pPr>
              <a:lnSpc>
                <a:spcPct val="90000"/>
              </a:lnSpc>
            </a:pPr>
            <a:r>
              <a:rPr b="0" lang="en-US" sz="6000" spc="-1" strike="noStrike">
                <a:solidFill>
                  <a:srgbClr val="ffffff"/>
                </a:solidFill>
                <a:latin typeface="Verdana"/>
                <a:ea typeface="Verdana"/>
              </a:rPr>
              <a:t>Headline</a:t>
            </a:r>
            <a:endParaRPr b="0" lang="en-US" sz="6000" spc="-1" strike="noStrike">
              <a:solidFill>
                <a:srgbClr val="000000"/>
              </a:solidFill>
              <a:latin typeface="Calibri"/>
            </a:endParaRPr>
          </a:p>
        </p:txBody>
      </p:sp>
      <p:pic>
        <p:nvPicPr>
          <p:cNvPr id="128" name="Picture 5" descr=""/>
          <p:cNvPicPr/>
          <p:nvPr/>
        </p:nvPicPr>
        <p:blipFill>
          <a:blip r:embed="rId2"/>
          <a:srcRect l="0" t="28238" r="35723" b="0"/>
          <a:stretch/>
        </p:blipFill>
        <p:spPr>
          <a:xfrm>
            <a:off x="7118280" y="-21240"/>
            <a:ext cx="5066280" cy="5707800"/>
          </a:xfrm>
          <a:prstGeom prst="rect">
            <a:avLst/>
          </a:prstGeom>
          <a:ln>
            <a:noFill/>
          </a:ln>
        </p:spPr>
      </p:pic>
      <p:sp>
        <p:nvSpPr>
          <p:cNvPr id="129"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Verdana"/>
              </a:rPr>
              <a:t>Click to edit the outline text format</a:t>
            </a:r>
            <a:endParaRPr b="0" lang="en-US" sz="2800" spc="-1" strike="noStrike">
              <a:solidFill>
                <a:srgbClr val="000000"/>
              </a:solidFill>
              <a:latin typeface="Verdana"/>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Verdana"/>
              </a:rPr>
              <a:t>Second Outline Level</a:t>
            </a:r>
            <a:endParaRPr b="0" lang="en-US" sz="2000" spc="-1" strike="noStrike">
              <a:solidFill>
                <a:srgbClr val="000000"/>
              </a:solidFill>
              <a:latin typeface="Verdana"/>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Verdana"/>
              </a:rPr>
              <a:t>Third Outline Level</a:t>
            </a:r>
            <a:endParaRPr b="0" lang="en-US" sz="1800" spc="-1" strike="noStrike">
              <a:solidFill>
                <a:srgbClr val="000000"/>
              </a:solidFill>
              <a:latin typeface="Verdana"/>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Verdana"/>
              </a:rPr>
              <a:t>Fourth Outline Level</a:t>
            </a:r>
            <a:endParaRPr b="0" lang="en-US" sz="1800" spc="-1" strike="noStrike">
              <a:solidFill>
                <a:srgbClr val="000000"/>
              </a:solidFill>
              <a:latin typeface="Verdan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Verdana"/>
              </a:rPr>
              <a:t>Fifth Outline Level</a:t>
            </a:r>
            <a:endParaRPr b="0" lang="en-US" sz="2000" spc="-1" strike="noStrike">
              <a:solidFill>
                <a:srgbClr val="000000"/>
              </a:solidFill>
              <a:latin typeface="Verdan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Verdana"/>
              </a:rPr>
              <a:t>Sixth Outline Level</a:t>
            </a:r>
            <a:endParaRPr b="0" lang="en-US" sz="2000" spc="-1" strike="noStrike">
              <a:solidFill>
                <a:srgbClr val="000000"/>
              </a:solidFill>
              <a:latin typeface="Verdan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Verdana"/>
              </a:rPr>
              <a:t>Seventh Outline Level</a:t>
            </a:r>
            <a:endParaRPr b="0" lang="en-US" sz="2000" spc="-1" strike="noStrike">
              <a:solidFill>
                <a:srgbClr val="000000"/>
              </a:solidFill>
              <a:latin typeface="Verdana"/>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a291c"/>
        </a:solidFill>
      </p:bgPr>
    </p:bg>
    <p:spTree>
      <p:nvGrpSpPr>
        <p:cNvPr id="1" name=""/>
        <p:cNvGrpSpPr/>
        <p:nvPr/>
      </p:nvGrpSpPr>
      <p:grpSpPr>
        <a:xfrm>
          <a:off x="0" y="0"/>
          <a:ext cx="0" cy="0"/>
          <a:chOff x="0" y="0"/>
          <a:chExt cx="0" cy="0"/>
        </a:xfrm>
      </p:grpSpPr>
      <p:sp>
        <p:nvSpPr>
          <p:cNvPr id="166" name="PlaceHolder 1"/>
          <p:cNvSpPr>
            <a:spLocks noGrp="1"/>
          </p:cNvSpPr>
          <p:nvPr>
            <p:ph type="sldNum"/>
          </p:nvPr>
        </p:nvSpPr>
        <p:spPr>
          <a:xfrm>
            <a:off x="10477440" y="6390360"/>
            <a:ext cx="875880" cy="364680"/>
          </a:xfrm>
          <a:prstGeom prst="rect">
            <a:avLst/>
          </a:prstGeom>
        </p:spPr>
        <p:txBody>
          <a:bodyPr anchor="b"/>
          <a:p>
            <a:pPr algn="r">
              <a:lnSpc>
                <a:spcPct val="100000"/>
              </a:lnSpc>
            </a:pPr>
            <a:fld id="{E2639783-1D60-4A54-BE52-171FA304BAD4}" type="slidenum">
              <a:rPr b="0" lang="en-CA" sz="900" spc="-1" strike="noStrike">
                <a:solidFill>
                  <a:srgbClr val="ffffff"/>
                </a:solidFill>
                <a:latin typeface="Verdana"/>
                <a:ea typeface="Verdana"/>
              </a:rPr>
              <a:t>&lt;number&gt;</a:t>
            </a:fld>
            <a:endParaRPr b="0" lang="en-CA" sz="900" spc="-1" strike="noStrike">
              <a:latin typeface="Times New Roman"/>
            </a:endParaRPr>
          </a:p>
        </p:txBody>
      </p:sp>
      <p:sp>
        <p:nvSpPr>
          <p:cNvPr id="167" name="PlaceHolder 2"/>
          <p:cNvSpPr>
            <a:spLocks noGrp="1"/>
          </p:cNvSpPr>
          <p:nvPr>
            <p:ph type="title"/>
          </p:nvPr>
        </p:nvSpPr>
        <p:spPr>
          <a:xfrm>
            <a:off x="831960" y="1709640"/>
            <a:ext cx="10515240" cy="2852280"/>
          </a:xfrm>
          <a:prstGeom prst="rect">
            <a:avLst/>
          </a:prstGeom>
        </p:spPr>
        <p:txBody>
          <a:bodyPr anchor="b"/>
          <a:p>
            <a:pPr>
              <a:lnSpc>
                <a:spcPct val="90000"/>
              </a:lnSpc>
            </a:pPr>
            <a:r>
              <a:rPr b="0" lang="en-US" sz="6000" spc="-1" strike="noStrike">
                <a:solidFill>
                  <a:srgbClr val="ffffff"/>
                </a:solidFill>
                <a:latin typeface="Verdana"/>
                <a:ea typeface="Verdana"/>
              </a:rPr>
              <a:t>Headline</a:t>
            </a:r>
            <a:endParaRPr b="0" lang="en-US" sz="6000" spc="-1" strike="noStrike">
              <a:solidFill>
                <a:srgbClr val="000000"/>
              </a:solidFill>
              <a:latin typeface="Calibri"/>
            </a:endParaRPr>
          </a:p>
        </p:txBody>
      </p:sp>
      <p:pic>
        <p:nvPicPr>
          <p:cNvPr id="168" name="Picture 1" descr=""/>
          <p:cNvPicPr/>
          <p:nvPr/>
        </p:nvPicPr>
        <p:blipFill>
          <a:blip r:embed="rId2"/>
          <a:srcRect l="0" t="28238" r="35723" b="0"/>
          <a:stretch/>
        </p:blipFill>
        <p:spPr>
          <a:xfrm>
            <a:off x="7118280" y="-21240"/>
            <a:ext cx="5066280" cy="5707800"/>
          </a:xfrm>
          <a:prstGeom prst="rect">
            <a:avLst/>
          </a:prstGeom>
          <a:ln>
            <a:noFill/>
          </a:ln>
        </p:spPr>
      </p:pic>
      <p:sp>
        <p:nvSpPr>
          <p:cNvPr id="169"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Verdana"/>
              </a:rPr>
              <a:t>Click to edit the outline text format</a:t>
            </a:r>
            <a:endParaRPr b="0" lang="en-US" sz="2800" spc="-1" strike="noStrike">
              <a:solidFill>
                <a:srgbClr val="000000"/>
              </a:solidFill>
              <a:latin typeface="Verdana"/>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Verdana"/>
              </a:rPr>
              <a:t>Second Outline Level</a:t>
            </a:r>
            <a:endParaRPr b="0" lang="en-US" sz="2000" spc="-1" strike="noStrike">
              <a:solidFill>
                <a:srgbClr val="000000"/>
              </a:solidFill>
              <a:latin typeface="Verdana"/>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Verdana"/>
              </a:rPr>
              <a:t>Third Outline Level</a:t>
            </a:r>
            <a:endParaRPr b="0" lang="en-US" sz="1800" spc="-1" strike="noStrike">
              <a:solidFill>
                <a:srgbClr val="000000"/>
              </a:solidFill>
              <a:latin typeface="Verdana"/>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Verdana"/>
              </a:rPr>
              <a:t>Fourth Outline Level</a:t>
            </a:r>
            <a:endParaRPr b="0" lang="en-US" sz="1800" spc="-1" strike="noStrike">
              <a:solidFill>
                <a:srgbClr val="000000"/>
              </a:solidFill>
              <a:latin typeface="Verdan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Verdana"/>
              </a:rPr>
              <a:t>Fifth Outline Level</a:t>
            </a:r>
            <a:endParaRPr b="0" lang="en-US" sz="2000" spc="-1" strike="noStrike">
              <a:solidFill>
                <a:srgbClr val="000000"/>
              </a:solidFill>
              <a:latin typeface="Verdan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Verdana"/>
              </a:rPr>
              <a:t>Sixth Outline Level</a:t>
            </a:r>
            <a:endParaRPr b="0" lang="en-US" sz="2000" spc="-1" strike="noStrike">
              <a:solidFill>
                <a:srgbClr val="000000"/>
              </a:solidFill>
              <a:latin typeface="Verdan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Verdana"/>
              </a:rPr>
              <a:t>Seventh Outline Level</a:t>
            </a:r>
            <a:endParaRPr b="0" lang="en-US" sz="2000" spc="-1" strike="noStrike">
              <a:solidFill>
                <a:srgbClr val="000000"/>
              </a:solidFill>
              <a:latin typeface="Verdana"/>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www.petri.com/windows-10-ignoring-hosts-file-specific-name-resolution" TargetMode="External"/><Relationship Id="rId2" Type="http://schemas.openxmlformats.org/officeDocument/2006/relationships/hyperlink" Target="https://www.petri.com/windows-10-ignoring-hosts-file-specific-name-resolution" TargetMode="External"/><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3822840" y="1122480"/>
            <a:ext cx="8064000" cy="2904840"/>
          </a:xfrm>
          <a:prstGeom prst="rect">
            <a:avLst/>
          </a:prstGeom>
          <a:noFill/>
          <a:ln>
            <a:noFill/>
          </a:ln>
        </p:spPr>
        <p:txBody>
          <a:bodyPr anchor="b">
            <a:normAutofit/>
          </a:bodyPr>
          <a:p>
            <a:pPr>
              <a:lnSpc>
                <a:spcPct val="90000"/>
              </a:lnSpc>
            </a:pPr>
            <a:r>
              <a:rPr b="1" lang="en-US" sz="5400" spc="-1" strike="noStrike">
                <a:solidFill>
                  <a:srgbClr val="da291c"/>
                </a:solidFill>
                <a:latin typeface="Titillium"/>
                <a:ea typeface="Verdana"/>
              </a:rPr>
              <a:t>ITSC 200 – Network Protocols and Security</a:t>
            </a:r>
            <a:br/>
            <a:endParaRPr b="0" lang="en-US" sz="5400" spc="-1" strike="noStrike">
              <a:solidFill>
                <a:srgbClr val="000000"/>
              </a:solidFill>
              <a:latin typeface="Calibri"/>
            </a:endParaRPr>
          </a:p>
        </p:txBody>
      </p:sp>
      <p:sp>
        <p:nvSpPr>
          <p:cNvPr id="207" name="TextShape 2"/>
          <p:cNvSpPr txBox="1"/>
          <p:nvPr/>
        </p:nvSpPr>
        <p:spPr>
          <a:xfrm>
            <a:off x="3822840" y="4354200"/>
            <a:ext cx="6845040" cy="903240"/>
          </a:xfrm>
          <a:prstGeom prst="rect">
            <a:avLst/>
          </a:prstGeom>
          <a:noFill/>
          <a:ln>
            <a:noFill/>
          </a:ln>
        </p:spPr>
        <p:txBody>
          <a:bodyPr>
            <a:normAutofit/>
          </a:bodyPr>
          <a:p>
            <a:pPr>
              <a:lnSpc>
                <a:spcPct val="90000"/>
              </a:lnSpc>
              <a:spcBef>
                <a:spcPts val="1001"/>
              </a:spcBef>
            </a:pPr>
            <a:r>
              <a:rPr b="0" lang="en-CA" sz="3000" spc="-1" strike="noStrike">
                <a:solidFill>
                  <a:srgbClr val="da291c"/>
                </a:solidFill>
                <a:latin typeface="Titillium"/>
                <a:ea typeface="Verdana"/>
              </a:rPr>
              <a:t>Windows</a:t>
            </a:r>
            <a:endParaRPr b="0" lang="en-CA" sz="3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Windows Name Resolution</a:t>
            </a:r>
            <a:endParaRPr b="0" lang="en-US" sz="4400" spc="-1" strike="noStrike">
              <a:solidFill>
                <a:srgbClr val="000000"/>
              </a:solidFill>
              <a:latin typeface="Calibri"/>
            </a:endParaRPr>
          </a:p>
        </p:txBody>
      </p:sp>
      <p:sp>
        <p:nvSpPr>
          <p:cNvPr id="225" name="TextShape 2"/>
          <p:cNvSpPr txBox="1"/>
          <p:nvPr/>
        </p:nvSpPr>
        <p:spPr>
          <a:xfrm>
            <a:off x="838080" y="1825560"/>
            <a:ext cx="10515240" cy="43153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In some cases, Microsoft even over-rides default behavior.</a:t>
            </a:r>
            <a:br/>
            <a:r>
              <a:rPr b="0" lang="en-US" sz="2800" spc="-1" strike="noStrike">
                <a:solidFill>
                  <a:srgbClr val="000000"/>
                </a:solidFill>
                <a:latin typeface="Verdana"/>
              </a:rPr>
              <a:t> </a:t>
            </a:r>
            <a:endParaRPr b="0" lang="en-US" sz="28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Verdana"/>
                <a:ea typeface="Verdana"/>
              </a:rPr>
              <a:t>In Windows 10 there are several names and domains that are hard-coded into the %WINDIR%\system32\dnsapi.dll</a:t>
            </a:r>
            <a:br/>
            <a:r>
              <a:rPr b="0" lang="en-US" sz="2400" spc="-1" strike="noStrike">
                <a:solidFill>
                  <a:srgbClr val="000000"/>
                </a:solidFill>
                <a:latin typeface="Verdana"/>
              </a:rPr>
              <a:t> </a:t>
            </a:r>
            <a:endParaRPr b="0" lang="en-US" sz="24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Verdana"/>
                <a:ea typeface="Verdana"/>
              </a:rPr>
              <a:t>Among them, msn.com, msdn.com, support.microsoft.com, and many others.</a:t>
            </a:r>
            <a:br/>
            <a:r>
              <a:rPr b="0" lang="en-US" sz="2400" spc="-1" strike="noStrike">
                <a:solidFill>
                  <a:srgbClr val="000000"/>
                </a:solidFill>
                <a:latin typeface="Verdana"/>
              </a:rPr>
              <a:t> </a:t>
            </a:r>
            <a:endParaRPr b="0" lang="en-US" sz="24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Verdana"/>
                <a:ea typeface="Verdana"/>
              </a:rPr>
              <a:t>See : </a:t>
            </a:r>
            <a:r>
              <a:rPr b="0" lang="en-US" sz="2400" spc="-1" strike="noStrike" u="sng">
                <a:solidFill>
                  <a:srgbClr val="515151"/>
                </a:solidFill>
                <a:uFillTx/>
                <a:latin typeface="Verdana"/>
                <a:ea typeface="Verdana"/>
                <a:hlinkClick r:id="rId1"/>
              </a:rPr>
              <a:t>https://</a:t>
            </a:r>
            <a:r>
              <a:rPr b="0" lang="en-US" sz="2400" spc="-1" strike="noStrike" u="sng">
                <a:solidFill>
                  <a:srgbClr val="515151"/>
                </a:solidFill>
                <a:uFillTx/>
                <a:latin typeface="Verdana"/>
                <a:ea typeface="Verdana"/>
                <a:hlinkClick r:id="rId2"/>
              </a:rPr>
              <a:t>www.petri.com/windows-10-ignoring-hosts-file-specific-name-resolution</a:t>
            </a:r>
            <a:r>
              <a:rPr b="0" lang="en-US" sz="2400" spc="-1" strike="noStrike">
                <a:solidFill>
                  <a:srgbClr val="000000"/>
                </a:solidFill>
                <a:latin typeface="Verdana"/>
                <a:ea typeface="Verdana"/>
              </a:rPr>
              <a:t> for a more complete list.</a:t>
            </a:r>
            <a:endParaRPr b="0" lang="en-US" sz="2400" spc="-1" strike="noStrike">
              <a:solidFill>
                <a:srgbClr val="000000"/>
              </a:solidFill>
              <a:latin typeface="Verdana"/>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Windows Name Resolution</a:t>
            </a:r>
            <a:endParaRPr b="0" lang="en-US" sz="4400" spc="-1" strike="noStrike">
              <a:solidFill>
                <a:srgbClr val="000000"/>
              </a:solidFill>
              <a:latin typeface="Calibri"/>
            </a:endParaRPr>
          </a:p>
        </p:txBody>
      </p:sp>
      <p:sp>
        <p:nvSpPr>
          <p:cNvPr id="227" name="TextShape 2"/>
          <p:cNvSpPr txBox="1"/>
          <p:nvPr/>
        </p:nvSpPr>
        <p:spPr>
          <a:xfrm>
            <a:off x="838080" y="1825560"/>
            <a:ext cx="10515240" cy="43153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We can modify the c:\Windows\System32\drivers\etc\hosts file and add hosts we frequently go to.</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There is another file in the same location called lmhosts.sam that resolves NetBIOS names to IP addresses.</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Both of these files are text files that can be edited directly.</a:t>
            </a:r>
            <a:endParaRPr b="0" lang="en-US" sz="2800" spc="-1" strike="noStrike">
              <a:solidFill>
                <a:srgbClr val="000000"/>
              </a:solidFill>
              <a:latin typeface="Verdana"/>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Windows Name Resolution</a:t>
            </a:r>
            <a:endParaRPr b="0" lang="en-US" sz="4400" spc="-1" strike="noStrike">
              <a:solidFill>
                <a:srgbClr val="000000"/>
              </a:solidFill>
              <a:latin typeface="Calibri"/>
            </a:endParaRPr>
          </a:p>
        </p:txBody>
      </p:sp>
      <p:sp>
        <p:nvSpPr>
          <p:cNvPr id="229" name="TextShape 2"/>
          <p:cNvSpPr txBox="1"/>
          <p:nvPr/>
        </p:nvSpPr>
        <p:spPr>
          <a:xfrm>
            <a:off x="838080" y="1825560"/>
            <a:ext cx="10515240" cy="43153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Normally, when we specify a DNS server for a workstation, we specify two or more DNS servers in case one is not available.</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A non-intuitive behavior of the Windows operating system is that, if the preferred DNS server is queried and replies with an answer that it doesn’t know the host requested, the alternate DNS server will NOT be queried.</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In other words, the alternate DNS server is only used if the preferred DNS server does not answer at all.</a:t>
            </a:r>
            <a:endParaRPr b="0" lang="en-US" sz="2800" spc="-1" strike="noStrike">
              <a:solidFill>
                <a:srgbClr val="000000"/>
              </a:solidFill>
              <a:latin typeface="Verdana"/>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Windows Name Resolution</a:t>
            </a:r>
            <a:endParaRPr b="0" lang="en-US" sz="4400" spc="-1" strike="noStrike">
              <a:solidFill>
                <a:srgbClr val="000000"/>
              </a:solidFill>
              <a:latin typeface="Calibri"/>
            </a:endParaRPr>
          </a:p>
        </p:txBody>
      </p:sp>
      <p:sp>
        <p:nvSpPr>
          <p:cNvPr id="231" name="TextShape 2"/>
          <p:cNvSpPr txBox="1"/>
          <p:nvPr/>
        </p:nvSpPr>
        <p:spPr>
          <a:xfrm>
            <a:off x="838080" y="1825560"/>
            <a:ext cx="10515240" cy="43153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Name resolution for IPv4 and IPv6 is the same.</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Using the “ping –a” format for the command will cause ping to resolve a hostname to IP, or an IP to hostname.</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We will frequently find that FQDN’s are asked for in networking. These are Fully Qualified Domain Names and these always end in a “.” (although Windows will often silently add it for you)</a:t>
            </a:r>
            <a:endParaRPr b="0" lang="en-US" sz="28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Verdana"/>
                <a:ea typeface="Verdana"/>
              </a:rPr>
              <a:t>Eg: Trajan.curia.com.</a:t>
            </a:r>
            <a:endParaRPr b="0" lang="en-US" sz="2400" spc="-1" strike="noStrike">
              <a:solidFill>
                <a:srgbClr val="000000"/>
              </a:solidFill>
              <a:latin typeface="Verdana"/>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Windows Name Resolution</a:t>
            </a:r>
            <a:endParaRPr b="0" lang="en-US" sz="4400" spc="-1" strike="noStrike">
              <a:solidFill>
                <a:srgbClr val="000000"/>
              </a:solidFill>
              <a:latin typeface="Calibri"/>
            </a:endParaRPr>
          </a:p>
        </p:txBody>
      </p:sp>
      <p:sp>
        <p:nvSpPr>
          <p:cNvPr id="233" name="TextShape 2"/>
          <p:cNvSpPr txBox="1"/>
          <p:nvPr/>
        </p:nvSpPr>
        <p:spPr>
          <a:xfrm>
            <a:off x="838080" y="1825560"/>
            <a:ext cx="10515240" cy="43153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It should be remembered that your computer has a local cache of previously resolved names that it can use instead of resolving over the network.</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We can see what is in this cache with the “ipconfig /displaydns” command.</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We can empty the cache using the “ipconfig /flushdns” command.</a:t>
            </a:r>
            <a:br/>
            <a:r>
              <a:rPr b="0" lang="en-US" sz="2800" spc="-1" strike="noStrike">
                <a:solidFill>
                  <a:srgbClr val="000000"/>
                </a:solidFill>
                <a:latin typeface="Verdana"/>
              </a:rPr>
              <a:t> </a:t>
            </a:r>
            <a:endParaRPr b="0" lang="en-US" sz="2800" spc="-1" strike="noStrike">
              <a:solidFill>
                <a:srgbClr val="000000"/>
              </a:solidFill>
              <a:latin typeface="Verdana"/>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Windows Name Resolution</a:t>
            </a:r>
            <a:endParaRPr b="0" lang="en-US" sz="4400" spc="-1" strike="noStrike">
              <a:solidFill>
                <a:srgbClr val="000000"/>
              </a:solidFill>
              <a:latin typeface="Calibri"/>
            </a:endParaRPr>
          </a:p>
        </p:txBody>
      </p:sp>
      <p:sp>
        <p:nvSpPr>
          <p:cNvPr id="235" name="TextShape 2"/>
          <p:cNvSpPr txBox="1"/>
          <p:nvPr/>
        </p:nvSpPr>
        <p:spPr>
          <a:xfrm>
            <a:off x="838080" y="1825560"/>
            <a:ext cx="10515240" cy="43153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A very useful tool for us is the “nslookup” command.</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It has many options and we will look at a few in this class.</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Demo nslookup</a:t>
            </a:r>
            <a:br/>
            <a:r>
              <a:rPr b="0" lang="en-US" sz="2800" spc="-1" strike="noStrike">
                <a:solidFill>
                  <a:srgbClr val="000000"/>
                </a:solidFill>
                <a:latin typeface="Verdana"/>
              </a:rPr>
              <a:t> </a:t>
            </a:r>
            <a:endParaRPr b="0" lang="en-US" sz="2800" spc="-1" strike="noStrike">
              <a:solidFill>
                <a:srgbClr val="000000"/>
              </a:solidFill>
              <a:latin typeface="Verdana"/>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Windows Name Resolution</a:t>
            </a:r>
            <a:endParaRPr b="0" lang="en-US" sz="4400" spc="-1" strike="noStrike">
              <a:solidFill>
                <a:srgbClr val="000000"/>
              </a:solidFill>
              <a:latin typeface="Calibri"/>
            </a:endParaRPr>
          </a:p>
        </p:txBody>
      </p:sp>
      <p:sp>
        <p:nvSpPr>
          <p:cNvPr id="237" name="TextShape 2"/>
          <p:cNvSpPr txBox="1"/>
          <p:nvPr/>
        </p:nvSpPr>
        <p:spPr>
          <a:xfrm>
            <a:off x="838080" y="1825560"/>
            <a:ext cx="10515240" cy="43153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Another useful tool is the “nbtstat –r” command.</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We can use this command to see how many names were resolved using NetBIOS over TCP/IP.</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In many corporate networks NetBIOS over TCP/IP is disabled.</a:t>
            </a:r>
            <a:endParaRPr b="0" lang="en-US" sz="2800" spc="-1" strike="noStrike">
              <a:solidFill>
                <a:srgbClr val="000000"/>
              </a:solidFill>
              <a:latin typeface="Verdana"/>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831960" y="1709640"/>
            <a:ext cx="10515240" cy="2852280"/>
          </a:xfrm>
          <a:prstGeom prst="rect">
            <a:avLst/>
          </a:prstGeom>
          <a:noFill/>
          <a:ln>
            <a:noFill/>
          </a:ln>
        </p:spPr>
        <p:txBody>
          <a:bodyPr anchor="b"/>
          <a:p>
            <a:pPr>
              <a:lnSpc>
                <a:spcPct val="90000"/>
              </a:lnSpc>
            </a:pPr>
            <a:r>
              <a:rPr b="0" lang="en-US" sz="6000" spc="-1" strike="noStrike">
                <a:solidFill>
                  <a:srgbClr val="ffffff"/>
                </a:solidFill>
                <a:latin typeface="Titillium Bd"/>
                <a:ea typeface="Verdana"/>
              </a:rPr>
              <a:t>Coffee Break!</a:t>
            </a:r>
            <a:endParaRPr b="0" lang="en-US" sz="6000" spc="-1" strike="noStrike">
              <a:solidFill>
                <a:srgbClr val="000000"/>
              </a:solidFill>
              <a:latin typeface="Calibri"/>
            </a:endParaRPr>
          </a:p>
        </p:txBody>
      </p:sp>
      <p:pic>
        <p:nvPicPr>
          <p:cNvPr id="239" name="Picture 11" descr=""/>
          <p:cNvPicPr/>
          <p:nvPr/>
        </p:nvPicPr>
        <p:blipFill>
          <a:blip r:embed="rId1"/>
          <a:stretch/>
        </p:blipFill>
        <p:spPr>
          <a:xfrm>
            <a:off x="1338120" y="867960"/>
            <a:ext cx="3555720" cy="2388240"/>
          </a:xfrm>
          <a:prstGeom prst="rect">
            <a:avLst/>
          </a:prstGeom>
          <a:ln w="9360">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Windows Authentication</a:t>
            </a:r>
            <a:endParaRPr b="0" lang="en-US" sz="4400" spc="-1" strike="noStrike">
              <a:solidFill>
                <a:srgbClr val="000000"/>
              </a:solidFill>
              <a:latin typeface="Calibri"/>
            </a:endParaRPr>
          </a:p>
        </p:txBody>
      </p:sp>
      <p:sp>
        <p:nvSpPr>
          <p:cNvPr id="241"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There are two main methods of providing authentication of Windows users.</a:t>
            </a:r>
            <a:br/>
            <a:r>
              <a:rPr b="0" lang="en-US" sz="2800" spc="-1" strike="noStrike">
                <a:solidFill>
                  <a:srgbClr val="000000"/>
                </a:solidFill>
                <a:latin typeface="Verdana"/>
              </a:rPr>
              <a:t> </a:t>
            </a:r>
            <a:endParaRPr b="0" lang="en-US" sz="28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Verdana"/>
                <a:ea typeface="Verdana"/>
              </a:rPr>
              <a:t>The first is simply local authentication when Windows computers are used standalone, or in a workgroup.</a:t>
            </a:r>
            <a:br/>
            <a:r>
              <a:rPr b="0" lang="en-US" sz="2400" spc="-1" strike="noStrike">
                <a:solidFill>
                  <a:srgbClr val="000000"/>
                </a:solidFill>
                <a:latin typeface="Verdana"/>
              </a:rPr>
              <a:t> </a:t>
            </a:r>
            <a:endParaRPr b="0" lang="en-US" sz="24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Verdana"/>
                <a:ea typeface="Verdana"/>
              </a:rPr>
              <a:t>The second is using Active Directory where there is a centralized authentication database shared by all computers in the Active Directory domain.</a:t>
            </a:r>
            <a:endParaRPr b="0" lang="en-US" sz="2400" spc="-1" strike="noStrike">
              <a:solidFill>
                <a:srgbClr val="000000"/>
              </a:solidFill>
              <a:latin typeface="Verdana"/>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Windows Authentication</a:t>
            </a:r>
            <a:endParaRPr b="0" lang="en-US" sz="4400" spc="-1" strike="noStrike">
              <a:solidFill>
                <a:srgbClr val="000000"/>
              </a:solidFill>
              <a:latin typeface="Calibri"/>
            </a:endParaRPr>
          </a:p>
        </p:txBody>
      </p:sp>
      <p:graphicFrame>
        <p:nvGraphicFramePr>
          <p:cNvPr id="243" name="Table 2"/>
          <p:cNvGraphicFramePr/>
          <p:nvPr/>
        </p:nvGraphicFramePr>
        <p:xfrm>
          <a:off x="838080" y="1690560"/>
          <a:ext cx="10515240" cy="4433400"/>
        </p:xfrm>
        <a:graphic>
          <a:graphicData uri="http://schemas.openxmlformats.org/drawingml/2006/table">
            <a:tbl>
              <a:tblPr/>
              <a:tblGrid>
                <a:gridCol w="3504960"/>
                <a:gridCol w="3504960"/>
                <a:gridCol w="3505320"/>
              </a:tblGrid>
              <a:tr h="622440">
                <a:tc>
                  <a:txBody>
                    <a:bodyPr anchor="ctr"/>
                    <a:p>
                      <a:pPr>
                        <a:lnSpc>
                          <a:spcPct val="100000"/>
                        </a:lnSpc>
                      </a:pPr>
                      <a:r>
                        <a:rPr b="0" lang="en-CA" sz="1800" spc="-1" strike="noStrike">
                          <a:solidFill>
                            <a:srgbClr val="000000"/>
                          </a:solidFill>
                          <a:latin typeface="Calibri"/>
                        </a:rPr>
                        <a:t>Default restriction</a:t>
                      </a:r>
                      <a:endParaRPr b="0" lang="en-CA" sz="1800" spc="-1" strike="noStrike">
                        <a:latin typeface="Arial"/>
                      </a:endParaRPr>
                    </a:p>
                  </a:txBody>
                  <a:tcPr marL="91440" marR="91440">
                    <a:noFill/>
                  </a:tcPr>
                </a:tc>
                <a:tc>
                  <a:txBody>
                    <a:bodyPr anchor="ctr"/>
                    <a:p>
                      <a:pPr>
                        <a:lnSpc>
                          <a:spcPct val="100000"/>
                        </a:lnSpc>
                      </a:pPr>
                      <a:r>
                        <a:rPr b="0" lang="en-CA" sz="1800" spc="-1" strike="noStrike">
                          <a:solidFill>
                            <a:srgbClr val="000000"/>
                          </a:solidFill>
                          <a:latin typeface="Calibri"/>
                        </a:rPr>
                        <a:t>Windows Server operating systems</a:t>
                      </a:r>
                      <a:endParaRPr b="0" lang="en-CA" sz="1800" spc="-1" strike="noStrike">
                        <a:latin typeface="Arial"/>
                      </a:endParaRPr>
                    </a:p>
                  </a:txBody>
                  <a:tcPr marL="91440" marR="91440">
                    <a:noFill/>
                  </a:tcPr>
                </a:tc>
                <a:tc>
                  <a:txBody>
                    <a:bodyPr anchor="ctr"/>
                    <a:p>
                      <a:pPr>
                        <a:lnSpc>
                          <a:spcPct val="100000"/>
                        </a:lnSpc>
                      </a:pPr>
                      <a:r>
                        <a:rPr b="0" lang="en-CA" sz="1800" spc="-1" strike="noStrike">
                          <a:solidFill>
                            <a:srgbClr val="000000"/>
                          </a:solidFill>
                          <a:latin typeface="Calibri"/>
                        </a:rPr>
                        <a:t>Windows client operating systems</a:t>
                      </a:r>
                      <a:endParaRPr b="0" lang="en-CA" sz="1800" spc="-1" strike="noStrike">
                        <a:latin typeface="Arial"/>
                      </a:endParaRPr>
                    </a:p>
                  </a:txBody>
                  <a:tcPr marL="91440" marR="91440">
                    <a:noFill/>
                  </a:tcPr>
                </a:tc>
              </a:tr>
              <a:tr h="622440">
                <a:tc>
                  <a:txBody>
                    <a:bodyPr anchor="ctr"/>
                    <a:p>
                      <a:pPr>
                        <a:lnSpc>
                          <a:spcPct val="100000"/>
                        </a:lnSpc>
                      </a:pPr>
                      <a:r>
                        <a:rPr b="0" lang="en-CA" sz="1800" spc="-1" strike="noStrike">
                          <a:solidFill>
                            <a:srgbClr val="000000"/>
                          </a:solidFill>
                          <a:latin typeface="Calibri"/>
                        </a:rPr>
                        <a:t>Administrator account is disabled on installation</a:t>
                      </a:r>
                      <a:endParaRPr b="0" lang="en-CA" sz="1800" spc="-1" strike="noStrike">
                        <a:latin typeface="Arial"/>
                      </a:endParaRPr>
                    </a:p>
                  </a:txBody>
                  <a:tcPr marL="91440" marR="91440">
                    <a:noFill/>
                  </a:tcPr>
                </a:tc>
                <a:tc>
                  <a:txBody>
                    <a:bodyPr anchor="ctr"/>
                    <a:p>
                      <a:pPr>
                        <a:lnSpc>
                          <a:spcPct val="100000"/>
                        </a:lnSpc>
                      </a:pPr>
                      <a:r>
                        <a:rPr b="0" lang="en-CA" sz="1800" spc="-1" strike="noStrike">
                          <a:solidFill>
                            <a:srgbClr val="000000"/>
                          </a:solidFill>
                          <a:latin typeface="Calibri"/>
                        </a:rPr>
                        <a:t>No</a:t>
                      </a:r>
                      <a:endParaRPr b="0" lang="en-CA" sz="1800" spc="-1" strike="noStrike">
                        <a:latin typeface="Arial"/>
                      </a:endParaRPr>
                    </a:p>
                  </a:txBody>
                  <a:tcPr marL="91440" marR="91440">
                    <a:noFill/>
                  </a:tcPr>
                </a:tc>
                <a:tc>
                  <a:txBody>
                    <a:bodyPr anchor="ctr"/>
                    <a:p>
                      <a:pPr>
                        <a:lnSpc>
                          <a:spcPct val="100000"/>
                        </a:lnSpc>
                      </a:pPr>
                      <a:r>
                        <a:rPr b="0" lang="en-CA" sz="1800" spc="-1" strike="noStrike">
                          <a:solidFill>
                            <a:srgbClr val="000000"/>
                          </a:solidFill>
                          <a:latin typeface="Calibri"/>
                        </a:rPr>
                        <a:t>Yes</a:t>
                      </a:r>
                      <a:endParaRPr b="0" lang="en-CA" sz="1800" spc="-1" strike="noStrike">
                        <a:latin typeface="Arial"/>
                      </a:endParaRPr>
                    </a:p>
                  </a:txBody>
                  <a:tcPr marL="91440" marR="91440">
                    <a:noFill/>
                  </a:tcPr>
                </a:tc>
              </a:tr>
              <a:tr h="622440">
                <a:tc>
                  <a:txBody>
                    <a:bodyPr anchor="ctr"/>
                    <a:p>
                      <a:pPr>
                        <a:lnSpc>
                          <a:spcPct val="100000"/>
                        </a:lnSpc>
                      </a:pPr>
                      <a:r>
                        <a:rPr b="0" lang="en-CA" sz="1800" spc="-1" strike="noStrike">
                          <a:solidFill>
                            <a:srgbClr val="000000"/>
                          </a:solidFill>
                          <a:latin typeface="Calibri"/>
                        </a:rPr>
                        <a:t>Administrator account is set up on first sign-in</a:t>
                      </a:r>
                      <a:endParaRPr b="0" lang="en-CA" sz="1800" spc="-1" strike="noStrike">
                        <a:latin typeface="Arial"/>
                      </a:endParaRPr>
                    </a:p>
                  </a:txBody>
                  <a:tcPr marL="91440" marR="91440">
                    <a:noFill/>
                  </a:tcPr>
                </a:tc>
                <a:tc>
                  <a:txBody>
                    <a:bodyPr anchor="ctr"/>
                    <a:p>
                      <a:pPr>
                        <a:lnSpc>
                          <a:spcPct val="100000"/>
                        </a:lnSpc>
                      </a:pPr>
                      <a:r>
                        <a:rPr b="0" lang="en-CA" sz="1800" spc="-1" strike="noStrike">
                          <a:solidFill>
                            <a:srgbClr val="000000"/>
                          </a:solidFill>
                          <a:latin typeface="Calibri"/>
                        </a:rPr>
                        <a:t>Yes</a:t>
                      </a:r>
                      <a:endParaRPr b="0" lang="en-CA" sz="1800" spc="-1" strike="noStrike">
                        <a:latin typeface="Arial"/>
                      </a:endParaRPr>
                    </a:p>
                  </a:txBody>
                  <a:tcPr marL="91440" marR="91440">
                    <a:noFill/>
                  </a:tcPr>
                </a:tc>
                <a:tc>
                  <a:txBody>
                    <a:bodyPr anchor="ctr"/>
                    <a:p>
                      <a:pPr>
                        <a:lnSpc>
                          <a:spcPct val="100000"/>
                        </a:lnSpc>
                      </a:pPr>
                      <a:r>
                        <a:rPr b="0" lang="en-CA" sz="1800" spc="-1" strike="noStrike">
                          <a:solidFill>
                            <a:srgbClr val="000000"/>
                          </a:solidFill>
                          <a:latin typeface="Calibri"/>
                        </a:rPr>
                        <a:t>No, keep disabled</a:t>
                      </a:r>
                      <a:endParaRPr b="0" lang="en-CA" sz="1800" spc="-1" strike="noStrike">
                        <a:latin typeface="Arial"/>
                      </a:endParaRPr>
                    </a:p>
                  </a:txBody>
                  <a:tcPr marL="91440" marR="91440">
                    <a:noFill/>
                  </a:tcPr>
                </a:tc>
              </a:tr>
              <a:tr h="1153080">
                <a:tc>
                  <a:txBody>
                    <a:bodyPr anchor="ctr"/>
                    <a:p>
                      <a:pPr>
                        <a:lnSpc>
                          <a:spcPct val="100000"/>
                        </a:lnSpc>
                      </a:pPr>
                      <a:r>
                        <a:rPr b="0" lang="en-CA" sz="1800" spc="-1" strike="noStrike">
                          <a:solidFill>
                            <a:srgbClr val="000000"/>
                          </a:solidFill>
                          <a:latin typeface="Calibri"/>
                        </a:rPr>
                        <a:t>Administrator account is used to set up the local server or client computer</a:t>
                      </a:r>
                      <a:endParaRPr b="0" lang="en-CA" sz="1800" spc="-1" strike="noStrike">
                        <a:latin typeface="Arial"/>
                      </a:endParaRPr>
                    </a:p>
                  </a:txBody>
                  <a:tcPr marL="91440" marR="91440">
                    <a:noFill/>
                  </a:tcPr>
                </a:tc>
                <a:tc>
                  <a:txBody>
                    <a:bodyPr anchor="ctr"/>
                    <a:p>
                      <a:pPr>
                        <a:lnSpc>
                          <a:spcPct val="100000"/>
                        </a:lnSpc>
                      </a:pPr>
                      <a:r>
                        <a:rPr b="0" lang="en-CA" sz="1800" spc="-1" strike="noStrike">
                          <a:solidFill>
                            <a:srgbClr val="000000"/>
                          </a:solidFill>
                          <a:latin typeface="Calibri"/>
                        </a:rPr>
                        <a:t>Yes</a:t>
                      </a:r>
                      <a:endParaRPr b="0" lang="en-CA" sz="1800" spc="-1" strike="noStrike">
                        <a:latin typeface="Arial"/>
                      </a:endParaRPr>
                    </a:p>
                  </a:txBody>
                  <a:tcPr marL="91440" marR="91440">
                    <a:noFill/>
                  </a:tcPr>
                </a:tc>
                <a:tc>
                  <a:txBody>
                    <a:bodyPr anchor="ctr"/>
                    <a:p>
                      <a:pPr>
                        <a:lnSpc>
                          <a:spcPct val="100000"/>
                        </a:lnSpc>
                      </a:pPr>
                      <a:r>
                        <a:rPr b="0" lang="en-CA" sz="1800" spc="-1" strike="noStrike">
                          <a:solidFill>
                            <a:srgbClr val="000000"/>
                          </a:solidFill>
                          <a:latin typeface="Calibri"/>
                        </a:rPr>
                        <a:t>No, use a local user account with </a:t>
                      </a:r>
                      <a:r>
                        <a:rPr b="1" lang="en-CA" sz="1800" spc="-1" strike="noStrike">
                          <a:solidFill>
                            <a:srgbClr val="000000"/>
                          </a:solidFill>
                          <a:latin typeface="Calibri"/>
                        </a:rPr>
                        <a:t>Run as administrator</a:t>
                      </a:r>
                      <a:r>
                        <a:rPr b="0" lang="en-CA" sz="1800" spc="-1" strike="noStrike">
                          <a:solidFill>
                            <a:srgbClr val="000000"/>
                          </a:solidFill>
                          <a:latin typeface="Calibri"/>
                        </a:rPr>
                        <a:t> to obtain administrative rights</a:t>
                      </a:r>
                      <a:endParaRPr b="0" lang="en-CA" sz="1800" spc="-1" strike="noStrike">
                        <a:latin typeface="Arial"/>
                      </a:endParaRPr>
                    </a:p>
                  </a:txBody>
                  <a:tcPr marL="91440" marR="91440">
                    <a:noFill/>
                  </a:tcPr>
                </a:tc>
              </a:tr>
              <a:tr h="887760">
                <a:tc>
                  <a:txBody>
                    <a:bodyPr anchor="ctr"/>
                    <a:p>
                      <a:pPr>
                        <a:lnSpc>
                          <a:spcPct val="100000"/>
                        </a:lnSpc>
                      </a:pPr>
                      <a:r>
                        <a:rPr b="0" lang="en-CA" sz="1800" spc="-1" strike="noStrike">
                          <a:solidFill>
                            <a:srgbClr val="000000"/>
                          </a:solidFill>
                          <a:latin typeface="Calibri"/>
                        </a:rPr>
                        <a:t>Administrator account requires a strong password when it is enabled</a:t>
                      </a:r>
                      <a:endParaRPr b="0" lang="en-CA" sz="1800" spc="-1" strike="noStrike">
                        <a:latin typeface="Arial"/>
                      </a:endParaRPr>
                    </a:p>
                  </a:txBody>
                  <a:tcPr marL="91440" marR="91440">
                    <a:noFill/>
                  </a:tcPr>
                </a:tc>
                <a:tc>
                  <a:txBody>
                    <a:bodyPr anchor="ctr"/>
                    <a:p>
                      <a:pPr>
                        <a:lnSpc>
                          <a:spcPct val="100000"/>
                        </a:lnSpc>
                      </a:pPr>
                      <a:r>
                        <a:rPr b="0" lang="en-CA" sz="1800" spc="-1" strike="noStrike">
                          <a:solidFill>
                            <a:srgbClr val="000000"/>
                          </a:solidFill>
                          <a:latin typeface="Calibri"/>
                        </a:rPr>
                        <a:t>Yes</a:t>
                      </a:r>
                      <a:endParaRPr b="0" lang="en-CA" sz="1800" spc="-1" strike="noStrike">
                        <a:latin typeface="Arial"/>
                      </a:endParaRPr>
                    </a:p>
                  </a:txBody>
                  <a:tcPr marL="91440" marR="91440">
                    <a:noFill/>
                  </a:tcPr>
                </a:tc>
                <a:tc>
                  <a:txBody>
                    <a:bodyPr anchor="ctr"/>
                    <a:p>
                      <a:pPr>
                        <a:lnSpc>
                          <a:spcPct val="100000"/>
                        </a:lnSpc>
                      </a:pPr>
                      <a:r>
                        <a:rPr b="0" lang="en-CA" sz="1800" spc="-1" strike="noStrike">
                          <a:solidFill>
                            <a:srgbClr val="000000"/>
                          </a:solidFill>
                          <a:latin typeface="Calibri"/>
                        </a:rPr>
                        <a:t>Yes</a:t>
                      </a:r>
                      <a:endParaRPr b="0" lang="en-CA" sz="1800" spc="-1" strike="noStrike">
                        <a:latin typeface="Arial"/>
                      </a:endParaRPr>
                    </a:p>
                  </a:txBody>
                  <a:tcPr marL="91440" marR="91440">
                    <a:noFill/>
                  </a:tcPr>
                </a:tc>
              </a:tr>
              <a:tr h="887760">
                <a:tc>
                  <a:txBody>
                    <a:bodyPr anchor="ctr"/>
                    <a:p>
                      <a:pPr>
                        <a:lnSpc>
                          <a:spcPct val="100000"/>
                        </a:lnSpc>
                      </a:pPr>
                      <a:r>
                        <a:rPr b="0" lang="en-CA" sz="1800" spc="-1" strike="noStrike">
                          <a:solidFill>
                            <a:srgbClr val="000000"/>
                          </a:solidFill>
                          <a:latin typeface="Calibri"/>
                        </a:rPr>
                        <a:t>Administrator account can be disabled, locked out, or renamed</a:t>
                      </a:r>
                      <a:endParaRPr b="0" lang="en-CA" sz="1800" spc="-1" strike="noStrike">
                        <a:latin typeface="Arial"/>
                      </a:endParaRPr>
                    </a:p>
                  </a:txBody>
                  <a:tcPr marL="91440" marR="91440">
                    <a:noFill/>
                  </a:tcPr>
                </a:tc>
                <a:tc>
                  <a:txBody>
                    <a:bodyPr anchor="ctr"/>
                    <a:p>
                      <a:pPr>
                        <a:lnSpc>
                          <a:spcPct val="100000"/>
                        </a:lnSpc>
                      </a:pPr>
                      <a:r>
                        <a:rPr b="0" lang="en-CA" sz="1800" spc="-1" strike="noStrike">
                          <a:solidFill>
                            <a:srgbClr val="000000"/>
                          </a:solidFill>
                          <a:latin typeface="Calibri"/>
                        </a:rPr>
                        <a:t>Yes</a:t>
                      </a:r>
                      <a:endParaRPr b="0" lang="en-CA" sz="1800" spc="-1" strike="noStrike">
                        <a:latin typeface="Arial"/>
                      </a:endParaRPr>
                    </a:p>
                  </a:txBody>
                  <a:tcPr marL="91440" marR="91440">
                    <a:noFill/>
                  </a:tcPr>
                </a:tc>
                <a:tc>
                  <a:txBody>
                    <a:bodyPr anchor="ctr"/>
                    <a:p>
                      <a:pPr>
                        <a:lnSpc>
                          <a:spcPct val="100000"/>
                        </a:lnSpc>
                      </a:pPr>
                      <a:r>
                        <a:rPr b="0" lang="en-CA" sz="1800" spc="-1" strike="noStrike">
                          <a:solidFill>
                            <a:srgbClr val="000000"/>
                          </a:solidFill>
                          <a:latin typeface="Calibri"/>
                        </a:rPr>
                        <a:t>Yes</a:t>
                      </a:r>
                      <a:endParaRPr b="0" lang="en-CA" sz="1800" spc="-1" strike="noStrike">
                        <a:latin typeface="Arial"/>
                      </a:endParaRPr>
                    </a:p>
                  </a:txBody>
                  <a:tcPr marL="91440" marR="91440">
                    <a:noFill/>
                  </a:tcPr>
                </a:tc>
              </a:tr>
            </a:tbl>
          </a:graphicData>
        </a:graphic>
      </p:graphicFrame>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831960" y="1709640"/>
            <a:ext cx="10515240" cy="2040840"/>
          </a:xfrm>
          <a:prstGeom prst="rect">
            <a:avLst/>
          </a:prstGeom>
          <a:noFill/>
          <a:ln>
            <a:noFill/>
          </a:ln>
        </p:spPr>
        <p:txBody>
          <a:bodyPr anchor="b"/>
          <a:p>
            <a:pPr>
              <a:lnSpc>
                <a:spcPct val="90000"/>
              </a:lnSpc>
            </a:pPr>
            <a:r>
              <a:rPr b="1" lang="en-US" sz="5400" spc="-1" strike="noStrike">
                <a:solidFill>
                  <a:srgbClr val="da291c"/>
                </a:solidFill>
                <a:latin typeface="Titillium Bd"/>
                <a:ea typeface="Verdana"/>
              </a:rPr>
              <a:t>Today’s Objectives</a:t>
            </a:r>
            <a:endParaRPr b="0" lang="en-US" sz="5400" spc="-1" strike="noStrike">
              <a:solidFill>
                <a:srgbClr val="000000"/>
              </a:solidFill>
              <a:latin typeface="Calibri"/>
            </a:endParaRPr>
          </a:p>
        </p:txBody>
      </p:sp>
      <p:sp>
        <p:nvSpPr>
          <p:cNvPr id="209" name="TextShape 2"/>
          <p:cNvSpPr txBox="1"/>
          <p:nvPr/>
        </p:nvSpPr>
        <p:spPr>
          <a:xfrm>
            <a:off x="831960" y="3900240"/>
            <a:ext cx="11111040" cy="2189160"/>
          </a:xfrm>
          <a:prstGeom prst="rect">
            <a:avLst/>
          </a:prstGeom>
          <a:noFill/>
          <a:ln>
            <a:noFill/>
          </a:ln>
        </p:spPr>
        <p:txBody>
          <a:bodyPr/>
          <a:p>
            <a:pPr lvl="1" marL="342000" indent="-285480">
              <a:lnSpc>
                <a:spcPct val="100000"/>
              </a:lnSpc>
              <a:spcBef>
                <a:spcPts val="768"/>
              </a:spcBef>
              <a:buClr>
                <a:srgbClr val="000000"/>
              </a:buClr>
              <a:buFont typeface="Arial"/>
              <a:buChar char="•"/>
            </a:pPr>
            <a:r>
              <a:rPr b="1" lang="en-US" sz="2800" spc="-1" strike="noStrike">
                <a:solidFill>
                  <a:srgbClr val="000000"/>
                </a:solidFill>
                <a:latin typeface="Titillium"/>
                <a:ea typeface="Verdana"/>
              </a:rPr>
              <a:t>To learn about Windows name resolution</a:t>
            </a:r>
            <a:endParaRPr b="0" lang="en-US" sz="2800" spc="-1" strike="noStrike">
              <a:solidFill>
                <a:srgbClr val="000000"/>
              </a:solidFill>
              <a:latin typeface="Verdana"/>
            </a:endParaRPr>
          </a:p>
          <a:p>
            <a:pPr lvl="1" marL="342000" indent="-285480">
              <a:lnSpc>
                <a:spcPct val="100000"/>
              </a:lnSpc>
              <a:spcBef>
                <a:spcPts val="768"/>
              </a:spcBef>
              <a:buClr>
                <a:srgbClr val="000000"/>
              </a:buClr>
              <a:buFont typeface="Arial"/>
              <a:buChar char="•"/>
            </a:pPr>
            <a:r>
              <a:rPr b="1" lang="en-US" sz="2800" spc="-1" strike="noStrike">
                <a:solidFill>
                  <a:srgbClr val="000000"/>
                </a:solidFill>
                <a:latin typeface="Titillium"/>
                <a:ea typeface="Verdana"/>
              </a:rPr>
              <a:t>To learn about Windows authentication</a:t>
            </a:r>
            <a:endParaRPr b="0" lang="en-US" sz="2800" spc="-1" strike="noStrike">
              <a:solidFill>
                <a:srgbClr val="000000"/>
              </a:solidFill>
              <a:latin typeface="Verdana"/>
            </a:endParaRPr>
          </a:p>
          <a:p>
            <a:pPr lvl="1" marL="342000" indent="-285480">
              <a:lnSpc>
                <a:spcPct val="100000"/>
              </a:lnSpc>
              <a:spcBef>
                <a:spcPts val="768"/>
              </a:spcBef>
              <a:buClr>
                <a:srgbClr val="000000"/>
              </a:buClr>
              <a:buFont typeface="Arial"/>
              <a:buChar char="•"/>
            </a:pPr>
            <a:r>
              <a:rPr b="1" lang="en-US" sz="2800" spc="-1" strike="noStrike">
                <a:solidFill>
                  <a:srgbClr val="000000"/>
                </a:solidFill>
                <a:latin typeface="Titillium"/>
                <a:ea typeface="Verdana"/>
              </a:rPr>
              <a:t>To be introduced to Powershell</a:t>
            </a:r>
            <a:endParaRPr b="0" lang="en-US" sz="2800" spc="-1" strike="noStrike">
              <a:solidFill>
                <a:srgbClr val="000000"/>
              </a:solidFill>
              <a:latin typeface="Verdana"/>
            </a:endParaRPr>
          </a:p>
          <a:p>
            <a:pPr>
              <a:lnSpc>
                <a:spcPct val="90000"/>
              </a:lnSpc>
              <a:spcBef>
                <a:spcPts val="1001"/>
              </a:spcBef>
            </a:pPr>
            <a:endParaRPr b="0" lang="en-US" sz="2800" spc="-1" strike="noStrike">
              <a:solidFill>
                <a:srgbClr val="000000"/>
              </a:solidFill>
              <a:latin typeface="Verdana"/>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Windows Authentication</a:t>
            </a:r>
            <a:endParaRPr b="0" lang="en-US" sz="4400" spc="-1" strike="noStrike">
              <a:solidFill>
                <a:srgbClr val="000000"/>
              </a:solidFill>
              <a:latin typeface="Calibri"/>
            </a:endParaRPr>
          </a:p>
        </p:txBody>
      </p:sp>
      <p:sp>
        <p:nvSpPr>
          <p:cNvPr id="245"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It is worth noting that when computers are in a workgroup, even though there is no centralized security database, if a user and password is the same on two machines the users will be authenticated automatically on accessing the second computer remotely.</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This is called pass-through authentication.</a:t>
            </a:r>
            <a:endParaRPr b="0" lang="en-US" sz="2800" spc="-1" strike="noStrike">
              <a:solidFill>
                <a:srgbClr val="000000"/>
              </a:solidFill>
              <a:latin typeface="Verdana"/>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Windows Authentication</a:t>
            </a:r>
            <a:endParaRPr b="0" lang="en-US" sz="4400" spc="-1" strike="noStrike">
              <a:solidFill>
                <a:srgbClr val="000000"/>
              </a:solidFill>
              <a:latin typeface="Calibri"/>
            </a:endParaRPr>
          </a:p>
        </p:txBody>
      </p:sp>
      <p:sp>
        <p:nvSpPr>
          <p:cNvPr id="247"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In Windows, a user’s rights are controlled by the local security policy.</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The local security policy controls both local users and the local computer if the computer is not joined to an Active Directory domain.</a:t>
            </a:r>
            <a:endParaRPr b="0" lang="en-US" sz="2800" spc="-1" strike="noStrike">
              <a:solidFill>
                <a:srgbClr val="000000"/>
              </a:solidFill>
              <a:latin typeface="Verdana"/>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Windows Authentication</a:t>
            </a:r>
            <a:endParaRPr b="0" lang="en-US" sz="4400" spc="-1" strike="noStrike">
              <a:solidFill>
                <a:srgbClr val="000000"/>
              </a:solidFill>
              <a:latin typeface="Calibri"/>
            </a:endParaRPr>
          </a:p>
        </p:txBody>
      </p:sp>
      <p:sp>
        <p:nvSpPr>
          <p:cNvPr id="249"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Active Directory (AD) is the preferred method of providing authentication in Windows.</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It provides a centralized database of AD objects. That includes both users and computers.</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AD uses Kerberos to provide authentication, and, to some extent, authorization.</a:t>
            </a:r>
            <a:endParaRPr b="0" lang="en-US" sz="2800" spc="-1" strike="noStrike">
              <a:solidFill>
                <a:srgbClr val="000000"/>
              </a:solidFill>
              <a:latin typeface="Verdana"/>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Kerberos</a:t>
            </a:r>
            <a:endParaRPr b="0" lang="en-US" sz="4400" spc="-1" strike="noStrike">
              <a:solidFill>
                <a:srgbClr val="000000"/>
              </a:solidFill>
              <a:latin typeface="Calibri"/>
            </a:endParaRPr>
          </a:p>
        </p:txBody>
      </p:sp>
      <p:sp>
        <p:nvSpPr>
          <p:cNvPr id="251"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Kerberos uses “tickets” to provide authentication and access to resources (authorization).</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It does this by first authenticating users and giving them a Ticket Granting Ticket (TGT).</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Authenticated users holding a TGT can now request from the Ticket Granting Service, a Service Ticket which can be used to access resources on the network and can be reused until it expires.</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The default lifetime is 600 minutes (10 hours).</a:t>
            </a:r>
            <a:endParaRPr b="0" lang="en-US" sz="2800" spc="-1" strike="noStrike">
              <a:solidFill>
                <a:srgbClr val="000000"/>
              </a:solidFill>
              <a:latin typeface="Verdana"/>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Kerberos</a:t>
            </a:r>
            <a:endParaRPr b="0" lang="en-US" sz="4400" spc="-1" strike="noStrike">
              <a:solidFill>
                <a:srgbClr val="000000"/>
              </a:solidFill>
              <a:latin typeface="Calibri"/>
            </a:endParaRPr>
          </a:p>
        </p:txBody>
      </p:sp>
      <p:sp>
        <p:nvSpPr>
          <p:cNvPr id="25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The most important thing to remember when using AD is that computers in the AD domain cannot have a time discrepancy of more than 5 minutes or bad things start to happen.</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The way that things (users, computers, etc.) are found in AD is by using Lightweight Directory Access Protocol (LDAP).</a:t>
            </a:r>
            <a:endParaRPr b="0" lang="en-US" sz="2800" spc="-1" strike="noStrike">
              <a:solidFill>
                <a:srgbClr val="000000"/>
              </a:solidFill>
              <a:latin typeface="Verdana"/>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FSMO Roles</a:t>
            </a:r>
            <a:endParaRPr b="0" lang="en-US" sz="4400" spc="-1" strike="noStrike">
              <a:solidFill>
                <a:srgbClr val="000000"/>
              </a:solidFill>
              <a:latin typeface="Calibri"/>
            </a:endParaRPr>
          </a:p>
        </p:txBody>
      </p:sp>
      <p:sp>
        <p:nvSpPr>
          <p:cNvPr id="255"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FSMO stands for Flexible Single Master Operations</a:t>
            </a:r>
            <a:br/>
            <a:r>
              <a:rPr b="0" lang="en-US" sz="2800" spc="-1" strike="noStrike">
                <a:solidFill>
                  <a:srgbClr val="000000"/>
                </a:solidFill>
                <a:latin typeface="Verdana"/>
              </a:rPr>
              <a:t> </a:t>
            </a:r>
            <a:endParaRPr b="0" lang="en-US" sz="28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Verdana"/>
                <a:ea typeface="Verdana"/>
              </a:rPr>
              <a:t>PDCEmulator</a:t>
            </a:r>
            <a:endParaRPr b="0" lang="en-US" sz="24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Verdana"/>
                <a:ea typeface="Verdana"/>
              </a:rPr>
              <a:t>RIDMaster</a:t>
            </a:r>
            <a:endParaRPr b="0" lang="en-US" sz="24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Verdana"/>
                <a:ea typeface="Verdana"/>
              </a:rPr>
              <a:t>InfrastructureMaster</a:t>
            </a:r>
            <a:endParaRPr b="0" lang="en-US" sz="24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Verdana"/>
                <a:ea typeface="Verdana"/>
              </a:rPr>
              <a:t>SchemaMaster</a:t>
            </a:r>
            <a:endParaRPr b="0" lang="en-US" sz="24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Verdana"/>
                <a:ea typeface="Verdana"/>
              </a:rPr>
              <a:t>DomainNamingMaster </a:t>
            </a:r>
            <a:endParaRPr b="0" lang="en-US" sz="2400" spc="-1" strike="noStrike">
              <a:solidFill>
                <a:srgbClr val="000000"/>
              </a:solidFill>
              <a:latin typeface="Verdana"/>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FSMO Roles</a:t>
            </a:r>
            <a:endParaRPr b="0" lang="en-US" sz="4400" spc="-1" strike="noStrike">
              <a:solidFill>
                <a:srgbClr val="000000"/>
              </a:solidFill>
              <a:latin typeface="Calibri"/>
            </a:endParaRPr>
          </a:p>
        </p:txBody>
      </p:sp>
      <p:sp>
        <p:nvSpPr>
          <p:cNvPr id="257"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FSMO stands for Flexible Single Master Operations</a:t>
            </a:r>
            <a:br/>
            <a:r>
              <a:rPr b="0" lang="en-US" sz="2800" spc="-1" strike="noStrike">
                <a:solidFill>
                  <a:srgbClr val="000000"/>
                </a:solidFill>
                <a:latin typeface="Verdana"/>
              </a:rPr>
              <a:t> </a:t>
            </a:r>
            <a:endParaRPr b="0" lang="en-US" sz="2800" spc="-1" strike="noStrike">
              <a:solidFill>
                <a:srgbClr val="000000"/>
              </a:solidFill>
              <a:latin typeface="Verdana"/>
            </a:endParaRPr>
          </a:p>
          <a:p>
            <a:pPr>
              <a:lnSpc>
                <a:spcPct val="90000"/>
              </a:lnSpc>
              <a:spcBef>
                <a:spcPts val="1001"/>
              </a:spcBef>
            </a:pPr>
            <a:endParaRPr b="0" lang="en-US" sz="2800" spc="-1" strike="noStrike">
              <a:solidFill>
                <a:srgbClr val="000000"/>
              </a:solidFill>
              <a:latin typeface="Verdana"/>
            </a:endParaRPr>
          </a:p>
        </p:txBody>
      </p:sp>
      <p:pic>
        <p:nvPicPr>
          <p:cNvPr id="258" name="Picture 3" descr=""/>
          <p:cNvPicPr/>
          <p:nvPr/>
        </p:nvPicPr>
        <p:blipFill>
          <a:blip r:embed="rId1"/>
          <a:stretch/>
        </p:blipFill>
        <p:spPr>
          <a:xfrm>
            <a:off x="1454760" y="2730960"/>
            <a:ext cx="8263080" cy="3445560"/>
          </a:xfrm>
          <a:prstGeom prst="rect">
            <a:avLst/>
          </a:prstGeom>
          <a:ln>
            <a:noFill/>
          </a:ln>
        </p:spPr>
      </p:pic>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FSMO Roles</a:t>
            </a:r>
            <a:endParaRPr b="0" lang="en-US" sz="4400" spc="-1" strike="noStrike">
              <a:solidFill>
                <a:srgbClr val="000000"/>
              </a:solidFill>
              <a:latin typeface="Calibri"/>
            </a:endParaRPr>
          </a:p>
        </p:txBody>
      </p:sp>
      <p:sp>
        <p:nvSpPr>
          <p:cNvPr id="260"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These roles are important because, even though we can have many AD Domain Controllers, they are not all equal.</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The first server installed in a Forest / Domain will have all of the roles by default.  This “default first server” is more important than subsequent AD Domain Controllers.</a:t>
            </a:r>
            <a:endParaRPr b="0" lang="en-US" sz="2800" spc="-1" strike="noStrike">
              <a:solidFill>
                <a:srgbClr val="000000"/>
              </a:solidFill>
              <a:latin typeface="Verdana"/>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Active Directory</a:t>
            </a:r>
            <a:endParaRPr b="0" lang="en-US" sz="4400" spc="-1" strike="noStrike">
              <a:solidFill>
                <a:srgbClr val="000000"/>
              </a:solidFill>
              <a:latin typeface="Calibri"/>
            </a:endParaRPr>
          </a:p>
        </p:txBody>
      </p:sp>
      <p:sp>
        <p:nvSpPr>
          <p:cNvPr id="262"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Active Directory is very complex and we will be able to only get started learning it in this course.</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One tool that you should become familiar with in Windows is Powershell.</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Powershell provides a command line interface to the Windows operating system that lets us bypass the GUI for many of the things we need to do.</a:t>
            </a:r>
            <a:endParaRPr b="0" lang="en-US" sz="2800" spc="-1" strike="noStrike">
              <a:solidFill>
                <a:srgbClr val="000000"/>
              </a:solidFill>
              <a:latin typeface="Verdana"/>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Powershell</a:t>
            </a:r>
            <a:endParaRPr b="0" lang="en-US" sz="4400" spc="-1" strike="noStrike">
              <a:solidFill>
                <a:srgbClr val="000000"/>
              </a:solidFill>
              <a:latin typeface="Calibri"/>
            </a:endParaRPr>
          </a:p>
        </p:txBody>
      </p:sp>
      <p:sp>
        <p:nvSpPr>
          <p:cNvPr id="264"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Powershell is Microsoft’s own proprietary scripting language.</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While Powershell is great for writing scripts in Windows, we will start by just using individual commands.</a:t>
            </a:r>
            <a:br/>
            <a:r>
              <a:rPr b="0" lang="en-US" sz="2800" spc="-1" strike="noStrike">
                <a:solidFill>
                  <a:srgbClr val="000000"/>
                </a:solidFill>
                <a:latin typeface="Verdana"/>
              </a:rPr>
              <a:t> </a:t>
            </a:r>
            <a:endParaRPr b="0" lang="en-US" sz="28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1" lang="en-US" sz="1500" spc="-1" strike="noStrike">
                <a:solidFill>
                  <a:srgbClr val="000000"/>
                </a:solidFill>
                <a:latin typeface="Verdana"/>
                <a:ea typeface="Verdana"/>
              </a:rPr>
              <a:t>Restricted</a:t>
            </a:r>
            <a:r>
              <a:rPr b="0" lang="en-US" sz="1500" spc="-1" strike="noStrike">
                <a:solidFill>
                  <a:srgbClr val="000000"/>
                </a:solidFill>
                <a:latin typeface="Verdana"/>
                <a:ea typeface="Verdana"/>
              </a:rPr>
              <a:t> -- Restricted is the default execution policy and locks PowerShell down so that commands can be entered only interactively. PowerShell scripts are not allowed to run.</a:t>
            </a:r>
            <a:endParaRPr b="0" lang="en-US" sz="15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1" lang="en-US" sz="1500" spc="-1" strike="noStrike">
                <a:solidFill>
                  <a:srgbClr val="000000"/>
                </a:solidFill>
                <a:latin typeface="Verdana"/>
                <a:ea typeface="Verdana"/>
              </a:rPr>
              <a:t>All Signed </a:t>
            </a:r>
            <a:r>
              <a:rPr b="0" lang="en-US" sz="1500" spc="-1" strike="noStrike">
                <a:solidFill>
                  <a:srgbClr val="000000"/>
                </a:solidFill>
                <a:latin typeface="Verdana"/>
                <a:ea typeface="Verdana"/>
              </a:rPr>
              <a:t>-- If the execution policy is set to All Signed then scripts will be allowed to run, but only if they are signed by a trusted publisher.</a:t>
            </a:r>
            <a:endParaRPr b="0" lang="en-US" sz="15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1" lang="en-US" sz="1500" spc="-1" strike="noStrike">
                <a:solidFill>
                  <a:srgbClr val="000000"/>
                </a:solidFill>
                <a:latin typeface="Verdana"/>
                <a:ea typeface="Verdana"/>
              </a:rPr>
              <a:t>Remote Signed </a:t>
            </a:r>
            <a:r>
              <a:rPr b="0" lang="en-US" sz="1500" spc="-1" strike="noStrike">
                <a:solidFill>
                  <a:srgbClr val="000000"/>
                </a:solidFill>
                <a:latin typeface="Verdana"/>
                <a:ea typeface="Verdana"/>
              </a:rPr>
              <a:t>-- If the execution policy is set to Remote Signed, any PowerShell scripts that have been locally created will be allowed to run. Scripts created remotely are allowed to run only if they are signed by a trusted publisher.</a:t>
            </a:r>
            <a:endParaRPr b="0" lang="en-US" sz="15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1" lang="en-US" sz="1500" spc="-1" strike="noStrike">
                <a:solidFill>
                  <a:srgbClr val="000000"/>
                </a:solidFill>
                <a:latin typeface="Verdana"/>
                <a:ea typeface="Verdana"/>
              </a:rPr>
              <a:t>Unrestricted</a:t>
            </a:r>
            <a:r>
              <a:rPr b="0" lang="en-US" sz="1500" spc="-1" strike="noStrike">
                <a:solidFill>
                  <a:srgbClr val="000000"/>
                </a:solidFill>
                <a:latin typeface="Verdana"/>
                <a:ea typeface="Verdana"/>
              </a:rPr>
              <a:t> -- As the name implies, Unrestricted removes all restrictions from the execution policy.</a:t>
            </a:r>
            <a:endParaRPr b="0" lang="en-US" sz="1500" spc="-1" strike="noStrike">
              <a:solidFill>
                <a:srgbClr val="000000"/>
              </a:solidFill>
              <a:latin typeface="Verdana"/>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Download Windows Server 2016</a:t>
            </a:r>
            <a:endParaRPr b="0" lang="en-US" sz="4400" spc="-1" strike="noStrike">
              <a:solidFill>
                <a:srgbClr val="000000"/>
              </a:solidFill>
              <a:latin typeface="Calibri"/>
            </a:endParaRPr>
          </a:p>
        </p:txBody>
      </p:sp>
      <p:sp>
        <p:nvSpPr>
          <p:cNvPr id="211"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Make sure you have the ISO for Windows Server 2016.</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If you don’t currently have it on your laptop, start the download so that it will be complete by the time we start the lab.</a:t>
            </a:r>
            <a:endParaRPr b="0" lang="en-US" sz="2800" spc="-1" strike="noStrike">
              <a:solidFill>
                <a:srgbClr val="000000"/>
              </a:solidFill>
              <a:latin typeface="Verdana"/>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Lab</a:t>
            </a:r>
            <a:endParaRPr b="0" lang="en-US" sz="4400" spc="-1" strike="noStrike">
              <a:solidFill>
                <a:srgbClr val="000000"/>
              </a:solidFill>
              <a:latin typeface="Calibri"/>
            </a:endParaRPr>
          </a:p>
        </p:txBody>
      </p:sp>
      <p:sp>
        <p:nvSpPr>
          <p:cNvPr id="266"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Dowload lab7_8.docx</a:t>
            </a:r>
            <a:endParaRPr b="0" lang="en-US" sz="2800" spc="-1" strike="noStrike">
              <a:solidFill>
                <a:srgbClr val="000000"/>
              </a:solidFill>
              <a:latin typeface="Verdana"/>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831960" y="1709640"/>
            <a:ext cx="10515240" cy="4233600"/>
          </a:xfrm>
          <a:prstGeom prst="rect">
            <a:avLst/>
          </a:prstGeom>
          <a:noFill/>
          <a:ln>
            <a:noFill/>
          </a:ln>
        </p:spPr>
        <p:txBody>
          <a:bodyPr anchor="b">
            <a:normAutofit/>
          </a:bodyPr>
          <a:p>
            <a:pPr>
              <a:lnSpc>
                <a:spcPct val="90000"/>
              </a:lnSpc>
            </a:pPr>
            <a:r>
              <a:rPr b="0" lang="en-US" sz="6000" spc="-1" strike="noStrike">
                <a:solidFill>
                  <a:srgbClr val="ffffff"/>
                </a:solidFill>
                <a:latin typeface="Titillium Bd"/>
                <a:ea typeface="Verdana"/>
              </a:rPr>
              <a:t>Done</a:t>
            </a:r>
            <a:br/>
            <a:br/>
            <a:endParaRPr b="0" lang="en-US" sz="6000" spc="-1" strike="noStrike">
              <a:solidFill>
                <a:srgbClr val="000000"/>
              </a:solidFill>
              <a:latin typeface="Calibri"/>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Windows</a:t>
            </a:r>
            <a:endParaRPr b="0" lang="en-US" sz="4400" spc="-1" strike="noStrike">
              <a:solidFill>
                <a:srgbClr val="000000"/>
              </a:solidFill>
              <a:latin typeface="Calibri"/>
            </a:endParaRPr>
          </a:p>
        </p:txBody>
      </p:sp>
      <p:sp>
        <p:nvSpPr>
          <p:cNvPr id="213" name="TextShape 2"/>
          <p:cNvSpPr txBox="1"/>
          <p:nvPr/>
        </p:nvSpPr>
        <p:spPr>
          <a:xfrm>
            <a:off x="838080" y="1566000"/>
            <a:ext cx="10515240" cy="4350960"/>
          </a:xfrm>
          <a:prstGeom prst="rect">
            <a:avLst/>
          </a:prstGeom>
          <a:noFill/>
          <a:ln>
            <a:noFill/>
          </a:ln>
        </p:spPr>
        <p:txBody>
          <a:bodyPr>
            <a:normAutofit/>
          </a:bodyPr>
          <a:p>
            <a:pPr>
              <a:lnSpc>
                <a:spcPct val="90000"/>
              </a:lnSpc>
              <a:spcBef>
                <a:spcPts val="1001"/>
              </a:spcBef>
            </a:pPr>
            <a:endParaRPr b="0" lang="en-US" sz="28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Verdana"/>
                <a:ea typeface="Verdana"/>
              </a:rPr>
              <a:t>Windows is basically available in two versions :</a:t>
            </a:r>
            <a:endParaRPr b="0" lang="en-US" sz="2400" spc="-1" strike="noStrike">
              <a:solidFill>
                <a:srgbClr val="000000"/>
              </a:solidFill>
              <a:latin typeface="Verdana"/>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Verdana"/>
                <a:ea typeface="Verdana"/>
              </a:rPr>
              <a:t>The workstation version (Windows 10)</a:t>
            </a:r>
            <a:endParaRPr b="0" lang="en-US" sz="2000" spc="-1" strike="noStrike">
              <a:solidFill>
                <a:srgbClr val="000000"/>
              </a:solidFill>
              <a:latin typeface="Verdana"/>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Verdana"/>
                <a:ea typeface="Verdana"/>
              </a:rPr>
              <a:t>The server version (Windows Servers 2012R2 and 2016)</a:t>
            </a:r>
            <a:br/>
            <a:r>
              <a:rPr b="0" lang="en-US" sz="2000" spc="-1" strike="noStrike">
                <a:solidFill>
                  <a:srgbClr val="000000"/>
                </a:solidFill>
                <a:latin typeface="Verdana"/>
              </a:rPr>
              <a:t> </a:t>
            </a:r>
            <a:endParaRPr b="0" lang="en-US" sz="20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Verdana"/>
                <a:ea typeface="Verdana"/>
              </a:rPr>
              <a:t>To really understand Windows, you need to realize that Windows has been evolving as an operating system for 25 years.</a:t>
            </a:r>
            <a:br/>
            <a:r>
              <a:rPr b="0" lang="en-US" sz="2400" spc="-1" strike="noStrike">
                <a:solidFill>
                  <a:srgbClr val="000000"/>
                </a:solidFill>
                <a:latin typeface="Verdana"/>
              </a:rPr>
              <a:t> </a:t>
            </a:r>
            <a:endParaRPr b="0" lang="en-US" sz="24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Verdana"/>
                <a:ea typeface="Verdana"/>
              </a:rPr>
              <a:t>Many of the design decisions and protocols have been influenced by the need for backward compatibility with earlier versions of Windows … or, in some cases, other OS’es that Microsoft has been involved with (like OS/2)</a:t>
            </a:r>
            <a:endParaRPr b="0" lang="en-US" sz="2400" spc="-1" strike="noStrike">
              <a:solidFill>
                <a:srgbClr val="000000"/>
              </a:solidFill>
              <a:latin typeface="Verdana"/>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Windows Naming</a:t>
            </a:r>
            <a:endParaRPr b="0" lang="en-US" sz="4400" spc="-1" strike="noStrike">
              <a:solidFill>
                <a:srgbClr val="000000"/>
              </a:solidFill>
              <a:latin typeface="Calibri"/>
            </a:endParaRPr>
          </a:p>
        </p:txBody>
      </p:sp>
      <p:sp>
        <p:nvSpPr>
          <p:cNvPr id="215" name="TextShape 2"/>
          <p:cNvSpPr txBox="1"/>
          <p:nvPr/>
        </p:nvSpPr>
        <p:spPr>
          <a:xfrm>
            <a:off x="759240" y="2345040"/>
            <a:ext cx="10515240" cy="27687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3600" spc="-1" strike="noStrike">
                <a:solidFill>
                  <a:srgbClr val="000000"/>
                </a:solidFill>
                <a:latin typeface="Verdana"/>
                <a:ea typeface="Verdana"/>
              </a:rPr>
              <a:t>Can we install a Windows Operating System (any version) without giving the machine a name ?</a:t>
            </a:r>
            <a:br/>
            <a:r>
              <a:rPr b="0" lang="en-US" sz="2800" spc="-1" strike="noStrike">
                <a:solidFill>
                  <a:srgbClr val="000000"/>
                </a:solidFill>
                <a:latin typeface="Verdana"/>
              </a:rPr>
              <a:t> </a:t>
            </a:r>
            <a:endParaRPr b="0" lang="en-US" sz="2800" spc="-1" strike="noStrike">
              <a:solidFill>
                <a:srgbClr val="000000"/>
              </a:solidFill>
              <a:latin typeface="Verdana"/>
            </a:endParaRPr>
          </a:p>
          <a:p>
            <a:pPr>
              <a:lnSpc>
                <a:spcPct val="90000"/>
              </a:lnSpc>
              <a:spcBef>
                <a:spcPts val="1001"/>
              </a:spcBef>
            </a:pPr>
            <a:endParaRPr b="0" lang="en-US" sz="2800" spc="-1" strike="noStrike">
              <a:solidFill>
                <a:srgbClr val="000000"/>
              </a:solidFill>
              <a:latin typeface="Verdana"/>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Windows Naming</a:t>
            </a:r>
            <a:endParaRPr b="0" lang="en-US" sz="4400" spc="-1" strike="noStrike">
              <a:solidFill>
                <a:srgbClr val="000000"/>
              </a:solidFill>
              <a:latin typeface="Calibri"/>
            </a:endParaRPr>
          </a:p>
        </p:txBody>
      </p:sp>
      <p:sp>
        <p:nvSpPr>
          <p:cNvPr id="217"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Why do you think that is ?</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Because of NetBEUI</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NetBEUI was the first protocol family that Windows supported. They didn’t support the TCP/IP family of protocols until Windows 95 … and even then it was not installed by default.</a:t>
            </a:r>
            <a:br/>
            <a:r>
              <a:rPr b="0" lang="en-US" sz="2800" spc="-1" strike="noStrike">
                <a:solidFill>
                  <a:srgbClr val="000000"/>
                </a:solidFill>
                <a:latin typeface="Verdana"/>
              </a:rPr>
              <a:t> </a:t>
            </a:r>
            <a:endParaRPr b="0" lang="en-US" sz="2800" spc="-1" strike="noStrike">
              <a:solidFill>
                <a:srgbClr val="000000"/>
              </a:solidFill>
              <a:latin typeface="Verdana"/>
            </a:endParaRPr>
          </a:p>
        </p:txBody>
      </p:sp>
    </p:spTree>
  </p:cSld>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2" presetSubtype="4">
                                  <p:stCondLst>
                                    <p:cond delay="0"/>
                                  </p:stCondLst>
                                  <p:childTnLst>
                                    <p:set>
                                      <p:cBhvr>
                                        <p:cTn id="16" dur="1" fill="hold">
                                          <p:stCondLst>
                                            <p:cond delay="0"/>
                                          </p:stCondLst>
                                        </p:cTn>
                                        <p:tgtEl>
                                          <p:spTgt spid="217">
                                            <p:txEl>
                                              <p:pRg st="0" end="0"/>
                                            </p:txEl>
                                          </p:spTgt>
                                        </p:tgtEl>
                                        <p:attrNameLst>
                                          <p:attrName>style.visibility</p:attrName>
                                        </p:attrNameLst>
                                      </p:cBhvr>
                                      <p:to>
                                        <p:strVal val="visible"/>
                                      </p:to>
                                    </p:set>
                                    <p:anim calcmode="lin" valueType="num">
                                      <p:cBhvr additive="repl">
                                        <p:cTn id="17" dur="500" fill="hold"/>
                                        <p:tgtEl>
                                          <p:spTgt spid="217">
                                            <p:txEl>
                                              <p:pRg st="0" end="0"/>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2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2" presetSubtype="4">
                                  <p:stCondLst>
                                    <p:cond delay="0"/>
                                  </p:stCondLst>
                                  <p:childTnLst>
                                    <p:set>
                                      <p:cBhvr>
                                        <p:cTn id="22" dur="1" fill="hold">
                                          <p:stCondLst>
                                            <p:cond delay="0"/>
                                          </p:stCondLst>
                                        </p:cTn>
                                        <p:tgtEl>
                                          <p:spTgt spid="217">
                                            <p:txEl>
                                              <p:pRg st="1" end="1"/>
                                            </p:txEl>
                                          </p:spTgt>
                                        </p:tgtEl>
                                        <p:attrNameLst>
                                          <p:attrName>style.visibility</p:attrName>
                                        </p:attrNameLst>
                                      </p:cBhvr>
                                      <p:to>
                                        <p:strVal val="visible"/>
                                      </p:to>
                                    </p:set>
                                    <p:anim calcmode="lin" valueType="num">
                                      <p:cBhvr additive="repl">
                                        <p:cTn id="23" dur="500" fill="hold"/>
                                        <p:tgtEl>
                                          <p:spTgt spid="217">
                                            <p:txEl>
                                              <p:pRg st="1" end="1"/>
                                            </p:txEl>
                                          </p:spTgt>
                                        </p:tgtEl>
                                        <p:attrNameLst>
                                          <p:attrName>ppt_x</p:attrName>
                                        </p:attrNameLst>
                                      </p:cBhvr>
                                      <p:tavLst>
                                        <p:tav tm="0">
                                          <p:val>
                                            <p:strVal val="#ppt_x"/>
                                          </p:val>
                                        </p:tav>
                                        <p:tav tm="100000">
                                          <p:val>
                                            <p:strVal val="#ppt_x"/>
                                          </p:val>
                                        </p:tav>
                                      </p:tavLst>
                                    </p:anim>
                                    <p:anim calcmode="lin" valueType="num">
                                      <p:cBhvr additive="repl">
                                        <p:cTn id="24" dur="500" fill="hold"/>
                                        <p:tgtEl>
                                          <p:spTgt spid="2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2" presetSubtype="4">
                                  <p:stCondLst>
                                    <p:cond delay="0"/>
                                  </p:stCondLst>
                                  <p:childTnLst>
                                    <p:set>
                                      <p:cBhvr>
                                        <p:cTn id="28" dur="1" fill="hold">
                                          <p:stCondLst>
                                            <p:cond delay="0"/>
                                          </p:stCondLst>
                                        </p:cTn>
                                        <p:tgtEl>
                                          <p:spTgt spid="217">
                                            <p:txEl>
                                              <p:pRg st="2" end="2"/>
                                            </p:txEl>
                                          </p:spTgt>
                                        </p:tgtEl>
                                        <p:attrNameLst>
                                          <p:attrName>style.visibility</p:attrName>
                                        </p:attrNameLst>
                                      </p:cBhvr>
                                      <p:to>
                                        <p:strVal val="visible"/>
                                      </p:to>
                                    </p:set>
                                    <p:anim calcmode="lin" valueType="num">
                                      <p:cBhvr additive="repl">
                                        <p:cTn id="29" dur="500" fill="hold"/>
                                        <p:tgtEl>
                                          <p:spTgt spid="217">
                                            <p:txEl>
                                              <p:pRg st="2" end="2"/>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21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Windows Naming</a:t>
            </a:r>
            <a:endParaRPr b="0" lang="en-US" sz="4400" spc="-1" strike="noStrike">
              <a:solidFill>
                <a:srgbClr val="000000"/>
              </a:solidFill>
              <a:latin typeface="Calibri"/>
            </a:endParaRPr>
          </a:p>
        </p:txBody>
      </p:sp>
      <p:sp>
        <p:nvSpPr>
          <p:cNvPr id="219"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Windows uses NetBIOS names to identify computers</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In earlier versions of Windows, we used the WINS server service to map NetBIOS names to IP addresses.</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Current versions of Windows that use Active Directory, rely on DNS to do that now.</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But, of course, it’s not that simple.</a:t>
            </a:r>
            <a:endParaRPr b="0" lang="en-US" sz="2800" spc="-1" strike="noStrike">
              <a:solidFill>
                <a:srgbClr val="000000"/>
              </a:solidFill>
              <a:latin typeface="Verdana"/>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Windows Name Resolution</a:t>
            </a:r>
            <a:endParaRPr b="0" lang="en-US" sz="4400" spc="-1" strike="noStrike">
              <a:solidFill>
                <a:srgbClr val="000000"/>
              </a:solidFill>
              <a:latin typeface="Calibri"/>
            </a:endParaRPr>
          </a:p>
        </p:txBody>
      </p:sp>
      <p:sp>
        <p:nvSpPr>
          <p:cNvPr id="221"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Because Microsoft relies so heavily on name resolution to work properly, it has several ways of doing it.</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Understanding the standard order that Windows uses to resolve names is important both for troubleshooting and security.</a:t>
            </a:r>
            <a:br/>
            <a:r>
              <a:rPr b="0" lang="en-US" sz="2800" spc="-1" strike="noStrike">
                <a:solidFill>
                  <a:srgbClr val="000000"/>
                </a:solidFill>
                <a:latin typeface="Verdana"/>
              </a:rPr>
              <a:t> </a:t>
            </a:r>
            <a:endParaRPr b="0" lang="en-US" sz="28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Windows has no less than 7 different ways of resolving a name to an address.</a:t>
            </a:r>
            <a:endParaRPr b="0" lang="en-US" sz="2800" spc="-1" strike="noStrike">
              <a:solidFill>
                <a:srgbClr val="000000"/>
              </a:solidFill>
              <a:latin typeface="Verdana"/>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Verdana"/>
                <a:ea typeface="Verdana"/>
              </a:rPr>
              <a:t>Windows Name Resolution</a:t>
            </a:r>
            <a:endParaRPr b="0" lang="en-US" sz="4400" spc="-1" strike="noStrike">
              <a:solidFill>
                <a:srgbClr val="000000"/>
              </a:solidFill>
              <a:latin typeface="Calibri"/>
            </a:endParaRPr>
          </a:p>
        </p:txBody>
      </p:sp>
      <p:sp>
        <p:nvSpPr>
          <p:cNvPr id="22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The standard order of name resolution in Windows is :</a:t>
            </a:r>
            <a:endParaRPr b="0" lang="en-US" sz="28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Verdana"/>
                <a:ea typeface="Verdana"/>
              </a:rPr>
              <a:t>Hostname (is this me ?)</a:t>
            </a:r>
            <a:endParaRPr b="0" lang="en-US" sz="24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Verdana"/>
                <a:ea typeface="Verdana"/>
              </a:rPr>
              <a:t>DNS resolver cache (the service “DNS Client”)</a:t>
            </a:r>
            <a:endParaRPr b="0" lang="en-US" sz="24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Verdana"/>
                <a:ea typeface="Verdana"/>
              </a:rPr>
              <a:t>Local hosts file (c:\windows\system32\drivers\etc\hosts)</a:t>
            </a:r>
            <a:endParaRPr b="0" lang="en-US" sz="24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Verdana"/>
                <a:ea typeface="Verdana"/>
              </a:rPr>
              <a:t>DNS Server</a:t>
            </a:r>
            <a:endParaRPr b="0" lang="en-US" sz="24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Verdana"/>
                <a:ea typeface="Verdana"/>
              </a:rPr>
              <a:t>NetBIOS cache (can be checked with </a:t>
            </a:r>
            <a:r>
              <a:rPr b="0" i="1" lang="en-US" sz="2400" spc="-1" strike="noStrike">
                <a:solidFill>
                  <a:srgbClr val="000000"/>
                </a:solidFill>
                <a:latin typeface="Verdana"/>
                <a:ea typeface="Verdana"/>
              </a:rPr>
              <a:t>nbstat –f</a:t>
            </a:r>
            <a:r>
              <a:rPr b="0" lang="en-US" sz="2400" spc="-1" strike="noStrike">
                <a:solidFill>
                  <a:srgbClr val="000000"/>
                </a:solidFill>
                <a:latin typeface="Verdana"/>
                <a:ea typeface="Verdana"/>
              </a:rPr>
              <a:t> )</a:t>
            </a:r>
            <a:endParaRPr b="0" lang="en-US" sz="24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Verdana"/>
                <a:ea typeface="Verdana"/>
              </a:rPr>
              <a:t>WINS (Windows Internet Name Service) server</a:t>
            </a:r>
            <a:endParaRPr b="0" lang="en-US" sz="2400" spc="-1" strike="noStrike">
              <a:solidFill>
                <a:srgbClr val="000000"/>
              </a:solidFill>
              <a:latin typeface="Verdan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Verdana"/>
                <a:ea typeface="Verdana"/>
              </a:rPr>
              <a:t>Broadcasting</a:t>
            </a:r>
            <a:br/>
            <a:r>
              <a:rPr b="0" lang="en-US" sz="2400" spc="-1" strike="noStrike">
                <a:solidFill>
                  <a:srgbClr val="000000"/>
                </a:solidFill>
                <a:latin typeface="Verdana"/>
              </a:rPr>
              <a:t> </a:t>
            </a:r>
            <a:endParaRPr b="0" lang="en-US" sz="2400" spc="-1" strike="noStrike">
              <a:solidFill>
                <a:srgbClr val="000000"/>
              </a:solidFill>
              <a:latin typeface="Verdana"/>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Verdana"/>
                <a:ea typeface="Verdana"/>
              </a:rPr>
              <a:t>Microsoft is constantly “tinkering” with this order, and the order can be changed with group policies.</a:t>
            </a:r>
            <a:endParaRPr b="0" lang="en-US" sz="2800" spc="-1" strike="noStrike">
              <a:solidFill>
                <a:srgbClr val="000000"/>
              </a:solidFill>
              <a:latin typeface="Verdana"/>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SAIT_PPT_Colour_16x9_Template</Template>
  <TotalTime>7028</TotalTime>
  <Application>LibreOffice/6.0.7.3$Linux_X86_64 LibreOffice_project/00m0$Build-3</Application>
  <Words>637</Words>
  <Paragraphs>142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2016-04-05T14:17:30Z</dcterms:created>
  <dc:creator>Cyla Panin</dc:creator>
  <dc:description/>
  <dc:language>en-CA</dc:language>
  <cp:lastModifiedBy/>
  <dcterms:modified xsi:type="dcterms:W3CDTF">2020-09-03T21:10:52Z</dcterms:modified>
  <cp:revision>85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32</vt:i4>
  </property>
</Properties>
</file>