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CA"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CA"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CA"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CA"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CA"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CA"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CA"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CA"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CA"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CA"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CA"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CA"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CA"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CA"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CA"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CA"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CA"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CA"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CA"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CA"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CA"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CA"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CA"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CA"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CA"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C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CA"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CA"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CA"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CA"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CA"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CA"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CA"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CA"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1720" cy="566172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71720" cy="56617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CPRG 104  Python</a:t>
            </a:r>
            <a:endParaRPr b="0" lang="en-CA" sz="3300" spc="-1" strike="noStrike">
              <a:latin typeface="Arial"/>
            </a:endParaRPr>
          </a:p>
        </p:txBody>
      </p:sp>
      <p:sp>
        <p:nvSpPr>
          <p:cNvPr id="79" name="CustomShape 2"/>
          <p:cNvSpPr/>
          <p:nvPr/>
        </p:nvSpPr>
        <p:spPr>
          <a:xfrm>
            <a:off x="504000" y="1368000"/>
            <a:ext cx="9063720" cy="3789000"/>
          </a:xfrm>
          <a:prstGeom prst="rect">
            <a:avLst/>
          </a:prstGeom>
          <a:noFill/>
          <a:ln>
            <a:noFill/>
          </a:ln>
        </p:spPr>
        <p:style>
          <a:lnRef idx="0"/>
          <a:fillRef idx="0"/>
          <a:effectRef idx="0"/>
          <a:fontRef idx="minor"/>
        </p:style>
        <p:txBody>
          <a:bodyPr lIns="0" rIns="0" tIns="0" bIns="0" anchor="ctr"/>
          <a:p>
            <a:pPr algn="ctr">
              <a:lnSpc>
                <a:spcPct val="100000"/>
              </a:lnSpc>
            </a:pPr>
            <a:r>
              <a:rPr b="0" lang="en-CA" sz="4000" spc="-1" strike="noStrike">
                <a:solidFill>
                  <a:srgbClr val="ffffff"/>
                </a:solidFill>
                <a:latin typeface="Arial"/>
                <a:ea typeface="DejaVu Sans"/>
              </a:rPr>
              <a:t>Networking</a:t>
            </a:r>
            <a:endParaRPr b="0" lang="en-CA" sz="4000" spc="-1" strike="noStrike">
              <a:latin typeface="Arial"/>
            </a:endParaRPr>
          </a:p>
          <a:p>
            <a:pPr algn="ctr">
              <a:lnSpc>
                <a:spcPct val="100000"/>
              </a:lnSpc>
            </a:pPr>
            <a:r>
              <a:rPr b="0" lang="en-CA" sz="4000" spc="-1" strike="noStrike">
                <a:solidFill>
                  <a:srgbClr val="ffffff"/>
                </a:solidFill>
                <a:latin typeface="Arial"/>
                <a:ea typeface="DejaVu Sans"/>
              </a:rPr>
              <a:t>“</a:t>
            </a:r>
            <a:r>
              <a:rPr b="0" lang="en-CA" sz="4000" spc="-1" strike="noStrike">
                <a:solidFill>
                  <a:srgbClr val="ffffff"/>
                </a:solidFill>
                <a:latin typeface="Arial"/>
                <a:ea typeface="DejaVu Sans"/>
              </a:rPr>
              <a:t>Data in Motion”</a:t>
            </a:r>
            <a:endParaRPr b="0" lang="en-CA"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A UDP Client</a:t>
            </a:r>
            <a:endParaRPr b="0" lang="en-CA" sz="3300" spc="-1" strike="noStrike">
              <a:latin typeface="Arial"/>
            </a:endParaRPr>
          </a:p>
        </p:txBody>
      </p:sp>
      <p:sp>
        <p:nvSpPr>
          <p:cNvPr id="100" name="CustomShape 2"/>
          <p:cNvSpPr/>
          <p:nvPr/>
        </p:nvSpPr>
        <p:spPr>
          <a:xfrm>
            <a:off x="504000" y="1368000"/>
            <a:ext cx="9063720" cy="3789000"/>
          </a:xfrm>
          <a:prstGeom prst="rect">
            <a:avLst/>
          </a:prstGeom>
          <a:noFill/>
          <a:ln>
            <a:noFill/>
          </a:ln>
        </p:spPr>
        <p:style>
          <a:lnRef idx="0"/>
          <a:fillRef idx="0"/>
          <a:effectRef idx="0"/>
          <a:fontRef idx="minor"/>
        </p:style>
      </p:sp>
      <p:pic>
        <p:nvPicPr>
          <p:cNvPr id="101" name="" descr=""/>
          <p:cNvPicPr/>
          <p:nvPr/>
        </p:nvPicPr>
        <p:blipFill>
          <a:blip r:embed="rId1"/>
          <a:stretch/>
        </p:blipFill>
        <p:spPr>
          <a:xfrm>
            <a:off x="432000" y="1296000"/>
            <a:ext cx="9455400" cy="38865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Running UDP Server</a:t>
            </a:r>
            <a:endParaRPr b="0" lang="en-CA" sz="3300" spc="-1" strike="noStrike">
              <a:latin typeface="Arial"/>
            </a:endParaRPr>
          </a:p>
        </p:txBody>
      </p:sp>
      <p:sp>
        <p:nvSpPr>
          <p:cNvPr id="103" name="CustomShape 2"/>
          <p:cNvSpPr/>
          <p:nvPr/>
        </p:nvSpPr>
        <p:spPr>
          <a:xfrm>
            <a:off x="504000" y="1368000"/>
            <a:ext cx="906372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Running the server in IDLE.</a:t>
            </a:r>
            <a:endParaRPr b="0" lang="en-CA" sz="2400" spc="-1" strike="noStrike">
              <a:latin typeface="Arial"/>
            </a:endParaRPr>
          </a:p>
        </p:txBody>
      </p:sp>
      <p:pic>
        <p:nvPicPr>
          <p:cNvPr id="104" name="" descr=""/>
          <p:cNvPicPr/>
          <p:nvPr/>
        </p:nvPicPr>
        <p:blipFill>
          <a:blip r:embed="rId1"/>
          <a:stretch/>
        </p:blipFill>
        <p:spPr>
          <a:xfrm>
            <a:off x="216000" y="2376000"/>
            <a:ext cx="9448560" cy="15465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Running the Client</a:t>
            </a:r>
            <a:endParaRPr b="0" lang="en-CA" sz="3300" spc="-1" strike="noStrike">
              <a:latin typeface="Arial"/>
            </a:endParaRPr>
          </a:p>
        </p:txBody>
      </p:sp>
      <p:sp>
        <p:nvSpPr>
          <p:cNvPr id="106" name="CustomShape 2"/>
          <p:cNvSpPr/>
          <p:nvPr/>
        </p:nvSpPr>
        <p:spPr>
          <a:xfrm>
            <a:off x="792360" y="1224000"/>
            <a:ext cx="835020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Running the client from a command prompt (doesn’t output properly in IDLE).</a:t>
            </a:r>
            <a:endParaRPr b="0" lang="en-CA" sz="2400" spc="-1" strike="noStrike">
              <a:latin typeface="Arial"/>
            </a:endParaRPr>
          </a:p>
        </p:txBody>
      </p:sp>
      <p:pic>
        <p:nvPicPr>
          <p:cNvPr id="107" name="" descr=""/>
          <p:cNvPicPr/>
          <p:nvPr/>
        </p:nvPicPr>
        <p:blipFill>
          <a:blip r:embed="rId1"/>
          <a:stretch/>
        </p:blipFill>
        <p:spPr>
          <a:xfrm>
            <a:off x="354240" y="2248920"/>
            <a:ext cx="9436320" cy="917640"/>
          </a:xfrm>
          <a:prstGeom prst="rect">
            <a:avLst/>
          </a:prstGeom>
          <a:ln>
            <a:noFill/>
          </a:ln>
        </p:spPr>
      </p:pic>
      <p:pic>
        <p:nvPicPr>
          <p:cNvPr id="108" name="" descr=""/>
          <p:cNvPicPr/>
          <p:nvPr/>
        </p:nvPicPr>
        <p:blipFill>
          <a:blip r:embed="rId2"/>
          <a:stretch/>
        </p:blipFill>
        <p:spPr>
          <a:xfrm>
            <a:off x="410760" y="3888000"/>
            <a:ext cx="9379800" cy="1490040"/>
          </a:xfrm>
          <a:prstGeom prst="rect">
            <a:avLst/>
          </a:prstGeom>
          <a:ln>
            <a:noFill/>
          </a:ln>
        </p:spPr>
      </p:pic>
      <p:sp>
        <p:nvSpPr>
          <p:cNvPr id="109" name="CustomShape 3"/>
          <p:cNvSpPr/>
          <p:nvPr/>
        </p:nvSpPr>
        <p:spPr>
          <a:xfrm>
            <a:off x="1152000" y="3312000"/>
            <a:ext cx="7126560" cy="344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ffffff"/>
                </a:solidFill>
                <a:latin typeface="Arial"/>
                <a:ea typeface="DejaVu Sans"/>
              </a:rPr>
              <a:t>If we omit the “b” in the “client.sendto” line.</a:t>
            </a:r>
            <a:endParaRPr b="0" lang="en-CA"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TCP Server</a:t>
            </a:r>
            <a:endParaRPr b="0" lang="en-CA" sz="3300" spc="-1" strike="noStrike">
              <a:latin typeface="Arial"/>
            </a:endParaRPr>
          </a:p>
        </p:txBody>
      </p:sp>
      <p:sp>
        <p:nvSpPr>
          <p:cNvPr id="111" name="CustomShape 2"/>
          <p:cNvSpPr/>
          <p:nvPr/>
        </p:nvSpPr>
        <p:spPr>
          <a:xfrm>
            <a:off x="504000" y="1368000"/>
            <a:ext cx="9063720" cy="3789000"/>
          </a:xfrm>
          <a:prstGeom prst="rect">
            <a:avLst/>
          </a:prstGeom>
          <a:noFill/>
          <a:ln>
            <a:noFill/>
          </a:ln>
        </p:spPr>
        <p:style>
          <a:lnRef idx="0"/>
          <a:fillRef idx="0"/>
          <a:effectRef idx="0"/>
          <a:fontRef idx="minor"/>
        </p:style>
      </p:sp>
      <p:pic>
        <p:nvPicPr>
          <p:cNvPr id="112" name="" descr=""/>
          <p:cNvPicPr/>
          <p:nvPr/>
        </p:nvPicPr>
        <p:blipFill>
          <a:blip r:embed="rId1"/>
          <a:stretch/>
        </p:blipFill>
        <p:spPr>
          <a:xfrm>
            <a:off x="1440000" y="936000"/>
            <a:ext cx="7319520" cy="467784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TCP Client</a:t>
            </a:r>
            <a:endParaRPr b="0" lang="en-CA" sz="3300" spc="-1" strike="noStrike">
              <a:latin typeface="Arial"/>
            </a:endParaRPr>
          </a:p>
        </p:txBody>
      </p:sp>
      <p:sp>
        <p:nvSpPr>
          <p:cNvPr id="114" name="CustomShape 2"/>
          <p:cNvSpPr/>
          <p:nvPr/>
        </p:nvSpPr>
        <p:spPr>
          <a:xfrm>
            <a:off x="504000" y="1368000"/>
            <a:ext cx="9063720" cy="3789000"/>
          </a:xfrm>
          <a:prstGeom prst="rect">
            <a:avLst/>
          </a:prstGeom>
          <a:noFill/>
          <a:ln>
            <a:noFill/>
          </a:ln>
        </p:spPr>
        <p:style>
          <a:lnRef idx="0"/>
          <a:fillRef idx="0"/>
          <a:effectRef idx="0"/>
          <a:fontRef idx="minor"/>
        </p:style>
      </p:sp>
      <p:pic>
        <p:nvPicPr>
          <p:cNvPr id="115" name="" descr=""/>
          <p:cNvPicPr/>
          <p:nvPr/>
        </p:nvPicPr>
        <p:blipFill>
          <a:blip r:embed="rId1"/>
          <a:stretch/>
        </p:blipFill>
        <p:spPr>
          <a:xfrm>
            <a:off x="576000" y="1054800"/>
            <a:ext cx="9050760" cy="405576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TCP Client &amp; Server Output</a:t>
            </a:r>
            <a:endParaRPr b="0" lang="en-CA" sz="3300" spc="-1" strike="noStrike">
              <a:latin typeface="Arial"/>
            </a:endParaRPr>
          </a:p>
        </p:txBody>
      </p:sp>
      <p:sp>
        <p:nvSpPr>
          <p:cNvPr id="117" name="CustomShape 2"/>
          <p:cNvSpPr/>
          <p:nvPr/>
        </p:nvSpPr>
        <p:spPr>
          <a:xfrm>
            <a:off x="504000" y="1368000"/>
            <a:ext cx="9063720" cy="3789000"/>
          </a:xfrm>
          <a:prstGeom prst="rect">
            <a:avLst/>
          </a:prstGeom>
          <a:noFill/>
          <a:ln>
            <a:noFill/>
          </a:ln>
        </p:spPr>
        <p:style>
          <a:lnRef idx="0"/>
          <a:fillRef idx="0"/>
          <a:effectRef idx="0"/>
          <a:fontRef idx="minor"/>
        </p:style>
      </p:sp>
      <p:pic>
        <p:nvPicPr>
          <p:cNvPr id="118" name="" descr=""/>
          <p:cNvPicPr/>
          <p:nvPr/>
        </p:nvPicPr>
        <p:blipFill>
          <a:blip r:embed="rId1"/>
          <a:stretch/>
        </p:blipFill>
        <p:spPr>
          <a:xfrm>
            <a:off x="288000" y="1169280"/>
            <a:ext cx="9364320" cy="1925280"/>
          </a:xfrm>
          <a:prstGeom prst="rect">
            <a:avLst/>
          </a:prstGeom>
          <a:ln>
            <a:noFill/>
          </a:ln>
        </p:spPr>
      </p:pic>
      <p:pic>
        <p:nvPicPr>
          <p:cNvPr id="119" name="" descr=""/>
          <p:cNvPicPr/>
          <p:nvPr/>
        </p:nvPicPr>
        <p:blipFill>
          <a:blip r:embed="rId2"/>
          <a:stretch/>
        </p:blipFill>
        <p:spPr>
          <a:xfrm>
            <a:off x="288000" y="3456000"/>
            <a:ext cx="9436320" cy="8154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ZeroMQ</a:t>
            </a:r>
            <a:endParaRPr b="0" lang="en-CA" sz="3300" spc="-1" strike="noStrike">
              <a:latin typeface="Arial"/>
            </a:endParaRPr>
          </a:p>
        </p:txBody>
      </p:sp>
      <p:sp>
        <p:nvSpPr>
          <p:cNvPr id="121" name="CustomShape 2"/>
          <p:cNvSpPr/>
          <p:nvPr/>
        </p:nvSpPr>
        <p:spPr>
          <a:xfrm>
            <a:off x="216000" y="1393200"/>
            <a:ext cx="928620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An easier and more flexible way to create connections is using the ZeroMQ (or zmq) module.</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ZeroMQ is an asynchronous (doesn’t have to wait for an answer if it sends a message), brokerless (no server ... peer to peer, unlike rabbitMQ), messaging library.</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It supports a number of different types of messaging over a number of different protocols and technologies.</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We will look at a couple of fairly simple examples.</a:t>
            </a:r>
            <a:endParaRPr b="0" lang="en-CA" sz="2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ZeroMQ patterns</a:t>
            </a:r>
            <a:endParaRPr b="0" lang="en-CA" sz="3300" spc="-1" strike="noStrike">
              <a:latin typeface="Arial"/>
            </a:endParaRPr>
          </a:p>
        </p:txBody>
      </p:sp>
      <p:sp>
        <p:nvSpPr>
          <p:cNvPr id="123" name="CustomShape 2"/>
          <p:cNvSpPr/>
          <p:nvPr/>
        </p:nvSpPr>
        <p:spPr>
          <a:xfrm>
            <a:off x="216000" y="1393200"/>
            <a:ext cx="928620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Synchronous Request / Response</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Asynchronous Request / Response</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Publish / Subscribe</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Push / Pull</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Exclusive Pair</a:t>
            </a:r>
            <a:endParaRPr b="0" lang="en-CA" sz="2400" spc="-1" strike="noStrike">
              <a:latin typeface="Arial"/>
            </a:endParaRPr>
          </a:p>
          <a:p>
            <a:pPr>
              <a:lnSpc>
                <a:spcPct val="100000"/>
              </a:lnSpc>
              <a:spcAft>
                <a:spcPts val="1060"/>
              </a:spcAft>
            </a:pPr>
            <a:endParaRPr b="0" lang="en-CA"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ZeroMQ</a:t>
            </a:r>
            <a:endParaRPr b="0" lang="en-CA" sz="3300" spc="-1" strike="noStrike">
              <a:latin typeface="Arial"/>
            </a:endParaRPr>
          </a:p>
        </p:txBody>
      </p:sp>
      <p:sp>
        <p:nvSpPr>
          <p:cNvPr id="125" name="CustomShape 2"/>
          <p:cNvSpPr/>
          <p:nvPr/>
        </p:nvSpPr>
        <p:spPr>
          <a:xfrm>
            <a:off x="216000" y="1393200"/>
            <a:ext cx="928620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Even a simple server with ZeroMQ is more robust than pure sockets.  Here I am starting the server (and sending it to the background) and then running the client.  The two talk continuously until stopped.</a:t>
            </a:r>
            <a:endParaRPr b="0" lang="en-CA" sz="2400" spc="-1" strike="noStrike">
              <a:latin typeface="Arial"/>
            </a:endParaRPr>
          </a:p>
        </p:txBody>
      </p:sp>
      <p:pic>
        <p:nvPicPr>
          <p:cNvPr id="126" name="" descr=""/>
          <p:cNvPicPr/>
          <p:nvPr/>
        </p:nvPicPr>
        <p:blipFill>
          <a:blip r:embed="rId1"/>
          <a:stretch/>
        </p:blipFill>
        <p:spPr>
          <a:xfrm>
            <a:off x="288000" y="2880000"/>
            <a:ext cx="9581040" cy="24102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ZeroMQ</a:t>
            </a:r>
            <a:endParaRPr b="0" lang="en-CA" sz="3300" spc="-1" strike="noStrike">
              <a:latin typeface="Arial"/>
            </a:endParaRPr>
          </a:p>
        </p:txBody>
      </p:sp>
      <p:sp>
        <p:nvSpPr>
          <p:cNvPr id="128" name="CustomShape 2"/>
          <p:cNvSpPr/>
          <p:nvPr/>
        </p:nvSpPr>
        <p:spPr>
          <a:xfrm>
            <a:off x="216000" y="1393200"/>
            <a:ext cx="9286200" cy="3789000"/>
          </a:xfrm>
          <a:prstGeom prst="rect">
            <a:avLst/>
          </a:prstGeom>
          <a:noFill/>
          <a:ln>
            <a:noFill/>
          </a:ln>
        </p:spPr>
        <p:style>
          <a:lnRef idx="0"/>
          <a:fillRef idx="0"/>
          <a:effectRef idx="0"/>
          <a:fontRef idx="minor"/>
        </p:style>
      </p:sp>
      <p:pic>
        <p:nvPicPr>
          <p:cNvPr id="129" name="" descr=""/>
          <p:cNvPicPr/>
          <p:nvPr/>
        </p:nvPicPr>
        <p:blipFill>
          <a:blip r:embed="rId1"/>
          <a:stretch/>
        </p:blipFill>
        <p:spPr>
          <a:xfrm>
            <a:off x="111240" y="1368000"/>
            <a:ext cx="4712040" cy="3743280"/>
          </a:xfrm>
          <a:prstGeom prst="rect">
            <a:avLst/>
          </a:prstGeom>
          <a:ln>
            <a:noFill/>
          </a:ln>
        </p:spPr>
      </p:pic>
      <p:pic>
        <p:nvPicPr>
          <p:cNvPr id="130" name="" descr=""/>
          <p:cNvPicPr/>
          <p:nvPr/>
        </p:nvPicPr>
        <p:blipFill>
          <a:blip r:embed="rId2"/>
          <a:stretch/>
        </p:blipFill>
        <p:spPr>
          <a:xfrm>
            <a:off x="5025240" y="1296000"/>
            <a:ext cx="4766040" cy="37861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IP Addresses &amp; DNS</a:t>
            </a:r>
            <a:endParaRPr b="0" lang="en-CA" sz="3300" spc="-1" strike="noStrike">
              <a:latin typeface="Arial"/>
            </a:endParaRPr>
          </a:p>
        </p:txBody>
      </p:sp>
      <p:sp>
        <p:nvSpPr>
          <p:cNvPr id="81" name="CustomShape 2"/>
          <p:cNvSpPr/>
          <p:nvPr/>
        </p:nvSpPr>
        <p:spPr>
          <a:xfrm>
            <a:off x="504000" y="1368000"/>
            <a:ext cx="906372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All computers on a TCP/IP network are reached using the IP address which is a logical number assigned to the device.</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IP addresses are like phone numbers in that they uniquely identify devices on the network.  You CANNOT have duplicates.</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Most of you have a list of contacts on your phone that you use to make it easier to phone people.  That is like the role of DNS on the Internet.</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IP addresses will always have the form “ 204.231.4.200 “ where each section (octet) is an 8 bit number (from 0 – 255 in decimal).</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The IP address 127.0.0.1 (also “localhost”) is special and refers to your own computer.</a:t>
            </a:r>
            <a:endParaRPr b="0" lang="en-CA"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A Simple Streaming Video Server and Client</a:t>
            </a:r>
            <a:endParaRPr b="0" lang="en-CA" sz="3300" spc="-1" strike="noStrike">
              <a:latin typeface="Arial"/>
            </a:endParaRPr>
          </a:p>
        </p:txBody>
      </p:sp>
      <p:sp>
        <p:nvSpPr>
          <p:cNvPr id="132" name="CustomShape 2"/>
          <p:cNvSpPr/>
          <p:nvPr/>
        </p:nvSpPr>
        <p:spPr>
          <a:xfrm>
            <a:off x="216000" y="1393200"/>
            <a:ext cx="928620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We can actually set up a streaming video server and client using ZeroMQ.  It might not be production but it is surprisingly easy to do.</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I am running both the server and the client on the same computer but there is nothing stopping you from running them on different machines.  They don’t even need to be on the same network.</a:t>
            </a:r>
            <a:endParaRPr b="0" lang="en-CA" sz="2400" spc="-1" strike="noStrike">
              <a:latin typeface="Arial"/>
            </a:endParaRPr>
          </a:p>
        </p:txBody>
      </p:sp>
      <p:pic>
        <p:nvPicPr>
          <p:cNvPr id="133" name="" descr=""/>
          <p:cNvPicPr/>
          <p:nvPr/>
        </p:nvPicPr>
        <p:blipFill>
          <a:blip r:embed="rId1"/>
          <a:stretch/>
        </p:blipFill>
        <p:spPr>
          <a:xfrm>
            <a:off x="522720" y="3890880"/>
            <a:ext cx="9124560" cy="1076400"/>
          </a:xfrm>
          <a:prstGeom prst="rect">
            <a:avLst/>
          </a:prstGeom>
          <a:ln>
            <a:noFill/>
          </a:ln>
        </p:spPr>
      </p:pic>
      <p:sp>
        <p:nvSpPr>
          <p:cNvPr id="134" name="CustomShape 3"/>
          <p:cNvSpPr/>
          <p:nvPr/>
        </p:nvSpPr>
        <p:spPr>
          <a:xfrm>
            <a:off x="1080000" y="5112000"/>
            <a:ext cx="6911280" cy="34560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ffff00"/>
                </a:solidFill>
                <a:latin typeface="Arial"/>
                <a:ea typeface="DejaVu Sans"/>
              </a:rPr>
              <a:t>You will need to “python m pip install opencv-python”</a:t>
            </a:r>
            <a:endParaRPr b="0" lang="en-CA"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Streaming Video Server</a:t>
            </a:r>
            <a:endParaRPr b="0" lang="en-CA" sz="3300" spc="-1" strike="noStrike">
              <a:latin typeface="Arial"/>
            </a:endParaRPr>
          </a:p>
        </p:txBody>
      </p:sp>
      <p:pic>
        <p:nvPicPr>
          <p:cNvPr id="136" name="" descr=""/>
          <p:cNvPicPr/>
          <p:nvPr/>
        </p:nvPicPr>
        <p:blipFill>
          <a:blip r:embed="rId1"/>
          <a:stretch/>
        </p:blipFill>
        <p:spPr>
          <a:xfrm>
            <a:off x="1080000" y="1008000"/>
            <a:ext cx="7703280" cy="460620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Streaming Video Client</a:t>
            </a:r>
            <a:endParaRPr b="0" lang="en-CA" sz="3300" spc="-1" strike="noStrike">
              <a:latin typeface="Arial"/>
            </a:endParaRPr>
          </a:p>
        </p:txBody>
      </p:sp>
      <p:pic>
        <p:nvPicPr>
          <p:cNvPr id="138" name="" descr=""/>
          <p:cNvPicPr/>
          <p:nvPr/>
        </p:nvPicPr>
        <p:blipFill>
          <a:blip r:embed="rId1"/>
          <a:stretch/>
        </p:blipFill>
        <p:spPr>
          <a:xfrm>
            <a:off x="1440000" y="1008000"/>
            <a:ext cx="7047720" cy="456264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Running Server &amp; Client</a:t>
            </a:r>
            <a:endParaRPr b="0" lang="en-CA" sz="3300" spc="-1" strike="noStrike">
              <a:latin typeface="Arial"/>
            </a:endParaRPr>
          </a:p>
        </p:txBody>
      </p:sp>
      <p:pic>
        <p:nvPicPr>
          <p:cNvPr id="140" name="" descr=""/>
          <p:cNvPicPr/>
          <p:nvPr/>
        </p:nvPicPr>
        <p:blipFill>
          <a:blip r:embed="rId1"/>
          <a:stretch/>
        </p:blipFill>
        <p:spPr>
          <a:xfrm>
            <a:off x="576000" y="1225800"/>
            <a:ext cx="9149040" cy="573480"/>
          </a:xfrm>
          <a:prstGeom prst="rect">
            <a:avLst/>
          </a:prstGeom>
          <a:ln>
            <a:noFill/>
          </a:ln>
        </p:spPr>
      </p:pic>
      <p:pic>
        <p:nvPicPr>
          <p:cNvPr id="141" name="" descr=""/>
          <p:cNvPicPr/>
          <p:nvPr/>
        </p:nvPicPr>
        <p:blipFill>
          <a:blip r:embed="rId2"/>
          <a:stretch/>
        </p:blipFill>
        <p:spPr>
          <a:xfrm>
            <a:off x="2952000" y="1944000"/>
            <a:ext cx="4060080" cy="352728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Sending SMS with Python</a:t>
            </a:r>
            <a:endParaRPr b="0" lang="en-CA" sz="3300" spc="-1" strike="noStrike">
              <a:latin typeface="Arial"/>
            </a:endParaRPr>
          </a:p>
        </p:txBody>
      </p:sp>
      <p:sp>
        <p:nvSpPr>
          <p:cNvPr id="143" name="CustomShape 2"/>
          <p:cNvSpPr/>
          <p:nvPr/>
        </p:nvSpPr>
        <p:spPr>
          <a:xfrm>
            <a:off x="216000" y="1393200"/>
            <a:ext cx="928620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A very common task for anyone who is responsible for computer systems is to check to make sure they are running fine ... why not get your computer to send you a text if something happens ?</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We can do that with Twilio.  You can get a free account and phone number from Twilio (albeit with limitations).</a:t>
            </a:r>
            <a:endParaRPr b="0" lang="en-CA" sz="2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Sending SMS with Python</a:t>
            </a:r>
            <a:endParaRPr b="0" lang="en-CA" sz="3300" spc="-1" strike="noStrike">
              <a:latin typeface="Arial"/>
            </a:endParaRPr>
          </a:p>
        </p:txBody>
      </p:sp>
      <p:sp>
        <p:nvSpPr>
          <p:cNvPr id="145" name="CustomShape 2"/>
          <p:cNvSpPr/>
          <p:nvPr/>
        </p:nvSpPr>
        <p:spPr>
          <a:xfrm>
            <a:off x="216000" y="1393200"/>
            <a:ext cx="928620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We have to install the twilio module with “</a:t>
            </a:r>
            <a:r>
              <a:rPr b="1" lang="en-CA" sz="2400" spc="-1" strike="noStrike">
                <a:solidFill>
                  <a:srgbClr val="ffffff"/>
                </a:solidFill>
                <a:latin typeface="Arial"/>
                <a:ea typeface="DejaVu Sans"/>
              </a:rPr>
              <a:t>python -m pip install twilio</a:t>
            </a:r>
            <a:r>
              <a:rPr b="0" lang="en-CA" sz="2400" spc="-1" strike="noStrike">
                <a:solidFill>
                  <a:srgbClr val="ffffff"/>
                </a:solidFill>
                <a:latin typeface="Arial"/>
                <a:ea typeface="DejaVu Sans"/>
              </a:rPr>
              <a:t>” before we can import it.</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Obviously, in the following code example we would code it to check something before we sent a text.</a:t>
            </a:r>
            <a:endParaRPr b="0" lang="en-CA" sz="2400" spc="-1" strike="noStrike">
              <a:latin typeface="Arial"/>
            </a:endParaRPr>
          </a:p>
        </p:txBody>
      </p:sp>
      <p:pic>
        <p:nvPicPr>
          <p:cNvPr id="146" name="" descr=""/>
          <p:cNvPicPr/>
          <p:nvPr/>
        </p:nvPicPr>
        <p:blipFill>
          <a:blip r:embed="rId1"/>
          <a:stretch/>
        </p:blipFill>
        <p:spPr>
          <a:xfrm>
            <a:off x="714240" y="3024000"/>
            <a:ext cx="8830440" cy="250488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Sending SMS with Python</a:t>
            </a:r>
            <a:endParaRPr b="0" lang="en-CA" sz="3300" spc="-1" strike="noStrike">
              <a:latin typeface="Arial"/>
            </a:endParaRPr>
          </a:p>
        </p:txBody>
      </p:sp>
      <p:sp>
        <p:nvSpPr>
          <p:cNvPr id="148" name="CustomShape 2"/>
          <p:cNvSpPr/>
          <p:nvPr/>
        </p:nvSpPr>
        <p:spPr>
          <a:xfrm>
            <a:off x="216000" y="1393200"/>
            <a:ext cx="928620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We can save our credentials in a separate config.py file and import it to protect our credentials or to allow others to use their own credentials.</a:t>
            </a:r>
            <a:endParaRPr b="0" lang="en-CA" sz="2400" spc="-1" strike="noStrike">
              <a:latin typeface="Arial"/>
            </a:endParaRPr>
          </a:p>
        </p:txBody>
      </p:sp>
      <p:pic>
        <p:nvPicPr>
          <p:cNvPr id="149" name="" descr=""/>
          <p:cNvPicPr/>
          <p:nvPr/>
        </p:nvPicPr>
        <p:blipFill>
          <a:blip r:embed="rId1"/>
          <a:stretch/>
        </p:blipFill>
        <p:spPr>
          <a:xfrm>
            <a:off x="570240" y="2664000"/>
            <a:ext cx="8789040" cy="18835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Sending SMS with Python</a:t>
            </a:r>
            <a:endParaRPr b="0" lang="en-CA" sz="3300" spc="-1" strike="noStrike">
              <a:latin typeface="Arial"/>
            </a:endParaRPr>
          </a:p>
        </p:txBody>
      </p:sp>
      <p:sp>
        <p:nvSpPr>
          <p:cNvPr id="151" name="CustomShape 2"/>
          <p:cNvSpPr/>
          <p:nvPr/>
        </p:nvSpPr>
        <p:spPr>
          <a:xfrm>
            <a:off x="216000" y="1393200"/>
            <a:ext cx="9286200" cy="3789000"/>
          </a:xfrm>
          <a:prstGeom prst="rect">
            <a:avLst/>
          </a:prstGeom>
          <a:noFill/>
          <a:ln>
            <a:noFill/>
          </a:ln>
        </p:spPr>
        <p:style>
          <a:lnRef idx="0"/>
          <a:fillRef idx="0"/>
          <a:effectRef idx="0"/>
          <a:fontRef idx="minor"/>
        </p:style>
      </p:sp>
      <p:pic>
        <p:nvPicPr>
          <p:cNvPr id="152" name="" descr=""/>
          <p:cNvPicPr/>
          <p:nvPr/>
        </p:nvPicPr>
        <p:blipFill>
          <a:blip r:embed="rId1"/>
          <a:stretch/>
        </p:blipFill>
        <p:spPr>
          <a:xfrm>
            <a:off x="3816000" y="928440"/>
            <a:ext cx="2583360" cy="459396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The Requests Module</a:t>
            </a:r>
            <a:endParaRPr b="0" lang="en-CA" sz="3300" spc="-1" strike="noStrike">
              <a:latin typeface="Arial"/>
            </a:endParaRPr>
          </a:p>
        </p:txBody>
      </p:sp>
      <p:sp>
        <p:nvSpPr>
          <p:cNvPr id="154" name="CustomShape 2"/>
          <p:cNvSpPr/>
          <p:nvPr/>
        </p:nvSpPr>
        <p:spPr>
          <a:xfrm>
            <a:off x="216000" y="1393200"/>
            <a:ext cx="928620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A very frequent activity for Python programs is to interact with websites.</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A module called Requests has been developed to both “get” webpages, submit data to web pages.</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The motto of the project is “HTTP for Humans” and its purpose is to simplify interactions with web sites.</a:t>
            </a:r>
            <a:endParaRPr b="0" lang="en-CA" sz="24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The Requests Module</a:t>
            </a:r>
            <a:endParaRPr b="0" lang="en-CA" sz="3300" spc="-1" strike="noStrike">
              <a:latin typeface="Arial"/>
            </a:endParaRPr>
          </a:p>
        </p:txBody>
      </p:sp>
      <p:sp>
        <p:nvSpPr>
          <p:cNvPr id="156" name="CustomShape 2"/>
          <p:cNvSpPr/>
          <p:nvPr/>
        </p:nvSpPr>
        <p:spPr>
          <a:xfrm>
            <a:off x="216000" y="1393200"/>
            <a:ext cx="9286200" cy="3789000"/>
          </a:xfrm>
          <a:prstGeom prst="rect">
            <a:avLst/>
          </a:prstGeom>
          <a:noFill/>
          <a:ln>
            <a:noFill/>
          </a:ln>
        </p:spPr>
        <p:style>
          <a:lnRef idx="0"/>
          <a:fillRef idx="0"/>
          <a:effectRef idx="0"/>
          <a:fontRef idx="minor"/>
        </p:style>
      </p:sp>
      <p:pic>
        <p:nvPicPr>
          <p:cNvPr id="157" name="" descr=""/>
          <p:cNvPicPr/>
          <p:nvPr/>
        </p:nvPicPr>
        <p:blipFill>
          <a:blip r:embed="rId1"/>
          <a:stretch/>
        </p:blipFill>
        <p:spPr>
          <a:xfrm>
            <a:off x="504000" y="1224000"/>
            <a:ext cx="9012600" cy="367164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Ports</a:t>
            </a:r>
            <a:endParaRPr b="0" lang="en-CA" sz="3300" spc="-1" strike="noStrike">
              <a:latin typeface="Arial"/>
            </a:endParaRPr>
          </a:p>
        </p:txBody>
      </p:sp>
      <p:sp>
        <p:nvSpPr>
          <p:cNvPr id="83" name="CustomShape 2"/>
          <p:cNvSpPr/>
          <p:nvPr/>
        </p:nvSpPr>
        <p:spPr>
          <a:xfrm>
            <a:off x="504000" y="1368000"/>
            <a:ext cx="906372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Continuing to follow the analogy of telephone numbers, a port is like an “extension” inside of a company.</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You phone the main number for company (the IP address), then ask for the extension (the port number) to contact a particular service (like a web server) running on a computer.</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It is possible to have many services running on different ports at the same time.</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Each end of a network connection will use a port to identify the connection so that your computer can carry on multiple, simultaneous connections.</a:t>
            </a:r>
            <a:endParaRPr b="0" lang="en-CA"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The Requests Module</a:t>
            </a:r>
            <a:endParaRPr b="0" lang="en-CA" sz="3300" spc="-1" strike="noStrike">
              <a:latin typeface="Arial"/>
            </a:endParaRPr>
          </a:p>
        </p:txBody>
      </p:sp>
      <p:sp>
        <p:nvSpPr>
          <p:cNvPr id="159" name="CustomShape 2"/>
          <p:cNvSpPr/>
          <p:nvPr/>
        </p:nvSpPr>
        <p:spPr>
          <a:xfrm>
            <a:off x="216000" y="1393200"/>
            <a:ext cx="9286200" cy="3789000"/>
          </a:xfrm>
          <a:prstGeom prst="rect">
            <a:avLst/>
          </a:prstGeom>
          <a:noFill/>
          <a:ln>
            <a:noFill/>
          </a:ln>
        </p:spPr>
        <p:style>
          <a:lnRef idx="0"/>
          <a:fillRef idx="0"/>
          <a:effectRef idx="0"/>
          <a:fontRef idx="minor"/>
        </p:style>
      </p:sp>
      <p:pic>
        <p:nvPicPr>
          <p:cNvPr id="160" name="" descr=""/>
          <p:cNvPicPr/>
          <p:nvPr/>
        </p:nvPicPr>
        <p:blipFill>
          <a:blip r:embed="rId1"/>
          <a:stretch/>
        </p:blipFill>
        <p:spPr>
          <a:xfrm>
            <a:off x="288000" y="1584000"/>
            <a:ext cx="9490320" cy="281484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Other Modules</a:t>
            </a:r>
            <a:endParaRPr b="0" lang="en-CA" sz="3300" spc="-1" strike="noStrike">
              <a:latin typeface="Arial"/>
            </a:endParaRPr>
          </a:p>
        </p:txBody>
      </p:sp>
      <p:sp>
        <p:nvSpPr>
          <p:cNvPr id="162" name="CustomShape 2"/>
          <p:cNvSpPr/>
          <p:nvPr/>
        </p:nvSpPr>
        <p:spPr>
          <a:xfrm>
            <a:off x="216000" y="1393200"/>
            <a:ext cx="928620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Twisted – is an event-driven networking engine that supports a number of different protocols.</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Beautifulsoup – is a package for parsing HTML and XML documents to extract data.  Useful for web scraping.</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Scrapy (NOT scapy) – another package useful for web crawling and web scraping.</a:t>
            </a:r>
            <a:endParaRPr b="0" lang="en-CA"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Assignment 2</a:t>
            </a:r>
            <a:endParaRPr b="0" lang="en-CA" sz="3300" spc="-1" strike="noStrike">
              <a:latin typeface="Arial"/>
            </a:endParaRPr>
          </a:p>
        </p:txBody>
      </p:sp>
      <p:sp>
        <p:nvSpPr>
          <p:cNvPr id="164" name="CustomShape 2"/>
          <p:cNvSpPr/>
          <p:nvPr/>
        </p:nvSpPr>
        <p:spPr>
          <a:xfrm>
            <a:off x="216000" y="1393200"/>
            <a:ext cx="928620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Symbol"/>
              <a:buChar char=""/>
            </a:pPr>
            <a:r>
              <a:rPr b="0" lang="en-CA" sz="2400" spc="-1" strike="noStrike">
                <a:solidFill>
                  <a:srgbClr val="ffffff"/>
                </a:solidFill>
                <a:latin typeface="Arial"/>
                <a:ea typeface="DejaVu Sans"/>
              </a:rPr>
              <a:t>You have a choice of assignments for assignment #2</a:t>
            </a:r>
            <a:endParaRPr b="0" lang="en-CA" sz="2400" spc="-1" strike="noStrike">
              <a:latin typeface="Arial"/>
            </a:endParaRPr>
          </a:p>
          <a:p>
            <a:pPr marL="432000" indent="-315720">
              <a:lnSpc>
                <a:spcPct val="100000"/>
              </a:lnSpc>
              <a:spcAft>
                <a:spcPts val="1060"/>
              </a:spcAft>
              <a:buClr>
                <a:srgbClr val="ffffff"/>
              </a:buClr>
              <a:buSzPct val="45000"/>
              <a:buFont typeface="Symbol"/>
              <a:buChar char=""/>
            </a:pPr>
            <a:r>
              <a:rPr b="0" lang="en-CA" sz="2400" spc="-1" strike="noStrike">
                <a:solidFill>
                  <a:srgbClr val="ffffff"/>
                </a:solidFill>
                <a:latin typeface="Arial"/>
                <a:ea typeface="DejaVu Sans"/>
              </a:rPr>
              <a:t>1) Make a ZeroMQ server and client (using the examples provided in Brightspace).  The server should randomly select a short saying from a list or database and assign it to a variable that will be sent to the client.  Use zmq_fortune.py as a starting template.  If you wish to challenge yourself, do the same thing but draw your quotes from a small SQLite database that you have set up.</a:t>
            </a:r>
            <a:endParaRPr b="0" lang="en-CA" sz="2400" spc="-1" strike="noStrike">
              <a:latin typeface="Arial"/>
            </a:endParaRPr>
          </a:p>
          <a:p>
            <a:pPr marL="432000" indent="-315720">
              <a:lnSpc>
                <a:spcPct val="100000"/>
              </a:lnSpc>
              <a:spcAft>
                <a:spcPts val="1060"/>
              </a:spcAft>
              <a:buClr>
                <a:srgbClr val="ffffff"/>
              </a:buClr>
              <a:buSzPct val="45000"/>
              <a:buFont typeface="Symbol"/>
              <a:buChar char=""/>
            </a:pPr>
            <a:r>
              <a:rPr b="0" lang="en-CA" sz="2400" spc="-1" strike="noStrike">
                <a:solidFill>
                  <a:srgbClr val="ffffff"/>
                </a:solidFill>
                <a:latin typeface="Arial"/>
                <a:ea typeface="DejaVu Sans"/>
              </a:rPr>
              <a:t>2)  Write a simple UDP or TCP server and client in which the server will execute a specific python command if it receives a “secret” word sent from the client.</a:t>
            </a:r>
            <a:endParaRPr b="0" lang="en-CA" sz="2400" spc="-1" strike="noStrike">
              <a:latin typeface="Arial"/>
            </a:endParaRPr>
          </a:p>
          <a:p>
            <a:pPr marL="432000" indent="-315720">
              <a:lnSpc>
                <a:spcPct val="100000"/>
              </a:lnSpc>
              <a:spcAft>
                <a:spcPts val="1060"/>
              </a:spcAft>
              <a:buClr>
                <a:srgbClr val="ffffff"/>
              </a:buClr>
              <a:buSzPct val="45000"/>
              <a:buFont typeface="Symbol"/>
              <a:buChar char=""/>
            </a:pPr>
            <a:r>
              <a:rPr b="0" lang="en-CA" sz="2400" spc="-1" strike="noStrike">
                <a:solidFill>
                  <a:srgbClr val="ffffff"/>
                </a:solidFill>
                <a:latin typeface="Arial"/>
                <a:ea typeface="DejaVu Sans"/>
              </a:rPr>
              <a:t>3)  A variation on option #1 : Write a Python program that will text you the short saying.</a:t>
            </a:r>
            <a:endParaRPr b="0" lang="en-CA" sz="2400" spc="-1" strike="noStrike">
              <a:latin typeface="Arial"/>
            </a:endParaRPr>
          </a:p>
          <a:p>
            <a:pPr marL="432000" indent="-315720">
              <a:lnSpc>
                <a:spcPct val="100000"/>
              </a:lnSpc>
              <a:spcAft>
                <a:spcPts val="1060"/>
              </a:spcAft>
              <a:buClr>
                <a:srgbClr val="ffffff"/>
              </a:buClr>
              <a:buSzPct val="45000"/>
              <a:buFont typeface="Symbol"/>
              <a:buChar char=""/>
            </a:pPr>
            <a:r>
              <a:rPr b="0" lang="en-CA" sz="2400" spc="-1" strike="noStrike">
                <a:solidFill>
                  <a:srgbClr val="ffffff"/>
                </a:solidFill>
                <a:latin typeface="Arial"/>
                <a:ea typeface="DejaVu Sans"/>
              </a:rPr>
              <a:t>4) Write a program that will contact a web site and then display the cookie information that the website gives to your browser.</a:t>
            </a:r>
            <a:endParaRPr b="0" lang="en-CA" sz="24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Two Delivery Options</a:t>
            </a:r>
            <a:endParaRPr b="0" lang="en-CA" sz="3300" spc="-1" strike="noStrike">
              <a:latin typeface="Arial"/>
            </a:endParaRPr>
          </a:p>
        </p:txBody>
      </p:sp>
      <p:sp>
        <p:nvSpPr>
          <p:cNvPr id="85" name="CustomShape 2"/>
          <p:cNvSpPr/>
          <p:nvPr/>
        </p:nvSpPr>
        <p:spPr>
          <a:xfrm>
            <a:off x="504000" y="1368000"/>
            <a:ext cx="906372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There are two main protocols that are used for connecting computers.</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The first is TCP (Transmission Control Protocol) which is like a phone call.</a:t>
            </a:r>
            <a:endParaRPr b="0" lang="en-CA" sz="2400" spc="-1" strike="noStrike">
              <a:latin typeface="Arial"/>
            </a:endParaRPr>
          </a:p>
        </p:txBody>
      </p:sp>
      <p:pic>
        <p:nvPicPr>
          <p:cNvPr id="86" name="" descr=""/>
          <p:cNvPicPr/>
          <p:nvPr/>
        </p:nvPicPr>
        <p:blipFill>
          <a:blip r:embed="rId1"/>
          <a:stretch/>
        </p:blipFill>
        <p:spPr>
          <a:xfrm>
            <a:off x="2514240" y="2674080"/>
            <a:ext cx="4972320" cy="27964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TCP Connections</a:t>
            </a:r>
            <a:endParaRPr b="0" lang="en-CA" sz="3300" spc="-1" strike="noStrike">
              <a:latin typeface="Arial"/>
            </a:endParaRPr>
          </a:p>
        </p:txBody>
      </p:sp>
      <p:sp>
        <p:nvSpPr>
          <p:cNvPr id="88" name="CustomShape 2"/>
          <p:cNvSpPr/>
          <p:nvPr/>
        </p:nvSpPr>
        <p:spPr>
          <a:xfrm>
            <a:off x="504000" y="1368000"/>
            <a:ext cx="906372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 </a:t>
            </a:r>
            <a:r>
              <a:rPr b="0" lang="en-CA" sz="2400" spc="-1" strike="noStrike">
                <a:solidFill>
                  <a:srgbClr val="ffffff"/>
                </a:solidFill>
                <a:latin typeface="Arial"/>
                <a:ea typeface="DejaVu Sans"/>
              </a:rPr>
              <a:t>All TCP connections are initiated by a “3-way handshake” to set up the connection (hence, TCP is called connection-oriented or reliable).</a:t>
            </a:r>
            <a:endParaRPr b="0" lang="en-CA" sz="2400" spc="-1" strike="noStrike">
              <a:latin typeface="Arial"/>
            </a:endParaRPr>
          </a:p>
        </p:txBody>
      </p:sp>
      <p:graphicFrame>
        <p:nvGraphicFramePr>
          <p:cNvPr id="89" name="Table 3"/>
          <p:cNvGraphicFramePr/>
          <p:nvPr/>
        </p:nvGraphicFramePr>
        <p:xfrm>
          <a:off x="2183400" y="2500200"/>
          <a:ext cx="4714560" cy="2976480"/>
        </p:xfrm>
        <a:graphic>
          <a:graphicData uri="http://schemas.openxmlformats.org/drawingml/2006/table">
            <a:tbl>
              <a:tblPr/>
              <a:tblGrid>
                <a:gridCol w="2357640"/>
                <a:gridCol w="2357280"/>
              </a:tblGrid>
              <a:tr h="861840">
                <a:tc>
                  <a:txBody>
                    <a:bodyPr lIns="90000" rIns="90000"/>
                    <a:p>
                      <a:pPr>
                        <a:lnSpc>
                          <a:spcPct val="100000"/>
                        </a:lnSpc>
                      </a:pPr>
                      <a:r>
                        <a:rPr b="0" lang="en-CA" sz="1800" spc="-1" strike="noStrike">
                          <a:latin typeface="Arial"/>
                        </a:rPr>
                        <a:t>Steps for a TCP connection setup (3-way handshake)</a:t>
                      </a:r>
                      <a:endParaRPr b="0" lang="en-CA"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CA" sz="1800" spc="-1" strike="noStrike">
                          <a:latin typeface="Arial"/>
                        </a:rPr>
                        <a:t>Phone analogy</a:t>
                      </a:r>
                      <a:endParaRPr b="0" lang="en-CA"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26400">
                <a:tc>
                  <a:txBody>
                    <a:bodyPr lIns="90000" rIns="90000"/>
                    <a:p>
                      <a:pPr>
                        <a:lnSpc>
                          <a:spcPct val="100000"/>
                        </a:lnSpc>
                      </a:pPr>
                      <a:r>
                        <a:rPr b="0" lang="en-CA" sz="1800" spc="-1" strike="noStrike">
                          <a:latin typeface="Arial"/>
                        </a:rPr>
                        <a:t>Synchronize (Syn)</a:t>
                      </a:r>
                      <a:endParaRPr b="0" lang="en-CA"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CA" sz="1800" spc="-1" strike="noStrike">
                          <a:latin typeface="Arial"/>
                        </a:rPr>
                        <a:t>Ringing “I want to talk to you”</a:t>
                      </a:r>
                      <a:endParaRPr b="0" lang="en-CA"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61840">
                <a:tc>
                  <a:txBody>
                    <a:bodyPr lIns="90000" rIns="90000"/>
                    <a:p>
                      <a:pPr>
                        <a:lnSpc>
                          <a:spcPct val="100000"/>
                        </a:lnSpc>
                      </a:pPr>
                      <a:r>
                        <a:rPr b="0" lang="en-CA" sz="1800" spc="-1" strike="noStrike">
                          <a:latin typeface="Arial"/>
                        </a:rPr>
                        <a:t>Synchronize-Acknowlegment (Syn-Ack)</a:t>
                      </a:r>
                      <a:endParaRPr b="0" lang="en-CA"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CA" sz="1800" spc="-1" strike="noStrike">
                          <a:latin typeface="Arial"/>
                        </a:rPr>
                        <a:t>“</a:t>
                      </a:r>
                      <a:r>
                        <a:rPr b="0" lang="en-CA" sz="1800" spc="-1" strike="noStrike">
                          <a:latin typeface="Arial"/>
                        </a:rPr>
                        <a:t>Hello, I’m ready to talk”</a:t>
                      </a:r>
                      <a:endParaRPr b="0" lang="en-CA"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26760">
                <a:tc>
                  <a:txBody>
                    <a:bodyPr lIns="90000" rIns="90000"/>
                    <a:p>
                      <a:pPr>
                        <a:lnSpc>
                          <a:spcPct val="100000"/>
                        </a:lnSpc>
                      </a:pPr>
                      <a:r>
                        <a:rPr b="0" lang="en-CA" sz="1800" spc="-1" strike="noStrike">
                          <a:latin typeface="Arial"/>
                        </a:rPr>
                        <a:t>Acknowlegment (Ack)</a:t>
                      </a:r>
                      <a:endParaRPr b="0" lang="en-CA"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CA" sz="1800" spc="-1" strike="noStrike">
                          <a:latin typeface="Arial"/>
                        </a:rPr>
                        <a:t>“</a:t>
                      </a:r>
                      <a:r>
                        <a:rPr b="0" lang="en-CA" sz="1800" spc="-1" strike="noStrike">
                          <a:latin typeface="Arial"/>
                        </a:rPr>
                        <a:t>Good, I’m glad you are ready to talk”</a:t>
                      </a:r>
                      <a:endParaRPr b="0" lang="en-CA"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TCP Connections</a:t>
            </a:r>
            <a:endParaRPr b="0" lang="en-CA" sz="3300" spc="-1" strike="noStrike">
              <a:latin typeface="Arial"/>
            </a:endParaRPr>
          </a:p>
        </p:txBody>
      </p:sp>
      <p:sp>
        <p:nvSpPr>
          <p:cNvPr id="91" name="CustomShape 2"/>
          <p:cNvSpPr/>
          <p:nvPr/>
        </p:nvSpPr>
        <p:spPr>
          <a:xfrm>
            <a:off x="504000" y="1368000"/>
            <a:ext cx="906372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TCP connections are “reliable” and have guaranteed delivery, meaning that traffic is acknowledged, and re-transmitted if the sending end does not receive an acknowledgement.</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Just like a phone call, one end of the connection can say things like “you are speaking too quickly” or “can you repeat that”.</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TCP connections are also “torn down” or ended in an orderly way.</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If no TCP “keep alive” is used and no data is transmitted, the connection will stay open ... forever.</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TCP “keep alive” does not need to be supported on both ends.</a:t>
            </a:r>
            <a:endParaRPr b="0" lang="en-CA"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UDP</a:t>
            </a:r>
            <a:endParaRPr b="0" lang="en-CA" sz="3300" spc="-1" strike="noStrike">
              <a:latin typeface="Arial"/>
            </a:endParaRPr>
          </a:p>
        </p:txBody>
      </p:sp>
      <p:sp>
        <p:nvSpPr>
          <p:cNvPr id="93" name="CustomShape 2"/>
          <p:cNvSpPr/>
          <p:nvPr/>
        </p:nvSpPr>
        <p:spPr>
          <a:xfrm>
            <a:off x="504000" y="1368000"/>
            <a:ext cx="906372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User Datagram Protocol (UDP) is more like sending a letter in the mail.</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It is connection-less  You have no idea if the recipient received the letter, nor if they read it.</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The recipient makes no effort to acknowledge receipt of the traffic (letter).</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It still makes use of an IP address / port on each end.</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Often used for streaming services like streaming video or audio.</a:t>
            </a:r>
            <a:endParaRPr b="0" lang="en-CA"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Sockets</a:t>
            </a:r>
            <a:endParaRPr b="0" lang="en-CA" sz="3300" spc="-1" strike="noStrike">
              <a:latin typeface="Arial"/>
            </a:endParaRPr>
          </a:p>
        </p:txBody>
      </p:sp>
      <p:sp>
        <p:nvSpPr>
          <p:cNvPr id="95" name="CustomShape 2"/>
          <p:cNvSpPr/>
          <p:nvPr/>
        </p:nvSpPr>
        <p:spPr>
          <a:xfrm>
            <a:off x="504000" y="1368000"/>
            <a:ext cx="9063720" cy="3789000"/>
          </a:xfrm>
          <a:prstGeom prst="rect">
            <a:avLst/>
          </a:prstGeom>
          <a:noFill/>
          <a:ln>
            <a:noFill/>
          </a:ln>
        </p:spPr>
        <p:style>
          <a:lnRef idx="0"/>
          <a:fillRef idx="0"/>
          <a:effectRef idx="0"/>
          <a:fontRef idx="minor"/>
        </p:style>
        <p:txBody>
          <a:bodyPr lIns="0" rIns="0" tIns="0" bIns="0">
            <a:normAutofit/>
          </a:bodyPr>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The most primitive and low-level way to do networking in Python is to use sockets programming.  A “socket” is a combination of IP address + port.</a:t>
            </a:r>
            <a:endParaRPr b="0" lang="en-CA" sz="2400" spc="-1" strike="noStrike">
              <a:latin typeface="Arial"/>
            </a:endParaRPr>
          </a:p>
          <a:p>
            <a:pPr marL="432000" indent="-31572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There are UDP and TCP server and client examples on Brightspace.  These were pulled from O’Reilly Publishing’s book “Introducing Python, 2</a:t>
            </a:r>
            <a:r>
              <a:rPr b="0" lang="en-CA" sz="2400" spc="-1" strike="noStrike" baseline="101000">
                <a:solidFill>
                  <a:srgbClr val="ffffff"/>
                </a:solidFill>
                <a:latin typeface="Arial"/>
                <a:ea typeface="DejaVu Sans"/>
              </a:rPr>
              <a:t>nd</a:t>
            </a:r>
            <a:r>
              <a:rPr b="0" lang="en-CA" sz="2400" spc="-1" strike="noStrike">
                <a:solidFill>
                  <a:srgbClr val="ffffff"/>
                </a:solidFill>
                <a:latin typeface="Arial"/>
                <a:ea typeface="DejaVu Sans"/>
              </a:rPr>
              <a:t> ed.”, but you can find the code from that book at :</a:t>
            </a:r>
            <a:endParaRPr b="0" lang="en-CA" sz="2400" spc="-1" strike="noStrike">
              <a:latin typeface="Arial"/>
            </a:endParaRPr>
          </a:p>
          <a:p>
            <a:pPr lvl="3" marL="864000" indent="-214560">
              <a:lnSpc>
                <a:spcPct val="100000"/>
              </a:lnSpc>
              <a:spcAft>
                <a:spcPts val="1060"/>
              </a:spcAft>
              <a:buClr>
                <a:srgbClr val="ffffff"/>
              </a:buClr>
              <a:buSzPct val="45000"/>
              <a:buFont typeface="Wingdings" charset="2"/>
              <a:buChar char=""/>
            </a:pPr>
            <a:r>
              <a:rPr b="0" lang="en-CA" sz="2400" spc="-1" strike="noStrike">
                <a:solidFill>
                  <a:srgbClr val="ffffff"/>
                </a:solidFill>
                <a:latin typeface="Arial"/>
                <a:ea typeface="DejaVu Sans"/>
              </a:rPr>
              <a:t>https://github.com/madscheme/introducing-python/tree/master/ch17</a:t>
            </a:r>
            <a:endParaRPr b="0" lang="en-CA"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376000" y="216000"/>
            <a:ext cx="5319720" cy="711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CA" sz="3300" spc="-1" strike="noStrike">
                <a:solidFill>
                  <a:srgbClr val="ffffff"/>
                </a:solidFill>
                <a:latin typeface="Arial"/>
                <a:ea typeface="DejaVu Sans"/>
              </a:rPr>
              <a:t>A UDP Server</a:t>
            </a:r>
            <a:endParaRPr b="0" lang="en-CA" sz="3300" spc="-1" strike="noStrike">
              <a:latin typeface="Arial"/>
            </a:endParaRPr>
          </a:p>
        </p:txBody>
      </p:sp>
      <p:sp>
        <p:nvSpPr>
          <p:cNvPr id="97" name="CustomShape 2"/>
          <p:cNvSpPr/>
          <p:nvPr/>
        </p:nvSpPr>
        <p:spPr>
          <a:xfrm>
            <a:off x="504000" y="1368000"/>
            <a:ext cx="9063720" cy="3789000"/>
          </a:xfrm>
          <a:prstGeom prst="rect">
            <a:avLst/>
          </a:prstGeom>
          <a:noFill/>
          <a:ln>
            <a:noFill/>
          </a:ln>
        </p:spPr>
        <p:style>
          <a:lnRef idx="0"/>
          <a:fillRef idx="0"/>
          <a:effectRef idx="0"/>
          <a:fontRef idx="minor"/>
        </p:style>
      </p:sp>
      <p:pic>
        <p:nvPicPr>
          <p:cNvPr id="98" name="" descr=""/>
          <p:cNvPicPr/>
          <p:nvPr/>
        </p:nvPicPr>
        <p:blipFill>
          <a:blip r:embed="rId1"/>
          <a:stretch/>
        </p:blipFill>
        <p:spPr>
          <a:xfrm>
            <a:off x="1224000" y="1224000"/>
            <a:ext cx="7924680" cy="42930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2439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2020-09-15T19:16:18Z</dcterms:created>
  <dc:creator/>
  <dc:description/>
  <dc:language>en-CA</dc:language>
  <cp:lastModifiedBy/>
  <dcterms:modified xsi:type="dcterms:W3CDTF">2020-11-17T17:22:13Z</dcterms:modified>
  <cp:revision>277</cp:revision>
  <dc:subject/>
  <dc:title>Metropolis</dc:title>
</cp:coreProperties>
</file>