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75" r:id="rId8"/>
    <p:sldId id="276" r:id="rId9"/>
    <p:sldId id="277" r:id="rId10"/>
    <p:sldId id="278" r:id="rId11"/>
    <p:sldId id="279" r:id="rId12"/>
    <p:sldId id="265" r:id="rId13"/>
    <p:sldId id="266" r:id="rId14"/>
    <p:sldId id="267" r:id="rId15"/>
    <p:sldId id="268" r:id="rId16"/>
    <p:sldId id="273" r:id="rId17"/>
    <p:sldId id="270" r:id="rId18"/>
    <p:sldId id="271" r:id="rId19"/>
    <p:sldId id="272" r:id="rId20"/>
    <p:sldId id="274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3" r:id="rId34"/>
    <p:sldId id="307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737" autoAdjust="0"/>
  </p:normalViewPr>
  <p:slideViewPr>
    <p:cSldViewPr>
      <p:cViewPr varScale="1">
        <p:scale>
          <a:sx n="74" d="100"/>
          <a:sy n="74" d="100"/>
        </p:scale>
        <p:origin x="171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124" name="Group 28">
            <a:extLst>
              <a:ext uri="{FF2B5EF4-FFF2-40B4-BE49-F238E27FC236}">
                <a16:creationId xmlns:a16="http://schemas.microsoft.com/office/drawing/2014/main" id="{A5531DE0-D44B-E86F-65CC-BA1CD71B16AA}"/>
              </a:ext>
            </a:extLst>
          </p:cNvPr>
          <p:cNvGrpSpPr>
            <a:grpSpLocks/>
          </p:cNvGrpSpPr>
          <p:nvPr/>
        </p:nvGrpSpPr>
        <p:grpSpPr bwMode="auto">
          <a:xfrm>
            <a:off x="-6350" y="20638"/>
            <a:ext cx="9144000" cy="6858000"/>
            <a:chOff x="0" y="0"/>
            <a:chExt cx="5760" cy="4320"/>
          </a:xfrm>
        </p:grpSpPr>
        <p:sp>
          <p:nvSpPr>
            <p:cNvPr id="388125" name="Freeform 29">
              <a:extLst>
                <a:ext uri="{FF2B5EF4-FFF2-40B4-BE49-F238E27FC236}">
                  <a16:creationId xmlns:a16="http://schemas.microsoft.com/office/drawing/2014/main" id="{737ACBE9-51E9-17E6-8DC9-16AE3ABCD93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>
                <a:gd name="T0" fmla="*/ 6027 w 6027"/>
                <a:gd name="T1" fmla="*/ 2296 h 2296"/>
                <a:gd name="T2" fmla="*/ 0 w 6027"/>
                <a:gd name="T3" fmla="*/ 2296 h 2296"/>
                <a:gd name="T4" fmla="*/ 0 w 6027"/>
                <a:gd name="T5" fmla="*/ 0 h 2296"/>
                <a:gd name="T6" fmla="*/ 6027 w 6027"/>
                <a:gd name="T7" fmla="*/ 0 h 2296"/>
                <a:gd name="T8" fmla="*/ 6027 w 6027"/>
                <a:gd name="T9" fmla="*/ 2296 h 2296"/>
                <a:gd name="T10" fmla="*/ 6027 w 6027"/>
                <a:gd name="T11" fmla="*/ 2296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8126" name="Freeform 30">
              <a:extLst>
                <a:ext uri="{FF2B5EF4-FFF2-40B4-BE49-F238E27FC236}">
                  <a16:creationId xmlns:a16="http://schemas.microsoft.com/office/drawing/2014/main" id="{E43A14CC-6D18-2779-8E63-4EF85B205D5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>
                <a:gd name="T0" fmla="*/ 6027 w 6027"/>
                <a:gd name="T1" fmla="*/ 2296 h 2296"/>
                <a:gd name="T2" fmla="*/ 0 w 6027"/>
                <a:gd name="T3" fmla="*/ 2296 h 2296"/>
                <a:gd name="T4" fmla="*/ 0 w 6027"/>
                <a:gd name="T5" fmla="*/ 0 h 2296"/>
                <a:gd name="T6" fmla="*/ 6027 w 6027"/>
                <a:gd name="T7" fmla="*/ 0 h 2296"/>
                <a:gd name="T8" fmla="*/ 6027 w 6027"/>
                <a:gd name="T9" fmla="*/ 2296 h 2296"/>
                <a:gd name="T10" fmla="*/ 6027 w 6027"/>
                <a:gd name="T11" fmla="*/ 2296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88127" name="Freeform 31">
            <a:extLst>
              <a:ext uri="{FF2B5EF4-FFF2-40B4-BE49-F238E27FC236}">
                <a16:creationId xmlns:a16="http://schemas.microsoft.com/office/drawing/2014/main" id="{B4D8084F-1F8F-A8B4-E6CF-8E9A82B072A8}"/>
              </a:ext>
            </a:extLst>
          </p:cNvPr>
          <p:cNvSpPr>
            <a:spLocks/>
          </p:cNvSpPr>
          <p:nvPr/>
        </p:nvSpPr>
        <p:spPr bwMode="hidden">
          <a:xfrm>
            <a:off x="6242050" y="6269038"/>
            <a:ext cx="2895600" cy="609600"/>
          </a:xfrm>
          <a:custGeom>
            <a:avLst/>
            <a:gdLst>
              <a:gd name="T0" fmla="*/ 5748 w 5748"/>
              <a:gd name="T1" fmla="*/ 246 h 246"/>
              <a:gd name="T2" fmla="*/ 0 w 5748"/>
              <a:gd name="T3" fmla="*/ 246 h 246"/>
              <a:gd name="T4" fmla="*/ 0 w 5748"/>
              <a:gd name="T5" fmla="*/ 0 h 246"/>
              <a:gd name="T6" fmla="*/ 5748 w 5748"/>
              <a:gd name="T7" fmla="*/ 0 h 246"/>
              <a:gd name="T8" fmla="*/ 5748 w 5748"/>
              <a:gd name="T9" fmla="*/ 246 h 246"/>
              <a:gd name="T10" fmla="*/ 5748 w 5748"/>
              <a:gd name="T11" fmla="*/ 24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88103" name="Group 7">
            <a:extLst>
              <a:ext uri="{FF2B5EF4-FFF2-40B4-BE49-F238E27FC236}">
                <a16:creationId xmlns:a16="http://schemas.microsoft.com/office/drawing/2014/main" id="{ECA2A570-6263-41B4-D0E1-19B497B0586D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6034088"/>
            <a:ext cx="7845426" cy="850900"/>
            <a:chOff x="0" y="3792"/>
            <a:chExt cx="4942" cy="536"/>
          </a:xfrm>
        </p:grpSpPr>
        <p:sp>
          <p:nvSpPr>
            <p:cNvPr id="388104" name="Freeform 8">
              <a:extLst>
                <a:ext uri="{FF2B5EF4-FFF2-40B4-BE49-F238E27FC236}">
                  <a16:creationId xmlns:a16="http://schemas.microsoft.com/office/drawing/2014/main" id="{0BD1D958-C3EE-890E-E518-BE7C8DE2929C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>
                <a:gd name="T0" fmla="*/ 3132 w 3240"/>
                <a:gd name="T1" fmla="*/ 469 h 536"/>
                <a:gd name="T2" fmla="*/ 2995 w 3240"/>
                <a:gd name="T3" fmla="*/ 395 h 536"/>
                <a:gd name="T4" fmla="*/ 2911 w 3240"/>
                <a:gd name="T5" fmla="*/ 375 h 536"/>
                <a:gd name="T6" fmla="*/ 2678 w 3240"/>
                <a:gd name="T7" fmla="*/ 228 h 536"/>
                <a:gd name="T8" fmla="*/ 2553 w 3240"/>
                <a:gd name="T9" fmla="*/ 74 h 536"/>
                <a:gd name="T10" fmla="*/ 2457 w 3240"/>
                <a:gd name="T11" fmla="*/ 7 h 536"/>
                <a:gd name="T12" fmla="*/ 2403 w 3240"/>
                <a:gd name="T13" fmla="*/ 47 h 536"/>
                <a:gd name="T14" fmla="*/ 2289 w 3240"/>
                <a:gd name="T15" fmla="*/ 74 h 536"/>
                <a:gd name="T16" fmla="*/ 2134 w 3240"/>
                <a:gd name="T17" fmla="*/ 74 h 536"/>
                <a:gd name="T18" fmla="*/ 2044 w 3240"/>
                <a:gd name="T19" fmla="*/ 128 h 536"/>
                <a:gd name="T20" fmla="*/ 1775 w 3240"/>
                <a:gd name="T21" fmla="*/ 222 h 536"/>
                <a:gd name="T22" fmla="*/ 1602 w 3240"/>
                <a:gd name="T23" fmla="*/ 181 h 536"/>
                <a:gd name="T24" fmla="*/ 1560 w 3240"/>
                <a:gd name="T25" fmla="*/ 101 h 536"/>
                <a:gd name="T26" fmla="*/ 1542 w 3240"/>
                <a:gd name="T27" fmla="*/ 87 h 536"/>
                <a:gd name="T28" fmla="*/ 1446 w 3240"/>
                <a:gd name="T29" fmla="*/ 60 h 536"/>
                <a:gd name="T30" fmla="*/ 1375 w 3240"/>
                <a:gd name="T31" fmla="*/ 74 h 536"/>
                <a:gd name="T32" fmla="*/ 1309 w 3240"/>
                <a:gd name="T33" fmla="*/ 87 h 536"/>
                <a:gd name="T34" fmla="*/ 1243 w 3240"/>
                <a:gd name="T35" fmla="*/ 13 h 536"/>
                <a:gd name="T36" fmla="*/ 1225 w 3240"/>
                <a:gd name="T37" fmla="*/ 0 h 536"/>
                <a:gd name="T38" fmla="*/ 1189 w 3240"/>
                <a:gd name="T39" fmla="*/ 0 h 536"/>
                <a:gd name="T40" fmla="*/ 1106 w 3240"/>
                <a:gd name="T41" fmla="*/ 34 h 536"/>
                <a:gd name="T42" fmla="*/ 1106 w 3240"/>
                <a:gd name="T43" fmla="*/ 34 h 536"/>
                <a:gd name="T44" fmla="*/ 1094 w 3240"/>
                <a:gd name="T45" fmla="*/ 40 h 536"/>
                <a:gd name="T46" fmla="*/ 1070 w 3240"/>
                <a:gd name="T47" fmla="*/ 54 h 536"/>
                <a:gd name="T48" fmla="*/ 1034 w 3240"/>
                <a:gd name="T49" fmla="*/ 74 h 536"/>
                <a:gd name="T50" fmla="*/ 1004 w 3240"/>
                <a:gd name="T51" fmla="*/ 74 h 536"/>
                <a:gd name="T52" fmla="*/ 986 w 3240"/>
                <a:gd name="T53" fmla="*/ 74 h 536"/>
                <a:gd name="T54" fmla="*/ 956 w 3240"/>
                <a:gd name="T55" fmla="*/ 81 h 536"/>
                <a:gd name="T56" fmla="*/ 920 w 3240"/>
                <a:gd name="T57" fmla="*/ 94 h 536"/>
                <a:gd name="T58" fmla="*/ 884 w 3240"/>
                <a:gd name="T59" fmla="*/ 107 h 536"/>
                <a:gd name="T60" fmla="*/ 843 w 3240"/>
                <a:gd name="T61" fmla="*/ 128 h 536"/>
                <a:gd name="T62" fmla="*/ 813 w 3240"/>
                <a:gd name="T63" fmla="*/ 141 h 536"/>
                <a:gd name="T64" fmla="*/ 789 w 3240"/>
                <a:gd name="T65" fmla="*/ 148 h 536"/>
                <a:gd name="T66" fmla="*/ 783 w 3240"/>
                <a:gd name="T67" fmla="*/ 154 h 536"/>
                <a:gd name="T68" fmla="*/ 556 w 3240"/>
                <a:gd name="T69" fmla="*/ 228 h 536"/>
                <a:gd name="T70" fmla="*/ 394 w 3240"/>
                <a:gd name="T71" fmla="*/ 294 h 536"/>
                <a:gd name="T72" fmla="*/ 107 w 3240"/>
                <a:gd name="T73" fmla="*/ 462 h 536"/>
                <a:gd name="T74" fmla="*/ 0 w 3240"/>
                <a:gd name="T75" fmla="*/ 536 h 536"/>
                <a:gd name="T76" fmla="*/ 3240 w 3240"/>
                <a:gd name="T77" fmla="*/ 536 h 536"/>
                <a:gd name="T78" fmla="*/ 3132 w 3240"/>
                <a:gd name="T79" fmla="*/ 469 h 536"/>
                <a:gd name="T80" fmla="*/ 3132 w 3240"/>
                <a:gd name="T81" fmla="*/ 469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388105" name="Group 9">
              <a:extLst>
                <a:ext uri="{FF2B5EF4-FFF2-40B4-BE49-F238E27FC236}">
                  <a16:creationId xmlns:a16="http://schemas.microsoft.com/office/drawing/2014/main" id="{B726B7CF-C882-BCF3-0FD2-81D6343174A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388106" name="Freeform 10">
                <a:extLst>
                  <a:ext uri="{FF2B5EF4-FFF2-40B4-BE49-F238E27FC236}">
                    <a16:creationId xmlns:a16="http://schemas.microsoft.com/office/drawing/2014/main" id="{5A56CED8-B154-4921-DAD9-8CA17D344026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>
                  <a:gd name="T0" fmla="*/ 636 w 994"/>
                  <a:gd name="T1" fmla="*/ 373 h 529"/>
                  <a:gd name="T2" fmla="*/ 495 w 994"/>
                  <a:gd name="T3" fmla="*/ 370 h 529"/>
                  <a:gd name="T4" fmla="*/ 280 w 994"/>
                  <a:gd name="T5" fmla="*/ 249 h 529"/>
                  <a:gd name="T6" fmla="*/ 127 w 994"/>
                  <a:gd name="T7" fmla="*/ 66 h 529"/>
                  <a:gd name="T8" fmla="*/ 0 w 994"/>
                  <a:gd name="T9" fmla="*/ 0 h 529"/>
                  <a:gd name="T10" fmla="*/ 22 w 994"/>
                  <a:gd name="T11" fmla="*/ 26 h 529"/>
                  <a:gd name="T12" fmla="*/ 0 w 994"/>
                  <a:gd name="T13" fmla="*/ 65 h 529"/>
                  <a:gd name="T14" fmla="*/ 30 w 994"/>
                  <a:gd name="T15" fmla="*/ 119 h 529"/>
                  <a:gd name="T16" fmla="*/ 75 w 994"/>
                  <a:gd name="T17" fmla="*/ 243 h 529"/>
                  <a:gd name="T18" fmla="*/ 45 w 994"/>
                  <a:gd name="T19" fmla="*/ 422 h 529"/>
                  <a:gd name="T20" fmla="*/ 200 w 994"/>
                  <a:gd name="T21" fmla="*/ 329 h 529"/>
                  <a:gd name="T22" fmla="*/ 592 w 994"/>
                  <a:gd name="T23" fmla="*/ 527 h 529"/>
                  <a:gd name="T24" fmla="*/ 994 w 994"/>
                  <a:gd name="T25" fmla="*/ 529 h 529"/>
                  <a:gd name="T26" fmla="*/ 828 w 994"/>
                  <a:gd name="T27" fmla="*/ 473 h 529"/>
                  <a:gd name="T28" fmla="*/ 636 w 994"/>
                  <a:gd name="T29" fmla="*/ 373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8107" name="Freeform 11">
                <a:extLst>
                  <a:ext uri="{FF2B5EF4-FFF2-40B4-BE49-F238E27FC236}">
                    <a16:creationId xmlns:a16="http://schemas.microsoft.com/office/drawing/2014/main" id="{CD0BCFAA-4D85-17C6-E5FF-5CE0027B4A92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>
                  <a:gd name="T0" fmla="*/ 36 w 186"/>
                  <a:gd name="T1" fmla="*/ 0 h 353"/>
                  <a:gd name="T2" fmla="*/ 54 w 186"/>
                  <a:gd name="T3" fmla="*/ 18 h 353"/>
                  <a:gd name="T4" fmla="*/ 24 w 186"/>
                  <a:gd name="T5" fmla="*/ 30 h 353"/>
                  <a:gd name="T6" fmla="*/ 18 w 186"/>
                  <a:gd name="T7" fmla="*/ 66 h 353"/>
                  <a:gd name="T8" fmla="*/ 42 w 186"/>
                  <a:gd name="T9" fmla="*/ 114 h 353"/>
                  <a:gd name="T10" fmla="*/ 48 w 186"/>
                  <a:gd name="T11" fmla="*/ 162 h 353"/>
                  <a:gd name="T12" fmla="*/ 0 w 186"/>
                  <a:gd name="T13" fmla="*/ 353 h 353"/>
                  <a:gd name="T14" fmla="*/ 54 w 186"/>
                  <a:gd name="T15" fmla="*/ 233 h 353"/>
                  <a:gd name="T16" fmla="*/ 84 w 186"/>
                  <a:gd name="T17" fmla="*/ 216 h 353"/>
                  <a:gd name="T18" fmla="*/ 126 w 186"/>
                  <a:gd name="T19" fmla="*/ 126 h 353"/>
                  <a:gd name="T20" fmla="*/ 144 w 186"/>
                  <a:gd name="T21" fmla="*/ 120 h 353"/>
                  <a:gd name="T22" fmla="*/ 144 w 186"/>
                  <a:gd name="T23" fmla="*/ 90 h 353"/>
                  <a:gd name="T24" fmla="*/ 186 w 186"/>
                  <a:gd name="T25" fmla="*/ 66 h 353"/>
                  <a:gd name="T26" fmla="*/ 162 w 186"/>
                  <a:gd name="T27" fmla="*/ 60 h 353"/>
                  <a:gd name="T28" fmla="*/ 36 w 186"/>
                  <a:gd name="T29" fmla="*/ 0 h 353"/>
                  <a:gd name="T30" fmla="*/ 36 w 186"/>
                  <a:gd name="T31" fmla="*/ 0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8108" name="Freeform 12">
                <a:extLst>
                  <a:ext uri="{FF2B5EF4-FFF2-40B4-BE49-F238E27FC236}">
                    <a16:creationId xmlns:a16="http://schemas.microsoft.com/office/drawing/2014/main" id="{73C1BFF4-6730-DB39-966B-B5429CF47F7D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>
                  <a:gd name="T0" fmla="*/ 18 w 378"/>
                  <a:gd name="T1" fmla="*/ 0 h 271"/>
                  <a:gd name="T2" fmla="*/ 12 w 378"/>
                  <a:gd name="T3" fmla="*/ 13 h 271"/>
                  <a:gd name="T4" fmla="*/ 0 w 378"/>
                  <a:gd name="T5" fmla="*/ 40 h 271"/>
                  <a:gd name="T6" fmla="*/ 60 w 378"/>
                  <a:gd name="T7" fmla="*/ 121 h 271"/>
                  <a:gd name="T8" fmla="*/ 310 w 378"/>
                  <a:gd name="T9" fmla="*/ 271 h 271"/>
                  <a:gd name="T10" fmla="*/ 290 w 378"/>
                  <a:gd name="T11" fmla="*/ 139 h 271"/>
                  <a:gd name="T12" fmla="*/ 378 w 378"/>
                  <a:gd name="T13" fmla="*/ 76 h 271"/>
                  <a:gd name="T14" fmla="*/ 251 w 378"/>
                  <a:gd name="T15" fmla="*/ 94 h 271"/>
                  <a:gd name="T16" fmla="*/ 90 w 378"/>
                  <a:gd name="T17" fmla="*/ 54 h 271"/>
                  <a:gd name="T18" fmla="*/ 18 w 378"/>
                  <a:gd name="T19" fmla="*/ 0 h 271"/>
                  <a:gd name="T20" fmla="*/ 18 w 378"/>
                  <a:gd name="T2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8109" name="Freeform 13">
                <a:extLst>
                  <a:ext uri="{FF2B5EF4-FFF2-40B4-BE49-F238E27FC236}">
                    <a16:creationId xmlns:a16="http://schemas.microsoft.com/office/drawing/2014/main" id="{97033080-B57D-FD49-3B05-66D18482B9B9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>
                  <a:gd name="T0" fmla="*/ 114 w 155"/>
                  <a:gd name="T1" fmla="*/ 0 h 66"/>
                  <a:gd name="T2" fmla="*/ 0 w 155"/>
                  <a:gd name="T3" fmla="*/ 0 h 66"/>
                  <a:gd name="T4" fmla="*/ 0 w 155"/>
                  <a:gd name="T5" fmla="*/ 0 h 66"/>
                  <a:gd name="T6" fmla="*/ 6 w 155"/>
                  <a:gd name="T7" fmla="*/ 6 h 66"/>
                  <a:gd name="T8" fmla="*/ 6 w 155"/>
                  <a:gd name="T9" fmla="*/ 18 h 66"/>
                  <a:gd name="T10" fmla="*/ 0 w 155"/>
                  <a:gd name="T11" fmla="*/ 24 h 66"/>
                  <a:gd name="T12" fmla="*/ 78 w 155"/>
                  <a:gd name="T13" fmla="*/ 60 h 66"/>
                  <a:gd name="T14" fmla="*/ 96 w 155"/>
                  <a:gd name="T15" fmla="*/ 42 h 66"/>
                  <a:gd name="T16" fmla="*/ 155 w 155"/>
                  <a:gd name="T17" fmla="*/ 66 h 66"/>
                  <a:gd name="T18" fmla="*/ 126 w 155"/>
                  <a:gd name="T19" fmla="*/ 24 h 66"/>
                  <a:gd name="T20" fmla="*/ 149 w 155"/>
                  <a:gd name="T21" fmla="*/ 0 h 66"/>
                  <a:gd name="T22" fmla="*/ 114 w 155"/>
                  <a:gd name="T23" fmla="*/ 0 h 66"/>
                  <a:gd name="T24" fmla="*/ 114 w 155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8110" name="Freeform 14">
                <a:extLst>
                  <a:ext uri="{FF2B5EF4-FFF2-40B4-BE49-F238E27FC236}">
                    <a16:creationId xmlns:a16="http://schemas.microsoft.com/office/drawing/2014/main" id="{FA5E668C-D39F-4DF4-9D5A-7734096C7729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>
                  <a:gd name="T0" fmla="*/ 6 w 42"/>
                  <a:gd name="T1" fmla="*/ 36 h 72"/>
                  <a:gd name="T2" fmla="*/ 0 w 42"/>
                  <a:gd name="T3" fmla="*/ 18 h 72"/>
                  <a:gd name="T4" fmla="*/ 12 w 42"/>
                  <a:gd name="T5" fmla="*/ 6 h 72"/>
                  <a:gd name="T6" fmla="*/ 0 w 42"/>
                  <a:gd name="T7" fmla="*/ 6 h 72"/>
                  <a:gd name="T8" fmla="*/ 12 w 42"/>
                  <a:gd name="T9" fmla="*/ 6 h 72"/>
                  <a:gd name="T10" fmla="*/ 24 w 42"/>
                  <a:gd name="T11" fmla="*/ 6 h 72"/>
                  <a:gd name="T12" fmla="*/ 36 w 42"/>
                  <a:gd name="T13" fmla="*/ 6 h 72"/>
                  <a:gd name="T14" fmla="*/ 42 w 42"/>
                  <a:gd name="T15" fmla="*/ 0 h 72"/>
                  <a:gd name="T16" fmla="*/ 30 w 42"/>
                  <a:gd name="T17" fmla="*/ 18 h 72"/>
                  <a:gd name="T18" fmla="*/ 42 w 42"/>
                  <a:gd name="T19" fmla="*/ 48 h 72"/>
                  <a:gd name="T20" fmla="*/ 12 w 42"/>
                  <a:gd name="T21" fmla="*/ 72 h 72"/>
                  <a:gd name="T22" fmla="*/ 6 w 42"/>
                  <a:gd name="T23" fmla="*/ 36 h 72"/>
                  <a:gd name="T24" fmla="*/ 6 w 42"/>
                  <a:gd name="T25" fmla="*/ 3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88111" name="Freeform 15">
              <a:extLst>
                <a:ext uri="{FF2B5EF4-FFF2-40B4-BE49-F238E27FC236}">
                  <a16:creationId xmlns:a16="http://schemas.microsoft.com/office/drawing/2014/main" id="{C1F131FD-0229-A058-2354-70720A783720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>
                <a:gd name="T0" fmla="*/ 3976 w 3976"/>
                <a:gd name="T1" fmla="*/ 527 h 527"/>
                <a:gd name="T2" fmla="*/ 3970 w 3976"/>
                <a:gd name="T3" fmla="*/ 527 h 527"/>
                <a:gd name="T4" fmla="*/ 3844 w 3976"/>
                <a:gd name="T5" fmla="*/ 509 h 527"/>
                <a:gd name="T6" fmla="*/ 2487 w 3976"/>
                <a:gd name="T7" fmla="*/ 305 h 527"/>
                <a:gd name="T8" fmla="*/ 2039 w 3976"/>
                <a:gd name="T9" fmla="*/ 36 h 527"/>
                <a:gd name="T10" fmla="*/ 1907 w 3976"/>
                <a:gd name="T11" fmla="*/ 24 h 527"/>
                <a:gd name="T12" fmla="*/ 1883 w 3976"/>
                <a:gd name="T13" fmla="*/ 54 h 527"/>
                <a:gd name="T14" fmla="*/ 1859 w 3976"/>
                <a:gd name="T15" fmla="*/ 54 h 527"/>
                <a:gd name="T16" fmla="*/ 1830 w 3976"/>
                <a:gd name="T17" fmla="*/ 30 h 527"/>
                <a:gd name="T18" fmla="*/ 1704 w 3976"/>
                <a:gd name="T19" fmla="*/ 102 h 527"/>
                <a:gd name="T20" fmla="*/ 1608 w 3976"/>
                <a:gd name="T21" fmla="*/ 126 h 527"/>
                <a:gd name="T22" fmla="*/ 1561 w 3976"/>
                <a:gd name="T23" fmla="*/ 132 h 527"/>
                <a:gd name="T24" fmla="*/ 1495 w 3976"/>
                <a:gd name="T25" fmla="*/ 102 h 527"/>
                <a:gd name="T26" fmla="*/ 1357 w 3976"/>
                <a:gd name="T27" fmla="*/ 126 h 527"/>
                <a:gd name="T28" fmla="*/ 1285 w 3976"/>
                <a:gd name="T29" fmla="*/ 24 h 527"/>
                <a:gd name="T30" fmla="*/ 1280 w 3976"/>
                <a:gd name="T31" fmla="*/ 18 h 527"/>
                <a:gd name="T32" fmla="*/ 1262 w 3976"/>
                <a:gd name="T33" fmla="*/ 12 h 527"/>
                <a:gd name="T34" fmla="*/ 1238 w 3976"/>
                <a:gd name="T35" fmla="*/ 6 h 527"/>
                <a:gd name="T36" fmla="*/ 1220 w 3976"/>
                <a:gd name="T37" fmla="*/ 0 h 527"/>
                <a:gd name="T38" fmla="*/ 1196 w 3976"/>
                <a:gd name="T39" fmla="*/ 0 h 527"/>
                <a:gd name="T40" fmla="*/ 1166 w 3976"/>
                <a:gd name="T41" fmla="*/ 0 h 527"/>
                <a:gd name="T42" fmla="*/ 1142 w 3976"/>
                <a:gd name="T43" fmla="*/ 0 h 527"/>
                <a:gd name="T44" fmla="*/ 1136 w 3976"/>
                <a:gd name="T45" fmla="*/ 0 h 527"/>
                <a:gd name="T46" fmla="*/ 1130 w 3976"/>
                <a:gd name="T47" fmla="*/ 0 h 527"/>
                <a:gd name="T48" fmla="*/ 1124 w 3976"/>
                <a:gd name="T49" fmla="*/ 6 h 527"/>
                <a:gd name="T50" fmla="*/ 1118 w 3976"/>
                <a:gd name="T51" fmla="*/ 12 h 527"/>
                <a:gd name="T52" fmla="*/ 1100 w 3976"/>
                <a:gd name="T53" fmla="*/ 18 h 527"/>
                <a:gd name="T54" fmla="*/ 1088 w 3976"/>
                <a:gd name="T55" fmla="*/ 18 h 527"/>
                <a:gd name="T56" fmla="*/ 1070 w 3976"/>
                <a:gd name="T57" fmla="*/ 24 h 527"/>
                <a:gd name="T58" fmla="*/ 1052 w 3976"/>
                <a:gd name="T59" fmla="*/ 30 h 527"/>
                <a:gd name="T60" fmla="*/ 1034 w 3976"/>
                <a:gd name="T61" fmla="*/ 36 h 527"/>
                <a:gd name="T62" fmla="*/ 1028 w 3976"/>
                <a:gd name="T63" fmla="*/ 42 h 527"/>
                <a:gd name="T64" fmla="*/ 969 w 3976"/>
                <a:gd name="T65" fmla="*/ 60 h 527"/>
                <a:gd name="T66" fmla="*/ 921 w 3976"/>
                <a:gd name="T67" fmla="*/ 72 h 527"/>
                <a:gd name="T68" fmla="*/ 855 w 3976"/>
                <a:gd name="T69" fmla="*/ 48 h 527"/>
                <a:gd name="T70" fmla="*/ 825 w 3976"/>
                <a:gd name="T71" fmla="*/ 48 h 527"/>
                <a:gd name="T72" fmla="*/ 759 w 3976"/>
                <a:gd name="T73" fmla="*/ 72 h 527"/>
                <a:gd name="T74" fmla="*/ 735 w 3976"/>
                <a:gd name="T75" fmla="*/ 72 h 527"/>
                <a:gd name="T76" fmla="*/ 706 w 3976"/>
                <a:gd name="T77" fmla="*/ 60 h 527"/>
                <a:gd name="T78" fmla="*/ 640 w 3976"/>
                <a:gd name="T79" fmla="*/ 60 h 527"/>
                <a:gd name="T80" fmla="*/ 544 w 3976"/>
                <a:gd name="T81" fmla="*/ 72 h 527"/>
                <a:gd name="T82" fmla="*/ 389 w 3976"/>
                <a:gd name="T83" fmla="*/ 18 h 527"/>
                <a:gd name="T84" fmla="*/ 323 w 3976"/>
                <a:gd name="T85" fmla="*/ 60 h 527"/>
                <a:gd name="T86" fmla="*/ 317 w 3976"/>
                <a:gd name="T87" fmla="*/ 60 h 527"/>
                <a:gd name="T88" fmla="*/ 305 w 3976"/>
                <a:gd name="T89" fmla="*/ 72 h 527"/>
                <a:gd name="T90" fmla="*/ 287 w 3976"/>
                <a:gd name="T91" fmla="*/ 78 h 527"/>
                <a:gd name="T92" fmla="*/ 263 w 3976"/>
                <a:gd name="T93" fmla="*/ 90 h 527"/>
                <a:gd name="T94" fmla="*/ 203 w 3976"/>
                <a:gd name="T95" fmla="*/ 120 h 527"/>
                <a:gd name="T96" fmla="*/ 149 w 3976"/>
                <a:gd name="T97" fmla="*/ 150 h 527"/>
                <a:gd name="T98" fmla="*/ 78 w 3976"/>
                <a:gd name="T99" fmla="*/ 168 h 527"/>
                <a:gd name="T100" fmla="*/ 0 w 3976"/>
                <a:gd name="T101" fmla="*/ 180 h 527"/>
                <a:gd name="T102" fmla="*/ 0 w 3976"/>
                <a:gd name="T103" fmla="*/ 527 h 527"/>
                <a:gd name="T104" fmla="*/ 1010 w 3976"/>
                <a:gd name="T105" fmla="*/ 527 h 527"/>
                <a:gd name="T106" fmla="*/ 3725 w 3976"/>
                <a:gd name="T107" fmla="*/ 527 h 527"/>
                <a:gd name="T108" fmla="*/ 3976 w 3976"/>
                <a:gd name="T109" fmla="*/ 527 h 527"/>
                <a:gd name="T110" fmla="*/ 3976 w 3976"/>
                <a:gd name="T111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88112" name="Group 16">
            <a:extLst>
              <a:ext uri="{FF2B5EF4-FFF2-40B4-BE49-F238E27FC236}">
                <a16:creationId xmlns:a16="http://schemas.microsoft.com/office/drawing/2014/main" id="{C8C31F5C-B502-4F7E-AD73-2895B5FA5995}"/>
              </a:ext>
            </a:extLst>
          </p:cNvPr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388113" name="Freeform 17">
              <a:extLst>
                <a:ext uri="{FF2B5EF4-FFF2-40B4-BE49-F238E27FC236}">
                  <a16:creationId xmlns:a16="http://schemas.microsoft.com/office/drawing/2014/main" id="{06698933-888E-F723-BE50-81D1D0A61B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>
                <a:gd name="T0" fmla="*/ 24 w 365"/>
                <a:gd name="T1" fmla="*/ 24 h 287"/>
                <a:gd name="T2" fmla="*/ 0 w 365"/>
                <a:gd name="T3" fmla="*/ 60 h 287"/>
                <a:gd name="T4" fmla="*/ 66 w 365"/>
                <a:gd name="T5" fmla="*/ 108 h 287"/>
                <a:gd name="T6" fmla="*/ 143 w 365"/>
                <a:gd name="T7" fmla="*/ 180 h 287"/>
                <a:gd name="T8" fmla="*/ 191 w 365"/>
                <a:gd name="T9" fmla="*/ 168 h 287"/>
                <a:gd name="T10" fmla="*/ 341 w 365"/>
                <a:gd name="T11" fmla="*/ 287 h 287"/>
                <a:gd name="T12" fmla="*/ 305 w 365"/>
                <a:gd name="T13" fmla="*/ 174 h 287"/>
                <a:gd name="T14" fmla="*/ 365 w 365"/>
                <a:gd name="T15" fmla="*/ 132 h 287"/>
                <a:gd name="T16" fmla="*/ 359 w 365"/>
                <a:gd name="T17" fmla="*/ 126 h 287"/>
                <a:gd name="T18" fmla="*/ 335 w 365"/>
                <a:gd name="T19" fmla="*/ 114 h 287"/>
                <a:gd name="T20" fmla="*/ 299 w 365"/>
                <a:gd name="T21" fmla="*/ 90 h 287"/>
                <a:gd name="T22" fmla="*/ 257 w 365"/>
                <a:gd name="T23" fmla="*/ 72 h 287"/>
                <a:gd name="T24" fmla="*/ 215 w 365"/>
                <a:gd name="T25" fmla="*/ 54 h 287"/>
                <a:gd name="T26" fmla="*/ 173 w 365"/>
                <a:gd name="T27" fmla="*/ 36 h 287"/>
                <a:gd name="T28" fmla="*/ 143 w 365"/>
                <a:gd name="T29" fmla="*/ 24 h 287"/>
                <a:gd name="T30" fmla="*/ 131 w 365"/>
                <a:gd name="T31" fmla="*/ 18 h 287"/>
                <a:gd name="T32" fmla="*/ 107 w 365"/>
                <a:gd name="T33" fmla="*/ 18 h 287"/>
                <a:gd name="T34" fmla="*/ 95 w 365"/>
                <a:gd name="T35" fmla="*/ 18 h 287"/>
                <a:gd name="T36" fmla="*/ 72 w 365"/>
                <a:gd name="T37" fmla="*/ 12 h 287"/>
                <a:gd name="T38" fmla="*/ 66 w 365"/>
                <a:gd name="T39" fmla="*/ 12 h 287"/>
                <a:gd name="T40" fmla="*/ 54 w 365"/>
                <a:gd name="T41" fmla="*/ 6 h 287"/>
                <a:gd name="T42" fmla="*/ 42 w 365"/>
                <a:gd name="T43" fmla="*/ 0 h 287"/>
                <a:gd name="T44" fmla="*/ 30 w 365"/>
                <a:gd name="T45" fmla="*/ 0 h 287"/>
                <a:gd name="T46" fmla="*/ 24 w 365"/>
                <a:gd name="T47" fmla="*/ 24 h 287"/>
                <a:gd name="T48" fmla="*/ 24 w 365"/>
                <a:gd name="T49" fmla="*/ 2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8114" name="Freeform 18">
              <a:extLst>
                <a:ext uri="{FF2B5EF4-FFF2-40B4-BE49-F238E27FC236}">
                  <a16:creationId xmlns:a16="http://schemas.microsoft.com/office/drawing/2014/main" id="{1CE7647F-EC79-82F1-3A62-DAA87E1971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>
                <a:gd name="T0" fmla="*/ 186 w 2033"/>
                <a:gd name="T1" fmla="*/ 18 h 499"/>
                <a:gd name="T2" fmla="*/ 138 w 2033"/>
                <a:gd name="T3" fmla="*/ 6 h 499"/>
                <a:gd name="T4" fmla="*/ 96 w 2033"/>
                <a:gd name="T5" fmla="*/ 0 h 499"/>
                <a:gd name="T6" fmla="*/ 36 w 2033"/>
                <a:gd name="T7" fmla="*/ 0 h 499"/>
                <a:gd name="T8" fmla="*/ 12 w 2033"/>
                <a:gd name="T9" fmla="*/ 25 h 499"/>
                <a:gd name="T10" fmla="*/ 0 w 2033"/>
                <a:gd name="T11" fmla="*/ 128 h 499"/>
                <a:gd name="T12" fmla="*/ 60 w 2033"/>
                <a:gd name="T13" fmla="*/ 104 h 499"/>
                <a:gd name="T14" fmla="*/ 90 w 2033"/>
                <a:gd name="T15" fmla="*/ 134 h 499"/>
                <a:gd name="T16" fmla="*/ 150 w 2033"/>
                <a:gd name="T17" fmla="*/ 153 h 499"/>
                <a:gd name="T18" fmla="*/ 209 w 2033"/>
                <a:gd name="T19" fmla="*/ 273 h 499"/>
                <a:gd name="T20" fmla="*/ 401 w 2033"/>
                <a:gd name="T21" fmla="*/ 359 h 499"/>
                <a:gd name="T22" fmla="*/ 777 w 2033"/>
                <a:gd name="T23" fmla="*/ 359 h 499"/>
                <a:gd name="T24" fmla="*/ 2033 w 2033"/>
                <a:gd name="T25" fmla="*/ 499 h 499"/>
                <a:gd name="T26" fmla="*/ 2033 w 2033"/>
                <a:gd name="T27" fmla="*/ 499 h 499"/>
                <a:gd name="T28" fmla="*/ 1991 w 2033"/>
                <a:gd name="T29" fmla="*/ 493 h 499"/>
                <a:gd name="T30" fmla="*/ 676 w 2033"/>
                <a:gd name="T31" fmla="*/ 243 h 499"/>
                <a:gd name="T32" fmla="*/ 514 w 2033"/>
                <a:gd name="T33" fmla="*/ 159 h 499"/>
                <a:gd name="T34" fmla="*/ 425 w 2033"/>
                <a:gd name="T35" fmla="*/ 110 h 499"/>
                <a:gd name="T36" fmla="*/ 365 w 2033"/>
                <a:gd name="T37" fmla="*/ 92 h 499"/>
                <a:gd name="T38" fmla="*/ 281 w 2033"/>
                <a:gd name="T39" fmla="*/ 61 h 499"/>
                <a:gd name="T40" fmla="*/ 186 w 2033"/>
                <a:gd name="T41" fmla="*/ 18 h 499"/>
                <a:gd name="T42" fmla="*/ 186 w 2033"/>
                <a:gd name="T4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8115" name="Freeform 19">
              <a:extLst>
                <a:ext uri="{FF2B5EF4-FFF2-40B4-BE49-F238E27FC236}">
                  <a16:creationId xmlns:a16="http://schemas.microsoft.com/office/drawing/2014/main" id="{68695EFB-2A4C-A433-E88A-F4A900ED7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>
                <a:gd name="T0" fmla="*/ 0 w 71"/>
                <a:gd name="T1" fmla="*/ 18 h 60"/>
                <a:gd name="T2" fmla="*/ 6 w 71"/>
                <a:gd name="T3" fmla="*/ 18 h 60"/>
                <a:gd name="T4" fmla="*/ 12 w 71"/>
                <a:gd name="T5" fmla="*/ 12 h 60"/>
                <a:gd name="T6" fmla="*/ 6 w 71"/>
                <a:gd name="T7" fmla="*/ 6 h 60"/>
                <a:gd name="T8" fmla="*/ 0 w 71"/>
                <a:gd name="T9" fmla="*/ 0 h 60"/>
                <a:gd name="T10" fmla="*/ 29 w 71"/>
                <a:gd name="T11" fmla="*/ 18 h 60"/>
                <a:gd name="T12" fmla="*/ 53 w 71"/>
                <a:gd name="T13" fmla="*/ 18 h 60"/>
                <a:gd name="T14" fmla="*/ 59 w 71"/>
                <a:gd name="T15" fmla="*/ 30 h 60"/>
                <a:gd name="T16" fmla="*/ 65 w 71"/>
                <a:gd name="T17" fmla="*/ 42 h 60"/>
                <a:gd name="T18" fmla="*/ 71 w 71"/>
                <a:gd name="T19" fmla="*/ 54 h 60"/>
                <a:gd name="T20" fmla="*/ 71 w 71"/>
                <a:gd name="T21" fmla="*/ 60 h 60"/>
                <a:gd name="T22" fmla="*/ 59 w 71"/>
                <a:gd name="T23" fmla="*/ 54 h 60"/>
                <a:gd name="T24" fmla="*/ 47 w 71"/>
                <a:gd name="T25" fmla="*/ 42 h 60"/>
                <a:gd name="T26" fmla="*/ 23 w 71"/>
                <a:gd name="T27" fmla="*/ 30 h 60"/>
                <a:gd name="T28" fmla="*/ 23 w 71"/>
                <a:gd name="T29" fmla="*/ 36 h 60"/>
                <a:gd name="T30" fmla="*/ 18 w 71"/>
                <a:gd name="T31" fmla="*/ 42 h 60"/>
                <a:gd name="T32" fmla="*/ 12 w 71"/>
                <a:gd name="T33" fmla="*/ 48 h 60"/>
                <a:gd name="T34" fmla="*/ 6 w 71"/>
                <a:gd name="T35" fmla="*/ 48 h 60"/>
                <a:gd name="T36" fmla="*/ 6 w 71"/>
                <a:gd name="T37" fmla="*/ 48 h 60"/>
                <a:gd name="T38" fmla="*/ 6 w 71"/>
                <a:gd name="T39" fmla="*/ 36 h 60"/>
                <a:gd name="T40" fmla="*/ 0 w 71"/>
                <a:gd name="T41" fmla="*/ 18 h 60"/>
                <a:gd name="T42" fmla="*/ 0 w 71"/>
                <a:gd name="T43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8116" name="Freeform 20">
              <a:extLst>
                <a:ext uri="{FF2B5EF4-FFF2-40B4-BE49-F238E27FC236}">
                  <a16:creationId xmlns:a16="http://schemas.microsoft.com/office/drawing/2014/main" id="{D4A6D837-8B56-ABCA-CAD5-6A963727FB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>
                <a:gd name="T0" fmla="*/ 30 w 161"/>
                <a:gd name="T1" fmla="*/ 0 h 162"/>
                <a:gd name="T2" fmla="*/ 48 w 161"/>
                <a:gd name="T3" fmla="*/ 6 h 162"/>
                <a:gd name="T4" fmla="*/ 72 w 161"/>
                <a:gd name="T5" fmla="*/ 6 h 162"/>
                <a:gd name="T6" fmla="*/ 114 w 161"/>
                <a:gd name="T7" fmla="*/ 12 h 162"/>
                <a:gd name="T8" fmla="*/ 96 w 161"/>
                <a:gd name="T9" fmla="*/ 54 h 162"/>
                <a:gd name="T10" fmla="*/ 96 w 161"/>
                <a:gd name="T11" fmla="*/ 60 h 162"/>
                <a:gd name="T12" fmla="*/ 102 w 161"/>
                <a:gd name="T13" fmla="*/ 72 h 162"/>
                <a:gd name="T14" fmla="*/ 108 w 161"/>
                <a:gd name="T15" fmla="*/ 84 h 162"/>
                <a:gd name="T16" fmla="*/ 120 w 161"/>
                <a:gd name="T17" fmla="*/ 96 h 162"/>
                <a:gd name="T18" fmla="*/ 143 w 161"/>
                <a:gd name="T19" fmla="*/ 114 h 162"/>
                <a:gd name="T20" fmla="*/ 155 w 161"/>
                <a:gd name="T21" fmla="*/ 138 h 162"/>
                <a:gd name="T22" fmla="*/ 161 w 161"/>
                <a:gd name="T23" fmla="*/ 156 h 162"/>
                <a:gd name="T24" fmla="*/ 161 w 161"/>
                <a:gd name="T25" fmla="*/ 162 h 162"/>
                <a:gd name="T26" fmla="*/ 96 w 161"/>
                <a:gd name="T27" fmla="*/ 102 h 162"/>
                <a:gd name="T28" fmla="*/ 30 w 161"/>
                <a:gd name="T29" fmla="*/ 54 h 162"/>
                <a:gd name="T30" fmla="*/ 0 w 161"/>
                <a:gd name="T31" fmla="*/ 0 h 162"/>
                <a:gd name="T32" fmla="*/ 30 w 161"/>
                <a:gd name="T33" fmla="*/ 0 h 162"/>
                <a:gd name="T34" fmla="*/ 30 w 161"/>
                <a:gd name="T35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8117" name="Freeform 21">
              <a:extLst>
                <a:ext uri="{FF2B5EF4-FFF2-40B4-BE49-F238E27FC236}">
                  <a16:creationId xmlns:a16="http://schemas.microsoft.com/office/drawing/2014/main" id="{A5D8954C-726B-D5F7-EA92-431364B9C1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>
                <a:gd name="T0" fmla="*/ 59 w 59"/>
                <a:gd name="T1" fmla="*/ 6 h 60"/>
                <a:gd name="T2" fmla="*/ 41 w 59"/>
                <a:gd name="T3" fmla="*/ 30 h 60"/>
                <a:gd name="T4" fmla="*/ 41 w 59"/>
                <a:gd name="T5" fmla="*/ 36 h 60"/>
                <a:gd name="T6" fmla="*/ 47 w 59"/>
                <a:gd name="T7" fmla="*/ 42 h 60"/>
                <a:gd name="T8" fmla="*/ 53 w 59"/>
                <a:gd name="T9" fmla="*/ 54 h 60"/>
                <a:gd name="T10" fmla="*/ 53 w 59"/>
                <a:gd name="T11" fmla="*/ 60 h 60"/>
                <a:gd name="T12" fmla="*/ 47 w 59"/>
                <a:gd name="T13" fmla="*/ 54 h 60"/>
                <a:gd name="T14" fmla="*/ 35 w 59"/>
                <a:gd name="T15" fmla="*/ 48 h 60"/>
                <a:gd name="T16" fmla="*/ 23 w 59"/>
                <a:gd name="T17" fmla="*/ 36 h 60"/>
                <a:gd name="T18" fmla="*/ 17 w 59"/>
                <a:gd name="T19" fmla="*/ 30 h 60"/>
                <a:gd name="T20" fmla="*/ 0 w 59"/>
                <a:gd name="T21" fmla="*/ 0 h 60"/>
                <a:gd name="T22" fmla="*/ 59 w 59"/>
                <a:gd name="T23" fmla="*/ 6 h 60"/>
                <a:gd name="T24" fmla="*/ 59 w 59"/>
                <a:gd name="T25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8118" name="Freeform 22">
              <a:extLst>
                <a:ext uri="{FF2B5EF4-FFF2-40B4-BE49-F238E27FC236}">
                  <a16:creationId xmlns:a16="http://schemas.microsoft.com/office/drawing/2014/main" id="{3D03D1FA-A9A3-A622-4C4F-1045EFCAC5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>
                <a:gd name="T0" fmla="*/ 233 w 245"/>
                <a:gd name="T1" fmla="*/ 36 h 204"/>
                <a:gd name="T2" fmla="*/ 245 w 245"/>
                <a:gd name="T3" fmla="*/ 42 h 204"/>
                <a:gd name="T4" fmla="*/ 209 w 245"/>
                <a:gd name="T5" fmla="*/ 84 h 204"/>
                <a:gd name="T6" fmla="*/ 143 w 245"/>
                <a:gd name="T7" fmla="*/ 132 h 204"/>
                <a:gd name="T8" fmla="*/ 167 w 245"/>
                <a:gd name="T9" fmla="*/ 156 h 204"/>
                <a:gd name="T10" fmla="*/ 179 w 245"/>
                <a:gd name="T11" fmla="*/ 204 h 204"/>
                <a:gd name="T12" fmla="*/ 77 w 245"/>
                <a:gd name="T13" fmla="*/ 132 h 204"/>
                <a:gd name="T14" fmla="*/ 47 w 245"/>
                <a:gd name="T15" fmla="*/ 84 h 204"/>
                <a:gd name="T16" fmla="*/ 89 w 245"/>
                <a:gd name="T17" fmla="*/ 66 h 204"/>
                <a:gd name="T18" fmla="*/ 59 w 245"/>
                <a:gd name="T19" fmla="*/ 36 h 204"/>
                <a:gd name="T20" fmla="*/ 0 w 245"/>
                <a:gd name="T21" fmla="*/ 12 h 204"/>
                <a:gd name="T22" fmla="*/ 0 w 245"/>
                <a:gd name="T23" fmla="*/ 0 h 204"/>
                <a:gd name="T24" fmla="*/ 6 w 245"/>
                <a:gd name="T25" fmla="*/ 0 h 204"/>
                <a:gd name="T26" fmla="*/ 12 w 245"/>
                <a:gd name="T27" fmla="*/ 0 h 204"/>
                <a:gd name="T28" fmla="*/ 47 w 245"/>
                <a:gd name="T29" fmla="*/ 6 h 204"/>
                <a:gd name="T30" fmla="*/ 77 w 245"/>
                <a:gd name="T31" fmla="*/ 6 h 204"/>
                <a:gd name="T32" fmla="*/ 83 w 245"/>
                <a:gd name="T33" fmla="*/ 6 h 204"/>
                <a:gd name="T34" fmla="*/ 89 w 245"/>
                <a:gd name="T35" fmla="*/ 6 h 204"/>
                <a:gd name="T36" fmla="*/ 101 w 245"/>
                <a:gd name="T37" fmla="*/ 12 h 204"/>
                <a:gd name="T38" fmla="*/ 125 w 245"/>
                <a:gd name="T39" fmla="*/ 12 h 204"/>
                <a:gd name="T40" fmla="*/ 143 w 245"/>
                <a:gd name="T41" fmla="*/ 18 h 204"/>
                <a:gd name="T42" fmla="*/ 149 w 245"/>
                <a:gd name="T43" fmla="*/ 18 h 204"/>
                <a:gd name="T44" fmla="*/ 149 w 245"/>
                <a:gd name="T45" fmla="*/ 18 h 204"/>
                <a:gd name="T46" fmla="*/ 203 w 245"/>
                <a:gd name="T47" fmla="*/ 24 h 204"/>
                <a:gd name="T48" fmla="*/ 233 w 245"/>
                <a:gd name="T49" fmla="*/ 36 h 204"/>
                <a:gd name="T50" fmla="*/ 233 w 245"/>
                <a:gd name="T51" fmla="*/ 3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88119" name="Rectangle 23">
            <a:extLst>
              <a:ext uri="{FF2B5EF4-FFF2-40B4-BE49-F238E27FC236}">
                <a16:creationId xmlns:a16="http://schemas.microsoft.com/office/drawing/2014/main" id="{A0119E75-B4E8-5BBD-9EF9-22D01CA05A9F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88120" name="Rectangle 24">
            <a:extLst>
              <a:ext uri="{FF2B5EF4-FFF2-40B4-BE49-F238E27FC236}">
                <a16:creationId xmlns:a16="http://schemas.microsoft.com/office/drawing/2014/main" id="{1332B4CA-5B5B-62E9-E0AC-ACD7BC66DF47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88121" name="Rectangle 25">
            <a:extLst>
              <a:ext uri="{FF2B5EF4-FFF2-40B4-BE49-F238E27FC236}">
                <a16:creationId xmlns:a16="http://schemas.microsoft.com/office/drawing/2014/main" id="{3D6D897C-88B3-5E75-62D7-523D2BF68DBC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88122" name="Rectangle 26">
            <a:extLst>
              <a:ext uri="{FF2B5EF4-FFF2-40B4-BE49-F238E27FC236}">
                <a16:creationId xmlns:a16="http://schemas.microsoft.com/office/drawing/2014/main" id="{83A38151-C345-3D91-F6DC-EEDCB4686E1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65BD8DF-015A-4DE5-B52A-B56F5D56F36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8123" name="Rectangle 27">
            <a:extLst>
              <a:ext uri="{FF2B5EF4-FFF2-40B4-BE49-F238E27FC236}">
                <a16:creationId xmlns:a16="http://schemas.microsoft.com/office/drawing/2014/main" id="{1A63BBD6-6CAC-BA99-1339-F2F4E993AF3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8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8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19" grpId="0"/>
      <p:bldP spid="388120" grpId="0" build="p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0A2C-C7EC-805B-8945-3112AF2C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9EE9B-01F4-3D95-03F1-DCCBD8014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C630A-4E3E-410B-5D4D-21F8FBD2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C79D8-2632-90E4-A3FB-5D2B2317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12659-273D-06EC-981E-66620474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762342-A224-42E0-A247-42630A51A7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40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53ADA4-64AC-70FD-B7B2-CE4D9070A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2223B-0A4E-8711-D85F-6A07F8F1D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C2FF5-7901-0D56-CBC7-17AA8D47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0FFBC-EEA9-3E81-79EA-8221297C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46259-4C11-C8FF-63D4-FC0933F5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D4847-F253-4282-BC75-2E2FDAFB8B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4757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4D3E-8ECE-9A01-40C5-AC80C45A1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75823-26B9-AFDD-8444-995C4493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68A50-2362-FA64-B3D2-91E13145D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D13DE-D2DB-4628-B91B-D3942622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A9ECB-39A0-2E7B-4F3F-5D11C370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089D7-ED75-C0C8-6237-B3FF6B9C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36D9AA2-9AB9-45B5-8597-27150772C7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691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F756-CC5C-4166-2D1C-35B341A6F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1B5D6-C2FA-1C37-5DE7-AEA26ED7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5C578-05E8-CC02-55AB-903404D4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D7812-E985-22EA-DAF9-569C20EB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FB9B4-BE3A-DE51-3E78-10D67800D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1B6A3-9390-4821-9322-64DDFB15A9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80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407D-1F8C-A61C-20CE-45D9049DF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29738-6111-0873-CB15-DAF631F76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5924C-812D-4421-EC65-3ED2F022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DC5C7-49F4-E2E7-3CD1-AA295463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21D10-25C3-2BCC-67E7-781D4F03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A0B620-E62E-492A-A794-D0B6531B90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1320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5F67-F0AA-314B-4915-C8E4E0B1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6D4A3-2741-2289-9783-DF27EE4B4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7B6CD-0D90-A65C-6EFD-F055993A5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666AF-4D69-7A00-3033-333D15BC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8B6C4-639E-C6DC-B1B9-4A5643D5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9D0BD-2EE6-0403-88E1-B3380D37D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C56F30-609A-412E-A746-CF1E2E8DB7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9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92349-6C1D-368C-4D4A-DC1150E84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40456-F854-3B3E-C2B9-F82843D3D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3E511-004E-AD4B-BD8C-1A26016FB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EA2F4-41EC-A426-C9F6-C015433B5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78F8A-14E0-2C2D-F353-D8330F0B4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04FA74-6EFB-C08C-A59E-DF22353C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F3F13F-9FDC-6716-10F3-72D86C7E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CED515-D0F5-6B47-3F3C-51A7A4FA4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F1E474-F0CC-4FCB-8049-1B9E181145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256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6B9CB-5127-3473-1C02-874D2779B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352B18-00CC-79CA-EE60-CF1C72CE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4AFBF-CE8F-31A5-2145-2DFF5E9DE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08C05-8586-B17A-D0D9-7130AC71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01A77-1976-4F22-B7D1-605CB3954C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195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3912C-1D2F-5CD7-F2D1-20E13B657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7C7031-D7C7-5546-D51A-55C685ED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6FFF4-1037-BE61-8C3D-BCF5088D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C396F2-92B8-4A94-B924-916BB40168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467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1232-D80B-E51F-200C-9C6302A6B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26B3B-D153-30DF-06DF-B4006403A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7F2A9-7816-8407-6B1E-0408D7AB8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21765-90FE-C465-42F4-F3C3F8C2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F3CBE-CC9B-311D-F7DC-2365966F1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3E1B9-B9DA-5A89-D089-2F059D6F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1CD1B-8989-4748-9C21-0C32C9AB9A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93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86065-9404-5B91-E981-D1F820E39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A2E26-220B-ABB7-2376-92627200C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7F7E1-303D-F09A-2A16-928B71A84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82D67-5D5F-E928-851C-BBB7047CF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40249-BB7E-EA35-04CF-FB56FFEE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3853C-4926-9C18-8C63-59637CAC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1CFDE7-5B9A-477B-AD86-0F2BE2C549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946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075" name="Group 3">
            <a:extLst>
              <a:ext uri="{FF2B5EF4-FFF2-40B4-BE49-F238E27FC236}">
                <a16:creationId xmlns:a16="http://schemas.microsoft.com/office/drawing/2014/main" id="{1390E958-1171-64F0-9B34-15C2E78242F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87076" name="Freeform 4">
              <a:extLst>
                <a:ext uri="{FF2B5EF4-FFF2-40B4-BE49-F238E27FC236}">
                  <a16:creationId xmlns:a16="http://schemas.microsoft.com/office/drawing/2014/main" id="{D2C5B480-C2D7-ED61-1E7D-99FA872761B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>
                <a:gd name="T0" fmla="*/ 6027 w 6027"/>
                <a:gd name="T1" fmla="*/ 2296 h 2296"/>
                <a:gd name="T2" fmla="*/ 0 w 6027"/>
                <a:gd name="T3" fmla="*/ 2296 h 2296"/>
                <a:gd name="T4" fmla="*/ 0 w 6027"/>
                <a:gd name="T5" fmla="*/ 0 h 2296"/>
                <a:gd name="T6" fmla="*/ 6027 w 6027"/>
                <a:gd name="T7" fmla="*/ 0 h 2296"/>
                <a:gd name="T8" fmla="*/ 6027 w 6027"/>
                <a:gd name="T9" fmla="*/ 2296 h 2296"/>
                <a:gd name="T10" fmla="*/ 6027 w 6027"/>
                <a:gd name="T11" fmla="*/ 2296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7077" name="Freeform 5">
              <a:extLst>
                <a:ext uri="{FF2B5EF4-FFF2-40B4-BE49-F238E27FC236}">
                  <a16:creationId xmlns:a16="http://schemas.microsoft.com/office/drawing/2014/main" id="{9FAFFA1B-338A-6AC2-4FE5-294220BDAF8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>
                <a:gd name="T0" fmla="*/ 6027 w 6027"/>
                <a:gd name="T1" fmla="*/ 2296 h 2296"/>
                <a:gd name="T2" fmla="*/ 0 w 6027"/>
                <a:gd name="T3" fmla="*/ 2296 h 2296"/>
                <a:gd name="T4" fmla="*/ 0 w 6027"/>
                <a:gd name="T5" fmla="*/ 0 h 2296"/>
                <a:gd name="T6" fmla="*/ 6027 w 6027"/>
                <a:gd name="T7" fmla="*/ 0 h 2296"/>
                <a:gd name="T8" fmla="*/ 6027 w 6027"/>
                <a:gd name="T9" fmla="*/ 2296 h 2296"/>
                <a:gd name="T10" fmla="*/ 6027 w 6027"/>
                <a:gd name="T11" fmla="*/ 2296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87078" name="Freeform 6">
            <a:extLst>
              <a:ext uri="{FF2B5EF4-FFF2-40B4-BE49-F238E27FC236}">
                <a16:creationId xmlns:a16="http://schemas.microsoft.com/office/drawing/2014/main" id="{99006420-0734-BB11-D0D1-BEEB99B4DA38}"/>
              </a:ext>
            </a:extLst>
          </p:cNvPr>
          <p:cNvSpPr>
            <a:spLocks/>
          </p:cNvSpPr>
          <p:nvPr/>
        </p:nvSpPr>
        <p:spPr bwMode="hidden">
          <a:xfrm>
            <a:off x="6248400" y="6262688"/>
            <a:ext cx="2895600" cy="609600"/>
          </a:xfrm>
          <a:custGeom>
            <a:avLst/>
            <a:gdLst>
              <a:gd name="T0" fmla="*/ 5748 w 5748"/>
              <a:gd name="T1" fmla="*/ 246 h 246"/>
              <a:gd name="T2" fmla="*/ 0 w 5748"/>
              <a:gd name="T3" fmla="*/ 246 h 246"/>
              <a:gd name="T4" fmla="*/ 0 w 5748"/>
              <a:gd name="T5" fmla="*/ 0 h 246"/>
              <a:gd name="T6" fmla="*/ 5748 w 5748"/>
              <a:gd name="T7" fmla="*/ 0 h 246"/>
              <a:gd name="T8" fmla="*/ 5748 w 5748"/>
              <a:gd name="T9" fmla="*/ 246 h 246"/>
              <a:gd name="T10" fmla="*/ 5748 w 5748"/>
              <a:gd name="T11" fmla="*/ 24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87079" name="Group 7">
            <a:extLst>
              <a:ext uri="{FF2B5EF4-FFF2-40B4-BE49-F238E27FC236}">
                <a16:creationId xmlns:a16="http://schemas.microsoft.com/office/drawing/2014/main" id="{08CB2278-830D-0882-91A7-8892BE79B8CE}"/>
              </a:ext>
            </a:extLst>
          </p:cNvPr>
          <p:cNvGrpSpPr>
            <a:grpSpLocks/>
          </p:cNvGrpSpPr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387080" name="Freeform 8">
              <a:extLst>
                <a:ext uri="{FF2B5EF4-FFF2-40B4-BE49-F238E27FC236}">
                  <a16:creationId xmlns:a16="http://schemas.microsoft.com/office/drawing/2014/main" id="{5A93207D-3A43-4A00-732A-49D82C4D0530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>
                <a:gd name="T0" fmla="*/ 3132 w 3240"/>
                <a:gd name="T1" fmla="*/ 469 h 536"/>
                <a:gd name="T2" fmla="*/ 2995 w 3240"/>
                <a:gd name="T3" fmla="*/ 395 h 536"/>
                <a:gd name="T4" fmla="*/ 2911 w 3240"/>
                <a:gd name="T5" fmla="*/ 375 h 536"/>
                <a:gd name="T6" fmla="*/ 2678 w 3240"/>
                <a:gd name="T7" fmla="*/ 228 h 536"/>
                <a:gd name="T8" fmla="*/ 2553 w 3240"/>
                <a:gd name="T9" fmla="*/ 74 h 536"/>
                <a:gd name="T10" fmla="*/ 2457 w 3240"/>
                <a:gd name="T11" fmla="*/ 7 h 536"/>
                <a:gd name="T12" fmla="*/ 2403 w 3240"/>
                <a:gd name="T13" fmla="*/ 47 h 536"/>
                <a:gd name="T14" fmla="*/ 2289 w 3240"/>
                <a:gd name="T15" fmla="*/ 74 h 536"/>
                <a:gd name="T16" fmla="*/ 2134 w 3240"/>
                <a:gd name="T17" fmla="*/ 74 h 536"/>
                <a:gd name="T18" fmla="*/ 2044 w 3240"/>
                <a:gd name="T19" fmla="*/ 128 h 536"/>
                <a:gd name="T20" fmla="*/ 1775 w 3240"/>
                <a:gd name="T21" fmla="*/ 222 h 536"/>
                <a:gd name="T22" fmla="*/ 1602 w 3240"/>
                <a:gd name="T23" fmla="*/ 181 h 536"/>
                <a:gd name="T24" fmla="*/ 1560 w 3240"/>
                <a:gd name="T25" fmla="*/ 101 h 536"/>
                <a:gd name="T26" fmla="*/ 1542 w 3240"/>
                <a:gd name="T27" fmla="*/ 87 h 536"/>
                <a:gd name="T28" fmla="*/ 1446 w 3240"/>
                <a:gd name="T29" fmla="*/ 60 h 536"/>
                <a:gd name="T30" fmla="*/ 1375 w 3240"/>
                <a:gd name="T31" fmla="*/ 74 h 536"/>
                <a:gd name="T32" fmla="*/ 1309 w 3240"/>
                <a:gd name="T33" fmla="*/ 87 h 536"/>
                <a:gd name="T34" fmla="*/ 1243 w 3240"/>
                <a:gd name="T35" fmla="*/ 13 h 536"/>
                <a:gd name="T36" fmla="*/ 1225 w 3240"/>
                <a:gd name="T37" fmla="*/ 0 h 536"/>
                <a:gd name="T38" fmla="*/ 1189 w 3240"/>
                <a:gd name="T39" fmla="*/ 0 h 536"/>
                <a:gd name="T40" fmla="*/ 1106 w 3240"/>
                <a:gd name="T41" fmla="*/ 34 h 536"/>
                <a:gd name="T42" fmla="*/ 1106 w 3240"/>
                <a:gd name="T43" fmla="*/ 34 h 536"/>
                <a:gd name="T44" fmla="*/ 1094 w 3240"/>
                <a:gd name="T45" fmla="*/ 40 h 536"/>
                <a:gd name="T46" fmla="*/ 1070 w 3240"/>
                <a:gd name="T47" fmla="*/ 54 h 536"/>
                <a:gd name="T48" fmla="*/ 1034 w 3240"/>
                <a:gd name="T49" fmla="*/ 74 h 536"/>
                <a:gd name="T50" fmla="*/ 1004 w 3240"/>
                <a:gd name="T51" fmla="*/ 74 h 536"/>
                <a:gd name="T52" fmla="*/ 986 w 3240"/>
                <a:gd name="T53" fmla="*/ 74 h 536"/>
                <a:gd name="T54" fmla="*/ 956 w 3240"/>
                <a:gd name="T55" fmla="*/ 81 h 536"/>
                <a:gd name="T56" fmla="*/ 920 w 3240"/>
                <a:gd name="T57" fmla="*/ 94 h 536"/>
                <a:gd name="T58" fmla="*/ 884 w 3240"/>
                <a:gd name="T59" fmla="*/ 107 h 536"/>
                <a:gd name="T60" fmla="*/ 843 w 3240"/>
                <a:gd name="T61" fmla="*/ 128 h 536"/>
                <a:gd name="T62" fmla="*/ 813 w 3240"/>
                <a:gd name="T63" fmla="*/ 141 h 536"/>
                <a:gd name="T64" fmla="*/ 789 w 3240"/>
                <a:gd name="T65" fmla="*/ 148 h 536"/>
                <a:gd name="T66" fmla="*/ 783 w 3240"/>
                <a:gd name="T67" fmla="*/ 154 h 536"/>
                <a:gd name="T68" fmla="*/ 556 w 3240"/>
                <a:gd name="T69" fmla="*/ 228 h 536"/>
                <a:gd name="T70" fmla="*/ 394 w 3240"/>
                <a:gd name="T71" fmla="*/ 294 h 536"/>
                <a:gd name="T72" fmla="*/ 107 w 3240"/>
                <a:gd name="T73" fmla="*/ 462 h 536"/>
                <a:gd name="T74" fmla="*/ 0 w 3240"/>
                <a:gd name="T75" fmla="*/ 536 h 536"/>
                <a:gd name="T76" fmla="*/ 3240 w 3240"/>
                <a:gd name="T77" fmla="*/ 536 h 536"/>
                <a:gd name="T78" fmla="*/ 3132 w 3240"/>
                <a:gd name="T79" fmla="*/ 469 h 536"/>
                <a:gd name="T80" fmla="*/ 3132 w 3240"/>
                <a:gd name="T81" fmla="*/ 469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387081" name="Group 9">
              <a:extLst>
                <a:ext uri="{FF2B5EF4-FFF2-40B4-BE49-F238E27FC236}">
                  <a16:creationId xmlns:a16="http://schemas.microsoft.com/office/drawing/2014/main" id="{C29B2B3F-810B-DCCC-3ABC-55C17DFE55E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387082" name="Freeform 10">
                <a:extLst>
                  <a:ext uri="{FF2B5EF4-FFF2-40B4-BE49-F238E27FC236}">
                    <a16:creationId xmlns:a16="http://schemas.microsoft.com/office/drawing/2014/main" id="{7FE8E7D0-FD4F-165F-1230-0D169B057C4D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>
                  <a:gd name="T0" fmla="*/ 636 w 996"/>
                  <a:gd name="T1" fmla="*/ 373 h 533"/>
                  <a:gd name="T2" fmla="*/ 495 w 996"/>
                  <a:gd name="T3" fmla="*/ 370 h 533"/>
                  <a:gd name="T4" fmla="*/ 280 w 996"/>
                  <a:gd name="T5" fmla="*/ 249 h 533"/>
                  <a:gd name="T6" fmla="*/ 127 w 996"/>
                  <a:gd name="T7" fmla="*/ 66 h 533"/>
                  <a:gd name="T8" fmla="*/ 0 w 996"/>
                  <a:gd name="T9" fmla="*/ 0 h 533"/>
                  <a:gd name="T10" fmla="*/ 22 w 996"/>
                  <a:gd name="T11" fmla="*/ 26 h 533"/>
                  <a:gd name="T12" fmla="*/ 0 w 996"/>
                  <a:gd name="T13" fmla="*/ 65 h 533"/>
                  <a:gd name="T14" fmla="*/ 30 w 996"/>
                  <a:gd name="T15" fmla="*/ 119 h 533"/>
                  <a:gd name="T16" fmla="*/ 75 w 996"/>
                  <a:gd name="T17" fmla="*/ 243 h 533"/>
                  <a:gd name="T18" fmla="*/ 45 w 996"/>
                  <a:gd name="T19" fmla="*/ 422 h 533"/>
                  <a:gd name="T20" fmla="*/ 200 w 996"/>
                  <a:gd name="T21" fmla="*/ 329 h 533"/>
                  <a:gd name="T22" fmla="*/ 612 w 996"/>
                  <a:gd name="T23" fmla="*/ 533 h 533"/>
                  <a:gd name="T24" fmla="*/ 996 w 996"/>
                  <a:gd name="T25" fmla="*/ 529 h 533"/>
                  <a:gd name="T26" fmla="*/ 828 w 996"/>
                  <a:gd name="T27" fmla="*/ 473 h 533"/>
                  <a:gd name="T28" fmla="*/ 636 w 996"/>
                  <a:gd name="T29" fmla="*/ 37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7083" name="Freeform 11">
                <a:extLst>
                  <a:ext uri="{FF2B5EF4-FFF2-40B4-BE49-F238E27FC236}">
                    <a16:creationId xmlns:a16="http://schemas.microsoft.com/office/drawing/2014/main" id="{9D6DE95F-3ED4-0158-7F77-7B1B6BF69A13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>
                  <a:gd name="T0" fmla="*/ 36 w 186"/>
                  <a:gd name="T1" fmla="*/ 0 h 353"/>
                  <a:gd name="T2" fmla="*/ 54 w 186"/>
                  <a:gd name="T3" fmla="*/ 18 h 353"/>
                  <a:gd name="T4" fmla="*/ 24 w 186"/>
                  <a:gd name="T5" fmla="*/ 30 h 353"/>
                  <a:gd name="T6" fmla="*/ 18 w 186"/>
                  <a:gd name="T7" fmla="*/ 66 h 353"/>
                  <a:gd name="T8" fmla="*/ 42 w 186"/>
                  <a:gd name="T9" fmla="*/ 114 h 353"/>
                  <a:gd name="T10" fmla="*/ 48 w 186"/>
                  <a:gd name="T11" fmla="*/ 162 h 353"/>
                  <a:gd name="T12" fmla="*/ 0 w 186"/>
                  <a:gd name="T13" fmla="*/ 353 h 353"/>
                  <a:gd name="T14" fmla="*/ 54 w 186"/>
                  <a:gd name="T15" fmla="*/ 233 h 353"/>
                  <a:gd name="T16" fmla="*/ 84 w 186"/>
                  <a:gd name="T17" fmla="*/ 216 h 353"/>
                  <a:gd name="T18" fmla="*/ 126 w 186"/>
                  <a:gd name="T19" fmla="*/ 126 h 353"/>
                  <a:gd name="T20" fmla="*/ 144 w 186"/>
                  <a:gd name="T21" fmla="*/ 120 h 353"/>
                  <a:gd name="T22" fmla="*/ 144 w 186"/>
                  <a:gd name="T23" fmla="*/ 90 h 353"/>
                  <a:gd name="T24" fmla="*/ 186 w 186"/>
                  <a:gd name="T25" fmla="*/ 66 h 353"/>
                  <a:gd name="T26" fmla="*/ 162 w 186"/>
                  <a:gd name="T27" fmla="*/ 60 h 353"/>
                  <a:gd name="T28" fmla="*/ 36 w 186"/>
                  <a:gd name="T29" fmla="*/ 0 h 353"/>
                  <a:gd name="T30" fmla="*/ 36 w 186"/>
                  <a:gd name="T31" fmla="*/ 0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7084" name="Freeform 12">
                <a:extLst>
                  <a:ext uri="{FF2B5EF4-FFF2-40B4-BE49-F238E27FC236}">
                    <a16:creationId xmlns:a16="http://schemas.microsoft.com/office/drawing/2014/main" id="{8E878E60-347E-D068-D547-D0F774853602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>
                  <a:gd name="T0" fmla="*/ 18 w 378"/>
                  <a:gd name="T1" fmla="*/ 0 h 271"/>
                  <a:gd name="T2" fmla="*/ 12 w 378"/>
                  <a:gd name="T3" fmla="*/ 13 h 271"/>
                  <a:gd name="T4" fmla="*/ 0 w 378"/>
                  <a:gd name="T5" fmla="*/ 40 h 271"/>
                  <a:gd name="T6" fmla="*/ 60 w 378"/>
                  <a:gd name="T7" fmla="*/ 121 h 271"/>
                  <a:gd name="T8" fmla="*/ 310 w 378"/>
                  <a:gd name="T9" fmla="*/ 271 h 271"/>
                  <a:gd name="T10" fmla="*/ 290 w 378"/>
                  <a:gd name="T11" fmla="*/ 139 h 271"/>
                  <a:gd name="T12" fmla="*/ 378 w 378"/>
                  <a:gd name="T13" fmla="*/ 76 h 271"/>
                  <a:gd name="T14" fmla="*/ 251 w 378"/>
                  <a:gd name="T15" fmla="*/ 94 h 271"/>
                  <a:gd name="T16" fmla="*/ 90 w 378"/>
                  <a:gd name="T17" fmla="*/ 54 h 271"/>
                  <a:gd name="T18" fmla="*/ 18 w 378"/>
                  <a:gd name="T19" fmla="*/ 0 h 271"/>
                  <a:gd name="T20" fmla="*/ 18 w 378"/>
                  <a:gd name="T2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7085" name="Freeform 13">
                <a:extLst>
                  <a:ext uri="{FF2B5EF4-FFF2-40B4-BE49-F238E27FC236}">
                    <a16:creationId xmlns:a16="http://schemas.microsoft.com/office/drawing/2014/main" id="{108E7F2E-DA01-AD02-5B0E-F775BB038974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>
                  <a:gd name="T0" fmla="*/ 114 w 155"/>
                  <a:gd name="T1" fmla="*/ 0 h 66"/>
                  <a:gd name="T2" fmla="*/ 0 w 155"/>
                  <a:gd name="T3" fmla="*/ 0 h 66"/>
                  <a:gd name="T4" fmla="*/ 0 w 155"/>
                  <a:gd name="T5" fmla="*/ 0 h 66"/>
                  <a:gd name="T6" fmla="*/ 6 w 155"/>
                  <a:gd name="T7" fmla="*/ 6 h 66"/>
                  <a:gd name="T8" fmla="*/ 6 w 155"/>
                  <a:gd name="T9" fmla="*/ 18 h 66"/>
                  <a:gd name="T10" fmla="*/ 0 w 155"/>
                  <a:gd name="T11" fmla="*/ 24 h 66"/>
                  <a:gd name="T12" fmla="*/ 78 w 155"/>
                  <a:gd name="T13" fmla="*/ 60 h 66"/>
                  <a:gd name="T14" fmla="*/ 96 w 155"/>
                  <a:gd name="T15" fmla="*/ 42 h 66"/>
                  <a:gd name="T16" fmla="*/ 155 w 155"/>
                  <a:gd name="T17" fmla="*/ 66 h 66"/>
                  <a:gd name="T18" fmla="*/ 126 w 155"/>
                  <a:gd name="T19" fmla="*/ 24 h 66"/>
                  <a:gd name="T20" fmla="*/ 149 w 155"/>
                  <a:gd name="T21" fmla="*/ 0 h 66"/>
                  <a:gd name="T22" fmla="*/ 114 w 155"/>
                  <a:gd name="T23" fmla="*/ 0 h 66"/>
                  <a:gd name="T24" fmla="*/ 114 w 155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7086" name="Freeform 14">
                <a:extLst>
                  <a:ext uri="{FF2B5EF4-FFF2-40B4-BE49-F238E27FC236}">
                    <a16:creationId xmlns:a16="http://schemas.microsoft.com/office/drawing/2014/main" id="{81D61A10-5FDC-81FA-9F1F-22DA1C682D52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>
                  <a:gd name="T0" fmla="*/ 6 w 42"/>
                  <a:gd name="T1" fmla="*/ 36 h 72"/>
                  <a:gd name="T2" fmla="*/ 0 w 42"/>
                  <a:gd name="T3" fmla="*/ 18 h 72"/>
                  <a:gd name="T4" fmla="*/ 12 w 42"/>
                  <a:gd name="T5" fmla="*/ 6 h 72"/>
                  <a:gd name="T6" fmla="*/ 0 w 42"/>
                  <a:gd name="T7" fmla="*/ 6 h 72"/>
                  <a:gd name="T8" fmla="*/ 12 w 42"/>
                  <a:gd name="T9" fmla="*/ 6 h 72"/>
                  <a:gd name="T10" fmla="*/ 24 w 42"/>
                  <a:gd name="T11" fmla="*/ 6 h 72"/>
                  <a:gd name="T12" fmla="*/ 36 w 42"/>
                  <a:gd name="T13" fmla="*/ 6 h 72"/>
                  <a:gd name="T14" fmla="*/ 42 w 42"/>
                  <a:gd name="T15" fmla="*/ 0 h 72"/>
                  <a:gd name="T16" fmla="*/ 30 w 42"/>
                  <a:gd name="T17" fmla="*/ 18 h 72"/>
                  <a:gd name="T18" fmla="*/ 42 w 42"/>
                  <a:gd name="T19" fmla="*/ 48 h 72"/>
                  <a:gd name="T20" fmla="*/ 12 w 42"/>
                  <a:gd name="T21" fmla="*/ 72 h 72"/>
                  <a:gd name="T22" fmla="*/ 6 w 42"/>
                  <a:gd name="T23" fmla="*/ 36 h 72"/>
                  <a:gd name="T24" fmla="*/ 6 w 42"/>
                  <a:gd name="T25" fmla="*/ 3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87087" name="Freeform 15">
              <a:extLst>
                <a:ext uri="{FF2B5EF4-FFF2-40B4-BE49-F238E27FC236}">
                  <a16:creationId xmlns:a16="http://schemas.microsoft.com/office/drawing/2014/main" id="{C1EEFBEB-D3DB-416A-100E-3FC4C643BDA6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>
                <a:gd name="T0" fmla="*/ 3976 w 3976"/>
                <a:gd name="T1" fmla="*/ 527 h 527"/>
                <a:gd name="T2" fmla="*/ 3970 w 3976"/>
                <a:gd name="T3" fmla="*/ 527 h 527"/>
                <a:gd name="T4" fmla="*/ 3844 w 3976"/>
                <a:gd name="T5" fmla="*/ 509 h 527"/>
                <a:gd name="T6" fmla="*/ 2487 w 3976"/>
                <a:gd name="T7" fmla="*/ 305 h 527"/>
                <a:gd name="T8" fmla="*/ 2039 w 3976"/>
                <a:gd name="T9" fmla="*/ 36 h 527"/>
                <a:gd name="T10" fmla="*/ 1907 w 3976"/>
                <a:gd name="T11" fmla="*/ 24 h 527"/>
                <a:gd name="T12" fmla="*/ 1883 w 3976"/>
                <a:gd name="T13" fmla="*/ 54 h 527"/>
                <a:gd name="T14" fmla="*/ 1859 w 3976"/>
                <a:gd name="T15" fmla="*/ 54 h 527"/>
                <a:gd name="T16" fmla="*/ 1830 w 3976"/>
                <a:gd name="T17" fmla="*/ 30 h 527"/>
                <a:gd name="T18" fmla="*/ 1704 w 3976"/>
                <a:gd name="T19" fmla="*/ 102 h 527"/>
                <a:gd name="T20" fmla="*/ 1608 w 3976"/>
                <a:gd name="T21" fmla="*/ 126 h 527"/>
                <a:gd name="T22" fmla="*/ 1561 w 3976"/>
                <a:gd name="T23" fmla="*/ 132 h 527"/>
                <a:gd name="T24" fmla="*/ 1495 w 3976"/>
                <a:gd name="T25" fmla="*/ 102 h 527"/>
                <a:gd name="T26" fmla="*/ 1357 w 3976"/>
                <a:gd name="T27" fmla="*/ 126 h 527"/>
                <a:gd name="T28" fmla="*/ 1285 w 3976"/>
                <a:gd name="T29" fmla="*/ 24 h 527"/>
                <a:gd name="T30" fmla="*/ 1280 w 3976"/>
                <a:gd name="T31" fmla="*/ 18 h 527"/>
                <a:gd name="T32" fmla="*/ 1262 w 3976"/>
                <a:gd name="T33" fmla="*/ 12 h 527"/>
                <a:gd name="T34" fmla="*/ 1238 w 3976"/>
                <a:gd name="T35" fmla="*/ 6 h 527"/>
                <a:gd name="T36" fmla="*/ 1220 w 3976"/>
                <a:gd name="T37" fmla="*/ 0 h 527"/>
                <a:gd name="T38" fmla="*/ 1196 w 3976"/>
                <a:gd name="T39" fmla="*/ 0 h 527"/>
                <a:gd name="T40" fmla="*/ 1166 w 3976"/>
                <a:gd name="T41" fmla="*/ 0 h 527"/>
                <a:gd name="T42" fmla="*/ 1142 w 3976"/>
                <a:gd name="T43" fmla="*/ 0 h 527"/>
                <a:gd name="T44" fmla="*/ 1136 w 3976"/>
                <a:gd name="T45" fmla="*/ 0 h 527"/>
                <a:gd name="T46" fmla="*/ 1130 w 3976"/>
                <a:gd name="T47" fmla="*/ 0 h 527"/>
                <a:gd name="T48" fmla="*/ 1124 w 3976"/>
                <a:gd name="T49" fmla="*/ 6 h 527"/>
                <a:gd name="T50" fmla="*/ 1118 w 3976"/>
                <a:gd name="T51" fmla="*/ 12 h 527"/>
                <a:gd name="T52" fmla="*/ 1100 w 3976"/>
                <a:gd name="T53" fmla="*/ 18 h 527"/>
                <a:gd name="T54" fmla="*/ 1088 w 3976"/>
                <a:gd name="T55" fmla="*/ 18 h 527"/>
                <a:gd name="T56" fmla="*/ 1070 w 3976"/>
                <a:gd name="T57" fmla="*/ 24 h 527"/>
                <a:gd name="T58" fmla="*/ 1052 w 3976"/>
                <a:gd name="T59" fmla="*/ 30 h 527"/>
                <a:gd name="T60" fmla="*/ 1034 w 3976"/>
                <a:gd name="T61" fmla="*/ 36 h 527"/>
                <a:gd name="T62" fmla="*/ 1028 w 3976"/>
                <a:gd name="T63" fmla="*/ 42 h 527"/>
                <a:gd name="T64" fmla="*/ 969 w 3976"/>
                <a:gd name="T65" fmla="*/ 60 h 527"/>
                <a:gd name="T66" fmla="*/ 921 w 3976"/>
                <a:gd name="T67" fmla="*/ 72 h 527"/>
                <a:gd name="T68" fmla="*/ 855 w 3976"/>
                <a:gd name="T69" fmla="*/ 48 h 527"/>
                <a:gd name="T70" fmla="*/ 825 w 3976"/>
                <a:gd name="T71" fmla="*/ 48 h 527"/>
                <a:gd name="T72" fmla="*/ 759 w 3976"/>
                <a:gd name="T73" fmla="*/ 72 h 527"/>
                <a:gd name="T74" fmla="*/ 735 w 3976"/>
                <a:gd name="T75" fmla="*/ 72 h 527"/>
                <a:gd name="T76" fmla="*/ 706 w 3976"/>
                <a:gd name="T77" fmla="*/ 60 h 527"/>
                <a:gd name="T78" fmla="*/ 640 w 3976"/>
                <a:gd name="T79" fmla="*/ 60 h 527"/>
                <a:gd name="T80" fmla="*/ 544 w 3976"/>
                <a:gd name="T81" fmla="*/ 72 h 527"/>
                <a:gd name="T82" fmla="*/ 389 w 3976"/>
                <a:gd name="T83" fmla="*/ 18 h 527"/>
                <a:gd name="T84" fmla="*/ 323 w 3976"/>
                <a:gd name="T85" fmla="*/ 60 h 527"/>
                <a:gd name="T86" fmla="*/ 317 w 3976"/>
                <a:gd name="T87" fmla="*/ 60 h 527"/>
                <a:gd name="T88" fmla="*/ 305 w 3976"/>
                <a:gd name="T89" fmla="*/ 72 h 527"/>
                <a:gd name="T90" fmla="*/ 287 w 3976"/>
                <a:gd name="T91" fmla="*/ 78 h 527"/>
                <a:gd name="T92" fmla="*/ 263 w 3976"/>
                <a:gd name="T93" fmla="*/ 90 h 527"/>
                <a:gd name="T94" fmla="*/ 203 w 3976"/>
                <a:gd name="T95" fmla="*/ 120 h 527"/>
                <a:gd name="T96" fmla="*/ 149 w 3976"/>
                <a:gd name="T97" fmla="*/ 150 h 527"/>
                <a:gd name="T98" fmla="*/ 78 w 3976"/>
                <a:gd name="T99" fmla="*/ 168 h 527"/>
                <a:gd name="T100" fmla="*/ 0 w 3976"/>
                <a:gd name="T101" fmla="*/ 180 h 527"/>
                <a:gd name="T102" fmla="*/ 0 w 3976"/>
                <a:gd name="T103" fmla="*/ 527 h 527"/>
                <a:gd name="T104" fmla="*/ 1010 w 3976"/>
                <a:gd name="T105" fmla="*/ 527 h 527"/>
                <a:gd name="T106" fmla="*/ 3725 w 3976"/>
                <a:gd name="T107" fmla="*/ 527 h 527"/>
                <a:gd name="T108" fmla="*/ 3976 w 3976"/>
                <a:gd name="T109" fmla="*/ 527 h 527"/>
                <a:gd name="T110" fmla="*/ 3976 w 3976"/>
                <a:gd name="T111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87088" name="Group 16">
            <a:extLst>
              <a:ext uri="{FF2B5EF4-FFF2-40B4-BE49-F238E27FC236}">
                <a16:creationId xmlns:a16="http://schemas.microsoft.com/office/drawing/2014/main" id="{1E849380-9576-B077-142F-0BBC05D4CD1C}"/>
              </a:ext>
            </a:extLst>
          </p:cNvPr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387089" name="Freeform 17">
              <a:extLst>
                <a:ext uri="{FF2B5EF4-FFF2-40B4-BE49-F238E27FC236}">
                  <a16:creationId xmlns:a16="http://schemas.microsoft.com/office/drawing/2014/main" id="{18DF1DE5-DF3F-B175-7E5D-88140F50C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>
                <a:gd name="T0" fmla="*/ 24 w 365"/>
                <a:gd name="T1" fmla="*/ 24 h 287"/>
                <a:gd name="T2" fmla="*/ 0 w 365"/>
                <a:gd name="T3" fmla="*/ 60 h 287"/>
                <a:gd name="T4" fmla="*/ 66 w 365"/>
                <a:gd name="T5" fmla="*/ 108 h 287"/>
                <a:gd name="T6" fmla="*/ 143 w 365"/>
                <a:gd name="T7" fmla="*/ 180 h 287"/>
                <a:gd name="T8" fmla="*/ 191 w 365"/>
                <a:gd name="T9" fmla="*/ 168 h 287"/>
                <a:gd name="T10" fmla="*/ 341 w 365"/>
                <a:gd name="T11" fmla="*/ 287 h 287"/>
                <a:gd name="T12" fmla="*/ 305 w 365"/>
                <a:gd name="T13" fmla="*/ 174 h 287"/>
                <a:gd name="T14" fmla="*/ 365 w 365"/>
                <a:gd name="T15" fmla="*/ 132 h 287"/>
                <a:gd name="T16" fmla="*/ 359 w 365"/>
                <a:gd name="T17" fmla="*/ 126 h 287"/>
                <a:gd name="T18" fmla="*/ 335 w 365"/>
                <a:gd name="T19" fmla="*/ 114 h 287"/>
                <a:gd name="T20" fmla="*/ 299 w 365"/>
                <a:gd name="T21" fmla="*/ 90 h 287"/>
                <a:gd name="T22" fmla="*/ 257 w 365"/>
                <a:gd name="T23" fmla="*/ 72 h 287"/>
                <a:gd name="T24" fmla="*/ 215 w 365"/>
                <a:gd name="T25" fmla="*/ 54 h 287"/>
                <a:gd name="T26" fmla="*/ 173 w 365"/>
                <a:gd name="T27" fmla="*/ 36 h 287"/>
                <a:gd name="T28" fmla="*/ 143 w 365"/>
                <a:gd name="T29" fmla="*/ 24 h 287"/>
                <a:gd name="T30" fmla="*/ 131 w 365"/>
                <a:gd name="T31" fmla="*/ 18 h 287"/>
                <a:gd name="T32" fmla="*/ 107 w 365"/>
                <a:gd name="T33" fmla="*/ 18 h 287"/>
                <a:gd name="T34" fmla="*/ 95 w 365"/>
                <a:gd name="T35" fmla="*/ 18 h 287"/>
                <a:gd name="T36" fmla="*/ 72 w 365"/>
                <a:gd name="T37" fmla="*/ 12 h 287"/>
                <a:gd name="T38" fmla="*/ 66 w 365"/>
                <a:gd name="T39" fmla="*/ 12 h 287"/>
                <a:gd name="T40" fmla="*/ 54 w 365"/>
                <a:gd name="T41" fmla="*/ 6 h 287"/>
                <a:gd name="T42" fmla="*/ 42 w 365"/>
                <a:gd name="T43" fmla="*/ 0 h 287"/>
                <a:gd name="T44" fmla="*/ 30 w 365"/>
                <a:gd name="T45" fmla="*/ 0 h 287"/>
                <a:gd name="T46" fmla="*/ 24 w 365"/>
                <a:gd name="T47" fmla="*/ 24 h 287"/>
                <a:gd name="T48" fmla="*/ 24 w 365"/>
                <a:gd name="T49" fmla="*/ 2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7090" name="Freeform 18">
              <a:extLst>
                <a:ext uri="{FF2B5EF4-FFF2-40B4-BE49-F238E27FC236}">
                  <a16:creationId xmlns:a16="http://schemas.microsoft.com/office/drawing/2014/main" id="{666A5D5D-1EC7-8596-1AC4-97D781F28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>
                <a:gd name="T0" fmla="*/ 186 w 2033"/>
                <a:gd name="T1" fmla="*/ 18 h 499"/>
                <a:gd name="T2" fmla="*/ 138 w 2033"/>
                <a:gd name="T3" fmla="*/ 6 h 499"/>
                <a:gd name="T4" fmla="*/ 96 w 2033"/>
                <a:gd name="T5" fmla="*/ 0 h 499"/>
                <a:gd name="T6" fmla="*/ 36 w 2033"/>
                <a:gd name="T7" fmla="*/ 0 h 499"/>
                <a:gd name="T8" fmla="*/ 12 w 2033"/>
                <a:gd name="T9" fmla="*/ 25 h 499"/>
                <a:gd name="T10" fmla="*/ 0 w 2033"/>
                <a:gd name="T11" fmla="*/ 128 h 499"/>
                <a:gd name="T12" fmla="*/ 60 w 2033"/>
                <a:gd name="T13" fmla="*/ 104 h 499"/>
                <a:gd name="T14" fmla="*/ 90 w 2033"/>
                <a:gd name="T15" fmla="*/ 134 h 499"/>
                <a:gd name="T16" fmla="*/ 150 w 2033"/>
                <a:gd name="T17" fmla="*/ 153 h 499"/>
                <a:gd name="T18" fmla="*/ 209 w 2033"/>
                <a:gd name="T19" fmla="*/ 273 h 499"/>
                <a:gd name="T20" fmla="*/ 401 w 2033"/>
                <a:gd name="T21" fmla="*/ 359 h 499"/>
                <a:gd name="T22" fmla="*/ 777 w 2033"/>
                <a:gd name="T23" fmla="*/ 359 h 499"/>
                <a:gd name="T24" fmla="*/ 2033 w 2033"/>
                <a:gd name="T25" fmla="*/ 499 h 499"/>
                <a:gd name="T26" fmla="*/ 2033 w 2033"/>
                <a:gd name="T27" fmla="*/ 499 h 499"/>
                <a:gd name="T28" fmla="*/ 1991 w 2033"/>
                <a:gd name="T29" fmla="*/ 493 h 499"/>
                <a:gd name="T30" fmla="*/ 676 w 2033"/>
                <a:gd name="T31" fmla="*/ 243 h 499"/>
                <a:gd name="T32" fmla="*/ 514 w 2033"/>
                <a:gd name="T33" fmla="*/ 159 h 499"/>
                <a:gd name="T34" fmla="*/ 425 w 2033"/>
                <a:gd name="T35" fmla="*/ 110 h 499"/>
                <a:gd name="T36" fmla="*/ 365 w 2033"/>
                <a:gd name="T37" fmla="*/ 92 h 499"/>
                <a:gd name="T38" fmla="*/ 281 w 2033"/>
                <a:gd name="T39" fmla="*/ 61 h 499"/>
                <a:gd name="T40" fmla="*/ 186 w 2033"/>
                <a:gd name="T41" fmla="*/ 18 h 499"/>
                <a:gd name="T42" fmla="*/ 186 w 2033"/>
                <a:gd name="T4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7091" name="Freeform 19">
              <a:extLst>
                <a:ext uri="{FF2B5EF4-FFF2-40B4-BE49-F238E27FC236}">
                  <a16:creationId xmlns:a16="http://schemas.microsoft.com/office/drawing/2014/main" id="{783C7836-64B8-8DDB-C43D-644073014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>
                <a:gd name="T0" fmla="*/ 0 w 71"/>
                <a:gd name="T1" fmla="*/ 18 h 60"/>
                <a:gd name="T2" fmla="*/ 6 w 71"/>
                <a:gd name="T3" fmla="*/ 18 h 60"/>
                <a:gd name="T4" fmla="*/ 12 w 71"/>
                <a:gd name="T5" fmla="*/ 12 h 60"/>
                <a:gd name="T6" fmla="*/ 6 w 71"/>
                <a:gd name="T7" fmla="*/ 6 h 60"/>
                <a:gd name="T8" fmla="*/ 0 w 71"/>
                <a:gd name="T9" fmla="*/ 0 h 60"/>
                <a:gd name="T10" fmla="*/ 29 w 71"/>
                <a:gd name="T11" fmla="*/ 18 h 60"/>
                <a:gd name="T12" fmla="*/ 53 w 71"/>
                <a:gd name="T13" fmla="*/ 18 h 60"/>
                <a:gd name="T14" fmla="*/ 59 w 71"/>
                <a:gd name="T15" fmla="*/ 30 h 60"/>
                <a:gd name="T16" fmla="*/ 65 w 71"/>
                <a:gd name="T17" fmla="*/ 42 h 60"/>
                <a:gd name="T18" fmla="*/ 71 w 71"/>
                <a:gd name="T19" fmla="*/ 54 h 60"/>
                <a:gd name="T20" fmla="*/ 71 w 71"/>
                <a:gd name="T21" fmla="*/ 60 h 60"/>
                <a:gd name="T22" fmla="*/ 59 w 71"/>
                <a:gd name="T23" fmla="*/ 54 h 60"/>
                <a:gd name="T24" fmla="*/ 47 w 71"/>
                <a:gd name="T25" fmla="*/ 42 h 60"/>
                <a:gd name="T26" fmla="*/ 23 w 71"/>
                <a:gd name="T27" fmla="*/ 30 h 60"/>
                <a:gd name="T28" fmla="*/ 23 w 71"/>
                <a:gd name="T29" fmla="*/ 36 h 60"/>
                <a:gd name="T30" fmla="*/ 18 w 71"/>
                <a:gd name="T31" fmla="*/ 42 h 60"/>
                <a:gd name="T32" fmla="*/ 12 w 71"/>
                <a:gd name="T33" fmla="*/ 48 h 60"/>
                <a:gd name="T34" fmla="*/ 6 w 71"/>
                <a:gd name="T35" fmla="*/ 48 h 60"/>
                <a:gd name="T36" fmla="*/ 6 w 71"/>
                <a:gd name="T37" fmla="*/ 48 h 60"/>
                <a:gd name="T38" fmla="*/ 6 w 71"/>
                <a:gd name="T39" fmla="*/ 36 h 60"/>
                <a:gd name="T40" fmla="*/ 0 w 71"/>
                <a:gd name="T41" fmla="*/ 18 h 60"/>
                <a:gd name="T42" fmla="*/ 0 w 71"/>
                <a:gd name="T43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7092" name="Freeform 20">
              <a:extLst>
                <a:ext uri="{FF2B5EF4-FFF2-40B4-BE49-F238E27FC236}">
                  <a16:creationId xmlns:a16="http://schemas.microsoft.com/office/drawing/2014/main" id="{A40CB052-7E76-7889-6AA2-39A4D0B8C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>
                <a:gd name="T0" fmla="*/ 30 w 161"/>
                <a:gd name="T1" fmla="*/ 0 h 162"/>
                <a:gd name="T2" fmla="*/ 48 w 161"/>
                <a:gd name="T3" fmla="*/ 6 h 162"/>
                <a:gd name="T4" fmla="*/ 72 w 161"/>
                <a:gd name="T5" fmla="*/ 6 h 162"/>
                <a:gd name="T6" fmla="*/ 114 w 161"/>
                <a:gd name="T7" fmla="*/ 12 h 162"/>
                <a:gd name="T8" fmla="*/ 96 w 161"/>
                <a:gd name="T9" fmla="*/ 54 h 162"/>
                <a:gd name="T10" fmla="*/ 96 w 161"/>
                <a:gd name="T11" fmla="*/ 60 h 162"/>
                <a:gd name="T12" fmla="*/ 102 w 161"/>
                <a:gd name="T13" fmla="*/ 72 h 162"/>
                <a:gd name="T14" fmla="*/ 108 w 161"/>
                <a:gd name="T15" fmla="*/ 84 h 162"/>
                <a:gd name="T16" fmla="*/ 120 w 161"/>
                <a:gd name="T17" fmla="*/ 96 h 162"/>
                <a:gd name="T18" fmla="*/ 143 w 161"/>
                <a:gd name="T19" fmla="*/ 114 h 162"/>
                <a:gd name="T20" fmla="*/ 155 w 161"/>
                <a:gd name="T21" fmla="*/ 138 h 162"/>
                <a:gd name="T22" fmla="*/ 161 w 161"/>
                <a:gd name="T23" fmla="*/ 156 h 162"/>
                <a:gd name="T24" fmla="*/ 161 w 161"/>
                <a:gd name="T25" fmla="*/ 162 h 162"/>
                <a:gd name="T26" fmla="*/ 96 w 161"/>
                <a:gd name="T27" fmla="*/ 102 h 162"/>
                <a:gd name="T28" fmla="*/ 30 w 161"/>
                <a:gd name="T29" fmla="*/ 54 h 162"/>
                <a:gd name="T30" fmla="*/ 0 w 161"/>
                <a:gd name="T31" fmla="*/ 0 h 162"/>
                <a:gd name="T32" fmla="*/ 30 w 161"/>
                <a:gd name="T33" fmla="*/ 0 h 162"/>
                <a:gd name="T34" fmla="*/ 30 w 161"/>
                <a:gd name="T35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7093" name="Freeform 21">
              <a:extLst>
                <a:ext uri="{FF2B5EF4-FFF2-40B4-BE49-F238E27FC236}">
                  <a16:creationId xmlns:a16="http://schemas.microsoft.com/office/drawing/2014/main" id="{18975677-31F6-4EDB-DE57-E0A7769C6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>
                <a:gd name="T0" fmla="*/ 59 w 59"/>
                <a:gd name="T1" fmla="*/ 6 h 60"/>
                <a:gd name="T2" fmla="*/ 41 w 59"/>
                <a:gd name="T3" fmla="*/ 30 h 60"/>
                <a:gd name="T4" fmla="*/ 41 w 59"/>
                <a:gd name="T5" fmla="*/ 36 h 60"/>
                <a:gd name="T6" fmla="*/ 47 w 59"/>
                <a:gd name="T7" fmla="*/ 42 h 60"/>
                <a:gd name="T8" fmla="*/ 53 w 59"/>
                <a:gd name="T9" fmla="*/ 54 h 60"/>
                <a:gd name="T10" fmla="*/ 53 w 59"/>
                <a:gd name="T11" fmla="*/ 60 h 60"/>
                <a:gd name="T12" fmla="*/ 47 w 59"/>
                <a:gd name="T13" fmla="*/ 54 h 60"/>
                <a:gd name="T14" fmla="*/ 35 w 59"/>
                <a:gd name="T15" fmla="*/ 48 h 60"/>
                <a:gd name="T16" fmla="*/ 23 w 59"/>
                <a:gd name="T17" fmla="*/ 36 h 60"/>
                <a:gd name="T18" fmla="*/ 17 w 59"/>
                <a:gd name="T19" fmla="*/ 30 h 60"/>
                <a:gd name="T20" fmla="*/ 0 w 59"/>
                <a:gd name="T21" fmla="*/ 0 h 60"/>
                <a:gd name="T22" fmla="*/ 59 w 59"/>
                <a:gd name="T23" fmla="*/ 6 h 60"/>
                <a:gd name="T24" fmla="*/ 59 w 59"/>
                <a:gd name="T25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7094" name="Freeform 22">
              <a:extLst>
                <a:ext uri="{FF2B5EF4-FFF2-40B4-BE49-F238E27FC236}">
                  <a16:creationId xmlns:a16="http://schemas.microsoft.com/office/drawing/2014/main" id="{6EF9C3CA-6A2F-78C9-7600-BF6E3E97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>
                <a:gd name="T0" fmla="*/ 233 w 245"/>
                <a:gd name="T1" fmla="*/ 36 h 204"/>
                <a:gd name="T2" fmla="*/ 245 w 245"/>
                <a:gd name="T3" fmla="*/ 42 h 204"/>
                <a:gd name="T4" fmla="*/ 209 w 245"/>
                <a:gd name="T5" fmla="*/ 84 h 204"/>
                <a:gd name="T6" fmla="*/ 143 w 245"/>
                <a:gd name="T7" fmla="*/ 132 h 204"/>
                <a:gd name="T8" fmla="*/ 167 w 245"/>
                <a:gd name="T9" fmla="*/ 156 h 204"/>
                <a:gd name="T10" fmla="*/ 179 w 245"/>
                <a:gd name="T11" fmla="*/ 204 h 204"/>
                <a:gd name="T12" fmla="*/ 77 w 245"/>
                <a:gd name="T13" fmla="*/ 132 h 204"/>
                <a:gd name="T14" fmla="*/ 47 w 245"/>
                <a:gd name="T15" fmla="*/ 84 h 204"/>
                <a:gd name="T16" fmla="*/ 89 w 245"/>
                <a:gd name="T17" fmla="*/ 66 h 204"/>
                <a:gd name="T18" fmla="*/ 59 w 245"/>
                <a:gd name="T19" fmla="*/ 36 h 204"/>
                <a:gd name="T20" fmla="*/ 0 w 245"/>
                <a:gd name="T21" fmla="*/ 12 h 204"/>
                <a:gd name="T22" fmla="*/ 0 w 245"/>
                <a:gd name="T23" fmla="*/ 0 h 204"/>
                <a:gd name="T24" fmla="*/ 6 w 245"/>
                <a:gd name="T25" fmla="*/ 0 h 204"/>
                <a:gd name="T26" fmla="*/ 12 w 245"/>
                <a:gd name="T27" fmla="*/ 0 h 204"/>
                <a:gd name="T28" fmla="*/ 47 w 245"/>
                <a:gd name="T29" fmla="*/ 6 h 204"/>
                <a:gd name="T30" fmla="*/ 77 w 245"/>
                <a:gd name="T31" fmla="*/ 6 h 204"/>
                <a:gd name="T32" fmla="*/ 83 w 245"/>
                <a:gd name="T33" fmla="*/ 6 h 204"/>
                <a:gd name="T34" fmla="*/ 89 w 245"/>
                <a:gd name="T35" fmla="*/ 6 h 204"/>
                <a:gd name="T36" fmla="*/ 101 w 245"/>
                <a:gd name="T37" fmla="*/ 12 h 204"/>
                <a:gd name="T38" fmla="*/ 125 w 245"/>
                <a:gd name="T39" fmla="*/ 12 h 204"/>
                <a:gd name="T40" fmla="*/ 143 w 245"/>
                <a:gd name="T41" fmla="*/ 18 h 204"/>
                <a:gd name="T42" fmla="*/ 149 w 245"/>
                <a:gd name="T43" fmla="*/ 18 h 204"/>
                <a:gd name="T44" fmla="*/ 149 w 245"/>
                <a:gd name="T45" fmla="*/ 18 h 204"/>
                <a:gd name="T46" fmla="*/ 203 w 245"/>
                <a:gd name="T47" fmla="*/ 24 h 204"/>
                <a:gd name="T48" fmla="*/ 233 w 245"/>
                <a:gd name="T49" fmla="*/ 36 h 204"/>
                <a:gd name="T50" fmla="*/ 233 w 245"/>
                <a:gd name="T51" fmla="*/ 3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87095" name="Rectangle 23">
            <a:extLst>
              <a:ext uri="{FF2B5EF4-FFF2-40B4-BE49-F238E27FC236}">
                <a16:creationId xmlns:a16="http://schemas.microsoft.com/office/drawing/2014/main" id="{7848F614-CCAB-1BA5-9DE8-CD2FA1800F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87096" name="Rectangle 24">
            <a:extLst>
              <a:ext uri="{FF2B5EF4-FFF2-40B4-BE49-F238E27FC236}">
                <a16:creationId xmlns:a16="http://schemas.microsoft.com/office/drawing/2014/main" id="{251BF235-34D2-9CA2-0E8A-6682FAF9B7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87097" name="Rectangle 25">
            <a:extLst>
              <a:ext uri="{FF2B5EF4-FFF2-40B4-BE49-F238E27FC236}">
                <a16:creationId xmlns:a16="http://schemas.microsoft.com/office/drawing/2014/main" id="{563CFE39-739D-199C-51FC-92005B9F3D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 altLang="en-US"/>
          </a:p>
        </p:txBody>
      </p:sp>
      <p:sp>
        <p:nvSpPr>
          <p:cNvPr id="387098" name="Rectangle 26">
            <a:extLst>
              <a:ext uri="{FF2B5EF4-FFF2-40B4-BE49-F238E27FC236}">
                <a16:creationId xmlns:a16="http://schemas.microsoft.com/office/drawing/2014/main" id="{53171601-27D1-0353-3285-7E847CCF3A7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 altLang="en-US"/>
          </a:p>
        </p:txBody>
      </p:sp>
      <p:sp>
        <p:nvSpPr>
          <p:cNvPr id="387099" name="Rectangle 27">
            <a:extLst>
              <a:ext uri="{FF2B5EF4-FFF2-40B4-BE49-F238E27FC236}">
                <a16:creationId xmlns:a16="http://schemas.microsoft.com/office/drawing/2014/main" id="{F2F1EC61-69E4-1693-7145-4F53164A432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16C23220-E2B6-4F5A-8B63-EC6BF01571F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7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7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95" grpId="0"/>
      <p:bldP spid="387096" grpId="0" build="p"/>
    </p:bld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id="{5012A15A-7A75-F15F-F7B5-51C67181F45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Software Development Life Cycle (SDLC)</a:t>
            </a:r>
          </a:p>
        </p:txBody>
      </p:sp>
      <p:sp>
        <p:nvSpPr>
          <p:cNvPr id="408582" name="Rectangle 6">
            <a:extLst>
              <a:ext uri="{FF2B5EF4-FFF2-40B4-BE49-F238E27FC236}">
                <a16:creationId xmlns:a16="http://schemas.microsoft.com/office/drawing/2014/main" id="{052A3434-6421-B029-FD3C-6EB8D3C5515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Name: </a:t>
            </a:r>
            <a:r>
              <a:rPr lang="en-US" altLang="en-US" sz="2400" dirty="0" err="1"/>
              <a:t>Sandarbh</a:t>
            </a:r>
            <a:r>
              <a:rPr lang="en-US" altLang="en-US" sz="2400" dirty="0"/>
              <a:t> Singhal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Date: 08/June/2024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>
            <a:extLst>
              <a:ext uri="{FF2B5EF4-FFF2-40B4-BE49-F238E27FC236}">
                <a16:creationId xmlns:a16="http://schemas.microsoft.com/office/drawing/2014/main" id="{28C02C51-D5C1-F519-C191-4772C5FE7B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V-Shaped Weaknesses</a:t>
            </a:r>
          </a:p>
        </p:txBody>
      </p:sp>
      <p:sp>
        <p:nvSpPr>
          <p:cNvPr id="457731" name="Rectangle 3">
            <a:extLst>
              <a:ext uri="{FF2B5EF4-FFF2-40B4-BE49-F238E27FC236}">
                <a16:creationId xmlns:a16="http://schemas.microsoft.com/office/drawing/2014/main" id="{52D03916-2B45-2E39-65A3-4E38E5935C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Does not easily handle</a:t>
            </a:r>
            <a:r>
              <a:rPr lang="en-US" altLang="en-US">
                <a:solidFill>
                  <a:srgbClr val="FFFF00"/>
                </a:solidFill>
              </a:rPr>
              <a:t> concurrent events</a:t>
            </a:r>
          </a:p>
          <a:p>
            <a:r>
              <a:rPr lang="en-US" altLang="en-US"/>
              <a:t>Does not handle </a:t>
            </a:r>
            <a:r>
              <a:rPr lang="en-US" altLang="en-US">
                <a:solidFill>
                  <a:srgbClr val="FFFF00"/>
                </a:solidFill>
              </a:rPr>
              <a:t>iterations </a:t>
            </a:r>
            <a:r>
              <a:rPr lang="en-US" altLang="en-US"/>
              <a:t>or phases</a:t>
            </a:r>
          </a:p>
          <a:p>
            <a:r>
              <a:rPr lang="en-US" altLang="en-US"/>
              <a:t>Does not easily handle </a:t>
            </a:r>
            <a:r>
              <a:rPr lang="en-US" altLang="en-US">
                <a:solidFill>
                  <a:srgbClr val="FFFF00"/>
                </a:solidFill>
              </a:rPr>
              <a:t>dynamic changes in requirements</a:t>
            </a:r>
          </a:p>
          <a:p>
            <a:r>
              <a:rPr lang="en-US" altLang="en-US"/>
              <a:t>Does not contain </a:t>
            </a:r>
            <a:r>
              <a:rPr lang="en-US" altLang="en-US">
                <a:solidFill>
                  <a:srgbClr val="FFFF00"/>
                </a:solidFill>
              </a:rPr>
              <a:t>risk analysis </a:t>
            </a:r>
            <a:r>
              <a:rPr lang="en-US" altLang="en-US"/>
              <a:t>activities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>
            <a:extLst>
              <a:ext uri="{FF2B5EF4-FFF2-40B4-BE49-F238E27FC236}">
                <a16:creationId xmlns:a16="http://schemas.microsoft.com/office/drawing/2014/main" id="{C544BAE8-66E8-F4C3-90CF-4A266AE904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When to use the V-Shaped Model</a:t>
            </a:r>
          </a:p>
        </p:txBody>
      </p:sp>
      <p:sp>
        <p:nvSpPr>
          <p:cNvPr id="458755" name="Rectangle 3">
            <a:extLst>
              <a:ext uri="{FF2B5EF4-FFF2-40B4-BE49-F238E27FC236}">
                <a16:creationId xmlns:a16="http://schemas.microsoft.com/office/drawing/2014/main" id="{3C061490-C401-EDBD-F8D1-38A8470E9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Excellent choice for </a:t>
            </a:r>
            <a:r>
              <a:rPr lang="en-US" altLang="en-US">
                <a:solidFill>
                  <a:srgbClr val="FFFF00"/>
                </a:solidFill>
              </a:rPr>
              <a:t>systems requiring high reliability </a:t>
            </a:r>
            <a:r>
              <a:rPr lang="en-US" altLang="en-US"/>
              <a:t>– hospital patient control applications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FF00"/>
                </a:solidFill>
              </a:rPr>
              <a:t>All requirements are known </a:t>
            </a:r>
            <a:r>
              <a:rPr lang="en-US" altLang="en-US"/>
              <a:t>up-front</a:t>
            </a:r>
          </a:p>
          <a:p>
            <a:pPr>
              <a:lnSpc>
                <a:spcPct val="90000"/>
              </a:lnSpc>
            </a:pPr>
            <a:r>
              <a:rPr lang="en-US" altLang="en-US"/>
              <a:t>When it can be modified to </a:t>
            </a:r>
            <a:r>
              <a:rPr lang="en-US" altLang="en-US">
                <a:solidFill>
                  <a:srgbClr val="FFFF00"/>
                </a:solidFill>
              </a:rPr>
              <a:t>handle changing requirements beyond analysis phase 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FF00"/>
                </a:solidFill>
              </a:rPr>
              <a:t>Solution and technology are known</a:t>
            </a:r>
          </a:p>
          <a:p>
            <a:pPr lvl="1">
              <a:lnSpc>
                <a:spcPct val="90000"/>
              </a:lnSpc>
            </a:pPr>
            <a:endParaRPr lang="en-US" altLang="en-US" sz="32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>
            <a:extLst>
              <a:ext uri="{FF2B5EF4-FFF2-40B4-BE49-F238E27FC236}">
                <a16:creationId xmlns:a16="http://schemas.microsoft.com/office/drawing/2014/main" id="{B9E5074C-3E89-C58B-61EF-09F83BA9E1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Structured Evolutionary Prototyping Model</a:t>
            </a:r>
          </a:p>
        </p:txBody>
      </p:sp>
      <p:sp>
        <p:nvSpPr>
          <p:cNvPr id="427011" name="Rectangle 3">
            <a:extLst>
              <a:ext uri="{FF2B5EF4-FFF2-40B4-BE49-F238E27FC236}">
                <a16:creationId xmlns:a16="http://schemas.microsoft.com/office/drawing/2014/main" id="{B503AB3A-FB47-A705-7CB8-76787B244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Developers build a prototype </a:t>
            </a:r>
            <a:r>
              <a:rPr lang="en-US" altLang="en-US"/>
              <a:t>during the requirements phase</a:t>
            </a:r>
          </a:p>
          <a:p>
            <a:r>
              <a:rPr lang="en-US" altLang="en-US"/>
              <a:t>Prototype is </a:t>
            </a:r>
            <a:r>
              <a:rPr lang="en-US" altLang="en-US">
                <a:solidFill>
                  <a:srgbClr val="FFFF00"/>
                </a:solidFill>
              </a:rPr>
              <a:t>evaluated by end users</a:t>
            </a:r>
            <a:endParaRPr lang="en-US" altLang="en-US"/>
          </a:p>
          <a:p>
            <a:r>
              <a:rPr lang="en-US" altLang="en-US"/>
              <a:t>Users give </a:t>
            </a:r>
            <a:r>
              <a:rPr lang="en-US" altLang="en-US">
                <a:solidFill>
                  <a:srgbClr val="FFFF00"/>
                </a:solidFill>
              </a:rPr>
              <a:t>corrective feedback </a:t>
            </a:r>
          </a:p>
          <a:p>
            <a:r>
              <a:rPr lang="en-US" altLang="en-US"/>
              <a:t>Developers further </a:t>
            </a:r>
            <a:r>
              <a:rPr lang="en-US" altLang="en-US">
                <a:solidFill>
                  <a:srgbClr val="FFFF00"/>
                </a:solidFill>
              </a:rPr>
              <a:t>refine the prototype</a:t>
            </a:r>
          </a:p>
          <a:p>
            <a:r>
              <a:rPr lang="en-US" altLang="en-US"/>
              <a:t>When the </a:t>
            </a:r>
            <a:r>
              <a:rPr lang="en-US" altLang="en-US">
                <a:solidFill>
                  <a:srgbClr val="FFFF00"/>
                </a:solidFill>
              </a:rPr>
              <a:t>user is satisfied</a:t>
            </a:r>
            <a:r>
              <a:rPr lang="en-US" altLang="en-US"/>
              <a:t>, the prototype code is brought up to the standards needed for a final product.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>
            <a:extLst>
              <a:ext uri="{FF2B5EF4-FFF2-40B4-BE49-F238E27FC236}">
                <a16:creationId xmlns:a16="http://schemas.microsoft.com/office/drawing/2014/main" id="{B781CD09-61F9-1F77-9944-88DD2E841F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Structured Evolutionary Prototyping Steps</a:t>
            </a:r>
          </a:p>
        </p:txBody>
      </p:sp>
      <p:sp>
        <p:nvSpPr>
          <p:cNvPr id="428035" name="Rectangle 3">
            <a:extLst>
              <a:ext uri="{FF2B5EF4-FFF2-40B4-BE49-F238E27FC236}">
                <a16:creationId xmlns:a16="http://schemas.microsoft.com/office/drawing/2014/main" id="{5062C6F8-DDDF-12F1-D798-5D37690FBB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A </a:t>
            </a:r>
            <a:r>
              <a:rPr lang="en-US" altLang="en-US" sz="2400">
                <a:solidFill>
                  <a:srgbClr val="FFFF00"/>
                </a:solidFill>
              </a:rPr>
              <a:t>preliminary project plan </a:t>
            </a:r>
            <a:r>
              <a:rPr lang="en-US" altLang="en-US" sz="2400"/>
              <a:t>is developed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An </a:t>
            </a:r>
            <a:r>
              <a:rPr lang="en-US" altLang="en-US" sz="2400">
                <a:solidFill>
                  <a:srgbClr val="FFFF00"/>
                </a:solidFill>
              </a:rPr>
              <a:t>partial high-level paper model </a:t>
            </a:r>
            <a:r>
              <a:rPr lang="en-US" altLang="en-US" sz="2400"/>
              <a:t>is created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The model is source for a </a:t>
            </a:r>
            <a:r>
              <a:rPr lang="en-US" altLang="en-US" sz="2400">
                <a:solidFill>
                  <a:srgbClr val="FFFF00"/>
                </a:solidFill>
              </a:rPr>
              <a:t>partial requirements specification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A  prototype is built with </a:t>
            </a:r>
            <a:r>
              <a:rPr lang="en-US" altLang="en-US" sz="2400">
                <a:solidFill>
                  <a:srgbClr val="FFFF00"/>
                </a:solidFill>
              </a:rPr>
              <a:t>basic and critical attributes</a:t>
            </a: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400"/>
              <a:t>The </a:t>
            </a:r>
            <a:r>
              <a:rPr lang="en-US" altLang="en-US" sz="2400">
                <a:solidFill>
                  <a:srgbClr val="FFFF00"/>
                </a:solidFill>
              </a:rPr>
              <a:t>designer builds 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the database 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user interface 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algorithmic functions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The designer </a:t>
            </a:r>
            <a:r>
              <a:rPr lang="en-US" altLang="en-US" sz="2400">
                <a:solidFill>
                  <a:srgbClr val="FFFF00"/>
                </a:solidFill>
              </a:rPr>
              <a:t>demonstrates the prototype</a:t>
            </a:r>
            <a:r>
              <a:rPr lang="en-US" altLang="en-US" sz="2400"/>
              <a:t>, the user evaluates for problems and suggests improvements.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This loop continues </a:t>
            </a:r>
            <a:r>
              <a:rPr lang="en-US" altLang="en-US" sz="2400">
                <a:solidFill>
                  <a:srgbClr val="FFFF00"/>
                </a:solidFill>
              </a:rPr>
              <a:t>until the user is satisfied</a:t>
            </a:r>
            <a:endParaRPr lang="en-US" altLang="en-US" sz="2400"/>
          </a:p>
          <a:p>
            <a:pPr>
              <a:lnSpc>
                <a:spcPct val="8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>
            <a:extLst>
              <a:ext uri="{FF2B5EF4-FFF2-40B4-BE49-F238E27FC236}">
                <a16:creationId xmlns:a16="http://schemas.microsoft.com/office/drawing/2014/main" id="{00595030-D8A5-5630-76C5-1B20E57A8B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Structured Evolutionary Prototyping Strengths</a:t>
            </a:r>
          </a:p>
        </p:txBody>
      </p:sp>
      <p:sp>
        <p:nvSpPr>
          <p:cNvPr id="429059" name="Rectangle 3">
            <a:extLst>
              <a:ext uri="{FF2B5EF4-FFF2-40B4-BE49-F238E27FC236}">
                <a16:creationId xmlns:a16="http://schemas.microsoft.com/office/drawing/2014/main" id="{55726DA0-0DCB-B1BF-21C6-4B83A50D39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Customers can </a:t>
            </a:r>
            <a:r>
              <a:rPr lang="en-US" altLang="en-US" sz="2800">
                <a:solidFill>
                  <a:srgbClr val="FFFF00"/>
                </a:solidFill>
              </a:rPr>
              <a:t>“see” the system requirements </a:t>
            </a:r>
            <a:r>
              <a:rPr lang="en-US" altLang="en-US" sz="2800"/>
              <a:t>as they are being gathered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Developers </a:t>
            </a:r>
            <a:r>
              <a:rPr lang="en-US" altLang="en-US" sz="2800">
                <a:solidFill>
                  <a:srgbClr val="FFFF00"/>
                </a:solidFill>
              </a:rPr>
              <a:t>learn from customers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 more </a:t>
            </a:r>
            <a:r>
              <a:rPr lang="en-US" altLang="en-US" sz="2800">
                <a:solidFill>
                  <a:srgbClr val="FFFF00"/>
                </a:solidFill>
              </a:rPr>
              <a:t>accurate end product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FFFF00"/>
                </a:solidFill>
              </a:rPr>
              <a:t>Unexpected </a:t>
            </a:r>
            <a:r>
              <a:rPr lang="en-US" altLang="en-US" sz="2800"/>
              <a:t>requirements accommodated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Allows for </a:t>
            </a:r>
            <a:r>
              <a:rPr lang="en-US" altLang="en-US" sz="2800">
                <a:solidFill>
                  <a:srgbClr val="FFFF00"/>
                </a:solidFill>
              </a:rPr>
              <a:t>flexible design </a:t>
            </a:r>
            <a:r>
              <a:rPr lang="en-US" altLang="en-US" sz="2800"/>
              <a:t>and development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Steady, </a:t>
            </a:r>
            <a:r>
              <a:rPr lang="en-US" altLang="en-US" sz="2800">
                <a:solidFill>
                  <a:srgbClr val="FFFF00"/>
                </a:solidFill>
              </a:rPr>
              <a:t>visible signs </a:t>
            </a:r>
            <a:r>
              <a:rPr lang="en-US" altLang="en-US" sz="2800"/>
              <a:t>of progress produced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Interaction with the prototype stimulates awareness of </a:t>
            </a:r>
            <a:r>
              <a:rPr lang="en-US" altLang="en-US" sz="2800">
                <a:solidFill>
                  <a:srgbClr val="FFFF00"/>
                </a:solidFill>
              </a:rPr>
              <a:t>additional needed functionality</a:t>
            </a:r>
            <a:r>
              <a:rPr lang="en-US" altLang="en-US" sz="2800"/>
              <a:t>	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>
            <a:extLst>
              <a:ext uri="{FF2B5EF4-FFF2-40B4-BE49-F238E27FC236}">
                <a16:creationId xmlns:a16="http://schemas.microsoft.com/office/drawing/2014/main" id="{5100082E-8569-CB47-D07C-A412458F3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Structured Evolutionary Prototyping Weaknesses</a:t>
            </a:r>
          </a:p>
        </p:txBody>
      </p:sp>
      <p:sp>
        <p:nvSpPr>
          <p:cNvPr id="430083" name="Rectangle 3">
            <a:extLst>
              <a:ext uri="{FF2B5EF4-FFF2-40B4-BE49-F238E27FC236}">
                <a16:creationId xmlns:a16="http://schemas.microsoft.com/office/drawing/2014/main" id="{FAEDC77E-429A-1750-3FA1-979ED26267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Tendency to abandon structured program development for </a:t>
            </a:r>
            <a:r>
              <a:rPr lang="en-US" altLang="en-US" sz="2800">
                <a:solidFill>
                  <a:srgbClr val="FFFF00"/>
                </a:solidFill>
              </a:rPr>
              <a:t>“code-and-fix” development</a:t>
            </a:r>
          </a:p>
          <a:p>
            <a:r>
              <a:rPr lang="en-US" altLang="en-US" sz="2800"/>
              <a:t>Bad reputation for “</a:t>
            </a:r>
            <a:r>
              <a:rPr lang="en-US" altLang="en-US" sz="2800">
                <a:solidFill>
                  <a:srgbClr val="FFFF00"/>
                </a:solidFill>
              </a:rPr>
              <a:t>quick-and-dirty</a:t>
            </a:r>
            <a:r>
              <a:rPr lang="en-US" altLang="en-US" sz="2800"/>
              <a:t>” methods</a:t>
            </a:r>
          </a:p>
          <a:p>
            <a:r>
              <a:rPr lang="en-US" altLang="en-US" sz="2800"/>
              <a:t>Overall </a:t>
            </a:r>
            <a:r>
              <a:rPr lang="en-US" altLang="en-US" sz="2800">
                <a:solidFill>
                  <a:srgbClr val="FFFF00"/>
                </a:solidFill>
              </a:rPr>
              <a:t>maintainability may be overlooked</a:t>
            </a:r>
          </a:p>
          <a:p>
            <a:r>
              <a:rPr lang="en-US" altLang="en-US" sz="2800"/>
              <a:t>The customer may </a:t>
            </a:r>
            <a:r>
              <a:rPr lang="en-US" altLang="en-US" sz="2800">
                <a:solidFill>
                  <a:srgbClr val="FFFF00"/>
                </a:solidFill>
              </a:rPr>
              <a:t>want the prototype delivered</a:t>
            </a:r>
            <a:r>
              <a:rPr lang="en-US" altLang="en-US" sz="2800"/>
              <a:t>.</a:t>
            </a:r>
          </a:p>
          <a:p>
            <a:r>
              <a:rPr lang="en-US" altLang="en-US" sz="2800"/>
              <a:t>Process may </a:t>
            </a:r>
            <a:r>
              <a:rPr lang="en-US" altLang="en-US" sz="2800">
                <a:solidFill>
                  <a:srgbClr val="FFFF00"/>
                </a:solidFill>
              </a:rPr>
              <a:t>continue forever </a:t>
            </a:r>
            <a:r>
              <a:rPr lang="en-US" altLang="en-US" sz="2800"/>
              <a:t>(scope creep)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3892773A-0EC1-A190-A9E3-7C60BA436E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When to use</a:t>
            </a:r>
            <a:br>
              <a:rPr lang="en-US" altLang="en-US" sz="4000"/>
            </a:br>
            <a:r>
              <a:rPr lang="en-US" altLang="en-US" sz="4000"/>
              <a:t>Structured Evolutionary Prototyping</a:t>
            </a:r>
          </a:p>
        </p:txBody>
      </p:sp>
      <p:sp>
        <p:nvSpPr>
          <p:cNvPr id="435203" name="Rectangle 3">
            <a:extLst>
              <a:ext uri="{FF2B5EF4-FFF2-40B4-BE49-F238E27FC236}">
                <a16:creationId xmlns:a16="http://schemas.microsoft.com/office/drawing/2014/main" id="{63B2DA90-1693-AC09-D58D-FDA82FBB14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>
                <a:solidFill>
                  <a:srgbClr val="FFFF00"/>
                </a:solidFill>
              </a:rPr>
              <a:t>Requirements are unstable </a:t>
            </a:r>
            <a:r>
              <a:rPr lang="en-US" altLang="en-US" sz="2800"/>
              <a:t>or have to be clarified </a:t>
            </a:r>
          </a:p>
          <a:p>
            <a:r>
              <a:rPr lang="en-US" altLang="en-US" sz="2800"/>
              <a:t>As the </a:t>
            </a:r>
            <a:r>
              <a:rPr lang="en-US" altLang="en-US" sz="2800">
                <a:solidFill>
                  <a:srgbClr val="FFFF00"/>
                </a:solidFill>
              </a:rPr>
              <a:t>requirements clarification stage </a:t>
            </a:r>
            <a:r>
              <a:rPr lang="en-US" altLang="en-US" sz="2800"/>
              <a:t>of a waterfall model</a:t>
            </a:r>
          </a:p>
          <a:p>
            <a:r>
              <a:rPr lang="en-US" altLang="en-US" sz="2800"/>
              <a:t>Develop </a:t>
            </a:r>
            <a:r>
              <a:rPr lang="en-US" altLang="en-US" sz="2800">
                <a:solidFill>
                  <a:srgbClr val="FFFF00"/>
                </a:solidFill>
              </a:rPr>
              <a:t>user interfaces</a:t>
            </a:r>
          </a:p>
          <a:p>
            <a:r>
              <a:rPr lang="en-US" altLang="en-US" sz="2800">
                <a:solidFill>
                  <a:srgbClr val="FFFF00"/>
                </a:solidFill>
              </a:rPr>
              <a:t>Short-lived demonstrations </a:t>
            </a:r>
          </a:p>
          <a:p>
            <a:r>
              <a:rPr lang="en-US" altLang="en-US" sz="2800"/>
              <a:t>New, </a:t>
            </a:r>
            <a:r>
              <a:rPr lang="en-US" altLang="en-US" sz="2800">
                <a:solidFill>
                  <a:srgbClr val="FFFF00"/>
                </a:solidFill>
              </a:rPr>
              <a:t>original development</a:t>
            </a:r>
          </a:p>
          <a:p>
            <a:r>
              <a:rPr lang="en-US" altLang="en-US" sz="2800"/>
              <a:t>With the analysis and design portions of </a:t>
            </a:r>
            <a:r>
              <a:rPr lang="en-US" altLang="en-US" sz="2800">
                <a:solidFill>
                  <a:srgbClr val="FFFF00"/>
                </a:solidFill>
              </a:rPr>
              <a:t>object-oriented development</a:t>
            </a:r>
            <a:r>
              <a:rPr lang="en-US" altLang="en-US" sz="2800"/>
              <a:t>.</a:t>
            </a:r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>
            <a:extLst>
              <a:ext uri="{FF2B5EF4-FFF2-40B4-BE49-F238E27FC236}">
                <a16:creationId xmlns:a16="http://schemas.microsoft.com/office/drawing/2014/main" id="{B57E3371-8E57-09C4-D831-7B8F8C149D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Rapid Application Model (RAD)</a:t>
            </a:r>
          </a:p>
        </p:txBody>
      </p:sp>
      <p:sp>
        <p:nvSpPr>
          <p:cNvPr id="432131" name="Rectangle 3">
            <a:extLst>
              <a:ext uri="{FF2B5EF4-FFF2-40B4-BE49-F238E27FC236}">
                <a16:creationId xmlns:a16="http://schemas.microsoft.com/office/drawing/2014/main" id="{A54000FC-52D9-49BD-9780-AAD5737167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FFFF00"/>
                </a:solidFill>
              </a:rPr>
              <a:t>Requirements planning phase </a:t>
            </a:r>
            <a:r>
              <a:rPr lang="en-US" altLang="en-US" sz="2800"/>
              <a:t> (a workshop utilizing structured discussion of business problems)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FFFF00"/>
                </a:solidFill>
              </a:rPr>
              <a:t>User description phase </a:t>
            </a:r>
            <a:r>
              <a:rPr lang="en-US" altLang="en-US" sz="2800"/>
              <a:t>– automated tools capture information from users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FFFF00"/>
                </a:solidFill>
              </a:rPr>
              <a:t>Construction phase </a:t>
            </a:r>
            <a:r>
              <a:rPr lang="en-US" altLang="en-US" sz="2800"/>
              <a:t>– productivity tools, such as code generators, screen generators, etc. inside a time-box. (“Do until done”)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FFFF00"/>
                </a:solidFill>
              </a:rPr>
              <a:t>Cutover phase  </a:t>
            </a:r>
            <a:r>
              <a:rPr lang="en-US" altLang="en-US" sz="2800"/>
              <a:t>-- installation of the system, user acceptance testing and user training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>
            <a:extLst>
              <a:ext uri="{FF2B5EF4-FFF2-40B4-BE49-F238E27FC236}">
                <a16:creationId xmlns:a16="http://schemas.microsoft.com/office/drawing/2014/main" id="{373DEE33-B64D-1B0B-72AF-1E3D79BD6F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RAD Strengths</a:t>
            </a:r>
          </a:p>
        </p:txBody>
      </p:sp>
      <p:sp>
        <p:nvSpPr>
          <p:cNvPr id="433155" name="Rectangle 3">
            <a:extLst>
              <a:ext uri="{FF2B5EF4-FFF2-40B4-BE49-F238E27FC236}">
                <a16:creationId xmlns:a16="http://schemas.microsoft.com/office/drawing/2014/main" id="{0EC000D5-C4CA-9BEA-2E38-AC2EC01A47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>
                <a:solidFill>
                  <a:srgbClr val="FFFF00"/>
                </a:solidFill>
              </a:rPr>
              <a:t>Reduced cycle time </a:t>
            </a:r>
            <a:r>
              <a:rPr lang="en-US" altLang="en-US" sz="2800"/>
              <a:t>and improved productivity with fewer people means lower costs</a:t>
            </a:r>
          </a:p>
          <a:p>
            <a:pPr>
              <a:lnSpc>
                <a:spcPct val="80000"/>
              </a:lnSpc>
            </a:pPr>
            <a:r>
              <a:rPr lang="en-US" altLang="en-US" sz="2800">
                <a:solidFill>
                  <a:srgbClr val="FFFF00"/>
                </a:solidFill>
              </a:rPr>
              <a:t>Time-box </a:t>
            </a:r>
            <a:r>
              <a:rPr lang="en-US" altLang="en-US" sz="2800"/>
              <a:t>approach mitigates cost and schedule risk</a:t>
            </a:r>
          </a:p>
          <a:p>
            <a:pPr>
              <a:lnSpc>
                <a:spcPct val="80000"/>
              </a:lnSpc>
            </a:pPr>
            <a:r>
              <a:rPr lang="en-US" altLang="en-US" sz="2800">
                <a:solidFill>
                  <a:srgbClr val="FFFF00"/>
                </a:solidFill>
              </a:rPr>
              <a:t>Customer involved throughout </a:t>
            </a:r>
            <a:r>
              <a:rPr lang="en-US" altLang="en-US" sz="2800"/>
              <a:t>the complete cycle minimizes risk of not achieving customer satisfaction and business needs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Focus moves from documentation to code (</a:t>
            </a:r>
            <a:r>
              <a:rPr lang="en-US" altLang="en-US" sz="2800">
                <a:solidFill>
                  <a:srgbClr val="FFFF00"/>
                </a:solidFill>
              </a:rPr>
              <a:t>WYSIWYG</a:t>
            </a:r>
            <a:r>
              <a:rPr lang="en-US" altLang="en-US" sz="2800"/>
              <a:t>).</a:t>
            </a:r>
          </a:p>
          <a:p>
            <a:pPr>
              <a:lnSpc>
                <a:spcPct val="80000"/>
              </a:lnSpc>
            </a:pPr>
            <a:r>
              <a:rPr lang="en-US" altLang="en-US" sz="2800">
                <a:solidFill>
                  <a:srgbClr val="FFFF00"/>
                </a:solidFill>
              </a:rPr>
              <a:t>Uses modeling concepts </a:t>
            </a:r>
            <a:r>
              <a:rPr lang="en-US" altLang="en-US" sz="2800"/>
              <a:t>to capture information about business, data, and processes.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>
            <a:extLst>
              <a:ext uri="{FF2B5EF4-FFF2-40B4-BE49-F238E27FC236}">
                <a16:creationId xmlns:a16="http://schemas.microsoft.com/office/drawing/2014/main" id="{FFE414DD-865C-FF55-1DEE-4F32E03623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RAD Weaknesses</a:t>
            </a:r>
          </a:p>
        </p:txBody>
      </p:sp>
      <p:sp>
        <p:nvSpPr>
          <p:cNvPr id="434179" name="Rectangle 3">
            <a:extLst>
              <a:ext uri="{FF2B5EF4-FFF2-40B4-BE49-F238E27FC236}">
                <a16:creationId xmlns:a16="http://schemas.microsoft.com/office/drawing/2014/main" id="{6BFA4FF2-FDB1-5326-61A3-F79C265892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Accelerated development process</a:t>
            </a:r>
            <a:r>
              <a:rPr lang="en-US" altLang="en-US" sz="2800">
                <a:solidFill>
                  <a:srgbClr val="FFFF00"/>
                </a:solidFill>
              </a:rPr>
              <a:t> must give quick responses </a:t>
            </a:r>
            <a:r>
              <a:rPr lang="en-US" altLang="en-US" sz="2800"/>
              <a:t>to the user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Risk of </a:t>
            </a:r>
            <a:r>
              <a:rPr lang="en-US" altLang="en-US" sz="2800">
                <a:solidFill>
                  <a:srgbClr val="FFFF00"/>
                </a:solidFill>
              </a:rPr>
              <a:t>never achieving closure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Hard to use with </a:t>
            </a:r>
            <a:r>
              <a:rPr lang="en-US" altLang="en-US" sz="2800">
                <a:solidFill>
                  <a:srgbClr val="FFFF00"/>
                </a:solidFill>
              </a:rPr>
              <a:t>legacy systems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Requires a system that can be </a:t>
            </a:r>
            <a:r>
              <a:rPr lang="en-US" altLang="en-US" sz="2800">
                <a:solidFill>
                  <a:srgbClr val="FFFF00"/>
                </a:solidFill>
              </a:rPr>
              <a:t>modularized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Developers and customers must be </a:t>
            </a:r>
            <a:r>
              <a:rPr lang="en-US" altLang="en-US" sz="2800">
                <a:solidFill>
                  <a:srgbClr val="FFFF00"/>
                </a:solidFill>
              </a:rPr>
              <a:t>committed to rapid-fire activities </a:t>
            </a:r>
            <a:r>
              <a:rPr lang="en-US" altLang="en-US" sz="2800"/>
              <a:t>in an abbreviated time frame. 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2" name="Rectangle 4">
            <a:extLst>
              <a:ext uri="{FF2B5EF4-FFF2-40B4-BE49-F238E27FC236}">
                <a16:creationId xmlns:a16="http://schemas.microsoft.com/office/drawing/2014/main" id="{0A4B83B9-D165-3EC8-A5BC-1BE7BA7F2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SDLC Model</a:t>
            </a:r>
          </a:p>
        </p:txBody>
      </p:sp>
      <p:sp>
        <p:nvSpPr>
          <p:cNvPr id="416773" name="Rectangle 5">
            <a:extLst>
              <a:ext uri="{FF2B5EF4-FFF2-40B4-BE49-F238E27FC236}">
                <a16:creationId xmlns:a16="http://schemas.microsoft.com/office/drawing/2014/main" id="{AD13BC00-09CD-B0D7-C852-FB99F96BA2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   A framework that describes the activities performed at each stage of a software development project.  </a:t>
            </a:r>
          </a:p>
          <a:p>
            <a:endParaRPr lang="en-US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812646-C802-49A6-E54C-F9D157F941BA}"/>
              </a:ext>
            </a:extLst>
          </p:cNvPr>
          <p:cNvGrpSpPr/>
          <p:nvPr/>
        </p:nvGrpSpPr>
        <p:grpSpPr>
          <a:xfrm>
            <a:off x="4495800" y="2667000"/>
            <a:ext cx="4516976" cy="4159827"/>
            <a:chOff x="0" y="0"/>
            <a:chExt cx="1257931" cy="1269854"/>
          </a:xfrm>
        </p:grpSpPr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8457FFF6-D8A3-4469-66E9-9F342A245D11}"/>
                </a:ext>
              </a:extLst>
            </p:cNvPr>
            <p:cNvSpPr/>
            <p:nvPr/>
          </p:nvSpPr>
          <p:spPr>
            <a:xfrm>
              <a:off x="0" y="0"/>
              <a:ext cx="1257931" cy="1269854"/>
            </a:xfrm>
            <a:custGeom>
              <a:avLst/>
              <a:gdLst/>
              <a:ahLst/>
              <a:cxnLst/>
              <a:rect l="l" t="t" r="r" b="b"/>
              <a:pathLst>
                <a:path w="1257931" h="1269854">
                  <a:moveTo>
                    <a:pt x="628966" y="0"/>
                  </a:moveTo>
                  <a:cubicBezTo>
                    <a:pt x="281597" y="0"/>
                    <a:pt x="0" y="284267"/>
                    <a:pt x="0" y="634927"/>
                  </a:cubicBezTo>
                  <a:cubicBezTo>
                    <a:pt x="0" y="985588"/>
                    <a:pt x="281597" y="1269854"/>
                    <a:pt x="628966" y="1269854"/>
                  </a:cubicBezTo>
                  <a:cubicBezTo>
                    <a:pt x="976334" y="1269854"/>
                    <a:pt x="1257931" y="985588"/>
                    <a:pt x="1257931" y="634927"/>
                  </a:cubicBezTo>
                  <a:cubicBezTo>
                    <a:pt x="1257931" y="284267"/>
                    <a:pt x="976334" y="0"/>
                    <a:pt x="628966" y="0"/>
                  </a:cubicBezTo>
                  <a:close/>
                </a:path>
              </a:pathLst>
            </a:custGeom>
            <a:blipFill>
              <a:blip r:embed="rId2"/>
              <a:stretch>
                <a:fillRect l="-106" r="-10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>
            <a:extLst>
              <a:ext uri="{FF2B5EF4-FFF2-40B4-BE49-F238E27FC236}">
                <a16:creationId xmlns:a16="http://schemas.microsoft.com/office/drawing/2014/main" id="{7E640789-AA18-BD64-A8D2-3B0854663E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to use RAD</a:t>
            </a:r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434C5192-234B-36CE-570D-9D488C0B4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Reasonably </a:t>
            </a:r>
            <a:r>
              <a:rPr lang="en-US" altLang="en-US">
                <a:solidFill>
                  <a:srgbClr val="FFFF00"/>
                </a:solidFill>
              </a:rPr>
              <a:t>well-known requirements</a:t>
            </a:r>
          </a:p>
          <a:p>
            <a:r>
              <a:rPr lang="en-US" altLang="en-US"/>
              <a:t>User involved </a:t>
            </a:r>
            <a:r>
              <a:rPr lang="en-US" altLang="en-US">
                <a:solidFill>
                  <a:srgbClr val="FFFF00"/>
                </a:solidFill>
              </a:rPr>
              <a:t>throughout the life cycle</a:t>
            </a:r>
          </a:p>
          <a:p>
            <a:r>
              <a:rPr lang="en-US" altLang="en-US"/>
              <a:t>Project can be </a:t>
            </a:r>
            <a:r>
              <a:rPr lang="en-US" altLang="en-US">
                <a:solidFill>
                  <a:srgbClr val="FFFF00"/>
                </a:solidFill>
              </a:rPr>
              <a:t>time-boxed </a:t>
            </a:r>
          </a:p>
          <a:p>
            <a:r>
              <a:rPr lang="en-US" altLang="en-US"/>
              <a:t>Functionality delivered in </a:t>
            </a:r>
            <a:r>
              <a:rPr lang="en-US" altLang="en-US">
                <a:solidFill>
                  <a:srgbClr val="FFFF00"/>
                </a:solidFill>
              </a:rPr>
              <a:t>increments</a:t>
            </a:r>
          </a:p>
          <a:p>
            <a:r>
              <a:rPr lang="en-US" altLang="en-US">
                <a:solidFill>
                  <a:srgbClr val="FFFF00"/>
                </a:solidFill>
              </a:rPr>
              <a:t>High performance not required</a:t>
            </a:r>
          </a:p>
          <a:p>
            <a:r>
              <a:rPr lang="en-US" altLang="en-US">
                <a:solidFill>
                  <a:srgbClr val="FFFF00"/>
                </a:solidFill>
              </a:rPr>
              <a:t>Low technical risks </a:t>
            </a:r>
          </a:p>
          <a:p>
            <a:r>
              <a:rPr lang="en-US" altLang="en-US"/>
              <a:t>System </a:t>
            </a:r>
            <a:r>
              <a:rPr lang="en-US" altLang="en-US">
                <a:solidFill>
                  <a:srgbClr val="FFFF00"/>
                </a:solidFill>
              </a:rPr>
              <a:t>can be modularized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>
            <a:extLst>
              <a:ext uri="{FF2B5EF4-FFF2-40B4-BE49-F238E27FC236}">
                <a16:creationId xmlns:a16="http://schemas.microsoft.com/office/drawing/2014/main" id="{1B667F1D-907B-1E94-B953-22DDD05CDB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Incremental SDLC Model</a:t>
            </a:r>
          </a:p>
        </p:txBody>
      </p:sp>
      <p:pic>
        <p:nvPicPr>
          <p:cNvPr id="459782" name="Picture 6">
            <a:extLst>
              <a:ext uri="{FF2B5EF4-FFF2-40B4-BE49-F238E27FC236}">
                <a16:creationId xmlns:a16="http://schemas.microsoft.com/office/drawing/2014/main" id="{3DC4C24F-4891-0DBB-A68F-11130A1FE203}"/>
              </a:ext>
            </a:extLst>
          </p:cNvPr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143000"/>
            <a:ext cx="4953000" cy="4648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59779" name="Rectangle 3">
            <a:extLst>
              <a:ext uri="{FF2B5EF4-FFF2-40B4-BE49-F238E27FC236}">
                <a16:creationId xmlns:a16="http://schemas.microsoft.com/office/drawing/2014/main" id="{0C8C57D7-C80F-A56F-CD23-41BAA91FA38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105400" y="1295400"/>
            <a:ext cx="4038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Construct a partial implementation of a total system 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Then slowly add increased functionality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The incremental model prioritizes requirements of the system and then implements them in groups.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Each subsequent release of the system adds function to the previous release, until all designed functionality has been implemented.</a:t>
            </a:r>
          </a:p>
          <a:p>
            <a:pPr lvl="1">
              <a:lnSpc>
                <a:spcPct val="90000"/>
              </a:lnSpc>
            </a:pPr>
            <a:endParaRPr lang="en-US" altLang="en-US" sz="1800"/>
          </a:p>
          <a:p>
            <a:pPr lvl="1">
              <a:lnSpc>
                <a:spcPct val="90000"/>
              </a:lnSpc>
            </a:pPr>
            <a:endParaRPr lang="en-US" altLang="en-US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>
            <a:extLst>
              <a:ext uri="{FF2B5EF4-FFF2-40B4-BE49-F238E27FC236}">
                <a16:creationId xmlns:a16="http://schemas.microsoft.com/office/drawing/2014/main" id="{B0D41500-CA0B-B133-0A30-85472FF53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Incremental Model Strengths </a:t>
            </a:r>
          </a:p>
        </p:txBody>
      </p:sp>
      <p:sp>
        <p:nvSpPr>
          <p:cNvPr id="465923" name="Rectangle 3">
            <a:extLst>
              <a:ext uri="{FF2B5EF4-FFF2-40B4-BE49-F238E27FC236}">
                <a16:creationId xmlns:a16="http://schemas.microsoft.com/office/drawing/2014/main" id="{656E6D87-0E95-E320-C8B6-78045B09C6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Develop high-risk or </a:t>
            </a:r>
            <a:r>
              <a:rPr lang="en-US" altLang="en-US" sz="2800">
                <a:solidFill>
                  <a:srgbClr val="FFFF00"/>
                </a:solidFill>
              </a:rPr>
              <a:t>major functions first</a:t>
            </a:r>
          </a:p>
          <a:p>
            <a:r>
              <a:rPr lang="en-US" altLang="en-US" sz="2800"/>
              <a:t>Each release delivers an </a:t>
            </a:r>
            <a:r>
              <a:rPr lang="en-US" altLang="en-US" sz="2800">
                <a:solidFill>
                  <a:srgbClr val="FFFF00"/>
                </a:solidFill>
              </a:rPr>
              <a:t>operational product</a:t>
            </a:r>
            <a:r>
              <a:rPr lang="en-US" altLang="en-US" sz="2800"/>
              <a:t> </a:t>
            </a:r>
          </a:p>
          <a:p>
            <a:r>
              <a:rPr lang="en-US" altLang="en-US" sz="2800"/>
              <a:t>Customer can </a:t>
            </a:r>
            <a:r>
              <a:rPr lang="en-US" altLang="en-US" sz="2800">
                <a:solidFill>
                  <a:srgbClr val="FFFF00"/>
                </a:solidFill>
              </a:rPr>
              <a:t>respond to each build</a:t>
            </a:r>
          </a:p>
          <a:p>
            <a:r>
              <a:rPr lang="en-US" altLang="en-US" sz="2800"/>
              <a:t>Uses  “divide and conquer” </a:t>
            </a:r>
            <a:r>
              <a:rPr lang="en-US" altLang="en-US" sz="2800">
                <a:solidFill>
                  <a:srgbClr val="FFFF00"/>
                </a:solidFill>
              </a:rPr>
              <a:t>breakdown of tasks</a:t>
            </a:r>
          </a:p>
          <a:p>
            <a:r>
              <a:rPr lang="en-US" altLang="en-US" sz="2800"/>
              <a:t>Lowers </a:t>
            </a:r>
            <a:r>
              <a:rPr lang="en-US" altLang="en-US" sz="2800">
                <a:solidFill>
                  <a:srgbClr val="FFFF00"/>
                </a:solidFill>
              </a:rPr>
              <a:t>initial delivery cost</a:t>
            </a:r>
            <a:r>
              <a:rPr lang="en-US" altLang="en-US" sz="2800"/>
              <a:t> </a:t>
            </a:r>
          </a:p>
          <a:p>
            <a:r>
              <a:rPr lang="en-US" altLang="en-US" sz="2800"/>
              <a:t>Initial </a:t>
            </a:r>
            <a:r>
              <a:rPr lang="en-US" altLang="en-US" sz="2800">
                <a:solidFill>
                  <a:srgbClr val="FFFF00"/>
                </a:solidFill>
              </a:rPr>
              <a:t>product delivery is faster</a:t>
            </a:r>
          </a:p>
          <a:p>
            <a:r>
              <a:rPr lang="en-US" altLang="en-US" sz="2800"/>
              <a:t>Customers get </a:t>
            </a:r>
            <a:r>
              <a:rPr lang="en-US" altLang="en-US" sz="2800">
                <a:solidFill>
                  <a:srgbClr val="FFFF00"/>
                </a:solidFill>
              </a:rPr>
              <a:t>important functionality early</a:t>
            </a:r>
          </a:p>
          <a:p>
            <a:r>
              <a:rPr lang="en-US" altLang="en-US" sz="2800"/>
              <a:t>Risk of </a:t>
            </a:r>
            <a:r>
              <a:rPr lang="en-US" altLang="en-US" sz="2800">
                <a:solidFill>
                  <a:srgbClr val="FFFF00"/>
                </a:solidFill>
              </a:rPr>
              <a:t>changing requirements is reduced</a:t>
            </a:r>
          </a:p>
          <a:p>
            <a:endParaRPr lang="en-US" altLang="en-US" sz="28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>
            <a:extLst>
              <a:ext uri="{FF2B5EF4-FFF2-40B4-BE49-F238E27FC236}">
                <a16:creationId xmlns:a16="http://schemas.microsoft.com/office/drawing/2014/main" id="{1C5390BE-7AE0-8E7A-E3B4-468A83F1F0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Incremental Model Weaknesses </a:t>
            </a:r>
          </a:p>
        </p:txBody>
      </p:sp>
      <p:sp>
        <p:nvSpPr>
          <p:cNvPr id="466947" name="Rectangle 3">
            <a:extLst>
              <a:ext uri="{FF2B5EF4-FFF2-40B4-BE49-F238E27FC236}">
                <a16:creationId xmlns:a16="http://schemas.microsoft.com/office/drawing/2014/main" id="{3BDE87D4-AEEA-31EB-B095-2B078D4C38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Requires </a:t>
            </a:r>
            <a:r>
              <a:rPr lang="en-US" altLang="en-US">
                <a:solidFill>
                  <a:srgbClr val="FFFF00"/>
                </a:solidFill>
              </a:rPr>
              <a:t>good planning and design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FF00"/>
                </a:solidFill>
              </a:rPr>
              <a:t>Requires early definition of a complete and fully functional system </a:t>
            </a:r>
            <a:r>
              <a:rPr lang="en-US" altLang="en-US"/>
              <a:t>to allow for the definition of increments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FF00"/>
                </a:solidFill>
              </a:rPr>
              <a:t>Well-defined module interfaces</a:t>
            </a:r>
            <a:r>
              <a:rPr lang="en-US" altLang="en-US"/>
              <a:t> are required (some will be developed long before others)</a:t>
            </a:r>
          </a:p>
          <a:p>
            <a:pPr>
              <a:lnSpc>
                <a:spcPct val="90000"/>
              </a:lnSpc>
            </a:pPr>
            <a:r>
              <a:rPr lang="en-US" altLang="en-US"/>
              <a:t>Total cost of the complete system is </a:t>
            </a:r>
            <a:r>
              <a:rPr lang="en-US" altLang="en-US">
                <a:solidFill>
                  <a:srgbClr val="FFFF00"/>
                </a:solidFill>
              </a:rPr>
              <a:t>not lower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>
            <a:extLst>
              <a:ext uri="{FF2B5EF4-FFF2-40B4-BE49-F238E27FC236}">
                <a16:creationId xmlns:a16="http://schemas.microsoft.com/office/drawing/2014/main" id="{0657C6FB-BD52-20FC-9FA6-54A4F5AA51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When to use the Incremental Model </a:t>
            </a:r>
          </a:p>
        </p:txBody>
      </p:sp>
      <p:sp>
        <p:nvSpPr>
          <p:cNvPr id="467971" name="Rectangle 3">
            <a:extLst>
              <a:ext uri="{FF2B5EF4-FFF2-40B4-BE49-F238E27FC236}">
                <a16:creationId xmlns:a16="http://schemas.microsoft.com/office/drawing/2014/main" id="{2BEB71F0-A3D4-8934-02A1-FC7DE15BFF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495800"/>
          </a:xfrm>
        </p:spPr>
        <p:txBody>
          <a:bodyPr/>
          <a:lstStyle/>
          <a:p>
            <a:r>
              <a:rPr lang="en-US" altLang="en-US" sz="2800"/>
              <a:t>Risk, funding, schedule, program complexity, or need for </a:t>
            </a:r>
            <a:r>
              <a:rPr lang="en-US" altLang="en-US" sz="2800">
                <a:solidFill>
                  <a:srgbClr val="FFFF00"/>
                </a:solidFill>
              </a:rPr>
              <a:t>early realization of benefits.</a:t>
            </a:r>
          </a:p>
          <a:p>
            <a:r>
              <a:rPr lang="en-US" altLang="en-US" sz="2800"/>
              <a:t>Most of the requirements are known up-front but are expected to </a:t>
            </a:r>
            <a:r>
              <a:rPr lang="en-US" altLang="en-US" sz="2800">
                <a:solidFill>
                  <a:srgbClr val="FFFF00"/>
                </a:solidFill>
              </a:rPr>
              <a:t>evolve over time</a:t>
            </a:r>
          </a:p>
          <a:p>
            <a:r>
              <a:rPr lang="en-US" altLang="en-US" sz="2800"/>
              <a:t>A need to </a:t>
            </a:r>
            <a:r>
              <a:rPr lang="en-US" altLang="en-US" sz="2800">
                <a:solidFill>
                  <a:srgbClr val="FFFF00"/>
                </a:solidFill>
              </a:rPr>
              <a:t>get basic functionality to the market early</a:t>
            </a:r>
          </a:p>
          <a:p>
            <a:r>
              <a:rPr lang="en-US" altLang="en-US" sz="2800"/>
              <a:t>On projects which have </a:t>
            </a:r>
            <a:r>
              <a:rPr lang="en-US" altLang="en-US" sz="2800">
                <a:solidFill>
                  <a:srgbClr val="FFFF00"/>
                </a:solidFill>
              </a:rPr>
              <a:t>lengthy development schedules</a:t>
            </a:r>
          </a:p>
          <a:p>
            <a:r>
              <a:rPr lang="en-US" altLang="en-US" sz="2800"/>
              <a:t>On a project with </a:t>
            </a:r>
            <a:r>
              <a:rPr lang="en-US" altLang="en-US" sz="2800">
                <a:solidFill>
                  <a:srgbClr val="FFFF00"/>
                </a:solidFill>
              </a:rPr>
              <a:t>new technology</a:t>
            </a:r>
          </a:p>
          <a:p>
            <a:endParaRPr lang="en-US" altLang="en-US" sz="2800">
              <a:solidFill>
                <a:srgbClr val="FFFF00"/>
              </a:solidFill>
            </a:endParaRPr>
          </a:p>
          <a:p>
            <a:endParaRPr lang="en-US" altLang="en-US"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>
            <a:extLst>
              <a:ext uri="{FF2B5EF4-FFF2-40B4-BE49-F238E27FC236}">
                <a16:creationId xmlns:a16="http://schemas.microsoft.com/office/drawing/2014/main" id="{4059A19E-16DD-A610-3D50-F89E456E4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Spiral SDLC Model</a:t>
            </a:r>
          </a:p>
        </p:txBody>
      </p:sp>
      <p:sp>
        <p:nvSpPr>
          <p:cNvPr id="468997" name="Rectangle 5">
            <a:extLst>
              <a:ext uri="{FF2B5EF4-FFF2-40B4-BE49-F238E27FC236}">
                <a16:creationId xmlns:a16="http://schemas.microsoft.com/office/drawing/2014/main" id="{0956DB61-266A-AD89-CFE1-EE5CD1C94B4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1295400"/>
            <a:ext cx="4038600" cy="4495800"/>
          </a:xfrm>
        </p:spPr>
        <p:txBody>
          <a:bodyPr/>
          <a:lstStyle/>
          <a:p>
            <a:r>
              <a:rPr lang="en-US" altLang="en-US" sz="2800"/>
              <a:t>Adds risk analysis, and 4gl RAD prototyping to the waterfall model</a:t>
            </a:r>
          </a:p>
          <a:p>
            <a:r>
              <a:rPr lang="en-US" altLang="en-US" sz="2800"/>
              <a:t>Each cycle involves the same sequence of steps as the waterfall process model </a:t>
            </a:r>
          </a:p>
        </p:txBody>
      </p:sp>
      <p:pic>
        <p:nvPicPr>
          <p:cNvPr id="469000" name="Picture 8">
            <a:extLst>
              <a:ext uri="{FF2B5EF4-FFF2-40B4-BE49-F238E27FC236}">
                <a16:creationId xmlns:a16="http://schemas.microsoft.com/office/drawing/2014/main" id="{313DC214-FE56-32A7-E187-9C8969BB47DD}"/>
              </a:ext>
            </a:extLst>
          </p:cNvPr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524000"/>
            <a:ext cx="4953000" cy="3657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>
            <a:extLst>
              <a:ext uri="{FF2B5EF4-FFF2-40B4-BE49-F238E27FC236}">
                <a16:creationId xmlns:a16="http://schemas.microsoft.com/office/drawing/2014/main" id="{B7332ADC-EF1E-0BB7-DCD1-E7BE71FB60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Spiral Quadrant</a:t>
            </a:r>
            <a:br>
              <a:rPr lang="en-US" altLang="en-US" sz="2800"/>
            </a:br>
            <a:r>
              <a:rPr lang="en-US" altLang="en-US" sz="2800">
                <a:solidFill>
                  <a:srgbClr val="FFFF00"/>
                </a:solidFill>
              </a:rPr>
              <a:t>Determine objectives, alternatives and constraints</a:t>
            </a:r>
            <a:br>
              <a:rPr lang="en-US" altLang="en-US" sz="2800">
                <a:solidFill>
                  <a:srgbClr val="FFFF00"/>
                </a:solidFill>
              </a:rPr>
            </a:br>
            <a:endParaRPr lang="en-US" altLang="en-US" sz="2800">
              <a:solidFill>
                <a:srgbClr val="FFFF00"/>
              </a:solidFill>
            </a:endParaRPr>
          </a:p>
        </p:txBody>
      </p:sp>
      <p:sp>
        <p:nvSpPr>
          <p:cNvPr id="471043" name="Rectangle 3">
            <a:extLst>
              <a:ext uri="{FF2B5EF4-FFF2-40B4-BE49-F238E27FC236}">
                <a16:creationId xmlns:a16="http://schemas.microsoft.com/office/drawing/2014/main" id="{FFB3ACF1-3CCD-E3F4-1162-42685E63E9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r>
              <a:rPr lang="en-US" altLang="en-US" sz="2400">
                <a:solidFill>
                  <a:srgbClr val="FFFF00"/>
                </a:solidFill>
              </a:rPr>
              <a:t>Objectives</a:t>
            </a:r>
            <a:r>
              <a:rPr lang="en-US" altLang="en-US" sz="2400"/>
              <a:t>:  functionality, performance, hardware/software interface, critical success factors, etc.</a:t>
            </a:r>
          </a:p>
          <a:p>
            <a:r>
              <a:rPr lang="en-US" altLang="en-US" sz="2400">
                <a:solidFill>
                  <a:srgbClr val="FFFF00"/>
                </a:solidFill>
              </a:rPr>
              <a:t>Alternatives</a:t>
            </a:r>
            <a:r>
              <a:rPr lang="en-US" altLang="en-US" sz="2400"/>
              <a:t>: build, reuse, buy, sub-contract, etc.</a:t>
            </a:r>
          </a:p>
          <a:p>
            <a:r>
              <a:rPr lang="en-US" altLang="en-US" sz="2400">
                <a:solidFill>
                  <a:srgbClr val="FFFF00"/>
                </a:solidFill>
              </a:rPr>
              <a:t>Constraints</a:t>
            </a:r>
            <a:r>
              <a:rPr lang="en-US" altLang="en-US" sz="2400"/>
              <a:t>:  cost, schedule, interface, etc.</a:t>
            </a:r>
          </a:p>
          <a:p>
            <a:pPr lvl="1"/>
            <a:endParaRPr lang="en-US" altLang="en-US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>
            <a:extLst>
              <a:ext uri="{FF2B5EF4-FFF2-40B4-BE49-F238E27FC236}">
                <a16:creationId xmlns:a16="http://schemas.microsoft.com/office/drawing/2014/main" id="{917F19B0-0244-3E8C-1FD1-7939E3A613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Spiral Quadrant</a:t>
            </a:r>
            <a:br>
              <a:rPr lang="en-US" altLang="en-US" sz="2800"/>
            </a:br>
            <a:r>
              <a:rPr lang="en-US" altLang="en-US" sz="2800">
                <a:solidFill>
                  <a:srgbClr val="FFFF00"/>
                </a:solidFill>
              </a:rPr>
              <a:t>Evaluate alternatives,  identify and resolve risks </a:t>
            </a:r>
          </a:p>
        </p:txBody>
      </p:sp>
      <p:sp>
        <p:nvSpPr>
          <p:cNvPr id="472067" name="Rectangle 3">
            <a:extLst>
              <a:ext uri="{FF2B5EF4-FFF2-40B4-BE49-F238E27FC236}">
                <a16:creationId xmlns:a16="http://schemas.microsoft.com/office/drawing/2014/main" id="{68F65712-33DE-DF07-02DE-EE8EEAA3E7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>
                <a:solidFill>
                  <a:srgbClr val="FFFF00"/>
                </a:solidFill>
              </a:rPr>
              <a:t>Study alternatives </a:t>
            </a:r>
            <a:r>
              <a:rPr lang="en-US" altLang="en-US" sz="2400"/>
              <a:t>relative to objectives and constraints</a:t>
            </a:r>
          </a:p>
          <a:p>
            <a:r>
              <a:rPr lang="en-US" altLang="en-US" sz="2400">
                <a:solidFill>
                  <a:srgbClr val="FFFF00"/>
                </a:solidFill>
              </a:rPr>
              <a:t>Identify risks </a:t>
            </a:r>
            <a:r>
              <a:rPr lang="en-US" altLang="en-US" sz="2400"/>
              <a:t>(lack of experience, new technology, tight schedules, poor process, etc.</a:t>
            </a:r>
          </a:p>
          <a:p>
            <a:r>
              <a:rPr lang="en-US" altLang="en-US" sz="2400">
                <a:solidFill>
                  <a:srgbClr val="FFFF00"/>
                </a:solidFill>
              </a:rPr>
              <a:t>Resolve risks</a:t>
            </a:r>
            <a:r>
              <a:rPr lang="en-US" altLang="en-US" sz="2400"/>
              <a:t> (evaluate if money could be lost by continuing system development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>
            <a:extLst>
              <a:ext uri="{FF2B5EF4-FFF2-40B4-BE49-F238E27FC236}">
                <a16:creationId xmlns:a16="http://schemas.microsoft.com/office/drawing/2014/main" id="{11A104D6-B2C4-D37F-9C60-0B60ECE293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Spiral Quadrant</a:t>
            </a:r>
            <a:br>
              <a:rPr lang="en-US" altLang="en-US" sz="3200"/>
            </a:br>
            <a:r>
              <a:rPr lang="en-US" altLang="en-US" sz="3200">
                <a:solidFill>
                  <a:srgbClr val="FFFF00"/>
                </a:solidFill>
              </a:rPr>
              <a:t>Develop next-level product</a:t>
            </a:r>
          </a:p>
        </p:txBody>
      </p:sp>
      <p:sp>
        <p:nvSpPr>
          <p:cNvPr id="473091" name="Rectangle 3">
            <a:extLst>
              <a:ext uri="{FF2B5EF4-FFF2-40B4-BE49-F238E27FC236}">
                <a16:creationId xmlns:a16="http://schemas.microsoft.com/office/drawing/2014/main" id="{A971AF25-9A85-9E30-F189-5D947D4A5E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Typical activites:</a:t>
            </a:r>
          </a:p>
          <a:p>
            <a:pPr lvl="1"/>
            <a:r>
              <a:rPr lang="en-US" altLang="en-US" sz="2400"/>
              <a:t>Create a design</a:t>
            </a:r>
          </a:p>
          <a:p>
            <a:pPr lvl="1"/>
            <a:r>
              <a:rPr lang="en-US" altLang="en-US" sz="2400"/>
              <a:t>Review design</a:t>
            </a:r>
          </a:p>
          <a:p>
            <a:pPr lvl="1"/>
            <a:r>
              <a:rPr lang="en-US" altLang="en-US" sz="2400"/>
              <a:t>Develop code</a:t>
            </a:r>
          </a:p>
          <a:p>
            <a:pPr lvl="1"/>
            <a:r>
              <a:rPr lang="en-US" altLang="en-US" sz="2400"/>
              <a:t>Inspect code</a:t>
            </a:r>
          </a:p>
          <a:p>
            <a:pPr lvl="1"/>
            <a:r>
              <a:rPr lang="en-US" altLang="en-US" sz="2400"/>
              <a:t>Test product</a:t>
            </a:r>
          </a:p>
          <a:p>
            <a:pPr lvl="1"/>
            <a:endParaRPr lang="en-US" altLang="en-US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>
            <a:extLst>
              <a:ext uri="{FF2B5EF4-FFF2-40B4-BE49-F238E27FC236}">
                <a16:creationId xmlns:a16="http://schemas.microsoft.com/office/drawing/2014/main" id="{421321BF-C838-B77A-C522-78E40A28C8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Spiral Quadrant</a:t>
            </a:r>
            <a:br>
              <a:rPr lang="en-US" altLang="en-US" sz="3200"/>
            </a:br>
            <a:r>
              <a:rPr lang="en-US" altLang="en-US" sz="3200">
                <a:solidFill>
                  <a:srgbClr val="FFFF00"/>
                </a:solidFill>
              </a:rPr>
              <a:t>Plan next phase</a:t>
            </a:r>
          </a:p>
        </p:txBody>
      </p:sp>
      <p:sp>
        <p:nvSpPr>
          <p:cNvPr id="474115" name="Rectangle 3">
            <a:extLst>
              <a:ext uri="{FF2B5EF4-FFF2-40B4-BE49-F238E27FC236}">
                <a16:creationId xmlns:a16="http://schemas.microsoft.com/office/drawing/2014/main" id="{5EEC4DB4-F9EF-5B5D-D7CB-76C11D836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>
                <a:solidFill>
                  <a:srgbClr val="FFFF00"/>
                </a:solidFill>
              </a:rPr>
              <a:t>Typical activities</a:t>
            </a:r>
          </a:p>
          <a:p>
            <a:pPr lvl="1"/>
            <a:r>
              <a:rPr lang="en-US" altLang="en-US" sz="2400"/>
              <a:t>Develop project plan</a:t>
            </a:r>
          </a:p>
          <a:p>
            <a:pPr lvl="1"/>
            <a:r>
              <a:rPr lang="en-US" altLang="en-US" sz="2400"/>
              <a:t>Develop configuration management plan</a:t>
            </a:r>
          </a:p>
          <a:p>
            <a:pPr lvl="1"/>
            <a:r>
              <a:rPr lang="en-US" altLang="en-US" sz="2400"/>
              <a:t>Develop a test plan</a:t>
            </a:r>
          </a:p>
          <a:p>
            <a:pPr lvl="1"/>
            <a:r>
              <a:rPr lang="en-US" altLang="en-US" sz="2400"/>
              <a:t>Develop an installation plan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>
            <a:extLst>
              <a:ext uri="{FF2B5EF4-FFF2-40B4-BE49-F238E27FC236}">
                <a16:creationId xmlns:a16="http://schemas.microsoft.com/office/drawing/2014/main" id="{FB826119-9A5E-AB27-E7F3-82D391ACE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Waterfall Model</a:t>
            </a:r>
          </a:p>
        </p:txBody>
      </p:sp>
      <p:pic>
        <p:nvPicPr>
          <p:cNvPr id="422923" name="Picture 11">
            <a:extLst>
              <a:ext uri="{FF2B5EF4-FFF2-40B4-BE49-F238E27FC236}">
                <a16:creationId xmlns:a16="http://schemas.microsoft.com/office/drawing/2014/main" id="{A0D88110-DB67-296A-E9BB-2635BFA57B2D}"/>
              </a:ext>
            </a:extLst>
          </p:cNvPr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71600"/>
            <a:ext cx="3810000" cy="3886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22915" name="Rectangle 3">
            <a:extLst>
              <a:ext uri="{FF2B5EF4-FFF2-40B4-BE49-F238E27FC236}">
                <a16:creationId xmlns:a16="http://schemas.microsoft.com/office/drawing/2014/main" id="{722DDAA8-25D9-88EC-4AEB-E3238A7BEB6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962400" y="1295400"/>
            <a:ext cx="4800600" cy="4495800"/>
          </a:xfrm>
        </p:spPr>
        <p:txBody>
          <a:bodyPr/>
          <a:lstStyle/>
          <a:p>
            <a:r>
              <a:rPr lang="en-US" altLang="en-US" sz="2400" b="1">
                <a:solidFill>
                  <a:srgbClr val="FFFF00"/>
                </a:solidFill>
              </a:rPr>
              <a:t>Requirements</a:t>
            </a:r>
            <a:r>
              <a:rPr lang="en-US" altLang="en-US" sz="2400" b="1"/>
              <a:t> </a:t>
            </a:r>
            <a:r>
              <a:rPr lang="en-US" altLang="en-US" sz="2400"/>
              <a:t>– defines needed information, function, behavior, performance and interfaces.</a:t>
            </a:r>
          </a:p>
          <a:p>
            <a:r>
              <a:rPr lang="en-US" altLang="en-US" sz="2400" b="1">
                <a:solidFill>
                  <a:srgbClr val="FFFF00"/>
                </a:solidFill>
              </a:rPr>
              <a:t>Design </a:t>
            </a:r>
            <a:r>
              <a:rPr lang="en-US" altLang="en-US" sz="2400"/>
              <a:t>– data structures, software architecture, interface representations, algorithmic details.</a:t>
            </a:r>
          </a:p>
          <a:p>
            <a:r>
              <a:rPr lang="en-US" altLang="en-US" sz="2400" b="1">
                <a:solidFill>
                  <a:srgbClr val="FFFF00"/>
                </a:solidFill>
              </a:rPr>
              <a:t>Implementation </a:t>
            </a:r>
            <a:r>
              <a:rPr lang="en-US" altLang="en-US" sz="2400"/>
              <a:t>– source code, database, user documentation, testing.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>
            <a:extLst>
              <a:ext uri="{FF2B5EF4-FFF2-40B4-BE49-F238E27FC236}">
                <a16:creationId xmlns:a16="http://schemas.microsoft.com/office/drawing/2014/main" id="{3E430CF6-BA6E-339E-88D4-1DB7559ECE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Spiral Model Strengths</a:t>
            </a:r>
          </a:p>
        </p:txBody>
      </p:sp>
      <p:sp>
        <p:nvSpPr>
          <p:cNvPr id="476163" name="Rectangle 3">
            <a:extLst>
              <a:ext uri="{FF2B5EF4-FFF2-40B4-BE49-F238E27FC236}">
                <a16:creationId xmlns:a16="http://schemas.microsoft.com/office/drawing/2014/main" id="{908CF5BE-3AFB-5100-D1B4-B1F543924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Provides early indication of insurmountable risks, without much cost</a:t>
            </a:r>
          </a:p>
          <a:p>
            <a:r>
              <a:rPr lang="en-US" altLang="en-US" sz="2800"/>
              <a:t>Users see the system early because of rapid prototyping tools</a:t>
            </a:r>
          </a:p>
          <a:p>
            <a:r>
              <a:rPr lang="en-US" altLang="en-US" sz="2800"/>
              <a:t>Critical high-risk functions are developed first</a:t>
            </a:r>
          </a:p>
          <a:p>
            <a:r>
              <a:rPr lang="en-US" altLang="en-US" sz="2800"/>
              <a:t>The design does not have to be perfect </a:t>
            </a:r>
          </a:p>
          <a:p>
            <a:r>
              <a:rPr lang="en-US" altLang="en-US" sz="2800"/>
              <a:t>Users can be closely tied to all lifecycle steps</a:t>
            </a:r>
          </a:p>
          <a:p>
            <a:r>
              <a:rPr lang="en-US" altLang="en-US" sz="2800"/>
              <a:t>Early and frequent feedback from users</a:t>
            </a:r>
          </a:p>
          <a:p>
            <a:r>
              <a:rPr lang="en-US" altLang="en-US" sz="2800"/>
              <a:t>Cumulative costs assessed frequently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>
            <a:extLst>
              <a:ext uri="{FF2B5EF4-FFF2-40B4-BE49-F238E27FC236}">
                <a16:creationId xmlns:a16="http://schemas.microsoft.com/office/drawing/2014/main" id="{538BE97D-1034-379E-DCCD-457A26E572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Spiral Model Weaknesses</a:t>
            </a:r>
          </a:p>
        </p:txBody>
      </p:sp>
      <p:sp>
        <p:nvSpPr>
          <p:cNvPr id="477187" name="Rectangle 3">
            <a:extLst>
              <a:ext uri="{FF2B5EF4-FFF2-40B4-BE49-F238E27FC236}">
                <a16:creationId xmlns:a16="http://schemas.microsoft.com/office/drawing/2014/main" id="{42B42156-8A57-D1E8-E71F-5DF1222777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Time spent for evaluating risks too large for small or low-risk projects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Time spent planning, resetting objectives, doing risk analysis and prototyping may  be excessive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model is complex 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Risk assessment expertise is required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Spiral may continue indefinitely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Developers must be reassigned during non-development phase activities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May be hard to define objective, verifiable milestones that indicate readiness to proceed through the next iteration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>
            <a:extLst>
              <a:ext uri="{FF2B5EF4-FFF2-40B4-BE49-F238E27FC236}">
                <a16:creationId xmlns:a16="http://schemas.microsoft.com/office/drawing/2014/main" id="{9A330CE8-22DA-E6B1-9723-BD3A89000C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to use Spiral Model</a:t>
            </a:r>
          </a:p>
        </p:txBody>
      </p:sp>
      <p:sp>
        <p:nvSpPr>
          <p:cNvPr id="478211" name="Rectangle 3">
            <a:extLst>
              <a:ext uri="{FF2B5EF4-FFF2-40B4-BE49-F238E27FC236}">
                <a16:creationId xmlns:a16="http://schemas.microsoft.com/office/drawing/2014/main" id="{6857AF5E-B7ED-D46B-7A14-EB9417E219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When creation of a prototype is appropriate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When costs and risk evaluation is important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For medium to high-risk projects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Long-term project commitment unwise because of potential changes to economic priorities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Users are unsure of their needs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Requirements are complex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New product line 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Significant changes are expected (research and exploration)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>
            <a:extLst>
              <a:ext uri="{FF2B5EF4-FFF2-40B4-BE49-F238E27FC236}">
                <a16:creationId xmlns:a16="http://schemas.microsoft.com/office/drawing/2014/main" id="{7389E0C5-70B4-F3A6-A503-54915C1AA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Agile SDLC’s</a:t>
            </a:r>
          </a:p>
        </p:txBody>
      </p:sp>
      <p:sp>
        <p:nvSpPr>
          <p:cNvPr id="480259" name="Rectangle 3">
            <a:extLst>
              <a:ext uri="{FF2B5EF4-FFF2-40B4-BE49-F238E27FC236}">
                <a16:creationId xmlns:a16="http://schemas.microsoft.com/office/drawing/2014/main" id="{3A0C7F81-9938-4222-30A7-F93A35D9C4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Speed up or bypass one or more life cycle phases </a:t>
            </a:r>
          </a:p>
          <a:p>
            <a:r>
              <a:rPr lang="en-US" altLang="en-US"/>
              <a:t>Usually less formal and reduced scope</a:t>
            </a:r>
          </a:p>
          <a:p>
            <a:r>
              <a:rPr lang="en-US" altLang="en-US"/>
              <a:t>Used for time-critical applications</a:t>
            </a:r>
          </a:p>
          <a:p>
            <a:r>
              <a:rPr lang="en-US" altLang="en-US"/>
              <a:t>Used in organizations that employ disciplined methods</a:t>
            </a:r>
          </a:p>
          <a:p>
            <a:pPr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>
            <a:extLst>
              <a:ext uri="{FF2B5EF4-FFF2-40B4-BE49-F238E27FC236}">
                <a16:creationId xmlns:a16="http://schemas.microsoft.com/office/drawing/2014/main" id="{1A30CC96-9518-21AC-8F81-CA91419602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Agile Methods</a:t>
            </a:r>
          </a:p>
        </p:txBody>
      </p:sp>
      <p:sp>
        <p:nvSpPr>
          <p:cNvPr id="501763" name="Rectangle 3">
            <a:extLst>
              <a:ext uri="{FF2B5EF4-FFF2-40B4-BE49-F238E27FC236}">
                <a16:creationId xmlns:a16="http://schemas.microsoft.com/office/drawing/2014/main" id="{B29A7122-E9CE-4608-5DA8-62315B11C7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Adaptive Software Development (ASD)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Feature Driven Development (FDD)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Crystal Clear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Dynamic Software Development Method (DSDM)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Rapid Application Development (RAD)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Scrum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Extreme Programming (XP)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Rational Unify Process (RUP)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>
            <a:extLst>
              <a:ext uri="{FF2B5EF4-FFF2-40B4-BE49-F238E27FC236}">
                <a16:creationId xmlns:a16="http://schemas.microsoft.com/office/drawing/2014/main" id="{4B952E06-F5CD-15B8-D3DC-BE1D60788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Waterfall Strengths</a:t>
            </a:r>
          </a:p>
        </p:txBody>
      </p:sp>
      <p:sp>
        <p:nvSpPr>
          <p:cNvPr id="423939" name="Rectangle 3">
            <a:extLst>
              <a:ext uri="{FF2B5EF4-FFF2-40B4-BE49-F238E27FC236}">
                <a16:creationId xmlns:a16="http://schemas.microsoft.com/office/drawing/2014/main" id="{3494B5E9-EF51-E14C-14BB-87A8D189C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>
                <a:solidFill>
                  <a:srgbClr val="FFFF00"/>
                </a:solidFill>
              </a:rPr>
              <a:t>Easy to understand</a:t>
            </a:r>
            <a:r>
              <a:rPr lang="en-US" altLang="en-US" sz="2800"/>
              <a:t>, easy to use</a:t>
            </a:r>
          </a:p>
          <a:p>
            <a:r>
              <a:rPr lang="en-US" altLang="en-US" sz="2800">
                <a:solidFill>
                  <a:srgbClr val="FFFF00"/>
                </a:solidFill>
              </a:rPr>
              <a:t>Provides structure </a:t>
            </a:r>
            <a:r>
              <a:rPr lang="en-US" altLang="en-US" sz="2800"/>
              <a:t>to inexperienced staff</a:t>
            </a:r>
          </a:p>
          <a:p>
            <a:r>
              <a:rPr lang="en-US" altLang="en-US" sz="2800">
                <a:solidFill>
                  <a:srgbClr val="FFFF00"/>
                </a:solidFill>
              </a:rPr>
              <a:t>Milestones are well understood</a:t>
            </a:r>
          </a:p>
          <a:p>
            <a:r>
              <a:rPr lang="en-US" altLang="en-US" sz="2800"/>
              <a:t>Sets </a:t>
            </a:r>
            <a:r>
              <a:rPr lang="en-US" altLang="en-US" sz="2800">
                <a:solidFill>
                  <a:srgbClr val="FFFF00"/>
                </a:solidFill>
              </a:rPr>
              <a:t>requirements stability</a:t>
            </a:r>
          </a:p>
          <a:p>
            <a:r>
              <a:rPr lang="en-US" altLang="en-US" sz="2800"/>
              <a:t>Good for </a:t>
            </a:r>
            <a:r>
              <a:rPr lang="en-US" altLang="en-US" sz="2800">
                <a:solidFill>
                  <a:srgbClr val="FFFF00"/>
                </a:solidFill>
              </a:rPr>
              <a:t>management control </a:t>
            </a:r>
            <a:r>
              <a:rPr lang="en-US" altLang="en-US" sz="2800"/>
              <a:t>(plan, staff, track)</a:t>
            </a:r>
          </a:p>
          <a:p>
            <a:r>
              <a:rPr lang="en-US" altLang="en-US" sz="2800"/>
              <a:t>Works well when </a:t>
            </a:r>
            <a:r>
              <a:rPr lang="en-US" altLang="en-US" sz="2800">
                <a:solidFill>
                  <a:srgbClr val="FFFF00"/>
                </a:solidFill>
              </a:rPr>
              <a:t>quality is more important </a:t>
            </a:r>
            <a:r>
              <a:rPr lang="en-US" altLang="en-US" sz="2800"/>
              <a:t>than cost or schedule</a:t>
            </a:r>
          </a:p>
          <a:p>
            <a:endParaRPr lang="en-US" altLang="en-US" sz="2800"/>
          </a:p>
          <a:p>
            <a:endParaRPr lang="en-US" altLang="en-US" sz="2400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>
            <a:extLst>
              <a:ext uri="{FF2B5EF4-FFF2-40B4-BE49-F238E27FC236}">
                <a16:creationId xmlns:a16="http://schemas.microsoft.com/office/drawing/2014/main" id="{39744D32-C9EA-A771-0E74-53C07A2FA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Waterfall Deficiencies</a:t>
            </a:r>
          </a:p>
        </p:txBody>
      </p:sp>
      <p:sp>
        <p:nvSpPr>
          <p:cNvPr id="424963" name="Rectangle 3">
            <a:extLst>
              <a:ext uri="{FF2B5EF4-FFF2-40B4-BE49-F238E27FC236}">
                <a16:creationId xmlns:a16="http://schemas.microsoft.com/office/drawing/2014/main" id="{EBA23696-F68A-00E7-14B3-858EEF16E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All </a:t>
            </a:r>
            <a:r>
              <a:rPr lang="en-US" altLang="en-US" sz="2800">
                <a:solidFill>
                  <a:srgbClr val="FFFF00"/>
                </a:solidFill>
              </a:rPr>
              <a:t>requirements must be known </a:t>
            </a:r>
            <a:r>
              <a:rPr lang="en-US" altLang="en-US" sz="2800"/>
              <a:t>upfront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Deliverables created for each phase are considered frozen – </a:t>
            </a:r>
            <a:r>
              <a:rPr lang="en-US" altLang="en-US" sz="2800">
                <a:solidFill>
                  <a:srgbClr val="FFFF00"/>
                </a:solidFill>
              </a:rPr>
              <a:t>inhibits flexibility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Can give a </a:t>
            </a:r>
            <a:r>
              <a:rPr lang="en-US" altLang="en-US" sz="2800">
                <a:solidFill>
                  <a:srgbClr val="FFFF00"/>
                </a:solidFill>
              </a:rPr>
              <a:t>false impression of progress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FFFF00"/>
                </a:solidFill>
              </a:rPr>
              <a:t>Does not reflect problem-solving nature </a:t>
            </a:r>
            <a:r>
              <a:rPr lang="en-US" altLang="en-US" sz="2800"/>
              <a:t>of software development – iterations of phases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Integration is </a:t>
            </a:r>
            <a:r>
              <a:rPr lang="en-US" altLang="en-US" sz="2800">
                <a:solidFill>
                  <a:srgbClr val="FFFF00"/>
                </a:solidFill>
              </a:rPr>
              <a:t>one big bang at the end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FFFF00"/>
                </a:solidFill>
              </a:rPr>
              <a:t>Little opportunity for customer </a:t>
            </a:r>
            <a:r>
              <a:rPr lang="en-US" altLang="en-US" sz="2800"/>
              <a:t>to preview the system (until it may be too late)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>
            <a:extLst>
              <a:ext uri="{FF2B5EF4-FFF2-40B4-BE49-F238E27FC236}">
                <a16:creationId xmlns:a16="http://schemas.microsoft.com/office/drawing/2014/main" id="{E96CB640-E04D-0FD2-31B2-32EE34A0B9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When to use the Waterfall Model</a:t>
            </a:r>
          </a:p>
        </p:txBody>
      </p:sp>
      <p:sp>
        <p:nvSpPr>
          <p:cNvPr id="425987" name="Rectangle 3">
            <a:extLst>
              <a:ext uri="{FF2B5EF4-FFF2-40B4-BE49-F238E27FC236}">
                <a16:creationId xmlns:a16="http://schemas.microsoft.com/office/drawing/2014/main" id="{A638C1A9-1186-DCF0-EC57-D1FE05C4B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Requirements are very </a:t>
            </a:r>
            <a:r>
              <a:rPr lang="en-US" altLang="en-US" sz="2800">
                <a:solidFill>
                  <a:srgbClr val="FFFF00"/>
                </a:solidFill>
              </a:rPr>
              <a:t>well known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Product definition is </a:t>
            </a:r>
            <a:r>
              <a:rPr lang="en-US" altLang="en-US" sz="2800">
                <a:solidFill>
                  <a:srgbClr val="FFFF00"/>
                </a:solidFill>
              </a:rPr>
              <a:t>stable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Technology is </a:t>
            </a:r>
            <a:r>
              <a:rPr lang="en-US" altLang="en-US" sz="2800">
                <a:solidFill>
                  <a:srgbClr val="FFFF00"/>
                </a:solidFill>
              </a:rPr>
              <a:t>understood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New </a:t>
            </a:r>
            <a:r>
              <a:rPr lang="en-US" altLang="en-US" sz="2800">
                <a:solidFill>
                  <a:srgbClr val="FFFF00"/>
                </a:solidFill>
              </a:rPr>
              <a:t>version of an existing product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FFFF00"/>
                </a:solidFill>
              </a:rPr>
              <a:t>Porting an existing product </a:t>
            </a:r>
            <a:r>
              <a:rPr lang="en-US" altLang="en-US" sz="2800"/>
              <a:t>to a new platform.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>
            <a:extLst>
              <a:ext uri="{FF2B5EF4-FFF2-40B4-BE49-F238E27FC236}">
                <a16:creationId xmlns:a16="http://schemas.microsoft.com/office/drawing/2014/main" id="{0D4E152A-5E95-32F9-849E-CE6BEFE1CC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V-Shaped SDLC Model</a:t>
            </a:r>
          </a:p>
        </p:txBody>
      </p:sp>
      <p:pic>
        <p:nvPicPr>
          <p:cNvPr id="452613" name="Picture 5">
            <a:extLst>
              <a:ext uri="{FF2B5EF4-FFF2-40B4-BE49-F238E27FC236}">
                <a16:creationId xmlns:a16="http://schemas.microsoft.com/office/drawing/2014/main" id="{000DF336-804C-CFFC-F951-6936F55F8582}"/>
              </a:ext>
            </a:extLst>
          </p:cNvPr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600200"/>
            <a:ext cx="5181600" cy="37576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52611" name="Rectangle 3">
            <a:extLst>
              <a:ext uri="{FF2B5EF4-FFF2-40B4-BE49-F238E27FC236}">
                <a16:creationId xmlns:a16="http://schemas.microsoft.com/office/drawing/2014/main" id="{AD5332C8-214F-D30D-0AE0-ABC34FAD48B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105400" y="1524000"/>
            <a:ext cx="4038600" cy="4495800"/>
          </a:xfrm>
        </p:spPr>
        <p:txBody>
          <a:bodyPr/>
          <a:lstStyle/>
          <a:p>
            <a:r>
              <a:rPr lang="en-US" altLang="en-US" sz="2400"/>
              <a:t>A variant of the Waterfall that emphasizes the verification and validation of the product.</a:t>
            </a:r>
          </a:p>
          <a:p>
            <a:r>
              <a:rPr lang="en-US" altLang="en-US" sz="2400"/>
              <a:t>Testing of the product is planned in parallel with a corresponding phase of development</a:t>
            </a:r>
          </a:p>
          <a:p>
            <a:endParaRPr lang="en-US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>
            <a:extLst>
              <a:ext uri="{FF2B5EF4-FFF2-40B4-BE49-F238E27FC236}">
                <a16:creationId xmlns:a16="http://schemas.microsoft.com/office/drawing/2014/main" id="{6595C5D0-1D2B-99B1-8291-FC5EED02D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V-Shaped Steps</a:t>
            </a:r>
          </a:p>
        </p:txBody>
      </p:sp>
      <p:sp>
        <p:nvSpPr>
          <p:cNvPr id="454659" name="Rectangle 3">
            <a:extLst>
              <a:ext uri="{FF2B5EF4-FFF2-40B4-BE49-F238E27FC236}">
                <a16:creationId xmlns:a16="http://schemas.microsoft.com/office/drawing/2014/main" id="{8CCAD782-BB54-15AA-B184-5B62BC91955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40386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>
                <a:solidFill>
                  <a:srgbClr val="FFFF00"/>
                </a:solidFill>
              </a:rPr>
              <a:t>Project and Requirements Planning </a:t>
            </a:r>
            <a:r>
              <a:rPr lang="en-US" altLang="en-US" sz="1800"/>
              <a:t>– allocate resources</a:t>
            </a:r>
          </a:p>
          <a:p>
            <a:pPr>
              <a:lnSpc>
                <a:spcPct val="80000"/>
              </a:lnSpc>
            </a:pPr>
            <a:endParaRPr lang="en-US" altLang="en-US" sz="180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1800">
                <a:solidFill>
                  <a:srgbClr val="FFFF00"/>
                </a:solidFill>
              </a:rPr>
              <a:t>Product Requirements and Specification Analysis </a:t>
            </a:r>
            <a:r>
              <a:rPr lang="en-US" altLang="en-US" sz="1800"/>
              <a:t>– complete specification of the software system</a:t>
            </a:r>
          </a:p>
          <a:p>
            <a:pPr>
              <a:lnSpc>
                <a:spcPct val="80000"/>
              </a:lnSpc>
            </a:pPr>
            <a:endParaRPr lang="en-US" altLang="en-US" sz="180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1800">
                <a:solidFill>
                  <a:srgbClr val="FFFF00"/>
                </a:solidFill>
              </a:rPr>
              <a:t>Architecture or High-Level Design </a:t>
            </a:r>
            <a:r>
              <a:rPr lang="en-US" altLang="en-US" sz="1800"/>
              <a:t>– defines how software functions fulfill the design</a:t>
            </a:r>
          </a:p>
          <a:p>
            <a:pPr>
              <a:lnSpc>
                <a:spcPct val="80000"/>
              </a:lnSpc>
            </a:pPr>
            <a:endParaRPr lang="en-US" altLang="en-US" sz="180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1800">
                <a:solidFill>
                  <a:srgbClr val="FFFF00"/>
                </a:solidFill>
              </a:rPr>
              <a:t>Detailed Design </a:t>
            </a:r>
            <a:r>
              <a:rPr lang="en-US" altLang="en-US" sz="1800"/>
              <a:t>– develop algorithms for each architectural component</a:t>
            </a:r>
          </a:p>
          <a:p>
            <a:pPr>
              <a:lnSpc>
                <a:spcPct val="80000"/>
              </a:lnSpc>
            </a:pPr>
            <a:endParaRPr lang="en-US" altLang="en-US" sz="1800"/>
          </a:p>
          <a:p>
            <a:pPr>
              <a:lnSpc>
                <a:spcPct val="80000"/>
              </a:lnSpc>
            </a:pPr>
            <a:endParaRPr lang="en-US" altLang="en-US" sz="1800"/>
          </a:p>
        </p:txBody>
      </p:sp>
      <p:sp>
        <p:nvSpPr>
          <p:cNvPr id="454660" name="Rectangle 4">
            <a:extLst>
              <a:ext uri="{FF2B5EF4-FFF2-40B4-BE49-F238E27FC236}">
                <a16:creationId xmlns:a16="http://schemas.microsoft.com/office/drawing/2014/main" id="{E86E42D4-0938-8DD1-C0CF-71D76EBA81F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219200"/>
            <a:ext cx="40386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>
                <a:solidFill>
                  <a:srgbClr val="FFFF00"/>
                </a:solidFill>
              </a:rPr>
              <a:t>Production, operation and maintenance </a:t>
            </a:r>
            <a:r>
              <a:rPr lang="en-US" altLang="en-US" sz="1800"/>
              <a:t>– provide for enhancement and corrections</a:t>
            </a:r>
            <a:endParaRPr lang="en-US" altLang="en-US" sz="180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1800">
                <a:solidFill>
                  <a:srgbClr val="FFFF00"/>
                </a:solidFill>
              </a:rPr>
              <a:t>System and acceptance testing </a:t>
            </a:r>
            <a:r>
              <a:rPr lang="en-US" altLang="en-US" sz="1800"/>
              <a:t>– check the entire software system in its environment</a:t>
            </a:r>
          </a:p>
          <a:p>
            <a:pPr>
              <a:lnSpc>
                <a:spcPct val="80000"/>
              </a:lnSpc>
            </a:pPr>
            <a:endParaRPr lang="en-US" altLang="en-US" sz="180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endParaRPr lang="en-US" altLang="en-US" sz="180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1800">
                <a:solidFill>
                  <a:srgbClr val="FFFF00"/>
                </a:solidFill>
              </a:rPr>
              <a:t>Integration and Testing</a:t>
            </a:r>
            <a:r>
              <a:rPr lang="en-US" altLang="en-US" sz="1800"/>
              <a:t> – check that modules  interconnect correctly</a:t>
            </a:r>
          </a:p>
          <a:p>
            <a:pPr>
              <a:lnSpc>
                <a:spcPct val="80000"/>
              </a:lnSpc>
            </a:pPr>
            <a:endParaRPr lang="en-US" altLang="en-US" sz="180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1800">
                <a:solidFill>
                  <a:srgbClr val="FFFF00"/>
                </a:solidFill>
              </a:rPr>
              <a:t>Unit testing </a:t>
            </a:r>
            <a:r>
              <a:rPr lang="en-US" altLang="en-US" sz="1800"/>
              <a:t>– check that each module acts as expected</a:t>
            </a:r>
          </a:p>
          <a:p>
            <a:pPr>
              <a:lnSpc>
                <a:spcPct val="80000"/>
              </a:lnSpc>
            </a:pPr>
            <a:endParaRPr lang="en-US" altLang="en-US" sz="1800"/>
          </a:p>
          <a:p>
            <a:pPr>
              <a:lnSpc>
                <a:spcPct val="80000"/>
              </a:lnSpc>
            </a:pPr>
            <a:r>
              <a:rPr lang="en-US" altLang="en-US" sz="1800"/>
              <a:t> </a:t>
            </a:r>
            <a:r>
              <a:rPr lang="en-US" altLang="en-US" sz="1800">
                <a:solidFill>
                  <a:srgbClr val="FFFF00"/>
                </a:solidFill>
              </a:rPr>
              <a:t>Coding </a:t>
            </a:r>
            <a:r>
              <a:rPr lang="en-US" altLang="en-US" sz="1800"/>
              <a:t>– transform algorithms into software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/>
          </a:p>
        </p:txBody>
      </p:sp>
      <p:sp>
        <p:nvSpPr>
          <p:cNvPr id="454662" name="Text Box 6">
            <a:extLst>
              <a:ext uri="{FF2B5EF4-FFF2-40B4-BE49-F238E27FC236}">
                <a16:creationId xmlns:a16="http://schemas.microsoft.com/office/drawing/2014/main" id="{D63A895B-AB12-60A1-B8F0-91134987C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518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>
            <a:extLst>
              <a:ext uri="{FF2B5EF4-FFF2-40B4-BE49-F238E27FC236}">
                <a16:creationId xmlns:a16="http://schemas.microsoft.com/office/drawing/2014/main" id="{9A8F8B78-0D36-FB86-029A-0BE314A734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V-Shaped Strengths</a:t>
            </a:r>
          </a:p>
        </p:txBody>
      </p:sp>
      <p:sp>
        <p:nvSpPr>
          <p:cNvPr id="456707" name="Rectangle 3">
            <a:extLst>
              <a:ext uri="{FF2B5EF4-FFF2-40B4-BE49-F238E27FC236}">
                <a16:creationId xmlns:a16="http://schemas.microsoft.com/office/drawing/2014/main" id="{16EBEA5A-0B24-6273-BB26-F369D985BD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Emphasize planning for </a:t>
            </a:r>
            <a:r>
              <a:rPr lang="en-US" altLang="en-US">
                <a:solidFill>
                  <a:srgbClr val="FFFF00"/>
                </a:solidFill>
              </a:rPr>
              <a:t>verification and validation </a:t>
            </a:r>
            <a:r>
              <a:rPr lang="en-US" altLang="en-US"/>
              <a:t>of the product in early stages of product development</a:t>
            </a:r>
          </a:p>
          <a:p>
            <a:r>
              <a:rPr lang="en-US" altLang="en-US">
                <a:solidFill>
                  <a:srgbClr val="FFFF00"/>
                </a:solidFill>
              </a:rPr>
              <a:t>Each deliverable must be testable</a:t>
            </a:r>
          </a:p>
          <a:p>
            <a:r>
              <a:rPr lang="en-US" altLang="en-US"/>
              <a:t>Project management can </a:t>
            </a:r>
            <a:r>
              <a:rPr lang="en-US" altLang="en-US">
                <a:solidFill>
                  <a:srgbClr val="FFFF00"/>
                </a:solidFill>
              </a:rPr>
              <a:t>track progress by milestones</a:t>
            </a:r>
          </a:p>
          <a:p>
            <a:r>
              <a:rPr lang="en-US" altLang="en-US">
                <a:solidFill>
                  <a:srgbClr val="FFFF00"/>
                </a:solidFill>
              </a:rPr>
              <a:t>Easy to use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untai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Mountain Top</Template>
  <TotalTime>1542</TotalTime>
  <Words>1530</Words>
  <Application>Microsoft Office PowerPoint</Application>
  <PresentationFormat>On-screen Show (4:3)</PresentationFormat>
  <Paragraphs>218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Wingdings</vt:lpstr>
      <vt:lpstr>Mountain Top</vt:lpstr>
      <vt:lpstr>Software Development Life Cycle (SDLC)</vt:lpstr>
      <vt:lpstr>SDLC Model</vt:lpstr>
      <vt:lpstr>Waterfall Model</vt:lpstr>
      <vt:lpstr>Waterfall Strengths</vt:lpstr>
      <vt:lpstr>Waterfall Deficiencies</vt:lpstr>
      <vt:lpstr>When to use the Waterfall Model</vt:lpstr>
      <vt:lpstr>V-Shaped SDLC Model</vt:lpstr>
      <vt:lpstr>V-Shaped Steps</vt:lpstr>
      <vt:lpstr>V-Shaped Strengths</vt:lpstr>
      <vt:lpstr>V-Shaped Weaknesses</vt:lpstr>
      <vt:lpstr>When to use the V-Shaped Model</vt:lpstr>
      <vt:lpstr>Structured Evolutionary Prototyping Model</vt:lpstr>
      <vt:lpstr>Structured Evolutionary Prototyping Steps</vt:lpstr>
      <vt:lpstr>Structured Evolutionary Prototyping Strengths</vt:lpstr>
      <vt:lpstr>Structured Evolutionary Prototyping Weaknesses</vt:lpstr>
      <vt:lpstr>When to use Structured Evolutionary Prototyping</vt:lpstr>
      <vt:lpstr>Rapid Application Model (RAD)</vt:lpstr>
      <vt:lpstr>RAD Strengths</vt:lpstr>
      <vt:lpstr>RAD Weaknesses</vt:lpstr>
      <vt:lpstr>When to use RAD</vt:lpstr>
      <vt:lpstr>Incremental SDLC Model</vt:lpstr>
      <vt:lpstr>Incremental Model Strengths </vt:lpstr>
      <vt:lpstr>Incremental Model Weaknesses </vt:lpstr>
      <vt:lpstr>When to use the Incremental Model </vt:lpstr>
      <vt:lpstr>Spiral SDLC Model</vt:lpstr>
      <vt:lpstr>Spiral Quadrant Determine objectives, alternatives and constraints </vt:lpstr>
      <vt:lpstr>Spiral Quadrant Evaluate alternatives,  identify and resolve risks </vt:lpstr>
      <vt:lpstr>Spiral Quadrant Develop next-level product</vt:lpstr>
      <vt:lpstr>Spiral Quadrant Plan next phase</vt:lpstr>
      <vt:lpstr>Spiral Model Strengths</vt:lpstr>
      <vt:lpstr>Spiral Model Weaknesses</vt:lpstr>
      <vt:lpstr>When to use Spiral Model</vt:lpstr>
      <vt:lpstr>Agile SDLC’s</vt:lpstr>
      <vt:lpstr>Some Agile Methods</vt:lpstr>
    </vt:vector>
  </TitlesOfParts>
  <Company>DePaul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Life Cycle (SDLC)</dc:title>
  <dc:creator> John Petlicki</dc:creator>
  <cp:lastModifiedBy>Ochitya Singhal</cp:lastModifiedBy>
  <cp:revision>64</cp:revision>
  <cp:lastPrinted>1601-01-01T00:00:00Z</cp:lastPrinted>
  <dcterms:created xsi:type="dcterms:W3CDTF">2003-04-01T22:59:55Z</dcterms:created>
  <dcterms:modified xsi:type="dcterms:W3CDTF">2024-07-03T16:59:11Z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