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57" r:id="rId4"/>
    <p:sldId id="258" r:id="rId5"/>
    <p:sldId id="259" r:id="rId6"/>
    <p:sldId id="260" r:id="rId7"/>
    <p:sldId id="263" r:id="rId8"/>
    <p:sldId id="264" r:id="rId9"/>
    <p:sldId id="267" r:id="rId10"/>
    <p:sldId id="261" r:id="rId11"/>
    <p:sldId id="262" r:id="rId12"/>
    <p:sldId id="265" r:id="rId13"/>
    <p:sldId id="272" r:id="rId14"/>
    <p:sldId id="266"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B667-70E5-6F56-41D8-21B782CD7A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C7E584-DB8F-0E8A-8107-13C567624B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F64E90-3DE8-9952-5CD7-3B931EDC8095}"/>
              </a:ext>
            </a:extLst>
          </p:cNvPr>
          <p:cNvSpPr>
            <a:spLocks noGrp="1"/>
          </p:cNvSpPr>
          <p:nvPr>
            <p:ph type="dt" sz="half" idx="10"/>
          </p:nvPr>
        </p:nvSpPr>
        <p:spPr/>
        <p:txBody>
          <a:bodyPr/>
          <a:lstStyle/>
          <a:p>
            <a:fld id="{3C554C2D-5957-4AED-AE95-6FF9A40B06BE}" type="datetimeFigureOut">
              <a:rPr lang="en-US" smtClean="0"/>
              <a:t>Thu/10/5/2023</a:t>
            </a:fld>
            <a:endParaRPr lang="en-US"/>
          </a:p>
        </p:txBody>
      </p:sp>
      <p:sp>
        <p:nvSpPr>
          <p:cNvPr id="5" name="Footer Placeholder 4">
            <a:extLst>
              <a:ext uri="{FF2B5EF4-FFF2-40B4-BE49-F238E27FC236}">
                <a16:creationId xmlns:a16="http://schemas.microsoft.com/office/drawing/2014/main" id="{D36F6A90-BA74-EE15-4DF0-4D1063004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8536F-507D-0FDD-A3B3-3E72E435FC74}"/>
              </a:ext>
            </a:extLst>
          </p:cNvPr>
          <p:cNvSpPr>
            <a:spLocks noGrp="1"/>
          </p:cNvSpPr>
          <p:nvPr>
            <p:ph type="sldNum" sz="quarter" idx="12"/>
          </p:nvPr>
        </p:nvSpPr>
        <p:spPr/>
        <p:txBody>
          <a:bodyPr/>
          <a:lstStyle/>
          <a:p>
            <a:fld id="{0B23BF43-44CE-4D08-974D-4F0C34631B3F}" type="slidenum">
              <a:rPr lang="en-US" smtClean="0"/>
              <a:t>‹#›</a:t>
            </a:fld>
            <a:endParaRPr lang="en-US"/>
          </a:p>
        </p:txBody>
      </p:sp>
    </p:spTree>
    <p:extLst>
      <p:ext uri="{BB962C8B-B14F-4D97-AF65-F5344CB8AC3E}">
        <p14:creationId xmlns:p14="http://schemas.microsoft.com/office/powerpoint/2010/main" val="341804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70CA-8565-2BC7-E76F-5630E3E9FF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E4F9A8-F49D-5285-C7D8-F5D862B078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6474C-8A7F-088C-39D9-AE147F6F01FF}"/>
              </a:ext>
            </a:extLst>
          </p:cNvPr>
          <p:cNvSpPr>
            <a:spLocks noGrp="1"/>
          </p:cNvSpPr>
          <p:nvPr>
            <p:ph type="dt" sz="half" idx="10"/>
          </p:nvPr>
        </p:nvSpPr>
        <p:spPr/>
        <p:txBody>
          <a:bodyPr/>
          <a:lstStyle/>
          <a:p>
            <a:fld id="{3C554C2D-5957-4AED-AE95-6FF9A40B06BE}" type="datetimeFigureOut">
              <a:rPr lang="en-US" smtClean="0"/>
              <a:t>Thu/10/5/2023</a:t>
            </a:fld>
            <a:endParaRPr lang="en-US"/>
          </a:p>
        </p:txBody>
      </p:sp>
      <p:sp>
        <p:nvSpPr>
          <p:cNvPr id="5" name="Footer Placeholder 4">
            <a:extLst>
              <a:ext uri="{FF2B5EF4-FFF2-40B4-BE49-F238E27FC236}">
                <a16:creationId xmlns:a16="http://schemas.microsoft.com/office/drawing/2014/main" id="{7A8B5E1B-FA7C-6BA9-8ECC-DA6980669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11E15-4AE6-D1FF-51CF-BEE84A11E932}"/>
              </a:ext>
            </a:extLst>
          </p:cNvPr>
          <p:cNvSpPr>
            <a:spLocks noGrp="1"/>
          </p:cNvSpPr>
          <p:nvPr>
            <p:ph type="sldNum" sz="quarter" idx="12"/>
          </p:nvPr>
        </p:nvSpPr>
        <p:spPr/>
        <p:txBody>
          <a:bodyPr/>
          <a:lstStyle/>
          <a:p>
            <a:fld id="{0B23BF43-44CE-4D08-974D-4F0C34631B3F}" type="slidenum">
              <a:rPr lang="en-US" smtClean="0"/>
              <a:t>‹#›</a:t>
            </a:fld>
            <a:endParaRPr lang="en-US"/>
          </a:p>
        </p:txBody>
      </p:sp>
    </p:spTree>
    <p:extLst>
      <p:ext uri="{BB962C8B-B14F-4D97-AF65-F5344CB8AC3E}">
        <p14:creationId xmlns:p14="http://schemas.microsoft.com/office/powerpoint/2010/main" val="425790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467E7-5BF9-0091-F3D3-61D0F142DB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64D0B0-D4DF-62A5-5BE8-B2FDB3CF0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AE4CD-2AF8-DC2A-0B13-BDE430FA1EF4}"/>
              </a:ext>
            </a:extLst>
          </p:cNvPr>
          <p:cNvSpPr>
            <a:spLocks noGrp="1"/>
          </p:cNvSpPr>
          <p:nvPr>
            <p:ph type="dt" sz="half" idx="10"/>
          </p:nvPr>
        </p:nvSpPr>
        <p:spPr/>
        <p:txBody>
          <a:bodyPr/>
          <a:lstStyle/>
          <a:p>
            <a:fld id="{3C554C2D-5957-4AED-AE95-6FF9A40B06BE}" type="datetimeFigureOut">
              <a:rPr lang="en-US" smtClean="0"/>
              <a:t>Thu/10/5/2023</a:t>
            </a:fld>
            <a:endParaRPr lang="en-US"/>
          </a:p>
        </p:txBody>
      </p:sp>
      <p:sp>
        <p:nvSpPr>
          <p:cNvPr id="5" name="Footer Placeholder 4">
            <a:extLst>
              <a:ext uri="{FF2B5EF4-FFF2-40B4-BE49-F238E27FC236}">
                <a16:creationId xmlns:a16="http://schemas.microsoft.com/office/drawing/2014/main" id="{BD085859-2130-9056-298D-04621B96F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8F99FF-A08B-4BC3-93B4-7F7A883200ED}"/>
              </a:ext>
            </a:extLst>
          </p:cNvPr>
          <p:cNvSpPr>
            <a:spLocks noGrp="1"/>
          </p:cNvSpPr>
          <p:nvPr>
            <p:ph type="sldNum" sz="quarter" idx="12"/>
          </p:nvPr>
        </p:nvSpPr>
        <p:spPr/>
        <p:txBody>
          <a:bodyPr/>
          <a:lstStyle/>
          <a:p>
            <a:fld id="{0B23BF43-44CE-4D08-974D-4F0C34631B3F}" type="slidenum">
              <a:rPr lang="en-US" smtClean="0"/>
              <a:t>‹#›</a:t>
            </a:fld>
            <a:endParaRPr lang="en-US"/>
          </a:p>
        </p:txBody>
      </p:sp>
    </p:spTree>
    <p:extLst>
      <p:ext uri="{BB962C8B-B14F-4D97-AF65-F5344CB8AC3E}">
        <p14:creationId xmlns:p14="http://schemas.microsoft.com/office/powerpoint/2010/main" val="275952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0953-9038-CCDB-9DB3-1A2CBACA0E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136AF3-C1A7-AD87-D1B6-E71E7A3F3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99E9A-5387-227C-FFBB-19B0FEBBAD28}"/>
              </a:ext>
            </a:extLst>
          </p:cNvPr>
          <p:cNvSpPr>
            <a:spLocks noGrp="1"/>
          </p:cNvSpPr>
          <p:nvPr>
            <p:ph type="dt" sz="half" idx="10"/>
          </p:nvPr>
        </p:nvSpPr>
        <p:spPr/>
        <p:txBody>
          <a:bodyPr/>
          <a:lstStyle/>
          <a:p>
            <a:fld id="{3C554C2D-5957-4AED-AE95-6FF9A40B06BE}" type="datetimeFigureOut">
              <a:rPr lang="en-US" smtClean="0"/>
              <a:t>Thu/10/5/2023</a:t>
            </a:fld>
            <a:endParaRPr lang="en-US"/>
          </a:p>
        </p:txBody>
      </p:sp>
      <p:sp>
        <p:nvSpPr>
          <p:cNvPr id="5" name="Footer Placeholder 4">
            <a:extLst>
              <a:ext uri="{FF2B5EF4-FFF2-40B4-BE49-F238E27FC236}">
                <a16:creationId xmlns:a16="http://schemas.microsoft.com/office/drawing/2014/main" id="{7A075B48-FA6F-5E50-889A-7795CF981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2FFED-5E21-1A44-1C82-770156D70E53}"/>
              </a:ext>
            </a:extLst>
          </p:cNvPr>
          <p:cNvSpPr>
            <a:spLocks noGrp="1"/>
          </p:cNvSpPr>
          <p:nvPr>
            <p:ph type="sldNum" sz="quarter" idx="12"/>
          </p:nvPr>
        </p:nvSpPr>
        <p:spPr/>
        <p:txBody>
          <a:bodyPr/>
          <a:lstStyle/>
          <a:p>
            <a:fld id="{0B23BF43-44CE-4D08-974D-4F0C34631B3F}" type="slidenum">
              <a:rPr lang="en-US" smtClean="0"/>
              <a:t>‹#›</a:t>
            </a:fld>
            <a:endParaRPr lang="en-US"/>
          </a:p>
        </p:txBody>
      </p:sp>
    </p:spTree>
    <p:extLst>
      <p:ext uri="{BB962C8B-B14F-4D97-AF65-F5344CB8AC3E}">
        <p14:creationId xmlns:p14="http://schemas.microsoft.com/office/powerpoint/2010/main" val="56911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7FA6-87C6-21F2-EC91-C17BDEF389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FEDEAE-434F-95BE-E46F-4AF1090BD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AC9D6C-7139-75E8-9F48-039D09437E70}"/>
              </a:ext>
            </a:extLst>
          </p:cNvPr>
          <p:cNvSpPr>
            <a:spLocks noGrp="1"/>
          </p:cNvSpPr>
          <p:nvPr>
            <p:ph type="dt" sz="half" idx="10"/>
          </p:nvPr>
        </p:nvSpPr>
        <p:spPr/>
        <p:txBody>
          <a:bodyPr/>
          <a:lstStyle/>
          <a:p>
            <a:fld id="{3C554C2D-5957-4AED-AE95-6FF9A40B06BE}" type="datetimeFigureOut">
              <a:rPr lang="en-US" smtClean="0"/>
              <a:t>Thu/10/5/2023</a:t>
            </a:fld>
            <a:endParaRPr lang="en-US"/>
          </a:p>
        </p:txBody>
      </p:sp>
      <p:sp>
        <p:nvSpPr>
          <p:cNvPr id="5" name="Footer Placeholder 4">
            <a:extLst>
              <a:ext uri="{FF2B5EF4-FFF2-40B4-BE49-F238E27FC236}">
                <a16:creationId xmlns:a16="http://schemas.microsoft.com/office/drawing/2014/main" id="{F86CBB1E-856D-4A3F-1F55-DA29ACEB5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87F51-B252-56A6-99B8-A4F217DC4963}"/>
              </a:ext>
            </a:extLst>
          </p:cNvPr>
          <p:cNvSpPr>
            <a:spLocks noGrp="1"/>
          </p:cNvSpPr>
          <p:nvPr>
            <p:ph type="sldNum" sz="quarter" idx="12"/>
          </p:nvPr>
        </p:nvSpPr>
        <p:spPr/>
        <p:txBody>
          <a:bodyPr/>
          <a:lstStyle/>
          <a:p>
            <a:fld id="{0B23BF43-44CE-4D08-974D-4F0C34631B3F}" type="slidenum">
              <a:rPr lang="en-US" smtClean="0"/>
              <a:t>‹#›</a:t>
            </a:fld>
            <a:endParaRPr lang="en-US"/>
          </a:p>
        </p:txBody>
      </p:sp>
    </p:spTree>
    <p:extLst>
      <p:ext uri="{BB962C8B-B14F-4D97-AF65-F5344CB8AC3E}">
        <p14:creationId xmlns:p14="http://schemas.microsoft.com/office/powerpoint/2010/main" val="102907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601D-DDEB-95CD-9292-F07696E2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5BC292-4C16-8EB2-EE2D-578D9E2103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2A83DD-C5D4-14EF-C7BF-55B60DBA4C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A51F4A-9592-7D37-0279-9DA6F0431101}"/>
              </a:ext>
            </a:extLst>
          </p:cNvPr>
          <p:cNvSpPr>
            <a:spLocks noGrp="1"/>
          </p:cNvSpPr>
          <p:nvPr>
            <p:ph type="dt" sz="half" idx="10"/>
          </p:nvPr>
        </p:nvSpPr>
        <p:spPr/>
        <p:txBody>
          <a:bodyPr/>
          <a:lstStyle/>
          <a:p>
            <a:fld id="{3C554C2D-5957-4AED-AE95-6FF9A40B06BE}" type="datetimeFigureOut">
              <a:rPr lang="en-US" smtClean="0"/>
              <a:t>Thu/10/5/2023</a:t>
            </a:fld>
            <a:endParaRPr lang="en-US"/>
          </a:p>
        </p:txBody>
      </p:sp>
      <p:sp>
        <p:nvSpPr>
          <p:cNvPr id="6" name="Footer Placeholder 5">
            <a:extLst>
              <a:ext uri="{FF2B5EF4-FFF2-40B4-BE49-F238E27FC236}">
                <a16:creationId xmlns:a16="http://schemas.microsoft.com/office/drawing/2014/main" id="{8FD0D738-1561-12E0-A6F1-15C3C5F1C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51D61-F76E-64FC-93AF-1875994D3338}"/>
              </a:ext>
            </a:extLst>
          </p:cNvPr>
          <p:cNvSpPr>
            <a:spLocks noGrp="1"/>
          </p:cNvSpPr>
          <p:nvPr>
            <p:ph type="sldNum" sz="quarter" idx="12"/>
          </p:nvPr>
        </p:nvSpPr>
        <p:spPr/>
        <p:txBody>
          <a:bodyPr/>
          <a:lstStyle/>
          <a:p>
            <a:fld id="{0B23BF43-44CE-4D08-974D-4F0C34631B3F}" type="slidenum">
              <a:rPr lang="en-US" smtClean="0"/>
              <a:t>‹#›</a:t>
            </a:fld>
            <a:endParaRPr lang="en-US"/>
          </a:p>
        </p:txBody>
      </p:sp>
    </p:spTree>
    <p:extLst>
      <p:ext uri="{BB962C8B-B14F-4D97-AF65-F5344CB8AC3E}">
        <p14:creationId xmlns:p14="http://schemas.microsoft.com/office/powerpoint/2010/main" val="217280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F0C5-9720-88F0-DB7A-AAF9B4B7A8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42B184-3C6A-7788-B171-6DCB751C52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BDD3CC-88A2-FA1B-A1E0-8A062CBADE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7B3D16-62CF-AB31-A089-25D9B09B6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67BAA1-E9F2-7E91-E4DD-47A5CA272C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ABE855-7697-0FA1-FF01-DC45C58C2366}"/>
              </a:ext>
            </a:extLst>
          </p:cNvPr>
          <p:cNvSpPr>
            <a:spLocks noGrp="1"/>
          </p:cNvSpPr>
          <p:nvPr>
            <p:ph type="dt" sz="half" idx="10"/>
          </p:nvPr>
        </p:nvSpPr>
        <p:spPr/>
        <p:txBody>
          <a:bodyPr/>
          <a:lstStyle/>
          <a:p>
            <a:fld id="{3C554C2D-5957-4AED-AE95-6FF9A40B06BE}" type="datetimeFigureOut">
              <a:rPr lang="en-US" smtClean="0"/>
              <a:t>Thu/10/5/2023</a:t>
            </a:fld>
            <a:endParaRPr lang="en-US"/>
          </a:p>
        </p:txBody>
      </p:sp>
      <p:sp>
        <p:nvSpPr>
          <p:cNvPr id="8" name="Footer Placeholder 7">
            <a:extLst>
              <a:ext uri="{FF2B5EF4-FFF2-40B4-BE49-F238E27FC236}">
                <a16:creationId xmlns:a16="http://schemas.microsoft.com/office/drawing/2014/main" id="{4582BBE2-C4E0-39BA-435F-84C4BDC922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926863-6B68-BCA8-DFD2-3CE9C369FC48}"/>
              </a:ext>
            </a:extLst>
          </p:cNvPr>
          <p:cNvSpPr>
            <a:spLocks noGrp="1"/>
          </p:cNvSpPr>
          <p:nvPr>
            <p:ph type="sldNum" sz="quarter" idx="12"/>
          </p:nvPr>
        </p:nvSpPr>
        <p:spPr/>
        <p:txBody>
          <a:bodyPr/>
          <a:lstStyle/>
          <a:p>
            <a:fld id="{0B23BF43-44CE-4D08-974D-4F0C34631B3F}" type="slidenum">
              <a:rPr lang="en-US" smtClean="0"/>
              <a:t>‹#›</a:t>
            </a:fld>
            <a:endParaRPr lang="en-US"/>
          </a:p>
        </p:txBody>
      </p:sp>
    </p:spTree>
    <p:extLst>
      <p:ext uri="{BB962C8B-B14F-4D97-AF65-F5344CB8AC3E}">
        <p14:creationId xmlns:p14="http://schemas.microsoft.com/office/powerpoint/2010/main" val="356099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B05F-DE10-B3DC-90DB-B346414836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0D0199-30A2-2E3D-039D-A08414E7095C}"/>
              </a:ext>
            </a:extLst>
          </p:cNvPr>
          <p:cNvSpPr>
            <a:spLocks noGrp="1"/>
          </p:cNvSpPr>
          <p:nvPr>
            <p:ph type="dt" sz="half" idx="10"/>
          </p:nvPr>
        </p:nvSpPr>
        <p:spPr/>
        <p:txBody>
          <a:bodyPr/>
          <a:lstStyle/>
          <a:p>
            <a:fld id="{3C554C2D-5957-4AED-AE95-6FF9A40B06BE}" type="datetimeFigureOut">
              <a:rPr lang="en-US" smtClean="0"/>
              <a:t>Thu/10/5/2023</a:t>
            </a:fld>
            <a:endParaRPr lang="en-US"/>
          </a:p>
        </p:txBody>
      </p:sp>
      <p:sp>
        <p:nvSpPr>
          <p:cNvPr id="4" name="Footer Placeholder 3">
            <a:extLst>
              <a:ext uri="{FF2B5EF4-FFF2-40B4-BE49-F238E27FC236}">
                <a16:creationId xmlns:a16="http://schemas.microsoft.com/office/drawing/2014/main" id="{DEE5E648-9D17-FF26-F771-DB0DB81392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0771C6-FC2F-896D-A7A3-A57F401D5F4A}"/>
              </a:ext>
            </a:extLst>
          </p:cNvPr>
          <p:cNvSpPr>
            <a:spLocks noGrp="1"/>
          </p:cNvSpPr>
          <p:nvPr>
            <p:ph type="sldNum" sz="quarter" idx="12"/>
          </p:nvPr>
        </p:nvSpPr>
        <p:spPr/>
        <p:txBody>
          <a:bodyPr/>
          <a:lstStyle/>
          <a:p>
            <a:fld id="{0B23BF43-44CE-4D08-974D-4F0C34631B3F}" type="slidenum">
              <a:rPr lang="en-US" smtClean="0"/>
              <a:t>‹#›</a:t>
            </a:fld>
            <a:endParaRPr lang="en-US"/>
          </a:p>
        </p:txBody>
      </p:sp>
    </p:spTree>
    <p:extLst>
      <p:ext uri="{BB962C8B-B14F-4D97-AF65-F5344CB8AC3E}">
        <p14:creationId xmlns:p14="http://schemas.microsoft.com/office/powerpoint/2010/main" val="1444232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088BE5-D7AA-DA16-A82D-C16B64F97FAB}"/>
              </a:ext>
            </a:extLst>
          </p:cNvPr>
          <p:cNvSpPr>
            <a:spLocks noGrp="1"/>
          </p:cNvSpPr>
          <p:nvPr>
            <p:ph type="dt" sz="half" idx="10"/>
          </p:nvPr>
        </p:nvSpPr>
        <p:spPr/>
        <p:txBody>
          <a:bodyPr/>
          <a:lstStyle/>
          <a:p>
            <a:fld id="{3C554C2D-5957-4AED-AE95-6FF9A40B06BE}" type="datetimeFigureOut">
              <a:rPr lang="en-US" smtClean="0"/>
              <a:t>Thu/10/5/2023</a:t>
            </a:fld>
            <a:endParaRPr lang="en-US"/>
          </a:p>
        </p:txBody>
      </p:sp>
      <p:sp>
        <p:nvSpPr>
          <p:cNvPr id="3" name="Footer Placeholder 2">
            <a:extLst>
              <a:ext uri="{FF2B5EF4-FFF2-40B4-BE49-F238E27FC236}">
                <a16:creationId xmlns:a16="http://schemas.microsoft.com/office/drawing/2014/main" id="{8DC5497F-CD15-AFE3-12F9-52305DC2F8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0990DD-6B1E-AD5B-446C-EC99F1603F8F}"/>
              </a:ext>
            </a:extLst>
          </p:cNvPr>
          <p:cNvSpPr>
            <a:spLocks noGrp="1"/>
          </p:cNvSpPr>
          <p:nvPr>
            <p:ph type="sldNum" sz="quarter" idx="12"/>
          </p:nvPr>
        </p:nvSpPr>
        <p:spPr/>
        <p:txBody>
          <a:bodyPr/>
          <a:lstStyle/>
          <a:p>
            <a:fld id="{0B23BF43-44CE-4D08-974D-4F0C34631B3F}" type="slidenum">
              <a:rPr lang="en-US" smtClean="0"/>
              <a:t>‹#›</a:t>
            </a:fld>
            <a:endParaRPr lang="en-US"/>
          </a:p>
        </p:txBody>
      </p:sp>
    </p:spTree>
    <p:extLst>
      <p:ext uri="{BB962C8B-B14F-4D97-AF65-F5344CB8AC3E}">
        <p14:creationId xmlns:p14="http://schemas.microsoft.com/office/powerpoint/2010/main" val="402479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2EEE-294C-81BF-214D-2CF7F6D40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962B45-6A92-B939-3164-BC22F17701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6D7B46-CDCC-AF25-E4E3-104E31973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31BFE-1A83-2882-3507-729546779408}"/>
              </a:ext>
            </a:extLst>
          </p:cNvPr>
          <p:cNvSpPr>
            <a:spLocks noGrp="1"/>
          </p:cNvSpPr>
          <p:nvPr>
            <p:ph type="dt" sz="half" idx="10"/>
          </p:nvPr>
        </p:nvSpPr>
        <p:spPr/>
        <p:txBody>
          <a:bodyPr/>
          <a:lstStyle/>
          <a:p>
            <a:fld id="{3C554C2D-5957-4AED-AE95-6FF9A40B06BE}" type="datetimeFigureOut">
              <a:rPr lang="en-US" smtClean="0"/>
              <a:t>Thu/10/5/2023</a:t>
            </a:fld>
            <a:endParaRPr lang="en-US"/>
          </a:p>
        </p:txBody>
      </p:sp>
      <p:sp>
        <p:nvSpPr>
          <p:cNvPr id="6" name="Footer Placeholder 5">
            <a:extLst>
              <a:ext uri="{FF2B5EF4-FFF2-40B4-BE49-F238E27FC236}">
                <a16:creationId xmlns:a16="http://schemas.microsoft.com/office/drawing/2014/main" id="{E7B827A2-A4CF-9E05-D127-9408B8AB23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55482-9024-C6E2-616E-C1DBCF855333}"/>
              </a:ext>
            </a:extLst>
          </p:cNvPr>
          <p:cNvSpPr>
            <a:spLocks noGrp="1"/>
          </p:cNvSpPr>
          <p:nvPr>
            <p:ph type="sldNum" sz="quarter" idx="12"/>
          </p:nvPr>
        </p:nvSpPr>
        <p:spPr/>
        <p:txBody>
          <a:bodyPr/>
          <a:lstStyle/>
          <a:p>
            <a:fld id="{0B23BF43-44CE-4D08-974D-4F0C34631B3F}" type="slidenum">
              <a:rPr lang="en-US" smtClean="0"/>
              <a:t>‹#›</a:t>
            </a:fld>
            <a:endParaRPr lang="en-US"/>
          </a:p>
        </p:txBody>
      </p:sp>
    </p:spTree>
    <p:extLst>
      <p:ext uri="{BB962C8B-B14F-4D97-AF65-F5344CB8AC3E}">
        <p14:creationId xmlns:p14="http://schemas.microsoft.com/office/powerpoint/2010/main" val="2594082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B49B0-0890-9271-5B29-9E1B8C521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16C1D4-B929-5172-E127-01AE8DB3C0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E419F9-C2E4-5DFF-AC42-804A98C25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BEF63-E796-8046-FD41-E0FCDF3119A0}"/>
              </a:ext>
            </a:extLst>
          </p:cNvPr>
          <p:cNvSpPr>
            <a:spLocks noGrp="1"/>
          </p:cNvSpPr>
          <p:nvPr>
            <p:ph type="dt" sz="half" idx="10"/>
          </p:nvPr>
        </p:nvSpPr>
        <p:spPr/>
        <p:txBody>
          <a:bodyPr/>
          <a:lstStyle/>
          <a:p>
            <a:fld id="{3C554C2D-5957-4AED-AE95-6FF9A40B06BE}" type="datetimeFigureOut">
              <a:rPr lang="en-US" smtClean="0"/>
              <a:t>Thu/10/5/2023</a:t>
            </a:fld>
            <a:endParaRPr lang="en-US"/>
          </a:p>
        </p:txBody>
      </p:sp>
      <p:sp>
        <p:nvSpPr>
          <p:cNvPr id="6" name="Footer Placeholder 5">
            <a:extLst>
              <a:ext uri="{FF2B5EF4-FFF2-40B4-BE49-F238E27FC236}">
                <a16:creationId xmlns:a16="http://schemas.microsoft.com/office/drawing/2014/main" id="{29ECB042-EC4B-AF74-7E39-0C89DAA790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72AB8-7D1D-D59F-2E37-8940FC0EDFEB}"/>
              </a:ext>
            </a:extLst>
          </p:cNvPr>
          <p:cNvSpPr>
            <a:spLocks noGrp="1"/>
          </p:cNvSpPr>
          <p:nvPr>
            <p:ph type="sldNum" sz="quarter" idx="12"/>
          </p:nvPr>
        </p:nvSpPr>
        <p:spPr/>
        <p:txBody>
          <a:bodyPr/>
          <a:lstStyle/>
          <a:p>
            <a:fld id="{0B23BF43-44CE-4D08-974D-4F0C34631B3F}" type="slidenum">
              <a:rPr lang="en-US" smtClean="0"/>
              <a:t>‹#›</a:t>
            </a:fld>
            <a:endParaRPr lang="en-US"/>
          </a:p>
        </p:txBody>
      </p:sp>
    </p:spTree>
    <p:extLst>
      <p:ext uri="{BB962C8B-B14F-4D97-AF65-F5344CB8AC3E}">
        <p14:creationId xmlns:p14="http://schemas.microsoft.com/office/powerpoint/2010/main" val="4282074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A786B2-9569-CC34-8417-56A442E27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91D6C-DDFB-55DB-41CA-90CBB3BA2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4A76B-82EF-CE6E-4D3C-3DEE00B266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54C2D-5957-4AED-AE95-6FF9A40B06BE}" type="datetimeFigureOut">
              <a:rPr lang="en-US" smtClean="0"/>
              <a:t>Thu/10/5/2023</a:t>
            </a:fld>
            <a:endParaRPr lang="en-US"/>
          </a:p>
        </p:txBody>
      </p:sp>
      <p:sp>
        <p:nvSpPr>
          <p:cNvPr id="5" name="Footer Placeholder 4">
            <a:extLst>
              <a:ext uri="{FF2B5EF4-FFF2-40B4-BE49-F238E27FC236}">
                <a16:creationId xmlns:a16="http://schemas.microsoft.com/office/drawing/2014/main" id="{8E44849E-D55F-2C05-3973-C3FF21C339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F98CE5-2FFA-3CBE-9A45-B823BF8A6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3BF43-44CE-4D08-974D-4F0C34631B3F}" type="slidenum">
              <a:rPr lang="en-US" smtClean="0"/>
              <a:t>‹#›</a:t>
            </a:fld>
            <a:endParaRPr lang="en-US"/>
          </a:p>
        </p:txBody>
      </p:sp>
    </p:spTree>
    <p:extLst>
      <p:ext uri="{BB962C8B-B14F-4D97-AF65-F5344CB8AC3E}">
        <p14:creationId xmlns:p14="http://schemas.microsoft.com/office/powerpoint/2010/main" val="2811052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brahim.ullah@northsouth.edu" TargetMode="External"/><Relationship Id="rId2" Type="http://schemas.openxmlformats.org/officeDocument/2006/relationships/hyperlink" Target="mailto:mehedi.nipu@northsouth.edu" TargetMode="External"/><Relationship Id="rId1" Type="http://schemas.openxmlformats.org/officeDocument/2006/relationships/slideLayout" Target="../slideLayouts/slideLayout2.xml"/><Relationship Id="rId4" Type="http://schemas.openxmlformats.org/officeDocument/2006/relationships/hyperlink" Target="mailto:jahid.nahid@northsouth.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1D91F-B6CF-DE60-2AB1-E66D69FD042D}"/>
              </a:ext>
            </a:extLst>
          </p:cNvPr>
          <p:cNvSpPr>
            <a:spLocks noGrp="1"/>
          </p:cNvSpPr>
          <p:nvPr>
            <p:ph idx="1"/>
          </p:nvPr>
        </p:nvSpPr>
        <p:spPr>
          <a:xfrm>
            <a:off x="143837" y="258584"/>
            <a:ext cx="11969393" cy="6599415"/>
          </a:xfrm>
        </p:spPr>
        <p:txBody>
          <a:bodyPr>
            <a:normAutofit fontScale="70000" lnSpcReduction="20000"/>
          </a:bodyPr>
          <a:lstStyle/>
          <a:p>
            <a:pPr marL="0" indent="0" algn="ctr">
              <a:buNone/>
            </a:pPr>
            <a:r>
              <a:rPr lang="en-US" sz="4600" b="1" i="0" cap="all" dirty="0">
                <a:solidFill>
                  <a:srgbClr val="104E8B"/>
                </a:solidFill>
                <a:effectLst/>
                <a:latin typeface="Source Sans Pro" panose="020B0503030403020204" pitchFamily="34" charset="0"/>
              </a:rPr>
              <a:t>DIRECTED RESEARCH (498R)</a:t>
            </a:r>
          </a:p>
          <a:p>
            <a:pPr marL="0" indent="0">
              <a:buNone/>
            </a:pPr>
            <a:endParaRPr lang="en-US" b="1" i="1" dirty="0"/>
          </a:p>
          <a:p>
            <a:pPr marL="0" indent="0">
              <a:buNone/>
            </a:pPr>
            <a:r>
              <a:rPr lang="en-US" b="1" i="1" dirty="0"/>
              <a:t>Project Title: </a:t>
            </a:r>
            <a:r>
              <a:rPr lang="en-US" dirty="0"/>
              <a:t>A Systematic Review of Scrum in Software development</a:t>
            </a:r>
          </a:p>
          <a:p>
            <a:pPr marL="0" indent="0">
              <a:buNone/>
            </a:pPr>
            <a:r>
              <a:rPr lang="en-US" b="1" i="1" dirty="0"/>
              <a:t>Submitted to</a:t>
            </a:r>
            <a:r>
              <a:rPr lang="en-US" dirty="0"/>
              <a:t>: Dr. Dihan Md. Nuruddin Hasan</a:t>
            </a:r>
          </a:p>
          <a:p>
            <a:pPr marL="0" indent="0">
              <a:buNone/>
            </a:pPr>
            <a:endParaRPr lang="en-US" dirty="0"/>
          </a:p>
          <a:p>
            <a:pPr marL="0" indent="0">
              <a:buNone/>
            </a:pPr>
            <a:endParaRPr lang="en-US" dirty="0"/>
          </a:p>
          <a:p>
            <a:pPr marL="0" indent="0">
              <a:buNone/>
            </a:pPr>
            <a:r>
              <a:rPr lang="en-US" sz="2200" dirty="0"/>
              <a:t>Name: MD. Mehedi Hasan Bhuiyan Nipu [CSE]</a:t>
            </a:r>
          </a:p>
          <a:p>
            <a:pPr marL="0" indent="0">
              <a:buNone/>
            </a:pPr>
            <a:r>
              <a:rPr lang="en-US" sz="2200" dirty="0"/>
              <a:t>ID: 1911870642</a:t>
            </a:r>
          </a:p>
          <a:p>
            <a:pPr marL="0" indent="0">
              <a:buNone/>
            </a:pPr>
            <a:r>
              <a:rPr lang="en-US" sz="2200" dirty="0"/>
              <a:t>Section-24</a:t>
            </a:r>
          </a:p>
          <a:p>
            <a:pPr marL="0" indent="0">
              <a:buNone/>
            </a:pPr>
            <a:r>
              <a:rPr lang="en-US" sz="2200" dirty="0"/>
              <a:t>Email: </a:t>
            </a:r>
            <a:r>
              <a:rPr lang="en-US" sz="2200" dirty="0">
                <a:hlinkClick r:id="rId2"/>
              </a:rPr>
              <a:t>mehedi.nipu@northsouth.edu</a:t>
            </a:r>
            <a:r>
              <a:rPr lang="en-US" sz="2200" dirty="0"/>
              <a:t>  </a:t>
            </a:r>
          </a:p>
          <a:p>
            <a:pPr marL="0" indent="0">
              <a:buNone/>
            </a:pPr>
            <a:endParaRPr lang="en-US" sz="2200" dirty="0"/>
          </a:p>
          <a:p>
            <a:pPr marL="0" indent="0">
              <a:buNone/>
            </a:pPr>
            <a:r>
              <a:rPr lang="en-US" sz="2200" dirty="0"/>
              <a:t>Name: Md Ibrahim Khalil Ullah [CSE]</a:t>
            </a:r>
          </a:p>
          <a:p>
            <a:pPr marL="0" indent="0">
              <a:buNone/>
            </a:pPr>
            <a:r>
              <a:rPr lang="en-US" sz="2200" dirty="0"/>
              <a:t>ID: 1812015042</a:t>
            </a:r>
          </a:p>
          <a:p>
            <a:pPr marL="0" indent="0">
              <a:buNone/>
            </a:pPr>
            <a:r>
              <a:rPr lang="en-US" sz="2200" dirty="0"/>
              <a:t>Section-15</a:t>
            </a:r>
          </a:p>
          <a:p>
            <a:pPr marL="0" indent="0">
              <a:buNone/>
            </a:pPr>
            <a:r>
              <a:rPr lang="en-US" sz="2200" dirty="0"/>
              <a:t>Email: </a:t>
            </a:r>
            <a:r>
              <a:rPr lang="en-US" sz="2200" dirty="0">
                <a:hlinkClick r:id="rId3"/>
              </a:rPr>
              <a:t>ibrahim.ullah@northsouth.edu</a:t>
            </a:r>
            <a:r>
              <a:rPr lang="en-US" sz="2200" dirty="0"/>
              <a:t> </a:t>
            </a:r>
          </a:p>
          <a:p>
            <a:pPr marL="0" indent="0">
              <a:buNone/>
            </a:pPr>
            <a:r>
              <a:rPr lang="en-US" sz="2200" dirty="0"/>
              <a:t>Name: Jahid Akand Nahid [CSE]</a:t>
            </a:r>
          </a:p>
          <a:p>
            <a:pPr marL="0" indent="0">
              <a:buNone/>
            </a:pPr>
            <a:r>
              <a:rPr lang="en-US" sz="2200" dirty="0"/>
              <a:t>ID: 1813142642</a:t>
            </a:r>
          </a:p>
          <a:p>
            <a:pPr marL="0" indent="0">
              <a:buNone/>
            </a:pPr>
            <a:r>
              <a:rPr lang="en-US" sz="2200" dirty="0"/>
              <a:t>Section-15</a:t>
            </a:r>
          </a:p>
          <a:p>
            <a:pPr marL="0" indent="0">
              <a:buNone/>
            </a:pPr>
            <a:r>
              <a:rPr lang="en-US" sz="2200" dirty="0"/>
              <a:t>Email: </a:t>
            </a:r>
            <a:r>
              <a:rPr lang="en-US" sz="2200" dirty="0">
                <a:hlinkClick r:id="rId4"/>
              </a:rPr>
              <a:t>jahid.nahid@northsouth.edu</a:t>
            </a:r>
            <a:r>
              <a:rPr lang="en-US" sz="2200" dirty="0"/>
              <a:t> </a:t>
            </a:r>
          </a:p>
          <a:p>
            <a:pPr marL="0" indent="0">
              <a:buNone/>
            </a:pPr>
            <a:r>
              <a:rPr lang="en-US" sz="2200" dirty="0"/>
              <a:t>Date of Submission: 20-6-2023</a:t>
            </a:r>
          </a:p>
        </p:txBody>
      </p:sp>
    </p:spTree>
    <p:extLst>
      <p:ext uri="{BB962C8B-B14F-4D97-AF65-F5344CB8AC3E}">
        <p14:creationId xmlns:p14="http://schemas.microsoft.com/office/powerpoint/2010/main" val="338675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094E-FFC0-83CB-B1B8-3E1D2B44003C}"/>
              </a:ext>
            </a:extLst>
          </p:cNvPr>
          <p:cNvSpPr>
            <a:spLocks noGrp="1"/>
          </p:cNvSpPr>
          <p:nvPr>
            <p:ph type="ctrTitle"/>
          </p:nvPr>
        </p:nvSpPr>
        <p:spPr>
          <a:xfrm>
            <a:off x="1524000" y="336884"/>
            <a:ext cx="9144000" cy="1045896"/>
          </a:xfrm>
        </p:spPr>
        <p:txBody>
          <a:bodyPr/>
          <a:lstStyle/>
          <a:p>
            <a:r>
              <a:rPr lang="en-US" b="1" dirty="0"/>
              <a:t>Features</a:t>
            </a:r>
          </a:p>
        </p:txBody>
      </p:sp>
      <p:pic>
        <p:nvPicPr>
          <p:cNvPr id="1026" name="Picture 2" descr="Scrum Methodology">
            <a:extLst>
              <a:ext uri="{FF2B5EF4-FFF2-40B4-BE49-F238E27FC236}">
                <a16:creationId xmlns:a16="http://schemas.microsoft.com/office/drawing/2014/main" id="{B58DC91D-76DE-8E69-0EB9-25AEDEB67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19715"/>
            <a:ext cx="12192000" cy="3358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87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DC29A-0C64-2802-27A8-3A616707584C}"/>
              </a:ext>
            </a:extLst>
          </p:cNvPr>
          <p:cNvSpPr>
            <a:spLocks noGrp="1"/>
          </p:cNvSpPr>
          <p:nvPr>
            <p:ph type="ctrTitle"/>
          </p:nvPr>
        </p:nvSpPr>
        <p:spPr>
          <a:xfrm>
            <a:off x="1524000" y="512435"/>
            <a:ext cx="9362173" cy="2529147"/>
          </a:xfrm>
        </p:spPr>
        <p:txBody>
          <a:bodyPr>
            <a:normAutofit fontScale="90000"/>
          </a:bodyPr>
          <a:lstStyle/>
          <a:p>
            <a:r>
              <a:rPr lang="en-US" b="1" dirty="0"/>
              <a:t>Technology to be used:</a:t>
            </a:r>
            <a:br>
              <a:rPr lang="en-US" b="1" dirty="0"/>
            </a:br>
            <a:br>
              <a:rPr lang="en-US" b="1" dirty="0"/>
            </a:br>
            <a:endParaRPr lang="en-US" b="1" dirty="0"/>
          </a:p>
        </p:txBody>
      </p:sp>
      <p:sp>
        <p:nvSpPr>
          <p:cNvPr id="3" name="Subtitle 2">
            <a:extLst>
              <a:ext uri="{FF2B5EF4-FFF2-40B4-BE49-F238E27FC236}">
                <a16:creationId xmlns:a16="http://schemas.microsoft.com/office/drawing/2014/main" id="{EAAC8E02-809C-8B6A-F44C-E261A90619B6}"/>
              </a:ext>
            </a:extLst>
          </p:cNvPr>
          <p:cNvSpPr>
            <a:spLocks noGrp="1"/>
          </p:cNvSpPr>
          <p:nvPr>
            <p:ph type="subTitle" idx="1"/>
          </p:nvPr>
        </p:nvSpPr>
        <p:spPr>
          <a:xfrm>
            <a:off x="1524000" y="2608446"/>
            <a:ext cx="9144000" cy="2649354"/>
          </a:xfrm>
        </p:spPr>
        <p:txBody>
          <a:bodyPr/>
          <a:lstStyle/>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Project management tools (e.g., Jira, Trello)</a:t>
            </a:r>
          </a:p>
          <a:p>
            <a:pPr algn="l"/>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Communication and collaboration tools (e.g., Slack, Microsoft Teams)</a:t>
            </a:r>
          </a:p>
          <a:p>
            <a:pPr algn="l"/>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analysis software (e.g., Excel, SPSS)</a:t>
            </a:r>
          </a:p>
        </p:txBody>
      </p:sp>
    </p:spTree>
    <p:extLst>
      <p:ext uri="{BB962C8B-B14F-4D97-AF65-F5344CB8AC3E}">
        <p14:creationId xmlns:p14="http://schemas.microsoft.com/office/powerpoint/2010/main" val="135260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970B-B346-72E6-E1C9-3156D9116230}"/>
              </a:ext>
            </a:extLst>
          </p:cNvPr>
          <p:cNvSpPr>
            <a:spLocks noGrp="1"/>
          </p:cNvSpPr>
          <p:nvPr>
            <p:ph type="ctrTitle"/>
          </p:nvPr>
        </p:nvSpPr>
        <p:spPr>
          <a:xfrm>
            <a:off x="1524000" y="336884"/>
            <a:ext cx="9144000" cy="988144"/>
          </a:xfrm>
        </p:spPr>
        <p:txBody>
          <a:bodyPr/>
          <a:lstStyle/>
          <a:p>
            <a:r>
              <a:rPr lang="en-US" b="1" dirty="0"/>
              <a:t>Results</a:t>
            </a:r>
          </a:p>
        </p:txBody>
      </p:sp>
      <p:pic>
        <p:nvPicPr>
          <p:cNvPr id="2050" name="Picture 2">
            <a:extLst>
              <a:ext uri="{FF2B5EF4-FFF2-40B4-BE49-F238E27FC236}">
                <a16:creationId xmlns:a16="http://schemas.microsoft.com/office/drawing/2014/main" id="{6BC537C5-31BB-3A99-32A7-21D076C2D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912" y="1363990"/>
            <a:ext cx="10048774" cy="530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164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44A2-D5C3-AB3A-4963-45DBA4C85368}"/>
              </a:ext>
            </a:extLst>
          </p:cNvPr>
          <p:cNvSpPr>
            <a:spLocks noGrp="1"/>
          </p:cNvSpPr>
          <p:nvPr>
            <p:ph type="title"/>
          </p:nvPr>
        </p:nvSpPr>
        <p:spPr>
          <a:xfrm>
            <a:off x="3499206" y="370440"/>
            <a:ext cx="5439310" cy="621194"/>
          </a:xfrm>
        </p:spPr>
        <p:txBody>
          <a:bodyPr>
            <a:noAutofit/>
          </a:bodyPr>
          <a:lstStyle/>
          <a:p>
            <a:pPr algn="ctr"/>
            <a:r>
              <a:rPr lang="en-US" sz="6000" b="1" dirty="0"/>
              <a:t>Scrum Principle</a:t>
            </a:r>
          </a:p>
        </p:txBody>
      </p:sp>
      <p:pic>
        <p:nvPicPr>
          <p:cNvPr id="5" name="Picture 4">
            <a:extLst>
              <a:ext uri="{FF2B5EF4-FFF2-40B4-BE49-F238E27FC236}">
                <a16:creationId xmlns:a16="http://schemas.microsoft.com/office/drawing/2014/main" id="{22CB17A6-D66A-4C58-5C74-C4DAFF525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76" y="1464423"/>
            <a:ext cx="10363200" cy="5228620"/>
          </a:xfrm>
          <a:prstGeom prst="rect">
            <a:avLst/>
          </a:prstGeom>
        </p:spPr>
      </p:pic>
    </p:spTree>
    <p:extLst>
      <p:ext uri="{BB962C8B-B14F-4D97-AF65-F5344CB8AC3E}">
        <p14:creationId xmlns:p14="http://schemas.microsoft.com/office/powerpoint/2010/main" val="1599473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1CEA-1ED5-847F-AC48-644F2BF5B0B1}"/>
              </a:ext>
            </a:extLst>
          </p:cNvPr>
          <p:cNvSpPr>
            <a:spLocks noGrp="1"/>
          </p:cNvSpPr>
          <p:nvPr>
            <p:ph type="ctrTitle"/>
          </p:nvPr>
        </p:nvSpPr>
        <p:spPr>
          <a:xfrm>
            <a:off x="211756" y="275340"/>
            <a:ext cx="11656193" cy="1332079"/>
          </a:xfrm>
        </p:spPr>
        <p:txBody>
          <a:bodyPr>
            <a:noAutofit/>
          </a:bodyPr>
          <a:lstStyle/>
          <a:p>
            <a:r>
              <a:rPr lang="en-US" sz="4400" b="1" dirty="0"/>
              <a:t>Difference between existing method vs Our Scrum methodology</a:t>
            </a:r>
          </a:p>
        </p:txBody>
      </p:sp>
      <p:graphicFrame>
        <p:nvGraphicFramePr>
          <p:cNvPr id="4" name="Table 4">
            <a:extLst>
              <a:ext uri="{FF2B5EF4-FFF2-40B4-BE49-F238E27FC236}">
                <a16:creationId xmlns:a16="http://schemas.microsoft.com/office/drawing/2014/main" id="{1C614342-3CCC-BB30-3F0C-F970890F49F0}"/>
              </a:ext>
            </a:extLst>
          </p:cNvPr>
          <p:cNvGraphicFramePr>
            <a:graphicFrameLocks noGrp="1"/>
          </p:cNvGraphicFramePr>
          <p:nvPr>
            <p:extLst>
              <p:ext uri="{D42A27DB-BD31-4B8C-83A1-F6EECF244321}">
                <p14:modId xmlns:p14="http://schemas.microsoft.com/office/powerpoint/2010/main" val="1935774308"/>
              </p:ext>
            </p:extLst>
          </p:nvPr>
        </p:nvGraphicFramePr>
        <p:xfrm>
          <a:off x="1876926" y="1718381"/>
          <a:ext cx="8816742" cy="4748776"/>
        </p:xfrm>
        <a:graphic>
          <a:graphicData uri="http://schemas.openxmlformats.org/drawingml/2006/table">
            <a:tbl>
              <a:tblPr firstRow="1" bandRow="1">
                <a:tableStyleId>{5C22544A-7EE6-4342-B048-85BDC9FD1C3A}</a:tableStyleId>
              </a:tblPr>
              <a:tblGrid>
                <a:gridCol w="4408371">
                  <a:extLst>
                    <a:ext uri="{9D8B030D-6E8A-4147-A177-3AD203B41FA5}">
                      <a16:colId xmlns:a16="http://schemas.microsoft.com/office/drawing/2014/main" val="4156690451"/>
                    </a:ext>
                  </a:extLst>
                </a:gridCol>
                <a:gridCol w="4408371">
                  <a:extLst>
                    <a:ext uri="{9D8B030D-6E8A-4147-A177-3AD203B41FA5}">
                      <a16:colId xmlns:a16="http://schemas.microsoft.com/office/drawing/2014/main" val="2433280037"/>
                    </a:ext>
                  </a:extLst>
                </a:gridCol>
              </a:tblGrid>
              <a:tr h="911348">
                <a:tc>
                  <a:txBody>
                    <a:bodyPr/>
                    <a:lstStyle/>
                    <a:p>
                      <a:pPr algn="ctr"/>
                      <a:r>
                        <a:rPr lang="en-US" sz="2400" dirty="0">
                          <a:latin typeface="Times New Roman" panose="02020603050405020304" pitchFamily="18" charset="0"/>
                          <a:cs typeface="Times New Roman" panose="02020603050405020304" pitchFamily="18" charset="0"/>
                        </a:rPr>
                        <a:t>Traditional Method</a:t>
                      </a:r>
                    </a:p>
                  </a:txBody>
                  <a:tcPr/>
                </a:tc>
                <a:tc>
                  <a:txBody>
                    <a:bodyPr/>
                    <a:lstStyle/>
                    <a:p>
                      <a:pPr algn="ctr"/>
                      <a:r>
                        <a:rPr lang="en-US" sz="2400" dirty="0">
                          <a:latin typeface="Times New Roman" panose="02020603050405020304" pitchFamily="18" charset="0"/>
                          <a:cs typeface="Times New Roman" panose="02020603050405020304" pitchFamily="18" charset="0"/>
                        </a:rPr>
                        <a:t>Scrum</a:t>
                      </a:r>
                    </a:p>
                  </a:txBody>
                  <a:tcPr/>
                </a:tc>
                <a:extLst>
                  <a:ext uri="{0D108BD9-81ED-4DB2-BD59-A6C34878D82A}">
                    <a16:rowId xmlns:a16="http://schemas.microsoft.com/office/drawing/2014/main" val="1398104803"/>
                  </a:ext>
                </a:extLst>
              </a:tr>
              <a:tr h="1723840">
                <a:tc>
                  <a:txBody>
                    <a:bodyPr/>
                    <a:lstStyle/>
                    <a:p>
                      <a:pPr marL="285750" indent="-285750" algn="l" fontAlgn="base">
                        <a:buFont typeface="Wingdings" panose="05000000000000000000" pitchFamily="2" charset="2"/>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consists of five phases:</a:t>
                      </a:r>
                    </a:p>
                    <a:p>
                      <a:pPr marL="342900" indent="-342900" algn="l">
                        <a:buAutoNum type="arabicPeriod"/>
                      </a:pPr>
                      <a:r>
                        <a:rPr lang="en-US" dirty="0">
                          <a:latin typeface="Times New Roman" panose="02020603050405020304" pitchFamily="18" charset="0"/>
                          <a:cs typeface="Times New Roman" panose="02020603050405020304" pitchFamily="18" charset="0"/>
                        </a:rPr>
                        <a:t> Requirements analysis</a:t>
                      </a:r>
                    </a:p>
                    <a:p>
                      <a:pPr marL="342900" indent="-342900" algn="l">
                        <a:buAutoNum type="arabicPeriod"/>
                      </a:pPr>
                      <a:r>
                        <a:rPr lang="en-US" dirty="0">
                          <a:latin typeface="Times New Roman" panose="02020603050405020304" pitchFamily="18" charset="0"/>
                          <a:cs typeface="Times New Roman" panose="02020603050405020304" pitchFamily="18" charset="0"/>
                        </a:rPr>
                        <a:t> Design</a:t>
                      </a:r>
                    </a:p>
                    <a:p>
                      <a:pPr marL="342900" indent="-342900" algn="l">
                        <a:buAutoNum type="arabicPeriod"/>
                      </a:pPr>
                      <a:r>
                        <a:rPr lang="en-US" dirty="0">
                          <a:latin typeface="Times New Roman" panose="02020603050405020304" pitchFamily="18" charset="0"/>
                          <a:cs typeface="Times New Roman" panose="02020603050405020304" pitchFamily="18" charset="0"/>
                        </a:rPr>
                        <a:t> Implementation</a:t>
                      </a:r>
                    </a:p>
                    <a:p>
                      <a:pPr marL="342900" indent="-342900" algn="l">
                        <a:buAutoNum type="arabicPeriod"/>
                      </a:pPr>
                      <a:r>
                        <a:rPr lang="en-US" dirty="0">
                          <a:latin typeface="Times New Roman" panose="02020603050405020304" pitchFamily="18" charset="0"/>
                          <a:cs typeface="Times New Roman" panose="02020603050405020304" pitchFamily="18" charset="0"/>
                        </a:rPr>
                        <a:t> Coding and Testing </a:t>
                      </a:r>
                    </a:p>
                    <a:p>
                      <a:pPr marL="342900" indent="-342900" algn="l">
                        <a:buAutoNum type="arabicPeriod"/>
                      </a:pPr>
                      <a:r>
                        <a:rPr lang="en-US" dirty="0">
                          <a:latin typeface="Times New Roman" panose="02020603050405020304" pitchFamily="18" charset="0"/>
                          <a:cs typeface="Times New Roman" panose="02020603050405020304" pitchFamily="18" charset="0"/>
                        </a:rPr>
                        <a:t> Maintenance </a:t>
                      </a:r>
                    </a:p>
                  </a:txBody>
                  <a:tcPr/>
                </a:tc>
                <a:tc>
                  <a:txBody>
                    <a:bodyPr/>
                    <a:lstStyle/>
                    <a:p>
                      <a:pPr marL="285750" indent="-285750" fontAlgn="base">
                        <a:buFont typeface="Wingdings" panose="05000000000000000000" pitchFamily="2" charset="2"/>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consists of three phases:</a:t>
                      </a:r>
                    </a:p>
                    <a:p>
                      <a:pPr marL="342900" indent="-342900">
                        <a:buAutoNum type="arabicPeriod"/>
                      </a:pPr>
                      <a:r>
                        <a:rPr lang="en-US" dirty="0">
                          <a:latin typeface="Times New Roman" panose="02020603050405020304" pitchFamily="18" charset="0"/>
                          <a:cs typeface="Times New Roman" panose="02020603050405020304" pitchFamily="18" charset="0"/>
                        </a:rPr>
                        <a:t>Project initiation </a:t>
                      </a:r>
                    </a:p>
                    <a:p>
                      <a:pPr marL="342900" indent="-342900">
                        <a:buAutoNum type="arabicPeriod"/>
                      </a:pPr>
                      <a:r>
                        <a:rPr lang="en-US" dirty="0">
                          <a:latin typeface="Times New Roman" panose="02020603050405020304" pitchFamily="18" charset="0"/>
                          <a:cs typeface="Times New Roman" panose="02020603050405020304" pitchFamily="18" charset="0"/>
                        </a:rPr>
                        <a:t>Sprint planning </a:t>
                      </a:r>
                    </a:p>
                    <a:p>
                      <a:pPr marL="342900" indent="-342900">
                        <a:buAutoNum type="arabicPeriod"/>
                      </a:pPr>
                      <a:r>
                        <a:rPr lang="en-US" dirty="0">
                          <a:latin typeface="Times New Roman" panose="02020603050405020304" pitchFamily="18" charset="0"/>
                          <a:cs typeface="Times New Roman" panose="02020603050405020304" pitchFamily="18" charset="0"/>
                        </a:rPr>
                        <a:t>Demos </a:t>
                      </a:r>
                    </a:p>
                  </a:txBody>
                  <a:tcPr/>
                </a:tc>
                <a:extLst>
                  <a:ext uri="{0D108BD9-81ED-4DB2-BD59-A6C34878D82A}">
                    <a16:rowId xmlns:a16="http://schemas.microsoft.com/office/drawing/2014/main" val="1476051789"/>
                  </a:ext>
                </a:extLst>
              </a:tr>
              <a:tr h="911348">
                <a:tc>
                  <a:txBody>
                    <a:bodyPr/>
                    <a:lstStyle/>
                    <a:p>
                      <a:pPr marL="285750" indent="-285750">
                        <a:buFont typeface="Wingdings" panose="05000000000000000000" pitchFamily="2" charset="2"/>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Work is divided into phases. The team works closely.</a:t>
                      </a:r>
                      <a:endParaRPr lang="en-US" dirty="0">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Work is divided into teams as an individual responsibility</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55055123"/>
                  </a:ext>
                </a:extLst>
              </a:tr>
              <a:tr h="1179469">
                <a:tc>
                  <a:txBody>
                    <a:bodyPr/>
                    <a:lstStyle/>
                    <a:p>
                      <a:pPr marL="285750" indent="-285750">
                        <a:buFont typeface="Wingdings" panose="05000000000000000000" pitchFamily="2" charset="2"/>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Phases and processes are completed one at a time.</a:t>
                      </a:r>
                      <a:endParaRPr lang="en-US" dirty="0">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development process is divided among the team as an individual, it does not wait for the previous stage to get completed.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3296424"/>
                  </a:ext>
                </a:extLst>
              </a:tr>
            </a:tbl>
          </a:graphicData>
        </a:graphic>
      </p:graphicFrame>
    </p:spTree>
    <p:extLst>
      <p:ext uri="{BB962C8B-B14F-4D97-AF65-F5344CB8AC3E}">
        <p14:creationId xmlns:p14="http://schemas.microsoft.com/office/powerpoint/2010/main" val="2788299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2E97-777C-B828-27F6-F1FDD2B9C1B6}"/>
              </a:ext>
            </a:extLst>
          </p:cNvPr>
          <p:cNvSpPr>
            <a:spLocks noGrp="1"/>
          </p:cNvSpPr>
          <p:nvPr>
            <p:ph type="title"/>
          </p:nvPr>
        </p:nvSpPr>
        <p:spPr>
          <a:xfrm>
            <a:off x="838200" y="67377"/>
            <a:ext cx="10515600" cy="968793"/>
          </a:xfrm>
        </p:spPr>
        <p:txBody>
          <a:bodyPr>
            <a:normAutofit/>
          </a:bodyPr>
          <a:lstStyle/>
          <a:p>
            <a:pPr algn="ctr"/>
            <a:r>
              <a:rPr lang="en-US" sz="6000" b="1" dirty="0"/>
              <a:t>Limitation</a:t>
            </a:r>
          </a:p>
        </p:txBody>
      </p:sp>
      <p:sp>
        <p:nvSpPr>
          <p:cNvPr id="3" name="Content Placeholder 2">
            <a:extLst>
              <a:ext uri="{FF2B5EF4-FFF2-40B4-BE49-F238E27FC236}">
                <a16:creationId xmlns:a16="http://schemas.microsoft.com/office/drawing/2014/main" id="{E3B21F11-5DB0-4AF5-A7EB-139ECAFA9562}"/>
              </a:ext>
            </a:extLst>
          </p:cNvPr>
          <p:cNvSpPr>
            <a:spLocks noGrp="1"/>
          </p:cNvSpPr>
          <p:nvPr>
            <p:ph idx="1"/>
          </p:nvPr>
        </p:nvSpPr>
        <p:spPr>
          <a:xfrm>
            <a:off x="838200" y="1180732"/>
            <a:ext cx="10515600" cy="435133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Like every research project, this study has some restrictions. There may have been some publications that didn't make it into this review, which examines the usage of Scrum methods in software development. Indeed, it would be a limited oversight. It was discovered that several articles needed more information during the data extraction procedure; however, identifying and classifying the themes from the publications synthesized the data used in the study. The extraction method may have led to mistakes because some of the chosen research did not offer thorough information. Despite the benefits of applying Scrum methods described in this analysis, some software development contexts have limitations on these approaches. Despite the benefits of applying Scrum methods highlighted in this study, these approaches are also constrained by contextual elements of some software development projects, which may be resolved by employing other methodologies.</a:t>
            </a:r>
          </a:p>
        </p:txBody>
      </p:sp>
    </p:spTree>
    <p:extLst>
      <p:ext uri="{BB962C8B-B14F-4D97-AF65-F5344CB8AC3E}">
        <p14:creationId xmlns:p14="http://schemas.microsoft.com/office/powerpoint/2010/main" val="2654763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76DCD-0D26-9FE4-8D95-09AB817812C1}"/>
              </a:ext>
            </a:extLst>
          </p:cNvPr>
          <p:cNvSpPr>
            <a:spLocks noGrp="1"/>
          </p:cNvSpPr>
          <p:nvPr>
            <p:ph type="title"/>
          </p:nvPr>
        </p:nvSpPr>
        <p:spPr/>
        <p:txBody>
          <a:bodyPr>
            <a:normAutofit/>
          </a:bodyPr>
          <a:lstStyle/>
          <a:p>
            <a:pPr algn="ctr"/>
            <a:r>
              <a:rPr lang="en-US" sz="6000" b="1" dirty="0"/>
              <a:t>Improvement</a:t>
            </a:r>
          </a:p>
        </p:txBody>
      </p:sp>
      <p:sp>
        <p:nvSpPr>
          <p:cNvPr id="3" name="Content Placeholder 2">
            <a:extLst>
              <a:ext uri="{FF2B5EF4-FFF2-40B4-BE49-F238E27FC236}">
                <a16:creationId xmlns:a16="http://schemas.microsoft.com/office/drawing/2014/main" id="{86F63D14-F560-FA9E-16F3-2526FF1672BD}"/>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following researchers are encouraged to conduct further study in this field since this analysis of previous work is being made. This essay addresses various solutions to the problems of applying Scrum to software development. More methods can be covered in more in-depth research to help Scrum. Therefore, this study's results opened the door for anyone who wishes to employ Scrum in software development for various reasons. Therefore, it is advised that more work be put into adequately mitigating Scrum's problems before deploying into a software development project because it represents a significant hurdle for such projects.</a:t>
            </a:r>
          </a:p>
        </p:txBody>
      </p:sp>
    </p:spTree>
    <p:extLst>
      <p:ext uri="{BB962C8B-B14F-4D97-AF65-F5344CB8AC3E}">
        <p14:creationId xmlns:p14="http://schemas.microsoft.com/office/powerpoint/2010/main" val="2056834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ACED-3501-1FEB-57DB-8D1AC9A1B652}"/>
              </a:ext>
            </a:extLst>
          </p:cNvPr>
          <p:cNvSpPr>
            <a:spLocks noGrp="1"/>
          </p:cNvSpPr>
          <p:nvPr>
            <p:ph type="ctrTitle"/>
          </p:nvPr>
        </p:nvSpPr>
        <p:spPr>
          <a:xfrm>
            <a:off x="2024514" y="505109"/>
            <a:ext cx="8332269" cy="933651"/>
          </a:xfrm>
        </p:spPr>
        <p:txBody>
          <a:bodyPr>
            <a:normAutofit fontScale="90000"/>
          </a:bodyPr>
          <a:lstStyle/>
          <a:p>
            <a:r>
              <a:rPr lang="en-US" sz="4000" b="1" dirty="0"/>
              <a:t>Publication</a:t>
            </a:r>
            <a:br>
              <a:rPr lang="en-US" sz="4000" b="1" dirty="0"/>
            </a:br>
            <a:endParaRPr lang="en-US" sz="4000" b="1" dirty="0"/>
          </a:p>
        </p:txBody>
      </p:sp>
      <p:sp>
        <p:nvSpPr>
          <p:cNvPr id="3" name="Subtitle 2">
            <a:extLst>
              <a:ext uri="{FF2B5EF4-FFF2-40B4-BE49-F238E27FC236}">
                <a16:creationId xmlns:a16="http://schemas.microsoft.com/office/drawing/2014/main" id="{51D85AF7-4A31-83B6-6DDC-0CC403611891}"/>
              </a:ext>
            </a:extLst>
          </p:cNvPr>
          <p:cNvSpPr>
            <a:spLocks noGrp="1"/>
          </p:cNvSpPr>
          <p:nvPr>
            <p:ph type="subTitle" idx="1"/>
          </p:nvPr>
        </p:nvSpPr>
        <p:spPr>
          <a:xfrm>
            <a:off x="1524000" y="1214972"/>
            <a:ext cx="9144000" cy="1655762"/>
          </a:xfrm>
        </p:spPr>
        <p:txBody>
          <a:bodyPr/>
          <a:lstStyle/>
          <a:p>
            <a:pPr algn="l"/>
            <a:r>
              <a:rPr lang="en-US" dirty="0"/>
              <a:t>Plan for publishing the research findings in relevant journals or presenting them at conferences</a:t>
            </a:r>
          </a:p>
        </p:txBody>
      </p:sp>
      <p:sp>
        <p:nvSpPr>
          <p:cNvPr id="4" name="Title 1">
            <a:extLst>
              <a:ext uri="{FF2B5EF4-FFF2-40B4-BE49-F238E27FC236}">
                <a16:creationId xmlns:a16="http://schemas.microsoft.com/office/drawing/2014/main" id="{4F35332D-BB22-B5BF-61DC-CB80B3D409C6}"/>
              </a:ext>
            </a:extLst>
          </p:cNvPr>
          <p:cNvSpPr txBox="1">
            <a:spLocks/>
          </p:cNvSpPr>
          <p:nvPr/>
        </p:nvSpPr>
        <p:spPr>
          <a:xfrm>
            <a:off x="2024513" y="2403908"/>
            <a:ext cx="8332269" cy="933651"/>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t>Conclusion</a:t>
            </a:r>
            <a:br>
              <a:rPr lang="en-US" sz="4000" b="1" dirty="0"/>
            </a:br>
            <a:endParaRPr lang="en-US" sz="4000" b="1" dirty="0"/>
          </a:p>
        </p:txBody>
      </p:sp>
      <p:sp>
        <p:nvSpPr>
          <p:cNvPr id="5" name="Subtitle 2">
            <a:extLst>
              <a:ext uri="{FF2B5EF4-FFF2-40B4-BE49-F238E27FC236}">
                <a16:creationId xmlns:a16="http://schemas.microsoft.com/office/drawing/2014/main" id="{F6C27BF6-3C81-30D4-4B8C-A27596DD66B3}"/>
              </a:ext>
            </a:extLst>
          </p:cNvPr>
          <p:cNvSpPr txBox="1">
            <a:spLocks/>
          </p:cNvSpPr>
          <p:nvPr/>
        </p:nvSpPr>
        <p:spPr>
          <a:xfrm>
            <a:off x="1524000" y="3698615"/>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
        <p:nvSpPr>
          <p:cNvPr id="7" name="TextBox 6">
            <a:extLst>
              <a:ext uri="{FF2B5EF4-FFF2-40B4-BE49-F238E27FC236}">
                <a16:creationId xmlns:a16="http://schemas.microsoft.com/office/drawing/2014/main" id="{6E4D0C25-F678-276C-1A0C-D6801D8DC485}"/>
              </a:ext>
            </a:extLst>
          </p:cNvPr>
          <p:cNvSpPr txBox="1"/>
          <p:nvPr/>
        </p:nvSpPr>
        <p:spPr>
          <a:xfrm>
            <a:off x="949691" y="3337559"/>
            <a:ext cx="10481911" cy="2677656"/>
          </a:xfrm>
          <a:prstGeom prst="rect">
            <a:avLst/>
          </a:prstGeom>
          <a:noFill/>
        </p:spPr>
        <p:txBody>
          <a:bodyPr wrap="square">
            <a:spAutoFit/>
          </a:bodyPr>
          <a:lstStyle/>
          <a:p>
            <a:pPr marL="285750" indent="-285750">
              <a:buFont typeface="Wingdings" panose="05000000000000000000" pitchFamily="2" charset="2"/>
              <a:buChar char="Ø"/>
            </a:pPr>
            <a:r>
              <a:rPr lang="en-US" sz="2400" dirty="0"/>
              <a:t>Demonstrated the effectiveness of Scrum methodology in improving project management efficiency</a:t>
            </a:r>
          </a:p>
          <a:p>
            <a:pPr marL="285750" indent="-285750">
              <a:buFont typeface="Wingdings" panose="05000000000000000000" pitchFamily="2" charset="2"/>
              <a:buChar char="Ø"/>
            </a:pPr>
            <a:r>
              <a:rPr lang="en-US" sz="2400" dirty="0"/>
              <a:t>Identified common challenges and proposed solutions for successful Scrum implementation</a:t>
            </a:r>
          </a:p>
          <a:p>
            <a:pPr marL="285750" indent="-285750">
              <a:buFont typeface="Wingdings" panose="05000000000000000000" pitchFamily="2" charset="2"/>
              <a:buChar char="Ø"/>
            </a:pPr>
            <a:r>
              <a:rPr lang="en-US" sz="2400" dirty="0"/>
              <a:t>Highlighted the significance of continuous communication and collaboration within cross-functional teams</a:t>
            </a:r>
          </a:p>
          <a:p>
            <a:pPr marL="285750" indent="-285750">
              <a:buFont typeface="Wingdings" panose="05000000000000000000" pitchFamily="2" charset="2"/>
              <a:buChar char="Ø"/>
            </a:pPr>
            <a:r>
              <a:rPr lang="en-US" sz="2400" dirty="0"/>
              <a:t>Suggested areas for future research and improvements in Scrum methodology</a:t>
            </a:r>
          </a:p>
        </p:txBody>
      </p:sp>
    </p:spTree>
    <p:extLst>
      <p:ext uri="{BB962C8B-B14F-4D97-AF65-F5344CB8AC3E}">
        <p14:creationId xmlns:p14="http://schemas.microsoft.com/office/powerpoint/2010/main" val="50025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F28F-9054-EE68-C4B9-65360EF82041}"/>
              </a:ext>
            </a:extLst>
          </p:cNvPr>
          <p:cNvSpPr>
            <a:spLocks noGrp="1"/>
          </p:cNvSpPr>
          <p:nvPr>
            <p:ph type="ctrTitle"/>
          </p:nvPr>
        </p:nvSpPr>
        <p:spPr>
          <a:xfrm>
            <a:off x="1524000" y="267128"/>
            <a:ext cx="9144000" cy="1044165"/>
          </a:xfrm>
        </p:spPr>
        <p:txBody>
          <a:bodyPr/>
          <a:lstStyle/>
          <a:p>
            <a:r>
              <a:rPr lang="en-US" b="1" dirty="0"/>
              <a:t>Introduction</a:t>
            </a:r>
          </a:p>
        </p:txBody>
      </p:sp>
      <p:sp>
        <p:nvSpPr>
          <p:cNvPr id="3" name="Subtitle 2">
            <a:extLst>
              <a:ext uri="{FF2B5EF4-FFF2-40B4-BE49-F238E27FC236}">
                <a16:creationId xmlns:a16="http://schemas.microsoft.com/office/drawing/2014/main" id="{32604335-AEC7-3611-1F75-06CEC862C6E6}"/>
              </a:ext>
            </a:extLst>
          </p:cNvPr>
          <p:cNvSpPr>
            <a:spLocks noGrp="1"/>
          </p:cNvSpPr>
          <p:nvPr>
            <p:ph type="subTitle" idx="1"/>
          </p:nvPr>
        </p:nvSpPr>
        <p:spPr>
          <a:xfrm>
            <a:off x="1524000" y="1773237"/>
            <a:ext cx="9144000" cy="2387797"/>
          </a:xfrm>
        </p:spPr>
        <p:txBody>
          <a:bodyPr>
            <a:normAutofit/>
          </a:bodyPr>
          <a:lstStyle/>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Scrum is a framework for organizing and managing work.</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Scrum framework is based on a set of values ,principle and practices that provide the foundation to which the organization will add its unique implementation of relevant engineering practices and in software development system.</a:t>
            </a:r>
          </a:p>
          <a:p>
            <a:pPr marL="342900" indent="-342900" algn="l">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459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0C15-A5DC-627A-BD90-5C0B5BBBA297}"/>
              </a:ext>
            </a:extLst>
          </p:cNvPr>
          <p:cNvSpPr>
            <a:spLocks noGrp="1"/>
          </p:cNvSpPr>
          <p:nvPr>
            <p:ph type="ctrTitle"/>
          </p:nvPr>
        </p:nvSpPr>
        <p:spPr>
          <a:xfrm>
            <a:off x="1236324" y="400692"/>
            <a:ext cx="9144000" cy="857893"/>
          </a:xfrm>
        </p:spPr>
        <p:txBody>
          <a:bodyPr>
            <a:noAutofit/>
          </a:bodyPr>
          <a:lstStyle/>
          <a:p>
            <a:r>
              <a:rPr lang="en-US" b="1" dirty="0"/>
              <a:t>Background</a:t>
            </a:r>
          </a:p>
        </p:txBody>
      </p:sp>
      <p:sp>
        <p:nvSpPr>
          <p:cNvPr id="3" name="Subtitle 2">
            <a:extLst>
              <a:ext uri="{FF2B5EF4-FFF2-40B4-BE49-F238E27FC236}">
                <a16:creationId xmlns:a16="http://schemas.microsoft.com/office/drawing/2014/main" id="{0E4FC492-1418-40CA-E917-63CE6C5BB008}"/>
              </a:ext>
            </a:extLst>
          </p:cNvPr>
          <p:cNvSpPr>
            <a:spLocks noGrp="1"/>
          </p:cNvSpPr>
          <p:nvPr>
            <p:ph type="subTitle" idx="1"/>
          </p:nvPr>
        </p:nvSpPr>
        <p:spPr>
          <a:xfrm>
            <a:off x="440076" y="1639672"/>
            <a:ext cx="11311847" cy="5038529"/>
          </a:xfrm>
        </p:spPr>
        <p:txBody>
          <a:bodyPr>
            <a:noAutofit/>
          </a:bodyPr>
          <a:lstStyle/>
          <a:p>
            <a:pPr algn="l"/>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iterative, incremental Scrum project management methodology offers an easy "inspect and adapt" framework. Software is provided using the Scrum methodology in increments termed "Sprints" (often 2–4-week iterations). Planning and review are the two main components of each Sprint. A Scrum team's sprint planning is a time-boxed meeting that can take up to 4 hours. It is committed to growing. They were planned in detail for the Sprint. In sprint review meetings, project participants discuss the company's state, the market, and technology. These sessions may go on for up to four hours. A retrospective meeting may be held to evaluate the finished sprints' teamwork effectiveness. Each team member answers three questions during a 15-minute daily Scrum meeting: what did I do yesterday? What will I accomplish today, and what obstacles are in my path? Burndown charts, sprint backlogs, and product backlogs are the three artifacts produced by Scrum. Customer needs are listed in backlogs, and daily burndown charts display the work to be done.</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DA88-0E9F-2A9F-08F2-703DD4034FF7}"/>
              </a:ext>
            </a:extLst>
          </p:cNvPr>
          <p:cNvSpPr>
            <a:spLocks noGrp="1"/>
          </p:cNvSpPr>
          <p:nvPr>
            <p:ph type="title"/>
          </p:nvPr>
        </p:nvSpPr>
        <p:spPr>
          <a:xfrm>
            <a:off x="838200" y="365125"/>
            <a:ext cx="10515600" cy="1052709"/>
          </a:xfrm>
        </p:spPr>
        <p:txBody>
          <a:bodyPr>
            <a:normAutofit/>
          </a:bodyPr>
          <a:lstStyle/>
          <a:p>
            <a:pPr algn="ctr"/>
            <a:r>
              <a:rPr lang="en-US" sz="6000" b="1" dirty="0"/>
              <a:t>Problem Statement</a:t>
            </a:r>
          </a:p>
        </p:txBody>
      </p:sp>
      <p:sp>
        <p:nvSpPr>
          <p:cNvPr id="3" name="Content Placeholder 2">
            <a:extLst>
              <a:ext uri="{FF2B5EF4-FFF2-40B4-BE49-F238E27FC236}">
                <a16:creationId xmlns:a16="http://schemas.microsoft.com/office/drawing/2014/main" id="{5A81E452-6405-0F6E-11F5-D86C6209CE28}"/>
              </a:ext>
            </a:extLst>
          </p:cNvPr>
          <p:cNvSpPr>
            <a:spLocks noGrp="1"/>
          </p:cNvSpPr>
          <p:nvPr>
            <p:ph idx="1"/>
          </p:nvPr>
        </p:nvSpPr>
        <p:spPr>
          <a:xfrm>
            <a:off x="318499" y="1825625"/>
            <a:ext cx="11589249" cy="4351338"/>
          </a:xfrm>
        </p:spPr>
        <p:txBody>
          <a:bodyPr/>
          <a:lstStyle/>
          <a:p>
            <a:pPr marL="0" indent="0">
              <a:buNone/>
            </a:pPr>
            <a:r>
              <a:rPr lang="en-US" sz="2400" b="0" i="0" dirty="0">
                <a:solidFill>
                  <a:srgbClr val="000000"/>
                </a:solidFill>
                <a:effectLst/>
                <a:latin typeface="Times New Roman" panose="02020603050405020304" pitchFamily="18" charset="0"/>
                <a:cs typeface="Times New Roman" panose="02020603050405020304" pitchFamily="18" charset="0"/>
              </a:rPr>
              <a:t>Software industries are demanded to provide a high quality software in such turbulence and uncertain environment. One of the solution to overcome those problems is Scrum methodology that had been widely used in the software development process. It is very important to pay attention on several challenges which may occur during the implementation of Scrum in desired environment.</a:t>
            </a:r>
            <a:r>
              <a:rPr lang="en-US" sz="2400" dirty="0">
                <a:latin typeface="Times New Roman" panose="02020603050405020304" pitchFamily="18"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Scrum framework facilitates Agile software development, encouraging adaptability, teamwork, and incremental development. Bangladesh may have many software firms, but Scrum is only sometimes used as a development process. This talk will examine why Scrum is essential and how implementing it may completely transform Bangladesh's software sector.</a:t>
            </a:r>
          </a:p>
          <a:p>
            <a:pPr marL="0" indent="0">
              <a:buNone/>
            </a:pPr>
            <a:br>
              <a:rPr lang="en-US" dirty="0"/>
            </a:br>
            <a:endParaRPr lang="en-US" dirty="0"/>
          </a:p>
        </p:txBody>
      </p:sp>
    </p:spTree>
    <p:extLst>
      <p:ext uri="{BB962C8B-B14F-4D97-AF65-F5344CB8AC3E}">
        <p14:creationId xmlns:p14="http://schemas.microsoft.com/office/powerpoint/2010/main" val="3226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2C8C-BC62-97CD-5234-B12A37275428}"/>
              </a:ext>
            </a:extLst>
          </p:cNvPr>
          <p:cNvSpPr>
            <a:spLocks noGrp="1"/>
          </p:cNvSpPr>
          <p:nvPr>
            <p:ph type="ctrTitle"/>
          </p:nvPr>
        </p:nvSpPr>
        <p:spPr>
          <a:xfrm>
            <a:off x="657547" y="0"/>
            <a:ext cx="10602929" cy="920875"/>
          </a:xfrm>
        </p:spPr>
        <p:txBody>
          <a:bodyPr>
            <a:normAutofit/>
          </a:bodyPr>
          <a:lstStyle/>
          <a:p>
            <a:r>
              <a:rPr lang="en-SG" sz="4400" b="1" dirty="0"/>
              <a:t>System diagram representation</a:t>
            </a:r>
            <a:endParaRPr lang="en-US" sz="4400" b="1" dirty="0"/>
          </a:p>
        </p:txBody>
      </p:sp>
      <p:pic>
        <p:nvPicPr>
          <p:cNvPr id="5" name="Picture 4">
            <a:extLst>
              <a:ext uri="{FF2B5EF4-FFF2-40B4-BE49-F238E27FC236}">
                <a16:creationId xmlns:a16="http://schemas.microsoft.com/office/drawing/2014/main" id="{107B2B24-7B25-EBC3-C341-EA93C47EE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0874"/>
            <a:ext cx="12192000" cy="5839522"/>
          </a:xfrm>
          <a:prstGeom prst="rect">
            <a:avLst/>
          </a:prstGeom>
        </p:spPr>
      </p:pic>
    </p:spTree>
    <p:extLst>
      <p:ext uri="{BB962C8B-B14F-4D97-AF65-F5344CB8AC3E}">
        <p14:creationId xmlns:p14="http://schemas.microsoft.com/office/powerpoint/2010/main" val="39890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6B3B-CC42-D440-315F-30B3B78EB653}"/>
              </a:ext>
            </a:extLst>
          </p:cNvPr>
          <p:cNvSpPr>
            <a:spLocks noGrp="1"/>
          </p:cNvSpPr>
          <p:nvPr>
            <p:ph type="ctrTitle"/>
          </p:nvPr>
        </p:nvSpPr>
        <p:spPr>
          <a:xfrm>
            <a:off x="1524000" y="250258"/>
            <a:ext cx="8938661" cy="1751797"/>
          </a:xfrm>
        </p:spPr>
        <p:txBody>
          <a:bodyPr>
            <a:normAutofit/>
          </a:bodyPr>
          <a:lstStyle/>
          <a:p>
            <a:r>
              <a:rPr lang="en-US" b="1" dirty="0"/>
              <a:t>Scrum Roles</a:t>
            </a:r>
            <a:br>
              <a:rPr lang="en-US" b="1" dirty="0"/>
            </a:br>
            <a:endParaRPr lang="en-US" b="1" dirty="0"/>
          </a:p>
        </p:txBody>
      </p:sp>
      <p:sp>
        <p:nvSpPr>
          <p:cNvPr id="3" name="Subtitle 2">
            <a:extLst>
              <a:ext uri="{FF2B5EF4-FFF2-40B4-BE49-F238E27FC236}">
                <a16:creationId xmlns:a16="http://schemas.microsoft.com/office/drawing/2014/main" id="{BEF2891E-62DB-B804-3D24-E8BA5EF54466}"/>
              </a:ext>
            </a:extLst>
          </p:cNvPr>
          <p:cNvSpPr>
            <a:spLocks noGrp="1"/>
          </p:cNvSpPr>
          <p:nvPr>
            <p:ph type="subTitle" idx="1"/>
          </p:nvPr>
        </p:nvSpPr>
        <p:spPr>
          <a:xfrm>
            <a:off x="192504" y="1328286"/>
            <a:ext cx="11694695" cy="4552750"/>
          </a:xfrm>
        </p:spPr>
        <p:txBody>
          <a:bodyPr>
            <a:noAutofit/>
          </a:bodyPr>
          <a:lstStyle/>
          <a:p>
            <a:pPr algn="l"/>
            <a:r>
              <a:rPr lang="en-US" dirty="0"/>
              <a:t>In contrast to classical project management methods, Scrum doesn’t have and doesn’t need a product manager, a task manager or a team leader.</a:t>
            </a:r>
            <a:br>
              <a:rPr lang="en-US" dirty="0"/>
            </a:br>
            <a:br>
              <a:rPr lang="en-US" dirty="0"/>
            </a:br>
            <a:r>
              <a:rPr lang="en-US" dirty="0"/>
              <a:t>A scrum team has a slightly different composition than a traditional waterfall project, with three specific roles:</a:t>
            </a:r>
            <a:br>
              <a:rPr lang="en-US" dirty="0"/>
            </a:br>
            <a:br>
              <a:rPr lang="en-US" dirty="0"/>
            </a:br>
            <a:r>
              <a:rPr lang="en-US" dirty="0"/>
              <a:t> 1) Product Owner,</a:t>
            </a:r>
            <a:br>
              <a:rPr lang="en-US" dirty="0"/>
            </a:br>
            <a:br>
              <a:rPr lang="en-US" dirty="0"/>
            </a:br>
            <a:r>
              <a:rPr lang="en-US" dirty="0"/>
              <a:t>2) Scrum Master, and</a:t>
            </a:r>
            <a:br>
              <a:rPr lang="en-US" dirty="0"/>
            </a:br>
            <a:endParaRPr lang="en-US" dirty="0"/>
          </a:p>
          <a:p>
            <a:pPr algn="l"/>
            <a:r>
              <a:rPr lang="en-US" dirty="0"/>
              <a:t>3) Development Team.</a:t>
            </a:r>
          </a:p>
        </p:txBody>
      </p:sp>
    </p:spTree>
    <p:extLst>
      <p:ext uri="{BB962C8B-B14F-4D97-AF65-F5344CB8AC3E}">
        <p14:creationId xmlns:p14="http://schemas.microsoft.com/office/powerpoint/2010/main" val="31334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81C1F1-BA5C-B99D-AD6A-6C1DC5FCFE93}"/>
              </a:ext>
            </a:extLst>
          </p:cNvPr>
          <p:cNvSpPr>
            <a:spLocks noGrp="1"/>
          </p:cNvSpPr>
          <p:nvPr>
            <p:ph type="subTitle" idx="1"/>
          </p:nvPr>
        </p:nvSpPr>
        <p:spPr>
          <a:xfrm>
            <a:off x="539015" y="589330"/>
            <a:ext cx="11300059" cy="5051074"/>
          </a:xfrm>
        </p:spPr>
        <p:txBody>
          <a:bodyPr>
            <a:normAutofit/>
          </a:bodyPr>
          <a:lstStyle/>
          <a:p>
            <a:pPr algn="l"/>
            <a:r>
              <a:rPr lang="en-US" b="1" i="1" dirty="0">
                <a:solidFill>
                  <a:srgbClr val="212529"/>
                </a:solidFill>
                <a:effectLst/>
                <a:latin typeface="Times New Roman" panose="02020603050405020304" pitchFamily="18" charset="0"/>
                <a:cs typeface="Times New Roman" panose="02020603050405020304" pitchFamily="18" charset="0"/>
              </a:rPr>
              <a:t>Product Backlog- </a:t>
            </a:r>
            <a:r>
              <a:rPr lang="en-US" dirty="0">
                <a:solidFill>
                  <a:srgbClr val="212529"/>
                </a:solidFill>
                <a:effectLst/>
                <a:latin typeface="Times New Roman" panose="02020603050405020304" pitchFamily="18" charset="0"/>
                <a:cs typeface="Times New Roman" panose="02020603050405020304" pitchFamily="18" charset="0"/>
              </a:rPr>
              <a:t>Here, the Product owner meets the client and takes down all the requirements. A document referred to as Product Backlog captures these requirements.</a:t>
            </a:r>
          </a:p>
          <a:p>
            <a:pPr algn="l"/>
            <a:r>
              <a:rPr lang="en-US" b="1" i="1" dirty="0">
                <a:solidFill>
                  <a:srgbClr val="212529"/>
                </a:solidFill>
                <a:effectLst/>
                <a:latin typeface="Times New Roman" panose="02020603050405020304" pitchFamily="18" charset="0"/>
                <a:cs typeface="Times New Roman" panose="02020603050405020304" pitchFamily="18" charset="0"/>
              </a:rPr>
              <a:t>Sprint Backlog</a:t>
            </a:r>
            <a:r>
              <a:rPr lang="en-US" i="1" dirty="0">
                <a:solidFill>
                  <a:srgbClr val="212529"/>
                </a:solidFill>
                <a:effectLst/>
                <a:latin typeface="Times New Roman" panose="02020603050405020304" pitchFamily="18" charset="0"/>
                <a:cs typeface="Times New Roman" panose="02020603050405020304" pitchFamily="18" charset="0"/>
              </a:rPr>
              <a:t>– </a:t>
            </a:r>
            <a:r>
              <a:rPr lang="en-US" dirty="0">
                <a:solidFill>
                  <a:srgbClr val="212529"/>
                </a:solidFill>
                <a:effectLst/>
                <a:latin typeface="Times New Roman" panose="02020603050405020304" pitchFamily="18" charset="0"/>
                <a:cs typeface="Times New Roman" panose="02020603050405020304" pitchFamily="18" charset="0"/>
              </a:rPr>
              <a:t>Now, the Product Owner shares this Product Backlog with the Sprint team (consists of Scrum Master, Developers, and testers) in a meeting referred to as the “Sprint Planning” meeting. In sprint planning, the entire team agrees to complete a sub-set of product backlog items. This agreement is called the Sprint Backlog &amp; its basis the team’s velocity/ capacity &amp; the length of the sprint. </a:t>
            </a:r>
          </a:p>
          <a:p>
            <a:pPr algn="l"/>
            <a:r>
              <a:rPr lang="en-US" b="1" i="1" dirty="0">
                <a:solidFill>
                  <a:srgbClr val="212529"/>
                </a:solidFill>
                <a:effectLst/>
                <a:latin typeface="Times New Roman" panose="02020603050405020304" pitchFamily="18" charset="0"/>
                <a:cs typeface="Times New Roman" panose="02020603050405020304" pitchFamily="18" charset="0"/>
              </a:rPr>
              <a:t>First Iteration</a:t>
            </a:r>
            <a:r>
              <a:rPr lang="en-US" b="0" i="1" dirty="0">
                <a:solidFill>
                  <a:srgbClr val="212529"/>
                </a:solidFill>
                <a:effectLst/>
                <a:latin typeface="Times New Roman" panose="02020603050405020304" pitchFamily="18" charset="0"/>
                <a:cs typeface="Times New Roman" panose="02020603050405020304" pitchFamily="18" charset="0"/>
              </a:rPr>
              <a:t>– </a:t>
            </a:r>
            <a:r>
              <a:rPr lang="en-US" b="0" dirty="0">
                <a:solidFill>
                  <a:srgbClr val="212529"/>
                </a:solidFill>
                <a:effectLst/>
                <a:latin typeface="Times New Roman" panose="02020603050405020304" pitchFamily="18" charset="0"/>
                <a:cs typeface="Times New Roman" panose="02020603050405020304" pitchFamily="18" charset="0"/>
              </a:rPr>
              <a:t>Story 1 and 3 will be released (Sprint 1)</a:t>
            </a:r>
          </a:p>
          <a:p>
            <a:pPr algn="l"/>
            <a:r>
              <a:rPr lang="en-US" b="1" i="1" dirty="0">
                <a:solidFill>
                  <a:srgbClr val="212529"/>
                </a:solidFill>
                <a:effectLst/>
                <a:latin typeface="Times New Roman" panose="02020603050405020304" pitchFamily="18" charset="0"/>
                <a:cs typeface="Times New Roman" panose="02020603050405020304" pitchFamily="18" charset="0"/>
              </a:rPr>
              <a:t>Second Iteration-</a:t>
            </a:r>
            <a:r>
              <a:rPr lang="en-US" b="0" i="1" dirty="0">
                <a:solidFill>
                  <a:srgbClr val="212529"/>
                </a:solidFill>
                <a:effectLst/>
                <a:latin typeface="Times New Roman" panose="02020603050405020304" pitchFamily="18" charset="0"/>
                <a:cs typeface="Times New Roman" panose="02020603050405020304" pitchFamily="18" charset="0"/>
              </a:rPr>
              <a:t> </a:t>
            </a:r>
            <a:r>
              <a:rPr lang="en-US" b="0" dirty="0">
                <a:solidFill>
                  <a:srgbClr val="212529"/>
                </a:solidFill>
                <a:effectLst/>
                <a:latin typeface="Times New Roman" panose="02020603050405020304" pitchFamily="18" charset="0"/>
                <a:cs typeface="Times New Roman" panose="02020603050405020304" pitchFamily="18" charset="0"/>
              </a:rPr>
              <a:t>Release of Story 2, 4 and 6 will happen(Sprint 2)</a:t>
            </a:r>
          </a:p>
          <a:p>
            <a:pPr algn="l"/>
            <a:r>
              <a:rPr lang="en-US" b="1" i="1" dirty="0">
                <a:solidFill>
                  <a:srgbClr val="212529"/>
                </a:solidFill>
                <a:effectLst/>
                <a:latin typeface="Times New Roman" panose="02020603050405020304" pitchFamily="18" charset="0"/>
                <a:cs typeface="Times New Roman" panose="02020603050405020304" pitchFamily="18" charset="0"/>
              </a:rPr>
              <a:t>Third Iteration</a:t>
            </a:r>
            <a:r>
              <a:rPr lang="en-US" b="0" i="1" dirty="0">
                <a:solidFill>
                  <a:srgbClr val="212529"/>
                </a:solidFill>
                <a:effectLst/>
                <a:latin typeface="Times New Roman" panose="02020603050405020304" pitchFamily="18" charset="0"/>
                <a:cs typeface="Times New Roman" panose="02020603050405020304" pitchFamily="18" charset="0"/>
              </a:rPr>
              <a:t>– </a:t>
            </a:r>
            <a:r>
              <a:rPr lang="en-US" b="0" dirty="0">
                <a:solidFill>
                  <a:srgbClr val="212529"/>
                </a:solidFill>
                <a:effectLst/>
                <a:latin typeface="Times New Roman" panose="02020603050405020304" pitchFamily="18" charset="0"/>
                <a:cs typeface="Times New Roman" panose="02020603050405020304" pitchFamily="18" charset="0"/>
              </a:rPr>
              <a:t>Story 5 will be released (Sprint 3)</a:t>
            </a:r>
          </a:p>
          <a:p>
            <a:pPr algn="l"/>
            <a:r>
              <a:rPr lang="en-US" b="1" i="1" dirty="0">
                <a:solidFill>
                  <a:srgbClr val="212529"/>
                </a:solidFill>
                <a:effectLst/>
                <a:latin typeface="Times New Roman" panose="02020603050405020304" pitchFamily="18" charset="0"/>
                <a:cs typeface="Times New Roman" panose="02020603050405020304" pitchFamily="18" charset="0"/>
              </a:rPr>
              <a:t>Daily Scrum</a:t>
            </a:r>
            <a:r>
              <a:rPr lang="en-US" b="0" i="1" dirty="0">
                <a:solidFill>
                  <a:srgbClr val="212529"/>
                </a:solidFill>
                <a:effectLst/>
                <a:latin typeface="Times New Roman" panose="02020603050405020304" pitchFamily="18" charset="0"/>
                <a:cs typeface="Times New Roman" panose="02020603050405020304" pitchFamily="18" charset="0"/>
              </a:rPr>
              <a:t>- </a:t>
            </a:r>
            <a:r>
              <a:rPr lang="en-US" b="0" dirty="0">
                <a:solidFill>
                  <a:srgbClr val="212529"/>
                </a:solidFill>
                <a:effectLst/>
                <a:latin typeface="Times New Roman" panose="02020603050405020304" pitchFamily="18" charset="0"/>
                <a:cs typeface="Times New Roman" panose="02020603050405020304" pitchFamily="18" charset="0"/>
              </a:rPr>
              <a:t>The </a:t>
            </a:r>
            <a:r>
              <a:rPr lang="en-US" dirty="0">
                <a:solidFill>
                  <a:srgbClr val="212529"/>
                </a:solidFill>
                <a:effectLst/>
                <a:latin typeface="Times New Roman" panose="02020603050405020304" pitchFamily="18" charset="0"/>
                <a:cs typeface="Times New Roman" panose="02020603050405020304" pitchFamily="18" charset="0"/>
              </a:rPr>
              <a:t>Scrum Master </a:t>
            </a:r>
            <a:r>
              <a:rPr lang="en-US" b="0" dirty="0">
                <a:solidFill>
                  <a:srgbClr val="212529"/>
                </a:solidFill>
                <a:effectLst/>
                <a:latin typeface="Times New Roman" panose="02020603050405020304" pitchFamily="18" charset="0"/>
                <a:cs typeface="Times New Roman" panose="02020603050405020304" pitchFamily="18" charset="0"/>
              </a:rPr>
              <a:t>conducts a daily meeting of the duration of 15 minutes with the Sprint team to ensure progress is on track. </a:t>
            </a:r>
          </a:p>
          <a:p>
            <a:pPr algn="l"/>
            <a:endParaRPr lang="en-US" dirty="0">
              <a:solidFill>
                <a:srgbClr val="212529"/>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05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22F3A3-CA7F-137B-DBC2-9BF3D1ACB8A2}"/>
              </a:ext>
            </a:extLst>
          </p:cNvPr>
          <p:cNvSpPr>
            <a:spLocks noGrp="1"/>
          </p:cNvSpPr>
          <p:nvPr>
            <p:ph type="subTitle" idx="1"/>
          </p:nvPr>
        </p:nvSpPr>
        <p:spPr>
          <a:xfrm>
            <a:off x="346509" y="452387"/>
            <a:ext cx="11713946" cy="3975234"/>
          </a:xfrm>
        </p:spPr>
        <p:txBody>
          <a:bodyPr>
            <a:noAutofit/>
          </a:bodyPr>
          <a:lstStyle/>
          <a:p>
            <a:pPr algn="l"/>
            <a:r>
              <a:rPr lang="en-US" b="1" i="1" dirty="0">
                <a:solidFill>
                  <a:srgbClr val="212529"/>
                </a:solidFill>
                <a:effectLst/>
                <a:latin typeface="Times New Roman" panose="02020603050405020304" pitchFamily="18" charset="0"/>
                <a:cs typeface="Times New Roman" panose="02020603050405020304" pitchFamily="18" charset="0"/>
              </a:rPr>
              <a:t>Sprint Review- </a:t>
            </a:r>
            <a:r>
              <a:rPr lang="en-US" dirty="0">
                <a:solidFill>
                  <a:srgbClr val="212529"/>
                </a:solidFill>
                <a:effectLst/>
                <a:latin typeface="Times New Roman" panose="02020603050405020304" pitchFamily="18" charset="0"/>
                <a:cs typeface="Times New Roman" panose="02020603050405020304" pitchFamily="18" charset="0"/>
              </a:rPr>
              <a:t>At the end of each phase or “Sprint” – Scrum Master organizes a meeting referred to as the “Sprint Review” meeting. In this meeting, the Product owner reviews the product and assess whether the product is as per client expectations or not. It is an informal meeting &amp; is kept to less than 4 hours a week for a 4-week sprint.</a:t>
            </a:r>
          </a:p>
          <a:p>
            <a:pPr algn="l"/>
            <a:r>
              <a:rPr lang="en-US" b="1" i="1" dirty="0">
                <a:solidFill>
                  <a:srgbClr val="212529"/>
                </a:solidFill>
                <a:effectLst/>
                <a:latin typeface="Times New Roman" panose="02020603050405020304" pitchFamily="18" charset="0"/>
                <a:cs typeface="Times New Roman" panose="02020603050405020304" pitchFamily="18" charset="0"/>
              </a:rPr>
              <a:t>Sprint Retrospective meeting: </a:t>
            </a:r>
            <a:r>
              <a:rPr lang="en-US" dirty="0">
                <a:solidFill>
                  <a:srgbClr val="212529"/>
                </a:solidFill>
                <a:effectLst/>
                <a:latin typeface="Times New Roman" panose="02020603050405020304" pitchFamily="18" charset="0"/>
                <a:cs typeface="Times New Roman" panose="02020603050405020304" pitchFamily="18" charset="0"/>
              </a:rPr>
              <a:t>is conducted to discuss “What went well during the Sprint” and “What needs improvement”. This meeting takes place after the sprint review but before the next Sprint Planning Meeting. Its duration can be of a maximum of 3 hours for a 4-week sprint.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83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66F882-668B-1E4F-1C69-503876A8A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9625"/>
            <a:ext cx="12192000" cy="5238750"/>
          </a:xfrm>
          <a:prstGeom prst="rect">
            <a:avLst/>
          </a:prstGeom>
        </p:spPr>
      </p:pic>
    </p:spTree>
    <p:extLst>
      <p:ext uri="{BB962C8B-B14F-4D97-AF65-F5344CB8AC3E}">
        <p14:creationId xmlns:p14="http://schemas.microsoft.com/office/powerpoint/2010/main" val="2765607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1296</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Source Sans Pro</vt:lpstr>
      <vt:lpstr>Times New Roman</vt:lpstr>
      <vt:lpstr>Wingdings</vt:lpstr>
      <vt:lpstr>Office Theme</vt:lpstr>
      <vt:lpstr>PowerPoint Presentation</vt:lpstr>
      <vt:lpstr>Introduction</vt:lpstr>
      <vt:lpstr>Background</vt:lpstr>
      <vt:lpstr>Problem Statement</vt:lpstr>
      <vt:lpstr>System diagram representation</vt:lpstr>
      <vt:lpstr>Scrum Roles </vt:lpstr>
      <vt:lpstr>PowerPoint Presentation</vt:lpstr>
      <vt:lpstr>PowerPoint Presentation</vt:lpstr>
      <vt:lpstr>PowerPoint Presentation</vt:lpstr>
      <vt:lpstr>Features</vt:lpstr>
      <vt:lpstr>Technology to be used:  </vt:lpstr>
      <vt:lpstr>Results</vt:lpstr>
      <vt:lpstr>Scrum Principle</vt:lpstr>
      <vt:lpstr>Difference between existing method vs Our Scrum methodology</vt:lpstr>
      <vt:lpstr>Limitation</vt:lpstr>
      <vt:lpstr>Improvement</vt:lpstr>
      <vt:lpstr>Publication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Mehedi hasan Nipu</dc:creator>
  <cp:lastModifiedBy>Mehedi hasan Nipu</cp:lastModifiedBy>
  <cp:revision>16</cp:revision>
  <dcterms:created xsi:type="dcterms:W3CDTF">2023-06-19T17:06:38Z</dcterms:created>
  <dcterms:modified xsi:type="dcterms:W3CDTF">2023-10-05T13:03:13Z</dcterms:modified>
</cp:coreProperties>
</file>