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6" r:id="rId7"/>
    <p:sldId id="272" r:id="rId8"/>
    <p:sldId id="273" r:id="rId9"/>
    <p:sldId id="268" r:id="rId10"/>
    <p:sldId id="269" r:id="rId11"/>
    <p:sldId id="270" r:id="rId12"/>
    <p:sldId id="271" r:id="rId13"/>
    <p:sldId id="260" r:id="rId14"/>
    <p:sldId id="261" r:id="rId15"/>
    <p:sldId id="262" r:id="rId16"/>
    <p:sldId id="263" r:id="rId17"/>
    <p:sldId id="26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F788DE-E28E-4162-987E-1C5BA7692F9B}" type="datetimeFigureOut">
              <a:rPr lang="lv-LV" smtClean="0"/>
              <a:t>20.06.2022</a:t>
            </a:fld>
            <a:endParaRPr lang="lv-LV"/>
          </a:p>
        </p:txBody>
      </p:sp>
      <p:sp>
        <p:nvSpPr>
          <p:cNvPr id="5" name="Footer Placeholder 4"/>
          <p:cNvSpPr>
            <a:spLocks noGrp="1"/>
          </p:cNvSpPr>
          <p:nvPr>
            <p:ph type="ftr" sz="quarter" idx="11"/>
          </p:nvPr>
        </p:nvSpPr>
        <p:spPr/>
        <p:txBody>
          <a:bodyPr/>
          <a:lstStyle/>
          <a:p>
            <a:endParaRPr lang="lv-LV"/>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391140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88DE-E28E-4162-987E-1C5BA7692F9B}" type="datetimeFigureOut">
              <a:rPr lang="lv-LV" smtClean="0"/>
              <a:t>20.06.2022</a:t>
            </a:fld>
            <a:endParaRPr lang="lv-LV"/>
          </a:p>
        </p:txBody>
      </p:sp>
      <p:sp>
        <p:nvSpPr>
          <p:cNvPr id="5" name="Footer Placeholder 4"/>
          <p:cNvSpPr>
            <a:spLocks noGrp="1"/>
          </p:cNvSpPr>
          <p:nvPr>
            <p:ph type="ftr" sz="quarter" idx="11"/>
          </p:nvPr>
        </p:nvSpPr>
        <p:spPr/>
        <p:txBody>
          <a:bodyPr/>
          <a:lstStyle/>
          <a:p>
            <a:endParaRPr lang="lv-LV"/>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86573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88DE-E28E-4162-987E-1C5BA7692F9B}" type="datetimeFigureOut">
              <a:rPr lang="lv-LV" smtClean="0"/>
              <a:t>20.06.2022</a:t>
            </a:fld>
            <a:endParaRPr lang="lv-LV"/>
          </a:p>
        </p:txBody>
      </p:sp>
      <p:sp>
        <p:nvSpPr>
          <p:cNvPr id="5" name="Footer Placeholder 4"/>
          <p:cNvSpPr>
            <a:spLocks noGrp="1"/>
          </p:cNvSpPr>
          <p:nvPr>
            <p:ph type="ftr" sz="quarter" idx="11"/>
          </p:nvPr>
        </p:nvSpPr>
        <p:spPr/>
        <p:txBody>
          <a:bodyPr/>
          <a:lstStyle/>
          <a:p>
            <a:endParaRPr lang="lv-LV"/>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5C6B81-017F-46C6-BDFD-E801F319B892}" type="slidenum">
              <a:rPr lang="lv-LV" smtClean="0"/>
              <a:t>‹#›</a:t>
            </a:fld>
            <a:endParaRPr lang="lv-LV"/>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4534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FF788DE-E28E-4162-987E-1C5BA7692F9B}" type="datetimeFigureOut">
              <a:rPr lang="lv-LV" smtClean="0"/>
              <a:t>20.06.2022</a:t>
            </a:fld>
            <a:endParaRPr lang="lv-LV"/>
          </a:p>
        </p:txBody>
      </p:sp>
      <p:sp>
        <p:nvSpPr>
          <p:cNvPr id="6" name="Footer Placeholder 5"/>
          <p:cNvSpPr>
            <a:spLocks noGrp="1"/>
          </p:cNvSpPr>
          <p:nvPr>
            <p:ph type="ftr" sz="quarter" idx="11"/>
          </p:nvPr>
        </p:nvSpPr>
        <p:spPr/>
        <p:txBody>
          <a:bodyPr/>
          <a:lstStyle/>
          <a:p>
            <a:endParaRPr lang="lv-LV"/>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1865114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FF788DE-E28E-4162-987E-1C5BA7692F9B}" type="datetimeFigureOut">
              <a:rPr lang="lv-LV" smtClean="0"/>
              <a:t>20.06.2022</a:t>
            </a:fld>
            <a:endParaRPr lang="lv-LV"/>
          </a:p>
        </p:txBody>
      </p:sp>
      <p:sp>
        <p:nvSpPr>
          <p:cNvPr id="6" name="Footer Placeholder 5"/>
          <p:cNvSpPr>
            <a:spLocks noGrp="1"/>
          </p:cNvSpPr>
          <p:nvPr>
            <p:ph type="ftr" sz="quarter" idx="11"/>
          </p:nvPr>
        </p:nvSpPr>
        <p:spPr/>
        <p:txBody>
          <a:bodyPr/>
          <a:lstStyle/>
          <a:p>
            <a:endParaRPr lang="lv-LV"/>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5C6B81-017F-46C6-BDFD-E801F319B892}" type="slidenum">
              <a:rPr lang="lv-LV" smtClean="0"/>
              <a:t>‹#›</a:t>
            </a:fld>
            <a:endParaRPr lang="lv-LV"/>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306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FF788DE-E28E-4162-987E-1C5BA7692F9B}" type="datetimeFigureOut">
              <a:rPr lang="lv-LV" smtClean="0"/>
              <a:t>20.06.2022</a:t>
            </a:fld>
            <a:endParaRPr lang="lv-LV"/>
          </a:p>
        </p:txBody>
      </p:sp>
      <p:sp>
        <p:nvSpPr>
          <p:cNvPr id="6" name="Footer Placeholder 5"/>
          <p:cNvSpPr>
            <a:spLocks noGrp="1"/>
          </p:cNvSpPr>
          <p:nvPr>
            <p:ph type="ftr" sz="quarter" idx="11"/>
          </p:nvPr>
        </p:nvSpPr>
        <p:spPr/>
        <p:txBody>
          <a:bodyPr/>
          <a:lstStyle/>
          <a:p>
            <a:endParaRPr lang="lv-LV"/>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2810525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788DE-E28E-4162-987E-1C5BA7692F9B}" type="datetimeFigureOut">
              <a:rPr lang="lv-LV" smtClean="0"/>
              <a:t>20.06.2022</a:t>
            </a:fld>
            <a:endParaRPr lang="lv-LV"/>
          </a:p>
        </p:txBody>
      </p:sp>
      <p:sp>
        <p:nvSpPr>
          <p:cNvPr id="5" name="Footer Placeholder 4"/>
          <p:cNvSpPr>
            <a:spLocks noGrp="1"/>
          </p:cNvSpPr>
          <p:nvPr>
            <p:ph type="ftr" sz="quarter" idx="11"/>
          </p:nvPr>
        </p:nvSpPr>
        <p:spPr/>
        <p:txBody>
          <a:bodyPr/>
          <a:lstStyle/>
          <a:p>
            <a:endParaRPr lang="lv-LV"/>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3482058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788DE-E28E-4162-987E-1C5BA7692F9B}" type="datetimeFigureOut">
              <a:rPr lang="lv-LV" smtClean="0"/>
              <a:t>20.06.2022</a:t>
            </a:fld>
            <a:endParaRPr lang="lv-LV"/>
          </a:p>
        </p:txBody>
      </p:sp>
      <p:sp>
        <p:nvSpPr>
          <p:cNvPr id="5" name="Footer Placeholder 4"/>
          <p:cNvSpPr>
            <a:spLocks noGrp="1"/>
          </p:cNvSpPr>
          <p:nvPr>
            <p:ph type="ftr" sz="quarter" idx="11"/>
          </p:nvPr>
        </p:nvSpPr>
        <p:spPr/>
        <p:txBody>
          <a:bodyPr/>
          <a:lstStyle/>
          <a:p>
            <a:endParaRPr lang="lv-LV"/>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257017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788DE-E28E-4162-987E-1C5BA7692F9B}" type="datetimeFigureOut">
              <a:rPr lang="lv-LV" smtClean="0"/>
              <a:t>20.06.2022</a:t>
            </a:fld>
            <a:endParaRPr lang="lv-LV"/>
          </a:p>
        </p:txBody>
      </p:sp>
      <p:sp>
        <p:nvSpPr>
          <p:cNvPr id="5" name="Footer Placeholder 4"/>
          <p:cNvSpPr>
            <a:spLocks noGrp="1"/>
          </p:cNvSpPr>
          <p:nvPr>
            <p:ph type="ftr" sz="quarter" idx="11"/>
          </p:nvPr>
        </p:nvSpPr>
        <p:spPr/>
        <p:txBody>
          <a:bodyPr/>
          <a:lstStyle/>
          <a:p>
            <a:endParaRPr lang="lv-LV"/>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424328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88DE-E28E-4162-987E-1C5BA7692F9B}" type="datetimeFigureOut">
              <a:rPr lang="lv-LV" smtClean="0"/>
              <a:t>20.06.2022</a:t>
            </a:fld>
            <a:endParaRPr lang="lv-LV"/>
          </a:p>
        </p:txBody>
      </p:sp>
      <p:sp>
        <p:nvSpPr>
          <p:cNvPr id="5" name="Footer Placeholder 4"/>
          <p:cNvSpPr>
            <a:spLocks noGrp="1"/>
          </p:cNvSpPr>
          <p:nvPr>
            <p:ph type="ftr" sz="quarter" idx="11"/>
          </p:nvPr>
        </p:nvSpPr>
        <p:spPr/>
        <p:txBody>
          <a:bodyPr/>
          <a:lstStyle/>
          <a:p>
            <a:endParaRPr lang="lv-LV"/>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1379498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F788DE-E28E-4162-987E-1C5BA7692F9B}" type="datetimeFigureOut">
              <a:rPr lang="lv-LV" smtClean="0"/>
              <a:t>20.06.2022</a:t>
            </a:fld>
            <a:endParaRPr lang="lv-LV"/>
          </a:p>
        </p:txBody>
      </p:sp>
      <p:sp>
        <p:nvSpPr>
          <p:cNvPr id="6" name="Footer Placeholder 5"/>
          <p:cNvSpPr>
            <a:spLocks noGrp="1"/>
          </p:cNvSpPr>
          <p:nvPr>
            <p:ph type="ftr" sz="quarter" idx="11"/>
          </p:nvPr>
        </p:nvSpPr>
        <p:spPr/>
        <p:txBody>
          <a:bodyPr/>
          <a:lstStyle/>
          <a:p>
            <a:endParaRPr lang="lv-LV"/>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90781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F788DE-E28E-4162-987E-1C5BA7692F9B}" type="datetimeFigureOut">
              <a:rPr lang="lv-LV" smtClean="0"/>
              <a:t>20.06.2022</a:t>
            </a:fld>
            <a:endParaRPr lang="lv-LV"/>
          </a:p>
        </p:txBody>
      </p:sp>
      <p:sp>
        <p:nvSpPr>
          <p:cNvPr id="8" name="Footer Placeholder 7"/>
          <p:cNvSpPr>
            <a:spLocks noGrp="1"/>
          </p:cNvSpPr>
          <p:nvPr>
            <p:ph type="ftr" sz="quarter" idx="11"/>
          </p:nvPr>
        </p:nvSpPr>
        <p:spPr/>
        <p:txBody>
          <a:bodyPr/>
          <a:lstStyle/>
          <a:p>
            <a:endParaRPr lang="lv-LV"/>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377925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F788DE-E28E-4162-987E-1C5BA7692F9B}" type="datetimeFigureOut">
              <a:rPr lang="lv-LV" smtClean="0"/>
              <a:t>20.06.2022</a:t>
            </a:fld>
            <a:endParaRPr lang="lv-LV"/>
          </a:p>
        </p:txBody>
      </p:sp>
      <p:sp>
        <p:nvSpPr>
          <p:cNvPr id="4" name="Footer Placeholder 3"/>
          <p:cNvSpPr>
            <a:spLocks noGrp="1"/>
          </p:cNvSpPr>
          <p:nvPr>
            <p:ph type="ftr" sz="quarter" idx="11"/>
          </p:nvPr>
        </p:nvSpPr>
        <p:spPr/>
        <p:txBody>
          <a:bodyPr/>
          <a:lstStyle/>
          <a:p>
            <a:endParaRPr lang="lv-LV"/>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1725739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788DE-E28E-4162-987E-1C5BA7692F9B}" type="datetimeFigureOut">
              <a:rPr lang="lv-LV" smtClean="0"/>
              <a:t>20.06.2022</a:t>
            </a:fld>
            <a:endParaRPr lang="lv-LV"/>
          </a:p>
        </p:txBody>
      </p:sp>
      <p:sp>
        <p:nvSpPr>
          <p:cNvPr id="3" name="Footer Placeholder 2"/>
          <p:cNvSpPr>
            <a:spLocks noGrp="1"/>
          </p:cNvSpPr>
          <p:nvPr>
            <p:ph type="ftr" sz="quarter" idx="11"/>
          </p:nvPr>
        </p:nvSpPr>
        <p:spPr/>
        <p:txBody>
          <a:bodyPr/>
          <a:lstStyle/>
          <a:p>
            <a:endParaRPr lang="lv-LV"/>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1350689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F788DE-E28E-4162-987E-1C5BA7692F9B}" type="datetimeFigureOut">
              <a:rPr lang="lv-LV" smtClean="0"/>
              <a:t>20.06.2022</a:t>
            </a:fld>
            <a:endParaRPr lang="lv-LV"/>
          </a:p>
        </p:txBody>
      </p:sp>
      <p:sp>
        <p:nvSpPr>
          <p:cNvPr id="6" name="Footer Placeholder 5"/>
          <p:cNvSpPr>
            <a:spLocks noGrp="1"/>
          </p:cNvSpPr>
          <p:nvPr>
            <p:ph type="ftr" sz="quarter" idx="11"/>
          </p:nvPr>
        </p:nvSpPr>
        <p:spPr/>
        <p:txBody>
          <a:bodyPr/>
          <a:lstStyle/>
          <a:p>
            <a:endParaRPr lang="lv-LV"/>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80412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F788DE-E28E-4162-987E-1C5BA7692F9B}" type="datetimeFigureOut">
              <a:rPr lang="lv-LV" smtClean="0"/>
              <a:t>20.06.2022</a:t>
            </a:fld>
            <a:endParaRPr lang="lv-LV"/>
          </a:p>
        </p:txBody>
      </p:sp>
      <p:sp>
        <p:nvSpPr>
          <p:cNvPr id="6" name="Footer Placeholder 5"/>
          <p:cNvSpPr>
            <a:spLocks noGrp="1"/>
          </p:cNvSpPr>
          <p:nvPr>
            <p:ph type="ftr" sz="quarter" idx="11"/>
          </p:nvPr>
        </p:nvSpPr>
        <p:spPr/>
        <p:txBody>
          <a:bodyPr/>
          <a:lstStyle/>
          <a:p>
            <a:endParaRPr lang="lv-LV"/>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5C6B81-017F-46C6-BDFD-E801F319B892}" type="slidenum">
              <a:rPr lang="lv-LV" smtClean="0"/>
              <a:t>‹#›</a:t>
            </a:fld>
            <a:endParaRPr lang="lv-LV"/>
          </a:p>
        </p:txBody>
      </p:sp>
    </p:spTree>
    <p:extLst>
      <p:ext uri="{BB962C8B-B14F-4D97-AF65-F5344CB8AC3E}">
        <p14:creationId xmlns:p14="http://schemas.microsoft.com/office/powerpoint/2010/main" val="2346538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FF788DE-E28E-4162-987E-1C5BA7692F9B}" type="datetimeFigureOut">
              <a:rPr lang="lv-LV" smtClean="0"/>
              <a:t>20.06.2022</a:t>
            </a:fld>
            <a:endParaRPr lang="lv-LV"/>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5C6B81-017F-46C6-BDFD-E801F319B892}" type="slidenum">
              <a:rPr lang="lv-LV" smtClean="0"/>
              <a:t>‹#›</a:t>
            </a:fld>
            <a:endParaRPr lang="lv-LV"/>
          </a:p>
        </p:txBody>
      </p:sp>
    </p:spTree>
    <p:extLst>
      <p:ext uri="{BB962C8B-B14F-4D97-AF65-F5344CB8AC3E}">
        <p14:creationId xmlns:p14="http://schemas.microsoft.com/office/powerpoint/2010/main" val="21754248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gocoding.org/lv/binary-search-in-java/" TargetMode="External"/><Relationship Id="rId3" Type="http://schemas.openxmlformats.org/officeDocument/2006/relationships/hyperlink" Target="https://javagoal.com/one-dimensional-array-in-java/#:~:text=One%20Dimensional%20Array%20in%20java%20is%20always%20used%20with%20only,value%20should%20be%20an%20integer." TargetMode="External"/><Relationship Id="rId7" Type="http://schemas.openxmlformats.org/officeDocument/2006/relationships/hyperlink" Target="https://www.javatpoint.com/linear-search-in-java" TargetMode="External"/><Relationship Id="rId2" Type="http://schemas.openxmlformats.org/officeDocument/2006/relationships/hyperlink" Target="https://www.educba.com/bubble-sort-in-java/" TargetMode="External"/><Relationship Id="rId1" Type="http://schemas.openxmlformats.org/officeDocument/2006/relationships/slideLayout" Target="../slideLayouts/slideLayout2.xml"/><Relationship Id="rId6" Type="http://schemas.openxmlformats.org/officeDocument/2006/relationships/hyperlink" Target="https://www.scientecheasy.com/2021/08/one-dimensional-array-in-java.html/#:~:text=An%20array%20with%20one%20dimension,all%20have%20the%20same%20type." TargetMode="External"/><Relationship Id="rId11" Type="http://schemas.openxmlformats.org/officeDocument/2006/relationships/hyperlink" Target="https://www.javatpoint.com/selection-sort-in-java#:~:text=We%20can%20create%20a%20java,with%20the%20next%20lowest%20number." TargetMode="External"/><Relationship Id="rId5" Type="http://schemas.openxmlformats.org/officeDocument/2006/relationships/hyperlink" Target="https://www2.southeastern.edu/Academics/Faculty/kyang/2017/Fall/CMPS161/ClassNotes/CMPS161ClassNotesChap07.pdf" TargetMode="External"/><Relationship Id="rId10" Type="http://schemas.openxmlformats.org/officeDocument/2006/relationships/hyperlink" Target="http://prograbs.lv/?cat=learn&amp;lang=1&amp;t=12&amp;st=5" TargetMode="External"/><Relationship Id="rId4" Type="http://schemas.openxmlformats.org/officeDocument/2006/relationships/hyperlink" Target="https://www.javatpoint.com/array-in-java" TargetMode="External"/><Relationship Id="rId9" Type="http://schemas.openxmlformats.org/officeDocument/2006/relationships/hyperlink" Target="https://www.geeksforgeeks.org/arrays-sort-in-java-with-examples/#:~:text=data%20type%20also.-,Collections.,array%20in%20reverse%2Dlexicographic%20orde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A276-E1AE-8DE4-F87D-68C2805CF031}"/>
              </a:ext>
            </a:extLst>
          </p:cNvPr>
          <p:cNvSpPr>
            <a:spLocks noGrp="1"/>
          </p:cNvSpPr>
          <p:nvPr>
            <p:ph type="ctrTitle"/>
          </p:nvPr>
        </p:nvSpPr>
        <p:spPr/>
        <p:txBody>
          <a:bodyPr>
            <a:normAutofit fontScale="90000"/>
          </a:bodyPr>
          <a:lstStyle/>
          <a:p>
            <a:r>
              <a:rPr lang="lv-LV" dirty="0"/>
              <a:t>«Sistēmu programmēšanas» Sesijas eksāmens </a:t>
            </a:r>
          </a:p>
        </p:txBody>
      </p:sp>
      <p:sp>
        <p:nvSpPr>
          <p:cNvPr id="3" name="Subtitle 2">
            <a:extLst>
              <a:ext uri="{FF2B5EF4-FFF2-40B4-BE49-F238E27FC236}">
                <a16:creationId xmlns:a16="http://schemas.microsoft.com/office/drawing/2014/main" id="{C791AE20-85E7-ACE3-E352-814D2E2A8BE9}"/>
              </a:ext>
            </a:extLst>
          </p:cNvPr>
          <p:cNvSpPr>
            <a:spLocks noGrp="1"/>
          </p:cNvSpPr>
          <p:nvPr>
            <p:ph type="subTitle" idx="1"/>
          </p:nvPr>
        </p:nvSpPr>
        <p:spPr/>
        <p:txBody>
          <a:bodyPr/>
          <a:lstStyle/>
          <a:p>
            <a:r>
              <a:rPr lang="lv-LV" dirty="0"/>
              <a:t>Lauris Poriņš 2PT</a:t>
            </a:r>
          </a:p>
        </p:txBody>
      </p:sp>
    </p:spTree>
    <p:extLst>
      <p:ext uri="{BB962C8B-B14F-4D97-AF65-F5344CB8AC3E}">
        <p14:creationId xmlns:p14="http://schemas.microsoft.com/office/powerpoint/2010/main" val="1831113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3EE9-1EED-0B75-1CAE-B96D7FCF7C43}"/>
              </a:ext>
            </a:extLst>
          </p:cNvPr>
          <p:cNvSpPr>
            <a:spLocks noGrp="1"/>
          </p:cNvSpPr>
          <p:nvPr>
            <p:ph type="title"/>
          </p:nvPr>
        </p:nvSpPr>
        <p:spPr/>
        <p:txBody>
          <a:bodyPr/>
          <a:lstStyle/>
          <a:p>
            <a:r>
              <a:rPr lang="lv-LV" dirty="0"/>
              <a:t>Viendimensiju masīva kārtošanas algoritmi</a:t>
            </a:r>
          </a:p>
        </p:txBody>
      </p:sp>
      <p:sp>
        <p:nvSpPr>
          <p:cNvPr id="3" name="Content Placeholder 2">
            <a:extLst>
              <a:ext uri="{FF2B5EF4-FFF2-40B4-BE49-F238E27FC236}">
                <a16:creationId xmlns:a16="http://schemas.microsoft.com/office/drawing/2014/main" id="{1B3DE1B5-6D5E-73D8-FF0E-6998527AD289}"/>
              </a:ext>
            </a:extLst>
          </p:cNvPr>
          <p:cNvSpPr>
            <a:spLocks noGrp="1"/>
          </p:cNvSpPr>
          <p:nvPr>
            <p:ph idx="1"/>
          </p:nvPr>
        </p:nvSpPr>
        <p:spPr>
          <a:xfrm>
            <a:off x="2592925" y="2141989"/>
            <a:ext cx="8915400" cy="3777622"/>
          </a:xfrm>
        </p:spPr>
        <p:txBody>
          <a:bodyPr/>
          <a:lstStyle/>
          <a:p>
            <a:r>
              <a:rPr lang="lv-LV" b="1" dirty="0" err="1"/>
              <a:t>Selection</a:t>
            </a:r>
            <a:r>
              <a:rPr lang="lv-LV" b="1" dirty="0"/>
              <a:t> </a:t>
            </a:r>
            <a:r>
              <a:rPr lang="lv-LV" b="1" dirty="0" err="1"/>
              <a:t>sort</a:t>
            </a:r>
            <a:r>
              <a:rPr lang="lv-LV" dirty="0"/>
              <a:t>: atrod mazāko skaitli sarakstā un ievieto to pirmajā vietā. Pēc tam viņš meklē nākamo mazāko skaitli un ieliek otrā vietā, un tā līdz kamēr viss ir sakārtots.</a:t>
            </a:r>
          </a:p>
          <a:p>
            <a:r>
              <a:rPr lang="lv-LV" b="1" dirty="0" err="1"/>
              <a:t>Bubble</a:t>
            </a:r>
            <a:r>
              <a:rPr lang="lv-LV" b="1" dirty="0"/>
              <a:t> </a:t>
            </a:r>
            <a:r>
              <a:rPr lang="lv-LV" b="1" dirty="0" err="1"/>
              <a:t>sort</a:t>
            </a:r>
            <a:r>
              <a:rPr lang="lv-LV" dirty="0"/>
              <a:t>: salīdzina pirmo elementu ar otro. Ja otrais ir mazāks nekā pirmais, tad abus elementus apmaina vietām. Pēc tam tāpat izdara ar otro un trešo elementu, ar trešo un ceturto utt.</a:t>
            </a:r>
          </a:p>
        </p:txBody>
      </p:sp>
      <p:pic>
        <p:nvPicPr>
          <p:cNvPr id="6" name="Picture 3" descr="selection sort">
            <a:extLst>
              <a:ext uri="{FF2B5EF4-FFF2-40B4-BE49-F238E27FC236}">
                <a16:creationId xmlns:a16="http://schemas.microsoft.com/office/drawing/2014/main" id="{592489C8-D42F-CB64-0F54-F9E9191B0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190" y="2208161"/>
            <a:ext cx="1965571" cy="452384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858F582-4381-C1B5-2D04-045812763A1F}"/>
              </a:ext>
            </a:extLst>
          </p:cNvPr>
          <p:cNvSpPr txBox="1"/>
          <p:nvPr/>
        </p:nvSpPr>
        <p:spPr>
          <a:xfrm>
            <a:off x="558859" y="1838829"/>
            <a:ext cx="6094602" cy="369332"/>
          </a:xfrm>
          <a:prstGeom prst="rect">
            <a:avLst/>
          </a:prstGeom>
          <a:noFill/>
        </p:spPr>
        <p:txBody>
          <a:bodyPr wrap="square">
            <a:spAutoFit/>
          </a:bodyPr>
          <a:lstStyle/>
          <a:p>
            <a:r>
              <a:rPr lang="lv-LV" dirty="0" err="1"/>
              <a:t>Selection</a:t>
            </a:r>
            <a:r>
              <a:rPr lang="lv-LV" dirty="0"/>
              <a:t> </a:t>
            </a:r>
            <a:r>
              <a:rPr lang="lv-LV" dirty="0" err="1"/>
              <a:t>sort</a:t>
            </a:r>
            <a:r>
              <a:rPr lang="lv-LV" dirty="0"/>
              <a:t>: </a:t>
            </a:r>
          </a:p>
        </p:txBody>
      </p:sp>
      <p:pic>
        <p:nvPicPr>
          <p:cNvPr id="10" name="Picture 9">
            <a:extLst>
              <a:ext uri="{FF2B5EF4-FFF2-40B4-BE49-F238E27FC236}">
                <a16:creationId xmlns:a16="http://schemas.microsoft.com/office/drawing/2014/main" id="{AF04D23E-5048-DEB5-EBBB-E82A3C9D9756}"/>
              </a:ext>
            </a:extLst>
          </p:cNvPr>
          <p:cNvPicPr>
            <a:picLocks noChangeAspect="1"/>
          </p:cNvPicPr>
          <p:nvPr/>
        </p:nvPicPr>
        <p:blipFill>
          <a:blip r:embed="rId3"/>
          <a:stretch>
            <a:fillRect/>
          </a:stretch>
        </p:blipFill>
        <p:spPr>
          <a:xfrm>
            <a:off x="3461682" y="4649840"/>
            <a:ext cx="5747342" cy="2119531"/>
          </a:xfrm>
          <a:prstGeom prst="rect">
            <a:avLst/>
          </a:prstGeom>
        </p:spPr>
      </p:pic>
      <p:sp>
        <p:nvSpPr>
          <p:cNvPr id="11" name="TextBox 10">
            <a:extLst>
              <a:ext uri="{FF2B5EF4-FFF2-40B4-BE49-F238E27FC236}">
                <a16:creationId xmlns:a16="http://schemas.microsoft.com/office/drawing/2014/main" id="{9333FE86-FD62-AC29-EBD5-A777EC36B3E7}"/>
              </a:ext>
            </a:extLst>
          </p:cNvPr>
          <p:cNvSpPr txBox="1"/>
          <p:nvPr/>
        </p:nvSpPr>
        <p:spPr>
          <a:xfrm>
            <a:off x="3387347" y="4228185"/>
            <a:ext cx="6094602" cy="369332"/>
          </a:xfrm>
          <a:prstGeom prst="rect">
            <a:avLst/>
          </a:prstGeom>
          <a:noFill/>
        </p:spPr>
        <p:txBody>
          <a:bodyPr wrap="square">
            <a:spAutoFit/>
          </a:bodyPr>
          <a:lstStyle/>
          <a:p>
            <a:r>
              <a:rPr lang="lv-LV" dirty="0" err="1"/>
              <a:t>Bubble</a:t>
            </a:r>
            <a:r>
              <a:rPr lang="lv-LV" dirty="0"/>
              <a:t> </a:t>
            </a:r>
            <a:r>
              <a:rPr lang="lv-LV" dirty="0" err="1"/>
              <a:t>sort</a:t>
            </a:r>
            <a:r>
              <a:rPr lang="lv-LV" dirty="0"/>
              <a:t>: </a:t>
            </a:r>
          </a:p>
        </p:txBody>
      </p:sp>
    </p:spTree>
    <p:extLst>
      <p:ext uri="{BB962C8B-B14F-4D97-AF65-F5344CB8AC3E}">
        <p14:creationId xmlns:p14="http://schemas.microsoft.com/office/powerpoint/2010/main" val="2015900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187F-072A-F9DF-02A9-ABFC43B09A40}"/>
              </a:ext>
            </a:extLst>
          </p:cNvPr>
          <p:cNvSpPr>
            <a:spLocks noGrp="1"/>
          </p:cNvSpPr>
          <p:nvPr>
            <p:ph type="title"/>
          </p:nvPr>
        </p:nvSpPr>
        <p:spPr>
          <a:xfrm>
            <a:off x="2582519" y="624110"/>
            <a:ext cx="8911687" cy="1280890"/>
          </a:xfrm>
        </p:spPr>
        <p:txBody>
          <a:bodyPr/>
          <a:lstStyle/>
          <a:p>
            <a:r>
              <a:rPr lang="lv-LV" dirty="0" err="1"/>
              <a:t>Bubble</a:t>
            </a:r>
            <a:r>
              <a:rPr lang="lv-LV" dirty="0"/>
              <a:t> </a:t>
            </a:r>
            <a:r>
              <a:rPr lang="lv-LV" dirty="0" err="1"/>
              <a:t>sort</a:t>
            </a:r>
            <a:r>
              <a:rPr lang="lv-LV" dirty="0"/>
              <a:t> piemērs</a:t>
            </a:r>
          </a:p>
        </p:txBody>
      </p:sp>
      <p:pic>
        <p:nvPicPr>
          <p:cNvPr id="4" name="Picture 3">
            <a:extLst>
              <a:ext uri="{FF2B5EF4-FFF2-40B4-BE49-F238E27FC236}">
                <a16:creationId xmlns:a16="http://schemas.microsoft.com/office/drawing/2014/main" id="{B60D442D-8B80-CE58-2EAB-A5C11B21E1AD}"/>
              </a:ext>
            </a:extLst>
          </p:cNvPr>
          <p:cNvPicPr>
            <a:picLocks noChangeAspect="1"/>
          </p:cNvPicPr>
          <p:nvPr/>
        </p:nvPicPr>
        <p:blipFill>
          <a:blip r:embed="rId2"/>
          <a:stretch>
            <a:fillRect/>
          </a:stretch>
        </p:blipFill>
        <p:spPr>
          <a:xfrm>
            <a:off x="687388" y="1379201"/>
            <a:ext cx="6350975" cy="5385967"/>
          </a:xfrm>
          <a:prstGeom prst="rect">
            <a:avLst/>
          </a:prstGeom>
        </p:spPr>
      </p:pic>
      <p:pic>
        <p:nvPicPr>
          <p:cNvPr id="8" name="Picture 7">
            <a:extLst>
              <a:ext uri="{FF2B5EF4-FFF2-40B4-BE49-F238E27FC236}">
                <a16:creationId xmlns:a16="http://schemas.microsoft.com/office/drawing/2014/main" id="{A3253083-6A06-BBD0-741C-9525560E1D74}"/>
              </a:ext>
            </a:extLst>
          </p:cNvPr>
          <p:cNvPicPr>
            <a:picLocks noChangeAspect="1"/>
          </p:cNvPicPr>
          <p:nvPr/>
        </p:nvPicPr>
        <p:blipFill>
          <a:blip r:embed="rId3"/>
          <a:stretch>
            <a:fillRect/>
          </a:stretch>
        </p:blipFill>
        <p:spPr>
          <a:xfrm>
            <a:off x="7351849" y="3471905"/>
            <a:ext cx="2329009" cy="698703"/>
          </a:xfrm>
          <a:prstGeom prst="rect">
            <a:avLst/>
          </a:prstGeom>
        </p:spPr>
      </p:pic>
      <p:sp>
        <p:nvSpPr>
          <p:cNvPr id="9" name="Content Placeholder 2">
            <a:extLst>
              <a:ext uri="{FF2B5EF4-FFF2-40B4-BE49-F238E27FC236}">
                <a16:creationId xmlns:a16="http://schemas.microsoft.com/office/drawing/2014/main" id="{4D93AA3A-1AD8-78E6-99E6-EF68650D0B20}"/>
              </a:ext>
            </a:extLst>
          </p:cNvPr>
          <p:cNvSpPr>
            <a:spLocks noGrp="1"/>
          </p:cNvSpPr>
          <p:nvPr>
            <p:ph idx="1"/>
          </p:nvPr>
        </p:nvSpPr>
        <p:spPr>
          <a:xfrm>
            <a:off x="7351849" y="2945720"/>
            <a:ext cx="1577203" cy="440376"/>
          </a:xfrm>
        </p:spPr>
        <p:txBody>
          <a:bodyPr>
            <a:normAutofit/>
          </a:bodyPr>
          <a:lstStyle/>
          <a:p>
            <a:r>
              <a:rPr lang="lv-LV" dirty="0"/>
              <a:t>Rezultāts:</a:t>
            </a:r>
          </a:p>
        </p:txBody>
      </p:sp>
      <p:sp>
        <p:nvSpPr>
          <p:cNvPr id="14" name="Content Placeholder 2">
            <a:extLst>
              <a:ext uri="{FF2B5EF4-FFF2-40B4-BE49-F238E27FC236}">
                <a16:creationId xmlns:a16="http://schemas.microsoft.com/office/drawing/2014/main" id="{269CE714-4286-B9A7-16AB-035987CE566F}"/>
              </a:ext>
            </a:extLst>
          </p:cNvPr>
          <p:cNvSpPr txBox="1">
            <a:spLocks/>
          </p:cNvSpPr>
          <p:nvPr/>
        </p:nvSpPr>
        <p:spPr>
          <a:xfrm>
            <a:off x="7144324" y="1575333"/>
            <a:ext cx="5073067" cy="96841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lv-LV" sz="2000" dirty="0"/>
              <a:t>Ja vēlaties dilstošā secība, tad 22. rindā nomainīt zīmi uz </a:t>
            </a:r>
            <a:r>
              <a:rPr lang="lv-LV" sz="2000" b="1" dirty="0"/>
              <a:t>mazāku</a:t>
            </a:r>
            <a:r>
              <a:rPr lang="lv-LV" sz="2000" dirty="0"/>
              <a:t>, nevis lielāku </a:t>
            </a:r>
          </a:p>
        </p:txBody>
      </p:sp>
    </p:spTree>
    <p:extLst>
      <p:ext uri="{BB962C8B-B14F-4D97-AF65-F5344CB8AC3E}">
        <p14:creationId xmlns:p14="http://schemas.microsoft.com/office/powerpoint/2010/main" val="1957162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B959-F75E-63C3-604C-B39ACCB9182F}"/>
              </a:ext>
            </a:extLst>
          </p:cNvPr>
          <p:cNvSpPr>
            <a:spLocks noGrp="1"/>
          </p:cNvSpPr>
          <p:nvPr>
            <p:ph type="title"/>
          </p:nvPr>
        </p:nvSpPr>
        <p:spPr/>
        <p:txBody>
          <a:bodyPr/>
          <a:lstStyle/>
          <a:p>
            <a:r>
              <a:rPr lang="lv-LV" dirty="0" err="1"/>
              <a:t>Selection</a:t>
            </a:r>
            <a:r>
              <a:rPr lang="lv-LV" dirty="0"/>
              <a:t> </a:t>
            </a:r>
            <a:r>
              <a:rPr lang="lv-LV" dirty="0" err="1"/>
              <a:t>sort</a:t>
            </a:r>
            <a:r>
              <a:rPr lang="lv-LV" dirty="0"/>
              <a:t> piemērs</a:t>
            </a:r>
          </a:p>
        </p:txBody>
      </p:sp>
      <p:sp>
        <p:nvSpPr>
          <p:cNvPr id="3" name="Content Placeholder 2">
            <a:extLst>
              <a:ext uri="{FF2B5EF4-FFF2-40B4-BE49-F238E27FC236}">
                <a16:creationId xmlns:a16="http://schemas.microsoft.com/office/drawing/2014/main" id="{30E48E5A-F4CB-AC1E-110D-9FA551EC6FEF}"/>
              </a:ext>
            </a:extLst>
          </p:cNvPr>
          <p:cNvSpPr>
            <a:spLocks noGrp="1"/>
          </p:cNvSpPr>
          <p:nvPr>
            <p:ph idx="1"/>
          </p:nvPr>
        </p:nvSpPr>
        <p:spPr>
          <a:xfrm>
            <a:off x="7133628" y="1581312"/>
            <a:ext cx="5145088" cy="764064"/>
          </a:xfrm>
        </p:spPr>
        <p:txBody>
          <a:bodyPr>
            <a:normAutofit/>
          </a:bodyPr>
          <a:lstStyle/>
          <a:p>
            <a:r>
              <a:rPr lang="lv-LV" sz="2000" dirty="0"/>
              <a:t>Ja vēlaties dilstošā secībā, tad nomainīt zīmi uz </a:t>
            </a:r>
            <a:r>
              <a:rPr lang="lv-LV" sz="2000" b="1" dirty="0"/>
              <a:t>lielāku</a:t>
            </a:r>
            <a:r>
              <a:rPr lang="lv-LV" sz="2000" dirty="0"/>
              <a:t>, nevis mazāku</a:t>
            </a:r>
          </a:p>
        </p:txBody>
      </p:sp>
      <p:pic>
        <p:nvPicPr>
          <p:cNvPr id="4" name="Picture 3">
            <a:extLst>
              <a:ext uri="{FF2B5EF4-FFF2-40B4-BE49-F238E27FC236}">
                <a16:creationId xmlns:a16="http://schemas.microsoft.com/office/drawing/2014/main" id="{AB7F7B18-EA2D-9DC8-756C-2EBAEBFCDC05}"/>
              </a:ext>
            </a:extLst>
          </p:cNvPr>
          <p:cNvPicPr>
            <a:picLocks noChangeAspect="1"/>
          </p:cNvPicPr>
          <p:nvPr/>
        </p:nvPicPr>
        <p:blipFill>
          <a:blip r:embed="rId2"/>
          <a:stretch>
            <a:fillRect/>
          </a:stretch>
        </p:blipFill>
        <p:spPr>
          <a:xfrm>
            <a:off x="426519" y="1312274"/>
            <a:ext cx="6710932" cy="5356973"/>
          </a:xfrm>
          <a:prstGeom prst="rect">
            <a:avLst/>
          </a:prstGeom>
        </p:spPr>
      </p:pic>
      <p:sp>
        <p:nvSpPr>
          <p:cNvPr id="6" name="Content Placeholder 2">
            <a:extLst>
              <a:ext uri="{FF2B5EF4-FFF2-40B4-BE49-F238E27FC236}">
                <a16:creationId xmlns:a16="http://schemas.microsoft.com/office/drawing/2014/main" id="{B9C66EA5-EAB9-5C9A-9CAF-50C1E755BDAD}"/>
              </a:ext>
            </a:extLst>
          </p:cNvPr>
          <p:cNvSpPr txBox="1">
            <a:spLocks/>
          </p:cNvSpPr>
          <p:nvPr/>
        </p:nvSpPr>
        <p:spPr>
          <a:xfrm>
            <a:off x="7342279" y="2704928"/>
            <a:ext cx="1577203" cy="440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lv-LV" dirty="0"/>
              <a:t>Rezultāts:</a:t>
            </a:r>
          </a:p>
        </p:txBody>
      </p:sp>
      <p:pic>
        <p:nvPicPr>
          <p:cNvPr id="7" name="Picture 6">
            <a:extLst>
              <a:ext uri="{FF2B5EF4-FFF2-40B4-BE49-F238E27FC236}">
                <a16:creationId xmlns:a16="http://schemas.microsoft.com/office/drawing/2014/main" id="{46A93CF9-F599-87C0-D74E-B1B1946E11A8}"/>
              </a:ext>
            </a:extLst>
          </p:cNvPr>
          <p:cNvPicPr>
            <a:picLocks noChangeAspect="1"/>
          </p:cNvPicPr>
          <p:nvPr/>
        </p:nvPicPr>
        <p:blipFill>
          <a:blip r:embed="rId3"/>
          <a:stretch>
            <a:fillRect/>
          </a:stretch>
        </p:blipFill>
        <p:spPr>
          <a:xfrm>
            <a:off x="7405007" y="3258423"/>
            <a:ext cx="1514475" cy="685800"/>
          </a:xfrm>
          <a:prstGeom prst="rect">
            <a:avLst/>
          </a:prstGeom>
        </p:spPr>
      </p:pic>
    </p:spTree>
    <p:extLst>
      <p:ext uri="{BB962C8B-B14F-4D97-AF65-F5344CB8AC3E}">
        <p14:creationId xmlns:p14="http://schemas.microsoft.com/office/powerpoint/2010/main" val="2312906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ED4CB-EF43-89E2-BFC3-09204892E30C}"/>
              </a:ext>
            </a:extLst>
          </p:cNvPr>
          <p:cNvSpPr>
            <a:spLocks noGrp="1"/>
          </p:cNvSpPr>
          <p:nvPr>
            <p:ph type="title"/>
          </p:nvPr>
        </p:nvSpPr>
        <p:spPr/>
        <p:txBody>
          <a:bodyPr/>
          <a:lstStyle/>
          <a:p>
            <a:r>
              <a:rPr lang="lv-LV" dirty="0"/>
              <a:t>Izvēlētie projekta izstrādes līdzekļi</a:t>
            </a:r>
          </a:p>
        </p:txBody>
      </p:sp>
      <p:sp>
        <p:nvSpPr>
          <p:cNvPr id="3" name="Content Placeholder 2">
            <a:extLst>
              <a:ext uri="{FF2B5EF4-FFF2-40B4-BE49-F238E27FC236}">
                <a16:creationId xmlns:a16="http://schemas.microsoft.com/office/drawing/2014/main" id="{EB8DA961-42B1-4D28-4AB8-71A84DB0357F}"/>
              </a:ext>
            </a:extLst>
          </p:cNvPr>
          <p:cNvSpPr>
            <a:spLocks noGrp="1"/>
          </p:cNvSpPr>
          <p:nvPr>
            <p:ph idx="1"/>
          </p:nvPr>
        </p:nvSpPr>
        <p:spPr/>
        <p:txBody>
          <a:bodyPr/>
          <a:lstStyle/>
          <a:p>
            <a:r>
              <a:rPr lang="lv-LV" dirty="0" err="1"/>
              <a:t>Eclipse</a:t>
            </a:r>
            <a:endParaRPr lang="lv-LV" dirty="0"/>
          </a:p>
          <a:p>
            <a:r>
              <a:rPr lang="lv-LV" dirty="0"/>
              <a:t>Excel</a:t>
            </a:r>
          </a:p>
          <a:p>
            <a:r>
              <a:rPr lang="lv-LV" dirty="0"/>
              <a:t>PowerPoint</a:t>
            </a:r>
          </a:p>
          <a:p>
            <a:r>
              <a:rPr lang="lv-LV" dirty="0" err="1"/>
              <a:t>GitHub</a:t>
            </a:r>
            <a:endParaRPr lang="lv-LV" dirty="0"/>
          </a:p>
          <a:p>
            <a:pPr marL="0" indent="0">
              <a:buNone/>
            </a:pPr>
            <a:endParaRPr lang="lv-LV" dirty="0"/>
          </a:p>
        </p:txBody>
      </p:sp>
      <p:pic>
        <p:nvPicPr>
          <p:cNvPr id="1026" name="Picture 2" descr="Microsoft Excel: Spreadsheets — Lietotnes pakalpojumā Google Play">
            <a:extLst>
              <a:ext uri="{FF2B5EF4-FFF2-40B4-BE49-F238E27FC236}">
                <a16:creationId xmlns:a16="http://schemas.microsoft.com/office/drawing/2014/main" id="{27A55C92-8D0E-589C-C5BA-D15178808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1106" y="2519066"/>
            <a:ext cx="865959" cy="8659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PowerPoint — Lietotnes pakalpojumā Google Play">
            <a:extLst>
              <a:ext uri="{FF2B5EF4-FFF2-40B4-BE49-F238E27FC236}">
                <a16:creationId xmlns:a16="http://schemas.microsoft.com/office/drawing/2014/main" id="{928BEBEF-D816-33BF-EAB1-AC92F9100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611" y="3300642"/>
            <a:ext cx="872454" cy="872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to import a Java eclipse project - Algol.dev - with illustrations and...">
            <a:extLst>
              <a:ext uri="{FF2B5EF4-FFF2-40B4-BE49-F238E27FC236}">
                <a16:creationId xmlns:a16="http://schemas.microsoft.com/office/drawing/2014/main" id="{107B41DE-8FA3-BCDD-173D-444F676CAE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1106" y="1538610"/>
            <a:ext cx="865959" cy="9351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tHub Download for Free - 2022 Latest Version">
            <a:extLst>
              <a:ext uri="{FF2B5EF4-FFF2-40B4-BE49-F238E27FC236}">
                <a16:creationId xmlns:a16="http://schemas.microsoft.com/office/drawing/2014/main" id="{F7FA8A99-AE0B-CB42-72C0-DC8D57075C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5219" y="4166601"/>
            <a:ext cx="1191237" cy="670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700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2EFD-3746-6653-F17C-010A9AE42524}"/>
              </a:ext>
            </a:extLst>
          </p:cNvPr>
          <p:cNvSpPr>
            <a:spLocks noGrp="1"/>
          </p:cNvSpPr>
          <p:nvPr>
            <p:ph type="title"/>
          </p:nvPr>
        </p:nvSpPr>
        <p:spPr/>
        <p:txBody>
          <a:bodyPr/>
          <a:lstStyle/>
          <a:p>
            <a:r>
              <a:rPr lang="lv-LV" dirty="0"/>
              <a:t>Patērētais laiks</a:t>
            </a:r>
          </a:p>
        </p:txBody>
      </p:sp>
      <p:sp>
        <p:nvSpPr>
          <p:cNvPr id="3" name="Content Placeholder 2">
            <a:extLst>
              <a:ext uri="{FF2B5EF4-FFF2-40B4-BE49-F238E27FC236}">
                <a16:creationId xmlns:a16="http://schemas.microsoft.com/office/drawing/2014/main" id="{36586459-F076-05EE-0AE5-88DDA6BCBA97}"/>
              </a:ext>
            </a:extLst>
          </p:cNvPr>
          <p:cNvSpPr>
            <a:spLocks noGrp="1"/>
          </p:cNvSpPr>
          <p:nvPr>
            <p:ph idx="1"/>
          </p:nvPr>
        </p:nvSpPr>
        <p:spPr/>
        <p:txBody>
          <a:bodyPr/>
          <a:lstStyle/>
          <a:p>
            <a:r>
              <a:rPr lang="lv-LV" dirty="0"/>
              <a:t>Izveidot mācību materiālu – 5 stundas</a:t>
            </a:r>
          </a:p>
          <a:p>
            <a:r>
              <a:rPr lang="lv-LV" dirty="0"/>
              <a:t>Izveidot elektronisko testu – 4 stundas</a:t>
            </a:r>
          </a:p>
          <a:p>
            <a:r>
              <a:rPr lang="lv-LV" dirty="0"/>
              <a:t>Izveidot testpiemērus – 4 stundas</a:t>
            </a:r>
          </a:p>
          <a:p>
            <a:r>
              <a:rPr lang="lv-LV" dirty="0"/>
              <a:t>Kopā : 13 stundas</a:t>
            </a:r>
          </a:p>
        </p:txBody>
      </p:sp>
    </p:spTree>
    <p:extLst>
      <p:ext uri="{BB962C8B-B14F-4D97-AF65-F5344CB8AC3E}">
        <p14:creationId xmlns:p14="http://schemas.microsoft.com/office/powerpoint/2010/main" val="3139010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5470-4BD3-391A-56DC-FDF2234810D8}"/>
              </a:ext>
            </a:extLst>
          </p:cNvPr>
          <p:cNvSpPr>
            <a:spLocks noGrp="1"/>
          </p:cNvSpPr>
          <p:nvPr>
            <p:ph type="title"/>
          </p:nvPr>
        </p:nvSpPr>
        <p:spPr/>
        <p:txBody>
          <a:bodyPr/>
          <a:lstStyle/>
          <a:p>
            <a:r>
              <a:rPr lang="lv-LV" dirty="0"/>
              <a:t>Sastaptajiem šķērsiem izstrādes laikā</a:t>
            </a:r>
          </a:p>
        </p:txBody>
      </p:sp>
      <p:sp>
        <p:nvSpPr>
          <p:cNvPr id="3" name="Content Placeholder 2">
            <a:extLst>
              <a:ext uri="{FF2B5EF4-FFF2-40B4-BE49-F238E27FC236}">
                <a16:creationId xmlns:a16="http://schemas.microsoft.com/office/drawing/2014/main" id="{F7CB21AB-8C45-298D-D4BC-C6FB444768AF}"/>
              </a:ext>
            </a:extLst>
          </p:cNvPr>
          <p:cNvSpPr>
            <a:spLocks noGrp="1"/>
          </p:cNvSpPr>
          <p:nvPr>
            <p:ph idx="1"/>
          </p:nvPr>
        </p:nvSpPr>
        <p:spPr/>
        <p:txBody>
          <a:bodyPr/>
          <a:lstStyle/>
          <a:p>
            <a:r>
              <a:rPr lang="lv-LV" dirty="0"/>
              <a:t>Izdomāt </a:t>
            </a:r>
            <a:r>
              <a:rPr lang="lv-LV" dirty="0" err="1"/>
              <a:t>pēdejos</a:t>
            </a:r>
            <a:r>
              <a:rPr lang="lv-LV" dirty="0"/>
              <a:t> testa 3 jautājumus</a:t>
            </a:r>
          </a:p>
          <a:p>
            <a:r>
              <a:rPr lang="lv-LV" dirty="0"/>
              <a:t>Izdomāt vismaz 20 testpiemērus, prasības</a:t>
            </a:r>
          </a:p>
          <a:p>
            <a:endParaRPr lang="lv-LV" dirty="0"/>
          </a:p>
          <a:p>
            <a:endParaRPr lang="lv-LV" dirty="0"/>
          </a:p>
        </p:txBody>
      </p:sp>
    </p:spTree>
    <p:extLst>
      <p:ext uri="{BB962C8B-B14F-4D97-AF65-F5344CB8AC3E}">
        <p14:creationId xmlns:p14="http://schemas.microsoft.com/office/powerpoint/2010/main" val="1753781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66B9-6C50-5C5A-334A-253E37877045}"/>
              </a:ext>
            </a:extLst>
          </p:cNvPr>
          <p:cNvSpPr>
            <a:spLocks noGrp="1"/>
          </p:cNvSpPr>
          <p:nvPr>
            <p:ph type="title"/>
          </p:nvPr>
        </p:nvSpPr>
        <p:spPr/>
        <p:txBody>
          <a:bodyPr/>
          <a:lstStyle/>
          <a:p>
            <a:r>
              <a:rPr lang="lv-LV" dirty="0"/>
              <a:t>Apjoms koda rindās, testēšanas gaita</a:t>
            </a:r>
          </a:p>
        </p:txBody>
      </p:sp>
      <p:sp>
        <p:nvSpPr>
          <p:cNvPr id="3" name="Content Placeholder 2">
            <a:extLst>
              <a:ext uri="{FF2B5EF4-FFF2-40B4-BE49-F238E27FC236}">
                <a16:creationId xmlns:a16="http://schemas.microsoft.com/office/drawing/2014/main" id="{85E45857-1E75-ED8D-0840-E9ED03CFC2BE}"/>
              </a:ext>
            </a:extLst>
          </p:cNvPr>
          <p:cNvSpPr>
            <a:spLocks noGrp="1"/>
          </p:cNvSpPr>
          <p:nvPr>
            <p:ph idx="1"/>
          </p:nvPr>
        </p:nvSpPr>
        <p:spPr/>
        <p:txBody>
          <a:bodyPr/>
          <a:lstStyle/>
          <a:p>
            <a:r>
              <a:rPr lang="lv-LV" dirty="0"/>
              <a:t>Elektronisko testu koda rindas – 255 rindas</a:t>
            </a:r>
          </a:p>
          <a:p>
            <a:r>
              <a:rPr lang="lv-LV" dirty="0"/>
              <a:t>Testēšanas gaita – Pēc testpiemēru izdomāšanas, testēšanas gaita aizgāja bez </a:t>
            </a:r>
            <a:r>
              <a:rPr lang="lv-LV" dirty="0" err="1"/>
              <a:t>problēmam</a:t>
            </a:r>
            <a:r>
              <a:rPr lang="lv-LV" dirty="0"/>
              <a:t>, diezgan raiti.</a:t>
            </a:r>
          </a:p>
        </p:txBody>
      </p:sp>
      <p:pic>
        <p:nvPicPr>
          <p:cNvPr id="5" name="Picture 4">
            <a:extLst>
              <a:ext uri="{FF2B5EF4-FFF2-40B4-BE49-F238E27FC236}">
                <a16:creationId xmlns:a16="http://schemas.microsoft.com/office/drawing/2014/main" id="{106A235C-CDC8-6D71-8E17-06E30F3C8991}"/>
              </a:ext>
            </a:extLst>
          </p:cNvPr>
          <p:cNvPicPr>
            <a:picLocks noChangeAspect="1"/>
          </p:cNvPicPr>
          <p:nvPr/>
        </p:nvPicPr>
        <p:blipFill>
          <a:blip r:embed="rId2"/>
          <a:stretch>
            <a:fillRect/>
          </a:stretch>
        </p:blipFill>
        <p:spPr>
          <a:xfrm>
            <a:off x="7076447" y="2981544"/>
            <a:ext cx="4601027" cy="3798652"/>
          </a:xfrm>
          <a:prstGeom prst="rect">
            <a:avLst/>
          </a:prstGeom>
        </p:spPr>
      </p:pic>
    </p:spTree>
    <p:extLst>
      <p:ext uri="{BB962C8B-B14F-4D97-AF65-F5344CB8AC3E}">
        <p14:creationId xmlns:p14="http://schemas.microsoft.com/office/powerpoint/2010/main" val="312975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C898-D643-03E1-89ED-E8BE28119501}"/>
              </a:ext>
            </a:extLst>
          </p:cNvPr>
          <p:cNvSpPr>
            <a:spLocks noGrp="1"/>
          </p:cNvSpPr>
          <p:nvPr>
            <p:ph type="title"/>
          </p:nvPr>
        </p:nvSpPr>
        <p:spPr/>
        <p:txBody>
          <a:bodyPr/>
          <a:lstStyle/>
          <a:p>
            <a:r>
              <a:rPr lang="lv-LV" dirty="0"/>
              <a:t>Testa demonstrējums</a:t>
            </a:r>
          </a:p>
        </p:txBody>
      </p:sp>
      <p:pic>
        <p:nvPicPr>
          <p:cNvPr id="5" name="Picture 4">
            <a:extLst>
              <a:ext uri="{FF2B5EF4-FFF2-40B4-BE49-F238E27FC236}">
                <a16:creationId xmlns:a16="http://schemas.microsoft.com/office/drawing/2014/main" id="{58AF867E-AD38-CA76-5333-42ECF415DD41}"/>
              </a:ext>
            </a:extLst>
          </p:cNvPr>
          <p:cNvPicPr>
            <a:picLocks noChangeAspect="1"/>
          </p:cNvPicPr>
          <p:nvPr/>
        </p:nvPicPr>
        <p:blipFill>
          <a:blip r:embed="rId2"/>
          <a:stretch>
            <a:fillRect/>
          </a:stretch>
        </p:blipFill>
        <p:spPr>
          <a:xfrm>
            <a:off x="366130" y="3574536"/>
            <a:ext cx="7460246" cy="1378645"/>
          </a:xfrm>
          <a:prstGeom prst="rect">
            <a:avLst/>
          </a:prstGeom>
        </p:spPr>
      </p:pic>
      <p:pic>
        <p:nvPicPr>
          <p:cNvPr id="7" name="Picture 6">
            <a:extLst>
              <a:ext uri="{FF2B5EF4-FFF2-40B4-BE49-F238E27FC236}">
                <a16:creationId xmlns:a16="http://schemas.microsoft.com/office/drawing/2014/main" id="{17FE7D45-0B73-1EB4-4AD1-E3938C897B85}"/>
              </a:ext>
            </a:extLst>
          </p:cNvPr>
          <p:cNvPicPr>
            <a:picLocks noChangeAspect="1"/>
          </p:cNvPicPr>
          <p:nvPr/>
        </p:nvPicPr>
        <p:blipFill>
          <a:blip r:embed="rId3"/>
          <a:stretch>
            <a:fillRect/>
          </a:stretch>
        </p:blipFill>
        <p:spPr>
          <a:xfrm>
            <a:off x="8312936" y="3574536"/>
            <a:ext cx="3552825" cy="2486025"/>
          </a:xfrm>
          <a:prstGeom prst="rect">
            <a:avLst/>
          </a:prstGeom>
        </p:spPr>
      </p:pic>
      <p:sp>
        <p:nvSpPr>
          <p:cNvPr id="6" name="Content Placeholder 2">
            <a:extLst>
              <a:ext uri="{FF2B5EF4-FFF2-40B4-BE49-F238E27FC236}">
                <a16:creationId xmlns:a16="http://schemas.microsoft.com/office/drawing/2014/main" id="{921D47E2-84F3-E6D6-C948-4514BE5DC631}"/>
              </a:ext>
            </a:extLst>
          </p:cNvPr>
          <p:cNvSpPr>
            <a:spLocks noGrp="1"/>
          </p:cNvSpPr>
          <p:nvPr>
            <p:ph idx="1"/>
          </p:nvPr>
        </p:nvSpPr>
        <p:spPr>
          <a:xfrm>
            <a:off x="2102651" y="1836838"/>
            <a:ext cx="8915400" cy="3777622"/>
          </a:xfrm>
        </p:spPr>
        <p:txBody>
          <a:bodyPr/>
          <a:lstStyle/>
          <a:p>
            <a:r>
              <a:rPr lang="lv-LV" dirty="0"/>
              <a:t>Testa demonstrējums notiks </a:t>
            </a:r>
            <a:r>
              <a:rPr lang="lv-LV" dirty="0" err="1"/>
              <a:t>Eclipse</a:t>
            </a:r>
            <a:r>
              <a:rPr lang="lv-LV" dirty="0"/>
              <a:t> darbstacijā</a:t>
            </a:r>
          </a:p>
          <a:p>
            <a:endParaRPr lang="lv-LV" dirty="0"/>
          </a:p>
        </p:txBody>
      </p:sp>
    </p:spTree>
    <p:extLst>
      <p:ext uri="{BB962C8B-B14F-4D97-AF65-F5344CB8AC3E}">
        <p14:creationId xmlns:p14="http://schemas.microsoft.com/office/powerpoint/2010/main" val="997690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EB6A-C20B-18AD-268D-18335F9539D7}"/>
              </a:ext>
            </a:extLst>
          </p:cNvPr>
          <p:cNvSpPr>
            <a:spLocks noGrp="1"/>
          </p:cNvSpPr>
          <p:nvPr>
            <p:ph type="title"/>
          </p:nvPr>
        </p:nvSpPr>
        <p:spPr/>
        <p:txBody>
          <a:bodyPr/>
          <a:lstStyle/>
          <a:p>
            <a:r>
              <a:rPr lang="lv-LV" dirty="0"/>
              <a:t>Avoti</a:t>
            </a:r>
          </a:p>
        </p:txBody>
      </p:sp>
      <p:sp>
        <p:nvSpPr>
          <p:cNvPr id="3" name="Content Placeholder 2">
            <a:extLst>
              <a:ext uri="{FF2B5EF4-FFF2-40B4-BE49-F238E27FC236}">
                <a16:creationId xmlns:a16="http://schemas.microsoft.com/office/drawing/2014/main" id="{2F656CE2-48FB-B8B9-8D2B-F2F67587F1C3}"/>
              </a:ext>
            </a:extLst>
          </p:cNvPr>
          <p:cNvSpPr>
            <a:spLocks noGrp="1"/>
          </p:cNvSpPr>
          <p:nvPr>
            <p:ph idx="1"/>
          </p:nvPr>
        </p:nvSpPr>
        <p:spPr/>
        <p:txBody>
          <a:bodyPr>
            <a:normAutofit fontScale="92500" lnSpcReduction="20000"/>
          </a:bodyPr>
          <a:lstStyle/>
          <a:p>
            <a:r>
              <a:rPr lang="en-US" dirty="0">
                <a:hlinkClick r:id="rId2"/>
              </a:rPr>
              <a:t>Bubble Sort in Java | Iterations &amp; Implementation of Bubble Sort using Java (educba.com)</a:t>
            </a:r>
            <a:endParaRPr lang="lv-LV" dirty="0"/>
          </a:p>
          <a:p>
            <a:r>
              <a:rPr lang="lv-LV" dirty="0" err="1">
                <a:hlinkClick r:id="rId3"/>
              </a:rPr>
              <a:t>One</a:t>
            </a:r>
            <a:r>
              <a:rPr lang="lv-LV" dirty="0">
                <a:hlinkClick r:id="rId3"/>
              </a:rPr>
              <a:t> </a:t>
            </a:r>
            <a:r>
              <a:rPr lang="lv-LV" dirty="0" err="1">
                <a:hlinkClick r:id="rId3"/>
              </a:rPr>
              <a:t>dimensional</a:t>
            </a:r>
            <a:r>
              <a:rPr lang="lv-LV" dirty="0">
                <a:hlinkClick r:id="rId3"/>
              </a:rPr>
              <a:t> </a:t>
            </a:r>
            <a:r>
              <a:rPr lang="lv-LV" dirty="0" err="1">
                <a:hlinkClick r:id="rId3"/>
              </a:rPr>
              <a:t>array</a:t>
            </a:r>
            <a:r>
              <a:rPr lang="lv-LV" dirty="0">
                <a:hlinkClick r:id="rId3"/>
              </a:rPr>
              <a:t> </a:t>
            </a:r>
            <a:r>
              <a:rPr lang="lv-LV" dirty="0" err="1">
                <a:hlinkClick r:id="rId3"/>
              </a:rPr>
              <a:t>in</a:t>
            </a:r>
            <a:r>
              <a:rPr lang="lv-LV" dirty="0">
                <a:hlinkClick r:id="rId3"/>
              </a:rPr>
              <a:t> java &amp; </a:t>
            </a:r>
            <a:r>
              <a:rPr lang="lv-LV" dirty="0" err="1">
                <a:hlinkClick r:id="rId3"/>
              </a:rPr>
              <a:t>array</a:t>
            </a:r>
            <a:r>
              <a:rPr lang="lv-LV" dirty="0">
                <a:hlinkClick r:id="rId3"/>
              </a:rPr>
              <a:t> </a:t>
            </a:r>
            <a:r>
              <a:rPr lang="lv-LV" dirty="0" err="1">
                <a:hlinkClick r:id="rId3"/>
              </a:rPr>
              <a:t>in</a:t>
            </a:r>
            <a:r>
              <a:rPr lang="lv-LV" dirty="0">
                <a:hlinkClick r:id="rId3"/>
              </a:rPr>
              <a:t> java </a:t>
            </a:r>
            <a:r>
              <a:rPr lang="lv-LV" dirty="0" err="1">
                <a:hlinkClick r:id="rId3"/>
              </a:rPr>
              <a:t>program</a:t>
            </a:r>
            <a:r>
              <a:rPr lang="lv-LV" dirty="0">
                <a:hlinkClick r:id="rId3"/>
              </a:rPr>
              <a:t> – </a:t>
            </a:r>
            <a:r>
              <a:rPr lang="lv-LV" dirty="0" err="1">
                <a:hlinkClick r:id="rId3"/>
              </a:rPr>
              <a:t>JavaGoal</a:t>
            </a:r>
            <a:endParaRPr lang="lv-LV" dirty="0"/>
          </a:p>
          <a:p>
            <a:r>
              <a:rPr lang="lv-LV" dirty="0">
                <a:hlinkClick r:id="rId4"/>
              </a:rPr>
              <a:t>Java </a:t>
            </a:r>
            <a:r>
              <a:rPr lang="lv-LV" dirty="0" err="1">
                <a:hlinkClick r:id="rId4"/>
              </a:rPr>
              <a:t>Array</a:t>
            </a:r>
            <a:r>
              <a:rPr lang="lv-LV" dirty="0">
                <a:hlinkClick r:id="rId4"/>
              </a:rPr>
              <a:t> – </a:t>
            </a:r>
            <a:r>
              <a:rPr lang="lv-LV" dirty="0" err="1">
                <a:hlinkClick r:id="rId4"/>
              </a:rPr>
              <a:t>Javatpoint</a:t>
            </a:r>
            <a:endParaRPr lang="lv-LV" dirty="0"/>
          </a:p>
          <a:p>
            <a:r>
              <a:rPr lang="lv-LV" dirty="0" err="1">
                <a:hlinkClick r:id="rId5"/>
              </a:rPr>
              <a:t>Chapter</a:t>
            </a:r>
            <a:r>
              <a:rPr lang="lv-LV" dirty="0">
                <a:hlinkClick r:id="rId5"/>
              </a:rPr>
              <a:t> 7 (southeastern.edu)</a:t>
            </a:r>
            <a:endParaRPr lang="lv-LV" dirty="0"/>
          </a:p>
          <a:p>
            <a:r>
              <a:rPr lang="en-US" dirty="0">
                <a:hlinkClick r:id="rId6"/>
              </a:rPr>
              <a:t>One Dimensional Array in Java with Example - </a:t>
            </a:r>
            <a:r>
              <a:rPr lang="en-US" dirty="0" err="1">
                <a:hlinkClick r:id="rId6"/>
              </a:rPr>
              <a:t>Scientech</a:t>
            </a:r>
            <a:r>
              <a:rPr lang="en-US" dirty="0">
                <a:hlinkClick r:id="rId6"/>
              </a:rPr>
              <a:t> Easy</a:t>
            </a:r>
            <a:endParaRPr lang="lv-LV" dirty="0"/>
          </a:p>
          <a:p>
            <a:r>
              <a:rPr lang="en-US" dirty="0">
                <a:hlinkClick r:id="rId7"/>
              </a:rPr>
              <a:t>Linear Search in Java – </a:t>
            </a:r>
            <a:r>
              <a:rPr lang="en-US" dirty="0" err="1">
                <a:hlinkClick r:id="rId7"/>
              </a:rPr>
              <a:t>Javatpoint</a:t>
            </a:r>
            <a:endParaRPr lang="lv-LV" dirty="0"/>
          </a:p>
          <a:p>
            <a:r>
              <a:rPr lang="lv-LV" dirty="0">
                <a:hlinkClick r:id="rId8"/>
              </a:rPr>
              <a:t>Binārā meklēšana Java — </a:t>
            </a:r>
            <a:r>
              <a:rPr lang="lv-LV" dirty="0" err="1">
                <a:hlinkClick r:id="rId8"/>
              </a:rPr>
              <a:t>Go</a:t>
            </a:r>
            <a:r>
              <a:rPr lang="lv-LV" dirty="0">
                <a:hlinkClick r:id="rId8"/>
              </a:rPr>
              <a:t> </a:t>
            </a:r>
            <a:r>
              <a:rPr lang="lv-LV" dirty="0" err="1">
                <a:hlinkClick r:id="rId8"/>
              </a:rPr>
              <a:t>Coding</a:t>
            </a:r>
            <a:endParaRPr lang="lv-LV" dirty="0"/>
          </a:p>
          <a:p>
            <a:r>
              <a:rPr lang="en-US" dirty="0" err="1">
                <a:hlinkClick r:id="rId9"/>
              </a:rPr>
              <a:t>Arrays.sort</a:t>
            </a:r>
            <a:r>
              <a:rPr lang="en-US" dirty="0">
                <a:hlinkClick r:id="rId9"/>
              </a:rPr>
              <a:t>() in Java with examples – </a:t>
            </a:r>
            <a:r>
              <a:rPr lang="en-US" dirty="0" err="1">
                <a:hlinkClick r:id="rId9"/>
              </a:rPr>
              <a:t>GeeksforGeeks</a:t>
            </a:r>
            <a:endParaRPr lang="lv-LV" dirty="0"/>
          </a:p>
          <a:p>
            <a:r>
              <a:rPr lang="lv-LV" dirty="0">
                <a:hlinkClick r:id="rId10"/>
              </a:rPr>
              <a:t>Programmēšanas portāls (prograbs.lv)</a:t>
            </a:r>
            <a:endParaRPr lang="lv-LV" dirty="0"/>
          </a:p>
          <a:p>
            <a:r>
              <a:rPr lang="lv-LV" dirty="0" err="1">
                <a:hlinkClick r:id="rId11"/>
              </a:rPr>
              <a:t>Selection</a:t>
            </a:r>
            <a:r>
              <a:rPr lang="lv-LV" dirty="0">
                <a:hlinkClick r:id="rId11"/>
              </a:rPr>
              <a:t> </a:t>
            </a:r>
            <a:r>
              <a:rPr lang="lv-LV" dirty="0" err="1">
                <a:hlinkClick r:id="rId11"/>
              </a:rPr>
              <a:t>Sort</a:t>
            </a:r>
            <a:r>
              <a:rPr lang="lv-LV" dirty="0">
                <a:hlinkClick r:id="rId11"/>
              </a:rPr>
              <a:t> </a:t>
            </a:r>
            <a:r>
              <a:rPr lang="lv-LV" dirty="0" err="1">
                <a:hlinkClick r:id="rId11"/>
              </a:rPr>
              <a:t>in</a:t>
            </a:r>
            <a:r>
              <a:rPr lang="lv-LV" dirty="0">
                <a:hlinkClick r:id="rId11"/>
              </a:rPr>
              <a:t> Java - </a:t>
            </a:r>
            <a:r>
              <a:rPr lang="lv-LV" dirty="0" err="1">
                <a:hlinkClick r:id="rId11"/>
              </a:rPr>
              <a:t>Javatpoint</a:t>
            </a:r>
            <a:endParaRPr lang="lv-LV" dirty="0"/>
          </a:p>
        </p:txBody>
      </p:sp>
    </p:spTree>
    <p:extLst>
      <p:ext uri="{BB962C8B-B14F-4D97-AF65-F5344CB8AC3E}">
        <p14:creationId xmlns:p14="http://schemas.microsoft.com/office/powerpoint/2010/main" val="160827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C394F-E6EC-9708-645B-580A534A0FC9}"/>
              </a:ext>
            </a:extLst>
          </p:cNvPr>
          <p:cNvSpPr>
            <a:spLocks noGrp="1"/>
          </p:cNvSpPr>
          <p:nvPr>
            <p:ph type="title"/>
          </p:nvPr>
        </p:nvSpPr>
        <p:spPr/>
        <p:txBody>
          <a:bodyPr/>
          <a:lstStyle/>
          <a:p>
            <a:r>
              <a:rPr lang="lv-LV" dirty="0"/>
              <a:t>Viendimensiju masīvi Java</a:t>
            </a:r>
          </a:p>
        </p:txBody>
      </p:sp>
      <p:sp>
        <p:nvSpPr>
          <p:cNvPr id="3" name="Content Placeholder 2">
            <a:extLst>
              <a:ext uri="{FF2B5EF4-FFF2-40B4-BE49-F238E27FC236}">
                <a16:creationId xmlns:a16="http://schemas.microsoft.com/office/drawing/2014/main" id="{AA2E6604-1DCB-8B8A-EA18-B8D16D063B0E}"/>
              </a:ext>
            </a:extLst>
          </p:cNvPr>
          <p:cNvSpPr>
            <a:spLocks noGrp="1"/>
          </p:cNvSpPr>
          <p:nvPr>
            <p:ph idx="1"/>
          </p:nvPr>
        </p:nvSpPr>
        <p:spPr>
          <a:xfrm>
            <a:off x="4305300" y="2133600"/>
            <a:ext cx="7199312" cy="3777622"/>
          </a:xfrm>
        </p:spPr>
        <p:txBody>
          <a:bodyPr/>
          <a:lstStyle/>
          <a:p>
            <a:r>
              <a:rPr lang="lv-LV" dirty="0"/>
              <a:t>Viendimensiju masīvs apzīmē vienu masīva elementu rindu vai kolonnu, kam ir kopīgs nosaukums un kurus var atšķirt pēc indeksa vērtībām. </a:t>
            </a:r>
          </a:p>
          <a:p>
            <a:r>
              <a:rPr lang="lv-LV" dirty="0"/>
              <a:t>Atmiņas attēlojums pēc būvniecības:</a:t>
            </a:r>
          </a:p>
          <a:p>
            <a:r>
              <a:rPr lang="lv-LV" dirty="0"/>
              <a:t>Masīva indekss vienmēr sāksies ar 0.</a:t>
            </a:r>
          </a:p>
          <a:p>
            <a:r>
              <a:rPr lang="lv-LV" dirty="0"/>
              <a:t>Ja ir masīvs ar garumu 10, tad</a:t>
            </a:r>
            <a:r>
              <a:rPr lang="en-US" dirty="0"/>
              <a:t> </a:t>
            </a:r>
            <a:r>
              <a:rPr lang="en-US" dirty="0" err="1"/>
              <a:t>masīva</a:t>
            </a:r>
            <a:r>
              <a:rPr lang="en-US" dirty="0"/>
              <a:t> </a:t>
            </a:r>
            <a:r>
              <a:rPr lang="en-US" dirty="0" err="1"/>
              <a:t>indekss</a:t>
            </a:r>
            <a:r>
              <a:rPr lang="lv-LV" dirty="0"/>
              <a:t> sāksies ar 0, un </a:t>
            </a:r>
            <a:r>
              <a:rPr lang="lv-LV" sz="1800" dirty="0"/>
              <a:t>pēdējā - par 1 mazāks </a:t>
            </a:r>
            <a:r>
              <a:rPr lang="lv-LV" dirty="0"/>
              <a:t>nekā masīva garums</a:t>
            </a:r>
          </a:p>
          <a:p>
            <a:pPr marL="0" indent="0">
              <a:buNone/>
            </a:pPr>
            <a:endParaRPr lang="lv-LV" sz="1800" dirty="0"/>
          </a:p>
          <a:p>
            <a:pPr marL="0" indent="0">
              <a:buNone/>
            </a:pPr>
            <a:endParaRPr lang="lv-LV" sz="1800" dirty="0"/>
          </a:p>
          <a:p>
            <a:pPr marL="0" indent="0">
              <a:buNone/>
            </a:pPr>
            <a:endParaRPr lang="lv-LV" dirty="0"/>
          </a:p>
          <a:p>
            <a:endParaRPr lang="lv-LV" dirty="0"/>
          </a:p>
          <a:p>
            <a:endParaRPr lang="lv-LV" dirty="0"/>
          </a:p>
        </p:txBody>
      </p:sp>
      <p:pic>
        <p:nvPicPr>
          <p:cNvPr id="4" name="Picture 3" descr="One dimensional array in java">
            <a:extLst>
              <a:ext uri="{FF2B5EF4-FFF2-40B4-BE49-F238E27FC236}">
                <a16:creationId xmlns:a16="http://schemas.microsoft.com/office/drawing/2014/main" id="{E2F8D705-53CE-038B-51AF-A25BF5404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88" y="2133600"/>
            <a:ext cx="3241137" cy="3638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638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AD23E-98EA-0C03-2EF1-6A2971BBA3F9}"/>
              </a:ext>
            </a:extLst>
          </p:cNvPr>
          <p:cNvSpPr>
            <a:spLocks noGrp="1"/>
          </p:cNvSpPr>
          <p:nvPr>
            <p:ph type="title"/>
          </p:nvPr>
        </p:nvSpPr>
        <p:spPr/>
        <p:txBody>
          <a:bodyPr/>
          <a:lstStyle/>
          <a:p>
            <a:r>
              <a:rPr lang="lv-LV" dirty="0"/>
              <a:t>Kā izveidot masīvu?</a:t>
            </a:r>
          </a:p>
        </p:txBody>
      </p:sp>
      <p:sp>
        <p:nvSpPr>
          <p:cNvPr id="3" name="Content Placeholder 2">
            <a:extLst>
              <a:ext uri="{FF2B5EF4-FFF2-40B4-BE49-F238E27FC236}">
                <a16:creationId xmlns:a16="http://schemas.microsoft.com/office/drawing/2014/main" id="{FE6E51E1-E5D3-8191-5855-855038199FCA}"/>
              </a:ext>
            </a:extLst>
          </p:cNvPr>
          <p:cNvSpPr>
            <a:spLocks noGrp="1"/>
          </p:cNvSpPr>
          <p:nvPr>
            <p:ph idx="1"/>
          </p:nvPr>
        </p:nvSpPr>
        <p:spPr/>
        <p:txBody>
          <a:bodyPr/>
          <a:lstStyle/>
          <a:p>
            <a:r>
              <a:rPr lang="lv-LV" dirty="0"/>
              <a:t>Definējot viendimensiju masīvu jālieto </a:t>
            </a:r>
            <a:r>
              <a:rPr lang="lv-LV" b="1" dirty="0"/>
              <a:t>[]</a:t>
            </a:r>
            <a:r>
              <a:rPr lang="lv-LV" dirty="0"/>
              <a:t> iekavas.</a:t>
            </a:r>
          </a:p>
          <a:p>
            <a:r>
              <a:rPr lang="lv-LV" dirty="0"/>
              <a:t>Sintakse masīva deklarēšanai Java valodā ir</a:t>
            </a:r>
          </a:p>
          <a:p>
            <a:r>
              <a:rPr lang="lv-LV" b="1" dirty="0" err="1"/>
              <a:t>datuTips</a:t>
            </a:r>
            <a:r>
              <a:rPr lang="lv-LV" b="1" dirty="0"/>
              <a:t>[] </a:t>
            </a:r>
            <a:r>
              <a:rPr lang="lv-LV" b="1" dirty="0" err="1"/>
              <a:t>masivs</a:t>
            </a:r>
            <a:r>
              <a:rPr lang="lv-LV" b="1" dirty="0"/>
              <a:t>;</a:t>
            </a:r>
            <a:r>
              <a:rPr lang="lv-LV" dirty="0"/>
              <a:t> vai </a:t>
            </a:r>
            <a:r>
              <a:rPr lang="lv-LV" b="1" dirty="0" err="1"/>
              <a:t>datuTips</a:t>
            </a:r>
            <a:r>
              <a:rPr lang="lv-LV" b="1" dirty="0"/>
              <a:t> []</a:t>
            </a:r>
            <a:r>
              <a:rPr lang="lv-LV" b="1" dirty="0" err="1"/>
              <a:t>masivs</a:t>
            </a:r>
            <a:r>
              <a:rPr lang="lv-LV" b="1" dirty="0"/>
              <a:t>; </a:t>
            </a:r>
            <a:r>
              <a:rPr lang="lv-LV" dirty="0"/>
              <a:t>vai </a:t>
            </a:r>
            <a:r>
              <a:rPr lang="lv-LV" b="1" dirty="0" err="1"/>
              <a:t>datuTips</a:t>
            </a:r>
            <a:r>
              <a:rPr lang="lv-LV" b="1" dirty="0"/>
              <a:t> </a:t>
            </a:r>
            <a:r>
              <a:rPr lang="lv-LV" b="1" dirty="0" err="1"/>
              <a:t>masivs</a:t>
            </a:r>
            <a:r>
              <a:rPr lang="lv-LV" b="1" dirty="0"/>
              <a:t>[];</a:t>
            </a:r>
          </a:p>
          <a:p>
            <a:r>
              <a:rPr lang="lv-LV" dirty="0"/>
              <a:t>Viendimensijas masīva izveide Java ir:</a:t>
            </a:r>
          </a:p>
          <a:p>
            <a:r>
              <a:rPr lang="lv-LV" b="1" dirty="0" err="1"/>
              <a:t>datuTips</a:t>
            </a:r>
            <a:r>
              <a:rPr lang="lv-LV" b="1" dirty="0"/>
              <a:t> </a:t>
            </a:r>
            <a:r>
              <a:rPr lang="lv-LV" b="1" dirty="0" err="1"/>
              <a:t>masivs</a:t>
            </a:r>
            <a:r>
              <a:rPr lang="lv-LV" b="1" dirty="0"/>
              <a:t>[] = </a:t>
            </a:r>
            <a:r>
              <a:rPr lang="lv-LV" b="1" dirty="0" err="1"/>
              <a:t>new</a:t>
            </a:r>
            <a:r>
              <a:rPr lang="lv-LV" dirty="0"/>
              <a:t>(jauns) </a:t>
            </a:r>
            <a:r>
              <a:rPr lang="lv-LV" b="1" dirty="0" err="1"/>
              <a:t>datuTips</a:t>
            </a:r>
            <a:r>
              <a:rPr lang="lv-LV" b="1" dirty="0"/>
              <a:t>[izmērs];</a:t>
            </a:r>
          </a:p>
          <a:p>
            <a:r>
              <a:rPr lang="lv-LV" dirty="0"/>
              <a:t>Vai ja jūs gribat</a:t>
            </a:r>
            <a:r>
              <a:rPr lang="en-US" dirty="0"/>
              <a:t> </a:t>
            </a:r>
            <a:r>
              <a:rPr lang="en-US" dirty="0" err="1"/>
              <a:t>jau</a:t>
            </a:r>
            <a:r>
              <a:rPr lang="lv-LV" dirty="0"/>
              <a:t> ievadīt ciparus masīvā, tad var rakstīt šādi:</a:t>
            </a:r>
          </a:p>
          <a:p>
            <a:r>
              <a:rPr lang="en-US" b="1" dirty="0"/>
              <a:t>int</a:t>
            </a:r>
            <a:r>
              <a:rPr lang="lv-LV" b="1" dirty="0"/>
              <a:t> </a:t>
            </a:r>
            <a:r>
              <a:rPr lang="lv-LV" b="1" dirty="0" err="1"/>
              <a:t>masivs</a:t>
            </a:r>
            <a:r>
              <a:rPr lang="lv-LV" b="1" dirty="0"/>
              <a:t>[] </a:t>
            </a:r>
            <a:r>
              <a:rPr lang="lv-LV" b="1" i="0" dirty="0">
                <a:solidFill>
                  <a:srgbClr val="202124"/>
                </a:solidFill>
                <a:effectLst/>
                <a:latin typeface="arial" panose="020B0604020202020204" pitchFamily="34" charset="0"/>
              </a:rPr>
              <a:t>= {33,3,4,5};</a:t>
            </a:r>
            <a:endParaRPr lang="lv-LV" dirty="0"/>
          </a:p>
          <a:p>
            <a:endParaRPr lang="lv-LV" b="1" dirty="0"/>
          </a:p>
        </p:txBody>
      </p:sp>
    </p:spTree>
    <p:extLst>
      <p:ext uri="{BB962C8B-B14F-4D97-AF65-F5344CB8AC3E}">
        <p14:creationId xmlns:p14="http://schemas.microsoft.com/office/powerpoint/2010/main" val="390682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7A5B8-7ED5-AF27-9F24-95EB3B918674}"/>
              </a:ext>
            </a:extLst>
          </p:cNvPr>
          <p:cNvSpPr>
            <a:spLocks noGrp="1"/>
          </p:cNvSpPr>
          <p:nvPr>
            <p:ph type="title"/>
          </p:nvPr>
        </p:nvSpPr>
        <p:spPr/>
        <p:txBody>
          <a:bodyPr/>
          <a:lstStyle/>
          <a:p>
            <a:r>
              <a:rPr lang="lv-LV" dirty="0" err="1"/>
              <a:t>For-each</a:t>
            </a:r>
            <a:r>
              <a:rPr lang="lv-LV" dirty="0"/>
              <a:t> cikls</a:t>
            </a:r>
          </a:p>
        </p:txBody>
      </p:sp>
      <p:sp>
        <p:nvSpPr>
          <p:cNvPr id="3" name="Content Placeholder 2">
            <a:extLst>
              <a:ext uri="{FF2B5EF4-FFF2-40B4-BE49-F238E27FC236}">
                <a16:creationId xmlns:a16="http://schemas.microsoft.com/office/drawing/2014/main" id="{2C0D7129-55D4-F41E-67EE-375A734BFC1E}"/>
              </a:ext>
            </a:extLst>
          </p:cNvPr>
          <p:cNvSpPr>
            <a:spLocks noGrp="1"/>
          </p:cNvSpPr>
          <p:nvPr>
            <p:ph idx="1"/>
          </p:nvPr>
        </p:nvSpPr>
        <p:spPr/>
        <p:txBody>
          <a:bodyPr/>
          <a:lstStyle/>
          <a:p>
            <a:r>
              <a:rPr lang="lv-LV" dirty="0"/>
              <a:t>Mēs varam arī izdrukāt Java masīvu, izmantojot </a:t>
            </a:r>
            <a:r>
              <a:rPr lang="lv-LV" dirty="0" err="1"/>
              <a:t>for-each</a:t>
            </a:r>
            <a:r>
              <a:rPr lang="lv-LV" dirty="0"/>
              <a:t> ciklu. Java </a:t>
            </a:r>
            <a:r>
              <a:rPr lang="lv-LV" dirty="0" err="1"/>
              <a:t>for-each</a:t>
            </a:r>
            <a:r>
              <a:rPr lang="lv-LV" dirty="0"/>
              <a:t> cikls izdrukā masīva elementus pa vienam. Tas satur masīva elementu mainīgajā, pēc tam izpilda cilpas pamattekstu.</a:t>
            </a:r>
          </a:p>
          <a:p>
            <a:r>
              <a:rPr lang="lv-LV" dirty="0" err="1"/>
              <a:t>For-each</a:t>
            </a:r>
            <a:r>
              <a:rPr lang="lv-LV" dirty="0"/>
              <a:t> sintakse ir norādīta zemāk:</a:t>
            </a:r>
          </a:p>
          <a:p>
            <a:pPr marL="0" indent="0">
              <a:buNone/>
            </a:pPr>
            <a:r>
              <a:rPr lang="lv-LV" b="1" dirty="0"/>
              <a:t>      </a:t>
            </a:r>
            <a:r>
              <a:rPr lang="lv-LV" b="1" dirty="0" err="1"/>
              <a:t>for</a:t>
            </a:r>
            <a:r>
              <a:rPr lang="lv-LV" b="1" dirty="0"/>
              <a:t>(</a:t>
            </a:r>
            <a:r>
              <a:rPr lang="lv-LV" b="1" dirty="0" err="1"/>
              <a:t>datuTips</a:t>
            </a:r>
            <a:r>
              <a:rPr lang="lv-LV" b="1" dirty="0"/>
              <a:t> mainīgais: masīvs){</a:t>
            </a:r>
          </a:p>
          <a:p>
            <a:pPr marL="0" indent="0">
              <a:buNone/>
            </a:pPr>
            <a:r>
              <a:rPr lang="lv-LV" b="1" dirty="0"/>
              <a:t>	</a:t>
            </a:r>
          </a:p>
          <a:p>
            <a:pPr marL="0" indent="0">
              <a:buNone/>
            </a:pPr>
            <a:r>
              <a:rPr lang="lv-LV" b="1" dirty="0"/>
              <a:t>      }</a:t>
            </a:r>
          </a:p>
          <a:p>
            <a:endParaRPr lang="lv-LV" dirty="0"/>
          </a:p>
        </p:txBody>
      </p:sp>
    </p:spTree>
    <p:extLst>
      <p:ext uri="{BB962C8B-B14F-4D97-AF65-F5344CB8AC3E}">
        <p14:creationId xmlns:p14="http://schemas.microsoft.com/office/powerpoint/2010/main" val="1367369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BAB2F-7B8D-855F-591C-2E564696B301}"/>
              </a:ext>
            </a:extLst>
          </p:cNvPr>
          <p:cNvSpPr>
            <a:spLocks noGrp="1"/>
          </p:cNvSpPr>
          <p:nvPr>
            <p:ph type="title"/>
          </p:nvPr>
        </p:nvSpPr>
        <p:spPr/>
        <p:txBody>
          <a:bodyPr/>
          <a:lstStyle/>
          <a:p>
            <a:r>
              <a:rPr lang="lv-LV" dirty="0"/>
              <a:t>Piemērs ar </a:t>
            </a:r>
            <a:r>
              <a:rPr lang="lv-LV" dirty="0" err="1"/>
              <a:t>for</a:t>
            </a:r>
            <a:r>
              <a:rPr lang="lv-LV" dirty="0"/>
              <a:t> ciklu un </a:t>
            </a:r>
            <a:r>
              <a:rPr lang="lv-LV" dirty="0" err="1"/>
              <a:t>for-each</a:t>
            </a:r>
            <a:r>
              <a:rPr lang="lv-LV" dirty="0"/>
              <a:t> ciklu</a:t>
            </a:r>
          </a:p>
        </p:txBody>
      </p:sp>
      <p:pic>
        <p:nvPicPr>
          <p:cNvPr id="4" name="Picture 3">
            <a:extLst>
              <a:ext uri="{FF2B5EF4-FFF2-40B4-BE49-F238E27FC236}">
                <a16:creationId xmlns:a16="http://schemas.microsoft.com/office/drawing/2014/main" id="{563AA808-BA6B-0EEE-F733-995A27283ACB}"/>
              </a:ext>
            </a:extLst>
          </p:cNvPr>
          <p:cNvPicPr>
            <a:picLocks noChangeAspect="1"/>
          </p:cNvPicPr>
          <p:nvPr/>
        </p:nvPicPr>
        <p:blipFill>
          <a:blip r:embed="rId2"/>
          <a:stretch>
            <a:fillRect/>
          </a:stretch>
        </p:blipFill>
        <p:spPr>
          <a:xfrm>
            <a:off x="314924" y="1919851"/>
            <a:ext cx="6199977" cy="1786156"/>
          </a:xfrm>
          <a:prstGeom prst="rect">
            <a:avLst/>
          </a:prstGeom>
        </p:spPr>
      </p:pic>
      <p:pic>
        <p:nvPicPr>
          <p:cNvPr id="5" name="Picture 4">
            <a:extLst>
              <a:ext uri="{FF2B5EF4-FFF2-40B4-BE49-F238E27FC236}">
                <a16:creationId xmlns:a16="http://schemas.microsoft.com/office/drawing/2014/main" id="{5EAB057E-17BE-14CF-11A4-2EE54946706F}"/>
              </a:ext>
            </a:extLst>
          </p:cNvPr>
          <p:cNvPicPr>
            <a:picLocks noChangeAspect="1"/>
          </p:cNvPicPr>
          <p:nvPr/>
        </p:nvPicPr>
        <p:blipFill>
          <a:blip r:embed="rId3"/>
          <a:stretch>
            <a:fillRect/>
          </a:stretch>
        </p:blipFill>
        <p:spPr>
          <a:xfrm>
            <a:off x="6748526" y="1886295"/>
            <a:ext cx="5348075" cy="2495768"/>
          </a:xfrm>
          <a:prstGeom prst="rect">
            <a:avLst/>
          </a:prstGeom>
        </p:spPr>
      </p:pic>
      <p:sp>
        <p:nvSpPr>
          <p:cNvPr id="6" name="Content Placeholder 2">
            <a:extLst>
              <a:ext uri="{FF2B5EF4-FFF2-40B4-BE49-F238E27FC236}">
                <a16:creationId xmlns:a16="http://schemas.microsoft.com/office/drawing/2014/main" id="{6F373938-DBAB-46BC-C937-790B34F97F06}"/>
              </a:ext>
            </a:extLst>
          </p:cNvPr>
          <p:cNvSpPr txBox="1">
            <a:spLocks/>
          </p:cNvSpPr>
          <p:nvPr/>
        </p:nvSpPr>
        <p:spPr>
          <a:xfrm>
            <a:off x="720944" y="4232653"/>
            <a:ext cx="1577203" cy="440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lv-LV" dirty="0"/>
              <a:t>Rezultāts:</a:t>
            </a:r>
          </a:p>
        </p:txBody>
      </p:sp>
      <p:pic>
        <p:nvPicPr>
          <p:cNvPr id="7" name="Picture 6">
            <a:extLst>
              <a:ext uri="{FF2B5EF4-FFF2-40B4-BE49-F238E27FC236}">
                <a16:creationId xmlns:a16="http://schemas.microsoft.com/office/drawing/2014/main" id="{14F3CB5F-2580-7377-D008-23CD9EBA8E41}"/>
              </a:ext>
            </a:extLst>
          </p:cNvPr>
          <p:cNvPicPr>
            <a:picLocks noChangeAspect="1"/>
          </p:cNvPicPr>
          <p:nvPr/>
        </p:nvPicPr>
        <p:blipFill>
          <a:blip r:embed="rId4"/>
          <a:stretch>
            <a:fillRect/>
          </a:stretch>
        </p:blipFill>
        <p:spPr>
          <a:xfrm>
            <a:off x="7308939" y="5137678"/>
            <a:ext cx="2995538" cy="647890"/>
          </a:xfrm>
          <a:prstGeom prst="rect">
            <a:avLst/>
          </a:prstGeom>
        </p:spPr>
      </p:pic>
      <p:pic>
        <p:nvPicPr>
          <p:cNvPr id="8" name="Picture 7">
            <a:extLst>
              <a:ext uri="{FF2B5EF4-FFF2-40B4-BE49-F238E27FC236}">
                <a16:creationId xmlns:a16="http://schemas.microsoft.com/office/drawing/2014/main" id="{C021D0BC-681D-49D2-E1EB-22D8A16BAAFB}"/>
              </a:ext>
            </a:extLst>
          </p:cNvPr>
          <p:cNvPicPr>
            <a:picLocks noChangeAspect="1"/>
          </p:cNvPicPr>
          <p:nvPr/>
        </p:nvPicPr>
        <p:blipFill>
          <a:blip r:embed="rId5"/>
          <a:stretch>
            <a:fillRect/>
          </a:stretch>
        </p:blipFill>
        <p:spPr>
          <a:xfrm>
            <a:off x="720944" y="4673029"/>
            <a:ext cx="1600200" cy="371475"/>
          </a:xfrm>
          <a:prstGeom prst="rect">
            <a:avLst/>
          </a:prstGeom>
        </p:spPr>
      </p:pic>
      <p:sp>
        <p:nvSpPr>
          <p:cNvPr id="9" name="Content Placeholder 2">
            <a:extLst>
              <a:ext uri="{FF2B5EF4-FFF2-40B4-BE49-F238E27FC236}">
                <a16:creationId xmlns:a16="http://schemas.microsoft.com/office/drawing/2014/main" id="{BF0061B4-81E5-422F-BF54-7A5169EAB58E}"/>
              </a:ext>
            </a:extLst>
          </p:cNvPr>
          <p:cNvSpPr txBox="1">
            <a:spLocks/>
          </p:cNvSpPr>
          <p:nvPr/>
        </p:nvSpPr>
        <p:spPr>
          <a:xfrm>
            <a:off x="7308939" y="4697302"/>
            <a:ext cx="1577203" cy="440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lv-LV" dirty="0"/>
              <a:t>Rezultāts:</a:t>
            </a:r>
          </a:p>
        </p:txBody>
      </p:sp>
    </p:spTree>
    <p:extLst>
      <p:ext uri="{BB962C8B-B14F-4D97-AF65-F5344CB8AC3E}">
        <p14:creationId xmlns:p14="http://schemas.microsoft.com/office/powerpoint/2010/main" val="35442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E78F-8FCC-398A-69E2-494BA5AC2A10}"/>
              </a:ext>
            </a:extLst>
          </p:cNvPr>
          <p:cNvSpPr>
            <a:spLocks noGrp="1"/>
          </p:cNvSpPr>
          <p:nvPr>
            <p:ph type="title"/>
          </p:nvPr>
        </p:nvSpPr>
        <p:spPr/>
        <p:txBody>
          <a:bodyPr/>
          <a:lstStyle/>
          <a:p>
            <a:r>
              <a:rPr lang="lv-LV" dirty="0"/>
              <a:t>Elementu meklēšana viendimensiju masīvā</a:t>
            </a:r>
          </a:p>
        </p:txBody>
      </p:sp>
      <p:sp>
        <p:nvSpPr>
          <p:cNvPr id="3" name="Content Placeholder 2">
            <a:extLst>
              <a:ext uri="{FF2B5EF4-FFF2-40B4-BE49-F238E27FC236}">
                <a16:creationId xmlns:a16="http://schemas.microsoft.com/office/drawing/2014/main" id="{F3FDE62B-AC3A-A90E-698E-093C4B63F6CF}"/>
              </a:ext>
            </a:extLst>
          </p:cNvPr>
          <p:cNvSpPr>
            <a:spLocks noGrp="1"/>
          </p:cNvSpPr>
          <p:nvPr>
            <p:ph idx="1"/>
          </p:nvPr>
        </p:nvSpPr>
        <p:spPr/>
        <p:txBody>
          <a:bodyPr>
            <a:normAutofit/>
          </a:bodyPr>
          <a:lstStyle/>
          <a:p>
            <a:r>
              <a:rPr lang="lv-LV" dirty="0"/>
              <a:t>Meklēšanai ir daudz algoritmu un datu struktūru. Es iekļaušu bieži lietotās metodes, </a:t>
            </a:r>
            <a:r>
              <a:rPr lang="lv-LV" b="1" dirty="0"/>
              <a:t>lineārā meklēšana </a:t>
            </a:r>
            <a:r>
              <a:rPr lang="lv-LV" dirty="0"/>
              <a:t>un </a:t>
            </a:r>
            <a:r>
              <a:rPr lang="lv-LV" b="1" dirty="0"/>
              <a:t>binārā meklēšana</a:t>
            </a:r>
            <a:r>
              <a:rPr lang="lv-LV" dirty="0"/>
              <a:t>.</a:t>
            </a:r>
          </a:p>
          <a:p>
            <a:r>
              <a:rPr lang="lv-LV" b="1" dirty="0"/>
              <a:t>Lineārā meklēšana</a:t>
            </a:r>
            <a:r>
              <a:rPr lang="lv-LV" dirty="0"/>
              <a:t>: Izmanto nesakārtotā masīvā, Sākumā salīdzina pirmo elementu ar meklējamo vērtību, ja ir tad viss atrasts, tad nav tad turpina pie nākama elementa. Ja nav atrasts nekādā elementa, tad masīva nav tādas vērtības.</a:t>
            </a:r>
          </a:p>
          <a:p>
            <a:r>
              <a:rPr lang="lv-LV" b="1" dirty="0"/>
              <a:t>Binārā meklēšana</a:t>
            </a:r>
            <a:r>
              <a:rPr lang="lv-LV" dirty="0"/>
              <a:t>: Izmanto sakārtotā masīvā, Tiek atzīmēts vidējais elements, lai tas atbilstu meklētajam elementam. </a:t>
            </a:r>
          </a:p>
          <a:p>
            <a:r>
              <a:rPr lang="lv-LV" dirty="0"/>
              <a:t>Ja nē, masīvs tiek sadalīts divās daļās. Ja meklējamais elements ir lielāks par vidējo elementu, tiek meklēta tikai masīva labā daļa un otrādi.</a:t>
            </a:r>
          </a:p>
          <a:p>
            <a:r>
              <a:rPr lang="lv-LV" dirty="0"/>
              <a:t> Ja elementa nav, tad masīva nav tādas vērtības, kuras vēlējāties.</a:t>
            </a:r>
          </a:p>
          <a:p>
            <a:endParaRPr lang="lv-LV" dirty="0"/>
          </a:p>
          <a:p>
            <a:endParaRPr lang="lv-LV" dirty="0"/>
          </a:p>
        </p:txBody>
      </p:sp>
    </p:spTree>
    <p:extLst>
      <p:ext uri="{BB962C8B-B14F-4D97-AF65-F5344CB8AC3E}">
        <p14:creationId xmlns:p14="http://schemas.microsoft.com/office/powerpoint/2010/main" val="830788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372F4-75B2-FB04-B815-22C89424D852}"/>
              </a:ext>
            </a:extLst>
          </p:cNvPr>
          <p:cNvSpPr>
            <a:spLocks noGrp="1"/>
          </p:cNvSpPr>
          <p:nvPr>
            <p:ph type="title"/>
          </p:nvPr>
        </p:nvSpPr>
        <p:spPr/>
        <p:txBody>
          <a:bodyPr/>
          <a:lstStyle/>
          <a:p>
            <a:r>
              <a:rPr lang="lv-LV" dirty="0"/>
              <a:t>Lineāra meklēšanas piemērs</a:t>
            </a:r>
          </a:p>
        </p:txBody>
      </p:sp>
      <p:pic>
        <p:nvPicPr>
          <p:cNvPr id="4" name="Picture 3">
            <a:extLst>
              <a:ext uri="{FF2B5EF4-FFF2-40B4-BE49-F238E27FC236}">
                <a16:creationId xmlns:a16="http://schemas.microsoft.com/office/drawing/2014/main" id="{A70DC8F4-C262-1410-5074-DC11CF52EE00}"/>
              </a:ext>
            </a:extLst>
          </p:cNvPr>
          <p:cNvPicPr>
            <a:picLocks noChangeAspect="1"/>
          </p:cNvPicPr>
          <p:nvPr/>
        </p:nvPicPr>
        <p:blipFill>
          <a:blip r:embed="rId2"/>
          <a:stretch>
            <a:fillRect/>
          </a:stretch>
        </p:blipFill>
        <p:spPr>
          <a:xfrm>
            <a:off x="1314929" y="1281460"/>
            <a:ext cx="6998561" cy="5509626"/>
          </a:xfrm>
          <a:prstGeom prst="rect">
            <a:avLst/>
          </a:prstGeom>
        </p:spPr>
      </p:pic>
      <p:pic>
        <p:nvPicPr>
          <p:cNvPr id="5" name="Picture 4">
            <a:extLst>
              <a:ext uri="{FF2B5EF4-FFF2-40B4-BE49-F238E27FC236}">
                <a16:creationId xmlns:a16="http://schemas.microsoft.com/office/drawing/2014/main" id="{AD8A5AAC-DF69-0599-E151-CB74E847A782}"/>
              </a:ext>
            </a:extLst>
          </p:cNvPr>
          <p:cNvPicPr>
            <a:picLocks noChangeAspect="1"/>
          </p:cNvPicPr>
          <p:nvPr/>
        </p:nvPicPr>
        <p:blipFill>
          <a:blip r:embed="rId3"/>
          <a:stretch>
            <a:fillRect/>
          </a:stretch>
        </p:blipFill>
        <p:spPr>
          <a:xfrm>
            <a:off x="9209087" y="3349130"/>
            <a:ext cx="2811256" cy="606578"/>
          </a:xfrm>
          <a:prstGeom prst="rect">
            <a:avLst/>
          </a:prstGeom>
        </p:spPr>
      </p:pic>
      <p:sp>
        <p:nvSpPr>
          <p:cNvPr id="6" name="Content Placeholder 2">
            <a:extLst>
              <a:ext uri="{FF2B5EF4-FFF2-40B4-BE49-F238E27FC236}">
                <a16:creationId xmlns:a16="http://schemas.microsoft.com/office/drawing/2014/main" id="{8E9193BF-1EA6-754D-B652-2F15C113AFA6}"/>
              </a:ext>
            </a:extLst>
          </p:cNvPr>
          <p:cNvSpPr txBox="1">
            <a:spLocks/>
          </p:cNvSpPr>
          <p:nvPr/>
        </p:nvSpPr>
        <p:spPr>
          <a:xfrm>
            <a:off x="9157290" y="2931695"/>
            <a:ext cx="1577203" cy="440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lv-LV" dirty="0"/>
              <a:t>Rezultāts:</a:t>
            </a:r>
          </a:p>
        </p:txBody>
      </p:sp>
      <p:pic>
        <p:nvPicPr>
          <p:cNvPr id="7" name="Picture 6">
            <a:extLst>
              <a:ext uri="{FF2B5EF4-FFF2-40B4-BE49-F238E27FC236}">
                <a16:creationId xmlns:a16="http://schemas.microsoft.com/office/drawing/2014/main" id="{1F88D405-48F3-75CF-C829-EC59E94866CE}"/>
              </a:ext>
            </a:extLst>
          </p:cNvPr>
          <p:cNvPicPr>
            <a:picLocks noChangeAspect="1"/>
          </p:cNvPicPr>
          <p:nvPr/>
        </p:nvPicPr>
        <p:blipFill>
          <a:blip r:embed="rId4"/>
          <a:stretch>
            <a:fillRect/>
          </a:stretch>
        </p:blipFill>
        <p:spPr>
          <a:xfrm>
            <a:off x="9209086" y="4141591"/>
            <a:ext cx="2628505" cy="606578"/>
          </a:xfrm>
          <a:prstGeom prst="rect">
            <a:avLst/>
          </a:prstGeom>
        </p:spPr>
      </p:pic>
    </p:spTree>
    <p:extLst>
      <p:ext uri="{BB962C8B-B14F-4D97-AF65-F5344CB8AC3E}">
        <p14:creationId xmlns:p14="http://schemas.microsoft.com/office/powerpoint/2010/main" val="1871369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F305B-5572-5073-B53E-51D6F2AC3902}"/>
              </a:ext>
            </a:extLst>
          </p:cNvPr>
          <p:cNvSpPr>
            <a:spLocks noGrp="1"/>
          </p:cNvSpPr>
          <p:nvPr>
            <p:ph type="title"/>
          </p:nvPr>
        </p:nvSpPr>
        <p:spPr/>
        <p:txBody>
          <a:bodyPr/>
          <a:lstStyle/>
          <a:p>
            <a:r>
              <a:rPr lang="lv-LV" dirty="0"/>
              <a:t>Binārā meklēšanas piemērs</a:t>
            </a:r>
          </a:p>
        </p:txBody>
      </p:sp>
      <p:pic>
        <p:nvPicPr>
          <p:cNvPr id="4" name="Picture 3">
            <a:extLst>
              <a:ext uri="{FF2B5EF4-FFF2-40B4-BE49-F238E27FC236}">
                <a16:creationId xmlns:a16="http://schemas.microsoft.com/office/drawing/2014/main" id="{818269B9-5973-FF47-D54C-904A8B8A8395}"/>
              </a:ext>
            </a:extLst>
          </p:cNvPr>
          <p:cNvPicPr>
            <a:picLocks noChangeAspect="1"/>
          </p:cNvPicPr>
          <p:nvPr/>
        </p:nvPicPr>
        <p:blipFill>
          <a:blip r:embed="rId2"/>
          <a:stretch>
            <a:fillRect/>
          </a:stretch>
        </p:blipFill>
        <p:spPr>
          <a:xfrm>
            <a:off x="8513762" y="3716629"/>
            <a:ext cx="2990850" cy="733425"/>
          </a:xfrm>
          <a:prstGeom prst="rect">
            <a:avLst/>
          </a:prstGeom>
        </p:spPr>
      </p:pic>
      <p:pic>
        <p:nvPicPr>
          <p:cNvPr id="5" name="Picture 4">
            <a:extLst>
              <a:ext uri="{FF2B5EF4-FFF2-40B4-BE49-F238E27FC236}">
                <a16:creationId xmlns:a16="http://schemas.microsoft.com/office/drawing/2014/main" id="{AE9F822C-9738-2EF6-4322-F7687BF244A8}"/>
              </a:ext>
            </a:extLst>
          </p:cNvPr>
          <p:cNvPicPr>
            <a:picLocks noChangeAspect="1"/>
          </p:cNvPicPr>
          <p:nvPr/>
        </p:nvPicPr>
        <p:blipFill>
          <a:blip r:embed="rId3"/>
          <a:stretch>
            <a:fillRect/>
          </a:stretch>
        </p:blipFill>
        <p:spPr>
          <a:xfrm>
            <a:off x="2277989" y="1227353"/>
            <a:ext cx="5959520" cy="4202420"/>
          </a:xfrm>
          <a:prstGeom prst="rect">
            <a:avLst/>
          </a:prstGeom>
        </p:spPr>
      </p:pic>
      <p:pic>
        <p:nvPicPr>
          <p:cNvPr id="6" name="Picture 5">
            <a:extLst>
              <a:ext uri="{FF2B5EF4-FFF2-40B4-BE49-F238E27FC236}">
                <a16:creationId xmlns:a16="http://schemas.microsoft.com/office/drawing/2014/main" id="{5F891259-6B62-E1FF-5DE9-1D2B1826C424}"/>
              </a:ext>
            </a:extLst>
          </p:cNvPr>
          <p:cNvPicPr>
            <a:picLocks noChangeAspect="1"/>
          </p:cNvPicPr>
          <p:nvPr/>
        </p:nvPicPr>
        <p:blipFill>
          <a:blip r:embed="rId4"/>
          <a:stretch>
            <a:fillRect/>
          </a:stretch>
        </p:blipFill>
        <p:spPr>
          <a:xfrm>
            <a:off x="2277988" y="5429773"/>
            <a:ext cx="5959521" cy="1428227"/>
          </a:xfrm>
          <a:prstGeom prst="rect">
            <a:avLst/>
          </a:prstGeom>
        </p:spPr>
      </p:pic>
      <p:sp>
        <p:nvSpPr>
          <p:cNvPr id="7" name="Content Placeholder 2">
            <a:extLst>
              <a:ext uri="{FF2B5EF4-FFF2-40B4-BE49-F238E27FC236}">
                <a16:creationId xmlns:a16="http://schemas.microsoft.com/office/drawing/2014/main" id="{DF54E9BD-538B-5CF7-8419-EB4EC49ABAD8}"/>
              </a:ext>
            </a:extLst>
          </p:cNvPr>
          <p:cNvSpPr txBox="1">
            <a:spLocks/>
          </p:cNvSpPr>
          <p:nvPr/>
        </p:nvSpPr>
        <p:spPr>
          <a:xfrm>
            <a:off x="8513762" y="3227010"/>
            <a:ext cx="1577203" cy="440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lv-LV" dirty="0"/>
              <a:t>Rezultāts:</a:t>
            </a:r>
          </a:p>
        </p:txBody>
      </p:sp>
    </p:spTree>
    <p:extLst>
      <p:ext uri="{BB962C8B-B14F-4D97-AF65-F5344CB8AC3E}">
        <p14:creationId xmlns:p14="http://schemas.microsoft.com/office/powerpoint/2010/main" val="1156035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7D232-99E4-699F-0624-42D6FC6D6F29}"/>
              </a:ext>
            </a:extLst>
          </p:cNvPr>
          <p:cNvSpPr>
            <a:spLocks noGrp="1"/>
          </p:cNvSpPr>
          <p:nvPr>
            <p:ph type="title"/>
          </p:nvPr>
        </p:nvSpPr>
        <p:spPr/>
        <p:txBody>
          <a:bodyPr/>
          <a:lstStyle/>
          <a:p>
            <a:r>
              <a:rPr lang="lv-LV" dirty="0"/>
              <a:t>Viendimensiju masīva kārtošana</a:t>
            </a:r>
          </a:p>
        </p:txBody>
      </p:sp>
      <p:sp>
        <p:nvSpPr>
          <p:cNvPr id="3" name="Content Placeholder 2">
            <a:extLst>
              <a:ext uri="{FF2B5EF4-FFF2-40B4-BE49-F238E27FC236}">
                <a16:creationId xmlns:a16="http://schemas.microsoft.com/office/drawing/2014/main" id="{47DE8851-1539-2E1A-C41E-D1877A217577}"/>
              </a:ext>
            </a:extLst>
          </p:cNvPr>
          <p:cNvSpPr>
            <a:spLocks noGrp="1"/>
          </p:cNvSpPr>
          <p:nvPr>
            <p:ph idx="1"/>
          </p:nvPr>
        </p:nvSpPr>
        <p:spPr/>
        <p:txBody>
          <a:bodyPr/>
          <a:lstStyle/>
          <a:p>
            <a:r>
              <a:rPr lang="lv-LV" dirty="0"/>
              <a:t>Iebūvētais kārtošanas veids:</a:t>
            </a:r>
          </a:p>
          <a:p>
            <a:r>
              <a:rPr lang="lv-LV" b="1" dirty="0" err="1"/>
              <a:t>Arrays.sort</a:t>
            </a:r>
            <a:r>
              <a:rPr lang="lv-LV" b="1" dirty="0"/>
              <a:t>(); (Izmantojot </a:t>
            </a:r>
            <a:r>
              <a:rPr lang="lv-LV" b="1" dirty="0" err="1"/>
              <a:t>java.util.Arrays</a:t>
            </a:r>
            <a:r>
              <a:rPr lang="lv-LV" b="1" dirty="0"/>
              <a:t>) - </a:t>
            </a:r>
            <a:r>
              <a:rPr lang="lv-LV" dirty="0"/>
              <a:t>Tā kārtošanai izmanto </a:t>
            </a:r>
            <a:r>
              <a:rPr lang="lv-LV" dirty="0" err="1"/>
              <a:t>Dual-Pivot</a:t>
            </a:r>
            <a:r>
              <a:rPr lang="lv-LV" dirty="0"/>
              <a:t> </a:t>
            </a:r>
            <a:r>
              <a:rPr lang="lv-LV" dirty="0" err="1"/>
              <a:t>Quicksort</a:t>
            </a:r>
            <a:r>
              <a:rPr lang="lv-LV" dirty="0"/>
              <a:t> algoritmu. Tā ir statiska metode, kas </a:t>
            </a:r>
            <a:r>
              <a:rPr lang="lv-LV" dirty="0" err="1"/>
              <a:t>parsē</a:t>
            </a:r>
            <a:r>
              <a:rPr lang="lv-LV" dirty="0"/>
              <a:t> masīvu kā parametru un neko neatgriež. Mēs varam to izsaukt tieši, izmantojot klases nosaukumu. Tas pieņem </a:t>
            </a:r>
            <a:r>
              <a:rPr lang="lv-LV" dirty="0" err="1"/>
              <a:t>int</a:t>
            </a:r>
            <a:r>
              <a:rPr lang="lv-LV" dirty="0"/>
              <a:t>, </a:t>
            </a:r>
            <a:r>
              <a:rPr lang="lv-LV" dirty="0" err="1"/>
              <a:t>float</a:t>
            </a:r>
            <a:r>
              <a:rPr lang="lv-LV" dirty="0"/>
              <a:t>, </a:t>
            </a:r>
            <a:r>
              <a:rPr lang="lv-LV" dirty="0" err="1"/>
              <a:t>double</a:t>
            </a:r>
            <a:r>
              <a:rPr lang="lv-LV" dirty="0"/>
              <a:t>, </a:t>
            </a:r>
            <a:r>
              <a:rPr lang="lv-LV" dirty="0" err="1"/>
              <a:t>long</a:t>
            </a:r>
            <a:r>
              <a:rPr lang="lv-LV" dirty="0"/>
              <a:t>, </a:t>
            </a:r>
            <a:r>
              <a:rPr lang="lv-LV" dirty="0" err="1"/>
              <a:t>char</a:t>
            </a:r>
            <a:r>
              <a:rPr lang="lv-LV" dirty="0"/>
              <a:t>, baitu tipa masīvu.</a:t>
            </a:r>
            <a:endParaRPr lang="lv-LV" b="1" dirty="0"/>
          </a:p>
          <a:p>
            <a:r>
              <a:rPr lang="lv-LV" dirty="0"/>
              <a:t>Iebūvētais kārtošanas veids dilstošā secībā:</a:t>
            </a:r>
          </a:p>
          <a:p>
            <a:r>
              <a:rPr lang="lv-LV" b="1" dirty="0" err="1"/>
              <a:t>Arrays.sort</a:t>
            </a:r>
            <a:r>
              <a:rPr lang="lv-LV" b="1" dirty="0"/>
              <a:t>(</a:t>
            </a:r>
            <a:r>
              <a:rPr lang="lv-LV" b="1" dirty="0" err="1"/>
              <a:t>masivs</a:t>
            </a:r>
            <a:r>
              <a:rPr lang="lv-LV" b="1" dirty="0"/>
              <a:t>, </a:t>
            </a:r>
            <a:r>
              <a:rPr lang="lv-LV" b="1" dirty="0" err="1"/>
              <a:t>Collections.reverseOrder</a:t>
            </a:r>
            <a:r>
              <a:rPr lang="lv-LV" b="1" dirty="0"/>
              <a:t>()); </a:t>
            </a:r>
          </a:p>
          <a:p>
            <a:r>
              <a:rPr lang="lv-LV" b="1" dirty="0"/>
              <a:t>(Izmantojot </a:t>
            </a:r>
            <a:r>
              <a:rPr lang="lv-LV" b="1" dirty="0" err="1"/>
              <a:t>java.util.Collections</a:t>
            </a:r>
            <a:r>
              <a:rPr lang="lv-LV" b="1" dirty="0"/>
              <a:t>)</a:t>
            </a:r>
          </a:p>
          <a:p>
            <a:endParaRPr lang="lv-LV" b="1" dirty="0"/>
          </a:p>
          <a:p>
            <a:endParaRPr lang="lv-LV" dirty="0"/>
          </a:p>
          <a:p>
            <a:endParaRPr lang="lv-LV" dirty="0"/>
          </a:p>
        </p:txBody>
      </p:sp>
    </p:spTree>
    <p:extLst>
      <p:ext uri="{BB962C8B-B14F-4D97-AF65-F5344CB8AC3E}">
        <p14:creationId xmlns:p14="http://schemas.microsoft.com/office/powerpoint/2010/main" val="33748484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81</TotalTime>
  <Words>714</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vt:lpstr>
      <vt:lpstr>Century Gothic</vt:lpstr>
      <vt:lpstr>Wingdings 3</vt:lpstr>
      <vt:lpstr>Wisp</vt:lpstr>
      <vt:lpstr>«Sistēmu programmēšanas» Sesijas eksāmens </vt:lpstr>
      <vt:lpstr>Viendimensiju masīvi Java</vt:lpstr>
      <vt:lpstr>Kā izveidot masīvu?</vt:lpstr>
      <vt:lpstr>For-each cikls</vt:lpstr>
      <vt:lpstr>Piemērs ar for ciklu un for-each ciklu</vt:lpstr>
      <vt:lpstr>Elementu meklēšana viendimensiju masīvā</vt:lpstr>
      <vt:lpstr>Lineāra meklēšanas piemērs</vt:lpstr>
      <vt:lpstr>Binārā meklēšanas piemērs</vt:lpstr>
      <vt:lpstr>Viendimensiju masīva kārtošana</vt:lpstr>
      <vt:lpstr>Viendimensiju masīva kārtošanas algoritmi</vt:lpstr>
      <vt:lpstr>Bubble sort piemērs</vt:lpstr>
      <vt:lpstr>Selection sort piemērs</vt:lpstr>
      <vt:lpstr>Izvēlētie projekta izstrādes līdzekļi</vt:lpstr>
      <vt:lpstr>Patērētais laiks</vt:lpstr>
      <vt:lpstr>Sastaptajiem šķērsiem izstrādes laikā</vt:lpstr>
      <vt:lpstr>Apjoms koda rindās, testēšanas gaita</vt:lpstr>
      <vt:lpstr>Testa demonstrējums</vt:lpstr>
      <vt:lpstr>Avoti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«Sistēmu programmēšanas» Sesijas eksāmens </dc:title>
  <dc:creator>LPO</dc:creator>
  <cp:lastModifiedBy>LPO</cp:lastModifiedBy>
  <cp:revision>20</cp:revision>
  <dcterms:created xsi:type="dcterms:W3CDTF">2022-06-16T06:10:29Z</dcterms:created>
  <dcterms:modified xsi:type="dcterms:W3CDTF">2022-06-20T05:30:35Z</dcterms:modified>
</cp:coreProperties>
</file>