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2"/>
  </p:notesMasterIdLst>
  <p:handoutMasterIdLst>
    <p:handoutMasterId r:id="rId33"/>
  </p:handoutMasterIdLst>
  <p:sldIdLst>
    <p:sldId id="256" r:id="rId4"/>
    <p:sldId id="283" r:id="rId5"/>
    <p:sldId id="257" r:id="rId6"/>
    <p:sldId id="284" r:id="rId7"/>
    <p:sldId id="285" r:id="rId8"/>
    <p:sldId id="264" r:id="rId9"/>
    <p:sldId id="265" r:id="rId10"/>
    <p:sldId id="266" r:id="rId11"/>
    <p:sldId id="286" r:id="rId12"/>
    <p:sldId id="287" r:id="rId13"/>
    <p:sldId id="288" r:id="rId14"/>
    <p:sldId id="289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0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CD1C9932-2FEA-4DB1-90CA-D86FEE928D1E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008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fld id="{FEC15AFE-5939-4D76-A310-23286AA8C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" pitchFamily="18"/>
        <a:ea typeface="Arial Unicode MS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212B85BE-8A58-4B46-AD3D-9EBCAE241B53}" type="slidenum">
              <a:t>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F95142E-B59F-49BE-A7A6-5C8CBD2A50A0}" type="slidenum"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97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C4ADCC2D-5451-43E8-9424-8D2943357419}" type="slidenum">
              <a:t>11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D54215A-8E9D-4E11-AC34-379FBAA48975}" type="slidenum">
              <a:t>11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186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C5F1760B-55C8-4E05-8BBC-0D5780A20314}" type="slidenum">
              <a:t>12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1FB3FA2-4BA4-4AB5-BAE8-15ACAC5E7F84}" type="slidenum">
              <a:t>12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095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34E68730-E0FB-4370-9FCF-33B9600BF7F8}" type="slidenum">
              <a:t>13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7151AE8-031C-4A21-A09B-D5D6D9B3975A}" type="slidenum">
              <a:t>13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8441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D83E250-06E3-42AF-8764-607080E6F7F5}" type="slidenum">
              <a:t>14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73AC999-9252-4B83-AE24-9D399AA3501B}" type="slidenum">
              <a:t>14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013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5733C99F-FAD0-415B-BEA1-CE7BD0CE0A08}" type="slidenum">
              <a:t>15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46711AD-6C13-4500-B021-E5A5D730A16C}" type="slidenum">
              <a:t>15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780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44FCC97D-D64E-457B-A647-6D82C7F0AF89}" type="slidenum">
              <a:t>16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67F94ED-47F6-4E81-8881-FAE748D98066}" type="slidenum">
              <a:t>16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2046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FDDF94E7-B336-4C3C-8B35-080872512624}" type="slidenum">
              <a:t>17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C61E83D-1A11-41DB-BB40-CA25AC2C6BC0}" type="slidenum">
              <a:t>17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77811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DFB9CC5D-2B77-420A-B285-939FACBF710B}" type="slidenum">
              <a:t>18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202EB46-769E-4794-88A0-9F1E2A731F4C}" type="slidenum">
              <a:t>18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350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1F56C800-38A0-4337-8E5A-2AC6D76CC6B6}" type="slidenum">
              <a:t>19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09BAF1-8678-4F87-B88F-F6E66B493D5D}" type="slidenum">
              <a:t>19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447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30042DB6-5EC2-463E-864B-D87CFEB7E5C4}" type="slidenum">
              <a:t>21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4710291-D998-4EEA-A732-A914BBE9B303}" type="slidenum">
              <a:t>21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2675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93BC57E6-E9D1-4563-A693-72FED8504805}" type="slidenum">
              <a:t>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3998327-5682-4A54-BA18-167A5C67A623}" type="slidenum">
              <a:t>3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8549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2835293-FA16-4CFC-9030-294D4E72DFC6}" type="slidenum">
              <a:t>22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6910D17-050B-48BE-8F86-25BB00E6206F}" type="slidenum">
              <a:t>22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20133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79A8937C-FDF6-45A1-B105-897FA1871A9A}" type="slidenum">
              <a:t>23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C7D7A6A-82FA-4B53-87A3-4A12B3A0B1E7}" type="slidenum">
              <a:t>23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313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25434D8D-5C5A-4899-B6AC-73889861D2A4}" type="slidenum">
              <a:t>24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2C3D2A7-9A28-4A00-87E9-EA3F2686DB18}" type="slidenum">
              <a:t>24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134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F14C94A7-A04A-49CE-A017-8B5289FAC99B}" type="slidenum">
              <a:t>25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5AC4D6F-4967-47F5-B208-D06012129197}" type="slidenum">
              <a:t>25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710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C92865D7-9A39-468B-B3DB-48D3ED9B2EE3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040"/>
            <a:ext cx="5486040" cy="4114800"/>
          </a:xfrm>
        </p:spPr>
        <p:txBody>
          <a:bodyPr>
            <a:spAutoFit/>
          </a:bodyPr>
          <a:lstStyle/>
          <a:p>
            <a:pPr marL="21600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28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E187338-6174-4B80-8B64-AFA1A1791E90}" type="slidenum">
              <a:t>27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2D51A00-BD04-47D3-94D4-DCCE9F43834B}" type="slidenum">
              <a:t>27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621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0546CB0-19F1-4627-A769-49582A9E6DB2}" type="slidenum">
              <a:t>28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F360890-448A-47FC-8534-0BAFA70005C1}" type="slidenum">
              <a:t>28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033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CCD9EDA-9F37-4BE8-98E5-763DF17A4052}" type="slidenum">
              <a:t>4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13F84C3-6C30-4D83-9FFC-5BD2FB33C76F}" type="slidenum">
              <a:t>4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375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B2D94FB4-593D-4391-9378-7207A96FFAEA}" type="slidenum">
              <a:t>5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307F3CA3-9582-4F66-BB9B-AAD6B66CE998}" type="slidenum">
              <a:t>5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6934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33E3B4A2-3403-4035-B9AA-AA31EDF29C97}" type="slidenum">
              <a:t>6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642FA6B-4C0E-4D03-AEE6-5D3C3A908A5D}" type="slidenum">
              <a:t>6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266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BA4370A-C465-4BF7-A298-829854E8E223}" type="slidenum">
              <a:t>7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DDD465C-E4B6-4346-92CE-30B7F4193DEE}" type="slidenum">
              <a:t>7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05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2B31B57C-7C48-4F47-87A1-AC8ABCA6DB2F}" type="slidenum">
              <a:t>8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C772E22-FB1C-4DAC-9567-6E2FF952A788}" type="slidenum">
              <a:t>8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973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5D6CC200-DB9D-4DD8-A480-82F4196808F7}" type="slidenum">
              <a:t>9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D172517-B39D-48A3-A86C-9D0D822DD01C}" type="slidenum">
              <a:t>9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06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1B773426-AF55-46AB-B791-C0795B5DF809}" type="slidenum">
              <a:t>10</a:t>
            </a:fld>
            <a:endParaRPr lang="en-US"/>
          </a:p>
        </p:txBody>
      </p:sp>
      <p:sp>
        <p:nvSpPr>
          <p:cNvPr id="2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32491A2-82BB-485B-B776-FDF50BD4557E}" type="slidenum">
              <a:t>10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45720" rIns="91440" bIns="45720" anchor="t" anchorCtr="0">
            <a:spAutoFit/>
          </a:bodyPr>
          <a:lstStyle/>
          <a:p>
            <a:pPr marL="216000" lvl="0" indent="-216000">
              <a:tabLst/>
            </a:pPr>
            <a:endParaRPr lang="en-US" sz="20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72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1C51CC36-3E57-4777-A8D2-8A343EA73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DB33EDCC-033E-4262-88B3-0DAB3564D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F395106C-E351-4434-AEEA-15909AE404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64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4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2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93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A983F8C3-9F39-4A12-A978-5C19C0DD04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6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11601-DFB7-48F7-89AA-891F4CC09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81796-47F0-49BF-AA18-270E9B640B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A5C634-E3D8-4AD5-A0BD-B5D5B115CB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286D-C7BA-4B9F-9136-6E99E92E38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6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44C5C6-7CC1-4A09-B77B-C5378F9EE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A1BAB5-E27D-43C0-8875-0096B3DC5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130AD3-CF91-4365-952E-FA6F20EFEF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0A406E3C-A2F2-4032-87D1-3BEDF6B8D7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4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F8582-6E47-452D-BA48-51C3CFD533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768BF1-3FFA-45FB-8C25-055AA9CC18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60E4C-DA24-4DE6-AB45-5E01B9C09E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6E1A27-D59D-4622-850E-3244517AB0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962699F8-2850-4321-BAAF-5FF405D627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76E856BF-0807-43AB-B6D8-28F214B7B1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C27A7091-D279-40E6-9134-AA18B225B8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3E15C4AC-3019-4613-884C-1A52D11C90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029FFDB1-2DD2-4A15-8C50-2529E5E038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Copyright © 2009 Addison-Wesley.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1-</a:t>
            </a:r>
            <a:fld id="{09322BEB-7573-4656-82BA-CD4CBA5135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120" y="380520"/>
            <a:ext cx="8153640" cy="11433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120" y="1600200"/>
            <a:ext cx="8153640" cy="45723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685799" y="5880240"/>
            <a:ext cx="4191120" cy="82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6933960" y="6246000"/>
            <a:ext cx="1904760" cy="4597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2400" b="0" i="0" u="none" strike="noStrike" baseline="0"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defRPr>
            </a:lvl1pPr>
          </a:lstStyle>
          <a:p>
            <a:pPr lvl="0"/>
            <a:r>
              <a:rPr lang="en-US"/>
              <a:t>1-</a:t>
            </a:r>
            <a:fld id="{2014B6E3-A1E6-48B0-9C67-324F67EB494F}" type="slidenum">
              <a:t>‹#›</a:t>
            </a:fld>
            <a:endParaRPr lang="en-US"/>
          </a:p>
        </p:txBody>
      </p:sp>
      <p:sp>
        <p:nvSpPr>
          <p:cNvPr id="6" name="Line 6"/>
          <p:cNvSpPr/>
          <p:nvPr/>
        </p:nvSpPr>
        <p:spPr>
          <a:xfrm>
            <a:off x="609480" y="1523880"/>
            <a:ext cx="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7" name="Line 7"/>
          <p:cNvSpPr/>
          <p:nvPr/>
        </p:nvSpPr>
        <p:spPr>
          <a:xfrm>
            <a:off x="609480" y="1219320"/>
            <a:ext cx="8153640" cy="0"/>
          </a:xfrm>
          <a:prstGeom prst="line">
            <a:avLst/>
          </a:prstGeom>
          <a:noFill/>
          <a:ln w="57240">
            <a:solidFill>
              <a:srgbClr val="CC33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baseline="0">
          <a:ln>
            <a:noFill/>
          </a:ln>
          <a:solidFill>
            <a:srgbClr val="666699"/>
          </a:solidFill>
          <a:latin typeface="Lucida Sans Unicode" pitchFamily="34"/>
          <a:cs typeface="Lucida Sans Unicode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800" b="0" i="0" u="none" strike="noStrike" baseline="0">
          <a:ln>
            <a:noFill/>
          </a:ln>
          <a:solidFill>
            <a:srgbClr val="333399"/>
          </a:solidFill>
          <a:latin typeface="Lucida Sans Unicode" pitchFamily="34"/>
          <a:cs typeface="Lucida Sans Unicode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/>
          <p:nvPr/>
        </p:nvSpPr>
        <p:spPr>
          <a:xfrm>
            <a:off x="6077880" y="6564240"/>
            <a:ext cx="155088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Lucida Sans Unicode" pitchFamily="34"/>
                <a:cs typeface="Lucida Sans Unicode" pitchFamily="34"/>
              </a:rPr>
              <a:t>ISBN </a:t>
            </a: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Lucida Sans Unicode" pitchFamily="34"/>
                <a:cs typeface="Lucida Sans Unicode" pitchFamily="34"/>
              </a:rPr>
              <a:t>0-321-49362-1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4114800" y="533520"/>
            <a:ext cx="5029200" cy="59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609120" y="380520"/>
            <a:ext cx="8153640" cy="11433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09120" y="1600200"/>
            <a:ext cx="8153640" cy="45723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kern="1200" baseline="0">
          <a:ln>
            <a:noFill/>
          </a:ln>
          <a:solidFill>
            <a:srgbClr val="666699"/>
          </a:solidFill>
          <a:latin typeface="Lucida Sans Unicode" pitchFamily="34"/>
          <a:cs typeface="Lucida Sans Unicode" pitchFamily="34"/>
        </a:defRPr>
      </a:lvl1pPr>
    </p:titleStyle>
    <p:bodyStyle>
      <a:lvl1pPr marL="0" marR="0" indent="0" algn="l" rtl="0" hangingPunct="0">
        <a:lnSpc>
          <a:spcPct val="100000"/>
        </a:lnSpc>
        <a:spcBef>
          <a:spcPts val="6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800" b="0" i="0" u="none" strike="noStrike" kern="1200" baseline="0">
          <a:ln>
            <a:noFill/>
          </a:ln>
          <a:solidFill>
            <a:srgbClr val="333399"/>
          </a:solidFill>
          <a:latin typeface="Lucida Sans Unicode" pitchFamily="34"/>
          <a:cs typeface="Lucida Sans Unicode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>
                <a:solidFill>
                  <a:srgbClr val="FFFFFF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960" y="6247440"/>
            <a:ext cx="289836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CA0E477-6A96-46F1-8C60-44DBE7731AB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p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6240" y="700320"/>
            <a:ext cx="8229240" cy="144655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FFFF00"/>
                </a:solidFill>
                <a:latin typeface="Bitstream Vera Sans" pitchFamily="34"/>
              </a:rPr>
              <a:t>Chapter_4</a:t>
            </a:r>
            <a:br>
              <a:rPr lang="en-US" b="1" dirty="0" smtClean="0">
                <a:solidFill>
                  <a:srgbClr val="FFFF00"/>
                </a:solidFill>
                <a:latin typeface="Bitstream Vera Sans" pitchFamily="34"/>
              </a:rPr>
            </a:br>
            <a:r>
              <a:rPr lang="en-US" b="1" dirty="0" smtClean="0">
                <a:solidFill>
                  <a:srgbClr val="FFFF00"/>
                </a:solidFill>
                <a:latin typeface="Bitstream Vera Sans" pitchFamily="34"/>
              </a:rPr>
              <a:t>Lexical </a:t>
            </a:r>
            <a:r>
              <a:rPr lang="en-US" b="1" dirty="0">
                <a:solidFill>
                  <a:srgbClr val="FFFF00"/>
                </a:solidFill>
                <a:latin typeface="Bitstream Vera Sans" pitchFamily="34"/>
              </a:rPr>
              <a:t>and Syntax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4381" y="6231374"/>
            <a:ext cx="4598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i="1" dirty="0" smtClean="0">
                <a:solidFill>
                  <a:srgbClr val="FFFF00"/>
                </a:solidFill>
              </a:rPr>
              <a:t>CS 4308 - Concepts of Programming Languages</a:t>
            </a:r>
            <a:endParaRPr lang="en-US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DF1CA69F-FA51-404D-B1A4-C76BFB9E5118}" type="slidenum">
              <a:t>10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Advantages of Using BNF to Describe Syntax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2011680"/>
            <a:ext cx="8229240" cy="3226524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Provides a clear and concise syntax description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The parser can be based directly on the BNF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Parsers based on BNF are easy to maintain</a:t>
            </a:r>
          </a:p>
        </p:txBody>
      </p:sp>
    </p:spTree>
    <p:extLst>
      <p:ext uri="{BB962C8B-B14F-4D97-AF65-F5344CB8AC3E}">
        <p14:creationId xmlns:p14="http://schemas.microsoft.com/office/powerpoint/2010/main" val="336502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A2A898FA-BF66-40BA-8F49-22203BFE28CF}" type="slidenum">
              <a:t>11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31076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sz="4000" b="1">
                <a:solidFill>
                  <a:srgbClr val="FFFF00"/>
                </a:solidFill>
                <a:latin typeface="Bitstream Vera Sans" pitchFamily="34"/>
              </a:rPr>
              <a:t>Reasons to Separate Lexical and Syntax Analysis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21140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Bitstream Vera Sans" pitchFamily="34"/>
              </a:rPr>
              <a:t>Simplicity</a:t>
            </a:r>
            <a:r>
              <a:rPr lang="en-US" dirty="0">
                <a:latin typeface="Bitstream Vera Sans" pitchFamily="34"/>
              </a:rPr>
              <a:t> - less complex approaches can be used for lexical analysis; separating them simplifies the parser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Bitstream Vera Sans" pitchFamily="34"/>
              </a:rPr>
              <a:t>Efficiency</a:t>
            </a:r>
            <a:r>
              <a:rPr lang="en-US" dirty="0">
                <a:solidFill>
                  <a:srgbClr val="FFFF00"/>
                </a:solidFill>
                <a:latin typeface="Bitstream Vera Sans" pitchFamily="34"/>
              </a:rPr>
              <a:t> </a:t>
            </a:r>
            <a:r>
              <a:rPr lang="en-US" dirty="0">
                <a:latin typeface="Bitstream Vera Sans" pitchFamily="34"/>
              </a:rPr>
              <a:t>- separation allows optimization of the lexical analyzer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FF00"/>
                </a:solidFill>
                <a:latin typeface="Bitstream Vera Sans" pitchFamily="34"/>
              </a:rPr>
              <a:t>Portability</a:t>
            </a:r>
            <a:r>
              <a:rPr lang="en-US" dirty="0">
                <a:solidFill>
                  <a:srgbClr val="FFFF00"/>
                </a:solidFill>
                <a:latin typeface="Bitstream Vera Sans" pitchFamily="34"/>
              </a:rPr>
              <a:t> </a:t>
            </a:r>
            <a:r>
              <a:rPr lang="en-US" dirty="0">
                <a:latin typeface="Bitstream Vera Sans" pitchFamily="34"/>
              </a:rPr>
              <a:t>- parts of the lexical analyzer may not be portable, but the parser always is portable</a:t>
            </a:r>
          </a:p>
        </p:txBody>
      </p:sp>
    </p:spTree>
    <p:extLst>
      <p:ext uri="{BB962C8B-B14F-4D97-AF65-F5344CB8AC3E}">
        <p14:creationId xmlns:p14="http://schemas.microsoft.com/office/powerpoint/2010/main" val="222172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D758F533-80C6-4EBA-9435-BAE5C1CF6FAA}" type="slidenum">
              <a:t>12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State Diagram Design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559" y="1373039"/>
            <a:ext cx="8229240" cy="499111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Bitstream Vera Sans" pitchFamily="34"/>
              </a:rPr>
              <a:t>A naïve state diagram would have a transition from every state on every character in the source language - such a diagram would be very large!</a:t>
            </a:r>
          </a:p>
          <a:p>
            <a:pPr marL="457200" lvl="0" indent="-457200" hangingPunct="1"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Bitstream Vera Sans" pitchFamily="34"/>
              </a:rPr>
              <a:t>State diagram – directed graph (digraph)</a:t>
            </a:r>
          </a:p>
          <a:p>
            <a:pPr marL="800100" lvl="2" indent="-34290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Nodes – states</a:t>
            </a:r>
          </a:p>
          <a:p>
            <a:pPr marL="800100" lvl="2" indent="-34290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Edges – characters causing transitions</a:t>
            </a:r>
          </a:p>
          <a:p>
            <a:pPr marL="457200" lvl="0" indent="-457200" hangingPunct="1"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Bitstream Vera Sans" pitchFamily="34"/>
              </a:rPr>
              <a:t>Representation of finite automata</a:t>
            </a:r>
          </a:p>
          <a:p>
            <a:pPr marL="457200" lvl="0" indent="-457200" hangingPunct="1"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Bitstream Vera Sans" pitchFamily="34"/>
              </a:rPr>
              <a:t>Used to recognize regular languages – generated by regular grammar</a:t>
            </a:r>
          </a:p>
        </p:txBody>
      </p:sp>
    </p:spTree>
    <p:extLst>
      <p:ext uri="{BB962C8B-B14F-4D97-AF65-F5344CB8AC3E}">
        <p14:creationId xmlns:p14="http://schemas.microsoft.com/office/powerpoint/2010/main" val="169605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at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3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345620" y="249421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 dirty="0">
                <a:solidFill>
                  <a:srgbClr val="FFFF00"/>
                </a:solidFill>
                <a:latin typeface="Bitstream Vera Sans" pitchFamily="34"/>
              </a:rPr>
              <a:t>State Diagram</a:t>
            </a:r>
          </a:p>
        </p:txBody>
      </p:sp>
      <p:pic>
        <p:nvPicPr>
          <p:cNvPr id="6" name="Picture 2" descr="Ch04fig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69" y="1486020"/>
            <a:ext cx="67119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760" y="1866899"/>
            <a:ext cx="20523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b="1" dirty="0" smtClean="0">
                <a:latin typeface="Verdana" panose="020B0604030504040204" pitchFamily="34" charset="0"/>
              </a:rPr>
              <a:t>Figure 4.1   </a:t>
            </a:r>
            <a:r>
              <a:rPr lang="en-US" altLang="en-US" dirty="0" smtClean="0">
                <a:latin typeface="Verdana" panose="020B0604030504040204" pitchFamily="34" charset="0"/>
              </a:rPr>
              <a:t>A state diagram to recognize names, parentheses, and arithmetic operators. </a:t>
            </a:r>
            <a:r>
              <a:rPr lang="en-US" dirty="0"/>
              <a:t>The state diagram </a:t>
            </a:r>
            <a:r>
              <a:rPr lang="en-US" dirty="0" smtClean="0"/>
              <a:t>describes </a:t>
            </a:r>
            <a:r>
              <a:rPr lang="en-US" dirty="0"/>
              <a:t>the patterns for our tokens. </a:t>
            </a:r>
            <a:r>
              <a:rPr lang="en-US" dirty="0" smtClean="0"/>
              <a:t>It includes </a:t>
            </a:r>
            <a:r>
              <a:rPr lang="en-US" dirty="0"/>
              <a:t>the actions required on each transition of the state diagram.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xical Analy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858000" y="617220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Lexical Analyzer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61772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342720" lvl="0" indent="-34272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</a:pPr>
            <a:r>
              <a:rPr lang="en-US" sz="2400">
                <a:latin typeface="Bitstream Vera Sans" pitchFamily="34"/>
              </a:rPr>
              <a:t>Implementation: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</a:pPr>
            <a:r>
              <a:rPr lang="en-US" sz="2400">
                <a:latin typeface="Bitstream Vera Sans" pitchFamily="34"/>
              </a:rPr>
              <a:t>  </a:t>
            </a:r>
            <a:r>
              <a:rPr lang="en-US" sz="1800">
                <a:latin typeface="Bitstream Vera Sans" pitchFamily="34"/>
                <a:cs typeface="Courier New" pitchFamily="49"/>
              </a:rPr>
              <a:t>front.c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</a:pPr>
            <a:endParaRPr lang="en-US" sz="2400">
              <a:latin typeface="Bitstream Vera Sans" pitchFamily="34"/>
            </a:endParaRPr>
          </a:p>
          <a:p>
            <a:pPr marL="342720" lvl="0" indent="-342720" hangingPunct="1">
              <a:spcBef>
                <a:spcPts val="598"/>
              </a:spcBef>
              <a:spcAft>
                <a:spcPts val="0"/>
              </a:spcAft>
            </a:pPr>
            <a:r>
              <a:rPr lang="en-US" sz="2400">
                <a:latin typeface="Bitstream Vera Sans" pitchFamily="34"/>
              </a:rPr>
              <a:t> - Following is the output of the lexical analyzer of</a:t>
            </a:r>
          </a:p>
          <a:p>
            <a:pPr marL="342720" lvl="0" indent="-342720" hangingPunct="1">
              <a:spcBef>
                <a:spcPts val="448"/>
              </a:spcBef>
              <a:spcAft>
                <a:spcPts val="0"/>
              </a:spcAft>
            </a:pPr>
            <a:r>
              <a:rPr lang="en-US" sz="2400">
                <a:latin typeface="Bitstream Vera Sans" pitchFamily="34"/>
              </a:rPr>
              <a:t>   </a:t>
            </a:r>
            <a:r>
              <a:rPr lang="en-US" sz="1800">
                <a:latin typeface="Bitstream Vera Sans" pitchFamily="34"/>
                <a:cs typeface="Courier New" pitchFamily="49"/>
              </a:rPr>
              <a:t>front.c</a:t>
            </a:r>
            <a:r>
              <a:rPr lang="en-US" sz="2400">
                <a:latin typeface="Bitstream Vera Sans" pitchFamily="34"/>
              </a:rPr>
              <a:t> when used on </a:t>
            </a:r>
            <a:r>
              <a:rPr lang="en-US" sz="1800">
                <a:latin typeface="Bitstream Vera Sans" pitchFamily="34"/>
                <a:cs typeface="Courier New" pitchFamily="49"/>
              </a:rPr>
              <a:t>(sum + 47) / total</a:t>
            </a:r>
          </a:p>
          <a:p>
            <a:pPr marL="342720" lvl="0" indent="-342720" hangingPunct="1">
              <a:spcBef>
                <a:spcPts val="598"/>
              </a:spcBef>
              <a:spcAft>
                <a:spcPts val="0"/>
              </a:spcAft>
            </a:pPr>
            <a:endParaRPr lang="en-US" sz="2400">
              <a:latin typeface="Bitstream Vera Sans" pitchFamily="34"/>
            </a:endParaRP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25 Next lexeme is (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11 Next lexeme is sum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21 Next lexeme is +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10 Next lexeme is 47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26 Next lexeme is )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24 Next lexeme is /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11 Next lexeme is total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200">
                <a:latin typeface="Bitstream Vera Sans" pitchFamily="34"/>
                <a:cs typeface="Courier New" pitchFamily="49"/>
              </a:rPr>
              <a:t>Next token is: -1 Next lexeme is EOF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Parsing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The Parsing Problem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55600" y="965022"/>
            <a:ext cx="8229240" cy="5283498"/>
          </a:xfrm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en-US" dirty="0"/>
              <a:t>The part of the process of analyzing syntax that is referred to as </a:t>
            </a:r>
            <a:r>
              <a:rPr lang="en-US" i="1" dirty="0">
                <a:solidFill>
                  <a:srgbClr val="FFFF00"/>
                </a:solidFill>
              </a:rPr>
              <a:t>syntax </a:t>
            </a:r>
            <a:r>
              <a:rPr lang="en-US" i="1" dirty="0" smtClean="0">
                <a:solidFill>
                  <a:srgbClr val="FFFF00"/>
                </a:solidFill>
              </a:rPr>
              <a:t>analysis </a:t>
            </a:r>
            <a:r>
              <a:rPr lang="en-US" dirty="0" smtClean="0"/>
              <a:t>is </a:t>
            </a:r>
            <a:r>
              <a:rPr lang="en-US" dirty="0"/>
              <a:t>often called </a:t>
            </a:r>
            <a:r>
              <a:rPr lang="en-US" b="1" dirty="0">
                <a:solidFill>
                  <a:srgbClr val="FFFF00"/>
                </a:solidFill>
              </a:rPr>
              <a:t>parsing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latin typeface="Bitstream Vera Sans" pitchFamily="34"/>
              </a:rPr>
              <a:t>Goals </a:t>
            </a:r>
            <a:r>
              <a:rPr lang="en-US" dirty="0">
                <a:latin typeface="Bitstream Vera Sans" pitchFamily="34"/>
              </a:rPr>
              <a:t>of the parser, given an input program: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Find all syntax errors; for each, produce an appropriate diagnostic message and recover quickly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Produce the parse tree, or at least a trace of the parse tree, for the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Parsing Problem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The Parsing Problem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198120"/>
            <a:ext cx="8229240" cy="5320944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Two categories of parsers</a:t>
            </a:r>
          </a:p>
          <a:p>
            <a:pPr marL="914400" lvl="2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FF00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" pitchFamily="34"/>
                <a:cs typeface="Tahoma" pitchFamily="2"/>
              </a:rPr>
              <a:t>Top down</a:t>
            </a:r>
            <a:r>
              <a:rPr lang="en-US" sz="2800" b="1" dirty="0">
                <a:solidFill>
                  <a:srgbClr val="FFFF00"/>
                </a:solidFill>
                <a:latin typeface="Bitstream Vera Sans" pitchFamily="34"/>
                <a:cs typeface="Tahoma" pitchFamily="2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- produce the parse tree, beginning at the </a:t>
            </a:r>
            <a:r>
              <a:rPr lang="en-US" sz="2800" dirty="0" smtClean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root </a:t>
            </a:r>
            <a:r>
              <a:rPr lang="en-US" sz="3200" dirty="0" smtClean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Order 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is that of a leftmost derivation</a:t>
            </a:r>
          </a:p>
          <a:p>
            <a:pPr marL="457200" lvl="2" indent="-457200">
              <a:spcBef>
                <a:spcPts val="524"/>
              </a:spcBef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Traces or builds the parse tree in preorder</a:t>
            </a:r>
          </a:p>
          <a:p>
            <a:pPr marL="914400" lvl="2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FF00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" pitchFamily="34"/>
                <a:cs typeface="Tahoma" pitchFamily="2"/>
              </a:rPr>
              <a:t>Bottom up</a:t>
            </a:r>
            <a:r>
              <a:rPr lang="en-US" sz="2800" b="1" dirty="0">
                <a:solidFill>
                  <a:srgbClr val="FFFF00"/>
                </a:solidFill>
                <a:latin typeface="Bitstream Vera Sans" pitchFamily="34"/>
                <a:cs typeface="Tahoma" pitchFamily="2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- produce the parse tree, beginning at the leaves</a:t>
            </a:r>
          </a:p>
          <a:p>
            <a:pPr marL="457200" lvl="2" indent="-457200">
              <a:spcBef>
                <a:spcPts val="524"/>
              </a:spcBef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Order is that of the reverse of a rightmost derivation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Useful parsers look only one token ahead in the input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The Parsing Problem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28420" y="1254760"/>
            <a:ext cx="8686800" cy="5095241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Bitstream Vera Sans" pitchFamily="34"/>
              </a:rPr>
              <a:t>Top-down Parsers</a:t>
            </a:r>
          </a:p>
          <a:p>
            <a:pPr marL="457200" lvl="1" indent="-45720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Given a sentential form, </a:t>
            </a:r>
            <a:r>
              <a:rPr lang="en-US" sz="3200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xA</a:t>
            </a:r>
            <a:r>
              <a:rPr lang="en-US" sz="3200" dirty="0">
                <a:solidFill>
                  <a:srgbClr val="FFFFFF"/>
                </a:solidFill>
                <a:latin typeface="Symbol" pitchFamily="18"/>
                <a:cs typeface="Tahoma" pitchFamily="2"/>
              </a:rPr>
              <a:t>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, the parser must choose the correct A-rule to get the next sentential form in the leftmost derivation, using only the first token produced by A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The most common top-down parsing algorithms: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Recursive descent - a coded implementation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LL parsers - table driven implementation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The Parsing Problem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43644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Bitstream Vera Sans" pitchFamily="34"/>
              </a:rPr>
              <a:t>Bottom-up parsers</a:t>
            </a:r>
          </a:p>
          <a:p>
            <a:pPr marL="457200" lvl="1" indent="-45720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Given a right sentential form, </a:t>
            </a:r>
            <a:r>
              <a:rPr lang="en-US" sz="3200" dirty="0">
                <a:solidFill>
                  <a:srgbClr val="FFFFFF"/>
                </a:solidFill>
                <a:latin typeface="Symbol" pitchFamily="18"/>
                <a:cs typeface="Tahoma" pitchFamily="2"/>
              </a:rPr>
              <a:t>,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determine what substring of </a:t>
            </a:r>
            <a:r>
              <a:rPr lang="en-US" sz="3200" dirty="0">
                <a:solidFill>
                  <a:srgbClr val="FFFFFF"/>
                </a:solidFill>
                <a:latin typeface="Symbol" pitchFamily="18"/>
                <a:cs typeface="Tahoma" pitchFamily="2"/>
              </a:rPr>
              <a:t>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is the right-hand side of the rule in the grammar that must be reduced to produce the previous sentential form in the right derivation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The most common bottom-up parsing algorithms are in the LR family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The Parsing Problem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841052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Bitstream Vera Sans" pitchFamily="34"/>
              </a:rPr>
              <a:t>The Complexity of Parsing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Parsers that work for any unambiguous grammar are complex and inefficient ( O(n</a:t>
            </a:r>
            <a:r>
              <a:rPr lang="en-US" sz="3200" baseline="300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3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), where n is the length of the input )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Compilers use parsers that only work for a subset of all unambiguous grammars, but do it in linear time ( O(n), where n is the length of the input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273240"/>
            <a:ext cx="8879840" cy="176892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Objectives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0" y="2042160"/>
            <a:ext cx="8229240" cy="4525920"/>
          </a:xfrm>
        </p:spPr>
        <p:txBody>
          <a:bodyPr/>
          <a:lstStyle/>
          <a:p>
            <a:r>
              <a:rPr lang="en-US" dirty="0"/>
              <a:t>4.1 Introduction</a:t>
            </a:r>
          </a:p>
          <a:p>
            <a:r>
              <a:rPr lang="en-US" dirty="0"/>
              <a:t>4.2 Lexical Analysis</a:t>
            </a:r>
          </a:p>
          <a:p>
            <a:r>
              <a:rPr lang="en-US" dirty="0"/>
              <a:t>4.3 The Parsing Problem</a:t>
            </a:r>
          </a:p>
          <a:p>
            <a:r>
              <a:rPr lang="en-US" dirty="0"/>
              <a:t>4.4 Recursive-Descent Parsing</a:t>
            </a:r>
          </a:p>
          <a:p>
            <a:r>
              <a:rPr lang="en-US" dirty="0"/>
              <a:t>4.5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76065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Bitstream Vera Sans" pitchFamily="34"/>
              </a:rPr>
              <a:t>Recursive-Descent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recursive-descent parser is so named because it consists of a collection </a:t>
            </a:r>
            <a:r>
              <a:rPr lang="en-US" dirty="0" smtClean="0"/>
              <a:t>of subprograms</a:t>
            </a:r>
            <a:r>
              <a:rPr lang="en-US" dirty="0"/>
              <a:t>, many of which are recursive, and it produces a parse tree </a:t>
            </a:r>
            <a:r>
              <a:rPr lang="en-US" dirty="0" smtClean="0"/>
              <a:t>in top-down </a:t>
            </a:r>
            <a:r>
              <a:rPr lang="en-US" dirty="0"/>
              <a:t>order.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recursion is a reflection of the nature of </a:t>
            </a:r>
            <a:r>
              <a:rPr lang="en-US" dirty="0" smtClean="0"/>
              <a:t>programming languages</a:t>
            </a:r>
            <a:r>
              <a:rPr lang="en-US" dirty="0"/>
              <a:t>, which include several different kinds of nested structures</a:t>
            </a:r>
          </a:p>
        </p:txBody>
      </p:sp>
    </p:spTree>
    <p:extLst>
      <p:ext uri="{BB962C8B-B14F-4D97-AF65-F5344CB8AC3E}">
        <p14:creationId xmlns:p14="http://schemas.microsoft.com/office/powerpoint/2010/main" val="223914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ve-Descent Par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 dirty="0">
                <a:solidFill>
                  <a:srgbClr val="FFFF00"/>
                </a:solidFill>
                <a:latin typeface="Bitstream Vera Sans" pitchFamily="34"/>
              </a:rPr>
              <a:t>Recursive-Descent Parsing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121641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There is a subprogram for each nonterminal in the grammar, which can parse sentences that can be generated by that nonterminal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EBNF is ideally suited for being the basis for a recursive-descent parser, because EBNF  minimizes the number of </a:t>
            </a:r>
            <a:r>
              <a:rPr lang="en-US" dirty="0" err="1">
                <a:latin typeface="Bitstream Vera Sans" pitchFamily="34"/>
              </a:rPr>
              <a:t>nonterminals</a:t>
            </a:r>
            <a:endParaRPr lang="en-US" dirty="0">
              <a:latin typeface="Bitstream Vera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ve-Descent Parsing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 smtClean="0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  <a:endParaRPr lang="en-US" b="1">
              <a:solidFill>
                <a:srgbClr val="FFFF00"/>
              </a:solidFill>
              <a:latin typeface="Bitstream Vera Sans" pitchFamily="34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91984" y="2562381"/>
            <a:ext cx="3251200" cy="3452227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StarSymbol"/>
              <a:buChar char="●"/>
            </a:pPr>
            <a:r>
              <a:rPr lang="en-US" sz="2000" dirty="0">
                <a:latin typeface="Bitstream Vera Sans" pitchFamily="34"/>
              </a:rPr>
              <a:t>A grammar for simple expressions:</a:t>
            </a:r>
          </a:p>
          <a:p>
            <a:pPr marL="342720" lvl="0" indent="-342720" hangingPunct="1">
              <a:spcBef>
                <a:spcPts val="697"/>
              </a:spcBef>
              <a:spcAft>
                <a:spcPts val="0"/>
              </a:spcAft>
            </a:pPr>
            <a:endParaRPr lang="en-US" sz="2000" dirty="0">
              <a:latin typeface="Bitstream Vera Sans" pitchFamily="34"/>
            </a:endParaRPr>
          </a:p>
          <a:p>
            <a:pPr marL="342720" lvl="0" indent="-342720" hangingPunct="1">
              <a:spcBef>
                <a:spcPts val="499"/>
              </a:spcBef>
              <a:spcAft>
                <a:spcPts val="0"/>
              </a:spcAft>
            </a:pPr>
            <a:r>
              <a:rPr lang="en-US" sz="2000" b="1" dirty="0">
                <a:latin typeface="Bitstream Vera Sans" pitchFamily="34"/>
              </a:rPr>
              <a:t>&lt;expr&gt; -&gt; &lt;term&gt; {(+ | -) &lt;term&gt;}</a:t>
            </a:r>
          </a:p>
          <a:p>
            <a:pPr marL="342720" lvl="0" indent="-342720" hangingPunct="1">
              <a:spcBef>
                <a:spcPts val="499"/>
              </a:spcBef>
              <a:spcAft>
                <a:spcPts val="0"/>
              </a:spcAft>
            </a:pPr>
            <a:r>
              <a:rPr lang="en-US" sz="2000" b="1" dirty="0">
                <a:latin typeface="Bitstream Vera Sans" pitchFamily="34"/>
              </a:rPr>
              <a:t>&lt;term&gt; -&gt; &lt;factor&gt; {(* | /) &lt;factor&gt;}</a:t>
            </a:r>
          </a:p>
          <a:p>
            <a:pPr marL="342720" lvl="0" indent="-342720" hangingPunct="1">
              <a:spcBef>
                <a:spcPts val="499"/>
              </a:spcBef>
              <a:spcAft>
                <a:spcPts val="0"/>
              </a:spcAft>
            </a:pPr>
            <a:r>
              <a:rPr lang="en-US" sz="2000" b="1" dirty="0">
                <a:latin typeface="Bitstream Vera Sans" pitchFamily="34"/>
              </a:rPr>
              <a:t>&lt;factor&gt; -&gt; id | </a:t>
            </a:r>
            <a:r>
              <a:rPr lang="en-US" sz="2000" b="1" dirty="0" err="1">
                <a:latin typeface="Bitstream Vera Sans" pitchFamily="34"/>
              </a:rPr>
              <a:t>int_constant</a:t>
            </a:r>
            <a:r>
              <a:rPr lang="en-US" sz="2000" b="1" dirty="0">
                <a:latin typeface="Bitstream Vera Sans" pitchFamily="34"/>
              </a:rPr>
              <a:t> | ( &lt;expr&gt; )</a:t>
            </a:r>
          </a:p>
        </p:txBody>
      </p:sp>
      <p:pic>
        <p:nvPicPr>
          <p:cNvPr id="6" name="Picture 2" descr="Ch04fig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45" y="1813560"/>
            <a:ext cx="5375575" cy="46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1984" y="1682138"/>
            <a:ext cx="35976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latin typeface="Verdana" panose="020B0604030504040204" pitchFamily="34" charset="0"/>
              </a:rPr>
              <a:t>Figure 4.2   </a:t>
            </a:r>
            <a:r>
              <a:rPr lang="en-US" altLang="en-US" sz="1600" dirty="0" smtClean="0">
                <a:latin typeface="Verdana" panose="020B0604030504040204" pitchFamily="34" charset="0"/>
              </a:rPr>
              <a:t>Parse tree for (sum + 47) / total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9144000" cy="52578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StarSymbol"/>
              <a:buChar char="●"/>
            </a:pPr>
            <a:r>
              <a:rPr lang="en-US">
                <a:latin typeface="Bitstream Vera Sans" pitchFamily="34"/>
              </a:rPr>
              <a:t>Assume we have a lexical analyzer named lex, which puts the next token code in nextToken</a:t>
            </a:r>
          </a:p>
          <a:p>
            <a:pPr lvl="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StarSymbol"/>
              <a:buChar char="●"/>
            </a:pPr>
            <a:r>
              <a:rPr lang="en-US">
                <a:latin typeface="Bitstream Vera Sans" pitchFamily="34"/>
              </a:rPr>
              <a:t>The coding process when there is only one RHS:</a:t>
            </a:r>
          </a:p>
          <a:p>
            <a:pPr marL="0" lvl="1" indent="0">
              <a:spcBef>
                <a:spcPts val="598"/>
              </a:spcBef>
              <a:buClr>
                <a:srgbClr val="FFCC99"/>
              </a:buClr>
              <a:buSzPct val="75000"/>
              <a:buFont typeface="StarSymbol"/>
              <a:buChar char="–"/>
            </a:pPr>
            <a:r>
              <a:rPr lang="en-US" sz="320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For each terminal symbol in the RHS, compare it with the next input token; if they match, continue, else there is an error</a:t>
            </a:r>
          </a:p>
          <a:p>
            <a:pPr marL="0" lvl="1" indent="0">
              <a:spcBef>
                <a:spcPts val="598"/>
              </a:spcBef>
              <a:buClr>
                <a:srgbClr val="FFCC99"/>
              </a:buClr>
              <a:buSzPct val="75000"/>
              <a:buFont typeface="StarSymbol"/>
              <a:buChar char="–"/>
            </a:pPr>
            <a:r>
              <a:rPr lang="en-US" sz="320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For each nonterminal symbol in the RHS, call its associated parsing subprogram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508572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342720" lvl="0" indent="-342720">
              <a:lnSpc>
                <a:spcPct val="98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Function expr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Parses strings in the language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generated by the rule: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&lt;expr&gt; → &lt;term&gt; {(+ | -) &lt;term&gt;}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*/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endParaRPr lang="en-US" sz="16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void expr() {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endParaRPr lang="en-US" sz="16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Parse the first term */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  term();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As long as the next token is + or -, call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lex to get the next token and parse the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next term */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  while (nextToken == ADD_OP ||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      nextToken == SUB_OP){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    lex();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    term();  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  }</a:t>
            </a:r>
          </a:p>
          <a:p>
            <a:pPr marL="342720" lvl="0" indent="-342720" hangingPunct="1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7682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StarSymbol"/>
              <a:buChar char="●"/>
            </a:pPr>
            <a:r>
              <a:rPr lang="en-US">
                <a:latin typeface="Bitstream Vera Sans" pitchFamily="34"/>
              </a:rPr>
              <a:t>A nonterminal that has more than one RHS requires an initial process to determine which RHS it is to parse</a:t>
            </a:r>
          </a:p>
          <a:p>
            <a:pPr marL="0" lvl="1" indent="0">
              <a:spcBef>
                <a:spcPts val="598"/>
              </a:spcBef>
              <a:buClr>
                <a:srgbClr val="FFCC99"/>
              </a:buClr>
              <a:buSzPct val="75000"/>
              <a:buFont typeface="StarSymbol"/>
              <a:buChar char="–"/>
            </a:pPr>
            <a:r>
              <a:rPr lang="en-US" sz="320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The correct RHS is chosen on the basis of the next token of input (the lookahead)</a:t>
            </a:r>
          </a:p>
          <a:p>
            <a:pPr marL="0" lvl="1" indent="0">
              <a:spcBef>
                <a:spcPts val="598"/>
              </a:spcBef>
              <a:buClr>
                <a:srgbClr val="FFCC99"/>
              </a:buClr>
              <a:buSzPct val="75000"/>
              <a:buFont typeface="StarSymbol"/>
              <a:buChar char="–"/>
            </a:pPr>
            <a:r>
              <a:rPr lang="en-US" sz="320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The next token is compared with the first token that can be generated by each RHS until a match is found</a:t>
            </a:r>
          </a:p>
          <a:p>
            <a:pPr marL="0" lvl="1" indent="0">
              <a:spcBef>
                <a:spcPts val="598"/>
              </a:spcBef>
              <a:buClr>
                <a:srgbClr val="FFCC99"/>
              </a:buClr>
              <a:buSzPct val="75000"/>
              <a:buFont typeface="StarSymbol"/>
              <a:buChar char="–"/>
            </a:pPr>
            <a:r>
              <a:rPr lang="en-US" sz="320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If no match is found, it is a syntax 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61772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term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Parses strings in the language generated by the rule: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&lt;term&gt; -&gt; &lt;factor&gt; {(* | /) &lt;factor&gt;)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*/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void term() {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printf("Enter &lt;term&gt;\n");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Parse the first factor */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factor();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/* As long as the next token is * or /,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next token and parse the next factor */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while (nextToken == MULT_OP || nextToken == DIV_OP) {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 lex();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  factor();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}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  printf("Exit &lt;term&gt;\n");</a:t>
            </a:r>
          </a:p>
          <a:p>
            <a:pPr marL="342720" lvl="0" indent="-342720" hangingPunct="1">
              <a:spcBef>
                <a:spcPts val="298"/>
              </a:spcBef>
              <a:spcAft>
                <a:spcPts val="0"/>
              </a:spcAft>
            </a:pPr>
            <a:r>
              <a:rPr lang="en-US" sz="1600" b="1">
                <a:latin typeface="Bitstream Vera Sans" pitchFamily="34"/>
                <a:cs typeface="Courier New" pitchFamily="49"/>
              </a:rPr>
              <a:t>} /* End of function term */</a:t>
            </a:r>
          </a:p>
        </p:txBody>
      </p:sp>
      <p:sp>
        <p:nvSpPr>
          <p:cNvPr id="4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5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Recursive-Descent Parsing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518040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/* Function factor</a:t>
            </a: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  Parses strings in the language</a:t>
            </a: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  generated by the rule:</a:t>
            </a: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  &lt;factor&gt; -&gt; id  |  (&lt;expr&gt;)  */</a:t>
            </a:r>
          </a:p>
          <a:p>
            <a:pPr marL="342720" lvl="0" indent="-342720">
              <a:spcAft>
                <a:spcPts val="0"/>
              </a:spcAft>
            </a:pPr>
            <a:endParaRPr lang="en-US" sz="13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void factor() {</a:t>
            </a:r>
          </a:p>
          <a:p>
            <a:pPr marL="342720" lvl="0" indent="-342720">
              <a:spcAft>
                <a:spcPts val="0"/>
              </a:spcAft>
            </a:pPr>
            <a:endParaRPr lang="en-US" sz="13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/* Determine which RHS */</a:t>
            </a: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   if (nextToken) == ID_CODE || nextToken == INT_CODE)</a:t>
            </a:r>
          </a:p>
          <a:p>
            <a:pPr marL="342720" lvl="0" indent="-342720">
              <a:spcAft>
                <a:spcPts val="0"/>
              </a:spcAft>
            </a:pPr>
            <a:endParaRPr lang="en-US" sz="13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 /* For the RHS id, just call lex */</a:t>
            </a:r>
          </a:p>
          <a:p>
            <a:pPr marL="342720" lvl="0" indent="-342720">
              <a:spcAft>
                <a:spcPts val="0"/>
              </a:spcAft>
            </a:pPr>
            <a:r>
              <a:rPr lang="en-US" sz="1300" b="1">
                <a:latin typeface="Bitstream Vera Sans" pitchFamily="34"/>
                <a:cs typeface="Courier New" pitchFamily="49"/>
              </a:rPr>
              <a:t>     lex();</a:t>
            </a:r>
          </a:p>
          <a:p>
            <a:pPr marL="342720" lvl="0" indent="-342720">
              <a:spcAft>
                <a:spcPts val="0"/>
              </a:spcAft>
            </a:pPr>
            <a:endParaRPr lang="en-US" sz="1300" b="1">
              <a:latin typeface="Bitstream Vera Sans" pitchFamily="34"/>
              <a:cs typeface="Courier New" pitchFamily="49"/>
            </a:endParaRP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/* If the RHS is (&lt;expr&gt;) – call lex to pass over the left parenthesis,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call expr, and check for the right parenthesis */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    else if (nextToken == LP_CODE) {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      lex();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   expr();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      if (nextToken == RP_CODE)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     lex();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   else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     error();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 }  /* End of else if (nextToken == ...  */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endParaRPr lang="en-US" sz="1300" b="1">
              <a:latin typeface="Bitstream Vera Sans" pitchFamily="34"/>
            </a:endParaRP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   else error(); /* Neither RHS matches */</a:t>
            </a:r>
          </a:p>
          <a:p>
            <a:pPr marL="342720" lvl="0" indent="-342720">
              <a:lnSpc>
                <a:spcPct val="90000"/>
              </a:lnSpc>
              <a:spcAft>
                <a:spcPts val="0"/>
              </a:spcAft>
            </a:pPr>
            <a:r>
              <a:rPr lang="en-US" sz="1300" b="1">
                <a:latin typeface="Bitstream Vera Sans" pitchFamily="34"/>
              </a:rPr>
              <a:t>}</a:t>
            </a:r>
          </a:p>
          <a:p>
            <a:pPr marL="342720" lvl="0" indent="-342720">
              <a:spcAft>
                <a:spcPts val="0"/>
              </a:spcAft>
            </a:pPr>
            <a:endParaRPr lang="en-US" sz="1300" b="1">
              <a:latin typeface="Bitstream Vera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ottom-up Par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 smtClean="0">
                <a:solidFill>
                  <a:srgbClr val="FFFF00"/>
                </a:solidFill>
                <a:latin typeface="Bitstream Vera Sans" pitchFamily="34"/>
              </a:rPr>
              <a:t>Bottom-up Parsing</a:t>
            </a:r>
            <a:endParaRPr lang="en-US" b="1">
              <a:solidFill>
                <a:srgbClr val="FFFF00"/>
              </a:solidFill>
              <a:latin typeface="Bitstream Vera Sans" pitchFamily="34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60079" y="2146698"/>
            <a:ext cx="2621280" cy="341632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StarSymbol"/>
              <a:buChar char="●"/>
            </a:pPr>
            <a:r>
              <a:rPr lang="en-US" sz="2400" dirty="0">
                <a:latin typeface="Bitstream Vera Sans" pitchFamily="34"/>
              </a:rPr>
              <a:t>The parsing problem is finding the correct RHS in a right-sentential form to reduce to get the previous right-sentential form in the derivation</a:t>
            </a:r>
          </a:p>
        </p:txBody>
      </p:sp>
      <p:pic>
        <p:nvPicPr>
          <p:cNvPr id="6" name="Picture 2" descr="Ch04fig0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01" y="1509839"/>
            <a:ext cx="6364179" cy="447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918" y="1181937"/>
            <a:ext cx="47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latin typeface="Verdana" panose="020B0604030504040204" pitchFamily="34" charset="0"/>
              </a:rPr>
              <a:t>Figure 4.3   </a:t>
            </a:r>
            <a:r>
              <a:rPr lang="en-US" altLang="en-US" dirty="0" smtClean="0">
                <a:latin typeface="Verdana" panose="020B0604030504040204" pitchFamily="34" charset="0"/>
              </a:rPr>
              <a:t>A parse tree for E + T * id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7B26153C-43AE-42A6-A881-B96E1A1CBEB7}" type="slidenum">
              <a:t>3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Introduction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136756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Language implementation systems must analyze source code, regardless of the specific implementation approach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Nearly all syntax analysis is based on a formal description of the syntax of the source language (BNF)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15132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Lexical Analysis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35280" y="1211760"/>
            <a:ext cx="8229240" cy="4633063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A lexical analyzer is a pattern matcher for character strings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A lexical analyzer is a “front-end” for the parser</a:t>
            </a:r>
          </a:p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Identifies substrings of the source program that belong together - </a:t>
            </a:r>
            <a:r>
              <a:rPr lang="en-US" i="1" dirty="0">
                <a:effectLst>
                  <a:outerShdw dist="17961" dir="2700000">
                    <a:scrgbClr r="0" g="0" b="0"/>
                  </a:outerShdw>
                </a:effectLst>
                <a:latin typeface="Bitstream Vera Sans" pitchFamily="34"/>
              </a:rPr>
              <a:t>lexemes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Lexemes match a character pattern, which is associated with a lexical category called a </a:t>
            </a:r>
            <a:r>
              <a:rPr lang="en-US" sz="3200" i="1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67195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4F10F48A-2270-44D8-B790-6E7226485BD2}" type="slidenum">
              <a:t>5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122400"/>
            <a:ext cx="8229240" cy="143243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Lexical Analysis (continued)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159840" y="975361"/>
            <a:ext cx="8679239" cy="5630772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598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dirty="0">
                <a:latin typeface="Bitstream Vera Sans" pitchFamily="34"/>
              </a:rPr>
              <a:t>The lexical analyzer is usually a function that is called by the parser when it needs the next token</a:t>
            </a:r>
          </a:p>
          <a:p>
            <a:pPr marL="457200" lvl="0" indent="-457200" hangingPunct="1">
              <a:spcBef>
                <a:spcPts val="598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Bitstream Vera Sans" pitchFamily="34"/>
              </a:rPr>
              <a:t>Three approaches to building a lexical analyzer</a:t>
            </a:r>
            <a:r>
              <a:rPr lang="en-US" sz="2800" dirty="0">
                <a:latin typeface="Bitstream Vera Sans" pitchFamily="34"/>
              </a:rPr>
              <a:t>:</a:t>
            </a:r>
          </a:p>
          <a:p>
            <a:pPr marL="914400" lvl="2" indent="-457200">
              <a:lnSpc>
                <a:spcPct val="120000"/>
              </a:lnSpc>
              <a:spcBef>
                <a:spcPts val="499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Write a formal description of the tokens and use a software tool that constructs table-driven lexical analyzers given such a description</a:t>
            </a:r>
          </a:p>
          <a:p>
            <a:pPr marL="914400" lvl="2" indent="-457200">
              <a:lnSpc>
                <a:spcPct val="120000"/>
              </a:lnSpc>
              <a:spcBef>
                <a:spcPts val="499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Design a state diagram that describes the tokens and write a program that implements the state diagram</a:t>
            </a:r>
          </a:p>
          <a:p>
            <a:pPr marL="914400" lvl="2" indent="-457200">
              <a:lnSpc>
                <a:spcPct val="120000"/>
              </a:lnSpc>
              <a:spcBef>
                <a:spcPts val="499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Design a state diagram that describes the tokens and hand-construct a table-driven implementation of the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175745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xical Analysi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Lexical Analysis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397614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In many cases, transitions can be combined to simplify the state diagram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When recognizing an identifier, all uppercase and lowercase letters are equivalent</a:t>
            </a:r>
          </a:p>
          <a:p>
            <a:pPr marL="457200" lvl="2" indent="-457200">
              <a:spcBef>
                <a:spcPts val="524"/>
              </a:spcBef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Use a character class that includes all letters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When recognizing an integer literal, all digits are equivalent - use a digit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609120" y="380520"/>
            <a:ext cx="8153640" cy="1143360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Lexical Analysis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09120" y="1600200"/>
            <a:ext cx="8153640" cy="3468642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Reserved words and identifiers can be recognized together (rather than having a part of the diagram for each reserved word)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Use a table lookup to determine whether a possible identifier is in fact a reserved word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</a:rPr>
              <a:t>Lexical Analysis (cont.)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5099858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Convenient utility subprograms:</a:t>
            </a:r>
          </a:p>
          <a:p>
            <a:pPr marL="457200" lvl="1" indent="-45720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getChar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- gets the next character of input, puts it in </a:t>
            </a:r>
            <a:r>
              <a:rPr lang="en-US" sz="3200" b="1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nextChar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, determines its class and puts the class in </a:t>
            </a:r>
            <a:r>
              <a:rPr lang="en-US" sz="3200" b="1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charClass</a:t>
            </a:r>
            <a:endParaRPr lang="en-US" sz="3200" b="1" dirty="0">
              <a:solidFill>
                <a:srgbClr val="FFFFFF"/>
              </a:solidFill>
              <a:latin typeface="Bitstream Vera Sans" pitchFamily="34"/>
              <a:cs typeface="Tahoma" pitchFamily="2"/>
            </a:endParaRPr>
          </a:p>
          <a:p>
            <a:pPr marL="457200" lvl="1" indent="-45720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addChar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- puts the character from </a:t>
            </a:r>
            <a:r>
              <a:rPr lang="en-US" sz="3200" b="1" dirty="0" err="1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nextChar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into the place the lexeme is being accumulated, </a:t>
            </a:r>
            <a:r>
              <a:rPr lang="en-US" sz="3200" b="1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lexeme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lookup - determines whether the string in </a:t>
            </a:r>
            <a:r>
              <a:rPr lang="en-US" sz="3200" b="1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lexeme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is a reserved word (returns a code)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685799" y="6248520"/>
            <a:ext cx="4191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Copyright © 2009 Addison-Wesley. All rights reserved.</a:t>
            </a:r>
          </a:p>
        </p:txBody>
      </p:sp>
      <p:sp>
        <p:nvSpPr>
          <p:cNvPr id="3" name="Slide Number Placeholder 4"/>
          <p:cNvSpPr/>
          <p:nvPr/>
        </p:nvSpPr>
        <p:spPr>
          <a:xfrm>
            <a:off x="6934319" y="6248520"/>
            <a:ext cx="19047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34"/>
                <a:cs typeface="Lucida Sans Unicode" pitchFamily="34"/>
              </a:rPr>
              <a:t>1-</a:t>
            </a:r>
            <a:fld id="{388694B7-27C9-45D8-B97F-3A4000CD3753}" type="slidenum">
              <a:t>9</a:t>
            </a:fld>
            <a:endParaRPr lang="en-US" sz="1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34"/>
              <a:cs typeface="Lucida Sans Unicode" pitchFamily="34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57200" y="273240"/>
            <a:ext cx="8229240" cy="123659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lvl="0" hangingPunct="1"/>
            <a:r>
              <a:rPr lang="en-US" b="1">
                <a:solidFill>
                  <a:srgbClr val="FFFF00"/>
                </a:solidFill>
                <a:latin typeface="Bitstream Vera Sans" pitchFamily="34"/>
              </a:rPr>
              <a:t>Syntax Analysis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4825937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57200" lvl="0" indent="-457200" hangingPunct="1">
              <a:spcBef>
                <a:spcPts val="697"/>
              </a:spcBef>
              <a:spcAft>
                <a:spcPts val="0"/>
              </a:spcAft>
              <a:buClr>
                <a:srgbClr val="FFCC99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latin typeface="Bitstream Vera Sans" pitchFamily="34"/>
              </a:rPr>
              <a:t>The syntax analysis portion of a language processor nearly always consists of two parts: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A low-level part called a </a:t>
            </a:r>
            <a:r>
              <a:rPr lang="en-US" sz="3200" i="1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" pitchFamily="34"/>
                <a:cs typeface="Tahoma" pitchFamily="2"/>
              </a:rPr>
              <a:t>lexical analyzer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 (mathematically, a finite automaton based on a regular grammar)</a:t>
            </a:r>
          </a:p>
          <a:p>
            <a:pPr marL="457200" lvl="1" indent="-457200">
              <a:spcBef>
                <a:spcPts val="598"/>
              </a:spcBef>
              <a:buClr>
                <a:srgbClr val="FFCC99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A high-level part called a </a:t>
            </a:r>
            <a:r>
              <a:rPr lang="en-US" sz="3200" i="1" dirty="0"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Bitstream Vera Sans" pitchFamily="34"/>
                <a:cs typeface="Tahoma" pitchFamily="2"/>
              </a:rPr>
              <a:t>syntax analyzer</a:t>
            </a:r>
            <a:r>
              <a:rPr lang="en-US" sz="3200" dirty="0">
                <a:solidFill>
                  <a:srgbClr val="FFFFFF"/>
                </a:solidFill>
                <a:latin typeface="Bitstream Vera Sans" pitchFamily="34"/>
                <a:cs typeface="Tahoma" pitchFamily="2"/>
              </a:rPr>
              <a:t>, or parser (mathematically, a push-down automaton based on a context-free grammar, or BNF)</a:t>
            </a:r>
          </a:p>
        </p:txBody>
      </p:sp>
    </p:spTree>
    <p:extLst>
      <p:ext uri="{BB962C8B-B14F-4D97-AF65-F5344CB8AC3E}">
        <p14:creationId xmlns:p14="http://schemas.microsoft.com/office/powerpoint/2010/main" val="194723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yt-bluegre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1843</Words>
  <Application>Microsoft Office PowerPoint</Application>
  <PresentationFormat>Widescreen</PresentationFormat>
  <Paragraphs>271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 Unicode MS</vt:lpstr>
      <vt:lpstr>Albany</vt:lpstr>
      <vt:lpstr>Arial</vt:lpstr>
      <vt:lpstr>Bitstream Vera Sans</vt:lpstr>
      <vt:lpstr>Calibri</vt:lpstr>
      <vt:lpstr>Courier</vt:lpstr>
      <vt:lpstr>Courier New</vt:lpstr>
      <vt:lpstr>Lucida Sans Unicode</vt:lpstr>
      <vt:lpstr>Mangal</vt:lpstr>
      <vt:lpstr>StarSymbol</vt:lpstr>
      <vt:lpstr>Symbol</vt:lpstr>
      <vt:lpstr>Tahoma</vt:lpstr>
      <vt:lpstr>Times</vt:lpstr>
      <vt:lpstr>Times New Roman</vt:lpstr>
      <vt:lpstr>Verdana</vt:lpstr>
      <vt:lpstr>Wingdings</vt:lpstr>
      <vt:lpstr>Default</vt:lpstr>
      <vt:lpstr>Title1</vt:lpstr>
      <vt:lpstr>lyt-bluegrey</vt:lpstr>
      <vt:lpstr>Chapter_4 Lexical and Syntax Analysis</vt:lpstr>
      <vt:lpstr>Objectives</vt:lpstr>
      <vt:lpstr>Introduction</vt:lpstr>
      <vt:lpstr>Lexical Analysis</vt:lpstr>
      <vt:lpstr>Lexical Analysis (continued)</vt:lpstr>
      <vt:lpstr>Lexical Analysis (cont.)</vt:lpstr>
      <vt:lpstr>Lexical Analysis (cont.)</vt:lpstr>
      <vt:lpstr>Lexical Analysis (cont.)</vt:lpstr>
      <vt:lpstr>Syntax Analysis</vt:lpstr>
      <vt:lpstr>Advantages of Using BNF to Describe Syntax</vt:lpstr>
      <vt:lpstr>Reasons to Separate Lexical and Syntax Analysis</vt:lpstr>
      <vt:lpstr>State Diagram Design</vt:lpstr>
      <vt:lpstr>State Diagram</vt:lpstr>
      <vt:lpstr>Lexical Analyzer</vt:lpstr>
      <vt:lpstr>The Parsing Problem</vt:lpstr>
      <vt:lpstr>The Parsing Problem (cont.)</vt:lpstr>
      <vt:lpstr>The Parsing Problem (cont.)</vt:lpstr>
      <vt:lpstr>The Parsing Problem (cont.)</vt:lpstr>
      <vt:lpstr>The Parsing Problem (cont.)</vt:lpstr>
      <vt:lpstr>Recursive-Descent Parsing</vt:lpstr>
      <vt:lpstr>Recursive-Descent Parsing</vt:lpstr>
      <vt:lpstr>Recursive-Descent Parsing (cont.)</vt:lpstr>
      <vt:lpstr>Recursive-Descent Parsing (cont.)</vt:lpstr>
      <vt:lpstr>Recursive-Descent Parsing (cont.)</vt:lpstr>
      <vt:lpstr>Recursive-Descent Parsing (cont.)</vt:lpstr>
      <vt:lpstr>Recursive-Descent Parsing (cont.)</vt:lpstr>
      <vt:lpstr>Recursive-Descent Parsing (cont.)</vt:lpstr>
      <vt:lpstr>Bottom-up Parsing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snorth</cp:lastModifiedBy>
  <cp:revision>80</cp:revision>
  <dcterms:created xsi:type="dcterms:W3CDTF">2003-08-01T08:29:19Z</dcterms:created>
  <dcterms:modified xsi:type="dcterms:W3CDTF">2015-09-25T14:12:51Z</dcterms:modified>
</cp:coreProperties>
</file>