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slideMaster" Target="slideMasters/slideMaster2.xml"/><Relationship Id="rId19" Type="http://schemas.openxmlformats.org/officeDocument/2006/relationships/font" Target="fonts/OpenSans-bold.fntdata"/><Relationship Id="rId6" Type="http://schemas.openxmlformats.org/officeDocument/2006/relationships/notesMaster" Target="notesMasters/notesMaster1.xml"/><Relationship Id="rId18"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yamqwe/omicron-covid19-variant-daily-cas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f1850d4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f1850d4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ee1f74a8f_4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0ee1f74a8f_4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e91a591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e91a591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e91a591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e91a591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https://www.kaggle.com/yamqwe/omicron-covid19-variant-daily-cases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a:t>
            </a:r>
            <a:r>
              <a:rPr lang="en">
                <a:solidFill>
                  <a:schemeClr val="dk1"/>
                </a:solidFill>
              </a:rPr>
              <a:t> Omicron cases rise quickly </a:t>
            </a:r>
            <a:r>
              <a:rPr lang="en"/>
              <a:t>over all the world and people care about it, we chose the dataset of Omicron daily cases in Kaggle. The dataset comes from country for which the variants information is provided; </a:t>
            </a:r>
            <a:r>
              <a:rPr lang="en">
                <a:solidFill>
                  <a:schemeClr val="dk1"/>
                </a:solidFill>
                <a:latin typeface="Open Sans"/>
                <a:ea typeface="Open Sans"/>
                <a:cs typeface="Open Sans"/>
                <a:sym typeface="Open Sans"/>
              </a:rPr>
              <a:t>For example, in US, tha data comes from the U.S. Department of Health and Human Services </a:t>
            </a:r>
            <a:r>
              <a:rPr lang="en"/>
              <a:t> (However, we definitely miss some data that go privately or are not recorded). This dataset covers from 10th May 2020 to 4th January 2022, and the structure is shown on the screen: location, date, variant, number of sequences for each country, percentage of sequences and number of sequences in total.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According to 5 V, The dataset is not Big Data because the dataset is not large enough, and can be dealt with by traditional data-processing application software.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Open Sans"/>
                <a:ea typeface="Open Sans"/>
                <a:cs typeface="Open Sans"/>
                <a:sym typeface="Open Sans"/>
              </a:rPr>
              <a:t>Monitor the current condition, adjust requirements to protect citizens from the virus &amp; predict the trend</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c5de43f7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c5de43f7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f1850d4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f1850d4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4" name="Google Shape;64;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5" name="Google Shape;65;p14"/>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66" name="Google Shape;66;p14"/>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71" name="Google Shape;71;p1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6"/>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75" name="Google Shape;75;p16"/>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76" name="Google Shape;76;p16"/>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77" name="Google Shape;7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80" name="Google Shape;80;p17"/>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1" name="Google Shape;81;p17"/>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2" name="Google Shape;8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85" name="Google Shape;8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19"/>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9" name="Google Shape;8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0"/>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3" name="Google Shape;9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 name="Google Shape;9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7" name="Google Shape;97;p21"/>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98" name="Google Shape;98;p21"/>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9" name="Google Shape;9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00" name="Google Shape;10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22"/>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103" name="Google Shape;10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4" name="Shape 104"/>
        <p:cNvGrpSpPr/>
        <p:nvPr/>
      </p:nvGrpSpPr>
      <p:grpSpPr>
        <a:xfrm>
          <a:off x="0" y="0"/>
          <a:ext cx="0" cy="0"/>
          <a:chOff x="0" y="0"/>
          <a:chExt cx="0" cy="0"/>
        </a:xfrm>
      </p:grpSpPr>
      <p:sp>
        <p:nvSpPr>
          <p:cNvPr id="105" name="Google Shape;105;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107" name="Google Shape;107;p23"/>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8" name="Google Shape;10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60" name="Google Shape;60;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61" name="Google Shape;6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DSCI 550</a:t>
            </a:r>
            <a:endParaRPr/>
          </a:p>
          <a:p>
            <a:pPr indent="0" lvl="0" marL="0" rtl="0" algn="ctr">
              <a:spcBef>
                <a:spcPts val="0"/>
              </a:spcBef>
              <a:spcAft>
                <a:spcPts val="0"/>
              </a:spcAft>
              <a:buNone/>
            </a:pPr>
            <a:r>
              <a:rPr lang="en"/>
              <a:t>Group Task</a:t>
            </a:r>
            <a:endParaRPr/>
          </a:p>
        </p:txBody>
      </p:sp>
      <p:sp>
        <p:nvSpPr>
          <p:cNvPr id="116" name="Google Shape;116;p25"/>
          <p:cNvSpPr txBox="1"/>
          <p:nvPr>
            <p:ph idx="1" type="subTitle"/>
          </p:nvPr>
        </p:nvSpPr>
        <p:spPr>
          <a:xfrm>
            <a:off x="3044700" y="3116573"/>
            <a:ext cx="3054600" cy="10221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Team 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Ying Wang, Cheng Shi, Ziyue Chen</a:t>
            </a:r>
            <a:endParaRPr/>
          </a:p>
          <a:p>
            <a:pPr indent="0" lvl="0" marL="0" rtl="0" algn="ctr">
              <a:spcBef>
                <a:spcPts val="0"/>
              </a:spcBef>
              <a:spcAft>
                <a:spcPts val="0"/>
              </a:spcAft>
              <a:buNone/>
            </a:pPr>
            <a:r>
              <a:rPr lang="en"/>
              <a:t>Ziquan Cheng, Zichao Wang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Real World Datasets</a:t>
            </a:r>
            <a:endParaRPr/>
          </a:p>
        </p:txBody>
      </p:sp>
      <p:sp>
        <p:nvSpPr>
          <p:cNvPr id="122" name="Google Shape;122;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Sources: Kaggle, Shanghai Futures Exchange</a:t>
            </a:r>
            <a:endParaRPr/>
          </a:p>
          <a:p>
            <a:pPr indent="0" lvl="0" marL="457200" rtl="0" algn="l">
              <a:spcBef>
                <a:spcPts val="0"/>
              </a:spcBef>
              <a:spcAft>
                <a:spcPts val="0"/>
              </a:spcAft>
              <a:buNone/>
            </a:pPr>
            <a:r>
              <a:t/>
            </a:r>
            <a:endParaRPr/>
          </a:p>
          <a:p>
            <a:pPr indent="-317500" lvl="1" marL="914400" rtl="0" algn="l">
              <a:spcBef>
                <a:spcPts val="0"/>
              </a:spcBef>
              <a:spcAft>
                <a:spcPts val="0"/>
              </a:spcAft>
              <a:buSzPts val="1400"/>
              <a:buChar char="○"/>
            </a:pPr>
            <a:r>
              <a:rPr lang="en"/>
              <a:t>Sales data from Walmart stores</a:t>
            </a:r>
            <a:endParaRPr/>
          </a:p>
          <a:p>
            <a:pPr indent="0" lvl="0" marL="914400" rtl="0" algn="l">
              <a:spcBef>
                <a:spcPts val="0"/>
              </a:spcBef>
              <a:spcAft>
                <a:spcPts val="0"/>
              </a:spcAft>
              <a:buNone/>
            </a:pPr>
            <a:r>
              <a:t/>
            </a:r>
            <a:endParaRPr/>
          </a:p>
          <a:p>
            <a:pPr indent="-317500" lvl="1" marL="914400" rtl="0" algn="l">
              <a:spcBef>
                <a:spcPts val="0"/>
              </a:spcBef>
              <a:spcAft>
                <a:spcPts val="0"/>
              </a:spcAft>
              <a:buSzPts val="1400"/>
              <a:buChar char="○"/>
            </a:pPr>
            <a:r>
              <a:rPr lang="en"/>
              <a:t>Market data of silver futures</a:t>
            </a:r>
            <a:endParaRPr/>
          </a:p>
          <a:p>
            <a:pPr indent="0" lvl="0" marL="914400" rtl="0" algn="l">
              <a:spcBef>
                <a:spcPts val="0"/>
              </a:spcBef>
              <a:spcAft>
                <a:spcPts val="0"/>
              </a:spcAft>
              <a:buNone/>
            </a:pPr>
            <a:r>
              <a:t/>
            </a:r>
            <a:endParaRPr/>
          </a:p>
          <a:p>
            <a:pPr indent="-317500" lvl="1" marL="914400" rtl="0" algn="l">
              <a:spcBef>
                <a:spcPts val="0"/>
              </a:spcBef>
              <a:spcAft>
                <a:spcPts val="0"/>
              </a:spcAft>
              <a:buSzPts val="1400"/>
              <a:buChar char="○"/>
            </a:pPr>
            <a:r>
              <a:rPr lang="en"/>
              <a:t>COVID-19 variant daily cases by country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nvSpPr>
        <p:spPr>
          <a:xfrm>
            <a:off x="311700" y="-66574"/>
            <a:ext cx="4446912" cy="133033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chemeClr val="dk1"/>
                </a:solidFill>
                <a:latin typeface="Economica"/>
                <a:ea typeface="Economica"/>
                <a:cs typeface="Economica"/>
                <a:sym typeface="Economica"/>
              </a:rPr>
              <a:t>Historical sales data for Walmart Stores</a:t>
            </a:r>
            <a:endParaRPr b="0" i="0" sz="4200" u="none" cap="none" strike="noStrike">
              <a:solidFill>
                <a:schemeClr val="dk1"/>
              </a:solidFill>
              <a:latin typeface="Economica"/>
              <a:ea typeface="Economica"/>
              <a:cs typeface="Economica"/>
              <a:sym typeface="Economica"/>
            </a:endParaRPr>
          </a:p>
          <a:p>
            <a:pPr indent="0" lvl="0" marL="0" marR="0" rtl="0" algn="l">
              <a:lnSpc>
                <a:spcPct val="115000"/>
              </a:lnSpc>
              <a:spcBef>
                <a:spcPts val="2400"/>
              </a:spcBef>
              <a:spcAft>
                <a:spcPts val="600"/>
              </a:spcAft>
              <a:buClr>
                <a:srgbClr val="000000"/>
              </a:buClr>
              <a:buSzPts val="2300"/>
              <a:buFont typeface="Arial"/>
              <a:buNone/>
            </a:pPr>
            <a:r>
              <a:t/>
            </a:r>
            <a:endParaRPr b="1" i="0" sz="2300" u="none" cap="none" strike="noStrike">
              <a:solidFill>
                <a:schemeClr val="dk1"/>
              </a:solidFill>
              <a:latin typeface="Economica"/>
              <a:ea typeface="Economica"/>
              <a:cs typeface="Economica"/>
              <a:sym typeface="Economica"/>
            </a:endParaRPr>
          </a:p>
        </p:txBody>
      </p:sp>
      <p:sp>
        <p:nvSpPr>
          <p:cNvPr id="128" name="Google Shape;128;p27"/>
          <p:cNvSpPr txBox="1"/>
          <p:nvPr>
            <p:ph idx="1" type="body"/>
          </p:nvPr>
        </p:nvSpPr>
        <p:spPr>
          <a:xfrm>
            <a:off x="311700" y="300175"/>
            <a:ext cx="8663100" cy="5019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t/>
            </a:r>
            <a:endParaRPr b="1" sz="1400"/>
          </a:p>
          <a:p>
            <a:pPr indent="0" lvl="0" marL="0" rtl="0" algn="l">
              <a:lnSpc>
                <a:spcPct val="115000"/>
              </a:lnSpc>
              <a:spcBef>
                <a:spcPts val="0"/>
              </a:spcBef>
              <a:spcAft>
                <a:spcPts val="0"/>
              </a:spcAft>
              <a:buSzPts val="1800"/>
              <a:buNone/>
            </a:pPr>
            <a:r>
              <a:rPr lang="en" sz="1200"/>
              <a:t>●</a:t>
            </a:r>
            <a:r>
              <a:rPr b="1" lang="en" sz="1400"/>
              <a:t>Basic information</a:t>
            </a:r>
            <a:r>
              <a:rPr lang="en"/>
              <a:t>:</a:t>
            </a:r>
            <a:endParaRPr/>
          </a:p>
          <a:p>
            <a:pPr indent="457200" lvl="0" marL="0" rtl="0" algn="l">
              <a:lnSpc>
                <a:spcPct val="115000"/>
              </a:lnSpc>
              <a:spcBef>
                <a:spcPts val="0"/>
              </a:spcBef>
              <a:spcAft>
                <a:spcPts val="0"/>
              </a:spcAft>
              <a:buSzPts val="1800"/>
              <a:buNone/>
            </a:pPr>
            <a:r>
              <a:rPr lang="en" sz="1400"/>
              <a:t>This dataset is collected by M Yasser H, who is an AI&amp;ML engineer in India. He researched 45 Walmart stores and collected data from 2010-02-05 to 2012-11-01. </a:t>
            </a:r>
            <a:endParaRPr sz="1400"/>
          </a:p>
          <a:p>
            <a:pPr indent="457200" lvl="0" marL="0" rtl="0" algn="l">
              <a:lnSpc>
                <a:spcPct val="115000"/>
              </a:lnSpc>
              <a:spcBef>
                <a:spcPts val="0"/>
              </a:spcBef>
              <a:spcAft>
                <a:spcPts val="0"/>
              </a:spcAft>
              <a:buNone/>
            </a:pPr>
            <a:r>
              <a:rPr lang="en" sz="1400"/>
              <a:t>It has 8 columns and 6436 rows, the owner said it would</a:t>
            </a:r>
            <a:r>
              <a:rPr lang="en" sz="1400"/>
              <a:t> be</a:t>
            </a:r>
            <a:r>
              <a:rPr lang="en" sz="1400"/>
              <a:t> updated yearly.</a:t>
            </a:r>
            <a:endParaRPr sz="1400"/>
          </a:p>
          <a:p>
            <a:pPr indent="457200" lvl="0" marL="0" rtl="0" algn="l">
              <a:lnSpc>
                <a:spcPct val="115000"/>
              </a:lnSpc>
              <a:spcBef>
                <a:spcPts val="0"/>
              </a:spcBef>
              <a:spcAft>
                <a:spcPts val="0"/>
              </a:spcAft>
              <a:buNone/>
            </a:pPr>
            <a:r>
              <a:t/>
            </a:r>
            <a:endParaRPr sz="1400"/>
          </a:p>
          <a:p>
            <a:pPr indent="0" lvl="0" marL="0" rtl="0" algn="l">
              <a:spcBef>
                <a:spcPts val="0"/>
              </a:spcBef>
              <a:spcAft>
                <a:spcPts val="0"/>
              </a:spcAft>
              <a:buClr>
                <a:schemeClr val="dk1"/>
              </a:buClr>
              <a:buSzPts val="1800"/>
              <a:buFont typeface="Arial"/>
              <a:buNone/>
            </a:pPr>
            <a:r>
              <a:rPr lang="en" sz="1200"/>
              <a:t>●</a:t>
            </a:r>
            <a:r>
              <a:rPr b="1" lang="en" sz="1400"/>
              <a:t>Structure</a:t>
            </a:r>
            <a:r>
              <a:rPr lang="en"/>
              <a:t>:</a:t>
            </a:r>
            <a:endParaRPr/>
          </a:p>
          <a:p>
            <a:pPr indent="457200" lvl="0" marL="0" rtl="0" algn="l">
              <a:spcBef>
                <a:spcPts val="0"/>
              </a:spcBef>
              <a:spcAft>
                <a:spcPts val="0"/>
              </a:spcAft>
              <a:buNone/>
            </a:pPr>
            <a:r>
              <a:rPr lang="en" sz="1400"/>
              <a:t>Names, types and an example of all columns are listed in the picture.</a:t>
            </a:r>
            <a:endParaRPr sz="1400"/>
          </a:p>
          <a:p>
            <a:pPr indent="457200" lvl="0" marL="0" rtl="0" algn="l">
              <a:spcBef>
                <a:spcPts val="0"/>
              </a:spcBef>
              <a:spcAft>
                <a:spcPts val="0"/>
              </a:spcAft>
              <a:buNone/>
            </a:pPr>
            <a:r>
              <a:t/>
            </a:r>
            <a:endParaRPr sz="1400"/>
          </a:p>
          <a:p>
            <a:pPr indent="457200" lvl="0" marL="0" rtl="0" algn="l">
              <a:spcBef>
                <a:spcPts val="0"/>
              </a:spcBef>
              <a:spcAft>
                <a:spcPts val="0"/>
              </a:spcAft>
              <a:buNone/>
            </a:pPr>
            <a:r>
              <a:t/>
            </a:r>
            <a:endParaRPr sz="1400"/>
          </a:p>
          <a:p>
            <a:pPr indent="45720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200"/>
              <a:t>●</a:t>
            </a:r>
            <a:r>
              <a:rPr b="1" lang="en" sz="1400"/>
              <a:t>Is it Big Data</a:t>
            </a:r>
            <a:r>
              <a:rPr lang="en"/>
              <a:t>:</a:t>
            </a:r>
            <a:endParaRPr/>
          </a:p>
          <a:p>
            <a:pPr indent="0" lvl="0" marL="0" rtl="0" algn="l">
              <a:spcBef>
                <a:spcPts val="0"/>
              </a:spcBef>
              <a:spcAft>
                <a:spcPts val="0"/>
              </a:spcAft>
              <a:buNone/>
            </a:pPr>
            <a:r>
              <a:rPr lang="en"/>
              <a:t>	</a:t>
            </a:r>
            <a:r>
              <a:rPr b="1" lang="en" sz="1400"/>
              <a:t>1.Volume: </a:t>
            </a:r>
            <a:r>
              <a:rPr lang="en" sz="1400"/>
              <a:t>Only 364k                                                                    </a:t>
            </a:r>
            <a:r>
              <a:rPr b="1" lang="en" sz="1400"/>
              <a:t> </a:t>
            </a:r>
            <a:endParaRPr sz="1400"/>
          </a:p>
          <a:p>
            <a:pPr indent="457200" lvl="0" marL="0" rtl="0" algn="l">
              <a:spcBef>
                <a:spcPts val="0"/>
              </a:spcBef>
              <a:spcAft>
                <a:spcPts val="0"/>
              </a:spcAft>
              <a:buNone/>
            </a:pPr>
            <a:r>
              <a:rPr b="1" lang="en" sz="1400"/>
              <a:t>2.Velocity:</a:t>
            </a:r>
            <a:r>
              <a:rPr lang="en" sz="1400"/>
              <a:t> Updated yearly                                                           </a:t>
            </a:r>
            <a:endParaRPr sz="1400"/>
          </a:p>
          <a:p>
            <a:pPr indent="457200" lvl="0" marL="0" rtl="0" algn="l">
              <a:spcBef>
                <a:spcPts val="0"/>
              </a:spcBef>
              <a:spcAft>
                <a:spcPts val="0"/>
              </a:spcAft>
              <a:buNone/>
            </a:pPr>
            <a:r>
              <a:rPr b="1" lang="en" sz="1400"/>
              <a:t>3.Variety: </a:t>
            </a:r>
            <a:r>
              <a:rPr lang="en" sz="1400"/>
              <a:t>8 columns and 3 types of data                                </a:t>
            </a:r>
            <a:r>
              <a:rPr b="1" lang="en" sz="1400"/>
              <a:t>  </a:t>
            </a:r>
            <a:endParaRPr b="1" sz="1400"/>
          </a:p>
          <a:p>
            <a:pPr indent="457200" lvl="0" marL="0" rtl="0" algn="l">
              <a:spcBef>
                <a:spcPts val="0"/>
              </a:spcBef>
              <a:spcAft>
                <a:spcPts val="0"/>
              </a:spcAft>
              <a:buNone/>
            </a:pPr>
            <a:r>
              <a:rPr b="1" lang="en" sz="1400"/>
              <a:t>4.Veracity:</a:t>
            </a:r>
            <a:r>
              <a:rPr lang="en" sz="1400"/>
              <a:t> Depends</a:t>
            </a:r>
            <a:endParaRPr sz="1400"/>
          </a:p>
          <a:p>
            <a:pPr indent="457200" lvl="0" marL="0" rtl="0" algn="l">
              <a:spcBef>
                <a:spcPts val="0"/>
              </a:spcBef>
              <a:spcAft>
                <a:spcPts val="0"/>
              </a:spcAft>
              <a:buNone/>
            </a:pPr>
            <a:r>
              <a:rPr b="1" lang="en" sz="1400"/>
              <a:t>5.Value: </a:t>
            </a:r>
            <a:r>
              <a:rPr lang="en" sz="1400"/>
              <a:t>Also depends</a:t>
            </a:r>
            <a:endParaRPr sz="1400"/>
          </a:p>
          <a:p>
            <a:pPr indent="457200" lvl="0" marL="0" rtl="0" algn="l">
              <a:spcBef>
                <a:spcPts val="0"/>
              </a:spcBef>
              <a:spcAft>
                <a:spcPts val="0"/>
              </a:spcAft>
              <a:buClr>
                <a:schemeClr val="dk1"/>
              </a:buClr>
              <a:buSzPts val="1100"/>
              <a:buFont typeface="Arial"/>
              <a:buNone/>
            </a:pPr>
            <a:r>
              <a:t/>
            </a:r>
            <a:endParaRPr sz="1400"/>
          </a:p>
        </p:txBody>
      </p:sp>
      <p:pic>
        <p:nvPicPr>
          <p:cNvPr id="129" name="Google Shape;129;p27"/>
          <p:cNvPicPr preferRelativeResize="0"/>
          <p:nvPr/>
        </p:nvPicPr>
        <p:blipFill>
          <a:blip r:embed="rId3">
            <a:alphaModFix/>
          </a:blip>
          <a:stretch>
            <a:fillRect/>
          </a:stretch>
        </p:blipFill>
        <p:spPr>
          <a:xfrm>
            <a:off x="7065523" y="0"/>
            <a:ext cx="2078479" cy="564275"/>
          </a:xfrm>
          <a:prstGeom prst="rect">
            <a:avLst/>
          </a:prstGeom>
          <a:noFill/>
          <a:ln>
            <a:noFill/>
          </a:ln>
        </p:spPr>
      </p:pic>
      <p:pic>
        <p:nvPicPr>
          <p:cNvPr id="130" name="Google Shape;130;p27"/>
          <p:cNvPicPr preferRelativeResize="0"/>
          <p:nvPr/>
        </p:nvPicPr>
        <p:blipFill>
          <a:blip r:embed="rId4">
            <a:alphaModFix/>
          </a:blip>
          <a:stretch>
            <a:fillRect/>
          </a:stretch>
        </p:blipFill>
        <p:spPr>
          <a:xfrm>
            <a:off x="609600" y="2247700"/>
            <a:ext cx="7924800" cy="81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311700" y="0"/>
            <a:ext cx="8520600" cy="5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250"/>
              <a:t>Market data of silver futures.</a:t>
            </a:r>
            <a:endParaRPr b="1" sz="2250"/>
          </a:p>
        </p:txBody>
      </p:sp>
      <p:pic>
        <p:nvPicPr>
          <p:cNvPr id="136" name="Google Shape;136;p28"/>
          <p:cNvPicPr preferRelativeResize="0"/>
          <p:nvPr/>
        </p:nvPicPr>
        <p:blipFill rotWithShape="1">
          <a:blip r:embed="rId3">
            <a:alphaModFix/>
          </a:blip>
          <a:srcRect b="0" l="0" r="0" t="7080"/>
          <a:stretch/>
        </p:blipFill>
        <p:spPr>
          <a:xfrm>
            <a:off x="358600" y="1938700"/>
            <a:ext cx="7815976" cy="779175"/>
          </a:xfrm>
          <a:prstGeom prst="rect">
            <a:avLst/>
          </a:prstGeom>
          <a:noFill/>
          <a:ln>
            <a:noFill/>
          </a:ln>
        </p:spPr>
      </p:pic>
      <p:sp>
        <p:nvSpPr>
          <p:cNvPr id="137" name="Google Shape;137;p28"/>
          <p:cNvSpPr txBox="1"/>
          <p:nvPr/>
        </p:nvSpPr>
        <p:spPr>
          <a:xfrm>
            <a:off x="311700" y="504350"/>
            <a:ext cx="814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Data Source: </a:t>
            </a:r>
            <a:r>
              <a:rPr b="1" lang="en">
                <a:latin typeface="Comic Sans MS"/>
                <a:ea typeface="Comic Sans MS"/>
                <a:cs typeface="Comic Sans MS"/>
                <a:sym typeface="Comic Sans MS"/>
              </a:rPr>
              <a:t> </a:t>
            </a:r>
            <a:r>
              <a:rPr lang="en">
                <a:latin typeface="Open Sans"/>
                <a:ea typeface="Open Sans"/>
                <a:cs typeface="Open Sans"/>
                <a:sym typeface="Open Sans"/>
              </a:rPr>
              <a:t>It is originally generated by ShangHai Futures Exchange. It is collected and stored in personal MySQL databases.</a:t>
            </a:r>
            <a:endParaRPr>
              <a:latin typeface="Open Sans"/>
              <a:ea typeface="Open Sans"/>
              <a:cs typeface="Open Sans"/>
              <a:sym typeface="Open Sans"/>
            </a:endParaRPr>
          </a:p>
        </p:txBody>
      </p:sp>
      <p:sp>
        <p:nvSpPr>
          <p:cNvPr id="138" name="Google Shape;138;p28"/>
          <p:cNvSpPr txBox="1"/>
          <p:nvPr/>
        </p:nvSpPr>
        <p:spPr>
          <a:xfrm>
            <a:off x="311700" y="959450"/>
            <a:ext cx="790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Coverage:</a:t>
            </a:r>
            <a:r>
              <a:rPr lang="en">
                <a:latin typeface="Open Sans"/>
                <a:ea typeface="Open Sans"/>
                <a:cs typeface="Open Sans"/>
                <a:sym typeface="Open Sans"/>
              </a:rPr>
              <a:t>   It only </a:t>
            </a:r>
            <a:r>
              <a:rPr lang="en">
                <a:latin typeface="Open Sans"/>
                <a:ea typeface="Open Sans"/>
                <a:cs typeface="Open Sans"/>
                <a:sym typeface="Open Sans"/>
              </a:rPr>
              <a:t>contains</a:t>
            </a:r>
            <a:r>
              <a:rPr lang="en">
                <a:latin typeface="Open Sans"/>
                <a:ea typeface="Open Sans"/>
                <a:cs typeface="Open Sans"/>
                <a:sym typeface="Open Sans"/>
              </a:rPr>
              <a:t> data of main contracts of silver.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Time period:  </a:t>
            </a:r>
            <a:r>
              <a:rPr lang="en">
                <a:latin typeface="Open Sans"/>
                <a:ea typeface="Open Sans"/>
                <a:cs typeface="Open Sans"/>
                <a:sym typeface="Open Sans"/>
              </a:rPr>
              <a:t>from 2021-03-25 to present.</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Structure:  </a:t>
            </a:r>
            <a:r>
              <a:rPr lang="en">
                <a:latin typeface="Open Sans"/>
                <a:ea typeface="Open Sans"/>
                <a:cs typeface="Open Sans"/>
                <a:sym typeface="Open Sans"/>
              </a:rPr>
              <a:t>Data has been well structured.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It has 10 columns: 7 smallint, 2 varchar, 1 datetime. </a:t>
            </a:r>
            <a:endParaRPr>
              <a:latin typeface="Open Sans"/>
              <a:ea typeface="Open Sans"/>
              <a:cs typeface="Open Sans"/>
              <a:sym typeface="Open Sans"/>
            </a:endParaRPr>
          </a:p>
        </p:txBody>
      </p:sp>
      <p:sp>
        <p:nvSpPr>
          <p:cNvPr id="139" name="Google Shape;139;p28"/>
          <p:cNvSpPr txBox="1"/>
          <p:nvPr/>
        </p:nvSpPr>
        <p:spPr>
          <a:xfrm>
            <a:off x="391950" y="2878375"/>
            <a:ext cx="7749300" cy="18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5V’s: </a:t>
            </a:r>
            <a:r>
              <a:rPr lang="en">
                <a:solidFill>
                  <a:schemeClr val="dk1"/>
                </a:solidFill>
                <a:latin typeface="Open Sans"/>
                <a:ea typeface="Open Sans"/>
                <a:cs typeface="Open Sans"/>
                <a:sym typeface="Open Sans"/>
              </a:rPr>
              <a:t>Volume:</a:t>
            </a:r>
            <a:r>
              <a:rPr b="1"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500 MB per year (.csv format)                                                                  </a:t>
            </a:r>
            <a:r>
              <a:rPr b="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Velocity: Updated per half second.                                                          </a:t>
            </a:r>
            <a:endParaRPr>
              <a:solidFill>
                <a:schemeClr val="dk1"/>
              </a:solidFill>
              <a:latin typeface="Open Sans"/>
              <a:ea typeface="Open Sans"/>
              <a:cs typeface="Open Sans"/>
              <a:sym typeface="Open Sans"/>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Variety:</a:t>
            </a:r>
            <a:r>
              <a:rPr b="1"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10 columns and 3 types of data                                </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a:p>
            <a:pPr indent="45720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Veracity: It is easy to use, since most computers’ memory capacity is more than 2G.</a:t>
            </a:r>
            <a:endParaRPr>
              <a:solidFill>
                <a:schemeClr val="dk1"/>
              </a:solidFill>
              <a:latin typeface="Open Sans"/>
              <a:ea typeface="Open Sans"/>
              <a:cs typeface="Open Sans"/>
              <a:sym typeface="Open Sans"/>
            </a:endParaRPr>
          </a:p>
          <a:p>
            <a:pPr indent="45720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Value:     We can make our trading strategies based on this historical data. </a:t>
            </a:r>
            <a:endParaRPr>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There are many ways to analysing it.</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Conclusion: It is not big Data.</a:t>
            </a:r>
            <a:endParaRPr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COVID-19 variant</a:t>
            </a:r>
            <a:r>
              <a:rPr b="1" lang="en" sz="2300"/>
              <a:t> daily cases by country </a:t>
            </a:r>
            <a:endParaRPr b="1" sz="2300"/>
          </a:p>
          <a:p>
            <a:pPr indent="0" lvl="0" marL="0" rtl="0" algn="l">
              <a:spcBef>
                <a:spcPts val="600"/>
              </a:spcBef>
              <a:spcAft>
                <a:spcPts val="0"/>
              </a:spcAft>
              <a:buNone/>
            </a:pPr>
            <a:r>
              <a:t/>
            </a:r>
            <a:endParaRPr/>
          </a:p>
        </p:txBody>
      </p:sp>
      <p:sp>
        <p:nvSpPr>
          <p:cNvPr id="145" name="Google Shape;145;p29"/>
          <p:cNvSpPr txBox="1"/>
          <p:nvPr>
            <p:ph idx="1" type="body"/>
          </p:nvPr>
        </p:nvSpPr>
        <p:spPr>
          <a:xfrm>
            <a:off x="104000" y="480500"/>
            <a:ext cx="9039900" cy="45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Collection:</a:t>
            </a:r>
            <a:r>
              <a:rPr lang="en" sz="1400"/>
              <a:t> Data released by countries, states and local health officials </a:t>
            </a:r>
            <a:endParaRPr sz="1400"/>
          </a:p>
          <a:p>
            <a:pPr indent="0" lvl="0" marL="0" rtl="0" algn="l">
              <a:spcBef>
                <a:spcPts val="1200"/>
              </a:spcBef>
              <a:spcAft>
                <a:spcPts val="0"/>
              </a:spcAft>
              <a:buNone/>
            </a:pPr>
            <a:r>
              <a:rPr b="1" lang="en" sz="1400"/>
              <a:t>Coverage: </a:t>
            </a:r>
            <a:r>
              <a:rPr lang="en" sz="1400"/>
              <a:t> All Countries that the variants information is provided publicly</a:t>
            </a:r>
            <a:endParaRPr sz="1400"/>
          </a:p>
          <a:p>
            <a:pPr indent="0" lvl="0" marL="0" rtl="0" algn="l">
              <a:spcBef>
                <a:spcPts val="1200"/>
              </a:spcBef>
              <a:spcAft>
                <a:spcPts val="0"/>
              </a:spcAft>
              <a:buNone/>
            </a:pPr>
            <a:r>
              <a:rPr b="1" lang="en" sz="1400"/>
              <a:t>Time Period:</a:t>
            </a:r>
            <a:r>
              <a:rPr lang="en" sz="1400"/>
              <a:t> From 10th May 2020 to 4th January 2022</a:t>
            </a:r>
            <a:endParaRPr sz="1400"/>
          </a:p>
          <a:p>
            <a:pPr indent="0" lvl="0" marL="0" rtl="0" algn="l">
              <a:spcBef>
                <a:spcPts val="1200"/>
              </a:spcBef>
              <a:spcAft>
                <a:spcPts val="0"/>
              </a:spcAft>
              <a:buNone/>
            </a:pPr>
            <a:r>
              <a:rPr b="1" lang="en" sz="1400"/>
              <a:t>Structure: </a:t>
            </a:r>
            <a:r>
              <a:rPr lang="en" sz="1400"/>
              <a:t>Location, Date, Variants, Num_sequences(each country), Perc_sequences, Numsequencestota</a:t>
            </a:r>
            <a:endParaRPr sz="1400"/>
          </a:p>
          <a:p>
            <a:pPr indent="0" lvl="0" marL="0" rtl="0" algn="l">
              <a:spcBef>
                <a:spcPts val="1200"/>
              </a:spcBef>
              <a:spcAft>
                <a:spcPts val="0"/>
              </a:spcAft>
              <a:buNone/>
            </a:pPr>
            <a:r>
              <a:t/>
            </a:r>
            <a:endParaRPr b="1" sz="1400"/>
          </a:p>
          <a:p>
            <a:pPr indent="0" lvl="0" marL="0" rtl="0" algn="l">
              <a:spcBef>
                <a:spcPts val="1200"/>
              </a:spcBef>
              <a:spcAft>
                <a:spcPts val="0"/>
              </a:spcAft>
              <a:buNone/>
            </a:pPr>
            <a:r>
              <a:t/>
            </a:r>
            <a:endParaRPr b="1" sz="1400"/>
          </a:p>
          <a:p>
            <a:pPr indent="0" lvl="0" marL="0" rtl="0" algn="l">
              <a:spcBef>
                <a:spcPts val="1200"/>
              </a:spcBef>
              <a:spcAft>
                <a:spcPts val="1200"/>
              </a:spcAft>
              <a:buNone/>
            </a:pPr>
            <a:r>
              <a:rPr b="1" lang="en" sz="1400"/>
              <a:t>5V’s: Volume: </a:t>
            </a:r>
            <a:r>
              <a:rPr lang="en" sz="1400"/>
              <a:t>3.76 MB</a:t>
            </a:r>
            <a:br>
              <a:rPr b="1" lang="en" sz="1400"/>
            </a:br>
            <a:r>
              <a:rPr b="1" lang="en" sz="1400"/>
              <a:t>         Velocity: </a:t>
            </a:r>
            <a:r>
              <a:rPr lang="en" sz="1400"/>
              <a:t>Updated daily</a:t>
            </a:r>
            <a:br>
              <a:rPr b="1" lang="en" sz="1400"/>
            </a:br>
            <a:r>
              <a:rPr b="1" lang="en" sz="1400"/>
              <a:t>         Variety: </a:t>
            </a:r>
            <a:r>
              <a:rPr lang="en" sz="1400"/>
              <a:t>6 columns and 2 types of data</a:t>
            </a:r>
            <a:br>
              <a:rPr b="1" lang="en" sz="1400"/>
            </a:br>
            <a:r>
              <a:rPr b="1" lang="en" sz="1400"/>
              <a:t>         Veracity: </a:t>
            </a:r>
            <a:r>
              <a:rPr lang="en" sz="1400"/>
              <a:t>Expect to be accurate but still depends</a:t>
            </a:r>
            <a:br>
              <a:rPr b="1" lang="en" sz="1400"/>
            </a:br>
            <a:r>
              <a:rPr b="1" lang="en" sz="1400"/>
              <a:t>         Value: </a:t>
            </a:r>
            <a:r>
              <a:rPr lang="en" sz="1400"/>
              <a:t>Personal and Public Safety Decision Making; Time Series Analysis and Forecast</a:t>
            </a:r>
            <a:endParaRPr sz="1400"/>
          </a:p>
        </p:txBody>
      </p:sp>
      <p:pic>
        <p:nvPicPr>
          <p:cNvPr id="146" name="Google Shape;146;p29"/>
          <p:cNvPicPr preferRelativeResize="0"/>
          <p:nvPr/>
        </p:nvPicPr>
        <p:blipFill rotWithShape="1">
          <a:blip r:embed="rId3">
            <a:alphaModFix/>
          </a:blip>
          <a:srcRect b="4087" l="0" r="0" t="17160"/>
          <a:stretch/>
        </p:blipFill>
        <p:spPr>
          <a:xfrm>
            <a:off x="1922425" y="2009600"/>
            <a:ext cx="5299149" cy="88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87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400"/>
              <a:t>Unintended Consequences</a:t>
            </a:r>
            <a:endParaRPr b="1" sz="3400"/>
          </a:p>
        </p:txBody>
      </p:sp>
      <p:sp>
        <p:nvSpPr>
          <p:cNvPr id="152" name="Google Shape;152;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No privacy issue, t</a:t>
            </a:r>
            <a:r>
              <a:rPr lang="en"/>
              <a:t>hey are all public.</a:t>
            </a:r>
            <a:endParaRPr/>
          </a:p>
          <a:p>
            <a:pPr indent="0" lvl="0" marL="0" rtl="0" algn="l">
              <a:spcBef>
                <a:spcPts val="1200"/>
              </a:spcBef>
              <a:spcAft>
                <a:spcPts val="0"/>
              </a:spcAft>
              <a:buNone/>
            </a:pPr>
            <a:r>
              <a:rPr lang="en"/>
              <a:t>The three datasets are more in the large scale level rather than the personal level, so nothing to deal with leaking personal information.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Can they be combined?</a:t>
            </a:r>
            <a:endParaRPr b="1"/>
          </a:p>
          <a:p>
            <a:pPr indent="457200" lvl="0" marL="0" rtl="0" algn="l">
              <a:spcBef>
                <a:spcPts val="1200"/>
              </a:spcBef>
              <a:spcAft>
                <a:spcPts val="0"/>
              </a:spcAft>
              <a:buNone/>
            </a:pPr>
            <a:r>
              <a:rPr lang="en"/>
              <a:t>Possibly yes</a:t>
            </a:r>
            <a:endParaRPr/>
          </a:p>
          <a:p>
            <a:pPr indent="-342900" lvl="0" marL="457200" rtl="0" algn="l">
              <a:spcBef>
                <a:spcPts val="1200"/>
              </a:spcBef>
              <a:spcAft>
                <a:spcPts val="0"/>
              </a:spcAft>
              <a:buSzPts val="1800"/>
              <a:buChar char="-"/>
            </a:pPr>
            <a:r>
              <a:rPr lang="en"/>
              <a:t>Combine COVID cases with market data of silver futures, we can analyze how COVID has affected the the futures market.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58" name="Google Shape;158;p31"/>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