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8"/>
  </p:notesMasterIdLst>
  <p:sldIdLst>
    <p:sldId id="319" r:id="rId5"/>
    <p:sldId id="356" r:id="rId6"/>
    <p:sldId id="353" r:id="rId7"/>
    <p:sldId id="331" r:id="rId8"/>
    <p:sldId id="330" r:id="rId9"/>
    <p:sldId id="333" r:id="rId10"/>
    <p:sldId id="337" r:id="rId11"/>
    <p:sldId id="362" r:id="rId12"/>
    <p:sldId id="359" r:id="rId13"/>
    <p:sldId id="336" r:id="rId14"/>
    <p:sldId id="360" r:id="rId15"/>
    <p:sldId id="357" r:id="rId16"/>
    <p:sldId id="339" r:id="rId17"/>
    <p:sldId id="332" r:id="rId18"/>
    <p:sldId id="322" r:id="rId19"/>
    <p:sldId id="340" r:id="rId20"/>
    <p:sldId id="341" r:id="rId21"/>
    <p:sldId id="326" r:id="rId22"/>
    <p:sldId id="328" r:id="rId23"/>
    <p:sldId id="343" r:id="rId24"/>
    <p:sldId id="329" r:id="rId25"/>
    <p:sldId id="335" r:id="rId26"/>
    <p:sldId id="348" r:id="rId27"/>
    <p:sldId id="350" r:id="rId28"/>
    <p:sldId id="351" r:id="rId29"/>
    <p:sldId id="352" r:id="rId30"/>
    <p:sldId id="349" r:id="rId31"/>
    <p:sldId id="344" r:id="rId32"/>
    <p:sldId id="342" r:id="rId33"/>
    <p:sldId id="347" r:id="rId34"/>
    <p:sldId id="354" r:id="rId35"/>
    <p:sldId id="361" r:id="rId36"/>
    <p:sldId id="35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9FF26BA-F60E-9EC2-076C-5F94E02ABF8B}" name="Jack Rodber" initials="JR" userId="1b55dcbaa5ce0653"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A5DE"/>
    <a:srgbClr val="E551DA"/>
    <a:srgbClr val="FF0505"/>
    <a:srgbClr val="39A935"/>
    <a:srgbClr val="D40C52"/>
    <a:srgbClr val="F1ADAD"/>
    <a:srgbClr val="C1E4F5"/>
    <a:srgbClr val="37A6DE"/>
    <a:srgbClr val="59595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418" autoAdjust="0"/>
  </p:normalViewPr>
  <p:slideViewPr>
    <p:cSldViewPr snapToGrid="0" snapToObjects="1">
      <p:cViewPr varScale="1">
        <p:scale>
          <a:sx n="60" d="100"/>
          <a:sy n="60" d="100"/>
        </p:scale>
        <p:origin x="90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5D3000-B1C1-4CC6-8634-748C50DFAFB6}" type="datetimeFigureOut">
              <a:rPr lang="en-GB" smtClean="0"/>
              <a:t>24/10/2024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A443C0-7EBE-4D63-86E5-4CC0DA253F7F}" type="slidenum">
              <a:rPr lang="en-GB" smtClean="0"/>
              <a:t>‹#›</a:t>
            </a:fld>
            <a:endParaRPr lang="en-GB"/>
          </a:p>
        </p:txBody>
      </p:sp>
    </p:spTree>
    <p:extLst>
      <p:ext uri="{BB962C8B-B14F-4D97-AF65-F5344CB8AC3E}">
        <p14:creationId xmlns:p14="http://schemas.microsoft.com/office/powerpoint/2010/main" val="2019438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Log transformation – if you have a lot of values at lower values especially – can get gaps between bars. Will have happened due to higher concentration of handovers around 15 min mark. But looks better, more normally distributed.</a:t>
            </a:r>
          </a:p>
        </p:txBody>
      </p:sp>
      <p:sp>
        <p:nvSpPr>
          <p:cNvPr id="4" name="Slide Number Placeholder 3"/>
          <p:cNvSpPr>
            <a:spLocks noGrp="1"/>
          </p:cNvSpPr>
          <p:nvPr>
            <p:ph type="sldNum" sz="quarter" idx="5"/>
          </p:nvPr>
        </p:nvSpPr>
        <p:spPr/>
        <p:txBody>
          <a:bodyPr/>
          <a:lstStyle/>
          <a:p>
            <a:fld id="{DBA443C0-7EBE-4D63-86E5-4CC0DA253F7F}" type="slidenum">
              <a:rPr lang="en-GB" smtClean="0"/>
              <a:t>29</a:t>
            </a:fld>
            <a:endParaRPr lang="en-GB"/>
          </a:p>
        </p:txBody>
      </p:sp>
    </p:spTree>
    <p:extLst>
      <p:ext uri="{BB962C8B-B14F-4D97-AF65-F5344CB8AC3E}">
        <p14:creationId xmlns:p14="http://schemas.microsoft.com/office/powerpoint/2010/main" val="2566944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9BC5-A62C-2147-997B-6A56514BADB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0423E6F-AB75-0D4E-AC35-D5334AFC90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E1425EB-3E58-8447-B58C-868D2919FC06}"/>
              </a:ext>
            </a:extLst>
          </p:cNvPr>
          <p:cNvSpPr>
            <a:spLocks noGrp="1"/>
          </p:cNvSpPr>
          <p:nvPr>
            <p:ph type="dt" sz="half" idx="10"/>
          </p:nvPr>
        </p:nvSpPr>
        <p:spPr/>
        <p:txBody>
          <a:bodyPr/>
          <a:lstStyle/>
          <a:p>
            <a:fld id="{4418319F-443E-144B-BCC0-1F5EFB1E2AD9}" type="datetimeFigureOut">
              <a:t>10/24/2024</a:t>
            </a:fld>
            <a:endParaRPr lang="en-US"/>
          </a:p>
        </p:txBody>
      </p:sp>
      <p:sp>
        <p:nvSpPr>
          <p:cNvPr id="5" name="Footer Placeholder 4">
            <a:extLst>
              <a:ext uri="{FF2B5EF4-FFF2-40B4-BE49-F238E27FC236}">
                <a16:creationId xmlns:a16="http://schemas.microsoft.com/office/drawing/2014/main" id="{D5CA2E95-21D4-894F-89F0-AB11BBBE0A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9E1C0B-D63F-3A4C-87E0-3FC0898E8473}"/>
              </a:ext>
            </a:extLst>
          </p:cNvPr>
          <p:cNvSpPr>
            <a:spLocks noGrp="1"/>
          </p:cNvSpPr>
          <p:nvPr>
            <p:ph type="sldNum" sz="quarter" idx="12"/>
          </p:nvPr>
        </p:nvSpPr>
        <p:spPr/>
        <p:txBody>
          <a:bodyPr/>
          <a:lstStyle/>
          <a:p>
            <a:fld id="{773BD641-207A-A64A-B911-FB333DFB15D9}" type="slidenum">
              <a:t>‹#›</a:t>
            </a:fld>
            <a:endParaRPr lang="en-US"/>
          </a:p>
        </p:txBody>
      </p:sp>
    </p:spTree>
    <p:extLst>
      <p:ext uri="{BB962C8B-B14F-4D97-AF65-F5344CB8AC3E}">
        <p14:creationId xmlns:p14="http://schemas.microsoft.com/office/powerpoint/2010/main" val="4058019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9BC4-41D4-E143-858C-DB1878D6992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E608B44-A429-6240-A35B-0EC782FFF73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1B2804F-98DA-7B42-A069-86EBE69D7BFF}"/>
              </a:ext>
            </a:extLst>
          </p:cNvPr>
          <p:cNvSpPr>
            <a:spLocks noGrp="1"/>
          </p:cNvSpPr>
          <p:nvPr>
            <p:ph type="dt" sz="half" idx="10"/>
          </p:nvPr>
        </p:nvSpPr>
        <p:spPr/>
        <p:txBody>
          <a:bodyPr/>
          <a:lstStyle/>
          <a:p>
            <a:fld id="{4418319F-443E-144B-BCC0-1F5EFB1E2AD9}" type="datetimeFigureOut">
              <a:t>10/24/2024</a:t>
            </a:fld>
            <a:endParaRPr lang="en-US"/>
          </a:p>
        </p:txBody>
      </p:sp>
      <p:sp>
        <p:nvSpPr>
          <p:cNvPr id="5" name="Footer Placeholder 4">
            <a:extLst>
              <a:ext uri="{FF2B5EF4-FFF2-40B4-BE49-F238E27FC236}">
                <a16:creationId xmlns:a16="http://schemas.microsoft.com/office/drawing/2014/main" id="{E950BB8C-9F4D-4243-BC23-BBAECDF748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6C84AC-3D32-3741-8BDE-5312B230B213}"/>
              </a:ext>
            </a:extLst>
          </p:cNvPr>
          <p:cNvSpPr>
            <a:spLocks noGrp="1"/>
          </p:cNvSpPr>
          <p:nvPr>
            <p:ph type="sldNum" sz="quarter" idx="12"/>
          </p:nvPr>
        </p:nvSpPr>
        <p:spPr/>
        <p:txBody>
          <a:bodyPr/>
          <a:lstStyle/>
          <a:p>
            <a:fld id="{773BD641-207A-A64A-B911-FB333DFB15D9}" type="slidenum">
              <a:t>‹#›</a:t>
            </a:fld>
            <a:endParaRPr lang="en-US"/>
          </a:p>
        </p:txBody>
      </p:sp>
    </p:spTree>
    <p:extLst>
      <p:ext uri="{BB962C8B-B14F-4D97-AF65-F5344CB8AC3E}">
        <p14:creationId xmlns:p14="http://schemas.microsoft.com/office/powerpoint/2010/main" val="2913388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81EB2A-E420-A34E-BBFA-9DEEE5DE4C8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1779BCC-C585-A646-869F-F6D108B60BB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42B1D22-B6B6-2747-BEB5-68B9BC83AB32}"/>
              </a:ext>
            </a:extLst>
          </p:cNvPr>
          <p:cNvSpPr>
            <a:spLocks noGrp="1"/>
          </p:cNvSpPr>
          <p:nvPr>
            <p:ph type="dt" sz="half" idx="10"/>
          </p:nvPr>
        </p:nvSpPr>
        <p:spPr/>
        <p:txBody>
          <a:bodyPr/>
          <a:lstStyle/>
          <a:p>
            <a:fld id="{4418319F-443E-144B-BCC0-1F5EFB1E2AD9}" type="datetimeFigureOut">
              <a:t>10/24/2024</a:t>
            </a:fld>
            <a:endParaRPr lang="en-US"/>
          </a:p>
        </p:txBody>
      </p:sp>
      <p:sp>
        <p:nvSpPr>
          <p:cNvPr id="5" name="Footer Placeholder 4">
            <a:extLst>
              <a:ext uri="{FF2B5EF4-FFF2-40B4-BE49-F238E27FC236}">
                <a16:creationId xmlns:a16="http://schemas.microsoft.com/office/drawing/2014/main" id="{C158D3EF-B585-CD46-973D-C0855DD6C7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41FC1B-43A2-3041-A8B8-A0F21D4E5E18}"/>
              </a:ext>
            </a:extLst>
          </p:cNvPr>
          <p:cNvSpPr>
            <a:spLocks noGrp="1"/>
          </p:cNvSpPr>
          <p:nvPr>
            <p:ph type="sldNum" sz="quarter" idx="12"/>
          </p:nvPr>
        </p:nvSpPr>
        <p:spPr/>
        <p:txBody>
          <a:bodyPr/>
          <a:lstStyle/>
          <a:p>
            <a:fld id="{773BD641-207A-A64A-B911-FB333DFB15D9}" type="slidenum">
              <a:t>‹#›</a:t>
            </a:fld>
            <a:endParaRPr lang="en-US"/>
          </a:p>
        </p:txBody>
      </p:sp>
    </p:spTree>
    <p:extLst>
      <p:ext uri="{BB962C8B-B14F-4D97-AF65-F5344CB8AC3E}">
        <p14:creationId xmlns:p14="http://schemas.microsoft.com/office/powerpoint/2010/main" val="2524351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0075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21465-60C3-964D-B17C-5989485731F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2DB21AA-FB4C-6041-92F2-96C536D9261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2196176-4297-1642-B84A-BA2C02D5B694}"/>
              </a:ext>
            </a:extLst>
          </p:cNvPr>
          <p:cNvSpPr>
            <a:spLocks noGrp="1"/>
          </p:cNvSpPr>
          <p:nvPr>
            <p:ph type="dt" sz="half" idx="10"/>
          </p:nvPr>
        </p:nvSpPr>
        <p:spPr/>
        <p:txBody>
          <a:bodyPr/>
          <a:lstStyle/>
          <a:p>
            <a:fld id="{4418319F-443E-144B-BCC0-1F5EFB1E2AD9}" type="datetimeFigureOut">
              <a:t>10/24/2024</a:t>
            </a:fld>
            <a:endParaRPr lang="en-US"/>
          </a:p>
        </p:txBody>
      </p:sp>
      <p:sp>
        <p:nvSpPr>
          <p:cNvPr id="5" name="Footer Placeholder 4">
            <a:extLst>
              <a:ext uri="{FF2B5EF4-FFF2-40B4-BE49-F238E27FC236}">
                <a16:creationId xmlns:a16="http://schemas.microsoft.com/office/drawing/2014/main" id="{D13D6DB9-8230-294E-8477-DFC4DAC12E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F3F1B-1734-9043-8E71-A0EBDF6D7BBA}"/>
              </a:ext>
            </a:extLst>
          </p:cNvPr>
          <p:cNvSpPr>
            <a:spLocks noGrp="1"/>
          </p:cNvSpPr>
          <p:nvPr>
            <p:ph type="sldNum" sz="quarter" idx="12"/>
          </p:nvPr>
        </p:nvSpPr>
        <p:spPr/>
        <p:txBody>
          <a:bodyPr/>
          <a:lstStyle/>
          <a:p>
            <a:fld id="{773BD641-207A-A64A-B911-FB333DFB15D9}" type="slidenum">
              <a:t>‹#›</a:t>
            </a:fld>
            <a:endParaRPr lang="en-US"/>
          </a:p>
        </p:txBody>
      </p:sp>
    </p:spTree>
    <p:extLst>
      <p:ext uri="{BB962C8B-B14F-4D97-AF65-F5344CB8AC3E}">
        <p14:creationId xmlns:p14="http://schemas.microsoft.com/office/powerpoint/2010/main" val="1845882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36575-EEFC-DC49-82F4-F610D4FC5DC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42A0302-537D-6A41-B276-8971A6F122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3C7D5D8-C3B7-7F4C-A01B-337DA705E98E}"/>
              </a:ext>
            </a:extLst>
          </p:cNvPr>
          <p:cNvSpPr>
            <a:spLocks noGrp="1"/>
          </p:cNvSpPr>
          <p:nvPr>
            <p:ph type="dt" sz="half" idx="10"/>
          </p:nvPr>
        </p:nvSpPr>
        <p:spPr/>
        <p:txBody>
          <a:bodyPr/>
          <a:lstStyle/>
          <a:p>
            <a:fld id="{4418319F-443E-144B-BCC0-1F5EFB1E2AD9}" type="datetimeFigureOut">
              <a:t>10/24/2024</a:t>
            </a:fld>
            <a:endParaRPr lang="en-US"/>
          </a:p>
        </p:txBody>
      </p:sp>
      <p:sp>
        <p:nvSpPr>
          <p:cNvPr id="5" name="Footer Placeholder 4">
            <a:extLst>
              <a:ext uri="{FF2B5EF4-FFF2-40B4-BE49-F238E27FC236}">
                <a16:creationId xmlns:a16="http://schemas.microsoft.com/office/drawing/2014/main" id="{6CF05B5B-1874-C74B-A36D-BCA42D352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77A556-53D9-2641-BC72-8C0031CD521E}"/>
              </a:ext>
            </a:extLst>
          </p:cNvPr>
          <p:cNvSpPr>
            <a:spLocks noGrp="1"/>
          </p:cNvSpPr>
          <p:nvPr>
            <p:ph type="sldNum" sz="quarter" idx="12"/>
          </p:nvPr>
        </p:nvSpPr>
        <p:spPr/>
        <p:txBody>
          <a:bodyPr/>
          <a:lstStyle/>
          <a:p>
            <a:fld id="{773BD641-207A-A64A-B911-FB333DFB15D9}" type="slidenum">
              <a:t>‹#›</a:t>
            </a:fld>
            <a:endParaRPr lang="en-US"/>
          </a:p>
        </p:txBody>
      </p:sp>
    </p:spTree>
    <p:extLst>
      <p:ext uri="{BB962C8B-B14F-4D97-AF65-F5344CB8AC3E}">
        <p14:creationId xmlns:p14="http://schemas.microsoft.com/office/powerpoint/2010/main" val="87689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0A43C-D423-BD47-851F-241B3D51A94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708DB1F-1819-5645-B74A-A9F689627E3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7740E50-9B61-364D-A969-0D89D7798A5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2DDC261-4D40-6F42-B6B9-B7CB04BD6ACF}"/>
              </a:ext>
            </a:extLst>
          </p:cNvPr>
          <p:cNvSpPr>
            <a:spLocks noGrp="1"/>
          </p:cNvSpPr>
          <p:nvPr>
            <p:ph type="dt" sz="half" idx="10"/>
          </p:nvPr>
        </p:nvSpPr>
        <p:spPr/>
        <p:txBody>
          <a:bodyPr/>
          <a:lstStyle/>
          <a:p>
            <a:fld id="{4418319F-443E-144B-BCC0-1F5EFB1E2AD9}" type="datetimeFigureOut">
              <a:t>10/24/2024</a:t>
            </a:fld>
            <a:endParaRPr lang="en-US"/>
          </a:p>
        </p:txBody>
      </p:sp>
      <p:sp>
        <p:nvSpPr>
          <p:cNvPr id="6" name="Footer Placeholder 5">
            <a:extLst>
              <a:ext uri="{FF2B5EF4-FFF2-40B4-BE49-F238E27FC236}">
                <a16:creationId xmlns:a16="http://schemas.microsoft.com/office/drawing/2014/main" id="{0BFFBA8B-AB07-2E42-9BDA-9F0C74EB74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E9E796-7257-D244-A1C5-CDAF8B13459A}"/>
              </a:ext>
            </a:extLst>
          </p:cNvPr>
          <p:cNvSpPr>
            <a:spLocks noGrp="1"/>
          </p:cNvSpPr>
          <p:nvPr>
            <p:ph type="sldNum" sz="quarter" idx="12"/>
          </p:nvPr>
        </p:nvSpPr>
        <p:spPr/>
        <p:txBody>
          <a:bodyPr/>
          <a:lstStyle/>
          <a:p>
            <a:fld id="{773BD641-207A-A64A-B911-FB333DFB15D9}" type="slidenum">
              <a:t>‹#›</a:t>
            </a:fld>
            <a:endParaRPr lang="en-US"/>
          </a:p>
        </p:txBody>
      </p:sp>
    </p:spTree>
    <p:extLst>
      <p:ext uri="{BB962C8B-B14F-4D97-AF65-F5344CB8AC3E}">
        <p14:creationId xmlns:p14="http://schemas.microsoft.com/office/powerpoint/2010/main" val="4085047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83492-CC1D-CA4B-B0E0-7A45D9B8130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7DC84CD-AE28-2B48-AD09-E00E1DCF7D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DDCCB87-FB6B-144E-9334-C8BA21E743A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3E2759A-5BF3-8347-B16C-38ADFA7ACC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EA76925-2C32-3A45-B074-82E1F475107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7755E90-F612-BF4D-B0B8-A5FE119E7E8D}"/>
              </a:ext>
            </a:extLst>
          </p:cNvPr>
          <p:cNvSpPr>
            <a:spLocks noGrp="1"/>
          </p:cNvSpPr>
          <p:nvPr>
            <p:ph type="dt" sz="half" idx="10"/>
          </p:nvPr>
        </p:nvSpPr>
        <p:spPr/>
        <p:txBody>
          <a:bodyPr/>
          <a:lstStyle/>
          <a:p>
            <a:fld id="{4418319F-443E-144B-BCC0-1F5EFB1E2AD9}" type="datetimeFigureOut">
              <a:t>10/24/2024</a:t>
            </a:fld>
            <a:endParaRPr lang="en-US"/>
          </a:p>
        </p:txBody>
      </p:sp>
      <p:sp>
        <p:nvSpPr>
          <p:cNvPr id="8" name="Footer Placeholder 7">
            <a:extLst>
              <a:ext uri="{FF2B5EF4-FFF2-40B4-BE49-F238E27FC236}">
                <a16:creationId xmlns:a16="http://schemas.microsoft.com/office/drawing/2014/main" id="{BC3EBE4B-ACCD-BC4A-9749-68AAB3448D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410C26-A822-AC4F-992C-5E7FB9DB044F}"/>
              </a:ext>
            </a:extLst>
          </p:cNvPr>
          <p:cNvSpPr>
            <a:spLocks noGrp="1"/>
          </p:cNvSpPr>
          <p:nvPr>
            <p:ph type="sldNum" sz="quarter" idx="12"/>
          </p:nvPr>
        </p:nvSpPr>
        <p:spPr/>
        <p:txBody>
          <a:bodyPr/>
          <a:lstStyle/>
          <a:p>
            <a:fld id="{773BD641-207A-A64A-B911-FB333DFB15D9}" type="slidenum">
              <a:t>‹#›</a:t>
            </a:fld>
            <a:endParaRPr lang="en-US"/>
          </a:p>
        </p:txBody>
      </p:sp>
    </p:spTree>
    <p:extLst>
      <p:ext uri="{BB962C8B-B14F-4D97-AF65-F5344CB8AC3E}">
        <p14:creationId xmlns:p14="http://schemas.microsoft.com/office/powerpoint/2010/main" val="2644306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B264B-EE97-6F4C-BFAD-A4D4955A3E3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92C3FA1-ABC5-E242-A645-E83FB08CD5E9}"/>
              </a:ext>
            </a:extLst>
          </p:cNvPr>
          <p:cNvSpPr>
            <a:spLocks noGrp="1"/>
          </p:cNvSpPr>
          <p:nvPr>
            <p:ph type="dt" sz="half" idx="10"/>
          </p:nvPr>
        </p:nvSpPr>
        <p:spPr/>
        <p:txBody>
          <a:bodyPr/>
          <a:lstStyle/>
          <a:p>
            <a:fld id="{4418319F-443E-144B-BCC0-1F5EFB1E2AD9}" type="datetimeFigureOut">
              <a:t>10/24/2024</a:t>
            </a:fld>
            <a:endParaRPr lang="en-US"/>
          </a:p>
        </p:txBody>
      </p:sp>
      <p:sp>
        <p:nvSpPr>
          <p:cNvPr id="4" name="Footer Placeholder 3">
            <a:extLst>
              <a:ext uri="{FF2B5EF4-FFF2-40B4-BE49-F238E27FC236}">
                <a16:creationId xmlns:a16="http://schemas.microsoft.com/office/drawing/2014/main" id="{45BA26D6-910E-1B44-8326-5EE678B3D9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CD8DD5-AF58-5849-8D33-85D1C5EC4594}"/>
              </a:ext>
            </a:extLst>
          </p:cNvPr>
          <p:cNvSpPr>
            <a:spLocks noGrp="1"/>
          </p:cNvSpPr>
          <p:nvPr>
            <p:ph type="sldNum" sz="quarter" idx="12"/>
          </p:nvPr>
        </p:nvSpPr>
        <p:spPr/>
        <p:txBody>
          <a:bodyPr/>
          <a:lstStyle/>
          <a:p>
            <a:fld id="{773BD641-207A-A64A-B911-FB333DFB15D9}" type="slidenum">
              <a:t>‹#›</a:t>
            </a:fld>
            <a:endParaRPr lang="en-US"/>
          </a:p>
        </p:txBody>
      </p:sp>
    </p:spTree>
    <p:extLst>
      <p:ext uri="{BB962C8B-B14F-4D97-AF65-F5344CB8AC3E}">
        <p14:creationId xmlns:p14="http://schemas.microsoft.com/office/powerpoint/2010/main" val="1325304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0A7C78-352C-7742-8CA3-5C0E5222862C}"/>
              </a:ext>
            </a:extLst>
          </p:cNvPr>
          <p:cNvSpPr>
            <a:spLocks noGrp="1"/>
          </p:cNvSpPr>
          <p:nvPr>
            <p:ph type="dt" sz="half" idx="10"/>
          </p:nvPr>
        </p:nvSpPr>
        <p:spPr/>
        <p:txBody>
          <a:bodyPr/>
          <a:lstStyle/>
          <a:p>
            <a:fld id="{4418319F-443E-144B-BCC0-1F5EFB1E2AD9}" type="datetimeFigureOut">
              <a:t>10/24/2024</a:t>
            </a:fld>
            <a:endParaRPr lang="en-US"/>
          </a:p>
        </p:txBody>
      </p:sp>
      <p:sp>
        <p:nvSpPr>
          <p:cNvPr id="3" name="Footer Placeholder 2">
            <a:extLst>
              <a:ext uri="{FF2B5EF4-FFF2-40B4-BE49-F238E27FC236}">
                <a16:creationId xmlns:a16="http://schemas.microsoft.com/office/drawing/2014/main" id="{5D8DAF92-264F-224D-AE2E-6BC5304720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4D5A6-9BDC-D34E-A385-7B5418183655}"/>
              </a:ext>
            </a:extLst>
          </p:cNvPr>
          <p:cNvSpPr>
            <a:spLocks noGrp="1"/>
          </p:cNvSpPr>
          <p:nvPr>
            <p:ph type="sldNum" sz="quarter" idx="12"/>
          </p:nvPr>
        </p:nvSpPr>
        <p:spPr/>
        <p:txBody>
          <a:bodyPr/>
          <a:lstStyle/>
          <a:p>
            <a:fld id="{773BD641-207A-A64A-B911-FB333DFB15D9}" type="slidenum">
              <a:t>‹#›</a:t>
            </a:fld>
            <a:endParaRPr lang="en-US"/>
          </a:p>
        </p:txBody>
      </p:sp>
    </p:spTree>
    <p:extLst>
      <p:ext uri="{BB962C8B-B14F-4D97-AF65-F5344CB8AC3E}">
        <p14:creationId xmlns:p14="http://schemas.microsoft.com/office/powerpoint/2010/main" val="2908207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1CE9A-7F06-7F47-8352-E117DAB6C00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B418F32-E2FF-6C46-B6B9-DE48D4F3DE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A1350D2-A484-9943-8F57-DD87610BF6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7FBFC77-ECF6-5B4E-87D7-62B1E5CC8A4D}"/>
              </a:ext>
            </a:extLst>
          </p:cNvPr>
          <p:cNvSpPr>
            <a:spLocks noGrp="1"/>
          </p:cNvSpPr>
          <p:nvPr>
            <p:ph type="dt" sz="half" idx="10"/>
          </p:nvPr>
        </p:nvSpPr>
        <p:spPr/>
        <p:txBody>
          <a:bodyPr/>
          <a:lstStyle/>
          <a:p>
            <a:fld id="{4418319F-443E-144B-BCC0-1F5EFB1E2AD9}" type="datetimeFigureOut">
              <a:t>10/24/2024</a:t>
            </a:fld>
            <a:endParaRPr lang="en-US"/>
          </a:p>
        </p:txBody>
      </p:sp>
      <p:sp>
        <p:nvSpPr>
          <p:cNvPr id="6" name="Footer Placeholder 5">
            <a:extLst>
              <a:ext uri="{FF2B5EF4-FFF2-40B4-BE49-F238E27FC236}">
                <a16:creationId xmlns:a16="http://schemas.microsoft.com/office/drawing/2014/main" id="{80D0B969-DDEC-C442-893F-40CF0A2E88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692AA5-5891-7042-B418-67001DEC50D0}"/>
              </a:ext>
            </a:extLst>
          </p:cNvPr>
          <p:cNvSpPr>
            <a:spLocks noGrp="1"/>
          </p:cNvSpPr>
          <p:nvPr>
            <p:ph type="sldNum" sz="quarter" idx="12"/>
          </p:nvPr>
        </p:nvSpPr>
        <p:spPr/>
        <p:txBody>
          <a:bodyPr/>
          <a:lstStyle/>
          <a:p>
            <a:fld id="{773BD641-207A-A64A-B911-FB333DFB15D9}" type="slidenum">
              <a:t>‹#›</a:t>
            </a:fld>
            <a:endParaRPr lang="en-US"/>
          </a:p>
        </p:txBody>
      </p:sp>
    </p:spTree>
    <p:extLst>
      <p:ext uri="{BB962C8B-B14F-4D97-AF65-F5344CB8AC3E}">
        <p14:creationId xmlns:p14="http://schemas.microsoft.com/office/powerpoint/2010/main" val="203233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B4F29-0108-674B-837A-E55B24EAC67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DC6EA98-2BFA-E94A-808F-756FF827C7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272224-7CC6-BC43-96AF-46AD8B83A7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D8866AB-D659-1845-9A72-B4CB6613D93D}"/>
              </a:ext>
            </a:extLst>
          </p:cNvPr>
          <p:cNvSpPr>
            <a:spLocks noGrp="1"/>
          </p:cNvSpPr>
          <p:nvPr>
            <p:ph type="dt" sz="half" idx="10"/>
          </p:nvPr>
        </p:nvSpPr>
        <p:spPr/>
        <p:txBody>
          <a:bodyPr/>
          <a:lstStyle/>
          <a:p>
            <a:fld id="{4418319F-443E-144B-BCC0-1F5EFB1E2AD9}" type="datetimeFigureOut">
              <a:t>10/24/2024</a:t>
            </a:fld>
            <a:endParaRPr lang="en-US"/>
          </a:p>
        </p:txBody>
      </p:sp>
      <p:sp>
        <p:nvSpPr>
          <p:cNvPr id="6" name="Footer Placeholder 5">
            <a:extLst>
              <a:ext uri="{FF2B5EF4-FFF2-40B4-BE49-F238E27FC236}">
                <a16:creationId xmlns:a16="http://schemas.microsoft.com/office/drawing/2014/main" id="{CB8B6746-C6FF-0840-A774-14010BD318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4FCF5C-B7BF-F745-8756-0970280E79AA}"/>
              </a:ext>
            </a:extLst>
          </p:cNvPr>
          <p:cNvSpPr>
            <a:spLocks noGrp="1"/>
          </p:cNvSpPr>
          <p:nvPr>
            <p:ph type="sldNum" sz="quarter" idx="12"/>
          </p:nvPr>
        </p:nvSpPr>
        <p:spPr/>
        <p:txBody>
          <a:bodyPr/>
          <a:lstStyle/>
          <a:p>
            <a:fld id="{773BD641-207A-A64A-B911-FB333DFB15D9}" type="slidenum">
              <a:t>‹#›</a:t>
            </a:fld>
            <a:endParaRPr lang="en-US"/>
          </a:p>
        </p:txBody>
      </p:sp>
    </p:spTree>
    <p:extLst>
      <p:ext uri="{BB962C8B-B14F-4D97-AF65-F5344CB8AC3E}">
        <p14:creationId xmlns:p14="http://schemas.microsoft.com/office/powerpoint/2010/main" val="3514691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DE638D-470E-104F-89C6-3502964AEF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989F52F-7776-0C44-A767-4B51E2783B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E5EEA83-D153-5141-A360-2F954A6C38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18319F-443E-144B-BCC0-1F5EFB1E2AD9}" type="datetimeFigureOut">
              <a:t>10/24/2024</a:t>
            </a:fld>
            <a:endParaRPr lang="en-US"/>
          </a:p>
        </p:txBody>
      </p:sp>
      <p:sp>
        <p:nvSpPr>
          <p:cNvPr id="5" name="Footer Placeholder 4">
            <a:extLst>
              <a:ext uri="{FF2B5EF4-FFF2-40B4-BE49-F238E27FC236}">
                <a16:creationId xmlns:a16="http://schemas.microsoft.com/office/drawing/2014/main" id="{EDD119D3-F48A-114E-A3A9-2FC359AC23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CEF18D-F7BA-8B46-A3BD-3CCB989FA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3BD641-207A-A64A-B911-FB333DFB15D9}" type="slidenum">
              <a:t>‹#›</a:t>
            </a:fld>
            <a:endParaRPr lang="en-US"/>
          </a:p>
        </p:txBody>
      </p:sp>
    </p:spTree>
    <p:extLst>
      <p:ext uri="{BB962C8B-B14F-4D97-AF65-F5344CB8AC3E}">
        <p14:creationId xmlns:p14="http://schemas.microsoft.com/office/powerpoint/2010/main" val="1862790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25.png"/><Relationship Id="rId2" Type="http://schemas.openxmlformats.org/officeDocument/2006/relationships/image" Target="../media/image5.emf"/><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6.emf"/><Relationship Id="rId7" Type="http://schemas.openxmlformats.org/officeDocument/2006/relationships/image" Target="../media/image28.png"/><Relationship Id="rId2" Type="http://schemas.openxmlformats.org/officeDocument/2006/relationships/image" Target="../media/image5.emf"/><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7.emf"/><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7.emf"/></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7.emf"/><Relationship Id="rId4" Type="http://schemas.openxmlformats.org/officeDocument/2006/relationships/image" Target="../media/image6.emf"/></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39.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7.emf"/><Relationship Id="rId4" Type="http://schemas.openxmlformats.org/officeDocument/2006/relationships/image" Target="../media/image6.emf"/></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1.jpeg"/><Relationship Id="rId5" Type="http://schemas.openxmlformats.org/officeDocument/2006/relationships/image" Target="../media/image7.emf"/><Relationship Id="rId4" Type="http://schemas.openxmlformats.org/officeDocument/2006/relationships/image" Target="../media/image6.emf"/></Relationships>
</file>

<file path=ppt/slides/_rels/slide19.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7.emf"/><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9.jpeg"/><Relationship Id="rId2" Type="http://schemas.openxmlformats.org/officeDocument/2006/relationships/image" Target="../media/image5.emf"/><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s://github.com/Nottingham-and-Nottinghamshire-ICS/Statistics_training_1" TargetMode="External"/><Relationship Id="rId4" Type="http://schemas.openxmlformats.org/officeDocument/2006/relationships/image" Target="../media/image7.emf"/></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7.emf"/></Relationships>
</file>

<file path=ppt/slides/_rels/slide2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7.emf"/></Relationships>
</file>

<file path=ppt/slides/_rels/slide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2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7.emf"/></Relationships>
</file>

<file path=ppt/slides/_rels/slide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7.emf"/></Relationships>
</file>

<file path=ppt/slides/_rels/slide2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8.png"/><Relationship Id="rId4" Type="http://schemas.openxmlformats.org/officeDocument/2006/relationships/image" Target="../media/image7.emf"/></Relationships>
</file>

<file path=ppt/slides/_rels/slide2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7.emf"/></Relationships>
</file>

<file path=ppt/slides/_rels/slide2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2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7.emf"/></Relationships>
</file>

<file path=ppt/slides/_rels/slide29.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3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7.emf"/><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7.emf"/></Relationships>
</file>

<file path=ppt/slides/_rels/slide3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s>
</file>

<file path=ppt/slides/_rels/slide3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51.png"/><Relationship Id="rId4" Type="http://schemas.openxmlformats.org/officeDocument/2006/relationships/image" Target="../media/image7.emf"/></Relationships>
</file>

<file path=ppt/slides/_rels/slide32.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3.png"/><Relationship Id="rId2" Type="http://schemas.openxmlformats.org/officeDocument/2006/relationships/image" Target="../media/image5.emf"/><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hyperlink" Target="mailto:amy.makawana1@nhs.net" TargetMode="External"/><Relationship Id="rId4" Type="http://schemas.openxmlformats.org/officeDocument/2006/relationships/image" Target="../media/image7.emf"/></Relationships>
</file>

<file path=ppt/slides/_rels/slide33.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2.png"/><Relationship Id="rId2" Type="http://schemas.openxmlformats.org/officeDocument/2006/relationships/image" Target="../media/image5.emf"/><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mailto:amy.makawana1@nhs.net" TargetMode="External"/><Relationship Id="rId4" Type="http://schemas.openxmlformats.org/officeDocument/2006/relationships/image" Target="../media/image7.emf"/></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6.emf"/><Relationship Id="rId7" Type="http://schemas.openxmlformats.org/officeDocument/2006/relationships/image" Target="../media/image13.png"/><Relationship Id="rId2" Type="http://schemas.openxmlformats.org/officeDocument/2006/relationships/image" Target="../media/image5.emf"/><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22.png"/><Relationship Id="rId2" Type="http://schemas.openxmlformats.org/officeDocument/2006/relationships/image" Target="../media/image5.emf"/><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09934DC-71CB-CF4A-A059-D7DF2ADC8E58}"/>
              </a:ext>
            </a:extLst>
          </p:cNvPr>
          <p:cNvPicPr>
            <a:picLocks noChangeAspect="1"/>
          </p:cNvPicPr>
          <p:nvPr/>
        </p:nvPicPr>
        <p:blipFill>
          <a:blip r:embed="rId2"/>
          <a:stretch>
            <a:fillRect/>
          </a:stretch>
        </p:blipFill>
        <p:spPr>
          <a:xfrm>
            <a:off x="-157854" y="-120771"/>
            <a:ext cx="12723888" cy="7108165"/>
          </a:xfrm>
          <a:prstGeom prst="rect">
            <a:avLst/>
          </a:prstGeom>
        </p:spPr>
      </p:pic>
      <p:pic>
        <p:nvPicPr>
          <p:cNvPr id="15" name="Picture 14" descr="Icon&#10;&#10;Description automatically generated">
            <a:extLst>
              <a:ext uri="{FF2B5EF4-FFF2-40B4-BE49-F238E27FC236}">
                <a16:creationId xmlns:a16="http://schemas.microsoft.com/office/drawing/2014/main" id="{FEB365CC-6196-4D4E-9B3C-E13D3EADC0EB}"/>
              </a:ext>
            </a:extLst>
          </p:cNvPr>
          <p:cNvPicPr>
            <a:picLocks noChangeAspect="1"/>
          </p:cNvPicPr>
          <p:nvPr/>
        </p:nvPicPr>
        <p:blipFill>
          <a:blip r:embed="rId3"/>
          <a:stretch>
            <a:fillRect/>
          </a:stretch>
        </p:blipFill>
        <p:spPr>
          <a:xfrm>
            <a:off x="-157854" y="-116694"/>
            <a:ext cx="12636740" cy="7108166"/>
          </a:xfrm>
          <a:prstGeom prst="rect">
            <a:avLst/>
          </a:prstGeom>
        </p:spPr>
      </p:pic>
      <p:sp>
        <p:nvSpPr>
          <p:cNvPr id="9" name="Subtitle 2">
            <a:extLst>
              <a:ext uri="{FF2B5EF4-FFF2-40B4-BE49-F238E27FC236}">
                <a16:creationId xmlns:a16="http://schemas.microsoft.com/office/drawing/2014/main" id="{AE32F209-71EC-0E47-BB82-5F07244C1D09}"/>
              </a:ext>
            </a:extLst>
          </p:cNvPr>
          <p:cNvSpPr txBox="1">
            <a:spLocks/>
          </p:cNvSpPr>
          <p:nvPr/>
        </p:nvSpPr>
        <p:spPr>
          <a:xfrm>
            <a:off x="1005440" y="3530338"/>
            <a:ext cx="5621867"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b="1" dirty="0">
                <a:solidFill>
                  <a:schemeClr val="bg1"/>
                </a:solidFill>
                <a:latin typeface="Montserrat" pitchFamily="2" charset="77"/>
              </a:rPr>
              <a:t>Statistics Training #1</a:t>
            </a:r>
          </a:p>
          <a:p>
            <a:pPr marL="0" indent="0">
              <a:buNone/>
            </a:pPr>
            <a:endParaRPr lang="en-GB" b="1" dirty="0">
              <a:solidFill>
                <a:schemeClr val="bg1"/>
              </a:solidFill>
              <a:latin typeface="Montserrat" pitchFamily="2" charset="77"/>
            </a:endParaRPr>
          </a:p>
        </p:txBody>
      </p:sp>
      <p:pic>
        <p:nvPicPr>
          <p:cNvPr id="18" name="Picture 17">
            <a:extLst>
              <a:ext uri="{FF2B5EF4-FFF2-40B4-BE49-F238E27FC236}">
                <a16:creationId xmlns:a16="http://schemas.microsoft.com/office/drawing/2014/main" id="{0814B9BD-1B9C-B245-837B-1E0A701641E4}"/>
              </a:ext>
            </a:extLst>
          </p:cNvPr>
          <p:cNvPicPr>
            <a:picLocks noChangeAspect="1"/>
          </p:cNvPicPr>
          <p:nvPr/>
        </p:nvPicPr>
        <p:blipFill>
          <a:blip r:embed="rId4"/>
          <a:stretch>
            <a:fillRect/>
          </a:stretch>
        </p:blipFill>
        <p:spPr>
          <a:xfrm>
            <a:off x="8906933" y="545979"/>
            <a:ext cx="2625146" cy="922349"/>
          </a:xfrm>
          <a:prstGeom prst="rect">
            <a:avLst/>
          </a:prstGeom>
        </p:spPr>
      </p:pic>
      <p:pic>
        <p:nvPicPr>
          <p:cNvPr id="2" name="Picture 1" descr="Text&#10;&#10;Description automatically generated">
            <a:extLst>
              <a:ext uri="{FF2B5EF4-FFF2-40B4-BE49-F238E27FC236}">
                <a16:creationId xmlns:a16="http://schemas.microsoft.com/office/drawing/2014/main" id="{2781A5B6-BF04-6AA8-F050-429034A2D6AF}"/>
              </a:ext>
            </a:extLst>
          </p:cNvPr>
          <p:cNvPicPr/>
          <p:nvPr/>
        </p:nvPicPr>
        <p:blipFill>
          <a:blip r:embed="rId5">
            <a:extLst>
              <a:ext uri="{28A0092B-C50C-407E-A947-70E740481C1C}">
                <a14:useLocalDpi xmlns:a14="http://schemas.microsoft.com/office/drawing/2010/main" val="0"/>
              </a:ext>
            </a:extLst>
          </a:blip>
          <a:stretch>
            <a:fillRect/>
          </a:stretch>
        </p:blipFill>
        <p:spPr>
          <a:xfrm>
            <a:off x="10219506" y="5859252"/>
            <a:ext cx="2137690" cy="905538"/>
          </a:xfrm>
          <a:prstGeom prst="rect">
            <a:avLst/>
          </a:prstGeom>
        </p:spPr>
      </p:pic>
    </p:spTree>
    <p:extLst>
      <p:ext uri="{BB962C8B-B14F-4D97-AF65-F5344CB8AC3E}">
        <p14:creationId xmlns:p14="http://schemas.microsoft.com/office/powerpoint/2010/main" val="4070390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7CB9C3-5B8F-BB4A-9359-09074A9B2A5D}"/>
              </a:ext>
            </a:extLst>
          </p:cNvPr>
          <p:cNvSpPr txBox="1">
            <a:spLocks/>
          </p:cNvSpPr>
          <p:nvPr/>
        </p:nvSpPr>
        <p:spPr>
          <a:xfrm>
            <a:off x="838200" y="781045"/>
            <a:ext cx="7149662" cy="4084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585857"/>
                </a:solidFill>
                <a:latin typeface="Montserrat" pitchFamily="2" charset="77"/>
              </a:rPr>
              <a:t>Discrete Data Practical – Frequency Tables Part 2</a:t>
            </a:r>
          </a:p>
        </p:txBody>
      </p:sp>
      <p:pic>
        <p:nvPicPr>
          <p:cNvPr id="10" name="Picture 9">
            <a:extLst>
              <a:ext uri="{FF2B5EF4-FFF2-40B4-BE49-F238E27FC236}">
                <a16:creationId xmlns:a16="http://schemas.microsoft.com/office/drawing/2014/main" id="{44F813BD-48F6-958D-4400-DF4414A6C3AA}"/>
              </a:ext>
            </a:extLst>
          </p:cNvPr>
          <p:cNvPicPr>
            <a:picLocks noChangeAspect="1"/>
          </p:cNvPicPr>
          <p:nvPr/>
        </p:nvPicPr>
        <p:blipFill>
          <a:blip r:embed="rId2"/>
          <a:stretch>
            <a:fillRect/>
          </a:stretch>
        </p:blipFill>
        <p:spPr>
          <a:xfrm>
            <a:off x="8906933" y="524355"/>
            <a:ext cx="2625146" cy="921807"/>
          </a:xfrm>
          <a:prstGeom prst="rect">
            <a:avLst/>
          </a:prstGeom>
        </p:spPr>
      </p:pic>
      <p:pic>
        <p:nvPicPr>
          <p:cNvPr id="11" name="Picture 10">
            <a:extLst>
              <a:ext uri="{FF2B5EF4-FFF2-40B4-BE49-F238E27FC236}">
                <a16:creationId xmlns:a16="http://schemas.microsoft.com/office/drawing/2014/main" id="{4AF08736-DE94-DEB4-2FF6-CF00340CFF05}"/>
              </a:ext>
            </a:extLst>
          </p:cNvPr>
          <p:cNvPicPr>
            <a:picLocks noChangeAspect="1"/>
          </p:cNvPicPr>
          <p:nvPr/>
        </p:nvPicPr>
        <p:blipFill>
          <a:blip r:embed="rId3"/>
          <a:stretch>
            <a:fillRect/>
          </a:stretch>
        </p:blipFill>
        <p:spPr>
          <a:xfrm flipV="1">
            <a:off x="0" y="1446162"/>
            <a:ext cx="4179905" cy="45719"/>
          </a:xfrm>
          <a:prstGeom prst="rect">
            <a:avLst/>
          </a:prstGeom>
        </p:spPr>
      </p:pic>
      <p:pic>
        <p:nvPicPr>
          <p:cNvPr id="12" name="Picture 11">
            <a:extLst>
              <a:ext uri="{FF2B5EF4-FFF2-40B4-BE49-F238E27FC236}">
                <a16:creationId xmlns:a16="http://schemas.microsoft.com/office/drawing/2014/main" id="{2A64A867-DB7D-CEC0-B176-3156950375F0}"/>
              </a:ext>
            </a:extLst>
          </p:cNvPr>
          <p:cNvPicPr>
            <a:picLocks noChangeAspect="1"/>
          </p:cNvPicPr>
          <p:nvPr/>
        </p:nvPicPr>
        <p:blipFill>
          <a:blip r:embed="rId4"/>
          <a:stretch>
            <a:fillRect/>
          </a:stretch>
        </p:blipFill>
        <p:spPr>
          <a:xfrm>
            <a:off x="-80871" y="6737884"/>
            <a:ext cx="12325088" cy="157438"/>
          </a:xfrm>
          <a:prstGeom prst="rect">
            <a:avLst/>
          </a:prstGeom>
        </p:spPr>
      </p:pic>
      <p:sp>
        <p:nvSpPr>
          <p:cNvPr id="7" name="TextBox 6">
            <a:extLst>
              <a:ext uri="{FF2B5EF4-FFF2-40B4-BE49-F238E27FC236}">
                <a16:creationId xmlns:a16="http://schemas.microsoft.com/office/drawing/2014/main" id="{22A7B8AC-8FD1-9A58-56A5-DDCD01ACDB34}"/>
              </a:ext>
            </a:extLst>
          </p:cNvPr>
          <p:cNvSpPr txBox="1"/>
          <p:nvPr/>
        </p:nvSpPr>
        <p:spPr>
          <a:xfrm>
            <a:off x="60463" y="1469021"/>
            <a:ext cx="6464702" cy="4493538"/>
          </a:xfrm>
          <a:prstGeom prst="rect">
            <a:avLst/>
          </a:prstGeom>
          <a:noFill/>
        </p:spPr>
        <p:txBody>
          <a:bodyPr wrap="square" rtlCol="0">
            <a:spAutoFit/>
          </a:bodyPr>
          <a:lstStyle/>
          <a:p>
            <a:endParaRPr lang="en-GB" dirty="0"/>
          </a:p>
          <a:p>
            <a:pPr marL="342900" indent="-342900">
              <a:buFont typeface="+mj-lt"/>
              <a:buAutoNum type="arabicPeriod"/>
            </a:pPr>
            <a:r>
              <a:rPr lang="en-GB" sz="2000" dirty="0"/>
              <a:t>Run lines 69-76 by highlighting and pressing </a:t>
            </a:r>
            <a:r>
              <a:rPr lang="en-GB" sz="2000" dirty="0" err="1"/>
              <a:t>ctrl+enter</a:t>
            </a:r>
            <a:r>
              <a:rPr lang="en-GB" sz="2000" dirty="0"/>
              <a:t> to create a new frequency table that is split by diagnosis and sex, and to rename the columns and view the table. You can now see the counts of inpatients with each diagnosis, split by sex</a:t>
            </a:r>
          </a:p>
          <a:p>
            <a:pPr marL="342900" indent="-342900">
              <a:buFont typeface="+mj-lt"/>
              <a:buAutoNum type="arabicPeriod"/>
            </a:pPr>
            <a:r>
              <a:rPr lang="en-GB" sz="2000" dirty="0">
                <a:solidFill>
                  <a:srgbClr val="0070C0"/>
                </a:solidFill>
              </a:rPr>
              <a:t>Have a go at task 2 (lines 79-89) to split the data by                         ethnicity instead of sex. There are some hints in the R file              next to the task in case you get stuck. </a:t>
            </a:r>
          </a:p>
          <a:p>
            <a:pPr marL="342900" indent="-342900">
              <a:buFont typeface="+mj-lt"/>
              <a:buAutoNum type="arabicPeriod"/>
            </a:pPr>
            <a:r>
              <a:rPr lang="en-GB" sz="2000" dirty="0">
                <a:solidFill>
                  <a:srgbClr val="0070C0"/>
                </a:solidFill>
              </a:rPr>
              <a:t>Have a go at task 3 (lines 94-111) to create your own frequency table. If you get stuck, ask for help or have a look at the Statistics Training R.R file, but try to do it on your own first.</a:t>
            </a:r>
          </a:p>
          <a:p>
            <a:pPr marL="342900" indent="-342900">
              <a:buFont typeface="+mj-lt"/>
              <a:buAutoNum type="arabicPeriod"/>
            </a:pPr>
            <a:endParaRPr lang="en-GB" sz="1400" dirty="0"/>
          </a:p>
          <a:p>
            <a:pPr marL="342900" indent="-342900">
              <a:buFont typeface="+mj-lt"/>
              <a:buAutoNum type="arabicPeriod"/>
            </a:pPr>
            <a:endParaRPr lang="en-GB" sz="1400" dirty="0"/>
          </a:p>
        </p:txBody>
      </p:sp>
      <p:pic>
        <p:nvPicPr>
          <p:cNvPr id="9" name="Picture 8">
            <a:extLst>
              <a:ext uri="{FF2B5EF4-FFF2-40B4-BE49-F238E27FC236}">
                <a16:creationId xmlns:a16="http://schemas.microsoft.com/office/drawing/2014/main" id="{DD96E345-1540-EA66-9CD0-7E4EE1FF054C}"/>
              </a:ext>
            </a:extLst>
          </p:cNvPr>
          <p:cNvPicPr>
            <a:picLocks noChangeAspect="1"/>
          </p:cNvPicPr>
          <p:nvPr/>
        </p:nvPicPr>
        <p:blipFill>
          <a:blip r:embed="rId5"/>
          <a:srcRect/>
          <a:stretch/>
        </p:blipFill>
        <p:spPr>
          <a:xfrm>
            <a:off x="7485060" y="2456122"/>
            <a:ext cx="4353024" cy="2976048"/>
          </a:xfrm>
          <a:prstGeom prst="rect">
            <a:avLst/>
          </a:prstGeom>
        </p:spPr>
      </p:pic>
      <p:pic>
        <p:nvPicPr>
          <p:cNvPr id="16" name="Picture 15">
            <a:extLst>
              <a:ext uri="{FF2B5EF4-FFF2-40B4-BE49-F238E27FC236}">
                <a16:creationId xmlns:a16="http://schemas.microsoft.com/office/drawing/2014/main" id="{791EB885-FC22-F4C9-1C06-DF8ACB594820}"/>
              </a:ext>
            </a:extLst>
          </p:cNvPr>
          <p:cNvPicPr>
            <a:picLocks noChangeAspect="1"/>
          </p:cNvPicPr>
          <p:nvPr/>
        </p:nvPicPr>
        <p:blipFill>
          <a:blip r:embed="rId6"/>
          <a:srcRect/>
          <a:stretch/>
        </p:blipFill>
        <p:spPr>
          <a:xfrm>
            <a:off x="6623836" y="2712813"/>
            <a:ext cx="5563795" cy="2787176"/>
          </a:xfrm>
          <a:prstGeom prst="rect">
            <a:avLst/>
          </a:prstGeom>
        </p:spPr>
      </p:pic>
      <p:pic>
        <p:nvPicPr>
          <p:cNvPr id="24" name="Picture 23">
            <a:extLst>
              <a:ext uri="{FF2B5EF4-FFF2-40B4-BE49-F238E27FC236}">
                <a16:creationId xmlns:a16="http://schemas.microsoft.com/office/drawing/2014/main" id="{43B28FFE-81D2-CFDB-ABF4-F65F1C30D245}"/>
              </a:ext>
            </a:extLst>
          </p:cNvPr>
          <p:cNvPicPr>
            <a:picLocks noChangeAspect="1"/>
          </p:cNvPicPr>
          <p:nvPr/>
        </p:nvPicPr>
        <p:blipFill>
          <a:blip r:embed="rId7"/>
          <a:srcRect/>
          <a:stretch/>
        </p:blipFill>
        <p:spPr>
          <a:xfrm>
            <a:off x="6818618" y="2798361"/>
            <a:ext cx="5312919" cy="3320575"/>
          </a:xfrm>
          <a:prstGeom prst="rect">
            <a:avLst/>
          </a:prstGeom>
        </p:spPr>
      </p:pic>
    </p:spTree>
    <p:extLst>
      <p:ext uri="{BB962C8B-B14F-4D97-AF65-F5344CB8AC3E}">
        <p14:creationId xmlns:p14="http://schemas.microsoft.com/office/powerpoint/2010/main" val="2999459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6"/>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7CB9C3-5B8F-BB4A-9359-09074A9B2A5D}"/>
              </a:ext>
            </a:extLst>
          </p:cNvPr>
          <p:cNvSpPr txBox="1">
            <a:spLocks/>
          </p:cNvSpPr>
          <p:nvPr/>
        </p:nvSpPr>
        <p:spPr>
          <a:xfrm>
            <a:off x="838200" y="781045"/>
            <a:ext cx="7149662" cy="4084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585857"/>
                </a:solidFill>
                <a:latin typeface="Montserrat" pitchFamily="2" charset="77"/>
              </a:rPr>
              <a:t>Discrete Data Practical – Bar Charts Part 1</a:t>
            </a:r>
          </a:p>
        </p:txBody>
      </p:sp>
      <p:pic>
        <p:nvPicPr>
          <p:cNvPr id="10" name="Picture 9">
            <a:extLst>
              <a:ext uri="{FF2B5EF4-FFF2-40B4-BE49-F238E27FC236}">
                <a16:creationId xmlns:a16="http://schemas.microsoft.com/office/drawing/2014/main" id="{44F813BD-48F6-958D-4400-DF4414A6C3AA}"/>
              </a:ext>
            </a:extLst>
          </p:cNvPr>
          <p:cNvPicPr>
            <a:picLocks noChangeAspect="1"/>
          </p:cNvPicPr>
          <p:nvPr/>
        </p:nvPicPr>
        <p:blipFill>
          <a:blip r:embed="rId2"/>
          <a:stretch>
            <a:fillRect/>
          </a:stretch>
        </p:blipFill>
        <p:spPr>
          <a:xfrm>
            <a:off x="8906933" y="524355"/>
            <a:ext cx="2625146" cy="921807"/>
          </a:xfrm>
          <a:prstGeom prst="rect">
            <a:avLst/>
          </a:prstGeom>
        </p:spPr>
      </p:pic>
      <p:pic>
        <p:nvPicPr>
          <p:cNvPr id="11" name="Picture 10">
            <a:extLst>
              <a:ext uri="{FF2B5EF4-FFF2-40B4-BE49-F238E27FC236}">
                <a16:creationId xmlns:a16="http://schemas.microsoft.com/office/drawing/2014/main" id="{4AF08736-DE94-DEB4-2FF6-CF00340CFF05}"/>
              </a:ext>
            </a:extLst>
          </p:cNvPr>
          <p:cNvPicPr>
            <a:picLocks noChangeAspect="1"/>
          </p:cNvPicPr>
          <p:nvPr/>
        </p:nvPicPr>
        <p:blipFill>
          <a:blip r:embed="rId3"/>
          <a:stretch>
            <a:fillRect/>
          </a:stretch>
        </p:blipFill>
        <p:spPr>
          <a:xfrm flipV="1">
            <a:off x="0" y="1446162"/>
            <a:ext cx="4179905" cy="45719"/>
          </a:xfrm>
          <a:prstGeom prst="rect">
            <a:avLst/>
          </a:prstGeom>
        </p:spPr>
      </p:pic>
      <p:pic>
        <p:nvPicPr>
          <p:cNvPr id="12" name="Picture 11">
            <a:extLst>
              <a:ext uri="{FF2B5EF4-FFF2-40B4-BE49-F238E27FC236}">
                <a16:creationId xmlns:a16="http://schemas.microsoft.com/office/drawing/2014/main" id="{2A64A867-DB7D-CEC0-B176-3156950375F0}"/>
              </a:ext>
            </a:extLst>
          </p:cNvPr>
          <p:cNvPicPr>
            <a:picLocks noChangeAspect="1"/>
          </p:cNvPicPr>
          <p:nvPr/>
        </p:nvPicPr>
        <p:blipFill>
          <a:blip r:embed="rId4"/>
          <a:stretch>
            <a:fillRect/>
          </a:stretch>
        </p:blipFill>
        <p:spPr>
          <a:xfrm>
            <a:off x="-80871" y="6737884"/>
            <a:ext cx="12325088" cy="157438"/>
          </a:xfrm>
          <a:prstGeom prst="rect">
            <a:avLst/>
          </a:prstGeom>
        </p:spPr>
      </p:pic>
      <p:sp>
        <p:nvSpPr>
          <p:cNvPr id="7" name="TextBox 6">
            <a:extLst>
              <a:ext uri="{FF2B5EF4-FFF2-40B4-BE49-F238E27FC236}">
                <a16:creationId xmlns:a16="http://schemas.microsoft.com/office/drawing/2014/main" id="{22A7B8AC-8FD1-9A58-56A5-DDCD01ACDB34}"/>
              </a:ext>
            </a:extLst>
          </p:cNvPr>
          <p:cNvSpPr txBox="1"/>
          <p:nvPr/>
        </p:nvSpPr>
        <p:spPr>
          <a:xfrm>
            <a:off x="0" y="971720"/>
            <a:ext cx="6379535" cy="6186309"/>
          </a:xfrm>
          <a:prstGeom prst="rect">
            <a:avLst/>
          </a:prstGeom>
          <a:noFill/>
        </p:spPr>
        <p:txBody>
          <a:bodyPr wrap="square" rtlCol="0">
            <a:spAutoFit/>
          </a:bodyPr>
          <a:lstStyle/>
          <a:p>
            <a:endParaRPr lang="en-GB" sz="3200" dirty="0"/>
          </a:p>
          <a:p>
            <a:pPr marL="342900" indent="-342900">
              <a:buFont typeface="+mj-lt"/>
              <a:buAutoNum type="arabicPeriod"/>
            </a:pPr>
            <a:r>
              <a:rPr lang="en-GB" sz="2000" dirty="0"/>
              <a:t>Run lines 123-126 to make a simple column chart showing the count of patients per ED location that they arrived to. </a:t>
            </a:r>
          </a:p>
          <a:p>
            <a:pPr marL="342900" indent="-342900">
              <a:buFont typeface="+mj-lt"/>
              <a:buAutoNum type="arabicPeriod"/>
            </a:pPr>
            <a:r>
              <a:rPr lang="en-GB" sz="2000" dirty="0"/>
              <a:t>Then run lines 131-142 to run customised code that creates a bar chart. Remember to read the comments!! You could have a go at editing some of the parameters inside theme()</a:t>
            </a:r>
          </a:p>
          <a:p>
            <a:pPr marL="342900" indent="-342900">
              <a:buFont typeface="+mj-lt"/>
              <a:buAutoNum type="arabicPeriod"/>
            </a:pPr>
            <a:r>
              <a:rPr lang="en-GB" sz="2000" dirty="0">
                <a:solidFill>
                  <a:srgbClr val="0070C0"/>
                </a:solidFill>
              </a:rPr>
              <a:t>Run lines 146-158 to create a bar chart that shows the number of inpatients that were admitted to a ward (rather than SDEC). </a:t>
            </a:r>
          </a:p>
          <a:p>
            <a:pPr marL="342900" indent="-342900">
              <a:buFont typeface="+mj-lt"/>
              <a:buAutoNum type="arabicPeriod"/>
            </a:pPr>
            <a:r>
              <a:rPr lang="en-GB" sz="2000" dirty="0">
                <a:solidFill>
                  <a:srgbClr val="0070C0"/>
                </a:solidFill>
              </a:rPr>
              <a:t>Have a go at question 4 and then we will discuss the answers together. </a:t>
            </a:r>
          </a:p>
          <a:p>
            <a:pPr marL="342900" indent="-342900">
              <a:buFont typeface="+mj-lt"/>
              <a:buAutoNum type="arabicPeriod"/>
            </a:pPr>
            <a:r>
              <a:rPr lang="en-GB" sz="2000" dirty="0">
                <a:solidFill>
                  <a:srgbClr val="0070C0"/>
                </a:solidFill>
              </a:rPr>
              <a:t>Run line 170-180 to convert the categorical variables to factors, and then run lines 185-197 to create the improved bar chart</a:t>
            </a:r>
          </a:p>
          <a:p>
            <a:pPr marL="342900" indent="-342900">
              <a:buFont typeface="+mj-lt"/>
              <a:buAutoNum type="arabicPeriod"/>
            </a:pPr>
            <a:r>
              <a:rPr lang="en-GB" sz="2000" dirty="0">
                <a:solidFill>
                  <a:srgbClr val="0070C0"/>
                </a:solidFill>
              </a:rPr>
              <a:t>Have a go at the task 5 (lines 200-218) to create a new bar chart</a:t>
            </a:r>
          </a:p>
          <a:p>
            <a:endParaRPr lang="en-GB" sz="1200" dirty="0"/>
          </a:p>
          <a:p>
            <a:endParaRPr lang="en-GB" sz="1200" dirty="0">
              <a:solidFill>
                <a:srgbClr val="0070C0"/>
              </a:solidFill>
            </a:endParaRPr>
          </a:p>
        </p:txBody>
      </p:sp>
      <p:pic>
        <p:nvPicPr>
          <p:cNvPr id="8" name="Picture 7">
            <a:extLst>
              <a:ext uri="{FF2B5EF4-FFF2-40B4-BE49-F238E27FC236}">
                <a16:creationId xmlns:a16="http://schemas.microsoft.com/office/drawing/2014/main" id="{2D7DC66F-F73C-655D-0E64-7142790FCC09}"/>
              </a:ext>
            </a:extLst>
          </p:cNvPr>
          <p:cNvPicPr>
            <a:picLocks noChangeAspect="1"/>
          </p:cNvPicPr>
          <p:nvPr/>
        </p:nvPicPr>
        <p:blipFill>
          <a:blip r:embed="rId5"/>
          <a:srcRect/>
          <a:stretch/>
        </p:blipFill>
        <p:spPr>
          <a:xfrm>
            <a:off x="6379535" y="2627868"/>
            <a:ext cx="5528372" cy="2928310"/>
          </a:xfrm>
          <a:prstGeom prst="rect">
            <a:avLst/>
          </a:prstGeom>
        </p:spPr>
      </p:pic>
      <p:pic>
        <p:nvPicPr>
          <p:cNvPr id="13" name="Picture 12">
            <a:extLst>
              <a:ext uri="{FF2B5EF4-FFF2-40B4-BE49-F238E27FC236}">
                <a16:creationId xmlns:a16="http://schemas.microsoft.com/office/drawing/2014/main" id="{CDDF4FFE-2C91-6CCB-8242-A0E5B5329E38}"/>
              </a:ext>
            </a:extLst>
          </p:cNvPr>
          <p:cNvPicPr>
            <a:picLocks noChangeAspect="1"/>
          </p:cNvPicPr>
          <p:nvPr/>
        </p:nvPicPr>
        <p:blipFill>
          <a:blip r:embed="rId6"/>
          <a:srcRect/>
          <a:stretch/>
        </p:blipFill>
        <p:spPr>
          <a:xfrm>
            <a:off x="6263431" y="2566369"/>
            <a:ext cx="5760580" cy="3051308"/>
          </a:xfrm>
          <a:prstGeom prst="rect">
            <a:avLst/>
          </a:prstGeom>
        </p:spPr>
      </p:pic>
      <p:pic>
        <p:nvPicPr>
          <p:cNvPr id="17" name="Picture 16">
            <a:extLst>
              <a:ext uri="{FF2B5EF4-FFF2-40B4-BE49-F238E27FC236}">
                <a16:creationId xmlns:a16="http://schemas.microsoft.com/office/drawing/2014/main" id="{A4C51C8E-A256-7864-7D74-35D5B5EE79BF}"/>
              </a:ext>
            </a:extLst>
          </p:cNvPr>
          <p:cNvPicPr>
            <a:picLocks noChangeAspect="1"/>
          </p:cNvPicPr>
          <p:nvPr/>
        </p:nvPicPr>
        <p:blipFill>
          <a:blip r:embed="rId7"/>
          <a:srcRect/>
          <a:stretch/>
        </p:blipFill>
        <p:spPr>
          <a:xfrm>
            <a:off x="6270719" y="2539480"/>
            <a:ext cx="5862108" cy="3105086"/>
          </a:xfrm>
          <a:prstGeom prst="rect">
            <a:avLst/>
          </a:prstGeom>
        </p:spPr>
      </p:pic>
      <p:pic>
        <p:nvPicPr>
          <p:cNvPr id="21" name="Picture 20">
            <a:extLst>
              <a:ext uri="{FF2B5EF4-FFF2-40B4-BE49-F238E27FC236}">
                <a16:creationId xmlns:a16="http://schemas.microsoft.com/office/drawing/2014/main" id="{BFB89761-66C5-EE41-0DBD-423F53E1C5B6}"/>
              </a:ext>
            </a:extLst>
          </p:cNvPr>
          <p:cNvPicPr>
            <a:picLocks noChangeAspect="1"/>
          </p:cNvPicPr>
          <p:nvPr/>
        </p:nvPicPr>
        <p:blipFill>
          <a:blip r:embed="rId8"/>
          <a:srcRect/>
          <a:stretch/>
        </p:blipFill>
        <p:spPr>
          <a:xfrm>
            <a:off x="6263431" y="2736759"/>
            <a:ext cx="5928569" cy="2734849"/>
          </a:xfrm>
          <a:prstGeom prst="rect">
            <a:avLst/>
          </a:prstGeom>
        </p:spPr>
      </p:pic>
    </p:spTree>
    <p:extLst>
      <p:ext uri="{BB962C8B-B14F-4D97-AF65-F5344CB8AC3E}">
        <p14:creationId xmlns:p14="http://schemas.microsoft.com/office/powerpoint/2010/main" val="250922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3"/>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1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7CB9C3-5B8F-BB4A-9359-09074A9B2A5D}"/>
              </a:ext>
            </a:extLst>
          </p:cNvPr>
          <p:cNvSpPr txBox="1">
            <a:spLocks/>
          </p:cNvSpPr>
          <p:nvPr/>
        </p:nvSpPr>
        <p:spPr>
          <a:xfrm>
            <a:off x="838200" y="781045"/>
            <a:ext cx="7149662" cy="4084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585857"/>
                </a:solidFill>
                <a:latin typeface="Montserrat" pitchFamily="2" charset="77"/>
              </a:rPr>
              <a:t>Discrete Data Practical – Bar Charts Part 2</a:t>
            </a:r>
          </a:p>
        </p:txBody>
      </p:sp>
      <p:pic>
        <p:nvPicPr>
          <p:cNvPr id="10" name="Picture 9">
            <a:extLst>
              <a:ext uri="{FF2B5EF4-FFF2-40B4-BE49-F238E27FC236}">
                <a16:creationId xmlns:a16="http://schemas.microsoft.com/office/drawing/2014/main" id="{44F813BD-48F6-958D-4400-DF4414A6C3AA}"/>
              </a:ext>
            </a:extLst>
          </p:cNvPr>
          <p:cNvPicPr>
            <a:picLocks noChangeAspect="1"/>
          </p:cNvPicPr>
          <p:nvPr/>
        </p:nvPicPr>
        <p:blipFill>
          <a:blip r:embed="rId2"/>
          <a:stretch>
            <a:fillRect/>
          </a:stretch>
        </p:blipFill>
        <p:spPr>
          <a:xfrm>
            <a:off x="8906933" y="524355"/>
            <a:ext cx="2625146" cy="921807"/>
          </a:xfrm>
          <a:prstGeom prst="rect">
            <a:avLst/>
          </a:prstGeom>
        </p:spPr>
      </p:pic>
      <p:pic>
        <p:nvPicPr>
          <p:cNvPr id="11" name="Picture 10">
            <a:extLst>
              <a:ext uri="{FF2B5EF4-FFF2-40B4-BE49-F238E27FC236}">
                <a16:creationId xmlns:a16="http://schemas.microsoft.com/office/drawing/2014/main" id="{4AF08736-DE94-DEB4-2FF6-CF00340CFF05}"/>
              </a:ext>
            </a:extLst>
          </p:cNvPr>
          <p:cNvPicPr>
            <a:picLocks noChangeAspect="1"/>
          </p:cNvPicPr>
          <p:nvPr/>
        </p:nvPicPr>
        <p:blipFill>
          <a:blip r:embed="rId3"/>
          <a:stretch>
            <a:fillRect/>
          </a:stretch>
        </p:blipFill>
        <p:spPr>
          <a:xfrm flipV="1">
            <a:off x="0" y="1446162"/>
            <a:ext cx="4179905" cy="45719"/>
          </a:xfrm>
          <a:prstGeom prst="rect">
            <a:avLst/>
          </a:prstGeom>
        </p:spPr>
      </p:pic>
      <p:pic>
        <p:nvPicPr>
          <p:cNvPr id="12" name="Picture 11">
            <a:extLst>
              <a:ext uri="{FF2B5EF4-FFF2-40B4-BE49-F238E27FC236}">
                <a16:creationId xmlns:a16="http://schemas.microsoft.com/office/drawing/2014/main" id="{2A64A867-DB7D-CEC0-B176-3156950375F0}"/>
              </a:ext>
            </a:extLst>
          </p:cNvPr>
          <p:cNvPicPr>
            <a:picLocks noChangeAspect="1"/>
          </p:cNvPicPr>
          <p:nvPr/>
        </p:nvPicPr>
        <p:blipFill>
          <a:blip r:embed="rId4"/>
          <a:stretch>
            <a:fillRect/>
          </a:stretch>
        </p:blipFill>
        <p:spPr>
          <a:xfrm>
            <a:off x="-80871" y="6737884"/>
            <a:ext cx="12325088" cy="157438"/>
          </a:xfrm>
          <a:prstGeom prst="rect">
            <a:avLst/>
          </a:prstGeom>
        </p:spPr>
      </p:pic>
      <p:sp>
        <p:nvSpPr>
          <p:cNvPr id="7" name="TextBox 6">
            <a:extLst>
              <a:ext uri="{FF2B5EF4-FFF2-40B4-BE49-F238E27FC236}">
                <a16:creationId xmlns:a16="http://schemas.microsoft.com/office/drawing/2014/main" id="{22A7B8AC-8FD1-9A58-56A5-DDCD01ACDB34}"/>
              </a:ext>
            </a:extLst>
          </p:cNvPr>
          <p:cNvSpPr txBox="1"/>
          <p:nvPr/>
        </p:nvSpPr>
        <p:spPr>
          <a:xfrm>
            <a:off x="0" y="1554571"/>
            <a:ext cx="6443330" cy="2462213"/>
          </a:xfrm>
          <a:prstGeom prst="rect">
            <a:avLst/>
          </a:prstGeom>
          <a:noFill/>
        </p:spPr>
        <p:txBody>
          <a:bodyPr wrap="square" rtlCol="0">
            <a:spAutoFit/>
          </a:bodyPr>
          <a:lstStyle/>
          <a:p>
            <a:pPr marL="342900" indent="-342900">
              <a:buFont typeface="+mj-lt"/>
              <a:buAutoNum type="arabicPeriod"/>
            </a:pPr>
            <a:r>
              <a:rPr lang="en-GB" sz="2000" dirty="0"/>
              <a:t>Run lines 225-241 to create a stacked bar chart showing the number of patients that were admitted to a ward (rather than SDEC), split by Sex. We are only adding few extra lines of code. Check the comments to understand the changes</a:t>
            </a:r>
          </a:p>
          <a:p>
            <a:pPr marL="342900" indent="-342900">
              <a:buFont typeface="+mj-lt"/>
              <a:buAutoNum type="arabicPeriod"/>
            </a:pPr>
            <a:r>
              <a:rPr lang="en-GB" sz="2000" dirty="0">
                <a:solidFill>
                  <a:srgbClr val="0070C0"/>
                </a:solidFill>
              </a:rPr>
              <a:t>Have a go at task 6 (lines 244-263) to split the bars by ethnicity</a:t>
            </a:r>
          </a:p>
          <a:p>
            <a:pPr marL="342900" indent="-342900">
              <a:buFont typeface="+mj-lt"/>
              <a:buAutoNum type="arabicPeriod"/>
            </a:pPr>
            <a:endParaRPr lang="en-GB" sz="1400" dirty="0"/>
          </a:p>
        </p:txBody>
      </p:sp>
      <p:pic>
        <p:nvPicPr>
          <p:cNvPr id="5" name="Picture 4">
            <a:extLst>
              <a:ext uri="{FF2B5EF4-FFF2-40B4-BE49-F238E27FC236}">
                <a16:creationId xmlns:a16="http://schemas.microsoft.com/office/drawing/2014/main" id="{78874D3F-38BE-F709-3A57-EEE56C567061}"/>
              </a:ext>
            </a:extLst>
          </p:cNvPr>
          <p:cNvPicPr>
            <a:picLocks noChangeAspect="1"/>
          </p:cNvPicPr>
          <p:nvPr/>
        </p:nvPicPr>
        <p:blipFill>
          <a:blip r:embed="rId5"/>
          <a:srcRect/>
          <a:stretch/>
        </p:blipFill>
        <p:spPr>
          <a:xfrm>
            <a:off x="6266580" y="2639253"/>
            <a:ext cx="5769476" cy="3056018"/>
          </a:xfrm>
          <a:prstGeom prst="rect">
            <a:avLst/>
          </a:prstGeom>
        </p:spPr>
      </p:pic>
      <p:pic>
        <p:nvPicPr>
          <p:cNvPr id="16" name="Picture 15">
            <a:extLst>
              <a:ext uri="{FF2B5EF4-FFF2-40B4-BE49-F238E27FC236}">
                <a16:creationId xmlns:a16="http://schemas.microsoft.com/office/drawing/2014/main" id="{23D6B4DC-80E6-62BE-A3F3-7266F4D7AE02}"/>
              </a:ext>
            </a:extLst>
          </p:cNvPr>
          <p:cNvPicPr>
            <a:picLocks noChangeAspect="1"/>
          </p:cNvPicPr>
          <p:nvPr/>
        </p:nvPicPr>
        <p:blipFill>
          <a:blip r:embed="rId6"/>
          <a:srcRect/>
          <a:stretch/>
        </p:blipFill>
        <p:spPr>
          <a:xfrm>
            <a:off x="2971209" y="3571958"/>
            <a:ext cx="5935724" cy="3144079"/>
          </a:xfrm>
          <a:prstGeom prst="rect">
            <a:avLst/>
          </a:prstGeom>
        </p:spPr>
      </p:pic>
    </p:spTree>
    <p:extLst>
      <p:ext uri="{BB962C8B-B14F-4D97-AF65-F5344CB8AC3E}">
        <p14:creationId xmlns:p14="http://schemas.microsoft.com/office/powerpoint/2010/main" val="3138774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4A3CEA0-144F-A14D-3D68-A98F1EA33C69}"/>
              </a:ext>
            </a:extLst>
          </p:cNvPr>
          <p:cNvPicPr>
            <a:picLocks noChangeAspect="1"/>
          </p:cNvPicPr>
          <p:nvPr/>
        </p:nvPicPr>
        <p:blipFill>
          <a:blip r:embed="rId2"/>
          <a:srcRect/>
          <a:stretch/>
        </p:blipFill>
        <p:spPr>
          <a:xfrm>
            <a:off x="5518425" y="2218669"/>
            <a:ext cx="6666867" cy="3531356"/>
          </a:xfrm>
          <a:prstGeom prst="rect">
            <a:avLst/>
          </a:prstGeom>
        </p:spPr>
      </p:pic>
      <p:sp>
        <p:nvSpPr>
          <p:cNvPr id="4" name="Title 1">
            <a:extLst>
              <a:ext uri="{FF2B5EF4-FFF2-40B4-BE49-F238E27FC236}">
                <a16:creationId xmlns:a16="http://schemas.microsoft.com/office/drawing/2014/main" id="{007CB9C3-5B8F-BB4A-9359-09074A9B2A5D}"/>
              </a:ext>
            </a:extLst>
          </p:cNvPr>
          <p:cNvSpPr txBox="1">
            <a:spLocks/>
          </p:cNvSpPr>
          <p:nvPr/>
        </p:nvSpPr>
        <p:spPr>
          <a:xfrm>
            <a:off x="838200" y="781045"/>
            <a:ext cx="7149662" cy="4084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585857"/>
                </a:solidFill>
                <a:latin typeface="Montserrat" pitchFamily="2" charset="77"/>
              </a:rPr>
              <a:t>Discrete Data Practical – Pie Charts</a:t>
            </a:r>
          </a:p>
        </p:txBody>
      </p:sp>
      <p:pic>
        <p:nvPicPr>
          <p:cNvPr id="10" name="Picture 9">
            <a:extLst>
              <a:ext uri="{FF2B5EF4-FFF2-40B4-BE49-F238E27FC236}">
                <a16:creationId xmlns:a16="http://schemas.microsoft.com/office/drawing/2014/main" id="{44F813BD-48F6-958D-4400-DF4414A6C3AA}"/>
              </a:ext>
            </a:extLst>
          </p:cNvPr>
          <p:cNvPicPr>
            <a:picLocks noChangeAspect="1"/>
          </p:cNvPicPr>
          <p:nvPr/>
        </p:nvPicPr>
        <p:blipFill>
          <a:blip r:embed="rId3"/>
          <a:stretch>
            <a:fillRect/>
          </a:stretch>
        </p:blipFill>
        <p:spPr>
          <a:xfrm>
            <a:off x="8906933" y="524355"/>
            <a:ext cx="2625146" cy="921807"/>
          </a:xfrm>
          <a:prstGeom prst="rect">
            <a:avLst/>
          </a:prstGeom>
        </p:spPr>
      </p:pic>
      <p:pic>
        <p:nvPicPr>
          <p:cNvPr id="11" name="Picture 10">
            <a:extLst>
              <a:ext uri="{FF2B5EF4-FFF2-40B4-BE49-F238E27FC236}">
                <a16:creationId xmlns:a16="http://schemas.microsoft.com/office/drawing/2014/main" id="{4AF08736-DE94-DEB4-2FF6-CF00340CFF05}"/>
              </a:ext>
            </a:extLst>
          </p:cNvPr>
          <p:cNvPicPr>
            <a:picLocks noChangeAspect="1"/>
          </p:cNvPicPr>
          <p:nvPr/>
        </p:nvPicPr>
        <p:blipFill>
          <a:blip r:embed="rId4"/>
          <a:stretch>
            <a:fillRect/>
          </a:stretch>
        </p:blipFill>
        <p:spPr>
          <a:xfrm flipV="1">
            <a:off x="0" y="1446162"/>
            <a:ext cx="4179905" cy="45719"/>
          </a:xfrm>
          <a:prstGeom prst="rect">
            <a:avLst/>
          </a:prstGeom>
        </p:spPr>
      </p:pic>
      <p:pic>
        <p:nvPicPr>
          <p:cNvPr id="12" name="Picture 11">
            <a:extLst>
              <a:ext uri="{FF2B5EF4-FFF2-40B4-BE49-F238E27FC236}">
                <a16:creationId xmlns:a16="http://schemas.microsoft.com/office/drawing/2014/main" id="{2A64A867-DB7D-CEC0-B176-3156950375F0}"/>
              </a:ext>
            </a:extLst>
          </p:cNvPr>
          <p:cNvPicPr>
            <a:picLocks noChangeAspect="1"/>
          </p:cNvPicPr>
          <p:nvPr/>
        </p:nvPicPr>
        <p:blipFill>
          <a:blip r:embed="rId5"/>
          <a:stretch>
            <a:fillRect/>
          </a:stretch>
        </p:blipFill>
        <p:spPr>
          <a:xfrm>
            <a:off x="-80871" y="6737884"/>
            <a:ext cx="12325088" cy="157438"/>
          </a:xfrm>
          <a:prstGeom prst="rect">
            <a:avLst/>
          </a:prstGeom>
        </p:spPr>
      </p:pic>
      <p:sp>
        <p:nvSpPr>
          <p:cNvPr id="7" name="TextBox 6">
            <a:extLst>
              <a:ext uri="{FF2B5EF4-FFF2-40B4-BE49-F238E27FC236}">
                <a16:creationId xmlns:a16="http://schemas.microsoft.com/office/drawing/2014/main" id="{22A7B8AC-8FD1-9A58-56A5-DDCD01ACDB34}"/>
              </a:ext>
            </a:extLst>
          </p:cNvPr>
          <p:cNvSpPr txBox="1"/>
          <p:nvPr/>
        </p:nvSpPr>
        <p:spPr>
          <a:xfrm>
            <a:off x="0" y="1685209"/>
            <a:ext cx="7149662" cy="5078313"/>
          </a:xfrm>
          <a:prstGeom prst="rect">
            <a:avLst/>
          </a:prstGeom>
          <a:noFill/>
        </p:spPr>
        <p:txBody>
          <a:bodyPr wrap="square" rtlCol="0">
            <a:spAutoFit/>
          </a:bodyPr>
          <a:lstStyle/>
          <a:p>
            <a:endParaRPr lang="en-GB" dirty="0"/>
          </a:p>
          <a:p>
            <a:pPr marL="342900" indent="-342900">
              <a:buFont typeface="+mj-lt"/>
              <a:buAutoNum type="arabicPeriod"/>
            </a:pPr>
            <a:r>
              <a:rPr lang="en-GB" sz="2000" dirty="0"/>
              <a:t>Run lines 274-278 to re-run the frequency proportion table from earlier. Line 278 adds in a new column that we can use for the data labels on our chart.</a:t>
            </a:r>
          </a:p>
          <a:p>
            <a:pPr marL="342900" indent="-342900">
              <a:buFont typeface="+mj-lt"/>
              <a:buAutoNum type="arabicPeriod"/>
            </a:pPr>
            <a:r>
              <a:rPr lang="en-GB" sz="2000" dirty="0"/>
              <a:t>Run lines 283-287 to create a simple pie chart.</a:t>
            </a:r>
          </a:p>
          <a:p>
            <a:pPr marL="342900" indent="-342900">
              <a:buFont typeface="+mj-lt"/>
              <a:buAutoNum type="arabicPeriod"/>
            </a:pPr>
            <a:r>
              <a:rPr lang="en-GB" sz="2000" dirty="0"/>
              <a:t>Run lines 290-300 to create a more customised pie chart. Remember to read the comments to understand each line of code. You can have a go at changing some things if you want to play around</a:t>
            </a:r>
          </a:p>
          <a:p>
            <a:pPr marL="342900" indent="-342900">
              <a:buFont typeface="+mj-lt"/>
              <a:buAutoNum type="arabicPeriod"/>
            </a:pPr>
            <a:r>
              <a:rPr lang="en-GB" sz="2000" dirty="0">
                <a:solidFill>
                  <a:srgbClr val="0070C0"/>
                </a:solidFill>
              </a:rPr>
              <a:t>Have a go at task 7 (lines 307-327) to make a pie chart showing the </a:t>
            </a:r>
            <a:r>
              <a:rPr lang="en-GB" sz="2000" dirty="0" err="1">
                <a:solidFill>
                  <a:srgbClr val="0070C0"/>
                </a:solidFill>
              </a:rPr>
              <a:t>ED_Location</a:t>
            </a:r>
            <a:r>
              <a:rPr lang="en-GB" sz="2000" dirty="0">
                <a:solidFill>
                  <a:srgbClr val="0070C0"/>
                </a:solidFill>
              </a:rPr>
              <a:t> split. This task might be a bit more tricky than the previous as in the chart there are lots of elements that you have to change. Have a go and look at the hints or ask for help if you get stuck</a:t>
            </a:r>
          </a:p>
          <a:p>
            <a:endParaRPr lang="en-GB" sz="1400" dirty="0"/>
          </a:p>
          <a:p>
            <a:pPr marL="342900" indent="-342900">
              <a:buFont typeface="+mj-lt"/>
              <a:buAutoNum type="arabicPeriod"/>
            </a:pPr>
            <a:endParaRPr lang="en-GB" sz="1400" dirty="0"/>
          </a:p>
          <a:p>
            <a:pPr marL="342900" indent="-342900">
              <a:buFont typeface="+mj-lt"/>
              <a:buAutoNum type="arabicPeriod"/>
            </a:pPr>
            <a:endParaRPr lang="en-GB" dirty="0"/>
          </a:p>
        </p:txBody>
      </p:sp>
      <p:pic>
        <p:nvPicPr>
          <p:cNvPr id="5" name="Picture 4">
            <a:extLst>
              <a:ext uri="{FF2B5EF4-FFF2-40B4-BE49-F238E27FC236}">
                <a16:creationId xmlns:a16="http://schemas.microsoft.com/office/drawing/2014/main" id="{3B40CD7A-B340-87C8-1020-7611EC143FFF}"/>
              </a:ext>
            </a:extLst>
          </p:cNvPr>
          <p:cNvPicPr>
            <a:picLocks noChangeAspect="1"/>
          </p:cNvPicPr>
          <p:nvPr/>
        </p:nvPicPr>
        <p:blipFill>
          <a:blip r:embed="rId6"/>
          <a:stretch>
            <a:fillRect/>
          </a:stretch>
        </p:blipFill>
        <p:spPr>
          <a:xfrm>
            <a:off x="7353597" y="2218669"/>
            <a:ext cx="4686684" cy="3267427"/>
          </a:xfrm>
          <a:prstGeom prst="rect">
            <a:avLst/>
          </a:prstGeom>
        </p:spPr>
      </p:pic>
    </p:spTree>
    <p:extLst>
      <p:ext uri="{BB962C8B-B14F-4D97-AF65-F5344CB8AC3E}">
        <p14:creationId xmlns:p14="http://schemas.microsoft.com/office/powerpoint/2010/main" val="832212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7CB9C3-5B8F-BB4A-9359-09074A9B2A5D}"/>
              </a:ext>
            </a:extLst>
          </p:cNvPr>
          <p:cNvSpPr txBox="1">
            <a:spLocks/>
          </p:cNvSpPr>
          <p:nvPr/>
        </p:nvSpPr>
        <p:spPr>
          <a:xfrm>
            <a:off x="838200" y="781045"/>
            <a:ext cx="7149662" cy="4084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585857"/>
                </a:solidFill>
                <a:latin typeface="Montserrat" pitchFamily="2" charset="77"/>
              </a:rPr>
              <a:t>Continuous Data</a:t>
            </a:r>
          </a:p>
        </p:txBody>
      </p:sp>
      <p:pic>
        <p:nvPicPr>
          <p:cNvPr id="10" name="Picture 9">
            <a:extLst>
              <a:ext uri="{FF2B5EF4-FFF2-40B4-BE49-F238E27FC236}">
                <a16:creationId xmlns:a16="http://schemas.microsoft.com/office/drawing/2014/main" id="{44F813BD-48F6-958D-4400-DF4414A6C3AA}"/>
              </a:ext>
            </a:extLst>
          </p:cNvPr>
          <p:cNvPicPr>
            <a:picLocks noChangeAspect="1"/>
          </p:cNvPicPr>
          <p:nvPr/>
        </p:nvPicPr>
        <p:blipFill>
          <a:blip r:embed="rId2"/>
          <a:stretch>
            <a:fillRect/>
          </a:stretch>
        </p:blipFill>
        <p:spPr>
          <a:xfrm>
            <a:off x="8906933" y="524355"/>
            <a:ext cx="2625146" cy="921807"/>
          </a:xfrm>
          <a:prstGeom prst="rect">
            <a:avLst/>
          </a:prstGeom>
        </p:spPr>
      </p:pic>
      <p:pic>
        <p:nvPicPr>
          <p:cNvPr id="11" name="Picture 10">
            <a:extLst>
              <a:ext uri="{FF2B5EF4-FFF2-40B4-BE49-F238E27FC236}">
                <a16:creationId xmlns:a16="http://schemas.microsoft.com/office/drawing/2014/main" id="{4AF08736-DE94-DEB4-2FF6-CF00340CFF05}"/>
              </a:ext>
            </a:extLst>
          </p:cNvPr>
          <p:cNvPicPr>
            <a:picLocks noChangeAspect="1"/>
          </p:cNvPicPr>
          <p:nvPr/>
        </p:nvPicPr>
        <p:blipFill>
          <a:blip r:embed="rId3"/>
          <a:stretch>
            <a:fillRect/>
          </a:stretch>
        </p:blipFill>
        <p:spPr>
          <a:xfrm flipV="1">
            <a:off x="0" y="1446162"/>
            <a:ext cx="4179905" cy="45719"/>
          </a:xfrm>
          <a:prstGeom prst="rect">
            <a:avLst/>
          </a:prstGeom>
        </p:spPr>
      </p:pic>
      <p:pic>
        <p:nvPicPr>
          <p:cNvPr id="12" name="Picture 11">
            <a:extLst>
              <a:ext uri="{FF2B5EF4-FFF2-40B4-BE49-F238E27FC236}">
                <a16:creationId xmlns:a16="http://schemas.microsoft.com/office/drawing/2014/main" id="{2A64A867-DB7D-CEC0-B176-3156950375F0}"/>
              </a:ext>
            </a:extLst>
          </p:cNvPr>
          <p:cNvPicPr>
            <a:picLocks noChangeAspect="1"/>
          </p:cNvPicPr>
          <p:nvPr/>
        </p:nvPicPr>
        <p:blipFill>
          <a:blip r:embed="rId4"/>
          <a:stretch>
            <a:fillRect/>
          </a:stretch>
        </p:blipFill>
        <p:spPr>
          <a:xfrm>
            <a:off x="-80871" y="6737884"/>
            <a:ext cx="12325088" cy="157438"/>
          </a:xfrm>
          <a:prstGeom prst="rect">
            <a:avLst/>
          </a:prstGeom>
        </p:spPr>
      </p:pic>
      <p:pic>
        <p:nvPicPr>
          <p:cNvPr id="5" name="Picture 4">
            <a:extLst>
              <a:ext uri="{FF2B5EF4-FFF2-40B4-BE49-F238E27FC236}">
                <a16:creationId xmlns:a16="http://schemas.microsoft.com/office/drawing/2014/main" id="{5EA878ED-2A19-8768-BF37-E44302A8EB48}"/>
              </a:ext>
            </a:extLst>
          </p:cNvPr>
          <p:cNvPicPr>
            <a:picLocks noChangeAspect="1"/>
          </p:cNvPicPr>
          <p:nvPr/>
        </p:nvPicPr>
        <p:blipFill>
          <a:blip r:embed="rId5"/>
          <a:srcRect/>
          <a:stretch/>
        </p:blipFill>
        <p:spPr>
          <a:xfrm>
            <a:off x="979177" y="1558626"/>
            <a:ext cx="9945317" cy="5112513"/>
          </a:xfrm>
          <a:prstGeom prst="rect">
            <a:avLst/>
          </a:prstGeom>
        </p:spPr>
      </p:pic>
    </p:spTree>
    <p:extLst>
      <p:ext uri="{BB962C8B-B14F-4D97-AF65-F5344CB8AC3E}">
        <p14:creationId xmlns:p14="http://schemas.microsoft.com/office/powerpoint/2010/main" val="2387438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BB719A0-7EA0-D20A-6757-646371964268}"/>
              </a:ext>
            </a:extLst>
          </p:cNvPr>
          <p:cNvPicPr>
            <a:picLocks noChangeAspect="1"/>
          </p:cNvPicPr>
          <p:nvPr/>
        </p:nvPicPr>
        <p:blipFill>
          <a:blip r:embed="rId2"/>
          <a:stretch>
            <a:fillRect/>
          </a:stretch>
        </p:blipFill>
        <p:spPr>
          <a:xfrm>
            <a:off x="0" y="1794331"/>
            <a:ext cx="6930459" cy="3559374"/>
          </a:xfrm>
          <a:prstGeom prst="rect">
            <a:avLst/>
          </a:prstGeom>
        </p:spPr>
      </p:pic>
      <p:sp>
        <p:nvSpPr>
          <p:cNvPr id="4" name="Title 1">
            <a:extLst>
              <a:ext uri="{FF2B5EF4-FFF2-40B4-BE49-F238E27FC236}">
                <a16:creationId xmlns:a16="http://schemas.microsoft.com/office/drawing/2014/main" id="{007CB9C3-5B8F-BB4A-9359-09074A9B2A5D}"/>
              </a:ext>
            </a:extLst>
          </p:cNvPr>
          <p:cNvSpPr txBox="1">
            <a:spLocks/>
          </p:cNvSpPr>
          <p:nvPr/>
        </p:nvSpPr>
        <p:spPr>
          <a:xfrm>
            <a:off x="838200" y="781045"/>
            <a:ext cx="7149662" cy="4084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585857"/>
                </a:solidFill>
                <a:latin typeface="Montserrat" pitchFamily="2" charset="77"/>
              </a:rPr>
              <a:t>Continuous Data</a:t>
            </a:r>
          </a:p>
        </p:txBody>
      </p:sp>
      <p:pic>
        <p:nvPicPr>
          <p:cNvPr id="10" name="Picture 9">
            <a:extLst>
              <a:ext uri="{FF2B5EF4-FFF2-40B4-BE49-F238E27FC236}">
                <a16:creationId xmlns:a16="http://schemas.microsoft.com/office/drawing/2014/main" id="{44F813BD-48F6-958D-4400-DF4414A6C3AA}"/>
              </a:ext>
            </a:extLst>
          </p:cNvPr>
          <p:cNvPicPr>
            <a:picLocks noChangeAspect="1"/>
          </p:cNvPicPr>
          <p:nvPr/>
        </p:nvPicPr>
        <p:blipFill>
          <a:blip r:embed="rId3"/>
          <a:stretch>
            <a:fillRect/>
          </a:stretch>
        </p:blipFill>
        <p:spPr>
          <a:xfrm>
            <a:off x="8906933" y="524355"/>
            <a:ext cx="2625146" cy="921807"/>
          </a:xfrm>
          <a:prstGeom prst="rect">
            <a:avLst/>
          </a:prstGeom>
        </p:spPr>
      </p:pic>
      <p:pic>
        <p:nvPicPr>
          <p:cNvPr id="11" name="Picture 10">
            <a:extLst>
              <a:ext uri="{FF2B5EF4-FFF2-40B4-BE49-F238E27FC236}">
                <a16:creationId xmlns:a16="http://schemas.microsoft.com/office/drawing/2014/main" id="{4AF08736-DE94-DEB4-2FF6-CF00340CFF05}"/>
              </a:ext>
            </a:extLst>
          </p:cNvPr>
          <p:cNvPicPr>
            <a:picLocks noChangeAspect="1"/>
          </p:cNvPicPr>
          <p:nvPr/>
        </p:nvPicPr>
        <p:blipFill>
          <a:blip r:embed="rId4"/>
          <a:stretch>
            <a:fillRect/>
          </a:stretch>
        </p:blipFill>
        <p:spPr>
          <a:xfrm flipV="1">
            <a:off x="0" y="1446162"/>
            <a:ext cx="4179905" cy="45719"/>
          </a:xfrm>
          <a:prstGeom prst="rect">
            <a:avLst/>
          </a:prstGeom>
        </p:spPr>
      </p:pic>
      <p:pic>
        <p:nvPicPr>
          <p:cNvPr id="12" name="Picture 11">
            <a:extLst>
              <a:ext uri="{FF2B5EF4-FFF2-40B4-BE49-F238E27FC236}">
                <a16:creationId xmlns:a16="http://schemas.microsoft.com/office/drawing/2014/main" id="{2A64A867-DB7D-CEC0-B176-3156950375F0}"/>
              </a:ext>
            </a:extLst>
          </p:cNvPr>
          <p:cNvPicPr>
            <a:picLocks noChangeAspect="1"/>
          </p:cNvPicPr>
          <p:nvPr/>
        </p:nvPicPr>
        <p:blipFill>
          <a:blip r:embed="rId5"/>
          <a:stretch>
            <a:fillRect/>
          </a:stretch>
        </p:blipFill>
        <p:spPr>
          <a:xfrm>
            <a:off x="-80871" y="6737884"/>
            <a:ext cx="12325088" cy="157438"/>
          </a:xfrm>
          <a:prstGeom prst="rect">
            <a:avLst/>
          </a:prstGeom>
        </p:spPr>
      </p:pic>
      <p:sp>
        <p:nvSpPr>
          <p:cNvPr id="3" name="TextBox 2">
            <a:extLst>
              <a:ext uri="{FF2B5EF4-FFF2-40B4-BE49-F238E27FC236}">
                <a16:creationId xmlns:a16="http://schemas.microsoft.com/office/drawing/2014/main" id="{2D00BA06-9B45-35A5-C326-6E24A6A1A61F}"/>
              </a:ext>
            </a:extLst>
          </p:cNvPr>
          <p:cNvSpPr txBox="1"/>
          <p:nvPr/>
        </p:nvSpPr>
        <p:spPr>
          <a:xfrm>
            <a:off x="5520843" y="2281728"/>
            <a:ext cx="5630236" cy="6463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pPr algn="ctr"/>
            <a:r>
              <a:rPr lang="en-GB" b="1" dirty="0"/>
              <a:t>QUESTION: WHAT DO WE MEAN BY DATA BUCKETS/BINS?</a:t>
            </a:r>
          </a:p>
        </p:txBody>
      </p:sp>
      <p:pic>
        <p:nvPicPr>
          <p:cNvPr id="5" name="Picture 4">
            <a:extLst>
              <a:ext uri="{FF2B5EF4-FFF2-40B4-BE49-F238E27FC236}">
                <a16:creationId xmlns:a16="http://schemas.microsoft.com/office/drawing/2014/main" id="{E8FC5581-3A74-56AD-7344-F200F07BF09C}"/>
              </a:ext>
            </a:extLst>
          </p:cNvPr>
          <p:cNvPicPr>
            <a:picLocks noChangeAspect="1"/>
          </p:cNvPicPr>
          <p:nvPr/>
        </p:nvPicPr>
        <p:blipFill>
          <a:blip r:embed="rId6"/>
          <a:stretch>
            <a:fillRect/>
          </a:stretch>
        </p:blipFill>
        <p:spPr>
          <a:xfrm>
            <a:off x="6350590" y="3447857"/>
            <a:ext cx="5729381" cy="3036572"/>
          </a:xfrm>
          <a:prstGeom prst="rect">
            <a:avLst/>
          </a:prstGeom>
        </p:spPr>
      </p:pic>
    </p:spTree>
    <p:extLst>
      <p:ext uri="{BB962C8B-B14F-4D97-AF65-F5344CB8AC3E}">
        <p14:creationId xmlns:p14="http://schemas.microsoft.com/office/powerpoint/2010/main" val="79029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5047E3-D24E-3E5B-72BF-AA0F00239F7F}"/>
              </a:ext>
            </a:extLst>
          </p:cNvPr>
          <p:cNvPicPr>
            <a:picLocks noChangeAspect="1"/>
          </p:cNvPicPr>
          <p:nvPr/>
        </p:nvPicPr>
        <p:blipFill>
          <a:blip r:embed="rId2"/>
          <a:srcRect/>
          <a:stretch/>
        </p:blipFill>
        <p:spPr>
          <a:xfrm>
            <a:off x="6163917" y="1005797"/>
            <a:ext cx="5930891" cy="2016802"/>
          </a:xfrm>
          <a:prstGeom prst="rect">
            <a:avLst/>
          </a:prstGeom>
        </p:spPr>
      </p:pic>
      <p:sp>
        <p:nvSpPr>
          <p:cNvPr id="4" name="Title 1">
            <a:extLst>
              <a:ext uri="{FF2B5EF4-FFF2-40B4-BE49-F238E27FC236}">
                <a16:creationId xmlns:a16="http://schemas.microsoft.com/office/drawing/2014/main" id="{007CB9C3-5B8F-BB4A-9359-09074A9B2A5D}"/>
              </a:ext>
            </a:extLst>
          </p:cNvPr>
          <p:cNvSpPr txBox="1">
            <a:spLocks/>
          </p:cNvSpPr>
          <p:nvPr/>
        </p:nvSpPr>
        <p:spPr>
          <a:xfrm>
            <a:off x="838200" y="781045"/>
            <a:ext cx="7149662" cy="4084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585857"/>
                </a:solidFill>
                <a:latin typeface="Montserrat" pitchFamily="2" charset="77"/>
              </a:rPr>
              <a:t>Continuous Data – Histogram vs Bar/Column Chart</a:t>
            </a:r>
          </a:p>
        </p:txBody>
      </p:sp>
      <p:pic>
        <p:nvPicPr>
          <p:cNvPr id="10" name="Picture 9">
            <a:extLst>
              <a:ext uri="{FF2B5EF4-FFF2-40B4-BE49-F238E27FC236}">
                <a16:creationId xmlns:a16="http://schemas.microsoft.com/office/drawing/2014/main" id="{44F813BD-48F6-958D-4400-DF4414A6C3AA}"/>
              </a:ext>
            </a:extLst>
          </p:cNvPr>
          <p:cNvPicPr>
            <a:picLocks noChangeAspect="1"/>
          </p:cNvPicPr>
          <p:nvPr/>
        </p:nvPicPr>
        <p:blipFill>
          <a:blip r:embed="rId3"/>
          <a:stretch>
            <a:fillRect/>
          </a:stretch>
        </p:blipFill>
        <p:spPr>
          <a:xfrm>
            <a:off x="8906933" y="524355"/>
            <a:ext cx="2625146" cy="921807"/>
          </a:xfrm>
          <a:prstGeom prst="rect">
            <a:avLst/>
          </a:prstGeom>
        </p:spPr>
      </p:pic>
      <p:pic>
        <p:nvPicPr>
          <p:cNvPr id="11" name="Picture 10">
            <a:extLst>
              <a:ext uri="{FF2B5EF4-FFF2-40B4-BE49-F238E27FC236}">
                <a16:creationId xmlns:a16="http://schemas.microsoft.com/office/drawing/2014/main" id="{4AF08736-DE94-DEB4-2FF6-CF00340CFF05}"/>
              </a:ext>
            </a:extLst>
          </p:cNvPr>
          <p:cNvPicPr>
            <a:picLocks noChangeAspect="1"/>
          </p:cNvPicPr>
          <p:nvPr/>
        </p:nvPicPr>
        <p:blipFill>
          <a:blip r:embed="rId4"/>
          <a:stretch>
            <a:fillRect/>
          </a:stretch>
        </p:blipFill>
        <p:spPr>
          <a:xfrm flipV="1">
            <a:off x="0" y="1446162"/>
            <a:ext cx="4179905" cy="45719"/>
          </a:xfrm>
          <a:prstGeom prst="rect">
            <a:avLst/>
          </a:prstGeom>
        </p:spPr>
      </p:pic>
      <p:pic>
        <p:nvPicPr>
          <p:cNvPr id="12" name="Picture 11">
            <a:extLst>
              <a:ext uri="{FF2B5EF4-FFF2-40B4-BE49-F238E27FC236}">
                <a16:creationId xmlns:a16="http://schemas.microsoft.com/office/drawing/2014/main" id="{2A64A867-DB7D-CEC0-B176-3156950375F0}"/>
              </a:ext>
            </a:extLst>
          </p:cNvPr>
          <p:cNvPicPr>
            <a:picLocks noChangeAspect="1"/>
          </p:cNvPicPr>
          <p:nvPr/>
        </p:nvPicPr>
        <p:blipFill>
          <a:blip r:embed="rId5"/>
          <a:stretch>
            <a:fillRect/>
          </a:stretch>
        </p:blipFill>
        <p:spPr>
          <a:xfrm>
            <a:off x="-80871" y="6737884"/>
            <a:ext cx="12325088" cy="157438"/>
          </a:xfrm>
          <a:prstGeom prst="rect">
            <a:avLst/>
          </a:prstGeom>
        </p:spPr>
      </p:pic>
      <p:pic>
        <p:nvPicPr>
          <p:cNvPr id="2" name="Picture 1">
            <a:extLst>
              <a:ext uri="{FF2B5EF4-FFF2-40B4-BE49-F238E27FC236}">
                <a16:creationId xmlns:a16="http://schemas.microsoft.com/office/drawing/2014/main" id="{30247295-5442-E744-04D1-57E782ADFD01}"/>
              </a:ext>
            </a:extLst>
          </p:cNvPr>
          <p:cNvPicPr>
            <a:picLocks noChangeAspect="1"/>
          </p:cNvPicPr>
          <p:nvPr/>
        </p:nvPicPr>
        <p:blipFill>
          <a:blip r:embed="rId6"/>
          <a:stretch>
            <a:fillRect/>
          </a:stretch>
        </p:blipFill>
        <p:spPr>
          <a:xfrm>
            <a:off x="411062" y="2120525"/>
            <a:ext cx="4806890" cy="2898906"/>
          </a:xfrm>
          <a:prstGeom prst="rect">
            <a:avLst/>
          </a:prstGeom>
        </p:spPr>
      </p:pic>
      <p:pic>
        <p:nvPicPr>
          <p:cNvPr id="7" name="Picture 6">
            <a:extLst>
              <a:ext uri="{FF2B5EF4-FFF2-40B4-BE49-F238E27FC236}">
                <a16:creationId xmlns:a16="http://schemas.microsoft.com/office/drawing/2014/main" id="{ED0C7419-4542-375F-53E4-56A40AFD11CB}"/>
              </a:ext>
            </a:extLst>
          </p:cNvPr>
          <p:cNvPicPr>
            <a:picLocks noChangeAspect="1"/>
          </p:cNvPicPr>
          <p:nvPr/>
        </p:nvPicPr>
        <p:blipFill>
          <a:blip r:embed="rId7"/>
          <a:srcRect/>
          <a:stretch/>
        </p:blipFill>
        <p:spPr>
          <a:xfrm>
            <a:off x="5607744" y="3439245"/>
            <a:ext cx="6352778" cy="3262686"/>
          </a:xfrm>
          <a:prstGeom prst="rect">
            <a:avLst/>
          </a:prstGeom>
        </p:spPr>
      </p:pic>
      <p:sp>
        <p:nvSpPr>
          <p:cNvPr id="8" name="Oval 7">
            <a:extLst>
              <a:ext uri="{FF2B5EF4-FFF2-40B4-BE49-F238E27FC236}">
                <a16:creationId xmlns:a16="http://schemas.microsoft.com/office/drawing/2014/main" id="{9941D133-1A54-FD72-B7B8-2E3C751FB1A4}"/>
              </a:ext>
            </a:extLst>
          </p:cNvPr>
          <p:cNvSpPr/>
          <p:nvPr/>
        </p:nvSpPr>
        <p:spPr>
          <a:xfrm>
            <a:off x="343949" y="1963024"/>
            <a:ext cx="2592198" cy="252508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C049048D-4090-703F-2937-986385352092}"/>
              </a:ext>
            </a:extLst>
          </p:cNvPr>
          <p:cNvSpPr txBox="1"/>
          <p:nvPr/>
        </p:nvSpPr>
        <p:spPr>
          <a:xfrm>
            <a:off x="343949" y="5075206"/>
            <a:ext cx="4647500" cy="369332"/>
          </a:xfrm>
          <a:prstGeom prst="rect">
            <a:avLst/>
          </a:prstGeom>
          <a:noFill/>
        </p:spPr>
        <p:txBody>
          <a:bodyPr wrap="square" rtlCol="0">
            <a:spAutoFit/>
          </a:bodyPr>
          <a:lstStyle/>
          <a:p>
            <a:r>
              <a:rPr lang="en-GB" sz="900" dirty="0" err="1"/>
              <a:t>StorytellingWithData</a:t>
            </a:r>
            <a:r>
              <a:rPr lang="en-GB" sz="900" dirty="0"/>
              <a:t>, accessed 03.07.24 https://www.storytellingwithdata.com/blog/2021/1/28/histograms-and-bar-charts</a:t>
            </a:r>
          </a:p>
        </p:txBody>
      </p:sp>
    </p:spTree>
    <p:extLst>
      <p:ext uri="{BB962C8B-B14F-4D97-AF65-F5344CB8AC3E}">
        <p14:creationId xmlns:p14="http://schemas.microsoft.com/office/powerpoint/2010/main" val="325743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7CB9C3-5B8F-BB4A-9359-09074A9B2A5D}"/>
              </a:ext>
            </a:extLst>
          </p:cNvPr>
          <p:cNvSpPr txBox="1">
            <a:spLocks/>
          </p:cNvSpPr>
          <p:nvPr/>
        </p:nvSpPr>
        <p:spPr>
          <a:xfrm>
            <a:off x="838200" y="781045"/>
            <a:ext cx="7149662" cy="4084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585857"/>
                </a:solidFill>
                <a:latin typeface="Montserrat" pitchFamily="2" charset="77"/>
              </a:rPr>
              <a:t>Continuous Data Practical – Histograms</a:t>
            </a:r>
          </a:p>
        </p:txBody>
      </p:sp>
      <p:pic>
        <p:nvPicPr>
          <p:cNvPr id="10" name="Picture 9">
            <a:extLst>
              <a:ext uri="{FF2B5EF4-FFF2-40B4-BE49-F238E27FC236}">
                <a16:creationId xmlns:a16="http://schemas.microsoft.com/office/drawing/2014/main" id="{44F813BD-48F6-958D-4400-DF4414A6C3AA}"/>
              </a:ext>
            </a:extLst>
          </p:cNvPr>
          <p:cNvPicPr>
            <a:picLocks noChangeAspect="1"/>
          </p:cNvPicPr>
          <p:nvPr/>
        </p:nvPicPr>
        <p:blipFill>
          <a:blip r:embed="rId2"/>
          <a:stretch>
            <a:fillRect/>
          </a:stretch>
        </p:blipFill>
        <p:spPr>
          <a:xfrm>
            <a:off x="8906933" y="524355"/>
            <a:ext cx="2625146" cy="921807"/>
          </a:xfrm>
          <a:prstGeom prst="rect">
            <a:avLst/>
          </a:prstGeom>
        </p:spPr>
      </p:pic>
      <p:pic>
        <p:nvPicPr>
          <p:cNvPr id="11" name="Picture 10">
            <a:extLst>
              <a:ext uri="{FF2B5EF4-FFF2-40B4-BE49-F238E27FC236}">
                <a16:creationId xmlns:a16="http://schemas.microsoft.com/office/drawing/2014/main" id="{4AF08736-DE94-DEB4-2FF6-CF00340CFF05}"/>
              </a:ext>
            </a:extLst>
          </p:cNvPr>
          <p:cNvPicPr>
            <a:picLocks noChangeAspect="1"/>
          </p:cNvPicPr>
          <p:nvPr/>
        </p:nvPicPr>
        <p:blipFill>
          <a:blip r:embed="rId3"/>
          <a:stretch>
            <a:fillRect/>
          </a:stretch>
        </p:blipFill>
        <p:spPr>
          <a:xfrm flipV="1">
            <a:off x="0" y="1446162"/>
            <a:ext cx="4179905" cy="45719"/>
          </a:xfrm>
          <a:prstGeom prst="rect">
            <a:avLst/>
          </a:prstGeom>
        </p:spPr>
      </p:pic>
      <p:pic>
        <p:nvPicPr>
          <p:cNvPr id="12" name="Picture 11">
            <a:extLst>
              <a:ext uri="{FF2B5EF4-FFF2-40B4-BE49-F238E27FC236}">
                <a16:creationId xmlns:a16="http://schemas.microsoft.com/office/drawing/2014/main" id="{2A64A867-DB7D-CEC0-B176-3156950375F0}"/>
              </a:ext>
            </a:extLst>
          </p:cNvPr>
          <p:cNvPicPr>
            <a:picLocks noChangeAspect="1"/>
          </p:cNvPicPr>
          <p:nvPr/>
        </p:nvPicPr>
        <p:blipFill>
          <a:blip r:embed="rId4"/>
          <a:stretch>
            <a:fillRect/>
          </a:stretch>
        </p:blipFill>
        <p:spPr>
          <a:xfrm>
            <a:off x="-80871" y="6737884"/>
            <a:ext cx="12325088" cy="157438"/>
          </a:xfrm>
          <a:prstGeom prst="rect">
            <a:avLst/>
          </a:prstGeom>
        </p:spPr>
      </p:pic>
      <p:sp>
        <p:nvSpPr>
          <p:cNvPr id="7" name="TextBox 6">
            <a:extLst>
              <a:ext uri="{FF2B5EF4-FFF2-40B4-BE49-F238E27FC236}">
                <a16:creationId xmlns:a16="http://schemas.microsoft.com/office/drawing/2014/main" id="{22A7B8AC-8FD1-9A58-56A5-DDCD01ACDB34}"/>
              </a:ext>
            </a:extLst>
          </p:cNvPr>
          <p:cNvSpPr txBox="1"/>
          <p:nvPr/>
        </p:nvSpPr>
        <p:spPr>
          <a:xfrm>
            <a:off x="1" y="1389086"/>
            <a:ext cx="6695562" cy="3877985"/>
          </a:xfrm>
          <a:prstGeom prst="rect">
            <a:avLst/>
          </a:prstGeom>
          <a:noFill/>
        </p:spPr>
        <p:txBody>
          <a:bodyPr wrap="square" rtlCol="0">
            <a:spAutoFit/>
          </a:bodyPr>
          <a:lstStyle/>
          <a:p>
            <a:endParaRPr lang="en-GB" dirty="0"/>
          </a:p>
          <a:p>
            <a:pPr marL="342900" indent="-342900">
              <a:buFont typeface="+mj-lt"/>
              <a:buAutoNum type="arabicPeriod"/>
            </a:pPr>
            <a:r>
              <a:rPr lang="en-GB" sz="2000" dirty="0"/>
              <a:t>Run lines 349-360 &amp; have a look at the histogram. What does it tell you? </a:t>
            </a:r>
          </a:p>
          <a:p>
            <a:pPr marL="342900" indent="-342900">
              <a:buFont typeface="+mj-lt"/>
              <a:buAutoNum type="arabicPeriod"/>
            </a:pPr>
            <a:r>
              <a:rPr lang="en-GB" sz="2000" dirty="0"/>
              <a:t>Read the comments to see how to complete the necessary steps required to build a histogram e.g. selecting the bin method</a:t>
            </a:r>
          </a:p>
          <a:p>
            <a:pPr marL="342900" indent="-342900">
              <a:buFont typeface="+mj-lt"/>
              <a:buAutoNum type="arabicPeriod"/>
            </a:pPr>
            <a:r>
              <a:rPr lang="en-GB" sz="2000" dirty="0">
                <a:solidFill>
                  <a:srgbClr val="0070C0"/>
                </a:solidFill>
              </a:rPr>
              <a:t>Have a go at task 8 (lines 364-396) to use different binning methods. Please feel free to ask for help if required (but also make sure to have a read of the comments, they should help!)</a:t>
            </a:r>
          </a:p>
          <a:p>
            <a:pPr marL="342900" indent="-342900">
              <a:buFont typeface="+mj-lt"/>
              <a:buAutoNum type="arabicPeriod"/>
            </a:pPr>
            <a:endParaRPr lang="en-GB" sz="1600" dirty="0"/>
          </a:p>
          <a:p>
            <a:pPr marL="342900" indent="-342900">
              <a:buFont typeface="+mj-lt"/>
              <a:buAutoNum type="arabicPeriod"/>
            </a:pPr>
            <a:endParaRPr lang="en-GB" sz="1600" dirty="0"/>
          </a:p>
          <a:p>
            <a:pPr marL="342900" indent="-342900">
              <a:buFont typeface="+mj-lt"/>
              <a:buAutoNum type="arabicPeriod"/>
            </a:pPr>
            <a:endParaRPr lang="en-GB" sz="1600" dirty="0"/>
          </a:p>
        </p:txBody>
      </p:sp>
      <p:sp>
        <p:nvSpPr>
          <p:cNvPr id="2" name="TextBox 1">
            <a:extLst>
              <a:ext uri="{FF2B5EF4-FFF2-40B4-BE49-F238E27FC236}">
                <a16:creationId xmlns:a16="http://schemas.microsoft.com/office/drawing/2014/main" id="{A6A1CC84-34D6-695C-2895-7208751B2469}"/>
              </a:ext>
            </a:extLst>
          </p:cNvPr>
          <p:cNvSpPr txBox="1"/>
          <p:nvPr/>
        </p:nvSpPr>
        <p:spPr>
          <a:xfrm>
            <a:off x="7048500" y="1712297"/>
            <a:ext cx="4562475" cy="2616101"/>
          </a:xfrm>
          <a:prstGeom prst="rect">
            <a:avLst/>
          </a:prstGeom>
          <a:noFill/>
        </p:spPr>
        <p:txBody>
          <a:bodyPr wrap="square" rtlCol="0">
            <a:spAutoFit/>
          </a:bodyPr>
          <a:lstStyle/>
          <a:p>
            <a:pPr algn="ctr"/>
            <a:r>
              <a:rPr lang="en-GB" sz="2000" b="1" dirty="0"/>
              <a:t>DISCRETE OR CONTINUOUS?</a:t>
            </a:r>
          </a:p>
          <a:p>
            <a:endParaRPr lang="en-GB" dirty="0"/>
          </a:p>
          <a:p>
            <a:r>
              <a:rPr lang="en-GB" dirty="0"/>
              <a:t>Ambulance handover times in minutes = </a:t>
            </a:r>
          </a:p>
          <a:p>
            <a:endParaRPr lang="en-GB" dirty="0"/>
          </a:p>
          <a:p>
            <a:r>
              <a:rPr lang="en-GB" dirty="0"/>
              <a:t>Length of stay in </a:t>
            </a:r>
            <a:r>
              <a:rPr lang="en-GB" dirty="0" err="1"/>
              <a:t>days:hours:minutes:seconds</a:t>
            </a:r>
            <a:r>
              <a:rPr lang="en-GB" dirty="0"/>
              <a:t> =</a:t>
            </a:r>
          </a:p>
          <a:p>
            <a:endParaRPr lang="en-GB" dirty="0"/>
          </a:p>
          <a:p>
            <a:r>
              <a:rPr lang="en-GB" dirty="0"/>
              <a:t>Length of stay in days = </a:t>
            </a:r>
          </a:p>
          <a:p>
            <a:endParaRPr lang="en-GB" dirty="0"/>
          </a:p>
          <a:p>
            <a:r>
              <a:rPr lang="en-GB" dirty="0"/>
              <a:t>Birthweight in pounds = </a:t>
            </a:r>
          </a:p>
        </p:txBody>
      </p:sp>
      <p:sp>
        <p:nvSpPr>
          <p:cNvPr id="5" name="TextBox 4">
            <a:extLst>
              <a:ext uri="{FF2B5EF4-FFF2-40B4-BE49-F238E27FC236}">
                <a16:creationId xmlns:a16="http://schemas.microsoft.com/office/drawing/2014/main" id="{368988D3-EEA8-109D-AFF4-AC3901D083BC}"/>
              </a:ext>
            </a:extLst>
          </p:cNvPr>
          <p:cNvSpPr txBox="1"/>
          <p:nvPr/>
        </p:nvSpPr>
        <p:spPr>
          <a:xfrm>
            <a:off x="9401175" y="3209317"/>
            <a:ext cx="1038225" cy="646331"/>
          </a:xfrm>
          <a:prstGeom prst="rect">
            <a:avLst/>
          </a:prstGeom>
          <a:noFill/>
        </p:spPr>
        <p:txBody>
          <a:bodyPr wrap="square" rtlCol="0">
            <a:spAutoFit/>
          </a:bodyPr>
          <a:lstStyle/>
          <a:p>
            <a:r>
              <a:rPr lang="en-GB" sz="3600" b="1" dirty="0">
                <a:solidFill>
                  <a:srgbClr val="00B050"/>
                </a:solidFill>
              </a:rPr>
              <a:t>D</a:t>
            </a:r>
          </a:p>
        </p:txBody>
      </p:sp>
      <p:sp>
        <p:nvSpPr>
          <p:cNvPr id="6" name="TextBox 5">
            <a:extLst>
              <a:ext uri="{FF2B5EF4-FFF2-40B4-BE49-F238E27FC236}">
                <a16:creationId xmlns:a16="http://schemas.microsoft.com/office/drawing/2014/main" id="{01B9DC31-EB85-4988-904A-150B17E1C3DB}"/>
              </a:ext>
            </a:extLst>
          </p:cNvPr>
          <p:cNvSpPr txBox="1"/>
          <p:nvPr/>
        </p:nvSpPr>
        <p:spPr>
          <a:xfrm>
            <a:off x="9564158" y="3791717"/>
            <a:ext cx="1038225" cy="646331"/>
          </a:xfrm>
          <a:prstGeom prst="rect">
            <a:avLst/>
          </a:prstGeom>
          <a:noFill/>
        </p:spPr>
        <p:txBody>
          <a:bodyPr wrap="square" rtlCol="0">
            <a:spAutoFit/>
          </a:bodyPr>
          <a:lstStyle/>
          <a:p>
            <a:r>
              <a:rPr lang="en-GB" sz="3600" b="1" dirty="0">
                <a:solidFill>
                  <a:srgbClr val="FF0000"/>
                </a:solidFill>
              </a:rPr>
              <a:t>C</a:t>
            </a:r>
          </a:p>
        </p:txBody>
      </p:sp>
      <p:sp>
        <p:nvSpPr>
          <p:cNvPr id="8" name="TextBox 7">
            <a:extLst>
              <a:ext uri="{FF2B5EF4-FFF2-40B4-BE49-F238E27FC236}">
                <a16:creationId xmlns:a16="http://schemas.microsoft.com/office/drawing/2014/main" id="{ADC17A6A-9156-5380-36B6-3FA64850F6A3}"/>
              </a:ext>
            </a:extLst>
          </p:cNvPr>
          <p:cNvSpPr txBox="1"/>
          <p:nvPr/>
        </p:nvSpPr>
        <p:spPr>
          <a:xfrm>
            <a:off x="11091862" y="2137724"/>
            <a:ext cx="1038225" cy="646331"/>
          </a:xfrm>
          <a:prstGeom prst="rect">
            <a:avLst/>
          </a:prstGeom>
          <a:noFill/>
        </p:spPr>
        <p:txBody>
          <a:bodyPr wrap="square" rtlCol="0">
            <a:spAutoFit/>
          </a:bodyPr>
          <a:lstStyle/>
          <a:p>
            <a:r>
              <a:rPr lang="en-GB" sz="3600" b="1" dirty="0">
                <a:solidFill>
                  <a:srgbClr val="FF0000"/>
                </a:solidFill>
              </a:rPr>
              <a:t>C</a:t>
            </a:r>
          </a:p>
        </p:txBody>
      </p:sp>
      <p:sp>
        <p:nvSpPr>
          <p:cNvPr id="9" name="TextBox 8">
            <a:extLst>
              <a:ext uri="{FF2B5EF4-FFF2-40B4-BE49-F238E27FC236}">
                <a16:creationId xmlns:a16="http://schemas.microsoft.com/office/drawing/2014/main" id="{A9501941-BD26-C0E2-AE36-B88EFAA575FA}"/>
              </a:ext>
            </a:extLst>
          </p:cNvPr>
          <p:cNvSpPr txBox="1"/>
          <p:nvPr/>
        </p:nvSpPr>
        <p:spPr>
          <a:xfrm>
            <a:off x="11610975" y="2697181"/>
            <a:ext cx="1038225" cy="646331"/>
          </a:xfrm>
          <a:prstGeom prst="rect">
            <a:avLst/>
          </a:prstGeom>
          <a:noFill/>
        </p:spPr>
        <p:txBody>
          <a:bodyPr wrap="square" rtlCol="0">
            <a:spAutoFit/>
          </a:bodyPr>
          <a:lstStyle/>
          <a:p>
            <a:r>
              <a:rPr lang="en-GB" sz="3600" b="1" dirty="0">
                <a:solidFill>
                  <a:srgbClr val="FF0000"/>
                </a:solidFill>
              </a:rPr>
              <a:t>C</a:t>
            </a:r>
          </a:p>
        </p:txBody>
      </p:sp>
    </p:spTree>
    <p:extLst>
      <p:ext uri="{BB962C8B-B14F-4D97-AF65-F5344CB8AC3E}">
        <p14:creationId xmlns:p14="http://schemas.microsoft.com/office/powerpoint/2010/main" val="3049677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CD6404-289F-4D2B-9787-0F91676C3142}"/>
              </a:ext>
            </a:extLst>
          </p:cNvPr>
          <p:cNvPicPr>
            <a:picLocks noChangeAspect="1"/>
          </p:cNvPicPr>
          <p:nvPr/>
        </p:nvPicPr>
        <p:blipFill>
          <a:blip r:embed="rId2"/>
          <a:srcRect/>
          <a:stretch/>
        </p:blipFill>
        <p:spPr>
          <a:xfrm>
            <a:off x="7361080" y="1368243"/>
            <a:ext cx="4573894" cy="2992067"/>
          </a:xfrm>
          <a:prstGeom prst="rect">
            <a:avLst/>
          </a:prstGeom>
        </p:spPr>
      </p:pic>
      <p:sp>
        <p:nvSpPr>
          <p:cNvPr id="2" name="TextBox 1">
            <a:extLst>
              <a:ext uri="{FF2B5EF4-FFF2-40B4-BE49-F238E27FC236}">
                <a16:creationId xmlns:a16="http://schemas.microsoft.com/office/drawing/2014/main" id="{2ADC158A-81E4-1E27-9278-7E100FDAAC46}"/>
              </a:ext>
            </a:extLst>
          </p:cNvPr>
          <p:cNvSpPr txBox="1"/>
          <p:nvPr/>
        </p:nvSpPr>
        <p:spPr>
          <a:xfrm>
            <a:off x="7596717" y="4347974"/>
            <a:ext cx="4647500" cy="230832"/>
          </a:xfrm>
          <a:prstGeom prst="rect">
            <a:avLst/>
          </a:prstGeom>
          <a:noFill/>
        </p:spPr>
        <p:txBody>
          <a:bodyPr wrap="square" rtlCol="0">
            <a:spAutoFit/>
          </a:bodyPr>
          <a:lstStyle/>
          <a:p>
            <a:r>
              <a:rPr lang="en-GB" sz="900" dirty="0" err="1"/>
              <a:t>Scribbr</a:t>
            </a:r>
            <a:r>
              <a:rPr lang="en-GB" sz="900" dirty="0"/>
              <a:t>, accessed 01.07.24 https://www.scribbr.co.uk/stats/the-normal-distribution/</a:t>
            </a:r>
          </a:p>
        </p:txBody>
      </p:sp>
      <p:sp>
        <p:nvSpPr>
          <p:cNvPr id="4" name="Title 1">
            <a:extLst>
              <a:ext uri="{FF2B5EF4-FFF2-40B4-BE49-F238E27FC236}">
                <a16:creationId xmlns:a16="http://schemas.microsoft.com/office/drawing/2014/main" id="{007CB9C3-5B8F-BB4A-9359-09074A9B2A5D}"/>
              </a:ext>
            </a:extLst>
          </p:cNvPr>
          <p:cNvSpPr txBox="1">
            <a:spLocks/>
          </p:cNvSpPr>
          <p:nvPr/>
        </p:nvSpPr>
        <p:spPr>
          <a:xfrm>
            <a:off x="838200" y="781045"/>
            <a:ext cx="7149662" cy="4084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585857"/>
                </a:solidFill>
                <a:latin typeface="Montserrat" pitchFamily="2" charset="77"/>
              </a:rPr>
              <a:t>Normal Distribution</a:t>
            </a:r>
          </a:p>
        </p:txBody>
      </p:sp>
      <p:pic>
        <p:nvPicPr>
          <p:cNvPr id="10" name="Picture 9">
            <a:extLst>
              <a:ext uri="{FF2B5EF4-FFF2-40B4-BE49-F238E27FC236}">
                <a16:creationId xmlns:a16="http://schemas.microsoft.com/office/drawing/2014/main" id="{44F813BD-48F6-958D-4400-DF4414A6C3AA}"/>
              </a:ext>
            </a:extLst>
          </p:cNvPr>
          <p:cNvPicPr>
            <a:picLocks noChangeAspect="1"/>
          </p:cNvPicPr>
          <p:nvPr/>
        </p:nvPicPr>
        <p:blipFill>
          <a:blip r:embed="rId3"/>
          <a:stretch>
            <a:fillRect/>
          </a:stretch>
        </p:blipFill>
        <p:spPr>
          <a:xfrm>
            <a:off x="8906933" y="524355"/>
            <a:ext cx="2625146" cy="921807"/>
          </a:xfrm>
          <a:prstGeom prst="rect">
            <a:avLst/>
          </a:prstGeom>
        </p:spPr>
      </p:pic>
      <p:pic>
        <p:nvPicPr>
          <p:cNvPr id="11" name="Picture 10">
            <a:extLst>
              <a:ext uri="{FF2B5EF4-FFF2-40B4-BE49-F238E27FC236}">
                <a16:creationId xmlns:a16="http://schemas.microsoft.com/office/drawing/2014/main" id="{4AF08736-DE94-DEB4-2FF6-CF00340CFF05}"/>
              </a:ext>
            </a:extLst>
          </p:cNvPr>
          <p:cNvPicPr>
            <a:picLocks noChangeAspect="1"/>
          </p:cNvPicPr>
          <p:nvPr/>
        </p:nvPicPr>
        <p:blipFill>
          <a:blip r:embed="rId4"/>
          <a:stretch>
            <a:fillRect/>
          </a:stretch>
        </p:blipFill>
        <p:spPr>
          <a:xfrm flipV="1">
            <a:off x="0" y="1446162"/>
            <a:ext cx="4179905" cy="45719"/>
          </a:xfrm>
          <a:prstGeom prst="rect">
            <a:avLst/>
          </a:prstGeom>
        </p:spPr>
      </p:pic>
      <p:pic>
        <p:nvPicPr>
          <p:cNvPr id="12" name="Picture 11">
            <a:extLst>
              <a:ext uri="{FF2B5EF4-FFF2-40B4-BE49-F238E27FC236}">
                <a16:creationId xmlns:a16="http://schemas.microsoft.com/office/drawing/2014/main" id="{2A64A867-DB7D-CEC0-B176-3156950375F0}"/>
              </a:ext>
            </a:extLst>
          </p:cNvPr>
          <p:cNvPicPr>
            <a:picLocks noChangeAspect="1"/>
          </p:cNvPicPr>
          <p:nvPr/>
        </p:nvPicPr>
        <p:blipFill>
          <a:blip r:embed="rId5"/>
          <a:stretch>
            <a:fillRect/>
          </a:stretch>
        </p:blipFill>
        <p:spPr>
          <a:xfrm>
            <a:off x="-80871" y="6737884"/>
            <a:ext cx="12325088" cy="157438"/>
          </a:xfrm>
          <a:prstGeom prst="rect">
            <a:avLst/>
          </a:prstGeom>
        </p:spPr>
      </p:pic>
      <p:pic>
        <p:nvPicPr>
          <p:cNvPr id="2050" name="Picture 2" descr="Standard Statistical Distributions (e.g. Normal, Poisson, Binomial) and  their uses | Health Knowledge">
            <a:extLst>
              <a:ext uri="{FF2B5EF4-FFF2-40B4-BE49-F238E27FC236}">
                <a16:creationId xmlns:a16="http://schemas.microsoft.com/office/drawing/2014/main" id="{EA5CCD5C-199C-4689-75BE-BEDE3F8B68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3006" y="1748572"/>
            <a:ext cx="5991225" cy="45434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3FDAF8F-7547-8876-FFE0-7394C241B8B2}"/>
              </a:ext>
            </a:extLst>
          </p:cNvPr>
          <p:cNvSpPr txBox="1"/>
          <p:nvPr/>
        </p:nvSpPr>
        <p:spPr>
          <a:xfrm>
            <a:off x="1124868" y="6246081"/>
            <a:ext cx="4647500" cy="369332"/>
          </a:xfrm>
          <a:prstGeom prst="rect">
            <a:avLst/>
          </a:prstGeom>
          <a:noFill/>
        </p:spPr>
        <p:txBody>
          <a:bodyPr wrap="square" rtlCol="0">
            <a:spAutoFit/>
          </a:bodyPr>
          <a:lstStyle/>
          <a:p>
            <a:r>
              <a:rPr lang="en-GB" sz="900" dirty="0"/>
              <a:t>UK Faculty of Public Health, accessed 03.07.24 https://www.healthknowledge.org.uk/public-health-textbook/research-methods/1b-statistical-methods/statistical-distributions</a:t>
            </a:r>
          </a:p>
        </p:txBody>
      </p:sp>
      <p:cxnSp>
        <p:nvCxnSpPr>
          <p:cNvPr id="7" name="Straight Arrow Connector 6">
            <a:extLst>
              <a:ext uri="{FF2B5EF4-FFF2-40B4-BE49-F238E27FC236}">
                <a16:creationId xmlns:a16="http://schemas.microsoft.com/office/drawing/2014/main" id="{3545FC97-C84B-9302-1F78-12D355845703}"/>
              </a:ext>
            </a:extLst>
          </p:cNvPr>
          <p:cNvCxnSpPr>
            <a:cxnSpLocks/>
          </p:cNvCxnSpPr>
          <p:nvPr/>
        </p:nvCxnSpPr>
        <p:spPr>
          <a:xfrm flipH="1">
            <a:off x="3477193" y="1748572"/>
            <a:ext cx="1" cy="42312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C8699F00-6D9F-E231-A297-12E9AB7D64CC}"/>
              </a:ext>
            </a:extLst>
          </p:cNvPr>
          <p:cNvCxnSpPr/>
          <p:nvPr/>
        </p:nvCxnSpPr>
        <p:spPr>
          <a:xfrm flipH="1">
            <a:off x="2658043" y="3048747"/>
            <a:ext cx="1" cy="42312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DCA1F8BC-2E4C-C61A-0B22-136BA8CEA270}"/>
              </a:ext>
            </a:extLst>
          </p:cNvPr>
          <p:cNvCxnSpPr/>
          <p:nvPr/>
        </p:nvCxnSpPr>
        <p:spPr>
          <a:xfrm flipH="1">
            <a:off x="4534876" y="3005872"/>
            <a:ext cx="1" cy="42312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9F9A013E-76DD-4544-69FC-27C8BA6DD57E}"/>
              </a:ext>
            </a:extLst>
          </p:cNvPr>
          <p:cNvSpPr txBox="1"/>
          <p:nvPr/>
        </p:nvSpPr>
        <p:spPr>
          <a:xfrm>
            <a:off x="2819400" y="1425156"/>
            <a:ext cx="2266950" cy="584775"/>
          </a:xfrm>
          <a:prstGeom prst="rect">
            <a:avLst/>
          </a:prstGeom>
          <a:noFill/>
        </p:spPr>
        <p:txBody>
          <a:bodyPr wrap="square" rtlCol="0">
            <a:spAutoFit/>
          </a:bodyPr>
          <a:lstStyle/>
          <a:p>
            <a:pPr algn="ctr"/>
            <a:r>
              <a:rPr lang="en-GB" sz="1600" b="1" dirty="0"/>
              <a:t>MEAN = MEDIAN = MODE</a:t>
            </a:r>
          </a:p>
        </p:txBody>
      </p:sp>
      <p:cxnSp>
        <p:nvCxnSpPr>
          <p:cNvPr id="14" name="Straight Arrow Connector 13">
            <a:extLst>
              <a:ext uri="{FF2B5EF4-FFF2-40B4-BE49-F238E27FC236}">
                <a16:creationId xmlns:a16="http://schemas.microsoft.com/office/drawing/2014/main" id="{601AD113-6724-4080-6E5C-EFF3B9D57FFD}"/>
              </a:ext>
            </a:extLst>
          </p:cNvPr>
          <p:cNvCxnSpPr>
            <a:cxnSpLocks/>
          </p:cNvCxnSpPr>
          <p:nvPr/>
        </p:nvCxnSpPr>
        <p:spPr>
          <a:xfrm>
            <a:off x="6701207" y="5821755"/>
            <a:ext cx="49261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7FAFEAAC-DA1F-002F-8653-07D26EEB79D3}"/>
              </a:ext>
            </a:extLst>
          </p:cNvPr>
          <p:cNvCxnSpPr>
            <a:cxnSpLocks/>
          </p:cNvCxnSpPr>
          <p:nvPr/>
        </p:nvCxnSpPr>
        <p:spPr>
          <a:xfrm flipH="1">
            <a:off x="152400" y="5842785"/>
            <a:ext cx="57974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1AB98392-B6A2-14F6-45A9-A0537473A66D}"/>
              </a:ext>
            </a:extLst>
          </p:cNvPr>
          <p:cNvSpPr txBox="1"/>
          <p:nvPr/>
        </p:nvSpPr>
        <p:spPr>
          <a:xfrm>
            <a:off x="5814039" y="5433982"/>
            <a:ext cx="2266950" cy="338554"/>
          </a:xfrm>
          <a:prstGeom prst="rect">
            <a:avLst/>
          </a:prstGeom>
          <a:noFill/>
        </p:spPr>
        <p:txBody>
          <a:bodyPr wrap="square" rtlCol="0">
            <a:spAutoFit/>
          </a:bodyPr>
          <a:lstStyle/>
          <a:p>
            <a:pPr algn="ctr"/>
            <a:r>
              <a:rPr lang="en-GB" sz="1600" b="1" dirty="0"/>
              <a:t>+</a:t>
            </a:r>
            <a:r>
              <a:rPr lang="en-GB" sz="1600" b="1" dirty="0" err="1"/>
              <a:t>ve</a:t>
            </a:r>
            <a:r>
              <a:rPr lang="en-GB" sz="1600" b="1" dirty="0"/>
              <a:t> infinity</a:t>
            </a:r>
          </a:p>
        </p:txBody>
      </p:sp>
      <p:sp>
        <p:nvSpPr>
          <p:cNvPr id="20" name="TextBox 19">
            <a:extLst>
              <a:ext uri="{FF2B5EF4-FFF2-40B4-BE49-F238E27FC236}">
                <a16:creationId xmlns:a16="http://schemas.microsoft.com/office/drawing/2014/main" id="{A30550CE-A04E-FD83-983E-38226B640A43}"/>
              </a:ext>
            </a:extLst>
          </p:cNvPr>
          <p:cNvSpPr txBox="1"/>
          <p:nvPr/>
        </p:nvSpPr>
        <p:spPr>
          <a:xfrm>
            <a:off x="-651894" y="5396191"/>
            <a:ext cx="2266950" cy="338554"/>
          </a:xfrm>
          <a:prstGeom prst="rect">
            <a:avLst/>
          </a:prstGeom>
          <a:noFill/>
        </p:spPr>
        <p:txBody>
          <a:bodyPr wrap="square" rtlCol="0">
            <a:spAutoFit/>
          </a:bodyPr>
          <a:lstStyle/>
          <a:p>
            <a:pPr algn="ctr"/>
            <a:r>
              <a:rPr lang="en-GB" sz="1600" b="1" dirty="0"/>
              <a:t>-</a:t>
            </a:r>
            <a:r>
              <a:rPr lang="en-GB" sz="1600" b="1" dirty="0" err="1"/>
              <a:t>ve</a:t>
            </a:r>
            <a:r>
              <a:rPr lang="en-GB" sz="1600" b="1" dirty="0"/>
              <a:t> infinity</a:t>
            </a:r>
          </a:p>
        </p:txBody>
      </p:sp>
      <p:sp>
        <p:nvSpPr>
          <p:cNvPr id="21" name="TextBox 20">
            <a:extLst>
              <a:ext uri="{FF2B5EF4-FFF2-40B4-BE49-F238E27FC236}">
                <a16:creationId xmlns:a16="http://schemas.microsoft.com/office/drawing/2014/main" id="{43557774-971D-4AD5-A560-0F4134847384}"/>
              </a:ext>
            </a:extLst>
          </p:cNvPr>
          <p:cNvSpPr txBox="1"/>
          <p:nvPr/>
        </p:nvSpPr>
        <p:spPr>
          <a:xfrm>
            <a:off x="7361081" y="4657725"/>
            <a:ext cx="4754720" cy="1815882"/>
          </a:xfrm>
          <a:prstGeom prst="rect">
            <a:avLst/>
          </a:prstGeom>
          <a:noFill/>
        </p:spPr>
        <p:txBody>
          <a:bodyPr wrap="square" rtlCol="0">
            <a:spAutoFit/>
          </a:bodyPr>
          <a:lstStyle/>
          <a:p>
            <a:r>
              <a:rPr lang="en-GB" sz="1600" b="1" dirty="0"/>
              <a:t>Why does normal distribution matter?</a:t>
            </a:r>
          </a:p>
          <a:p>
            <a:pPr marL="285750" indent="-285750">
              <a:buFont typeface="Arial" panose="020B0604020202020204" pitchFamily="34" charset="0"/>
              <a:buChar char="•"/>
            </a:pPr>
            <a:r>
              <a:rPr lang="en-GB" sz="1600" dirty="0"/>
              <a:t>It is quite common, therefore many statistical tests e.g. ANOVA, t-test etc. assume your data is normally distributed.</a:t>
            </a:r>
          </a:p>
          <a:p>
            <a:pPr marL="285750" indent="-285750">
              <a:buFont typeface="Arial" panose="020B0604020202020204" pitchFamily="34" charset="0"/>
              <a:buChar char="•"/>
            </a:pPr>
            <a:r>
              <a:rPr lang="en-GB" sz="1600" dirty="0"/>
              <a:t>Using inferential statistics, you can make educated estimations about a larger population than your sample.</a:t>
            </a:r>
          </a:p>
        </p:txBody>
      </p:sp>
    </p:spTree>
    <p:extLst>
      <p:ext uri="{BB962C8B-B14F-4D97-AF65-F5344CB8AC3E}">
        <p14:creationId xmlns:p14="http://schemas.microsoft.com/office/powerpoint/2010/main" val="3456926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9" grpId="0"/>
      <p:bldP spid="20" grpId="0"/>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B16384A-86D4-9FBA-B49C-5A5F0C947E30}"/>
              </a:ext>
            </a:extLst>
          </p:cNvPr>
          <p:cNvPicPr>
            <a:picLocks noChangeAspect="1"/>
          </p:cNvPicPr>
          <p:nvPr/>
        </p:nvPicPr>
        <p:blipFill>
          <a:blip r:embed="rId2"/>
          <a:stretch>
            <a:fillRect/>
          </a:stretch>
        </p:blipFill>
        <p:spPr>
          <a:xfrm>
            <a:off x="6765563" y="781263"/>
            <a:ext cx="4766516" cy="2526254"/>
          </a:xfrm>
          <a:prstGeom prst="rect">
            <a:avLst/>
          </a:prstGeom>
        </p:spPr>
      </p:pic>
      <p:sp>
        <p:nvSpPr>
          <p:cNvPr id="4" name="Title 1">
            <a:extLst>
              <a:ext uri="{FF2B5EF4-FFF2-40B4-BE49-F238E27FC236}">
                <a16:creationId xmlns:a16="http://schemas.microsoft.com/office/drawing/2014/main" id="{007CB9C3-5B8F-BB4A-9359-09074A9B2A5D}"/>
              </a:ext>
            </a:extLst>
          </p:cNvPr>
          <p:cNvSpPr txBox="1">
            <a:spLocks/>
          </p:cNvSpPr>
          <p:nvPr/>
        </p:nvSpPr>
        <p:spPr>
          <a:xfrm>
            <a:off x="838200" y="781045"/>
            <a:ext cx="7149662" cy="4084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585857"/>
                </a:solidFill>
                <a:latin typeface="Montserrat" pitchFamily="2" charset="77"/>
              </a:rPr>
              <a:t>Skewed Distribution</a:t>
            </a:r>
          </a:p>
        </p:txBody>
      </p:sp>
      <p:pic>
        <p:nvPicPr>
          <p:cNvPr id="10" name="Picture 9">
            <a:extLst>
              <a:ext uri="{FF2B5EF4-FFF2-40B4-BE49-F238E27FC236}">
                <a16:creationId xmlns:a16="http://schemas.microsoft.com/office/drawing/2014/main" id="{44F813BD-48F6-958D-4400-DF4414A6C3AA}"/>
              </a:ext>
            </a:extLst>
          </p:cNvPr>
          <p:cNvPicPr>
            <a:picLocks noChangeAspect="1"/>
          </p:cNvPicPr>
          <p:nvPr/>
        </p:nvPicPr>
        <p:blipFill>
          <a:blip r:embed="rId3"/>
          <a:stretch>
            <a:fillRect/>
          </a:stretch>
        </p:blipFill>
        <p:spPr>
          <a:xfrm>
            <a:off x="8906933" y="524355"/>
            <a:ext cx="2625146" cy="921807"/>
          </a:xfrm>
          <a:prstGeom prst="rect">
            <a:avLst/>
          </a:prstGeom>
        </p:spPr>
      </p:pic>
      <p:pic>
        <p:nvPicPr>
          <p:cNvPr id="11" name="Picture 10">
            <a:extLst>
              <a:ext uri="{FF2B5EF4-FFF2-40B4-BE49-F238E27FC236}">
                <a16:creationId xmlns:a16="http://schemas.microsoft.com/office/drawing/2014/main" id="{4AF08736-DE94-DEB4-2FF6-CF00340CFF05}"/>
              </a:ext>
            </a:extLst>
          </p:cNvPr>
          <p:cNvPicPr>
            <a:picLocks noChangeAspect="1"/>
          </p:cNvPicPr>
          <p:nvPr/>
        </p:nvPicPr>
        <p:blipFill>
          <a:blip r:embed="rId4"/>
          <a:stretch>
            <a:fillRect/>
          </a:stretch>
        </p:blipFill>
        <p:spPr>
          <a:xfrm flipV="1">
            <a:off x="0" y="1446162"/>
            <a:ext cx="4179905" cy="45719"/>
          </a:xfrm>
          <a:prstGeom prst="rect">
            <a:avLst/>
          </a:prstGeom>
        </p:spPr>
      </p:pic>
      <p:pic>
        <p:nvPicPr>
          <p:cNvPr id="12" name="Picture 11">
            <a:extLst>
              <a:ext uri="{FF2B5EF4-FFF2-40B4-BE49-F238E27FC236}">
                <a16:creationId xmlns:a16="http://schemas.microsoft.com/office/drawing/2014/main" id="{2A64A867-DB7D-CEC0-B176-3156950375F0}"/>
              </a:ext>
            </a:extLst>
          </p:cNvPr>
          <p:cNvPicPr>
            <a:picLocks noChangeAspect="1"/>
          </p:cNvPicPr>
          <p:nvPr/>
        </p:nvPicPr>
        <p:blipFill>
          <a:blip r:embed="rId5"/>
          <a:stretch>
            <a:fillRect/>
          </a:stretch>
        </p:blipFill>
        <p:spPr>
          <a:xfrm>
            <a:off x="-80871" y="6737884"/>
            <a:ext cx="12325088" cy="157438"/>
          </a:xfrm>
          <a:prstGeom prst="rect">
            <a:avLst/>
          </a:prstGeom>
        </p:spPr>
      </p:pic>
      <p:pic>
        <p:nvPicPr>
          <p:cNvPr id="3" name="Picture 2">
            <a:extLst>
              <a:ext uri="{FF2B5EF4-FFF2-40B4-BE49-F238E27FC236}">
                <a16:creationId xmlns:a16="http://schemas.microsoft.com/office/drawing/2014/main" id="{9FD475D7-5E10-E82E-F212-6B51DB4C549B}"/>
              </a:ext>
            </a:extLst>
          </p:cNvPr>
          <p:cNvPicPr>
            <a:picLocks noChangeAspect="1"/>
          </p:cNvPicPr>
          <p:nvPr/>
        </p:nvPicPr>
        <p:blipFill>
          <a:blip r:embed="rId6"/>
          <a:stretch>
            <a:fillRect/>
          </a:stretch>
        </p:blipFill>
        <p:spPr>
          <a:xfrm>
            <a:off x="233362" y="2044390"/>
            <a:ext cx="5514975" cy="3209925"/>
          </a:xfrm>
          <a:prstGeom prst="rect">
            <a:avLst/>
          </a:prstGeom>
        </p:spPr>
      </p:pic>
      <p:sp>
        <p:nvSpPr>
          <p:cNvPr id="5" name="TextBox 4">
            <a:extLst>
              <a:ext uri="{FF2B5EF4-FFF2-40B4-BE49-F238E27FC236}">
                <a16:creationId xmlns:a16="http://schemas.microsoft.com/office/drawing/2014/main" id="{5A582775-7F6C-E206-6B46-1CE9ED19DC8E}"/>
              </a:ext>
            </a:extLst>
          </p:cNvPr>
          <p:cNvSpPr txBox="1"/>
          <p:nvPr/>
        </p:nvSpPr>
        <p:spPr>
          <a:xfrm>
            <a:off x="424392" y="5065590"/>
            <a:ext cx="4647500" cy="230832"/>
          </a:xfrm>
          <a:prstGeom prst="rect">
            <a:avLst/>
          </a:prstGeom>
          <a:noFill/>
        </p:spPr>
        <p:txBody>
          <a:bodyPr wrap="square" rtlCol="0">
            <a:spAutoFit/>
          </a:bodyPr>
          <a:lstStyle/>
          <a:p>
            <a:r>
              <a:rPr lang="en-GB" sz="900" dirty="0" err="1"/>
              <a:t>cuemath</a:t>
            </a:r>
            <a:r>
              <a:rPr lang="en-GB" sz="900" dirty="0"/>
              <a:t>, accessed 01.07.24 https://www.cuemath.com/data/right-skewed-histogram/ </a:t>
            </a:r>
          </a:p>
        </p:txBody>
      </p:sp>
      <p:pic>
        <p:nvPicPr>
          <p:cNvPr id="6" name="Picture 5">
            <a:extLst>
              <a:ext uri="{FF2B5EF4-FFF2-40B4-BE49-F238E27FC236}">
                <a16:creationId xmlns:a16="http://schemas.microsoft.com/office/drawing/2014/main" id="{DD2F4B4E-95B6-05EF-70CE-A67B2E1281A4}"/>
              </a:ext>
            </a:extLst>
          </p:cNvPr>
          <p:cNvPicPr>
            <a:picLocks noChangeAspect="1"/>
          </p:cNvPicPr>
          <p:nvPr/>
        </p:nvPicPr>
        <p:blipFill>
          <a:blip r:embed="rId7"/>
          <a:srcRect/>
          <a:stretch/>
        </p:blipFill>
        <p:spPr>
          <a:xfrm>
            <a:off x="6234712" y="3626556"/>
            <a:ext cx="5957288" cy="3059568"/>
          </a:xfrm>
          <a:prstGeom prst="rect">
            <a:avLst/>
          </a:prstGeom>
        </p:spPr>
      </p:pic>
      <p:sp>
        <p:nvSpPr>
          <p:cNvPr id="9" name="TextBox 8">
            <a:extLst>
              <a:ext uri="{FF2B5EF4-FFF2-40B4-BE49-F238E27FC236}">
                <a16:creationId xmlns:a16="http://schemas.microsoft.com/office/drawing/2014/main" id="{41BE1415-33F6-2E40-AF0D-B80E601AFA4C}"/>
              </a:ext>
            </a:extLst>
          </p:cNvPr>
          <p:cNvSpPr txBox="1"/>
          <p:nvPr/>
        </p:nvSpPr>
        <p:spPr>
          <a:xfrm>
            <a:off x="8629650" y="1721224"/>
            <a:ext cx="2257425" cy="646331"/>
          </a:xfrm>
          <a:prstGeom prst="rect">
            <a:avLst/>
          </a:prstGeom>
          <a:noFill/>
        </p:spPr>
        <p:txBody>
          <a:bodyPr wrap="square" rtlCol="0">
            <a:spAutoFit/>
          </a:bodyPr>
          <a:lstStyle/>
          <a:p>
            <a:pPr algn="ctr"/>
            <a:r>
              <a:rPr lang="en-GB" b="1" dirty="0"/>
              <a:t>POSITIVELY/RIGHT SKEWED</a:t>
            </a:r>
          </a:p>
        </p:txBody>
      </p:sp>
      <p:sp>
        <p:nvSpPr>
          <p:cNvPr id="13" name="TextBox 12">
            <a:extLst>
              <a:ext uri="{FF2B5EF4-FFF2-40B4-BE49-F238E27FC236}">
                <a16:creationId xmlns:a16="http://schemas.microsoft.com/office/drawing/2014/main" id="{A4594123-36C9-4077-616B-93124B21E915}"/>
              </a:ext>
            </a:extLst>
          </p:cNvPr>
          <p:cNvSpPr txBox="1"/>
          <p:nvPr/>
        </p:nvSpPr>
        <p:spPr>
          <a:xfrm>
            <a:off x="8837192" y="4655040"/>
            <a:ext cx="2257425" cy="646331"/>
          </a:xfrm>
          <a:prstGeom prst="rect">
            <a:avLst/>
          </a:prstGeom>
          <a:noFill/>
        </p:spPr>
        <p:txBody>
          <a:bodyPr wrap="square" rtlCol="0">
            <a:spAutoFit/>
          </a:bodyPr>
          <a:lstStyle/>
          <a:p>
            <a:pPr algn="ctr"/>
            <a:r>
              <a:rPr lang="en-GB" b="1" dirty="0"/>
              <a:t>POSITIVELY/RIGHT SKEWED</a:t>
            </a:r>
          </a:p>
        </p:txBody>
      </p:sp>
    </p:spTree>
    <p:extLst>
      <p:ext uri="{BB962C8B-B14F-4D97-AF65-F5344CB8AC3E}">
        <p14:creationId xmlns:p14="http://schemas.microsoft.com/office/powerpoint/2010/main" val="341653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7CB9C3-5B8F-BB4A-9359-09074A9B2A5D}"/>
              </a:ext>
            </a:extLst>
          </p:cNvPr>
          <p:cNvSpPr txBox="1">
            <a:spLocks/>
          </p:cNvSpPr>
          <p:nvPr/>
        </p:nvSpPr>
        <p:spPr>
          <a:xfrm>
            <a:off x="838200" y="781045"/>
            <a:ext cx="7149662" cy="4084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585857"/>
                </a:solidFill>
                <a:latin typeface="Montserrat" pitchFamily="2" charset="77"/>
              </a:rPr>
              <a:t>Setting Up – Data Download</a:t>
            </a:r>
          </a:p>
        </p:txBody>
      </p:sp>
      <p:pic>
        <p:nvPicPr>
          <p:cNvPr id="10" name="Picture 9">
            <a:extLst>
              <a:ext uri="{FF2B5EF4-FFF2-40B4-BE49-F238E27FC236}">
                <a16:creationId xmlns:a16="http://schemas.microsoft.com/office/drawing/2014/main" id="{44F813BD-48F6-958D-4400-DF4414A6C3AA}"/>
              </a:ext>
            </a:extLst>
          </p:cNvPr>
          <p:cNvPicPr>
            <a:picLocks noChangeAspect="1"/>
          </p:cNvPicPr>
          <p:nvPr/>
        </p:nvPicPr>
        <p:blipFill>
          <a:blip r:embed="rId2"/>
          <a:stretch>
            <a:fillRect/>
          </a:stretch>
        </p:blipFill>
        <p:spPr>
          <a:xfrm>
            <a:off x="8906933" y="524355"/>
            <a:ext cx="2625146" cy="921807"/>
          </a:xfrm>
          <a:prstGeom prst="rect">
            <a:avLst/>
          </a:prstGeom>
        </p:spPr>
      </p:pic>
      <p:pic>
        <p:nvPicPr>
          <p:cNvPr id="11" name="Picture 10">
            <a:extLst>
              <a:ext uri="{FF2B5EF4-FFF2-40B4-BE49-F238E27FC236}">
                <a16:creationId xmlns:a16="http://schemas.microsoft.com/office/drawing/2014/main" id="{4AF08736-DE94-DEB4-2FF6-CF00340CFF05}"/>
              </a:ext>
            </a:extLst>
          </p:cNvPr>
          <p:cNvPicPr>
            <a:picLocks noChangeAspect="1"/>
          </p:cNvPicPr>
          <p:nvPr/>
        </p:nvPicPr>
        <p:blipFill>
          <a:blip r:embed="rId3"/>
          <a:stretch>
            <a:fillRect/>
          </a:stretch>
        </p:blipFill>
        <p:spPr>
          <a:xfrm flipV="1">
            <a:off x="0" y="1446162"/>
            <a:ext cx="4179905" cy="45719"/>
          </a:xfrm>
          <a:prstGeom prst="rect">
            <a:avLst/>
          </a:prstGeom>
        </p:spPr>
      </p:pic>
      <p:pic>
        <p:nvPicPr>
          <p:cNvPr id="12" name="Picture 11">
            <a:extLst>
              <a:ext uri="{FF2B5EF4-FFF2-40B4-BE49-F238E27FC236}">
                <a16:creationId xmlns:a16="http://schemas.microsoft.com/office/drawing/2014/main" id="{2A64A867-DB7D-CEC0-B176-3156950375F0}"/>
              </a:ext>
            </a:extLst>
          </p:cNvPr>
          <p:cNvPicPr>
            <a:picLocks noChangeAspect="1"/>
          </p:cNvPicPr>
          <p:nvPr/>
        </p:nvPicPr>
        <p:blipFill>
          <a:blip r:embed="rId4"/>
          <a:stretch>
            <a:fillRect/>
          </a:stretch>
        </p:blipFill>
        <p:spPr>
          <a:xfrm>
            <a:off x="-80871" y="6737884"/>
            <a:ext cx="12325088" cy="157438"/>
          </a:xfrm>
          <a:prstGeom prst="rect">
            <a:avLst/>
          </a:prstGeom>
        </p:spPr>
      </p:pic>
      <p:sp>
        <p:nvSpPr>
          <p:cNvPr id="7" name="TextBox 6">
            <a:extLst>
              <a:ext uri="{FF2B5EF4-FFF2-40B4-BE49-F238E27FC236}">
                <a16:creationId xmlns:a16="http://schemas.microsoft.com/office/drawing/2014/main" id="{22A7B8AC-8FD1-9A58-56A5-DDCD01ACDB34}"/>
              </a:ext>
            </a:extLst>
          </p:cNvPr>
          <p:cNvSpPr txBox="1"/>
          <p:nvPr/>
        </p:nvSpPr>
        <p:spPr>
          <a:xfrm>
            <a:off x="-16817" y="1400670"/>
            <a:ext cx="8576026" cy="5924699"/>
          </a:xfrm>
          <a:prstGeom prst="rect">
            <a:avLst/>
          </a:prstGeom>
          <a:noFill/>
        </p:spPr>
        <p:txBody>
          <a:bodyPr wrap="square" rtlCol="0">
            <a:spAutoFit/>
          </a:bodyPr>
          <a:lstStyle/>
          <a:p>
            <a:endParaRPr lang="en-GB" sz="1100" b="1" dirty="0"/>
          </a:p>
          <a:p>
            <a:pPr marL="342900" indent="-342900">
              <a:buFont typeface="+mj-lt"/>
              <a:buAutoNum type="arabicPeriod"/>
            </a:pPr>
            <a:r>
              <a:rPr lang="en-GB" dirty="0"/>
              <a:t>At any point in this session if you need help, please ask </a:t>
            </a:r>
            <a:r>
              <a:rPr lang="en-GB" dirty="0">
                <a:sym typeface="Wingdings" panose="05000000000000000000" pitchFamily="2" charset="2"/>
              </a:rPr>
              <a:t> </a:t>
            </a:r>
            <a:r>
              <a:rPr lang="en-GB" dirty="0"/>
              <a:t>(</a:t>
            </a:r>
            <a:r>
              <a:rPr lang="en-GB" dirty="0">
                <a:hlinkClick r:id="rId5"/>
              </a:rPr>
              <a:t>https://github.com/Nottingham-and-Nottinghamshire-ICS/Statistics_training_1</a:t>
            </a:r>
            <a:r>
              <a:rPr lang="en-GB" dirty="0"/>
              <a:t>)</a:t>
            </a:r>
          </a:p>
          <a:p>
            <a:pPr marL="342900" indent="-342900">
              <a:buFont typeface="+mj-lt"/>
              <a:buAutoNum type="arabicPeriod"/>
            </a:pPr>
            <a:r>
              <a:rPr lang="en-GB" dirty="0"/>
              <a:t>Go to our </a:t>
            </a:r>
            <a:r>
              <a:rPr lang="en-GB" dirty="0" err="1"/>
              <a:t>github</a:t>
            </a:r>
            <a:r>
              <a:rPr lang="en-GB" dirty="0"/>
              <a:t> page using the QR code or through this link (</a:t>
            </a:r>
            <a:r>
              <a:rPr lang="en-GB" dirty="0">
                <a:hlinkClick r:id="rId5"/>
              </a:rPr>
              <a:t>https://github.com/Nottingham-and-Nottinghamshire-ICS/Statistics_training_1</a:t>
            </a:r>
            <a:r>
              <a:rPr lang="en-GB" dirty="0"/>
              <a:t>) </a:t>
            </a:r>
          </a:p>
          <a:p>
            <a:pPr marL="342900" indent="-342900">
              <a:buFont typeface="+mj-lt"/>
              <a:buAutoNum type="arabicPeriod"/>
            </a:pPr>
            <a:r>
              <a:rPr lang="en-GB" dirty="0"/>
              <a:t>You will see the different files listed. Download: Data for Statistics Training NNICB - Dummy Discrete and Non-Identifiable Ambulance Continuous.xlsx, Statistics Training Practical R.R, and Statistics Training Answers R.R</a:t>
            </a:r>
          </a:p>
          <a:p>
            <a:pPr marL="342900" indent="-342900">
              <a:buFont typeface="+mj-lt"/>
              <a:buAutoNum type="arabicPeriod"/>
            </a:pPr>
            <a:r>
              <a:rPr lang="en-GB" dirty="0"/>
              <a:t>To download, click on the file and then click the download image (near the pencil icon towards the middle right. It will say “Download raw file” when you hover over it). </a:t>
            </a:r>
          </a:p>
          <a:p>
            <a:pPr marL="342900" indent="-342900">
              <a:buFont typeface="+mj-lt"/>
              <a:buAutoNum type="arabicPeriod"/>
            </a:pPr>
            <a:r>
              <a:rPr lang="en-GB" dirty="0"/>
              <a:t>You can download Statistics Training Notes.docx &amp; Statistics Training Presentation.pptx now if you wish, but you don’t need these for the session, they are primarily to allow you to review and refer back after the session. However, you might like to have the notes to supplement the PowerPoint presentation I will go through.</a:t>
            </a:r>
          </a:p>
          <a:p>
            <a:pPr marL="342900" indent="-342900">
              <a:buFont typeface="+mj-lt"/>
              <a:buAutoNum type="arabicPeriod"/>
            </a:pPr>
            <a:r>
              <a:rPr lang="en-GB" dirty="0"/>
              <a:t>If you don’t download these files now, you can always download them later using the link/QR code to the GitHub page provided in the email sent out before this session. I would really recommend downloading and having a look through the notes word document at some point – it has a lot of useful links and summarises the topics covered well</a:t>
            </a:r>
          </a:p>
          <a:p>
            <a:endParaRPr lang="en-GB" sz="1100" dirty="0"/>
          </a:p>
          <a:p>
            <a:pPr marL="342900" indent="-342900">
              <a:buFont typeface="+mj-lt"/>
              <a:buAutoNum type="arabicPeriod"/>
            </a:pPr>
            <a:endParaRPr lang="en-GB" sz="1100" dirty="0"/>
          </a:p>
          <a:p>
            <a:pPr marL="342900" indent="-342900">
              <a:buFont typeface="+mj-lt"/>
              <a:buAutoNum type="arabicPeriod"/>
            </a:pPr>
            <a:endParaRPr lang="en-GB" sz="1100" dirty="0"/>
          </a:p>
          <a:p>
            <a:pPr marL="342900" indent="-342900">
              <a:buFont typeface="+mj-lt"/>
              <a:buAutoNum type="arabicPeriod"/>
            </a:pPr>
            <a:endParaRPr lang="en-GB" sz="1100" dirty="0"/>
          </a:p>
        </p:txBody>
      </p:sp>
      <p:pic>
        <p:nvPicPr>
          <p:cNvPr id="8" name="Picture 7">
            <a:extLst>
              <a:ext uri="{FF2B5EF4-FFF2-40B4-BE49-F238E27FC236}">
                <a16:creationId xmlns:a16="http://schemas.microsoft.com/office/drawing/2014/main" id="{D2F26DAB-2FA9-53E5-93D2-7839A95E5497}"/>
              </a:ext>
            </a:extLst>
          </p:cNvPr>
          <p:cNvPicPr>
            <a:picLocks noChangeAspect="1"/>
          </p:cNvPicPr>
          <p:nvPr/>
        </p:nvPicPr>
        <p:blipFill>
          <a:blip r:embed="rId6"/>
          <a:stretch>
            <a:fillRect/>
          </a:stretch>
        </p:blipFill>
        <p:spPr>
          <a:xfrm>
            <a:off x="8906933" y="1532004"/>
            <a:ext cx="3161237" cy="3135219"/>
          </a:xfrm>
          <a:prstGeom prst="rect">
            <a:avLst/>
          </a:prstGeom>
        </p:spPr>
      </p:pic>
      <p:pic>
        <p:nvPicPr>
          <p:cNvPr id="2050" name="Picture 2" descr="curve, curved arrow, direction ...">
            <a:extLst>
              <a:ext uri="{FF2B5EF4-FFF2-40B4-BE49-F238E27FC236}">
                <a16:creationId xmlns:a16="http://schemas.microsoft.com/office/drawing/2014/main" id="{1CDBEC79-EC7D-578A-F6C2-BC10DD5621E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38480" y="4597584"/>
            <a:ext cx="879256" cy="87925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52D7868-62FE-87FE-9D8B-C078B31C4C82}"/>
              </a:ext>
            </a:extLst>
          </p:cNvPr>
          <p:cNvSpPr txBox="1"/>
          <p:nvPr/>
        </p:nvSpPr>
        <p:spPr>
          <a:xfrm>
            <a:off x="8778800" y="4988025"/>
            <a:ext cx="1839433" cy="1323439"/>
          </a:xfrm>
          <a:prstGeom prst="rect">
            <a:avLst/>
          </a:prstGeom>
          <a:noFill/>
        </p:spPr>
        <p:txBody>
          <a:bodyPr wrap="square" rtlCol="0">
            <a:spAutoFit/>
          </a:bodyPr>
          <a:lstStyle/>
          <a:p>
            <a:r>
              <a:rPr lang="en-GB" sz="2000" b="1" dirty="0" err="1"/>
              <a:t>Github</a:t>
            </a:r>
            <a:r>
              <a:rPr lang="en-GB" sz="2000" b="1" dirty="0"/>
              <a:t> page to download data and required resources</a:t>
            </a:r>
          </a:p>
        </p:txBody>
      </p:sp>
    </p:spTree>
    <p:extLst>
      <p:ext uri="{BB962C8B-B14F-4D97-AF65-F5344CB8AC3E}">
        <p14:creationId xmlns:p14="http://schemas.microsoft.com/office/powerpoint/2010/main" val="2210442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7CB9C3-5B8F-BB4A-9359-09074A9B2A5D}"/>
              </a:ext>
            </a:extLst>
          </p:cNvPr>
          <p:cNvSpPr txBox="1">
            <a:spLocks/>
          </p:cNvSpPr>
          <p:nvPr/>
        </p:nvSpPr>
        <p:spPr>
          <a:xfrm>
            <a:off x="838200" y="781045"/>
            <a:ext cx="7149662" cy="4084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585857"/>
                </a:solidFill>
                <a:latin typeface="Montserrat" pitchFamily="2" charset="77"/>
              </a:rPr>
              <a:t>Skewed Distribution – Log Transformation</a:t>
            </a:r>
          </a:p>
        </p:txBody>
      </p:sp>
      <p:pic>
        <p:nvPicPr>
          <p:cNvPr id="10" name="Picture 9">
            <a:extLst>
              <a:ext uri="{FF2B5EF4-FFF2-40B4-BE49-F238E27FC236}">
                <a16:creationId xmlns:a16="http://schemas.microsoft.com/office/drawing/2014/main" id="{44F813BD-48F6-958D-4400-DF4414A6C3AA}"/>
              </a:ext>
            </a:extLst>
          </p:cNvPr>
          <p:cNvPicPr>
            <a:picLocks noChangeAspect="1"/>
          </p:cNvPicPr>
          <p:nvPr/>
        </p:nvPicPr>
        <p:blipFill>
          <a:blip r:embed="rId2"/>
          <a:stretch>
            <a:fillRect/>
          </a:stretch>
        </p:blipFill>
        <p:spPr>
          <a:xfrm>
            <a:off x="8906933" y="524355"/>
            <a:ext cx="2625146" cy="921807"/>
          </a:xfrm>
          <a:prstGeom prst="rect">
            <a:avLst/>
          </a:prstGeom>
        </p:spPr>
      </p:pic>
      <p:pic>
        <p:nvPicPr>
          <p:cNvPr id="11" name="Picture 10">
            <a:extLst>
              <a:ext uri="{FF2B5EF4-FFF2-40B4-BE49-F238E27FC236}">
                <a16:creationId xmlns:a16="http://schemas.microsoft.com/office/drawing/2014/main" id="{4AF08736-DE94-DEB4-2FF6-CF00340CFF05}"/>
              </a:ext>
            </a:extLst>
          </p:cNvPr>
          <p:cNvPicPr>
            <a:picLocks noChangeAspect="1"/>
          </p:cNvPicPr>
          <p:nvPr/>
        </p:nvPicPr>
        <p:blipFill>
          <a:blip r:embed="rId3"/>
          <a:stretch>
            <a:fillRect/>
          </a:stretch>
        </p:blipFill>
        <p:spPr>
          <a:xfrm flipV="1">
            <a:off x="0" y="1446162"/>
            <a:ext cx="4179905" cy="45719"/>
          </a:xfrm>
          <a:prstGeom prst="rect">
            <a:avLst/>
          </a:prstGeom>
        </p:spPr>
      </p:pic>
      <p:pic>
        <p:nvPicPr>
          <p:cNvPr id="12" name="Picture 11">
            <a:extLst>
              <a:ext uri="{FF2B5EF4-FFF2-40B4-BE49-F238E27FC236}">
                <a16:creationId xmlns:a16="http://schemas.microsoft.com/office/drawing/2014/main" id="{2A64A867-DB7D-CEC0-B176-3156950375F0}"/>
              </a:ext>
            </a:extLst>
          </p:cNvPr>
          <p:cNvPicPr>
            <a:picLocks noChangeAspect="1"/>
          </p:cNvPicPr>
          <p:nvPr/>
        </p:nvPicPr>
        <p:blipFill>
          <a:blip r:embed="rId4"/>
          <a:stretch>
            <a:fillRect/>
          </a:stretch>
        </p:blipFill>
        <p:spPr>
          <a:xfrm>
            <a:off x="-80871" y="6737884"/>
            <a:ext cx="12325088" cy="157438"/>
          </a:xfrm>
          <a:prstGeom prst="rect">
            <a:avLst/>
          </a:prstGeom>
        </p:spPr>
      </p:pic>
      <p:pic>
        <p:nvPicPr>
          <p:cNvPr id="3" name="Picture 2">
            <a:extLst>
              <a:ext uri="{FF2B5EF4-FFF2-40B4-BE49-F238E27FC236}">
                <a16:creationId xmlns:a16="http://schemas.microsoft.com/office/drawing/2014/main" id="{B5AF2A34-7D2F-0825-04DD-77C0208DFA8D}"/>
              </a:ext>
            </a:extLst>
          </p:cNvPr>
          <p:cNvPicPr>
            <a:picLocks noChangeAspect="1"/>
          </p:cNvPicPr>
          <p:nvPr/>
        </p:nvPicPr>
        <p:blipFill>
          <a:blip r:embed="rId5"/>
          <a:stretch>
            <a:fillRect/>
          </a:stretch>
        </p:blipFill>
        <p:spPr>
          <a:xfrm>
            <a:off x="680867" y="1548182"/>
            <a:ext cx="11006308" cy="4528580"/>
          </a:xfrm>
          <a:prstGeom prst="rect">
            <a:avLst/>
          </a:prstGeom>
        </p:spPr>
      </p:pic>
      <p:sp>
        <p:nvSpPr>
          <p:cNvPr id="5" name="TextBox 4">
            <a:extLst>
              <a:ext uri="{FF2B5EF4-FFF2-40B4-BE49-F238E27FC236}">
                <a16:creationId xmlns:a16="http://schemas.microsoft.com/office/drawing/2014/main" id="{7FB28941-7294-6B3D-E273-E5014B77147C}"/>
              </a:ext>
            </a:extLst>
          </p:cNvPr>
          <p:cNvSpPr txBox="1"/>
          <p:nvPr/>
        </p:nvSpPr>
        <p:spPr>
          <a:xfrm>
            <a:off x="680867" y="6061075"/>
            <a:ext cx="6348583" cy="230832"/>
          </a:xfrm>
          <a:prstGeom prst="rect">
            <a:avLst/>
          </a:prstGeom>
          <a:noFill/>
        </p:spPr>
        <p:txBody>
          <a:bodyPr wrap="square" rtlCol="0">
            <a:spAutoFit/>
          </a:bodyPr>
          <a:lstStyle/>
          <a:p>
            <a:r>
              <a:rPr lang="en-GB" sz="900" dirty="0"/>
              <a:t>Handling Skewed Data: A Comparison of Two Popular Methods accessed 01.07.24 https://www.mdpi.com/2076-3417/10/18/6247</a:t>
            </a:r>
          </a:p>
        </p:txBody>
      </p:sp>
    </p:spTree>
    <p:extLst>
      <p:ext uri="{BB962C8B-B14F-4D97-AF65-F5344CB8AC3E}">
        <p14:creationId xmlns:p14="http://schemas.microsoft.com/office/powerpoint/2010/main" val="3475431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7CB9C3-5B8F-BB4A-9359-09074A9B2A5D}"/>
              </a:ext>
            </a:extLst>
          </p:cNvPr>
          <p:cNvSpPr txBox="1">
            <a:spLocks/>
          </p:cNvSpPr>
          <p:nvPr/>
        </p:nvSpPr>
        <p:spPr>
          <a:xfrm>
            <a:off x="838200" y="781045"/>
            <a:ext cx="7149662" cy="4084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585857"/>
                </a:solidFill>
                <a:latin typeface="Montserrat" pitchFamily="2" charset="77"/>
              </a:rPr>
              <a:t>Skewed Distribution – Square Root Transformation</a:t>
            </a:r>
          </a:p>
        </p:txBody>
      </p:sp>
      <p:pic>
        <p:nvPicPr>
          <p:cNvPr id="10" name="Picture 9">
            <a:extLst>
              <a:ext uri="{FF2B5EF4-FFF2-40B4-BE49-F238E27FC236}">
                <a16:creationId xmlns:a16="http://schemas.microsoft.com/office/drawing/2014/main" id="{44F813BD-48F6-958D-4400-DF4414A6C3AA}"/>
              </a:ext>
            </a:extLst>
          </p:cNvPr>
          <p:cNvPicPr>
            <a:picLocks noChangeAspect="1"/>
          </p:cNvPicPr>
          <p:nvPr/>
        </p:nvPicPr>
        <p:blipFill>
          <a:blip r:embed="rId2"/>
          <a:stretch>
            <a:fillRect/>
          </a:stretch>
        </p:blipFill>
        <p:spPr>
          <a:xfrm>
            <a:off x="8906933" y="524355"/>
            <a:ext cx="2625146" cy="921807"/>
          </a:xfrm>
          <a:prstGeom prst="rect">
            <a:avLst/>
          </a:prstGeom>
        </p:spPr>
      </p:pic>
      <p:pic>
        <p:nvPicPr>
          <p:cNvPr id="11" name="Picture 10">
            <a:extLst>
              <a:ext uri="{FF2B5EF4-FFF2-40B4-BE49-F238E27FC236}">
                <a16:creationId xmlns:a16="http://schemas.microsoft.com/office/drawing/2014/main" id="{4AF08736-DE94-DEB4-2FF6-CF00340CFF05}"/>
              </a:ext>
            </a:extLst>
          </p:cNvPr>
          <p:cNvPicPr>
            <a:picLocks noChangeAspect="1"/>
          </p:cNvPicPr>
          <p:nvPr/>
        </p:nvPicPr>
        <p:blipFill>
          <a:blip r:embed="rId3"/>
          <a:stretch>
            <a:fillRect/>
          </a:stretch>
        </p:blipFill>
        <p:spPr>
          <a:xfrm flipV="1">
            <a:off x="0" y="1446162"/>
            <a:ext cx="4179905" cy="45719"/>
          </a:xfrm>
          <a:prstGeom prst="rect">
            <a:avLst/>
          </a:prstGeom>
        </p:spPr>
      </p:pic>
      <p:pic>
        <p:nvPicPr>
          <p:cNvPr id="12" name="Picture 11">
            <a:extLst>
              <a:ext uri="{FF2B5EF4-FFF2-40B4-BE49-F238E27FC236}">
                <a16:creationId xmlns:a16="http://schemas.microsoft.com/office/drawing/2014/main" id="{2A64A867-DB7D-CEC0-B176-3156950375F0}"/>
              </a:ext>
            </a:extLst>
          </p:cNvPr>
          <p:cNvPicPr>
            <a:picLocks noChangeAspect="1"/>
          </p:cNvPicPr>
          <p:nvPr/>
        </p:nvPicPr>
        <p:blipFill>
          <a:blip r:embed="rId4"/>
          <a:stretch>
            <a:fillRect/>
          </a:stretch>
        </p:blipFill>
        <p:spPr>
          <a:xfrm>
            <a:off x="-80871" y="6737884"/>
            <a:ext cx="12325088" cy="157438"/>
          </a:xfrm>
          <a:prstGeom prst="rect">
            <a:avLst/>
          </a:prstGeom>
        </p:spPr>
      </p:pic>
      <p:pic>
        <p:nvPicPr>
          <p:cNvPr id="4098" name="Picture 2" descr="Square Root Transformation: A Beginner's Guide – QUANTIFYING HEALTH">
            <a:extLst>
              <a:ext uri="{FF2B5EF4-FFF2-40B4-BE49-F238E27FC236}">
                <a16:creationId xmlns:a16="http://schemas.microsoft.com/office/drawing/2014/main" id="{2E81C13A-F4E3-0F41-0860-E87F8294DA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651793"/>
            <a:ext cx="12192000" cy="355441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084F85D-4E76-446F-0572-57E0C4FAFCD5}"/>
              </a:ext>
            </a:extLst>
          </p:cNvPr>
          <p:cNvSpPr txBox="1"/>
          <p:nvPr/>
        </p:nvSpPr>
        <p:spPr>
          <a:xfrm>
            <a:off x="99842" y="5250702"/>
            <a:ext cx="6348583" cy="230832"/>
          </a:xfrm>
          <a:prstGeom prst="rect">
            <a:avLst/>
          </a:prstGeom>
          <a:noFill/>
        </p:spPr>
        <p:txBody>
          <a:bodyPr wrap="square" rtlCol="0">
            <a:spAutoFit/>
          </a:bodyPr>
          <a:lstStyle/>
          <a:p>
            <a:r>
              <a:rPr lang="en-GB" sz="900" dirty="0"/>
              <a:t>Quantifying Health, accessed 01.07.24 https://quantifyinghealth.com/square-root-transformation/</a:t>
            </a:r>
          </a:p>
        </p:txBody>
      </p:sp>
    </p:spTree>
    <p:extLst>
      <p:ext uri="{BB962C8B-B14F-4D97-AF65-F5344CB8AC3E}">
        <p14:creationId xmlns:p14="http://schemas.microsoft.com/office/powerpoint/2010/main" val="167900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7CB9C3-5B8F-BB4A-9359-09074A9B2A5D}"/>
              </a:ext>
            </a:extLst>
          </p:cNvPr>
          <p:cNvSpPr txBox="1">
            <a:spLocks/>
          </p:cNvSpPr>
          <p:nvPr/>
        </p:nvSpPr>
        <p:spPr>
          <a:xfrm>
            <a:off x="838200" y="781045"/>
            <a:ext cx="7149662" cy="4084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585857"/>
                </a:solidFill>
                <a:latin typeface="Montserrat" pitchFamily="2" charset="77"/>
              </a:rPr>
              <a:t>Summary Measures – Measures of Central Tendency</a:t>
            </a:r>
          </a:p>
        </p:txBody>
      </p:sp>
      <p:pic>
        <p:nvPicPr>
          <p:cNvPr id="10" name="Picture 9">
            <a:extLst>
              <a:ext uri="{FF2B5EF4-FFF2-40B4-BE49-F238E27FC236}">
                <a16:creationId xmlns:a16="http://schemas.microsoft.com/office/drawing/2014/main" id="{44F813BD-48F6-958D-4400-DF4414A6C3AA}"/>
              </a:ext>
            </a:extLst>
          </p:cNvPr>
          <p:cNvPicPr>
            <a:picLocks noChangeAspect="1"/>
          </p:cNvPicPr>
          <p:nvPr/>
        </p:nvPicPr>
        <p:blipFill>
          <a:blip r:embed="rId2"/>
          <a:stretch>
            <a:fillRect/>
          </a:stretch>
        </p:blipFill>
        <p:spPr>
          <a:xfrm>
            <a:off x="8906933" y="524355"/>
            <a:ext cx="2625146" cy="921807"/>
          </a:xfrm>
          <a:prstGeom prst="rect">
            <a:avLst/>
          </a:prstGeom>
        </p:spPr>
      </p:pic>
      <p:pic>
        <p:nvPicPr>
          <p:cNvPr id="11" name="Picture 10">
            <a:extLst>
              <a:ext uri="{FF2B5EF4-FFF2-40B4-BE49-F238E27FC236}">
                <a16:creationId xmlns:a16="http://schemas.microsoft.com/office/drawing/2014/main" id="{4AF08736-DE94-DEB4-2FF6-CF00340CFF05}"/>
              </a:ext>
            </a:extLst>
          </p:cNvPr>
          <p:cNvPicPr>
            <a:picLocks noChangeAspect="1"/>
          </p:cNvPicPr>
          <p:nvPr/>
        </p:nvPicPr>
        <p:blipFill>
          <a:blip r:embed="rId3"/>
          <a:stretch>
            <a:fillRect/>
          </a:stretch>
        </p:blipFill>
        <p:spPr>
          <a:xfrm flipV="1">
            <a:off x="0" y="1446162"/>
            <a:ext cx="4179905" cy="45719"/>
          </a:xfrm>
          <a:prstGeom prst="rect">
            <a:avLst/>
          </a:prstGeom>
        </p:spPr>
      </p:pic>
      <p:pic>
        <p:nvPicPr>
          <p:cNvPr id="12" name="Picture 11">
            <a:extLst>
              <a:ext uri="{FF2B5EF4-FFF2-40B4-BE49-F238E27FC236}">
                <a16:creationId xmlns:a16="http://schemas.microsoft.com/office/drawing/2014/main" id="{2A64A867-DB7D-CEC0-B176-3156950375F0}"/>
              </a:ext>
            </a:extLst>
          </p:cNvPr>
          <p:cNvPicPr>
            <a:picLocks noChangeAspect="1"/>
          </p:cNvPicPr>
          <p:nvPr/>
        </p:nvPicPr>
        <p:blipFill>
          <a:blip r:embed="rId4"/>
          <a:stretch>
            <a:fillRect/>
          </a:stretch>
        </p:blipFill>
        <p:spPr>
          <a:xfrm>
            <a:off x="-80871" y="6737884"/>
            <a:ext cx="12325088" cy="157438"/>
          </a:xfrm>
          <a:prstGeom prst="rect">
            <a:avLst/>
          </a:prstGeom>
        </p:spPr>
      </p:pic>
      <p:graphicFrame>
        <p:nvGraphicFramePr>
          <p:cNvPr id="2" name="Table 2">
            <a:extLst>
              <a:ext uri="{FF2B5EF4-FFF2-40B4-BE49-F238E27FC236}">
                <a16:creationId xmlns:a16="http://schemas.microsoft.com/office/drawing/2014/main" id="{CB96BE73-B984-53A7-EE74-34B422459DD5}"/>
              </a:ext>
            </a:extLst>
          </p:cNvPr>
          <p:cNvGraphicFramePr>
            <a:graphicFrameLocks noGrp="1"/>
          </p:cNvGraphicFramePr>
          <p:nvPr>
            <p:extLst>
              <p:ext uri="{D42A27DB-BD31-4B8C-83A1-F6EECF244321}">
                <p14:modId xmlns:p14="http://schemas.microsoft.com/office/powerpoint/2010/main" val="2625687529"/>
              </p:ext>
            </p:extLst>
          </p:nvPr>
        </p:nvGraphicFramePr>
        <p:xfrm>
          <a:off x="244241" y="1874991"/>
          <a:ext cx="11626917" cy="4362787"/>
        </p:xfrm>
        <a:graphic>
          <a:graphicData uri="http://schemas.openxmlformats.org/drawingml/2006/table">
            <a:tbl>
              <a:tblPr firstRow="1" bandRow="1">
                <a:tableStyleId>{5C22544A-7EE6-4342-B048-85BDC9FD1C3A}</a:tableStyleId>
              </a:tblPr>
              <a:tblGrid>
                <a:gridCol w="1663759">
                  <a:extLst>
                    <a:ext uri="{9D8B030D-6E8A-4147-A177-3AD203B41FA5}">
                      <a16:colId xmlns:a16="http://schemas.microsoft.com/office/drawing/2014/main" val="2912111098"/>
                    </a:ext>
                  </a:extLst>
                </a:gridCol>
                <a:gridCol w="4641740">
                  <a:extLst>
                    <a:ext uri="{9D8B030D-6E8A-4147-A177-3AD203B41FA5}">
                      <a16:colId xmlns:a16="http://schemas.microsoft.com/office/drawing/2014/main" val="2627169747"/>
                    </a:ext>
                  </a:extLst>
                </a:gridCol>
                <a:gridCol w="5321418">
                  <a:extLst>
                    <a:ext uri="{9D8B030D-6E8A-4147-A177-3AD203B41FA5}">
                      <a16:colId xmlns:a16="http://schemas.microsoft.com/office/drawing/2014/main" val="144657016"/>
                    </a:ext>
                  </a:extLst>
                </a:gridCol>
              </a:tblGrid>
              <a:tr h="394551">
                <a:tc>
                  <a:txBody>
                    <a:bodyPr/>
                    <a:lstStyle/>
                    <a:p>
                      <a:r>
                        <a:rPr lang="en-GB" dirty="0"/>
                        <a:t>Measure</a:t>
                      </a:r>
                    </a:p>
                  </a:txBody>
                  <a:tcPr/>
                </a:tc>
                <a:tc>
                  <a:txBody>
                    <a:bodyPr/>
                    <a:lstStyle/>
                    <a:p>
                      <a:r>
                        <a:rPr lang="en-GB" dirty="0"/>
                        <a:t>Description</a:t>
                      </a:r>
                    </a:p>
                  </a:txBody>
                  <a:tcPr/>
                </a:tc>
                <a:tc>
                  <a:txBody>
                    <a:bodyPr/>
                    <a:lstStyle/>
                    <a:p>
                      <a:r>
                        <a:rPr lang="en-GB" dirty="0"/>
                        <a:t>Suitable Data Types</a:t>
                      </a:r>
                    </a:p>
                  </a:txBody>
                  <a:tcPr/>
                </a:tc>
                <a:extLst>
                  <a:ext uri="{0D108BD9-81ED-4DB2-BD59-A6C34878D82A}">
                    <a16:rowId xmlns:a16="http://schemas.microsoft.com/office/drawing/2014/main" val="1465224288"/>
                  </a:ext>
                </a:extLst>
              </a:tr>
              <a:tr h="1789109">
                <a:tc>
                  <a:txBody>
                    <a:bodyPr/>
                    <a:lstStyle/>
                    <a:p>
                      <a:r>
                        <a:rPr lang="en-GB" dirty="0"/>
                        <a:t>Mean</a:t>
                      </a:r>
                    </a:p>
                  </a:txBody>
                  <a:tcPr/>
                </a:tc>
                <a:tc>
                  <a:txBody>
                    <a:bodyPr/>
                    <a:lstStyle/>
                    <a:p>
                      <a:pPr marL="285750" indent="-285750">
                        <a:buFont typeface="Arial" panose="020B0604020202020204" pitchFamily="34" charset="0"/>
                        <a:buChar char="•"/>
                      </a:pPr>
                      <a:r>
                        <a:rPr lang="en-GB" dirty="0"/>
                        <a:t>Average that helps indicate the centre of the data</a:t>
                      </a:r>
                    </a:p>
                    <a:p>
                      <a:pPr marL="285750" indent="-285750">
                        <a:buFont typeface="Arial" panose="020B0604020202020204" pitchFamily="34" charset="0"/>
                        <a:buChar char="•"/>
                      </a:pPr>
                      <a:r>
                        <a:rPr lang="en-GB" dirty="0"/>
                        <a:t>Sum all values and divide by number of values</a:t>
                      </a:r>
                    </a:p>
                    <a:p>
                      <a:pPr marL="285750" indent="-285750">
                        <a:buFont typeface="Arial" panose="020B0604020202020204" pitchFamily="34" charset="0"/>
                        <a:buChar char="•"/>
                      </a:pPr>
                      <a:r>
                        <a:rPr lang="en-GB" dirty="0"/>
                        <a:t>Can be heavily skewed by outliers</a:t>
                      </a:r>
                    </a:p>
                  </a:txBody>
                  <a:tcPr/>
                </a:tc>
                <a:tc>
                  <a:txBody>
                    <a:bodyPr/>
                    <a:lstStyle/>
                    <a:p>
                      <a:pPr marL="285750" indent="-285750">
                        <a:buFont typeface="Arial" panose="020B0604020202020204" pitchFamily="34" charset="0"/>
                        <a:buChar char="•"/>
                      </a:pPr>
                      <a:r>
                        <a:rPr lang="en-GB" dirty="0"/>
                        <a:t>Normally distributed continuous</a:t>
                      </a:r>
                    </a:p>
                    <a:p>
                      <a:pPr marL="285750" indent="-285750">
                        <a:buFont typeface="Arial" panose="020B0604020202020204" pitchFamily="34" charset="0"/>
                        <a:buChar char="•"/>
                      </a:pPr>
                      <a:r>
                        <a:rPr lang="en-GB" dirty="0"/>
                        <a:t>Numerical discrete that does not have very high or very low outliers</a:t>
                      </a:r>
                    </a:p>
                    <a:p>
                      <a:pPr marL="285750" indent="-285750">
                        <a:buFont typeface="Arial" panose="020B0604020202020204" pitchFamily="34" charset="0"/>
                        <a:buChar char="•"/>
                      </a:pPr>
                      <a:r>
                        <a:rPr lang="en-GB" dirty="0"/>
                        <a:t>E.g. Birthweight, square-root transformed ambulance handover times</a:t>
                      </a:r>
                    </a:p>
                  </a:txBody>
                  <a:tcPr/>
                </a:tc>
                <a:extLst>
                  <a:ext uri="{0D108BD9-81ED-4DB2-BD59-A6C34878D82A}">
                    <a16:rowId xmlns:a16="http://schemas.microsoft.com/office/drawing/2014/main" val="199240852"/>
                  </a:ext>
                </a:extLst>
              </a:tr>
              <a:tr h="1264727">
                <a:tc>
                  <a:txBody>
                    <a:bodyPr/>
                    <a:lstStyle/>
                    <a:p>
                      <a:r>
                        <a:rPr lang="en-GB" dirty="0"/>
                        <a:t>Median</a:t>
                      </a:r>
                    </a:p>
                  </a:txBody>
                  <a:tcPr/>
                </a:tc>
                <a:tc>
                  <a:txBody>
                    <a:bodyPr/>
                    <a:lstStyle/>
                    <a:p>
                      <a:pPr marL="285750" indent="-285750">
                        <a:buFont typeface="Arial" panose="020B0604020202020204" pitchFamily="34" charset="0"/>
                        <a:buChar char="•"/>
                      </a:pPr>
                      <a:r>
                        <a:rPr lang="en-GB" dirty="0"/>
                        <a:t>Centre of the data set when values are arranged in numerical order</a:t>
                      </a:r>
                    </a:p>
                  </a:txBody>
                  <a:tcPr/>
                </a:tc>
                <a:tc>
                  <a:txBody>
                    <a:bodyPr/>
                    <a:lstStyle/>
                    <a:p>
                      <a:pPr marL="285750" indent="-285750">
                        <a:buFont typeface="Arial" panose="020B0604020202020204" pitchFamily="34" charset="0"/>
                        <a:buChar char="•"/>
                      </a:pPr>
                      <a:r>
                        <a:rPr lang="en-GB" dirty="0"/>
                        <a:t>Skewed continuous</a:t>
                      </a:r>
                    </a:p>
                    <a:p>
                      <a:pPr marL="285750" indent="-285750">
                        <a:buFont typeface="Arial" panose="020B0604020202020204" pitchFamily="34" charset="0"/>
                        <a:buChar char="•"/>
                      </a:pPr>
                      <a:r>
                        <a:rPr lang="en-GB" dirty="0"/>
                        <a:t>Discrete numerical with outliers in data</a:t>
                      </a:r>
                    </a:p>
                    <a:p>
                      <a:pPr marL="285750" indent="-285750">
                        <a:buFont typeface="Arial" panose="020B0604020202020204" pitchFamily="34" charset="0"/>
                        <a:buChar char="•"/>
                      </a:pPr>
                      <a:r>
                        <a:rPr lang="en-GB" dirty="0"/>
                        <a:t>E.g. LOS</a:t>
                      </a:r>
                    </a:p>
                  </a:txBody>
                  <a:tcPr/>
                </a:tc>
                <a:extLst>
                  <a:ext uri="{0D108BD9-81ED-4DB2-BD59-A6C34878D82A}">
                    <a16:rowId xmlns:a16="http://schemas.microsoft.com/office/drawing/2014/main" val="1681905974"/>
                  </a:ext>
                </a:extLst>
              </a:tr>
              <a:tr h="838004">
                <a:tc>
                  <a:txBody>
                    <a:bodyPr/>
                    <a:lstStyle/>
                    <a:p>
                      <a:r>
                        <a:rPr lang="en-GB" dirty="0"/>
                        <a:t>Mode</a:t>
                      </a:r>
                    </a:p>
                  </a:txBody>
                  <a:tcPr/>
                </a:tc>
                <a:tc>
                  <a:txBody>
                    <a:bodyPr/>
                    <a:lstStyle/>
                    <a:p>
                      <a:pPr marL="285750" indent="-285750">
                        <a:buFont typeface="Arial" panose="020B0604020202020204" pitchFamily="34" charset="0"/>
                        <a:buChar char="•"/>
                      </a:pPr>
                      <a:r>
                        <a:rPr lang="en-GB" dirty="0"/>
                        <a:t>The most frequent value</a:t>
                      </a:r>
                    </a:p>
                  </a:txBody>
                  <a:tcPr/>
                </a:tc>
                <a:tc>
                  <a:txBody>
                    <a:bodyPr/>
                    <a:lstStyle/>
                    <a:p>
                      <a:pPr marL="285750" indent="-285750">
                        <a:buFont typeface="Arial" panose="020B0604020202020204" pitchFamily="34" charset="0"/>
                        <a:buChar char="•"/>
                      </a:pPr>
                      <a:r>
                        <a:rPr lang="en-GB" dirty="0"/>
                        <a:t>Not used very often</a:t>
                      </a:r>
                    </a:p>
                    <a:p>
                      <a:pPr marL="285750" indent="-285750">
                        <a:buFont typeface="Arial" panose="020B0604020202020204" pitchFamily="34" charset="0"/>
                        <a:buChar char="•"/>
                      </a:pPr>
                      <a:r>
                        <a:rPr lang="en-GB" dirty="0"/>
                        <a:t>Useful in epidemiology e.g. to find the most common virus during an outbreak</a:t>
                      </a:r>
                    </a:p>
                  </a:txBody>
                  <a:tcPr/>
                </a:tc>
                <a:extLst>
                  <a:ext uri="{0D108BD9-81ED-4DB2-BD59-A6C34878D82A}">
                    <a16:rowId xmlns:a16="http://schemas.microsoft.com/office/drawing/2014/main" val="3143980425"/>
                  </a:ext>
                </a:extLst>
              </a:tr>
            </a:tbl>
          </a:graphicData>
        </a:graphic>
      </p:graphicFrame>
    </p:spTree>
    <p:extLst>
      <p:ext uri="{BB962C8B-B14F-4D97-AF65-F5344CB8AC3E}">
        <p14:creationId xmlns:p14="http://schemas.microsoft.com/office/powerpoint/2010/main" val="1499859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7CB9C3-5B8F-BB4A-9359-09074A9B2A5D}"/>
              </a:ext>
            </a:extLst>
          </p:cNvPr>
          <p:cNvSpPr txBox="1">
            <a:spLocks/>
          </p:cNvSpPr>
          <p:nvPr/>
        </p:nvSpPr>
        <p:spPr>
          <a:xfrm>
            <a:off x="838200" y="781045"/>
            <a:ext cx="7149662" cy="4084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585857"/>
                </a:solidFill>
                <a:latin typeface="Montserrat" pitchFamily="2" charset="77"/>
              </a:rPr>
              <a:t>Summary Measures – Measures of Data Spread</a:t>
            </a:r>
          </a:p>
        </p:txBody>
      </p:sp>
      <p:pic>
        <p:nvPicPr>
          <p:cNvPr id="10" name="Picture 9">
            <a:extLst>
              <a:ext uri="{FF2B5EF4-FFF2-40B4-BE49-F238E27FC236}">
                <a16:creationId xmlns:a16="http://schemas.microsoft.com/office/drawing/2014/main" id="{44F813BD-48F6-958D-4400-DF4414A6C3AA}"/>
              </a:ext>
            </a:extLst>
          </p:cNvPr>
          <p:cNvPicPr>
            <a:picLocks noChangeAspect="1"/>
          </p:cNvPicPr>
          <p:nvPr/>
        </p:nvPicPr>
        <p:blipFill>
          <a:blip r:embed="rId2"/>
          <a:stretch>
            <a:fillRect/>
          </a:stretch>
        </p:blipFill>
        <p:spPr>
          <a:xfrm>
            <a:off x="8906933" y="524355"/>
            <a:ext cx="2625146" cy="921807"/>
          </a:xfrm>
          <a:prstGeom prst="rect">
            <a:avLst/>
          </a:prstGeom>
        </p:spPr>
      </p:pic>
      <p:pic>
        <p:nvPicPr>
          <p:cNvPr id="11" name="Picture 10">
            <a:extLst>
              <a:ext uri="{FF2B5EF4-FFF2-40B4-BE49-F238E27FC236}">
                <a16:creationId xmlns:a16="http://schemas.microsoft.com/office/drawing/2014/main" id="{4AF08736-DE94-DEB4-2FF6-CF00340CFF05}"/>
              </a:ext>
            </a:extLst>
          </p:cNvPr>
          <p:cNvPicPr>
            <a:picLocks noChangeAspect="1"/>
          </p:cNvPicPr>
          <p:nvPr/>
        </p:nvPicPr>
        <p:blipFill>
          <a:blip r:embed="rId3"/>
          <a:stretch>
            <a:fillRect/>
          </a:stretch>
        </p:blipFill>
        <p:spPr>
          <a:xfrm flipV="1">
            <a:off x="0" y="1446162"/>
            <a:ext cx="4179905" cy="45719"/>
          </a:xfrm>
          <a:prstGeom prst="rect">
            <a:avLst/>
          </a:prstGeom>
        </p:spPr>
      </p:pic>
      <p:pic>
        <p:nvPicPr>
          <p:cNvPr id="12" name="Picture 11">
            <a:extLst>
              <a:ext uri="{FF2B5EF4-FFF2-40B4-BE49-F238E27FC236}">
                <a16:creationId xmlns:a16="http://schemas.microsoft.com/office/drawing/2014/main" id="{2A64A867-DB7D-CEC0-B176-3156950375F0}"/>
              </a:ext>
            </a:extLst>
          </p:cNvPr>
          <p:cNvPicPr>
            <a:picLocks noChangeAspect="1"/>
          </p:cNvPicPr>
          <p:nvPr/>
        </p:nvPicPr>
        <p:blipFill>
          <a:blip r:embed="rId4"/>
          <a:stretch>
            <a:fillRect/>
          </a:stretch>
        </p:blipFill>
        <p:spPr>
          <a:xfrm>
            <a:off x="-80871" y="6737884"/>
            <a:ext cx="12325088" cy="157438"/>
          </a:xfrm>
          <a:prstGeom prst="rect">
            <a:avLst/>
          </a:prstGeom>
        </p:spPr>
      </p:pic>
      <p:graphicFrame>
        <p:nvGraphicFramePr>
          <p:cNvPr id="2" name="Table 2">
            <a:extLst>
              <a:ext uri="{FF2B5EF4-FFF2-40B4-BE49-F238E27FC236}">
                <a16:creationId xmlns:a16="http://schemas.microsoft.com/office/drawing/2014/main" id="{CB96BE73-B984-53A7-EE74-34B422459DD5}"/>
              </a:ext>
            </a:extLst>
          </p:cNvPr>
          <p:cNvGraphicFramePr>
            <a:graphicFrameLocks noGrp="1"/>
          </p:cNvGraphicFramePr>
          <p:nvPr>
            <p:extLst>
              <p:ext uri="{D42A27DB-BD31-4B8C-83A1-F6EECF244321}">
                <p14:modId xmlns:p14="http://schemas.microsoft.com/office/powerpoint/2010/main" val="1241815508"/>
              </p:ext>
            </p:extLst>
          </p:nvPr>
        </p:nvGraphicFramePr>
        <p:xfrm>
          <a:off x="244241" y="1586235"/>
          <a:ext cx="11626917" cy="5080864"/>
        </p:xfrm>
        <a:graphic>
          <a:graphicData uri="http://schemas.openxmlformats.org/drawingml/2006/table">
            <a:tbl>
              <a:tblPr firstRow="1" bandRow="1">
                <a:tableStyleId>{5C22544A-7EE6-4342-B048-85BDC9FD1C3A}</a:tableStyleId>
              </a:tblPr>
              <a:tblGrid>
                <a:gridCol w="1663759">
                  <a:extLst>
                    <a:ext uri="{9D8B030D-6E8A-4147-A177-3AD203B41FA5}">
                      <a16:colId xmlns:a16="http://schemas.microsoft.com/office/drawing/2014/main" val="2912111098"/>
                    </a:ext>
                  </a:extLst>
                </a:gridCol>
                <a:gridCol w="4641740">
                  <a:extLst>
                    <a:ext uri="{9D8B030D-6E8A-4147-A177-3AD203B41FA5}">
                      <a16:colId xmlns:a16="http://schemas.microsoft.com/office/drawing/2014/main" val="2627169747"/>
                    </a:ext>
                  </a:extLst>
                </a:gridCol>
                <a:gridCol w="5321418">
                  <a:extLst>
                    <a:ext uri="{9D8B030D-6E8A-4147-A177-3AD203B41FA5}">
                      <a16:colId xmlns:a16="http://schemas.microsoft.com/office/drawing/2014/main" val="144657016"/>
                    </a:ext>
                  </a:extLst>
                </a:gridCol>
              </a:tblGrid>
              <a:tr h="394551">
                <a:tc>
                  <a:txBody>
                    <a:bodyPr/>
                    <a:lstStyle/>
                    <a:p>
                      <a:r>
                        <a:rPr lang="en-GB" dirty="0"/>
                        <a:t>Measure</a:t>
                      </a:r>
                    </a:p>
                  </a:txBody>
                  <a:tcPr/>
                </a:tc>
                <a:tc>
                  <a:txBody>
                    <a:bodyPr/>
                    <a:lstStyle/>
                    <a:p>
                      <a:r>
                        <a:rPr lang="en-GB" dirty="0"/>
                        <a:t>Description</a:t>
                      </a:r>
                    </a:p>
                  </a:txBody>
                  <a:tcPr/>
                </a:tc>
                <a:tc>
                  <a:txBody>
                    <a:bodyPr/>
                    <a:lstStyle/>
                    <a:p>
                      <a:r>
                        <a:rPr lang="en-GB" dirty="0"/>
                        <a:t>Suitable Data Types</a:t>
                      </a:r>
                    </a:p>
                  </a:txBody>
                  <a:tcPr/>
                </a:tc>
                <a:extLst>
                  <a:ext uri="{0D108BD9-81ED-4DB2-BD59-A6C34878D82A}">
                    <a16:rowId xmlns:a16="http://schemas.microsoft.com/office/drawing/2014/main" val="1465224288"/>
                  </a:ext>
                </a:extLst>
              </a:tr>
              <a:tr h="1211593">
                <a:tc>
                  <a:txBody>
                    <a:bodyPr/>
                    <a:lstStyle/>
                    <a:p>
                      <a:r>
                        <a:rPr lang="en-GB" dirty="0"/>
                        <a:t>Range</a:t>
                      </a:r>
                    </a:p>
                  </a:txBody>
                  <a:tcPr/>
                </a:tc>
                <a:tc>
                  <a:txBody>
                    <a:bodyPr/>
                    <a:lstStyle/>
                    <a:p>
                      <a:pPr marL="285750" indent="-285750">
                        <a:buFont typeface="Arial" panose="020B0604020202020204" pitchFamily="34" charset="0"/>
                        <a:buChar char="•"/>
                      </a:pPr>
                      <a:r>
                        <a:rPr lang="en-GB" dirty="0"/>
                        <a:t>Smallest value subtracted from largest value</a:t>
                      </a:r>
                    </a:p>
                    <a:p>
                      <a:pPr marL="285750" indent="-285750">
                        <a:buFont typeface="Arial" panose="020B0604020202020204" pitchFamily="34" charset="0"/>
                        <a:buChar char="•"/>
                      </a:pPr>
                      <a:r>
                        <a:rPr lang="en-GB" dirty="0"/>
                        <a:t>Helps understand variability in data</a:t>
                      </a:r>
                    </a:p>
                    <a:p>
                      <a:pPr marL="285750" indent="-285750">
                        <a:buFont typeface="Arial" panose="020B0604020202020204" pitchFamily="34" charset="0"/>
                        <a:buChar char="•"/>
                      </a:pPr>
                      <a:r>
                        <a:rPr lang="en-GB" dirty="0"/>
                        <a:t>Is skewed by even 1 very high or very low outlier </a:t>
                      </a:r>
                    </a:p>
                  </a:txBody>
                  <a:tcPr/>
                </a:tc>
                <a:tc>
                  <a:txBody>
                    <a:bodyPr/>
                    <a:lstStyle/>
                    <a:p>
                      <a:pPr marL="285750" indent="-285750">
                        <a:buFont typeface="Arial" panose="020B0604020202020204" pitchFamily="34" charset="0"/>
                        <a:buChar char="•"/>
                      </a:pPr>
                      <a:r>
                        <a:rPr lang="en-GB" dirty="0"/>
                        <a:t>Normally distributed continuous</a:t>
                      </a:r>
                    </a:p>
                    <a:p>
                      <a:pPr marL="285750" indent="-285750">
                        <a:buFont typeface="Arial" panose="020B0604020202020204" pitchFamily="34" charset="0"/>
                        <a:buChar char="•"/>
                      </a:pPr>
                      <a:r>
                        <a:rPr lang="en-GB" dirty="0"/>
                        <a:t>Numerical discrete without outliers</a:t>
                      </a:r>
                    </a:p>
                  </a:txBody>
                  <a:tcPr/>
                </a:tc>
                <a:extLst>
                  <a:ext uri="{0D108BD9-81ED-4DB2-BD59-A6C34878D82A}">
                    <a16:rowId xmlns:a16="http://schemas.microsoft.com/office/drawing/2014/main" val="199240852"/>
                  </a:ext>
                </a:extLst>
              </a:tr>
              <a:tr h="1264727">
                <a:tc>
                  <a:txBody>
                    <a:bodyPr/>
                    <a:lstStyle/>
                    <a:p>
                      <a:r>
                        <a:rPr lang="en-GB" dirty="0"/>
                        <a:t>Interquartile Range</a:t>
                      </a:r>
                    </a:p>
                  </a:txBody>
                  <a:tcPr/>
                </a:tc>
                <a:tc>
                  <a:txBody>
                    <a:bodyPr/>
                    <a:lstStyle/>
                    <a:p>
                      <a:pPr marL="285750" indent="-285750">
                        <a:buFont typeface="Arial" panose="020B0604020202020204" pitchFamily="34" charset="0"/>
                        <a:buChar char="•"/>
                      </a:pPr>
                      <a:r>
                        <a:rPr lang="en-GB" dirty="0"/>
                        <a:t>Q3 – Q1</a:t>
                      </a:r>
                    </a:p>
                    <a:p>
                      <a:pPr marL="285750" indent="-285750">
                        <a:buFont typeface="Arial" panose="020B0604020202020204" pitchFamily="34" charset="0"/>
                        <a:buChar char="•"/>
                      </a:pPr>
                      <a:r>
                        <a:rPr lang="en-GB" dirty="0"/>
                        <a:t>Arrange data in ascending order. Median = Q2. Median of data left of Q2 = Q1. Median of data right of Q2 = Q3</a:t>
                      </a:r>
                    </a:p>
                    <a:p>
                      <a:pPr marL="285750" indent="-285750">
                        <a:buFont typeface="Arial" panose="020B0604020202020204" pitchFamily="34" charset="0"/>
                        <a:buChar char="•"/>
                      </a:pPr>
                      <a:r>
                        <a:rPr lang="en-GB" dirty="0"/>
                        <a:t>Describes middle 50% of data</a:t>
                      </a:r>
                    </a:p>
                    <a:p>
                      <a:pPr marL="285750" indent="-285750">
                        <a:buFont typeface="Arial" panose="020B0604020202020204" pitchFamily="34" charset="0"/>
                        <a:buChar char="•"/>
                      </a:pPr>
                      <a:r>
                        <a:rPr lang="en-GB" dirty="0"/>
                        <a:t>Not affected by outliers</a:t>
                      </a:r>
                    </a:p>
                  </a:txBody>
                  <a:tcPr/>
                </a:tc>
                <a:tc>
                  <a:txBody>
                    <a:bodyPr/>
                    <a:lstStyle/>
                    <a:p>
                      <a:pPr marL="285750" indent="-285750">
                        <a:buFont typeface="Arial" panose="020B0604020202020204" pitchFamily="34" charset="0"/>
                        <a:buChar char="•"/>
                      </a:pPr>
                      <a:r>
                        <a:rPr lang="en-GB" dirty="0"/>
                        <a:t>Skewed continuous</a:t>
                      </a:r>
                    </a:p>
                    <a:p>
                      <a:pPr marL="285750" indent="-285750">
                        <a:buFont typeface="Arial" panose="020B0604020202020204" pitchFamily="34" charset="0"/>
                        <a:buChar char="•"/>
                      </a:pPr>
                      <a:r>
                        <a:rPr lang="en-GB" dirty="0"/>
                        <a:t>Numerical discrete with outliers</a:t>
                      </a:r>
                    </a:p>
                  </a:txBody>
                  <a:tcPr/>
                </a:tc>
                <a:extLst>
                  <a:ext uri="{0D108BD9-81ED-4DB2-BD59-A6C34878D82A}">
                    <a16:rowId xmlns:a16="http://schemas.microsoft.com/office/drawing/2014/main" val="1681905974"/>
                  </a:ext>
                </a:extLst>
              </a:tr>
              <a:tr h="838004">
                <a:tc>
                  <a:txBody>
                    <a:bodyPr/>
                    <a:lstStyle/>
                    <a:p>
                      <a:r>
                        <a:rPr lang="en-GB" dirty="0"/>
                        <a:t>Standard Deviation</a:t>
                      </a:r>
                    </a:p>
                  </a:txBody>
                  <a:tcPr/>
                </a:tc>
                <a:tc>
                  <a:txBody>
                    <a:bodyPr/>
                    <a:lstStyle/>
                    <a:p>
                      <a:pPr marL="285750" indent="-285750">
                        <a:buFont typeface="Arial" panose="020B0604020202020204" pitchFamily="34" charset="0"/>
                        <a:buChar char="•"/>
                      </a:pPr>
                      <a:r>
                        <a:rPr lang="en-GB" dirty="0"/>
                        <a:t>Square root of the variation</a:t>
                      </a:r>
                    </a:p>
                    <a:p>
                      <a:pPr marL="285750" indent="-285750">
                        <a:buFont typeface="Arial" panose="020B0604020202020204" pitchFamily="34" charset="0"/>
                        <a:buChar char="•"/>
                      </a:pPr>
                      <a:r>
                        <a:rPr lang="en-GB" dirty="0"/>
                        <a:t>Measures how spread out the data is, relative to the mean</a:t>
                      </a:r>
                    </a:p>
                    <a:p>
                      <a:pPr marL="285750" indent="-285750">
                        <a:buFont typeface="Arial" panose="020B0604020202020204" pitchFamily="34" charset="0"/>
                        <a:buChar char="•"/>
                      </a:pPr>
                      <a:r>
                        <a:rPr lang="en-GB" dirty="0"/>
                        <a:t>Higer SD can indicate more volatility in data</a:t>
                      </a:r>
                    </a:p>
                    <a:p>
                      <a:pPr marL="285750" indent="-285750">
                        <a:buFont typeface="Arial" panose="020B0604020202020204" pitchFamily="34" charset="0"/>
                        <a:buChar char="•"/>
                      </a:pPr>
                      <a:r>
                        <a:rPr lang="en-GB" dirty="0"/>
                        <a:t>Useful for comparing consistency between 2 data sets</a:t>
                      </a:r>
                    </a:p>
                  </a:txBody>
                  <a:tcPr/>
                </a:tc>
                <a:tc>
                  <a:txBody>
                    <a:bodyPr/>
                    <a:lstStyle/>
                    <a:p>
                      <a:pPr marL="285750" indent="-285750">
                        <a:buFont typeface="Arial" panose="020B0604020202020204" pitchFamily="34" charset="0"/>
                        <a:buChar char="•"/>
                      </a:pPr>
                      <a:r>
                        <a:rPr lang="en-GB" dirty="0"/>
                        <a:t>Normally distributed continuous</a:t>
                      </a:r>
                    </a:p>
                    <a:p>
                      <a:pPr marL="285750" indent="-285750">
                        <a:buFont typeface="Arial" panose="020B0604020202020204" pitchFamily="34" charset="0"/>
                        <a:buChar char="•"/>
                      </a:pPr>
                      <a:r>
                        <a:rPr lang="en-GB" dirty="0"/>
                        <a:t>Compare between data sets – 2 sets of data could have same mean, median, range, but have very different data. SD would help highlight this.</a:t>
                      </a:r>
                    </a:p>
                  </a:txBody>
                  <a:tcPr/>
                </a:tc>
                <a:extLst>
                  <a:ext uri="{0D108BD9-81ED-4DB2-BD59-A6C34878D82A}">
                    <a16:rowId xmlns:a16="http://schemas.microsoft.com/office/drawing/2014/main" val="3143980425"/>
                  </a:ext>
                </a:extLst>
              </a:tr>
            </a:tbl>
          </a:graphicData>
        </a:graphic>
      </p:graphicFrame>
      <p:pic>
        <p:nvPicPr>
          <p:cNvPr id="5" name="Picture 4">
            <a:extLst>
              <a:ext uri="{FF2B5EF4-FFF2-40B4-BE49-F238E27FC236}">
                <a16:creationId xmlns:a16="http://schemas.microsoft.com/office/drawing/2014/main" id="{48F828A7-B571-31F2-0737-AAEC20596478}"/>
              </a:ext>
            </a:extLst>
          </p:cNvPr>
          <p:cNvPicPr>
            <a:picLocks noChangeAspect="1"/>
          </p:cNvPicPr>
          <p:nvPr/>
        </p:nvPicPr>
        <p:blipFill>
          <a:blip r:embed="rId5"/>
          <a:stretch>
            <a:fillRect/>
          </a:stretch>
        </p:blipFill>
        <p:spPr>
          <a:xfrm>
            <a:off x="2437581" y="1914132"/>
            <a:ext cx="7781925" cy="809625"/>
          </a:xfrm>
          <a:prstGeom prst="rect">
            <a:avLst/>
          </a:prstGeom>
          <a:ln w="38100">
            <a:solidFill>
              <a:schemeClr val="tx1"/>
            </a:solidFill>
          </a:ln>
        </p:spPr>
      </p:pic>
      <p:sp>
        <p:nvSpPr>
          <p:cNvPr id="6" name="TextBox 5">
            <a:extLst>
              <a:ext uri="{FF2B5EF4-FFF2-40B4-BE49-F238E27FC236}">
                <a16:creationId xmlns:a16="http://schemas.microsoft.com/office/drawing/2014/main" id="{20D0EF69-E3DD-4C9B-5104-F39D896195BB}"/>
              </a:ext>
            </a:extLst>
          </p:cNvPr>
          <p:cNvSpPr txBox="1"/>
          <p:nvPr/>
        </p:nvSpPr>
        <p:spPr>
          <a:xfrm>
            <a:off x="1689033" y="2768145"/>
            <a:ext cx="9417117" cy="366893"/>
          </a:xfrm>
          <a:prstGeom prst="rect">
            <a:avLst/>
          </a:prstGeom>
          <a:solidFill>
            <a:schemeClr val="bg1"/>
          </a:solidFill>
          <a:ln>
            <a:solidFill>
              <a:schemeClr val="tx1"/>
            </a:solidFill>
          </a:ln>
        </p:spPr>
        <p:txBody>
          <a:bodyPr wrap="square" rtlCol="0">
            <a:spAutoFit/>
          </a:bodyPr>
          <a:lstStyle/>
          <a:p>
            <a:r>
              <a:rPr lang="en-GB" sz="900" dirty="0"/>
              <a:t>Australian </a:t>
            </a:r>
            <a:r>
              <a:rPr lang="en-GB" sz="900" dirty="0" err="1"/>
              <a:t>Beureau</a:t>
            </a:r>
            <a:r>
              <a:rPr lang="en-GB" sz="900" dirty="0"/>
              <a:t> of Statistics, accessed 01.07.24 https://www.abs.gov.au/statistics/understanding-statistics/statistical-terms-and-concepts/measures-spread#:~:text=and%20concepts%20glossary-,Definition,range%2C%20variance%20and%20standard%20deviation. </a:t>
            </a:r>
          </a:p>
        </p:txBody>
      </p:sp>
      <p:pic>
        <p:nvPicPr>
          <p:cNvPr id="7" name="Picture 6">
            <a:extLst>
              <a:ext uri="{FF2B5EF4-FFF2-40B4-BE49-F238E27FC236}">
                <a16:creationId xmlns:a16="http://schemas.microsoft.com/office/drawing/2014/main" id="{E5CDC0B4-445F-0209-58D2-8915917818B5}"/>
              </a:ext>
            </a:extLst>
          </p:cNvPr>
          <p:cNvPicPr>
            <a:picLocks noChangeAspect="1"/>
          </p:cNvPicPr>
          <p:nvPr/>
        </p:nvPicPr>
        <p:blipFill rotWithShape="1">
          <a:blip r:embed="rId6"/>
          <a:srcRect t="16332" b="52"/>
          <a:stretch/>
        </p:blipFill>
        <p:spPr>
          <a:xfrm>
            <a:off x="7670633" y="3936663"/>
            <a:ext cx="4200525" cy="1928811"/>
          </a:xfrm>
          <a:prstGeom prst="rect">
            <a:avLst/>
          </a:prstGeom>
        </p:spPr>
      </p:pic>
      <p:sp>
        <p:nvSpPr>
          <p:cNvPr id="8" name="TextBox 7">
            <a:extLst>
              <a:ext uri="{FF2B5EF4-FFF2-40B4-BE49-F238E27FC236}">
                <a16:creationId xmlns:a16="http://schemas.microsoft.com/office/drawing/2014/main" id="{99693D5D-851B-E1DD-5B4E-4FD20E09C752}"/>
              </a:ext>
            </a:extLst>
          </p:cNvPr>
          <p:cNvSpPr txBox="1"/>
          <p:nvPr/>
        </p:nvSpPr>
        <p:spPr>
          <a:xfrm>
            <a:off x="7670633" y="5907204"/>
            <a:ext cx="4403558" cy="230832"/>
          </a:xfrm>
          <a:prstGeom prst="rect">
            <a:avLst/>
          </a:prstGeom>
          <a:solidFill>
            <a:schemeClr val="bg1"/>
          </a:solidFill>
          <a:ln>
            <a:solidFill>
              <a:schemeClr val="tx1"/>
            </a:solidFill>
          </a:ln>
        </p:spPr>
        <p:txBody>
          <a:bodyPr wrap="square" rtlCol="0">
            <a:spAutoFit/>
          </a:bodyPr>
          <a:lstStyle/>
          <a:p>
            <a:r>
              <a:rPr lang="en-GB" sz="900" dirty="0" err="1"/>
              <a:t>SimplyPsychology</a:t>
            </a:r>
            <a:r>
              <a:rPr lang="en-GB" sz="900" dirty="0"/>
              <a:t>, accessed 01.07.24 https://www.simplypsychology.org/boxplots.html</a:t>
            </a:r>
          </a:p>
        </p:txBody>
      </p:sp>
    </p:spTree>
    <p:extLst>
      <p:ext uri="{BB962C8B-B14F-4D97-AF65-F5344CB8AC3E}">
        <p14:creationId xmlns:p14="http://schemas.microsoft.com/office/powerpoint/2010/main" val="210544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7CB9C3-5B8F-BB4A-9359-09074A9B2A5D}"/>
              </a:ext>
            </a:extLst>
          </p:cNvPr>
          <p:cNvSpPr txBox="1">
            <a:spLocks/>
          </p:cNvSpPr>
          <p:nvPr/>
        </p:nvSpPr>
        <p:spPr>
          <a:xfrm>
            <a:off x="838200" y="781045"/>
            <a:ext cx="7149662" cy="4084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585857"/>
                </a:solidFill>
                <a:latin typeface="Montserrat" pitchFamily="2" charset="77"/>
              </a:rPr>
              <a:t>Summary Measures – Box Plot Practical</a:t>
            </a:r>
          </a:p>
        </p:txBody>
      </p:sp>
      <p:pic>
        <p:nvPicPr>
          <p:cNvPr id="10" name="Picture 9">
            <a:extLst>
              <a:ext uri="{FF2B5EF4-FFF2-40B4-BE49-F238E27FC236}">
                <a16:creationId xmlns:a16="http://schemas.microsoft.com/office/drawing/2014/main" id="{44F813BD-48F6-958D-4400-DF4414A6C3AA}"/>
              </a:ext>
            </a:extLst>
          </p:cNvPr>
          <p:cNvPicPr>
            <a:picLocks noChangeAspect="1"/>
          </p:cNvPicPr>
          <p:nvPr/>
        </p:nvPicPr>
        <p:blipFill>
          <a:blip r:embed="rId2"/>
          <a:stretch>
            <a:fillRect/>
          </a:stretch>
        </p:blipFill>
        <p:spPr>
          <a:xfrm>
            <a:off x="8906933" y="524355"/>
            <a:ext cx="2625146" cy="921807"/>
          </a:xfrm>
          <a:prstGeom prst="rect">
            <a:avLst/>
          </a:prstGeom>
        </p:spPr>
      </p:pic>
      <p:pic>
        <p:nvPicPr>
          <p:cNvPr id="11" name="Picture 10">
            <a:extLst>
              <a:ext uri="{FF2B5EF4-FFF2-40B4-BE49-F238E27FC236}">
                <a16:creationId xmlns:a16="http://schemas.microsoft.com/office/drawing/2014/main" id="{4AF08736-DE94-DEB4-2FF6-CF00340CFF05}"/>
              </a:ext>
            </a:extLst>
          </p:cNvPr>
          <p:cNvPicPr>
            <a:picLocks noChangeAspect="1"/>
          </p:cNvPicPr>
          <p:nvPr/>
        </p:nvPicPr>
        <p:blipFill>
          <a:blip r:embed="rId3"/>
          <a:stretch>
            <a:fillRect/>
          </a:stretch>
        </p:blipFill>
        <p:spPr>
          <a:xfrm flipV="1">
            <a:off x="0" y="1446162"/>
            <a:ext cx="4179905" cy="45719"/>
          </a:xfrm>
          <a:prstGeom prst="rect">
            <a:avLst/>
          </a:prstGeom>
        </p:spPr>
      </p:pic>
      <p:pic>
        <p:nvPicPr>
          <p:cNvPr id="12" name="Picture 11">
            <a:extLst>
              <a:ext uri="{FF2B5EF4-FFF2-40B4-BE49-F238E27FC236}">
                <a16:creationId xmlns:a16="http://schemas.microsoft.com/office/drawing/2014/main" id="{2A64A867-DB7D-CEC0-B176-3156950375F0}"/>
              </a:ext>
            </a:extLst>
          </p:cNvPr>
          <p:cNvPicPr>
            <a:picLocks noChangeAspect="1"/>
          </p:cNvPicPr>
          <p:nvPr/>
        </p:nvPicPr>
        <p:blipFill>
          <a:blip r:embed="rId4"/>
          <a:stretch>
            <a:fillRect/>
          </a:stretch>
        </p:blipFill>
        <p:spPr>
          <a:xfrm>
            <a:off x="-80871" y="6737884"/>
            <a:ext cx="12325088" cy="157438"/>
          </a:xfrm>
          <a:prstGeom prst="rect">
            <a:avLst/>
          </a:prstGeom>
        </p:spPr>
      </p:pic>
      <p:sp>
        <p:nvSpPr>
          <p:cNvPr id="7" name="TextBox 6">
            <a:extLst>
              <a:ext uri="{FF2B5EF4-FFF2-40B4-BE49-F238E27FC236}">
                <a16:creationId xmlns:a16="http://schemas.microsoft.com/office/drawing/2014/main" id="{22A7B8AC-8FD1-9A58-56A5-DDCD01ACDB34}"/>
              </a:ext>
            </a:extLst>
          </p:cNvPr>
          <p:cNvSpPr txBox="1"/>
          <p:nvPr/>
        </p:nvSpPr>
        <p:spPr>
          <a:xfrm>
            <a:off x="57859" y="1496609"/>
            <a:ext cx="6038140" cy="2339102"/>
          </a:xfrm>
          <a:prstGeom prst="rect">
            <a:avLst/>
          </a:prstGeom>
          <a:noFill/>
        </p:spPr>
        <p:txBody>
          <a:bodyPr wrap="square" rtlCol="0">
            <a:spAutoFit/>
          </a:bodyPr>
          <a:lstStyle/>
          <a:p>
            <a:pPr marL="342900" indent="-342900">
              <a:buFont typeface="+mj-lt"/>
              <a:buAutoNum type="arabicPeriod"/>
            </a:pPr>
            <a:r>
              <a:rPr lang="en-GB" dirty="0">
                <a:effectLst/>
                <a:latin typeface="Calibri" panose="020F0502020204030204" pitchFamily="34" charset="0"/>
                <a:ea typeface="Calibri" panose="020F0502020204030204" pitchFamily="34" charset="0"/>
                <a:cs typeface="Times New Roman" panose="02020603050405020304" pitchFamily="18" charset="0"/>
              </a:rPr>
              <a:t>Run lines </a:t>
            </a:r>
            <a:r>
              <a:rPr lang="en-GB" dirty="0">
                <a:latin typeface="Calibri" panose="020F0502020204030204" pitchFamily="34" charset="0"/>
                <a:ea typeface="Calibri" panose="020F0502020204030204" pitchFamily="34" charset="0"/>
                <a:cs typeface="Times New Roman" panose="02020603050405020304" pitchFamily="18" charset="0"/>
              </a:rPr>
              <a:t>409</a:t>
            </a:r>
            <a:r>
              <a:rPr lang="en-GB" dirty="0">
                <a:effectLst/>
                <a:latin typeface="Calibri" panose="020F0502020204030204" pitchFamily="34" charset="0"/>
                <a:ea typeface="Calibri" panose="020F0502020204030204" pitchFamily="34" charset="0"/>
                <a:cs typeface="Times New Roman" panose="02020603050405020304" pitchFamily="18" charset="0"/>
              </a:rPr>
              <a:t>-420 to create a box plot (remember to read comments to understand each line of code)</a:t>
            </a:r>
          </a:p>
          <a:p>
            <a:pPr marL="342900" indent="-342900">
              <a:buFont typeface="+mj-lt"/>
              <a:buAutoNum type="arabicPeriod"/>
            </a:pPr>
            <a:r>
              <a:rPr lang="en-GB" dirty="0">
                <a:solidFill>
                  <a:srgbClr val="0070C0"/>
                </a:solidFill>
                <a:latin typeface="Calibri" panose="020F0502020204030204" pitchFamily="34" charset="0"/>
                <a:ea typeface="Calibri" panose="020F0502020204030204" pitchFamily="34" charset="0"/>
                <a:cs typeface="Times New Roman" panose="02020603050405020304" pitchFamily="18" charset="0"/>
              </a:rPr>
              <a:t>Have a go at answering question 9 about the box plot (we will go over answers in the next slide)</a:t>
            </a:r>
            <a:endParaRPr lang="en-GB"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GB" sz="1400" dirty="0"/>
          </a:p>
          <a:p>
            <a:pPr marL="342900" indent="-342900">
              <a:buFont typeface="+mj-lt"/>
              <a:buAutoNum type="arabicPeriod"/>
            </a:pPr>
            <a:endParaRPr lang="pt-BR" sz="1400" dirty="0"/>
          </a:p>
          <a:p>
            <a:pPr marL="342900" indent="-342900">
              <a:buFont typeface="+mj-lt"/>
              <a:buAutoNum type="arabicPeriod"/>
            </a:pPr>
            <a:endParaRPr lang="pt-BR" sz="1400" dirty="0"/>
          </a:p>
          <a:p>
            <a:pPr marL="342900" indent="-342900">
              <a:buFont typeface="+mj-lt"/>
              <a:buAutoNum type="arabicPeriod"/>
            </a:pPr>
            <a:endParaRPr lang="pt-BR" sz="1600" dirty="0"/>
          </a:p>
          <a:p>
            <a:pPr marL="342900" indent="-342900">
              <a:buFont typeface="+mj-lt"/>
              <a:buAutoNum type="arabicPeriod"/>
            </a:pPr>
            <a:endParaRPr lang="en-GB" sz="1600" dirty="0"/>
          </a:p>
        </p:txBody>
      </p:sp>
      <p:pic>
        <p:nvPicPr>
          <p:cNvPr id="2" name="Picture 1">
            <a:extLst>
              <a:ext uri="{FF2B5EF4-FFF2-40B4-BE49-F238E27FC236}">
                <a16:creationId xmlns:a16="http://schemas.microsoft.com/office/drawing/2014/main" id="{24D4B3FB-973E-3861-269F-826C525F727D}"/>
              </a:ext>
            </a:extLst>
          </p:cNvPr>
          <p:cNvPicPr>
            <a:picLocks noChangeAspect="1"/>
          </p:cNvPicPr>
          <p:nvPr/>
        </p:nvPicPr>
        <p:blipFill rotWithShape="1">
          <a:blip r:embed="rId5"/>
          <a:srcRect t="16332" b="52"/>
          <a:stretch/>
        </p:blipFill>
        <p:spPr>
          <a:xfrm>
            <a:off x="7670633" y="1643792"/>
            <a:ext cx="4200525" cy="1928811"/>
          </a:xfrm>
          <a:prstGeom prst="rect">
            <a:avLst/>
          </a:prstGeom>
        </p:spPr>
      </p:pic>
      <p:sp>
        <p:nvSpPr>
          <p:cNvPr id="5" name="TextBox 4">
            <a:extLst>
              <a:ext uri="{FF2B5EF4-FFF2-40B4-BE49-F238E27FC236}">
                <a16:creationId xmlns:a16="http://schemas.microsoft.com/office/drawing/2014/main" id="{AA731CE7-5BB1-88FB-F0B6-89C4AB08CF82}"/>
              </a:ext>
            </a:extLst>
          </p:cNvPr>
          <p:cNvSpPr txBox="1"/>
          <p:nvPr/>
        </p:nvSpPr>
        <p:spPr>
          <a:xfrm>
            <a:off x="7670633" y="3614333"/>
            <a:ext cx="4403558" cy="230832"/>
          </a:xfrm>
          <a:prstGeom prst="rect">
            <a:avLst/>
          </a:prstGeom>
          <a:solidFill>
            <a:schemeClr val="bg1"/>
          </a:solidFill>
          <a:ln>
            <a:solidFill>
              <a:schemeClr val="tx1"/>
            </a:solidFill>
          </a:ln>
        </p:spPr>
        <p:txBody>
          <a:bodyPr wrap="square" rtlCol="0">
            <a:spAutoFit/>
          </a:bodyPr>
          <a:lstStyle/>
          <a:p>
            <a:r>
              <a:rPr lang="en-GB" sz="900" dirty="0" err="1"/>
              <a:t>SimplyPsychology</a:t>
            </a:r>
            <a:r>
              <a:rPr lang="en-GB" sz="900" dirty="0"/>
              <a:t>, accessed 01.07.24 https://www.simplypsychology.org/boxplots.html</a:t>
            </a:r>
          </a:p>
        </p:txBody>
      </p:sp>
      <p:cxnSp>
        <p:nvCxnSpPr>
          <p:cNvPr id="8" name="Straight Arrow Connector 7">
            <a:extLst>
              <a:ext uri="{FF2B5EF4-FFF2-40B4-BE49-F238E27FC236}">
                <a16:creationId xmlns:a16="http://schemas.microsoft.com/office/drawing/2014/main" id="{062897D9-83C7-C090-E15A-9C32FA73E576}"/>
              </a:ext>
            </a:extLst>
          </p:cNvPr>
          <p:cNvCxnSpPr/>
          <p:nvPr/>
        </p:nvCxnSpPr>
        <p:spPr>
          <a:xfrm>
            <a:off x="7848600" y="1643792"/>
            <a:ext cx="0" cy="42313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72BE3E-6FD8-79DC-1184-4BA3A28DF95C}"/>
              </a:ext>
            </a:extLst>
          </p:cNvPr>
          <p:cNvCxnSpPr/>
          <p:nvPr/>
        </p:nvCxnSpPr>
        <p:spPr>
          <a:xfrm>
            <a:off x="11658600" y="1653317"/>
            <a:ext cx="0" cy="42313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F62FB0B-5FBC-C286-A382-C042E784ADB7}"/>
              </a:ext>
            </a:extLst>
          </p:cNvPr>
          <p:cNvCxnSpPr/>
          <p:nvPr/>
        </p:nvCxnSpPr>
        <p:spPr>
          <a:xfrm>
            <a:off x="8705850" y="1192573"/>
            <a:ext cx="0" cy="42313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CDA1AF3-AC92-04C4-50CD-B51627933869}"/>
              </a:ext>
            </a:extLst>
          </p:cNvPr>
          <p:cNvCxnSpPr/>
          <p:nvPr/>
        </p:nvCxnSpPr>
        <p:spPr>
          <a:xfrm>
            <a:off x="9791700" y="1354009"/>
            <a:ext cx="0" cy="42313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C4B5AC4-622D-BF9A-EF58-930CA4C0DFA6}"/>
              </a:ext>
            </a:extLst>
          </p:cNvPr>
          <p:cNvCxnSpPr/>
          <p:nvPr/>
        </p:nvCxnSpPr>
        <p:spPr>
          <a:xfrm>
            <a:off x="10859558" y="1256146"/>
            <a:ext cx="0" cy="42313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28D432B-9237-B55C-A5D3-7E412BB7CA53}"/>
              </a:ext>
            </a:extLst>
          </p:cNvPr>
          <p:cNvCxnSpPr>
            <a:cxnSpLocks/>
          </p:cNvCxnSpPr>
          <p:nvPr/>
        </p:nvCxnSpPr>
        <p:spPr>
          <a:xfrm>
            <a:off x="8235512" y="3400425"/>
            <a:ext cx="53701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94441D9-7117-F49F-B18F-426308950570}"/>
              </a:ext>
            </a:extLst>
          </p:cNvPr>
          <p:cNvCxnSpPr/>
          <p:nvPr/>
        </p:nvCxnSpPr>
        <p:spPr>
          <a:xfrm>
            <a:off x="8187887" y="2007758"/>
            <a:ext cx="0" cy="42313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1BA78BE-011E-BA8A-9F70-9EC4AC596159}"/>
              </a:ext>
            </a:extLst>
          </p:cNvPr>
          <p:cNvCxnSpPr/>
          <p:nvPr/>
        </p:nvCxnSpPr>
        <p:spPr>
          <a:xfrm>
            <a:off x="11350187" y="2007758"/>
            <a:ext cx="0" cy="42313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C8A93B03-DA38-31CE-8903-8A664AFB819A}"/>
              </a:ext>
            </a:extLst>
          </p:cNvPr>
          <p:cNvPicPr>
            <a:picLocks noChangeAspect="1"/>
          </p:cNvPicPr>
          <p:nvPr/>
        </p:nvPicPr>
        <p:blipFill>
          <a:blip r:embed="rId6"/>
          <a:srcRect/>
          <a:stretch/>
        </p:blipFill>
        <p:spPr>
          <a:xfrm>
            <a:off x="1586131" y="3688764"/>
            <a:ext cx="5870473" cy="3022603"/>
          </a:xfrm>
          <a:prstGeom prst="rect">
            <a:avLst/>
          </a:prstGeom>
        </p:spPr>
      </p:pic>
    </p:spTree>
    <p:extLst>
      <p:ext uri="{BB962C8B-B14F-4D97-AF65-F5344CB8AC3E}">
        <p14:creationId xmlns:p14="http://schemas.microsoft.com/office/powerpoint/2010/main" val="3276719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8"/>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9"/>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3"/>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4"/>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5"/>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16"/>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19"/>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7CB9C3-5B8F-BB4A-9359-09074A9B2A5D}"/>
              </a:ext>
            </a:extLst>
          </p:cNvPr>
          <p:cNvSpPr txBox="1">
            <a:spLocks/>
          </p:cNvSpPr>
          <p:nvPr/>
        </p:nvSpPr>
        <p:spPr>
          <a:xfrm>
            <a:off x="838200" y="781045"/>
            <a:ext cx="7149662" cy="4084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585857"/>
                </a:solidFill>
                <a:latin typeface="Montserrat" pitchFamily="2" charset="77"/>
              </a:rPr>
              <a:t>Summary Measures – Box Plot Practical</a:t>
            </a:r>
          </a:p>
        </p:txBody>
      </p:sp>
      <p:pic>
        <p:nvPicPr>
          <p:cNvPr id="10" name="Picture 9">
            <a:extLst>
              <a:ext uri="{FF2B5EF4-FFF2-40B4-BE49-F238E27FC236}">
                <a16:creationId xmlns:a16="http://schemas.microsoft.com/office/drawing/2014/main" id="{44F813BD-48F6-958D-4400-DF4414A6C3AA}"/>
              </a:ext>
            </a:extLst>
          </p:cNvPr>
          <p:cNvPicPr>
            <a:picLocks noChangeAspect="1"/>
          </p:cNvPicPr>
          <p:nvPr/>
        </p:nvPicPr>
        <p:blipFill>
          <a:blip r:embed="rId2"/>
          <a:stretch>
            <a:fillRect/>
          </a:stretch>
        </p:blipFill>
        <p:spPr>
          <a:xfrm>
            <a:off x="8906933" y="524355"/>
            <a:ext cx="2625146" cy="921807"/>
          </a:xfrm>
          <a:prstGeom prst="rect">
            <a:avLst/>
          </a:prstGeom>
        </p:spPr>
      </p:pic>
      <p:pic>
        <p:nvPicPr>
          <p:cNvPr id="11" name="Picture 10">
            <a:extLst>
              <a:ext uri="{FF2B5EF4-FFF2-40B4-BE49-F238E27FC236}">
                <a16:creationId xmlns:a16="http://schemas.microsoft.com/office/drawing/2014/main" id="{4AF08736-DE94-DEB4-2FF6-CF00340CFF05}"/>
              </a:ext>
            </a:extLst>
          </p:cNvPr>
          <p:cNvPicPr>
            <a:picLocks noChangeAspect="1"/>
          </p:cNvPicPr>
          <p:nvPr/>
        </p:nvPicPr>
        <p:blipFill>
          <a:blip r:embed="rId3"/>
          <a:stretch>
            <a:fillRect/>
          </a:stretch>
        </p:blipFill>
        <p:spPr>
          <a:xfrm flipV="1">
            <a:off x="0" y="1446162"/>
            <a:ext cx="4179905" cy="45719"/>
          </a:xfrm>
          <a:prstGeom prst="rect">
            <a:avLst/>
          </a:prstGeom>
        </p:spPr>
      </p:pic>
      <p:pic>
        <p:nvPicPr>
          <p:cNvPr id="12" name="Picture 11">
            <a:extLst>
              <a:ext uri="{FF2B5EF4-FFF2-40B4-BE49-F238E27FC236}">
                <a16:creationId xmlns:a16="http://schemas.microsoft.com/office/drawing/2014/main" id="{2A64A867-DB7D-CEC0-B176-3156950375F0}"/>
              </a:ext>
            </a:extLst>
          </p:cNvPr>
          <p:cNvPicPr>
            <a:picLocks noChangeAspect="1"/>
          </p:cNvPicPr>
          <p:nvPr/>
        </p:nvPicPr>
        <p:blipFill>
          <a:blip r:embed="rId4"/>
          <a:stretch>
            <a:fillRect/>
          </a:stretch>
        </p:blipFill>
        <p:spPr>
          <a:xfrm>
            <a:off x="-80871" y="6737884"/>
            <a:ext cx="12325088" cy="157438"/>
          </a:xfrm>
          <a:prstGeom prst="rect">
            <a:avLst/>
          </a:prstGeom>
        </p:spPr>
      </p:pic>
      <p:pic>
        <p:nvPicPr>
          <p:cNvPr id="3" name="Picture 2">
            <a:extLst>
              <a:ext uri="{FF2B5EF4-FFF2-40B4-BE49-F238E27FC236}">
                <a16:creationId xmlns:a16="http://schemas.microsoft.com/office/drawing/2014/main" id="{D339DAB8-DDDC-DE2D-6F0F-6FD3212A8DB1}"/>
              </a:ext>
            </a:extLst>
          </p:cNvPr>
          <p:cNvPicPr>
            <a:picLocks noChangeAspect="1"/>
          </p:cNvPicPr>
          <p:nvPr/>
        </p:nvPicPr>
        <p:blipFill>
          <a:blip r:embed="rId5"/>
          <a:srcRect/>
          <a:stretch/>
        </p:blipFill>
        <p:spPr>
          <a:xfrm>
            <a:off x="15821" y="1980845"/>
            <a:ext cx="6788897" cy="3896677"/>
          </a:xfrm>
          <a:prstGeom prst="rect">
            <a:avLst/>
          </a:prstGeom>
        </p:spPr>
      </p:pic>
      <p:sp>
        <p:nvSpPr>
          <p:cNvPr id="6" name="TextBox 5">
            <a:extLst>
              <a:ext uri="{FF2B5EF4-FFF2-40B4-BE49-F238E27FC236}">
                <a16:creationId xmlns:a16="http://schemas.microsoft.com/office/drawing/2014/main" id="{B61B2707-1751-9445-7C7C-2DD6C2FB2F9C}"/>
              </a:ext>
            </a:extLst>
          </p:cNvPr>
          <p:cNvSpPr txBox="1"/>
          <p:nvPr/>
        </p:nvSpPr>
        <p:spPr>
          <a:xfrm>
            <a:off x="7112003" y="2666503"/>
            <a:ext cx="4944533" cy="3847207"/>
          </a:xfrm>
          <a:prstGeom prst="rect">
            <a:avLst/>
          </a:prstGeom>
          <a:noFill/>
        </p:spPr>
        <p:txBody>
          <a:bodyPr wrap="square" rtlCol="0">
            <a:spAutoFit/>
          </a:bodyPr>
          <a:lstStyle/>
          <a:p>
            <a:r>
              <a:rPr lang="en-GB" b="1" dirty="0"/>
              <a:t>QUESTIONS:</a:t>
            </a:r>
          </a:p>
          <a:p>
            <a:endParaRPr lang="en-GB" dirty="0"/>
          </a:p>
          <a:p>
            <a:r>
              <a:rPr lang="en-GB" sz="1600" dirty="0"/>
              <a:t>1: Which day has the single highest handover time value (excl. outliers – ignore dots)? </a:t>
            </a:r>
          </a:p>
          <a:p>
            <a:endParaRPr lang="en-GB" sz="1600" dirty="0"/>
          </a:p>
          <a:p>
            <a:r>
              <a:rPr lang="en-GB" sz="1600" dirty="0"/>
              <a:t>2: How would you describe the median/Q2 value across all 5 days?</a:t>
            </a:r>
          </a:p>
          <a:p>
            <a:endParaRPr lang="en-GB" sz="1600" dirty="0"/>
          </a:p>
          <a:p>
            <a:r>
              <a:rPr lang="en-GB" sz="1600" dirty="0"/>
              <a:t>3: Which day has the highest Q3 value?</a:t>
            </a:r>
          </a:p>
          <a:p>
            <a:endParaRPr lang="en-GB" sz="1600" dirty="0"/>
          </a:p>
          <a:p>
            <a:r>
              <a:rPr lang="en-GB" sz="1600" dirty="0"/>
              <a:t>4: How would you describe the Q1 value across all 5 days?</a:t>
            </a:r>
          </a:p>
          <a:p>
            <a:endParaRPr lang="en-GB" sz="1600" dirty="0"/>
          </a:p>
          <a:p>
            <a:r>
              <a:rPr lang="en-GB" sz="1600" dirty="0"/>
              <a:t>5: Which day has the largest spread across the middle 50% of the data?</a:t>
            </a:r>
          </a:p>
        </p:txBody>
      </p:sp>
      <p:pic>
        <p:nvPicPr>
          <p:cNvPr id="17" name="Picture 16">
            <a:extLst>
              <a:ext uri="{FF2B5EF4-FFF2-40B4-BE49-F238E27FC236}">
                <a16:creationId xmlns:a16="http://schemas.microsoft.com/office/drawing/2014/main" id="{0FC334D5-8E8B-29D0-5C3F-DD98745ED74B}"/>
              </a:ext>
            </a:extLst>
          </p:cNvPr>
          <p:cNvPicPr>
            <a:picLocks noChangeAspect="1"/>
          </p:cNvPicPr>
          <p:nvPr/>
        </p:nvPicPr>
        <p:blipFill rotWithShape="1">
          <a:blip r:embed="rId6"/>
          <a:srcRect t="16332" b="52"/>
          <a:stretch/>
        </p:blipFill>
        <p:spPr>
          <a:xfrm>
            <a:off x="8517469" y="1525038"/>
            <a:ext cx="3404491" cy="1563285"/>
          </a:xfrm>
          <a:prstGeom prst="rect">
            <a:avLst/>
          </a:prstGeom>
        </p:spPr>
      </p:pic>
      <p:sp>
        <p:nvSpPr>
          <p:cNvPr id="21" name="TextBox 20">
            <a:extLst>
              <a:ext uri="{FF2B5EF4-FFF2-40B4-BE49-F238E27FC236}">
                <a16:creationId xmlns:a16="http://schemas.microsoft.com/office/drawing/2014/main" id="{37BBB9C2-E71F-AEB3-D733-75F5B764186B}"/>
              </a:ext>
            </a:extLst>
          </p:cNvPr>
          <p:cNvSpPr txBox="1"/>
          <p:nvPr/>
        </p:nvSpPr>
        <p:spPr>
          <a:xfrm>
            <a:off x="9686120" y="3459822"/>
            <a:ext cx="2861733" cy="369332"/>
          </a:xfrm>
          <a:prstGeom prst="rect">
            <a:avLst/>
          </a:prstGeom>
          <a:noFill/>
        </p:spPr>
        <p:txBody>
          <a:bodyPr wrap="square" rtlCol="0">
            <a:spAutoFit/>
          </a:bodyPr>
          <a:lstStyle/>
          <a:p>
            <a:r>
              <a:rPr lang="en-GB" b="1" dirty="0">
                <a:solidFill>
                  <a:srgbClr val="39A935"/>
                </a:solidFill>
              </a:rPr>
              <a:t>2023-12-05</a:t>
            </a:r>
          </a:p>
        </p:txBody>
      </p:sp>
      <p:sp>
        <p:nvSpPr>
          <p:cNvPr id="22" name="TextBox 21">
            <a:extLst>
              <a:ext uri="{FF2B5EF4-FFF2-40B4-BE49-F238E27FC236}">
                <a16:creationId xmlns:a16="http://schemas.microsoft.com/office/drawing/2014/main" id="{4AA0C3A8-B144-F2E5-369B-8A85A17E0A60}"/>
              </a:ext>
            </a:extLst>
          </p:cNvPr>
          <p:cNvSpPr txBox="1"/>
          <p:nvPr/>
        </p:nvSpPr>
        <p:spPr>
          <a:xfrm>
            <a:off x="8153402" y="4188212"/>
            <a:ext cx="2861733" cy="369332"/>
          </a:xfrm>
          <a:prstGeom prst="rect">
            <a:avLst/>
          </a:prstGeom>
          <a:noFill/>
        </p:spPr>
        <p:txBody>
          <a:bodyPr wrap="square" rtlCol="0">
            <a:spAutoFit/>
          </a:bodyPr>
          <a:lstStyle/>
          <a:p>
            <a:r>
              <a:rPr lang="en-GB" b="1" dirty="0">
                <a:solidFill>
                  <a:srgbClr val="39A935"/>
                </a:solidFill>
              </a:rPr>
              <a:t>Fairly constant</a:t>
            </a:r>
          </a:p>
        </p:txBody>
      </p:sp>
      <p:sp>
        <p:nvSpPr>
          <p:cNvPr id="23" name="TextBox 22">
            <a:extLst>
              <a:ext uri="{FF2B5EF4-FFF2-40B4-BE49-F238E27FC236}">
                <a16:creationId xmlns:a16="http://schemas.microsoft.com/office/drawing/2014/main" id="{40AB0B66-B549-0B40-4866-F361E6FF1529}"/>
              </a:ext>
            </a:extLst>
          </p:cNvPr>
          <p:cNvSpPr txBox="1"/>
          <p:nvPr/>
        </p:nvSpPr>
        <p:spPr>
          <a:xfrm>
            <a:off x="10493477" y="4675341"/>
            <a:ext cx="3717310" cy="369332"/>
          </a:xfrm>
          <a:prstGeom prst="rect">
            <a:avLst/>
          </a:prstGeom>
          <a:noFill/>
        </p:spPr>
        <p:txBody>
          <a:bodyPr wrap="square" rtlCol="0">
            <a:spAutoFit/>
          </a:bodyPr>
          <a:lstStyle/>
          <a:p>
            <a:r>
              <a:rPr lang="en-GB" b="1" dirty="0">
                <a:solidFill>
                  <a:srgbClr val="39A935"/>
                </a:solidFill>
              </a:rPr>
              <a:t>2023-12-05</a:t>
            </a:r>
          </a:p>
        </p:txBody>
      </p:sp>
      <p:sp>
        <p:nvSpPr>
          <p:cNvPr id="24" name="TextBox 23">
            <a:extLst>
              <a:ext uri="{FF2B5EF4-FFF2-40B4-BE49-F238E27FC236}">
                <a16:creationId xmlns:a16="http://schemas.microsoft.com/office/drawing/2014/main" id="{557408C0-E6E6-776F-1D2A-E311DFA9FC71}"/>
              </a:ext>
            </a:extLst>
          </p:cNvPr>
          <p:cNvSpPr txBox="1"/>
          <p:nvPr/>
        </p:nvSpPr>
        <p:spPr>
          <a:xfrm>
            <a:off x="7718707" y="5391905"/>
            <a:ext cx="3717310" cy="369332"/>
          </a:xfrm>
          <a:prstGeom prst="rect">
            <a:avLst/>
          </a:prstGeom>
          <a:noFill/>
        </p:spPr>
        <p:txBody>
          <a:bodyPr wrap="square" rtlCol="0">
            <a:spAutoFit/>
          </a:bodyPr>
          <a:lstStyle/>
          <a:p>
            <a:r>
              <a:rPr lang="en-GB" b="1" dirty="0">
                <a:solidFill>
                  <a:srgbClr val="39A935"/>
                </a:solidFill>
              </a:rPr>
              <a:t>Fairly constant</a:t>
            </a:r>
          </a:p>
        </p:txBody>
      </p:sp>
      <p:sp>
        <p:nvSpPr>
          <p:cNvPr id="25" name="TextBox 24">
            <a:extLst>
              <a:ext uri="{FF2B5EF4-FFF2-40B4-BE49-F238E27FC236}">
                <a16:creationId xmlns:a16="http://schemas.microsoft.com/office/drawing/2014/main" id="{14DE8632-E74F-DEFE-D3FA-757F77A907E0}"/>
              </a:ext>
            </a:extLst>
          </p:cNvPr>
          <p:cNvSpPr txBox="1"/>
          <p:nvPr/>
        </p:nvSpPr>
        <p:spPr>
          <a:xfrm>
            <a:off x="8626695" y="6112762"/>
            <a:ext cx="3717310" cy="369332"/>
          </a:xfrm>
          <a:prstGeom prst="rect">
            <a:avLst/>
          </a:prstGeom>
          <a:noFill/>
        </p:spPr>
        <p:txBody>
          <a:bodyPr wrap="square" rtlCol="0">
            <a:spAutoFit/>
          </a:bodyPr>
          <a:lstStyle/>
          <a:p>
            <a:r>
              <a:rPr lang="en-GB" b="1" dirty="0">
                <a:solidFill>
                  <a:srgbClr val="39A935"/>
                </a:solidFill>
              </a:rPr>
              <a:t>2023-12-05</a:t>
            </a:r>
          </a:p>
        </p:txBody>
      </p:sp>
      <p:sp>
        <p:nvSpPr>
          <p:cNvPr id="31" name="TextBox 30">
            <a:extLst>
              <a:ext uri="{FF2B5EF4-FFF2-40B4-BE49-F238E27FC236}">
                <a16:creationId xmlns:a16="http://schemas.microsoft.com/office/drawing/2014/main" id="{43685F47-DE52-D528-BE4F-85ED94BBCADA}"/>
              </a:ext>
            </a:extLst>
          </p:cNvPr>
          <p:cNvSpPr txBox="1"/>
          <p:nvPr/>
        </p:nvSpPr>
        <p:spPr>
          <a:xfrm>
            <a:off x="6968194" y="3913631"/>
            <a:ext cx="2861733" cy="369332"/>
          </a:xfrm>
          <a:prstGeom prst="rect">
            <a:avLst/>
          </a:prstGeom>
          <a:noFill/>
        </p:spPr>
        <p:txBody>
          <a:bodyPr wrap="square" rtlCol="0">
            <a:spAutoFit/>
          </a:bodyPr>
          <a:lstStyle/>
          <a:p>
            <a:r>
              <a:rPr lang="en-GB" b="1" dirty="0">
                <a:solidFill>
                  <a:srgbClr val="FF0000"/>
                </a:solidFill>
              </a:rPr>
              <a:t>ADD X1.5</a:t>
            </a:r>
          </a:p>
        </p:txBody>
      </p:sp>
      <p:sp>
        <p:nvSpPr>
          <p:cNvPr id="32" name="TextBox 31">
            <a:extLst>
              <a:ext uri="{FF2B5EF4-FFF2-40B4-BE49-F238E27FC236}">
                <a16:creationId xmlns:a16="http://schemas.microsoft.com/office/drawing/2014/main" id="{8AC2782F-FB5F-3B65-C3E5-DF77A99EB5E6}"/>
              </a:ext>
            </a:extLst>
          </p:cNvPr>
          <p:cNvSpPr txBox="1"/>
          <p:nvPr/>
        </p:nvSpPr>
        <p:spPr>
          <a:xfrm>
            <a:off x="6968194" y="4539826"/>
            <a:ext cx="3717310" cy="369332"/>
          </a:xfrm>
          <a:prstGeom prst="rect">
            <a:avLst/>
          </a:prstGeom>
          <a:noFill/>
        </p:spPr>
        <p:txBody>
          <a:bodyPr wrap="square" rtlCol="0">
            <a:spAutoFit/>
          </a:bodyPr>
          <a:lstStyle/>
          <a:p>
            <a:r>
              <a:rPr lang="en-GB" b="1" dirty="0">
                <a:solidFill>
                  <a:srgbClr val="FF0000"/>
                </a:solidFill>
              </a:rPr>
              <a:t>SUBTRACT X1.5</a:t>
            </a:r>
          </a:p>
        </p:txBody>
      </p:sp>
      <p:cxnSp>
        <p:nvCxnSpPr>
          <p:cNvPr id="45" name="Straight Arrow Connector 44">
            <a:extLst>
              <a:ext uri="{FF2B5EF4-FFF2-40B4-BE49-F238E27FC236}">
                <a16:creationId xmlns:a16="http://schemas.microsoft.com/office/drawing/2014/main" id="{160E9EFD-C285-6A12-E433-2F87FD7F565D}"/>
              </a:ext>
            </a:extLst>
          </p:cNvPr>
          <p:cNvCxnSpPr>
            <a:cxnSpLocks/>
          </p:cNvCxnSpPr>
          <p:nvPr/>
        </p:nvCxnSpPr>
        <p:spPr>
          <a:xfrm flipH="1">
            <a:off x="5075284" y="3732428"/>
            <a:ext cx="61313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8DCBD37-E0EF-BF99-9F8E-D461868F2A3A}"/>
              </a:ext>
            </a:extLst>
          </p:cNvPr>
          <p:cNvCxnSpPr>
            <a:cxnSpLocks/>
          </p:cNvCxnSpPr>
          <p:nvPr/>
        </p:nvCxnSpPr>
        <p:spPr>
          <a:xfrm flipH="1">
            <a:off x="6096000" y="4055765"/>
            <a:ext cx="87219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B4A26E0-86B1-F77D-F8D9-282511DF38EE}"/>
              </a:ext>
            </a:extLst>
          </p:cNvPr>
          <p:cNvCxnSpPr>
            <a:cxnSpLocks/>
          </p:cNvCxnSpPr>
          <p:nvPr/>
        </p:nvCxnSpPr>
        <p:spPr>
          <a:xfrm flipH="1">
            <a:off x="6120806" y="4718528"/>
            <a:ext cx="87219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D1B88215-199B-23CC-DCE3-5D28B063BFE8}"/>
              </a:ext>
            </a:extLst>
          </p:cNvPr>
          <p:cNvGrpSpPr/>
          <p:nvPr/>
        </p:nvGrpSpPr>
        <p:grpSpPr>
          <a:xfrm>
            <a:off x="5402550" y="4404770"/>
            <a:ext cx="204350" cy="259933"/>
            <a:chOff x="5402550" y="6371800"/>
            <a:chExt cx="204350" cy="259933"/>
          </a:xfrm>
        </p:grpSpPr>
        <p:cxnSp>
          <p:nvCxnSpPr>
            <p:cNvPr id="16" name="Straight Connector 15">
              <a:extLst>
                <a:ext uri="{FF2B5EF4-FFF2-40B4-BE49-F238E27FC236}">
                  <a16:creationId xmlns:a16="http://schemas.microsoft.com/office/drawing/2014/main" id="{5996061E-616B-3B62-C410-AB9F8FFE73D0}"/>
                </a:ext>
              </a:extLst>
            </p:cNvPr>
            <p:cNvCxnSpPr/>
            <p:nvPr/>
          </p:nvCxnSpPr>
          <p:spPr>
            <a:xfrm flipH="1">
              <a:off x="5402550" y="6382433"/>
              <a:ext cx="20080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09BCC98-4A7F-DCDB-E901-6FA2C8A08BAA}"/>
                </a:ext>
              </a:extLst>
            </p:cNvPr>
            <p:cNvCxnSpPr/>
            <p:nvPr/>
          </p:nvCxnSpPr>
          <p:spPr>
            <a:xfrm flipH="1">
              <a:off x="5406091" y="6619897"/>
              <a:ext cx="20080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7CCD4E3-1D03-E5EC-4329-EB51E29D78B0}"/>
                </a:ext>
              </a:extLst>
            </p:cNvPr>
            <p:cNvCxnSpPr/>
            <p:nvPr/>
          </p:nvCxnSpPr>
          <p:spPr>
            <a:xfrm>
              <a:off x="5413183" y="6371800"/>
              <a:ext cx="0" cy="2599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428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6"/>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3"/>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31"/>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4"/>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32"/>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45"/>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1" grpId="0"/>
      <p:bldP spid="22" grpId="0"/>
      <p:bldP spid="23" grpId="0"/>
      <p:bldP spid="24" grpId="0"/>
      <p:bldP spid="25" grpId="0"/>
      <p:bldP spid="31" grpId="0"/>
      <p:bldP spid="31" grpId="1"/>
      <p:bldP spid="32" grpId="0"/>
      <p:bldP spid="32"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7CB9C3-5B8F-BB4A-9359-09074A9B2A5D}"/>
              </a:ext>
            </a:extLst>
          </p:cNvPr>
          <p:cNvSpPr txBox="1">
            <a:spLocks/>
          </p:cNvSpPr>
          <p:nvPr/>
        </p:nvSpPr>
        <p:spPr>
          <a:xfrm>
            <a:off x="838200" y="781045"/>
            <a:ext cx="7149662" cy="4084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585857"/>
                </a:solidFill>
                <a:latin typeface="Montserrat" pitchFamily="2" charset="77"/>
              </a:rPr>
              <a:t>Summary Measures – Basic Summary Measure Overview Practical</a:t>
            </a:r>
          </a:p>
        </p:txBody>
      </p:sp>
      <p:pic>
        <p:nvPicPr>
          <p:cNvPr id="10" name="Picture 9">
            <a:extLst>
              <a:ext uri="{FF2B5EF4-FFF2-40B4-BE49-F238E27FC236}">
                <a16:creationId xmlns:a16="http://schemas.microsoft.com/office/drawing/2014/main" id="{44F813BD-48F6-958D-4400-DF4414A6C3AA}"/>
              </a:ext>
            </a:extLst>
          </p:cNvPr>
          <p:cNvPicPr>
            <a:picLocks noChangeAspect="1"/>
          </p:cNvPicPr>
          <p:nvPr/>
        </p:nvPicPr>
        <p:blipFill>
          <a:blip r:embed="rId2"/>
          <a:stretch>
            <a:fillRect/>
          </a:stretch>
        </p:blipFill>
        <p:spPr>
          <a:xfrm>
            <a:off x="8906933" y="524355"/>
            <a:ext cx="2625146" cy="921807"/>
          </a:xfrm>
          <a:prstGeom prst="rect">
            <a:avLst/>
          </a:prstGeom>
        </p:spPr>
      </p:pic>
      <p:pic>
        <p:nvPicPr>
          <p:cNvPr id="11" name="Picture 10">
            <a:extLst>
              <a:ext uri="{FF2B5EF4-FFF2-40B4-BE49-F238E27FC236}">
                <a16:creationId xmlns:a16="http://schemas.microsoft.com/office/drawing/2014/main" id="{4AF08736-DE94-DEB4-2FF6-CF00340CFF05}"/>
              </a:ext>
            </a:extLst>
          </p:cNvPr>
          <p:cNvPicPr>
            <a:picLocks noChangeAspect="1"/>
          </p:cNvPicPr>
          <p:nvPr/>
        </p:nvPicPr>
        <p:blipFill>
          <a:blip r:embed="rId3"/>
          <a:stretch>
            <a:fillRect/>
          </a:stretch>
        </p:blipFill>
        <p:spPr>
          <a:xfrm flipV="1">
            <a:off x="0" y="1446162"/>
            <a:ext cx="4179905" cy="45719"/>
          </a:xfrm>
          <a:prstGeom prst="rect">
            <a:avLst/>
          </a:prstGeom>
        </p:spPr>
      </p:pic>
      <p:pic>
        <p:nvPicPr>
          <p:cNvPr id="12" name="Picture 11">
            <a:extLst>
              <a:ext uri="{FF2B5EF4-FFF2-40B4-BE49-F238E27FC236}">
                <a16:creationId xmlns:a16="http://schemas.microsoft.com/office/drawing/2014/main" id="{2A64A867-DB7D-CEC0-B176-3156950375F0}"/>
              </a:ext>
            </a:extLst>
          </p:cNvPr>
          <p:cNvPicPr>
            <a:picLocks noChangeAspect="1"/>
          </p:cNvPicPr>
          <p:nvPr/>
        </p:nvPicPr>
        <p:blipFill>
          <a:blip r:embed="rId4"/>
          <a:stretch>
            <a:fillRect/>
          </a:stretch>
        </p:blipFill>
        <p:spPr>
          <a:xfrm>
            <a:off x="-80871" y="6737884"/>
            <a:ext cx="12325088" cy="157438"/>
          </a:xfrm>
          <a:prstGeom prst="rect">
            <a:avLst/>
          </a:prstGeom>
        </p:spPr>
      </p:pic>
      <p:sp>
        <p:nvSpPr>
          <p:cNvPr id="7" name="TextBox 6">
            <a:extLst>
              <a:ext uri="{FF2B5EF4-FFF2-40B4-BE49-F238E27FC236}">
                <a16:creationId xmlns:a16="http://schemas.microsoft.com/office/drawing/2014/main" id="{22A7B8AC-8FD1-9A58-56A5-DDCD01ACDB34}"/>
              </a:ext>
            </a:extLst>
          </p:cNvPr>
          <p:cNvSpPr txBox="1"/>
          <p:nvPr/>
        </p:nvSpPr>
        <p:spPr>
          <a:xfrm>
            <a:off x="0" y="1541278"/>
            <a:ext cx="6188149" cy="3693319"/>
          </a:xfrm>
          <a:prstGeom prst="rect">
            <a:avLst/>
          </a:prstGeom>
          <a:noFill/>
        </p:spPr>
        <p:txBody>
          <a:bodyPr wrap="square" rtlCol="0">
            <a:spAutoFit/>
          </a:bodyPr>
          <a:lstStyle/>
          <a:p>
            <a:endParaRPr lang="en-GB" dirty="0"/>
          </a:p>
          <a:p>
            <a:pPr marL="342900" indent="-342900">
              <a:buFont typeface="+mj-lt"/>
              <a:buAutoNum type="arabicPeriod"/>
            </a:pPr>
            <a:r>
              <a:rPr lang="en-GB" sz="1800" dirty="0">
                <a:effectLst/>
                <a:latin typeface="Calibri" panose="020F0502020204030204" pitchFamily="34" charset="0"/>
                <a:ea typeface="Calibri" panose="020F0502020204030204" pitchFamily="34" charset="0"/>
                <a:cs typeface="Times New Roman" panose="02020603050405020304" pitchFamily="18" charset="0"/>
              </a:rPr>
              <a:t>Run line </a:t>
            </a:r>
            <a:r>
              <a:rPr lang="en-GB" dirty="0">
                <a:latin typeface="Calibri" panose="020F0502020204030204" pitchFamily="34" charset="0"/>
                <a:ea typeface="Calibri" panose="020F0502020204030204" pitchFamily="34" charset="0"/>
                <a:cs typeface="Times New Roman" panose="02020603050405020304" pitchFamily="18" charset="0"/>
              </a:rPr>
              <a:t>436</a:t>
            </a:r>
            <a:r>
              <a:rPr lang="en-GB" sz="1800" dirty="0">
                <a:effectLst/>
                <a:latin typeface="Calibri" panose="020F0502020204030204" pitchFamily="34" charset="0"/>
                <a:ea typeface="Calibri" panose="020F0502020204030204" pitchFamily="34" charset="0"/>
                <a:cs typeface="Times New Roman" panose="02020603050405020304" pitchFamily="18" charset="0"/>
              </a:rPr>
              <a:t> to produce a simple summary of the columns in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continuous_data</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GB" dirty="0">
                <a:latin typeface="Calibri" panose="020F0502020204030204" pitchFamily="34" charset="0"/>
                <a:ea typeface="Calibri" panose="020F0502020204030204" pitchFamily="34" charset="0"/>
                <a:cs typeface="Times New Roman" panose="02020603050405020304" pitchFamily="18" charset="0"/>
              </a:rPr>
              <a:t>Run line 438 to run summary measures of just the </a:t>
            </a:r>
            <a:r>
              <a:rPr lang="en-GB" dirty="0" err="1">
                <a:latin typeface="Calibri" panose="020F0502020204030204" pitchFamily="34" charset="0"/>
                <a:ea typeface="Calibri" panose="020F0502020204030204" pitchFamily="34" charset="0"/>
                <a:cs typeface="Times New Roman" panose="02020603050405020304" pitchFamily="18" charset="0"/>
              </a:rPr>
              <a:t>Handover_Minutes</a:t>
            </a:r>
            <a:r>
              <a:rPr lang="en-GB" dirty="0">
                <a:latin typeface="Calibri" panose="020F0502020204030204" pitchFamily="34" charset="0"/>
                <a:ea typeface="Calibri" panose="020F0502020204030204" pitchFamily="34" charset="0"/>
                <a:cs typeface="Times New Roman" panose="02020603050405020304" pitchFamily="18" charset="0"/>
              </a:rPr>
              <a:t> columns, as this is what we would probably be the most interested in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GB" dirty="0">
                <a:latin typeface="Calibri" panose="020F0502020204030204" pitchFamily="34" charset="0"/>
                <a:ea typeface="Calibri" panose="020F0502020204030204" pitchFamily="34" charset="0"/>
                <a:cs typeface="Times New Roman" panose="02020603050405020304" pitchFamily="18" charset="0"/>
              </a:rPr>
              <a:t>Have a look at the different measures and what they indicate about the data. Are they what you expected? Does anything surprise you?</a:t>
            </a:r>
          </a:p>
          <a:p>
            <a:endParaRPr lang="en-GB" dirty="0"/>
          </a:p>
          <a:p>
            <a:endParaRPr lang="en-GB" dirty="0">
              <a:solidFill>
                <a:srgbClr val="38A5DE"/>
              </a:solidFill>
            </a:endParaRPr>
          </a:p>
          <a:p>
            <a:pPr marL="342900" indent="-342900">
              <a:buFont typeface="+mj-lt"/>
              <a:buAutoNum type="arabicPeriod"/>
            </a:pPr>
            <a:endParaRPr lang="en-GB" dirty="0"/>
          </a:p>
          <a:p>
            <a:pPr marL="342900" indent="-342900">
              <a:buFont typeface="+mj-lt"/>
              <a:buAutoNum type="arabicPeriod"/>
            </a:pPr>
            <a:endParaRPr lang="en-GB" dirty="0"/>
          </a:p>
        </p:txBody>
      </p:sp>
      <p:pic>
        <p:nvPicPr>
          <p:cNvPr id="3" name="Picture 2">
            <a:extLst>
              <a:ext uri="{FF2B5EF4-FFF2-40B4-BE49-F238E27FC236}">
                <a16:creationId xmlns:a16="http://schemas.microsoft.com/office/drawing/2014/main" id="{F3A926B6-785E-7262-5685-BA3436AC44BD}"/>
              </a:ext>
            </a:extLst>
          </p:cNvPr>
          <p:cNvPicPr>
            <a:picLocks noChangeAspect="1"/>
          </p:cNvPicPr>
          <p:nvPr/>
        </p:nvPicPr>
        <p:blipFill>
          <a:blip r:embed="rId5"/>
          <a:stretch>
            <a:fillRect/>
          </a:stretch>
        </p:blipFill>
        <p:spPr>
          <a:xfrm>
            <a:off x="2049092" y="4514065"/>
            <a:ext cx="9797995" cy="1635753"/>
          </a:xfrm>
          <a:prstGeom prst="rect">
            <a:avLst/>
          </a:prstGeom>
        </p:spPr>
      </p:pic>
    </p:spTree>
    <p:extLst>
      <p:ext uri="{BB962C8B-B14F-4D97-AF65-F5344CB8AC3E}">
        <p14:creationId xmlns:p14="http://schemas.microsoft.com/office/powerpoint/2010/main" val="32303851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7CB9C3-5B8F-BB4A-9359-09074A9B2A5D}"/>
              </a:ext>
            </a:extLst>
          </p:cNvPr>
          <p:cNvSpPr txBox="1">
            <a:spLocks/>
          </p:cNvSpPr>
          <p:nvPr/>
        </p:nvSpPr>
        <p:spPr>
          <a:xfrm>
            <a:off x="838200" y="781045"/>
            <a:ext cx="7149662" cy="4084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585857"/>
                </a:solidFill>
                <a:latin typeface="Montserrat" pitchFamily="2" charset="77"/>
              </a:rPr>
              <a:t>Summary</a:t>
            </a:r>
          </a:p>
        </p:txBody>
      </p:sp>
      <p:pic>
        <p:nvPicPr>
          <p:cNvPr id="10" name="Picture 9">
            <a:extLst>
              <a:ext uri="{FF2B5EF4-FFF2-40B4-BE49-F238E27FC236}">
                <a16:creationId xmlns:a16="http://schemas.microsoft.com/office/drawing/2014/main" id="{44F813BD-48F6-958D-4400-DF4414A6C3AA}"/>
              </a:ext>
            </a:extLst>
          </p:cNvPr>
          <p:cNvPicPr>
            <a:picLocks noChangeAspect="1"/>
          </p:cNvPicPr>
          <p:nvPr/>
        </p:nvPicPr>
        <p:blipFill>
          <a:blip r:embed="rId2"/>
          <a:stretch>
            <a:fillRect/>
          </a:stretch>
        </p:blipFill>
        <p:spPr>
          <a:xfrm>
            <a:off x="8906933" y="524355"/>
            <a:ext cx="2625146" cy="921807"/>
          </a:xfrm>
          <a:prstGeom prst="rect">
            <a:avLst/>
          </a:prstGeom>
        </p:spPr>
      </p:pic>
      <p:pic>
        <p:nvPicPr>
          <p:cNvPr id="11" name="Picture 10">
            <a:extLst>
              <a:ext uri="{FF2B5EF4-FFF2-40B4-BE49-F238E27FC236}">
                <a16:creationId xmlns:a16="http://schemas.microsoft.com/office/drawing/2014/main" id="{4AF08736-DE94-DEB4-2FF6-CF00340CFF05}"/>
              </a:ext>
            </a:extLst>
          </p:cNvPr>
          <p:cNvPicPr>
            <a:picLocks noChangeAspect="1"/>
          </p:cNvPicPr>
          <p:nvPr/>
        </p:nvPicPr>
        <p:blipFill>
          <a:blip r:embed="rId3"/>
          <a:stretch>
            <a:fillRect/>
          </a:stretch>
        </p:blipFill>
        <p:spPr>
          <a:xfrm flipV="1">
            <a:off x="0" y="1446162"/>
            <a:ext cx="4179905" cy="45719"/>
          </a:xfrm>
          <a:prstGeom prst="rect">
            <a:avLst/>
          </a:prstGeom>
        </p:spPr>
      </p:pic>
      <p:pic>
        <p:nvPicPr>
          <p:cNvPr id="12" name="Picture 11">
            <a:extLst>
              <a:ext uri="{FF2B5EF4-FFF2-40B4-BE49-F238E27FC236}">
                <a16:creationId xmlns:a16="http://schemas.microsoft.com/office/drawing/2014/main" id="{2A64A867-DB7D-CEC0-B176-3156950375F0}"/>
              </a:ext>
            </a:extLst>
          </p:cNvPr>
          <p:cNvPicPr>
            <a:picLocks noChangeAspect="1"/>
          </p:cNvPicPr>
          <p:nvPr/>
        </p:nvPicPr>
        <p:blipFill>
          <a:blip r:embed="rId4"/>
          <a:stretch>
            <a:fillRect/>
          </a:stretch>
        </p:blipFill>
        <p:spPr>
          <a:xfrm>
            <a:off x="-80871" y="6737884"/>
            <a:ext cx="12325088" cy="157438"/>
          </a:xfrm>
          <a:prstGeom prst="rect">
            <a:avLst/>
          </a:prstGeom>
        </p:spPr>
      </p:pic>
      <p:graphicFrame>
        <p:nvGraphicFramePr>
          <p:cNvPr id="3" name="Table 4">
            <a:extLst>
              <a:ext uri="{FF2B5EF4-FFF2-40B4-BE49-F238E27FC236}">
                <a16:creationId xmlns:a16="http://schemas.microsoft.com/office/drawing/2014/main" id="{BE217614-CFB1-5560-C2D6-8C885618A436}"/>
              </a:ext>
            </a:extLst>
          </p:cNvPr>
          <p:cNvGraphicFramePr>
            <a:graphicFrameLocks noGrp="1"/>
          </p:cNvGraphicFramePr>
          <p:nvPr>
            <p:extLst>
              <p:ext uri="{D42A27DB-BD31-4B8C-83A1-F6EECF244321}">
                <p14:modId xmlns:p14="http://schemas.microsoft.com/office/powerpoint/2010/main" val="1494952373"/>
              </p:ext>
            </p:extLst>
          </p:nvPr>
        </p:nvGraphicFramePr>
        <p:xfrm>
          <a:off x="171450" y="1506412"/>
          <a:ext cx="11849100" cy="5164272"/>
        </p:xfrm>
        <a:graphic>
          <a:graphicData uri="http://schemas.openxmlformats.org/drawingml/2006/table">
            <a:tbl>
              <a:tblPr firstRow="1" bandRow="1">
                <a:tableStyleId>{5C22544A-7EE6-4342-B048-85BDC9FD1C3A}</a:tableStyleId>
              </a:tblPr>
              <a:tblGrid>
                <a:gridCol w="2044980">
                  <a:extLst>
                    <a:ext uri="{9D8B030D-6E8A-4147-A177-3AD203B41FA5}">
                      <a16:colId xmlns:a16="http://schemas.microsoft.com/office/drawing/2014/main" val="2701081048"/>
                    </a:ext>
                  </a:extLst>
                </a:gridCol>
                <a:gridCol w="1960824">
                  <a:extLst>
                    <a:ext uri="{9D8B030D-6E8A-4147-A177-3AD203B41FA5}">
                      <a16:colId xmlns:a16="http://schemas.microsoft.com/office/drawing/2014/main" val="2217069657"/>
                    </a:ext>
                  </a:extLst>
                </a:gridCol>
                <a:gridCol w="1960824">
                  <a:extLst>
                    <a:ext uri="{9D8B030D-6E8A-4147-A177-3AD203B41FA5}">
                      <a16:colId xmlns:a16="http://schemas.microsoft.com/office/drawing/2014/main" val="803552234"/>
                    </a:ext>
                  </a:extLst>
                </a:gridCol>
                <a:gridCol w="1960824">
                  <a:extLst>
                    <a:ext uri="{9D8B030D-6E8A-4147-A177-3AD203B41FA5}">
                      <a16:colId xmlns:a16="http://schemas.microsoft.com/office/drawing/2014/main" val="3258623284"/>
                    </a:ext>
                  </a:extLst>
                </a:gridCol>
                <a:gridCol w="1960824">
                  <a:extLst>
                    <a:ext uri="{9D8B030D-6E8A-4147-A177-3AD203B41FA5}">
                      <a16:colId xmlns:a16="http://schemas.microsoft.com/office/drawing/2014/main" val="4228965252"/>
                    </a:ext>
                  </a:extLst>
                </a:gridCol>
                <a:gridCol w="1960824">
                  <a:extLst>
                    <a:ext uri="{9D8B030D-6E8A-4147-A177-3AD203B41FA5}">
                      <a16:colId xmlns:a16="http://schemas.microsoft.com/office/drawing/2014/main" val="44432562"/>
                    </a:ext>
                  </a:extLst>
                </a:gridCol>
              </a:tblGrid>
              <a:tr h="421522">
                <a:tc rowSpan="2">
                  <a:txBody>
                    <a:bodyPr/>
                    <a:lstStyle/>
                    <a:p>
                      <a:pPr algn="ctr"/>
                      <a:endParaRPr lang="en-GB" dirty="0"/>
                    </a:p>
                  </a:txBody>
                  <a:tcPr/>
                </a:tc>
                <a:tc gridSpan="3">
                  <a:txBody>
                    <a:bodyPr/>
                    <a:lstStyle/>
                    <a:p>
                      <a:pPr algn="ctr"/>
                      <a:r>
                        <a:rPr lang="en-GB" dirty="0"/>
                        <a:t>DISCRETE DATA</a:t>
                      </a:r>
                    </a:p>
                  </a:txBody>
                  <a:tcPr/>
                </a:tc>
                <a:tc hMerge="1">
                  <a:txBody>
                    <a:bodyPr/>
                    <a:lstStyle/>
                    <a:p>
                      <a:endParaRPr lang="en-GB" dirty="0"/>
                    </a:p>
                  </a:txBody>
                  <a:tcPr/>
                </a:tc>
                <a:tc hMerge="1">
                  <a:txBody>
                    <a:bodyPr/>
                    <a:lstStyle/>
                    <a:p>
                      <a:endParaRPr lang="en-GB"/>
                    </a:p>
                  </a:txBody>
                  <a:tcPr/>
                </a:tc>
                <a:tc gridSpan="2">
                  <a:txBody>
                    <a:bodyPr/>
                    <a:lstStyle/>
                    <a:p>
                      <a:pPr algn="ctr"/>
                      <a:r>
                        <a:rPr lang="en-GB" dirty="0"/>
                        <a:t>CONTINUOUS DATA</a:t>
                      </a:r>
                    </a:p>
                  </a:txBody>
                  <a:tcPr/>
                </a:tc>
                <a:tc hMerge="1">
                  <a:txBody>
                    <a:bodyPr/>
                    <a:lstStyle/>
                    <a:p>
                      <a:endParaRPr lang="en-GB" dirty="0"/>
                    </a:p>
                  </a:txBody>
                  <a:tcPr/>
                </a:tc>
                <a:extLst>
                  <a:ext uri="{0D108BD9-81ED-4DB2-BD59-A6C34878D82A}">
                    <a16:rowId xmlns:a16="http://schemas.microsoft.com/office/drawing/2014/main" val="2679285505"/>
                  </a:ext>
                </a:extLst>
              </a:tr>
              <a:tr h="732746">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Categorical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High Variance Numerical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Low Variance Numerical</a:t>
                      </a:r>
                    </a:p>
                  </a:txBody>
                  <a:tcPr/>
                </a:tc>
                <a:tc>
                  <a:txBody>
                    <a:bodyPr/>
                    <a:lstStyle/>
                    <a:p>
                      <a:pPr algn="l"/>
                      <a:r>
                        <a:rPr lang="en-GB" b="1" dirty="0"/>
                        <a:t>Normal Distribution</a:t>
                      </a:r>
                    </a:p>
                  </a:txBody>
                  <a:tcPr/>
                </a:tc>
                <a:tc>
                  <a:txBody>
                    <a:bodyPr/>
                    <a:lstStyle/>
                    <a:p>
                      <a:pPr algn="l"/>
                      <a:r>
                        <a:rPr lang="en-GB" b="1" dirty="0"/>
                        <a:t>Skewed Distribution</a:t>
                      </a:r>
                    </a:p>
                  </a:txBody>
                  <a:tcPr/>
                </a:tc>
                <a:extLst>
                  <a:ext uri="{0D108BD9-81ED-4DB2-BD59-A6C34878D82A}">
                    <a16:rowId xmlns:a16="http://schemas.microsoft.com/office/drawing/2014/main" val="1303145236"/>
                  </a:ext>
                </a:extLst>
              </a:tr>
              <a:tr h="1530243">
                <a:tc>
                  <a:txBody>
                    <a:bodyPr/>
                    <a:lstStyle/>
                    <a:p>
                      <a:r>
                        <a:rPr lang="en-GB" b="1" dirty="0"/>
                        <a:t>Visualisations</a:t>
                      </a:r>
                    </a:p>
                  </a:txBody>
                  <a:tcPr/>
                </a:tc>
                <a:tc>
                  <a:txBody>
                    <a:bodyPr/>
                    <a:lstStyle/>
                    <a:p>
                      <a:pPr marL="285750" indent="-285750">
                        <a:buFont typeface="Arial" panose="020B0604020202020204" pitchFamily="34" charset="0"/>
                        <a:buChar char="•"/>
                      </a:pPr>
                      <a:r>
                        <a:rPr lang="en-GB" sz="1600" dirty="0"/>
                        <a:t>Bar/column charts</a:t>
                      </a:r>
                    </a:p>
                    <a:p>
                      <a:pPr marL="285750" indent="-285750">
                        <a:buFont typeface="Arial" panose="020B0604020202020204" pitchFamily="34" charset="0"/>
                        <a:buChar char="•"/>
                      </a:pPr>
                      <a:r>
                        <a:rPr lang="en-GB" sz="1600" dirty="0"/>
                        <a:t>Pie charts</a:t>
                      </a:r>
                    </a:p>
                    <a:p>
                      <a:pPr marL="285750" indent="-285750">
                        <a:buFont typeface="Arial" panose="020B0604020202020204" pitchFamily="34" charset="0"/>
                        <a:buChar char="•"/>
                      </a:pPr>
                      <a:r>
                        <a:rPr lang="en-GB" sz="1600" dirty="0"/>
                        <a:t>Frequency tables</a:t>
                      </a:r>
                    </a:p>
                  </a:txBody>
                  <a:tcPr/>
                </a:tc>
                <a:tc>
                  <a:txBody>
                    <a:bodyPr/>
                    <a:lstStyle/>
                    <a:p>
                      <a:pPr marL="285750" indent="-285750">
                        <a:buFont typeface="Arial" panose="020B0604020202020204" pitchFamily="34" charset="0"/>
                        <a:buChar char="•"/>
                      </a:pPr>
                      <a:r>
                        <a:rPr lang="en-GB" sz="1600" dirty="0"/>
                        <a:t>Bar/column charts</a:t>
                      </a:r>
                    </a:p>
                    <a:p>
                      <a:pPr marL="285750" indent="-285750">
                        <a:buFont typeface="Arial" panose="020B0604020202020204" pitchFamily="34" charset="0"/>
                        <a:buChar char="•"/>
                      </a:pPr>
                      <a:r>
                        <a:rPr lang="en-GB" sz="1600" dirty="0"/>
                        <a:t>Pie charts</a:t>
                      </a:r>
                    </a:p>
                    <a:p>
                      <a:pPr marL="285750" indent="-285750">
                        <a:buFont typeface="Arial" panose="020B0604020202020204" pitchFamily="34" charset="0"/>
                        <a:buChar char="•"/>
                      </a:pPr>
                      <a:r>
                        <a:rPr lang="en-GB" sz="1600" dirty="0"/>
                        <a:t>Frequency tables</a:t>
                      </a:r>
                    </a:p>
                    <a:p>
                      <a:pPr marL="285750" indent="-285750">
                        <a:buFont typeface="Arial" panose="020B0604020202020204" pitchFamily="34" charset="0"/>
                        <a:buChar char="•"/>
                      </a:pPr>
                      <a:r>
                        <a:rPr lang="en-GB" sz="1600" dirty="0"/>
                        <a:t>Box plots (IQR)</a:t>
                      </a:r>
                    </a:p>
                    <a:p>
                      <a:endParaRPr lang="en-GB" sz="1600" dirty="0"/>
                    </a:p>
                  </a:txBody>
                  <a:tcPr/>
                </a:tc>
                <a:tc>
                  <a:txBody>
                    <a:bodyPr/>
                    <a:lstStyle/>
                    <a:p>
                      <a:pPr marL="285750" indent="-285750">
                        <a:buFont typeface="Arial" panose="020B0604020202020204" pitchFamily="34" charset="0"/>
                        <a:buChar char="•"/>
                      </a:pPr>
                      <a:r>
                        <a:rPr lang="en-GB" sz="1600" dirty="0"/>
                        <a:t>Bar/column charts</a:t>
                      </a:r>
                    </a:p>
                    <a:p>
                      <a:pPr marL="285750" indent="-285750">
                        <a:buFont typeface="Arial" panose="020B0604020202020204" pitchFamily="34" charset="0"/>
                        <a:buChar char="•"/>
                      </a:pPr>
                      <a:r>
                        <a:rPr lang="en-GB" sz="1600" dirty="0"/>
                        <a:t>Pie charts</a:t>
                      </a:r>
                    </a:p>
                    <a:p>
                      <a:pPr marL="285750" indent="-285750">
                        <a:buFont typeface="Arial" panose="020B0604020202020204" pitchFamily="34" charset="0"/>
                        <a:buChar char="•"/>
                      </a:pPr>
                      <a:r>
                        <a:rPr lang="en-GB" sz="1600" dirty="0"/>
                        <a:t>Frequency tables</a:t>
                      </a:r>
                    </a:p>
                    <a:p>
                      <a:endParaRPr lang="en-GB" sz="1600" dirty="0"/>
                    </a:p>
                  </a:txBody>
                  <a:tcPr/>
                </a:tc>
                <a:tc>
                  <a:txBody>
                    <a:bodyPr/>
                    <a:lstStyle/>
                    <a:p>
                      <a:pPr marL="285750" indent="-285750">
                        <a:buFont typeface="Arial" panose="020B0604020202020204" pitchFamily="34" charset="0"/>
                        <a:buChar char="•"/>
                      </a:pPr>
                      <a:r>
                        <a:rPr lang="en-GB" sz="1600" dirty="0"/>
                        <a:t>Histogram</a:t>
                      </a:r>
                    </a:p>
                    <a:p>
                      <a:pPr marL="285750" indent="-285750">
                        <a:buFont typeface="Arial" panose="020B0604020202020204" pitchFamily="34" charset="0"/>
                        <a:buChar char="•"/>
                      </a:pPr>
                      <a:r>
                        <a:rPr lang="en-GB" sz="1600" dirty="0"/>
                        <a:t>Scatter plot (2x continuous variables)</a:t>
                      </a:r>
                    </a:p>
                  </a:txBody>
                  <a:tcPr/>
                </a:tc>
                <a:tc>
                  <a:txBody>
                    <a:bodyPr/>
                    <a:lstStyle/>
                    <a:p>
                      <a:pPr marL="285750" indent="-285750">
                        <a:buFont typeface="Arial" panose="020B0604020202020204" pitchFamily="34" charset="0"/>
                        <a:buChar char="•"/>
                      </a:pPr>
                      <a:r>
                        <a:rPr lang="en-GB" sz="1600" dirty="0"/>
                        <a:t>Transformed(e.g. log, square root etc.) histogram</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dirty="0"/>
                        <a:t>Scatter plot (2x continuous variables)</a:t>
                      </a:r>
                    </a:p>
                  </a:txBody>
                  <a:tcPr/>
                </a:tc>
                <a:extLst>
                  <a:ext uri="{0D108BD9-81ED-4DB2-BD59-A6C34878D82A}">
                    <a16:rowId xmlns:a16="http://schemas.microsoft.com/office/drawing/2014/main" val="647747719"/>
                  </a:ext>
                </a:extLst>
              </a:tr>
              <a:tr h="1227762">
                <a:tc>
                  <a:txBody>
                    <a:bodyPr/>
                    <a:lstStyle/>
                    <a:p>
                      <a:r>
                        <a:rPr lang="en-GB" b="1" dirty="0"/>
                        <a:t>Measures of Central Tendency</a:t>
                      </a:r>
                    </a:p>
                  </a:txBody>
                  <a:tcPr/>
                </a:tc>
                <a:tc>
                  <a:txBody>
                    <a:bodyPr/>
                    <a:lstStyle/>
                    <a:p>
                      <a:pPr algn="ctr"/>
                      <a:r>
                        <a:rPr lang="en-GB" sz="1600" dirty="0"/>
                        <a:t>N/A</a:t>
                      </a:r>
                    </a:p>
                  </a:txBody>
                  <a:tcPr/>
                </a:tc>
                <a:tc>
                  <a:txBody>
                    <a:bodyPr/>
                    <a:lstStyle/>
                    <a:p>
                      <a:pPr marL="285750" indent="-285750">
                        <a:buFont typeface="Arial" panose="020B0604020202020204" pitchFamily="34" charset="0"/>
                        <a:buChar char="•"/>
                      </a:pPr>
                      <a:r>
                        <a:rPr lang="en-GB" sz="1600" dirty="0"/>
                        <a:t>Median</a:t>
                      </a:r>
                    </a:p>
                  </a:txBody>
                  <a:tcPr/>
                </a:tc>
                <a:tc>
                  <a:txBody>
                    <a:bodyPr/>
                    <a:lstStyle/>
                    <a:p>
                      <a:pPr marL="285750" indent="-285750">
                        <a:buFont typeface="Arial" panose="020B0604020202020204" pitchFamily="34" charset="0"/>
                        <a:buChar char="•"/>
                      </a:pPr>
                      <a:r>
                        <a:rPr lang="en-GB" sz="1600" dirty="0"/>
                        <a:t>Mean</a:t>
                      </a:r>
                    </a:p>
                    <a:p>
                      <a:pPr marL="285750" indent="-285750">
                        <a:buFont typeface="Arial" panose="020B0604020202020204" pitchFamily="34" charset="0"/>
                        <a:buChar char="•"/>
                      </a:pPr>
                      <a:r>
                        <a:rPr lang="en-GB" sz="1600" dirty="0"/>
                        <a:t>Median </a:t>
                      </a:r>
                    </a:p>
                    <a:p>
                      <a:pPr marL="285750" indent="-285750">
                        <a:buFont typeface="Arial" panose="020B0604020202020204" pitchFamily="34" charset="0"/>
                        <a:buChar char="•"/>
                      </a:pPr>
                      <a:endParaRPr lang="en-GB" sz="1600" dirty="0"/>
                    </a:p>
                  </a:txBody>
                  <a:tcPr/>
                </a:tc>
                <a:tc>
                  <a:txBody>
                    <a:bodyPr/>
                    <a:lstStyle/>
                    <a:p>
                      <a:pPr marL="285750" indent="-285750">
                        <a:buFont typeface="Arial" panose="020B0604020202020204" pitchFamily="34" charset="0"/>
                        <a:buChar char="•"/>
                      </a:pPr>
                      <a:r>
                        <a:rPr lang="en-GB" sz="1600" dirty="0"/>
                        <a:t>Mean</a:t>
                      </a:r>
                    </a:p>
                    <a:p>
                      <a:pPr marL="285750" indent="-285750">
                        <a:buFont typeface="Arial" panose="020B0604020202020204" pitchFamily="34" charset="0"/>
                        <a:buChar char="•"/>
                      </a:pPr>
                      <a:r>
                        <a:rPr lang="en-GB" sz="1600" dirty="0"/>
                        <a:t>Median</a:t>
                      </a:r>
                    </a:p>
                  </a:txBody>
                  <a:tcPr/>
                </a:tc>
                <a:tc>
                  <a:txBody>
                    <a:bodyPr/>
                    <a:lstStyle/>
                    <a:p>
                      <a:pPr marL="285750" indent="-285750">
                        <a:buFont typeface="Arial" panose="020B0604020202020204" pitchFamily="34" charset="0"/>
                        <a:buChar char="•"/>
                      </a:pPr>
                      <a:r>
                        <a:rPr lang="en-GB" sz="1600" dirty="0"/>
                        <a:t>Median</a:t>
                      </a:r>
                    </a:p>
                  </a:txBody>
                  <a:tcPr/>
                </a:tc>
                <a:extLst>
                  <a:ext uri="{0D108BD9-81ED-4DB2-BD59-A6C34878D82A}">
                    <a16:rowId xmlns:a16="http://schemas.microsoft.com/office/drawing/2014/main" val="2106551849"/>
                  </a:ext>
                </a:extLst>
              </a:tr>
              <a:tr h="1227762">
                <a:tc>
                  <a:txBody>
                    <a:bodyPr/>
                    <a:lstStyle/>
                    <a:p>
                      <a:r>
                        <a:rPr lang="en-GB" b="1" dirty="0"/>
                        <a:t>Measures of Data Spread</a:t>
                      </a:r>
                    </a:p>
                  </a:txBody>
                  <a:tcPr/>
                </a:tc>
                <a:tc>
                  <a:txBody>
                    <a:bodyPr/>
                    <a:lstStyle/>
                    <a:p>
                      <a:pPr algn="ctr"/>
                      <a:r>
                        <a:rPr lang="en-GB" sz="1600" dirty="0"/>
                        <a:t>N/A</a:t>
                      </a:r>
                    </a:p>
                  </a:txBody>
                  <a:tcPr/>
                </a:tc>
                <a:tc>
                  <a:txBody>
                    <a:bodyPr/>
                    <a:lstStyle/>
                    <a:p>
                      <a:pPr marL="285750" indent="-285750">
                        <a:buFont typeface="Arial" panose="020B0604020202020204" pitchFamily="34" charset="0"/>
                        <a:buChar char="•"/>
                      </a:pPr>
                      <a:r>
                        <a:rPr lang="en-GB" sz="1600" dirty="0"/>
                        <a:t>Interquartile range</a:t>
                      </a:r>
                    </a:p>
                  </a:txBody>
                  <a:tcPr/>
                </a:tc>
                <a:tc>
                  <a:txBody>
                    <a:bodyPr/>
                    <a:lstStyle/>
                    <a:p>
                      <a:pPr marL="285750" indent="-285750">
                        <a:buFont typeface="Arial" panose="020B0604020202020204" pitchFamily="34" charset="0"/>
                        <a:buChar char="•"/>
                      </a:pPr>
                      <a:r>
                        <a:rPr lang="en-GB" sz="1600" dirty="0"/>
                        <a:t>Range</a:t>
                      </a:r>
                    </a:p>
                  </a:txBody>
                  <a:tcPr/>
                </a:tc>
                <a:tc>
                  <a:txBody>
                    <a:bodyPr/>
                    <a:lstStyle/>
                    <a:p>
                      <a:pPr marL="285750" indent="-285750">
                        <a:buFont typeface="Arial" panose="020B0604020202020204" pitchFamily="34" charset="0"/>
                        <a:buChar char="•"/>
                      </a:pPr>
                      <a:r>
                        <a:rPr lang="en-GB" sz="1600" dirty="0"/>
                        <a:t>Range</a:t>
                      </a:r>
                    </a:p>
                    <a:p>
                      <a:pPr marL="285750" indent="-285750">
                        <a:buFont typeface="Arial" panose="020B0604020202020204" pitchFamily="34" charset="0"/>
                        <a:buChar char="•"/>
                      </a:pPr>
                      <a:r>
                        <a:rPr lang="en-GB" sz="1600" dirty="0"/>
                        <a:t>Standard deviation </a:t>
                      </a:r>
                    </a:p>
                  </a:txBody>
                  <a:tcPr/>
                </a:tc>
                <a:tc>
                  <a:txBody>
                    <a:bodyPr/>
                    <a:lstStyle/>
                    <a:p>
                      <a:pPr marL="285750" indent="-285750">
                        <a:buFont typeface="Arial" panose="020B0604020202020204" pitchFamily="34" charset="0"/>
                        <a:buChar char="•"/>
                      </a:pPr>
                      <a:r>
                        <a:rPr lang="en-GB" sz="1600" dirty="0"/>
                        <a:t>Interquartile range</a:t>
                      </a:r>
                    </a:p>
                  </a:txBody>
                  <a:tcPr/>
                </a:tc>
                <a:extLst>
                  <a:ext uri="{0D108BD9-81ED-4DB2-BD59-A6C34878D82A}">
                    <a16:rowId xmlns:a16="http://schemas.microsoft.com/office/drawing/2014/main" val="3156937181"/>
                  </a:ext>
                </a:extLst>
              </a:tr>
            </a:tbl>
          </a:graphicData>
        </a:graphic>
      </p:graphicFrame>
    </p:spTree>
    <p:extLst>
      <p:ext uri="{BB962C8B-B14F-4D97-AF65-F5344CB8AC3E}">
        <p14:creationId xmlns:p14="http://schemas.microsoft.com/office/powerpoint/2010/main" val="2983261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7CB9C3-5B8F-BB4A-9359-09074A9B2A5D}"/>
              </a:ext>
            </a:extLst>
          </p:cNvPr>
          <p:cNvSpPr txBox="1">
            <a:spLocks/>
          </p:cNvSpPr>
          <p:nvPr/>
        </p:nvSpPr>
        <p:spPr>
          <a:xfrm>
            <a:off x="838200" y="781045"/>
            <a:ext cx="7149662" cy="4084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585857"/>
                </a:solidFill>
                <a:latin typeface="Montserrat" pitchFamily="2" charset="77"/>
              </a:rPr>
              <a:t>Skewed Distribution – Log Transformation Practical</a:t>
            </a:r>
          </a:p>
        </p:txBody>
      </p:sp>
      <p:pic>
        <p:nvPicPr>
          <p:cNvPr id="10" name="Picture 9">
            <a:extLst>
              <a:ext uri="{FF2B5EF4-FFF2-40B4-BE49-F238E27FC236}">
                <a16:creationId xmlns:a16="http://schemas.microsoft.com/office/drawing/2014/main" id="{44F813BD-48F6-958D-4400-DF4414A6C3AA}"/>
              </a:ext>
            </a:extLst>
          </p:cNvPr>
          <p:cNvPicPr>
            <a:picLocks noChangeAspect="1"/>
          </p:cNvPicPr>
          <p:nvPr/>
        </p:nvPicPr>
        <p:blipFill>
          <a:blip r:embed="rId2"/>
          <a:stretch>
            <a:fillRect/>
          </a:stretch>
        </p:blipFill>
        <p:spPr>
          <a:xfrm>
            <a:off x="8906933" y="524355"/>
            <a:ext cx="2625146" cy="921807"/>
          </a:xfrm>
          <a:prstGeom prst="rect">
            <a:avLst/>
          </a:prstGeom>
        </p:spPr>
      </p:pic>
      <p:pic>
        <p:nvPicPr>
          <p:cNvPr id="11" name="Picture 10">
            <a:extLst>
              <a:ext uri="{FF2B5EF4-FFF2-40B4-BE49-F238E27FC236}">
                <a16:creationId xmlns:a16="http://schemas.microsoft.com/office/drawing/2014/main" id="{4AF08736-DE94-DEB4-2FF6-CF00340CFF05}"/>
              </a:ext>
            </a:extLst>
          </p:cNvPr>
          <p:cNvPicPr>
            <a:picLocks noChangeAspect="1"/>
          </p:cNvPicPr>
          <p:nvPr/>
        </p:nvPicPr>
        <p:blipFill>
          <a:blip r:embed="rId3"/>
          <a:stretch>
            <a:fillRect/>
          </a:stretch>
        </p:blipFill>
        <p:spPr>
          <a:xfrm flipV="1">
            <a:off x="0" y="1446162"/>
            <a:ext cx="4179905" cy="45719"/>
          </a:xfrm>
          <a:prstGeom prst="rect">
            <a:avLst/>
          </a:prstGeom>
        </p:spPr>
      </p:pic>
      <p:pic>
        <p:nvPicPr>
          <p:cNvPr id="12" name="Picture 11">
            <a:extLst>
              <a:ext uri="{FF2B5EF4-FFF2-40B4-BE49-F238E27FC236}">
                <a16:creationId xmlns:a16="http://schemas.microsoft.com/office/drawing/2014/main" id="{2A64A867-DB7D-CEC0-B176-3156950375F0}"/>
              </a:ext>
            </a:extLst>
          </p:cNvPr>
          <p:cNvPicPr>
            <a:picLocks noChangeAspect="1"/>
          </p:cNvPicPr>
          <p:nvPr/>
        </p:nvPicPr>
        <p:blipFill>
          <a:blip r:embed="rId4"/>
          <a:stretch>
            <a:fillRect/>
          </a:stretch>
        </p:blipFill>
        <p:spPr>
          <a:xfrm>
            <a:off x="-80871" y="6737884"/>
            <a:ext cx="12325088" cy="157438"/>
          </a:xfrm>
          <a:prstGeom prst="rect">
            <a:avLst/>
          </a:prstGeom>
        </p:spPr>
      </p:pic>
      <p:sp>
        <p:nvSpPr>
          <p:cNvPr id="7" name="TextBox 6">
            <a:extLst>
              <a:ext uri="{FF2B5EF4-FFF2-40B4-BE49-F238E27FC236}">
                <a16:creationId xmlns:a16="http://schemas.microsoft.com/office/drawing/2014/main" id="{22A7B8AC-8FD1-9A58-56A5-DDCD01ACDB34}"/>
              </a:ext>
            </a:extLst>
          </p:cNvPr>
          <p:cNvSpPr txBox="1"/>
          <p:nvPr/>
        </p:nvSpPr>
        <p:spPr>
          <a:xfrm>
            <a:off x="0" y="1541278"/>
            <a:ext cx="5986130" cy="3046988"/>
          </a:xfrm>
          <a:prstGeom prst="rect">
            <a:avLst/>
          </a:prstGeom>
          <a:noFill/>
        </p:spPr>
        <p:txBody>
          <a:bodyPr wrap="square" rtlCol="0">
            <a:spAutoFit/>
          </a:bodyPr>
          <a:lstStyle/>
          <a:p>
            <a:endParaRPr lang="en-GB" dirty="0"/>
          </a:p>
          <a:p>
            <a:pPr marL="342900" indent="-342900">
              <a:buFont typeface="+mj-lt"/>
              <a:buAutoNum type="arabicPeriod"/>
            </a:pPr>
            <a:r>
              <a:rPr lang="en-GB" sz="2000" dirty="0">
                <a:effectLst/>
                <a:latin typeface="Calibri" panose="020F0502020204030204" pitchFamily="34" charset="0"/>
                <a:ea typeface="Calibri" panose="020F0502020204030204" pitchFamily="34" charset="0"/>
                <a:cs typeface="Times New Roman" panose="02020603050405020304" pitchFamily="18" charset="0"/>
              </a:rPr>
              <a:t>Run lines 444-446 to prepare the data and generate the log transformed data</a:t>
            </a:r>
          </a:p>
          <a:p>
            <a:pPr marL="342900" indent="-342900">
              <a:buFont typeface="+mj-lt"/>
              <a:buAutoNum type="arabicPeriod"/>
            </a:pPr>
            <a:r>
              <a:rPr lang="en-GB" sz="2000" dirty="0">
                <a:latin typeface="Calibri" panose="020F0502020204030204" pitchFamily="34" charset="0"/>
                <a:ea typeface="Calibri" panose="020F0502020204030204" pitchFamily="34" charset="0"/>
                <a:cs typeface="Times New Roman" panose="02020603050405020304" pitchFamily="18" charset="0"/>
              </a:rPr>
              <a:t>Run lines 454-464 to create the log transformed histogram</a:t>
            </a:r>
          </a:p>
          <a:p>
            <a:pPr marL="342900" indent="-342900">
              <a:buFont typeface="+mj-lt"/>
              <a:buAutoNum type="arabicPeriod"/>
            </a:pPr>
            <a:r>
              <a:rPr lang="en-GB" sz="20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Have a go at question 10 (line 462). We will go over the answers together on the next slide</a:t>
            </a:r>
          </a:p>
          <a:p>
            <a:endParaRPr lang="en-GB" dirty="0"/>
          </a:p>
          <a:p>
            <a:pPr marL="342900" indent="-342900">
              <a:buFont typeface="+mj-lt"/>
              <a:buAutoNum type="arabicPeriod"/>
            </a:pPr>
            <a:endParaRPr lang="en-GB" dirty="0"/>
          </a:p>
          <a:p>
            <a:pPr marL="342900" indent="-342900">
              <a:buFont typeface="+mj-lt"/>
              <a:buAutoNum type="arabicPeriod"/>
            </a:pPr>
            <a:endParaRPr lang="en-GB" dirty="0"/>
          </a:p>
        </p:txBody>
      </p:sp>
      <p:sp>
        <p:nvSpPr>
          <p:cNvPr id="3" name="TextBox 2">
            <a:extLst>
              <a:ext uri="{FF2B5EF4-FFF2-40B4-BE49-F238E27FC236}">
                <a16:creationId xmlns:a16="http://schemas.microsoft.com/office/drawing/2014/main" id="{42E326D8-64A6-32BB-0A76-0CE33C407C51}"/>
              </a:ext>
            </a:extLst>
          </p:cNvPr>
          <p:cNvSpPr txBox="1"/>
          <p:nvPr/>
        </p:nvSpPr>
        <p:spPr>
          <a:xfrm>
            <a:off x="7277100" y="1946729"/>
            <a:ext cx="4254979" cy="921807"/>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pPr algn="ctr"/>
            <a:r>
              <a:rPr lang="en-GB" b="1" dirty="0"/>
              <a:t>QUESTION: HOW WOULD WE DESCRIBE THE LOG TRANSFROMED EMAS FREQUENCY DISTRIBUTION?</a:t>
            </a:r>
          </a:p>
        </p:txBody>
      </p:sp>
      <p:pic>
        <p:nvPicPr>
          <p:cNvPr id="2" name="Picture 1">
            <a:extLst>
              <a:ext uri="{FF2B5EF4-FFF2-40B4-BE49-F238E27FC236}">
                <a16:creationId xmlns:a16="http://schemas.microsoft.com/office/drawing/2014/main" id="{8A9E2AA3-C751-3209-B4BA-7EA33E5C1C54}"/>
              </a:ext>
            </a:extLst>
          </p:cNvPr>
          <p:cNvPicPr>
            <a:picLocks noChangeAspect="1"/>
          </p:cNvPicPr>
          <p:nvPr/>
        </p:nvPicPr>
        <p:blipFill>
          <a:blip r:embed="rId5"/>
          <a:srcRect/>
          <a:stretch/>
        </p:blipFill>
        <p:spPr>
          <a:xfrm>
            <a:off x="5332407" y="3427222"/>
            <a:ext cx="6521864" cy="3298296"/>
          </a:xfrm>
          <a:prstGeom prst="rect">
            <a:avLst/>
          </a:prstGeom>
        </p:spPr>
      </p:pic>
    </p:spTree>
    <p:extLst>
      <p:ext uri="{BB962C8B-B14F-4D97-AF65-F5344CB8AC3E}">
        <p14:creationId xmlns:p14="http://schemas.microsoft.com/office/powerpoint/2010/main" val="3425005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7CB9C3-5B8F-BB4A-9359-09074A9B2A5D}"/>
              </a:ext>
            </a:extLst>
          </p:cNvPr>
          <p:cNvSpPr txBox="1">
            <a:spLocks/>
          </p:cNvSpPr>
          <p:nvPr/>
        </p:nvSpPr>
        <p:spPr>
          <a:xfrm>
            <a:off x="838200" y="781045"/>
            <a:ext cx="7149662" cy="4084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585857"/>
                </a:solidFill>
                <a:latin typeface="Montserrat" pitchFamily="2" charset="77"/>
              </a:rPr>
              <a:t>Skewed Distribution – Log Transformation Practical</a:t>
            </a:r>
          </a:p>
        </p:txBody>
      </p:sp>
      <p:pic>
        <p:nvPicPr>
          <p:cNvPr id="10" name="Picture 9">
            <a:extLst>
              <a:ext uri="{FF2B5EF4-FFF2-40B4-BE49-F238E27FC236}">
                <a16:creationId xmlns:a16="http://schemas.microsoft.com/office/drawing/2014/main" id="{44F813BD-48F6-958D-4400-DF4414A6C3AA}"/>
              </a:ext>
            </a:extLst>
          </p:cNvPr>
          <p:cNvPicPr>
            <a:picLocks noChangeAspect="1"/>
          </p:cNvPicPr>
          <p:nvPr/>
        </p:nvPicPr>
        <p:blipFill>
          <a:blip r:embed="rId3"/>
          <a:stretch>
            <a:fillRect/>
          </a:stretch>
        </p:blipFill>
        <p:spPr>
          <a:xfrm>
            <a:off x="8906933" y="524355"/>
            <a:ext cx="2625146" cy="921807"/>
          </a:xfrm>
          <a:prstGeom prst="rect">
            <a:avLst/>
          </a:prstGeom>
        </p:spPr>
      </p:pic>
      <p:pic>
        <p:nvPicPr>
          <p:cNvPr id="11" name="Picture 10">
            <a:extLst>
              <a:ext uri="{FF2B5EF4-FFF2-40B4-BE49-F238E27FC236}">
                <a16:creationId xmlns:a16="http://schemas.microsoft.com/office/drawing/2014/main" id="{4AF08736-DE94-DEB4-2FF6-CF00340CFF05}"/>
              </a:ext>
            </a:extLst>
          </p:cNvPr>
          <p:cNvPicPr>
            <a:picLocks noChangeAspect="1"/>
          </p:cNvPicPr>
          <p:nvPr/>
        </p:nvPicPr>
        <p:blipFill>
          <a:blip r:embed="rId4"/>
          <a:stretch>
            <a:fillRect/>
          </a:stretch>
        </p:blipFill>
        <p:spPr>
          <a:xfrm flipV="1">
            <a:off x="0" y="1446162"/>
            <a:ext cx="4179905" cy="45719"/>
          </a:xfrm>
          <a:prstGeom prst="rect">
            <a:avLst/>
          </a:prstGeom>
        </p:spPr>
      </p:pic>
      <p:pic>
        <p:nvPicPr>
          <p:cNvPr id="12" name="Picture 11">
            <a:extLst>
              <a:ext uri="{FF2B5EF4-FFF2-40B4-BE49-F238E27FC236}">
                <a16:creationId xmlns:a16="http://schemas.microsoft.com/office/drawing/2014/main" id="{2A64A867-DB7D-CEC0-B176-3156950375F0}"/>
              </a:ext>
            </a:extLst>
          </p:cNvPr>
          <p:cNvPicPr>
            <a:picLocks noChangeAspect="1"/>
          </p:cNvPicPr>
          <p:nvPr/>
        </p:nvPicPr>
        <p:blipFill>
          <a:blip r:embed="rId5"/>
          <a:stretch>
            <a:fillRect/>
          </a:stretch>
        </p:blipFill>
        <p:spPr>
          <a:xfrm>
            <a:off x="-80871" y="6737884"/>
            <a:ext cx="12325088" cy="157438"/>
          </a:xfrm>
          <a:prstGeom prst="rect">
            <a:avLst/>
          </a:prstGeom>
        </p:spPr>
      </p:pic>
      <p:pic>
        <p:nvPicPr>
          <p:cNvPr id="7" name="Picture 6">
            <a:extLst>
              <a:ext uri="{FF2B5EF4-FFF2-40B4-BE49-F238E27FC236}">
                <a16:creationId xmlns:a16="http://schemas.microsoft.com/office/drawing/2014/main" id="{AFB931C7-721B-A3D4-2E4E-419BDA644A21}"/>
              </a:ext>
            </a:extLst>
          </p:cNvPr>
          <p:cNvPicPr>
            <a:picLocks noChangeAspect="1"/>
          </p:cNvPicPr>
          <p:nvPr/>
        </p:nvPicPr>
        <p:blipFill>
          <a:blip r:embed="rId6"/>
          <a:srcRect/>
          <a:stretch/>
        </p:blipFill>
        <p:spPr>
          <a:xfrm>
            <a:off x="6508724" y="2645355"/>
            <a:ext cx="5283778" cy="2672160"/>
          </a:xfrm>
          <a:prstGeom prst="rect">
            <a:avLst/>
          </a:prstGeom>
        </p:spPr>
      </p:pic>
      <p:pic>
        <p:nvPicPr>
          <p:cNvPr id="8" name="Picture 7">
            <a:extLst>
              <a:ext uri="{FF2B5EF4-FFF2-40B4-BE49-F238E27FC236}">
                <a16:creationId xmlns:a16="http://schemas.microsoft.com/office/drawing/2014/main" id="{2C409AB1-DB0A-E042-8403-CDFD9FA0676E}"/>
              </a:ext>
            </a:extLst>
          </p:cNvPr>
          <p:cNvPicPr>
            <a:picLocks noChangeAspect="1"/>
          </p:cNvPicPr>
          <p:nvPr/>
        </p:nvPicPr>
        <p:blipFill>
          <a:blip r:embed="rId7"/>
          <a:srcRect/>
          <a:stretch/>
        </p:blipFill>
        <p:spPr>
          <a:xfrm>
            <a:off x="278822" y="2674158"/>
            <a:ext cx="5283778" cy="2713664"/>
          </a:xfrm>
          <a:prstGeom prst="rect">
            <a:avLst/>
          </a:prstGeom>
        </p:spPr>
      </p:pic>
      <p:cxnSp>
        <p:nvCxnSpPr>
          <p:cNvPr id="14" name="Straight Arrow Connector 13">
            <a:extLst>
              <a:ext uri="{FF2B5EF4-FFF2-40B4-BE49-F238E27FC236}">
                <a16:creationId xmlns:a16="http://schemas.microsoft.com/office/drawing/2014/main" id="{21B86CED-B082-51D9-46B4-AD9F2C3DAF16}"/>
              </a:ext>
            </a:extLst>
          </p:cNvPr>
          <p:cNvCxnSpPr/>
          <p:nvPr/>
        </p:nvCxnSpPr>
        <p:spPr>
          <a:xfrm>
            <a:off x="4714392" y="3981435"/>
            <a:ext cx="1479071" cy="0"/>
          </a:xfrm>
          <a:prstGeom prst="straightConnector1">
            <a:avLst/>
          </a:prstGeom>
          <a:ln w="38100">
            <a:solidFill>
              <a:srgbClr val="FF050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2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7CB9C3-5B8F-BB4A-9359-09074A9B2A5D}"/>
              </a:ext>
            </a:extLst>
          </p:cNvPr>
          <p:cNvSpPr txBox="1">
            <a:spLocks/>
          </p:cNvSpPr>
          <p:nvPr/>
        </p:nvSpPr>
        <p:spPr>
          <a:xfrm>
            <a:off x="838200" y="781045"/>
            <a:ext cx="7149662" cy="4084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585857"/>
                </a:solidFill>
                <a:latin typeface="Montserrat" pitchFamily="2" charset="77"/>
              </a:rPr>
              <a:t>Why Are Data Types Important?</a:t>
            </a:r>
          </a:p>
        </p:txBody>
      </p:sp>
      <p:pic>
        <p:nvPicPr>
          <p:cNvPr id="10" name="Picture 9">
            <a:extLst>
              <a:ext uri="{FF2B5EF4-FFF2-40B4-BE49-F238E27FC236}">
                <a16:creationId xmlns:a16="http://schemas.microsoft.com/office/drawing/2014/main" id="{44F813BD-48F6-958D-4400-DF4414A6C3AA}"/>
              </a:ext>
            </a:extLst>
          </p:cNvPr>
          <p:cNvPicPr>
            <a:picLocks noChangeAspect="1"/>
          </p:cNvPicPr>
          <p:nvPr/>
        </p:nvPicPr>
        <p:blipFill>
          <a:blip r:embed="rId2"/>
          <a:stretch>
            <a:fillRect/>
          </a:stretch>
        </p:blipFill>
        <p:spPr>
          <a:xfrm>
            <a:off x="8906933" y="524355"/>
            <a:ext cx="2625146" cy="921807"/>
          </a:xfrm>
          <a:prstGeom prst="rect">
            <a:avLst/>
          </a:prstGeom>
        </p:spPr>
      </p:pic>
      <p:pic>
        <p:nvPicPr>
          <p:cNvPr id="11" name="Picture 10">
            <a:extLst>
              <a:ext uri="{FF2B5EF4-FFF2-40B4-BE49-F238E27FC236}">
                <a16:creationId xmlns:a16="http://schemas.microsoft.com/office/drawing/2014/main" id="{4AF08736-DE94-DEB4-2FF6-CF00340CFF05}"/>
              </a:ext>
            </a:extLst>
          </p:cNvPr>
          <p:cNvPicPr>
            <a:picLocks noChangeAspect="1"/>
          </p:cNvPicPr>
          <p:nvPr/>
        </p:nvPicPr>
        <p:blipFill>
          <a:blip r:embed="rId3"/>
          <a:stretch>
            <a:fillRect/>
          </a:stretch>
        </p:blipFill>
        <p:spPr>
          <a:xfrm flipV="1">
            <a:off x="0" y="1446162"/>
            <a:ext cx="4179905" cy="45719"/>
          </a:xfrm>
          <a:prstGeom prst="rect">
            <a:avLst/>
          </a:prstGeom>
        </p:spPr>
      </p:pic>
      <p:pic>
        <p:nvPicPr>
          <p:cNvPr id="12" name="Picture 11">
            <a:extLst>
              <a:ext uri="{FF2B5EF4-FFF2-40B4-BE49-F238E27FC236}">
                <a16:creationId xmlns:a16="http://schemas.microsoft.com/office/drawing/2014/main" id="{2A64A867-DB7D-CEC0-B176-3156950375F0}"/>
              </a:ext>
            </a:extLst>
          </p:cNvPr>
          <p:cNvPicPr>
            <a:picLocks noChangeAspect="1"/>
          </p:cNvPicPr>
          <p:nvPr/>
        </p:nvPicPr>
        <p:blipFill>
          <a:blip r:embed="rId4"/>
          <a:stretch>
            <a:fillRect/>
          </a:stretch>
        </p:blipFill>
        <p:spPr>
          <a:xfrm>
            <a:off x="-80871" y="6737884"/>
            <a:ext cx="12325088" cy="157438"/>
          </a:xfrm>
          <a:prstGeom prst="rect">
            <a:avLst/>
          </a:prstGeom>
        </p:spPr>
      </p:pic>
      <p:sp>
        <p:nvSpPr>
          <p:cNvPr id="2" name="TextBox 1">
            <a:extLst>
              <a:ext uri="{FF2B5EF4-FFF2-40B4-BE49-F238E27FC236}">
                <a16:creationId xmlns:a16="http://schemas.microsoft.com/office/drawing/2014/main" id="{5DF876B4-3C00-3B24-B690-4ADB555C2DA3}"/>
              </a:ext>
            </a:extLst>
          </p:cNvPr>
          <p:cNvSpPr txBox="1"/>
          <p:nvPr/>
        </p:nvSpPr>
        <p:spPr>
          <a:xfrm>
            <a:off x="352337" y="1929468"/>
            <a:ext cx="4244830" cy="2800767"/>
          </a:xfrm>
          <a:prstGeom prst="rect">
            <a:avLst/>
          </a:prstGeom>
          <a:noFill/>
        </p:spPr>
        <p:txBody>
          <a:bodyPr wrap="square" rtlCol="0">
            <a:spAutoFit/>
          </a:bodyPr>
          <a:lstStyle/>
          <a:p>
            <a:r>
              <a:rPr lang="en-GB" sz="2800" dirty="0"/>
              <a:t>Type of Data Helps Determine How To:</a:t>
            </a:r>
          </a:p>
          <a:p>
            <a:endParaRPr lang="en-GB" sz="2400" dirty="0"/>
          </a:p>
          <a:p>
            <a:pPr marL="285750" indent="-285750">
              <a:buFont typeface="Arial" panose="020B0604020202020204" pitchFamily="34" charset="0"/>
              <a:buChar char="•"/>
            </a:pPr>
            <a:r>
              <a:rPr lang="en-GB" sz="2400" dirty="0"/>
              <a:t>Summarise</a:t>
            </a:r>
          </a:p>
          <a:p>
            <a:pPr marL="285750" indent="-285750">
              <a:buFont typeface="Arial" panose="020B0604020202020204" pitchFamily="34" charset="0"/>
              <a:buChar char="•"/>
            </a:pPr>
            <a:r>
              <a:rPr lang="en-GB" sz="2400" dirty="0"/>
              <a:t>Analyse</a:t>
            </a:r>
          </a:p>
          <a:p>
            <a:pPr marL="285750" indent="-285750">
              <a:buFont typeface="Arial" panose="020B0604020202020204" pitchFamily="34" charset="0"/>
              <a:buChar char="•"/>
            </a:pPr>
            <a:r>
              <a:rPr lang="en-GB" sz="2400" dirty="0"/>
              <a:t>Visualise</a:t>
            </a:r>
          </a:p>
          <a:p>
            <a:pPr marL="285750" indent="-285750">
              <a:buFont typeface="Arial" panose="020B0604020202020204" pitchFamily="34" charset="0"/>
              <a:buChar char="•"/>
            </a:pPr>
            <a:r>
              <a:rPr lang="en-GB" sz="2400" dirty="0"/>
              <a:t>Apply Statistical Methods</a:t>
            </a:r>
          </a:p>
        </p:txBody>
      </p:sp>
      <p:sp>
        <p:nvSpPr>
          <p:cNvPr id="5" name="TextBox 4">
            <a:extLst>
              <a:ext uri="{FF2B5EF4-FFF2-40B4-BE49-F238E27FC236}">
                <a16:creationId xmlns:a16="http://schemas.microsoft.com/office/drawing/2014/main" id="{9FA0CBB6-A5A6-D14C-D8EB-37408DDEE41B}"/>
              </a:ext>
            </a:extLst>
          </p:cNvPr>
          <p:cNvSpPr txBox="1"/>
          <p:nvPr/>
        </p:nvSpPr>
        <p:spPr>
          <a:xfrm>
            <a:off x="6363050" y="2076139"/>
            <a:ext cx="2046914" cy="461665"/>
          </a:xfrm>
          <a:prstGeom prst="rect">
            <a:avLst/>
          </a:prstGeom>
          <a:noFill/>
        </p:spPr>
        <p:txBody>
          <a:bodyPr wrap="square" rtlCol="0">
            <a:spAutoFit/>
          </a:bodyPr>
          <a:lstStyle/>
          <a:p>
            <a:r>
              <a:rPr lang="en-GB" sz="2400" b="1" dirty="0">
                <a:solidFill>
                  <a:schemeClr val="bg1"/>
                </a:solidFill>
              </a:rPr>
              <a:t>DISCRETE</a:t>
            </a:r>
          </a:p>
        </p:txBody>
      </p:sp>
      <p:sp>
        <p:nvSpPr>
          <p:cNvPr id="7" name="TextBox 6">
            <a:extLst>
              <a:ext uri="{FF2B5EF4-FFF2-40B4-BE49-F238E27FC236}">
                <a16:creationId xmlns:a16="http://schemas.microsoft.com/office/drawing/2014/main" id="{2A8966FF-B27B-8773-0A46-4D983A62252A}"/>
              </a:ext>
            </a:extLst>
          </p:cNvPr>
          <p:cNvSpPr txBox="1"/>
          <p:nvPr/>
        </p:nvSpPr>
        <p:spPr>
          <a:xfrm>
            <a:off x="9401262" y="2076139"/>
            <a:ext cx="2046914" cy="461665"/>
          </a:xfrm>
          <a:prstGeom prst="rect">
            <a:avLst/>
          </a:prstGeom>
          <a:noFill/>
        </p:spPr>
        <p:txBody>
          <a:bodyPr wrap="square" rtlCol="0">
            <a:spAutoFit/>
          </a:bodyPr>
          <a:lstStyle/>
          <a:p>
            <a:r>
              <a:rPr lang="en-GB" sz="2400" b="1" dirty="0">
                <a:solidFill>
                  <a:schemeClr val="bg1"/>
                </a:solidFill>
              </a:rPr>
              <a:t>CONTINUOUS</a:t>
            </a:r>
          </a:p>
        </p:txBody>
      </p:sp>
      <p:pic>
        <p:nvPicPr>
          <p:cNvPr id="1026" name="Picture 2" descr="Statistics-Chapter 1: Numerical Measures. | by Vishva Shah | Medium">
            <a:extLst>
              <a:ext uri="{FF2B5EF4-FFF2-40B4-BE49-F238E27FC236}">
                <a16:creationId xmlns:a16="http://schemas.microsoft.com/office/drawing/2014/main" id="{0B0740C3-15FC-A23B-C020-F72EB227C8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4779" y="1894290"/>
            <a:ext cx="6221395" cy="365438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CE0EDE0-1EA2-4130-899F-4DA4CC8A1450}"/>
              </a:ext>
            </a:extLst>
          </p:cNvPr>
          <p:cNvSpPr txBox="1"/>
          <p:nvPr/>
        </p:nvSpPr>
        <p:spPr>
          <a:xfrm>
            <a:off x="6884579" y="5730520"/>
            <a:ext cx="4647500" cy="369332"/>
          </a:xfrm>
          <a:prstGeom prst="rect">
            <a:avLst/>
          </a:prstGeom>
          <a:noFill/>
        </p:spPr>
        <p:txBody>
          <a:bodyPr wrap="square" rtlCol="0">
            <a:spAutoFit/>
          </a:bodyPr>
          <a:lstStyle/>
          <a:p>
            <a:r>
              <a:rPr lang="en-GB" sz="900" dirty="0"/>
              <a:t>Statistics-Chapter 1: Numerical Measures,  accessed 13.07.24 </a:t>
            </a:r>
          </a:p>
          <a:p>
            <a:r>
              <a:rPr lang="en-GB" sz="900" dirty="0"/>
              <a:t>https://medium.com/@Vishva_Shah/statistics-chapter-1-numerical-measures-f0abca02872a</a:t>
            </a:r>
          </a:p>
        </p:txBody>
      </p:sp>
    </p:spTree>
    <p:extLst>
      <p:ext uri="{BB962C8B-B14F-4D97-AF65-F5344CB8AC3E}">
        <p14:creationId xmlns:p14="http://schemas.microsoft.com/office/powerpoint/2010/main" val="4103113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AABB80E-8835-01E2-8A79-D347CD439D2C}"/>
              </a:ext>
            </a:extLst>
          </p:cNvPr>
          <p:cNvPicPr>
            <a:picLocks noChangeAspect="1"/>
          </p:cNvPicPr>
          <p:nvPr/>
        </p:nvPicPr>
        <p:blipFill>
          <a:blip r:embed="rId2"/>
          <a:srcRect/>
          <a:stretch/>
        </p:blipFill>
        <p:spPr>
          <a:xfrm>
            <a:off x="2869267" y="3371295"/>
            <a:ext cx="6540540" cy="3334994"/>
          </a:xfrm>
          <a:prstGeom prst="rect">
            <a:avLst/>
          </a:prstGeom>
        </p:spPr>
      </p:pic>
      <p:sp>
        <p:nvSpPr>
          <p:cNvPr id="4" name="Title 1">
            <a:extLst>
              <a:ext uri="{FF2B5EF4-FFF2-40B4-BE49-F238E27FC236}">
                <a16:creationId xmlns:a16="http://schemas.microsoft.com/office/drawing/2014/main" id="{007CB9C3-5B8F-BB4A-9359-09074A9B2A5D}"/>
              </a:ext>
            </a:extLst>
          </p:cNvPr>
          <p:cNvSpPr txBox="1">
            <a:spLocks/>
          </p:cNvSpPr>
          <p:nvPr/>
        </p:nvSpPr>
        <p:spPr>
          <a:xfrm>
            <a:off x="838200" y="781045"/>
            <a:ext cx="7149662" cy="4084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585857"/>
                </a:solidFill>
                <a:latin typeface="Montserrat" pitchFamily="2" charset="77"/>
              </a:rPr>
              <a:t>Skewed Distribution – Square Root Transformation Practical</a:t>
            </a:r>
          </a:p>
        </p:txBody>
      </p:sp>
      <p:pic>
        <p:nvPicPr>
          <p:cNvPr id="10" name="Picture 9">
            <a:extLst>
              <a:ext uri="{FF2B5EF4-FFF2-40B4-BE49-F238E27FC236}">
                <a16:creationId xmlns:a16="http://schemas.microsoft.com/office/drawing/2014/main" id="{44F813BD-48F6-958D-4400-DF4414A6C3AA}"/>
              </a:ext>
            </a:extLst>
          </p:cNvPr>
          <p:cNvPicPr>
            <a:picLocks noChangeAspect="1"/>
          </p:cNvPicPr>
          <p:nvPr/>
        </p:nvPicPr>
        <p:blipFill>
          <a:blip r:embed="rId3"/>
          <a:stretch>
            <a:fillRect/>
          </a:stretch>
        </p:blipFill>
        <p:spPr>
          <a:xfrm>
            <a:off x="8906933" y="524355"/>
            <a:ext cx="2625146" cy="921807"/>
          </a:xfrm>
          <a:prstGeom prst="rect">
            <a:avLst/>
          </a:prstGeom>
        </p:spPr>
      </p:pic>
      <p:pic>
        <p:nvPicPr>
          <p:cNvPr id="11" name="Picture 10">
            <a:extLst>
              <a:ext uri="{FF2B5EF4-FFF2-40B4-BE49-F238E27FC236}">
                <a16:creationId xmlns:a16="http://schemas.microsoft.com/office/drawing/2014/main" id="{4AF08736-DE94-DEB4-2FF6-CF00340CFF05}"/>
              </a:ext>
            </a:extLst>
          </p:cNvPr>
          <p:cNvPicPr>
            <a:picLocks noChangeAspect="1"/>
          </p:cNvPicPr>
          <p:nvPr/>
        </p:nvPicPr>
        <p:blipFill>
          <a:blip r:embed="rId4"/>
          <a:stretch>
            <a:fillRect/>
          </a:stretch>
        </p:blipFill>
        <p:spPr>
          <a:xfrm flipV="1">
            <a:off x="0" y="1446162"/>
            <a:ext cx="4179905" cy="45719"/>
          </a:xfrm>
          <a:prstGeom prst="rect">
            <a:avLst/>
          </a:prstGeom>
        </p:spPr>
      </p:pic>
      <p:pic>
        <p:nvPicPr>
          <p:cNvPr id="12" name="Picture 11">
            <a:extLst>
              <a:ext uri="{FF2B5EF4-FFF2-40B4-BE49-F238E27FC236}">
                <a16:creationId xmlns:a16="http://schemas.microsoft.com/office/drawing/2014/main" id="{2A64A867-DB7D-CEC0-B176-3156950375F0}"/>
              </a:ext>
            </a:extLst>
          </p:cNvPr>
          <p:cNvPicPr>
            <a:picLocks noChangeAspect="1"/>
          </p:cNvPicPr>
          <p:nvPr/>
        </p:nvPicPr>
        <p:blipFill>
          <a:blip r:embed="rId5"/>
          <a:stretch>
            <a:fillRect/>
          </a:stretch>
        </p:blipFill>
        <p:spPr>
          <a:xfrm>
            <a:off x="-80871" y="6737884"/>
            <a:ext cx="12325088" cy="157438"/>
          </a:xfrm>
          <a:prstGeom prst="rect">
            <a:avLst/>
          </a:prstGeom>
        </p:spPr>
      </p:pic>
      <p:sp>
        <p:nvSpPr>
          <p:cNvPr id="7" name="TextBox 6">
            <a:extLst>
              <a:ext uri="{FF2B5EF4-FFF2-40B4-BE49-F238E27FC236}">
                <a16:creationId xmlns:a16="http://schemas.microsoft.com/office/drawing/2014/main" id="{22A7B8AC-8FD1-9A58-56A5-DDCD01ACDB34}"/>
              </a:ext>
            </a:extLst>
          </p:cNvPr>
          <p:cNvSpPr txBox="1"/>
          <p:nvPr/>
        </p:nvSpPr>
        <p:spPr>
          <a:xfrm>
            <a:off x="0" y="1446028"/>
            <a:ext cx="6709144" cy="2739211"/>
          </a:xfrm>
          <a:prstGeom prst="rect">
            <a:avLst/>
          </a:prstGeom>
          <a:noFill/>
        </p:spPr>
        <p:txBody>
          <a:bodyPr wrap="square" rtlCol="0">
            <a:spAutoFit/>
          </a:bodyPr>
          <a:lstStyle/>
          <a:p>
            <a:endParaRPr lang="en-GB" sz="2400" dirty="0"/>
          </a:p>
          <a:p>
            <a:pPr marL="342900" indent="-342900">
              <a:buFont typeface="+mj-lt"/>
              <a:buAutoNum type="arabicPeriod"/>
            </a:pPr>
            <a:r>
              <a:rPr lang="en-GB" sz="2000" dirty="0">
                <a:effectLst/>
                <a:latin typeface="Calibri" panose="020F0502020204030204" pitchFamily="34" charset="0"/>
                <a:ea typeface="Calibri" panose="020F0502020204030204" pitchFamily="34" charset="0"/>
                <a:cs typeface="Times New Roman" panose="02020603050405020304" pitchFamily="18" charset="0"/>
              </a:rPr>
              <a:t>Run lines </a:t>
            </a:r>
            <a:r>
              <a:rPr lang="en-GB" sz="2000" dirty="0">
                <a:latin typeface="Calibri" panose="020F0502020204030204" pitchFamily="34" charset="0"/>
                <a:ea typeface="Calibri" panose="020F0502020204030204" pitchFamily="34" charset="0"/>
                <a:cs typeface="Times New Roman" panose="02020603050405020304" pitchFamily="18" charset="0"/>
              </a:rPr>
              <a:t>471-473 to prepare the data and generate the square root values</a:t>
            </a:r>
          </a:p>
          <a:p>
            <a:pPr marL="342900" indent="-342900">
              <a:buFont typeface="+mj-lt"/>
              <a:buAutoNum type="arabicPeriod"/>
            </a:pPr>
            <a:r>
              <a:rPr lang="en-GB" sz="2000" dirty="0">
                <a:effectLst/>
                <a:latin typeface="Calibri" panose="020F0502020204030204" pitchFamily="34" charset="0"/>
                <a:ea typeface="Calibri" panose="020F0502020204030204" pitchFamily="34" charset="0"/>
                <a:cs typeface="Times New Roman" panose="02020603050405020304" pitchFamily="18" charset="0"/>
              </a:rPr>
              <a:t>Run lines 476-487 to create the transformed histogram</a:t>
            </a:r>
          </a:p>
          <a:p>
            <a:pPr marL="342900" indent="-342900">
              <a:buFont typeface="+mj-lt"/>
              <a:buAutoNum type="arabicPeriod"/>
            </a:pPr>
            <a:r>
              <a:rPr lang="en-GB" sz="2000" dirty="0">
                <a:solidFill>
                  <a:srgbClr val="0070C0"/>
                </a:solidFill>
                <a:latin typeface="Calibri" panose="020F0502020204030204" pitchFamily="34" charset="0"/>
                <a:ea typeface="Calibri" panose="020F0502020204030204" pitchFamily="34" charset="0"/>
                <a:cs typeface="Times New Roman" panose="02020603050405020304" pitchFamily="18" charset="0"/>
              </a:rPr>
              <a:t>Have a go at question 11 (line 491) and we will go through answers together on the next slide</a:t>
            </a:r>
            <a:endParaRPr lang="en-GB" sz="20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GB" sz="2000" dirty="0"/>
          </a:p>
          <a:p>
            <a:endParaRPr lang="en-GB" sz="2800" dirty="0">
              <a:solidFill>
                <a:srgbClr val="38A5DE"/>
              </a:solidFill>
            </a:endParaRPr>
          </a:p>
        </p:txBody>
      </p:sp>
      <p:sp>
        <p:nvSpPr>
          <p:cNvPr id="3" name="TextBox 2">
            <a:extLst>
              <a:ext uri="{FF2B5EF4-FFF2-40B4-BE49-F238E27FC236}">
                <a16:creationId xmlns:a16="http://schemas.microsoft.com/office/drawing/2014/main" id="{42E326D8-64A6-32BB-0A76-0CE33C407C51}"/>
              </a:ext>
            </a:extLst>
          </p:cNvPr>
          <p:cNvSpPr txBox="1"/>
          <p:nvPr/>
        </p:nvSpPr>
        <p:spPr>
          <a:xfrm>
            <a:off x="8991600" y="1674674"/>
            <a:ext cx="2540479" cy="1754326"/>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pPr algn="ctr"/>
            <a:r>
              <a:rPr lang="en-GB" b="1" dirty="0"/>
              <a:t>QUESTION: HOW WOULD WE DESCRIBE THE SQUARE ROOT TRANSFROMED EMAS FREQUENCY DISTRIBUTION?</a:t>
            </a:r>
          </a:p>
        </p:txBody>
      </p:sp>
    </p:spTree>
    <p:extLst>
      <p:ext uri="{BB962C8B-B14F-4D97-AF65-F5344CB8AC3E}">
        <p14:creationId xmlns:p14="http://schemas.microsoft.com/office/powerpoint/2010/main" val="1952372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7CB9C3-5B8F-BB4A-9359-09074A9B2A5D}"/>
              </a:ext>
            </a:extLst>
          </p:cNvPr>
          <p:cNvSpPr txBox="1">
            <a:spLocks/>
          </p:cNvSpPr>
          <p:nvPr/>
        </p:nvSpPr>
        <p:spPr>
          <a:xfrm>
            <a:off x="838200" y="781045"/>
            <a:ext cx="7149662" cy="4084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585857"/>
                </a:solidFill>
                <a:latin typeface="Montserrat" pitchFamily="2" charset="77"/>
              </a:rPr>
              <a:t>Skewed Distribution – Square Root Transformation Practical</a:t>
            </a:r>
          </a:p>
        </p:txBody>
      </p:sp>
      <p:pic>
        <p:nvPicPr>
          <p:cNvPr id="10" name="Picture 9">
            <a:extLst>
              <a:ext uri="{FF2B5EF4-FFF2-40B4-BE49-F238E27FC236}">
                <a16:creationId xmlns:a16="http://schemas.microsoft.com/office/drawing/2014/main" id="{44F813BD-48F6-958D-4400-DF4414A6C3AA}"/>
              </a:ext>
            </a:extLst>
          </p:cNvPr>
          <p:cNvPicPr>
            <a:picLocks noChangeAspect="1"/>
          </p:cNvPicPr>
          <p:nvPr/>
        </p:nvPicPr>
        <p:blipFill>
          <a:blip r:embed="rId2"/>
          <a:stretch>
            <a:fillRect/>
          </a:stretch>
        </p:blipFill>
        <p:spPr>
          <a:xfrm>
            <a:off x="8906933" y="524355"/>
            <a:ext cx="2625146" cy="921807"/>
          </a:xfrm>
          <a:prstGeom prst="rect">
            <a:avLst/>
          </a:prstGeom>
        </p:spPr>
      </p:pic>
      <p:pic>
        <p:nvPicPr>
          <p:cNvPr id="11" name="Picture 10">
            <a:extLst>
              <a:ext uri="{FF2B5EF4-FFF2-40B4-BE49-F238E27FC236}">
                <a16:creationId xmlns:a16="http://schemas.microsoft.com/office/drawing/2014/main" id="{4AF08736-DE94-DEB4-2FF6-CF00340CFF05}"/>
              </a:ext>
            </a:extLst>
          </p:cNvPr>
          <p:cNvPicPr>
            <a:picLocks noChangeAspect="1"/>
          </p:cNvPicPr>
          <p:nvPr/>
        </p:nvPicPr>
        <p:blipFill>
          <a:blip r:embed="rId3"/>
          <a:stretch>
            <a:fillRect/>
          </a:stretch>
        </p:blipFill>
        <p:spPr>
          <a:xfrm flipV="1">
            <a:off x="0" y="1446162"/>
            <a:ext cx="4179905" cy="45719"/>
          </a:xfrm>
          <a:prstGeom prst="rect">
            <a:avLst/>
          </a:prstGeom>
        </p:spPr>
      </p:pic>
      <p:pic>
        <p:nvPicPr>
          <p:cNvPr id="12" name="Picture 11">
            <a:extLst>
              <a:ext uri="{FF2B5EF4-FFF2-40B4-BE49-F238E27FC236}">
                <a16:creationId xmlns:a16="http://schemas.microsoft.com/office/drawing/2014/main" id="{2A64A867-DB7D-CEC0-B176-3156950375F0}"/>
              </a:ext>
            </a:extLst>
          </p:cNvPr>
          <p:cNvPicPr>
            <a:picLocks noChangeAspect="1"/>
          </p:cNvPicPr>
          <p:nvPr/>
        </p:nvPicPr>
        <p:blipFill>
          <a:blip r:embed="rId4"/>
          <a:stretch>
            <a:fillRect/>
          </a:stretch>
        </p:blipFill>
        <p:spPr>
          <a:xfrm>
            <a:off x="-80871" y="6737884"/>
            <a:ext cx="12325088" cy="157438"/>
          </a:xfrm>
          <a:prstGeom prst="rect">
            <a:avLst/>
          </a:prstGeom>
        </p:spPr>
      </p:pic>
      <p:pic>
        <p:nvPicPr>
          <p:cNvPr id="7" name="Picture 6">
            <a:extLst>
              <a:ext uri="{FF2B5EF4-FFF2-40B4-BE49-F238E27FC236}">
                <a16:creationId xmlns:a16="http://schemas.microsoft.com/office/drawing/2014/main" id="{AFB931C7-721B-A3D4-2E4E-419BDA644A21}"/>
              </a:ext>
            </a:extLst>
          </p:cNvPr>
          <p:cNvPicPr>
            <a:picLocks noChangeAspect="1"/>
          </p:cNvPicPr>
          <p:nvPr/>
        </p:nvPicPr>
        <p:blipFill>
          <a:blip r:embed="rId5"/>
          <a:srcRect/>
          <a:stretch/>
        </p:blipFill>
        <p:spPr>
          <a:xfrm>
            <a:off x="6567558" y="2528010"/>
            <a:ext cx="5577940" cy="2844168"/>
          </a:xfrm>
          <a:prstGeom prst="rect">
            <a:avLst/>
          </a:prstGeom>
        </p:spPr>
      </p:pic>
      <p:pic>
        <p:nvPicPr>
          <p:cNvPr id="8" name="Picture 7">
            <a:extLst>
              <a:ext uri="{FF2B5EF4-FFF2-40B4-BE49-F238E27FC236}">
                <a16:creationId xmlns:a16="http://schemas.microsoft.com/office/drawing/2014/main" id="{2C409AB1-DB0A-E042-8403-CDFD9FA0676E}"/>
              </a:ext>
            </a:extLst>
          </p:cNvPr>
          <p:cNvPicPr>
            <a:picLocks noChangeAspect="1"/>
          </p:cNvPicPr>
          <p:nvPr/>
        </p:nvPicPr>
        <p:blipFill>
          <a:blip r:embed="rId6"/>
          <a:srcRect/>
          <a:stretch/>
        </p:blipFill>
        <p:spPr>
          <a:xfrm>
            <a:off x="129269" y="2522621"/>
            <a:ext cx="5537883" cy="2844168"/>
          </a:xfrm>
          <a:prstGeom prst="rect">
            <a:avLst/>
          </a:prstGeom>
        </p:spPr>
      </p:pic>
      <p:cxnSp>
        <p:nvCxnSpPr>
          <p:cNvPr id="14" name="Straight Arrow Connector 13">
            <a:extLst>
              <a:ext uri="{FF2B5EF4-FFF2-40B4-BE49-F238E27FC236}">
                <a16:creationId xmlns:a16="http://schemas.microsoft.com/office/drawing/2014/main" id="{21B86CED-B082-51D9-46B4-AD9F2C3DAF16}"/>
              </a:ext>
            </a:extLst>
          </p:cNvPr>
          <p:cNvCxnSpPr/>
          <p:nvPr/>
        </p:nvCxnSpPr>
        <p:spPr>
          <a:xfrm>
            <a:off x="4820718" y="4020051"/>
            <a:ext cx="1479071" cy="0"/>
          </a:xfrm>
          <a:prstGeom prst="straightConnector1">
            <a:avLst/>
          </a:prstGeom>
          <a:ln w="38100">
            <a:solidFill>
              <a:srgbClr val="FF050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55014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7CB9C3-5B8F-BB4A-9359-09074A9B2A5D}"/>
              </a:ext>
            </a:extLst>
          </p:cNvPr>
          <p:cNvSpPr txBox="1">
            <a:spLocks/>
          </p:cNvSpPr>
          <p:nvPr/>
        </p:nvSpPr>
        <p:spPr>
          <a:xfrm>
            <a:off x="838200" y="781045"/>
            <a:ext cx="7149662" cy="4084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585857"/>
                </a:solidFill>
                <a:latin typeface="Montserrat" pitchFamily="2" charset="77"/>
              </a:rPr>
              <a:t>Feedback</a:t>
            </a:r>
          </a:p>
        </p:txBody>
      </p:sp>
      <p:pic>
        <p:nvPicPr>
          <p:cNvPr id="10" name="Picture 9">
            <a:extLst>
              <a:ext uri="{FF2B5EF4-FFF2-40B4-BE49-F238E27FC236}">
                <a16:creationId xmlns:a16="http://schemas.microsoft.com/office/drawing/2014/main" id="{44F813BD-48F6-958D-4400-DF4414A6C3AA}"/>
              </a:ext>
            </a:extLst>
          </p:cNvPr>
          <p:cNvPicPr>
            <a:picLocks noChangeAspect="1"/>
          </p:cNvPicPr>
          <p:nvPr/>
        </p:nvPicPr>
        <p:blipFill>
          <a:blip r:embed="rId2"/>
          <a:stretch>
            <a:fillRect/>
          </a:stretch>
        </p:blipFill>
        <p:spPr>
          <a:xfrm>
            <a:off x="8906933" y="524355"/>
            <a:ext cx="2625146" cy="921807"/>
          </a:xfrm>
          <a:prstGeom prst="rect">
            <a:avLst/>
          </a:prstGeom>
        </p:spPr>
      </p:pic>
      <p:pic>
        <p:nvPicPr>
          <p:cNvPr id="11" name="Picture 10">
            <a:extLst>
              <a:ext uri="{FF2B5EF4-FFF2-40B4-BE49-F238E27FC236}">
                <a16:creationId xmlns:a16="http://schemas.microsoft.com/office/drawing/2014/main" id="{4AF08736-DE94-DEB4-2FF6-CF00340CFF05}"/>
              </a:ext>
            </a:extLst>
          </p:cNvPr>
          <p:cNvPicPr>
            <a:picLocks noChangeAspect="1"/>
          </p:cNvPicPr>
          <p:nvPr/>
        </p:nvPicPr>
        <p:blipFill>
          <a:blip r:embed="rId3"/>
          <a:stretch>
            <a:fillRect/>
          </a:stretch>
        </p:blipFill>
        <p:spPr>
          <a:xfrm flipV="1">
            <a:off x="0" y="1446162"/>
            <a:ext cx="4179905" cy="45719"/>
          </a:xfrm>
          <a:prstGeom prst="rect">
            <a:avLst/>
          </a:prstGeom>
        </p:spPr>
      </p:pic>
      <p:pic>
        <p:nvPicPr>
          <p:cNvPr id="12" name="Picture 11">
            <a:extLst>
              <a:ext uri="{FF2B5EF4-FFF2-40B4-BE49-F238E27FC236}">
                <a16:creationId xmlns:a16="http://schemas.microsoft.com/office/drawing/2014/main" id="{2A64A867-DB7D-CEC0-B176-3156950375F0}"/>
              </a:ext>
            </a:extLst>
          </p:cNvPr>
          <p:cNvPicPr>
            <a:picLocks noChangeAspect="1"/>
          </p:cNvPicPr>
          <p:nvPr/>
        </p:nvPicPr>
        <p:blipFill>
          <a:blip r:embed="rId4"/>
          <a:stretch>
            <a:fillRect/>
          </a:stretch>
        </p:blipFill>
        <p:spPr>
          <a:xfrm>
            <a:off x="-80871" y="6737884"/>
            <a:ext cx="12325088" cy="157438"/>
          </a:xfrm>
          <a:prstGeom prst="rect">
            <a:avLst/>
          </a:prstGeom>
        </p:spPr>
      </p:pic>
      <p:sp>
        <p:nvSpPr>
          <p:cNvPr id="2" name="TextBox 1">
            <a:extLst>
              <a:ext uri="{FF2B5EF4-FFF2-40B4-BE49-F238E27FC236}">
                <a16:creationId xmlns:a16="http://schemas.microsoft.com/office/drawing/2014/main" id="{DCFC77D1-0543-E136-1FF0-2DEB49C37384}"/>
              </a:ext>
            </a:extLst>
          </p:cNvPr>
          <p:cNvSpPr txBox="1"/>
          <p:nvPr/>
        </p:nvSpPr>
        <p:spPr>
          <a:xfrm>
            <a:off x="0" y="1446028"/>
            <a:ext cx="11961628" cy="1168269"/>
          </a:xfrm>
          <a:prstGeom prst="rect">
            <a:avLst/>
          </a:prstGeom>
          <a:noFill/>
        </p:spPr>
        <p:txBody>
          <a:bodyPr wrap="square" rtlCol="0">
            <a:spAutoFit/>
          </a:bodyPr>
          <a:lstStyle/>
          <a:p>
            <a:pPr>
              <a:lnSpc>
                <a:spcPct val="107000"/>
              </a:lnSpc>
              <a:spcAft>
                <a:spcPts val="800"/>
              </a:spcAft>
            </a:pP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000" kern="100" dirty="0">
                <a:effectLst/>
                <a:latin typeface="Calibri" panose="020F0502020204030204" pitchFamily="34" charset="0"/>
                <a:ea typeface="Calibri" panose="020F0502020204030204" pitchFamily="34" charset="0"/>
                <a:cs typeface="Times New Roman" panose="02020603050405020304" pitchFamily="18" charset="0"/>
              </a:rPr>
              <a:t>I would welcome any feedback (especially constructive) regarding how this session could be improved in the future. You can also contact me on </a:t>
            </a:r>
            <a:r>
              <a:rPr lang="en-GB" sz="2000" b="1"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amy.makawana1@nhs.net</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descr="Curve Arrow Pointing Left - Free arrows ...">
            <a:extLst>
              <a:ext uri="{FF2B5EF4-FFF2-40B4-BE49-F238E27FC236}">
                <a16:creationId xmlns:a16="http://schemas.microsoft.com/office/drawing/2014/main" id="{7BC9F1FB-11FF-0DC0-B56E-CE90CBCDDF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599319">
            <a:off x="4426095" y="4046418"/>
            <a:ext cx="795712" cy="7957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D0ECC9C-D522-08CC-AA95-230EF5EFB5E1}"/>
              </a:ext>
            </a:extLst>
          </p:cNvPr>
          <p:cNvSpPr txBox="1"/>
          <p:nvPr/>
        </p:nvSpPr>
        <p:spPr>
          <a:xfrm>
            <a:off x="4823951" y="3587048"/>
            <a:ext cx="2743200" cy="646331"/>
          </a:xfrm>
          <a:prstGeom prst="rect">
            <a:avLst/>
          </a:prstGeom>
          <a:noFill/>
        </p:spPr>
        <p:txBody>
          <a:bodyPr wrap="square" rtlCol="0">
            <a:spAutoFit/>
          </a:bodyPr>
          <a:lstStyle/>
          <a:p>
            <a:r>
              <a:rPr lang="en-GB" b="1" dirty="0"/>
              <a:t>QR code to feedback survey</a:t>
            </a:r>
          </a:p>
        </p:txBody>
      </p:sp>
      <p:sp>
        <p:nvSpPr>
          <p:cNvPr id="6" name="TextBox 5">
            <a:extLst>
              <a:ext uri="{FF2B5EF4-FFF2-40B4-BE49-F238E27FC236}">
                <a16:creationId xmlns:a16="http://schemas.microsoft.com/office/drawing/2014/main" id="{80318567-500D-C4FE-D993-70FFCD79010F}"/>
              </a:ext>
            </a:extLst>
          </p:cNvPr>
          <p:cNvSpPr txBox="1"/>
          <p:nvPr/>
        </p:nvSpPr>
        <p:spPr>
          <a:xfrm>
            <a:off x="7567151" y="3512781"/>
            <a:ext cx="3654679" cy="2246769"/>
          </a:xfrm>
          <a:prstGeom prst="rect">
            <a:avLst/>
          </a:prstGeom>
          <a:noFill/>
        </p:spPr>
        <p:txBody>
          <a:bodyPr wrap="square" rtlCol="0">
            <a:spAutoFit/>
          </a:bodyPr>
          <a:lstStyle/>
          <a:p>
            <a:r>
              <a:rPr lang="en-GB" sz="2800" b="1" dirty="0"/>
              <a:t>If you could fill out the survey now, we would really appreciate it. It should only take 5 minutes. Thank you!!</a:t>
            </a:r>
            <a:endParaRPr lang="en-GB" sz="2800" kern="100" dirty="0">
              <a:latin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89E9E87F-2FB5-764C-33DC-83C695327928}"/>
              </a:ext>
            </a:extLst>
          </p:cNvPr>
          <p:cNvPicPr>
            <a:picLocks noChangeAspect="1"/>
          </p:cNvPicPr>
          <p:nvPr/>
        </p:nvPicPr>
        <p:blipFill>
          <a:blip r:embed="rId7"/>
          <a:stretch>
            <a:fillRect/>
          </a:stretch>
        </p:blipFill>
        <p:spPr>
          <a:xfrm>
            <a:off x="1912955" y="3338286"/>
            <a:ext cx="2266950" cy="2314575"/>
          </a:xfrm>
          <a:prstGeom prst="rect">
            <a:avLst/>
          </a:prstGeom>
        </p:spPr>
      </p:pic>
    </p:spTree>
    <p:extLst>
      <p:ext uri="{BB962C8B-B14F-4D97-AF65-F5344CB8AC3E}">
        <p14:creationId xmlns:p14="http://schemas.microsoft.com/office/powerpoint/2010/main" val="15836730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7CB9C3-5B8F-BB4A-9359-09074A9B2A5D}"/>
              </a:ext>
            </a:extLst>
          </p:cNvPr>
          <p:cNvSpPr txBox="1">
            <a:spLocks/>
          </p:cNvSpPr>
          <p:nvPr/>
        </p:nvSpPr>
        <p:spPr>
          <a:xfrm>
            <a:off x="838200" y="781045"/>
            <a:ext cx="7149662" cy="4084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585857"/>
                </a:solidFill>
                <a:latin typeface="Montserrat" pitchFamily="2" charset="77"/>
              </a:rPr>
              <a:t>Contact &amp; Resources</a:t>
            </a:r>
          </a:p>
        </p:txBody>
      </p:sp>
      <p:pic>
        <p:nvPicPr>
          <p:cNvPr id="10" name="Picture 9">
            <a:extLst>
              <a:ext uri="{FF2B5EF4-FFF2-40B4-BE49-F238E27FC236}">
                <a16:creationId xmlns:a16="http://schemas.microsoft.com/office/drawing/2014/main" id="{44F813BD-48F6-958D-4400-DF4414A6C3AA}"/>
              </a:ext>
            </a:extLst>
          </p:cNvPr>
          <p:cNvPicPr>
            <a:picLocks noChangeAspect="1"/>
          </p:cNvPicPr>
          <p:nvPr/>
        </p:nvPicPr>
        <p:blipFill>
          <a:blip r:embed="rId2"/>
          <a:stretch>
            <a:fillRect/>
          </a:stretch>
        </p:blipFill>
        <p:spPr>
          <a:xfrm>
            <a:off x="8906933" y="524355"/>
            <a:ext cx="2625146" cy="921807"/>
          </a:xfrm>
          <a:prstGeom prst="rect">
            <a:avLst/>
          </a:prstGeom>
        </p:spPr>
      </p:pic>
      <p:pic>
        <p:nvPicPr>
          <p:cNvPr id="11" name="Picture 10">
            <a:extLst>
              <a:ext uri="{FF2B5EF4-FFF2-40B4-BE49-F238E27FC236}">
                <a16:creationId xmlns:a16="http://schemas.microsoft.com/office/drawing/2014/main" id="{4AF08736-DE94-DEB4-2FF6-CF00340CFF05}"/>
              </a:ext>
            </a:extLst>
          </p:cNvPr>
          <p:cNvPicPr>
            <a:picLocks noChangeAspect="1"/>
          </p:cNvPicPr>
          <p:nvPr/>
        </p:nvPicPr>
        <p:blipFill>
          <a:blip r:embed="rId3"/>
          <a:stretch>
            <a:fillRect/>
          </a:stretch>
        </p:blipFill>
        <p:spPr>
          <a:xfrm flipV="1">
            <a:off x="0" y="1446162"/>
            <a:ext cx="4179905" cy="45719"/>
          </a:xfrm>
          <a:prstGeom prst="rect">
            <a:avLst/>
          </a:prstGeom>
        </p:spPr>
      </p:pic>
      <p:pic>
        <p:nvPicPr>
          <p:cNvPr id="12" name="Picture 11">
            <a:extLst>
              <a:ext uri="{FF2B5EF4-FFF2-40B4-BE49-F238E27FC236}">
                <a16:creationId xmlns:a16="http://schemas.microsoft.com/office/drawing/2014/main" id="{2A64A867-DB7D-CEC0-B176-3156950375F0}"/>
              </a:ext>
            </a:extLst>
          </p:cNvPr>
          <p:cNvPicPr>
            <a:picLocks noChangeAspect="1"/>
          </p:cNvPicPr>
          <p:nvPr/>
        </p:nvPicPr>
        <p:blipFill>
          <a:blip r:embed="rId4"/>
          <a:stretch>
            <a:fillRect/>
          </a:stretch>
        </p:blipFill>
        <p:spPr>
          <a:xfrm>
            <a:off x="-80871" y="6737884"/>
            <a:ext cx="12325088" cy="157438"/>
          </a:xfrm>
          <a:prstGeom prst="rect">
            <a:avLst/>
          </a:prstGeom>
        </p:spPr>
      </p:pic>
      <p:sp>
        <p:nvSpPr>
          <p:cNvPr id="2" name="TextBox 1">
            <a:extLst>
              <a:ext uri="{FF2B5EF4-FFF2-40B4-BE49-F238E27FC236}">
                <a16:creationId xmlns:a16="http://schemas.microsoft.com/office/drawing/2014/main" id="{DCFC77D1-0543-E136-1FF0-2DEB49C37384}"/>
              </a:ext>
            </a:extLst>
          </p:cNvPr>
          <p:cNvSpPr txBox="1"/>
          <p:nvPr/>
        </p:nvSpPr>
        <p:spPr>
          <a:xfrm>
            <a:off x="0" y="1446028"/>
            <a:ext cx="11961628" cy="1929503"/>
          </a:xfrm>
          <a:prstGeom prst="rect">
            <a:avLst/>
          </a:prstGeom>
          <a:noFill/>
        </p:spPr>
        <p:txBody>
          <a:bodyPr wrap="square" rtlCol="0">
            <a:spAutoFit/>
          </a:bodyPr>
          <a:lstStyle/>
          <a:p>
            <a:pPr>
              <a:lnSpc>
                <a:spcPct val="107000"/>
              </a:lnSpc>
              <a:spcAft>
                <a:spcPts val="800"/>
              </a:spcAft>
            </a:pP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000" kern="100" dirty="0">
                <a:effectLst/>
                <a:latin typeface="Calibri" panose="020F0502020204030204" pitchFamily="34" charset="0"/>
                <a:ea typeface="Calibri" panose="020F0502020204030204" pitchFamily="34" charset="0"/>
                <a:cs typeface="Times New Roman" panose="02020603050405020304" pitchFamily="18" charset="0"/>
              </a:rPr>
              <a:t>We really hope you enjoyed this training and found it useful. Please feel free to reach out with any questions. You can contact me with feedback and/or questions on </a:t>
            </a:r>
            <a:r>
              <a:rPr lang="en-GB" sz="2000" b="1"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amy.makawana1@nhs.net</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000" b="1" kern="100" dirty="0">
                <a:effectLst/>
                <a:latin typeface="Calibri" panose="020F0502020204030204" pitchFamily="34" charset="0"/>
                <a:ea typeface="Calibri" panose="020F0502020204030204" pitchFamily="34" charset="0"/>
                <a:cs typeface="Times New Roman" panose="02020603050405020304" pitchFamily="18" charset="0"/>
              </a:rPr>
              <a:t>There is a comprehensive list of resources available in the Statistics Training Notes Word document available via the GitHub page</a:t>
            </a:r>
            <a:r>
              <a:rPr lang="en-GB" sz="2000" kern="100" dirty="0">
                <a:effectLst/>
                <a:latin typeface="Calibri" panose="020F0502020204030204" pitchFamily="34" charset="0"/>
                <a:ea typeface="Calibri" panose="020F0502020204030204" pitchFamily="34" charset="0"/>
                <a:cs typeface="Times New Roman" panose="02020603050405020304" pitchFamily="18" charset="0"/>
              </a:rPr>
              <a:t>:</a:t>
            </a:r>
          </a:p>
        </p:txBody>
      </p:sp>
      <p:pic>
        <p:nvPicPr>
          <p:cNvPr id="3" name="Picture 2">
            <a:extLst>
              <a:ext uri="{FF2B5EF4-FFF2-40B4-BE49-F238E27FC236}">
                <a16:creationId xmlns:a16="http://schemas.microsoft.com/office/drawing/2014/main" id="{858725FC-D8CE-C337-3CDC-2BAA3A13CD0C}"/>
              </a:ext>
            </a:extLst>
          </p:cNvPr>
          <p:cNvPicPr>
            <a:picLocks noChangeAspect="1"/>
          </p:cNvPicPr>
          <p:nvPr/>
        </p:nvPicPr>
        <p:blipFill>
          <a:blip r:embed="rId6"/>
          <a:stretch>
            <a:fillRect/>
          </a:stretch>
        </p:blipFill>
        <p:spPr>
          <a:xfrm>
            <a:off x="225422" y="3865709"/>
            <a:ext cx="2391438" cy="2371756"/>
          </a:xfrm>
          <a:prstGeom prst="rect">
            <a:avLst/>
          </a:prstGeom>
        </p:spPr>
      </p:pic>
      <p:pic>
        <p:nvPicPr>
          <p:cNvPr id="1026" name="Picture 2" descr="Curve Arrow Pointing Left - Free arrows ...">
            <a:extLst>
              <a:ext uri="{FF2B5EF4-FFF2-40B4-BE49-F238E27FC236}">
                <a16:creationId xmlns:a16="http://schemas.microsoft.com/office/drawing/2014/main" id="{7BC9F1FB-11FF-0DC0-B56E-CE90CBCDDFA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599319">
            <a:off x="2831211" y="5090905"/>
            <a:ext cx="795712" cy="7957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D0ECC9C-D522-08CC-AA95-230EF5EFB5E1}"/>
              </a:ext>
            </a:extLst>
          </p:cNvPr>
          <p:cNvSpPr txBox="1"/>
          <p:nvPr/>
        </p:nvSpPr>
        <p:spPr>
          <a:xfrm>
            <a:off x="3229067" y="4642105"/>
            <a:ext cx="2743200" cy="646331"/>
          </a:xfrm>
          <a:prstGeom prst="rect">
            <a:avLst/>
          </a:prstGeom>
          <a:noFill/>
        </p:spPr>
        <p:txBody>
          <a:bodyPr wrap="square" rtlCol="0">
            <a:spAutoFit/>
          </a:bodyPr>
          <a:lstStyle/>
          <a:p>
            <a:r>
              <a:rPr lang="en-GB" b="1" dirty="0"/>
              <a:t>The NNICB Stats Training </a:t>
            </a:r>
            <a:r>
              <a:rPr lang="en-GB" b="1" dirty="0" err="1"/>
              <a:t>Github</a:t>
            </a:r>
            <a:r>
              <a:rPr lang="en-GB" b="1" dirty="0"/>
              <a:t> page!</a:t>
            </a:r>
          </a:p>
        </p:txBody>
      </p:sp>
      <p:sp>
        <p:nvSpPr>
          <p:cNvPr id="6" name="TextBox 5">
            <a:extLst>
              <a:ext uri="{FF2B5EF4-FFF2-40B4-BE49-F238E27FC236}">
                <a16:creationId xmlns:a16="http://schemas.microsoft.com/office/drawing/2014/main" id="{80318567-500D-C4FE-D993-70FFCD79010F}"/>
              </a:ext>
            </a:extLst>
          </p:cNvPr>
          <p:cNvSpPr txBox="1"/>
          <p:nvPr/>
        </p:nvSpPr>
        <p:spPr>
          <a:xfrm>
            <a:off x="6507126" y="3439033"/>
            <a:ext cx="5454502" cy="3139321"/>
          </a:xfrm>
          <a:prstGeom prst="rect">
            <a:avLst/>
          </a:prstGeom>
          <a:noFill/>
        </p:spPr>
        <p:txBody>
          <a:bodyPr wrap="square" rtlCol="0">
            <a:spAutoFit/>
          </a:bodyPr>
          <a:lstStyle/>
          <a:p>
            <a:r>
              <a:rPr lang="en-GB" b="1" dirty="0"/>
              <a:t>A Reminder of Resources Available from this Training Session:</a:t>
            </a:r>
          </a:p>
          <a:p>
            <a:endParaRPr lang="en-GB" b="1" dirty="0"/>
          </a:p>
          <a:p>
            <a:pPr marL="285750" indent="-285750">
              <a:buFont typeface="Arial" panose="020B0604020202020204" pitchFamily="34" charset="0"/>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Statistics Training Notes Word document</a:t>
            </a:r>
          </a:p>
          <a:p>
            <a:pPr marL="285750" indent="-285750">
              <a:buFont typeface="Arial" panose="020B0604020202020204" pitchFamily="34" charset="0"/>
              <a:buChar char="•"/>
            </a:pPr>
            <a:r>
              <a:rPr lang="en-GB" kern="100" dirty="0">
                <a:latin typeface="Calibri" panose="020F0502020204030204" pitchFamily="34" charset="0"/>
                <a:cs typeface="Times New Roman" panose="02020603050405020304" pitchFamily="18" charset="0"/>
              </a:rPr>
              <a:t>This PowerPoint</a:t>
            </a:r>
          </a:p>
          <a:p>
            <a:pPr marL="285750" indent="-285750">
              <a:buFont typeface="Arial" panose="020B0604020202020204" pitchFamily="34" charset="0"/>
              <a:buChar char="•"/>
            </a:pPr>
            <a:r>
              <a:rPr lang="en-GB" kern="100" dirty="0">
                <a:latin typeface="Calibri" panose="020F0502020204030204" pitchFamily="34" charset="0"/>
                <a:cs typeface="Times New Roman" panose="02020603050405020304" pitchFamily="18" charset="0"/>
              </a:rPr>
              <a:t>Data for Statistics Training NNICB  Excel Document:</a:t>
            </a:r>
          </a:p>
          <a:p>
            <a:pPr marL="742950" lvl="1" indent="-285750">
              <a:buFont typeface="Arial" panose="020B0604020202020204" pitchFamily="34" charset="0"/>
              <a:buChar char="•"/>
            </a:pPr>
            <a:r>
              <a:rPr lang="en-GB" kern="100" dirty="0">
                <a:latin typeface="Calibri" panose="020F0502020204030204" pitchFamily="34" charset="0"/>
                <a:cs typeface="Times New Roman" panose="02020603050405020304" pitchFamily="18" charset="0"/>
              </a:rPr>
              <a:t>Data for both R and Excel </a:t>
            </a:r>
            <a:r>
              <a:rPr lang="en-GB" kern="100" dirty="0" err="1">
                <a:latin typeface="Calibri" panose="020F0502020204030204" pitchFamily="34" charset="0"/>
                <a:cs typeface="Times New Roman" panose="02020603050405020304" pitchFamily="18" charset="0"/>
              </a:rPr>
              <a:t>practicals</a:t>
            </a:r>
            <a:endParaRPr lang="en-GB" kern="100" dirty="0">
              <a:latin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pPr>
            <a:r>
              <a:rPr lang="en-GB" kern="100" dirty="0">
                <a:latin typeface="Calibri" panose="020F0502020204030204" pitchFamily="34" charset="0"/>
                <a:cs typeface="Times New Roman" panose="02020603050405020304" pitchFamily="18" charset="0"/>
              </a:rPr>
              <a:t>Excel model answers</a:t>
            </a:r>
          </a:p>
          <a:p>
            <a:pPr marL="742950" lvl="1" indent="-285750">
              <a:buFont typeface="Arial" panose="020B0604020202020204" pitchFamily="34" charset="0"/>
              <a:buChar char="•"/>
            </a:pPr>
            <a:r>
              <a:rPr lang="en-GB" kern="100" dirty="0">
                <a:latin typeface="Calibri" panose="020F0502020204030204" pitchFamily="34" charset="0"/>
                <a:cs typeface="Times New Roman" panose="02020603050405020304" pitchFamily="18" charset="0"/>
              </a:rPr>
              <a:t>Excel questions &amp; tasks answers</a:t>
            </a:r>
          </a:p>
          <a:p>
            <a:pPr marL="285750" indent="-285750">
              <a:buFont typeface="Arial" panose="020B0604020202020204" pitchFamily="34" charset="0"/>
              <a:buChar char="•"/>
            </a:pPr>
            <a:r>
              <a:rPr lang="en-GB" kern="100" dirty="0">
                <a:latin typeface="Calibri" panose="020F0502020204030204" pitchFamily="34" charset="0"/>
                <a:cs typeface="Times New Roman" panose="02020603050405020304" pitchFamily="18" charset="0"/>
              </a:rPr>
              <a:t>Statistics Training Practical R file </a:t>
            </a:r>
          </a:p>
          <a:p>
            <a:pPr marL="285750" indent="-285750">
              <a:buFont typeface="Arial" panose="020B0604020202020204" pitchFamily="34" charset="0"/>
              <a:buChar char="•"/>
            </a:pPr>
            <a:r>
              <a:rPr lang="en-GB" kern="100" dirty="0">
                <a:latin typeface="Calibri" panose="020F0502020204030204" pitchFamily="34" charset="0"/>
                <a:cs typeface="Times New Roman" panose="02020603050405020304" pitchFamily="18" charset="0"/>
              </a:rPr>
              <a:t>Statistics Training Answers R file</a:t>
            </a:r>
          </a:p>
        </p:txBody>
      </p:sp>
    </p:spTree>
    <p:extLst>
      <p:ext uri="{BB962C8B-B14F-4D97-AF65-F5344CB8AC3E}">
        <p14:creationId xmlns:p14="http://schemas.microsoft.com/office/powerpoint/2010/main" val="4226446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7CB9C3-5B8F-BB4A-9359-09074A9B2A5D}"/>
              </a:ext>
            </a:extLst>
          </p:cNvPr>
          <p:cNvSpPr txBox="1">
            <a:spLocks/>
          </p:cNvSpPr>
          <p:nvPr/>
        </p:nvSpPr>
        <p:spPr>
          <a:xfrm>
            <a:off x="838200" y="781045"/>
            <a:ext cx="7149662" cy="4084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585857"/>
                </a:solidFill>
                <a:latin typeface="Montserrat" pitchFamily="2" charset="77"/>
              </a:rPr>
              <a:t>Discrete &amp; Continuous Data</a:t>
            </a:r>
          </a:p>
        </p:txBody>
      </p:sp>
      <p:pic>
        <p:nvPicPr>
          <p:cNvPr id="10" name="Picture 9">
            <a:extLst>
              <a:ext uri="{FF2B5EF4-FFF2-40B4-BE49-F238E27FC236}">
                <a16:creationId xmlns:a16="http://schemas.microsoft.com/office/drawing/2014/main" id="{44F813BD-48F6-958D-4400-DF4414A6C3AA}"/>
              </a:ext>
            </a:extLst>
          </p:cNvPr>
          <p:cNvPicPr>
            <a:picLocks noChangeAspect="1"/>
          </p:cNvPicPr>
          <p:nvPr/>
        </p:nvPicPr>
        <p:blipFill>
          <a:blip r:embed="rId2"/>
          <a:stretch>
            <a:fillRect/>
          </a:stretch>
        </p:blipFill>
        <p:spPr>
          <a:xfrm>
            <a:off x="8906933" y="524355"/>
            <a:ext cx="2625146" cy="921807"/>
          </a:xfrm>
          <a:prstGeom prst="rect">
            <a:avLst/>
          </a:prstGeom>
        </p:spPr>
      </p:pic>
      <p:pic>
        <p:nvPicPr>
          <p:cNvPr id="11" name="Picture 10">
            <a:extLst>
              <a:ext uri="{FF2B5EF4-FFF2-40B4-BE49-F238E27FC236}">
                <a16:creationId xmlns:a16="http://schemas.microsoft.com/office/drawing/2014/main" id="{4AF08736-DE94-DEB4-2FF6-CF00340CFF05}"/>
              </a:ext>
            </a:extLst>
          </p:cNvPr>
          <p:cNvPicPr>
            <a:picLocks noChangeAspect="1"/>
          </p:cNvPicPr>
          <p:nvPr/>
        </p:nvPicPr>
        <p:blipFill>
          <a:blip r:embed="rId3"/>
          <a:stretch>
            <a:fillRect/>
          </a:stretch>
        </p:blipFill>
        <p:spPr>
          <a:xfrm flipV="1">
            <a:off x="0" y="1446162"/>
            <a:ext cx="4179905" cy="45719"/>
          </a:xfrm>
          <a:prstGeom prst="rect">
            <a:avLst/>
          </a:prstGeom>
        </p:spPr>
      </p:pic>
      <p:pic>
        <p:nvPicPr>
          <p:cNvPr id="12" name="Picture 11">
            <a:extLst>
              <a:ext uri="{FF2B5EF4-FFF2-40B4-BE49-F238E27FC236}">
                <a16:creationId xmlns:a16="http://schemas.microsoft.com/office/drawing/2014/main" id="{2A64A867-DB7D-CEC0-B176-3156950375F0}"/>
              </a:ext>
            </a:extLst>
          </p:cNvPr>
          <p:cNvPicPr>
            <a:picLocks noChangeAspect="1"/>
          </p:cNvPicPr>
          <p:nvPr/>
        </p:nvPicPr>
        <p:blipFill>
          <a:blip r:embed="rId4"/>
          <a:stretch>
            <a:fillRect/>
          </a:stretch>
        </p:blipFill>
        <p:spPr>
          <a:xfrm>
            <a:off x="-80871" y="6737884"/>
            <a:ext cx="12325088" cy="157438"/>
          </a:xfrm>
          <a:prstGeom prst="rect">
            <a:avLst/>
          </a:prstGeom>
        </p:spPr>
      </p:pic>
      <p:grpSp>
        <p:nvGrpSpPr>
          <p:cNvPr id="2" name="Group 1">
            <a:extLst>
              <a:ext uri="{FF2B5EF4-FFF2-40B4-BE49-F238E27FC236}">
                <a16:creationId xmlns:a16="http://schemas.microsoft.com/office/drawing/2014/main" id="{653A75F3-6D3F-2D72-9A3E-2D2E4B7F535C}"/>
              </a:ext>
            </a:extLst>
          </p:cNvPr>
          <p:cNvGrpSpPr/>
          <p:nvPr/>
        </p:nvGrpSpPr>
        <p:grpSpPr>
          <a:xfrm>
            <a:off x="7129822" y="1801845"/>
            <a:ext cx="2470559" cy="755009"/>
            <a:chOff x="5939405" y="1929468"/>
            <a:chExt cx="2470559" cy="755009"/>
          </a:xfrm>
        </p:grpSpPr>
        <p:sp>
          <p:nvSpPr>
            <p:cNvPr id="3" name="Rectangle: Rounded Corners 2">
              <a:extLst>
                <a:ext uri="{FF2B5EF4-FFF2-40B4-BE49-F238E27FC236}">
                  <a16:creationId xmlns:a16="http://schemas.microsoft.com/office/drawing/2014/main" id="{14A326CA-0EF8-067A-9313-DFAC910F7676}"/>
                </a:ext>
              </a:extLst>
            </p:cNvPr>
            <p:cNvSpPr>
              <a:spLocks/>
            </p:cNvSpPr>
            <p:nvPr/>
          </p:nvSpPr>
          <p:spPr>
            <a:xfrm>
              <a:off x="5939405" y="1929468"/>
              <a:ext cx="2265028" cy="755009"/>
            </a:xfrm>
            <a:prstGeom prst="roundRect">
              <a:avLst/>
            </a:prstGeom>
            <a:solidFill>
              <a:srgbClr val="F1ADAD"/>
            </a:solidFill>
            <a:ln>
              <a:solidFill>
                <a:srgbClr val="FF050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9FA0CBB6-A5A6-D14C-D8EB-37408DDEE41B}"/>
                </a:ext>
              </a:extLst>
            </p:cNvPr>
            <p:cNvSpPr txBox="1"/>
            <p:nvPr/>
          </p:nvSpPr>
          <p:spPr>
            <a:xfrm>
              <a:off x="6363050" y="2076139"/>
              <a:ext cx="2046914" cy="461665"/>
            </a:xfrm>
            <a:prstGeom prst="rect">
              <a:avLst/>
            </a:prstGeom>
            <a:noFill/>
          </p:spPr>
          <p:txBody>
            <a:bodyPr wrap="square" rtlCol="0">
              <a:spAutoFit/>
            </a:bodyPr>
            <a:lstStyle/>
            <a:p>
              <a:r>
                <a:rPr lang="en-GB" sz="2400" b="1" dirty="0">
                  <a:solidFill>
                    <a:schemeClr val="bg1"/>
                  </a:solidFill>
                </a:rPr>
                <a:t>DISCRETE</a:t>
              </a:r>
            </a:p>
          </p:txBody>
        </p:sp>
      </p:grpSp>
      <p:grpSp>
        <p:nvGrpSpPr>
          <p:cNvPr id="8" name="Group 7">
            <a:extLst>
              <a:ext uri="{FF2B5EF4-FFF2-40B4-BE49-F238E27FC236}">
                <a16:creationId xmlns:a16="http://schemas.microsoft.com/office/drawing/2014/main" id="{20EB1EF0-5E6F-6ED5-4C16-9C35AE390B1A}"/>
              </a:ext>
            </a:extLst>
          </p:cNvPr>
          <p:cNvGrpSpPr/>
          <p:nvPr/>
        </p:nvGrpSpPr>
        <p:grpSpPr>
          <a:xfrm>
            <a:off x="2148003" y="1801845"/>
            <a:ext cx="2265028" cy="755009"/>
            <a:chOff x="1642406" y="1820584"/>
            <a:chExt cx="2265028" cy="755009"/>
          </a:xfrm>
        </p:grpSpPr>
        <p:sp>
          <p:nvSpPr>
            <p:cNvPr id="6" name="Rectangle: Rounded Corners 5">
              <a:extLst>
                <a:ext uri="{FF2B5EF4-FFF2-40B4-BE49-F238E27FC236}">
                  <a16:creationId xmlns:a16="http://schemas.microsoft.com/office/drawing/2014/main" id="{48C46CAF-98AA-2EE3-C4BE-16FA658D1399}"/>
                </a:ext>
              </a:extLst>
            </p:cNvPr>
            <p:cNvSpPr>
              <a:spLocks/>
            </p:cNvSpPr>
            <p:nvPr/>
          </p:nvSpPr>
          <p:spPr>
            <a:xfrm>
              <a:off x="1642406" y="1820584"/>
              <a:ext cx="2265028" cy="755009"/>
            </a:xfrm>
            <a:prstGeom prst="roundRect">
              <a:avLst/>
            </a:prstGeom>
            <a:solidFill>
              <a:srgbClr val="F1ADAD"/>
            </a:solidFill>
            <a:ln>
              <a:solidFill>
                <a:srgbClr val="FF050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2A8966FF-B27B-8773-0A46-4D983A62252A}"/>
                </a:ext>
              </a:extLst>
            </p:cNvPr>
            <p:cNvSpPr txBox="1"/>
            <p:nvPr/>
          </p:nvSpPr>
          <p:spPr>
            <a:xfrm>
              <a:off x="1805424" y="1948518"/>
              <a:ext cx="2046914" cy="461665"/>
            </a:xfrm>
            <a:prstGeom prst="rect">
              <a:avLst/>
            </a:prstGeom>
            <a:noFill/>
          </p:spPr>
          <p:txBody>
            <a:bodyPr wrap="square" rtlCol="0">
              <a:spAutoFit/>
            </a:bodyPr>
            <a:lstStyle/>
            <a:p>
              <a:r>
                <a:rPr lang="en-GB" sz="2400" b="1" dirty="0">
                  <a:solidFill>
                    <a:schemeClr val="bg1"/>
                  </a:solidFill>
                </a:rPr>
                <a:t>CONTINUOUS</a:t>
              </a:r>
            </a:p>
          </p:txBody>
        </p:sp>
      </p:grpSp>
      <p:cxnSp>
        <p:nvCxnSpPr>
          <p:cNvPr id="13" name="Straight Arrow Connector 12">
            <a:extLst>
              <a:ext uri="{FF2B5EF4-FFF2-40B4-BE49-F238E27FC236}">
                <a16:creationId xmlns:a16="http://schemas.microsoft.com/office/drawing/2014/main" id="{E12B6597-A892-F28B-1DCE-F5C7A4A433C0}"/>
              </a:ext>
            </a:extLst>
          </p:cNvPr>
          <p:cNvCxnSpPr>
            <a:cxnSpLocks/>
          </p:cNvCxnSpPr>
          <p:nvPr/>
        </p:nvCxnSpPr>
        <p:spPr>
          <a:xfrm>
            <a:off x="8772525" y="2724150"/>
            <a:ext cx="933450" cy="285750"/>
          </a:xfrm>
          <a:prstGeom prst="straightConnector1">
            <a:avLst/>
          </a:prstGeom>
          <a:ln w="28575">
            <a:solidFill>
              <a:srgbClr val="FF0505"/>
            </a:solidFill>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F25CDE9F-FA7D-4B3B-F14A-4717D1AC8CCE}"/>
              </a:ext>
            </a:extLst>
          </p:cNvPr>
          <p:cNvCxnSpPr>
            <a:cxnSpLocks/>
          </p:cNvCxnSpPr>
          <p:nvPr/>
        </p:nvCxnSpPr>
        <p:spPr>
          <a:xfrm flipH="1">
            <a:off x="6939322" y="2674950"/>
            <a:ext cx="858040" cy="361950"/>
          </a:xfrm>
          <a:prstGeom prst="straightConnector1">
            <a:avLst/>
          </a:prstGeom>
          <a:ln w="28575">
            <a:solidFill>
              <a:srgbClr val="FF0505"/>
            </a:solidFill>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F5BE50E1-CE5C-7FEA-0189-635A8268FE6A}"/>
              </a:ext>
            </a:extLst>
          </p:cNvPr>
          <p:cNvSpPr txBox="1"/>
          <p:nvPr/>
        </p:nvSpPr>
        <p:spPr>
          <a:xfrm>
            <a:off x="9201150" y="3057603"/>
            <a:ext cx="2587187" cy="369332"/>
          </a:xfrm>
          <a:prstGeom prst="rect">
            <a:avLst/>
          </a:prstGeom>
          <a:noFill/>
        </p:spPr>
        <p:txBody>
          <a:bodyPr wrap="square" rtlCol="0">
            <a:spAutoFit/>
          </a:bodyPr>
          <a:lstStyle/>
          <a:p>
            <a:r>
              <a:rPr lang="en-GB" dirty="0"/>
              <a:t>Categorical</a:t>
            </a:r>
          </a:p>
        </p:txBody>
      </p:sp>
      <p:sp>
        <p:nvSpPr>
          <p:cNvPr id="19" name="TextBox 18">
            <a:extLst>
              <a:ext uri="{FF2B5EF4-FFF2-40B4-BE49-F238E27FC236}">
                <a16:creationId xmlns:a16="http://schemas.microsoft.com/office/drawing/2014/main" id="{0AE3C184-590B-AB65-B793-6F804CA5DFB2}"/>
              </a:ext>
            </a:extLst>
          </p:cNvPr>
          <p:cNvSpPr txBox="1"/>
          <p:nvPr/>
        </p:nvSpPr>
        <p:spPr>
          <a:xfrm>
            <a:off x="5675149" y="3095320"/>
            <a:ext cx="2587187" cy="369332"/>
          </a:xfrm>
          <a:prstGeom prst="rect">
            <a:avLst/>
          </a:prstGeom>
          <a:noFill/>
        </p:spPr>
        <p:txBody>
          <a:bodyPr wrap="square" rtlCol="0">
            <a:spAutoFit/>
          </a:bodyPr>
          <a:lstStyle/>
          <a:p>
            <a:r>
              <a:rPr lang="en-GB" dirty="0"/>
              <a:t>Quantitative/Numerical</a:t>
            </a:r>
          </a:p>
        </p:txBody>
      </p:sp>
      <p:cxnSp>
        <p:nvCxnSpPr>
          <p:cNvPr id="20" name="Straight Arrow Connector 19">
            <a:extLst>
              <a:ext uri="{FF2B5EF4-FFF2-40B4-BE49-F238E27FC236}">
                <a16:creationId xmlns:a16="http://schemas.microsoft.com/office/drawing/2014/main" id="{9070E22E-A60D-0B39-56B6-E5366824104F}"/>
              </a:ext>
            </a:extLst>
          </p:cNvPr>
          <p:cNvCxnSpPr>
            <a:cxnSpLocks/>
          </p:cNvCxnSpPr>
          <p:nvPr/>
        </p:nvCxnSpPr>
        <p:spPr>
          <a:xfrm flipH="1">
            <a:off x="6096000" y="3470074"/>
            <a:ext cx="437189" cy="463834"/>
          </a:xfrm>
          <a:prstGeom prst="straightConnector1">
            <a:avLst/>
          </a:prstGeom>
          <a:ln w="28575">
            <a:solidFill>
              <a:srgbClr val="FF0505"/>
            </a:solidFill>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A599D927-B301-85FA-F9B4-58661931A040}"/>
              </a:ext>
            </a:extLst>
          </p:cNvPr>
          <p:cNvCxnSpPr>
            <a:cxnSpLocks/>
          </p:cNvCxnSpPr>
          <p:nvPr/>
        </p:nvCxnSpPr>
        <p:spPr>
          <a:xfrm>
            <a:off x="7193499" y="3457315"/>
            <a:ext cx="493176" cy="451636"/>
          </a:xfrm>
          <a:prstGeom prst="straightConnector1">
            <a:avLst/>
          </a:prstGeom>
          <a:ln w="28575">
            <a:solidFill>
              <a:srgbClr val="FF0505"/>
            </a:solidFill>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1CF03A37-94B8-B23E-69FD-A238500DA086}"/>
              </a:ext>
            </a:extLst>
          </p:cNvPr>
          <p:cNvSpPr txBox="1"/>
          <p:nvPr/>
        </p:nvSpPr>
        <p:spPr>
          <a:xfrm>
            <a:off x="4852900" y="3908951"/>
            <a:ext cx="2587187" cy="646331"/>
          </a:xfrm>
          <a:prstGeom prst="rect">
            <a:avLst/>
          </a:prstGeom>
          <a:noFill/>
        </p:spPr>
        <p:txBody>
          <a:bodyPr wrap="square" rtlCol="0">
            <a:spAutoFit/>
          </a:bodyPr>
          <a:lstStyle/>
          <a:p>
            <a:pPr algn="ctr"/>
            <a:r>
              <a:rPr lang="en-GB" dirty="0"/>
              <a:t>Patients in ED (ED occupancy)</a:t>
            </a:r>
          </a:p>
        </p:txBody>
      </p:sp>
      <p:sp>
        <p:nvSpPr>
          <p:cNvPr id="27" name="TextBox 26">
            <a:extLst>
              <a:ext uri="{FF2B5EF4-FFF2-40B4-BE49-F238E27FC236}">
                <a16:creationId xmlns:a16="http://schemas.microsoft.com/office/drawing/2014/main" id="{2D759171-E06A-614A-8825-63A0B89DEE8D}"/>
              </a:ext>
            </a:extLst>
          </p:cNvPr>
          <p:cNvSpPr txBox="1"/>
          <p:nvPr/>
        </p:nvSpPr>
        <p:spPr>
          <a:xfrm>
            <a:off x="6939322" y="3903529"/>
            <a:ext cx="1878318" cy="646331"/>
          </a:xfrm>
          <a:prstGeom prst="rect">
            <a:avLst/>
          </a:prstGeom>
          <a:noFill/>
        </p:spPr>
        <p:txBody>
          <a:bodyPr wrap="square" rtlCol="0">
            <a:spAutoFit/>
          </a:bodyPr>
          <a:lstStyle/>
          <a:p>
            <a:pPr algn="ctr"/>
            <a:r>
              <a:rPr lang="en-GB" dirty="0"/>
              <a:t>Doctors in a workforce</a:t>
            </a:r>
          </a:p>
        </p:txBody>
      </p:sp>
      <p:cxnSp>
        <p:nvCxnSpPr>
          <p:cNvPr id="28" name="Straight Arrow Connector 27">
            <a:extLst>
              <a:ext uri="{FF2B5EF4-FFF2-40B4-BE49-F238E27FC236}">
                <a16:creationId xmlns:a16="http://schemas.microsoft.com/office/drawing/2014/main" id="{31751EE0-3B7C-6CF9-6DF7-2422399111C7}"/>
              </a:ext>
            </a:extLst>
          </p:cNvPr>
          <p:cNvCxnSpPr>
            <a:cxnSpLocks/>
          </p:cNvCxnSpPr>
          <p:nvPr/>
        </p:nvCxnSpPr>
        <p:spPr>
          <a:xfrm>
            <a:off x="10317699" y="3402946"/>
            <a:ext cx="617001" cy="225818"/>
          </a:xfrm>
          <a:prstGeom prst="straightConnector1">
            <a:avLst/>
          </a:prstGeom>
          <a:ln w="28575">
            <a:solidFill>
              <a:srgbClr val="FF0505"/>
            </a:solidFill>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1686FEAA-F5CA-7A72-7467-916558451850}"/>
              </a:ext>
            </a:extLst>
          </p:cNvPr>
          <p:cNvCxnSpPr>
            <a:cxnSpLocks/>
          </p:cNvCxnSpPr>
          <p:nvPr/>
        </p:nvCxnSpPr>
        <p:spPr>
          <a:xfrm flipH="1">
            <a:off x="9045968" y="3499027"/>
            <a:ext cx="310363" cy="453719"/>
          </a:xfrm>
          <a:prstGeom prst="straightConnector1">
            <a:avLst/>
          </a:prstGeom>
          <a:ln w="28575">
            <a:solidFill>
              <a:srgbClr val="FF0505"/>
            </a:solidFill>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D8791BA3-4360-2E18-A053-8E007A86BF0D}"/>
              </a:ext>
            </a:extLst>
          </p:cNvPr>
          <p:cNvCxnSpPr>
            <a:cxnSpLocks/>
          </p:cNvCxnSpPr>
          <p:nvPr/>
        </p:nvCxnSpPr>
        <p:spPr>
          <a:xfrm>
            <a:off x="9879172" y="3521647"/>
            <a:ext cx="191939" cy="705047"/>
          </a:xfrm>
          <a:prstGeom prst="straightConnector1">
            <a:avLst/>
          </a:prstGeom>
          <a:ln w="28575">
            <a:solidFill>
              <a:srgbClr val="FF0505"/>
            </a:solidFill>
            <a:tailEnd type="triangle"/>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E3CF2B5F-C5F2-A13F-928C-7CB7DF3B60A4}"/>
              </a:ext>
            </a:extLst>
          </p:cNvPr>
          <p:cNvSpPr txBox="1"/>
          <p:nvPr/>
        </p:nvSpPr>
        <p:spPr>
          <a:xfrm>
            <a:off x="8166312" y="3903529"/>
            <a:ext cx="1878318" cy="369332"/>
          </a:xfrm>
          <a:prstGeom prst="rect">
            <a:avLst/>
          </a:prstGeom>
          <a:noFill/>
        </p:spPr>
        <p:txBody>
          <a:bodyPr wrap="square" rtlCol="0">
            <a:spAutoFit/>
          </a:bodyPr>
          <a:lstStyle/>
          <a:p>
            <a:pPr algn="ctr"/>
            <a:r>
              <a:rPr lang="en-GB" dirty="0"/>
              <a:t>Ethnicity</a:t>
            </a:r>
          </a:p>
        </p:txBody>
      </p:sp>
      <p:sp>
        <p:nvSpPr>
          <p:cNvPr id="36" name="TextBox 35">
            <a:extLst>
              <a:ext uri="{FF2B5EF4-FFF2-40B4-BE49-F238E27FC236}">
                <a16:creationId xmlns:a16="http://schemas.microsoft.com/office/drawing/2014/main" id="{79FECB85-D37C-C186-F3E5-E1F6B5BD71AE}"/>
              </a:ext>
            </a:extLst>
          </p:cNvPr>
          <p:cNvSpPr txBox="1"/>
          <p:nvPr/>
        </p:nvSpPr>
        <p:spPr>
          <a:xfrm>
            <a:off x="9213141" y="4228160"/>
            <a:ext cx="1878318" cy="923330"/>
          </a:xfrm>
          <a:prstGeom prst="rect">
            <a:avLst/>
          </a:prstGeom>
          <a:noFill/>
        </p:spPr>
        <p:txBody>
          <a:bodyPr wrap="square" rtlCol="0">
            <a:spAutoFit/>
          </a:bodyPr>
          <a:lstStyle/>
          <a:p>
            <a:pPr algn="ctr"/>
            <a:r>
              <a:rPr lang="en-GB" dirty="0"/>
              <a:t>Binary (e.g. has disease, does not have disease)</a:t>
            </a:r>
          </a:p>
        </p:txBody>
      </p:sp>
      <p:sp>
        <p:nvSpPr>
          <p:cNvPr id="37" name="TextBox 36">
            <a:extLst>
              <a:ext uri="{FF2B5EF4-FFF2-40B4-BE49-F238E27FC236}">
                <a16:creationId xmlns:a16="http://schemas.microsoft.com/office/drawing/2014/main" id="{A30FBBB2-FFDB-7C41-46CA-E8AFEE9BD363}"/>
              </a:ext>
            </a:extLst>
          </p:cNvPr>
          <p:cNvSpPr txBox="1"/>
          <p:nvPr/>
        </p:nvSpPr>
        <p:spPr>
          <a:xfrm>
            <a:off x="10317699" y="3604775"/>
            <a:ext cx="1878318" cy="369332"/>
          </a:xfrm>
          <a:prstGeom prst="rect">
            <a:avLst/>
          </a:prstGeom>
          <a:noFill/>
        </p:spPr>
        <p:txBody>
          <a:bodyPr wrap="square" rtlCol="0">
            <a:spAutoFit/>
          </a:bodyPr>
          <a:lstStyle/>
          <a:p>
            <a:pPr algn="ctr"/>
            <a:r>
              <a:rPr lang="en-GB" dirty="0"/>
              <a:t>Pain rating scale</a:t>
            </a:r>
          </a:p>
        </p:txBody>
      </p:sp>
      <p:cxnSp>
        <p:nvCxnSpPr>
          <p:cNvPr id="41" name="Straight Connector 40">
            <a:extLst>
              <a:ext uri="{FF2B5EF4-FFF2-40B4-BE49-F238E27FC236}">
                <a16:creationId xmlns:a16="http://schemas.microsoft.com/office/drawing/2014/main" id="{268513E8-5F42-E53D-DAA8-C253ABDF11A1}"/>
              </a:ext>
            </a:extLst>
          </p:cNvPr>
          <p:cNvCxnSpPr>
            <a:cxnSpLocks/>
          </p:cNvCxnSpPr>
          <p:nvPr/>
        </p:nvCxnSpPr>
        <p:spPr>
          <a:xfrm>
            <a:off x="2148003" y="2971800"/>
            <a:ext cx="220993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8C1E7CD-C219-9689-A92B-BE2137726705}"/>
              </a:ext>
            </a:extLst>
          </p:cNvPr>
          <p:cNvCxnSpPr/>
          <p:nvPr/>
        </p:nvCxnSpPr>
        <p:spPr>
          <a:xfrm flipV="1">
            <a:off x="2148003" y="2655900"/>
            <a:ext cx="0" cy="315900"/>
          </a:xfrm>
          <a:prstGeom prst="line">
            <a:avLst/>
          </a:prstGeom>
          <a:ln w="28575">
            <a:solidFill>
              <a:srgbClr val="FF0505"/>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3CD120A-DA4C-D760-77E6-06A7DF776A22}"/>
              </a:ext>
            </a:extLst>
          </p:cNvPr>
          <p:cNvCxnSpPr/>
          <p:nvPr/>
        </p:nvCxnSpPr>
        <p:spPr>
          <a:xfrm flipV="1">
            <a:off x="4357803" y="2665425"/>
            <a:ext cx="0" cy="315900"/>
          </a:xfrm>
          <a:prstGeom prst="line">
            <a:avLst/>
          </a:prstGeom>
          <a:ln w="28575">
            <a:solidFill>
              <a:srgbClr val="FF0505"/>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2A10973-28D0-CC57-4AE9-6643C0C48E19}"/>
              </a:ext>
            </a:extLst>
          </p:cNvPr>
          <p:cNvCxnSpPr>
            <a:cxnSpLocks/>
          </p:cNvCxnSpPr>
          <p:nvPr/>
        </p:nvCxnSpPr>
        <p:spPr>
          <a:xfrm>
            <a:off x="3220382" y="2965661"/>
            <a:ext cx="0" cy="314708"/>
          </a:xfrm>
          <a:prstGeom prst="straightConnector1">
            <a:avLst/>
          </a:prstGeom>
          <a:ln w="28575">
            <a:solidFill>
              <a:srgbClr val="FF0505"/>
            </a:solidFill>
            <a:tailEnd type="triangle"/>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2DC0C152-DE77-305A-D783-E0801CBDD286}"/>
              </a:ext>
            </a:extLst>
          </p:cNvPr>
          <p:cNvSpPr txBox="1"/>
          <p:nvPr/>
        </p:nvSpPr>
        <p:spPr>
          <a:xfrm>
            <a:off x="2083218" y="3237934"/>
            <a:ext cx="2587187" cy="369332"/>
          </a:xfrm>
          <a:prstGeom prst="rect">
            <a:avLst/>
          </a:prstGeom>
          <a:noFill/>
        </p:spPr>
        <p:txBody>
          <a:bodyPr wrap="square" rtlCol="0">
            <a:spAutoFit/>
          </a:bodyPr>
          <a:lstStyle/>
          <a:p>
            <a:r>
              <a:rPr lang="en-GB" dirty="0"/>
              <a:t>Quantitative/Numerical</a:t>
            </a:r>
          </a:p>
        </p:txBody>
      </p:sp>
      <p:cxnSp>
        <p:nvCxnSpPr>
          <p:cNvPr id="50" name="Straight Arrow Connector 49">
            <a:extLst>
              <a:ext uri="{FF2B5EF4-FFF2-40B4-BE49-F238E27FC236}">
                <a16:creationId xmlns:a16="http://schemas.microsoft.com/office/drawing/2014/main" id="{12319975-1DF7-EB73-3538-7E0493D7F38F}"/>
              </a:ext>
            </a:extLst>
          </p:cNvPr>
          <p:cNvCxnSpPr>
            <a:cxnSpLocks/>
          </p:cNvCxnSpPr>
          <p:nvPr/>
        </p:nvCxnSpPr>
        <p:spPr>
          <a:xfrm>
            <a:off x="3868198" y="3584247"/>
            <a:ext cx="489605" cy="349661"/>
          </a:xfrm>
          <a:prstGeom prst="straightConnector1">
            <a:avLst/>
          </a:prstGeom>
          <a:ln w="28575">
            <a:solidFill>
              <a:srgbClr val="FF0505"/>
            </a:solidFill>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4C5AA2EC-7CDD-43F1-2848-87E08D7E7791}"/>
              </a:ext>
            </a:extLst>
          </p:cNvPr>
          <p:cNvCxnSpPr>
            <a:cxnSpLocks/>
          </p:cNvCxnSpPr>
          <p:nvPr/>
        </p:nvCxnSpPr>
        <p:spPr>
          <a:xfrm flipH="1">
            <a:off x="1869985" y="3604663"/>
            <a:ext cx="438527" cy="317916"/>
          </a:xfrm>
          <a:prstGeom prst="straightConnector1">
            <a:avLst/>
          </a:prstGeom>
          <a:ln w="28575">
            <a:solidFill>
              <a:srgbClr val="FF0505"/>
            </a:solidFill>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9AADF91C-0219-FBB7-A7BE-2E42F14D2D54}"/>
              </a:ext>
            </a:extLst>
          </p:cNvPr>
          <p:cNvCxnSpPr>
            <a:cxnSpLocks/>
          </p:cNvCxnSpPr>
          <p:nvPr/>
        </p:nvCxnSpPr>
        <p:spPr>
          <a:xfrm>
            <a:off x="3171802" y="3616416"/>
            <a:ext cx="0" cy="861591"/>
          </a:xfrm>
          <a:prstGeom prst="straightConnector1">
            <a:avLst/>
          </a:prstGeom>
          <a:ln w="28575">
            <a:solidFill>
              <a:srgbClr val="FF0505"/>
            </a:solidFill>
            <a:tailEnd type="triangle"/>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2F382B77-31AC-8D73-CEAD-DCE3AF84584F}"/>
              </a:ext>
            </a:extLst>
          </p:cNvPr>
          <p:cNvSpPr txBox="1"/>
          <p:nvPr/>
        </p:nvSpPr>
        <p:spPr>
          <a:xfrm>
            <a:off x="877629" y="3996923"/>
            <a:ext cx="1878318" cy="646331"/>
          </a:xfrm>
          <a:prstGeom prst="rect">
            <a:avLst/>
          </a:prstGeom>
          <a:noFill/>
        </p:spPr>
        <p:txBody>
          <a:bodyPr wrap="square" rtlCol="0">
            <a:spAutoFit/>
          </a:bodyPr>
          <a:lstStyle/>
          <a:p>
            <a:pPr algn="ctr"/>
            <a:r>
              <a:rPr lang="en-GB" dirty="0"/>
              <a:t>Length of stay (LOS)</a:t>
            </a:r>
          </a:p>
        </p:txBody>
      </p:sp>
      <p:sp>
        <p:nvSpPr>
          <p:cNvPr id="54" name="TextBox 53">
            <a:extLst>
              <a:ext uri="{FF2B5EF4-FFF2-40B4-BE49-F238E27FC236}">
                <a16:creationId xmlns:a16="http://schemas.microsoft.com/office/drawing/2014/main" id="{8F903F1F-CA54-E025-1F0D-6C7260309E35}"/>
              </a:ext>
            </a:extLst>
          </p:cNvPr>
          <p:cNvSpPr txBox="1"/>
          <p:nvPr/>
        </p:nvSpPr>
        <p:spPr>
          <a:xfrm>
            <a:off x="2277882" y="4485176"/>
            <a:ext cx="1878318" cy="646331"/>
          </a:xfrm>
          <a:prstGeom prst="rect">
            <a:avLst/>
          </a:prstGeom>
          <a:noFill/>
        </p:spPr>
        <p:txBody>
          <a:bodyPr wrap="square" rtlCol="0">
            <a:spAutoFit/>
          </a:bodyPr>
          <a:lstStyle/>
          <a:p>
            <a:pPr algn="ctr"/>
            <a:r>
              <a:rPr lang="en-GB" dirty="0"/>
              <a:t>Ambulance handover time</a:t>
            </a:r>
          </a:p>
        </p:txBody>
      </p:sp>
      <p:sp>
        <p:nvSpPr>
          <p:cNvPr id="55" name="TextBox 54">
            <a:extLst>
              <a:ext uri="{FF2B5EF4-FFF2-40B4-BE49-F238E27FC236}">
                <a16:creationId xmlns:a16="http://schemas.microsoft.com/office/drawing/2014/main" id="{6D6C761A-4D09-2812-E19C-D70A18585327}"/>
              </a:ext>
            </a:extLst>
          </p:cNvPr>
          <p:cNvSpPr txBox="1"/>
          <p:nvPr/>
        </p:nvSpPr>
        <p:spPr>
          <a:xfrm>
            <a:off x="3832552" y="3948818"/>
            <a:ext cx="1294248" cy="646331"/>
          </a:xfrm>
          <a:prstGeom prst="rect">
            <a:avLst/>
          </a:prstGeom>
          <a:noFill/>
        </p:spPr>
        <p:txBody>
          <a:bodyPr wrap="square" rtlCol="0">
            <a:spAutoFit/>
          </a:bodyPr>
          <a:lstStyle/>
          <a:p>
            <a:pPr algn="ctr"/>
            <a:r>
              <a:rPr lang="en-GB" dirty="0"/>
              <a:t>Birth weight</a:t>
            </a:r>
          </a:p>
        </p:txBody>
      </p:sp>
      <p:cxnSp>
        <p:nvCxnSpPr>
          <p:cNvPr id="60" name="Straight Arrow Connector 59">
            <a:extLst>
              <a:ext uri="{FF2B5EF4-FFF2-40B4-BE49-F238E27FC236}">
                <a16:creationId xmlns:a16="http://schemas.microsoft.com/office/drawing/2014/main" id="{B94B1D5C-C978-8D4F-0DE2-C732870BAC40}"/>
              </a:ext>
            </a:extLst>
          </p:cNvPr>
          <p:cNvCxnSpPr/>
          <p:nvPr/>
        </p:nvCxnSpPr>
        <p:spPr>
          <a:xfrm flipV="1">
            <a:off x="7129822" y="4595149"/>
            <a:ext cx="0" cy="130082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7E45320-775E-3BC0-4934-F774EE2A71AD}"/>
              </a:ext>
            </a:extLst>
          </p:cNvPr>
          <p:cNvCxnSpPr>
            <a:cxnSpLocks/>
          </p:cNvCxnSpPr>
          <p:nvPr/>
        </p:nvCxnSpPr>
        <p:spPr>
          <a:xfrm>
            <a:off x="1869985" y="5886450"/>
            <a:ext cx="526936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E2A2E74-82C9-06F0-0333-5C1ADA08B027}"/>
              </a:ext>
            </a:extLst>
          </p:cNvPr>
          <p:cNvCxnSpPr>
            <a:cxnSpLocks/>
          </p:cNvCxnSpPr>
          <p:nvPr/>
        </p:nvCxnSpPr>
        <p:spPr>
          <a:xfrm flipH="1" flipV="1">
            <a:off x="1869985" y="4808341"/>
            <a:ext cx="4878" cy="1087634"/>
          </a:xfrm>
          <a:prstGeom prst="line">
            <a:avLst/>
          </a:prstGeom>
          <a:ln w="28575">
            <a:solidFill>
              <a:srgbClr val="FF0505"/>
            </a:solidFill>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A18952D9-AB80-D6DD-CACB-10CEB1D26264}"/>
              </a:ext>
            </a:extLst>
          </p:cNvPr>
          <p:cNvSpPr/>
          <p:nvPr/>
        </p:nvSpPr>
        <p:spPr>
          <a:xfrm>
            <a:off x="940217" y="3942223"/>
            <a:ext cx="1778626" cy="692245"/>
          </a:xfrm>
          <a:prstGeom prst="ellipse">
            <a:avLst/>
          </a:prstGeom>
          <a:noFill/>
          <a:ln w="28575">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66" name="Oval 65">
            <a:extLst>
              <a:ext uri="{FF2B5EF4-FFF2-40B4-BE49-F238E27FC236}">
                <a16:creationId xmlns:a16="http://schemas.microsoft.com/office/drawing/2014/main" id="{D1C6412A-82F2-15C9-53A4-CDE58ED781A4}"/>
              </a:ext>
            </a:extLst>
          </p:cNvPr>
          <p:cNvSpPr/>
          <p:nvPr/>
        </p:nvSpPr>
        <p:spPr>
          <a:xfrm>
            <a:off x="5419335" y="3085795"/>
            <a:ext cx="3098660" cy="559174"/>
          </a:xfrm>
          <a:prstGeom prst="ellipse">
            <a:avLst/>
          </a:prstGeom>
          <a:noFill/>
          <a:ln w="28575">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102861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5"/>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6" grpId="0"/>
      <p:bldP spid="27" grpId="0"/>
      <p:bldP spid="35" grpId="0"/>
      <p:bldP spid="36" grpId="0"/>
      <p:bldP spid="37" grpId="0"/>
      <p:bldP spid="49" grpId="0"/>
      <p:bldP spid="53" grpId="0"/>
      <p:bldP spid="54" grpId="0"/>
      <p:bldP spid="55" grpId="0"/>
      <p:bldP spid="65" grpId="0" animBg="1"/>
      <p:bldP spid="6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7CB9C3-5B8F-BB4A-9359-09074A9B2A5D}"/>
              </a:ext>
            </a:extLst>
          </p:cNvPr>
          <p:cNvSpPr txBox="1">
            <a:spLocks/>
          </p:cNvSpPr>
          <p:nvPr/>
        </p:nvSpPr>
        <p:spPr>
          <a:xfrm>
            <a:off x="838200" y="781045"/>
            <a:ext cx="7149662" cy="4084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585857"/>
                </a:solidFill>
                <a:latin typeface="Montserrat" pitchFamily="2" charset="77"/>
              </a:rPr>
              <a:t>Discrete Data</a:t>
            </a:r>
          </a:p>
        </p:txBody>
      </p:sp>
      <p:pic>
        <p:nvPicPr>
          <p:cNvPr id="10" name="Picture 9">
            <a:extLst>
              <a:ext uri="{FF2B5EF4-FFF2-40B4-BE49-F238E27FC236}">
                <a16:creationId xmlns:a16="http://schemas.microsoft.com/office/drawing/2014/main" id="{44F813BD-48F6-958D-4400-DF4414A6C3AA}"/>
              </a:ext>
            </a:extLst>
          </p:cNvPr>
          <p:cNvPicPr>
            <a:picLocks noChangeAspect="1"/>
          </p:cNvPicPr>
          <p:nvPr/>
        </p:nvPicPr>
        <p:blipFill>
          <a:blip r:embed="rId2"/>
          <a:stretch>
            <a:fillRect/>
          </a:stretch>
        </p:blipFill>
        <p:spPr>
          <a:xfrm>
            <a:off x="8906933" y="524355"/>
            <a:ext cx="2625146" cy="921807"/>
          </a:xfrm>
          <a:prstGeom prst="rect">
            <a:avLst/>
          </a:prstGeom>
        </p:spPr>
      </p:pic>
      <p:pic>
        <p:nvPicPr>
          <p:cNvPr id="11" name="Picture 10">
            <a:extLst>
              <a:ext uri="{FF2B5EF4-FFF2-40B4-BE49-F238E27FC236}">
                <a16:creationId xmlns:a16="http://schemas.microsoft.com/office/drawing/2014/main" id="{4AF08736-DE94-DEB4-2FF6-CF00340CFF05}"/>
              </a:ext>
            </a:extLst>
          </p:cNvPr>
          <p:cNvPicPr>
            <a:picLocks noChangeAspect="1"/>
          </p:cNvPicPr>
          <p:nvPr/>
        </p:nvPicPr>
        <p:blipFill>
          <a:blip r:embed="rId3"/>
          <a:stretch>
            <a:fillRect/>
          </a:stretch>
        </p:blipFill>
        <p:spPr>
          <a:xfrm flipV="1">
            <a:off x="0" y="1446162"/>
            <a:ext cx="4179905" cy="45719"/>
          </a:xfrm>
          <a:prstGeom prst="rect">
            <a:avLst/>
          </a:prstGeom>
        </p:spPr>
      </p:pic>
      <p:pic>
        <p:nvPicPr>
          <p:cNvPr id="12" name="Picture 11">
            <a:extLst>
              <a:ext uri="{FF2B5EF4-FFF2-40B4-BE49-F238E27FC236}">
                <a16:creationId xmlns:a16="http://schemas.microsoft.com/office/drawing/2014/main" id="{2A64A867-DB7D-CEC0-B176-3156950375F0}"/>
              </a:ext>
            </a:extLst>
          </p:cNvPr>
          <p:cNvPicPr>
            <a:picLocks noChangeAspect="1"/>
          </p:cNvPicPr>
          <p:nvPr/>
        </p:nvPicPr>
        <p:blipFill>
          <a:blip r:embed="rId4"/>
          <a:stretch>
            <a:fillRect/>
          </a:stretch>
        </p:blipFill>
        <p:spPr>
          <a:xfrm>
            <a:off x="-80871" y="6737884"/>
            <a:ext cx="12325088" cy="157438"/>
          </a:xfrm>
          <a:prstGeom prst="rect">
            <a:avLst/>
          </a:prstGeom>
        </p:spPr>
      </p:pic>
      <p:pic>
        <p:nvPicPr>
          <p:cNvPr id="3" name="Picture 2">
            <a:extLst>
              <a:ext uri="{FF2B5EF4-FFF2-40B4-BE49-F238E27FC236}">
                <a16:creationId xmlns:a16="http://schemas.microsoft.com/office/drawing/2014/main" id="{B9E1D19F-EAA0-117B-F222-40065B86C762}"/>
              </a:ext>
            </a:extLst>
          </p:cNvPr>
          <p:cNvPicPr>
            <a:picLocks noChangeAspect="1"/>
          </p:cNvPicPr>
          <p:nvPr/>
        </p:nvPicPr>
        <p:blipFill>
          <a:blip r:embed="rId5"/>
          <a:srcRect/>
          <a:stretch/>
        </p:blipFill>
        <p:spPr>
          <a:xfrm>
            <a:off x="268861" y="4007883"/>
            <a:ext cx="11684036" cy="2611862"/>
          </a:xfrm>
          <a:prstGeom prst="rect">
            <a:avLst/>
          </a:prstGeom>
        </p:spPr>
      </p:pic>
      <p:pic>
        <p:nvPicPr>
          <p:cNvPr id="6" name="Picture 5">
            <a:extLst>
              <a:ext uri="{FF2B5EF4-FFF2-40B4-BE49-F238E27FC236}">
                <a16:creationId xmlns:a16="http://schemas.microsoft.com/office/drawing/2014/main" id="{BCEE5FC3-CF84-4D23-BD60-FA89D4CA9203}"/>
              </a:ext>
            </a:extLst>
          </p:cNvPr>
          <p:cNvPicPr>
            <a:picLocks noChangeAspect="1"/>
          </p:cNvPicPr>
          <p:nvPr/>
        </p:nvPicPr>
        <p:blipFill>
          <a:blip r:embed="rId6"/>
          <a:srcRect/>
          <a:stretch/>
        </p:blipFill>
        <p:spPr>
          <a:xfrm>
            <a:off x="133675" y="1491881"/>
            <a:ext cx="7258273" cy="2470283"/>
          </a:xfrm>
          <a:prstGeom prst="rect">
            <a:avLst/>
          </a:prstGeom>
        </p:spPr>
      </p:pic>
      <p:pic>
        <p:nvPicPr>
          <p:cNvPr id="8" name="Picture 7">
            <a:extLst>
              <a:ext uri="{FF2B5EF4-FFF2-40B4-BE49-F238E27FC236}">
                <a16:creationId xmlns:a16="http://schemas.microsoft.com/office/drawing/2014/main" id="{4DC0BF46-C36C-DDFB-7A48-785E146EEC11}"/>
              </a:ext>
            </a:extLst>
          </p:cNvPr>
          <p:cNvPicPr>
            <a:picLocks noChangeAspect="1"/>
          </p:cNvPicPr>
          <p:nvPr/>
        </p:nvPicPr>
        <p:blipFill>
          <a:blip r:embed="rId7"/>
          <a:srcRect/>
          <a:stretch/>
        </p:blipFill>
        <p:spPr>
          <a:xfrm>
            <a:off x="7812946" y="1746558"/>
            <a:ext cx="3719133" cy="1928981"/>
          </a:xfrm>
          <a:prstGeom prst="rect">
            <a:avLst/>
          </a:prstGeom>
        </p:spPr>
      </p:pic>
      <p:pic>
        <p:nvPicPr>
          <p:cNvPr id="2050" name="Picture 2" descr="Red Curved Arrow Images – Browse 32,847 Stock Photos, Vectors, and Video |  Adobe Stock">
            <a:extLst>
              <a:ext uri="{FF2B5EF4-FFF2-40B4-BE49-F238E27FC236}">
                <a16:creationId xmlns:a16="http://schemas.microsoft.com/office/drawing/2014/main" id="{78383D18-B80A-D8DD-B678-55311CF8760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8355" t="15304" r="21961" b="20090"/>
          <a:stretch/>
        </p:blipFill>
        <p:spPr bwMode="auto">
          <a:xfrm rot="8955367">
            <a:off x="5215144" y="1538323"/>
            <a:ext cx="648541" cy="58773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6C2F8A7-67F2-883B-0440-619CD20C78BB}"/>
              </a:ext>
            </a:extLst>
          </p:cNvPr>
          <p:cNvSpPr txBox="1"/>
          <p:nvPr/>
        </p:nvSpPr>
        <p:spPr>
          <a:xfrm>
            <a:off x="4392016" y="1129644"/>
            <a:ext cx="2670495" cy="461665"/>
          </a:xfrm>
          <a:prstGeom prst="rect">
            <a:avLst/>
          </a:prstGeom>
          <a:noFill/>
        </p:spPr>
        <p:txBody>
          <a:bodyPr wrap="square" rtlCol="0">
            <a:spAutoFit/>
          </a:bodyPr>
          <a:lstStyle/>
          <a:p>
            <a:r>
              <a:rPr lang="en-GB" sz="2400" b="1" dirty="0">
                <a:solidFill>
                  <a:srgbClr val="FF0000"/>
                </a:solidFill>
              </a:rPr>
              <a:t>NOT A HISTOGRAM</a:t>
            </a:r>
          </a:p>
        </p:txBody>
      </p:sp>
      <p:sp>
        <p:nvSpPr>
          <p:cNvPr id="7" name="TextBox 6">
            <a:extLst>
              <a:ext uri="{FF2B5EF4-FFF2-40B4-BE49-F238E27FC236}">
                <a16:creationId xmlns:a16="http://schemas.microsoft.com/office/drawing/2014/main" id="{256691BB-A68C-8531-2124-482A36AD269E}"/>
              </a:ext>
            </a:extLst>
          </p:cNvPr>
          <p:cNvSpPr txBox="1"/>
          <p:nvPr/>
        </p:nvSpPr>
        <p:spPr>
          <a:xfrm>
            <a:off x="1284914" y="3930216"/>
            <a:ext cx="9622172" cy="369332"/>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pPr algn="ctr"/>
            <a:r>
              <a:rPr lang="en-GB" b="1" dirty="0"/>
              <a:t>QUESTION: WHAT’S THE DIFFERENCE BETWEEN A BAR CHART AND COLUMN CHART?</a:t>
            </a:r>
          </a:p>
        </p:txBody>
      </p:sp>
    </p:spTree>
    <p:extLst>
      <p:ext uri="{BB962C8B-B14F-4D97-AF65-F5344CB8AC3E}">
        <p14:creationId xmlns:p14="http://schemas.microsoft.com/office/powerpoint/2010/main" val="71863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7CB9C3-5B8F-BB4A-9359-09074A9B2A5D}"/>
              </a:ext>
            </a:extLst>
          </p:cNvPr>
          <p:cNvSpPr txBox="1">
            <a:spLocks/>
          </p:cNvSpPr>
          <p:nvPr/>
        </p:nvSpPr>
        <p:spPr>
          <a:xfrm>
            <a:off x="838200" y="781045"/>
            <a:ext cx="7149662" cy="4084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585857"/>
                </a:solidFill>
                <a:latin typeface="Montserrat" pitchFamily="2" charset="77"/>
              </a:rPr>
              <a:t>Discrete Data</a:t>
            </a:r>
          </a:p>
        </p:txBody>
      </p:sp>
      <p:pic>
        <p:nvPicPr>
          <p:cNvPr id="10" name="Picture 9">
            <a:extLst>
              <a:ext uri="{FF2B5EF4-FFF2-40B4-BE49-F238E27FC236}">
                <a16:creationId xmlns:a16="http://schemas.microsoft.com/office/drawing/2014/main" id="{44F813BD-48F6-958D-4400-DF4414A6C3AA}"/>
              </a:ext>
            </a:extLst>
          </p:cNvPr>
          <p:cNvPicPr>
            <a:picLocks noChangeAspect="1"/>
          </p:cNvPicPr>
          <p:nvPr/>
        </p:nvPicPr>
        <p:blipFill>
          <a:blip r:embed="rId2"/>
          <a:stretch>
            <a:fillRect/>
          </a:stretch>
        </p:blipFill>
        <p:spPr>
          <a:xfrm>
            <a:off x="8906933" y="524355"/>
            <a:ext cx="2625146" cy="921807"/>
          </a:xfrm>
          <a:prstGeom prst="rect">
            <a:avLst/>
          </a:prstGeom>
        </p:spPr>
      </p:pic>
      <p:pic>
        <p:nvPicPr>
          <p:cNvPr id="11" name="Picture 10">
            <a:extLst>
              <a:ext uri="{FF2B5EF4-FFF2-40B4-BE49-F238E27FC236}">
                <a16:creationId xmlns:a16="http://schemas.microsoft.com/office/drawing/2014/main" id="{4AF08736-DE94-DEB4-2FF6-CF00340CFF05}"/>
              </a:ext>
            </a:extLst>
          </p:cNvPr>
          <p:cNvPicPr>
            <a:picLocks noChangeAspect="1"/>
          </p:cNvPicPr>
          <p:nvPr/>
        </p:nvPicPr>
        <p:blipFill>
          <a:blip r:embed="rId3"/>
          <a:stretch>
            <a:fillRect/>
          </a:stretch>
        </p:blipFill>
        <p:spPr>
          <a:xfrm flipV="1">
            <a:off x="0" y="1446162"/>
            <a:ext cx="4179905" cy="45719"/>
          </a:xfrm>
          <a:prstGeom prst="rect">
            <a:avLst/>
          </a:prstGeom>
        </p:spPr>
      </p:pic>
      <p:pic>
        <p:nvPicPr>
          <p:cNvPr id="12" name="Picture 11">
            <a:extLst>
              <a:ext uri="{FF2B5EF4-FFF2-40B4-BE49-F238E27FC236}">
                <a16:creationId xmlns:a16="http://schemas.microsoft.com/office/drawing/2014/main" id="{2A64A867-DB7D-CEC0-B176-3156950375F0}"/>
              </a:ext>
            </a:extLst>
          </p:cNvPr>
          <p:cNvPicPr>
            <a:picLocks noChangeAspect="1"/>
          </p:cNvPicPr>
          <p:nvPr/>
        </p:nvPicPr>
        <p:blipFill>
          <a:blip r:embed="rId4"/>
          <a:stretch>
            <a:fillRect/>
          </a:stretch>
        </p:blipFill>
        <p:spPr>
          <a:xfrm>
            <a:off x="-80871" y="6737884"/>
            <a:ext cx="12325088" cy="157438"/>
          </a:xfrm>
          <a:prstGeom prst="rect">
            <a:avLst/>
          </a:prstGeom>
        </p:spPr>
      </p:pic>
      <p:pic>
        <p:nvPicPr>
          <p:cNvPr id="5" name="Picture 4">
            <a:extLst>
              <a:ext uri="{FF2B5EF4-FFF2-40B4-BE49-F238E27FC236}">
                <a16:creationId xmlns:a16="http://schemas.microsoft.com/office/drawing/2014/main" id="{8BF64A9B-6E55-B8AB-B83B-B5B37FD2445C}"/>
              </a:ext>
            </a:extLst>
          </p:cNvPr>
          <p:cNvPicPr>
            <a:picLocks noChangeAspect="1"/>
          </p:cNvPicPr>
          <p:nvPr/>
        </p:nvPicPr>
        <p:blipFill>
          <a:blip r:embed="rId5"/>
          <a:srcRect/>
          <a:stretch/>
        </p:blipFill>
        <p:spPr>
          <a:xfrm>
            <a:off x="72445" y="2084181"/>
            <a:ext cx="5662829" cy="2999529"/>
          </a:xfrm>
          <a:prstGeom prst="rect">
            <a:avLst/>
          </a:prstGeom>
        </p:spPr>
      </p:pic>
      <p:pic>
        <p:nvPicPr>
          <p:cNvPr id="9" name="Picture 8">
            <a:extLst>
              <a:ext uri="{FF2B5EF4-FFF2-40B4-BE49-F238E27FC236}">
                <a16:creationId xmlns:a16="http://schemas.microsoft.com/office/drawing/2014/main" id="{E3A63B80-C01D-3076-3EFB-8FA98E902DFC}"/>
              </a:ext>
            </a:extLst>
          </p:cNvPr>
          <p:cNvPicPr>
            <a:picLocks noChangeAspect="1"/>
          </p:cNvPicPr>
          <p:nvPr/>
        </p:nvPicPr>
        <p:blipFill>
          <a:blip r:embed="rId6"/>
          <a:srcRect/>
          <a:stretch/>
        </p:blipFill>
        <p:spPr>
          <a:xfrm>
            <a:off x="6023555" y="2103487"/>
            <a:ext cx="6096000" cy="3228975"/>
          </a:xfrm>
          <a:prstGeom prst="rect">
            <a:avLst/>
          </a:prstGeom>
        </p:spPr>
      </p:pic>
    </p:spTree>
    <p:extLst>
      <p:ext uri="{BB962C8B-B14F-4D97-AF65-F5344CB8AC3E}">
        <p14:creationId xmlns:p14="http://schemas.microsoft.com/office/powerpoint/2010/main" val="2761749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7CB9C3-5B8F-BB4A-9359-09074A9B2A5D}"/>
              </a:ext>
            </a:extLst>
          </p:cNvPr>
          <p:cNvSpPr txBox="1">
            <a:spLocks/>
          </p:cNvSpPr>
          <p:nvPr/>
        </p:nvSpPr>
        <p:spPr>
          <a:xfrm>
            <a:off x="838200" y="781045"/>
            <a:ext cx="7149662" cy="4084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585857"/>
                </a:solidFill>
                <a:latin typeface="Montserrat" pitchFamily="2" charset="77"/>
              </a:rPr>
              <a:t>Discrete Data</a:t>
            </a:r>
          </a:p>
        </p:txBody>
      </p:sp>
      <p:pic>
        <p:nvPicPr>
          <p:cNvPr id="10" name="Picture 9">
            <a:extLst>
              <a:ext uri="{FF2B5EF4-FFF2-40B4-BE49-F238E27FC236}">
                <a16:creationId xmlns:a16="http://schemas.microsoft.com/office/drawing/2014/main" id="{44F813BD-48F6-958D-4400-DF4414A6C3AA}"/>
              </a:ext>
            </a:extLst>
          </p:cNvPr>
          <p:cNvPicPr>
            <a:picLocks noChangeAspect="1"/>
          </p:cNvPicPr>
          <p:nvPr/>
        </p:nvPicPr>
        <p:blipFill>
          <a:blip r:embed="rId2"/>
          <a:stretch>
            <a:fillRect/>
          </a:stretch>
        </p:blipFill>
        <p:spPr>
          <a:xfrm>
            <a:off x="8906933" y="524355"/>
            <a:ext cx="2625146" cy="921807"/>
          </a:xfrm>
          <a:prstGeom prst="rect">
            <a:avLst/>
          </a:prstGeom>
        </p:spPr>
      </p:pic>
      <p:pic>
        <p:nvPicPr>
          <p:cNvPr id="11" name="Picture 10">
            <a:extLst>
              <a:ext uri="{FF2B5EF4-FFF2-40B4-BE49-F238E27FC236}">
                <a16:creationId xmlns:a16="http://schemas.microsoft.com/office/drawing/2014/main" id="{4AF08736-DE94-DEB4-2FF6-CF00340CFF05}"/>
              </a:ext>
            </a:extLst>
          </p:cNvPr>
          <p:cNvPicPr>
            <a:picLocks noChangeAspect="1"/>
          </p:cNvPicPr>
          <p:nvPr/>
        </p:nvPicPr>
        <p:blipFill>
          <a:blip r:embed="rId3"/>
          <a:stretch>
            <a:fillRect/>
          </a:stretch>
        </p:blipFill>
        <p:spPr>
          <a:xfrm flipV="1">
            <a:off x="0" y="1446162"/>
            <a:ext cx="4179905" cy="45719"/>
          </a:xfrm>
          <a:prstGeom prst="rect">
            <a:avLst/>
          </a:prstGeom>
        </p:spPr>
      </p:pic>
      <p:pic>
        <p:nvPicPr>
          <p:cNvPr id="12" name="Picture 11">
            <a:extLst>
              <a:ext uri="{FF2B5EF4-FFF2-40B4-BE49-F238E27FC236}">
                <a16:creationId xmlns:a16="http://schemas.microsoft.com/office/drawing/2014/main" id="{2A64A867-DB7D-CEC0-B176-3156950375F0}"/>
              </a:ext>
            </a:extLst>
          </p:cNvPr>
          <p:cNvPicPr>
            <a:picLocks noChangeAspect="1"/>
          </p:cNvPicPr>
          <p:nvPr/>
        </p:nvPicPr>
        <p:blipFill>
          <a:blip r:embed="rId4"/>
          <a:stretch>
            <a:fillRect/>
          </a:stretch>
        </p:blipFill>
        <p:spPr>
          <a:xfrm>
            <a:off x="-80871" y="6737884"/>
            <a:ext cx="12325088" cy="157438"/>
          </a:xfrm>
          <a:prstGeom prst="rect">
            <a:avLst/>
          </a:prstGeom>
        </p:spPr>
      </p:pic>
      <p:pic>
        <p:nvPicPr>
          <p:cNvPr id="5" name="Picture 4">
            <a:extLst>
              <a:ext uri="{FF2B5EF4-FFF2-40B4-BE49-F238E27FC236}">
                <a16:creationId xmlns:a16="http://schemas.microsoft.com/office/drawing/2014/main" id="{8BF64A9B-6E55-B8AB-B83B-B5B37FD2445C}"/>
              </a:ext>
            </a:extLst>
          </p:cNvPr>
          <p:cNvPicPr>
            <a:picLocks noChangeAspect="1"/>
          </p:cNvPicPr>
          <p:nvPr/>
        </p:nvPicPr>
        <p:blipFill>
          <a:blip r:embed="rId5"/>
          <a:srcRect/>
          <a:stretch/>
        </p:blipFill>
        <p:spPr>
          <a:xfrm>
            <a:off x="65314" y="2600676"/>
            <a:ext cx="6260841" cy="3316290"/>
          </a:xfrm>
          <a:prstGeom prst="rect">
            <a:avLst/>
          </a:prstGeom>
        </p:spPr>
      </p:pic>
      <p:pic>
        <p:nvPicPr>
          <p:cNvPr id="2" name="Picture 1">
            <a:extLst>
              <a:ext uri="{FF2B5EF4-FFF2-40B4-BE49-F238E27FC236}">
                <a16:creationId xmlns:a16="http://schemas.microsoft.com/office/drawing/2014/main" id="{1D4985BB-5FEA-AD4D-E491-C085120C0C5A}"/>
              </a:ext>
            </a:extLst>
          </p:cNvPr>
          <p:cNvPicPr>
            <a:picLocks noChangeAspect="1"/>
          </p:cNvPicPr>
          <p:nvPr/>
        </p:nvPicPr>
        <p:blipFill>
          <a:blip r:embed="rId6"/>
          <a:srcRect/>
          <a:stretch/>
        </p:blipFill>
        <p:spPr>
          <a:xfrm>
            <a:off x="5700520" y="2506838"/>
            <a:ext cx="6543697" cy="3466114"/>
          </a:xfrm>
          <a:prstGeom prst="rect">
            <a:avLst/>
          </a:prstGeom>
        </p:spPr>
      </p:pic>
    </p:spTree>
    <p:extLst>
      <p:ext uri="{BB962C8B-B14F-4D97-AF65-F5344CB8AC3E}">
        <p14:creationId xmlns:p14="http://schemas.microsoft.com/office/powerpoint/2010/main" val="3534417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7CB9C3-5B8F-BB4A-9359-09074A9B2A5D}"/>
              </a:ext>
            </a:extLst>
          </p:cNvPr>
          <p:cNvSpPr txBox="1">
            <a:spLocks/>
          </p:cNvSpPr>
          <p:nvPr/>
        </p:nvSpPr>
        <p:spPr>
          <a:xfrm>
            <a:off x="838200" y="781045"/>
            <a:ext cx="7149662" cy="4084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585857"/>
                </a:solidFill>
                <a:latin typeface="Montserrat" pitchFamily="2" charset="77"/>
              </a:rPr>
              <a:t>Setting Up – R</a:t>
            </a:r>
          </a:p>
        </p:txBody>
      </p:sp>
      <p:pic>
        <p:nvPicPr>
          <p:cNvPr id="10" name="Picture 9">
            <a:extLst>
              <a:ext uri="{FF2B5EF4-FFF2-40B4-BE49-F238E27FC236}">
                <a16:creationId xmlns:a16="http://schemas.microsoft.com/office/drawing/2014/main" id="{44F813BD-48F6-958D-4400-DF4414A6C3AA}"/>
              </a:ext>
            </a:extLst>
          </p:cNvPr>
          <p:cNvPicPr>
            <a:picLocks noChangeAspect="1"/>
          </p:cNvPicPr>
          <p:nvPr/>
        </p:nvPicPr>
        <p:blipFill>
          <a:blip r:embed="rId2"/>
          <a:stretch>
            <a:fillRect/>
          </a:stretch>
        </p:blipFill>
        <p:spPr>
          <a:xfrm>
            <a:off x="8906933" y="524355"/>
            <a:ext cx="2625146" cy="921807"/>
          </a:xfrm>
          <a:prstGeom prst="rect">
            <a:avLst/>
          </a:prstGeom>
        </p:spPr>
      </p:pic>
      <p:pic>
        <p:nvPicPr>
          <p:cNvPr id="11" name="Picture 10">
            <a:extLst>
              <a:ext uri="{FF2B5EF4-FFF2-40B4-BE49-F238E27FC236}">
                <a16:creationId xmlns:a16="http://schemas.microsoft.com/office/drawing/2014/main" id="{4AF08736-DE94-DEB4-2FF6-CF00340CFF05}"/>
              </a:ext>
            </a:extLst>
          </p:cNvPr>
          <p:cNvPicPr>
            <a:picLocks noChangeAspect="1"/>
          </p:cNvPicPr>
          <p:nvPr/>
        </p:nvPicPr>
        <p:blipFill>
          <a:blip r:embed="rId3"/>
          <a:stretch>
            <a:fillRect/>
          </a:stretch>
        </p:blipFill>
        <p:spPr>
          <a:xfrm flipV="1">
            <a:off x="0" y="1446162"/>
            <a:ext cx="4179905" cy="45719"/>
          </a:xfrm>
          <a:prstGeom prst="rect">
            <a:avLst/>
          </a:prstGeom>
        </p:spPr>
      </p:pic>
      <p:pic>
        <p:nvPicPr>
          <p:cNvPr id="12" name="Picture 11">
            <a:extLst>
              <a:ext uri="{FF2B5EF4-FFF2-40B4-BE49-F238E27FC236}">
                <a16:creationId xmlns:a16="http://schemas.microsoft.com/office/drawing/2014/main" id="{2A64A867-DB7D-CEC0-B176-3156950375F0}"/>
              </a:ext>
            </a:extLst>
          </p:cNvPr>
          <p:cNvPicPr>
            <a:picLocks noChangeAspect="1"/>
          </p:cNvPicPr>
          <p:nvPr/>
        </p:nvPicPr>
        <p:blipFill>
          <a:blip r:embed="rId4"/>
          <a:stretch>
            <a:fillRect/>
          </a:stretch>
        </p:blipFill>
        <p:spPr>
          <a:xfrm>
            <a:off x="-80871" y="6737884"/>
            <a:ext cx="12325088" cy="157438"/>
          </a:xfrm>
          <a:prstGeom prst="rect">
            <a:avLst/>
          </a:prstGeom>
        </p:spPr>
      </p:pic>
      <p:sp>
        <p:nvSpPr>
          <p:cNvPr id="7" name="TextBox 6">
            <a:extLst>
              <a:ext uri="{FF2B5EF4-FFF2-40B4-BE49-F238E27FC236}">
                <a16:creationId xmlns:a16="http://schemas.microsoft.com/office/drawing/2014/main" id="{22A7B8AC-8FD1-9A58-56A5-DDCD01ACDB34}"/>
              </a:ext>
            </a:extLst>
          </p:cNvPr>
          <p:cNvSpPr txBox="1"/>
          <p:nvPr/>
        </p:nvSpPr>
        <p:spPr>
          <a:xfrm>
            <a:off x="-16818" y="1241176"/>
            <a:ext cx="8244395" cy="6370975"/>
          </a:xfrm>
          <a:prstGeom prst="rect">
            <a:avLst/>
          </a:prstGeom>
          <a:noFill/>
        </p:spPr>
        <p:txBody>
          <a:bodyPr wrap="square" rtlCol="0">
            <a:spAutoFit/>
          </a:bodyPr>
          <a:lstStyle/>
          <a:p>
            <a:endParaRPr lang="en-GB" sz="1100" b="1" dirty="0"/>
          </a:p>
          <a:p>
            <a:pPr marL="342900" indent="-342900">
              <a:buFont typeface="+mj-lt"/>
              <a:buAutoNum type="arabicPeriod"/>
            </a:pPr>
            <a:r>
              <a:rPr lang="en-GB" dirty="0"/>
              <a:t>Open </a:t>
            </a:r>
            <a:r>
              <a:rPr lang="en-GB" dirty="0" err="1"/>
              <a:t>Rstudio</a:t>
            </a:r>
            <a:r>
              <a:rPr lang="en-GB" dirty="0"/>
              <a:t> and create a new project by selecting file, new project, new directory, new project, and then typing your project name in the top text box (e.g. Stats training 1). You also need to select where you will save the project in the lower box (click browse). It’s a good idea to have one dedicated folder where you keep all of your R projects. Click create project.</a:t>
            </a:r>
          </a:p>
          <a:p>
            <a:pPr marL="342900" indent="-342900">
              <a:buFont typeface="+mj-lt"/>
              <a:buAutoNum type="arabicPeriod"/>
            </a:pPr>
            <a:r>
              <a:rPr lang="en-GB" dirty="0"/>
              <a:t>Save all the files you downloaded in the R Project by copying the files from your downloads and navigating to the R Project in your file explorer. You should see a RPROJ file. Paste the files inside the project</a:t>
            </a:r>
          </a:p>
          <a:p>
            <a:pPr marL="342900" indent="-342900">
              <a:buFont typeface="+mj-lt"/>
              <a:buAutoNum type="arabicPeriod"/>
            </a:pPr>
            <a:r>
              <a:rPr lang="en-GB" dirty="0"/>
              <a:t>Comments throughout the R file are essential to understand the code – please read them! If anything doesn’t make sense, please ask</a:t>
            </a:r>
          </a:p>
          <a:p>
            <a:pPr marL="342900" indent="-342900">
              <a:buFont typeface="+mj-lt"/>
              <a:buAutoNum type="arabicPeriod"/>
            </a:pPr>
            <a:r>
              <a:rPr lang="en-GB" dirty="0"/>
              <a:t>Run lines 4-24 (highlight and </a:t>
            </a:r>
            <a:r>
              <a:rPr lang="en-GB" dirty="0" err="1"/>
              <a:t>ctrl+enter</a:t>
            </a:r>
            <a:r>
              <a:rPr lang="en-GB" dirty="0"/>
              <a:t>) to install the required packages, read the libraries, and read the data. Sometimes you can run code line by line (highlight the line and </a:t>
            </a:r>
            <a:r>
              <a:rPr lang="en-GB" dirty="0" err="1"/>
              <a:t>cntr+enter</a:t>
            </a:r>
            <a:r>
              <a:rPr lang="en-GB" dirty="0"/>
              <a:t>) to better understand what each line of code does.</a:t>
            </a:r>
          </a:p>
          <a:p>
            <a:pPr marL="342900" indent="-342900">
              <a:buFont typeface="+mj-lt"/>
              <a:buAutoNum type="arabicPeriod"/>
            </a:pPr>
            <a:r>
              <a:rPr lang="en-GB" dirty="0"/>
              <a:t>Click Environment, </a:t>
            </a:r>
            <a:r>
              <a:rPr lang="en-GB" dirty="0" err="1"/>
              <a:t>discrete_data</a:t>
            </a:r>
            <a:r>
              <a:rPr lang="en-GB" dirty="0"/>
              <a:t> to familiarise yourself the data we will use next. If you get a chance, also take a look at the continuous data (using this later)</a:t>
            </a:r>
          </a:p>
          <a:p>
            <a:pPr marL="342900" indent="-342900">
              <a:buFont typeface="+mj-lt"/>
              <a:buAutoNum type="arabicPeriod"/>
            </a:pPr>
            <a:r>
              <a:rPr lang="en-GB" b="1" dirty="0"/>
              <a:t>Note: </a:t>
            </a:r>
            <a:r>
              <a:rPr lang="en-GB" dirty="0"/>
              <a:t>the Data for Statistics Training NNICB - Dummy Discrete and Non-Identifiable Ambulance </a:t>
            </a:r>
            <a:r>
              <a:rPr lang="en-GB" dirty="0" err="1"/>
              <a:t>Continuous.xlxs</a:t>
            </a:r>
            <a:r>
              <a:rPr lang="en-GB" dirty="0"/>
              <a:t> file contains 2 additional tabs with Excel questions and model answers. If you wish to have a go at any of the practical elements that we will do together in R, but in Excel in your own time, you can follow this</a:t>
            </a:r>
          </a:p>
          <a:p>
            <a:pPr marL="342900" indent="-342900">
              <a:buFont typeface="+mj-lt"/>
              <a:buAutoNum type="arabicPeriod"/>
            </a:pPr>
            <a:endParaRPr lang="en-GB" sz="1100" dirty="0"/>
          </a:p>
          <a:p>
            <a:endParaRPr lang="en-GB" sz="1100" dirty="0"/>
          </a:p>
          <a:p>
            <a:pPr marL="342900" indent="-342900">
              <a:buFont typeface="+mj-lt"/>
              <a:buAutoNum type="arabicPeriod"/>
            </a:pPr>
            <a:endParaRPr lang="en-GB" sz="1100" dirty="0"/>
          </a:p>
          <a:p>
            <a:pPr marL="342900" indent="-342900">
              <a:buFont typeface="+mj-lt"/>
              <a:buAutoNum type="arabicPeriod"/>
            </a:pPr>
            <a:endParaRPr lang="en-GB" sz="1100" dirty="0"/>
          </a:p>
          <a:p>
            <a:pPr marL="342900" indent="-342900">
              <a:buFont typeface="+mj-lt"/>
              <a:buAutoNum type="arabicPeriod"/>
            </a:pPr>
            <a:endParaRPr lang="en-GB" sz="1100" dirty="0"/>
          </a:p>
        </p:txBody>
      </p:sp>
      <p:sp>
        <p:nvSpPr>
          <p:cNvPr id="42" name="Oval 41">
            <a:extLst>
              <a:ext uri="{FF2B5EF4-FFF2-40B4-BE49-F238E27FC236}">
                <a16:creationId xmlns:a16="http://schemas.microsoft.com/office/drawing/2014/main" id="{A093191B-1CBF-A13C-1B19-2EFBE87E24E2}"/>
              </a:ext>
            </a:extLst>
          </p:cNvPr>
          <p:cNvSpPr/>
          <p:nvPr/>
        </p:nvSpPr>
        <p:spPr>
          <a:xfrm>
            <a:off x="816934" y="4979682"/>
            <a:ext cx="1437167" cy="343756"/>
          </a:xfrm>
          <a:prstGeom prst="ellipse">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00F0D794-AF4E-077F-95CE-CD954C3831B7}"/>
              </a:ext>
            </a:extLst>
          </p:cNvPr>
          <p:cNvPicPr>
            <a:picLocks noChangeAspect="1"/>
          </p:cNvPicPr>
          <p:nvPr/>
        </p:nvPicPr>
        <p:blipFill>
          <a:blip r:embed="rId5"/>
          <a:stretch>
            <a:fillRect/>
          </a:stretch>
        </p:blipFill>
        <p:spPr>
          <a:xfrm>
            <a:off x="8153010" y="2963975"/>
            <a:ext cx="4016640" cy="2210604"/>
          </a:xfrm>
          <a:prstGeom prst="rect">
            <a:avLst/>
          </a:prstGeom>
        </p:spPr>
      </p:pic>
      <p:sp>
        <p:nvSpPr>
          <p:cNvPr id="21" name="Oval 20">
            <a:extLst>
              <a:ext uri="{FF2B5EF4-FFF2-40B4-BE49-F238E27FC236}">
                <a16:creationId xmlns:a16="http://schemas.microsoft.com/office/drawing/2014/main" id="{AF32B702-7C6A-ED07-0AC6-29481FA4DFD0}"/>
              </a:ext>
            </a:extLst>
          </p:cNvPr>
          <p:cNvSpPr/>
          <p:nvPr/>
        </p:nvSpPr>
        <p:spPr>
          <a:xfrm>
            <a:off x="10530398" y="3052132"/>
            <a:ext cx="1092199" cy="194919"/>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88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7CB9C3-5B8F-BB4A-9359-09074A9B2A5D}"/>
              </a:ext>
            </a:extLst>
          </p:cNvPr>
          <p:cNvSpPr txBox="1">
            <a:spLocks/>
          </p:cNvSpPr>
          <p:nvPr/>
        </p:nvSpPr>
        <p:spPr>
          <a:xfrm>
            <a:off x="838200" y="781045"/>
            <a:ext cx="7149662" cy="4084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585857"/>
                </a:solidFill>
                <a:latin typeface="Montserrat" pitchFamily="2" charset="77"/>
              </a:rPr>
              <a:t>Discrete Data Practical – Frequency Tables Part 1</a:t>
            </a:r>
          </a:p>
        </p:txBody>
      </p:sp>
      <p:pic>
        <p:nvPicPr>
          <p:cNvPr id="10" name="Picture 9">
            <a:extLst>
              <a:ext uri="{FF2B5EF4-FFF2-40B4-BE49-F238E27FC236}">
                <a16:creationId xmlns:a16="http://schemas.microsoft.com/office/drawing/2014/main" id="{44F813BD-48F6-958D-4400-DF4414A6C3AA}"/>
              </a:ext>
            </a:extLst>
          </p:cNvPr>
          <p:cNvPicPr>
            <a:picLocks noChangeAspect="1"/>
          </p:cNvPicPr>
          <p:nvPr/>
        </p:nvPicPr>
        <p:blipFill>
          <a:blip r:embed="rId2"/>
          <a:stretch>
            <a:fillRect/>
          </a:stretch>
        </p:blipFill>
        <p:spPr>
          <a:xfrm>
            <a:off x="8906933" y="524355"/>
            <a:ext cx="2625146" cy="921807"/>
          </a:xfrm>
          <a:prstGeom prst="rect">
            <a:avLst/>
          </a:prstGeom>
        </p:spPr>
      </p:pic>
      <p:pic>
        <p:nvPicPr>
          <p:cNvPr id="11" name="Picture 10">
            <a:extLst>
              <a:ext uri="{FF2B5EF4-FFF2-40B4-BE49-F238E27FC236}">
                <a16:creationId xmlns:a16="http://schemas.microsoft.com/office/drawing/2014/main" id="{4AF08736-DE94-DEB4-2FF6-CF00340CFF05}"/>
              </a:ext>
            </a:extLst>
          </p:cNvPr>
          <p:cNvPicPr>
            <a:picLocks noChangeAspect="1"/>
          </p:cNvPicPr>
          <p:nvPr/>
        </p:nvPicPr>
        <p:blipFill>
          <a:blip r:embed="rId3"/>
          <a:stretch>
            <a:fillRect/>
          </a:stretch>
        </p:blipFill>
        <p:spPr>
          <a:xfrm flipV="1">
            <a:off x="0" y="1446162"/>
            <a:ext cx="4179905" cy="45719"/>
          </a:xfrm>
          <a:prstGeom prst="rect">
            <a:avLst/>
          </a:prstGeom>
        </p:spPr>
      </p:pic>
      <p:pic>
        <p:nvPicPr>
          <p:cNvPr id="12" name="Picture 11">
            <a:extLst>
              <a:ext uri="{FF2B5EF4-FFF2-40B4-BE49-F238E27FC236}">
                <a16:creationId xmlns:a16="http://schemas.microsoft.com/office/drawing/2014/main" id="{2A64A867-DB7D-CEC0-B176-3156950375F0}"/>
              </a:ext>
            </a:extLst>
          </p:cNvPr>
          <p:cNvPicPr>
            <a:picLocks noChangeAspect="1"/>
          </p:cNvPicPr>
          <p:nvPr/>
        </p:nvPicPr>
        <p:blipFill>
          <a:blip r:embed="rId4"/>
          <a:stretch>
            <a:fillRect/>
          </a:stretch>
        </p:blipFill>
        <p:spPr>
          <a:xfrm>
            <a:off x="-80871" y="6737884"/>
            <a:ext cx="12325088" cy="157438"/>
          </a:xfrm>
          <a:prstGeom prst="rect">
            <a:avLst/>
          </a:prstGeom>
        </p:spPr>
      </p:pic>
      <p:sp>
        <p:nvSpPr>
          <p:cNvPr id="7" name="TextBox 6">
            <a:extLst>
              <a:ext uri="{FF2B5EF4-FFF2-40B4-BE49-F238E27FC236}">
                <a16:creationId xmlns:a16="http://schemas.microsoft.com/office/drawing/2014/main" id="{22A7B8AC-8FD1-9A58-56A5-DDCD01ACDB34}"/>
              </a:ext>
            </a:extLst>
          </p:cNvPr>
          <p:cNvSpPr txBox="1"/>
          <p:nvPr/>
        </p:nvSpPr>
        <p:spPr>
          <a:xfrm>
            <a:off x="-16818" y="1432474"/>
            <a:ext cx="7524093" cy="3447098"/>
          </a:xfrm>
          <a:prstGeom prst="rect">
            <a:avLst/>
          </a:prstGeom>
          <a:noFill/>
        </p:spPr>
        <p:txBody>
          <a:bodyPr wrap="square" rtlCol="0">
            <a:spAutoFit/>
          </a:bodyPr>
          <a:lstStyle/>
          <a:p>
            <a:endParaRPr lang="en-GB" dirty="0"/>
          </a:p>
          <a:p>
            <a:pPr marL="342900" indent="-342900">
              <a:buFont typeface="+mj-lt"/>
              <a:buAutoNum type="arabicPeriod"/>
            </a:pPr>
            <a:r>
              <a:rPr lang="en-GB" dirty="0"/>
              <a:t>Run lines 36-39 (highlight &amp; </a:t>
            </a:r>
            <a:r>
              <a:rPr lang="en-GB" dirty="0" err="1"/>
              <a:t>cntrl+enter</a:t>
            </a:r>
            <a:r>
              <a:rPr lang="en-GB" dirty="0"/>
              <a:t>) to create the first frequency table which counts the number of inpatients with each diagnosis. Have a look at the output (opens in new window) </a:t>
            </a:r>
          </a:p>
          <a:p>
            <a:pPr marL="342900" indent="-342900">
              <a:buFont typeface="+mj-lt"/>
              <a:buAutoNum type="arabicPeriod"/>
            </a:pPr>
            <a:r>
              <a:rPr lang="en-GB" dirty="0"/>
              <a:t>Run lines 44-48 to create the same frequency table, but with proportions as well instead of just raw values</a:t>
            </a:r>
          </a:p>
          <a:p>
            <a:pPr marL="342900" indent="-342900">
              <a:buFont typeface="+mj-lt"/>
              <a:buAutoNum type="arabicPeriod"/>
            </a:pPr>
            <a:r>
              <a:rPr lang="en-GB" dirty="0"/>
              <a:t>What do these tell us?</a:t>
            </a:r>
          </a:p>
          <a:p>
            <a:pPr marL="342900" indent="-342900">
              <a:buFont typeface="+mj-lt"/>
              <a:buAutoNum type="arabicPeriod"/>
            </a:pPr>
            <a:r>
              <a:rPr lang="en-GB" dirty="0">
                <a:solidFill>
                  <a:srgbClr val="0070C0"/>
                </a:solidFill>
              </a:rPr>
              <a:t>Have a go at question 1 (lines 53-63) to rename the ICD10 column to something easier to understand</a:t>
            </a:r>
          </a:p>
          <a:p>
            <a:endParaRPr lang="en-GB" sz="1400" dirty="0"/>
          </a:p>
          <a:p>
            <a:pPr marL="342900" indent="-342900">
              <a:buFont typeface="+mj-lt"/>
              <a:buAutoNum type="arabicPeriod"/>
            </a:pPr>
            <a:endParaRPr lang="en-GB" sz="1400" dirty="0"/>
          </a:p>
          <a:p>
            <a:pPr marL="342900" indent="-342900">
              <a:buFont typeface="+mj-lt"/>
              <a:buAutoNum type="arabicPeriod"/>
            </a:pPr>
            <a:endParaRPr lang="en-GB" sz="1400" dirty="0"/>
          </a:p>
          <a:p>
            <a:pPr marL="342900" indent="-342900">
              <a:buFont typeface="+mj-lt"/>
              <a:buAutoNum type="arabicPeriod"/>
            </a:pPr>
            <a:endParaRPr lang="en-GB" sz="1400" dirty="0"/>
          </a:p>
        </p:txBody>
      </p:sp>
      <p:pic>
        <p:nvPicPr>
          <p:cNvPr id="6" name="Picture 5">
            <a:extLst>
              <a:ext uri="{FF2B5EF4-FFF2-40B4-BE49-F238E27FC236}">
                <a16:creationId xmlns:a16="http://schemas.microsoft.com/office/drawing/2014/main" id="{06E19729-D470-A8F3-A81F-7908C7D8C184}"/>
              </a:ext>
            </a:extLst>
          </p:cNvPr>
          <p:cNvPicPr>
            <a:picLocks noChangeAspect="1"/>
          </p:cNvPicPr>
          <p:nvPr/>
        </p:nvPicPr>
        <p:blipFill rotWithShape="1">
          <a:blip r:embed="rId5"/>
          <a:srcRect l="16346"/>
          <a:stretch/>
        </p:blipFill>
        <p:spPr>
          <a:xfrm>
            <a:off x="7710204" y="1552027"/>
            <a:ext cx="3821875" cy="2629591"/>
          </a:xfrm>
          <a:prstGeom prst="rect">
            <a:avLst/>
          </a:prstGeom>
        </p:spPr>
      </p:pic>
      <p:pic>
        <p:nvPicPr>
          <p:cNvPr id="19" name="Picture 18">
            <a:extLst>
              <a:ext uri="{FF2B5EF4-FFF2-40B4-BE49-F238E27FC236}">
                <a16:creationId xmlns:a16="http://schemas.microsoft.com/office/drawing/2014/main" id="{621B775D-2A7F-E5F7-C9EA-9B4D25BAD148}"/>
              </a:ext>
            </a:extLst>
          </p:cNvPr>
          <p:cNvPicPr>
            <a:picLocks noChangeAspect="1"/>
          </p:cNvPicPr>
          <p:nvPr/>
        </p:nvPicPr>
        <p:blipFill>
          <a:blip r:embed="rId6"/>
          <a:stretch>
            <a:fillRect/>
          </a:stretch>
        </p:blipFill>
        <p:spPr>
          <a:xfrm>
            <a:off x="7397330" y="4307878"/>
            <a:ext cx="4447620" cy="2274797"/>
          </a:xfrm>
          <a:prstGeom prst="rect">
            <a:avLst/>
          </a:prstGeom>
        </p:spPr>
      </p:pic>
      <p:sp>
        <p:nvSpPr>
          <p:cNvPr id="25" name="Rectangle 24">
            <a:extLst>
              <a:ext uri="{FF2B5EF4-FFF2-40B4-BE49-F238E27FC236}">
                <a16:creationId xmlns:a16="http://schemas.microsoft.com/office/drawing/2014/main" id="{7347C01F-6130-5D3D-7F43-B9F702F78EDA}"/>
              </a:ext>
            </a:extLst>
          </p:cNvPr>
          <p:cNvSpPr/>
          <p:nvPr/>
        </p:nvSpPr>
        <p:spPr>
          <a:xfrm>
            <a:off x="7710203" y="1835213"/>
            <a:ext cx="3821875" cy="355093"/>
          </a:xfrm>
          <a:prstGeom prst="rect">
            <a:avLst/>
          </a:prstGeom>
          <a:noFill/>
          <a:ln w="381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6" name="Rectangle 25">
            <a:extLst>
              <a:ext uri="{FF2B5EF4-FFF2-40B4-BE49-F238E27FC236}">
                <a16:creationId xmlns:a16="http://schemas.microsoft.com/office/drawing/2014/main" id="{4A74FDAA-B95B-7774-7F63-A8D706C7B858}"/>
              </a:ext>
            </a:extLst>
          </p:cNvPr>
          <p:cNvSpPr/>
          <p:nvPr/>
        </p:nvSpPr>
        <p:spPr>
          <a:xfrm>
            <a:off x="7397330" y="4613606"/>
            <a:ext cx="4447620" cy="358342"/>
          </a:xfrm>
          <a:prstGeom prst="rect">
            <a:avLst/>
          </a:prstGeom>
          <a:noFill/>
          <a:ln w="381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48" name="Picture 47">
            <a:extLst>
              <a:ext uri="{FF2B5EF4-FFF2-40B4-BE49-F238E27FC236}">
                <a16:creationId xmlns:a16="http://schemas.microsoft.com/office/drawing/2014/main" id="{36D3E0CC-60B4-13B1-E76F-227B4359A22E}"/>
              </a:ext>
            </a:extLst>
          </p:cNvPr>
          <p:cNvPicPr>
            <a:picLocks noChangeAspect="1"/>
          </p:cNvPicPr>
          <p:nvPr/>
        </p:nvPicPr>
        <p:blipFill>
          <a:blip r:embed="rId7"/>
          <a:srcRect/>
          <a:stretch/>
        </p:blipFill>
        <p:spPr>
          <a:xfrm>
            <a:off x="1170375" y="4094467"/>
            <a:ext cx="4589686" cy="2661476"/>
          </a:xfrm>
          <a:prstGeom prst="rect">
            <a:avLst/>
          </a:prstGeom>
        </p:spPr>
      </p:pic>
      <p:sp>
        <p:nvSpPr>
          <p:cNvPr id="50" name="Rectangle 49">
            <a:extLst>
              <a:ext uri="{FF2B5EF4-FFF2-40B4-BE49-F238E27FC236}">
                <a16:creationId xmlns:a16="http://schemas.microsoft.com/office/drawing/2014/main" id="{01474DEF-EC18-90C2-A301-98F2861E67AB}"/>
              </a:ext>
            </a:extLst>
          </p:cNvPr>
          <p:cNvSpPr/>
          <p:nvPr/>
        </p:nvSpPr>
        <p:spPr>
          <a:xfrm>
            <a:off x="1170375" y="4056779"/>
            <a:ext cx="4589686" cy="385793"/>
          </a:xfrm>
          <a:prstGeom prst="rect">
            <a:avLst/>
          </a:prstGeom>
          <a:noFill/>
          <a:ln w="38100">
            <a:solidFill>
              <a:srgbClr val="E551D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49378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5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ReviewDate xmlns="b58eaf65-a60a-44f5-a8d5-66cfae85e45c"/>
    <ExpiryDate xmlns="b58eaf65-a60a-44f5-a8d5-66cfae85e45c" xsi:nil="true"/>
    <lcf76f155ced4ddcb4097134ff3c332f xmlns="759a084c-36f2-4657-90a4-0514faf6a511">
      <Terms xmlns="http://schemas.microsoft.com/office/infopath/2007/PartnerControls"/>
    </lcf76f155ced4ddcb4097134ff3c332f>
    <TaxCatchAll xmlns="b58eaf65-a60a-44f5-a8d5-66cfae85e45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ICB Document" ma:contentTypeID="0x0101004A4E99F21D89E34FA7FA1A95D86B7C7E007F744C3246A3C140BEDF1E200863CA4E" ma:contentTypeVersion="17" ma:contentTypeDescription="" ma:contentTypeScope="" ma:versionID="8999d04bf07167a537b9d8009a7c794f">
  <xsd:schema xmlns:xsd="http://www.w3.org/2001/XMLSchema" xmlns:xs="http://www.w3.org/2001/XMLSchema" xmlns:p="http://schemas.microsoft.com/office/2006/metadata/properties" xmlns:ns2="b58eaf65-a60a-44f5-a8d5-66cfae85e45c" xmlns:ns3="759a084c-36f2-4657-90a4-0514faf6a511" targetNamespace="http://schemas.microsoft.com/office/2006/metadata/properties" ma:root="true" ma:fieldsID="c71488018e53d344c1956d143c5127d2" ns2:_="" ns3:_="">
    <xsd:import namespace="b58eaf65-a60a-44f5-a8d5-66cfae85e45c"/>
    <xsd:import namespace="759a084c-36f2-4657-90a4-0514faf6a511"/>
    <xsd:element name="properties">
      <xsd:complexType>
        <xsd:sequence>
          <xsd:element name="documentManagement">
            <xsd:complexType>
              <xsd:all>
                <xsd:element ref="ns2:ReviewDate"/>
                <xsd:element ref="ns2:ExpiryDate" minOccurs="0"/>
                <xsd:element ref="ns3:MediaServiceMetadata" minOccurs="0"/>
                <xsd:element ref="ns3:MediaServiceFastMetadata" minOccurs="0"/>
                <xsd:element ref="ns3:MediaServiceAutoKeyPoints" minOccurs="0"/>
                <xsd:element ref="ns3:MediaServiceKeyPoints" minOccurs="0"/>
                <xsd:element ref="ns3:lcf76f155ced4ddcb4097134ff3c332f" minOccurs="0"/>
                <xsd:element ref="ns2:TaxCatchAll" minOccurs="0"/>
                <xsd:element ref="ns3:MediaServiceDateTaken" minOccurs="0"/>
                <xsd:element ref="ns3:MediaServiceOCR" minOccurs="0"/>
                <xsd:element ref="ns3:MediaServiceGenerationTime" minOccurs="0"/>
                <xsd:element ref="ns3:MediaServiceEventHashCode"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8eaf65-a60a-44f5-a8d5-66cfae85e45c" elementFormDefault="qualified">
    <xsd:import namespace="http://schemas.microsoft.com/office/2006/documentManagement/types"/>
    <xsd:import namespace="http://schemas.microsoft.com/office/infopath/2007/PartnerControls"/>
    <xsd:element name="ReviewDate" ma:index="2" ma:displayName="Review Date" ma:format="DateOnly" ma:internalName="ReviewDate">
      <xsd:simpleType>
        <xsd:restriction base="dms:DateTime"/>
      </xsd:simpleType>
    </xsd:element>
    <xsd:element name="ExpiryDate" ma:index="3" nillable="true" ma:displayName="Expiry Date" ma:format="DateOnly" ma:internalName="ExpiryDate">
      <xsd:simpleType>
        <xsd:restriction base="dms:DateTime"/>
      </xsd:simpleType>
    </xsd:element>
    <xsd:element name="TaxCatchAll" ma:index="16" nillable="true" ma:displayName="Taxonomy Catch All Column" ma:hidden="true" ma:list="{2806e603-8ded-4d87-8253-488cbc43147c}" ma:internalName="TaxCatchAll" ma:showField="CatchAllData" ma:web="b58eaf65-a60a-44f5-a8d5-66cfae85e45c">
      <xsd:complexType>
        <xsd:complexContent>
          <xsd:extension base="dms:MultiChoiceLookup">
            <xsd:sequence>
              <xsd:element name="Value" type="dms:Lookup" maxOccurs="unbounded" minOccurs="0" nillable="true"/>
            </xsd:sequence>
          </xsd:extension>
        </xsd:complexContent>
      </xsd:complexType>
    </xsd:element>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59a084c-36f2-4657-90a4-0514faf6a511"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2c8d5fda-b97d-42c6-97e2-f76465e161c0"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980094E-98FE-4760-B8EE-11990ECEEDD3}">
  <ds:schemaRefs>
    <ds:schemaRef ds:uri="http://schemas.microsoft.com/sharepoint/v3/contenttype/forms"/>
  </ds:schemaRefs>
</ds:datastoreItem>
</file>

<file path=customXml/itemProps2.xml><?xml version="1.0" encoding="utf-8"?>
<ds:datastoreItem xmlns:ds="http://schemas.openxmlformats.org/officeDocument/2006/customXml" ds:itemID="{6520A5EF-1DC2-4BEF-AE4D-6033D52E4CFF}">
  <ds:schemaRefs>
    <ds:schemaRef ds:uri="http://www.w3.org/XML/1998/namespace"/>
    <ds:schemaRef ds:uri="http://purl.org/dc/dcmitype/"/>
    <ds:schemaRef ds:uri="http://schemas.microsoft.com/office/2006/documentManagement/types"/>
    <ds:schemaRef ds:uri="http://purl.org/dc/terms/"/>
    <ds:schemaRef ds:uri="http://schemas.microsoft.com/office/infopath/2007/PartnerControls"/>
    <ds:schemaRef ds:uri="b58eaf65-a60a-44f5-a8d5-66cfae85e45c"/>
    <ds:schemaRef ds:uri="http://purl.org/dc/elements/1.1/"/>
    <ds:schemaRef ds:uri="http://schemas.openxmlformats.org/package/2006/metadata/core-properties"/>
    <ds:schemaRef ds:uri="759a084c-36f2-4657-90a4-0514faf6a511"/>
    <ds:schemaRef ds:uri="http://schemas.microsoft.com/office/2006/metadata/properties"/>
  </ds:schemaRefs>
</ds:datastoreItem>
</file>

<file path=customXml/itemProps3.xml><?xml version="1.0" encoding="utf-8"?>
<ds:datastoreItem xmlns:ds="http://schemas.openxmlformats.org/officeDocument/2006/customXml" ds:itemID="{71FFCA7C-5979-4BFF-BB00-832CE451B9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8eaf65-a60a-44f5-a8d5-66cfae85e45c"/>
    <ds:schemaRef ds:uri="759a084c-36f2-4657-90a4-0514faf6a5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60682</TotalTime>
  <Words>2667</Words>
  <Application>Microsoft Office PowerPoint</Application>
  <PresentationFormat>Widescreen</PresentationFormat>
  <Paragraphs>279</Paragraphs>
  <Slides>33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Montserrat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Giulia Michela Zucco</dc:creator>
  <cp:lastModifiedBy>Amy Makawana - Graduate Management Trainee - NNICB</cp:lastModifiedBy>
  <cp:revision>428</cp:revision>
  <dcterms:created xsi:type="dcterms:W3CDTF">2022-06-21T11:26:06Z</dcterms:created>
  <dcterms:modified xsi:type="dcterms:W3CDTF">2024-10-25T12:16:59Z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0x0101004A4E99F21D89E34FA7FA1A95D86B7C7E007F744C3246A3C140BEDF1E200863CA4E</vt:lpwstr>
  </property>
</Properties>
</file>