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1" r:id="rId1"/>
    <p:sldMasterId id="2147483843" r:id="rId2"/>
  </p:sldMasterIdLst>
  <p:notesMasterIdLst>
    <p:notesMasterId r:id="rId22"/>
  </p:notesMasterIdLst>
  <p:sldIdLst>
    <p:sldId id="356" r:id="rId3"/>
    <p:sldId id="256" r:id="rId4"/>
    <p:sldId id="261" r:id="rId5"/>
    <p:sldId id="342" r:id="rId6"/>
    <p:sldId id="303" r:id="rId7"/>
    <p:sldId id="385" r:id="rId8"/>
    <p:sldId id="387" r:id="rId9"/>
    <p:sldId id="364" r:id="rId10"/>
    <p:sldId id="370" r:id="rId11"/>
    <p:sldId id="327" r:id="rId12"/>
    <p:sldId id="278" r:id="rId13"/>
    <p:sldId id="330" r:id="rId14"/>
    <p:sldId id="331" r:id="rId15"/>
    <p:sldId id="332" r:id="rId16"/>
    <p:sldId id="333" r:id="rId17"/>
    <p:sldId id="294" r:id="rId18"/>
    <p:sldId id="383" r:id="rId19"/>
    <p:sldId id="389" r:id="rId20"/>
    <p:sldId id="38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野戸　彰大" initials="野戸　彰大" lastIdx="2" clrIdx="0">
    <p:extLst>
      <p:ext uri="{19B8F6BF-5375-455C-9EA6-DF929625EA0E}">
        <p15:presenceInfo xmlns:p15="http://schemas.microsoft.com/office/powerpoint/2012/main" userId="野戸　彰大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35F7"/>
    <a:srgbClr val="001568"/>
    <a:srgbClr val="001868"/>
    <a:srgbClr val="0D1459"/>
    <a:srgbClr val="39039B"/>
    <a:srgbClr val="360086"/>
    <a:srgbClr val="0000FF"/>
    <a:srgbClr val="FF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淡色スタイル 2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20" autoAdjust="0"/>
    <p:restoredTop sz="92237" autoAdjust="0"/>
  </p:normalViewPr>
  <p:slideViewPr>
    <p:cSldViewPr snapToGrid="0">
      <p:cViewPr varScale="1">
        <p:scale>
          <a:sx n="75" d="100"/>
          <a:sy n="75" d="100"/>
        </p:scale>
        <p:origin x="1003" y="6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15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2CCFAA-1B06-49CE-B113-C1E6F3215652}" type="datetimeFigureOut">
              <a:rPr kumimoji="1" lang="ja-JP" altLang="en-US" smtClean="0"/>
              <a:t>2018/7/24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C3A024-F524-40C8-86EC-9C8FA770D9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35609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1</a:t>
            </a:r>
            <a:r>
              <a:rPr kumimoji="1" lang="ja-JP" altLang="en-US" dirty="0"/>
              <a:t>か月かかった，今回の企画に，様々な指摘を受けた，途中，</a:t>
            </a:r>
            <a:r>
              <a:rPr kumimoji="1" lang="en-US" altLang="ja-JP" dirty="0"/>
              <a:t>4</a:t>
            </a:r>
            <a:r>
              <a:rPr kumimoji="1" lang="ja-JP" altLang="en-US" dirty="0"/>
              <a:t>回生の大矢根さんがずっこけた，試行錯誤，どうぞお楽しみください。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C3A024-F524-40C8-86EC-9C8FA770D9D8}" type="slidenum">
              <a:rPr kumimoji="1" lang="ja-JP" altLang="en-US" smtClean="0"/>
              <a:t>1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301056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C3A024-F524-40C8-86EC-9C8FA770D9D8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59637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イメージを図にしてみました。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C3A024-F524-40C8-86EC-9C8FA770D9D8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65897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C3A024-F524-40C8-86EC-9C8FA770D9D8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73007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C3A024-F524-40C8-86EC-9C8FA770D9D8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39189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イメージを図にしてみました。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C3A024-F524-40C8-86EC-9C8FA770D9D8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00234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イメージを図にしてみました。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C3A024-F524-40C8-86EC-9C8FA770D9D8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2682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C3A024-F524-40C8-86EC-9C8FA770D9D8}" type="slidenum">
              <a:rPr kumimoji="1" lang="ja-JP" altLang="en-US" smtClean="0"/>
              <a:t>2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85787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概要，</a:t>
            </a:r>
            <a:r>
              <a:rPr kumimoji="1" lang="en-US" altLang="ja-JP" dirty="0"/>
              <a:t>3d</a:t>
            </a:r>
            <a:r>
              <a:rPr kumimoji="1" lang="ja-JP" altLang="en-US" dirty="0"/>
              <a:t>ごめん，ターゲットよりストーリーから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C3A024-F524-40C8-86EC-9C8FA770D9D8}" type="slidenum">
              <a:rPr kumimoji="1" lang="ja-JP" altLang="en-US" smtClean="0"/>
              <a:t>3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642459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C3A024-F524-40C8-86EC-9C8FA770D9D8}" type="slidenum">
              <a:rPr kumimoji="1" lang="ja-JP" altLang="en-US" smtClean="0"/>
              <a:t>4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602483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C3A024-F524-40C8-86EC-9C8FA770D9D8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88642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C3A024-F524-40C8-86EC-9C8FA770D9D8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2744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C3A024-F524-40C8-86EC-9C8FA770D9D8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61106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C3A024-F524-40C8-86EC-9C8FA770D9D8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29119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C3A024-F524-40C8-86EC-9C8FA770D9D8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4658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6AEC0-8827-4B8B-AB96-C8D24B3183D5}" type="datetimeFigureOut">
              <a:rPr kumimoji="1" lang="ja-JP" altLang="en-US" smtClean="0"/>
              <a:t>2018/7/24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8496F-C1A0-4841-8984-3B347CED09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7269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6AEC0-8827-4B8B-AB96-C8D24B3183D5}" type="datetimeFigureOut">
              <a:rPr kumimoji="1" lang="ja-JP" altLang="en-US" smtClean="0"/>
              <a:t>2018/7/24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8496F-C1A0-4841-8984-3B347CED09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1146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6AEC0-8827-4B8B-AB96-C8D24B3183D5}" type="datetimeFigureOut">
              <a:rPr kumimoji="1" lang="ja-JP" altLang="en-US" smtClean="0"/>
              <a:t>2018/7/24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8496F-C1A0-4841-8984-3B347CED09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76990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6AEC0-8827-4B8B-AB96-C8D24B3183D5}" type="datetimeFigureOut">
              <a:rPr kumimoji="1" lang="ja-JP" altLang="en-US" smtClean="0"/>
              <a:t>2018/7/24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E1C8496F-C1A0-4841-8984-3B347CED09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9639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6AEC0-8827-4B8B-AB96-C8D24B3183D5}" type="datetimeFigureOut">
              <a:rPr kumimoji="1" lang="ja-JP" altLang="en-US" smtClean="0"/>
              <a:t>2018/7/24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8496F-C1A0-4841-8984-3B347CED09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88017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6AEC0-8827-4B8B-AB96-C8D24B3183D5}" type="datetimeFigureOut">
              <a:rPr kumimoji="1" lang="ja-JP" altLang="en-US" smtClean="0"/>
              <a:t>2018/7/24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E1C8496F-C1A0-4841-8984-3B347CED09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66393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6AEC0-8827-4B8B-AB96-C8D24B3183D5}" type="datetimeFigureOut">
              <a:rPr kumimoji="1" lang="ja-JP" altLang="en-US" smtClean="0"/>
              <a:t>2018/7/24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8496F-C1A0-4841-8984-3B347CED09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67092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6AEC0-8827-4B8B-AB96-C8D24B3183D5}" type="datetimeFigureOut">
              <a:rPr kumimoji="1" lang="ja-JP" altLang="en-US" smtClean="0"/>
              <a:t>2018/7/24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8496F-C1A0-4841-8984-3B347CED09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14262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6AEC0-8827-4B8B-AB96-C8D24B3183D5}" type="datetimeFigureOut">
              <a:rPr kumimoji="1" lang="ja-JP" altLang="en-US" smtClean="0"/>
              <a:t>2018/7/24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8496F-C1A0-4841-8984-3B347CED09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15396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6AEC0-8827-4B8B-AB96-C8D24B3183D5}" type="datetimeFigureOut">
              <a:rPr kumimoji="1" lang="ja-JP" altLang="en-US" smtClean="0"/>
              <a:t>2018/7/24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8496F-C1A0-4841-8984-3B347CED09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75590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6AEC0-8827-4B8B-AB96-C8D24B3183D5}" type="datetimeFigureOut">
              <a:rPr kumimoji="1" lang="ja-JP" altLang="en-US" smtClean="0"/>
              <a:t>2018/7/24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8496F-C1A0-4841-8984-3B347CED09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271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6AEC0-8827-4B8B-AB96-C8D24B3183D5}" type="datetimeFigureOut">
              <a:rPr kumimoji="1" lang="ja-JP" altLang="en-US" smtClean="0"/>
              <a:t>2018/7/24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8496F-C1A0-4841-8984-3B347CED09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3519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6AEC0-8827-4B8B-AB96-C8D24B3183D5}" type="datetimeFigureOut">
              <a:rPr kumimoji="1" lang="ja-JP" altLang="en-US" smtClean="0"/>
              <a:t>2018/7/24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8496F-C1A0-4841-8984-3B347CED09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92862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6AEC0-8827-4B8B-AB96-C8D24B3183D5}" type="datetimeFigureOut">
              <a:rPr kumimoji="1" lang="ja-JP" altLang="en-US" smtClean="0"/>
              <a:t>2018/7/24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E1C8496F-C1A0-4841-8984-3B347CED09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761717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6AEC0-8827-4B8B-AB96-C8D24B3183D5}" type="datetimeFigureOut">
              <a:rPr kumimoji="1" lang="ja-JP" altLang="en-US" smtClean="0"/>
              <a:t>2018/7/24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E1C8496F-C1A0-4841-8984-3B347CED09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615255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6AEC0-8827-4B8B-AB96-C8D24B3183D5}" type="datetimeFigureOut">
              <a:rPr kumimoji="1" lang="ja-JP" altLang="en-US" smtClean="0"/>
              <a:t>2018/7/24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E1C8496F-C1A0-4841-8984-3B347CED09E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9727288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6AEC0-8827-4B8B-AB96-C8D24B3183D5}" type="datetimeFigureOut">
              <a:rPr kumimoji="1" lang="ja-JP" altLang="en-US" smtClean="0"/>
              <a:t>2018/7/24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E1C8496F-C1A0-4841-8984-3B347CED09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634463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6AEC0-8827-4B8B-AB96-C8D24B3183D5}" type="datetimeFigureOut">
              <a:rPr kumimoji="1" lang="ja-JP" altLang="en-US" smtClean="0"/>
              <a:t>2018/7/24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8496F-C1A0-4841-8984-3B347CED09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024532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つの画像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6AEC0-8827-4B8B-AB96-C8D24B3183D5}" type="datetimeFigureOut">
              <a:rPr kumimoji="1" lang="ja-JP" altLang="en-US" smtClean="0"/>
              <a:t>2018/7/24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8496F-C1A0-4841-8984-3B347CED09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87829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6AEC0-8827-4B8B-AB96-C8D24B3183D5}" type="datetimeFigureOut">
              <a:rPr kumimoji="1" lang="ja-JP" altLang="en-US" smtClean="0"/>
              <a:t>2018/7/24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8496F-C1A0-4841-8984-3B347CED09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898146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5A16AEC0-8827-4B8B-AB96-C8D24B3183D5}" type="datetimeFigureOut">
              <a:rPr kumimoji="1" lang="ja-JP" altLang="en-US" smtClean="0"/>
              <a:t>2018/7/24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E1C8496F-C1A0-4841-8984-3B347CED09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7155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6AEC0-8827-4B8B-AB96-C8D24B3183D5}" type="datetimeFigureOut">
              <a:rPr kumimoji="1" lang="ja-JP" altLang="en-US" smtClean="0"/>
              <a:t>2018/7/24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8496F-C1A0-4841-8984-3B347CED09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1686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6AEC0-8827-4B8B-AB96-C8D24B3183D5}" type="datetimeFigureOut">
              <a:rPr kumimoji="1" lang="ja-JP" altLang="en-US" smtClean="0"/>
              <a:t>2018/7/24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8496F-C1A0-4841-8984-3B347CED09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8903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6AEC0-8827-4B8B-AB96-C8D24B3183D5}" type="datetimeFigureOut">
              <a:rPr kumimoji="1" lang="ja-JP" altLang="en-US" smtClean="0"/>
              <a:t>2018/7/24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8496F-C1A0-4841-8984-3B347CED09E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232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6AEC0-8827-4B8B-AB96-C8D24B3183D5}" type="datetimeFigureOut">
              <a:rPr kumimoji="1" lang="ja-JP" altLang="en-US" smtClean="0"/>
              <a:t>2018/7/24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8496F-C1A0-4841-8984-3B347CED09E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946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6AEC0-8827-4B8B-AB96-C8D24B3183D5}" type="datetimeFigureOut">
              <a:rPr kumimoji="1" lang="ja-JP" altLang="en-US" smtClean="0"/>
              <a:t>2018/7/24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8496F-C1A0-4841-8984-3B347CED09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4826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6AEC0-8827-4B8B-AB96-C8D24B3183D5}" type="datetimeFigureOut">
              <a:rPr kumimoji="1" lang="ja-JP" altLang="en-US" smtClean="0"/>
              <a:t>2018/7/24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8496F-C1A0-4841-8984-3B347CED09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6282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6AEC0-8827-4B8B-AB96-C8D24B3183D5}" type="datetimeFigureOut">
              <a:rPr kumimoji="1" lang="ja-JP" altLang="en-US" smtClean="0"/>
              <a:t>2018/7/24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8496F-C1A0-4841-8984-3B347CED09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1870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A16AEC0-8827-4B8B-AB96-C8D24B3183D5}" type="datetimeFigureOut">
              <a:rPr kumimoji="1" lang="ja-JP" altLang="en-US" smtClean="0"/>
              <a:t>2018/7/24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C8496F-C1A0-4841-8984-3B347CED09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3396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4" r:id="rId3"/>
    <p:sldLayoutId id="2147483835" r:id="rId4"/>
    <p:sldLayoutId id="2147483836" r:id="rId5"/>
    <p:sldLayoutId id="2147483837" r:id="rId6"/>
    <p:sldLayoutId id="2147483838" r:id="rId7"/>
    <p:sldLayoutId id="2147483839" r:id="rId8"/>
    <p:sldLayoutId id="2147483840" r:id="rId9"/>
    <p:sldLayoutId id="2147483841" r:id="rId10"/>
    <p:sldLayoutId id="214748384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16AEC0-8827-4B8B-AB96-C8D24B3183D5}" type="datetimeFigureOut">
              <a:rPr kumimoji="1" lang="ja-JP" altLang="en-US" smtClean="0"/>
              <a:t>2018/7/24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C8496F-C1A0-4841-8984-3B347CED09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24644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4" r:id="rId1"/>
    <p:sldLayoutId id="2147483845" r:id="rId2"/>
    <p:sldLayoutId id="2147483846" r:id="rId3"/>
    <p:sldLayoutId id="2147483847" r:id="rId4"/>
    <p:sldLayoutId id="2147483848" r:id="rId5"/>
    <p:sldLayoutId id="2147483849" r:id="rId6"/>
    <p:sldLayoutId id="2147483850" r:id="rId7"/>
    <p:sldLayoutId id="2147483851" r:id="rId8"/>
    <p:sldLayoutId id="2147483852" r:id="rId9"/>
    <p:sldLayoutId id="2147483853" r:id="rId10"/>
    <p:sldLayoutId id="2147483854" r:id="rId11"/>
    <p:sldLayoutId id="2147483855" r:id="rId12"/>
    <p:sldLayoutId id="2147483856" r:id="rId13"/>
    <p:sldLayoutId id="2147483857" r:id="rId14"/>
    <p:sldLayoutId id="2147483858" r:id="rId15"/>
    <p:sldLayoutId id="2147483859" r:id="rId16"/>
    <p:sldLayoutId id="2147483860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19.png"/><Relationship Id="rId4" Type="http://schemas.openxmlformats.org/officeDocument/2006/relationships/image" Target="../media/image18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20.jp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7.pn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9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8.jp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9.jpg"/><Relationship Id="rId7" Type="http://schemas.openxmlformats.org/officeDocument/2006/relationships/image" Target="../media/image6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8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81079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03794C-81A7-4D24-AB2E-4FD5F6118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ja-JP" sz="4800" dirty="0"/>
              <a:t>SRPG</a:t>
            </a:r>
            <a:r>
              <a:rPr kumimoji="1" lang="ja-JP" altLang="en-US" sz="4800" dirty="0"/>
              <a:t>（</a:t>
            </a:r>
            <a:r>
              <a:rPr lang="ja-JP" altLang="en-US" sz="4800" dirty="0"/>
              <a:t>シミュレーション</a:t>
            </a:r>
            <a:r>
              <a:rPr lang="en-US" altLang="ja-JP" sz="4800" dirty="0"/>
              <a:t>RPG</a:t>
            </a:r>
            <a:r>
              <a:rPr lang="ja-JP" altLang="en-US" sz="4800" dirty="0"/>
              <a:t>）</a:t>
            </a:r>
            <a:endParaRPr kumimoji="1" lang="ja-JP" altLang="en-US" sz="4800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A22996F9-869E-4AA9-AB5C-D8F4EECCC6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4529" y="2173219"/>
            <a:ext cx="3464202" cy="4375835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FADD4F7A-9556-43AD-B29C-7460437130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2074" y="2164589"/>
            <a:ext cx="4393093" cy="4393093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DFC08098-A347-41C2-81CE-73094C78604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716" y="2210290"/>
            <a:ext cx="2394997" cy="4338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1796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92C6EAF1-06B8-4D07-95F5-EBBE0D05C658}"/>
              </a:ext>
            </a:extLst>
          </p:cNvPr>
          <p:cNvSpPr/>
          <p:nvPr/>
        </p:nvSpPr>
        <p:spPr>
          <a:xfrm>
            <a:off x="159253" y="2631440"/>
            <a:ext cx="11910144" cy="4107341"/>
          </a:xfrm>
          <a:prstGeom prst="rect">
            <a:avLst/>
          </a:prstGeom>
          <a:noFill/>
          <a:ln w="1270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0343545F-D0EA-4AE9-A9BC-115711E2F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ja-JP" altLang="en-US" sz="6000" dirty="0"/>
              <a:t>ゲームの流れ</a:t>
            </a:r>
            <a:endParaRPr kumimoji="1" lang="ja-JP" altLang="en-US" sz="60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22091751-5614-4B11-AD5F-9CB03DD5345B}"/>
              </a:ext>
            </a:extLst>
          </p:cNvPr>
          <p:cNvSpPr txBox="1"/>
          <p:nvPr/>
        </p:nvSpPr>
        <p:spPr>
          <a:xfrm>
            <a:off x="432619" y="2758079"/>
            <a:ext cx="256512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4400" dirty="0"/>
              <a:t>ストーリー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F64F2DD0-9D31-4320-81A2-1522B8C90ABD}"/>
              </a:ext>
            </a:extLst>
          </p:cNvPr>
          <p:cNvSpPr txBox="1"/>
          <p:nvPr/>
        </p:nvSpPr>
        <p:spPr>
          <a:xfrm>
            <a:off x="5098395" y="2971891"/>
            <a:ext cx="166904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4400" dirty="0"/>
              <a:t>バトル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25D2BFBD-1A49-4CEC-8558-08F052922047}"/>
              </a:ext>
            </a:extLst>
          </p:cNvPr>
          <p:cNvSpPr txBox="1"/>
          <p:nvPr/>
        </p:nvSpPr>
        <p:spPr>
          <a:xfrm>
            <a:off x="9134167" y="2772696"/>
            <a:ext cx="256512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4400" dirty="0"/>
              <a:t>ストーリー</a:t>
            </a:r>
          </a:p>
        </p:txBody>
      </p:sp>
      <p:sp>
        <p:nvSpPr>
          <p:cNvPr id="13" name="矢印: 右 12">
            <a:extLst>
              <a:ext uri="{FF2B5EF4-FFF2-40B4-BE49-F238E27FC236}">
                <a16:creationId xmlns:a16="http://schemas.microsoft.com/office/drawing/2014/main" id="{A7D79515-9392-4C8D-A94F-B20F2AFC09A9}"/>
              </a:ext>
            </a:extLst>
          </p:cNvPr>
          <p:cNvSpPr/>
          <p:nvPr/>
        </p:nvSpPr>
        <p:spPr>
          <a:xfrm>
            <a:off x="2916987" y="4575615"/>
            <a:ext cx="1416939" cy="7999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矢印: 右 13">
            <a:extLst>
              <a:ext uri="{FF2B5EF4-FFF2-40B4-BE49-F238E27FC236}">
                <a16:creationId xmlns:a16="http://schemas.microsoft.com/office/drawing/2014/main" id="{92396794-5329-491C-9A00-60034CF52745}"/>
              </a:ext>
            </a:extLst>
          </p:cNvPr>
          <p:cNvSpPr/>
          <p:nvPr/>
        </p:nvSpPr>
        <p:spPr>
          <a:xfrm>
            <a:off x="7746126" y="4578341"/>
            <a:ext cx="1496198" cy="7999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B85F8AC4-8DF5-42D5-A36B-68A7E7CD4907}"/>
              </a:ext>
            </a:extLst>
          </p:cNvPr>
          <p:cNvGrpSpPr/>
          <p:nvPr/>
        </p:nvGrpSpPr>
        <p:grpSpPr>
          <a:xfrm>
            <a:off x="5190039" y="2067669"/>
            <a:ext cx="1485763" cy="914400"/>
            <a:chOff x="5764600" y="1709048"/>
            <a:chExt cx="1485763" cy="914400"/>
          </a:xfrm>
        </p:grpSpPr>
        <p:sp>
          <p:nvSpPr>
            <p:cNvPr id="35" name="正方形/長方形 34">
              <a:extLst>
                <a:ext uri="{FF2B5EF4-FFF2-40B4-BE49-F238E27FC236}">
                  <a16:creationId xmlns:a16="http://schemas.microsoft.com/office/drawing/2014/main" id="{77775EC5-A352-44A8-A383-F10216122801}"/>
                </a:ext>
              </a:extLst>
            </p:cNvPr>
            <p:cNvSpPr/>
            <p:nvPr/>
          </p:nvSpPr>
          <p:spPr>
            <a:xfrm>
              <a:off x="5764600" y="1709048"/>
              <a:ext cx="1485763" cy="914400"/>
            </a:xfrm>
            <a:prstGeom prst="rect">
              <a:avLst/>
            </a:prstGeom>
            <a:ln w="57150">
              <a:solidFill>
                <a:srgbClr val="00B0F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70DFCBC6-6AF3-4D84-A2E9-8BB4E93823D2}"/>
                </a:ext>
              </a:extLst>
            </p:cNvPr>
            <p:cNvSpPr txBox="1"/>
            <p:nvPr/>
          </p:nvSpPr>
          <p:spPr>
            <a:xfrm>
              <a:off x="5850891" y="1731550"/>
              <a:ext cx="131318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4400" dirty="0">
                  <a:solidFill>
                    <a:schemeClr val="bg1"/>
                  </a:solidFill>
                </a:rPr>
                <a:t>一章</a:t>
              </a:r>
            </a:p>
          </p:txBody>
        </p:sp>
      </p:grpSp>
      <p:pic>
        <p:nvPicPr>
          <p:cNvPr id="4" name="図 3">
            <a:extLst>
              <a:ext uri="{FF2B5EF4-FFF2-40B4-BE49-F238E27FC236}">
                <a16:creationId xmlns:a16="http://schemas.microsoft.com/office/drawing/2014/main" id="{2450BF45-4297-4260-AFA7-4E613BCBD3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5757" y="3947634"/>
            <a:ext cx="2939584" cy="2204688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E2210203-AD32-4621-A209-FDBB8B829E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566" y="4091291"/>
            <a:ext cx="2459108" cy="1638016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E46CEA7E-B19C-4AD9-A684-A9197F2D64F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227"/>
          <a:stretch/>
        </p:blipFill>
        <p:spPr>
          <a:xfrm>
            <a:off x="9533445" y="4091291"/>
            <a:ext cx="2438400" cy="1638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2086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03794C-81A7-4D24-AB2E-4FD5F6118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ja-JP" altLang="en-US" sz="4800" dirty="0"/>
              <a:t>バトルマップ</a:t>
            </a:r>
            <a:endParaRPr kumimoji="1" lang="ja-JP" altLang="en-US" sz="4800" dirty="0"/>
          </a:p>
        </p:txBody>
      </p:sp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C08B4875-A5C0-40F8-86C9-771E8DEC01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5477097"/>
              </p:ext>
            </p:extLst>
          </p:nvPr>
        </p:nvGraphicFramePr>
        <p:xfrm>
          <a:off x="1677801" y="2077277"/>
          <a:ext cx="7618900" cy="46107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1890">
                  <a:extLst>
                    <a:ext uri="{9D8B030D-6E8A-4147-A177-3AD203B41FA5}">
                      <a16:colId xmlns:a16="http://schemas.microsoft.com/office/drawing/2014/main" val="3420391904"/>
                    </a:ext>
                  </a:extLst>
                </a:gridCol>
                <a:gridCol w="761890">
                  <a:extLst>
                    <a:ext uri="{9D8B030D-6E8A-4147-A177-3AD203B41FA5}">
                      <a16:colId xmlns:a16="http://schemas.microsoft.com/office/drawing/2014/main" val="1748216250"/>
                    </a:ext>
                  </a:extLst>
                </a:gridCol>
                <a:gridCol w="761890">
                  <a:extLst>
                    <a:ext uri="{9D8B030D-6E8A-4147-A177-3AD203B41FA5}">
                      <a16:colId xmlns:a16="http://schemas.microsoft.com/office/drawing/2014/main" val="928061759"/>
                    </a:ext>
                  </a:extLst>
                </a:gridCol>
                <a:gridCol w="761890">
                  <a:extLst>
                    <a:ext uri="{9D8B030D-6E8A-4147-A177-3AD203B41FA5}">
                      <a16:colId xmlns:a16="http://schemas.microsoft.com/office/drawing/2014/main" val="4126173881"/>
                    </a:ext>
                  </a:extLst>
                </a:gridCol>
                <a:gridCol w="761890">
                  <a:extLst>
                    <a:ext uri="{9D8B030D-6E8A-4147-A177-3AD203B41FA5}">
                      <a16:colId xmlns:a16="http://schemas.microsoft.com/office/drawing/2014/main" val="608729376"/>
                    </a:ext>
                  </a:extLst>
                </a:gridCol>
                <a:gridCol w="761890">
                  <a:extLst>
                    <a:ext uri="{9D8B030D-6E8A-4147-A177-3AD203B41FA5}">
                      <a16:colId xmlns:a16="http://schemas.microsoft.com/office/drawing/2014/main" val="1868724093"/>
                    </a:ext>
                  </a:extLst>
                </a:gridCol>
                <a:gridCol w="761890">
                  <a:extLst>
                    <a:ext uri="{9D8B030D-6E8A-4147-A177-3AD203B41FA5}">
                      <a16:colId xmlns:a16="http://schemas.microsoft.com/office/drawing/2014/main" val="880503358"/>
                    </a:ext>
                  </a:extLst>
                </a:gridCol>
                <a:gridCol w="761890">
                  <a:extLst>
                    <a:ext uri="{9D8B030D-6E8A-4147-A177-3AD203B41FA5}">
                      <a16:colId xmlns:a16="http://schemas.microsoft.com/office/drawing/2014/main" val="3177864501"/>
                    </a:ext>
                  </a:extLst>
                </a:gridCol>
                <a:gridCol w="761890">
                  <a:extLst>
                    <a:ext uri="{9D8B030D-6E8A-4147-A177-3AD203B41FA5}">
                      <a16:colId xmlns:a16="http://schemas.microsoft.com/office/drawing/2014/main" val="1205339290"/>
                    </a:ext>
                  </a:extLst>
                </a:gridCol>
                <a:gridCol w="761890">
                  <a:extLst>
                    <a:ext uri="{9D8B030D-6E8A-4147-A177-3AD203B41FA5}">
                      <a16:colId xmlns:a16="http://schemas.microsoft.com/office/drawing/2014/main" val="461204236"/>
                    </a:ext>
                  </a:extLst>
                </a:gridCol>
              </a:tblGrid>
              <a:tr h="576341">
                <a:tc>
                  <a:txBody>
                    <a:bodyPr/>
                    <a:lstStyle/>
                    <a:p>
                      <a:endParaRPr kumimoji="1" lang="ja-JP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0149521"/>
                  </a:ext>
                </a:extLst>
              </a:tr>
              <a:tr h="576341">
                <a:tc>
                  <a:txBody>
                    <a:bodyPr/>
                    <a:lstStyle/>
                    <a:p>
                      <a:endParaRPr kumimoji="1" lang="ja-JP" altLang="en-US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0679329"/>
                  </a:ext>
                </a:extLst>
              </a:tr>
              <a:tr h="576341">
                <a:tc>
                  <a:txBody>
                    <a:bodyPr/>
                    <a:lstStyle/>
                    <a:p>
                      <a:endParaRPr kumimoji="1" lang="ja-JP" altLang="en-US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2736596"/>
                  </a:ext>
                </a:extLst>
              </a:tr>
              <a:tr h="576341">
                <a:tc>
                  <a:txBody>
                    <a:bodyPr/>
                    <a:lstStyle/>
                    <a:p>
                      <a:endParaRPr kumimoji="1" lang="ja-JP" altLang="en-US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0459499"/>
                  </a:ext>
                </a:extLst>
              </a:tr>
              <a:tr h="576341">
                <a:tc>
                  <a:txBody>
                    <a:bodyPr/>
                    <a:lstStyle/>
                    <a:p>
                      <a:endParaRPr kumimoji="1" lang="ja-JP" altLang="en-US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4312002"/>
                  </a:ext>
                </a:extLst>
              </a:tr>
              <a:tr h="576341">
                <a:tc>
                  <a:txBody>
                    <a:bodyPr/>
                    <a:lstStyle/>
                    <a:p>
                      <a:endParaRPr kumimoji="1" lang="ja-JP" altLang="en-US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8383977"/>
                  </a:ext>
                </a:extLst>
              </a:tr>
              <a:tr h="576341">
                <a:tc>
                  <a:txBody>
                    <a:bodyPr/>
                    <a:lstStyle/>
                    <a:p>
                      <a:endParaRPr kumimoji="1" lang="ja-JP" altLang="en-US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5591541"/>
                  </a:ext>
                </a:extLst>
              </a:tr>
              <a:tr h="576341">
                <a:tc>
                  <a:txBody>
                    <a:bodyPr/>
                    <a:lstStyle/>
                    <a:p>
                      <a:endParaRPr kumimoji="1" lang="ja-JP" altLang="en-US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5503290"/>
                  </a:ext>
                </a:extLst>
              </a:tr>
            </a:tbl>
          </a:graphicData>
        </a:graphic>
      </p:graphicFrame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785FD2B-4B0A-4A80-8FBD-D4169D6D4F36}"/>
              </a:ext>
            </a:extLst>
          </p:cNvPr>
          <p:cNvSpPr txBox="1"/>
          <p:nvPr/>
        </p:nvSpPr>
        <p:spPr>
          <a:xfrm>
            <a:off x="9869557" y="2673626"/>
            <a:ext cx="1580321" cy="138499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rgbClr val="0070C0"/>
                </a:solidFill>
              </a:rPr>
              <a:t>味方</a:t>
            </a:r>
            <a:endParaRPr kumimoji="1" lang="en-US" altLang="ja-JP" sz="2800" dirty="0">
              <a:solidFill>
                <a:srgbClr val="0070C0"/>
              </a:solidFill>
            </a:endParaRPr>
          </a:p>
          <a:p>
            <a:endParaRPr kumimoji="1" lang="en-US" altLang="ja-JP" sz="2800" dirty="0"/>
          </a:p>
          <a:p>
            <a:r>
              <a:rPr kumimoji="1" lang="ja-JP" altLang="en-US" sz="2800" dirty="0">
                <a:solidFill>
                  <a:srgbClr val="FF0000"/>
                </a:solidFill>
              </a:rPr>
              <a:t>敵</a:t>
            </a:r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3BF58DE3-605C-4A27-A4DF-0335BA2B4A4E}"/>
              </a:ext>
            </a:extLst>
          </p:cNvPr>
          <p:cNvSpPr/>
          <p:nvPr/>
        </p:nvSpPr>
        <p:spPr>
          <a:xfrm>
            <a:off x="1838739" y="3279913"/>
            <a:ext cx="437322" cy="437322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3151B03D-6F97-4E86-8C41-34051891DB5C}"/>
              </a:ext>
            </a:extLst>
          </p:cNvPr>
          <p:cNvSpPr/>
          <p:nvPr/>
        </p:nvSpPr>
        <p:spPr>
          <a:xfrm>
            <a:off x="2580861" y="4441648"/>
            <a:ext cx="437322" cy="437322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6A0D7135-E2DD-43E9-B366-38A25DD132F5}"/>
              </a:ext>
            </a:extLst>
          </p:cNvPr>
          <p:cNvSpPr/>
          <p:nvPr/>
        </p:nvSpPr>
        <p:spPr>
          <a:xfrm>
            <a:off x="2580861" y="3279913"/>
            <a:ext cx="437322" cy="437322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781BE8FB-E743-4505-AA9B-20D992D7F578}"/>
              </a:ext>
            </a:extLst>
          </p:cNvPr>
          <p:cNvSpPr/>
          <p:nvPr/>
        </p:nvSpPr>
        <p:spPr>
          <a:xfrm>
            <a:off x="2580861" y="3882771"/>
            <a:ext cx="437322" cy="437322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C1CD480F-8C48-40F9-A292-7D5DA54AFA5D}"/>
              </a:ext>
            </a:extLst>
          </p:cNvPr>
          <p:cNvSpPr/>
          <p:nvPr/>
        </p:nvSpPr>
        <p:spPr>
          <a:xfrm>
            <a:off x="10813774" y="2732118"/>
            <a:ext cx="437322" cy="437322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847AC93A-D3C8-444F-9B59-61E10A1F9A98}"/>
              </a:ext>
            </a:extLst>
          </p:cNvPr>
          <p:cNvSpPr/>
          <p:nvPr/>
        </p:nvSpPr>
        <p:spPr>
          <a:xfrm>
            <a:off x="10803835" y="3571578"/>
            <a:ext cx="437322" cy="43732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93C8F8F9-404C-4B6D-B147-B78199EE6F0A}"/>
              </a:ext>
            </a:extLst>
          </p:cNvPr>
          <p:cNvSpPr/>
          <p:nvPr/>
        </p:nvSpPr>
        <p:spPr>
          <a:xfrm>
            <a:off x="7934739" y="3279913"/>
            <a:ext cx="437322" cy="43732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C1641E21-31C0-4779-8043-34D5BF33C1FE}"/>
              </a:ext>
            </a:extLst>
          </p:cNvPr>
          <p:cNvSpPr/>
          <p:nvPr/>
        </p:nvSpPr>
        <p:spPr>
          <a:xfrm>
            <a:off x="8723544" y="2714553"/>
            <a:ext cx="437322" cy="43732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8" name="楕円 17">
            <a:extLst>
              <a:ext uri="{FF2B5EF4-FFF2-40B4-BE49-F238E27FC236}">
                <a16:creationId xmlns:a16="http://schemas.microsoft.com/office/drawing/2014/main" id="{AA0C99EA-0F45-497E-BF78-4884F8E6BE85}"/>
              </a:ext>
            </a:extLst>
          </p:cNvPr>
          <p:cNvSpPr/>
          <p:nvPr/>
        </p:nvSpPr>
        <p:spPr>
          <a:xfrm>
            <a:off x="7934739" y="4441648"/>
            <a:ext cx="437322" cy="43732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5A703DA1-127C-4464-AA87-8AE1A84FE72E}"/>
              </a:ext>
            </a:extLst>
          </p:cNvPr>
          <p:cNvSpPr/>
          <p:nvPr/>
        </p:nvSpPr>
        <p:spPr>
          <a:xfrm>
            <a:off x="8659995" y="3869635"/>
            <a:ext cx="437322" cy="43732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877B3ABA-4E8F-4089-8188-10D7711B0264}"/>
              </a:ext>
            </a:extLst>
          </p:cNvPr>
          <p:cNvSpPr/>
          <p:nvPr/>
        </p:nvSpPr>
        <p:spPr>
          <a:xfrm>
            <a:off x="4820478" y="3279913"/>
            <a:ext cx="437322" cy="43732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19773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03794C-81A7-4D24-AB2E-4FD5F6118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ja-JP" altLang="en-US" sz="4800" dirty="0"/>
              <a:t>バトルマップ</a:t>
            </a:r>
            <a:endParaRPr kumimoji="1" lang="ja-JP" altLang="en-US" sz="4800" dirty="0"/>
          </a:p>
        </p:txBody>
      </p:sp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C08B4875-A5C0-40F8-86C9-771E8DEC01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8128156"/>
              </p:ext>
            </p:extLst>
          </p:nvPr>
        </p:nvGraphicFramePr>
        <p:xfrm>
          <a:off x="1677801" y="2077277"/>
          <a:ext cx="7618900" cy="46107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1890">
                  <a:extLst>
                    <a:ext uri="{9D8B030D-6E8A-4147-A177-3AD203B41FA5}">
                      <a16:colId xmlns:a16="http://schemas.microsoft.com/office/drawing/2014/main" val="3420391904"/>
                    </a:ext>
                  </a:extLst>
                </a:gridCol>
                <a:gridCol w="761890">
                  <a:extLst>
                    <a:ext uri="{9D8B030D-6E8A-4147-A177-3AD203B41FA5}">
                      <a16:colId xmlns:a16="http://schemas.microsoft.com/office/drawing/2014/main" val="1748216250"/>
                    </a:ext>
                  </a:extLst>
                </a:gridCol>
                <a:gridCol w="761890">
                  <a:extLst>
                    <a:ext uri="{9D8B030D-6E8A-4147-A177-3AD203B41FA5}">
                      <a16:colId xmlns:a16="http://schemas.microsoft.com/office/drawing/2014/main" val="928061759"/>
                    </a:ext>
                  </a:extLst>
                </a:gridCol>
                <a:gridCol w="761890">
                  <a:extLst>
                    <a:ext uri="{9D8B030D-6E8A-4147-A177-3AD203B41FA5}">
                      <a16:colId xmlns:a16="http://schemas.microsoft.com/office/drawing/2014/main" val="4126173881"/>
                    </a:ext>
                  </a:extLst>
                </a:gridCol>
                <a:gridCol w="761890">
                  <a:extLst>
                    <a:ext uri="{9D8B030D-6E8A-4147-A177-3AD203B41FA5}">
                      <a16:colId xmlns:a16="http://schemas.microsoft.com/office/drawing/2014/main" val="608729376"/>
                    </a:ext>
                  </a:extLst>
                </a:gridCol>
                <a:gridCol w="761890">
                  <a:extLst>
                    <a:ext uri="{9D8B030D-6E8A-4147-A177-3AD203B41FA5}">
                      <a16:colId xmlns:a16="http://schemas.microsoft.com/office/drawing/2014/main" val="1868724093"/>
                    </a:ext>
                  </a:extLst>
                </a:gridCol>
                <a:gridCol w="761890">
                  <a:extLst>
                    <a:ext uri="{9D8B030D-6E8A-4147-A177-3AD203B41FA5}">
                      <a16:colId xmlns:a16="http://schemas.microsoft.com/office/drawing/2014/main" val="880503358"/>
                    </a:ext>
                  </a:extLst>
                </a:gridCol>
                <a:gridCol w="761890">
                  <a:extLst>
                    <a:ext uri="{9D8B030D-6E8A-4147-A177-3AD203B41FA5}">
                      <a16:colId xmlns:a16="http://schemas.microsoft.com/office/drawing/2014/main" val="3177864501"/>
                    </a:ext>
                  </a:extLst>
                </a:gridCol>
                <a:gridCol w="761890">
                  <a:extLst>
                    <a:ext uri="{9D8B030D-6E8A-4147-A177-3AD203B41FA5}">
                      <a16:colId xmlns:a16="http://schemas.microsoft.com/office/drawing/2014/main" val="1205339290"/>
                    </a:ext>
                  </a:extLst>
                </a:gridCol>
                <a:gridCol w="761890">
                  <a:extLst>
                    <a:ext uri="{9D8B030D-6E8A-4147-A177-3AD203B41FA5}">
                      <a16:colId xmlns:a16="http://schemas.microsoft.com/office/drawing/2014/main" val="461204236"/>
                    </a:ext>
                  </a:extLst>
                </a:gridCol>
              </a:tblGrid>
              <a:tr h="576341">
                <a:tc>
                  <a:txBody>
                    <a:bodyPr/>
                    <a:lstStyle/>
                    <a:p>
                      <a:endParaRPr kumimoji="1" lang="ja-JP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0149521"/>
                  </a:ext>
                </a:extLst>
              </a:tr>
              <a:tr h="576341">
                <a:tc>
                  <a:txBody>
                    <a:bodyPr/>
                    <a:lstStyle/>
                    <a:p>
                      <a:endParaRPr kumimoji="1" lang="ja-JP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0679329"/>
                  </a:ext>
                </a:extLst>
              </a:tr>
              <a:tr h="576341">
                <a:tc>
                  <a:txBody>
                    <a:bodyPr/>
                    <a:lstStyle/>
                    <a:p>
                      <a:endParaRPr kumimoji="1" lang="ja-JP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2736596"/>
                  </a:ext>
                </a:extLst>
              </a:tr>
              <a:tr h="576341">
                <a:tc>
                  <a:txBody>
                    <a:bodyPr/>
                    <a:lstStyle/>
                    <a:p>
                      <a:endParaRPr kumimoji="1" lang="ja-JP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0459499"/>
                  </a:ext>
                </a:extLst>
              </a:tr>
              <a:tr h="576341">
                <a:tc>
                  <a:txBody>
                    <a:bodyPr/>
                    <a:lstStyle/>
                    <a:p>
                      <a:endParaRPr kumimoji="1" lang="ja-JP" altLang="en-US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4312002"/>
                  </a:ext>
                </a:extLst>
              </a:tr>
              <a:tr h="576341">
                <a:tc>
                  <a:txBody>
                    <a:bodyPr/>
                    <a:lstStyle/>
                    <a:p>
                      <a:endParaRPr kumimoji="1" lang="ja-JP" altLang="en-US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8383977"/>
                  </a:ext>
                </a:extLst>
              </a:tr>
              <a:tr h="576341">
                <a:tc>
                  <a:txBody>
                    <a:bodyPr/>
                    <a:lstStyle/>
                    <a:p>
                      <a:endParaRPr kumimoji="1" lang="ja-JP" altLang="en-US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5591541"/>
                  </a:ext>
                </a:extLst>
              </a:tr>
              <a:tr h="576341">
                <a:tc>
                  <a:txBody>
                    <a:bodyPr/>
                    <a:lstStyle/>
                    <a:p>
                      <a:endParaRPr kumimoji="1" lang="ja-JP" altLang="en-US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5503290"/>
                  </a:ext>
                </a:extLst>
              </a:tr>
            </a:tbl>
          </a:graphicData>
        </a:graphic>
      </p:graphicFrame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785FD2B-4B0A-4A80-8FBD-D4169D6D4F36}"/>
              </a:ext>
            </a:extLst>
          </p:cNvPr>
          <p:cNvSpPr txBox="1"/>
          <p:nvPr/>
        </p:nvSpPr>
        <p:spPr>
          <a:xfrm>
            <a:off x="9869557" y="2673626"/>
            <a:ext cx="1580321" cy="138499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rgbClr val="0070C0"/>
                </a:solidFill>
              </a:rPr>
              <a:t>味方</a:t>
            </a:r>
            <a:endParaRPr kumimoji="1" lang="en-US" altLang="ja-JP" sz="2800" dirty="0">
              <a:solidFill>
                <a:srgbClr val="0070C0"/>
              </a:solidFill>
            </a:endParaRPr>
          </a:p>
          <a:p>
            <a:endParaRPr kumimoji="1" lang="en-US" altLang="ja-JP" sz="2800" dirty="0"/>
          </a:p>
          <a:p>
            <a:r>
              <a:rPr kumimoji="1" lang="ja-JP" altLang="en-US" sz="2800" dirty="0">
                <a:solidFill>
                  <a:srgbClr val="FF0000"/>
                </a:solidFill>
              </a:rPr>
              <a:t>敵</a:t>
            </a:r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3BF58DE3-605C-4A27-A4DF-0335BA2B4A4E}"/>
              </a:ext>
            </a:extLst>
          </p:cNvPr>
          <p:cNvSpPr/>
          <p:nvPr/>
        </p:nvSpPr>
        <p:spPr>
          <a:xfrm>
            <a:off x="1838739" y="3279913"/>
            <a:ext cx="437322" cy="437322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3151B03D-6F97-4E86-8C41-34051891DB5C}"/>
              </a:ext>
            </a:extLst>
          </p:cNvPr>
          <p:cNvSpPr/>
          <p:nvPr/>
        </p:nvSpPr>
        <p:spPr>
          <a:xfrm>
            <a:off x="2580861" y="4441648"/>
            <a:ext cx="437322" cy="437322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6A0D7135-E2DD-43E9-B366-38A25DD132F5}"/>
              </a:ext>
            </a:extLst>
          </p:cNvPr>
          <p:cNvSpPr/>
          <p:nvPr/>
        </p:nvSpPr>
        <p:spPr>
          <a:xfrm>
            <a:off x="2580861" y="3279913"/>
            <a:ext cx="437322" cy="437322"/>
          </a:xfrm>
          <a:prstGeom prst="ellipse">
            <a:avLst/>
          </a:prstGeom>
          <a:solidFill>
            <a:srgbClr val="36008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781BE8FB-E743-4505-AA9B-20D992D7F578}"/>
              </a:ext>
            </a:extLst>
          </p:cNvPr>
          <p:cNvSpPr/>
          <p:nvPr/>
        </p:nvSpPr>
        <p:spPr>
          <a:xfrm>
            <a:off x="2580861" y="3882771"/>
            <a:ext cx="437322" cy="437322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C1CD480F-8C48-40F9-A292-7D5DA54AFA5D}"/>
              </a:ext>
            </a:extLst>
          </p:cNvPr>
          <p:cNvSpPr/>
          <p:nvPr/>
        </p:nvSpPr>
        <p:spPr>
          <a:xfrm>
            <a:off x="10813774" y="2732118"/>
            <a:ext cx="437322" cy="437322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847AC93A-D3C8-444F-9B59-61E10A1F9A98}"/>
              </a:ext>
            </a:extLst>
          </p:cNvPr>
          <p:cNvSpPr/>
          <p:nvPr/>
        </p:nvSpPr>
        <p:spPr>
          <a:xfrm>
            <a:off x="10803835" y="3571578"/>
            <a:ext cx="437322" cy="43732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93C8F8F9-404C-4B6D-B147-B78199EE6F0A}"/>
              </a:ext>
            </a:extLst>
          </p:cNvPr>
          <p:cNvSpPr/>
          <p:nvPr/>
        </p:nvSpPr>
        <p:spPr>
          <a:xfrm>
            <a:off x="7934739" y="3279913"/>
            <a:ext cx="437322" cy="43732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C1641E21-31C0-4779-8043-34D5BF33C1FE}"/>
              </a:ext>
            </a:extLst>
          </p:cNvPr>
          <p:cNvSpPr/>
          <p:nvPr/>
        </p:nvSpPr>
        <p:spPr>
          <a:xfrm>
            <a:off x="8723544" y="2714553"/>
            <a:ext cx="437322" cy="43732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8" name="楕円 17">
            <a:extLst>
              <a:ext uri="{FF2B5EF4-FFF2-40B4-BE49-F238E27FC236}">
                <a16:creationId xmlns:a16="http://schemas.microsoft.com/office/drawing/2014/main" id="{AA0C99EA-0F45-497E-BF78-4884F8E6BE85}"/>
              </a:ext>
            </a:extLst>
          </p:cNvPr>
          <p:cNvSpPr/>
          <p:nvPr/>
        </p:nvSpPr>
        <p:spPr>
          <a:xfrm>
            <a:off x="7934739" y="4441648"/>
            <a:ext cx="437322" cy="43732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5A703DA1-127C-4464-AA87-8AE1A84FE72E}"/>
              </a:ext>
            </a:extLst>
          </p:cNvPr>
          <p:cNvSpPr/>
          <p:nvPr/>
        </p:nvSpPr>
        <p:spPr>
          <a:xfrm>
            <a:off x="8659995" y="3869635"/>
            <a:ext cx="437322" cy="43732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F5A323BD-66DE-4561-8D36-DFCBAFF2C243}"/>
              </a:ext>
            </a:extLst>
          </p:cNvPr>
          <p:cNvSpPr/>
          <p:nvPr/>
        </p:nvSpPr>
        <p:spPr>
          <a:xfrm>
            <a:off x="4820478" y="3279913"/>
            <a:ext cx="437322" cy="43732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19125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4.81481E-6 L 0.12591 -0.0013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289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楕円 19">
            <a:extLst>
              <a:ext uri="{FF2B5EF4-FFF2-40B4-BE49-F238E27FC236}">
                <a16:creationId xmlns:a16="http://schemas.microsoft.com/office/drawing/2014/main" id="{357151AE-C26E-4224-AB7F-BB0BE32FCC13}"/>
              </a:ext>
            </a:extLst>
          </p:cNvPr>
          <p:cNvSpPr/>
          <p:nvPr/>
        </p:nvSpPr>
        <p:spPr>
          <a:xfrm>
            <a:off x="4877631" y="3289804"/>
            <a:ext cx="437322" cy="43732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8403794C-81A7-4D24-AB2E-4FD5F6118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ja-JP" altLang="en-US" sz="4800" dirty="0"/>
              <a:t>バトルマップ</a:t>
            </a:r>
            <a:endParaRPr kumimoji="1" lang="ja-JP" altLang="en-US" sz="4800" dirty="0"/>
          </a:p>
        </p:txBody>
      </p:sp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C08B4875-A5C0-40F8-86C9-771E8DEC01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2296567"/>
              </p:ext>
            </p:extLst>
          </p:nvPr>
        </p:nvGraphicFramePr>
        <p:xfrm>
          <a:off x="1677801" y="2077277"/>
          <a:ext cx="7618900" cy="46107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1890">
                  <a:extLst>
                    <a:ext uri="{9D8B030D-6E8A-4147-A177-3AD203B41FA5}">
                      <a16:colId xmlns:a16="http://schemas.microsoft.com/office/drawing/2014/main" val="3420391904"/>
                    </a:ext>
                  </a:extLst>
                </a:gridCol>
                <a:gridCol w="761890">
                  <a:extLst>
                    <a:ext uri="{9D8B030D-6E8A-4147-A177-3AD203B41FA5}">
                      <a16:colId xmlns:a16="http://schemas.microsoft.com/office/drawing/2014/main" val="1748216250"/>
                    </a:ext>
                  </a:extLst>
                </a:gridCol>
                <a:gridCol w="761890">
                  <a:extLst>
                    <a:ext uri="{9D8B030D-6E8A-4147-A177-3AD203B41FA5}">
                      <a16:colId xmlns:a16="http://schemas.microsoft.com/office/drawing/2014/main" val="928061759"/>
                    </a:ext>
                  </a:extLst>
                </a:gridCol>
                <a:gridCol w="761890">
                  <a:extLst>
                    <a:ext uri="{9D8B030D-6E8A-4147-A177-3AD203B41FA5}">
                      <a16:colId xmlns:a16="http://schemas.microsoft.com/office/drawing/2014/main" val="4126173881"/>
                    </a:ext>
                  </a:extLst>
                </a:gridCol>
                <a:gridCol w="761890">
                  <a:extLst>
                    <a:ext uri="{9D8B030D-6E8A-4147-A177-3AD203B41FA5}">
                      <a16:colId xmlns:a16="http://schemas.microsoft.com/office/drawing/2014/main" val="608729376"/>
                    </a:ext>
                  </a:extLst>
                </a:gridCol>
                <a:gridCol w="761890">
                  <a:extLst>
                    <a:ext uri="{9D8B030D-6E8A-4147-A177-3AD203B41FA5}">
                      <a16:colId xmlns:a16="http://schemas.microsoft.com/office/drawing/2014/main" val="1868724093"/>
                    </a:ext>
                  </a:extLst>
                </a:gridCol>
                <a:gridCol w="761890">
                  <a:extLst>
                    <a:ext uri="{9D8B030D-6E8A-4147-A177-3AD203B41FA5}">
                      <a16:colId xmlns:a16="http://schemas.microsoft.com/office/drawing/2014/main" val="880503358"/>
                    </a:ext>
                  </a:extLst>
                </a:gridCol>
                <a:gridCol w="761890">
                  <a:extLst>
                    <a:ext uri="{9D8B030D-6E8A-4147-A177-3AD203B41FA5}">
                      <a16:colId xmlns:a16="http://schemas.microsoft.com/office/drawing/2014/main" val="3177864501"/>
                    </a:ext>
                  </a:extLst>
                </a:gridCol>
                <a:gridCol w="761890">
                  <a:extLst>
                    <a:ext uri="{9D8B030D-6E8A-4147-A177-3AD203B41FA5}">
                      <a16:colId xmlns:a16="http://schemas.microsoft.com/office/drawing/2014/main" val="1205339290"/>
                    </a:ext>
                  </a:extLst>
                </a:gridCol>
                <a:gridCol w="761890">
                  <a:extLst>
                    <a:ext uri="{9D8B030D-6E8A-4147-A177-3AD203B41FA5}">
                      <a16:colId xmlns:a16="http://schemas.microsoft.com/office/drawing/2014/main" val="461204236"/>
                    </a:ext>
                  </a:extLst>
                </a:gridCol>
              </a:tblGrid>
              <a:tr h="576341">
                <a:tc>
                  <a:txBody>
                    <a:bodyPr/>
                    <a:lstStyle/>
                    <a:p>
                      <a:endParaRPr kumimoji="1" lang="ja-JP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0149521"/>
                  </a:ext>
                </a:extLst>
              </a:tr>
              <a:tr h="576341">
                <a:tc>
                  <a:txBody>
                    <a:bodyPr/>
                    <a:lstStyle/>
                    <a:p>
                      <a:endParaRPr kumimoji="1" lang="ja-JP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0679329"/>
                  </a:ext>
                </a:extLst>
              </a:tr>
              <a:tr h="576341">
                <a:tc>
                  <a:txBody>
                    <a:bodyPr/>
                    <a:lstStyle/>
                    <a:p>
                      <a:endParaRPr kumimoji="1" lang="ja-JP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2736596"/>
                  </a:ext>
                </a:extLst>
              </a:tr>
              <a:tr h="576341">
                <a:tc>
                  <a:txBody>
                    <a:bodyPr/>
                    <a:lstStyle/>
                    <a:p>
                      <a:endParaRPr kumimoji="1" lang="ja-JP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0459499"/>
                  </a:ext>
                </a:extLst>
              </a:tr>
              <a:tr h="576341">
                <a:tc>
                  <a:txBody>
                    <a:bodyPr/>
                    <a:lstStyle/>
                    <a:p>
                      <a:endParaRPr kumimoji="1" lang="ja-JP" altLang="en-US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4312002"/>
                  </a:ext>
                </a:extLst>
              </a:tr>
              <a:tr h="576341">
                <a:tc>
                  <a:txBody>
                    <a:bodyPr/>
                    <a:lstStyle/>
                    <a:p>
                      <a:endParaRPr kumimoji="1" lang="ja-JP" altLang="en-US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8383977"/>
                  </a:ext>
                </a:extLst>
              </a:tr>
              <a:tr h="576341">
                <a:tc>
                  <a:txBody>
                    <a:bodyPr/>
                    <a:lstStyle/>
                    <a:p>
                      <a:endParaRPr kumimoji="1" lang="ja-JP" altLang="en-US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5591541"/>
                  </a:ext>
                </a:extLst>
              </a:tr>
              <a:tr h="576341">
                <a:tc>
                  <a:txBody>
                    <a:bodyPr/>
                    <a:lstStyle/>
                    <a:p>
                      <a:endParaRPr kumimoji="1" lang="ja-JP" altLang="en-US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5503290"/>
                  </a:ext>
                </a:extLst>
              </a:tr>
            </a:tbl>
          </a:graphicData>
        </a:graphic>
      </p:graphicFrame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785FD2B-4B0A-4A80-8FBD-D4169D6D4F36}"/>
              </a:ext>
            </a:extLst>
          </p:cNvPr>
          <p:cNvSpPr txBox="1"/>
          <p:nvPr/>
        </p:nvSpPr>
        <p:spPr>
          <a:xfrm>
            <a:off x="9869557" y="2673626"/>
            <a:ext cx="1580321" cy="138499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rgbClr val="0070C0"/>
                </a:solidFill>
              </a:rPr>
              <a:t>味方</a:t>
            </a:r>
            <a:endParaRPr kumimoji="1" lang="en-US" altLang="ja-JP" sz="2800" dirty="0">
              <a:solidFill>
                <a:srgbClr val="0070C0"/>
              </a:solidFill>
            </a:endParaRPr>
          </a:p>
          <a:p>
            <a:endParaRPr kumimoji="1" lang="en-US" altLang="ja-JP" sz="2800" dirty="0"/>
          </a:p>
          <a:p>
            <a:r>
              <a:rPr kumimoji="1" lang="ja-JP" altLang="en-US" sz="2800" dirty="0">
                <a:solidFill>
                  <a:srgbClr val="FF0000"/>
                </a:solidFill>
              </a:rPr>
              <a:t>敵</a:t>
            </a:r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3BF58DE3-605C-4A27-A4DF-0335BA2B4A4E}"/>
              </a:ext>
            </a:extLst>
          </p:cNvPr>
          <p:cNvSpPr/>
          <p:nvPr/>
        </p:nvSpPr>
        <p:spPr>
          <a:xfrm>
            <a:off x="1838739" y="3279913"/>
            <a:ext cx="437322" cy="437322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3151B03D-6F97-4E86-8C41-34051891DB5C}"/>
              </a:ext>
            </a:extLst>
          </p:cNvPr>
          <p:cNvSpPr/>
          <p:nvPr/>
        </p:nvSpPr>
        <p:spPr>
          <a:xfrm>
            <a:off x="2580861" y="4441648"/>
            <a:ext cx="437322" cy="437322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6A0D7135-E2DD-43E9-B366-38A25DD132F5}"/>
              </a:ext>
            </a:extLst>
          </p:cNvPr>
          <p:cNvSpPr/>
          <p:nvPr/>
        </p:nvSpPr>
        <p:spPr>
          <a:xfrm>
            <a:off x="4121426" y="3279913"/>
            <a:ext cx="437322" cy="437322"/>
          </a:xfrm>
          <a:prstGeom prst="ellipse">
            <a:avLst/>
          </a:prstGeom>
          <a:solidFill>
            <a:srgbClr val="36008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781BE8FB-E743-4505-AA9B-20D992D7F578}"/>
              </a:ext>
            </a:extLst>
          </p:cNvPr>
          <p:cNvSpPr/>
          <p:nvPr/>
        </p:nvSpPr>
        <p:spPr>
          <a:xfrm>
            <a:off x="2580861" y="3882771"/>
            <a:ext cx="437322" cy="437322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C1CD480F-8C48-40F9-A292-7D5DA54AFA5D}"/>
              </a:ext>
            </a:extLst>
          </p:cNvPr>
          <p:cNvSpPr/>
          <p:nvPr/>
        </p:nvSpPr>
        <p:spPr>
          <a:xfrm>
            <a:off x="10813774" y="2732118"/>
            <a:ext cx="437322" cy="437322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847AC93A-D3C8-444F-9B59-61E10A1F9A98}"/>
              </a:ext>
            </a:extLst>
          </p:cNvPr>
          <p:cNvSpPr/>
          <p:nvPr/>
        </p:nvSpPr>
        <p:spPr>
          <a:xfrm>
            <a:off x="10803835" y="3571578"/>
            <a:ext cx="437322" cy="43732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93C8F8F9-404C-4B6D-B147-B78199EE6F0A}"/>
              </a:ext>
            </a:extLst>
          </p:cNvPr>
          <p:cNvSpPr/>
          <p:nvPr/>
        </p:nvSpPr>
        <p:spPr>
          <a:xfrm>
            <a:off x="7934739" y="3279913"/>
            <a:ext cx="437322" cy="43732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C1641E21-31C0-4779-8043-34D5BF33C1FE}"/>
              </a:ext>
            </a:extLst>
          </p:cNvPr>
          <p:cNvSpPr/>
          <p:nvPr/>
        </p:nvSpPr>
        <p:spPr>
          <a:xfrm>
            <a:off x="8723544" y="2714553"/>
            <a:ext cx="437322" cy="43732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8" name="楕円 17">
            <a:extLst>
              <a:ext uri="{FF2B5EF4-FFF2-40B4-BE49-F238E27FC236}">
                <a16:creationId xmlns:a16="http://schemas.microsoft.com/office/drawing/2014/main" id="{AA0C99EA-0F45-497E-BF78-4884F8E6BE85}"/>
              </a:ext>
            </a:extLst>
          </p:cNvPr>
          <p:cNvSpPr/>
          <p:nvPr/>
        </p:nvSpPr>
        <p:spPr>
          <a:xfrm>
            <a:off x="7934739" y="4441648"/>
            <a:ext cx="437322" cy="43732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5A703DA1-127C-4464-AA87-8AE1A84FE72E}"/>
              </a:ext>
            </a:extLst>
          </p:cNvPr>
          <p:cNvSpPr/>
          <p:nvPr/>
        </p:nvSpPr>
        <p:spPr>
          <a:xfrm>
            <a:off x="8659995" y="3869635"/>
            <a:ext cx="437322" cy="43732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A1D675C4-2735-4472-87DD-C991338DBA88}"/>
              </a:ext>
            </a:extLst>
          </p:cNvPr>
          <p:cNvSpPr/>
          <p:nvPr/>
        </p:nvSpPr>
        <p:spPr>
          <a:xfrm>
            <a:off x="4877631" y="3299743"/>
            <a:ext cx="437322" cy="43732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0692052-4CE7-4865-9D27-15F6F0A0FF8C}"/>
              </a:ext>
            </a:extLst>
          </p:cNvPr>
          <p:cNvSpPr txBox="1"/>
          <p:nvPr/>
        </p:nvSpPr>
        <p:spPr>
          <a:xfrm>
            <a:off x="4749241" y="2163275"/>
            <a:ext cx="902811" cy="1384995"/>
          </a:xfrm>
          <a:prstGeom prst="rect">
            <a:avLst/>
          </a:prstGeom>
          <a:solidFill>
            <a:srgbClr val="39039B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攻撃</a:t>
            </a:r>
            <a:endParaRPr kumimoji="1" lang="en-US" altLang="ja-JP" sz="2800" dirty="0"/>
          </a:p>
          <a:p>
            <a:r>
              <a:rPr kumimoji="1" lang="ja-JP" altLang="en-US" sz="2800"/>
              <a:t>回復</a:t>
            </a:r>
            <a:endParaRPr kumimoji="1" lang="en-US" altLang="ja-JP" sz="2800" dirty="0"/>
          </a:p>
          <a:p>
            <a:r>
              <a:rPr kumimoji="1" lang="ja-JP" altLang="en-US" sz="2800" dirty="0"/>
              <a:t>待機</a:t>
            </a:r>
          </a:p>
        </p:txBody>
      </p:sp>
    </p:spTree>
    <p:extLst>
      <p:ext uri="{BB962C8B-B14F-4D97-AF65-F5344CB8AC3E}">
        <p14:creationId xmlns:p14="http://schemas.microsoft.com/office/powerpoint/2010/main" val="25428303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03794C-81A7-4D24-AB2E-4FD5F6118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ja-JP" altLang="en-US" sz="4800" dirty="0"/>
              <a:t>マップ</a:t>
            </a:r>
            <a:endParaRPr kumimoji="1" lang="ja-JP" altLang="en-US" sz="4800" dirty="0"/>
          </a:p>
        </p:txBody>
      </p:sp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C08B4875-A5C0-40F8-86C9-771E8DEC0113}"/>
              </a:ext>
            </a:extLst>
          </p:cNvPr>
          <p:cNvGraphicFramePr>
            <a:graphicFrameLocks noGrp="1"/>
          </p:cNvGraphicFramePr>
          <p:nvPr/>
        </p:nvGraphicFramePr>
        <p:xfrm>
          <a:off x="1677801" y="2077277"/>
          <a:ext cx="7618900" cy="46107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1890">
                  <a:extLst>
                    <a:ext uri="{9D8B030D-6E8A-4147-A177-3AD203B41FA5}">
                      <a16:colId xmlns:a16="http://schemas.microsoft.com/office/drawing/2014/main" val="3420391904"/>
                    </a:ext>
                  </a:extLst>
                </a:gridCol>
                <a:gridCol w="761890">
                  <a:extLst>
                    <a:ext uri="{9D8B030D-6E8A-4147-A177-3AD203B41FA5}">
                      <a16:colId xmlns:a16="http://schemas.microsoft.com/office/drawing/2014/main" val="1748216250"/>
                    </a:ext>
                  </a:extLst>
                </a:gridCol>
                <a:gridCol w="761890">
                  <a:extLst>
                    <a:ext uri="{9D8B030D-6E8A-4147-A177-3AD203B41FA5}">
                      <a16:colId xmlns:a16="http://schemas.microsoft.com/office/drawing/2014/main" val="928061759"/>
                    </a:ext>
                  </a:extLst>
                </a:gridCol>
                <a:gridCol w="761890">
                  <a:extLst>
                    <a:ext uri="{9D8B030D-6E8A-4147-A177-3AD203B41FA5}">
                      <a16:colId xmlns:a16="http://schemas.microsoft.com/office/drawing/2014/main" val="4126173881"/>
                    </a:ext>
                  </a:extLst>
                </a:gridCol>
                <a:gridCol w="761890">
                  <a:extLst>
                    <a:ext uri="{9D8B030D-6E8A-4147-A177-3AD203B41FA5}">
                      <a16:colId xmlns:a16="http://schemas.microsoft.com/office/drawing/2014/main" val="608729376"/>
                    </a:ext>
                  </a:extLst>
                </a:gridCol>
                <a:gridCol w="761890">
                  <a:extLst>
                    <a:ext uri="{9D8B030D-6E8A-4147-A177-3AD203B41FA5}">
                      <a16:colId xmlns:a16="http://schemas.microsoft.com/office/drawing/2014/main" val="1868724093"/>
                    </a:ext>
                  </a:extLst>
                </a:gridCol>
                <a:gridCol w="761890">
                  <a:extLst>
                    <a:ext uri="{9D8B030D-6E8A-4147-A177-3AD203B41FA5}">
                      <a16:colId xmlns:a16="http://schemas.microsoft.com/office/drawing/2014/main" val="880503358"/>
                    </a:ext>
                  </a:extLst>
                </a:gridCol>
                <a:gridCol w="761890">
                  <a:extLst>
                    <a:ext uri="{9D8B030D-6E8A-4147-A177-3AD203B41FA5}">
                      <a16:colId xmlns:a16="http://schemas.microsoft.com/office/drawing/2014/main" val="3177864501"/>
                    </a:ext>
                  </a:extLst>
                </a:gridCol>
                <a:gridCol w="761890">
                  <a:extLst>
                    <a:ext uri="{9D8B030D-6E8A-4147-A177-3AD203B41FA5}">
                      <a16:colId xmlns:a16="http://schemas.microsoft.com/office/drawing/2014/main" val="1205339290"/>
                    </a:ext>
                  </a:extLst>
                </a:gridCol>
                <a:gridCol w="761890">
                  <a:extLst>
                    <a:ext uri="{9D8B030D-6E8A-4147-A177-3AD203B41FA5}">
                      <a16:colId xmlns:a16="http://schemas.microsoft.com/office/drawing/2014/main" val="461204236"/>
                    </a:ext>
                  </a:extLst>
                </a:gridCol>
              </a:tblGrid>
              <a:tr h="576341">
                <a:tc>
                  <a:txBody>
                    <a:bodyPr/>
                    <a:lstStyle/>
                    <a:p>
                      <a:endParaRPr kumimoji="1" lang="ja-JP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0149521"/>
                  </a:ext>
                </a:extLst>
              </a:tr>
              <a:tr h="576341">
                <a:tc>
                  <a:txBody>
                    <a:bodyPr/>
                    <a:lstStyle/>
                    <a:p>
                      <a:endParaRPr kumimoji="1" lang="ja-JP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0679329"/>
                  </a:ext>
                </a:extLst>
              </a:tr>
              <a:tr h="576341">
                <a:tc>
                  <a:txBody>
                    <a:bodyPr/>
                    <a:lstStyle/>
                    <a:p>
                      <a:endParaRPr kumimoji="1" lang="ja-JP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2736596"/>
                  </a:ext>
                </a:extLst>
              </a:tr>
              <a:tr h="576341">
                <a:tc>
                  <a:txBody>
                    <a:bodyPr/>
                    <a:lstStyle/>
                    <a:p>
                      <a:endParaRPr kumimoji="1" lang="ja-JP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0459499"/>
                  </a:ext>
                </a:extLst>
              </a:tr>
              <a:tr h="576341">
                <a:tc>
                  <a:txBody>
                    <a:bodyPr/>
                    <a:lstStyle/>
                    <a:p>
                      <a:endParaRPr kumimoji="1" lang="ja-JP" altLang="en-US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4312002"/>
                  </a:ext>
                </a:extLst>
              </a:tr>
              <a:tr h="576341">
                <a:tc>
                  <a:txBody>
                    <a:bodyPr/>
                    <a:lstStyle/>
                    <a:p>
                      <a:endParaRPr kumimoji="1" lang="ja-JP" altLang="en-US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8383977"/>
                  </a:ext>
                </a:extLst>
              </a:tr>
              <a:tr h="576341">
                <a:tc>
                  <a:txBody>
                    <a:bodyPr/>
                    <a:lstStyle/>
                    <a:p>
                      <a:endParaRPr kumimoji="1" lang="ja-JP" altLang="en-US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5591541"/>
                  </a:ext>
                </a:extLst>
              </a:tr>
              <a:tr h="576341">
                <a:tc>
                  <a:txBody>
                    <a:bodyPr/>
                    <a:lstStyle/>
                    <a:p>
                      <a:endParaRPr kumimoji="1" lang="ja-JP" altLang="en-US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5503290"/>
                  </a:ext>
                </a:extLst>
              </a:tr>
            </a:tbl>
          </a:graphicData>
        </a:graphic>
      </p:graphicFrame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785FD2B-4B0A-4A80-8FBD-D4169D6D4F36}"/>
              </a:ext>
            </a:extLst>
          </p:cNvPr>
          <p:cNvSpPr txBox="1"/>
          <p:nvPr/>
        </p:nvSpPr>
        <p:spPr>
          <a:xfrm>
            <a:off x="9869557" y="2673626"/>
            <a:ext cx="1580321" cy="138499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rgbClr val="0070C0"/>
                </a:solidFill>
              </a:rPr>
              <a:t>味方</a:t>
            </a:r>
            <a:endParaRPr kumimoji="1" lang="en-US" altLang="ja-JP" sz="2800" dirty="0">
              <a:solidFill>
                <a:srgbClr val="0070C0"/>
              </a:solidFill>
            </a:endParaRPr>
          </a:p>
          <a:p>
            <a:endParaRPr kumimoji="1" lang="en-US" altLang="ja-JP" sz="2800" dirty="0"/>
          </a:p>
          <a:p>
            <a:r>
              <a:rPr kumimoji="1" lang="ja-JP" altLang="en-US" sz="2800" dirty="0">
                <a:solidFill>
                  <a:srgbClr val="FF0000"/>
                </a:solidFill>
              </a:rPr>
              <a:t>敵</a:t>
            </a:r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3BF58DE3-605C-4A27-A4DF-0335BA2B4A4E}"/>
              </a:ext>
            </a:extLst>
          </p:cNvPr>
          <p:cNvSpPr/>
          <p:nvPr/>
        </p:nvSpPr>
        <p:spPr>
          <a:xfrm>
            <a:off x="1838739" y="3279913"/>
            <a:ext cx="437322" cy="437322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3151B03D-6F97-4E86-8C41-34051891DB5C}"/>
              </a:ext>
            </a:extLst>
          </p:cNvPr>
          <p:cNvSpPr/>
          <p:nvPr/>
        </p:nvSpPr>
        <p:spPr>
          <a:xfrm>
            <a:off x="2580861" y="4441648"/>
            <a:ext cx="437322" cy="437322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6A0D7135-E2DD-43E9-B366-38A25DD132F5}"/>
              </a:ext>
            </a:extLst>
          </p:cNvPr>
          <p:cNvSpPr/>
          <p:nvPr/>
        </p:nvSpPr>
        <p:spPr>
          <a:xfrm>
            <a:off x="4121426" y="3279913"/>
            <a:ext cx="437322" cy="437322"/>
          </a:xfrm>
          <a:prstGeom prst="ellipse">
            <a:avLst/>
          </a:prstGeom>
          <a:solidFill>
            <a:schemeClr val="tx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781BE8FB-E743-4505-AA9B-20D992D7F578}"/>
              </a:ext>
            </a:extLst>
          </p:cNvPr>
          <p:cNvSpPr/>
          <p:nvPr/>
        </p:nvSpPr>
        <p:spPr>
          <a:xfrm>
            <a:off x="2580861" y="3882771"/>
            <a:ext cx="437322" cy="437322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C1CD480F-8C48-40F9-A292-7D5DA54AFA5D}"/>
              </a:ext>
            </a:extLst>
          </p:cNvPr>
          <p:cNvSpPr/>
          <p:nvPr/>
        </p:nvSpPr>
        <p:spPr>
          <a:xfrm>
            <a:off x="10813774" y="2732118"/>
            <a:ext cx="437322" cy="437322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847AC93A-D3C8-444F-9B59-61E10A1F9A98}"/>
              </a:ext>
            </a:extLst>
          </p:cNvPr>
          <p:cNvSpPr/>
          <p:nvPr/>
        </p:nvSpPr>
        <p:spPr>
          <a:xfrm>
            <a:off x="10803835" y="3571578"/>
            <a:ext cx="437322" cy="43732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93C8F8F9-404C-4B6D-B147-B78199EE6F0A}"/>
              </a:ext>
            </a:extLst>
          </p:cNvPr>
          <p:cNvSpPr/>
          <p:nvPr/>
        </p:nvSpPr>
        <p:spPr>
          <a:xfrm>
            <a:off x="7934739" y="3279913"/>
            <a:ext cx="437322" cy="43732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C1641E21-31C0-4779-8043-34D5BF33C1FE}"/>
              </a:ext>
            </a:extLst>
          </p:cNvPr>
          <p:cNvSpPr/>
          <p:nvPr/>
        </p:nvSpPr>
        <p:spPr>
          <a:xfrm>
            <a:off x="8723544" y="2714553"/>
            <a:ext cx="437322" cy="43732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8" name="楕円 17">
            <a:extLst>
              <a:ext uri="{FF2B5EF4-FFF2-40B4-BE49-F238E27FC236}">
                <a16:creationId xmlns:a16="http://schemas.microsoft.com/office/drawing/2014/main" id="{AA0C99EA-0F45-497E-BF78-4884F8E6BE85}"/>
              </a:ext>
            </a:extLst>
          </p:cNvPr>
          <p:cNvSpPr/>
          <p:nvPr/>
        </p:nvSpPr>
        <p:spPr>
          <a:xfrm>
            <a:off x="7934739" y="4441648"/>
            <a:ext cx="437322" cy="43732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5A703DA1-127C-4464-AA87-8AE1A84FE72E}"/>
              </a:ext>
            </a:extLst>
          </p:cNvPr>
          <p:cNvSpPr/>
          <p:nvPr/>
        </p:nvSpPr>
        <p:spPr>
          <a:xfrm>
            <a:off x="8659995" y="3869635"/>
            <a:ext cx="437322" cy="43732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042B6E63-9F88-4277-9E4C-3BB5A2B98EFD}"/>
              </a:ext>
            </a:extLst>
          </p:cNvPr>
          <p:cNvSpPr/>
          <p:nvPr/>
        </p:nvSpPr>
        <p:spPr>
          <a:xfrm>
            <a:off x="4855416" y="3279913"/>
            <a:ext cx="437322" cy="43732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271627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BD91F6-85B6-4D2A-AF3D-88EA9B2EBF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sz="8000" dirty="0"/>
              <a:t>このゲームの魅力</a:t>
            </a:r>
          </a:p>
        </p:txBody>
      </p:sp>
    </p:spTree>
    <p:extLst>
      <p:ext uri="{BB962C8B-B14F-4D97-AF65-F5344CB8AC3E}">
        <p14:creationId xmlns:p14="http://schemas.microsoft.com/office/powerpoint/2010/main" val="18754075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03794C-81A7-4D24-AB2E-4FD5F6118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kumimoji="1" lang="ja-JP" altLang="en-US" sz="4800" dirty="0"/>
              <a:t>劣勢を覆し，勝利した達成感</a:t>
            </a:r>
          </a:p>
        </p:txBody>
      </p:sp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C08B4875-A5C0-40F8-86C9-771E8DEC01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25095"/>
              </p:ext>
            </p:extLst>
          </p:nvPr>
        </p:nvGraphicFramePr>
        <p:xfrm>
          <a:off x="1677801" y="2077277"/>
          <a:ext cx="7618900" cy="46107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1890">
                  <a:extLst>
                    <a:ext uri="{9D8B030D-6E8A-4147-A177-3AD203B41FA5}">
                      <a16:colId xmlns:a16="http://schemas.microsoft.com/office/drawing/2014/main" val="3420391904"/>
                    </a:ext>
                  </a:extLst>
                </a:gridCol>
                <a:gridCol w="761890">
                  <a:extLst>
                    <a:ext uri="{9D8B030D-6E8A-4147-A177-3AD203B41FA5}">
                      <a16:colId xmlns:a16="http://schemas.microsoft.com/office/drawing/2014/main" val="1748216250"/>
                    </a:ext>
                  </a:extLst>
                </a:gridCol>
                <a:gridCol w="761890">
                  <a:extLst>
                    <a:ext uri="{9D8B030D-6E8A-4147-A177-3AD203B41FA5}">
                      <a16:colId xmlns:a16="http://schemas.microsoft.com/office/drawing/2014/main" val="928061759"/>
                    </a:ext>
                  </a:extLst>
                </a:gridCol>
                <a:gridCol w="761890">
                  <a:extLst>
                    <a:ext uri="{9D8B030D-6E8A-4147-A177-3AD203B41FA5}">
                      <a16:colId xmlns:a16="http://schemas.microsoft.com/office/drawing/2014/main" val="4126173881"/>
                    </a:ext>
                  </a:extLst>
                </a:gridCol>
                <a:gridCol w="761890">
                  <a:extLst>
                    <a:ext uri="{9D8B030D-6E8A-4147-A177-3AD203B41FA5}">
                      <a16:colId xmlns:a16="http://schemas.microsoft.com/office/drawing/2014/main" val="608729376"/>
                    </a:ext>
                  </a:extLst>
                </a:gridCol>
                <a:gridCol w="761890">
                  <a:extLst>
                    <a:ext uri="{9D8B030D-6E8A-4147-A177-3AD203B41FA5}">
                      <a16:colId xmlns:a16="http://schemas.microsoft.com/office/drawing/2014/main" val="1868724093"/>
                    </a:ext>
                  </a:extLst>
                </a:gridCol>
                <a:gridCol w="761890">
                  <a:extLst>
                    <a:ext uri="{9D8B030D-6E8A-4147-A177-3AD203B41FA5}">
                      <a16:colId xmlns:a16="http://schemas.microsoft.com/office/drawing/2014/main" val="880503358"/>
                    </a:ext>
                  </a:extLst>
                </a:gridCol>
                <a:gridCol w="761890">
                  <a:extLst>
                    <a:ext uri="{9D8B030D-6E8A-4147-A177-3AD203B41FA5}">
                      <a16:colId xmlns:a16="http://schemas.microsoft.com/office/drawing/2014/main" val="3177864501"/>
                    </a:ext>
                  </a:extLst>
                </a:gridCol>
                <a:gridCol w="761890">
                  <a:extLst>
                    <a:ext uri="{9D8B030D-6E8A-4147-A177-3AD203B41FA5}">
                      <a16:colId xmlns:a16="http://schemas.microsoft.com/office/drawing/2014/main" val="1205339290"/>
                    </a:ext>
                  </a:extLst>
                </a:gridCol>
                <a:gridCol w="761890">
                  <a:extLst>
                    <a:ext uri="{9D8B030D-6E8A-4147-A177-3AD203B41FA5}">
                      <a16:colId xmlns:a16="http://schemas.microsoft.com/office/drawing/2014/main" val="461204236"/>
                    </a:ext>
                  </a:extLst>
                </a:gridCol>
              </a:tblGrid>
              <a:tr h="576341">
                <a:tc>
                  <a:txBody>
                    <a:bodyPr/>
                    <a:lstStyle/>
                    <a:p>
                      <a:endParaRPr kumimoji="1" lang="ja-JP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0149521"/>
                  </a:ext>
                </a:extLst>
              </a:tr>
              <a:tr h="576341">
                <a:tc>
                  <a:txBody>
                    <a:bodyPr/>
                    <a:lstStyle/>
                    <a:p>
                      <a:endParaRPr kumimoji="1" lang="ja-JP" altLang="en-US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0679329"/>
                  </a:ext>
                </a:extLst>
              </a:tr>
              <a:tr h="576341">
                <a:tc>
                  <a:txBody>
                    <a:bodyPr/>
                    <a:lstStyle/>
                    <a:p>
                      <a:endParaRPr kumimoji="1" lang="ja-JP" altLang="en-US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2736596"/>
                  </a:ext>
                </a:extLst>
              </a:tr>
              <a:tr h="576341">
                <a:tc>
                  <a:txBody>
                    <a:bodyPr/>
                    <a:lstStyle/>
                    <a:p>
                      <a:endParaRPr kumimoji="1" lang="ja-JP" altLang="en-US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0459499"/>
                  </a:ext>
                </a:extLst>
              </a:tr>
              <a:tr h="576341">
                <a:tc>
                  <a:txBody>
                    <a:bodyPr/>
                    <a:lstStyle/>
                    <a:p>
                      <a:endParaRPr kumimoji="1" lang="ja-JP" altLang="en-US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4312002"/>
                  </a:ext>
                </a:extLst>
              </a:tr>
              <a:tr h="576341">
                <a:tc>
                  <a:txBody>
                    <a:bodyPr/>
                    <a:lstStyle/>
                    <a:p>
                      <a:endParaRPr kumimoji="1" lang="ja-JP" altLang="en-US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8383977"/>
                  </a:ext>
                </a:extLst>
              </a:tr>
              <a:tr h="576341">
                <a:tc>
                  <a:txBody>
                    <a:bodyPr/>
                    <a:lstStyle/>
                    <a:p>
                      <a:endParaRPr kumimoji="1" lang="ja-JP" altLang="en-US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5591541"/>
                  </a:ext>
                </a:extLst>
              </a:tr>
              <a:tr h="576341">
                <a:tc>
                  <a:txBody>
                    <a:bodyPr/>
                    <a:lstStyle/>
                    <a:p>
                      <a:endParaRPr kumimoji="1" lang="ja-JP" altLang="en-US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5503290"/>
                  </a:ext>
                </a:extLst>
              </a:tr>
            </a:tbl>
          </a:graphicData>
        </a:graphic>
      </p:graphicFrame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785FD2B-4B0A-4A80-8FBD-D4169D6D4F36}"/>
              </a:ext>
            </a:extLst>
          </p:cNvPr>
          <p:cNvSpPr txBox="1"/>
          <p:nvPr/>
        </p:nvSpPr>
        <p:spPr>
          <a:xfrm>
            <a:off x="9869557" y="2673626"/>
            <a:ext cx="1580321" cy="138499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rgbClr val="0070C0"/>
                </a:solidFill>
              </a:rPr>
              <a:t>味方</a:t>
            </a:r>
            <a:endParaRPr kumimoji="1" lang="en-US" altLang="ja-JP" sz="2800" dirty="0">
              <a:solidFill>
                <a:srgbClr val="0070C0"/>
              </a:solidFill>
            </a:endParaRPr>
          </a:p>
          <a:p>
            <a:endParaRPr kumimoji="1" lang="en-US" altLang="ja-JP" sz="2800" dirty="0"/>
          </a:p>
          <a:p>
            <a:r>
              <a:rPr kumimoji="1" lang="ja-JP" altLang="en-US" sz="2800" dirty="0">
                <a:solidFill>
                  <a:srgbClr val="FF0000"/>
                </a:solidFill>
              </a:rPr>
              <a:t>敵</a:t>
            </a:r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3BF58DE3-605C-4A27-A4DF-0335BA2B4A4E}"/>
              </a:ext>
            </a:extLst>
          </p:cNvPr>
          <p:cNvSpPr/>
          <p:nvPr/>
        </p:nvSpPr>
        <p:spPr>
          <a:xfrm>
            <a:off x="1838739" y="6118324"/>
            <a:ext cx="437322" cy="437322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3151B03D-6F97-4E86-8C41-34051891DB5C}"/>
              </a:ext>
            </a:extLst>
          </p:cNvPr>
          <p:cNvSpPr/>
          <p:nvPr/>
        </p:nvSpPr>
        <p:spPr>
          <a:xfrm>
            <a:off x="2580861" y="6114790"/>
            <a:ext cx="437322" cy="437322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6A0D7135-E2DD-43E9-B366-38A25DD132F5}"/>
              </a:ext>
            </a:extLst>
          </p:cNvPr>
          <p:cNvSpPr/>
          <p:nvPr/>
        </p:nvSpPr>
        <p:spPr>
          <a:xfrm>
            <a:off x="1838739" y="5555913"/>
            <a:ext cx="437322" cy="437322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781BE8FB-E743-4505-AA9B-20D992D7F578}"/>
              </a:ext>
            </a:extLst>
          </p:cNvPr>
          <p:cNvSpPr/>
          <p:nvPr/>
        </p:nvSpPr>
        <p:spPr>
          <a:xfrm>
            <a:off x="2580861" y="5555913"/>
            <a:ext cx="437322" cy="437322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C1CD480F-8C48-40F9-A292-7D5DA54AFA5D}"/>
              </a:ext>
            </a:extLst>
          </p:cNvPr>
          <p:cNvSpPr/>
          <p:nvPr/>
        </p:nvSpPr>
        <p:spPr>
          <a:xfrm>
            <a:off x="10813774" y="2732118"/>
            <a:ext cx="437322" cy="437322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847AC93A-D3C8-444F-9B59-61E10A1F9A98}"/>
              </a:ext>
            </a:extLst>
          </p:cNvPr>
          <p:cNvSpPr/>
          <p:nvPr/>
        </p:nvSpPr>
        <p:spPr>
          <a:xfrm>
            <a:off x="10803835" y="3571578"/>
            <a:ext cx="437322" cy="43732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93C8F8F9-404C-4B6D-B147-B78199EE6F0A}"/>
              </a:ext>
            </a:extLst>
          </p:cNvPr>
          <p:cNvSpPr/>
          <p:nvPr/>
        </p:nvSpPr>
        <p:spPr>
          <a:xfrm>
            <a:off x="7934739" y="3279913"/>
            <a:ext cx="437322" cy="43732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C1641E21-31C0-4779-8043-34D5BF33C1FE}"/>
              </a:ext>
            </a:extLst>
          </p:cNvPr>
          <p:cNvSpPr/>
          <p:nvPr/>
        </p:nvSpPr>
        <p:spPr>
          <a:xfrm>
            <a:off x="8723544" y="2714553"/>
            <a:ext cx="437322" cy="43732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8" name="楕円 17">
            <a:extLst>
              <a:ext uri="{FF2B5EF4-FFF2-40B4-BE49-F238E27FC236}">
                <a16:creationId xmlns:a16="http://schemas.microsoft.com/office/drawing/2014/main" id="{AA0C99EA-0F45-497E-BF78-4884F8E6BE85}"/>
              </a:ext>
            </a:extLst>
          </p:cNvPr>
          <p:cNvSpPr/>
          <p:nvPr/>
        </p:nvSpPr>
        <p:spPr>
          <a:xfrm>
            <a:off x="7934739" y="4441648"/>
            <a:ext cx="437322" cy="43732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5A703DA1-127C-4464-AA87-8AE1A84FE72E}"/>
              </a:ext>
            </a:extLst>
          </p:cNvPr>
          <p:cNvSpPr/>
          <p:nvPr/>
        </p:nvSpPr>
        <p:spPr>
          <a:xfrm>
            <a:off x="8659995" y="3869635"/>
            <a:ext cx="437322" cy="43732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877B3ABA-4E8F-4089-8188-10D7711B0264}"/>
              </a:ext>
            </a:extLst>
          </p:cNvPr>
          <p:cNvSpPr/>
          <p:nvPr/>
        </p:nvSpPr>
        <p:spPr>
          <a:xfrm>
            <a:off x="4820478" y="3279913"/>
            <a:ext cx="437322" cy="43732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5AF7E44-268E-47CF-8813-7214DF948083}"/>
              </a:ext>
            </a:extLst>
          </p:cNvPr>
          <p:cNvSpPr/>
          <p:nvPr/>
        </p:nvSpPr>
        <p:spPr>
          <a:xfrm>
            <a:off x="3242105" y="3248636"/>
            <a:ext cx="1501581" cy="22680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3685066-AD7F-4B58-90DA-D3C0D6D3E542}"/>
              </a:ext>
            </a:extLst>
          </p:cNvPr>
          <p:cNvSpPr txBox="1"/>
          <p:nvPr/>
        </p:nvSpPr>
        <p:spPr>
          <a:xfrm>
            <a:off x="3458383" y="3429000"/>
            <a:ext cx="923330" cy="1938992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ja-JP" altLang="en-US" sz="4800" dirty="0">
                <a:solidFill>
                  <a:schemeClr val="bg1"/>
                </a:solidFill>
              </a:rPr>
              <a:t>障害物</a:t>
            </a:r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2EF0A5B2-B2A2-4660-A5F6-9F06B2F36BC9}"/>
              </a:ext>
            </a:extLst>
          </p:cNvPr>
          <p:cNvSpPr/>
          <p:nvPr/>
        </p:nvSpPr>
        <p:spPr>
          <a:xfrm>
            <a:off x="7154306" y="5557767"/>
            <a:ext cx="437322" cy="43732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22A53C9A-8540-4849-849E-17D6E920D133}"/>
              </a:ext>
            </a:extLst>
          </p:cNvPr>
          <p:cNvSpPr/>
          <p:nvPr/>
        </p:nvSpPr>
        <p:spPr>
          <a:xfrm>
            <a:off x="7147118" y="2159088"/>
            <a:ext cx="437322" cy="43732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3" name="楕円 22">
            <a:extLst>
              <a:ext uri="{FF2B5EF4-FFF2-40B4-BE49-F238E27FC236}">
                <a16:creationId xmlns:a16="http://schemas.microsoft.com/office/drawing/2014/main" id="{64DFEB75-0058-47BA-B922-9D8B06313E90}"/>
              </a:ext>
            </a:extLst>
          </p:cNvPr>
          <p:cNvSpPr/>
          <p:nvPr/>
        </p:nvSpPr>
        <p:spPr>
          <a:xfrm>
            <a:off x="4868219" y="4441648"/>
            <a:ext cx="437322" cy="43732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4" name="楕円 23">
            <a:extLst>
              <a:ext uri="{FF2B5EF4-FFF2-40B4-BE49-F238E27FC236}">
                <a16:creationId xmlns:a16="http://schemas.microsoft.com/office/drawing/2014/main" id="{74C6A0F2-CCD3-4DFF-8A75-0FE51CE51E8C}"/>
              </a:ext>
            </a:extLst>
          </p:cNvPr>
          <p:cNvSpPr/>
          <p:nvPr/>
        </p:nvSpPr>
        <p:spPr>
          <a:xfrm>
            <a:off x="6396271" y="3262772"/>
            <a:ext cx="437322" cy="43732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5" name="楕円 24">
            <a:extLst>
              <a:ext uri="{FF2B5EF4-FFF2-40B4-BE49-F238E27FC236}">
                <a16:creationId xmlns:a16="http://schemas.microsoft.com/office/drawing/2014/main" id="{B4025313-79E6-436D-AF23-CF7AD6C2CD34}"/>
              </a:ext>
            </a:extLst>
          </p:cNvPr>
          <p:cNvSpPr/>
          <p:nvPr/>
        </p:nvSpPr>
        <p:spPr>
          <a:xfrm>
            <a:off x="6373707" y="4441648"/>
            <a:ext cx="437322" cy="43732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6" name="楕円 25">
            <a:extLst>
              <a:ext uri="{FF2B5EF4-FFF2-40B4-BE49-F238E27FC236}">
                <a16:creationId xmlns:a16="http://schemas.microsoft.com/office/drawing/2014/main" id="{41B140D2-0680-4AB7-A84F-9401C79EE9A0}"/>
              </a:ext>
            </a:extLst>
          </p:cNvPr>
          <p:cNvSpPr/>
          <p:nvPr/>
        </p:nvSpPr>
        <p:spPr>
          <a:xfrm>
            <a:off x="5612295" y="2159088"/>
            <a:ext cx="437322" cy="43732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7" name="楕円 26">
            <a:extLst>
              <a:ext uri="{FF2B5EF4-FFF2-40B4-BE49-F238E27FC236}">
                <a16:creationId xmlns:a16="http://schemas.microsoft.com/office/drawing/2014/main" id="{00C95D46-3DE2-4C61-9166-E62BD0FDFE4E}"/>
              </a:ext>
            </a:extLst>
          </p:cNvPr>
          <p:cNvSpPr/>
          <p:nvPr/>
        </p:nvSpPr>
        <p:spPr>
          <a:xfrm>
            <a:off x="4163052" y="2714553"/>
            <a:ext cx="437322" cy="43732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37F5ECF1-7E43-4CE5-9CCD-80BA93A38342}"/>
              </a:ext>
            </a:extLst>
          </p:cNvPr>
          <p:cNvSpPr/>
          <p:nvPr/>
        </p:nvSpPr>
        <p:spPr>
          <a:xfrm>
            <a:off x="2570480" y="2714553"/>
            <a:ext cx="437322" cy="43732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9" name="楕円 28">
            <a:extLst>
              <a:ext uri="{FF2B5EF4-FFF2-40B4-BE49-F238E27FC236}">
                <a16:creationId xmlns:a16="http://schemas.microsoft.com/office/drawing/2014/main" id="{6A8AB255-3DBC-49BF-ADC0-B1420D7E071A}"/>
              </a:ext>
            </a:extLst>
          </p:cNvPr>
          <p:cNvSpPr/>
          <p:nvPr/>
        </p:nvSpPr>
        <p:spPr>
          <a:xfrm>
            <a:off x="5602356" y="5619938"/>
            <a:ext cx="437322" cy="43732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0" name="楕円 29">
            <a:extLst>
              <a:ext uri="{FF2B5EF4-FFF2-40B4-BE49-F238E27FC236}">
                <a16:creationId xmlns:a16="http://schemas.microsoft.com/office/drawing/2014/main" id="{60C99042-0B0F-41E4-BB6A-886C46411265}"/>
              </a:ext>
            </a:extLst>
          </p:cNvPr>
          <p:cNvSpPr/>
          <p:nvPr/>
        </p:nvSpPr>
        <p:spPr>
          <a:xfrm>
            <a:off x="4163052" y="5611103"/>
            <a:ext cx="437322" cy="43732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93638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03794C-81A7-4D24-AB2E-4FD5F6118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kumimoji="1" lang="ja-JP" altLang="en-US" sz="4800" dirty="0"/>
              <a:t>劣勢を覆し，勝利した達成感</a:t>
            </a:r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65849CE8-535E-4574-8DE0-8D528AB1B4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5109" y="2337282"/>
            <a:ext cx="1626204" cy="1875192"/>
          </a:xfrm>
          <a:prstGeom prst="rect">
            <a:avLst/>
          </a:prstGeom>
        </p:spPr>
      </p:pic>
      <p:grpSp>
        <p:nvGrpSpPr>
          <p:cNvPr id="31" name="グループ化 30">
            <a:extLst>
              <a:ext uri="{FF2B5EF4-FFF2-40B4-BE49-F238E27FC236}">
                <a16:creationId xmlns:a16="http://schemas.microsoft.com/office/drawing/2014/main" id="{94405891-E709-4833-BEDF-9092FB7BB08B}"/>
              </a:ext>
            </a:extLst>
          </p:cNvPr>
          <p:cNvGrpSpPr/>
          <p:nvPr/>
        </p:nvGrpSpPr>
        <p:grpSpPr>
          <a:xfrm>
            <a:off x="6306296" y="2414198"/>
            <a:ext cx="3987886" cy="1660097"/>
            <a:chOff x="3367662" y="4956690"/>
            <a:chExt cx="4474339" cy="1862600"/>
          </a:xfrm>
        </p:grpSpPr>
        <p:pic>
          <p:nvPicPr>
            <p:cNvPr id="32" name="図 31">
              <a:extLst>
                <a:ext uri="{FF2B5EF4-FFF2-40B4-BE49-F238E27FC236}">
                  <a16:creationId xmlns:a16="http://schemas.microsoft.com/office/drawing/2014/main" id="{47F10599-F730-4249-B906-0B3614C8D12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003" t="21839" r="24825" b="19457"/>
            <a:stretch/>
          </p:blipFill>
          <p:spPr>
            <a:xfrm>
              <a:off x="6298241" y="5059059"/>
              <a:ext cx="1543760" cy="1733168"/>
            </a:xfrm>
            <a:prstGeom prst="rect">
              <a:avLst/>
            </a:prstGeom>
          </p:spPr>
        </p:pic>
        <p:pic>
          <p:nvPicPr>
            <p:cNvPr id="33" name="図 32">
              <a:extLst>
                <a:ext uri="{FF2B5EF4-FFF2-40B4-BE49-F238E27FC236}">
                  <a16:creationId xmlns:a16="http://schemas.microsoft.com/office/drawing/2014/main" id="{2960496C-5CA1-4548-B4D8-FEF41CB7A52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01" r="33904"/>
            <a:stretch/>
          </p:blipFill>
          <p:spPr>
            <a:xfrm>
              <a:off x="3367662" y="5284358"/>
              <a:ext cx="1646488" cy="1534932"/>
            </a:xfrm>
            <a:prstGeom prst="rect">
              <a:avLst/>
            </a:prstGeom>
          </p:spPr>
        </p:pic>
        <p:pic>
          <p:nvPicPr>
            <p:cNvPr id="34" name="図 33">
              <a:extLst>
                <a:ext uri="{FF2B5EF4-FFF2-40B4-BE49-F238E27FC236}">
                  <a16:creationId xmlns:a16="http://schemas.microsoft.com/office/drawing/2014/main" id="{81445F4F-A80E-43DE-B1CE-A684172F56B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244" r="29613" b="54329"/>
            <a:stretch/>
          </p:blipFill>
          <p:spPr>
            <a:xfrm>
              <a:off x="5050664" y="5392802"/>
              <a:ext cx="1153147" cy="1417906"/>
            </a:xfrm>
            <a:prstGeom prst="rect">
              <a:avLst/>
            </a:prstGeom>
          </p:spPr>
        </p:pic>
        <p:pic>
          <p:nvPicPr>
            <p:cNvPr id="35" name="図 34">
              <a:extLst>
                <a:ext uri="{FF2B5EF4-FFF2-40B4-BE49-F238E27FC236}">
                  <a16:creationId xmlns:a16="http://schemas.microsoft.com/office/drawing/2014/main" id="{DBBE002E-06FA-41C1-89D7-C8C9EF55E7C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364" t="2439" r="-3762" b="30096"/>
            <a:stretch/>
          </p:blipFill>
          <p:spPr>
            <a:xfrm>
              <a:off x="5619784" y="4956690"/>
              <a:ext cx="1916717" cy="1837066"/>
            </a:xfrm>
            <a:prstGeom prst="rect">
              <a:avLst/>
            </a:prstGeom>
          </p:spPr>
        </p:pic>
      </p:grp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23B41052-5CC1-4024-8B0F-9F497CFBAB34}"/>
              </a:ext>
            </a:extLst>
          </p:cNvPr>
          <p:cNvSpPr txBox="1"/>
          <p:nvPr/>
        </p:nvSpPr>
        <p:spPr>
          <a:xfrm>
            <a:off x="4655107" y="3044279"/>
            <a:ext cx="78739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/>
              <a:t>VS</a:t>
            </a:r>
            <a:endParaRPr kumimoji="1" lang="ja-JP" altLang="en-US" sz="4400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73A61758-6A9B-437D-9E16-24498785585F}"/>
              </a:ext>
            </a:extLst>
          </p:cNvPr>
          <p:cNvSpPr txBox="1"/>
          <p:nvPr/>
        </p:nvSpPr>
        <p:spPr>
          <a:xfrm>
            <a:off x="4904609" y="3586657"/>
            <a:ext cx="7328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7200" dirty="0"/>
              <a:t>⇩</a:t>
            </a:r>
          </a:p>
        </p:txBody>
      </p:sp>
      <p:pic>
        <p:nvPicPr>
          <p:cNvPr id="38" name="図 37">
            <a:extLst>
              <a:ext uri="{FF2B5EF4-FFF2-40B4-BE49-F238E27FC236}">
                <a16:creationId xmlns:a16="http://schemas.microsoft.com/office/drawing/2014/main" id="{FB0C5AFA-AF4E-48C9-8BC7-FF34A1345EF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4600" y="4742626"/>
            <a:ext cx="1731400" cy="197262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9073965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40B8846-E84C-439A-AC43-79FA1E1A8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6000" dirty="0"/>
              <a:t>弱者が強者に勝つ</a:t>
            </a:r>
            <a:r>
              <a:rPr kumimoji="1" lang="en-US" altLang="ja-JP" sz="6000" dirty="0"/>
              <a:t>RPG</a:t>
            </a:r>
            <a:r>
              <a:rPr kumimoji="1" lang="ja-JP" altLang="en-US" sz="6000" dirty="0"/>
              <a:t>を！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BB98D20B-E029-4C6A-B92A-9FC81A3E09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640" y="2120900"/>
            <a:ext cx="6126480" cy="4594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865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660531-7E14-484D-BFC1-875975D290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84622"/>
            <a:ext cx="8925338" cy="1373070"/>
          </a:xfrm>
        </p:spPr>
        <p:txBody>
          <a:bodyPr/>
          <a:lstStyle/>
          <a:p>
            <a:pPr algn="ctr"/>
            <a:r>
              <a:rPr lang="en-US" altLang="ja-JP" dirty="0"/>
              <a:t>Reversal Braves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66086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311C714-BDB6-4C1D-B542-C34C6D745999}"/>
              </a:ext>
            </a:extLst>
          </p:cNvPr>
          <p:cNvSpPr txBox="1"/>
          <p:nvPr/>
        </p:nvSpPr>
        <p:spPr>
          <a:xfrm>
            <a:off x="748078" y="1550398"/>
            <a:ext cx="11210120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コンセプト ：前　逆境に打ち勝った時の達成感</a:t>
            </a:r>
            <a:endParaRPr kumimoji="1" lang="en-US" altLang="ja-JP" sz="2800" dirty="0"/>
          </a:p>
          <a:p>
            <a:r>
              <a:rPr kumimoji="1" lang="ja-JP" altLang="en-US" sz="2800" dirty="0"/>
              <a:t>　　　　　　　 後　俺もこのゲームの主人公みたいに前を向いて人生を歩もう</a:t>
            </a:r>
            <a:endParaRPr kumimoji="1" lang="en-US" altLang="ja-JP" sz="2800" dirty="0"/>
          </a:p>
          <a:p>
            <a:endParaRPr kumimoji="1" lang="en-US" altLang="ja-JP" sz="2800" dirty="0"/>
          </a:p>
          <a:p>
            <a:r>
              <a:rPr kumimoji="1" lang="ja-JP" altLang="en-US" sz="2800" dirty="0"/>
              <a:t>ターゲット ：前　ゲームのストーリーを気にする人</a:t>
            </a:r>
            <a:endParaRPr kumimoji="1" lang="en-US" altLang="ja-JP" sz="2800" dirty="0"/>
          </a:p>
          <a:p>
            <a:r>
              <a:rPr kumimoji="1" lang="ja-JP" altLang="en-US" sz="2800" dirty="0"/>
              <a:t>　　　　　　　後　自分の人生に絶望している人</a:t>
            </a:r>
            <a:endParaRPr kumimoji="1" lang="en-US" altLang="ja-JP" sz="2800" dirty="0"/>
          </a:p>
          <a:p>
            <a:r>
              <a:rPr kumimoji="1" lang="ja-JP" altLang="en-US" sz="2800" dirty="0"/>
              <a:t>　</a:t>
            </a:r>
            <a:endParaRPr kumimoji="1" lang="en-US" altLang="ja-JP" sz="2800" dirty="0"/>
          </a:p>
          <a:p>
            <a:r>
              <a:rPr kumimoji="1" lang="ja-JP" altLang="en-US" sz="2800" dirty="0"/>
              <a:t>ジャンル　 ：</a:t>
            </a:r>
            <a:r>
              <a:rPr kumimoji="1" lang="en-US" altLang="ja-JP" sz="2800" dirty="0"/>
              <a:t>2D SRPG</a:t>
            </a:r>
            <a:r>
              <a:rPr kumimoji="1" lang="ja-JP" altLang="en-US" sz="2800" dirty="0"/>
              <a:t>（シミュレーション</a:t>
            </a:r>
            <a:r>
              <a:rPr kumimoji="1" lang="en-US" altLang="ja-JP" sz="2800" dirty="0"/>
              <a:t>RPG</a:t>
            </a:r>
            <a:r>
              <a:rPr kumimoji="1" lang="ja-JP" altLang="en-US" sz="2800" dirty="0"/>
              <a:t>） </a:t>
            </a:r>
            <a:endParaRPr kumimoji="1" lang="en-US" altLang="ja-JP" sz="2800" dirty="0"/>
          </a:p>
          <a:p>
            <a:endParaRPr kumimoji="1" lang="en-US" altLang="ja-JP" sz="2800" dirty="0"/>
          </a:p>
          <a:p>
            <a:r>
              <a:rPr kumimoji="1" lang="ja-JP" altLang="en-US" sz="2800" dirty="0"/>
              <a:t>クリア時間：</a:t>
            </a:r>
            <a:r>
              <a:rPr kumimoji="1" lang="en-US" altLang="ja-JP" sz="2800" dirty="0"/>
              <a:t>1</a:t>
            </a:r>
            <a:r>
              <a:rPr kumimoji="1" lang="ja-JP" altLang="en-US" sz="2800" dirty="0"/>
              <a:t>ステージ</a:t>
            </a:r>
            <a:r>
              <a:rPr kumimoji="1" lang="en-US" altLang="ja-JP" sz="2800" dirty="0"/>
              <a:t>20</a:t>
            </a:r>
            <a:r>
              <a:rPr kumimoji="1" lang="ja-JP" altLang="en-US" sz="2800" dirty="0"/>
              <a:t>分</a:t>
            </a:r>
            <a:r>
              <a:rPr kumimoji="1" lang="en-US" altLang="ja-JP" sz="2800" dirty="0"/>
              <a:t>×1</a:t>
            </a:r>
            <a:r>
              <a:rPr kumimoji="1" lang="ja-JP" altLang="en-US" sz="2800" dirty="0"/>
              <a:t>～</a:t>
            </a:r>
            <a:r>
              <a:rPr kumimoji="1" lang="en-US" altLang="ja-JP" sz="2800" dirty="0"/>
              <a:t>3</a:t>
            </a:r>
            <a:endParaRPr kumimoji="1" lang="ja-JP" altLang="en-US" sz="2800" dirty="0"/>
          </a:p>
          <a:p>
            <a:endParaRPr kumimoji="1" lang="en-US" altLang="ja-JP" sz="2800" dirty="0"/>
          </a:p>
          <a:p>
            <a:r>
              <a:rPr kumimoji="1" lang="ja-JP" altLang="en-US" sz="2800" dirty="0"/>
              <a:t>プラットホーム：</a:t>
            </a:r>
            <a:r>
              <a:rPr kumimoji="1" lang="en-US" altLang="ja-JP" sz="2800" dirty="0"/>
              <a:t>PC</a:t>
            </a:r>
          </a:p>
        </p:txBody>
      </p:sp>
    </p:spTree>
    <p:extLst>
      <p:ext uri="{BB962C8B-B14F-4D97-AF65-F5344CB8AC3E}">
        <p14:creationId xmlns:p14="http://schemas.microsoft.com/office/powerpoint/2010/main" val="1408316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90A099-269E-4BC9-B62E-82F6F9068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ja-JP" altLang="en-US" sz="4800" dirty="0"/>
              <a:t>設定</a:t>
            </a:r>
            <a:endParaRPr kumimoji="1" lang="ja-JP" altLang="en-US" sz="4800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7AAC67B-FC11-40EC-87A7-4CAFD458F766}"/>
              </a:ext>
            </a:extLst>
          </p:cNvPr>
          <p:cNvSpPr txBox="1"/>
          <p:nvPr/>
        </p:nvSpPr>
        <p:spPr>
          <a:xfrm>
            <a:off x="1421297" y="1959493"/>
            <a:ext cx="862287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/>
              <a:t>プレイヤー：</a:t>
            </a:r>
            <a:r>
              <a:rPr kumimoji="1" lang="en-US" altLang="ja-JP" sz="4400" dirty="0"/>
              <a:t>4</a:t>
            </a:r>
            <a:r>
              <a:rPr kumimoji="1" lang="ja-JP" altLang="en-US" sz="4400" dirty="0"/>
              <a:t>人の味方キャラを操作</a:t>
            </a:r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73FE9232-872F-4E2A-BF69-A08E8FF5E9B4}"/>
              </a:ext>
            </a:extLst>
          </p:cNvPr>
          <p:cNvGrpSpPr/>
          <p:nvPr/>
        </p:nvGrpSpPr>
        <p:grpSpPr>
          <a:xfrm>
            <a:off x="1421297" y="2728934"/>
            <a:ext cx="8240123" cy="3430239"/>
            <a:chOff x="3367662" y="4956690"/>
            <a:chExt cx="4474339" cy="1862600"/>
          </a:xfrm>
        </p:grpSpPr>
        <p:pic>
          <p:nvPicPr>
            <p:cNvPr id="8" name="図 7">
              <a:extLst>
                <a:ext uri="{FF2B5EF4-FFF2-40B4-BE49-F238E27FC236}">
                  <a16:creationId xmlns:a16="http://schemas.microsoft.com/office/drawing/2014/main" id="{2A0E98C8-1FFB-430F-802B-D2902B6B78B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003" t="21839" r="24825" b="19457"/>
            <a:stretch/>
          </p:blipFill>
          <p:spPr>
            <a:xfrm>
              <a:off x="6298241" y="5059059"/>
              <a:ext cx="1543760" cy="1733168"/>
            </a:xfrm>
            <a:prstGeom prst="rect">
              <a:avLst/>
            </a:prstGeom>
          </p:spPr>
        </p:pic>
        <p:pic>
          <p:nvPicPr>
            <p:cNvPr id="9" name="図 8">
              <a:extLst>
                <a:ext uri="{FF2B5EF4-FFF2-40B4-BE49-F238E27FC236}">
                  <a16:creationId xmlns:a16="http://schemas.microsoft.com/office/drawing/2014/main" id="{18C2BE6A-F779-46AC-BF79-67E2EEADDB3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01" r="33904"/>
            <a:stretch/>
          </p:blipFill>
          <p:spPr>
            <a:xfrm>
              <a:off x="3367662" y="5284358"/>
              <a:ext cx="1646488" cy="1534932"/>
            </a:xfrm>
            <a:prstGeom prst="rect">
              <a:avLst/>
            </a:prstGeom>
          </p:spPr>
        </p:pic>
        <p:pic>
          <p:nvPicPr>
            <p:cNvPr id="10" name="図 9">
              <a:extLst>
                <a:ext uri="{FF2B5EF4-FFF2-40B4-BE49-F238E27FC236}">
                  <a16:creationId xmlns:a16="http://schemas.microsoft.com/office/drawing/2014/main" id="{56ADA5AD-4C0A-430F-92D4-448E8E04E29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244" r="29613" b="54329"/>
            <a:stretch/>
          </p:blipFill>
          <p:spPr>
            <a:xfrm>
              <a:off x="5050664" y="5392802"/>
              <a:ext cx="1153147" cy="1417906"/>
            </a:xfrm>
            <a:prstGeom prst="rect">
              <a:avLst/>
            </a:prstGeom>
          </p:spPr>
        </p:pic>
        <p:pic>
          <p:nvPicPr>
            <p:cNvPr id="11" name="図 10">
              <a:extLst>
                <a:ext uri="{FF2B5EF4-FFF2-40B4-BE49-F238E27FC236}">
                  <a16:creationId xmlns:a16="http://schemas.microsoft.com/office/drawing/2014/main" id="{52002166-7757-4883-BF1A-B27F1CD12E1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364" t="2439" r="-3762" b="30096"/>
            <a:stretch/>
          </p:blipFill>
          <p:spPr>
            <a:xfrm>
              <a:off x="5619784" y="4956690"/>
              <a:ext cx="1916717" cy="1837066"/>
            </a:xfrm>
            <a:prstGeom prst="rect">
              <a:avLst/>
            </a:prstGeom>
          </p:spPr>
        </p:pic>
      </p:grp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ABD9159-9768-4A1F-BEA4-4AE3414A2929}"/>
              </a:ext>
            </a:extLst>
          </p:cNvPr>
          <p:cNvSpPr txBox="1"/>
          <p:nvPr/>
        </p:nvSpPr>
        <p:spPr>
          <a:xfrm>
            <a:off x="2480179" y="6239400"/>
            <a:ext cx="56717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↑主人公　義に熱い芯が通った性格</a:t>
            </a:r>
          </a:p>
        </p:txBody>
      </p:sp>
    </p:spTree>
    <p:extLst>
      <p:ext uri="{BB962C8B-B14F-4D97-AF65-F5344CB8AC3E}">
        <p14:creationId xmlns:p14="http://schemas.microsoft.com/office/powerpoint/2010/main" val="303772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2D597D-B860-4D93-BDBA-97D0A2322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ja-JP" altLang="en-US" sz="6000" dirty="0"/>
              <a:t>舞台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D6C1687-D8B8-4387-8D78-2C9D3DCC8830}"/>
              </a:ext>
            </a:extLst>
          </p:cNvPr>
          <p:cNvSpPr txBox="1"/>
          <p:nvPr/>
        </p:nvSpPr>
        <p:spPr>
          <a:xfrm>
            <a:off x="4413078" y="2078143"/>
            <a:ext cx="214834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4400" dirty="0"/>
              <a:t>2</a:t>
            </a:r>
            <a:r>
              <a:rPr kumimoji="1" lang="ja-JP" altLang="en-US" sz="4400" dirty="0" err="1"/>
              <a:t>つの</a:t>
            </a:r>
            <a:r>
              <a:rPr kumimoji="1" lang="ja-JP" altLang="en-US" sz="4400" dirty="0"/>
              <a:t>村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8812C70-3AE4-43F9-9090-50AC9D1AB55C}"/>
              </a:ext>
            </a:extLst>
          </p:cNvPr>
          <p:cNvSpPr txBox="1"/>
          <p:nvPr/>
        </p:nvSpPr>
        <p:spPr>
          <a:xfrm>
            <a:off x="7961319" y="2830048"/>
            <a:ext cx="22365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貧しい山の村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1EE64F7-26FE-4628-A093-542676E061FB}"/>
              </a:ext>
            </a:extLst>
          </p:cNvPr>
          <p:cNvSpPr txBox="1"/>
          <p:nvPr/>
        </p:nvSpPr>
        <p:spPr>
          <a:xfrm>
            <a:off x="1510369" y="2830048"/>
            <a:ext cx="2303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豊かな港の村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B2E894AE-E78C-44C8-BA67-35461D68781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48" r="3112" b="5368"/>
          <a:stretch/>
        </p:blipFill>
        <p:spPr>
          <a:xfrm>
            <a:off x="598439" y="3461268"/>
            <a:ext cx="4127697" cy="3200788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62733FCB-8A80-4FB1-98AA-1B016142D75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12" b="16555"/>
          <a:stretch/>
        </p:blipFill>
        <p:spPr>
          <a:xfrm>
            <a:off x="7154875" y="3461268"/>
            <a:ext cx="4056175" cy="3181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189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図 10">
            <a:extLst>
              <a:ext uri="{FF2B5EF4-FFF2-40B4-BE49-F238E27FC236}">
                <a16:creationId xmlns:a16="http://schemas.microsoft.com/office/drawing/2014/main" id="{62733FCB-8A80-4FB1-98AA-1B016142D75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12" b="16555"/>
          <a:stretch/>
        </p:blipFill>
        <p:spPr>
          <a:xfrm>
            <a:off x="8478385" y="3330341"/>
            <a:ext cx="3437944" cy="2696881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4F2D597D-B860-4D93-BDBA-97D0A2322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ja-JP" altLang="en-US" sz="6000" dirty="0"/>
              <a:t>あらすじ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B2E894AE-E78C-44C8-BA67-35461D68781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48" r="-560" b="5368"/>
          <a:stretch/>
        </p:blipFill>
        <p:spPr>
          <a:xfrm>
            <a:off x="220903" y="3237232"/>
            <a:ext cx="3492714" cy="2597785"/>
          </a:xfrm>
          <a:prstGeom prst="rect">
            <a:avLst/>
          </a:prstGeom>
        </p:spPr>
      </p:pic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6A0F797A-E716-4309-8B35-99FDB8269092}"/>
              </a:ext>
            </a:extLst>
          </p:cNvPr>
          <p:cNvGrpSpPr/>
          <p:nvPr/>
        </p:nvGrpSpPr>
        <p:grpSpPr>
          <a:xfrm>
            <a:off x="3899916" y="3825880"/>
            <a:ext cx="3974084" cy="1492888"/>
            <a:chOff x="4915916" y="3914018"/>
            <a:chExt cx="1467612" cy="484632"/>
          </a:xfrm>
          <a:solidFill>
            <a:srgbClr val="00B0F0"/>
          </a:solidFill>
        </p:grpSpPr>
        <p:sp>
          <p:nvSpPr>
            <p:cNvPr id="4" name="矢印: 右 3">
              <a:extLst>
                <a:ext uri="{FF2B5EF4-FFF2-40B4-BE49-F238E27FC236}">
                  <a16:creationId xmlns:a16="http://schemas.microsoft.com/office/drawing/2014/main" id="{EFD99A2B-2ADB-4855-86C0-5FF71C807233}"/>
                </a:ext>
              </a:extLst>
            </p:cNvPr>
            <p:cNvSpPr/>
            <p:nvPr/>
          </p:nvSpPr>
          <p:spPr>
            <a:xfrm>
              <a:off x="5405120" y="3914018"/>
              <a:ext cx="978408" cy="484632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矢印: 右 19">
              <a:extLst>
                <a:ext uri="{FF2B5EF4-FFF2-40B4-BE49-F238E27FC236}">
                  <a16:creationId xmlns:a16="http://schemas.microsoft.com/office/drawing/2014/main" id="{E5BD5A77-0639-4274-9D1D-6E4F32507BA6}"/>
                </a:ext>
              </a:extLst>
            </p:cNvPr>
            <p:cNvSpPr/>
            <p:nvPr/>
          </p:nvSpPr>
          <p:spPr>
            <a:xfrm rot="10800000">
              <a:off x="4915916" y="3914018"/>
              <a:ext cx="978408" cy="484632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43DE327-15BC-4EAF-A44C-40B911B0D12F}"/>
              </a:ext>
            </a:extLst>
          </p:cNvPr>
          <p:cNvSpPr txBox="1"/>
          <p:nvPr/>
        </p:nvSpPr>
        <p:spPr>
          <a:xfrm>
            <a:off x="4852015" y="2360069"/>
            <a:ext cx="203132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3600" dirty="0"/>
              <a:t>経済格差</a:t>
            </a:r>
            <a:endParaRPr kumimoji="1" lang="en-US" altLang="ja-JP" sz="3600" dirty="0"/>
          </a:p>
          <a:p>
            <a:pPr algn="ctr"/>
            <a:r>
              <a:rPr kumimoji="1" lang="ja-JP" altLang="en-US" sz="3600" dirty="0"/>
              <a:t>⇩</a:t>
            </a:r>
            <a:endParaRPr kumimoji="1" lang="en-US" altLang="ja-JP" sz="3600" dirty="0"/>
          </a:p>
          <a:p>
            <a:pPr algn="ctr"/>
            <a:r>
              <a:rPr kumimoji="1" lang="ja-JP" altLang="en-US" sz="3600" dirty="0"/>
              <a:t>差別</a:t>
            </a:r>
          </a:p>
        </p:txBody>
      </p:sp>
    </p:spTree>
    <p:extLst>
      <p:ext uri="{BB962C8B-B14F-4D97-AF65-F5344CB8AC3E}">
        <p14:creationId xmlns:p14="http://schemas.microsoft.com/office/powerpoint/2010/main" val="26844600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図 10">
            <a:extLst>
              <a:ext uri="{FF2B5EF4-FFF2-40B4-BE49-F238E27FC236}">
                <a16:creationId xmlns:a16="http://schemas.microsoft.com/office/drawing/2014/main" id="{62733FCB-8A80-4FB1-98AA-1B016142D75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12" b="16555"/>
          <a:stretch/>
        </p:blipFill>
        <p:spPr>
          <a:xfrm>
            <a:off x="8478385" y="3330341"/>
            <a:ext cx="3437944" cy="2696881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4F2D597D-B860-4D93-BDBA-97D0A2322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ja-JP" altLang="en-US" sz="6000" dirty="0"/>
              <a:t>あらすじ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B2E894AE-E78C-44C8-BA67-35461D68781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48" r="-560" b="5368"/>
          <a:stretch/>
        </p:blipFill>
        <p:spPr>
          <a:xfrm>
            <a:off x="220903" y="3237232"/>
            <a:ext cx="3492714" cy="2597785"/>
          </a:xfrm>
          <a:prstGeom prst="rect">
            <a:avLst/>
          </a:prstGeom>
        </p:spPr>
      </p:pic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6A0F797A-E716-4309-8B35-99FDB8269092}"/>
              </a:ext>
            </a:extLst>
          </p:cNvPr>
          <p:cNvGrpSpPr/>
          <p:nvPr/>
        </p:nvGrpSpPr>
        <p:grpSpPr>
          <a:xfrm>
            <a:off x="3899916" y="3825880"/>
            <a:ext cx="3974084" cy="1492888"/>
            <a:chOff x="4915916" y="3914018"/>
            <a:chExt cx="1467612" cy="484632"/>
          </a:xfrm>
          <a:solidFill>
            <a:srgbClr val="00B0F0"/>
          </a:solidFill>
        </p:grpSpPr>
        <p:sp>
          <p:nvSpPr>
            <p:cNvPr id="4" name="矢印: 右 3">
              <a:extLst>
                <a:ext uri="{FF2B5EF4-FFF2-40B4-BE49-F238E27FC236}">
                  <a16:creationId xmlns:a16="http://schemas.microsoft.com/office/drawing/2014/main" id="{EFD99A2B-2ADB-4855-86C0-5FF71C807233}"/>
                </a:ext>
              </a:extLst>
            </p:cNvPr>
            <p:cNvSpPr/>
            <p:nvPr/>
          </p:nvSpPr>
          <p:spPr>
            <a:xfrm>
              <a:off x="5405120" y="3914018"/>
              <a:ext cx="978408" cy="484632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矢印: 右 19">
              <a:extLst>
                <a:ext uri="{FF2B5EF4-FFF2-40B4-BE49-F238E27FC236}">
                  <a16:creationId xmlns:a16="http://schemas.microsoft.com/office/drawing/2014/main" id="{E5BD5A77-0639-4274-9D1D-6E4F32507BA6}"/>
                </a:ext>
              </a:extLst>
            </p:cNvPr>
            <p:cNvSpPr/>
            <p:nvPr/>
          </p:nvSpPr>
          <p:spPr>
            <a:xfrm rot="10800000">
              <a:off x="4915916" y="3914018"/>
              <a:ext cx="978408" cy="484632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43DE327-15BC-4EAF-A44C-40B911B0D12F}"/>
              </a:ext>
            </a:extLst>
          </p:cNvPr>
          <p:cNvSpPr txBox="1"/>
          <p:nvPr/>
        </p:nvSpPr>
        <p:spPr>
          <a:xfrm>
            <a:off x="3836543" y="2914066"/>
            <a:ext cx="43396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3600" dirty="0"/>
              <a:t>経済格差是正の交渉</a:t>
            </a:r>
            <a:endParaRPr kumimoji="1" lang="en-US" altLang="ja-JP" sz="36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8166C4D-B1BE-451C-8DA5-99B9742F8FEA}"/>
              </a:ext>
            </a:extLst>
          </p:cNvPr>
          <p:cNvSpPr txBox="1"/>
          <p:nvPr/>
        </p:nvSpPr>
        <p:spPr>
          <a:xfrm>
            <a:off x="4878988" y="4957854"/>
            <a:ext cx="203132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3600" dirty="0"/>
              <a:t>交渉決裂</a:t>
            </a:r>
            <a:endParaRPr kumimoji="1" lang="en-US" altLang="ja-JP" sz="3600" dirty="0"/>
          </a:p>
          <a:p>
            <a:pPr algn="ctr"/>
            <a:r>
              <a:rPr kumimoji="1" lang="ja-JP" altLang="en-US" sz="3600" dirty="0"/>
              <a:t>⇩</a:t>
            </a:r>
            <a:endParaRPr kumimoji="1" lang="en-US" altLang="ja-JP" sz="3600" dirty="0"/>
          </a:p>
          <a:p>
            <a:pPr algn="ctr"/>
            <a:r>
              <a:rPr kumimoji="1" lang="ja-JP" altLang="en-US" sz="3600" dirty="0"/>
              <a:t>戦争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1D1EF9CE-08C5-4854-83A1-B84613C91D2D}"/>
              </a:ext>
            </a:extLst>
          </p:cNvPr>
          <p:cNvSpPr txBox="1"/>
          <p:nvPr/>
        </p:nvSpPr>
        <p:spPr>
          <a:xfrm>
            <a:off x="1515854" y="2714011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代表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D013A007-B107-48F8-87B7-F2214CEE90AB}"/>
              </a:ext>
            </a:extLst>
          </p:cNvPr>
          <p:cNvSpPr txBox="1"/>
          <p:nvPr/>
        </p:nvSpPr>
        <p:spPr>
          <a:xfrm>
            <a:off x="9842776" y="2733040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代表</a:t>
            </a:r>
          </a:p>
        </p:txBody>
      </p:sp>
    </p:spTree>
    <p:extLst>
      <p:ext uri="{BB962C8B-B14F-4D97-AF65-F5344CB8AC3E}">
        <p14:creationId xmlns:p14="http://schemas.microsoft.com/office/powerpoint/2010/main" val="459979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図 10">
            <a:extLst>
              <a:ext uri="{FF2B5EF4-FFF2-40B4-BE49-F238E27FC236}">
                <a16:creationId xmlns:a16="http://schemas.microsoft.com/office/drawing/2014/main" id="{62733FCB-8A80-4FB1-98AA-1B016142D75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12" b="16555"/>
          <a:stretch/>
        </p:blipFill>
        <p:spPr>
          <a:xfrm>
            <a:off x="8717620" y="3907160"/>
            <a:ext cx="3153124" cy="2473455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4F2D597D-B860-4D93-BDBA-97D0A2322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ja-JP" altLang="en-US" sz="6000" dirty="0"/>
              <a:t>あらすじ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B2E894AE-E78C-44C8-BA67-35461D68781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48" r="-560" b="5368"/>
          <a:stretch/>
        </p:blipFill>
        <p:spPr>
          <a:xfrm>
            <a:off x="263042" y="2075815"/>
            <a:ext cx="3123045" cy="2322835"/>
          </a:xfrm>
          <a:prstGeom prst="rect">
            <a:avLst/>
          </a:prstGeo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F8D708FC-0C00-4E02-ACEC-4146EC9CCDA5}"/>
              </a:ext>
            </a:extLst>
          </p:cNvPr>
          <p:cNvSpPr txBox="1"/>
          <p:nvPr/>
        </p:nvSpPr>
        <p:spPr>
          <a:xfrm>
            <a:off x="4084332" y="6334780"/>
            <a:ext cx="48045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4</a:t>
            </a:r>
            <a:r>
              <a:rPr kumimoji="1" lang="ja-JP" altLang="en-US" sz="2800" dirty="0"/>
              <a:t>人の村人（貧しい村で育った）</a:t>
            </a:r>
          </a:p>
        </p:txBody>
      </p:sp>
      <p:sp>
        <p:nvSpPr>
          <p:cNvPr id="17" name="矢印: 右 16">
            <a:extLst>
              <a:ext uri="{FF2B5EF4-FFF2-40B4-BE49-F238E27FC236}">
                <a16:creationId xmlns:a16="http://schemas.microsoft.com/office/drawing/2014/main" id="{B9B66AAA-95B9-489C-9517-3715B1E92BC8}"/>
              </a:ext>
            </a:extLst>
          </p:cNvPr>
          <p:cNvSpPr/>
          <p:nvPr/>
        </p:nvSpPr>
        <p:spPr>
          <a:xfrm flipH="1">
            <a:off x="3461181" y="3705667"/>
            <a:ext cx="5127912" cy="728772"/>
          </a:xfrm>
          <a:prstGeom prst="rightArrow">
            <a:avLst>
              <a:gd name="adj1" fmla="val 50000"/>
              <a:gd name="adj2" fmla="val 18945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517F24EF-5346-4FA9-9F71-E75618819121}"/>
              </a:ext>
            </a:extLst>
          </p:cNvPr>
          <p:cNvSpPr txBox="1"/>
          <p:nvPr/>
        </p:nvSpPr>
        <p:spPr>
          <a:xfrm>
            <a:off x="5279342" y="2959023"/>
            <a:ext cx="1805302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highlight>
                  <a:srgbClr val="000000"/>
                </a:highlight>
              </a:rPr>
              <a:t>攻めに行く</a:t>
            </a:r>
            <a:endParaRPr kumimoji="1" lang="en-US" altLang="ja-JP" sz="2800" dirty="0">
              <a:highlight>
                <a:srgbClr val="000000"/>
              </a:highlight>
            </a:endParaRPr>
          </a:p>
        </p:txBody>
      </p: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42C76C17-6686-4801-828C-6BD3329CEBC1}"/>
              </a:ext>
            </a:extLst>
          </p:cNvPr>
          <p:cNvGrpSpPr/>
          <p:nvPr/>
        </p:nvGrpSpPr>
        <p:grpSpPr>
          <a:xfrm>
            <a:off x="4472679" y="4720518"/>
            <a:ext cx="3987886" cy="1660097"/>
            <a:chOff x="3367662" y="4956690"/>
            <a:chExt cx="4474339" cy="1862600"/>
          </a:xfrm>
        </p:grpSpPr>
        <p:pic>
          <p:nvPicPr>
            <p:cNvPr id="14" name="図 13">
              <a:extLst>
                <a:ext uri="{FF2B5EF4-FFF2-40B4-BE49-F238E27FC236}">
                  <a16:creationId xmlns:a16="http://schemas.microsoft.com/office/drawing/2014/main" id="{0827E831-A87D-4177-81BA-BB1262DF6E3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003" t="21839" r="24825" b="19457"/>
            <a:stretch/>
          </p:blipFill>
          <p:spPr>
            <a:xfrm>
              <a:off x="6298241" y="5059059"/>
              <a:ext cx="1543760" cy="1733168"/>
            </a:xfrm>
            <a:prstGeom prst="rect">
              <a:avLst/>
            </a:prstGeom>
          </p:spPr>
        </p:pic>
        <p:pic>
          <p:nvPicPr>
            <p:cNvPr id="15" name="図 14">
              <a:extLst>
                <a:ext uri="{FF2B5EF4-FFF2-40B4-BE49-F238E27FC236}">
                  <a16:creationId xmlns:a16="http://schemas.microsoft.com/office/drawing/2014/main" id="{63833FC9-509D-4C70-96B6-09CA00517F6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01" r="33904"/>
            <a:stretch/>
          </p:blipFill>
          <p:spPr>
            <a:xfrm>
              <a:off x="3367662" y="5284358"/>
              <a:ext cx="1646488" cy="1534932"/>
            </a:xfrm>
            <a:prstGeom prst="rect">
              <a:avLst/>
            </a:prstGeom>
          </p:spPr>
        </p:pic>
        <p:pic>
          <p:nvPicPr>
            <p:cNvPr id="16" name="図 15">
              <a:extLst>
                <a:ext uri="{FF2B5EF4-FFF2-40B4-BE49-F238E27FC236}">
                  <a16:creationId xmlns:a16="http://schemas.microsoft.com/office/drawing/2014/main" id="{4619FFEE-2CB7-4A55-A07B-F6D35C8AB00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244" r="29613" b="54329"/>
            <a:stretch/>
          </p:blipFill>
          <p:spPr>
            <a:xfrm>
              <a:off x="5050664" y="5392802"/>
              <a:ext cx="1153147" cy="1417906"/>
            </a:xfrm>
            <a:prstGeom prst="rect">
              <a:avLst/>
            </a:prstGeom>
          </p:spPr>
        </p:pic>
        <p:pic>
          <p:nvPicPr>
            <p:cNvPr id="19" name="図 18">
              <a:extLst>
                <a:ext uri="{FF2B5EF4-FFF2-40B4-BE49-F238E27FC236}">
                  <a16:creationId xmlns:a16="http://schemas.microsoft.com/office/drawing/2014/main" id="{9ADB0D67-EE64-4CBE-A087-5E6D81FE22A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364" t="2439" r="-3762" b="30096"/>
            <a:stretch/>
          </p:blipFill>
          <p:spPr>
            <a:xfrm>
              <a:off x="5619784" y="4956690"/>
              <a:ext cx="1916717" cy="183706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09328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F4F707F7-D1AD-4D4D-A42B-3AC19C6A95E6}"/>
              </a:ext>
            </a:extLst>
          </p:cNvPr>
          <p:cNvSpPr/>
          <p:nvPr/>
        </p:nvSpPr>
        <p:spPr>
          <a:xfrm>
            <a:off x="3223904" y="2347498"/>
            <a:ext cx="4175780" cy="312565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0419419D-1A95-4C03-B46D-800A81F57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dirty="0"/>
              <a:t>まともに戦って勝てるわけねえ！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28D30D2D-7F1F-4EEA-88B5-839E3A0579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53" y="2347498"/>
            <a:ext cx="3125650" cy="3125650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E037EC8F-E253-4E64-A391-435E581273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465" y="3624468"/>
            <a:ext cx="2943433" cy="2943433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1599A9F8-7173-465D-8B6B-8928D229FA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9751" y="2676732"/>
            <a:ext cx="2857500" cy="2857500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8F4C154C-CCE2-47DE-9692-B924EB0712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2183" y="2944882"/>
            <a:ext cx="2857500" cy="2857500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D398384-8665-4575-895E-F570567C8A97}"/>
              </a:ext>
            </a:extLst>
          </p:cNvPr>
          <p:cNvSpPr txBox="1"/>
          <p:nvPr/>
        </p:nvSpPr>
        <p:spPr>
          <a:xfrm>
            <a:off x="7717376" y="4326743"/>
            <a:ext cx="78739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/>
              <a:t>VS</a:t>
            </a:r>
            <a:endParaRPr kumimoji="1" lang="ja-JP" altLang="en-US" sz="4400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75F2FC0-5880-4CC3-A641-5F61A0584803}"/>
              </a:ext>
            </a:extLst>
          </p:cNvPr>
          <p:cNvSpPr txBox="1"/>
          <p:nvPr/>
        </p:nvSpPr>
        <p:spPr>
          <a:xfrm>
            <a:off x="3558209" y="5781055"/>
            <a:ext cx="42514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/>
              <a:t>⇒作戦（戦略）がいる</a:t>
            </a:r>
          </a:p>
        </p:txBody>
      </p:sp>
    </p:spTree>
    <p:extLst>
      <p:ext uri="{BB962C8B-B14F-4D97-AF65-F5344CB8AC3E}">
        <p14:creationId xmlns:p14="http://schemas.microsoft.com/office/powerpoint/2010/main" val="1481956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ベルリン">
  <a:themeElements>
    <a:clrScheme name="ベルリン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ベルリン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ベルリン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TM02900771[[fn=スライス]]</Template>
  <TotalTime>4820</TotalTime>
  <Words>213</Words>
  <Application>Microsoft Office PowerPoint</Application>
  <PresentationFormat>ワイド画面</PresentationFormat>
  <Paragraphs>91</Paragraphs>
  <Slides>19</Slides>
  <Notes>15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19</vt:i4>
      </vt:variant>
    </vt:vector>
  </HeadingPairs>
  <TitlesOfParts>
    <vt:vector size="28" baseType="lpstr">
      <vt:lpstr>ＭＳ Ｐゴシック</vt:lpstr>
      <vt:lpstr>游ゴシック</vt:lpstr>
      <vt:lpstr>Arial</vt:lpstr>
      <vt:lpstr>Calibri</vt:lpstr>
      <vt:lpstr>Calibri Light</vt:lpstr>
      <vt:lpstr>Trebuchet MS</vt:lpstr>
      <vt:lpstr>Wingdings 2</vt:lpstr>
      <vt:lpstr>HDOfficeLightV0</vt:lpstr>
      <vt:lpstr>ベルリン</vt:lpstr>
      <vt:lpstr>PowerPoint プレゼンテーション</vt:lpstr>
      <vt:lpstr>Reversal Braves</vt:lpstr>
      <vt:lpstr>PowerPoint プレゼンテーション</vt:lpstr>
      <vt:lpstr>設定</vt:lpstr>
      <vt:lpstr>舞台</vt:lpstr>
      <vt:lpstr>あらすじ</vt:lpstr>
      <vt:lpstr>あらすじ</vt:lpstr>
      <vt:lpstr>あらすじ</vt:lpstr>
      <vt:lpstr>まともに戦って勝てるわけねえ！</vt:lpstr>
      <vt:lpstr>SRPG（シミュレーションRPG）</vt:lpstr>
      <vt:lpstr>ゲームの流れ</vt:lpstr>
      <vt:lpstr>バトルマップ</vt:lpstr>
      <vt:lpstr>バトルマップ</vt:lpstr>
      <vt:lpstr>バトルマップ</vt:lpstr>
      <vt:lpstr>マップ</vt:lpstr>
      <vt:lpstr>このゲームの魅力</vt:lpstr>
      <vt:lpstr>劣勢を覆し，勝利した達成感</vt:lpstr>
      <vt:lpstr>劣勢を覆し，勝利した達成感</vt:lpstr>
      <vt:lpstr>弱者が強者に勝つRPGを！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試作品　SRPG</dc:title>
  <dc:creator>野戸　彰大</dc:creator>
  <cp:lastModifiedBy>野戸　彰大</cp:lastModifiedBy>
  <cp:revision>1305</cp:revision>
  <dcterms:created xsi:type="dcterms:W3CDTF">2018-04-23T06:23:11Z</dcterms:created>
  <dcterms:modified xsi:type="dcterms:W3CDTF">2018-07-24T06:29:27Z</dcterms:modified>
</cp:coreProperties>
</file>