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46" d="100"/>
          <a:sy n="46" d="100"/>
        </p:scale>
        <p:origin x="7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38F4-7768-4F2B-89C5-2291A80EC9C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0EE0E-60B0-4FD2-9410-2C5E10089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1%83%D0%BD%D0%B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C%D0%B5%D1%80%D0%BA%D1%83%D1%80%D0%B8%D0%B9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1%80%D0%B3%D0%B0%D0%BD%D0%B8%D1%87%D0%B5%D1%81%D0%BA%D0%B8%D0%B5_%D0%B2%D0%B5%D1%89%D0%B5%D1%81%D1%82%D0%B2%D0%B0" TargetMode="External"/><Relationship Id="rId7" Type="http://schemas.openxmlformats.org/officeDocument/2006/relationships/hyperlink" Target="https://ru.wikipedia.org/wiki/%D0%9A%D0%B0%D1%81%D1%81%D0%B8%D0%BD%D0%B8-%D0%93%D1%8E%D0%B9%D0%B3%D0%B5%D0%BD%D1%8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0%D1%82%D0%BC%D0%BE%D1%81%D1%84%D0%B5%D1%80%D0%B0" TargetMode="External"/><Relationship Id="rId5" Type="http://schemas.openxmlformats.org/officeDocument/2006/relationships/hyperlink" Target="https://ru.wikipedia.org/wiki/%D0%9A%D1%80%D0%B8%D0%BE%D0%B2%D1%83%D0%BB%D0%BA%D0%B0%D0%BD%D0%B8%D0%B7%D0%BC" TargetMode="External"/><Relationship Id="rId4" Type="http://schemas.openxmlformats.org/officeDocument/2006/relationships/hyperlink" Target="https://ru.wikipedia.org/wiki/%D0%A3%D0%B4%D0%B0%D1%80%D0%BD%D1%8B%D0%B9_%D0%BA%D1%80%D0%B0%D1%82%D0%B5%D1%80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7%D0%BE%D1%8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E%D0%B1%D0%BB%D0%B0%D0%BA%D0%B0" TargetMode="External"/><Relationship Id="rId5" Type="http://schemas.openxmlformats.org/officeDocument/2006/relationships/hyperlink" Target="https://ru.wikipedia.org/wiki/%D0%AD%D1%82%D0%B0%D0%BD" TargetMode="External"/><Relationship Id="rId4" Type="http://schemas.openxmlformats.org/officeDocument/2006/relationships/hyperlink" Target="https://ru.wikipedia.org/wiki/%D0%9C%D0%B5%D1%82%D0%B0%D0%BD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8%D1%82%D0%B0%D0%BD_(%D1%81%D0%BF%D1%83%D1%82%D0%BD%D0%B8%D0%BA)#cite_note-Tobie-2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3%D0%B8%D0%B4%D1%80%D0%B0%D1%82" TargetMode="External"/><Relationship Id="rId4" Type="http://schemas.openxmlformats.org/officeDocument/2006/relationships/hyperlink" Target="https://ru.wikipedia.org/wiki/%D0%9F%D0%BB%D0%B0%D0%BD%D0%B5%D1%82%D0%B0%D1%80%D0%BD%D0%B0%D1%8F_%D0%BC%D0%B0%D0%BD%D1%82%D0%B8%D1%8F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8%D1%82%D0%B0%D0%BD_(%D1%81%D0%BF%D1%83%D1%82%D0%BD%D0%B8%D0%BA)#cite_note-9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A%D0%B0%D1%81%D1%81%D0%B8%D0%BD%D0%B8_(%D0%9A%D0%90)" TargetMode="External"/><Relationship Id="rId4" Type="http://schemas.openxmlformats.org/officeDocument/2006/relationships/hyperlink" Target="https://ru.wikipedia.org/wiki/%D0%A2%D0%B8%D1%82%D0%B0%D0%BD_(%D1%81%D0%BF%D1%83%D1%82%D0%BD%D0%B8%D0%BA)#cite_note-NS2008-94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1%82%D0%B8%D1%84%D1%80%D0%B8%D0%B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2%D0%B8%D1%82%D0%B0%D0%BD_(%D1%81%D0%BF%D1%83%D1%82%D0%BD%D0%B8%D0%BA)#cite_note-longstaff-9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64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Диаметр Титана  на 50 % больше, чем у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Луна"/>
              </a:rPr>
              <a:t>Луны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этом Титан на 80 % превосходит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массе. Титан также превосходит размерами 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Меркурий"/>
              </a:rPr>
              <a:t>Меркурий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хотя и уступает ему по массе. Но масса Титана составляет 95 % массы всех спутников Сатурна.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95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Поверхность Титана в основном состоит из водяного льда и осадочных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Органические вещества"/>
              </a:rPr>
              <a:t>органических веществ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геологически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молодая, в основном ровная, за исключением небольшого количества горных образований 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Ударный кратер"/>
              </a:rPr>
              <a:t>кратеров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нескольких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Криовулканизм"/>
              </a:rPr>
              <a:t>криовулканов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Плотная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Атмосфера"/>
              </a:rPr>
              <a:t>атмосфера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окружающая Титан, долгое время не позволяла увидеть поверхность спутника вплоть до прибытия аппарата «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Кассини-Гюйгенс"/>
              </a:rPr>
              <a:t>Кассини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Кассини-Гюйгенс"/>
              </a:rPr>
              <a:t>-Гюйгенс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 2004 году.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5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Атмосфера преимущественно состоит из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зот"/>
              </a:rPr>
              <a:t>азота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также имеется небольшое количество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Метан"/>
              </a:rPr>
              <a:t>метана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Этан"/>
              </a:rPr>
              <a:t>этана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образуют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Облака"/>
              </a:rPr>
              <a:t>облака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являющиеся источником жидких и, возможно, твёрдых осадков. На поверхности имеются метан-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этановые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озёра и реки. Давление у поверхности примерно в 1,5 раза превышает давление земной атмосферы. Температура у поверхности — минус 170—180 °C. Несмотря на низкую температуру, Титан сопоставляется с Землёй на ранних стадиях развития, и нельзя исключать, что на спутнике возможно существование простейших форм жизни, в частности, в подземных водоёмах, где условия могут быть гораздо комфортнее, чем на поверхности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Титан имеет твёрдое ядро, состоящее из скальных пород, диаметром около 3400 км, которое окружено несколькими слоями водяного льда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[25]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Внешний слой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Планетарная мантия"/>
              </a:rPr>
              <a:t>мантии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состоит из водяного льда 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Гидрат"/>
              </a:rPr>
              <a:t>гидрата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метана, внутренний из спрессованного, очень плотного льда. Между этими слоями возможно существование прослойки из жидкой воды.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8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Ряд учёных выдвинули гипотезу о существовании глобального подповерхностного океана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[93]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Мощное приливное действие Сатурна может привести к разогреву ядра и поддержанию достаточно высокой температуры для существования жидкой воды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[94]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Сравнение снимков «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Кассини (КА)"/>
              </a:rPr>
              <a:t>Кассини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за 2005 и 2007 годы показало, что детали ландшафта сместились примерно на 30 км. Поскольку Титан всегда повёрнут к Сатурну одной стороной, такой сдвиг может объясняться тем, что ледяная кора отделена от основной массы спутника глобальной жидкой прослойкой.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3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Предполагается, что в воде содержится значительное количество аммиака (около 10 %), который действует на воду как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тифриз"/>
              </a:rPr>
              <a:t>антифриз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[92]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понижает температуру её замерзания. В сочетании с высоким давлением, оказываемым корой спутника, это может являться дополнительным условием существования подповерхностного океана.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EE0E-60B0-4FD2-9410-2C5E1008948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6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7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782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66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3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6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1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2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69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26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1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78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16D85F-6E0C-4E6A-B0EC-25F5861ACB8C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080A-EE3B-4D95-B5D7-39F228D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2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82956"/>
            <a:ext cx="9144000" cy="2224502"/>
          </a:xfrm>
        </p:spPr>
        <p:txBody>
          <a:bodyPr>
            <a:noAutofit/>
          </a:bodyPr>
          <a:lstStyle/>
          <a:p>
            <a:r>
              <a:rPr lang="ru-RU" sz="25600" dirty="0" smtClean="0"/>
              <a:t>Титан</a:t>
            </a:r>
            <a:endParaRPr lang="ru-RU" sz="25600" dirty="0"/>
          </a:p>
        </p:txBody>
      </p:sp>
    </p:spTree>
    <p:extLst>
      <p:ext uri="{BB962C8B-B14F-4D97-AF65-F5344CB8AC3E}">
        <p14:creationId xmlns:p14="http://schemas.microsoft.com/office/powerpoint/2010/main" val="31652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38122" cy="6838122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7209183" y="397564"/>
            <a:ext cx="4678017" cy="6120781"/>
          </a:xfrm>
        </p:spPr>
        <p:txBody>
          <a:bodyPr>
            <a:normAutofit fontScale="70000" lnSpcReduction="20000"/>
          </a:bodyPr>
          <a:lstStyle/>
          <a:p>
            <a:r>
              <a:rPr lang="ru-RU" sz="4400" dirty="0" smtClean="0"/>
              <a:t>Титан</a:t>
            </a:r>
            <a:r>
              <a:rPr lang="ru-RU" sz="4400" dirty="0"/>
              <a:t> — </a:t>
            </a:r>
            <a:r>
              <a:rPr lang="ru-RU" sz="4400" dirty="0" smtClean="0"/>
              <a:t>крупнейший спутник Сатурна. </a:t>
            </a:r>
          </a:p>
          <a:p>
            <a:r>
              <a:rPr lang="en-US" sz="4400" dirty="0" smtClean="0"/>
              <a:t>D</a:t>
            </a:r>
            <a:r>
              <a:rPr lang="ru-RU" sz="4400" dirty="0" smtClean="0"/>
              <a:t> — </a:t>
            </a:r>
            <a:r>
              <a:rPr lang="en-US" sz="4400" dirty="0" smtClean="0"/>
              <a:t>515</a:t>
            </a:r>
            <a:r>
              <a:rPr lang="ru-RU" sz="4400" dirty="0" smtClean="0"/>
              <a:t>0 ± 1 км.</a:t>
            </a:r>
          </a:p>
          <a:p>
            <a:r>
              <a:rPr lang="en-US" sz="4400" dirty="0" smtClean="0"/>
              <a:t>S</a:t>
            </a:r>
            <a:r>
              <a:rPr lang="ru-RU" sz="4400" dirty="0" smtClean="0"/>
              <a:t> — 83 </a:t>
            </a:r>
            <a:r>
              <a:rPr lang="ru-RU" sz="4400" dirty="0"/>
              <a:t>млн </a:t>
            </a:r>
            <a:r>
              <a:rPr lang="ru-RU" sz="4400" dirty="0" smtClean="0"/>
              <a:t>км²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m</a:t>
            </a:r>
            <a:r>
              <a:rPr lang="ru-RU" sz="4400" dirty="0" smtClean="0"/>
              <a:t> —1,3452</a:t>
            </a:r>
            <a:r>
              <a:rPr lang="ru-RU" sz="4400" dirty="0"/>
              <a:t>⋅10</a:t>
            </a:r>
            <a:r>
              <a:rPr lang="ru-RU" sz="4400" baseline="30000" dirty="0"/>
              <a:t>23</a:t>
            </a:r>
            <a:r>
              <a:rPr lang="ru-RU" sz="4400" dirty="0"/>
              <a:t> </a:t>
            </a:r>
            <a:r>
              <a:rPr lang="ru-RU" sz="4400" dirty="0" smtClean="0"/>
              <a:t>кг.</a:t>
            </a:r>
          </a:p>
          <a:p>
            <a:r>
              <a:rPr lang="el-GR" sz="4400" dirty="0"/>
              <a:t>ρ</a:t>
            </a:r>
            <a:r>
              <a:rPr lang="ru-RU" sz="4400" dirty="0" smtClean="0"/>
              <a:t>— 1879</a:t>
            </a:r>
            <a:r>
              <a:rPr lang="en-US" sz="4400" dirty="0"/>
              <a:t>,</a:t>
            </a:r>
            <a:r>
              <a:rPr lang="ru-RU" sz="4400" dirty="0" smtClean="0"/>
              <a:t>8кг/м³</a:t>
            </a:r>
            <a:r>
              <a:rPr lang="ru-RU" sz="4400" dirty="0" smtClean="0"/>
              <a:t>.</a:t>
            </a:r>
          </a:p>
          <a:p>
            <a:r>
              <a:rPr lang="en-US" sz="4400" i="1" dirty="0"/>
              <a:t>g</a:t>
            </a:r>
            <a:r>
              <a:rPr lang="en-US" sz="4400" dirty="0"/>
              <a:t> </a:t>
            </a:r>
            <a:r>
              <a:rPr lang="ru-RU" sz="4400" dirty="0"/>
              <a:t> </a:t>
            </a:r>
            <a:r>
              <a:rPr lang="ru-RU" sz="4400" dirty="0" smtClean="0"/>
              <a:t>—</a:t>
            </a:r>
            <a:r>
              <a:rPr lang="en-US" sz="4400" dirty="0" smtClean="0"/>
              <a:t> </a:t>
            </a:r>
            <a:r>
              <a:rPr lang="ru-RU" sz="4400" dirty="0"/>
              <a:t>1,352 м/с²</a:t>
            </a:r>
            <a:endParaRPr lang="en-US" sz="4400" dirty="0" smtClean="0"/>
          </a:p>
          <a:p>
            <a:r>
              <a:rPr lang="ru-RU" sz="4400" dirty="0" smtClean="0"/>
              <a:t>Расстояние </a:t>
            </a:r>
            <a:r>
              <a:rPr lang="ru-RU" sz="4400" dirty="0" smtClean="0"/>
              <a:t>до Сатурна — </a:t>
            </a:r>
            <a:r>
              <a:rPr lang="en-US" sz="4400" dirty="0" smtClean="0"/>
              <a:t>med</a:t>
            </a:r>
            <a:r>
              <a:rPr lang="ru-RU" sz="4400" dirty="0" smtClean="0"/>
              <a:t> </a:t>
            </a:r>
            <a:r>
              <a:rPr lang="ru-RU" sz="4000" dirty="0"/>
              <a:t>1,28 </a:t>
            </a:r>
            <a:r>
              <a:rPr lang="ru-RU" sz="4000" dirty="0" smtClean="0"/>
              <a:t>млрд км, </a:t>
            </a:r>
          </a:p>
          <a:p>
            <a:r>
              <a:rPr lang="en-US" sz="4000" dirty="0" smtClean="0"/>
              <a:t>min</a:t>
            </a:r>
            <a:r>
              <a:rPr lang="en-US" sz="4000" b="1" dirty="0" smtClean="0"/>
              <a:t> </a:t>
            </a:r>
            <a:r>
              <a:rPr lang="ru-RU" sz="4000" dirty="0"/>
              <a:t>1,20 млрд. </a:t>
            </a:r>
            <a:r>
              <a:rPr lang="ru-RU" sz="4000" dirty="0" smtClean="0"/>
              <a:t>км, </a:t>
            </a:r>
            <a:r>
              <a:rPr lang="en-US" sz="4000" dirty="0" smtClean="0"/>
              <a:t>max </a:t>
            </a:r>
            <a:r>
              <a:rPr lang="ru-RU" sz="4000" dirty="0"/>
              <a:t>1,66 млрд. </a:t>
            </a:r>
            <a:r>
              <a:rPr lang="ru-RU" sz="4000" dirty="0" smtClean="0"/>
              <a:t>км.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32552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386176" cy="70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3" y="0"/>
            <a:ext cx="7103165" cy="68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20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1728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8555" y="2407824"/>
            <a:ext cx="9144000" cy="2387600"/>
          </a:xfrm>
        </p:spPr>
        <p:txBody>
          <a:bodyPr>
            <a:noAutofit/>
          </a:bodyPr>
          <a:lstStyle/>
          <a:p>
            <a:r>
              <a:rPr lang="ru-RU" sz="22400" dirty="0" smtClean="0"/>
              <a:t>Конец</a:t>
            </a:r>
            <a:endParaRPr lang="ru-RU" sz="22400" dirty="0"/>
          </a:p>
        </p:txBody>
      </p:sp>
    </p:spTree>
    <p:extLst>
      <p:ext uri="{BB962C8B-B14F-4D97-AF65-F5344CB8AC3E}">
        <p14:creationId xmlns:p14="http://schemas.microsoft.com/office/powerpoint/2010/main" val="3252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99</Words>
  <Application>Microsoft Office PowerPoint</Application>
  <PresentationFormat>Широкоэкранный</PresentationFormat>
  <Paragraphs>23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Титан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Титан</dc:title>
  <dc:creator>user</dc:creator>
  <cp:lastModifiedBy>user</cp:lastModifiedBy>
  <cp:revision>9</cp:revision>
  <dcterms:created xsi:type="dcterms:W3CDTF">2019-12-26T16:37:11Z</dcterms:created>
  <dcterms:modified xsi:type="dcterms:W3CDTF">2019-12-26T19:08:51Z</dcterms:modified>
</cp:coreProperties>
</file>