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7"/>
  </p:notesMasterIdLst>
  <p:sldIdLst>
    <p:sldId id="256" r:id="rId2"/>
    <p:sldId id="264" r:id="rId3"/>
    <p:sldId id="260" r:id="rId4"/>
    <p:sldId id="268" r:id="rId5"/>
    <p:sldId id="261" r:id="rId6"/>
    <p:sldId id="259" r:id="rId7"/>
    <p:sldId id="266" r:id="rId8"/>
    <p:sldId id="277" r:id="rId9"/>
    <p:sldId id="279" r:id="rId10"/>
    <p:sldId id="276" r:id="rId11"/>
    <p:sldId id="280" r:id="rId12"/>
    <p:sldId id="281" r:id="rId13"/>
    <p:sldId id="273" r:id="rId14"/>
    <p:sldId id="262" r:id="rId15"/>
    <p:sldId id="282" r:id="rId16"/>
  </p:sldIdLst>
  <p:sldSz cx="18288000" cy="10287000"/>
  <p:notesSz cx="6858000" cy="9144000"/>
  <p:embeddedFontLst>
    <p:embeddedFont>
      <p:font typeface="Calibri" panose="020F0502020204030204" pitchFamily="34" charset="0"/>
      <p:regular r:id="rId18"/>
      <p:bold r:id="rId19"/>
      <p:italic r:id="rId20"/>
      <p:boldItalic r:id="rId21"/>
    </p:embeddedFont>
    <p:embeddedFont>
      <p:font typeface="Clear Sans Regular" panose="020B0604020202020204" charset="0"/>
      <p:regular r:id="rId22"/>
    </p:embeddedFont>
    <p:embeddedFont>
      <p:font typeface="Clear Sans Thin Bold" panose="020B0604020202020204" charset="0"/>
      <p:regular r:id="rId23"/>
    </p:embeddedFont>
    <p:embeddedFont>
      <p:font typeface="Halant Medium Bold" panose="020B0604020202020204" charset="0"/>
      <p:regular r:id="rId24"/>
    </p:embeddedFont>
    <p:embeddedFont>
      <p:font typeface="Raleway" pitchFamily="2" charset="0"/>
      <p:regular r:id="rId25"/>
      <p:bold r:id="rId26"/>
      <p:italic r:id="rId27"/>
      <p:boldItalic r:id="rId28"/>
    </p:embeddedFont>
    <p:embeddedFont>
      <p:font typeface="Segoe UI" panose="020B0502040204020203" pitchFamily="34" charset="0"/>
      <p:regular r:id="rId29"/>
      <p:bold r:id="rId30"/>
      <p:italic r:id="rId31"/>
      <p:boldItalic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DF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2" d="100"/>
          <a:sy n="42" d="100"/>
        </p:scale>
        <p:origin x="780" y="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0DD4DA-D69F-4B6D-8390-D0CFE4EC2DAF}" type="datetimeFigureOut">
              <a:rPr lang="en-US" smtClean="0"/>
              <a:t>11/18/2021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6A1EAC-3E28-4CD9-BD30-4A5B079BEF3E}" type="slidenum">
              <a:rPr lang="en-US" smtClean="0"/>
              <a:t>‹#›</a:t>
            </a:fld>
            <a:endParaRPr lang="en-US"/>
          </a:p>
        </p:txBody>
      </p:sp>
    </p:spTree>
    <p:extLst>
      <p:ext uri="{BB962C8B-B14F-4D97-AF65-F5344CB8AC3E}">
        <p14:creationId xmlns:p14="http://schemas.microsoft.com/office/powerpoint/2010/main" val="3412561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6A1EAC-3E28-4CD9-BD30-4A5B079BEF3E}" type="slidenum">
              <a:rPr lang="en-US" smtClean="0"/>
              <a:t>14</a:t>
            </a:fld>
            <a:endParaRPr lang="en-US"/>
          </a:p>
        </p:txBody>
      </p:sp>
    </p:spTree>
    <p:extLst>
      <p:ext uri="{BB962C8B-B14F-4D97-AF65-F5344CB8AC3E}">
        <p14:creationId xmlns:p14="http://schemas.microsoft.com/office/powerpoint/2010/main" val="1413297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40001" y="13463"/>
            <a:ext cx="10313537" cy="10233536"/>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FFFFFF">
                <a:alpha val="19608"/>
              </a:srgbClr>
            </a:solidFill>
          </p:spPr>
        </p:sp>
      </p:grpSp>
      <p:grpSp>
        <p:nvGrpSpPr>
          <p:cNvPr id="4" name="Group 4"/>
          <p:cNvGrpSpPr>
            <a:grpSpLocks noChangeAspect="1"/>
          </p:cNvGrpSpPr>
          <p:nvPr/>
        </p:nvGrpSpPr>
        <p:grpSpPr>
          <a:xfrm>
            <a:off x="1028700" y="1363821"/>
            <a:ext cx="7491428" cy="7491428"/>
            <a:chOff x="6705600" y="1371600"/>
            <a:chExt cx="10972800" cy="10972800"/>
          </a:xfrm>
        </p:grpSpPr>
        <p:sp>
          <p:nvSpPr>
            <p:cNvPr id="5" name="Freeform 5"/>
            <p:cNvSpPr/>
            <p:nvPr/>
          </p:nvSpPr>
          <p:spPr>
            <a:xfrm>
              <a:off x="6696808" y="1100629"/>
              <a:ext cx="10990383" cy="11514742"/>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FFFFFF"/>
            </a:solidFill>
          </p:spPr>
        </p:sp>
      </p:grpSp>
      <p:sp>
        <p:nvSpPr>
          <p:cNvPr id="7" name="Freeform 7"/>
          <p:cNvSpPr/>
          <p:nvPr/>
        </p:nvSpPr>
        <p:spPr>
          <a:xfrm>
            <a:off x="2661680" y="684227"/>
            <a:ext cx="4225243" cy="8587059"/>
          </a:xfrm>
          <a:custGeom>
            <a:avLst/>
            <a:gdLst/>
            <a:ahLst/>
            <a:cxnLst/>
            <a:rect l="l" t="t" r="r" b="b"/>
            <a:pathLst>
              <a:path w="5000993" h="10163632">
                <a:moveTo>
                  <a:pt x="0" y="0"/>
                </a:moveTo>
                <a:lnTo>
                  <a:pt x="5000993" y="0"/>
                </a:lnTo>
                <a:lnTo>
                  <a:pt x="5000993" y="10163632"/>
                </a:lnTo>
                <a:lnTo>
                  <a:pt x="0" y="10163632"/>
                </a:lnTo>
                <a:close/>
              </a:path>
            </a:pathLst>
          </a:custGeom>
          <a:blipFill>
            <a:blip r:embed="rId2"/>
            <a:stretch>
              <a:fillRect l="-45" r="-45"/>
            </a:stretch>
          </a:blipFill>
        </p:spPr>
      </p:sp>
      <p:grpSp>
        <p:nvGrpSpPr>
          <p:cNvPr id="9" name="Group 9"/>
          <p:cNvGrpSpPr/>
          <p:nvPr/>
        </p:nvGrpSpPr>
        <p:grpSpPr>
          <a:xfrm>
            <a:off x="9150003" y="2095500"/>
            <a:ext cx="8171906" cy="5931145"/>
            <a:chOff x="-93597" y="-2529553"/>
            <a:chExt cx="10895875" cy="7908194"/>
          </a:xfrm>
        </p:grpSpPr>
        <p:sp>
          <p:nvSpPr>
            <p:cNvPr id="10" name="TextBox 10"/>
            <p:cNvSpPr txBox="1"/>
            <p:nvPr/>
          </p:nvSpPr>
          <p:spPr>
            <a:xfrm>
              <a:off x="-18122" y="-2529553"/>
              <a:ext cx="10820400" cy="5129610"/>
            </a:xfrm>
            <a:prstGeom prst="rect">
              <a:avLst/>
            </a:prstGeom>
          </p:spPr>
          <p:txBody>
            <a:bodyPr wrap="square" lIns="0" tIns="0" rIns="0" bIns="0" rtlCol="0" anchor="t">
              <a:spAutoFit/>
            </a:bodyPr>
            <a:lstStyle/>
            <a:p>
              <a:pPr algn="ctr">
                <a:lnSpc>
                  <a:spcPts val="14999"/>
                </a:lnSpc>
              </a:pPr>
              <a:r>
                <a:rPr lang="en-US" sz="10400" dirty="0">
                  <a:solidFill>
                    <a:srgbClr val="FFFFFF"/>
                  </a:solidFill>
                  <a:latin typeface="Halant Medium Bold"/>
                </a:rPr>
                <a:t>Google Play Store Apps</a:t>
              </a:r>
            </a:p>
          </p:txBody>
        </p:sp>
        <p:sp>
          <p:nvSpPr>
            <p:cNvPr id="11" name="TextBox 11"/>
            <p:cNvSpPr txBox="1"/>
            <p:nvPr/>
          </p:nvSpPr>
          <p:spPr>
            <a:xfrm>
              <a:off x="-93597" y="4575993"/>
              <a:ext cx="10820400" cy="802648"/>
            </a:xfrm>
            <a:prstGeom prst="rect">
              <a:avLst/>
            </a:prstGeom>
          </p:spPr>
          <p:txBody>
            <a:bodyPr lIns="0" tIns="0" rIns="0" bIns="0" rtlCol="0" anchor="t">
              <a:spAutoFit/>
            </a:bodyPr>
            <a:lstStyle/>
            <a:p>
              <a:pPr algn="ctr">
                <a:lnSpc>
                  <a:spcPts val="5040"/>
                </a:lnSpc>
                <a:spcBef>
                  <a:spcPct val="0"/>
                </a:spcBef>
              </a:pPr>
              <a:r>
                <a:rPr lang="en-US" sz="4000" b="1" dirty="0">
                  <a:solidFill>
                    <a:srgbClr val="FFFFFF"/>
                  </a:solidFill>
                  <a:latin typeface="Clear Sans Regular"/>
                </a:rPr>
                <a:t>NOUF ALKHALDI</a:t>
              </a:r>
            </a:p>
          </p:txBody>
        </p:sp>
      </p:grpSp>
      <p:pic>
        <p:nvPicPr>
          <p:cNvPr id="13" name="Picture 12" descr="A picture containing logo&#10;&#10;Description automatically generated">
            <a:extLst>
              <a:ext uri="{FF2B5EF4-FFF2-40B4-BE49-F238E27FC236}">
                <a16:creationId xmlns:a16="http://schemas.microsoft.com/office/drawing/2014/main" id="{9362722B-81FF-41F7-8A67-2A7281A16D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3000781"/>
            <a:ext cx="5829300" cy="3886200"/>
          </a:xfrm>
          <a:prstGeom prst="rect">
            <a:avLst/>
          </a:prstGeom>
        </p:spPr>
      </p:pic>
      <p:pic>
        <p:nvPicPr>
          <p:cNvPr id="2050" name="Picture 2" descr="أكاديمية سدايا">
            <a:extLst>
              <a:ext uri="{FF2B5EF4-FFF2-40B4-BE49-F238E27FC236}">
                <a16:creationId xmlns:a16="http://schemas.microsoft.com/office/drawing/2014/main" id="{75BA617B-987C-48E0-9315-CA831DA73E7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097000" y="227981"/>
            <a:ext cx="3736244" cy="91249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685800" y="540553"/>
            <a:ext cx="16281971" cy="488147"/>
          </a:xfrm>
          <a:prstGeom prst="rect">
            <a:avLst/>
          </a:prstGeom>
          <a:solidFill>
            <a:schemeClr val="accent2">
              <a:lumMod val="20000"/>
              <a:lumOff val="80000"/>
            </a:schemeClr>
          </a:solidFill>
        </p:spPr>
        <p:txBody>
          <a:bodyPr wrap="square" lIns="0" tIns="0" rIns="0" bIns="0" rtlCol="0" anchor="t">
            <a:spAutoFit/>
          </a:bodyPr>
          <a:lstStyle/>
          <a:p>
            <a:pPr marR="0" lvl="0" algn="ctr">
              <a:lnSpc>
                <a:spcPct val="107000"/>
              </a:lnSpc>
              <a:spcBef>
                <a:spcPts val="0"/>
              </a:spcBef>
              <a:spcAft>
                <a:spcPts val="0"/>
              </a:spcAft>
            </a:pPr>
            <a:r>
              <a:rPr lang="en-US" sz="3200" b="1" dirty="0">
                <a:effectLst/>
                <a:latin typeface="Segoe UI" panose="020B0502040204020203" pitchFamily="34" charset="0"/>
                <a:ea typeface="Calibri" panose="020F0502020204030204" pitchFamily="34" charset="0"/>
                <a:cs typeface="Arial" panose="020B0604020202020204" pitchFamily="34" charset="0"/>
              </a:rPr>
              <a:t>Does the high rating of the application effect on the number of times it is installed</a:t>
            </a:r>
          </a:p>
        </p:txBody>
      </p:sp>
      <p:sp>
        <p:nvSpPr>
          <p:cNvPr id="22" name="Freeform 8">
            <a:extLst>
              <a:ext uri="{FF2B5EF4-FFF2-40B4-BE49-F238E27FC236}">
                <a16:creationId xmlns:a16="http://schemas.microsoft.com/office/drawing/2014/main" id="{70BD8F40-50B5-4C90-9088-6DE47DD2B266}"/>
              </a:ext>
            </a:extLst>
          </p:cNvPr>
          <p:cNvSpPr/>
          <p:nvPr/>
        </p:nvSpPr>
        <p:spPr>
          <a:xfrm>
            <a:off x="1612613" y="1409700"/>
            <a:ext cx="15062771" cy="11171556"/>
          </a:xfrm>
          <a:custGeom>
            <a:avLst/>
            <a:gdLst/>
            <a:ahLst/>
            <a:cxnLst/>
            <a:rect l="l" t="t" r="r" b="b"/>
            <a:pathLst>
              <a:path w="13716000" h="10172700">
                <a:moveTo>
                  <a:pt x="0" y="0"/>
                </a:moveTo>
                <a:lnTo>
                  <a:pt x="13716000" y="0"/>
                </a:lnTo>
                <a:lnTo>
                  <a:pt x="13716000" y="10172700"/>
                </a:lnTo>
                <a:lnTo>
                  <a:pt x="0" y="10172700"/>
                </a:lnTo>
                <a:close/>
              </a:path>
            </a:pathLst>
          </a:custGeom>
          <a:blipFill>
            <a:blip r:embed="rId2"/>
            <a:stretch>
              <a:fillRect t="-393" b="18831"/>
            </a:stretch>
          </a:blipFill>
        </p:spPr>
        <p:txBody>
          <a:bodyPr/>
          <a:lstStyle/>
          <a:p>
            <a:endParaRPr lang="en-US" dirty="0"/>
          </a:p>
        </p:txBody>
      </p:sp>
      <p:pic>
        <p:nvPicPr>
          <p:cNvPr id="25" name="Picture 24" descr="Chart, histogram&#10;&#10;Description automatically generated">
            <a:extLst>
              <a:ext uri="{FF2B5EF4-FFF2-40B4-BE49-F238E27FC236}">
                <a16:creationId xmlns:a16="http://schemas.microsoft.com/office/drawing/2014/main" id="{49C99C2A-2ED2-469A-A9EF-B540D18E20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9229" y="2247900"/>
            <a:ext cx="16682690" cy="7149724"/>
          </a:xfrm>
          <a:prstGeom prst="rect">
            <a:avLst/>
          </a:prstGeom>
        </p:spPr>
      </p:pic>
    </p:spTree>
    <p:extLst>
      <p:ext uri="{BB962C8B-B14F-4D97-AF65-F5344CB8AC3E}">
        <p14:creationId xmlns:p14="http://schemas.microsoft.com/office/powerpoint/2010/main" val="3391470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1584735" y="340590"/>
            <a:ext cx="15062771" cy="549125"/>
          </a:xfrm>
          <a:prstGeom prst="rect">
            <a:avLst/>
          </a:prstGeom>
          <a:solidFill>
            <a:schemeClr val="accent2">
              <a:lumMod val="20000"/>
              <a:lumOff val="80000"/>
            </a:schemeClr>
          </a:solidFill>
        </p:spPr>
        <p:txBody>
          <a:bodyPr wrap="square" lIns="0" tIns="0" rIns="0" bIns="0" rtlCol="0" anchor="t">
            <a:spAutoFit/>
          </a:bodyPr>
          <a:lstStyle/>
          <a:p>
            <a:pPr marR="0" lvl="0" algn="ctr">
              <a:lnSpc>
                <a:spcPct val="107000"/>
              </a:lnSpc>
              <a:spcBef>
                <a:spcPts val="0"/>
              </a:spcBef>
              <a:spcAft>
                <a:spcPts val="0"/>
              </a:spcAft>
            </a:pPr>
            <a:r>
              <a:rPr lang="en-US" sz="3600" b="1" dirty="0">
                <a:effectLst/>
                <a:latin typeface="Segoe UI" panose="020B0502040204020203" pitchFamily="34" charset="0"/>
                <a:ea typeface="Calibri" panose="020F0502020204030204" pitchFamily="34" charset="0"/>
                <a:cs typeface="Arial" panose="020B0604020202020204" pitchFamily="34" charset="0"/>
              </a:rPr>
              <a:t>Does the type of the app effect on the total number of installing it</a:t>
            </a:r>
          </a:p>
        </p:txBody>
      </p:sp>
      <p:sp>
        <p:nvSpPr>
          <p:cNvPr id="22" name="Freeform 8">
            <a:extLst>
              <a:ext uri="{FF2B5EF4-FFF2-40B4-BE49-F238E27FC236}">
                <a16:creationId xmlns:a16="http://schemas.microsoft.com/office/drawing/2014/main" id="{70BD8F40-50B5-4C90-9088-6DE47DD2B266}"/>
              </a:ext>
            </a:extLst>
          </p:cNvPr>
          <p:cNvSpPr/>
          <p:nvPr/>
        </p:nvSpPr>
        <p:spPr>
          <a:xfrm>
            <a:off x="1612613" y="1409700"/>
            <a:ext cx="15062771" cy="11171556"/>
          </a:xfrm>
          <a:custGeom>
            <a:avLst/>
            <a:gdLst/>
            <a:ahLst/>
            <a:cxnLst/>
            <a:rect l="l" t="t" r="r" b="b"/>
            <a:pathLst>
              <a:path w="13716000" h="10172700">
                <a:moveTo>
                  <a:pt x="0" y="0"/>
                </a:moveTo>
                <a:lnTo>
                  <a:pt x="13716000" y="0"/>
                </a:lnTo>
                <a:lnTo>
                  <a:pt x="13716000" y="10172700"/>
                </a:lnTo>
                <a:lnTo>
                  <a:pt x="0" y="10172700"/>
                </a:lnTo>
                <a:close/>
              </a:path>
            </a:pathLst>
          </a:custGeom>
          <a:blipFill>
            <a:blip r:embed="rId2"/>
            <a:stretch>
              <a:fillRect t="-393" b="18831"/>
            </a:stretch>
          </a:blipFill>
        </p:spPr>
        <p:txBody>
          <a:bodyPr/>
          <a:lstStyle/>
          <a:p>
            <a:endParaRPr lang="en-US" dirty="0"/>
          </a:p>
        </p:txBody>
      </p:sp>
      <p:pic>
        <p:nvPicPr>
          <p:cNvPr id="3" name="Picture 2" descr="A picture containing diagram&#10;&#10;Description automatically generated">
            <a:extLst>
              <a:ext uri="{FF2B5EF4-FFF2-40B4-BE49-F238E27FC236}">
                <a16:creationId xmlns:a16="http://schemas.microsoft.com/office/drawing/2014/main" id="{CDE78AEF-AF18-4EE5-9A3C-7D70E2AE5C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2144" y="909563"/>
            <a:ext cx="22370144" cy="10439400"/>
          </a:xfrm>
          <a:prstGeom prst="rect">
            <a:avLst/>
          </a:prstGeom>
        </p:spPr>
      </p:pic>
    </p:spTree>
    <p:extLst>
      <p:ext uri="{BB962C8B-B14F-4D97-AF65-F5344CB8AC3E}">
        <p14:creationId xmlns:p14="http://schemas.microsoft.com/office/powerpoint/2010/main" val="866121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1371600" y="528563"/>
            <a:ext cx="15062771" cy="500137"/>
          </a:xfrm>
          <a:prstGeom prst="rect">
            <a:avLst/>
          </a:prstGeom>
          <a:solidFill>
            <a:schemeClr val="accent2">
              <a:lumMod val="20000"/>
              <a:lumOff val="80000"/>
            </a:schemeClr>
          </a:solidFill>
        </p:spPr>
        <p:txBody>
          <a:bodyPr wrap="square" lIns="0" tIns="0" rIns="0" bIns="0" rtlCol="0" anchor="t">
            <a:spAutoFit/>
          </a:bodyPr>
          <a:lstStyle/>
          <a:p>
            <a:pPr algn="ctr">
              <a:lnSpc>
                <a:spcPts val="3919"/>
              </a:lnSpc>
            </a:pPr>
            <a:r>
              <a:rPr lang="en-US" sz="3600" b="1" dirty="0">
                <a:solidFill>
                  <a:srgbClr val="2B2B2B"/>
                </a:solidFill>
                <a:latin typeface="Clear Sans Thin Bold"/>
              </a:rPr>
              <a:t>What are the categories that contain the most non-free applications</a:t>
            </a:r>
          </a:p>
        </p:txBody>
      </p:sp>
      <p:sp>
        <p:nvSpPr>
          <p:cNvPr id="22" name="Freeform 8">
            <a:extLst>
              <a:ext uri="{FF2B5EF4-FFF2-40B4-BE49-F238E27FC236}">
                <a16:creationId xmlns:a16="http://schemas.microsoft.com/office/drawing/2014/main" id="{70BD8F40-50B5-4C90-9088-6DE47DD2B266}"/>
              </a:ext>
            </a:extLst>
          </p:cNvPr>
          <p:cNvSpPr/>
          <p:nvPr/>
        </p:nvSpPr>
        <p:spPr>
          <a:xfrm>
            <a:off x="1612613" y="1409700"/>
            <a:ext cx="15062771" cy="11171556"/>
          </a:xfrm>
          <a:custGeom>
            <a:avLst/>
            <a:gdLst/>
            <a:ahLst/>
            <a:cxnLst/>
            <a:rect l="l" t="t" r="r" b="b"/>
            <a:pathLst>
              <a:path w="13716000" h="10172700">
                <a:moveTo>
                  <a:pt x="0" y="0"/>
                </a:moveTo>
                <a:lnTo>
                  <a:pt x="13716000" y="0"/>
                </a:lnTo>
                <a:lnTo>
                  <a:pt x="13716000" y="10172700"/>
                </a:lnTo>
                <a:lnTo>
                  <a:pt x="0" y="10172700"/>
                </a:lnTo>
                <a:close/>
              </a:path>
            </a:pathLst>
          </a:custGeom>
          <a:blipFill>
            <a:blip r:embed="rId2"/>
            <a:stretch>
              <a:fillRect t="-393" b="18831"/>
            </a:stretch>
          </a:blipFill>
        </p:spPr>
        <p:txBody>
          <a:bodyPr/>
          <a:lstStyle/>
          <a:p>
            <a:endParaRPr lang="en-US" dirty="0"/>
          </a:p>
        </p:txBody>
      </p:sp>
      <p:pic>
        <p:nvPicPr>
          <p:cNvPr id="23" name="Picture 22">
            <a:extLst>
              <a:ext uri="{FF2B5EF4-FFF2-40B4-BE49-F238E27FC236}">
                <a16:creationId xmlns:a16="http://schemas.microsoft.com/office/drawing/2014/main" id="{40858E1B-D235-4C70-9339-DCB371A8776F}"/>
              </a:ext>
            </a:extLst>
          </p:cNvPr>
          <p:cNvPicPr>
            <a:picLocks noChangeAspect="1"/>
          </p:cNvPicPr>
          <p:nvPr/>
        </p:nvPicPr>
        <p:blipFill rotWithShape="1">
          <a:blip r:embed="rId3"/>
          <a:srcRect l="14167" t="25555" r="18367" b="7037"/>
          <a:stretch/>
        </p:blipFill>
        <p:spPr>
          <a:xfrm>
            <a:off x="2217382" y="2171700"/>
            <a:ext cx="13853231" cy="7785774"/>
          </a:xfrm>
          <a:prstGeom prst="rect">
            <a:avLst/>
          </a:prstGeom>
        </p:spPr>
      </p:pic>
    </p:spTree>
    <p:extLst>
      <p:ext uri="{BB962C8B-B14F-4D97-AF65-F5344CB8AC3E}">
        <p14:creationId xmlns:p14="http://schemas.microsoft.com/office/powerpoint/2010/main" val="1403374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grpSp>
        <p:nvGrpSpPr>
          <p:cNvPr id="5" name="Group 5"/>
          <p:cNvGrpSpPr/>
          <p:nvPr/>
        </p:nvGrpSpPr>
        <p:grpSpPr>
          <a:xfrm rot="-5400000">
            <a:off x="7982713" y="-18287"/>
            <a:ext cx="10313537" cy="10297036"/>
            <a:chOff x="0" y="0"/>
            <a:chExt cx="6350000" cy="6339840"/>
          </a:xfrm>
        </p:grpSpPr>
        <p:sp>
          <p:nvSpPr>
            <p:cNvPr id="6" name="Freeform 6"/>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FFFFFF"/>
            </a:solidFill>
          </p:spPr>
        </p:sp>
      </p:grpSp>
      <p:sp>
        <p:nvSpPr>
          <p:cNvPr id="3" name="TextBox 3"/>
          <p:cNvSpPr txBox="1"/>
          <p:nvPr/>
        </p:nvSpPr>
        <p:spPr>
          <a:xfrm>
            <a:off x="11201400" y="8191500"/>
            <a:ext cx="6624651" cy="1077218"/>
          </a:xfrm>
          <a:prstGeom prst="rect">
            <a:avLst/>
          </a:prstGeom>
        </p:spPr>
        <p:txBody>
          <a:bodyPr lIns="0" tIns="0" rIns="0" bIns="0" rtlCol="0" anchor="t">
            <a:spAutoFit/>
          </a:bodyPr>
          <a:lstStyle/>
          <a:p>
            <a:pPr>
              <a:lnSpc>
                <a:spcPts val="8000"/>
              </a:lnSpc>
            </a:pPr>
            <a:r>
              <a:rPr lang="en-US" sz="8000" dirty="0">
                <a:latin typeface="Halant Medium Bold"/>
              </a:rPr>
              <a:t>Conclusion</a:t>
            </a:r>
          </a:p>
        </p:txBody>
      </p:sp>
      <p:sp>
        <p:nvSpPr>
          <p:cNvPr id="13" name="TextBox 2">
            <a:extLst>
              <a:ext uri="{FF2B5EF4-FFF2-40B4-BE49-F238E27FC236}">
                <a16:creationId xmlns:a16="http://schemas.microsoft.com/office/drawing/2014/main" id="{CA56FF4D-B373-4663-9E88-F2F6D460114A}"/>
              </a:ext>
            </a:extLst>
          </p:cNvPr>
          <p:cNvSpPr txBox="1"/>
          <p:nvPr/>
        </p:nvSpPr>
        <p:spPr>
          <a:xfrm>
            <a:off x="533400" y="390091"/>
            <a:ext cx="13335000" cy="8002191"/>
          </a:xfrm>
          <a:prstGeom prst="rect">
            <a:avLst/>
          </a:prstGeom>
        </p:spPr>
        <p:txBody>
          <a:bodyPr wrap="square" lIns="0" tIns="0" rIns="0" bIns="0" rtlCol="0" anchor="t">
            <a:spAutoFit/>
          </a:bodyPr>
          <a:lstStyle/>
          <a:p>
            <a:pPr marL="571500" indent="-571500" algn="l">
              <a:buFont typeface="Arial" panose="020B0604020202020204" pitchFamily="34" charset="0"/>
              <a:buChar char="•"/>
            </a:pPr>
            <a:r>
              <a:rPr lang="en-US" sz="4000" b="0" i="0" dirty="0">
                <a:solidFill>
                  <a:srgbClr val="232949"/>
                </a:solidFill>
                <a:effectLst/>
                <a:latin typeface="Raleway" panose="020B0604020202020204" pitchFamily="2" charset="0"/>
              </a:rPr>
              <a:t>From the graph we found that Game is the most categories of applications that people are interested in.</a:t>
            </a:r>
          </a:p>
          <a:p>
            <a:pPr marL="571500" indent="-571500" algn="l">
              <a:buFont typeface="Arial" panose="020B0604020202020204" pitchFamily="34" charset="0"/>
              <a:buChar char="•"/>
            </a:pPr>
            <a:r>
              <a:rPr lang="en-US" sz="4000" b="0" i="0" dirty="0">
                <a:solidFill>
                  <a:srgbClr val="232949"/>
                </a:solidFill>
                <a:effectLst/>
                <a:latin typeface="Raleway" panose="020B0604020202020204" pitchFamily="2" charset="0"/>
              </a:rPr>
              <a:t>There is Positive relationship between rating and number of installed.</a:t>
            </a:r>
          </a:p>
          <a:p>
            <a:pPr marL="571500" indent="-571500" algn="l">
              <a:buFont typeface="Arial" panose="020B0604020202020204" pitchFamily="34" charset="0"/>
              <a:buChar char="•"/>
            </a:pPr>
            <a:r>
              <a:rPr lang="en-US" sz="4000" b="0" i="0" dirty="0">
                <a:solidFill>
                  <a:srgbClr val="232949"/>
                </a:solidFill>
                <a:effectLst/>
                <a:latin typeface="Raleway" panose="020B0604020202020204" pitchFamily="2" charset="0"/>
              </a:rPr>
              <a:t>Most people prefer free apps.</a:t>
            </a:r>
          </a:p>
          <a:p>
            <a:pPr marL="571500" indent="-571500" algn="l">
              <a:buFont typeface="Arial" panose="020B0604020202020204" pitchFamily="34" charset="0"/>
              <a:buChar char="•"/>
            </a:pPr>
            <a:r>
              <a:rPr lang="en-US" sz="4000" b="0" i="0" dirty="0">
                <a:solidFill>
                  <a:srgbClr val="232949"/>
                </a:solidFill>
                <a:effectLst/>
                <a:latin typeface="Raleway" panose="020B0604020202020204" pitchFamily="2" charset="0"/>
              </a:rPr>
              <a:t>the Family category contain the most non-free applications</a:t>
            </a:r>
          </a:p>
          <a:p>
            <a:pPr algn="l"/>
            <a:endParaRPr lang="en-US" sz="4000" b="0" i="0" dirty="0">
              <a:solidFill>
                <a:srgbClr val="232949"/>
              </a:solidFill>
              <a:effectLst/>
              <a:latin typeface="Raleway" panose="020B0604020202020204" pitchFamily="2" charset="0"/>
            </a:endParaRPr>
          </a:p>
          <a:p>
            <a:pPr algn="l"/>
            <a:r>
              <a:rPr lang="en-US" sz="4000" b="0" i="0" dirty="0">
                <a:solidFill>
                  <a:srgbClr val="232949"/>
                </a:solidFill>
                <a:effectLst/>
                <a:latin typeface="Raleway" panose="020B0604020202020204" pitchFamily="2" charset="0"/>
              </a:rPr>
              <a:t>I suggest to company  an advertising campaign</a:t>
            </a:r>
          </a:p>
          <a:p>
            <a:pPr algn="l"/>
            <a:r>
              <a:rPr lang="en-US" sz="4000" b="0" i="0" dirty="0">
                <a:solidFill>
                  <a:srgbClr val="232949"/>
                </a:solidFill>
                <a:effectLst/>
                <a:latin typeface="Raleway" panose="020B0604020202020204" pitchFamily="2" charset="0"/>
              </a:rPr>
              <a:t> in the categories of free games with the</a:t>
            </a:r>
          </a:p>
          <a:p>
            <a:pPr algn="l"/>
            <a:r>
              <a:rPr lang="en-US" sz="4000" b="0" i="0" dirty="0">
                <a:solidFill>
                  <a:srgbClr val="232949"/>
                </a:solidFill>
                <a:effectLst/>
                <a:latin typeface="Raleway" panose="020B0604020202020204" pitchFamily="2" charset="0"/>
              </a:rPr>
              <a:t> highest rating.</a:t>
            </a:r>
          </a:p>
          <a:p>
            <a:pPr marL="571500" indent="-571500" algn="l">
              <a:buFont typeface="Arial" panose="020B0604020202020204" pitchFamily="34" charset="0"/>
              <a:buChar char="•"/>
            </a:pPr>
            <a:endParaRPr lang="en-US" sz="4000" dirty="0">
              <a:solidFill>
                <a:srgbClr val="232949"/>
              </a:solidFill>
              <a:latin typeface="Raleway" panose="020B0604020202020204" pitchFamily="2" charset="0"/>
            </a:endParaRPr>
          </a:p>
        </p:txBody>
      </p:sp>
    </p:spTree>
    <p:extLst>
      <p:ext uri="{BB962C8B-B14F-4D97-AF65-F5344CB8AC3E}">
        <p14:creationId xmlns:p14="http://schemas.microsoft.com/office/powerpoint/2010/main" val="796147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p:cNvSpPr/>
          <p:nvPr/>
        </p:nvSpPr>
        <p:spPr>
          <a:xfrm>
            <a:off x="0" y="0"/>
            <a:ext cx="5331292" cy="10287000"/>
          </a:xfrm>
          <a:prstGeom prst="rect">
            <a:avLst/>
          </a:prstGeom>
          <a:solidFill>
            <a:schemeClr val="accent4">
              <a:lumMod val="75000"/>
            </a:schemeClr>
          </a:solidFill>
        </p:spPr>
      </p:sp>
      <p:pic>
        <p:nvPicPr>
          <p:cNvPr id="1026" name="Picture 2" descr="مشروع Jupyter">
            <a:extLst>
              <a:ext uri="{FF2B5EF4-FFF2-40B4-BE49-F238E27FC236}">
                <a16:creationId xmlns:a16="http://schemas.microsoft.com/office/drawing/2014/main" id="{AFE0CE14-1E4B-4E77-A4A2-B785D8FFDD7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01912" y="2093241"/>
            <a:ext cx="2284177" cy="264784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Learn Python Series (#10) - Matplotlib Part 1 — Steemit">
            <a:extLst>
              <a:ext uri="{FF2B5EF4-FFF2-40B4-BE49-F238E27FC236}">
                <a16:creationId xmlns:a16="http://schemas.microsoft.com/office/drawing/2014/main" id="{9FC77BC3-3BBE-4721-A6D4-3DE9564821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69178" y="4758745"/>
            <a:ext cx="4322274" cy="161349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0A5672F0-290C-41FF-A649-C9BCF2C654C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258976" y="1758696"/>
            <a:ext cx="4915749" cy="198678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كانفا">
            <a:extLst>
              <a:ext uri="{FF2B5EF4-FFF2-40B4-BE49-F238E27FC236}">
                <a16:creationId xmlns:a16="http://schemas.microsoft.com/office/drawing/2014/main" id="{2E6CA580-7DCB-4F9B-89CF-9DEC6AC13B6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464827" y="7389842"/>
            <a:ext cx="3130976" cy="1196946"/>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Visualization with Seaborn">
            <a:extLst>
              <a:ext uri="{FF2B5EF4-FFF2-40B4-BE49-F238E27FC236}">
                <a16:creationId xmlns:a16="http://schemas.microsoft.com/office/drawing/2014/main" id="{648F66B9-3D5A-4C5A-B1D3-B7376EF4179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36656" y="5372100"/>
            <a:ext cx="3214688" cy="3214688"/>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FBFCD2C5-8D42-4A49-B52E-C2A6897A88EF}"/>
              </a:ext>
            </a:extLst>
          </p:cNvPr>
          <p:cNvSpPr/>
          <p:nvPr/>
        </p:nvSpPr>
        <p:spPr>
          <a:xfrm>
            <a:off x="2454277" y="647041"/>
            <a:ext cx="4574750" cy="198678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8000"/>
              </a:lnSpc>
            </a:pPr>
            <a:r>
              <a:rPr lang="en-US" sz="8800" b="1" dirty="0">
                <a:solidFill>
                  <a:schemeClr val="tx1"/>
                </a:solidFill>
                <a:latin typeface="Halant Medium Bold"/>
              </a:rPr>
              <a:t>Tools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TextBox 3"/>
          <p:cNvSpPr txBox="1"/>
          <p:nvPr/>
        </p:nvSpPr>
        <p:spPr>
          <a:xfrm>
            <a:off x="1600200" y="3413539"/>
            <a:ext cx="8221878" cy="3459922"/>
          </a:xfrm>
          <a:prstGeom prst="rect">
            <a:avLst/>
          </a:prstGeom>
        </p:spPr>
        <p:txBody>
          <a:bodyPr wrap="square" lIns="0" tIns="0" rIns="0" bIns="0" rtlCol="0" anchor="t">
            <a:spAutoFit/>
          </a:bodyPr>
          <a:lstStyle/>
          <a:p>
            <a:pPr algn="ctr">
              <a:lnSpc>
                <a:spcPts val="8000"/>
              </a:lnSpc>
            </a:pPr>
            <a:r>
              <a:rPr lang="en-US" sz="16600" dirty="0">
                <a:solidFill>
                  <a:srgbClr val="FFFFFF"/>
                </a:solidFill>
                <a:latin typeface="Halant Medium Bold"/>
              </a:rPr>
              <a:t>Thank</a:t>
            </a:r>
          </a:p>
          <a:p>
            <a:pPr algn="ctr">
              <a:lnSpc>
                <a:spcPts val="8000"/>
              </a:lnSpc>
            </a:pPr>
            <a:endParaRPr lang="en-US" sz="16600" dirty="0">
              <a:solidFill>
                <a:srgbClr val="FFFFFF"/>
              </a:solidFill>
              <a:latin typeface="Halant Medium Bold"/>
            </a:endParaRPr>
          </a:p>
          <a:p>
            <a:pPr algn="ctr">
              <a:lnSpc>
                <a:spcPts val="8000"/>
              </a:lnSpc>
            </a:pPr>
            <a:r>
              <a:rPr lang="en-US" sz="16600" dirty="0">
                <a:solidFill>
                  <a:srgbClr val="FFFFFF"/>
                </a:solidFill>
                <a:latin typeface="Halant Medium Bold"/>
              </a:rPr>
              <a:t> you </a:t>
            </a:r>
          </a:p>
        </p:txBody>
      </p:sp>
      <p:grpSp>
        <p:nvGrpSpPr>
          <p:cNvPr id="5" name="Group 5"/>
          <p:cNvGrpSpPr/>
          <p:nvPr/>
        </p:nvGrpSpPr>
        <p:grpSpPr>
          <a:xfrm rot="-5400000">
            <a:off x="7982713" y="-18287"/>
            <a:ext cx="10313537" cy="10297036"/>
            <a:chOff x="0" y="0"/>
            <a:chExt cx="6350000" cy="6339840"/>
          </a:xfrm>
        </p:grpSpPr>
        <p:sp>
          <p:nvSpPr>
            <p:cNvPr id="6" name="Freeform 6"/>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FFFFFF"/>
            </a:solidFill>
          </p:spPr>
        </p:sp>
      </p:grpSp>
    </p:spTree>
    <p:extLst>
      <p:ext uri="{BB962C8B-B14F-4D97-AF65-F5344CB8AC3E}">
        <p14:creationId xmlns:p14="http://schemas.microsoft.com/office/powerpoint/2010/main" val="2892097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19515"/>
            <a:ext cx="7541092" cy="10287000"/>
          </a:xfrm>
          <a:prstGeom prst="rect">
            <a:avLst/>
          </a:prstGeom>
          <a:solidFill>
            <a:schemeClr val="bg1">
              <a:lumMod val="50000"/>
            </a:schemeClr>
          </a:solidFill>
        </p:spPr>
      </p:sp>
      <p:sp>
        <p:nvSpPr>
          <p:cNvPr id="3" name="TextBox 3"/>
          <p:cNvSpPr txBox="1"/>
          <p:nvPr/>
        </p:nvSpPr>
        <p:spPr>
          <a:xfrm>
            <a:off x="8206774" y="484359"/>
            <a:ext cx="9394626" cy="1215717"/>
          </a:xfrm>
          <a:prstGeom prst="rect">
            <a:avLst/>
          </a:prstGeom>
        </p:spPr>
        <p:txBody>
          <a:bodyPr lIns="0" tIns="0" rIns="0" bIns="0" rtlCol="0" anchor="t">
            <a:spAutoFit/>
          </a:bodyPr>
          <a:lstStyle/>
          <a:p>
            <a:pPr>
              <a:lnSpc>
                <a:spcPts val="9959"/>
              </a:lnSpc>
            </a:pPr>
            <a:r>
              <a:rPr lang="en-US" sz="6000" dirty="0">
                <a:solidFill>
                  <a:schemeClr val="accent1">
                    <a:lumMod val="60000"/>
                    <a:lumOff val="40000"/>
                  </a:schemeClr>
                </a:solidFill>
                <a:latin typeface="Halant Medium Bold"/>
              </a:rPr>
              <a:t>Introduction</a:t>
            </a:r>
          </a:p>
        </p:txBody>
      </p:sp>
      <p:grpSp>
        <p:nvGrpSpPr>
          <p:cNvPr id="5" name="Group 5"/>
          <p:cNvGrpSpPr/>
          <p:nvPr/>
        </p:nvGrpSpPr>
        <p:grpSpPr>
          <a:xfrm>
            <a:off x="6629400" y="399585"/>
            <a:ext cx="1336208" cy="1336208"/>
            <a:chOff x="0" y="0"/>
            <a:chExt cx="2133600" cy="2133600"/>
          </a:xfrm>
          <a:solidFill>
            <a:schemeClr val="bg1">
              <a:lumMod val="50000"/>
            </a:schemeClr>
          </a:solidFill>
        </p:grpSpPr>
        <p:grpSp>
          <p:nvGrpSpPr>
            <p:cNvPr id="6" name="Group 6"/>
            <p:cNvGrpSpPr>
              <a:grpSpLocks noChangeAspect="1"/>
            </p:cNvGrpSpPr>
            <p:nvPr/>
          </p:nvGrpSpPr>
          <p:grpSpPr>
            <a:xfrm>
              <a:off x="0" y="0"/>
              <a:ext cx="2133600" cy="2133600"/>
              <a:chOff x="6705600" y="1371600"/>
              <a:chExt cx="10972800" cy="10972800"/>
            </a:xfrm>
            <a:grpFill/>
          </p:grpSpPr>
          <p:sp>
            <p:nvSpPr>
              <p:cNvPr id="7" name="Freeform 7"/>
              <p:cNvSpPr/>
              <p:nvPr/>
            </p:nvSpPr>
            <p:spPr>
              <a:xfrm>
                <a:off x="6696808" y="1100629"/>
                <a:ext cx="10990383" cy="11514742"/>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grpFill/>
            </p:spPr>
          </p:sp>
        </p:grpSp>
        <p:sp>
          <p:nvSpPr>
            <p:cNvPr id="8" name="TextBox 8"/>
            <p:cNvSpPr txBox="1"/>
            <p:nvPr/>
          </p:nvSpPr>
          <p:spPr>
            <a:xfrm>
              <a:off x="351989" y="670939"/>
              <a:ext cx="1429621" cy="964367"/>
            </a:xfrm>
            <a:prstGeom prst="rect">
              <a:avLst/>
            </a:prstGeom>
            <a:grpFill/>
          </p:spPr>
          <p:txBody>
            <a:bodyPr lIns="0" tIns="0" rIns="0" bIns="0" rtlCol="0" anchor="t">
              <a:spAutoFit/>
            </a:bodyPr>
            <a:lstStyle/>
            <a:p>
              <a:pPr algn="ctr">
                <a:lnSpc>
                  <a:spcPts val="5600"/>
                </a:lnSpc>
              </a:pPr>
              <a:r>
                <a:rPr lang="en-US" sz="4800" dirty="0">
                  <a:solidFill>
                    <a:srgbClr val="FFFFFF"/>
                  </a:solidFill>
                  <a:latin typeface="Halant Medium Bold"/>
                </a:rPr>
                <a:t>01</a:t>
              </a:r>
            </a:p>
          </p:txBody>
        </p:sp>
      </p:grpSp>
      <p:grpSp>
        <p:nvGrpSpPr>
          <p:cNvPr id="13" name="Group 5">
            <a:extLst>
              <a:ext uri="{FF2B5EF4-FFF2-40B4-BE49-F238E27FC236}">
                <a16:creationId xmlns:a16="http://schemas.microsoft.com/office/drawing/2014/main" id="{CB2C8493-299F-42E0-87B7-699B937F20F4}"/>
              </a:ext>
            </a:extLst>
          </p:cNvPr>
          <p:cNvGrpSpPr/>
          <p:nvPr/>
        </p:nvGrpSpPr>
        <p:grpSpPr>
          <a:xfrm>
            <a:off x="6706120" y="1932227"/>
            <a:ext cx="1336208" cy="1336208"/>
            <a:chOff x="0" y="0"/>
            <a:chExt cx="2133600" cy="2133600"/>
          </a:xfrm>
          <a:solidFill>
            <a:schemeClr val="bg1">
              <a:lumMod val="50000"/>
            </a:schemeClr>
          </a:solidFill>
        </p:grpSpPr>
        <p:grpSp>
          <p:nvGrpSpPr>
            <p:cNvPr id="14" name="Group 6">
              <a:extLst>
                <a:ext uri="{FF2B5EF4-FFF2-40B4-BE49-F238E27FC236}">
                  <a16:creationId xmlns:a16="http://schemas.microsoft.com/office/drawing/2014/main" id="{A2469179-1C63-49F1-B4EB-DDE73FA69202}"/>
                </a:ext>
              </a:extLst>
            </p:cNvPr>
            <p:cNvGrpSpPr>
              <a:grpSpLocks noChangeAspect="1"/>
            </p:cNvGrpSpPr>
            <p:nvPr/>
          </p:nvGrpSpPr>
          <p:grpSpPr>
            <a:xfrm>
              <a:off x="0" y="0"/>
              <a:ext cx="2133600" cy="2133600"/>
              <a:chOff x="6705600" y="1371600"/>
              <a:chExt cx="10972800" cy="10972800"/>
            </a:xfrm>
            <a:grpFill/>
          </p:grpSpPr>
          <p:sp>
            <p:nvSpPr>
              <p:cNvPr id="16" name="Freeform 7">
                <a:extLst>
                  <a:ext uri="{FF2B5EF4-FFF2-40B4-BE49-F238E27FC236}">
                    <a16:creationId xmlns:a16="http://schemas.microsoft.com/office/drawing/2014/main" id="{18BBB500-79DF-4E98-A11B-D98DD1788B91}"/>
                  </a:ext>
                </a:extLst>
              </p:cNvPr>
              <p:cNvSpPr/>
              <p:nvPr/>
            </p:nvSpPr>
            <p:spPr>
              <a:xfrm>
                <a:off x="6696808" y="1100629"/>
                <a:ext cx="10990383" cy="11514742"/>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grpFill/>
            </p:spPr>
          </p:sp>
        </p:grpSp>
        <p:sp>
          <p:nvSpPr>
            <p:cNvPr id="15" name="TextBox 8">
              <a:extLst>
                <a:ext uri="{FF2B5EF4-FFF2-40B4-BE49-F238E27FC236}">
                  <a16:creationId xmlns:a16="http://schemas.microsoft.com/office/drawing/2014/main" id="{7B4D8AA7-CC64-47AC-A0DA-D328BB12A98C}"/>
                </a:ext>
              </a:extLst>
            </p:cNvPr>
            <p:cNvSpPr txBox="1"/>
            <p:nvPr/>
          </p:nvSpPr>
          <p:spPr>
            <a:xfrm>
              <a:off x="351989" y="670938"/>
              <a:ext cx="1429622" cy="1154895"/>
            </a:xfrm>
            <a:prstGeom prst="rect">
              <a:avLst/>
            </a:prstGeom>
            <a:grpFill/>
          </p:spPr>
          <p:txBody>
            <a:bodyPr lIns="0" tIns="0" rIns="0" bIns="0" rtlCol="0" anchor="t">
              <a:spAutoFit/>
            </a:bodyPr>
            <a:lstStyle/>
            <a:p>
              <a:pPr algn="ctr">
                <a:lnSpc>
                  <a:spcPts val="5600"/>
                </a:lnSpc>
              </a:pPr>
              <a:r>
                <a:rPr lang="en-US" sz="4800" dirty="0">
                  <a:solidFill>
                    <a:srgbClr val="FFFFFF"/>
                  </a:solidFill>
                  <a:latin typeface="Halant Medium Bold"/>
                </a:rPr>
                <a:t>02</a:t>
              </a:r>
            </a:p>
          </p:txBody>
        </p:sp>
      </p:grpSp>
      <p:grpSp>
        <p:nvGrpSpPr>
          <p:cNvPr id="17" name="Group 5">
            <a:extLst>
              <a:ext uri="{FF2B5EF4-FFF2-40B4-BE49-F238E27FC236}">
                <a16:creationId xmlns:a16="http://schemas.microsoft.com/office/drawing/2014/main" id="{1B0C8841-F41F-4461-8198-D68F1B37978A}"/>
              </a:ext>
            </a:extLst>
          </p:cNvPr>
          <p:cNvGrpSpPr/>
          <p:nvPr/>
        </p:nvGrpSpPr>
        <p:grpSpPr>
          <a:xfrm>
            <a:off x="6658308" y="6446125"/>
            <a:ext cx="1336208" cy="1336208"/>
            <a:chOff x="0" y="0"/>
            <a:chExt cx="2133600" cy="2133600"/>
          </a:xfrm>
          <a:solidFill>
            <a:schemeClr val="bg1">
              <a:lumMod val="50000"/>
            </a:schemeClr>
          </a:solidFill>
        </p:grpSpPr>
        <p:grpSp>
          <p:nvGrpSpPr>
            <p:cNvPr id="18" name="Group 6">
              <a:extLst>
                <a:ext uri="{FF2B5EF4-FFF2-40B4-BE49-F238E27FC236}">
                  <a16:creationId xmlns:a16="http://schemas.microsoft.com/office/drawing/2014/main" id="{D953F6E1-0BAF-4542-8B48-CACAA686BD69}"/>
                </a:ext>
              </a:extLst>
            </p:cNvPr>
            <p:cNvGrpSpPr>
              <a:grpSpLocks noChangeAspect="1"/>
            </p:cNvGrpSpPr>
            <p:nvPr/>
          </p:nvGrpSpPr>
          <p:grpSpPr>
            <a:xfrm>
              <a:off x="0" y="0"/>
              <a:ext cx="2133600" cy="2133600"/>
              <a:chOff x="6705600" y="1371600"/>
              <a:chExt cx="10972800" cy="10972800"/>
            </a:xfrm>
            <a:grpFill/>
          </p:grpSpPr>
          <p:sp>
            <p:nvSpPr>
              <p:cNvPr id="20" name="Freeform 7">
                <a:extLst>
                  <a:ext uri="{FF2B5EF4-FFF2-40B4-BE49-F238E27FC236}">
                    <a16:creationId xmlns:a16="http://schemas.microsoft.com/office/drawing/2014/main" id="{D45C6DEA-DA6A-4C71-8CBE-ACBB1F6D1B0F}"/>
                  </a:ext>
                </a:extLst>
              </p:cNvPr>
              <p:cNvSpPr/>
              <p:nvPr/>
            </p:nvSpPr>
            <p:spPr>
              <a:xfrm>
                <a:off x="6696808" y="1100629"/>
                <a:ext cx="10990383" cy="11514742"/>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grpFill/>
            </p:spPr>
          </p:sp>
        </p:grpSp>
        <p:sp>
          <p:nvSpPr>
            <p:cNvPr id="19" name="TextBox 8">
              <a:extLst>
                <a:ext uri="{FF2B5EF4-FFF2-40B4-BE49-F238E27FC236}">
                  <a16:creationId xmlns:a16="http://schemas.microsoft.com/office/drawing/2014/main" id="{3106F703-7945-4985-89F6-5BE7A8FBC3F2}"/>
                </a:ext>
              </a:extLst>
            </p:cNvPr>
            <p:cNvSpPr txBox="1"/>
            <p:nvPr/>
          </p:nvSpPr>
          <p:spPr>
            <a:xfrm>
              <a:off x="351989" y="670938"/>
              <a:ext cx="1429622" cy="1154895"/>
            </a:xfrm>
            <a:prstGeom prst="rect">
              <a:avLst/>
            </a:prstGeom>
            <a:grpFill/>
          </p:spPr>
          <p:txBody>
            <a:bodyPr lIns="0" tIns="0" rIns="0" bIns="0" rtlCol="0" anchor="t">
              <a:spAutoFit/>
            </a:bodyPr>
            <a:lstStyle/>
            <a:p>
              <a:pPr algn="ctr">
                <a:lnSpc>
                  <a:spcPts val="5600"/>
                </a:lnSpc>
              </a:pPr>
              <a:r>
                <a:rPr lang="en-US" sz="4800" dirty="0">
                  <a:solidFill>
                    <a:srgbClr val="FFFFFF"/>
                  </a:solidFill>
                  <a:latin typeface="Halant Medium Bold"/>
                </a:rPr>
                <a:t>05</a:t>
              </a:r>
            </a:p>
          </p:txBody>
        </p:sp>
      </p:grpSp>
      <p:grpSp>
        <p:nvGrpSpPr>
          <p:cNvPr id="21" name="Group 5">
            <a:extLst>
              <a:ext uri="{FF2B5EF4-FFF2-40B4-BE49-F238E27FC236}">
                <a16:creationId xmlns:a16="http://schemas.microsoft.com/office/drawing/2014/main" id="{EB69AF59-B610-42FE-B21A-27DBBE3FA528}"/>
              </a:ext>
            </a:extLst>
          </p:cNvPr>
          <p:cNvGrpSpPr/>
          <p:nvPr/>
        </p:nvGrpSpPr>
        <p:grpSpPr>
          <a:xfrm>
            <a:off x="6659379" y="3428506"/>
            <a:ext cx="1336208" cy="1336208"/>
            <a:chOff x="0" y="0"/>
            <a:chExt cx="2133600" cy="2133600"/>
          </a:xfrm>
          <a:solidFill>
            <a:schemeClr val="bg1">
              <a:lumMod val="50000"/>
            </a:schemeClr>
          </a:solidFill>
        </p:grpSpPr>
        <p:grpSp>
          <p:nvGrpSpPr>
            <p:cNvPr id="22" name="Group 6">
              <a:extLst>
                <a:ext uri="{FF2B5EF4-FFF2-40B4-BE49-F238E27FC236}">
                  <a16:creationId xmlns:a16="http://schemas.microsoft.com/office/drawing/2014/main" id="{8D255599-4E9B-448F-B736-7DFE82B77A65}"/>
                </a:ext>
              </a:extLst>
            </p:cNvPr>
            <p:cNvGrpSpPr>
              <a:grpSpLocks noChangeAspect="1"/>
            </p:cNvGrpSpPr>
            <p:nvPr/>
          </p:nvGrpSpPr>
          <p:grpSpPr>
            <a:xfrm>
              <a:off x="0" y="0"/>
              <a:ext cx="2133600" cy="2133600"/>
              <a:chOff x="6705600" y="1371600"/>
              <a:chExt cx="10972800" cy="10972800"/>
            </a:xfrm>
            <a:grpFill/>
          </p:grpSpPr>
          <p:sp>
            <p:nvSpPr>
              <p:cNvPr id="24" name="Freeform 7">
                <a:extLst>
                  <a:ext uri="{FF2B5EF4-FFF2-40B4-BE49-F238E27FC236}">
                    <a16:creationId xmlns:a16="http://schemas.microsoft.com/office/drawing/2014/main" id="{6394F76C-29D3-4C88-8E93-1A7E99A7249C}"/>
                  </a:ext>
                </a:extLst>
              </p:cNvPr>
              <p:cNvSpPr/>
              <p:nvPr/>
            </p:nvSpPr>
            <p:spPr>
              <a:xfrm>
                <a:off x="6696808" y="1100629"/>
                <a:ext cx="10990383" cy="11514742"/>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grpFill/>
            </p:spPr>
          </p:sp>
        </p:grpSp>
        <p:sp>
          <p:nvSpPr>
            <p:cNvPr id="23" name="TextBox 8">
              <a:extLst>
                <a:ext uri="{FF2B5EF4-FFF2-40B4-BE49-F238E27FC236}">
                  <a16:creationId xmlns:a16="http://schemas.microsoft.com/office/drawing/2014/main" id="{65925F40-AF95-4E97-BA1F-F356138C6B8F}"/>
                </a:ext>
              </a:extLst>
            </p:cNvPr>
            <p:cNvSpPr txBox="1"/>
            <p:nvPr/>
          </p:nvSpPr>
          <p:spPr>
            <a:xfrm>
              <a:off x="351989" y="670938"/>
              <a:ext cx="1429622" cy="1154895"/>
            </a:xfrm>
            <a:prstGeom prst="rect">
              <a:avLst/>
            </a:prstGeom>
            <a:grpFill/>
          </p:spPr>
          <p:txBody>
            <a:bodyPr lIns="0" tIns="0" rIns="0" bIns="0" rtlCol="0" anchor="t">
              <a:spAutoFit/>
            </a:bodyPr>
            <a:lstStyle/>
            <a:p>
              <a:pPr algn="ctr">
                <a:lnSpc>
                  <a:spcPts val="5600"/>
                </a:lnSpc>
              </a:pPr>
              <a:r>
                <a:rPr lang="en-US" sz="4800" dirty="0">
                  <a:solidFill>
                    <a:srgbClr val="FFFFFF"/>
                  </a:solidFill>
                  <a:latin typeface="Halant Medium Bold"/>
                </a:rPr>
                <a:t>03</a:t>
              </a:r>
            </a:p>
          </p:txBody>
        </p:sp>
      </p:grpSp>
      <p:grpSp>
        <p:nvGrpSpPr>
          <p:cNvPr id="25" name="Group 5">
            <a:extLst>
              <a:ext uri="{FF2B5EF4-FFF2-40B4-BE49-F238E27FC236}">
                <a16:creationId xmlns:a16="http://schemas.microsoft.com/office/drawing/2014/main" id="{65D33DA5-60D4-47B5-83D9-69F860CBC42B}"/>
              </a:ext>
            </a:extLst>
          </p:cNvPr>
          <p:cNvGrpSpPr/>
          <p:nvPr/>
        </p:nvGrpSpPr>
        <p:grpSpPr>
          <a:xfrm>
            <a:off x="6628330" y="4938771"/>
            <a:ext cx="1336208" cy="1336208"/>
            <a:chOff x="0" y="0"/>
            <a:chExt cx="2133600" cy="2133600"/>
          </a:xfrm>
          <a:solidFill>
            <a:schemeClr val="bg1">
              <a:lumMod val="50000"/>
            </a:schemeClr>
          </a:solidFill>
        </p:grpSpPr>
        <p:grpSp>
          <p:nvGrpSpPr>
            <p:cNvPr id="26" name="Group 6">
              <a:extLst>
                <a:ext uri="{FF2B5EF4-FFF2-40B4-BE49-F238E27FC236}">
                  <a16:creationId xmlns:a16="http://schemas.microsoft.com/office/drawing/2014/main" id="{CE961D6D-43F5-4FE1-A6F3-E7B19870B9E0}"/>
                </a:ext>
              </a:extLst>
            </p:cNvPr>
            <p:cNvGrpSpPr>
              <a:grpSpLocks noChangeAspect="1"/>
            </p:cNvGrpSpPr>
            <p:nvPr/>
          </p:nvGrpSpPr>
          <p:grpSpPr>
            <a:xfrm>
              <a:off x="0" y="0"/>
              <a:ext cx="2133600" cy="2133600"/>
              <a:chOff x="6705600" y="1371600"/>
              <a:chExt cx="10972800" cy="10972800"/>
            </a:xfrm>
            <a:grpFill/>
          </p:grpSpPr>
          <p:sp>
            <p:nvSpPr>
              <p:cNvPr id="28" name="Freeform 7">
                <a:extLst>
                  <a:ext uri="{FF2B5EF4-FFF2-40B4-BE49-F238E27FC236}">
                    <a16:creationId xmlns:a16="http://schemas.microsoft.com/office/drawing/2014/main" id="{5414AD47-BF64-49D2-9FE6-FD12AEE2AD94}"/>
                  </a:ext>
                </a:extLst>
              </p:cNvPr>
              <p:cNvSpPr/>
              <p:nvPr/>
            </p:nvSpPr>
            <p:spPr>
              <a:xfrm>
                <a:off x="6696808" y="1100629"/>
                <a:ext cx="10990383" cy="11514742"/>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grpFill/>
            </p:spPr>
          </p:sp>
        </p:grpSp>
        <p:sp>
          <p:nvSpPr>
            <p:cNvPr id="27" name="TextBox 8">
              <a:extLst>
                <a:ext uri="{FF2B5EF4-FFF2-40B4-BE49-F238E27FC236}">
                  <a16:creationId xmlns:a16="http://schemas.microsoft.com/office/drawing/2014/main" id="{918F532A-646C-4386-B8F6-A10B850627E6}"/>
                </a:ext>
              </a:extLst>
            </p:cNvPr>
            <p:cNvSpPr txBox="1"/>
            <p:nvPr/>
          </p:nvSpPr>
          <p:spPr>
            <a:xfrm>
              <a:off x="351989" y="670938"/>
              <a:ext cx="1429622" cy="1154895"/>
            </a:xfrm>
            <a:prstGeom prst="rect">
              <a:avLst/>
            </a:prstGeom>
            <a:grpFill/>
          </p:spPr>
          <p:txBody>
            <a:bodyPr lIns="0" tIns="0" rIns="0" bIns="0" rtlCol="0" anchor="t">
              <a:spAutoFit/>
            </a:bodyPr>
            <a:lstStyle/>
            <a:p>
              <a:pPr algn="ctr">
                <a:lnSpc>
                  <a:spcPts val="5600"/>
                </a:lnSpc>
              </a:pPr>
              <a:r>
                <a:rPr lang="en-US" sz="4800" dirty="0">
                  <a:solidFill>
                    <a:srgbClr val="FFFFFF"/>
                  </a:solidFill>
                  <a:latin typeface="Halant Medium Bold"/>
                </a:rPr>
                <a:t>04</a:t>
              </a:r>
            </a:p>
          </p:txBody>
        </p:sp>
      </p:grpSp>
      <p:sp>
        <p:nvSpPr>
          <p:cNvPr id="29" name="TextBox 3">
            <a:extLst>
              <a:ext uri="{FF2B5EF4-FFF2-40B4-BE49-F238E27FC236}">
                <a16:creationId xmlns:a16="http://schemas.microsoft.com/office/drawing/2014/main" id="{C94CA642-846A-4502-858C-1C98815B159F}"/>
              </a:ext>
            </a:extLst>
          </p:cNvPr>
          <p:cNvSpPr txBox="1"/>
          <p:nvPr/>
        </p:nvSpPr>
        <p:spPr>
          <a:xfrm>
            <a:off x="8264909" y="1992472"/>
            <a:ext cx="9394626" cy="1215717"/>
          </a:xfrm>
          <a:prstGeom prst="rect">
            <a:avLst/>
          </a:prstGeom>
        </p:spPr>
        <p:txBody>
          <a:bodyPr lIns="0" tIns="0" rIns="0" bIns="0" rtlCol="0" anchor="t">
            <a:spAutoFit/>
          </a:bodyPr>
          <a:lstStyle/>
          <a:p>
            <a:pPr>
              <a:lnSpc>
                <a:spcPts val="9959"/>
              </a:lnSpc>
            </a:pPr>
            <a:r>
              <a:rPr lang="en-US" sz="6000" dirty="0">
                <a:latin typeface="Halant Medium Bold"/>
              </a:rPr>
              <a:t>Design</a:t>
            </a:r>
          </a:p>
        </p:txBody>
      </p:sp>
      <p:sp>
        <p:nvSpPr>
          <p:cNvPr id="30" name="TextBox 3">
            <a:extLst>
              <a:ext uri="{FF2B5EF4-FFF2-40B4-BE49-F238E27FC236}">
                <a16:creationId xmlns:a16="http://schemas.microsoft.com/office/drawing/2014/main" id="{C35A5CAA-CBAD-4845-BF50-038D25DDB4DC}"/>
              </a:ext>
            </a:extLst>
          </p:cNvPr>
          <p:cNvSpPr txBox="1"/>
          <p:nvPr/>
        </p:nvSpPr>
        <p:spPr>
          <a:xfrm>
            <a:off x="8264909" y="3488751"/>
            <a:ext cx="9394626" cy="1215717"/>
          </a:xfrm>
          <a:prstGeom prst="rect">
            <a:avLst/>
          </a:prstGeom>
        </p:spPr>
        <p:txBody>
          <a:bodyPr lIns="0" tIns="0" rIns="0" bIns="0" rtlCol="0" anchor="t">
            <a:spAutoFit/>
          </a:bodyPr>
          <a:lstStyle/>
          <a:p>
            <a:pPr>
              <a:lnSpc>
                <a:spcPts val="9959"/>
              </a:lnSpc>
            </a:pPr>
            <a:r>
              <a:rPr lang="en-US" sz="6000" dirty="0">
                <a:solidFill>
                  <a:schemeClr val="accent1">
                    <a:lumMod val="60000"/>
                    <a:lumOff val="40000"/>
                  </a:schemeClr>
                </a:solidFill>
                <a:latin typeface="Halant Medium Bold"/>
              </a:rPr>
              <a:t>Data</a:t>
            </a:r>
          </a:p>
        </p:txBody>
      </p:sp>
      <p:sp>
        <p:nvSpPr>
          <p:cNvPr id="31" name="TextBox 3">
            <a:extLst>
              <a:ext uri="{FF2B5EF4-FFF2-40B4-BE49-F238E27FC236}">
                <a16:creationId xmlns:a16="http://schemas.microsoft.com/office/drawing/2014/main" id="{AE0F4476-DF26-47E6-A44F-AF5DA8F0D609}"/>
              </a:ext>
            </a:extLst>
          </p:cNvPr>
          <p:cNvSpPr txBox="1"/>
          <p:nvPr/>
        </p:nvSpPr>
        <p:spPr>
          <a:xfrm>
            <a:off x="8275170" y="5010120"/>
            <a:ext cx="9394626" cy="1215717"/>
          </a:xfrm>
          <a:prstGeom prst="rect">
            <a:avLst/>
          </a:prstGeom>
        </p:spPr>
        <p:txBody>
          <a:bodyPr lIns="0" tIns="0" rIns="0" bIns="0" rtlCol="0" anchor="t">
            <a:spAutoFit/>
          </a:bodyPr>
          <a:lstStyle/>
          <a:p>
            <a:pPr>
              <a:lnSpc>
                <a:spcPts val="9959"/>
              </a:lnSpc>
            </a:pPr>
            <a:r>
              <a:rPr lang="en-US" sz="6000" dirty="0">
                <a:latin typeface="Halant Medium Bold"/>
              </a:rPr>
              <a:t>Results</a:t>
            </a:r>
          </a:p>
        </p:txBody>
      </p:sp>
      <p:sp>
        <p:nvSpPr>
          <p:cNvPr id="32" name="TextBox 3">
            <a:extLst>
              <a:ext uri="{FF2B5EF4-FFF2-40B4-BE49-F238E27FC236}">
                <a16:creationId xmlns:a16="http://schemas.microsoft.com/office/drawing/2014/main" id="{E6E7C47A-A5D5-40F1-A102-BBA2DAEFDD4A}"/>
              </a:ext>
            </a:extLst>
          </p:cNvPr>
          <p:cNvSpPr txBox="1"/>
          <p:nvPr/>
        </p:nvSpPr>
        <p:spPr>
          <a:xfrm>
            <a:off x="8193764" y="6531489"/>
            <a:ext cx="9394626" cy="1025922"/>
          </a:xfrm>
          <a:prstGeom prst="rect">
            <a:avLst/>
          </a:prstGeom>
        </p:spPr>
        <p:txBody>
          <a:bodyPr lIns="0" tIns="0" rIns="0" bIns="0" rtlCol="0" anchor="t">
            <a:spAutoFit/>
          </a:bodyPr>
          <a:lstStyle/>
          <a:p>
            <a:pPr>
              <a:lnSpc>
                <a:spcPts val="8000"/>
              </a:lnSpc>
            </a:pPr>
            <a:r>
              <a:rPr lang="en-US" sz="6000" dirty="0">
                <a:solidFill>
                  <a:schemeClr val="accent1">
                    <a:lumMod val="60000"/>
                    <a:lumOff val="40000"/>
                  </a:schemeClr>
                </a:solidFill>
                <a:latin typeface="Halant Medium Bold"/>
              </a:rPr>
              <a:t>Conclusion</a:t>
            </a:r>
          </a:p>
        </p:txBody>
      </p:sp>
      <p:grpSp>
        <p:nvGrpSpPr>
          <p:cNvPr id="33" name="Group 5">
            <a:extLst>
              <a:ext uri="{FF2B5EF4-FFF2-40B4-BE49-F238E27FC236}">
                <a16:creationId xmlns:a16="http://schemas.microsoft.com/office/drawing/2014/main" id="{DF50CD68-964C-44FA-922E-2608549AF0EA}"/>
              </a:ext>
            </a:extLst>
          </p:cNvPr>
          <p:cNvGrpSpPr/>
          <p:nvPr/>
        </p:nvGrpSpPr>
        <p:grpSpPr>
          <a:xfrm>
            <a:off x="6627259" y="8025786"/>
            <a:ext cx="1336208" cy="1336208"/>
            <a:chOff x="0" y="0"/>
            <a:chExt cx="2133600" cy="2133600"/>
          </a:xfrm>
          <a:solidFill>
            <a:schemeClr val="bg1">
              <a:lumMod val="50000"/>
            </a:schemeClr>
          </a:solidFill>
        </p:grpSpPr>
        <p:grpSp>
          <p:nvGrpSpPr>
            <p:cNvPr id="34" name="Group 6">
              <a:extLst>
                <a:ext uri="{FF2B5EF4-FFF2-40B4-BE49-F238E27FC236}">
                  <a16:creationId xmlns:a16="http://schemas.microsoft.com/office/drawing/2014/main" id="{42EAE6E7-286C-494C-922A-FDF2BEE82CE9}"/>
                </a:ext>
              </a:extLst>
            </p:cNvPr>
            <p:cNvGrpSpPr>
              <a:grpSpLocks noChangeAspect="1"/>
            </p:cNvGrpSpPr>
            <p:nvPr/>
          </p:nvGrpSpPr>
          <p:grpSpPr>
            <a:xfrm>
              <a:off x="0" y="0"/>
              <a:ext cx="2133600" cy="2133600"/>
              <a:chOff x="6705600" y="1371600"/>
              <a:chExt cx="10972800" cy="10972800"/>
            </a:xfrm>
            <a:grpFill/>
          </p:grpSpPr>
          <p:sp>
            <p:nvSpPr>
              <p:cNvPr id="36" name="Freeform 7">
                <a:extLst>
                  <a:ext uri="{FF2B5EF4-FFF2-40B4-BE49-F238E27FC236}">
                    <a16:creationId xmlns:a16="http://schemas.microsoft.com/office/drawing/2014/main" id="{B5B5C61E-163B-40B3-8C29-2CB51D02B461}"/>
                  </a:ext>
                </a:extLst>
              </p:cNvPr>
              <p:cNvSpPr/>
              <p:nvPr/>
            </p:nvSpPr>
            <p:spPr>
              <a:xfrm>
                <a:off x="6696808" y="1100629"/>
                <a:ext cx="10990383" cy="11514742"/>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grpFill/>
            </p:spPr>
          </p:sp>
        </p:grpSp>
        <p:sp>
          <p:nvSpPr>
            <p:cNvPr id="35" name="TextBox 8">
              <a:extLst>
                <a:ext uri="{FF2B5EF4-FFF2-40B4-BE49-F238E27FC236}">
                  <a16:creationId xmlns:a16="http://schemas.microsoft.com/office/drawing/2014/main" id="{789AAC08-FFB7-4A59-BD31-DA1DF771C863}"/>
                </a:ext>
              </a:extLst>
            </p:cNvPr>
            <p:cNvSpPr txBox="1"/>
            <p:nvPr/>
          </p:nvSpPr>
          <p:spPr>
            <a:xfrm>
              <a:off x="351989" y="670938"/>
              <a:ext cx="1429622" cy="1154895"/>
            </a:xfrm>
            <a:prstGeom prst="rect">
              <a:avLst/>
            </a:prstGeom>
            <a:grpFill/>
          </p:spPr>
          <p:txBody>
            <a:bodyPr lIns="0" tIns="0" rIns="0" bIns="0" rtlCol="0" anchor="t">
              <a:spAutoFit/>
            </a:bodyPr>
            <a:lstStyle/>
            <a:p>
              <a:pPr algn="ctr">
                <a:lnSpc>
                  <a:spcPts val="5600"/>
                </a:lnSpc>
              </a:pPr>
              <a:r>
                <a:rPr lang="en-US" sz="4800" dirty="0">
                  <a:solidFill>
                    <a:srgbClr val="FFFFFF"/>
                  </a:solidFill>
                  <a:latin typeface="Halant Medium Bold"/>
                </a:rPr>
                <a:t>05</a:t>
              </a:r>
            </a:p>
          </p:txBody>
        </p:sp>
      </p:grpSp>
      <p:sp>
        <p:nvSpPr>
          <p:cNvPr id="41" name="TextBox 3">
            <a:extLst>
              <a:ext uri="{FF2B5EF4-FFF2-40B4-BE49-F238E27FC236}">
                <a16:creationId xmlns:a16="http://schemas.microsoft.com/office/drawing/2014/main" id="{CEA4C887-EBD8-4CB0-AF38-B9ABBB351594}"/>
              </a:ext>
            </a:extLst>
          </p:cNvPr>
          <p:cNvSpPr txBox="1"/>
          <p:nvPr/>
        </p:nvSpPr>
        <p:spPr>
          <a:xfrm>
            <a:off x="8206774" y="8086031"/>
            <a:ext cx="9394626" cy="1215717"/>
          </a:xfrm>
          <a:prstGeom prst="rect">
            <a:avLst/>
          </a:prstGeom>
        </p:spPr>
        <p:txBody>
          <a:bodyPr lIns="0" tIns="0" rIns="0" bIns="0" rtlCol="0" anchor="t">
            <a:spAutoFit/>
          </a:bodyPr>
          <a:lstStyle/>
          <a:p>
            <a:pPr>
              <a:lnSpc>
                <a:spcPts val="9959"/>
              </a:lnSpc>
            </a:pPr>
            <a:r>
              <a:rPr lang="en-US" sz="6000" dirty="0">
                <a:latin typeface="Halant Medium Bold"/>
              </a:rPr>
              <a:t>Tools</a:t>
            </a: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7982713" y="-18287"/>
            <a:ext cx="10313537" cy="10297036"/>
            <a:chOff x="0" y="0"/>
            <a:chExt cx="6350000" cy="6339840"/>
          </a:xfrm>
          <a:solidFill>
            <a:schemeClr val="accent2">
              <a:lumMod val="60000"/>
              <a:lumOff val="40000"/>
            </a:schemeClr>
          </a:solidFill>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grpFill/>
          </p:spPr>
        </p:sp>
      </p:grpSp>
      <p:sp>
        <p:nvSpPr>
          <p:cNvPr id="4" name="TextBox 4"/>
          <p:cNvSpPr txBox="1"/>
          <p:nvPr/>
        </p:nvSpPr>
        <p:spPr>
          <a:xfrm>
            <a:off x="11125200" y="8039100"/>
            <a:ext cx="6362700" cy="1077218"/>
          </a:xfrm>
          <a:prstGeom prst="rect">
            <a:avLst/>
          </a:prstGeom>
        </p:spPr>
        <p:txBody>
          <a:bodyPr wrap="square" lIns="0" tIns="0" rIns="0" bIns="0" rtlCol="0" anchor="t">
            <a:spAutoFit/>
          </a:bodyPr>
          <a:lstStyle/>
          <a:p>
            <a:pPr algn="r">
              <a:lnSpc>
                <a:spcPts val="8000"/>
              </a:lnSpc>
            </a:pPr>
            <a:r>
              <a:rPr lang="en-US" sz="8000" dirty="0">
                <a:solidFill>
                  <a:srgbClr val="FFFFFF"/>
                </a:solidFill>
                <a:latin typeface="Halant Medium Bold"/>
              </a:rPr>
              <a:t>Introduction</a:t>
            </a:r>
          </a:p>
        </p:txBody>
      </p:sp>
      <p:sp>
        <p:nvSpPr>
          <p:cNvPr id="5" name="TextBox 5"/>
          <p:cNvSpPr txBox="1"/>
          <p:nvPr/>
        </p:nvSpPr>
        <p:spPr>
          <a:xfrm>
            <a:off x="685800" y="1409700"/>
            <a:ext cx="11560642" cy="4501360"/>
          </a:xfrm>
          <a:prstGeom prst="rect">
            <a:avLst/>
          </a:prstGeom>
        </p:spPr>
        <p:txBody>
          <a:bodyPr wrap="square" lIns="0" tIns="0" rIns="0" bIns="0" rtlCol="0" anchor="t">
            <a:spAutoFit/>
          </a:bodyPr>
          <a:lstStyle/>
          <a:p>
            <a:pPr algn="just">
              <a:lnSpc>
                <a:spcPts val="3919"/>
              </a:lnSpc>
            </a:pPr>
            <a:r>
              <a:rPr lang="en-US" sz="4000" dirty="0">
                <a:solidFill>
                  <a:srgbClr val="2B2B2B"/>
                </a:solidFill>
                <a:latin typeface="Clear Sans Thin Bold"/>
              </a:rPr>
              <a:t>App analytics are a common concept in the mobile app world in which app marketers collect valuable data, that represent user behavior and app performance and the goal is to transform data into valuable information that provides insight into App and the user behavior and customer satisfaction are critical to any business because the planning and executing advertising campaigns depending on this data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a:off x="0" y="0"/>
            <a:ext cx="5331292" cy="10287000"/>
          </a:xfrm>
          <a:prstGeom prst="rect">
            <a:avLst/>
          </a:prstGeom>
          <a:solidFill>
            <a:srgbClr val="FBDFDB"/>
          </a:solidFill>
        </p:spPr>
      </p:sp>
      <p:grpSp>
        <p:nvGrpSpPr>
          <p:cNvPr id="4" name="Group 4"/>
          <p:cNvGrpSpPr>
            <a:grpSpLocks noChangeAspect="1"/>
          </p:cNvGrpSpPr>
          <p:nvPr/>
        </p:nvGrpSpPr>
        <p:grpSpPr>
          <a:xfrm>
            <a:off x="1246902" y="949823"/>
            <a:ext cx="8168780" cy="8168780"/>
            <a:chOff x="6705600" y="1371600"/>
            <a:chExt cx="10972800" cy="10972800"/>
          </a:xfrm>
          <a:solidFill>
            <a:schemeClr val="accent2"/>
          </a:solidFill>
        </p:grpSpPr>
        <p:sp>
          <p:nvSpPr>
            <p:cNvPr id="5" name="Freeform 5"/>
            <p:cNvSpPr/>
            <p:nvPr/>
          </p:nvSpPr>
          <p:spPr>
            <a:xfrm>
              <a:off x="6696808" y="1100629"/>
              <a:ext cx="10990383" cy="11514742"/>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grpFill/>
          </p:spPr>
        </p:sp>
      </p:grpSp>
      <p:sp>
        <p:nvSpPr>
          <p:cNvPr id="7" name="Freeform 7"/>
          <p:cNvSpPr/>
          <p:nvPr/>
        </p:nvSpPr>
        <p:spPr>
          <a:xfrm>
            <a:off x="3292111" y="935884"/>
            <a:ext cx="4078361" cy="8288547"/>
          </a:xfrm>
          <a:custGeom>
            <a:avLst/>
            <a:gdLst/>
            <a:ahLst/>
            <a:cxnLst/>
            <a:rect l="l" t="t" r="r" b="b"/>
            <a:pathLst>
              <a:path w="5000993" h="10163632">
                <a:moveTo>
                  <a:pt x="0" y="0"/>
                </a:moveTo>
                <a:lnTo>
                  <a:pt x="5000993" y="0"/>
                </a:lnTo>
                <a:lnTo>
                  <a:pt x="5000993" y="10163632"/>
                </a:lnTo>
                <a:lnTo>
                  <a:pt x="0" y="10163632"/>
                </a:lnTo>
                <a:close/>
              </a:path>
            </a:pathLst>
          </a:custGeom>
          <a:blipFill>
            <a:blip r:embed="rId2"/>
            <a:stretch>
              <a:fillRect l="-45" r="-45"/>
            </a:stretch>
          </a:blipFill>
        </p:spPr>
      </p:sp>
      <p:sp>
        <p:nvSpPr>
          <p:cNvPr id="9" name="TextBox 9">
            <a:extLst>
              <a:ext uri="{FF2B5EF4-FFF2-40B4-BE49-F238E27FC236}">
                <a16:creationId xmlns:a16="http://schemas.microsoft.com/office/drawing/2014/main" id="{CF560447-A065-47DC-90C6-DD31B283364E}"/>
              </a:ext>
            </a:extLst>
          </p:cNvPr>
          <p:cNvSpPr txBox="1"/>
          <p:nvPr/>
        </p:nvSpPr>
        <p:spPr>
          <a:xfrm>
            <a:off x="10677824" y="3668923"/>
            <a:ext cx="5910916" cy="1300356"/>
          </a:xfrm>
          <a:prstGeom prst="rect">
            <a:avLst/>
          </a:prstGeom>
        </p:spPr>
        <p:txBody>
          <a:bodyPr lIns="0" tIns="0" rIns="0" bIns="0" rtlCol="0" anchor="t">
            <a:spAutoFit/>
          </a:bodyPr>
          <a:lstStyle/>
          <a:p>
            <a:pPr>
              <a:lnSpc>
                <a:spcPts val="8000"/>
              </a:lnSpc>
            </a:pPr>
            <a:r>
              <a:rPr lang="en-US" sz="13800" dirty="0">
                <a:solidFill>
                  <a:srgbClr val="2B2B2B"/>
                </a:solidFill>
                <a:latin typeface="Halant Medium Bold"/>
              </a:rPr>
              <a:t>Design</a:t>
            </a:r>
          </a:p>
        </p:txBody>
      </p:sp>
      <p:sp>
        <p:nvSpPr>
          <p:cNvPr id="10" name="TextBox 9">
            <a:extLst>
              <a:ext uri="{FF2B5EF4-FFF2-40B4-BE49-F238E27FC236}">
                <a16:creationId xmlns:a16="http://schemas.microsoft.com/office/drawing/2014/main" id="{01F96881-8C4E-4E87-A150-1806AD68B9F1}"/>
              </a:ext>
            </a:extLst>
          </p:cNvPr>
          <p:cNvSpPr txBox="1"/>
          <p:nvPr/>
        </p:nvSpPr>
        <p:spPr>
          <a:xfrm>
            <a:off x="9577203" y="5524500"/>
            <a:ext cx="7391400" cy="1735603"/>
          </a:xfrm>
          <a:prstGeom prst="rect">
            <a:avLst/>
          </a:prstGeom>
          <a:noFill/>
        </p:spPr>
        <p:txBody>
          <a:bodyPr wrap="square">
            <a:spAutoFit/>
          </a:bodyPr>
          <a:lstStyle/>
          <a:p>
            <a:pPr marL="0" marR="0" algn="ctr">
              <a:lnSpc>
                <a:spcPct val="107000"/>
              </a:lnSpc>
              <a:spcBef>
                <a:spcPts val="0"/>
              </a:spcBef>
              <a:spcAft>
                <a:spcPts val="800"/>
              </a:spcAft>
            </a:pPr>
            <a:r>
              <a:rPr lang="en-US" sz="4800" b="1" dirty="0">
                <a:solidFill>
                  <a:srgbClr val="24292F"/>
                </a:solidFill>
                <a:effectLst/>
                <a:latin typeface="Segoe UI" panose="020B0502040204020203" pitchFamily="34" charset="0"/>
                <a:ea typeface="Calibri" panose="020F0502020204030204" pitchFamily="34" charset="0"/>
                <a:cs typeface="Arial" panose="020B0604020202020204" pitchFamily="34" charset="0"/>
              </a:rPr>
              <a:t>The project aims to</a:t>
            </a:r>
          </a:p>
          <a:p>
            <a:pPr marL="0" marR="0" algn="ctr">
              <a:lnSpc>
                <a:spcPct val="107000"/>
              </a:lnSpc>
              <a:spcBef>
                <a:spcPts val="0"/>
              </a:spcBef>
              <a:spcAft>
                <a:spcPts val="800"/>
              </a:spcAft>
            </a:pPr>
            <a:r>
              <a:rPr lang="en-US" sz="4800" b="1" dirty="0">
                <a:solidFill>
                  <a:srgbClr val="24292F"/>
                </a:solidFill>
                <a:effectLst/>
                <a:latin typeface="Segoe UI" panose="020B0502040204020203" pitchFamily="34" charset="0"/>
                <a:ea typeface="Calibri" panose="020F0502020204030204" pitchFamily="34" charset="0"/>
                <a:cs typeface="Arial" panose="020B0604020202020204" pitchFamily="34" charset="0"/>
              </a:rPr>
              <a:t> find out</a:t>
            </a:r>
            <a:endParaRPr lang="en-US" sz="4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2728FDFD-4835-4968-BD5E-737A0A38AB4C}"/>
              </a:ext>
            </a:extLst>
          </p:cNvPr>
          <p:cNvSpPr txBox="1"/>
          <p:nvPr/>
        </p:nvSpPr>
        <p:spPr>
          <a:xfrm>
            <a:off x="3388082" y="3255940"/>
            <a:ext cx="3886200" cy="2688236"/>
          </a:xfrm>
          <a:prstGeom prst="rect">
            <a:avLst/>
          </a:prstGeom>
          <a:noFill/>
        </p:spPr>
        <p:txBody>
          <a:bodyPr wrap="square">
            <a:spAutoFit/>
          </a:bodyPr>
          <a:lstStyle/>
          <a:p>
            <a:pPr marR="0" lvl="0" algn="ctr" rtl="0">
              <a:lnSpc>
                <a:spcPct val="107000"/>
              </a:lnSpc>
              <a:spcBef>
                <a:spcPts val="0"/>
              </a:spcBef>
              <a:spcAft>
                <a:spcPts val="0"/>
              </a:spcAft>
            </a:pPr>
            <a:r>
              <a:rPr lang="en-US" sz="3200" b="1" dirty="0">
                <a:solidFill>
                  <a:schemeClr val="bg1"/>
                </a:solidFill>
                <a:effectLst/>
                <a:latin typeface="Segoe UI" panose="020B0502040204020203" pitchFamily="34" charset="0"/>
                <a:ea typeface="Calibri" panose="020F0502020204030204" pitchFamily="34" charset="0"/>
                <a:cs typeface="Arial" panose="020B0604020202020204" pitchFamily="34" charset="0"/>
              </a:rPr>
              <a:t>the most categories of applications that people are interested in</a:t>
            </a:r>
            <a:r>
              <a:rPr lang="en-US" sz="3200" b="1" dirty="0">
                <a:solidFill>
                  <a:schemeClr val="bg1"/>
                </a:solidFill>
                <a:latin typeface="Segoe UI" panose="020B0502040204020203" pitchFamily="34" charset="0"/>
                <a:ea typeface="Calibri" panose="020F0502020204030204" pitchFamily="34" charset="0"/>
                <a:cs typeface="Arial" panose="020B0604020202020204" pitchFamily="34" charset="0"/>
              </a:rPr>
              <a:t>.</a:t>
            </a:r>
          </a:p>
        </p:txBody>
      </p:sp>
      <p:sp>
        <p:nvSpPr>
          <p:cNvPr id="15" name="TextBox 14">
            <a:extLst>
              <a:ext uri="{FF2B5EF4-FFF2-40B4-BE49-F238E27FC236}">
                <a16:creationId xmlns:a16="http://schemas.microsoft.com/office/drawing/2014/main" id="{42345B2A-DC04-4557-98DD-BCF2B9CEA268}"/>
              </a:ext>
            </a:extLst>
          </p:cNvPr>
          <p:cNvSpPr txBox="1"/>
          <p:nvPr/>
        </p:nvSpPr>
        <p:spPr>
          <a:xfrm>
            <a:off x="3519968" y="3519409"/>
            <a:ext cx="3622427" cy="2161297"/>
          </a:xfrm>
          <a:prstGeom prst="rect">
            <a:avLst/>
          </a:prstGeom>
          <a:noFill/>
        </p:spPr>
        <p:txBody>
          <a:bodyPr wrap="square">
            <a:spAutoFit/>
          </a:bodyPr>
          <a:lstStyle/>
          <a:p>
            <a:pPr marR="0" lvl="0" algn="ctr">
              <a:lnSpc>
                <a:spcPct val="107000"/>
              </a:lnSpc>
              <a:spcBef>
                <a:spcPts val="0"/>
              </a:spcBef>
              <a:spcAft>
                <a:spcPts val="0"/>
              </a:spcAft>
            </a:pPr>
            <a:r>
              <a:rPr lang="en-US" sz="3200" b="1" dirty="0">
                <a:solidFill>
                  <a:schemeClr val="bg1"/>
                </a:solidFill>
                <a:effectLst/>
                <a:latin typeface="Segoe UI" panose="020B0502040204020203" pitchFamily="34" charset="0"/>
                <a:ea typeface="Calibri" panose="020F0502020204030204" pitchFamily="34" charset="0"/>
                <a:cs typeface="Arial" panose="020B0604020202020204" pitchFamily="34" charset="0"/>
              </a:rPr>
              <a:t>did the paid apps effect on the total number of installing it</a:t>
            </a:r>
          </a:p>
        </p:txBody>
      </p:sp>
      <p:sp>
        <p:nvSpPr>
          <p:cNvPr id="16" name="TextBox 15">
            <a:extLst>
              <a:ext uri="{FF2B5EF4-FFF2-40B4-BE49-F238E27FC236}">
                <a16:creationId xmlns:a16="http://schemas.microsoft.com/office/drawing/2014/main" id="{4ED3B946-F8ED-47AB-BF69-6349142DFC85}"/>
              </a:ext>
            </a:extLst>
          </p:cNvPr>
          <p:cNvSpPr txBox="1"/>
          <p:nvPr/>
        </p:nvSpPr>
        <p:spPr>
          <a:xfrm>
            <a:off x="3446978" y="3306894"/>
            <a:ext cx="3754313" cy="3227358"/>
          </a:xfrm>
          <a:prstGeom prst="rect">
            <a:avLst/>
          </a:prstGeom>
          <a:noFill/>
        </p:spPr>
        <p:txBody>
          <a:bodyPr wrap="square">
            <a:spAutoFit/>
          </a:bodyPr>
          <a:lstStyle/>
          <a:p>
            <a:pPr algn="ctr">
              <a:lnSpc>
                <a:spcPct val="107000"/>
              </a:lnSpc>
            </a:pPr>
            <a:r>
              <a:rPr lang="en-US" sz="3200" b="1" dirty="0">
                <a:solidFill>
                  <a:schemeClr val="bg1"/>
                </a:solidFill>
                <a:effectLst/>
                <a:latin typeface="Segoe UI" panose="020B0502040204020203" pitchFamily="34" charset="0"/>
                <a:ea typeface="Calibri" panose="020F0502020204030204" pitchFamily="34" charset="0"/>
                <a:cs typeface="Arial" panose="020B0604020202020204" pitchFamily="34" charset="0"/>
              </a:rPr>
              <a:t>Does the high rating of the application effect on the number of times it is installed</a:t>
            </a:r>
            <a:endParaRPr lang="en-US" sz="3200" b="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2005C728-7C73-45B7-871A-A809A36A54B3}"/>
              </a:ext>
            </a:extLst>
          </p:cNvPr>
          <p:cNvSpPr txBox="1"/>
          <p:nvPr/>
        </p:nvSpPr>
        <p:spPr>
          <a:xfrm>
            <a:off x="3322481" y="3372944"/>
            <a:ext cx="3886200" cy="2688236"/>
          </a:xfrm>
          <a:prstGeom prst="rect">
            <a:avLst/>
          </a:prstGeom>
          <a:noFill/>
        </p:spPr>
        <p:txBody>
          <a:bodyPr wrap="square">
            <a:spAutoFit/>
          </a:bodyPr>
          <a:lstStyle/>
          <a:p>
            <a:pPr marR="0" lvl="0" algn="ctr">
              <a:lnSpc>
                <a:spcPct val="107000"/>
              </a:lnSpc>
              <a:spcBef>
                <a:spcPts val="0"/>
              </a:spcBef>
              <a:spcAft>
                <a:spcPts val="0"/>
              </a:spcAft>
            </a:pPr>
            <a:r>
              <a:rPr lang="en-US" sz="3200" b="1" dirty="0">
                <a:solidFill>
                  <a:schemeClr val="bg1"/>
                </a:solidFill>
                <a:effectLst/>
                <a:latin typeface="Segoe UI" panose="020B0502040204020203" pitchFamily="34" charset="0"/>
                <a:ea typeface="Calibri" panose="020F0502020204030204" pitchFamily="34" charset="0"/>
                <a:cs typeface="Arial" panose="020B0604020202020204" pitchFamily="34" charset="0"/>
              </a:rPr>
              <a:t>What are the categories that contain the most non-free applications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grpId="1" nodeType="clickEffect">
                                  <p:stCondLst>
                                    <p:cond delay="0"/>
                                  </p:stCondLst>
                                  <p:childTnLst>
                                    <p:animEffect transition="out" filter="blinds(horizontal)">
                                      <p:cBhvr>
                                        <p:cTn id="10" dur="500"/>
                                        <p:tgtEl>
                                          <p:spTgt spid="12"/>
                                        </p:tgtEl>
                                      </p:cBhvr>
                                    </p:animEffect>
                                    <p:set>
                                      <p:cBhvr>
                                        <p:cTn id="11" dur="1" fill="hold">
                                          <p:stCondLst>
                                            <p:cond delay="499"/>
                                          </p:stCondLst>
                                        </p:cTn>
                                        <p:tgtEl>
                                          <p:spTgt spid="12"/>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3" presetClass="exit" presetSubtype="10" fill="hold" grpId="0" nodeType="clickEffect">
                                  <p:stCondLst>
                                    <p:cond delay="0"/>
                                  </p:stCondLst>
                                  <p:childTnLst>
                                    <p:animEffect transition="out" filter="blinds(horizontal)">
                                      <p:cBhvr>
                                        <p:cTn id="19" dur="500"/>
                                        <p:tgtEl>
                                          <p:spTgt spid="15">
                                            <p:txEl>
                                              <p:pRg st="0" end="0"/>
                                            </p:txEl>
                                          </p:spTgt>
                                        </p:tgtEl>
                                      </p:cBhvr>
                                    </p:animEffect>
                                    <p:set>
                                      <p:cBhvr>
                                        <p:cTn id="20" dur="1" fill="hold">
                                          <p:stCondLst>
                                            <p:cond delay="499"/>
                                          </p:stCondLst>
                                        </p:cTn>
                                        <p:tgtEl>
                                          <p:spTgt spid="15">
                                            <p:txEl>
                                              <p:pRg st="0" end="0"/>
                                            </p:txEl>
                                          </p:spTgt>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3" presetClass="exit" presetSubtype="10" fill="hold" grpId="0" nodeType="clickEffect">
                                  <p:stCondLst>
                                    <p:cond delay="0"/>
                                  </p:stCondLst>
                                  <p:childTnLst>
                                    <p:animEffect transition="out" filter="blinds(horizontal)">
                                      <p:cBhvr>
                                        <p:cTn id="28" dur="500"/>
                                        <p:tgtEl>
                                          <p:spTgt spid="16">
                                            <p:txEl>
                                              <p:pRg st="0" end="0"/>
                                            </p:txEl>
                                          </p:spTgt>
                                        </p:tgtEl>
                                      </p:cBhvr>
                                    </p:animEffect>
                                    <p:set>
                                      <p:cBhvr>
                                        <p:cTn id="29" dur="1" fill="hold">
                                          <p:stCondLst>
                                            <p:cond delay="499"/>
                                          </p:stCondLst>
                                        </p:cTn>
                                        <p:tgtEl>
                                          <p:spTgt spid="16">
                                            <p:txEl>
                                              <p:pRg st="0" end="0"/>
                                            </p:txEl>
                                          </p:spTgt>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3" presetClass="exit" presetSubtype="10" fill="hold" grpId="0" nodeType="clickEffect">
                                  <p:stCondLst>
                                    <p:cond delay="0"/>
                                  </p:stCondLst>
                                  <p:childTnLst>
                                    <p:animEffect transition="out" filter="blinds(horizontal)">
                                      <p:cBhvr>
                                        <p:cTn id="37" dur="500"/>
                                        <p:tgtEl>
                                          <p:spTgt spid="17">
                                            <p:txEl>
                                              <p:pRg st="0" end="0"/>
                                            </p:txEl>
                                          </p:spTgt>
                                        </p:tgtEl>
                                      </p:cBhvr>
                                    </p:animEffect>
                                    <p:set>
                                      <p:cBhvr>
                                        <p:cTn id="38" dur="1" fill="hold">
                                          <p:stCondLst>
                                            <p:cond delay="499"/>
                                          </p:stCondLst>
                                        </p:cTn>
                                        <p:tgtEl>
                                          <p:spTgt spid="17">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5" grpId="0" build="allAtOnce"/>
      <p:bldP spid="16" grpId="0" build="allAtOnce"/>
      <p:bldP spid="17"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grpSp>
        <p:nvGrpSpPr>
          <p:cNvPr id="2" name="Group 2"/>
          <p:cNvGrpSpPr/>
          <p:nvPr/>
        </p:nvGrpSpPr>
        <p:grpSpPr>
          <a:xfrm>
            <a:off x="-914400" y="2933700"/>
            <a:ext cx="9181873" cy="3307983"/>
            <a:chOff x="-2633316" y="-1087200"/>
            <a:chExt cx="12242497" cy="4410645"/>
          </a:xfrm>
        </p:grpSpPr>
        <p:sp>
          <p:nvSpPr>
            <p:cNvPr id="3" name="TextBox 3"/>
            <p:cNvSpPr txBox="1"/>
            <p:nvPr/>
          </p:nvSpPr>
          <p:spPr>
            <a:xfrm>
              <a:off x="-2633316" y="-1087200"/>
              <a:ext cx="8832868" cy="1615827"/>
            </a:xfrm>
            <a:prstGeom prst="rect">
              <a:avLst/>
            </a:prstGeom>
          </p:spPr>
          <p:txBody>
            <a:bodyPr lIns="0" tIns="0" rIns="0" bIns="0" rtlCol="0" anchor="t">
              <a:spAutoFit/>
            </a:bodyPr>
            <a:lstStyle/>
            <a:p>
              <a:pPr algn="ctr">
                <a:lnSpc>
                  <a:spcPts val="8000"/>
                </a:lnSpc>
              </a:pPr>
              <a:r>
                <a:rPr lang="en-US" sz="11500" dirty="0">
                  <a:solidFill>
                    <a:srgbClr val="FFFFFF"/>
                  </a:solidFill>
                  <a:latin typeface="Halant Medium Bold"/>
                </a:rPr>
                <a:t>Data</a:t>
              </a:r>
            </a:p>
          </p:txBody>
        </p:sp>
        <p:sp>
          <p:nvSpPr>
            <p:cNvPr id="4" name="TextBox 4"/>
            <p:cNvSpPr txBox="1"/>
            <p:nvPr/>
          </p:nvSpPr>
          <p:spPr>
            <a:xfrm>
              <a:off x="-804516" y="1322726"/>
              <a:ext cx="10413697" cy="2000719"/>
            </a:xfrm>
            <a:prstGeom prst="rect">
              <a:avLst/>
            </a:prstGeom>
          </p:spPr>
          <p:txBody>
            <a:bodyPr wrap="square" lIns="0" tIns="0" rIns="0" bIns="0" rtlCol="0" anchor="t">
              <a:spAutoFit/>
            </a:bodyPr>
            <a:lstStyle/>
            <a:p>
              <a:pPr marL="571500" indent="-571500">
                <a:lnSpc>
                  <a:spcPts val="3919"/>
                </a:lnSpc>
                <a:buFont typeface="Arial" panose="020B0604020202020204" pitchFamily="34" charset="0"/>
                <a:buChar char="•"/>
              </a:pPr>
              <a:r>
                <a:rPr lang="en-US" sz="4000" b="1" dirty="0">
                  <a:solidFill>
                    <a:srgbClr val="FFFFFF"/>
                  </a:solidFill>
                  <a:latin typeface="Clear Sans Thin Bold"/>
                </a:rPr>
                <a:t>It can be found at Kaggle. </a:t>
              </a:r>
            </a:p>
            <a:p>
              <a:pPr marL="571500" indent="-571500">
                <a:lnSpc>
                  <a:spcPts val="3919"/>
                </a:lnSpc>
                <a:buFont typeface="Arial" panose="020B0604020202020204" pitchFamily="34" charset="0"/>
                <a:buChar char="•"/>
              </a:pPr>
              <a:r>
                <a:rPr lang="en-US" sz="4000" b="1" dirty="0">
                  <a:solidFill>
                    <a:srgbClr val="FFFFFF"/>
                  </a:solidFill>
                  <a:latin typeface="Clear Sans Thin Bold"/>
                </a:rPr>
                <a:t>contains 10842k rows and 13 columns.</a:t>
              </a:r>
            </a:p>
          </p:txBody>
        </p:sp>
      </p:grpSp>
      <p:grpSp>
        <p:nvGrpSpPr>
          <p:cNvPr id="5" name="Group 5"/>
          <p:cNvGrpSpPr/>
          <p:nvPr/>
        </p:nvGrpSpPr>
        <p:grpSpPr>
          <a:xfrm rot="-5400000">
            <a:off x="7982713" y="-18287"/>
            <a:ext cx="10313537" cy="10297036"/>
            <a:chOff x="0" y="0"/>
            <a:chExt cx="6350000" cy="6339840"/>
          </a:xfrm>
        </p:grpSpPr>
        <p:sp>
          <p:nvSpPr>
            <p:cNvPr id="6" name="Freeform 6"/>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FFFFFF"/>
            </a:solidFill>
          </p:spPr>
        </p:sp>
      </p:grpSp>
      <p:sp>
        <p:nvSpPr>
          <p:cNvPr id="8" name="Freeform 8"/>
          <p:cNvSpPr/>
          <p:nvPr/>
        </p:nvSpPr>
        <p:spPr>
          <a:xfrm>
            <a:off x="8375583" y="1984957"/>
            <a:ext cx="9246742" cy="6858000"/>
          </a:xfrm>
          <a:custGeom>
            <a:avLst/>
            <a:gdLst/>
            <a:ahLst/>
            <a:cxnLst/>
            <a:rect l="l" t="t" r="r" b="b"/>
            <a:pathLst>
              <a:path w="13716000" h="10172700">
                <a:moveTo>
                  <a:pt x="0" y="0"/>
                </a:moveTo>
                <a:lnTo>
                  <a:pt x="13716000" y="0"/>
                </a:lnTo>
                <a:lnTo>
                  <a:pt x="13716000" y="10172700"/>
                </a:lnTo>
                <a:lnTo>
                  <a:pt x="0" y="10172700"/>
                </a:lnTo>
                <a:close/>
              </a:path>
            </a:pathLst>
          </a:custGeom>
          <a:blipFill>
            <a:blip r:embed="rId2"/>
            <a:stretch>
              <a:fillRect t="-393" b="-393"/>
            </a:stretch>
          </a:blipFill>
        </p:spPr>
      </p:sp>
      <p:pic>
        <p:nvPicPr>
          <p:cNvPr id="12" name="Picture 11">
            <a:extLst>
              <a:ext uri="{FF2B5EF4-FFF2-40B4-BE49-F238E27FC236}">
                <a16:creationId xmlns:a16="http://schemas.microsoft.com/office/drawing/2014/main" id="{B1C8B59F-2C19-4027-8347-44182149671D}"/>
              </a:ext>
            </a:extLst>
          </p:cNvPr>
          <p:cNvPicPr>
            <a:picLocks noChangeAspect="1"/>
          </p:cNvPicPr>
          <p:nvPr/>
        </p:nvPicPr>
        <p:blipFill rotWithShape="1">
          <a:blip r:embed="rId3"/>
          <a:srcRect t="4220" r="27500" b="6296"/>
          <a:stretch/>
        </p:blipFill>
        <p:spPr>
          <a:xfrm>
            <a:off x="8654365" y="2400300"/>
            <a:ext cx="8634488" cy="599464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Graphical user interface, text, application, email&#10;&#10;Description automatically generated">
            <a:extLst>
              <a:ext uri="{FF2B5EF4-FFF2-40B4-BE49-F238E27FC236}">
                <a16:creationId xmlns:a16="http://schemas.microsoft.com/office/drawing/2014/main" id="{C32498C0-D775-43CC-B2A5-F28C788C6153}"/>
              </a:ext>
            </a:extLst>
          </p:cNvPr>
          <p:cNvPicPr>
            <a:picLocks noChangeAspect="1"/>
          </p:cNvPicPr>
          <p:nvPr/>
        </p:nvPicPr>
        <p:blipFill rotWithShape="1">
          <a:blip r:embed="rId2"/>
          <a:srcRect l="13996" t="38747" r="7265" b="47690"/>
          <a:stretch/>
        </p:blipFill>
        <p:spPr bwMode="auto">
          <a:xfrm>
            <a:off x="685800" y="4000500"/>
            <a:ext cx="16585416" cy="1606977"/>
          </a:xfrm>
          <a:prstGeom prst="rect">
            <a:avLst/>
          </a:prstGeom>
          <a:ln>
            <a:solidFill>
              <a:schemeClr val="tx1"/>
            </a:solidFill>
          </a:ln>
          <a:extLst>
            <a:ext uri="{53640926-AAD7-44D8-BBD7-CCE9431645EC}">
              <a14:shadowObscured xmlns:a14="http://schemas.microsoft.com/office/drawing/2010/main"/>
            </a:ext>
          </a:extLst>
        </p:spPr>
      </p:pic>
      <p:cxnSp>
        <p:nvCxnSpPr>
          <p:cNvPr id="13" name="Straight Arrow Connector 12">
            <a:extLst>
              <a:ext uri="{FF2B5EF4-FFF2-40B4-BE49-F238E27FC236}">
                <a16:creationId xmlns:a16="http://schemas.microsoft.com/office/drawing/2014/main" id="{F94E118E-44B2-49F7-9C22-BF92EF2A4BBF}"/>
              </a:ext>
            </a:extLst>
          </p:cNvPr>
          <p:cNvCxnSpPr>
            <a:cxnSpLocks/>
          </p:cNvCxnSpPr>
          <p:nvPr/>
        </p:nvCxnSpPr>
        <p:spPr>
          <a:xfrm>
            <a:off x="3124200" y="3390900"/>
            <a:ext cx="0" cy="76200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24529EBD-0569-4760-B7C9-C0827D942847}"/>
              </a:ext>
            </a:extLst>
          </p:cNvPr>
          <p:cNvCxnSpPr>
            <a:cxnSpLocks/>
          </p:cNvCxnSpPr>
          <p:nvPr/>
        </p:nvCxnSpPr>
        <p:spPr>
          <a:xfrm flipV="1">
            <a:off x="4800600" y="5332739"/>
            <a:ext cx="0" cy="823381"/>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B7B4138A-0B35-4E28-8912-ECCBC9ACE5F7}"/>
              </a:ext>
            </a:extLst>
          </p:cNvPr>
          <p:cNvCxnSpPr>
            <a:cxnSpLocks/>
          </p:cNvCxnSpPr>
          <p:nvPr/>
        </p:nvCxnSpPr>
        <p:spPr>
          <a:xfrm>
            <a:off x="5791200" y="3390900"/>
            <a:ext cx="0" cy="76200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0D197440-2753-43D8-ABF0-BAA19D331097}"/>
              </a:ext>
            </a:extLst>
          </p:cNvPr>
          <p:cNvCxnSpPr>
            <a:cxnSpLocks/>
          </p:cNvCxnSpPr>
          <p:nvPr/>
        </p:nvCxnSpPr>
        <p:spPr>
          <a:xfrm flipV="1">
            <a:off x="6858000" y="5317071"/>
            <a:ext cx="0" cy="823381"/>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21DCDCE3-9F00-44D3-A9C0-C96145B1C022}"/>
              </a:ext>
            </a:extLst>
          </p:cNvPr>
          <p:cNvCxnSpPr>
            <a:cxnSpLocks/>
          </p:cNvCxnSpPr>
          <p:nvPr/>
        </p:nvCxnSpPr>
        <p:spPr>
          <a:xfrm>
            <a:off x="7543800" y="3482340"/>
            <a:ext cx="0" cy="76200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A3F63822-ED92-47C4-ACF7-4380C96FAC0A}"/>
              </a:ext>
            </a:extLst>
          </p:cNvPr>
          <p:cNvCxnSpPr>
            <a:cxnSpLocks/>
          </p:cNvCxnSpPr>
          <p:nvPr/>
        </p:nvCxnSpPr>
        <p:spPr>
          <a:xfrm>
            <a:off x="9448800" y="3444240"/>
            <a:ext cx="0" cy="76200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D93C1588-AB64-4498-82F8-9FC3B5D239C3}"/>
              </a:ext>
            </a:extLst>
          </p:cNvPr>
          <p:cNvCxnSpPr>
            <a:cxnSpLocks/>
          </p:cNvCxnSpPr>
          <p:nvPr/>
        </p:nvCxnSpPr>
        <p:spPr>
          <a:xfrm flipV="1">
            <a:off x="8686800" y="5417609"/>
            <a:ext cx="0" cy="823381"/>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FE6463F9-A103-40DB-94CC-6A426FB80310}"/>
              </a:ext>
            </a:extLst>
          </p:cNvPr>
          <p:cNvCxnSpPr>
            <a:cxnSpLocks/>
          </p:cNvCxnSpPr>
          <p:nvPr/>
        </p:nvCxnSpPr>
        <p:spPr>
          <a:xfrm flipV="1">
            <a:off x="10210800" y="5417607"/>
            <a:ext cx="0" cy="823381"/>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46C8F409-1C59-49B1-A9BF-E2CEB48F1D73}"/>
              </a:ext>
            </a:extLst>
          </p:cNvPr>
          <p:cNvCxnSpPr>
            <a:cxnSpLocks/>
          </p:cNvCxnSpPr>
          <p:nvPr/>
        </p:nvCxnSpPr>
        <p:spPr>
          <a:xfrm flipV="1">
            <a:off x="13106400" y="5417606"/>
            <a:ext cx="0" cy="823381"/>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6080E0CC-424A-4DE3-8D07-C410B6FBF84E}"/>
              </a:ext>
            </a:extLst>
          </p:cNvPr>
          <p:cNvCxnSpPr>
            <a:cxnSpLocks/>
          </p:cNvCxnSpPr>
          <p:nvPr/>
        </p:nvCxnSpPr>
        <p:spPr>
          <a:xfrm>
            <a:off x="11201400" y="3390900"/>
            <a:ext cx="0" cy="76200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33" name="Rectangle: Rounded Corners 32">
            <a:extLst>
              <a:ext uri="{FF2B5EF4-FFF2-40B4-BE49-F238E27FC236}">
                <a16:creationId xmlns:a16="http://schemas.microsoft.com/office/drawing/2014/main" id="{8019C6BB-53C5-4306-8D37-29EF2E847E5D}"/>
              </a:ext>
            </a:extLst>
          </p:cNvPr>
          <p:cNvSpPr/>
          <p:nvPr/>
        </p:nvSpPr>
        <p:spPr>
          <a:xfrm>
            <a:off x="2179321" y="2655568"/>
            <a:ext cx="1904997" cy="762001"/>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24292F"/>
                </a:solidFill>
                <a:effectLst/>
                <a:latin typeface="Segoe UI" panose="020B0502040204020203" pitchFamily="34" charset="0"/>
                <a:ea typeface="Calibri" panose="020F0502020204030204" pitchFamily="34" charset="0"/>
              </a:rPr>
              <a:t>Application name</a:t>
            </a:r>
            <a:endParaRPr lang="en-US" sz="2000" b="1" dirty="0"/>
          </a:p>
        </p:txBody>
      </p:sp>
      <p:sp>
        <p:nvSpPr>
          <p:cNvPr id="34" name="Rectangle: Rounded Corners 33">
            <a:extLst>
              <a:ext uri="{FF2B5EF4-FFF2-40B4-BE49-F238E27FC236}">
                <a16:creationId xmlns:a16="http://schemas.microsoft.com/office/drawing/2014/main" id="{E45E03EC-3037-46BC-B6B9-50E578BE3379}"/>
              </a:ext>
            </a:extLst>
          </p:cNvPr>
          <p:cNvSpPr/>
          <p:nvPr/>
        </p:nvSpPr>
        <p:spPr>
          <a:xfrm>
            <a:off x="3810000" y="6156117"/>
            <a:ext cx="1981200" cy="1721914"/>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24292F"/>
                </a:solidFill>
                <a:effectLst/>
                <a:latin typeface="Segoe UI" panose="020B0502040204020203" pitchFamily="34" charset="0"/>
                <a:ea typeface="Calibri" panose="020F0502020204030204" pitchFamily="34" charset="0"/>
              </a:rPr>
              <a:t>Category the app belongs to (ART, GAME, Other)</a:t>
            </a:r>
            <a:endParaRPr lang="en-US" sz="2000" b="1" dirty="0"/>
          </a:p>
        </p:txBody>
      </p:sp>
      <p:sp>
        <p:nvSpPr>
          <p:cNvPr id="35" name="Rectangle: Rounded Corners 34">
            <a:extLst>
              <a:ext uri="{FF2B5EF4-FFF2-40B4-BE49-F238E27FC236}">
                <a16:creationId xmlns:a16="http://schemas.microsoft.com/office/drawing/2014/main" id="{4D99A276-943A-43F1-BCC1-9218C7B243D9}"/>
              </a:ext>
            </a:extLst>
          </p:cNvPr>
          <p:cNvSpPr/>
          <p:nvPr/>
        </p:nvSpPr>
        <p:spPr>
          <a:xfrm>
            <a:off x="4785363" y="2400300"/>
            <a:ext cx="1904997" cy="1017269"/>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24292F"/>
                </a:solidFill>
                <a:effectLst/>
                <a:latin typeface="Segoe UI" panose="020B0502040204020203" pitchFamily="34" charset="0"/>
                <a:ea typeface="Calibri" panose="020F0502020204030204" pitchFamily="34" charset="0"/>
              </a:rPr>
              <a:t>Overall user rating of the app</a:t>
            </a:r>
            <a:endParaRPr lang="en-US" sz="2000" b="1" dirty="0"/>
          </a:p>
        </p:txBody>
      </p:sp>
      <p:sp>
        <p:nvSpPr>
          <p:cNvPr id="36" name="Rectangle: Rounded Corners 35">
            <a:extLst>
              <a:ext uri="{FF2B5EF4-FFF2-40B4-BE49-F238E27FC236}">
                <a16:creationId xmlns:a16="http://schemas.microsoft.com/office/drawing/2014/main" id="{5F3EA7FD-1C25-4FA9-885F-69CC550B6980}"/>
              </a:ext>
            </a:extLst>
          </p:cNvPr>
          <p:cNvSpPr/>
          <p:nvPr/>
        </p:nvSpPr>
        <p:spPr>
          <a:xfrm>
            <a:off x="5943601" y="6140452"/>
            <a:ext cx="1752598" cy="1325037"/>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24292F"/>
                </a:solidFill>
                <a:effectLst/>
                <a:latin typeface="Segoe UI" panose="020B0502040204020203" pitchFamily="34" charset="0"/>
                <a:ea typeface="Calibri" panose="020F0502020204030204" pitchFamily="34" charset="0"/>
              </a:rPr>
              <a:t>Number of user reviews for the app</a:t>
            </a:r>
            <a:endParaRPr lang="en-US" sz="2000" b="1" dirty="0"/>
          </a:p>
        </p:txBody>
      </p:sp>
      <p:sp>
        <p:nvSpPr>
          <p:cNvPr id="37" name="Rectangle: Rounded Corners 36">
            <a:extLst>
              <a:ext uri="{FF2B5EF4-FFF2-40B4-BE49-F238E27FC236}">
                <a16:creationId xmlns:a16="http://schemas.microsoft.com/office/drawing/2014/main" id="{4ED36E6E-3A91-40DC-BA8B-09E9C531D22C}"/>
              </a:ext>
            </a:extLst>
          </p:cNvPr>
          <p:cNvSpPr/>
          <p:nvPr/>
        </p:nvSpPr>
        <p:spPr>
          <a:xfrm>
            <a:off x="6883014" y="2731768"/>
            <a:ext cx="1712346" cy="762000"/>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24292F"/>
                </a:solidFill>
                <a:effectLst/>
                <a:latin typeface="Segoe UI" panose="020B0502040204020203" pitchFamily="34" charset="0"/>
                <a:ea typeface="Calibri" panose="020F0502020204030204" pitchFamily="34" charset="0"/>
              </a:rPr>
              <a:t>Size of the app</a:t>
            </a:r>
            <a:endParaRPr lang="en-US" sz="2000" b="1" dirty="0"/>
          </a:p>
        </p:txBody>
      </p:sp>
      <p:sp>
        <p:nvSpPr>
          <p:cNvPr id="38" name="Rectangle: Rounded Corners 37">
            <a:extLst>
              <a:ext uri="{FF2B5EF4-FFF2-40B4-BE49-F238E27FC236}">
                <a16:creationId xmlns:a16="http://schemas.microsoft.com/office/drawing/2014/main" id="{02344156-99B5-4F8E-B2CD-AFFA7AC224B8}"/>
              </a:ext>
            </a:extLst>
          </p:cNvPr>
          <p:cNvSpPr/>
          <p:nvPr/>
        </p:nvSpPr>
        <p:spPr>
          <a:xfrm>
            <a:off x="7874789" y="6217077"/>
            <a:ext cx="1676392" cy="1325037"/>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24292F"/>
                </a:solidFill>
                <a:effectLst/>
                <a:latin typeface="Segoe UI" panose="020B0502040204020203" pitchFamily="34" charset="0"/>
                <a:ea typeface="Calibri" panose="020F0502020204030204" pitchFamily="34" charset="0"/>
              </a:rPr>
              <a:t>Number of user downloads for the app</a:t>
            </a:r>
            <a:endParaRPr lang="en-US" sz="2400" b="1" dirty="0"/>
          </a:p>
        </p:txBody>
      </p:sp>
      <p:sp>
        <p:nvSpPr>
          <p:cNvPr id="39" name="Rectangle: Rounded Corners 38">
            <a:extLst>
              <a:ext uri="{FF2B5EF4-FFF2-40B4-BE49-F238E27FC236}">
                <a16:creationId xmlns:a16="http://schemas.microsoft.com/office/drawing/2014/main" id="{ECFB9E5A-26F2-4C6B-9F8A-7C5AD8C24C78}"/>
              </a:ext>
            </a:extLst>
          </p:cNvPr>
          <p:cNvSpPr/>
          <p:nvPr/>
        </p:nvSpPr>
        <p:spPr>
          <a:xfrm>
            <a:off x="8763000" y="2674620"/>
            <a:ext cx="1447800" cy="762000"/>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24292F"/>
                </a:solidFill>
                <a:effectLst/>
                <a:latin typeface="Segoe UI" panose="020B0502040204020203" pitchFamily="34" charset="0"/>
                <a:ea typeface="Calibri" panose="020F0502020204030204" pitchFamily="34" charset="0"/>
              </a:rPr>
              <a:t>Paid or Free</a:t>
            </a:r>
            <a:endParaRPr lang="en-US" sz="2000" b="1" dirty="0"/>
          </a:p>
        </p:txBody>
      </p:sp>
      <p:sp>
        <p:nvSpPr>
          <p:cNvPr id="42" name="Rectangle: Rounded Corners 41">
            <a:extLst>
              <a:ext uri="{FF2B5EF4-FFF2-40B4-BE49-F238E27FC236}">
                <a16:creationId xmlns:a16="http://schemas.microsoft.com/office/drawing/2014/main" id="{A5FA11EB-B5F0-4264-B6FB-1BBDF1D4960F}"/>
              </a:ext>
            </a:extLst>
          </p:cNvPr>
          <p:cNvSpPr/>
          <p:nvPr/>
        </p:nvSpPr>
        <p:spPr>
          <a:xfrm>
            <a:off x="9729771" y="6217077"/>
            <a:ext cx="1471628" cy="1030385"/>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24292F"/>
                </a:solidFill>
                <a:effectLst/>
                <a:latin typeface="Segoe UI" panose="020B0502040204020203" pitchFamily="34" charset="0"/>
                <a:ea typeface="Calibri" panose="020F0502020204030204" pitchFamily="34" charset="0"/>
              </a:rPr>
              <a:t>Price of the app</a:t>
            </a:r>
            <a:endParaRPr lang="en-US" sz="2400" b="1" dirty="0"/>
          </a:p>
        </p:txBody>
      </p:sp>
      <p:sp>
        <p:nvSpPr>
          <p:cNvPr id="43" name="Rectangle: Rounded Corners 42">
            <a:extLst>
              <a:ext uri="{FF2B5EF4-FFF2-40B4-BE49-F238E27FC236}">
                <a16:creationId xmlns:a16="http://schemas.microsoft.com/office/drawing/2014/main" id="{429B9A13-EA05-41F8-959C-F4BD586F3E41}"/>
              </a:ext>
            </a:extLst>
          </p:cNvPr>
          <p:cNvSpPr/>
          <p:nvPr/>
        </p:nvSpPr>
        <p:spPr>
          <a:xfrm>
            <a:off x="10347960" y="1562100"/>
            <a:ext cx="2225033" cy="1859279"/>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24292F"/>
                </a:solidFill>
                <a:effectLst/>
                <a:latin typeface="Segoe UI" panose="020B0502040204020203" pitchFamily="34" charset="0"/>
                <a:ea typeface="Calibri" panose="020F0502020204030204" pitchFamily="34" charset="0"/>
              </a:rPr>
              <a:t>Age group the app is targeted at - Children / Mature 21+ / Adult</a:t>
            </a:r>
            <a:endParaRPr lang="en-US" sz="2000" b="1" dirty="0"/>
          </a:p>
        </p:txBody>
      </p:sp>
      <p:sp>
        <p:nvSpPr>
          <p:cNvPr id="44" name="Rectangle: Rounded Corners 43">
            <a:extLst>
              <a:ext uri="{FF2B5EF4-FFF2-40B4-BE49-F238E27FC236}">
                <a16:creationId xmlns:a16="http://schemas.microsoft.com/office/drawing/2014/main" id="{DEF22FBD-A8BA-4891-B414-C58E04893EE5}"/>
              </a:ext>
            </a:extLst>
          </p:cNvPr>
          <p:cNvSpPr/>
          <p:nvPr/>
        </p:nvSpPr>
        <p:spPr>
          <a:xfrm>
            <a:off x="11634769" y="6217077"/>
            <a:ext cx="2614629" cy="1325037"/>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24292F"/>
                </a:solidFill>
                <a:effectLst/>
                <a:latin typeface="Segoe UI" panose="020B0502040204020203" pitchFamily="34" charset="0"/>
                <a:ea typeface="Calibri" panose="020F0502020204030204" pitchFamily="34" charset="0"/>
              </a:rPr>
              <a:t>An app can belong to multiple genres. </a:t>
            </a:r>
            <a:endParaRPr lang="en-US" sz="2400" b="1" dirty="0"/>
          </a:p>
        </p:txBody>
      </p:sp>
      <p:cxnSp>
        <p:nvCxnSpPr>
          <p:cNvPr id="48" name="Straight Connector 47">
            <a:extLst>
              <a:ext uri="{FF2B5EF4-FFF2-40B4-BE49-F238E27FC236}">
                <a16:creationId xmlns:a16="http://schemas.microsoft.com/office/drawing/2014/main" id="{04D7F47A-9EF6-4421-8C97-3DE116238A6A}"/>
              </a:ext>
            </a:extLst>
          </p:cNvPr>
          <p:cNvCxnSpPr/>
          <p:nvPr/>
        </p:nvCxnSpPr>
        <p:spPr>
          <a:xfrm>
            <a:off x="-228600" y="9334500"/>
            <a:ext cx="18516600"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49" name="Straight Connector 48">
            <a:extLst>
              <a:ext uri="{FF2B5EF4-FFF2-40B4-BE49-F238E27FC236}">
                <a16:creationId xmlns:a16="http://schemas.microsoft.com/office/drawing/2014/main" id="{758178F5-0D3C-4D20-9CD7-9C204DEF1E85}"/>
              </a:ext>
            </a:extLst>
          </p:cNvPr>
          <p:cNvCxnSpPr/>
          <p:nvPr/>
        </p:nvCxnSpPr>
        <p:spPr>
          <a:xfrm>
            <a:off x="-228600" y="9563100"/>
            <a:ext cx="18516600" cy="0"/>
          </a:xfrm>
          <a:prstGeom prst="line">
            <a:avLst/>
          </a:prstGeom>
        </p:spPr>
        <p:style>
          <a:lnRef idx="2">
            <a:schemeClr val="accent3"/>
          </a:lnRef>
          <a:fillRef idx="0">
            <a:schemeClr val="accent3"/>
          </a:fillRef>
          <a:effectRef idx="1">
            <a:schemeClr val="accent3"/>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AutoShape 2"/>
          <p:cNvSpPr/>
          <p:nvPr/>
        </p:nvSpPr>
        <p:spPr>
          <a:xfrm>
            <a:off x="0" y="0"/>
            <a:ext cx="5331292" cy="10287000"/>
          </a:xfrm>
          <a:prstGeom prst="rect">
            <a:avLst/>
          </a:prstGeom>
          <a:solidFill>
            <a:srgbClr val="FFFFFF"/>
          </a:solidFill>
        </p:spPr>
      </p:sp>
      <p:sp>
        <p:nvSpPr>
          <p:cNvPr id="4" name="Freeform 4"/>
          <p:cNvSpPr/>
          <p:nvPr/>
        </p:nvSpPr>
        <p:spPr>
          <a:xfrm>
            <a:off x="1184332" y="2067838"/>
            <a:ext cx="8293921" cy="6151324"/>
          </a:xfrm>
          <a:custGeom>
            <a:avLst/>
            <a:gdLst/>
            <a:ahLst/>
            <a:cxnLst/>
            <a:rect l="l" t="t" r="r" b="b"/>
            <a:pathLst>
              <a:path w="13716000" h="10172700">
                <a:moveTo>
                  <a:pt x="0" y="0"/>
                </a:moveTo>
                <a:lnTo>
                  <a:pt x="13716000" y="0"/>
                </a:lnTo>
                <a:lnTo>
                  <a:pt x="13716000" y="10172700"/>
                </a:lnTo>
                <a:lnTo>
                  <a:pt x="0" y="10172700"/>
                </a:lnTo>
                <a:close/>
              </a:path>
            </a:pathLst>
          </a:custGeom>
          <a:blipFill>
            <a:blip r:embed="rId2"/>
            <a:stretch>
              <a:fillRect t="-393" b="-393"/>
            </a:stretch>
          </a:blipFill>
        </p:spPr>
      </p:sp>
      <p:sp>
        <p:nvSpPr>
          <p:cNvPr id="8" name="TextBox 8"/>
          <p:cNvSpPr txBox="1"/>
          <p:nvPr/>
        </p:nvSpPr>
        <p:spPr>
          <a:xfrm>
            <a:off x="9625904" y="2654171"/>
            <a:ext cx="7971547" cy="5501506"/>
          </a:xfrm>
          <a:prstGeom prst="rect">
            <a:avLst/>
          </a:prstGeom>
        </p:spPr>
        <p:txBody>
          <a:bodyPr wrap="square" lIns="0" tIns="0" rIns="0" bIns="0" rtlCol="0" anchor="t">
            <a:spAutoFit/>
          </a:bodyPr>
          <a:lstStyle/>
          <a:p>
            <a:pPr marL="457200" indent="-457200">
              <a:lnSpc>
                <a:spcPts val="3919"/>
              </a:lnSpc>
              <a:buFont typeface="Arial" panose="020B0604020202020204" pitchFamily="34" charset="0"/>
              <a:buChar char="•"/>
            </a:pPr>
            <a:r>
              <a:rPr lang="en-US" sz="3600" b="1" dirty="0">
                <a:solidFill>
                  <a:srgbClr val="FFFFFF"/>
                </a:solidFill>
                <a:latin typeface="Segoe UI" panose="020B0502040204020203" pitchFamily="34" charset="0"/>
                <a:cs typeface="Segoe UI" panose="020B0502040204020203" pitchFamily="34" charset="0"/>
              </a:rPr>
              <a:t>there is 4 object features need to convert into integer or float(Reviews, Size, Installs, Price)</a:t>
            </a:r>
          </a:p>
          <a:p>
            <a:pPr marL="457200" indent="-457200">
              <a:lnSpc>
                <a:spcPts val="3919"/>
              </a:lnSpc>
              <a:buFont typeface="Arial" panose="020B0604020202020204" pitchFamily="34" charset="0"/>
              <a:buChar char="•"/>
            </a:pPr>
            <a:endParaRPr lang="en-US" sz="3600" b="1" dirty="0">
              <a:solidFill>
                <a:srgbClr val="FFFFFF"/>
              </a:solidFill>
              <a:latin typeface="Segoe UI" panose="020B0502040204020203" pitchFamily="34" charset="0"/>
              <a:cs typeface="Segoe UI" panose="020B0502040204020203" pitchFamily="34" charset="0"/>
            </a:endParaRPr>
          </a:p>
          <a:p>
            <a:pPr marL="457200" indent="-457200">
              <a:lnSpc>
                <a:spcPts val="3919"/>
              </a:lnSpc>
              <a:buFont typeface="Arial" panose="020B0604020202020204" pitchFamily="34" charset="0"/>
              <a:buChar char="•"/>
            </a:pPr>
            <a:r>
              <a:rPr lang="en-US" sz="3600" b="1" dirty="0">
                <a:solidFill>
                  <a:srgbClr val="FFFFFF"/>
                </a:solidFill>
                <a:latin typeface="Segoe UI" panose="020B0502040204020203" pitchFamily="34" charset="0"/>
                <a:cs typeface="Segoe UI" panose="020B0502040204020203" pitchFamily="34" charset="0"/>
              </a:rPr>
              <a:t>remove the letters from values (Size, Installs, Price)</a:t>
            </a:r>
          </a:p>
          <a:p>
            <a:pPr marL="457200" indent="-457200">
              <a:lnSpc>
                <a:spcPts val="3919"/>
              </a:lnSpc>
              <a:buFont typeface="Arial" panose="020B0604020202020204" pitchFamily="34" charset="0"/>
              <a:buChar char="•"/>
            </a:pPr>
            <a:endParaRPr lang="en-US" sz="3600" b="1" dirty="0">
              <a:solidFill>
                <a:srgbClr val="FFFFFF"/>
              </a:solidFill>
              <a:latin typeface="Segoe UI" panose="020B0502040204020203" pitchFamily="34" charset="0"/>
              <a:cs typeface="Segoe UI" panose="020B0502040204020203" pitchFamily="34" charset="0"/>
            </a:endParaRPr>
          </a:p>
          <a:p>
            <a:pPr marL="457200" indent="-457200">
              <a:lnSpc>
                <a:spcPts val="3919"/>
              </a:lnSpc>
              <a:buFont typeface="Arial" panose="020B0604020202020204" pitchFamily="34" charset="0"/>
              <a:buChar char="•"/>
            </a:pPr>
            <a:r>
              <a:rPr lang="en-US" sz="3600" b="1" dirty="0">
                <a:solidFill>
                  <a:srgbClr val="FFFFFF"/>
                </a:solidFill>
                <a:latin typeface="Segoe UI" panose="020B0502040204020203" pitchFamily="34" charset="0"/>
                <a:cs typeface="Segoe UI" panose="020B0502040204020203" pitchFamily="34" charset="0"/>
              </a:rPr>
              <a:t>out layer value (Rating, , Installs)</a:t>
            </a:r>
          </a:p>
          <a:p>
            <a:pPr marL="457200" indent="-457200">
              <a:lnSpc>
                <a:spcPts val="3919"/>
              </a:lnSpc>
              <a:buFont typeface="Arial" panose="020B0604020202020204" pitchFamily="34" charset="0"/>
              <a:buChar char="•"/>
            </a:pPr>
            <a:endParaRPr lang="en-US" sz="3600" b="1" dirty="0">
              <a:solidFill>
                <a:srgbClr val="FFFFFF"/>
              </a:solidFill>
              <a:latin typeface="Segoe UI" panose="020B0502040204020203" pitchFamily="34" charset="0"/>
              <a:cs typeface="Segoe UI" panose="020B0502040204020203" pitchFamily="34" charset="0"/>
            </a:endParaRPr>
          </a:p>
          <a:p>
            <a:pPr marL="457200" indent="-457200">
              <a:lnSpc>
                <a:spcPts val="3919"/>
              </a:lnSpc>
              <a:buFont typeface="Arial" panose="020B0604020202020204" pitchFamily="34" charset="0"/>
              <a:buChar char="•"/>
            </a:pPr>
            <a:r>
              <a:rPr lang="en-US" sz="3600" b="1" dirty="0">
                <a:solidFill>
                  <a:srgbClr val="FFFFFF"/>
                </a:solidFill>
                <a:latin typeface="Segoe UI" panose="020B0502040204020203" pitchFamily="34" charset="0"/>
                <a:cs typeface="Segoe UI" panose="020B0502040204020203" pitchFamily="34" charset="0"/>
              </a:rPr>
              <a:t>null values (Rating, , Size, Installs)</a:t>
            </a:r>
          </a:p>
          <a:p>
            <a:pPr marL="457200" indent="-457200">
              <a:lnSpc>
                <a:spcPts val="3919"/>
              </a:lnSpc>
              <a:buFont typeface="Arial" panose="020B0604020202020204" pitchFamily="34" charset="0"/>
              <a:buChar char="•"/>
            </a:pPr>
            <a:endParaRPr lang="ar-SA" sz="3600" b="1" dirty="0">
              <a:solidFill>
                <a:srgbClr val="FFFFFF"/>
              </a:solidFill>
              <a:latin typeface="Segoe UI" panose="020B0502040204020203" pitchFamily="34" charset="0"/>
              <a:cs typeface="Segoe UI" panose="020B0502040204020203" pitchFamily="34" charset="0"/>
            </a:endParaRPr>
          </a:p>
        </p:txBody>
      </p:sp>
      <p:pic>
        <p:nvPicPr>
          <p:cNvPr id="9" name="Picture 8">
            <a:extLst>
              <a:ext uri="{FF2B5EF4-FFF2-40B4-BE49-F238E27FC236}">
                <a16:creationId xmlns:a16="http://schemas.microsoft.com/office/drawing/2014/main" id="{14CDAE62-044D-4402-9E47-D33DC07BE813}"/>
              </a:ext>
            </a:extLst>
          </p:cNvPr>
          <p:cNvPicPr>
            <a:picLocks noChangeAspect="1"/>
          </p:cNvPicPr>
          <p:nvPr/>
        </p:nvPicPr>
        <p:blipFill rotWithShape="1">
          <a:blip r:embed="rId3"/>
          <a:srcRect l="12500" t="38148" r="59167" b="13602"/>
          <a:stretch/>
        </p:blipFill>
        <p:spPr>
          <a:xfrm>
            <a:off x="2362200" y="2404369"/>
            <a:ext cx="5715000" cy="5474358"/>
          </a:xfrm>
          <a:prstGeom prst="rect">
            <a:avLst/>
          </a:prstGeom>
        </p:spPr>
      </p:pic>
      <p:sp>
        <p:nvSpPr>
          <p:cNvPr id="10" name="TextBox 3">
            <a:extLst>
              <a:ext uri="{FF2B5EF4-FFF2-40B4-BE49-F238E27FC236}">
                <a16:creationId xmlns:a16="http://schemas.microsoft.com/office/drawing/2014/main" id="{1927F4F0-1283-4823-BB50-964BC8D50842}"/>
              </a:ext>
            </a:extLst>
          </p:cNvPr>
          <p:cNvSpPr txBox="1"/>
          <p:nvPr/>
        </p:nvSpPr>
        <p:spPr>
          <a:xfrm>
            <a:off x="3001253" y="1089263"/>
            <a:ext cx="6624651" cy="1077218"/>
          </a:xfrm>
          <a:prstGeom prst="rect">
            <a:avLst/>
          </a:prstGeom>
        </p:spPr>
        <p:txBody>
          <a:bodyPr lIns="0" tIns="0" rIns="0" bIns="0" rtlCol="0" anchor="t">
            <a:spAutoFit/>
          </a:bodyPr>
          <a:lstStyle/>
          <a:p>
            <a:pPr>
              <a:lnSpc>
                <a:spcPts val="8000"/>
              </a:lnSpc>
            </a:pPr>
            <a:r>
              <a:rPr lang="en-US" sz="8000" dirty="0">
                <a:latin typeface="Halant Medium Bold"/>
              </a:rPr>
              <a:t>challenges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a:grpSpLocks noChangeAspect="1"/>
          </p:cNvGrpSpPr>
          <p:nvPr/>
        </p:nvGrpSpPr>
        <p:grpSpPr>
          <a:xfrm>
            <a:off x="5334000" y="1165658"/>
            <a:ext cx="7955683" cy="7955683"/>
            <a:chOff x="6705600" y="1371600"/>
            <a:chExt cx="10972800" cy="10972800"/>
          </a:xfrm>
          <a:solidFill>
            <a:schemeClr val="accent2">
              <a:lumMod val="60000"/>
              <a:lumOff val="40000"/>
            </a:schemeClr>
          </a:solidFill>
        </p:grpSpPr>
        <p:sp>
          <p:nvSpPr>
            <p:cNvPr id="6" name="Freeform 6"/>
            <p:cNvSpPr/>
            <p:nvPr/>
          </p:nvSpPr>
          <p:spPr>
            <a:xfrm>
              <a:off x="6696808" y="1100629"/>
              <a:ext cx="10990383" cy="11514742"/>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grpFill/>
          </p:spPr>
        </p:sp>
      </p:grpSp>
      <p:sp>
        <p:nvSpPr>
          <p:cNvPr id="14" name="Rectangle 13">
            <a:extLst>
              <a:ext uri="{FF2B5EF4-FFF2-40B4-BE49-F238E27FC236}">
                <a16:creationId xmlns:a16="http://schemas.microsoft.com/office/drawing/2014/main" id="{EEE1DC14-84A7-4324-A649-35EF71D02485}"/>
              </a:ext>
            </a:extLst>
          </p:cNvPr>
          <p:cNvSpPr/>
          <p:nvPr/>
        </p:nvSpPr>
        <p:spPr>
          <a:xfrm>
            <a:off x="3733800" y="3848098"/>
            <a:ext cx="11353800" cy="28194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a:lnSpc>
                <a:spcPts val="9960"/>
              </a:lnSpc>
              <a:spcBef>
                <a:spcPct val="0"/>
              </a:spcBef>
            </a:pPr>
            <a:r>
              <a:rPr lang="en-US" sz="11500" b="1" dirty="0">
                <a:solidFill>
                  <a:schemeClr val="tx1"/>
                </a:solidFill>
                <a:latin typeface="Halant Medium Bold"/>
              </a:rPr>
              <a:t>Results</a:t>
            </a:r>
          </a:p>
        </p:txBody>
      </p:sp>
    </p:spTree>
    <p:extLst>
      <p:ext uri="{BB962C8B-B14F-4D97-AF65-F5344CB8AC3E}">
        <p14:creationId xmlns:p14="http://schemas.microsoft.com/office/powerpoint/2010/main" val="3774080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1371600" y="528563"/>
            <a:ext cx="15062771" cy="549125"/>
          </a:xfrm>
          <a:prstGeom prst="rect">
            <a:avLst/>
          </a:prstGeom>
          <a:solidFill>
            <a:schemeClr val="accent2">
              <a:lumMod val="20000"/>
              <a:lumOff val="80000"/>
            </a:schemeClr>
          </a:solidFill>
        </p:spPr>
        <p:txBody>
          <a:bodyPr wrap="square" lIns="0" tIns="0" rIns="0" bIns="0" rtlCol="0" anchor="t">
            <a:spAutoFit/>
          </a:bodyPr>
          <a:lstStyle/>
          <a:p>
            <a:pPr marR="0" lvl="0" algn="ctr" rtl="0">
              <a:lnSpc>
                <a:spcPct val="107000"/>
              </a:lnSpc>
              <a:spcBef>
                <a:spcPts val="0"/>
              </a:spcBef>
              <a:spcAft>
                <a:spcPts val="0"/>
              </a:spcAft>
            </a:pPr>
            <a:r>
              <a:rPr lang="en-US" sz="3600" b="1" dirty="0">
                <a:effectLst/>
                <a:latin typeface="Segoe UI" panose="020B0502040204020203" pitchFamily="34" charset="0"/>
                <a:ea typeface="Calibri" panose="020F0502020204030204" pitchFamily="34" charset="0"/>
                <a:cs typeface="Arial" panose="020B0604020202020204" pitchFamily="34" charset="0"/>
              </a:rPr>
              <a:t>the most categories of applications that people are interested in</a:t>
            </a:r>
            <a:r>
              <a:rPr lang="en-US" sz="3600" b="1" dirty="0">
                <a:latin typeface="Segoe UI" panose="020B0502040204020203" pitchFamily="34" charset="0"/>
                <a:ea typeface="Calibri" panose="020F0502020204030204" pitchFamily="34" charset="0"/>
                <a:cs typeface="Arial" panose="020B0604020202020204" pitchFamily="34" charset="0"/>
              </a:rPr>
              <a:t>.</a:t>
            </a:r>
          </a:p>
        </p:txBody>
      </p:sp>
      <p:sp>
        <p:nvSpPr>
          <p:cNvPr id="22" name="Freeform 8">
            <a:extLst>
              <a:ext uri="{FF2B5EF4-FFF2-40B4-BE49-F238E27FC236}">
                <a16:creationId xmlns:a16="http://schemas.microsoft.com/office/drawing/2014/main" id="{70BD8F40-50B5-4C90-9088-6DE47DD2B266}"/>
              </a:ext>
            </a:extLst>
          </p:cNvPr>
          <p:cNvSpPr/>
          <p:nvPr/>
        </p:nvSpPr>
        <p:spPr>
          <a:xfrm>
            <a:off x="1612613" y="1409700"/>
            <a:ext cx="15062771" cy="11171556"/>
          </a:xfrm>
          <a:custGeom>
            <a:avLst/>
            <a:gdLst/>
            <a:ahLst/>
            <a:cxnLst/>
            <a:rect l="l" t="t" r="r" b="b"/>
            <a:pathLst>
              <a:path w="13716000" h="10172700">
                <a:moveTo>
                  <a:pt x="0" y="0"/>
                </a:moveTo>
                <a:lnTo>
                  <a:pt x="13716000" y="0"/>
                </a:lnTo>
                <a:lnTo>
                  <a:pt x="13716000" y="10172700"/>
                </a:lnTo>
                <a:lnTo>
                  <a:pt x="0" y="10172700"/>
                </a:lnTo>
                <a:close/>
              </a:path>
            </a:pathLst>
          </a:custGeom>
          <a:blipFill>
            <a:blip r:embed="rId2"/>
            <a:stretch>
              <a:fillRect t="-393" b="18831"/>
            </a:stretch>
          </a:blipFill>
        </p:spPr>
        <p:txBody>
          <a:bodyPr/>
          <a:lstStyle/>
          <a:p>
            <a:endParaRPr lang="en-US" dirty="0"/>
          </a:p>
        </p:txBody>
      </p:sp>
      <p:pic>
        <p:nvPicPr>
          <p:cNvPr id="3" name="Picture 2" descr="Chart, bar chart&#10;&#10;Description automatically generated">
            <a:extLst>
              <a:ext uri="{FF2B5EF4-FFF2-40B4-BE49-F238E27FC236}">
                <a16:creationId xmlns:a16="http://schemas.microsoft.com/office/drawing/2014/main" id="{3CF2AACF-7EA9-4389-9F91-8B8D81FFFD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141" y="2019434"/>
            <a:ext cx="16928659" cy="7255139"/>
          </a:xfrm>
          <a:prstGeom prst="rect">
            <a:avLst/>
          </a:prstGeom>
        </p:spPr>
      </p:pic>
    </p:spTree>
    <p:extLst>
      <p:ext uri="{BB962C8B-B14F-4D97-AF65-F5344CB8AC3E}">
        <p14:creationId xmlns:p14="http://schemas.microsoft.com/office/powerpoint/2010/main" val="38064294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302</TotalTime>
  <Words>398</Words>
  <Application>Microsoft Office PowerPoint</Application>
  <PresentationFormat>Custom</PresentationFormat>
  <Paragraphs>63</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Clear Sans Regular</vt:lpstr>
      <vt:lpstr>Calibri</vt:lpstr>
      <vt:lpstr>Segoe UI</vt:lpstr>
      <vt:lpstr>Halant Medium Bold</vt:lpstr>
      <vt:lpstr>Raleway</vt:lpstr>
      <vt:lpstr>Clear Sans Thin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 1</dc:creator>
  <cp:lastModifiedBy>nouf h</cp:lastModifiedBy>
  <cp:revision>8</cp:revision>
  <dcterms:created xsi:type="dcterms:W3CDTF">2006-08-16T00:00:00Z</dcterms:created>
  <dcterms:modified xsi:type="dcterms:W3CDTF">2021-11-18T03:48:14Z</dcterms:modified>
  <dc:identifier>DAEwBcWL860</dc:identifier>
</cp:coreProperties>
</file>