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58" r:id="rId3"/>
    <p:sldId id="259" r:id="rId4"/>
    <p:sldId id="260" r:id="rId5"/>
    <p:sldId id="264" r:id="rId6"/>
    <p:sldId id="265" r:id="rId7"/>
    <p:sldId id="261" r:id="rId8"/>
    <p:sldId id="266" r:id="rId9"/>
    <p:sldId id="267" r:id="rId10"/>
    <p:sldId id="262" r:id="rId11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6883"/>
    <a:srgbClr val="545492"/>
    <a:srgbClr val="9C7510"/>
    <a:srgbClr val="FEBE00"/>
    <a:srgbClr val="C7D4EE"/>
    <a:srgbClr val="A0B6E1"/>
    <a:srgbClr val="1C1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0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22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F304D-D964-EF4C-B882-5963D7100910}" type="datetimeFigureOut">
              <a:rPr lang="en-SA" smtClean="0"/>
              <a:t>08/09/2021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46813-44B9-2141-B116-6920288684A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516430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9A89-99D4-A444-80AF-42A38FCA5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3972F-17AE-B946-BDD4-8F3CCBA1C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3ADBC-ECDE-574F-B465-779D11AA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4304-13D8-0344-A009-6F9E0C3A3E9B}" type="datetime1">
              <a:rPr lang="en-US" smtClean="0"/>
              <a:t>9/8/21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691F3-4E72-594A-9C62-EF752EF9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BE1C2-D1E8-8445-952C-34E7DC03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14FA-91EB-F74F-AD96-A602A020B20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64313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9EC7-B72A-344F-A8DA-482D2D43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4AC3E-B95A-7049-96E1-69BCE330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76700-4850-2142-81F1-99C7CD48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0F00-51EF-4B4B-827F-1561FB9CDBA7}" type="datetime1">
              <a:rPr lang="en-US" smtClean="0"/>
              <a:t>9/8/21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7D4DF-86E7-A545-B302-0894903B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89E3A-DD1E-4845-A2D6-E4D22740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14FA-91EB-F74F-AD96-A602A020B20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36678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A0A57F-5179-B74B-9BBA-BB8A45098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3CDE7-B18A-0841-BAFA-A903B0C6D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0D310-FAE2-284E-BDA5-5131471F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1165-54CB-C043-81D7-8D5A01E59FBC}" type="datetime1">
              <a:rPr lang="en-US" smtClean="0"/>
              <a:t>9/8/21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68048-2557-5846-A71E-5718D1F6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F03DA-CCFE-594D-BCBC-8D250BC4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14FA-91EB-F74F-AD96-A602A020B20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04688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7486-4DB1-054F-A545-2AF845CF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E15E4-346F-334F-A79F-CB2F2D55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7360-AA1B-DA40-8325-303F6335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3C96-6D0A-6E4B-8E21-24E0252AD0CA}" type="datetime1">
              <a:rPr lang="en-US" smtClean="0"/>
              <a:t>9/8/21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EB526-8A31-3045-936F-6EE64827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7A93A-305E-1C4D-AE84-2CBA4D5B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14FA-91EB-F74F-AD96-A602A020B20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87548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4CF5-CB36-F445-BA06-19E94DD5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97AB8-C5A0-004A-A709-CFDFB205D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38007-5DD7-E24A-9C4C-0D7FFA9D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0E4F-09B5-2A4B-85BD-695803A4395E}" type="datetime1">
              <a:rPr lang="en-US" smtClean="0"/>
              <a:t>9/8/21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EA29A-5D14-5548-86F4-4A5C1BF8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80905-9254-9945-BF95-D1B72464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14FA-91EB-F74F-AD96-A602A020B20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82175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7BFB-DEA6-074E-9AE1-075C201B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C1F7-7EAC-3A4A-84E4-521D854D6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BB73D-4BBC-CE4C-A4E7-552CBD174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B178-102B-6841-B542-8BB31D87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1D6E-63E5-324A-B798-8164809B5D5F}" type="datetime1">
              <a:rPr lang="en-US" smtClean="0"/>
              <a:t>9/8/21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FB5FA-B8E1-924E-820E-99FE0ECE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945C5-E11B-7545-AE9D-AE01331A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14FA-91EB-F74F-AD96-A602A020B20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7806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B852-876D-4D48-BADB-A504CBC5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DB135-04C8-E546-BF9F-1473756BA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6AFA4-DE13-574A-9FF4-E11841884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E23BE-AAA6-3841-92C2-9A8668443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A036-2DE2-0F43-89F0-A6C3765BD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F86EF3-6355-C64B-B2D9-9F3E2D74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3485-A4AC-074D-B605-A949F810C1AF}" type="datetime1">
              <a:rPr lang="en-US" smtClean="0"/>
              <a:t>9/8/21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AAB99-81A6-374F-B468-E7F97B70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743EC3-9A99-7949-9060-52219678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14FA-91EB-F74F-AD96-A602A020B20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31803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A5F2-4A37-DF49-B314-C007ABAD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4C329-1E3A-204C-8D74-C385646B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0AFB-8E4F-9945-977B-F0DC5DB84860}" type="datetime1">
              <a:rPr lang="en-US" smtClean="0"/>
              <a:t>9/8/21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E32FE-C542-5648-B5DA-2F1B158E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460C3-4AA4-D248-8CF6-DB8D1E95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14FA-91EB-F74F-AD96-A602A020B20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62998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F2C50-03F4-DE4D-B9F3-D343D4BA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3373-494A-5D4E-B85A-F433EB6BBDFA}" type="datetime1">
              <a:rPr lang="en-US" smtClean="0"/>
              <a:t>9/8/21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A7491-4B53-D241-9619-60B0A3F8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E64FE-20DD-7742-A430-A135B18F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14FA-91EB-F74F-AD96-A602A020B20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02951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1958-5784-5549-9722-9335BA5B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B760-001D-CA43-9595-4CE9CF62A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ABB97-32AD-7C4A-A534-BAF5110C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F3AA5-81AE-E74F-A9DE-AE0A9F9E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C358-33D2-FC44-96E4-E110C0476106}" type="datetime1">
              <a:rPr lang="en-US" smtClean="0"/>
              <a:t>9/8/21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C8B48-9697-194D-9169-7A801766F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E2602-9DA0-D441-AED4-83D35EDD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14FA-91EB-F74F-AD96-A602A020B20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3609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966A-CCAF-8B46-A7DB-74268133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F6FEE7-E7A8-FC43-8DBA-7E1D8E7C4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EA029-D95A-1E49-8F65-FAD656954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AEED0-F147-C34A-A1AD-6F549AB2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5957-1C49-0E45-A57D-D48D2CED1438}" type="datetime1">
              <a:rPr lang="en-US" smtClean="0"/>
              <a:t>9/8/21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9D892-B233-4C41-AC6F-07FBC5E9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7B0DB-EB22-7B4C-B6F5-78B7EBAD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14FA-91EB-F74F-AD96-A602A020B20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4395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59190D-8EF8-7146-9D69-5FE1CA4DA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86959-7B54-B34F-840B-B0E470E65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74D91-A7C9-1F45-94FA-36582E05C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E133C-8F02-BE49-80BC-6709DEAC3010}" type="datetime1">
              <a:rPr lang="en-US" smtClean="0"/>
              <a:t>9/8/21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DAA4D-BE01-D345-A800-18FAB5AAB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B9B21-617B-2E4C-ADCD-044E400D3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F14FA-91EB-F74F-AD96-A602A020B20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41418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E77C8C8-0B5F-40A4-8AE7-665FECB46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813FAB4-E18A-4CFA-B75B-92090037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412C0C28-5850-4F97-8E19-24B1DD749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276DBDFF-06E3-D640-8E94-8C402E03FF4E}"/>
              </a:ext>
            </a:extLst>
          </p:cNvPr>
          <p:cNvSpPr txBox="1">
            <a:spLocks/>
          </p:cNvSpPr>
          <p:nvPr/>
        </p:nvSpPr>
        <p:spPr>
          <a:xfrm>
            <a:off x="1564496" y="212904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fontAlgn="auto">
              <a:lnSpc>
                <a:spcPct val="90000"/>
              </a:lnSpc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54549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MTA data utilization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5F26BB-A47D-7B44-ACFD-229216916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518" y="257362"/>
            <a:ext cx="1998133" cy="4895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0492D-2F70-3C47-8D83-2C6AE50B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E7F14FA-91EB-F74F-AD96-A602A020B20B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937FBD6-BE19-8540-B28E-CDB30BB91392}"/>
              </a:ext>
            </a:extLst>
          </p:cNvPr>
          <p:cNvSpPr/>
          <p:nvPr/>
        </p:nvSpPr>
        <p:spPr>
          <a:xfrm>
            <a:off x="1564496" y="3367249"/>
            <a:ext cx="3128549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90C226"/>
              </a:buClr>
              <a:buSzPct val="80000"/>
              <a:defRPr/>
            </a:pPr>
            <a:r>
              <a:rPr lang="en-US" sz="3600" b="1" dirty="0">
                <a:solidFill>
                  <a:srgbClr val="A0B6E1"/>
                </a:solidFill>
                <a:latin typeface="+mj-lt"/>
              </a:rPr>
              <a:t>NOUF ALSAEED</a:t>
            </a:r>
          </a:p>
        </p:txBody>
      </p:sp>
    </p:spTree>
    <p:extLst>
      <p:ext uri="{BB962C8B-B14F-4D97-AF65-F5344CB8AC3E}">
        <p14:creationId xmlns:p14="http://schemas.microsoft.com/office/powerpoint/2010/main" val="3870861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EB529-D89A-DC4C-B379-38A40D02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45492"/>
                </a:solidFill>
              </a:rPr>
              <a:t>Reference</a:t>
            </a:r>
            <a:endParaRPr lang="en-SA" dirty="0">
              <a:solidFill>
                <a:srgbClr val="545492"/>
              </a:solidFill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7C06D-6C41-314F-8D7C-CA0241C6E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A6883"/>
                </a:solidFill>
              </a:rPr>
              <a:t>1. MTA. 2021. About Us. [online] Available at: &lt;https://</a:t>
            </a:r>
            <a:r>
              <a:rPr lang="en-US" dirty="0" err="1">
                <a:solidFill>
                  <a:srgbClr val="5A6883"/>
                </a:solidFill>
              </a:rPr>
              <a:t>new.mta.info</a:t>
            </a:r>
            <a:r>
              <a:rPr lang="en-US" dirty="0">
                <a:solidFill>
                  <a:srgbClr val="5A6883"/>
                </a:solidFill>
              </a:rPr>
              <a:t>/about-us&gt; [Accessed 30 August 2021]. </a:t>
            </a:r>
          </a:p>
          <a:p>
            <a:endParaRPr lang="en-SA" dirty="0">
              <a:solidFill>
                <a:srgbClr val="5A688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D6683-6F13-964B-B905-A4740CA6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E7F14FA-91EB-F74F-AD96-A602A020B20B}" type="slidenum">
              <a:rPr lang="en-SA" smtClean="0"/>
              <a:pPr>
                <a:spcAft>
                  <a:spcPts val="600"/>
                </a:spcAft>
              </a:pPr>
              <a:t>10</a:t>
            </a:fld>
            <a:endParaRPr lang="en-S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A51691-D8C0-BC48-ABE0-B2F2D96923A8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 </a:t>
            </a:r>
            <a:br>
              <a:rPr lang="en-US" dirty="0"/>
            </a:br>
            <a:endParaRPr lang="en-SA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879932-9C4A-834F-9904-195BE290310A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663A89-920E-D347-A21F-8B833945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518" y="257362"/>
            <a:ext cx="1998133" cy="48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6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Content Placeholder 2" descr="Folder Search outline">
            <a:extLst>
              <a:ext uri="{FF2B5EF4-FFF2-40B4-BE49-F238E27FC236}">
                <a16:creationId xmlns:a16="http://schemas.microsoft.com/office/drawing/2014/main" id="{A0B9BFBF-EE1E-B14B-AAF6-1A44B57F9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5312" y="2210126"/>
            <a:ext cx="1440000" cy="14400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8357F-E4CC-4E4D-9A23-6F916F46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E7F14FA-91EB-F74F-AD96-A602A020B20B}" type="slidenum">
              <a:rPr lang="en-SA" smtClean="0"/>
              <a:pPr>
                <a:spcAft>
                  <a:spcPts val="600"/>
                </a:spcAft>
              </a:pPr>
              <a:t>2</a:t>
            </a:fld>
            <a:endParaRPr lang="en-SA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FBB4A86-D89B-E944-8A83-A06391E1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545492"/>
                </a:solidFill>
              </a:rPr>
              <a:t>Overview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1AB12-7891-B34A-A678-7FE31B1ED2AC}"/>
              </a:ext>
            </a:extLst>
          </p:cNvPr>
          <p:cNvSpPr txBox="1"/>
          <p:nvPr/>
        </p:nvSpPr>
        <p:spPr>
          <a:xfrm>
            <a:off x="2117087" y="3944393"/>
            <a:ext cx="1805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2800" b="1" dirty="0">
                <a:solidFill>
                  <a:srgbClr val="545492"/>
                </a:solidFill>
              </a:rPr>
              <a:t>MTA DATA </a:t>
            </a:r>
          </a:p>
        </p:txBody>
      </p:sp>
      <p:pic>
        <p:nvPicPr>
          <p:cNvPr id="12" name="Graphic 11" descr="Research outline">
            <a:extLst>
              <a:ext uri="{FF2B5EF4-FFF2-40B4-BE49-F238E27FC236}">
                <a16:creationId xmlns:a16="http://schemas.microsoft.com/office/drawing/2014/main" id="{D661065A-4D37-2D4A-BB7B-8EC003B2A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00686" y="2210126"/>
            <a:ext cx="1440000" cy="14400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593E36-6C56-5945-BE7E-1C86A58C1A4A}"/>
              </a:ext>
            </a:extLst>
          </p:cNvPr>
          <p:cNvSpPr txBox="1"/>
          <p:nvPr/>
        </p:nvSpPr>
        <p:spPr>
          <a:xfrm>
            <a:off x="4882297" y="3944393"/>
            <a:ext cx="876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2800" b="1" dirty="0">
                <a:solidFill>
                  <a:srgbClr val="545492"/>
                </a:solidFill>
              </a:rPr>
              <a:t>EDA </a:t>
            </a:r>
          </a:p>
        </p:txBody>
      </p:sp>
      <p:pic>
        <p:nvPicPr>
          <p:cNvPr id="19" name="Graphic 18" descr="Train outline">
            <a:extLst>
              <a:ext uri="{FF2B5EF4-FFF2-40B4-BE49-F238E27FC236}">
                <a16:creationId xmlns:a16="http://schemas.microsoft.com/office/drawing/2014/main" id="{F6F1598B-3B8B-3243-BD20-AEEE2C6466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0669" y="2210126"/>
            <a:ext cx="1440000" cy="14400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AA241B2-DB4B-4A41-A5DD-02272780C874}"/>
              </a:ext>
            </a:extLst>
          </p:cNvPr>
          <p:cNvSpPr txBox="1"/>
          <p:nvPr/>
        </p:nvSpPr>
        <p:spPr>
          <a:xfrm>
            <a:off x="6982901" y="3946289"/>
            <a:ext cx="1554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2800" b="1" dirty="0">
                <a:solidFill>
                  <a:srgbClr val="545492"/>
                </a:solidFill>
              </a:rPr>
              <a:t>Stations  </a:t>
            </a:r>
          </a:p>
        </p:txBody>
      </p:sp>
      <p:pic>
        <p:nvPicPr>
          <p:cNvPr id="26" name="Graphic 25" descr="Shopping bag outline">
            <a:extLst>
              <a:ext uri="{FF2B5EF4-FFF2-40B4-BE49-F238E27FC236}">
                <a16:creationId xmlns:a16="http://schemas.microsoft.com/office/drawing/2014/main" id="{B9933721-EF0D-6742-8125-9EE65E4B75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86082" y="2210126"/>
            <a:ext cx="1440000" cy="14400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B871FF3-F2A4-9543-9644-9CBBB290D617}"/>
              </a:ext>
            </a:extLst>
          </p:cNvPr>
          <p:cNvSpPr txBox="1"/>
          <p:nvPr/>
        </p:nvSpPr>
        <p:spPr>
          <a:xfrm>
            <a:off x="9293243" y="3944393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2800" b="1" dirty="0">
                <a:solidFill>
                  <a:srgbClr val="545492"/>
                </a:solidFill>
              </a:rPr>
              <a:t>Mall 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92B8B0A-0F84-6747-B2B3-2749A58022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66518" y="257362"/>
            <a:ext cx="1998133" cy="48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8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48CED0C-6666-A641-AE12-DC5C29817815}"/>
              </a:ext>
            </a:extLst>
          </p:cNvPr>
          <p:cNvSpPr txBox="1">
            <a:spLocks/>
          </p:cNvSpPr>
          <p:nvPr/>
        </p:nvSpPr>
        <p:spPr>
          <a:xfrm>
            <a:off x="643467" y="1698171"/>
            <a:ext cx="3962061" cy="4516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US" sz="3600" b="1" kern="1200" dirty="0">
              <a:solidFill>
                <a:srgbClr val="54549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CA93-649A-274F-AAC5-43FFF895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E7F14FA-91EB-F74F-AD96-A602A020B20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0D18D44-F3A2-5341-930C-0E16D4B73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717998"/>
              </p:ext>
            </p:extLst>
          </p:nvPr>
        </p:nvGraphicFramePr>
        <p:xfrm>
          <a:off x="1245288" y="2049879"/>
          <a:ext cx="9336697" cy="3159906"/>
        </p:xfrm>
        <a:graphic>
          <a:graphicData uri="http://schemas.openxmlformats.org/drawingml/2006/table">
            <a:tbl>
              <a:tblPr firstRow="1" bandRow="1">
                <a:solidFill>
                  <a:srgbClr val="A0B6E1"/>
                </a:solidFill>
                <a:effectLst/>
                <a:tableStyleId>{2D5ABB26-0587-4C30-8999-92F81FD0307C}</a:tableStyleId>
              </a:tblPr>
              <a:tblGrid>
                <a:gridCol w="2717112">
                  <a:extLst>
                    <a:ext uri="{9D8B030D-6E8A-4147-A177-3AD203B41FA5}">
                      <a16:colId xmlns:a16="http://schemas.microsoft.com/office/drawing/2014/main" val="660067172"/>
                    </a:ext>
                  </a:extLst>
                </a:gridCol>
                <a:gridCol w="6619585">
                  <a:extLst>
                    <a:ext uri="{9D8B030D-6E8A-4147-A177-3AD203B41FA5}">
                      <a16:colId xmlns:a16="http://schemas.microsoft.com/office/drawing/2014/main" val="1340043674"/>
                    </a:ext>
                  </a:extLst>
                </a:gridCol>
              </a:tblGrid>
              <a:tr h="526651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SA" sz="2800" b="1" dirty="0">
                          <a:solidFill>
                            <a:schemeClr val="bg1"/>
                          </a:solidFill>
                        </a:rPr>
                        <a:t>olumn name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A" sz="2800" b="1" dirty="0">
                          <a:solidFill>
                            <a:schemeClr val="bg1"/>
                          </a:solidFill>
                        </a:rPr>
                        <a:t>Description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855993"/>
                  </a:ext>
                </a:extLst>
              </a:tr>
              <a:tr h="526651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545492"/>
                          </a:solidFill>
                        </a:rPr>
                        <a:t>STATION</a:t>
                      </a:r>
                      <a:endParaRPr lang="en-SA" sz="2400" b="1" dirty="0">
                        <a:solidFill>
                          <a:srgbClr val="54549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A" sz="2400" b="0" dirty="0">
                          <a:solidFill>
                            <a:srgbClr val="545492"/>
                          </a:solidFill>
                        </a:rPr>
                        <a:t> Stations names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608937"/>
                  </a:ext>
                </a:extLst>
              </a:tr>
              <a:tr h="526651">
                <a:tc>
                  <a:txBody>
                    <a:bodyPr/>
                    <a:lstStyle/>
                    <a:p>
                      <a:r>
                        <a:rPr lang="en-US" sz="2400" b="1" u="none" strike="noStrike" kern="1200" dirty="0">
                          <a:solidFill>
                            <a:srgbClr val="545492"/>
                          </a:solidFill>
                          <a:effectLst/>
                        </a:rPr>
                        <a:t>WEEK_DAY</a:t>
                      </a:r>
                      <a:endParaRPr lang="en-SA" sz="2400" b="1" dirty="0">
                        <a:solidFill>
                          <a:srgbClr val="54549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545492"/>
                          </a:solidFill>
                        </a:rPr>
                        <a:t>W</a:t>
                      </a:r>
                      <a:r>
                        <a:rPr lang="en-SA" sz="2400" b="0" dirty="0">
                          <a:solidFill>
                            <a:srgbClr val="545492"/>
                          </a:solidFill>
                        </a:rPr>
                        <a:t>eek day names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208269"/>
                  </a:ext>
                </a:extLst>
              </a:tr>
              <a:tr h="5266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545492"/>
                          </a:solidFill>
                          <a:effectLst/>
                        </a:rPr>
                        <a:t>TOTAL_ENTRIES</a:t>
                      </a:r>
                      <a:endParaRPr lang="en-US" sz="2400" b="1" dirty="0">
                        <a:solidFill>
                          <a:srgbClr val="54549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545492"/>
                          </a:solidFill>
                        </a:rPr>
                        <a:t>T</a:t>
                      </a:r>
                      <a:r>
                        <a:rPr lang="en-SA" sz="2400" b="0" dirty="0">
                          <a:solidFill>
                            <a:srgbClr val="545492"/>
                          </a:solidFill>
                        </a:rPr>
                        <a:t>otal entries per date and time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625787"/>
                  </a:ext>
                </a:extLst>
              </a:tr>
              <a:tr h="526651">
                <a:tc>
                  <a:txBody>
                    <a:bodyPr/>
                    <a:lstStyle/>
                    <a:p>
                      <a:r>
                        <a:rPr lang="en-US" sz="2400" b="1" u="none" strike="noStrike" kern="1200" dirty="0">
                          <a:solidFill>
                            <a:srgbClr val="545492"/>
                          </a:solidFill>
                          <a:effectLst/>
                        </a:rPr>
                        <a:t>TOTAL_EXITS</a:t>
                      </a:r>
                      <a:endParaRPr lang="en-SA" sz="2400" b="1" dirty="0">
                        <a:solidFill>
                          <a:srgbClr val="54549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545492"/>
                          </a:solidFill>
                        </a:rPr>
                        <a:t>T</a:t>
                      </a:r>
                      <a:r>
                        <a:rPr lang="en-SA" sz="2400" b="0" dirty="0">
                          <a:solidFill>
                            <a:srgbClr val="545492"/>
                          </a:solidFill>
                        </a:rPr>
                        <a:t>otal exits per date and time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10869"/>
                  </a:ext>
                </a:extLst>
              </a:tr>
              <a:tr h="526651">
                <a:tc>
                  <a:txBody>
                    <a:bodyPr/>
                    <a:lstStyle/>
                    <a:p>
                      <a:r>
                        <a:rPr lang="en-US" sz="2400" b="1" u="none" strike="noStrike" kern="1200" dirty="0">
                          <a:solidFill>
                            <a:srgbClr val="545492"/>
                          </a:solidFill>
                          <a:effectLst/>
                        </a:rPr>
                        <a:t>TOTAL_TRAFFIC</a:t>
                      </a:r>
                      <a:endParaRPr lang="en-SA" sz="2400" b="1" dirty="0">
                        <a:solidFill>
                          <a:srgbClr val="54549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545492"/>
                          </a:solidFill>
                        </a:rPr>
                        <a:t>T</a:t>
                      </a:r>
                      <a:r>
                        <a:rPr lang="en-SA" sz="2400" b="0" dirty="0">
                          <a:solidFill>
                            <a:srgbClr val="545492"/>
                          </a:solidFill>
                        </a:rPr>
                        <a:t>otal traffic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286801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5B534C42-1926-F94E-90AE-DB28428B9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518" y="257362"/>
            <a:ext cx="1998133" cy="48954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A9A42B6-026C-7948-92EC-89076827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545492"/>
                </a:solidFill>
              </a:rPr>
              <a:t>Data description   </a:t>
            </a:r>
          </a:p>
        </p:txBody>
      </p:sp>
    </p:spTree>
    <p:extLst>
      <p:ext uri="{BB962C8B-B14F-4D97-AF65-F5344CB8AC3E}">
        <p14:creationId xmlns:p14="http://schemas.microsoft.com/office/powerpoint/2010/main" val="190426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61734-8BEB-A44D-A729-D9872F20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545492"/>
                </a:solidFill>
              </a:rPr>
              <a:t>Code description </a:t>
            </a:r>
            <a:endParaRPr lang="en-SA" b="1" dirty="0">
              <a:solidFill>
                <a:srgbClr val="545492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D07538-FF3F-1848-AE0A-9511C5474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20"/>
          <a:stretch/>
        </p:blipFill>
        <p:spPr>
          <a:xfrm>
            <a:off x="987488" y="1939405"/>
            <a:ext cx="10366311" cy="123575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88AFD-EF4B-A84D-8B14-C15BAAF1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E7F14FA-91EB-F74F-AD96-A602A020B20B}" type="slidenum">
              <a:rPr lang="en-SA" smtClean="0"/>
              <a:pPr>
                <a:spcAft>
                  <a:spcPts val="600"/>
                </a:spcAft>
              </a:pPr>
              <a:t>4</a:t>
            </a:fld>
            <a:endParaRPr lang="en-S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19F163-6298-694F-BD8D-7A67211DEE4F}"/>
              </a:ext>
            </a:extLst>
          </p:cNvPr>
          <p:cNvSpPr txBox="1"/>
          <p:nvPr/>
        </p:nvSpPr>
        <p:spPr>
          <a:xfrm>
            <a:off x="987489" y="1449303"/>
            <a:ext cx="395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A6883"/>
                </a:solidFill>
              </a:rPr>
              <a:t>I</a:t>
            </a:r>
            <a:r>
              <a:rPr lang="en-SA" b="1" dirty="0">
                <a:solidFill>
                  <a:srgbClr val="5A6883"/>
                </a:solidFill>
              </a:rPr>
              <a:t>mporting libraries and uploading data  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DFE09AA3-1039-534B-9640-AC20AFBF3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89" y="3295932"/>
            <a:ext cx="10356272" cy="25890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9D3F33-0F7F-D647-A039-A8356F3CE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6518" y="257362"/>
            <a:ext cx="1998133" cy="48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1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61734-8BEB-A44D-A729-D9872F20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545492"/>
                </a:solidFill>
              </a:rPr>
              <a:t>Code description </a:t>
            </a:r>
            <a:endParaRPr lang="en-SA" b="1" dirty="0">
              <a:solidFill>
                <a:srgbClr val="545492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88AFD-EF4B-A84D-8B14-C15BAAF1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E7F14FA-91EB-F74F-AD96-A602A020B20B}" type="slidenum">
              <a:rPr lang="en-SA" smtClean="0"/>
              <a:pPr>
                <a:spcAft>
                  <a:spcPts val="600"/>
                </a:spcAft>
              </a:pPr>
              <a:t>5</a:t>
            </a:fld>
            <a:endParaRPr lang="en-S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A2F7B6-342A-AC43-B170-BC39F56BA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89" y="2002039"/>
            <a:ext cx="9802153" cy="12129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C45FD8-17CB-5846-990C-E7F3B4A46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031" y="3228761"/>
            <a:ext cx="9746612" cy="4604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0BADC2-D70D-EA43-9EEB-A39B41E53A18}"/>
              </a:ext>
            </a:extLst>
          </p:cNvPr>
          <p:cNvSpPr txBox="1"/>
          <p:nvPr/>
        </p:nvSpPr>
        <p:spPr>
          <a:xfrm>
            <a:off x="1043030" y="1613569"/>
            <a:ext cx="175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A6883"/>
                </a:solidFill>
              </a:rPr>
              <a:t>Preprocess data </a:t>
            </a:r>
            <a:endParaRPr lang="en-SA" b="1" dirty="0">
              <a:solidFill>
                <a:srgbClr val="5A6883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9213F34-F7C4-9341-8F16-D1C1D5A71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489" y="3740828"/>
            <a:ext cx="9802153" cy="4928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ADEB247-08D7-5649-8040-98C7868B63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489" y="4233674"/>
            <a:ext cx="9802153" cy="3610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303D7BB-2EE0-6B4D-B2AE-8CCB19610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6518" y="257362"/>
            <a:ext cx="1998133" cy="48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2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61734-8BEB-A44D-A729-D9872F20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545492"/>
                </a:solidFill>
              </a:rPr>
              <a:t>Code description </a:t>
            </a:r>
            <a:endParaRPr lang="en-SA" b="1" dirty="0">
              <a:solidFill>
                <a:srgbClr val="545492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88AFD-EF4B-A84D-8B14-C15BAAF1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E7F14FA-91EB-F74F-AD96-A602A020B20B}" type="slidenum">
              <a:rPr lang="en-SA" smtClean="0"/>
              <a:pPr>
                <a:spcAft>
                  <a:spcPts val="600"/>
                </a:spcAft>
              </a:pPr>
              <a:t>6</a:t>
            </a:fld>
            <a:endParaRPr lang="en-S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0BADC2-D70D-EA43-9EEB-A39B41E53A18}"/>
              </a:ext>
            </a:extLst>
          </p:cNvPr>
          <p:cNvSpPr txBox="1"/>
          <p:nvPr/>
        </p:nvSpPr>
        <p:spPr>
          <a:xfrm>
            <a:off x="1043030" y="1613569"/>
            <a:ext cx="175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A6883"/>
                </a:solidFill>
              </a:rPr>
              <a:t>Preprocess data </a:t>
            </a:r>
            <a:endParaRPr lang="en-SA" b="1" dirty="0">
              <a:solidFill>
                <a:srgbClr val="5A6883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7D43B7-AC8A-0B46-8750-B2D9CFF4F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030" y="2046697"/>
            <a:ext cx="9802153" cy="723649"/>
          </a:xfrm>
          <a:prstGeom prst="rect">
            <a:avLst/>
          </a:prstGeom>
        </p:spPr>
      </p:pic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58D87B3-0CB9-5440-9C44-2E2CBEBC8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030" y="2860628"/>
            <a:ext cx="9802153" cy="15880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0B9B8C-E031-4B41-BCBB-9E9D46D35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6518" y="257362"/>
            <a:ext cx="1998133" cy="48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1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88AFD-EF4B-A84D-8B14-C15BAAF1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E7F14FA-91EB-F74F-AD96-A602A020B20B}" type="slidenum">
              <a:rPr lang="en-SA" smtClean="0"/>
              <a:pPr>
                <a:spcAft>
                  <a:spcPts val="600"/>
                </a:spcAft>
              </a:pPr>
              <a:t>7</a:t>
            </a:fld>
            <a:endParaRPr lang="en-SA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E6B2F1-37F7-0D4A-B6D3-BFB2797540F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545492"/>
                </a:solidFill>
              </a:rPr>
              <a:t>Results  </a:t>
            </a:r>
            <a:endParaRPr lang="en-SA" b="1" dirty="0">
              <a:solidFill>
                <a:srgbClr val="545492"/>
              </a:solidFill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2746D20-2F2C-C445-8CE2-BBD3B1CFC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284" y="1798451"/>
            <a:ext cx="3324543" cy="35901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91E780-45CD-4748-9166-05583C427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518" y="257362"/>
            <a:ext cx="1998133" cy="489542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9BC094A-A066-5745-9EAE-EF3EE154D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169" y="1690688"/>
            <a:ext cx="4960180" cy="417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2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88AFD-EF4B-A84D-8B14-C15BAAF1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E7F14FA-91EB-F74F-AD96-A602A020B20B}" type="slidenum">
              <a:rPr lang="en-SA" smtClean="0"/>
              <a:pPr>
                <a:spcAft>
                  <a:spcPts val="600"/>
                </a:spcAft>
              </a:pPr>
              <a:t>8</a:t>
            </a:fld>
            <a:endParaRPr lang="en-SA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E6B2F1-37F7-0D4A-B6D3-BFB2797540F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545492"/>
                </a:solidFill>
              </a:rPr>
              <a:t>Results  </a:t>
            </a:r>
            <a:endParaRPr lang="en-SA" b="1" dirty="0">
              <a:solidFill>
                <a:srgbClr val="545492"/>
              </a:solidFill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B9EC844-4229-F243-8308-4F4612B66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50" y="1466610"/>
            <a:ext cx="6642100" cy="4902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2AFCCE-26E7-9C41-A64C-C981295A2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518" y="257362"/>
            <a:ext cx="1998133" cy="48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5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3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35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37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39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41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43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Rectangle 45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Freeform: Shape 47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69176-85D3-AB42-9C16-F4CBD97C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DE7F14FA-91EB-F74F-AD96-A602A020B20B}" type="slidenum">
              <a:rPr lang="en-US" smtClean="0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86677-5D19-2742-A53A-2F09DC1C9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solidFill>
                  <a:srgbClr val="545492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AA59A7C-3647-7A45-87EF-704E4C7B8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518" y="257362"/>
            <a:ext cx="1998133" cy="48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3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119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Overview </vt:lpstr>
      <vt:lpstr>Data description   </vt:lpstr>
      <vt:lpstr>Code description </vt:lpstr>
      <vt:lpstr>Code description </vt:lpstr>
      <vt:lpstr>Code description </vt:lpstr>
      <vt:lpstr>PowerPoint Presentation</vt:lpstr>
      <vt:lpstr>PowerPoint Presentation</vt:lpstr>
      <vt:lpstr>Thank you 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نوف</dc:creator>
  <cp:lastModifiedBy>نوف</cp:lastModifiedBy>
  <cp:revision>6</cp:revision>
  <dcterms:created xsi:type="dcterms:W3CDTF">2021-09-07T13:26:40Z</dcterms:created>
  <dcterms:modified xsi:type="dcterms:W3CDTF">2021-09-08T20:52:33Z</dcterms:modified>
</cp:coreProperties>
</file>