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320" r:id="rId2"/>
    <p:sldId id="263" r:id="rId3"/>
    <p:sldId id="327" r:id="rId4"/>
    <p:sldId id="261" r:id="rId5"/>
    <p:sldId id="336" r:id="rId6"/>
    <p:sldId id="323" r:id="rId7"/>
    <p:sldId id="332" r:id="rId8"/>
    <p:sldId id="333" r:id="rId9"/>
    <p:sldId id="330" r:id="rId10"/>
    <p:sldId id="331" r:id="rId11"/>
    <p:sldId id="342" r:id="rId12"/>
    <p:sldId id="338" r:id="rId13"/>
    <p:sldId id="293" r:id="rId14"/>
    <p:sldId id="343" r:id="rId15"/>
    <p:sldId id="339" r:id="rId16"/>
    <p:sldId id="340" r:id="rId17"/>
    <p:sldId id="335" r:id="rId18"/>
    <p:sldId id="257" r:id="rId19"/>
    <p:sldId id="259" r:id="rId20"/>
    <p:sldId id="318" r:id="rId21"/>
  </p:sldIdLst>
  <p:sldSz cx="9144000" cy="5143500" type="screen16x9"/>
  <p:notesSz cx="6858000" cy="9144000"/>
  <p:embeddedFontLst>
    <p:embeddedFont>
      <p:font typeface="Karla" pitchFamily="2" charset="0"/>
      <p:regular r:id="rId23"/>
      <p:bold r:id="rId24"/>
      <p:italic r:id="rId25"/>
      <p:boldItalic r:id="rId26"/>
    </p:embeddedFont>
    <p:embeddedFont>
      <p:font typeface="Overpass" panose="020B060402020202020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Questrial" panose="020B0604020202020204" charset="0"/>
      <p:regular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38">
          <p15:clr>
            <a:srgbClr val="9AA0A6"/>
          </p15:clr>
        </p15:guide>
        <p15:guide id="2" pos="5322">
          <p15:clr>
            <a:srgbClr val="9AA0A6"/>
          </p15:clr>
        </p15:guide>
        <p15:guide id="3" orient="horz" pos="1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262399"/>
    <a:srgbClr val="3953C5"/>
    <a:srgbClr val="536DCF"/>
    <a:srgbClr val="F0F5FF"/>
    <a:srgbClr val="F7F7F7"/>
    <a:srgbClr val="FFFFFF"/>
    <a:srgbClr val="E3E9F4"/>
    <a:srgbClr val="7286D6"/>
    <a:srgbClr val="528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585813-1CD5-4B93-95E6-BB999CCE4081}">
  <a:tblStyle styleId="{8A585813-1CD5-4B93-95E6-BB999CCE40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404" autoAdjust="0"/>
  </p:normalViewPr>
  <p:slideViewPr>
    <p:cSldViewPr snapToGrid="0">
      <p:cViewPr varScale="1">
        <p:scale>
          <a:sx n="79" d="100"/>
          <a:sy n="79" d="100"/>
        </p:scale>
        <p:origin x="64" y="376"/>
      </p:cViewPr>
      <p:guideLst>
        <p:guide pos="438"/>
        <p:guide pos="5322"/>
        <p:guide orient="horz" pos="14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e68e6401a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e68e6401a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bbe045960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bbe045960_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bbe045960_6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bbe045960_6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778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9977875e1d_2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9977875e1d_2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9977875e1d_2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9977875e1d_2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391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e68e6401a_5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e68e6401a_5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43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02c5dc170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02c5dc170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cdbe2d4a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cdbe2d4a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70200" y="1221775"/>
            <a:ext cx="4680000" cy="185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91950" y="558150"/>
            <a:ext cx="2613600" cy="6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6439150" y="558162"/>
            <a:ext cx="16197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" name="Google Shape;16;p3"/>
          <p:cNvGrpSpPr/>
          <p:nvPr/>
        </p:nvGrpSpPr>
        <p:grpSpPr>
          <a:xfrm rot="-5400000" flipH="1">
            <a:off x="1279013" y="793675"/>
            <a:ext cx="72975" cy="1219650"/>
            <a:chOff x="7003425" y="480550"/>
            <a:chExt cx="72975" cy="1219650"/>
          </a:xfrm>
        </p:grpSpPr>
        <p:sp>
          <p:nvSpPr>
            <p:cNvPr id="17" name="Google Shape;17;p3"/>
            <p:cNvSpPr/>
            <p:nvPr/>
          </p:nvSpPr>
          <p:spPr>
            <a:xfrm>
              <a:off x="7003425" y="480550"/>
              <a:ext cx="72975" cy="64600"/>
            </a:xfrm>
            <a:custGeom>
              <a:avLst/>
              <a:gdLst/>
              <a:ahLst/>
              <a:cxnLst/>
              <a:rect l="l" t="t" r="r" b="b"/>
              <a:pathLst>
                <a:path w="2919" h="2584" extrusionOk="0">
                  <a:moveTo>
                    <a:pt x="1" y="0"/>
                  </a:moveTo>
                  <a:lnTo>
                    <a:pt x="1430" y="2584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003425" y="625675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1"/>
                  </a:moveTo>
                  <a:lnTo>
                    <a:pt x="1430" y="255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003425" y="770050"/>
              <a:ext cx="72975" cy="63875"/>
            </a:xfrm>
            <a:custGeom>
              <a:avLst/>
              <a:gdLst/>
              <a:ahLst/>
              <a:cxnLst/>
              <a:rect l="l" t="t" r="r" b="b"/>
              <a:pathLst>
                <a:path w="2919" h="2555" extrusionOk="0">
                  <a:moveTo>
                    <a:pt x="1" y="1"/>
                  </a:moveTo>
                  <a:lnTo>
                    <a:pt x="1430" y="255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003425" y="914450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0"/>
                  </a:moveTo>
                  <a:lnTo>
                    <a:pt x="1430" y="2553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003425" y="1058825"/>
              <a:ext cx="72975" cy="63100"/>
            </a:xfrm>
            <a:custGeom>
              <a:avLst/>
              <a:gdLst/>
              <a:ahLst/>
              <a:cxnLst/>
              <a:rect l="l" t="t" r="r" b="b"/>
              <a:pathLst>
                <a:path w="2919" h="2524" extrusionOk="0">
                  <a:moveTo>
                    <a:pt x="1" y="0"/>
                  </a:moveTo>
                  <a:lnTo>
                    <a:pt x="1430" y="2523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003425" y="1203200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0"/>
                  </a:moveTo>
                  <a:lnTo>
                    <a:pt x="1430" y="2554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003425" y="1347575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0"/>
                  </a:moveTo>
                  <a:lnTo>
                    <a:pt x="1430" y="2554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003425" y="1491950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1"/>
                  </a:moveTo>
                  <a:lnTo>
                    <a:pt x="1430" y="255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003425" y="1636325"/>
              <a:ext cx="72975" cy="63875"/>
            </a:xfrm>
            <a:custGeom>
              <a:avLst/>
              <a:gdLst/>
              <a:ahLst/>
              <a:cxnLst/>
              <a:rect l="l" t="t" r="r" b="b"/>
              <a:pathLst>
                <a:path w="2919" h="2555" extrusionOk="0">
                  <a:moveTo>
                    <a:pt x="1" y="1"/>
                  </a:moveTo>
                  <a:lnTo>
                    <a:pt x="1430" y="255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05400" y="1540575"/>
            <a:ext cx="3680700" cy="21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94600" y="533500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rot="-5400000">
            <a:off x="1293325" y="3688388"/>
            <a:ext cx="72975" cy="1219650"/>
            <a:chOff x="7003425" y="480550"/>
            <a:chExt cx="72975" cy="1219650"/>
          </a:xfrm>
        </p:grpSpPr>
        <p:sp>
          <p:nvSpPr>
            <p:cNvPr id="30" name="Google Shape;30;p4"/>
            <p:cNvSpPr/>
            <p:nvPr/>
          </p:nvSpPr>
          <p:spPr>
            <a:xfrm>
              <a:off x="7003425" y="480550"/>
              <a:ext cx="72975" cy="64600"/>
            </a:xfrm>
            <a:custGeom>
              <a:avLst/>
              <a:gdLst/>
              <a:ahLst/>
              <a:cxnLst/>
              <a:rect l="l" t="t" r="r" b="b"/>
              <a:pathLst>
                <a:path w="2919" h="2584" extrusionOk="0">
                  <a:moveTo>
                    <a:pt x="1" y="0"/>
                  </a:moveTo>
                  <a:lnTo>
                    <a:pt x="1430" y="2584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003425" y="625675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1"/>
                  </a:moveTo>
                  <a:lnTo>
                    <a:pt x="1430" y="255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003425" y="770050"/>
              <a:ext cx="72975" cy="63875"/>
            </a:xfrm>
            <a:custGeom>
              <a:avLst/>
              <a:gdLst/>
              <a:ahLst/>
              <a:cxnLst/>
              <a:rect l="l" t="t" r="r" b="b"/>
              <a:pathLst>
                <a:path w="2919" h="2555" extrusionOk="0">
                  <a:moveTo>
                    <a:pt x="1" y="1"/>
                  </a:moveTo>
                  <a:lnTo>
                    <a:pt x="1430" y="255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003425" y="914450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0"/>
                  </a:moveTo>
                  <a:lnTo>
                    <a:pt x="1430" y="2553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003425" y="1058825"/>
              <a:ext cx="72975" cy="63100"/>
            </a:xfrm>
            <a:custGeom>
              <a:avLst/>
              <a:gdLst/>
              <a:ahLst/>
              <a:cxnLst/>
              <a:rect l="l" t="t" r="r" b="b"/>
              <a:pathLst>
                <a:path w="2919" h="2524" extrusionOk="0">
                  <a:moveTo>
                    <a:pt x="1" y="0"/>
                  </a:moveTo>
                  <a:lnTo>
                    <a:pt x="1430" y="2523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003425" y="1203200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0"/>
                  </a:moveTo>
                  <a:lnTo>
                    <a:pt x="1430" y="2554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003425" y="1347575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0"/>
                  </a:moveTo>
                  <a:lnTo>
                    <a:pt x="1430" y="2554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003425" y="1491950"/>
              <a:ext cx="72975" cy="63850"/>
            </a:xfrm>
            <a:custGeom>
              <a:avLst/>
              <a:gdLst/>
              <a:ahLst/>
              <a:cxnLst/>
              <a:rect l="l" t="t" r="r" b="b"/>
              <a:pathLst>
                <a:path w="2919" h="2554" extrusionOk="0">
                  <a:moveTo>
                    <a:pt x="1" y="1"/>
                  </a:moveTo>
                  <a:lnTo>
                    <a:pt x="1430" y="255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003425" y="1636325"/>
              <a:ext cx="72975" cy="63875"/>
            </a:xfrm>
            <a:custGeom>
              <a:avLst/>
              <a:gdLst/>
              <a:ahLst/>
              <a:cxnLst/>
              <a:rect l="l" t="t" r="r" b="b"/>
              <a:pathLst>
                <a:path w="2919" h="2555" extrusionOk="0">
                  <a:moveTo>
                    <a:pt x="1" y="1"/>
                  </a:moveTo>
                  <a:lnTo>
                    <a:pt x="1430" y="255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>
            <a:off x="7572325" y="696025"/>
            <a:ext cx="866325" cy="315400"/>
            <a:chOff x="6008725" y="1231300"/>
            <a:chExt cx="866325" cy="315400"/>
          </a:xfrm>
        </p:grpSpPr>
        <p:sp>
          <p:nvSpPr>
            <p:cNvPr id="40" name="Google Shape;40;p4"/>
            <p:cNvSpPr/>
            <p:nvPr/>
          </p:nvSpPr>
          <p:spPr>
            <a:xfrm>
              <a:off x="6008725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9"/>
                  </a:moveTo>
                  <a:cubicBezTo>
                    <a:pt x="2737" y="2129"/>
                    <a:pt x="2129" y="2737"/>
                    <a:pt x="1369" y="2737"/>
                  </a:cubicBezTo>
                  <a:cubicBezTo>
                    <a:pt x="609" y="2737"/>
                    <a:pt x="1" y="2129"/>
                    <a:pt x="1" y="1369"/>
                  </a:cubicBezTo>
                  <a:cubicBezTo>
                    <a:pt x="1" y="609"/>
                    <a:pt x="609" y="1"/>
                    <a:pt x="1369" y="1"/>
                  </a:cubicBezTo>
                  <a:cubicBezTo>
                    <a:pt x="2129" y="1"/>
                    <a:pt x="2737" y="609"/>
                    <a:pt x="2737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141725" y="1231300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8" y="2737"/>
                  </a:cubicBezTo>
                  <a:cubicBezTo>
                    <a:pt x="608" y="2737"/>
                    <a:pt x="0" y="2129"/>
                    <a:pt x="0" y="1369"/>
                  </a:cubicBezTo>
                  <a:cubicBezTo>
                    <a:pt x="0" y="609"/>
                    <a:pt x="608" y="1"/>
                    <a:pt x="1368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274700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8" y="2737"/>
                  </a:cubicBezTo>
                  <a:cubicBezTo>
                    <a:pt x="608" y="2737"/>
                    <a:pt x="0" y="2129"/>
                    <a:pt x="0" y="1369"/>
                  </a:cubicBezTo>
                  <a:cubicBezTo>
                    <a:pt x="0" y="609"/>
                    <a:pt x="608" y="1"/>
                    <a:pt x="1368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407675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9" y="2737"/>
                  </a:cubicBezTo>
                  <a:cubicBezTo>
                    <a:pt x="609" y="2737"/>
                    <a:pt x="1" y="2129"/>
                    <a:pt x="1" y="1369"/>
                  </a:cubicBezTo>
                  <a:cubicBezTo>
                    <a:pt x="1" y="609"/>
                    <a:pt x="609" y="1"/>
                    <a:pt x="1369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6540650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9"/>
                  </a:moveTo>
                  <a:cubicBezTo>
                    <a:pt x="2737" y="2129"/>
                    <a:pt x="2129" y="2737"/>
                    <a:pt x="1369" y="2737"/>
                  </a:cubicBezTo>
                  <a:cubicBezTo>
                    <a:pt x="609" y="2737"/>
                    <a:pt x="1" y="2129"/>
                    <a:pt x="1" y="1369"/>
                  </a:cubicBezTo>
                  <a:cubicBezTo>
                    <a:pt x="1" y="609"/>
                    <a:pt x="609" y="1"/>
                    <a:pt x="1369" y="1"/>
                  </a:cubicBezTo>
                  <a:cubicBezTo>
                    <a:pt x="2129" y="1"/>
                    <a:pt x="2737" y="609"/>
                    <a:pt x="2737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673650" y="1231300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8" y="2737"/>
                  </a:cubicBezTo>
                  <a:cubicBezTo>
                    <a:pt x="608" y="2737"/>
                    <a:pt x="0" y="2129"/>
                    <a:pt x="0" y="1369"/>
                  </a:cubicBezTo>
                  <a:cubicBezTo>
                    <a:pt x="0" y="609"/>
                    <a:pt x="608" y="1"/>
                    <a:pt x="1368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008725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8"/>
                  </a:moveTo>
                  <a:cubicBezTo>
                    <a:pt x="2737" y="2128"/>
                    <a:pt x="2129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0"/>
                    <a:pt x="1369" y="0"/>
                  </a:cubicBezTo>
                  <a:cubicBezTo>
                    <a:pt x="2129" y="0"/>
                    <a:pt x="2737" y="608"/>
                    <a:pt x="2737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141725" y="13551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0"/>
                    <a:pt x="1368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274700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0"/>
                    <a:pt x="1368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407675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0"/>
                    <a:pt x="1369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540650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8"/>
                  </a:moveTo>
                  <a:cubicBezTo>
                    <a:pt x="2737" y="2128"/>
                    <a:pt x="2129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0"/>
                    <a:pt x="1369" y="0"/>
                  </a:cubicBezTo>
                  <a:cubicBezTo>
                    <a:pt x="2129" y="0"/>
                    <a:pt x="2737" y="608"/>
                    <a:pt x="2737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673650" y="13551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0"/>
                    <a:pt x="1368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008725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8"/>
                  </a:moveTo>
                  <a:cubicBezTo>
                    <a:pt x="2737" y="2128"/>
                    <a:pt x="2129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1"/>
                    <a:pt x="1369" y="1"/>
                  </a:cubicBezTo>
                  <a:cubicBezTo>
                    <a:pt x="2129" y="1"/>
                    <a:pt x="2737" y="608"/>
                    <a:pt x="2737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141725" y="14782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1"/>
                    <a:pt x="1368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274700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1"/>
                    <a:pt x="1368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407675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1"/>
                    <a:pt x="1369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540650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8"/>
                  </a:moveTo>
                  <a:cubicBezTo>
                    <a:pt x="2737" y="2128"/>
                    <a:pt x="2129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1"/>
                    <a:pt x="1369" y="1"/>
                  </a:cubicBezTo>
                  <a:cubicBezTo>
                    <a:pt x="2129" y="1"/>
                    <a:pt x="2737" y="608"/>
                    <a:pt x="2737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806625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8" y="2737"/>
                  </a:cubicBezTo>
                  <a:cubicBezTo>
                    <a:pt x="608" y="2737"/>
                    <a:pt x="0" y="2129"/>
                    <a:pt x="0" y="1369"/>
                  </a:cubicBezTo>
                  <a:cubicBezTo>
                    <a:pt x="0" y="609"/>
                    <a:pt x="608" y="1"/>
                    <a:pt x="1368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806625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0"/>
                    <a:pt x="1368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806625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1"/>
                    <a:pt x="1368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673650" y="14782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1"/>
                    <a:pt x="1368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605400" y="533500"/>
            <a:ext cx="7933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605400" y="1264200"/>
            <a:ext cx="79332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27432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7572325" y="696025"/>
            <a:ext cx="866325" cy="315400"/>
            <a:chOff x="6008725" y="1231300"/>
            <a:chExt cx="866325" cy="315400"/>
          </a:xfrm>
        </p:grpSpPr>
        <p:sp>
          <p:nvSpPr>
            <p:cNvPr id="72" name="Google Shape;72;p7"/>
            <p:cNvSpPr/>
            <p:nvPr/>
          </p:nvSpPr>
          <p:spPr>
            <a:xfrm>
              <a:off x="6008725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9"/>
                  </a:moveTo>
                  <a:cubicBezTo>
                    <a:pt x="2737" y="2129"/>
                    <a:pt x="2129" y="2737"/>
                    <a:pt x="1369" y="2737"/>
                  </a:cubicBezTo>
                  <a:cubicBezTo>
                    <a:pt x="609" y="2737"/>
                    <a:pt x="1" y="2129"/>
                    <a:pt x="1" y="1369"/>
                  </a:cubicBezTo>
                  <a:cubicBezTo>
                    <a:pt x="1" y="609"/>
                    <a:pt x="609" y="1"/>
                    <a:pt x="1369" y="1"/>
                  </a:cubicBezTo>
                  <a:cubicBezTo>
                    <a:pt x="2129" y="1"/>
                    <a:pt x="2737" y="609"/>
                    <a:pt x="2737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141725" y="1231300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8" y="2737"/>
                  </a:cubicBezTo>
                  <a:cubicBezTo>
                    <a:pt x="608" y="2737"/>
                    <a:pt x="0" y="2129"/>
                    <a:pt x="0" y="1369"/>
                  </a:cubicBezTo>
                  <a:cubicBezTo>
                    <a:pt x="0" y="609"/>
                    <a:pt x="608" y="1"/>
                    <a:pt x="1368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6274700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8" y="2737"/>
                  </a:cubicBezTo>
                  <a:cubicBezTo>
                    <a:pt x="608" y="2737"/>
                    <a:pt x="0" y="2129"/>
                    <a:pt x="0" y="1369"/>
                  </a:cubicBezTo>
                  <a:cubicBezTo>
                    <a:pt x="0" y="609"/>
                    <a:pt x="608" y="1"/>
                    <a:pt x="1368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6407675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9" y="2737"/>
                  </a:cubicBezTo>
                  <a:cubicBezTo>
                    <a:pt x="609" y="2737"/>
                    <a:pt x="1" y="2129"/>
                    <a:pt x="1" y="1369"/>
                  </a:cubicBezTo>
                  <a:cubicBezTo>
                    <a:pt x="1" y="609"/>
                    <a:pt x="609" y="1"/>
                    <a:pt x="1369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6540650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9"/>
                  </a:moveTo>
                  <a:cubicBezTo>
                    <a:pt x="2737" y="2129"/>
                    <a:pt x="2129" y="2737"/>
                    <a:pt x="1369" y="2737"/>
                  </a:cubicBezTo>
                  <a:cubicBezTo>
                    <a:pt x="609" y="2737"/>
                    <a:pt x="1" y="2129"/>
                    <a:pt x="1" y="1369"/>
                  </a:cubicBezTo>
                  <a:cubicBezTo>
                    <a:pt x="1" y="609"/>
                    <a:pt x="609" y="1"/>
                    <a:pt x="1369" y="1"/>
                  </a:cubicBezTo>
                  <a:cubicBezTo>
                    <a:pt x="2129" y="1"/>
                    <a:pt x="2737" y="609"/>
                    <a:pt x="2737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6673650" y="1231300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8" y="2737"/>
                  </a:cubicBezTo>
                  <a:cubicBezTo>
                    <a:pt x="608" y="2737"/>
                    <a:pt x="0" y="2129"/>
                    <a:pt x="0" y="1369"/>
                  </a:cubicBezTo>
                  <a:cubicBezTo>
                    <a:pt x="0" y="609"/>
                    <a:pt x="608" y="1"/>
                    <a:pt x="1368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008725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8"/>
                  </a:moveTo>
                  <a:cubicBezTo>
                    <a:pt x="2737" y="2128"/>
                    <a:pt x="2129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0"/>
                    <a:pt x="1369" y="0"/>
                  </a:cubicBezTo>
                  <a:cubicBezTo>
                    <a:pt x="2129" y="0"/>
                    <a:pt x="2737" y="608"/>
                    <a:pt x="2737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141725" y="13551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0"/>
                    <a:pt x="1368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6274700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0"/>
                    <a:pt x="1368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6407675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0"/>
                    <a:pt x="1369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6540650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8"/>
                  </a:moveTo>
                  <a:cubicBezTo>
                    <a:pt x="2737" y="2128"/>
                    <a:pt x="2129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0"/>
                    <a:pt x="1369" y="0"/>
                  </a:cubicBezTo>
                  <a:cubicBezTo>
                    <a:pt x="2129" y="0"/>
                    <a:pt x="2737" y="608"/>
                    <a:pt x="2737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673650" y="13551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0"/>
                    <a:pt x="1368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008725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8"/>
                  </a:moveTo>
                  <a:cubicBezTo>
                    <a:pt x="2737" y="2128"/>
                    <a:pt x="2129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1"/>
                    <a:pt x="1369" y="1"/>
                  </a:cubicBezTo>
                  <a:cubicBezTo>
                    <a:pt x="2129" y="1"/>
                    <a:pt x="2737" y="608"/>
                    <a:pt x="2737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141725" y="14782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1"/>
                    <a:pt x="1368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274700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1"/>
                    <a:pt x="1368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6407675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1"/>
                    <a:pt x="1369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6540650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7" y="1368"/>
                  </a:moveTo>
                  <a:cubicBezTo>
                    <a:pt x="2737" y="2128"/>
                    <a:pt x="2129" y="2736"/>
                    <a:pt x="1369" y="2736"/>
                  </a:cubicBezTo>
                  <a:cubicBezTo>
                    <a:pt x="609" y="2736"/>
                    <a:pt x="1" y="2128"/>
                    <a:pt x="1" y="1368"/>
                  </a:cubicBezTo>
                  <a:cubicBezTo>
                    <a:pt x="1" y="608"/>
                    <a:pt x="609" y="1"/>
                    <a:pt x="1369" y="1"/>
                  </a:cubicBezTo>
                  <a:cubicBezTo>
                    <a:pt x="2129" y="1"/>
                    <a:pt x="2737" y="608"/>
                    <a:pt x="2737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806625" y="123130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9"/>
                  </a:moveTo>
                  <a:cubicBezTo>
                    <a:pt x="2736" y="2129"/>
                    <a:pt x="2128" y="2737"/>
                    <a:pt x="1368" y="2737"/>
                  </a:cubicBezTo>
                  <a:cubicBezTo>
                    <a:pt x="608" y="2737"/>
                    <a:pt x="0" y="2129"/>
                    <a:pt x="0" y="1369"/>
                  </a:cubicBezTo>
                  <a:cubicBezTo>
                    <a:pt x="0" y="609"/>
                    <a:pt x="608" y="1"/>
                    <a:pt x="1368" y="1"/>
                  </a:cubicBezTo>
                  <a:cubicBezTo>
                    <a:pt x="2128" y="1"/>
                    <a:pt x="2736" y="609"/>
                    <a:pt x="2736" y="1369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806625" y="13551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0"/>
                    <a:pt x="1368" y="0"/>
                  </a:cubicBezTo>
                  <a:cubicBezTo>
                    <a:pt x="2128" y="0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806625" y="14782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1"/>
                    <a:pt x="1368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6673650" y="1478275"/>
              <a:ext cx="68400" cy="68425"/>
            </a:xfrm>
            <a:custGeom>
              <a:avLst/>
              <a:gdLst/>
              <a:ahLst/>
              <a:cxnLst/>
              <a:rect l="l" t="t" r="r" b="b"/>
              <a:pathLst>
                <a:path w="2736" h="2737" fill="none" extrusionOk="0">
                  <a:moveTo>
                    <a:pt x="2736" y="1368"/>
                  </a:moveTo>
                  <a:cubicBezTo>
                    <a:pt x="2736" y="2128"/>
                    <a:pt x="2128" y="2736"/>
                    <a:pt x="1368" y="2736"/>
                  </a:cubicBezTo>
                  <a:cubicBezTo>
                    <a:pt x="608" y="2736"/>
                    <a:pt x="0" y="2128"/>
                    <a:pt x="0" y="1368"/>
                  </a:cubicBezTo>
                  <a:cubicBezTo>
                    <a:pt x="0" y="608"/>
                    <a:pt x="608" y="1"/>
                    <a:pt x="1368" y="1"/>
                  </a:cubicBezTo>
                  <a:cubicBezTo>
                    <a:pt x="2128" y="1"/>
                    <a:pt x="2736" y="608"/>
                    <a:pt x="2736" y="1368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CUSTOM_19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522000" y="914500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1466100" y="3480175"/>
            <a:ext cx="62118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None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None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bg>
      <p:bgPr>
        <a:solidFill>
          <a:schemeClr val="lt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/>
          <p:nvPr/>
        </p:nvSpPr>
        <p:spPr>
          <a:xfrm>
            <a:off x="0" y="0"/>
            <a:ext cx="4649445" cy="5143459"/>
          </a:xfrm>
          <a:custGeom>
            <a:avLst/>
            <a:gdLst/>
            <a:ahLst/>
            <a:cxnLst/>
            <a:rect l="l" t="t" r="r" b="b"/>
            <a:pathLst>
              <a:path w="42008" h="41978" extrusionOk="0">
                <a:moveTo>
                  <a:pt x="1" y="1"/>
                </a:moveTo>
                <a:lnTo>
                  <a:pt x="42008" y="1"/>
                </a:lnTo>
                <a:lnTo>
                  <a:pt x="42008" y="41977"/>
                </a:lnTo>
                <a:lnTo>
                  <a:pt x="1" y="419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706688" y="2966275"/>
            <a:ext cx="2808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"/>
          </p:nvPr>
        </p:nvSpPr>
        <p:spPr>
          <a:xfrm>
            <a:off x="1013675" y="822050"/>
            <a:ext cx="3837900" cy="18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3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1">
  <p:cSld name="CUSTOM_1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86275" y="533500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600750" y="1540575"/>
            <a:ext cx="5387700" cy="28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le and two columns 2">
  <p:cSld name="CUSTOM_2_1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>
            <a:spLocks noGrp="1"/>
          </p:cNvSpPr>
          <p:nvPr>
            <p:ph type="title"/>
          </p:nvPr>
        </p:nvSpPr>
        <p:spPr>
          <a:xfrm>
            <a:off x="584500" y="530600"/>
            <a:ext cx="81000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9"/>
          <p:cNvSpPr txBox="1">
            <a:spLocks noGrp="1"/>
          </p:cNvSpPr>
          <p:nvPr>
            <p:ph type="body" idx="1"/>
          </p:nvPr>
        </p:nvSpPr>
        <p:spPr>
          <a:xfrm>
            <a:off x="600350" y="1544250"/>
            <a:ext cx="4627500" cy="34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29"/>
          <p:cNvSpPr txBox="1">
            <a:spLocks noGrp="1"/>
          </p:cNvSpPr>
          <p:nvPr>
            <p:ph type="body" idx="2"/>
          </p:nvPr>
        </p:nvSpPr>
        <p:spPr>
          <a:xfrm>
            <a:off x="4572000" y="1544250"/>
            <a:ext cx="3946200" cy="28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dk2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>
                <a:solidFill>
                  <a:schemeClr val="dk2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533500"/>
            <a:ext cx="81000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3000" b="1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estrial"/>
              <a:buChar char="■"/>
              <a:defRPr sz="1600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8" r:id="rId4"/>
    <p:sldLayoutId id="2147483660" r:id="rId5"/>
    <p:sldLayoutId id="2147483661" r:id="rId6"/>
    <p:sldLayoutId id="2147483662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صورة 413">
            <a:extLst>
              <a:ext uri="{FF2B5EF4-FFF2-40B4-BE49-F238E27FC236}">
                <a16:creationId xmlns:a16="http://schemas.microsoft.com/office/drawing/2014/main" id="{3CAABD9C-B67D-455E-962C-68FB989C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40" y="802181"/>
            <a:ext cx="5513477" cy="4341319"/>
          </a:xfrm>
          <a:prstGeom prst="rect">
            <a:avLst/>
          </a:prstGeom>
        </p:spPr>
      </p:pic>
      <p:sp>
        <p:nvSpPr>
          <p:cNvPr id="7" name="Google Shape;400;p37">
            <a:extLst>
              <a:ext uri="{FF2B5EF4-FFF2-40B4-BE49-F238E27FC236}">
                <a16:creationId xmlns:a16="http://schemas.microsoft.com/office/drawing/2014/main" id="{92FA60B6-1A59-4F8C-8596-B35891B89FA0}"/>
              </a:ext>
            </a:extLst>
          </p:cNvPr>
          <p:cNvSpPr txBox="1">
            <a:spLocks/>
          </p:cNvSpPr>
          <p:nvPr/>
        </p:nvSpPr>
        <p:spPr>
          <a:xfrm>
            <a:off x="255345" y="169787"/>
            <a:ext cx="3500695" cy="1441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Karla"/>
              <a:buNone/>
              <a:defRPr sz="1800" b="0" i="0" u="none" strike="noStrike" cap="none">
                <a:solidFill>
                  <a:srgbClr val="BF9000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/>
            <a:endParaRPr lang="en-US" sz="4000" b="1" dirty="0">
              <a:solidFill>
                <a:srgbClr val="3953C5"/>
              </a:solidFill>
              <a:latin typeface="Overpass" panose="020B0604020202020204" charset="0"/>
            </a:endParaRPr>
          </a:p>
          <a:p>
            <a:pPr marL="0" indent="0"/>
            <a:r>
              <a:rPr lang="en-US" sz="4000" b="1" dirty="0">
                <a:solidFill>
                  <a:srgbClr val="262399"/>
                </a:solidFill>
                <a:latin typeface="Overpass" panose="020B0604020202020204" charset="0"/>
              </a:rPr>
              <a:t>Classification </a:t>
            </a:r>
          </a:p>
          <a:p>
            <a:pPr marL="0" indent="0"/>
            <a:r>
              <a:rPr lang="en-US" sz="4000" b="1" dirty="0">
                <a:solidFill>
                  <a:srgbClr val="262399"/>
                </a:solidFill>
                <a:latin typeface="Overpass" panose="020B0604020202020204" charset="0"/>
              </a:rPr>
              <a:t>Models</a:t>
            </a:r>
            <a:endParaRPr lang="en-US" sz="4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sp>
        <p:nvSpPr>
          <p:cNvPr id="9" name="Google Shape;400;p37">
            <a:extLst>
              <a:ext uri="{FF2B5EF4-FFF2-40B4-BE49-F238E27FC236}">
                <a16:creationId xmlns:a16="http://schemas.microsoft.com/office/drawing/2014/main" id="{05E694D3-0334-457E-8258-EF8614CF64C2}"/>
              </a:ext>
            </a:extLst>
          </p:cNvPr>
          <p:cNvSpPr txBox="1">
            <a:spLocks/>
          </p:cNvSpPr>
          <p:nvPr/>
        </p:nvSpPr>
        <p:spPr>
          <a:xfrm>
            <a:off x="219249" y="3525066"/>
            <a:ext cx="3061932" cy="939806"/>
          </a:xfrm>
          <a:prstGeom prst="round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en-US" sz="2000" b="1" dirty="0">
                <a:solidFill>
                  <a:srgbClr val="E3E9F4"/>
                </a:solidFill>
                <a:latin typeface="Overpass" panose="020B0604020202020204" charset="0"/>
              </a:rPr>
              <a:t>,</a:t>
            </a:r>
            <a:r>
              <a:rPr lang="en-US" sz="2000" b="1" dirty="0">
                <a:solidFill>
                  <a:srgbClr val="262399"/>
                </a:solidFill>
                <a:latin typeface="Overpass" panose="020B0604020202020204" charset="0"/>
              </a:rPr>
              <a:t> </a:t>
            </a:r>
            <a:r>
              <a:rPr lang="en-US" sz="2000" b="1" dirty="0" err="1">
                <a:solidFill>
                  <a:srgbClr val="262399"/>
                </a:solidFill>
                <a:latin typeface="Overpass" panose="020B0604020202020204" charset="0"/>
              </a:rPr>
              <a:t>Abdulmajeed</a:t>
            </a:r>
            <a:r>
              <a:rPr lang="en-US" sz="2000" b="1" dirty="0">
                <a:solidFill>
                  <a:srgbClr val="262399"/>
                </a:solidFill>
                <a:latin typeface="Overpass" panose="020B0604020202020204" charset="0"/>
              </a:rPr>
              <a:t> </a:t>
            </a:r>
            <a:r>
              <a:rPr lang="en-US" sz="2000" b="1" dirty="0" err="1">
                <a:solidFill>
                  <a:srgbClr val="262399"/>
                </a:solidFill>
                <a:latin typeface="Overpass" panose="020B0604020202020204" charset="0"/>
              </a:rPr>
              <a:t>Alnfaie</a:t>
            </a:r>
            <a:r>
              <a:rPr lang="en-US" sz="2000" b="1" dirty="0">
                <a:solidFill>
                  <a:srgbClr val="262399"/>
                </a:solidFill>
                <a:latin typeface="Overpass" panose="020B0604020202020204" charset="0"/>
              </a:rPr>
              <a:t> </a:t>
            </a:r>
          </a:p>
          <a:p>
            <a:pPr marL="0" indent="0" algn="l"/>
            <a:r>
              <a:rPr lang="en-US" sz="2000" b="1" dirty="0">
                <a:solidFill>
                  <a:srgbClr val="E3E9F4"/>
                </a:solidFill>
                <a:latin typeface="Overpass" panose="020B0604020202020204" charset="0"/>
              </a:rPr>
              <a:t>, </a:t>
            </a:r>
            <a:r>
              <a:rPr lang="en-US" sz="2000" b="1" dirty="0">
                <a:solidFill>
                  <a:srgbClr val="262399"/>
                </a:solidFill>
                <a:latin typeface="Overpass" panose="020B0604020202020204" charset="0"/>
              </a:rPr>
              <a:t>Nouf </a:t>
            </a:r>
            <a:r>
              <a:rPr lang="en-US" sz="2000" b="1" dirty="0" err="1">
                <a:solidFill>
                  <a:srgbClr val="262399"/>
                </a:solidFill>
                <a:latin typeface="Overpass" panose="020B0604020202020204" charset="0"/>
              </a:rPr>
              <a:t>Alshabani</a:t>
            </a:r>
            <a:r>
              <a:rPr lang="en-US" sz="2000" b="1" dirty="0">
                <a:solidFill>
                  <a:srgbClr val="262399"/>
                </a:solidFill>
                <a:latin typeface="Overpass" panose="020B0604020202020204" charset="0"/>
              </a:rPr>
              <a:t> </a:t>
            </a:r>
          </a:p>
          <a:p>
            <a:pPr marL="0" indent="0" algn="l"/>
            <a:r>
              <a:rPr lang="en-US" sz="2000" b="1" dirty="0">
                <a:solidFill>
                  <a:srgbClr val="E3E9F4"/>
                </a:solidFill>
                <a:latin typeface="Overpass" panose="020B0604020202020204" charset="0"/>
              </a:rPr>
              <a:t>,</a:t>
            </a:r>
            <a:r>
              <a:rPr lang="en-US" sz="2000" b="1" dirty="0">
                <a:solidFill>
                  <a:srgbClr val="262399"/>
                </a:solidFill>
                <a:latin typeface="Overpass" panose="020B0604020202020204" charset="0"/>
              </a:rPr>
              <a:t> Ahmad Hakami</a:t>
            </a:r>
          </a:p>
        </p:txBody>
      </p:sp>
      <p:pic>
        <p:nvPicPr>
          <p:cNvPr id="11" name="Picture 2" descr="أكاديمية سدايا تعلن معسكر تدريب علوم البيانات 2021م - وظيفة دوت كوم - وظائف  اليوم">
            <a:extLst>
              <a:ext uri="{FF2B5EF4-FFF2-40B4-BE49-F238E27FC236}">
                <a16:creationId xmlns:a16="http://schemas.microsoft.com/office/drawing/2014/main" id="{B3848A68-CFFC-48A2-B62F-C8F77645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973" y="0"/>
            <a:ext cx="1357236" cy="121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" name="مربع نص 414">
            <a:extLst>
              <a:ext uri="{FF2B5EF4-FFF2-40B4-BE49-F238E27FC236}">
                <a16:creationId xmlns:a16="http://schemas.microsoft.com/office/drawing/2014/main" id="{D05127D9-124C-4FE2-A539-C96FCE2F2FD3}"/>
              </a:ext>
            </a:extLst>
          </p:cNvPr>
          <p:cNvSpPr txBox="1"/>
          <p:nvPr/>
        </p:nvSpPr>
        <p:spPr>
          <a:xfrm>
            <a:off x="337120" y="2571750"/>
            <a:ext cx="4088781" cy="578882"/>
          </a:xfrm>
          <a:prstGeom prst="roundRect">
            <a:avLst/>
          </a:prstGeom>
          <a:solidFill>
            <a:srgbClr val="E3E9F4"/>
          </a:solidFill>
          <a:ln>
            <a:solidFill>
              <a:srgbClr val="E3E9F4"/>
            </a:solidFill>
          </a:ln>
        </p:spPr>
        <p:txBody>
          <a:bodyPr wrap="square" rtlCol="1">
            <a:spAutoFit/>
          </a:bodyPr>
          <a:lstStyle/>
          <a:p>
            <a:pPr marL="0" indent="0" algn="ctr"/>
            <a:r>
              <a:rPr lang="en-US" sz="2800" b="1" dirty="0">
                <a:solidFill>
                  <a:srgbClr val="262399"/>
                </a:solidFill>
                <a:latin typeface="Overpass" panose="020B0604020202020204" charset="0"/>
                <a:ea typeface="Arial" panose="020B0604020202020204" pitchFamily="34" charset="0"/>
                <a:cs typeface="Arial" panose="020B0604020202020204" pitchFamily="34" charset="0"/>
              </a:rPr>
              <a:t>Employee Promotion</a:t>
            </a:r>
            <a:endParaRPr lang="ar-SA" sz="2800" dirty="0">
              <a:solidFill>
                <a:srgbClr val="262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8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2CA36547-24C8-4C62-9C14-60B29CA9E6BC}"/>
              </a:ext>
            </a:extLst>
          </p:cNvPr>
          <p:cNvSpPr txBox="1"/>
          <p:nvPr/>
        </p:nvSpPr>
        <p:spPr>
          <a:xfrm>
            <a:off x="5954758" y="2210391"/>
            <a:ext cx="2943920" cy="340519"/>
          </a:xfrm>
          <a:prstGeom prst="roundRect">
            <a:avLst/>
          </a:prstGeom>
          <a:solidFill>
            <a:srgbClr val="3953C5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Overpass" panose="020B0604020202020204" charset="0"/>
              </a:rPr>
              <a:t>Approache</a:t>
            </a:r>
            <a:r>
              <a:rPr lang="en-US" b="1" dirty="0">
                <a:solidFill>
                  <a:schemeClr val="bg1"/>
                </a:solidFill>
                <a:latin typeface="Overpass" panose="020B0604020202020204" charset="0"/>
              </a:rPr>
              <a:t> for Imbalanced Data</a:t>
            </a:r>
            <a:endParaRPr lang="ar-SA" b="1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F8848CC7-21DD-4621-A109-9D583E45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2" y="1535185"/>
            <a:ext cx="5600155" cy="3270039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FC73BD95-21D8-497D-96DD-6BA7A9A47527}"/>
              </a:ext>
            </a:extLst>
          </p:cNvPr>
          <p:cNvSpPr txBox="1"/>
          <p:nvPr/>
        </p:nvSpPr>
        <p:spPr>
          <a:xfrm>
            <a:off x="6073704" y="2814969"/>
            <a:ext cx="2832410" cy="9002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262399"/>
                </a:solidFill>
                <a:latin typeface="Overpass" panose="020B0604020202020204" charset="0"/>
              </a:rPr>
              <a:t>Resampling Technique: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3953C5"/>
                </a:solidFill>
                <a:latin typeface="Overpass" panose="020B0604020202020204" charset="0"/>
              </a:rPr>
              <a:t>Random Over-Sampling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12EDFE5A-61C5-4C89-B3C2-984E7A50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26" y="3343086"/>
            <a:ext cx="319668" cy="311472"/>
          </a:xfrm>
          <a:prstGeom prst="rect">
            <a:avLst/>
          </a:prstGeom>
        </p:spPr>
      </p:pic>
      <p:sp>
        <p:nvSpPr>
          <p:cNvPr id="20" name="مربع نص 19">
            <a:extLst>
              <a:ext uri="{FF2B5EF4-FFF2-40B4-BE49-F238E27FC236}">
                <a16:creationId xmlns:a16="http://schemas.microsoft.com/office/drawing/2014/main" id="{DAC8BEB8-4044-4375-B538-1B6636D5BE16}"/>
              </a:ext>
            </a:extLst>
          </p:cNvPr>
          <p:cNvSpPr txBox="1"/>
          <p:nvPr/>
        </p:nvSpPr>
        <p:spPr>
          <a:xfrm>
            <a:off x="1828796" y="1328480"/>
            <a:ext cx="3434576" cy="306467"/>
          </a:xfrm>
          <a:prstGeom prst="round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262399"/>
                </a:solidFill>
                <a:latin typeface="Karla" pitchFamily="2" charset="0"/>
              </a:rPr>
              <a:t>Promoted 0 </a:t>
            </a:r>
            <a:r>
              <a:rPr lang="en-US" sz="1200" b="1" dirty="0" err="1">
                <a:solidFill>
                  <a:srgbClr val="262399"/>
                </a:solidFill>
                <a:latin typeface="Karla" pitchFamily="2" charset="0"/>
              </a:rPr>
              <a:t>v.s</a:t>
            </a:r>
            <a:r>
              <a:rPr lang="en-US" sz="1200" b="1" dirty="0">
                <a:solidFill>
                  <a:srgbClr val="262399"/>
                </a:solidFill>
                <a:latin typeface="Karla" pitchFamily="2" charset="0"/>
              </a:rPr>
              <a:t> Promoted 1</a:t>
            </a:r>
            <a:endParaRPr lang="ar-SA" sz="1200" b="1" dirty="0">
              <a:solidFill>
                <a:srgbClr val="262399"/>
              </a:solidFill>
              <a:latin typeface="Karla" pitchFamily="2" charset="0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69A5A16F-5B46-496B-89F2-138F185C0A26}"/>
              </a:ext>
            </a:extLst>
          </p:cNvPr>
          <p:cNvSpPr txBox="1"/>
          <p:nvPr/>
        </p:nvSpPr>
        <p:spPr>
          <a:xfrm>
            <a:off x="285528" y="411873"/>
            <a:ext cx="5483882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rgbClr val="3953C5"/>
                </a:solidFill>
                <a:latin typeface="Overpass" panose="020B0604020202020204" charset="0"/>
              </a:rPr>
              <a:t>Data  Imbalance</a:t>
            </a:r>
            <a:endParaRPr lang="ar-SA" sz="4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B04634DF-A433-46D6-9F38-77205485D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538848" y="4619396"/>
            <a:ext cx="3291839" cy="147194"/>
          </a:xfrm>
          <a:prstGeom prst="rect">
            <a:avLst/>
          </a:prstGeom>
        </p:spPr>
      </p:pic>
      <p:sp>
        <p:nvSpPr>
          <p:cNvPr id="2" name="مربع نص 1">
            <a:extLst>
              <a:ext uri="{FF2B5EF4-FFF2-40B4-BE49-F238E27FC236}">
                <a16:creationId xmlns:a16="http://schemas.microsoft.com/office/drawing/2014/main" id="{B68758A8-5FA0-4D82-9CB1-DEDF8A878A82}"/>
              </a:ext>
            </a:extLst>
          </p:cNvPr>
          <p:cNvSpPr txBox="1"/>
          <p:nvPr/>
        </p:nvSpPr>
        <p:spPr>
          <a:xfrm>
            <a:off x="4401731" y="4636854"/>
            <a:ext cx="5391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dirty="0"/>
              <a:t>1</a:t>
            </a:r>
            <a:endParaRPr lang="ar-SA" sz="1000" dirty="0"/>
          </a:p>
        </p:txBody>
      </p:sp>
    </p:spTree>
    <p:extLst>
      <p:ext uri="{BB962C8B-B14F-4D97-AF65-F5344CB8AC3E}">
        <p14:creationId xmlns:p14="http://schemas.microsoft.com/office/powerpoint/2010/main" val="30380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625C32F5-9069-4EBB-A3AE-E360F7AE770C}"/>
              </a:ext>
            </a:extLst>
          </p:cNvPr>
          <p:cNvSpPr txBox="1"/>
          <p:nvPr/>
        </p:nvSpPr>
        <p:spPr>
          <a:xfrm>
            <a:off x="5470230" y="1209277"/>
            <a:ext cx="2091236" cy="408623"/>
          </a:xfrm>
          <a:prstGeom prst="roundRect">
            <a:avLst/>
          </a:prstGeom>
          <a:solidFill>
            <a:srgbClr val="E3E9F4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solidFill>
                  <a:srgbClr val="262399"/>
                </a:solidFill>
                <a:latin typeface="Overpass" panose="020B0604020202020204" charset="0"/>
              </a:rPr>
              <a:t>Testing Scores</a:t>
            </a:r>
            <a:endParaRPr lang="ar-SA" sz="1800" dirty="0">
              <a:solidFill>
                <a:srgbClr val="262399"/>
              </a:solidFill>
              <a:latin typeface="Overpass" panose="020B0604020202020204" charset="0"/>
            </a:endParaRPr>
          </a:p>
        </p:txBody>
      </p:sp>
      <p:graphicFrame>
        <p:nvGraphicFramePr>
          <p:cNvPr id="9" name="جدول 7">
            <a:extLst>
              <a:ext uri="{FF2B5EF4-FFF2-40B4-BE49-F238E27FC236}">
                <a16:creationId xmlns:a16="http://schemas.microsoft.com/office/drawing/2014/main" id="{CAB414CC-FBFF-4E90-8304-C6A2E8D3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8640"/>
              </p:ext>
            </p:extLst>
          </p:nvPr>
        </p:nvGraphicFramePr>
        <p:xfrm>
          <a:off x="5470230" y="1835767"/>
          <a:ext cx="2193868" cy="1327252"/>
        </p:xfrm>
        <a:graphic>
          <a:graphicData uri="http://schemas.openxmlformats.org/drawingml/2006/table">
            <a:tbl>
              <a:tblPr rtl="1" firstRow="1" bandRow="1">
                <a:tableStyleId>{8A585813-1CD5-4B93-95E6-BB999CCE4081}</a:tableStyleId>
              </a:tblPr>
              <a:tblGrid>
                <a:gridCol w="719665">
                  <a:extLst>
                    <a:ext uri="{9D8B030D-6E8A-4147-A177-3AD203B41FA5}">
                      <a16:colId xmlns:a16="http://schemas.microsoft.com/office/drawing/2014/main" val="1824058259"/>
                    </a:ext>
                  </a:extLst>
                </a:gridCol>
                <a:gridCol w="234588">
                  <a:extLst>
                    <a:ext uri="{9D8B030D-6E8A-4147-A177-3AD203B41FA5}">
                      <a16:colId xmlns:a16="http://schemas.microsoft.com/office/drawing/2014/main" val="3925465710"/>
                    </a:ext>
                  </a:extLst>
                </a:gridCol>
                <a:gridCol w="1239615">
                  <a:extLst>
                    <a:ext uri="{9D8B030D-6E8A-4147-A177-3AD203B41FA5}">
                      <a16:colId xmlns:a16="http://schemas.microsoft.com/office/drawing/2014/main" val="2967388366"/>
                    </a:ext>
                  </a:extLst>
                </a:gridCol>
              </a:tblGrid>
              <a:tr h="331813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68.08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Accuracy 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638350"/>
                  </a:ext>
                </a:extLst>
              </a:tr>
              <a:tr h="331813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15.20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Precision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53081"/>
                  </a:ext>
                </a:extLst>
              </a:tr>
              <a:tr h="331813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62.33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Recall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838013"/>
                  </a:ext>
                </a:extLst>
              </a:tr>
              <a:tr h="331813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24.44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F-1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036443"/>
                  </a:ext>
                </a:extLst>
              </a:tr>
            </a:tbl>
          </a:graphicData>
        </a:graphic>
      </p:graphicFrame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7D2097A-5218-4E5F-B73E-F059B8275695}"/>
              </a:ext>
            </a:extLst>
          </p:cNvPr>
          <p:cNvSpPr txBox="1"/>
          <p:nvPr/>
        </p:nvSpPr>
        <p:spPr>
          <a:xfrm>
            <a:off x="109933" y="31063"/>
            <a:ext cx="892413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rgbClr val="3953C5"/>
                </a:solidFill>
                <a:latin typeface="Overpass" panose="020B0604020202020204" charset="0"/>
              </a:rPr>
              <a:t>Logistic Regression()</a:t>
            </a:r>
            <a:endParaRPr lang="ar-SA" sz="4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E6DCAED4-3AE8-4802-BFA1-626672A34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718" y1="56579" x2="48718" y2="56579"/>
                        <a14:foregroundMark x1="48718" y1="59211" x2="47436" y2="57895"/>
                        <a14:foregroundMark x1="66667" y1="40789" x2="38462" y2="63158"/>
                        <a14:foregroundMark x1="38462" y1="63158" x2="29487" y2="55263"/>
                        <a14:foregroundMark x1="66667" y1="40789" x2="44872" y2="69737"/>
                        <a14:foregroundMark x1="44872" y1="69737" x2="26923" y2="55263"/>
                        <a14:foregroundMark x1="29487" y1="59211" x2="38462" y2="64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9924" y="2362113"/>
            <a:ext cx="430306" cy="419273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5FB21748-00D9-4953-A8A5-6F3CE2AE9EFC}"/>
              </a:ext>
            </a:extLst>
          </p:cNvPr>
          <p:cNvSpPr txBox="1"/>
          <p:nvPr/>
        </p:nvSpPr>
        <p:spPr>
          <a:xfrm>
            <a:off x="4374892" y="3443529"/>
            <a:ext cx="438454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Karla" pitchFamily="2" charset="0"/>
              </a:rPr>
              <a:t>                   precision    recall       f1      support </a:t>
            </a:r>
          </a:p>
          <a:p>
            <a:r>
              <a:rPr lang="en-US" dirty="0">
                <a:latin typeface="Karla" pitchFamily="2" charset="0"/>
              </a:rPr>
              <a:t>            0            0.95      0.69      0.80        1054</a:t>
            </a:r>
          </a:p>
          <a:p>
            <a:r>
              <a:rPr lang="en-US" dirty="0">
                <a:latin typeface="Karla" pitchFamily="2" charset="0"/>
              </a:rPr>
              <a:t>             1            0.15       0.62      0.24         908</a:t>
            </a:r>
          </a:p>
          <a:p>
            <a:r>
              <a:rPr lang="en-US" dirty="0">
                <a:latin typeface="Karla" pitchFamily="2" charset="0"/>
              </a:rPr>
              <a:t>accuracy                                      0.68      10962</a:t>
            </a:r>
          </a:p>
          <a:p>
            <a:r>
              <a:rPr lang="en-US" dirty="0">
                <a:latin typeface="Karla" pitchFamily="2" charset="0"/>
              </a:rPr>
              <a:t>macro avg       0.55      0.65      0.52       10962</a:t>
            </a:r>
          </a:p>
          <a:p>
            <a:r>
              <a:rPr lang="en-US" dirty="0">
                <a:latin typeface="Karla" pitchFamily="2" charset="0"/>
              </a:rPr>
              <a:t>weighted avg  0.89      0.68      0.75       10962</a:t>
            </a:r>
            <a:endParaRPr lang="ar-SA" dirty="0">
              <a:latin typeface="Karla" pitchFamily="2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DA38B85-FFBB-431A-9E04-38FA7950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02" y="905087"/>
            <a:ext cx="3905498" cy="29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334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B453DABA-6E1A-46A4-8159-5A7F1D1139BB}"/>
              </a:ext>
            </a:extLst>
          </p:cNvPr>
          <p:cNvSpPr txBox="1"/>
          <p:nvPr/>
        </p:nvSpPr>
        <p:spPr>
          <a:xfrm>
            <a:off x="953144" y="123986"/>
            <a:ext cx="5469767" cy="124316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400" b="1" dirty="0">
                <a:solidFill>
                  <a:srgbClr val="536DCF"/>
                </a:solidFill>
                <a:latin typeface="Karla" pitchFamily="2" charset="0"/>
              </a:rPr>
              <a:t>Feature importance</a:t>
            </a:r>
          </a:p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rgbClr val="262399"/>
                </a:solidFill>
                <a:latin typeface="Karla" pitchFamily="2" charset="0"/>
              </a:rPr>
              <a:t>for random forest</a:t>
            </a:r>
            <a:endParaRPr lang="ar-SA" sz="1800" b="1" dirty="0">
              <a:solidFill>
                <a:srgbClr val="262399"/>
              </a:solidFill>
              <a:latin typeface="Karla" pitchFamily="2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A92C3C0-2BAC-4D3F-9D8C-BE2754173ABB}"/>
              </a:ext>
            </a:extLst>
          </p:cNvPr>
          <p:cNvSpPr txBox="1"/>
          <p:nvPr/>
        </p:nvSpPr>
        <p:spPr>
          <a:xfrm>
            <a:off x="6172877" y="3032978"/>
            <a:ext cx="397531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rgbClr val="262399"/>
                </a:solidFill>
                <a:latin typeface="Karla" pitchFamily="2" charset="0"/>
              </a:rPr>
              <a:t>- </a:t>
            </a:r>
            <a:r>
              <a:rPr lang="en-US" sz="2000" dirty="0" err="1">
                <a:solidFill>
                  <a:srgbClr val="536DCF"/>
                </a:solidFill>
                <a:latin typeface="Karla" pitchFamily="2" charset="0"/>
              </a:rPr>
              <a:t>Education_N</a:t>
            </a:r>
            <a:r>
              <a:rPr lang="en-US" sz="2000" dirty="0">
                <a:solidFill>
                  <a:srgbClr val="536DCF"/>
                </a:solidFill>
                <a:latin typeface="Karla" pitchFamily="2" charset="0"/>
              </a:rPr>
              <a:t> </a:t>
            </a:r>
          </a:p>
          <a:p>
            <a:r>
              <a:rPr lang="en-US" sz="2000" dirty="0">
                <a:solidFill>
                  <a:srgbClr val="262399"/>
                </a:solidFill>
                <a:latin typeface="Karla" pitchFamily="2" charset="0"/>
              </a:rPr>
              <a:t>- </a:t>
            </a:r>
            <a:r>
              <a:rPr lang="en-US" sz="2000" dirty="0" err="1">
                <a:solidFill>
                  <a:srgbClr val="536DCF"/>
                </a:solidFill>
                <a:latin typeface="Karla" pitchFamily="2" charset="0"/>
              </a:rPr>
              <a:t>Gender_N</a:t>
            </a:r>
            <a:endParaRPr lang="en-US" sz="2000" dirty="0">
              <a:solidFill>
                <a:srgbClr val="536DCF"/>
              </a:solidFill>
              <a:latin typeface="Karla" pitchFamily="2" charset="0"/>
            </a:endParaRPr>
          </a:p>
          <a:p>
            <a:r>
              <a:rPr lang="en-US" sz="2000" dirty="0">
                <a:solidFill>
                  <a:srgbClr val="262399"/>
                </a:solidFill>
                <a:latin typeface="Karla" pitchFamily="2" charset="0"/>
              </a:rPr>
              <a:t>- </a:t>
            </a:r>
            <a:r>
              <a:rPr lang="en-US" sz="2000" dirty="0" err="1">
                <a:solidFill>
                  <a:srgbClr val="536DCF"/>
                </a:solidFill>
                <a:latin typeface="Karla" pitchFamily="2" charset="0"/>
              </a:rPr>
              <a:t>Awards_won</a:t>
            </a:r>
            <a:endParaRPr lang="en-US" sz="2000" dirty="0">
              <a:solidFill>
                <a:srgbClr val="536DCF"/>
              </a:solidFill>
              <a:latin typeface="Karla" pitchFamily="2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92B23442-AB90-4E42-92F3-F6A6B7033F4D}"/>
              </a:ext>
            </a:extLst>
          </p:cNvPr>
          <p:cNvSpPr txBox="1"/>
          <p:nvPr/>
        </p:nvSpPr>
        <p:spPr>
          <a:xfrm>
            <a:off x="6172877" y="2185286"/>
            <a:ext cx="2473937" cy="374571"/>
          </a:xfrm>
          <a:prstGeom prst="roundRect">
            <a:avLst/>
          </a:prstGeom>
          <a:solidFill>
            <a:srgbClr val="3953C5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Karla" pitchFamily="2" charset="0"/>
              </a:rPr>
              <a:t>low Feature importance</a:t>
            </a:r>
            <a:endParaRPr lang="ar-SA" sz="1600" dirty="0">
              <a:solidFill>
                <a:schemeClr val="bg1"/>
              </a:solidFill>
              <a:latin typeface="Karla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66F22-24C4-4ECD-A222-11A6DF05F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23"/>
                    </a14:imgEffect>
                    <a14:imgEffect>
                      <a14:saturation sat="2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09" y="1545225"/>
            <a:ext cx="3975316" cy="339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6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جدول 6">
            <a:extLst>
              <a:ext uri="{FF2B5EF4-FFF2-40B4-BE49-F238E27FC236}">
                <a16:creationId xmlns:a16="http://schemas.microsoft.com/office/drawing/2014/main" id="{0A093CD8-70A7-49B5-9C12-8C5AE8A8B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4510"/>
              </p:ext>
            </p:extLst>
          </p:nvPr>
        </p:nvGraphicFramePr>
        <p:xfrm>
          <a:off x="334539" y="1557652"/>
          <a:ext cx="5887843" cy="3323922"/>
        </p:xfrm>
        <a:graphic>
          <a:graphicData uri="http://schemas.openxmlformats.org/drawingml/2006/table">
            <a:tbl>
              <a:tblPr rtl="1" firstRow="1" bandRow="1">
                <a:tableStyleId>{8A585813-1CD5-4B93-95E6-BB999CCE4081}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734364072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369508399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3744794615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4030111721"/>
                    </a:ext>
                  </a:extLst>
                </a:gridCol>
                <a:gridCol w="976671">
                  <a:extLst>
                    <a:ext uri="{9D8B030D-6E8A-4147-A177-3AD203B41FA5}">
                      <a16:colId xmlns:a16="http://schemas.microsoft.com/office/drawing/2014/main" val="83498647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4156995354"/>
                    </a:ext>
                  </a:extLst>
                </a:gridCol>
              </a:tblGrid>
              <a:tr h="397842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1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F-1</a:t>
                      </a:r>
                      <a:endParaRPr lang="ar-SA" sz="11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1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Recall</a:t>
                      </a:r>
                      <a:endParaRPr lang="ar-SA" sz="11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1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Precision </a:t>
                      </a:r>
                      <a:endParaRPr lang="ar-SA" sz="11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1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Accuracy </a:t>
                      </a:r>
                      <a:endParaRPr lang="ar-SA" sz="11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1" algn="l" rtl="0"/>
                      <a:r>
                        <a:rPr lang="en-US" sz="2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 Classifier</a:t>
                      </a:r>
                      <a:endParaRPr lang="ar-SA" sz="2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ctr" rtl="0"/>
                      <a:endParaRPr lang="ar-SA" sz="1200" dirty="0">
                        <a:latin typeface="Overpass" panose="020B060402020202020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366095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18.29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46.72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11.37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65.31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KNN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47275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18.34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45.53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11.48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64.92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KNN</a:t>
                      </a:r>
                      <a:endParaRPr lang="ar-SA" sz="16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24964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20.96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58.89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12.74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Logistic Regression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74713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21.51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58.10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13.20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63.31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1"/>
                      <a:endParaRPr lang="ar-SA" sz="16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43043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60.39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12.75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Random Forest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85654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21.54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59.75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1" algn="ctr" rtl="0"/>
                      <a:endParaRPr lang="ar-SA" sz="16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0102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20.23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71.87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11.77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52.91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 err="1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XGBoost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67821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20.38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68.90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11.96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53.48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1" algn="ctr" rtl="0"/>
                      <a:r>
                        <a:rPr lang="en-US" sz="1200" b="1" dirty="0" err="1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XGBoost</a:t>
                      </a:r>
                      <a:endParaRPr lang="ar-SA" sz="12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36738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20.18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51.77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12.53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65.96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LGBM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61932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13.23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66.33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1" algn="ctr" rtl="0"/>
                      <a:endParaRPr lang="ar-SA" sz="12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14913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17.14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9.52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85.56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92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Stacking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98654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18.53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32.74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75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1" algn="ctr" rtl="0"/>
                      <a:endParaRPr lang="ar-SA" sz="12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4346"/>
                  </a:ext>
                </a:extLst>
              </a:tr>
            </a:tbl>
          </a:graphicData>
        </a:graphic>
      </p:graphicFrame>
      <p:sp>
        <p:nvSpPr>
          <p:cNvPr id="8" name="مربع نص 7">
            <a:extLst>
              <a:ext uri="{FF2B5EF4-FFF2-40B4-BE49-F238E27FC236}">
                <a16:creationId xmlns:a16="http://schemas.microsoft.com/office/drawing/2014/main" id="{E220CFFA-B32E-4FC4-9793-CE3E392EFE27}"/>
              </a:ext>
            </a:extLst>
          </p:cNvPr>
          <p:cNvSpPr txBox="1"/>
          <p:nvPr/>
        </p:nvSpPr>
        <p:spPr>
          <a:xfrm>
            <a:off x="245330" y="529556"/>
            <a:ext cx="4096215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rgbClr val="3953C5"/>
                </a:solidFill>
                <a:latin typeface="Overpass" panose="020B0604020202020204" charset="0"/>
              </a:rPr>
              <a:t>Experiments</a:t>
            </a:r>
            <a:endParaRPr lang="ar-SA" sz="4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9012CEC9-FC64-4F7E-8B41-443F98934259}"/>
              </a:ext>
            </a:extLst>
          </p:cNvPr>
          <p:cNvSpPr/>
          <p:nvPr/>
        </p:nvSpPr>
        <p:spPr>
          <a:xfrm>
            <a:off x="6323076" y="2481276"/>
            <a:ext cx="2672365" cy="473254"/>
          </a:xfrm>
          <a:prstGeom prst="roundRect">
            <a:avLst/>
          </a:prstGeom>
          <a:solidFill>
            <a:srgbClr val="E3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7286D6"/>
                </a:solidFill>
                <a:latin typeface="Overpass" panose="020B0604020202020204" charset="0"/>
              </a:rPr>
              <a:t>60% train,  20% Validation  20% test</a:t>
            </a:r>
            <a:endParaRPr lang="ar-SA" dirty="0">
              <a:solidFill>
                <a:srgbClr val="7286D6"/>
              </a:solidFill>
              <a:latin typeface="Overpass" panose="020B060402020202020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E71D058-6816-4F12-B9B0-427EED8241D4}"/>
              </a:ext>
            </a:extLst>
          </p:cNvPr>
          <p:cNvSpPr txBox="1"/>
          <p:nvPr/>
        </p:nvSpPr>
        <p:spPr>
          <a:xfrm>
            <a:off x="7030673" y="2056266"/>
            <a:ext cx="13099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b="1" dirty="0">
                <a:solidFill>
                  <a:srgbClr val="3953C5"/>
                </a:solidFill>
                <a:latin typeface="Overpass" panose="020B0604020202020204" charset="0"/>
              </a:rPr>
              <a:t>Split  Data</a:t>
            </a:r>
            <a:endParaRPr lang="ar-SA" sz="1800" b="1" dirty="0">
              <a:solidFill>
                <a:srgbClr val="3953C5"/>
              </a:solidFill>
            </a:endParaRPr>
          </a:p>
        </p:txBody>
      </p: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2DCEDA68-F08E-4FF7-B5B9-9991B6C0C399}"/>
              </a:ext>
            </a:extLst>
          </p:cNvPr>
          <p:cNvSpPr/>
          <p:nvPr/>
        </p:nvSpPr>
        <p:spPr>
          <a:xfrm>
            <a:off x="6561859" y="3859456"/>
            <a:ext cx="2247602" cy="369332"/>
          </a:xfrm>
          <a:prstGeom prst="roundRect">
            <a:avLst/>
          </a:prstGeom>
          <a:solidFill>
            <a:srgbClr val="E3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7286D6"/>
                </a:solidFill>
                <a:latin typeface="Overpass" panose="020B0604020202020204" charset="0"/>
              </a:rPr>
              <a:t>Random Over-Sampling</a:t>
            </a:r>
            <a:endParaRPr lang="ar-SA" dirty="0">
              <a:solidFill>
                <a:srgbClr val="7286D6"/>
              </a:solidFill>
              <a:latin typeface="Overpass" panose="020B060402020202020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5166CC14-BE9A-4986-A2A0-DACC2F144313}"/>
              </a:ext>
            </a:extLst>
          </p:cNvPr>
          <p:cNvSpPr txBox="1"/>
          <p:nvPr/>
        </p:nvSpPr>
        <p:spPr>
          <a:xfrm>
            <a:off x="6423104" y="3386202"/>
            <a:ext cx="27208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solidFill>
                  <a:srgbClr val="3953C5"/>
                </a:solidFill>
                <a:latin typeface="Overpass" panose="020B0604020202020204" charset="0"/>
              </a:rPr>
              <a:t>Resampling Technique</a:t>
            </a:r>
            <a:endParaRPr lang="ar-SA" sz="1800" b="1" dirty="0">
              <a:solidFill>
                <a:srgbClr val="3953C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جدول 6">
            <a:extLst>
              <a:ext uri="{FF2B5EF4-FFF2-40B4-BE49-F238E27FC236}">
                <a16:creationId xmlns:a16="http://schemas.microsoft.com/office/drawing/2014/main" id="{0A093CD8-70A7-49B5-9C12-8C5AE8A8B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54089"/>
              </p:ext>
            </p:extLst>
          </p:nvPr>
        </p:nvGraphicFramePr>
        <p:xfrm>
          <a:off x="334539" y="1557652"/>
          <a:ext cx="5887843" cy="3323922"/>
        </p:xfrm>
        <a:graphic>
          <a:graphicData uri="http://schemas.openxmlformats.org/drawingml/2006/table">
            <a:tbl>
              <a:tblPr rtl="1" firstRow="1" bandRow="1">
                <a:tableStyleId>{8A585813-1CD5-4B93-95E6-BB999CCE4081}</a:tableStyleId>
              </a:tblPr>
              <a:tblGrid>
                <a:gridCol w="876626">
                  <a:extLst>
                    <a:ext uri="{9D8B030D-6E8A-4147-A177-3AD203B41FA5}">
                      <a16:colId xmlns:a16="http://schemas.microsoft.com/office/drawing/2014/main" val="3734364072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1369508399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3744794615"/>
                    </a:ext>
                  </a:extLst>
                </a:gridCol>
                <a:gridCol w="876626">
                  <a:extLst>
                    <a:ext uri="{9D8B030D-6E8A-4147-A177-3AD203B41FA5}">
                      <a16:colId xmlns:a16="http://schemas.microsoft.com/office/drawing/2014/main" val="4030111721"/>
                    </a:ext>
                  </a:extLst>
                </a:gridCol>
                <a:gridCol w="976671">
                  <a:extLst>
                    <a:ext uri="{9D8B030D-6E8A-4147-A177-3AD203B41FA5}">
                      <a16:colId xmlns:a16="http://schemas.microsoft.com/office/drawing/2014/main" val="83498647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4156995354"/>
                    </a:ext>
                  </a:extLst>
                </a:gridCol>
              </a:tblGrid>
              <a:tr h="397842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1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F-1</a:t>
                      </a:r>
                      <a:endParaRPr lang="ar-SA" sz="11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1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Recall</a:t>
                      </a:r>
                      <a:endParaRPr lang="ar-SA" sz="11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1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Precision </a:t>
                      </a:r>
                      <a:endParaRPr lang="ar-SA" sz="11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1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Accuracy </a:t>
                      </a:r>
                      <a:endParaRPr lang="ar-SA" sz="11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1" algn="l" rtl="0"/>
                      <a:r>
                        <a:rPr lang="en-US" sz="2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 Classifier</a:t>
                      </a:r>
                      <a:endParaRPr lang="ar-SA" sz="2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1" algn="ctr" rtl="0"/>
                      <a:endParaRPr lang="ar-SA" sz="1200" dirty="0">
                        <a:latin typeface="Overpass" panose="020B060402020202020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366095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18.29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46.72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11.37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65.31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KNN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847275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18.34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45.53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11.48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64.92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1"/>
                      <a:r>
                        <a:rPr lang="en-US" sz="1600" b="1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KNN</a:t>
                      </a:r>
                      <a:endParaRPr lang="ar-SA" sz="16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24964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20.96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58.89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12.74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Logistic Regression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74713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21.51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58.10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13.20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63.31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1"/>
                      <a:endParaRPr lang="ar-SA" sz="16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43043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21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60.39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12.75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Random Forest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85654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21.54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59.75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1" algn="ctr" rtl="0"/>
                      <a:endParaRPr lang="ar-SA" sz="16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0102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20.23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71.87</a:t>
                      </a:r>
                      <a:endParaRPr lang="ar-SA" sz="1000" dirty="0">
                        <a:solidFill>
                          <a:schemeClr val="bg1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11.77</a:t>
                      </a:r>
                      <a:endParaRPr lang="ar-SA" sz="1000" dirty="0">
                        <a:solidFill>
                          <a:schemeClr val="bg1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52.91</a:t>
                      </a:r>
                      <a:endParaRPr lang="ar-SA" sz="1000" dirty="0">
                        <a:solidFill>
                          <a:schemeClr val="bg1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chemeClr val="bg1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 err="1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XGBoost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67821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20.38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68.90</a:t>
                      </a:r>
                      <a:endParaRPr lang="ar-SA" sz="1000" dirty="0">
                        <a:solidFill>
                          <a:schemeClr val="bg1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11.96</a:t>
                      </a:r>
                      <a:endParaRPr lang="ar-SA" sz="1000" dirty="0">
                        <a:solidFill>
                          <a:schemeClr val="bg1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53.48</a:t>
                      </a:r>
                      <a:endParaRPr lang="ar-SA" sz="1000" dirty="0">
                        <a:solidFill>
                          <a:schemeClr val="bg1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chemeClr val="bg1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chemeClr val="bg1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53C5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1" algn="ctr" rtl="0"/>
                      <a:r>
                        <a:rPr lang="en-US" sz="1200" b="1" dirty="0" err="1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XGBoost</a:t>
                      </a:r>
                      <a:endParaRPr lang="ar-SA" sz="12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36738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20.18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51.77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12.53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65.96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LGBM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61932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52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13.23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66.33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1" algn="ctr" rtl="0"/>
                      <a:endParaRPr lang="ar-SA" sz="12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3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14913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17.14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9.52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85.56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92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Validation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9F4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1" algn="ctr" rtl="0"/>
                      <a:r>
                        <a:rPr lang="en-US" sz="1000" b="1" dirty="0">
                          <a:solidFill>
                            <a:srgbClr val="3953C5"/>
                          </a:solidFill>
                          <a:latin typeface="Overpass" panose="020B0604020202020204" charset="0"/>
                        </a:rPr>
                        <a:t>Stacking</a:t>
                      </a:r>
                      <a:endParaRPr lang="ar-SA" sz="1000" b="1" dirty="0">
                        <a:solidFill>
                          <a:srgbClr val="3953C5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98654"/>
                  </a:ext>
                </a:extLst>
              </a:tr>
              <a:tr h="238705"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18.53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32.74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13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75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 rtl="0"/>
                      <a:r>
                        <a:rPr lang="en-US" sz="1000" dirty="0">
                          <a:solidFill>
                            <a:srgbClr val="262399"/>
                          </a:solidFill>
                          <a:latin typeface="Overpass" panose="020B0604020202020204" charset="0"/>
                        </a:rPr>
                        <a:t>Test</a:t>
                      </a:r>
                      <a:endParaRPr lang="ar-SA" sz="1000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1" algn="ctr" rtl="0"/>
                      <a:endParaRPr lang="ar-SA" sz="1200" b="1" dirty="0">
                        <a:solidFill>
                          <a:srgbClr val="262399"/>
                        </a:solidFill>
                        <a:latin typeface="Overpass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24346"/>
                  </a:ext>
                </a:extLst>
              </a:tr>
            </a:tbl>
          </a:graphicData>
        </a:graphic>
      </p:graphicFrame>
      <p:sp>
        <p:nvSpPr>
          <p:cNvPr id="8" name="مربع نص 7">
            <a:extLst>
              <a:ext uri="{FF2B5EF4-FFF2-40B4-BE49-F238E27FC236}">
                <a16:creationId xmlns:a16="http://schemas.microsoft.com/office/drawing/2014/main" id="{E220CFFA-B32E-4FC4-9793-CE3E392EFE27}"/>
              </a:ext>
            </a:extLst>
          </p:cNvPr>
          <p:cNvSpPr txBox="1"/>
          <p:nvPr/>
        </p:nvSpPr>
        <p:spPr>
          <a:xfrm>
            <a:off x="245330" y="529556"/>
            <a:ext cx="4096215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rgbClr val="3953C5"/>
                </a:solidFill>
                <a:latin typeface="Overpass" panose="020B0604020202020204" charset="0"/>
              </a:rPr>
              <a:t>Experiments</a:t>
            </a:r>
            <a:endParaRPr lang="ar-SA" sz="4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9012CEC9-FC64-4F7E-8B41-443F98934259}"/>
              </a:ext>
            </a:extLst>
          </p:cNvPr>
          <p:cNvSpPr/>
          <p:nvPr/>
        </p:nvSpPr>
        <p:spPr>
          <a:xfrm>
            <a:off x="6323076" y="2481276"/>
            <a:ext cx="2672365" cy="473254"/>
          </a:xfrm>
          <a:prstGeom prst="roundRect">
            <a:avLst/>
          </a:prstGeom>
          <a:solidFill>
            <a:srgbClr val="E3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7286D6"/>
                </a:solidFill>
                <a:latin typeface="Overpass" panose="020B0604020202020204" charset="0"/>
              </a:rPr>
              <a:t>60% train,  20% Validation  20% test</a:t>
            </a:r>
            <a:endParaRPr lang="ar-SA" dirty="0">
              <a:solidFill>
                <a:srgbClr val="7286D6"/>
              </a:solidFill>
              <a:latin typeface="Overpass" panose="020B060402020202020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FE71D058-6816-4F12-B9B0-427EED8241D4}"/>
              </a:ext>
            </a:extLst>
          </p:cNvPr>
          <p:cNvSpPr txBox="1"/>
          <p:nvPr/>
        </p:nvSpPr>
        <p:spPr>
          <a:xfrm>
            <a:off x="7030673" y="2056266"/>
            <a:ext cx="13099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800" b="1" dirty="0">
                <a:solidFill>
                  <a:srgbClr val="3953C5"/>
                </a:solidFill>
                <a:latin typeface="Overpass" panose="020B0604020202020204" charset="0"/>
              </a:rPr>
              <a:t>Split  Data</a:t>
            </a:r>
            <a:endParaRPr lang="ar-SA" sz="1800" b="1" dirty="0">
              <a:solidFill>
                <a:srgbClr val="3953C5"/>
              </a:solidFill>
            </a:endParaRPr>
          </a:p>
        </p:txBody>
      </p: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2DCEDA68-F08E-4FF7-B5B9-9991B6C0C399}"/>
              </a:ext>
            </a:extLst>
          </p:cNvPr>
          <p:cNvSpPr/>
          <p:nvPr/>
        </p:nvSpPr>
        <p:spPr>
          <a:xfrm>
            <a:off x="6561859" y="3859456"/>
            <a:ext cx="2247602" cy="369332"/>
          </a:xfrm>
          <a:prstGeom prst="roundRect">
            <a:avLst/>
          </a:prstGeom>
          <a:solidFill>
            <a:srgbClr val="E3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7286D6"/>
                </a:solidFill>
                <a:latin typeface="Overpass" panose="020B0604020202020204" charset="0"/>
              </a:rPr>
              <a:t>Random Over-Sampling</a:t>
            </a:r>
            <a:endParaRPr lang="ar-SA" dirty="0">
              <a:solidFill>
                <a:srgbClr val="7286D6"/>
              </a:solidFill>
              <a:latin typeface="Overpass" panose="020B060402020202020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5166CC14-BE9A-4986-A2A0-DACC2F144313}"/>
              </a:ext>
            </a:extLst>
          </p:cNvPr>
          <p:cNvSpPr txBox="1"/>
          <p:nvPr/>
        </p:nvSpPr>
        <p:spPr>
          <a:xfrm>
            <a:off x="6423104" y="3386202"/>
            <a:ext cx="27208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dirty="0">
                <a:solidFill>
                  <a:srgbClr val="3953C5"/>
                </a:solidFill>
                <a:latin typeface="Overpass" panose="020B0604020202020204" charset="0"/>
              </a:rPr>
              <a:t>Resampling Technique</a:t>
            </a:r>
            <a:endParaRPr lang="ar-SA" sz="1800" b="1" dirty="0">
              <a:solidFill>
                <a:srgbClr val="3953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7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625C32F5-9069-4EBB-A3AE-E360F7AE770C}"/>
              </a:ext>
            </a:extLst>
          </p:cNvPr>
          <p:cNvSpPr txBox="1"/>
          <p:nvPr/>
        </p:nvSpPr>
        <p:spPr>
          <a:xfrm>
            <a:off x="5418262" y="1201069"/>
            <a:ext cx="2091236" cy="408623"/>
          </a:xfrm>
          <a:prstGeom prst="roundRect">
            <a:avLst/>
          </a:prstGeom>
          <a:solidFill>
            <a:srgbClr val="E3E9F4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solidFill>
                  <a:srgbClr val="262399"/>
                </a:solidFill>
                <a:latin typeface="Overpass" panose="020B0604020202020204" charset="0"/>
              </a:rPr>
              <a:t>Testing Scores</a:t>
            </a:r>
            <a:endParaRPr lang="ar-SA" sz="1800" dirty="0">
              <a:solidFill>
                <a:srgbClr val="262399"/>
              </a:solidFill>
              <a:latin typeface="Overpass" panose="020B0604020202020204" charset="0"/>
            </a:endParaRPr>
          </a:p>
        </p:txBody>
      </p:sp>
      <p:graphicFrame>
        <p:nvGraphicFramePr>
          <p:cNvPr id="9" name="جدول 7">
            <a:extLst>
              <a:ext uri="{FF2B5EF4-FFF2-40B4-BE49-F238E27FC236}">
                <a16:creationId xmlns:a16="http://schemas.microsoft.com/office/drawing/2014/main" id="{CAB414CC-FBFF-4E90-8304-C6A2E8D3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832874"/>
              </p:ext>
            </p:extLst>
          </p:nvPr>
        </p:nvGraphicFramePr>
        <p:xfrm>
          <a:off x="5418262" y="1844494"/>
          <a:ext cx="2016000" cy="1219200"/>
        </p:xfrm>
        <a:graphic>
          <a:graphicData uri="http://schemas.openxmlformats.org/drawingml/2006/table">
            <a:tbl>
              <a:tblPr rtl="1" firstRow="1" bandRow="1">
                <a:tableStyleId>{8A585813-1CD5-4B93-95E6-BB999CCE4081}</a:tableStyleId>
              </a:tblPr>
              <a:tblGrid>
                <a:gridCol w="661318">
                  <a:extLst>
                    <a:ext uri="{9D8B030D-6E8A-4147-A177-3AD203B41FA5}">
                      <a16:colId xmlns:a16="http://schemas.microsoft.com/office/drawing/2014/main" val="1824058259"/>
                    </a:ext>
                  </a:extLst>
                </a:gridCol>
                <a:gridCol w="215569">
                  <a:extLst>
                    <a:ext uri="{9D8B030D-6E8A-4147-A177-3AD203B41FA5}">
                      <a16:colId xmlns:a16="http://schemas.microsoft.com/office/drawing/2014/main" val="3925465710"/>
                    </a:ext>
                  </a:extLst>
                </a:gridCol>
                <a:gridCol w="1139113">
                  <a:extLst>
                    <a:ext uri="{9D8B030D-6E8A-4147-A177-3AD203B41FA5}">
                      <a16:colId xmlns:a16="http://schemas.microsoft.com/office/drawing/2014/main" val="2967388366"/>
                    </a:ext>
                  </a:extLst>
                </a:gridCol>
              </a:tblGrid>
              <a:tr h="29700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92.12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Accuracy 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638350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87.16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Precision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53081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10.5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Recall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83801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19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F-1</a:t>
                      </a:r>
                      <a:endParaRPr lang="ar-SA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036443"/>
                  </a:ext>
                </a:extLst>
              </a:tr>
            </a:tbl>
          </a:graphicData>
        </a:graphic>
      </p:graphicFrame>
      <p:pic>
        <p:nvPicPr>
          <p:cNvPr id="12" name="صورة 11">
            <a:extLst>
              <a:ext uri="{FF2B5EF4-FFF2-40B4-BE49-F238E27FC236}">
                <a16:creationId xmlns:a16="http://schemas.microsoft.com/office/drawing/2014/main" id="{4055F204-2C5E-43D3-8719-050F57F66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9060" y="2367438"/>
            <a:ext cx="379202" cy="408623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7D2097A-5218-4E5F-B73E-F059B8275695}"/>
              </a:ext>
            </a:extLst>
          </p:cNvPr>
          <p:cNvSpPr txBox="1"/>
          <p:nvPr/>
        </p:nvSpPr>
        <p:spPr>
          <a:xfrm>
            <a:off x="68530" y="82316"/>
            <a:ext cx="74409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err="1">
                <a:solidFill>
                  <a:srgbClr val="3953C5"/>
                </a:solidFill>
                <a:latin typeface="Overpass" panose="020B0604020202020204" charset="0"/>
              </a:rPr>
              <a:t>XGBoost</a:t>
            </a:r>
            <a:r>
              <a:rPr lang="en-US" sz="4000" b="1" dirty="0">
                <a:solidFill>
                  <a:srgbClr val="3953C5"/>
                </a:solidFill>
                <a:latin typeface="Overpass" panose="020B0604020202020204" charset="0"/>
              </a:rPr>
              <a:t> (Imbalanced)</a:t>
            </a:r>
            <a:endParaRPr lang="ar-SA" sz="4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92E77B18-75C8-4D71-A9D9-A6F53974B5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19"/>
          <a:stretch/>
        </p:blipFill>
        <p:spPr>
          <a:xfrm>
            <a:off x="320923" y="966407"/>
            <a:ext cx="3404816" cy="2802061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8FFF79A9-1A8C-4C42-95DF-ED2122DFAA91}"/>
              </a:ext>
            </a:extLst>
          </p:cNvPr>
          <p:cNvSpPr txBox="1"/>
          <p:nvPr/>
        </p:nvSpPr>
        <p:spPr>
          <a:xfrm>
            <a:off x="4064771" y="3264762"/>
            <a:ext cx="5309749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Karla" pitchFamily="2" charset="0"/>
              </a:rPr>
              <a:t>                       precision  recall   f1       support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Karla" pitchFamily="2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Karla" pitchFamily="2" charset="0"/>
              </a:rPr>
              <a:t>                   0       0.92      1.00      0.96      9573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Karla" pitchFamily="2" charset="0"/>
              </a:rPr>
              <a:t>                    1        0.87      0.10      0.19       907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Karla" pitchFamily="2" charset="0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Karla" pitchFamily="2" charset="0"/>
              </a:rPr>
              <a:t>    accuracy                                   0.92     10480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Karla" pitchFamily="2" charset="0"/>
              </a:rPr>
              <a:t>   macro avg       0.90      0.55     0.57     10480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Karla" pitchFamily="2" charset="0"/>
              </a:rPr>
              <a:t>weighted avg     0.92     0.92     0.89     10480</a:t>
            </a:r>
            <a:endParaRPr lang="ar-SA" dirty="0">
              <a:solidFill>
                <a:schemeClr val="accent5">
                  <a:lumMod val="50000"/>
                </a:schemeClr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625C32F5-9069-4EBB-A3AE-E360F7AE770C}"/>
              </a:ext>
            </a:extLst>
          </p:cNvPr>
          <p:cNvSpPr txBox="1"/>
          <p:nvPr/>
        </p:nvSpPr>
        <p:spPr>
          <a:xfrm>
            <a:off x="5470230" y="1209277"/>
            <a:ext cx="2091236" cy="408623"/>
          </a:xfrm>
          <a:prstGeom prst="roundRect">
            <a:avLst/>
          </a:prstGeom>
          <a:solidFill>
            <a:srgbClr val="E3E9F4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800" dirty="0">
                <a:solidFill>
                  <a:srgbClr val="262399"/>
                </a:solidFill>
                <a:latin typeface="Overpass" panose="020B0604020202020204" charset="0"/>
              </a:rPr>
              <a:t>Testing Scores</a:t>
            </a:r>
            <a:endParaRPr lang="ar-SA" sz="1800" dirty="0">
              <a:solidFill>
                <a:srgbClr val="262399"/>
              </a:solidFill>
              <a:latin typeface="Overpass" panose="020B0604020202020204" charset="0"/>
            </a:endParaRPr>
          </a:p>
        </p:txBody>
      </p:sp>
      <p:graphicFrame>
        <p:nvGraphicFramePr>
          <p:cNvPr id="9" name="جدول 7">
            <a:extLst>
              <a:ext uri="{FF2B5EF4-FFF2-40B4-BE49-F238E27FC236}">
                <a16:creationId xmlns:a16="http://schemas.microsoft.com/office/drawing/2014/main" id="{CAB414CC-FBFF-4E90-8304-C6A2E8D31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55159"/>
              </p:ext>
            </p:extLst>
          </p:nvPr>
        </p:nvGraphicFramePr>
        <p:xfrm>
          <a:off x="5470230" y="1835767"/>
          <a:ext cx="2193868" cy="1327252"/>
        </p:xfrm>
        <a:graphic>
          <a:graphicData uri="http://schemas.openxmlformats.org/drawingml/2006/table">
            <a:tbl>
              <a:tblPr rtl="1" firstRow="1" bandRow="1">
                <a:tableStyleId>{8A585813-1CD5-4B93-95E6-BB999CCE4081}</a:tableStyleId>
              </a:tblPr>
              <a:tblGrid>
                <a:gridCol w="719665">
                  <a:extLst>
                    <a:ext uri="{9D8B030D-6E8A-4147-A177-3AD203B41FA5}">
                      <a16:colId xmlns:a16="http://schemas.microsoft.com/office/drawing/2014/main" val="1824058259"/>
                    </a:ext>
                  </a:extLst>
                </a:gridCol>
                <a:gridCol w="234588">
                  <a:extLst>
                    <a:ext uri="{9D8B030D-6E8A-4147-A177-3AD203B41FA5}">
                      <a16:colId xmlns:a16="http://schemas.microsoft.com/office/drawing/2014/main" val="3925465710"/>
                    </a:ext>
                  </a:extLst>
                </a:gridCol>
                <a:gridCol w="1239615">
                  <a:extLst>
                    <a:ext uri="{9D8B030D-6E8A-4147-A177-3AD203B41FA5}">
                      <a16:colId xmlns:a16="http://schemas.microsoft.com/office/drawing/2014/main" val="2967388366"/>
                    </a:ext>
                  </a:extLst>
                </a:gridCol>
              </a:tblGrid>
              <a:tr h="331813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53.43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Accuracy 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638350"/>
                  </a:ext>
                </a:extLst>
              </a:tr>
              <a:tr h="331813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12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Precision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453081"/>
                  </a:ext>
                </a:extLst>
              </a:tr>
              <a:tr h="331813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69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Recall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838013"/>
                  </a:ext>
                </a:extLst>
              </a:tr>
              <a:tr h="331813"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20.4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=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>
                          <a:solidFill>
                            <a:srgbClr val="536DCF"/>
                          </a:solidFill>
                          <a:latin typeface="Overpass" panose="020B0604020202020204" charset="0"/>
                        </a:rPr>
                        <a:t>F-1</a:t>
                      </a:r>
                      <a:endParaRPr lang="ar-SA" sz="1400" dirty="0">
                        <a:solidFill>
                          <a:srgbClr val="536DCF"/>
                        </a:solidFill>
                        <a:latin typeface="Overpass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036443"/>
                  </a:ext>
                </a:extLst>
              </a:tr>
            </a:tbl>
          </a:graphicData>
        </a:graphic>
      </p:graphicFrame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7D2097A-5218-4E5F-B73E-F059B8275695}"/>
              </a:ext>
            </a:extLst>
          </p:cNvPr>
          <p:cNvSpPr txBox="1"/>
          <p:nvPr/>
        </p:nvSpPr>
        <p:spPr>
          <a:xfrm>
            <a:off x="109934" y="60822"/>
            <a:ext cx="892413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 err="1">
                <a:solidFill>
                  <a:srgbClr val="3953C5"/>
                </a:solidFill>
                <a:latin typeface="Overpass" panose="020B0604020202020204" charset="0"/>
              </a:rPr>
              <a:t>XGBoost</a:t>
            </a:r>
            <a:r>
              <a:rPr lang="en-US" sz="4000" b="1" dirty="0">
                <a:solidFill>
                  <a:srgbClr val="3953C5"/>
                </a:solidFill>
                <a:latin typeface="Overpass" panose="020B0604020202020204" charset="0"/>
              </a:rPr>
              <a:t> (balanced)</a:t>
            </a:r>
            <a:endParaRPr lang="ar-SA" sz="4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E6DCAED4-3AE8-4802-BFA1-626672A34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718" y1="56579" x2="48718" y2="56579"/>
                        <a14:foregroundMark x1="48718" y1="59211" x2="47436" y2="57895"/>
                        <a14:foregroundMark x1="66667" y1="40789" x2="38462" y2="63158"/>
                        <a14:foregroundMark x1="38462" y1="63158" x2="29487" y2="55263"/>
                        <a14:foregroundMark x1="66667" y1="40789" x2="44872" y2="69737"/>
                        <a14:foregroundMark x1="44872" y1="69737" x2="26923" y2="55263"/>
                        <a14:foregroundMark x1="29487" y1="59211" x2="38462" y2="64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9924" y="2362113"/>
            <a:ext cx="430306" cy="419273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5FB21748-00D9-4953-A8A5-6F3CE2AE9EFC}"/>
              </a:ext>
            </a:extLst>
          </p:cNvPr>
          <p:cNvSpPr txBox="1"/>
          <p:nvPr/>
        </p:nvSpPr>
        <p:spPr>
          <a:xfrm>
            <a:off x="4323575" y="3266796"/>
            <a:ext cx="4651811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Karla" pitchFamily="2" charset="0"/>
              </a:rPr>
              <a:t>                       precision    recall       f1     support</a:t>
            </a:r>
          </a:p>
          <a:p>
            <a:endParaRPr lang="en-US" dirty="0">
              <a:latin typeface="Karla" pitchFamily="2" charset="0"/>
            </a:endParaRPr>
          </a:p>
          <a:p>
            <a:r>
              <a:rPr lang="en-US" dirty="0">
                <a:latin typeface="Karla" pitchFamily="2" charset="0"/>
              </a:rPr>
              <a:t>        	 0       0.95      0.52     0.67      9573</a:t>
            </a:r>
          </a:p>
          <a:p>
            <a:r>
              <a:rPr lang="en-US" dirty="0">
                <a:latin typeface="Karla" pitchFamily="2" charset="0"/>
              </a:rPr>
              <a:t>           	  1        0.12      0.69     0.20       907</a:t>
            </a:r>
          </a:p>
          <a:p>
            <a:endParaRPr lang="en-US" dirty="0">
              <a:latin typeface="Karla" pitchFamily="2" charset="0"/>
            </a:endParaRPr>
          </a:p>
          <a:p>
            <a:r>
              <a:rPr lang="en-US" dirty="0">
                <a:latin typeface="Karla" pitchFamily="2" charset="0"/>
              </a:rPr>
              <a:t>    accuracy                                      0.53      10480</a:t>
            </a:r>
          </a:p>
          <a:p>
            <a:r>
              <a:rPr lang="en-US" dirty="0">
                <a:latin typeface="Karla" pitchFamily="2" charset="0"/>
              </a:rPr>
              <a:t>   macro avg        0.53       060      0.44      10480</a:t>
            </a:r>
          </a:p>
          <a:p>
            <a:r>
              <a:rPr lang="en-US" dirty="0">
                <a:latin typeface="Karla" pitchFamily="2" charset="0"/>
              </a:rPr>
              <a:t>weighted avg      0.87       0.53     0.63      10480</a:t>
            </a:r>
            <a:endParaRPr lang="ar-SA" dirty="0">
              <a:latin typeface="Karla" pitchFamily="2" charset="0"/>
            </a:endParaRP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B3254DA7-CD70-4612-8163-02DB6B10C7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19"/>
          <a:stretch/>
        </p:blipFill>
        <p:spPr>
          <a:xfrm>
            <a:off x="359343" y="1043463"/>
            <a:ext cx="2993411" cy="2647950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53841DA1-2772-4309-845E-0CFFD979C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40" y="982231"/>
            <a:ext cx="3158651" cy="275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51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670164" y="659023"/>
            <a:ext cx="1964970" cy="549593"/>
          </a:xfrm>
          <a:prstGeom prst="roundRect">
            <a:avLst/>
          </a:prstGeom>
          <a:solidFill>
            <a:srgbClr val="E3E9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62399"/>
                </a:solidFill>
              </a:rPr>
              <a:t>Conclusion</a:t>
            </a:r>
            <a:endParaRPr sz="2400" dirty="0">
              <a:solidFill>
                <a:srgbClr val="262399"/>
              </a:solidFill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BD4F4C04-712A-461B-A2D6-F58FDA0D3510}"/>
              </a:ext>
            </a:extLst>
          </p:cNvPr>
          <p:cNvSpPr txBox="1"/>
          <p:nvPr/>
        </p:nvSpPr>
        <p:spPr>
          <a:xfrm>
            <a:off x="638814" y="1521455"/>
            <a:ext cx="47163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262399"/>
                </a:solidFill>
                <a:latin typeface="Overpass" panose="020B0604020202020204" charset="0"/>
              </a:rPr>
              <a:t>1. </a:t>
            </a:r>
            <a:r>
              <a:rPr lang="en-US" sz="1600" b="1" dirty="0">
                <a:solidFill>
                  <a:srgbClr val="536DCF"/>
                </a:solidFill>
                <a:latin typeface="Overpass" panose="020B0604020202020204" charset="0"/>
              </a:rPr>
              <a:t>Classifier Performance Metrics of interest</a:t>
            </a:r>
            <a:endParaRPr lang="ar-SA" sz="1600" b="1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B33ACA4-3C80-4030-928F-999EA86649BC}"/>
              </a:ext>
            </a:extLst>
          </p:cNvPr>
          <p:cNvSpPr txBox="1"/>
          <p:nvPr/>
        </p:nvSpPr>
        <p:spPr>
          <a:xfrm>
            <a:off x="610483" y="1984406"/>
            <a:ext cx="578200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262399"/>
                </a:solidFill>
                <a:latin typeface="Karla" pitchFamily="2" charset="0"/>
              </a:rPr>
              <a:t>2. </a:t>
            </a:r>
            <a:r>
              <a:rPr lang="en-US" sz="1600" b="1" dirty="0">
                <a:solidFill>
                  <a:srgbClr val="536DCF"/>
                </a:solidFill>
                <a:latin typeface="Karla" pitchFamily="2" charset="0"/>
              </a:rPr>
              <a:t>Random over</a:t>
            </a:r>
            <a:r>
              <a:rPr lang="en-US" sz="1600" b="1" dirty="0">
                <a:solidFill>
                  <a:srgbClr val="262399"/>
                </a:solidFill>
                <a:latin typeface="Karla" pitchFamily="2" charset="0"/>
              </a:rPr>
              <a:t>-</a:t>
            </a:r>
            <a:r>
              <a:rPr lang="en-US" sz="1600" b="1" dirty="0">
                <a:solidFill>
                  <a:srgbClr val="536DCF"/>
                </a:solidFill>
                <a:latin typeface="Karla" pitchFamily="2" charset="0"/>
              </a:rPr>
              <a:t>sampling for  Handling  Imbalance  Data</a:t>
            </a:r>
            <a:endParaRPr lang="ar-SA" sz="1600" b="1" dirty="0">
              <a:solidFill>
                <a:srgbClr val="536DCF"/>
              </a:solidFill>
              <a:latin typeface="Karla" pitchFamily="2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61C9A3DF-7AC6-49A7-8B9D-C34957F00DDB}"/>
              </a:ext>
            </a:extLst>
          </p:cNvPr>
          <p:cNvSpPr txBox="1"/>
          <p:nvPr/>
        </p:nvSpPr>
        <p:spPr>
          <a:xfrm>
            <a:off x="610484" y="2428449"/>
            <a:ext cx="488619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262399"/>
                </a:solidFill>
                <a:latin typeface="Overpass" panose="020B0604020202020204" charset="0"/>
              </a:rPr>
              <a:t>3. </a:t>
            </a:r>
            <a:r>
              <a:rPr lang="en-US" sz="1600" b="1" dirty="0" err="1">
                <a:solidFill>
                  <a:srgbClr val="536DCF"/>
                </a:solidFill>
                <a:latin typeface="Overpass" panose="020B0604020202020204" charset="0"/>
              </a:rPr>
              <a:t>XGBoost</a:t>
            </a:r>
            <a:r>
              <a:rPr lang="en-US" sz="1600" b="1" dirty="0">
                <a:solidFill>
                  <a:srgbClr val="536DCF"/>
                </a:solidFill>
                <a:latin typeface="Overpass" panose="020B0604020202020204" charset="0"/>
              </a:rPr>
              <a:t> is the Best Classifier for this dataset</a:t>
            </a:r>
            <a:endParaRPr lang="ar-SA" sz="1600" b="1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35510005-A860-4946-9FEB-0B2DFE1AD079}"/>
              </a:ext>
            </a:extLst>
          </p:cNvPr>
          <p:cNvSpPr txBox="1"/>
          <p:nvPr/>
        </p:nvSpPr>
        <p:spPr>
          <a:xfrm>
            <a:off x="838017" y="1731240"/>
            <a:ext cx="4716379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i="1" dirty="0">
                <a:solidFill>
                  <a:srgbClr val="262399"/>
                </a:solidFill>
                <a:latin typeface="Overpass" panose="020B0604020202020204" charset="0"/>
              </a:rPr>
              <a:t>Accuracy</a:t>
            </a:r>
            <a:r>
              <a:rPr lang="en-US" sz="1100" i="1" dirty="0">
                <a:solidFill>
                  <a:srgbClr val="536DCF"/>
                </a:solidFill>
                <a:latin typeface="Overpass" panose="020B0604020202020204" charset="0"/>
              </a:rPr>
              <a:t>,</a:t>
            </a:r>
            <a:r>
              <a:rPr lang="en-US" sz="1100" i="1" dirty="0">
                <a:solidFill>
                  <a:srgbClr val="262399"/>
                </a:solidFill>
                <a:latin typeface="Overpass" panose="020B0604020202020204" charset="0"/>
              </a:rPr>
              <a:t> Recall</a:t>
            </a:r>
            <a:r>
              <a:rPr lang="en-US" sz="1100" i="1" dirty="0">
                <a:solidFill>
                  <a:srgbClr val="536DCF"/>
                </a:solidFill>
                <a:latin typeface="Overpass" panose="020B0604020202020204" charset="0"/>
              </a:rPr>
              <a:t>,</a:t>
            </a:r>
            <a:r>
              <a:rPr lang="en-US" sz="1100" i="1" dirty="0">
                <a:solidFill>
                  <a:srgbClr val="262399"/>
                </a:solidFill>
                <a:latin typeface="Overpass" panose="020B0604020202020204" charset="0"/>
              </a:rPr>
              <a:t>  Precision</a:t>
            </a:r>
            <a:r>
              <a:rPr lang="en-US" sz="1100" i="1" dirty="0">
                <a:solidFill>
                  <a:srgbClr val="536DCF"/>
                </a:solidFill>
                <a:latin typeface="Overpass" panose="020B0604020202020204" charset="0"/>
              </a:rPr>
              <a:t>, </a:t>
            </a:r>
            <a:r>
              <a:rPr lang="en-US" sz="1100" i="1" dirty="0">
                <a:solidFill>
                  <a:srgbClr val="262399"/>
                </a:solidFill>
                <a:latin typeface="Overpass" panose="020B0604020202020204" charset="0"/>
              </a:rPr>
              <a:t> F-1</a:t>
            </a:r>
            <a:endParaRPr lang="ar-SA" sz="1100" i="1" dirty="0">
              <a:solidFill>
                <a:srgbClr val="262399"/>
              </a:solidFill>
              <a:latin typeface="Overpass" panose="020B0604020202020204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ADD06EF3-4EE2-419C-BFD0-94C98F17D579}"/>
              </a:ext>
            </a:extLst>
          </p:cNvPr>
          <p:cNvSpPr txBox="1"/>
          <p:nvPr/>
        </p:nvSpPr>
        <p:spPr>
          <a:xfrm>
            <a:off x="827041" y="2651754"/>
            <a:ext cx="551495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i="1" dirty="0">
                <a:solidFill>
                  <a:srgbClr val="262399"/>
                </a:solidFill>
                <a:latin typeface="Overpass" panose="020B0604020202020204" charset="0"/>
              </a:rPr>
              <a:t>With Accuracy = 53.43 </a:t>
            </a:r>
            <a:r>
              <a:rPr lang="en-US" sz="1100" i="1" dirty="0">
                <a:solidFill>
                  <a:srgbClr val="536DCF"/>
                </a:solidFill>
                <a:latin typeface="Overpass" panose="020B0604020202020204" charset="0"/>
              </a:rPr>
              <a:t>,</a:t>
            </a:r>
            <a:r>
              <a:rPr lang="en-US" sz="1100" i="1" dirty="0">
                <a:solidFill>
                  <a:srgbClr val="262399"/>
                </a:solidFill>
                <a:latin typeface="Overpass" panose="020B0604020202020204" charset="0"/>
              </a:rPr>
              <a:t> precision  =  12 </a:t>
            </a:r>
            <a:r>
              <a:rPr lang="en-US" sz="1100" i="1" dirty="0">
                <a:solidFill>
                  <a:srgbClr val="536DCF"/>
                </a:solidFill>
                <a:latin typeface="Overpass" panose="020B0604020202020204" charset="0"/>
              </a:rPr>
              <a:t>,</a:t>
            </a:r>
            <a:r>
              <a:rPr lang="en-US" sz="1100" i="1" dirty="0">
                <a:solidFill>
                  <a:srgbClr val="262399"/>
                </a:solidFill>
                <a:latin typeface="Overpass" panose="020B0604020202020204" charset="0"/>
              </a:rPr>
              <a:t>  recall  =  69 </a:t>
            </a:r>
            <a:r>
              <a:rPr lang="en-US" sz="1100" i="1" dirty="0">
                <a:solidFill>
                  <a:srgbClr val="536DCF"/>
                </a:solidFill>
                <a:latin typeface="Overpass" panose="020B0604020202020204" charset="0"/>
              </a:rPr>
              <a:t>, </a:t>
            </a:r>
            <a:r>
              <a:rPr lang="en-US" sz="1100" i="1" dirty="0">
                <a:solidFill>
                  <a:srgbClr val="262399"/>
                </a:solidFill>
                <a:latin typeface="Overpass" panose="020B0604020202020204" charset="0"/>
              </a:rPr>
              <a:t> F-1  =  20.4</a:t>
            </a:r>
            <a:endParaRPr lang="ar-SA" sz="1100" i="1" dirty="0">
              <a:solidFill>
                <a:srgbClr val="262399"/>
              </a:solidFill>
              <a:latin typeface="Overpass" panose="020B0604020202020204" charset="0"/>
            </a:endParaRPr>
          </a:p>
        </p:txBody>
      </p:sp>
      <p:sp>
        <p:nvSpPr>
          <p:cNvPr id="12" name="Google Shape;418;p39">
            <a:extLst>
              <a:ext uri="{FF2B5EF4-FFF2-40B4-BE49-F238E27FC236}">
                <a16:creationId xmlns:a16="http://schemas.microsoft.com/office/drawing/2014/main" id="{68B6B84E-9FCD-4D60-BC06-D6935B9BD213}"/>
              </a:ext>
            </a:extLst>
          </p:cNvPr>
          <p:cNvSpPr txBox="1">
            <a:spLocks/>
          </p:cNvSpPr>
          <p:nvPr/>
        </p:nvSpPr>
        <p:spPr>
          <a:xfrm>
            <a:off x="628918" y="3168158"/>
            <a:ext cx="2006216" cy="549593"/>
          </a:xfrm>
          <a:prstGeom prst="roundRect">
            <a:avLst/>
          </a:prstGeom>
          <a:solidFill>
            <a:srgbClr val="E3E9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30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rgbClr val="262399"/>
                </a:solidFill>
              </a:rPr>
              <a:t>Future work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9A44A0D-2B49-47EB-A09C-8142ADD7889A}"/>
              </a:ext>
            </a:extLst>
          </p:cNvPr>
          <p:cNvSpPr txBox="1"/>
          <p:nvPr/>
        </p:nvSpPr>
        <p:spPr>
          <a:xfrm>
            <a:off x="643735" y="3949629"/>
            <a:ext cx="64054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262399"/>
                </a:solidFill>
                <a:latin typeface="Overpass" panose="020B0604020202020204" charset="0"/>
              </a:rPr>
              <a:t>1. </a:t>
            </a:r>
            <a:r>
              <a:rPr lang="en-US" sz="1600" b="1" dirty="0">
                <a:solidFill>
                  <a:srgbClr val="536DCF"/>
                </a:solidFill>
                <a:latin typeface="Overpass" panose="020B0604020202020204" charset="0"/>
              </a:rPr>
              <a:t>Correcting errors</a:t>
            </a:r>
            <a:r>
              <a:rPr lang="en-US" sz="1600" b="1" dirty="0">
                <a:solidFill>
                  <a:srgbClr val="262399"/>
                </a:solidFill>
                <a:latin typeface="Overpass" panose="020B0604020202020204" charset="0"/>
              </a:rPr>
              <a:t>,</a:t>
            </a:r>
            <a:r>
              <a:rPr lang="en-US" sz="1600" b="1" dirty="0">
                <a:solidFill>
                  <a:srgbClr val="536DCF"/>
                </a:solidFill>
                <a:latin typeface="Overpass" panose="020B0604020202020204" charset="0"/>
              </a:rPr>
              <a:t> if any</a:t>
            </a:r>
            <a:endParaRPr lang="ar-SA" sz="1600" b="1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066C6390-AEA4-41DC-864F-DFBC251F5BDE}"/>
              </a:ext>
            </a:extLst>
          </p:cNvPr>
          <p:cNvSpPr txBox="1"/>
          <p:nvPr/>
        </p:nvSpPr>
        <p:spPr>
          <a:xfrm>
            <a:off x="610482" y="4393672"/>
            <a:ext cx="640545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262399"/>
                </a:solidFill>
                <a:latin typeface="Overpass" panose="020B0604020202020204" charset="0"/>
              </a:rPr>
              <a:t>2. </a:t>
            </a:r>
            <a:r>
              <a:rPr lang="en-US" sz="1600" b="1" dirty="0">
                <a:solidFill>
                  <a:srgbClr val="536DCF"/>
                </a:solidFill>
                <a:latin typeface="Overpass" panose="020B0604020202020204" charset="0"/>
              </a:rPr>
              <a:t>Work on tuning the classifiers  more</a:t>
            </a:r>
            <a:r>
              <a:rPr lang="en-US" sz="1600" b="1" dirty="0">
                <a:solidFill>
                  <a:srgbClr val="262399"/>
                </a:solidFill>
                <a:latin typeface="Overpass" panose="020B0604020202020204" charset="0"/>
              </a:rPr>
              <a:t>,</a:t>
            </a:r>
            <a:r>
              <a:rPr lang="en-US" sz="1600" b="1" dirty="0">
                <a:solidFill>
                  <a:srgbClr val="536DCF"/>
                </a:solidFill>
                <a:latin typeface="Overpass" panose="020B0604020202020204" charset="0"/>
              </a:rPr>
              <a:t>  and  try  other  classifiers</a:t>
            </a:r>
            <a:endParaRPr lang="ar-SA" sz="1600" b="1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7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0">
            <a:extLst>
              <a:ext uri="{FF2B5EF4-FFF2-40B4-BE49-F238E27FC236}">
                <a16:creationId xmlns:a16="http://schemas.microsoft.com/office/drawing/2014/main" id="{5E4BE048-D049-406C-AE23-08DAED6587FA}"/>
              </a:ext>
            </a:extLst>
          </p:cNvPr>
          <p:cNvSpPr txBox="1"/>
          <p:nvPr/>
        </p:nvSpPr>
        <p:spPr>
          <a:xfrm>
            <a:off x="7593524" y="3989281"/>
            <a:ext cx="145669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800" b="1" dirty="0">
                <a:solidFill>
                  <a:srgbClr val="536DCF"/>
                </a:solidFill>
                <a:latin typeface="Overpass" panose="020B0604020202020204" charset="0"/>
              </a:rPr>
              <a:t>Pandas</a:t>
            </a:r>
            <a:endParaRPr lang="en-US" sz="1800" b="1" u="none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A811405-4812-4249-8637-9E9A0F57299F}"/>
              </a:ext>
            </a:extLst>
          </p:cNvPr>
          <p:cNvSpPr txBox="1"/>
          <p:nvPr/>
        </p:nvSpPr>
        <p:spPr>
          <a:xfrm>
            <a:off x="7603092" y="2017751"/>
            <a:ext cx="145669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800" b="1" dirty="0">
                <a:solidFill>
                  <a:srgbClr val="536DCF"/>
                </a:solidFill>
                <a:latin typeface="Overpass" panose="020B0604020202020204" charset="0"/>
              </a:rPr>
              <a:t>Seaborn</a:t>
            </a:r>
            <a:endParaRPr lang="en-US" sz="1800" b="1" u="none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553766FE-297F-4F60-A892-6CE74ACE417F}"/>
              </a:ext>
            </a:extLst>
          </p:cNvPr>
          <p:cNvSpPr txBox="1"/>
          <p:nvPr/>
        </p:nvSpPr>
        <p:spPr>
          <a:xfrm>
            <a:off x="4381884" y="3989281"/>
            <a:ext cx="145669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800" b="1" dirty="0" err="1">
                <a:solidFill>
                  <a:srgbClr val="536DCF"/>
                </a:solidFill>
                <a:latin typeface="Overpass" panose="020B0604020202020204" charset="0"/>
              </a:rPr>
              <a:t>Plotly</a:t>
            </a:r>
            <a:endParaRPr lang="en-US" sz="1800" b="1" u="none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F17A9C43-3719-4F10-AA74-63626AD128BA}"/>
              </a:ext>
            </a:extLst>
          </p:cNvPr>
          <p:cNvSpPr txBox="1"/>
          <p:nvPr/>
        </p:nvSpPr>
        <p:spPr>
          <a:xfrm>
            <a:off x="4704830" y="2017752"/>
            <a:ext cx="1456698" cy="276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800" b="1" dirty="0">
                <a:solidFill>
                  <a:srgbClr val="536DCF"/>
                </a:solidFill>
                <a:latin typeface="Overpass" panose="020B0604020202020204" charset="0"/>
              </a:rPr>
              <a:t>Scikit-learn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0B1C7A9B-383F-4015-94E7-52C48E4A0689}"/>
              </a:ext>
            </a:extLst>
          </p:cNvPr>
          <p:cNvSpPr txBox="1"/>
          <p:nvPr/>
        </p:nvSpPr>
        <p:spPr>
          <a:xfrm>
            <a:off x="1569181" y="3800474"/>
            <a:ext cx="153274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800" b="1" dirty="0">
                <a:solidFill>
                  <a:srgbClr val="536DCF"/>
                </a:solidFill>
                <a:latin typeface="Overpass" panose="020B0604020202020204" charset="0"/>
              </a:rPr>
              <a:t>Python Programming Language</a:t>
            </a:r>
            <a:endParaRPr lang="en-US" sz="1800" b="1" u="none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16C8B772-2A35-4163-9191-FC734BD2C7BC}"/>
              </a:ext>
            </a:extLst>
          </p:cNvPr>
          <p:cNvSpPr txBox="1"/>
          <p:nvPr/>
        </p:nvSpPr>
        <p:spPr>
          <a:xfrm>
            <a:off x="1470647" y="2017752"/>
            <a:ext cx="145669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800" b="1" dirty="0" err="1">
                <a:solidFill>
                  <a:srgbClr val="536DCF"/>
                </a:solidFill>
                <a:latin typeface="Overpass" panose="020B0604020202020204" charset="0"/>
              </a:rPr>
              <a:t>Jupyter</a:t>
            </a:r>
            <a:endParaRPr lang="en-US" sz="1800" b="1" dirty="0">
              <a:solidFill>
                <a:srgbClr val="536DCF"/>
              </a:solidFill>
              <a:latin typeface="Overpass" panose="020B0604020202020204" charset="0"/>
            </a:endParaRPr>
          </a:p>
          <a:p>
            <a:pPr marL="0" lvl="0" indent="0" algn="ctr">
              <a:spcBef>
                <a:spcPct val="0"/>
              </a:spcBef>
            </a:pPr>
            <a:r>
              <a:rPr lang="en-US" sz="1800" b="1" u="none" dirty="0">
                <a:solidFill>
                  <a:srgbClr val="536DCF"/>
                </a:solidFill>
                <a:latin typeface="Overpass" panose="020B0604020202020204" charset="0"/>
              </a:rPr>
              <a:t>No</a:t>
            </a:r>
            <a:r>
              <a:rPr lang="en-US" sz="1800" b="1" dirty="0">
                <a:solidFill>
                  <a:srgbClr val="536DCF"/>
                </a:solidFill>
                <a:latin typeface="Overpass" panose="020B0604020202020204" charset="0"/>
              </a:rPr>
              <a:t>tebook</a:t>
            </a:r>
            <a:endParaRPr lang="en-US" sz="1800" b="1" u="none" dirty="0">
              <a:solidFill>
                <a:srgbClr val="536DCF"/>
              </a:solidFill>
              <a:latin typeface="Overpass" panose="020B0604020202020204" charset="0"/>
            </a:endParaRPr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2AC09157-0F6E-486B-90BD-14DF9D73DAFC}"/>
              </a:ext>
            </a:extLst>
          </p:cNvPr>
          <p:cNvSpPr/>
          <p:nvPr/>
        </p:nvSpPr>
        <p:spPr>
          <a:xfrm>
            <a:off x="300331" y="3485856"/>
            <a:ext cx="1219863" cy="1238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536DCF"/>
              </a:solidFill>
            </a:endParaRPr>
          </a:p>
        </p:txBody>
      </p: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67B7345B-5258-459F-AA5A-29C333D175D2}"/>
              </a:ext>
            </a:extLst>
          </p:cNvPr>
          <p:cNvSpPr/>
          <p:nvPr/>
        </p:nvSpPr>
        <p:spPr>
          <a:xfrm>
            <a:off x="3344083" y="3485856"/>
            <a:ext cx="1219863" cy="1238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536DCF"/>
              </a:solidFill>
            </a:endParaRPr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5C968A0C-79EA-4CC9-BDE8-55B94E61EE2C}"/>
              </a:ext>
            </a:extLst>
          </p:cNvPr>
          <p:cNvSpPr/>
          <p:nvPr/>
        </p:nvSpPr>
        <p:spPr>
          <a:xfrm>
            <a:off x="296326" y="1633334"/>
            <a:ext cx="1219863" cy="1238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536DCF"/>
              </a:solidFill>
            </a:endParaRPr>
          </a:p>
        </p:txBody>
      </p:sp>
      <p:pic>
        <p:nvPicPr>
          <p:cNvPr id="8" name="Picture 69" descr="Logo, icon&#10;&#10;Description automatically generated">
            <a:extLst>
              <a:ext uri="{FF2B5EF4-FFF2-40B4-BE49-F238E27FC236}">
                <a16:creationId xmlns:a16="http://schemas.microsoft.com/office/drawing/2014/main" id="{9BF646FB-040F-4AF1-97EC-CEFCBA56C1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" t="5131" r="6363" b="12664"/>
          <a:stretch/>
        </p:blipFill>
        <p:spPr>
          <a:xfrm>
            <a:off x="469432" y="3701530"/>
            <a:ext cx="884042" cy="85344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75BB1473-1B25-4637-9140-419FFE49B0A7}"/>
              </a:ext>
            </a:extLst>
          </p:cNvPr>
          <p:cNvSpPr/>
          <p:nvPr/>
        </p:nvSpPr>
        <p:spPr>
          <a:xfrm>
            <a:off x="6470296" y="3485854"/>
            <a:ext cx="1219863" cy="1238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536DCF"/>
              </a:solidFill>
            </a:endParaRPr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C3487959-D339-41A4-A884-549B40CFEF41}"/>
              </a:ext>
            </a:extLst>
          </p:cNvPr>
          <p:cNvSpPr/>
          <p:nvPr/>
        </p:nvSpPr>
        <p:spPr>
          <a:xfrm>
            <a:off x="3386013" y="1563012"/>
            <a:ext cx="1219863" cy="1238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536DCF"/>
              </a:solidFill>
            </a:endParaRPr>
          </a:p>
        </p:txBody>
      </p: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3C987A6A-8388-477B-8365-90257B7F2AF4}"/>
              </a:ext>
            </a:extLst>
          </p:cNvPr>
          <p:cNvSpPr/>
          <p:nvPr/>
        </p:nvSpPr>
        <p:spPr>
          <a:xfrm>
            <a:off x="6444508" y="622775"/>
            <a:ext cx="2157693" cy="5755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536DCF"/>
              </a:solidFill>
            </a:endParaRPr>
          </a:p>
        </p:txBody>
      </p:sp>
      <p:pic>
        <p:nvPicPr>
          <p:cNvPr id="9" name="Picture 2" descr="Configuration Options">
            <a:extLst>
              <a:ext uri="{FF2B5EF4-FFF2-40B4-BE49-F238E27FC236}">
                <a16:creationId xmlns:a16="http://schemas.microsoft.com/office/drawing/2014/main" id="{E1070E0D-0D32-4D37-AC08-2E28CCAF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116" y="3767115"/>
            <a:ext cx="721332" cy="721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56BAC669-FD73-4CD4-BB03-68CB487C40B3}"/>
              </a:ext>
            </a:extLst>
          </p:cNvPr>
          <p:cNvSpPr/>
          <p:nvPr/>
        </p:nvSpPr>
        <p:spPr>
          <a:xfrm>
            <a:off x="6470296" y="1485569"/>
            <a:ext cx="1219863" cy="1238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rgbClr val="536DCF"/>
              </a:solidFill>
            </a:endParaRPr>
          </a:p>
        </p:txBody>
      </p:sp>
      <p:sp>
        <p:nvSpPr>
          <p:cNvPr id="23" name="Google Shape;418;p39">
            <a:extLst>
              <a:ext uri="{FF2B5EF4-FFF2-40B4-BE49-F238E27FC236}">
                <a16:creationId xmlns:a16="http://schemas.microsoft.com/office/drawing/2014/main" id="{31BF60FC-19D0-45EF-B95A-4352FAAAC9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8077" y="202451"/>
            <a:ext cx="2157693" cy="766591"/>
          </a:xfrm>
          <a:prstGeom prst="round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536DCF"/>
                </a:solidFill>
              </a:rPr>
              <a:t>Tools</a:t>
            </a:r>
            <a:endParaRPr sz="4800" dirty="0">
              <a:solidFill>
                <a:srgbClr val="536DCF"/>
              </a:solidFill>
            </a:endParaRPr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7A01A198-4D65-409A-AA51-9D568FF5A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448" r="76000" b="15114"/>
          <a:stretch/>
        </p:blipFill>
        <p:spPr bwMode="auto">
          <a:xfrm>
            <a:off x="6627321" y="3553519"/>
            <a:ext cx="896034" cy="10779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D99F16C-40E3-481C-A26F-96BE121F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2" y="1753821"/>
            <a:ext cx="827037" cy="958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2" name="Picture 4" descr="scikit-learn - Wikipedia">
            <a:extLst>
              <a:ext uri="{FF2B5EF4-FFF2-40B4-BE49-F238E27FC236}">
                <a16:creationId xmlns:a16="http://schemas.microsoft.com/office/drawing/2014/main" id="{5FE18466-E659-45FA-A8E0-00BD852C9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67" y="1864201"/>
            <a:ext cx="1021957" cy="550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C7CDDF0D-F95E-4E16-A065-25A57CF779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1135" y="1593754"/>
            <a:ext cx="1021957" cy="1021957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79 -0.00123 L -1.94444E-6 -4.44444E-6 " pathEditMode="relative" rAng="0" ptsTypes="AA">
                                      <p:cBhvr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6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33 0.00031 L -1.38889E-6 2.34568E-6 " pathEditMode="relative" rAng="0" ptsTypes="AA">
                                      <p:cBhvr>
                                        <p:cTn id="6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3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216 0.0003 L 2.77778E-6 4.19753E-6 " pathEditMode="relative" rAng="0" ptsTypes="AA">
                                      <p:cBhvr>
                                        <p:cTn id="67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-3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51 -0.0037 L -4.16667E-6 4.5679E-6 " pathEditMode="relative" rAng="0" ptsTypes="AA">
                                      <p:cBhvr>
                                        <p:cTn id="69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559 -0.00988 L -4.16667E-6 -3.58025E-6 " pathEditMode="relative" rAng="0" ptsTypes="AA">
                                      <p:cBhvr>
                                        <p:cTn id="71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617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13 -0.00463 L 5.55556E-7 8.64198E-7 " pathEditMode="relative" rAng="0" ptsTypes="AA">
                                      <p:cBhvr>
                                        <p:cTn id="73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8" grpId="0"/>
      <p:bldP spid="28" grpId="1"/>
      <p:bldP spid="27" grpId="0"/>
      <p:bldP spid="27" grpId="1"/>
      <p:bldP spid="25" grpId="0"/>
      <p:bldP spid="25" grpId="1"/>
      <p:bldP spid="26" grpId="1"/>
      <p:bldP spid="26" grpId="2"/>
      <p:bldP spid="24" grpId="0"/>
      <p:bldP spid="24" grpId="1"/>
      <p:bldP spid="14" grpId="0" animBg="1"/>
      <p:bldP spid="18" grpId="0" animBg="1"/>
      <p:bldP spid="17" grpId="0" animBg="1"/>
      <p:bldP spid="20" grpId="0" animBg="1"/>
      <p:bldP spid="19" grpId="0" animBg="1"/>
      <p:bldP spid="21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10">
            <a:extLst>
              <a:ext uri="{FF2B5EF4-FFF2-40B4-BE49-F238E27FC236}">
                <a16:creationId xmlns:a16="http://schemas.microsoft.com/office/drawing/2014/main" id="{F400D1C1-042D-4692-B831-94AFAE6940D4}"/>
              </a:ext>
            </a:extLst>
          </p:cNvPr>
          <p:cNvSpPr/>
          <p:nvPr/>
        </p:nvSpPr>
        <p:spPr>
          <a:xfrm>
            <a:off x="-1014012" y="-75757"/>
            <a:ext cx="3300012" cy="5295014"/>
          </a:xfrm>
          <a:prstGeom prst="rect">
            <a:avLst/>
          </a:prstGeom>
          <a:solidFill>
            <a:srgbClr val="E3E9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C43B2C5A-C141-4398-8350-75DC2D5B31F9}"/>
              </a:ext>
            </a:extLst>
          </p:cNvPr>
          <p:cNvSpPr txBox="1"/>
          <p:nvPr/>
        </p:nvSpPr>
        <p:spPr>
          <a:xfrm>
            <a:off x="3199280" y="1417588"/>
            <a:ext cx="6256423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536DCF"/>
                </a:solidFill>
                <a:latin typeface="Karla" pitchFamily="2" charset="0"/>
              </a:rPr>
              <a:t>Thank You </a:t>
            </a:r>
          </a:p>
          <a:p>
            <a:r>
              <a:rPr lang="en-US" sz="4800" dirty="0">
                <a:solidFill>
                  <a:srgbClr val="262399"/>
                </a:solidFill>
                <a:latin typeface="Karla" pitchFamily="2" charset="0"/>
              </a:rPr>
              <a:t>Dr</a:t>
            </a:r>
            <a:r>
              <a:rPr lang="en-US" sz="4800" dirty="0">
                <a:solidFill>
                  <a:srgbClr val="536DCF"/>
                </a:solidFill>
                <a:latin typeface="Karla" pitchFamily="2" charset="0"/>
              </a:rPr>
              <a:t>.</a:t>
            </a:r>
            <a:r>
              <a:rPr lang="en-US" sz="4800" dirty="0">
                <a:solidFill>
                  <a:srgbClr val="262399"/>
                </a:solidFill>
                <a:latin typeface="Karla" pitchFamily="2" charset="0"/>
              </a:rPr>
              <a:t> Patrick Saoud </a:t>
            </a:r>
          </a:p>
          <a:p>
            <a:r>
              <a:rPr lang="en-US" sz="4800" dirty="0">
                <a:solidFill>
                  <a:srgbClr val="536DCF"/>
                </a:solidFill>
                <a:latin typeface="Karla" pitchFamily="2" charset="0"/>
              </a:rPr>
              <a:t>For Everything!</a:t>
            </a:r>
            <a:endParaRPr lang="ar-SA" sz="4800" dirty="0">
              <a:solidFill>
                <a:srgbClr val="536DCF"/>
              </a:solidFill>
              <a:latin typeface="Karl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>
            <a:spLocks noGrp="1"/>
          </p:cNvSpPr>
          <p:nvPr>
            <p:ph type="title"/>
          </p:nvPr>
        </p:nvSpPr>
        <p:spPr>
          <a:xfrm>
            <a:off x="670164" y="533500"/>
            <a:ext cx="3106381" cy="611359"/>
          </a:xfrm>
          <a:prstGeom prst="roundRect">
            <a:avLst/>
          </a:prstGeom>
          <a:solidFill>
            <a:srgbClr val="E3E9F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62399"/>
                </a:solidFill>
              </a:rPr>
              <a:t>INTRODUCTION</a:t>
            </a:r>
            <a:endParaRPr dirty="0">
              <a:solidFill>
                <a:srgbClr val="262399"/>
              </a:solidFill>
            </a:endParaRPr>
          </a:p>
        </p:txBody>
      </p:sp>
      <p:sp>
        <p:nvSpPr>
          <p:cNvPr id="419" name="Google Shape;419;p39"/>
          <p:cNvSpPr txBox="1">
            <a:spLocks noGrp="1"/>
          </p:cNvSpPr>
          <p:nvPr>
            <p:ph type="body" idx="1"/>
          </p:nvPr>
        </p:nvSpPr>
        <p:spPr>
          <a:xfrm>
            <a:off x="610486" y="1372973"/>
            <a:ext cx="8064000" cy="2188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953C5"/>
                </a:solidFill>
              </a:rPr>
              <a:t>There are many companies trying to determine which employees are eligible for a promotion by a certain evaluation, and with thousands of employees, this is delaying the transition to new positions. Hence, the company needs to help identify the qualified candidates at a particular checkpoint so that they can speed up the entire promotion cycle.</a:t>
            </a:r>
            <a:endParaRPr dirty="0">
              <a:solidFill>
                <a:srgbClr val="3953C5"/>
              </a:solidFill>
            </a:endParaRPr>
          </a:p>
        </p:txBody>
      </p:sp>
      <p:sp>
        <p:nvSpPr>
          <p:cNvPr id="39" name="Google Shape;418;p39">
            <a:extLst>
              <a:ext uri="{FF2B5EF4-FFF2-40B4-BE49-F238E27FC236}">
                <a16:creationId xmlns:a16="http://schemas.microsoft.com/office/drawing/2014/main" id="{87844DB6-F930-4541-9F62-E47E3E7BC8B9}"/>
              </a:ext>
            </a:extLst>
          </p:cNvPr>
          <p:cNvSpPr txBox="1">
            <a:spLocks/>
          </p:cNvSpPr>
          <p:nvPr/>
        </p:nvSpPr>
        <p:spPr>
          <a:xfrm>
            <a:off x="670164" y="3385621"/>
            <a:ext cx="2638031" cy="576780"/>
          </a:xfrm>
          <a:prstGeom prst="roundRect">
            <a:avLst/>
          </a:prstGeom>
          <a:solidFill>
            <a:srgbClr val="E3E9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3000" b="1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262399"/>
                </a:solidFill>
              </a:rPr>
              <a:t>INSPIRATION</a:t>
            </a:r>
          </a:p>
        </p:txBody>
      </p:sp>
      <p:sp>
        <p:nvSpPr>
          <p:cNvPr id="40" name="Google Shape;419;p39">
            <a:extLst>
              <a:ext uri="{FF2B5EF4-FFF2-40B4-BE49-F238E27FC236}">
                <a16:creationId xmlns:a16="http://schemas.microsoft.com/office/drawing/2014/main" id="{9C4B1E21-12EE-49C3-A189-F37965ECA843}"/>
              </a:ext>
            </a:extLst>
          </p:cNvPr>
          <p:cNvSpPr txBox="1">
            <a:spLocks/>
          </p:cNvSpPr>
          <p:nvPr/>
        </p:nvSpPr>
        <p:spPr>
          <a:xfrm>
            <a:off x="610486" y="4049338"/>
            <a:ext cx="8064000" cy="881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just">
              <a:buFont typeface="Karla"/>
              <a:buNone/>
            </a:pPr>
            <a:r>
              <a:rPr lang="en-US" dirty="0">
                <a:solidFill>
                  <a:srgbClr val="3953C5"/>
                </a:solidFill>
              </a:rPr>
              <a:t>We try predict whether a potential promote at checkpoint in the test set will be promoted or not after the evaluation process.</a:t>
            </a: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6022" y="3040539"/>
            <a:ext cx="1707506" cy="522865"/>
            <a:chOff x="0" y="0"/>
            <a:chExt cx="10588689" cy="3242418"/>
          </a:xfrm>
          <a:solidFill>
            <a:srgbClr val="E3E9F4"/>
          </a:solidFill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10443909" cy="3097638"/>
            </a:xfrm>
            <a:custGeom>
              <a:avLst/>
              <a:gdLst/>
              <a:ahLst/>
              <a:cxnLst/>
              <a:rect l="l" t="t" r="r" b="b"/>
              <a:pathLst>
                <a:path w="10443909" h="3097638">
                  <a:moveTo>
                    <a:pt x="0" y="0"/>
                  </a:moveTo>
                  <a:lnTo>
                    <a:pt x="10443909" y="0"/>
                  </a:lnTo>
                  <a:lnTo>
                    <a:pt x="10443909" y="3097638"/>
                  </a:lnTo>
                  <a:lnTo>
                    <a:pt x="0" y="309763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0588689" cy="3242418"/>
            </a:xfrm>
            <a:custGeom>
              <a:avLst/>
              <a:gdLst/>
              <a:ahLst/>
              <a:cxnLst/>
              <a:rect l="l" t="t" r="r" b="b"/>
              <a:pathLst>
                <a:path w="10588689" h="3242418">
                  <a:moveTo>
                    <a:pt x="10443909" y="3097638"/>
                  </a:moveTo>
                  <a:lnTo>
                    <a:pt x="10588689" y="3097638"/>
                  </a:lnTo>
                  <a:lnTo>
                    <a:pt x="10588689" y="3242418"/>
                  </a:lnTo>
                  <a:lnTo>
                    <a:pt x="10443909" y="3242418"/>
                  </a:lnTo>
                  <a:lnTo>
                    <a:pt x="10443909" y="309763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97638"/>
                  </a:lnTo>
                  <a:lnTo>
                    <a:pt x="0" y="3097638"/>
                  </a:lnTo>
                  <a:lnTo>
                    <a:pt x="0" y="144780"/>
                  </a:lnTo>
                  <a:close/>
                  <a:moveTo>
                    <a:pt x="0" y="3097638"/>
                  </a:moveTo>
                  <a:lnTo>
                    <a:pt x="144780" y="3097638"/>
                  </a:lnTo>
                  <a:lnTo>
                    <a:pt x="144780" y="3242418"/>
                  </a:lnTo>
                  <a:lnTo>
                    <a:pt x="0" y="3242418"/>
                  </a:lnTo>
                  <a:lnTo>
                    <a:pt x="0" y="3097638"/>
                  </a:lnTo>
                  <a:close/>
                  <a:moveTo>
                    <a:pt x="10443909" y="144780"/>
                  </a:moveTo>
                  <a:lnTo>
                    <a:pt x="10588689" y="144780"/>
                  </a:lnTo>
                  <a:lnTo>
                    <a:pt x="10588689" y="3097638"/>
                  </a:lnTo>
                  <a:lnTo>
                    <a:pt x="10443909" y="3097638"/>
                  </a:lnTo>
                  <a:lnTo>
                    <a:pt x="10443909" y="144780"/>
                  </a:lnTo>
                  <a:close/>
                  <a:moveTo>
                    <a:pt x="144780" y="3097638"/>
                  </a:moveTo>
                  <a:lnTo>
                    <a:pt x="10443909" y="3097638"/>
                  </a:lnTo>
                  <a:lnTo>
                    <a:pt x="10443909" y="3242418"/>
                  </a:lnTo>
                  <a:lnTo>
                    <a:pt x="144780" y="3242418"/>
                  </a:lnTo>
                  <a:lnTo>
                    <a:pt x="144780" y="3097638"/>
                  </a:lnTo>
                  <a:close/>
                  <a:moveTo>
                    <a:pt x="10443909" y="0"/>
                  </a:moveTo>
                  <a:lnTo>
                    <a:pt x="10588689" y="0"/>
                  </a:lnTo>
                  <a:lnTo>
                    <a:pt x="10588689" y="144780"/>
                  </a:lnTo>
                  <a:lnTo>
                    <a:pt x="10443909" y="144780"/>
                  </a:lnTo>
                  <a:lnTo>
                    <a:pt x="1044390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443909" y="0"/>
                  </a:lnTo>
                  <a:lnTo>
                    <a:pt x="1044390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5" name="Group 5"/>
          <p:cNvGrpSpPr/>
          <p:nvPr/>
        </p:nvGrpSpPr>
        <p:grpSpPr>
          <a:xfrm>
            <a:off x="3718247" y="3038232"/>
            <a:ext cx="1707506" cy="522865"/>
            <a:chOff x="0" y="0"/>
            <a:chExt cx="10588689" cy="3242418"/>
          </a:xfrm>
          <a:solidFill>
            <a:srgbClr val="E3E9F4"/>
          </a:solidFill>
        </p:grpSpPr>
        <p:sp>
          <p:nvSpPr>
            <p:cNvPr id="6" name="Freeform 6"/>
            <p:cNvSpPr/>
            <p:nvPr/>
          </p:nvSpPr>
          <p:spPr>
            <a:xfrm>
              <a:off x="72390" y="72390"/>
              <a:ext cx="10443909" cy="3097638"/>
            </a:xfrm>
            <a:custGeom>
              <a:avLst/>
              <a:gdLst/>
              <a:ahLst/>
              <a:cxnLst/>
              <a:rect l="l" t="t" r="r" b="b"/>
              <a:pathLst>
                <a:path w="10443909" h="3097638">
                  <a:moveTo>
                    <a:pt x="0" y="0"/>
                  </a:moveTo>
                  <a:lnTo>
                    <a:pt x="10443909" y="0"/>
                  </a:lnTo>
                  <a:lnTo>
                    <a:pt x="10443909" y="3097638"/>
                  </a:lnTo>
                  <a:lnTo>
                    <a:pt x="0" y="309763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0588689" cy="3242418"/>
            </a:xfrm>
            <a:custGeom>
              <a:avLst/>
              <a:gdLst/>
              <a:ahLst/>
              <a:cxnLst/>
              <a:rect l="l" t="t" r="r" b="b"/>
              <a:pathLst>
                <a:path w="10588689" h="3242418">
                  <a:moveTo>
                    <a:pt x="10443909" y="3097638"/>
                  </a:moveTo>
                  <a:lnTo>
                    <a:pt x="10588689" y="3097638"/>
                  </a:lnTo>
                  <a:lnTo>
                    <a:pt x="10588689" y="3242418"/>
                  </a:lnTo>
                  <a:lnTo>
                    <a:pt x="10443909" y="3242418"/>
                  </a:lnTo>
                  <a:lnTo>
                    <a:pt x="10443909" y="309763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97638"/>
                  </a:lnTo>
                  <a:lnTo>
                    <a:pt x="0" y="3097638"/>
                  </a:lnTo>
                  <a:lnTo>
                    <a:pt x="0" y="144780"/>
                  </a:lnTo>
                  <a:close/>
                  <a:moveTo>
                    <a:pt x="0" y="3097638"/>
                  </a:moveTo>
                  <a:lnTo>
                    <a:pt x="144780" y="3097638"/>
                  </a:lnTo>
                  <a:lnTo>
                    <a:pt x="144780" y="3242418"/>
                  </a:lnTo>
                  <a:lnTo>
                    <a:pt x="0" y="3242418"/>
                  </a:lnTo>
                  <a:lnTo>
                    <a:pt x="0" y="3097638"/>
                  </a:lnTo>
                  <a:close/>
                  <a:moveTo>
                    <a:pt x="10443909" y="144780"/>
                  </a:moveTo>
                  <a:lnTo>
                    <a:pt x="10588689" y="144780"/>
                  </a:lnTo>
                  <a:lnTo>
                    <a:pt x="10588689" y="3097638"/>
                  </a:lnTo>
                  <a:lnTo>
                    <a:pt x="10443909" y="3097638"/>
                  </a:lnTo>
                  <a:lnTo>
                    <a:pt x="10443909" y="144780"/>
                  </a:lnTo>
                  <a:close/>
                  <a:moveTo>
                    <a:pt x="144780" y="3097638"/>
                  </a:moveTo>
                  <a:lnTo>
                    <a:pt x="10443909" y="3097638"/>
                  </a:lnTo>
                  <a:lnTo>
                    <a:pt x="10443909" y="3242418"/>
                  </a:lnTo>
                  <a:lnTo>
                    <a:pt x="144780" y="3242418"/>
                  </a:lnTo>
                  <a:lnTo>
                    <a:pt x="144780" y="3097638"/>
                  </a:lnTo>
                  <a:close/>
                  <a:moveTo>
                    <a:pt x="10443909" y="0"/>
                  </a:moveTo>
                  <a:lnTo>
                    <a:pt x="10588689" y="0"/>
                  </a:lnTo>
                  <a:lnTo>
                    <a:pt x="10588689" y="144780"/>
                  </a:lnTo>
                  <a:lnTo>
                    <a:pt x="10443909" y="144780"/>
                  </a:lnTo>
                  <a:lnTo>
                    <a:pt x="1044390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443909" y="0"/>
                  </a:lnTo>
                  <a:lnTo>
                    <a:pt x="1044390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8" name="Group 8"/>
          <p:cNvGrpSpPr/>
          <p:nvPr/>
        </p:nvGrpSpPr>
        <p:grpSpPr>
          <a:xfrm>
            <a:off x="6280015" y="3057324"/>
            <a:ext cx="1707506" cy="522865"/>
            <a:chOff x="0" y="0"/>
            <a:chExt cx="10588689" cy="3242418"/>
          </a:xfrm>
          <a:solidFill>
            <a:srgbClr val="E3E9F4"/>
          </a:solidFill>
        </p:grpSpPr>
        <p:sp>
          <p:nvSpPr>
            <p:cNvPr id="9" name="Freeform 9"/>
            <p:cNvSpPr/>
            <p:nvPr/>
          </p:nvSpPr>
          <p:spPr>
            <a:xfrm>
              <a:off x="72390" y="72390"/>
              <a:ext cx="10443909" cy="3097638"/>
            </a:xfrm>
            <a:custGeom>
              <a:avLst/>
              <a:gdLst/>
              <a:ahLst/>
              <a:cxnLst/>
              <a:rect l="l" t="t" r="r" b="b"/>
              <a:pathLst>
                <a:path w="10443909" h="3097638">
                  <a:moveTo>
                    <a:pt x="0" y="0"/>
                  </a:moveTo>
                  <a:lnTo>
                    <a:pt x="10443909" y="0"/>
                  </a:lnTo>
                  <a:lnTo>
                    <a:pt x="10443909" y="3097638"/>
                  </a:lnTo>
                  <a:lnTo>
                    <a:pt x="0" y="3097638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0588689" cy="3242418"/>
            </a:xfrm>
            <a:custGeom>
              <a:avLst/>
              <a:gdLst/>
              <a:ahLst/>
              <a:cxnLst/>
              <a:rect l="l" t="t" r="r" b="b"/>
              <a:pathLst>
                <a:path w="10588689" h="3242418">
                  <a:moveTo>
                    <a:pt x="10443909" y="3097638"/>
                  </a:moveTo>
                  <a:lnTo>
                    <a:pt x="10588689" y="3097638"/>
                  </a:lnTo>
                  <a:lnTo>
                    <a:pt x="10588689" y="3242418"/>
                  </a:lnTo>
                  <a:lnTo>
                    <a:pt x="10443909" y="3242418"/>
                  </a:lnTo>
                  <a:lnTo>
                    <a:pt x="10443909" y="309763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97638"/>
                  </a:lnTo>
                  <a:lnTo>
                    <a:pt x="0" y="3097638"/>
                  </a:lnTo>
                  <a:lnTo>
                    <a:pt x="0" y="144780"/>
                  </a:lnTo>
                  <a:close/>
                  <a:moveTo>
                    <a:pt x="0" y="3097638"/>
                  </a:moveTo>
                  <a:lnTo>
                    <a:pt x="144780" y="3097638"/>
                  </a:lnTo>
                  <a:lnTo>
                    <a:pt x="144780" y="3242418"/>
                  </a:lnTo>
                  <a:lnTo>
                    <a:pt x="0" y="3242418"/>
                  </a:lnTo>
                  <a:lnTo>
                    <a:pt x="0" y="3097638"/>
                  </a:lnTo>
                  <a:close/>
                  <a:moveTo>
                    <a:pt x="10443909" y="144780"/>
                  </a:moveTo>
                  <a:lnTo>
                    <a:pt x="10588689" y="144780"/>
                  </a:lnTo>
                  <a:lnTo>
                    <a:pt x="10588689" y="3097638"/>
                  </a:lnTo>
                  <a:lnTo>
                    <a:pt x="10443909" y="3097638"/>
                  </a:lnTo>
                  <a:lnTo>
                    <a:pt x="10443909" y="144780"/>
                  </a:lnTo>
                  <a:close/>
                  <a:moveTo>
                    <a:pt x="144780" y="3097638"/>
                  </a:moveTo>
                  <a:lnTo>
                    <a:pt x="10443909" y="3097638"/>
                  </a:lnTo>
                  <a:lnTo>
                    <a:pt x="10443909" y="3242418"/>
                  </a:lnTo>
                  <a:lnTo>
                    <a:pt x="144780" y="3242418"/>
                  </a:lnTo>
                  <a:lnTo>
                    <a:pt x="144780" y="3097638"/>
                  </a:lnTo>
                  <a:close/>
                  <a:moveTo>
                    <a:pt x="10443909" y="0"/>
                  </a:moveTo>
                  <a:lnTo>
                    <a:pt x="10588689" y="0"/>
                  </a:lnTo>
                  <a:lnTo>
                    <a:pt x="10588689" y="144780"/>
                  </a:lnTo>
                  <a:lnTo>
                    <a:pt x="10443909" y="144780"/>
                  </a:lnTo>
                  <a:lnTo>
                    <a:pt x="1044390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443909" y="0"/>
                  </a:lnTo>
                  <a:lnTo>
                    <a:pt x="1044390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11" name="TextBox 11"/>
          <p:cNvSpPr txBox="1"/>
          <p:nvPr/>
        </p:nvSpPr>
        <p:spPr>
          <a:xfrm>
            <a:off x="651942" y="3714442"/>
            <a:ext cx="2548459" cy="237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dirty="0" err="1">
                <a:solidFill>
                  <a:srgbClr val="536DCF"/>
                </a:solidFill>
                <a:latin typeface="Karla" pitchFamily="2" charset="0"/>
              </a:rPr>
              <a:t>Github</a:t>
            </a:r>
            <a:r>
              <a:rPr lang="en-US" dirty="0">
                <a:solidFill>
                  <a:srgbClr val="536DCF"/>
                </a:solidFill>
                <a:latin typeface="Karla" pitchFamily="2" charset="0"/>
              </a:rPr>
              <a:t> @AbdulamjeedAlnefaie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1761" y="3166240"/>
            <a:ext cx="2276028" cy="269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600" dirty="0" err="1">
                <a:solidFill>
                  <a:srgbClr val="262399"/>
                </a:solidFill>
                <a:latin typeface="Karla" pitchFamily="2" charset="0"/>
              </a:rPr>
              <a:t>Abdulmajeed</a:t>
            </a:r>
            <a:endParaRPr lang="en-US" sz="1600" dirty="0">
              <a:solidFill>
                <a:srgbClr val="262399"/>
              </a:solidFill>
              <a:latin typeface="Karla" pitchFamily="2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576117" y="3712136"/>
            <a:ext cx="1991767" cy="23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dirty="0" err="1">
                <a:solidFill>
                  <a:srgbClr val="536DCF"/>
                </a:solidFill>
                <a:latin typeface="Karla" pitchFamily="2" charset="0"/>
              </a:rPr>
              <a:t>Github</a:t>
            </a:r>
            <a:r>
              <a:rPr lang="en-US" dirty="0">
                <a:solidFill>
                  <a:srgbClr val="536DCF"/>
                </a:solidFill>
                <a:latin typeface="Karla" pitchFamily="2" charset="0"/>
              </a:rPr>
              <a:t> @NoufAlshabani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00872" y="3181350"/>
            <a:ext cx="2276028" cy="27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262399"/>
                </a:solidFill>
                <a:latin typeface="Karla" pitchFamily="2" charset="0"/>
              </a:rPr>
              <a:t>Nouf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37885" y="3712136"/>
            <a:ext cx="1991767" cy="23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dirty="0" err="1">
                <a:solidFill>
                  <a:srgbClr val="536DCF"/>
                </a:solidFill>
                <a:latin typeface="Karla" pitchFamily="2" charset="0"/>
              </a:rPr>
              <a:t>Github</a:t>
            </a:r>
            <a:r>
              <a:rPr lang="en-US" dirty="0">
                <a:solidFill>
                  <a:srgbClr val="536DCF"/>
                </a:solidFill>
                <a:latin typeface="Karla" pitchFamily="2" charset="0"/>
              </a:rPr>
              <a:t> @AhmadHakami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995755" y="3172013"/>
            <a:ext cx="2276028" cy="27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 dirty="0">
                <a:solidFill>
                  <a:srgbClr val="262399"/>
                </a:solidFill>
                <a:latin typeface="Karla" pitchFamily="2" charset="0"/>
              </a:rPr>
              <a:t>Ahmad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5682" y="850256"/>
            <a:ext cx="8052638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6900" b="1" dirty="0">
                <a:solidFill>
                  <a:srgbClr val="262399"/>
                </a:solidFill>
                <a:latin typeface="Overpass" panose="020B0604020202020204" charset="0"/>
              </a:rPr>
              <a:t>Thank You</a:t>
            </a:r>
            <a:r>
              <a:rPr lang="en-US" sz="6900" b="1" dirty="0">
                <a:solidFill>
                  <a:srgbClr val="536DCF"/>
                </a:solidFill>
                <a:latin typeface="Overpass" panose="020B0604020202020204" charset="0"/>
              </a:rPr>
              <a:t>!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62330" y="2316940"/>
            <a:ext cx="6019340" cy="361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4400" spc="7" dirty="0">
                <a:solidFill>
                  <a:srgbClr val="536DCF"/>
                </a:solidFill>
                <a:latin typeface="Overpass" panose="020B0604020202020204" charset="0"/>
              </a:rPr>
              <a:t>Any Question</a:t>
            </a:r>
            <a:r>
              <a:rPr lang="en-US" sz="4400" spc="7" dirty="0">
                <a:solidFill>
                  <a:srgbClr val="262399"/>
                </a:solidFill>
                <a:latin typeface="Overpass" panose="020B0604020202020204" charset="0"/>
              </a:rPr>
              <a:t>?</a:t>
            </a:r>
          </a:p>
        </p:txBody>
      </p:sp>
      <p:sp>
        <p:nvSpPr>
          <p:cNvPr id="19" name="AutoShape 19"/>
          <p:cNvSpPr/>
          <p:nvPr/>
        </p:nvSpPr>
        <p:spPr>
          <a:xfrm flipV="1">
            <a:off x="2265228" y="1544340"/>
            <a:ext cx="4608000" cy="0"/>
          </a:xfrm>
          <a:prstGeom prst="line">
            <a:avLst/>
          </a:prstGeom>
          <a:ln w="57150" cap="flat">
            <a:solidFill>
              <a:srgbClr val="536DC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EACCF108-C791-4B48-A1A1-FD62B4867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093"/>
          <a:stretch/>
        </p:blipFill>
        <p:spPr>
          <a:xfrm>
            <a:off x="542946" y="1519046"/>
            <a:ext cx="8531357" cy="1815826"/>
          </a:xfrm>
          <a:prstGeom prst="rect">
            <a:avLst/>
          </a:prstGeom>
        </p:spPr>
      </p:pic>
      <p:sp>
        <p:nvSpPr>
          <p:cNvPr id="6" name="مستطيل 5">
            <a:extLst>
              <a:ext uri="{FF2B5EF4-FFF2-40B4-BE49-F238E27FC236}">
                <a16:creationId xmlns:a16="http://schemas.microsoft.com/office/drawing/2014/main" id="{6E3781D6-5E1A-4D78-A81B-7A423286DFF8}"/>
              </a:ext>
            </a:extLst>
          </p:cNvPr>
          <p:cNvSpPr/>
          <p:nvPr/>
        </p:nvSpPr>
        <p:spPr>
          <a:xfrm>
            <a:off x="7387211" y="640705"/>
            <a:ext cx="1294109" cy="437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solidFill>
                <a:schemeClr val="bg1"/>
              </a:solidFill>
            </a:endParaRPr>
          </a:p>
        </p:txBody>
      </p:sp>
      <p:sp>
        <p:nvSpPr>
          <p:cNvPr id="4" name="Google Shape;400;p37">
            <a:extLst>
              <a:ext uri="{FF2B5EF4-FFF2-40B4-BE49-F238E27FC236}">
                <a16:creationId xmlns:a16="http://schemas.microsoft.com/office/drawing/2014/main" id="{F05469F3-BB7D-4048-B735-4EA052E9CB05}"/>
              </a:ext>
            </a:extLst>
          </p:cNvPr>
          <p:cNvSpPr txBox="1">
            <a:spLocks/>
          </p:cNvSpPr>
          <p:nvPr/>
        </p:nvSpPr>
        <p:spPr>
          <a:xfrm>
            <a:off x="542946" y="198209"/>
            <a:ext cx="4637322" cy="88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○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Questrial"/>
              <a:buChar char="■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>
              <a:buFont typeface="Karla"/>
              <a:buNone/>
            </a:pPr>
            <a:r>
              <a:rPr lang="en-US" sz="5400" b="1" dirty="0">
                <a:solidFill>
                  <a:srgbClr val="3953C5"/>
                </a:solidFill>
              </a:rPr>
              <a:t>Methodology</a:t>
            </a:r>
            <a:r>
              <a:rPr lang="en-US" sz="5400" b="1" dirty="0">
                <a:solidFill>
                  <a:srgbClr val="262399"/>
                </a:solidFill>
              </a:rPr>
              <a:t> </a:t>
            </a: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517DFBFF-0293-45E8-9F6E-5DFE93BC6A0B}"/>
              </a:ext>
            </a:extLst>
          </p:cNvPr>
          <p:cNvSpPr/>
          <p:nvPr/>
        </p:nvSpPr>
        <p:spPr>
          <a:xfrm>
            <a:off x="7448926" y="2085411"/>
            <a:ext cx="1048127" cy="332509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1051D683-0B4F-496A-9F7D-B9787C45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697" y="2085410"/>
            <a:ext cx="1088971" cy="16625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66C429AE-0099-4658-91D1-9DEB2DC0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077" y="3519943"/>
            <a:ext cx="5696243" cy="1092256"/>
          </a:xfrm>
          <a:prstGeom prst="rect">
            <a:avLst/>
          </a:prstGeom>
        </p:spPr>
      </p:pic>
      <p:pic>
        <p:nvPicPr>
          <p:cNvPr id="10" name="صورة 9">
            <a:extLst>
              <a:ext uri="{FF2B5EF4-FFF2-40B4-BE49-F238E27FC236}">
                <a16:creationId xmlns:a16="http://schemas.microsoft.com/office/drawing/2014/main" id="{24BC1E7C-861D-4A70-B834-57B085C4B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615120" y="3025556"/>
            <a:ext cx="869077" cy="265751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655BA049-036B-46D0-BAE2-79288F27B906}"/>
              </a:ext>
            </a:extLst>
          </p:cNvPr>
          <p:cNvSpPr txBox="1"/>
          <p:nvPr/>
        </p:nvSpPr>
        <p:spPr>
          <a:xfrm>
            <a:off x="369651" y="3975370"/>
            <a:ext cx="1861226" cy="63682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pic>
        <p:nvPicPr>
          <p:cNvPr id="13" name="صورة 12">
            <a:extLst>
              <a:ext uri="{FF2B5EF4-FFF2-40B4-BE49-F238E27FC236}">
                <a16:creationId xmlns:a16="http://schemas.microsoft.com/office/drawing/2014/main" id="{102113C4-629E-4389-86A9-CDBF3379DF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5710"/>
          <a:stretch/>
        </p:blipFill>
        <p:spPr>
          <a:xfrm>
            <a:off x="7284923" y="3418199"/>
            <a:ext cx="1560762" cy="1182736"/>
          </a:xfrm>
          <a:prstGeom prst="rect">
            <a:avLst/>
          </a:prstGeom>
        </p:spPr>
      </p:pic>
      <p:pic>
        <p:nvPicPr>
          <p:cNvPr id="15" name="صورة 14">
            <a:extLst>
              <a:ext uri="{FF2B5EF4-FFF2-40B4-BE49-F238E27FC236}">
                <a16:creationId xmlns:a16="http://schemas.microsoft.com/office/drawing/2014/main" id="{64F8F1BB-E6B7-485C-B17D-627979948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6159" y="1519046"/>
            <a:ext cx="1964654" cy="139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70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>
            <a:spLocks noGrp="1"/>
          </p:cNvSpPr>
          <p:nvPr>
            <p:ph type="subTitle" idx="1"/>
          </p:nvPr>
        </p:nvSpPr>
        <p:spPr>
          <a:xfrm>
            <a:off x="1182292" y="133446"/>
            <a:ext cx="2729783" cy="88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953C5"/>
                </a:solidFill>
              </a:rPr>
              <a:t>Dataset</a:t>
            </a:r>
            <a:r>
              <a:rPr lang="en-US" sz="5400" b="1" dirty="0">
                <a:solidFill>
                  <a:srgbClr val="262399"/>
                </a:solidFill>
              </a:rPr>
              <a:t> </a:t>
            </a:r>
            <a:endParaRPr sz="5400" b="1" dirty="0">
              <a:solidFill>
                <a:srgbClr val="262399"/>
              </a:solidFill>
            </a:endParaRPr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/>
          </p:nvPr>
        </p:nvSpPr>
        <p:spPr>
          <a:xfrm>
            <a:off x="1284752" y="1494175"/>
            <a:ext cx="1277001" cy="432000"/>
          </a:xfrm>
          <a:prstGeom prst="rect">
            <a:avLst/>
          </a:prstGeom>
          <a:solidFill>
            <a:srgbClr val="E3E9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262399"/>
                </a:solidFill>
              </a:rPr>
              <a:t>Source</a:t>
            </a:r>
            <a:endParaRPr sz="1800" dirty="0">
              <a:solidFill>
                <a:srgbClr val="2623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262399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62399"/>
              </a:solidFill>
            </a:endParaRPr>
          </a:p>
        </p:txBody>
      </p:sp>
      <p:sp>
        <p:nvSpPr>
          <p:cNvPr id="9" name="Google Shape;403;p37">
            <a:extLst>
              <a:ext uri="{FF2B5EF4-FFF2-40B4-BE49-F238E27FC236}">
                <a16:creationId xmlns:a16="http://schemas.microsoft.com/office/drawing/2014/main" id="{B737E9B6-734E-4C2F-B5E4-F9D8EFB5BFBF}"/>
              </a:ext>
            </a:extLst>
          </p:cNvPr>
          <p:cNvSpPr txBox="1">
            <a:spLocks/>
          </p:cNvSpPr>
          <p:nvPr/>
        </p:nvSpPr>
        <p:spPr>
          <a:xfrm>
            <a:off x="1284753" y="2377368"/>
            <a:ext cx="1268959" cy="432000"/>
          </a:xfrm>
          <a:prstGeom prst="rect">
            <a:avLst/>
          </a:prstGeom>
          <a:solidFill>
            <a:srgbClr val="E3E9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1800" dirty="0">
                <a:solidFill>
                  <a:srgbClr val="262399"/>
                </a:solidFill>
              </a:rPr>
              <a:t>Records</a:t>
            </a:r>
          </a:p>
          <a:p>
            <a:pPr algn="ctr">
              <a:buSzPts val="1100"/>
              <a:buFont typeface="Arial"/>
              <a:buNone/>
            </a:pPr>
            <a:endParaRPr lang="en-US" sz="1800" dirty="0">
              <a:solidFill>
                <a:srgbClr val="262399"/>
              </a:solidFill>
            </a:endParaRPr>
          </a:p>
          <a:p>
            <a:endParaRPr lang="en-US" sz="1800" dirty="0">
              <a:solidFill>
                <a:srgbClr val="262399"/>
              </a:solidFill>
            </a:endParaRP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2D3B14FD-22D2-4832-9CBE-81872A798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30394">
            <a:off x="5433509" y="-330052"/>
            <a:ext cx="3523487" cy="5605316"/>
          </a:xfrm>
          <a:prstGeom prst="rect">
            <a:avLst/>
          </a:prstGeom>
        </p:spPr>
      </p:pic>
      <p:sp>
        <p:nvSpPr>
          <p:cNvPr id="10" name="Google Shape;403;p37">
            <a:extLst>
              <a:ext uri="{FF2B5EF4-FFF2-40B4-BE49-F238E27FC236}">
                <a16:creationId xmlns:a16="http://schemas.microsoft.com/office/drawing/2014/main" id="{B3230DCC-D2A0-4745-9DC6-148CAFABC96F}"/>
              </a:ext>
            </a:extLst>
          </p:cNvPr>
          <p:cNvSpPr txBox="1">
            <a:spLocks/>
          </p:cNvSpPr>
          <p:nvPr/>
        </p:nvSpPr>
        <p:spPr>
          <a:xfrm>
            <a:off x="1284752" y="3261892"/>
            <a:ext cx="1268959" cy="432000"/>
          </a:xfrm>
          <a:prstGeom prst="rect">
            <a:avLst/>
          </a:prstGeom>
          <a:solidFill>
            <a:srgbClr val="E3E9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1800" dirty="0">
                <a:solidFill>
                  <a:srgbClr val="262399"/>
                </a:solidFill>
              </a:rPr>
              <a:t>Features</a:t>
            </a:r>
          </a:p>
        </p:txBody>
      </p:sp>
      <p:sp>
        <p:nvSpPr>
          <p:cNvPr id="11" name="Google Shape;403;p37">
            <a:extLst>
              <a:ext uri="{FF2B5EF4-FFF2-40B4-BE49-F238E27FC236}">
                <a16:creationId xmlns:a16="http://schemas.microsoft.com/office/drawing/2014/main" id="{DAB5681C-43E7-47EF-930E-F9D28785AD61}"/>
              </a:ext>
            </a:extLst>
          </p:cNvPr>
          <p:cNvSpPr txBox="1">
            <a:spLocks/>
          </p:cNvSpPr>
          <p:nvPr/>
        </p:nvSpPr>
        <p:spPr>
          <a:xfrm>
            <a:off x="1284752" y="4145085"/>
            <a:ext cx="1268959" cy="432000"/>
          </a:xfrm>
          <a:prstGeom prst="rect">
            <a:avLst/>
          </a:prstGeom>
          <a:solidFill>
            <a:srgbClr val="E3E9F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  <a:buFont typeface="Arial"/>
              <a:buNone/>
            </a:pPr>
            <a:r>
              <a:rPr lang="en-US" sz="1800" dirty="0">
                <a:solidFill>
                  <a:srgbClr val="262399"/>
                </a:solidFill>
              </a:rPr>
              <a:t>Target</a:t>
            </a:r>
          </a:p>
          <a:p>
            <a:pPr algn="ctr">
              <a:buSzPts val="1100"/>
              <a:buFont typeface="Arial"/>
              <a:buNone/>
            </a:pPr>
            <a:endParaRPr lang="en-US" sz="1800" dirty="0">
              <a:solidFill>
                <a:srgbClr val="262399"/>
              </a:solidFill>
            </a:endParaRPr>
          </a:p>
          <a:p>
            <a:endParaRPr lang="en-US" sz="1800" dirty="0">
              <a:solidFill>
                <a:srgbClr val="262399"/>
              </a:solidFill>
            </a:endParaRPr>
          </a:p>
        </p:txBody>
      </p:sp>
      <p:sp>
        <p:nvSpPr>
          <p:cNvPr id="12" name="Google Shape;403;p37">
            <a:extLst>
              <a:ext uri="{FF2B5EF4-FFF2-40B4-BE49-F238E27FC236}">
                <a16:creationId xmlns:a16="http://schemas.microsoft.com/office/drawing/2014/main" id="{F1B4D246-C857-4A32-B117-F54F90367EEA}"/>
              </a:ext>
            </a:extLst>
          </p:cNvPr>
          <p:cNvSpPr txBox="1">
            <a:spLocks/>
          </p:cNvSpPr>
          <p:nvPr/>
        </p:nvSpPr>
        <p:spPr>
          <a:xfrm>
            <a:off x="2533086" y="1466448"/>
            <a:ext cx="4008041" cy="48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sz="1800" i="0" dirty="0">
                <a:solidFill>
                  <a:srgbClr val="3953C5"/>
                </a:solidFill>
                <a:effectLst/>
                <a:latin typeface="zeitung"/>
              </a:rPr>
              <a:t>HR Analytics: Employee Promotion Data</a:t>
            </a:r>
          </a:p>
          <a:p>
            <a:br>
              <a:rPr lang="en-US" sz="1800" dirty="0">
                <a:solidFill>
                  <a:srgbClr val="262399"/>
                </a:solidFill>
              </a:rPr>
            </a:br>
            <a:endParaRPr lang="en-US" sz="1800" dirty="0">
              <a:solidFill>
                <a:srgbClr val="262399"/>
              </a:solidFill>
            </a:endParaRPr>
          </a:p>
          <a:p>
            <a:pPr algn="ctr">
              <a:buSzPts val="1100"/>
              <a:buFont typeface="Arial"/>
              <a:buNone/>
            </a:pPr>
            <a:endParaRPr lang="en-US" sz="1800" dirty="0">
              <a:solidFill>
                <a:srgbClr val="262399"/>
              </a:solidFill>
            </a:endParaRPr>
          </a:p>
          <a:p>
            <a:endParaRPr lang="en-US" sz="1800" dirty="0">
              <a:solidFill>
                <a:srgbClr val="262399"/>
              </a:solidFill>
            </a:endParaRPr>
          </a:p>
        </p:txBody>
      </p:sp>
      <p:sp>
        <p:nvSpPr>
          <p:cNvPr id="14" name="Google Shape;403;p37">
            <a:extLst>
              <a:ext uri="{FF2B5EF4-FFF2-40B4-BE49-F238E27FC236}">
                <a16:creationId xmlns:a16="http://schemas.microsoft.com/office/drawing/2014/main" id="{B6B96EB9-745F-4048-8A75-E2D99521AEF1}"/>
              </a:ext>
            </a:extLst>
          </p:cNvPr>
          <p:cNvSpPr txBox="1">
            <a:spLocks/>
          </p:cNvSpPr>
          <p:nvPr/>
        </p:nvSpPr>
        <p:spPr>
          <a:xfrm>
            <a:off x="2513628" y="2386352"/>
            <a:ext cx="3147303" cy="48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sz="1800" dirty="0">
                <a:solidFill>
                  <a:srgbClr val="3953C5"/>
                </a:solidFill>
                <a:latin typeface="zeitung"/>
              </a:rPr>
              <a:t>54808</a:t>
            </a:r>
            <a:r>
              <a:rPr lang="en-US" sz="1800" dirty="0">
                <a:solidFill>
                  <a:srgbClr val="262399"/>
                </a:solidFill>
                <a:latin typeface="zeitung"/>
              </a:rPr>
              <a:t> </a:t>
            </a:r>
            <a:r>
              <a:rPr lang="en-US" sz="1800" dirty="0">
                <a:solidFill>
                  <a:srgbClr val="3953C5"/>
                </a:solidFill>
                <a:latin typeface="zeitung"/>
              </a:rPr>
              <a:t>Employee</a:t>
            </a:r>
            <a:r>
              <a:rPr lang="en-US" sz="1800" dirty="0">
                <a:solidFill>
                  <a:srgbClr val="262399"/>
                </a:solidFill>
                <a:latin typeface="zeitung"/>
              </a:rPr>
              <a:t> </a:t>
            </a:r>
            <a:r>
              <a:rPr lang="en-US" sz="1800" dirty="0">
                <a:solidFill>
                  <a:srgbClr val="3953C5"/>
                </a:solidFill>
                <a:latin typeface="zeitung"/>
              </a:rPr>
              <a:t>Records</a:t>
            </a:r>
            <a:endParaRPr lang="en-US" sz="1800" dirty="0">
              <a:solidFill>
                <a:srgbClr val="3953C5"/>
              </a:solidFill>
            </a:endParaRPr>
          </a:p>
        </p:txBody>
      </p:sp>
      <p:sp>
        <p:nvSpPr>
          <p:cNvPr id="15" name="Google Shape;403;p37">
            <a:extLst>
              <a:ext uri="{FF2B5EF4-FFF2-40B4-BE49-F238E27FC236}">
                <a16:creationId xmlns:a16="http://schemas.microsoft.com/office/drawing/2014/main" id="{B165D841-EE35-4EEB-8A7E-CA7C8D632BA9}"/>
              </a:ext>
            </a:extLst>
          </p:cNvPr>
          <p:cNvSpPr txBox="1">
            <a:spLocks/>
          </p:cNvSpPr>
          <p:nvPr/>
        </p:nvSpPr>
        <p:spPr>
          <a:xfrm>
            <a:off x="2556216" y="3257450"/>
            <a:ext cx="3147303" cy="48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sz="1800" dirty="0">
                <a:solidFill>
                  <a:srgbClr val="3953C5"/>
                </a:solidFill>
                <a:latin typeface="zeitung"/>
              </a:rPr>
              <a:t>13</a:t>
            </a:r>
            <a:r>
              <a:rPr lang="en-US" sz="1800" dirty="0">
                <a:solidFill>
                  <a:srgbClr val="536DCF"/>
                </a:solidFill>
                <a:latin typeface="zeitung"/>
              </a:rPr>
              <a:t> </a:t>
            </a:r>
            <a:r>
              <a:rPr lang="en-US" sz="1800" dirty="0">
                <a:solidFill>
                  <a:srgbClr val="3953C5"/>
                </a:solidFill>
                <a:latin typeface="zeitung"/>
              </a:rPr>
              <a:t>Features</a:t>
            </a:r>
            <a:endParaRPr lang="en-US" sz="1800" dirty="0">
              <a:solidFill>
                <a:srgbClr val="3953C5"/>
              </a:solidFill>
            </a:endParaRPr>
          </a:p>
        </p:txBody>
      </p:sp>
      <p:sp>
        <p:nvSpPr>
          <p:cNvPr id="16" name="Google Shape;403;p37">
            <a:extLst>
              <a:ext uri="{FF2B5EF4-FFF2-40B4-BE49-F238E27FC236}">
                <a16:creationId xmlns:a16="http://schemas.microsoft.com/office/drawing/2014/main" id="{6A01CA6E-43BE-4C07-9548-B73E4D72A550}"/>
              </a:ext>
            </a:extLst>
          </p:cNvPr>
          <p:cNvSpPr txBox="1">
            <a:spLocks/>
          </p:cNvSpPr>
          <p:nvPr/>
        </p:nvSpPr>
        <p:spPr>
          <a:xfrm>
            <a:off x="2533086" y="4142647"/>
            <a:ext cx="4991194" cy="70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sz="1800" b="1" i="0" dirty="0">
                <a:solidFill>
                  <a:srgbClr val="3953C5"/>
                </a:solidFill>
                <a:effectLst/>
                <a:latin typeface="zeitung"/>
              </a:rPr>
              <a:t>Predict the eligible candidates for promotion</a:t>
            </a:r>
          </a:p>
        </p:txBody>
      </p:sp>
      <p:sp>
        <p:nvSpPr>
          <p:cNvPr id="19" name="Google Shape;403;p37">
            <a:extLst>
              <a:ext uri="{FF2B5EF4-FFF2-40B4-BE49-F238E27FC236}">
                <a16:creationId xmlns:a16="http://schemas.microsoft.com/office/drawing/2014/main" id="{617FDF13-BDAC-43CD-AB62-65AE5DD03AF9}"/>
              </a:ext>
            </a:extLst>
          </p:cNvPr>
          <p:cNvSpPr txBox="1">
            <a:spLocks/>
          </p:cNvSpPr>
          <p:nvPr/>
        </p:nvSpPr>
        <p:spPr>
          <a:xfrm>
            <a:off x="2547184" y="1735242"/>
            <a:ext cx="4727623" cy="48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sz="1200" b="0" i="1" dirty="0">
                <a:solidFill>
                  <a:srgbClr val="262399"/>
                </a:solidFill>
                <a:latin typeface="zeitung"/>
              </a:rPr>
              <a:t>It was uploaded in Kaggle.com</a:t>
            </a:r>
            <a:endParaRPr lang="en-US" sz="1200" b="0" i="1" dirty="0">
              <a:solidFill>
                <a:srgbClr val="262399"/>
              </a:solidFill>
              <a:effectLst/>
              <a:latin typeface="zeitung"/>
            </a:endParaRPr>
          </a:p>
          <a:p>
            <a:br>
              <a:rPr lang="en-US" sz="1200" b="0" i="1" dirty="0">
                <a:solidFill>
                  <a:srgbClr val="262399"/>
                </a:solidFill>
              </a:rPr>
            </a:br>
            <a:endParaRPr lang="en-US" sz="1200" b="0" i="1" dirty="0">
              <a:solidFill>
                <a:srgbClr val="262399"/>
              </a:solidFill>
            </a:endParaRPr>
          </a:p>
          <a:p>
            <a:pPr algn="ctr">
              <a:buSzPts val="1100"/>
              <a:buFont typeface="Arial"/>
              <a:buNone/>
            </a:pPr>
            <a:endParaRPr lang="en-US" sz="1200" b="0" i="1" dirty="0">
              <a:solidFill>
                <a:srgbClr val="262399"/>
              </a:solidFill>
            </a:endParaRPr>
          </a:p>
          <a:p>
            <a:endParaRPr lang="en-US" sz="1200" b="0" i="1" dirty="0">
              <a:solidFill>
                <a:srgbClr val="262399"/>
              </a:solidFill>
            </a:endParaRPr>
          </a:p>
        </p:txBody>
      </p:sp>
      <p:sp>
        <p:nvSpPr>
          <p:cNvPr id="20" name="Google Shape;403;p37">
            <a:extLst>
              <a:ext uri="{FF2B5EF4-FFF2-40B4-BE49-F238E27FC236}">
                <a16:creationId xmlns:a16="http://schemas.microsoft.com/office/drawing/2014/main" id="{E79B174B-CB06-4B5E-9AC6-22329C96EFF3}"/>
              </a:ext>
            </a:extLst>
          </p:cNvPr>
          <p:cNvSpPr txBox="1">
            <a:spLocks/>
          </p:cNvSpPr>
          <p:nvPr/>
        </p:nvSpPr>
        <p:spPr>
          <a:xfrm>
            <a:off x="2548003" y="3506598"/>
            <a:ext cx="4193670" cy="526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verpass"/>
              <a:buNone/>
              <a:defRPr sz="2100" b="1" i="0" u="none" strike="noStrike" cap="none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base"/>
            <a:r>
              <a:rPr lang="en-US" sz="1200" b="0" i="1" dirty="0">
                <a:solidFill>
                  <a:srgbClr val="262399"/>
                </a:solidFill>
                <a:latin typeface="zeitung"/>
              </a:rPr>
              <a:t>id , department, education, gender, </a:t>
            </a:r>
            <a:r>
              <a:rPr lang="en-US" sz="1200" b="0" i="1" dirty="0" err="1">
                <a:solidFill>
                  <a:srgbClr val="262399"/>
                </a:solidFill>
                <a:latin typeface="zeitung"/>
              </a:rPr>
              <a:t>lenght_of_service</a:t>
            </a:r>
            <a:r>
              <a:rPr lang="en-US" sz="1200" b="0" i="1" dirty="0">
                <a:solidFill>
                  <a:srgbClr val="262399"/>
                </a:solidFill>
                <a:latin typeface="zeitung"/>
              </a:rPr>
              <a:t>,… etc.</a:t>
            </a:r>
            <a:endParaRPr lang="en-US" sz="1200" b="0" i="1" dirty="0">
              <a:solidFill>
                <a:srgbClr val="262399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F50E49C9-FB0F-4570-8137-195DFC5B2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265" y="0"/>
            <a:ext cx="3386880" cy="51435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>
            <a:spLocks noGrp="1"/>
          </p:cNvSpPr>
          <p:nvPr>
            <p:ph type="subTitle" idx="1"/>
          </p:nvPr>
        </p:nvSpPr>
        <p:spPr>
          <a:xfrm>
            <a:off x="1377942" y="-174753"/>
            <a:ext cx="2729783" cy="88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3953C5"/>
                </a:solidFill>
              </a:rPr>
              <a:t>Dataset</a:t>
            </a:r>
            <a:r>
              <a:rPr lang="en-US" sz="5400" b="1" dirty="0">
                <a:solidFill>
                  <a:srgbClr val="262399"/>
                </a:solidFill>
              </a:rPr>
              <a:t> </a:t>
            </a:r>
            <a:endParaRPr sz="5400" b="1" dirty="0">
              <a:solidFill>
                <a:srgbClr val="262399"/>
              </a:solidFill>
            </a:endParaRP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2D3B14FD-22D2-4832-9CBE-81872A798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30394">
            <a:off x="5433509" y="-330052"/>
            <a:ext cx="3523487" cy="5605316"/>
          </a:xfrm>
          <a:prstGeom prst="rect">
            <a:avLst/>
          </a:prstGeom>
        </p:spPr>
      </p:pic>
      <p:pic>
        <p:nvPicPr>
          <p:cNvPr id="3" name="صورة 2">
            <a:extLst>
              <a:ext uri="{FF2B5EF4-FFF2-40B4-BE49-F238E27FC236}">
                <a16:creationId xmlns:a16="http://schemas.microsoft.com/office/drawing/2014/main" id="{F50E49C9-FB0F-4570-8137-195DFC5B2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223" y="0"/>
            <a:ext cx="3386880" cy="5143500"/>
          </a:xfrm>
          <a:prstGeom prst="rect">
            <a:avLst/>
          </a:prstGeom>
        </p:spPr>
      </p:pic>
      <p:graphicFrame>
        <p:nvGraphicFramePr>
          <p:cNvPr id="5" name="جدول 5">
            <a:extLst>
              <a:ext uri="{FF2B5EF4-FFF2-40B4-BE49-F238E27FC236}">
                <a16:creationId xmlns:a16="http://schemas.microsoft.com/office/drawing/2014/main" id="{45D4795A-78CA-4EDF-8AE4-45631154C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60013"/>
              </p:ext>
            </p:extLst>
          </p:nvPr>
        </p:nvGraphicFramePr>
        <p:xfrm>
          <a:off x="1517138" y="835552"/>
          <a:ext cx="6109724" cy="4053648"/>
        </p:xfrm>
        <a:graphic>
          <a:graphicData uri="http://schemas.openxmlformats.org/drawingml/2006/table">
            <a:tbl>
              <a:tblPr rtl="1" firstRow="1" bandRow="1">
                <a:tableStyleId>{8A585813-1CD5-4B93-95E6-BB999CCE4081}</a:tableStyleId>
              </a:tblPr>
              <a:tblGrid>
                <a:gridCol w="643636">
                  <a:extLst>
                    <a:ext uri="{9D8B030D-6E8A-4147-A177-3AD203B41FA5}">
                      <a16:colId xmlns:a16="http://schemas.microsoft.com/office/drawing/2014/main" val="2941847254"/>
                    </a:ext>
                  </a:extLst>
                </a:gridCol>
                <a:gridCol w="3774641">
                  <a:extLst>
                    <a:ext uri="{9D8B030D-6E8A-4147-A177-3AD203B41FA5}">
                      <a16:colId xmlns:a16="http://schemas.microsoft.com/office/drawing/2014/main" val="3327510781"/>
                    </a:ext>
                  </a:extLst>
                </a:gridCol>
                <a:gridCol w="1691447">
                  <a:extLst>
                    <a:ext uri="{9D8B030D-6E8A-4147-A177-3AD203B41FA5}">
                      <a16:colId xmlns:a16="http://schemas.microsoft.com/office/drawing/2014/main" val="3722138581"/>
                    </a:ext>
                  </a:extLst>
                </a:gridCol>
              </a:tblGrid>
              <a:tr h="276844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rgbClr val="536DCF"/>
                          </a:solidFill>
                          <a:latin typeface="Karla" pitchFamily="2" charset="0"/>
                        </a:rPr>
                        <a:t>Type</a:t>
                      </a:r>
                      <a:endParaRPr lang="ar-SA" sz="1400" b="1" dirty="0">
                        <a:solidFill>
                          <a:srgbClr val="536DCF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 err="1">
                          <a:solidFill>
                            <a:srgbClr val="536DCF"/>
                          </a:solidFill>
                          <a:latin typeface="Karla" pitchFamily="2" charset="0"/>
                        </a:rPr>
                        <a:t>Describtion</a:t>
                      </a:r>
                      <a:endParaRPr lang="ar-SA" sz="1400" b="1" dirty="0">
                        <a:solidFill>
                          <a:srgbClr val="536DCF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rgbClr val="536DCF"/>
                          </a:solidFill>
                          <a:latin typeface="Karla" pitchFamily="2" charset="0"/>
                        </a:rPr>
                        <a:t>Name of Columns</a:t>
                      </a:r>
                      <a:endParaRPr lang="ar-SA" sz="1400" b="1" dirty="0">
                        <a:solidFill>
                          <a:srgbClr val="536DCF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226529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int64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Unique ID for employee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Employee_id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292147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object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Department of employee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department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61382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object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Region of employment (unordered)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region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72831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object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Education Level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Education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90357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object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Gender of Employee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Gender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05301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object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Channel of recruitment for employee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recruitment_channel</a:t>
                      </a:r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80620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int64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 no of other trainings completed in previous year on soft skills, technical skills etc.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no_of_trainings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08967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int64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Age of Employee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age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334756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float64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Employee Rating for the previous year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previous_year_rating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419348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int64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 Length of service in years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length_of_service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82126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int64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if awards won during previous year then 1 else 0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awards_won</a:t>
                      </a:r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?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992818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int64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Average score in current training evaluations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avg_training_score</a:t>
                      </a:r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30015"/>
                  </a:ext>
                </a:extLst>
              </a:tr>
              <a:tr h="276844">
                <a:tc>
                  <a:txBody>
                    <a:bodyPr/>
                    <a:lstStyle/>
                    <a:p>
                      <a:pPr algn="ctr" rtl="0"/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int64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u="none" strike="noStrike" cap="none" dirty="0">
                          <a:solidFill>
                            <a:srgbClr val="262399"/>
                          </a:solidFill>
                          <a:effectLst/>
                          <a:latin typeface="Karla" pitchFamily="2" charset="0"/>
                          <a:ea typeface="Arial"/>
                          <a:cs typeface="Arial"/>
                          <a:sym typeface="Arial"/>
                        </a:rPr>
                        <a:t>Recommended for promotion (Target)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dirty="0" err="1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is_promoted</a:t>
                      </a:r>
                      <a:r>
                        <a:rPr lang="en-US" sz="1100" dirty="0">
                          <a:solidFill>
                            <a:srgbClr val="262399"/>
                          </a:solidFill>
                          <a:latin typeface="Karla" pitchFamily="2" charset="0"/>
                        </a:rPr>
                        <a:t> </a:t>
                      </a:r>
                      <a:endParaRPr lang="ar-SA" sz="1100" dirty="0">
                        <a:solidFill>
                          <a:srgbClr val="262399"/>
                        </a:solidFill>
                        <a:latin typeface="Karl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62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876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7508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10">
            <a:extLst>
              <a:ext uri="{FF2B5EF4-FFF2-40B4-BE49-F238E27FC236}">
                <a16:creationId xmlns:a16="http://schemas.microsoft.com/office/drawing/2014/main" id="{F4B62AE7-CA32-4614-A5FD-DCAF1B47FE3F}"/>
              </a:ext>
            </a:extLst>
          </p:cNvPr>
          <p:cNvSpPr/>
          <p:nvPr/>
        </p:nvSpPr>
        <p:spPr>
          <a:xfrm>
            <a:off x="7493622" y="491297"/>
            <a:ext cx="1271240" cy="7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b="1"/>
          </a:p>
        </p:txBody>
      </p:sp>
      <p:sp>
        <p:nvSpPr>
          <p:cNvPr id="12" name="مستطيل 11">
            <a:extLst>
              <a:ext uri="{FF2B5EF4-FFF2-40B4-BE49-F238E27FC236}">
                <a16:creationId xmlns:a16="http://schemas.microsoft.com/office/drawing/2014/main" id="{EF22376B-183E-4417-9D3B-4733A0083302}"/>
              </a:ext>
            </a:extLst>
          </p:cNvPr>
          <p:cNvSpPr/>
          <p:nvPr/>
        </p:nvSpPr>
        <p:spPr>
          <a:xfrm>
            <a:off x="457202" y="4226956"/>
            <a:ext cx="1550017" cy="727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b="1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4C6ADBFA-5D24-46C2-8AE4-C384F1E84AA7}"/>
              </a:ext>
            </a:extLst>
          </p:cNvPr>
          <p:cNvSpPr txBox="1"/>
          <p:nvPr/>
        </p:nvSpPr>
        <p:spPr>
          <a:xfrm>
            <a:off x="559402" y="188641"/>
            <a:ext cx="546225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3200" b="1" dirty="0">
                <a:solidFill>
                  <a:srgbClr val="3953C5"/>
                </a:solidFill>
                <a:latin typeface="Overpass" panose="020B0604020202020204" charset="0"/>
              </a:rPr>
              <a:t>Exploratory Data Analysis</a:t>
            </a:r>
            <a:endParaRPr lang="ar-SA" sz="32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65B2679B-649D-420E-92AA-A539E8C152A3}"/>
              </a:ext>
            </a:extLst>
          </p:cNvPr>
          <p:cNvSpPr txBox="1"/>
          <p:nvPr/>
        </p:nvSpPr>
        <p:spPr>
          <a:xfrm>
            <a:off x="338256" y="4065631"/>
            <a:ext cx="3663300" cy="715089"/>
          </a:xfrm>
          <a:prstGeom prst="roundRect">
            <a:avLst/>
          </a:prstGeom>
          <a:solidFill>
            <a:srgbClr val="E3E9F4"/>
          </a:solidFill>
          <a:ln>
            <a:solidFill>
              <a:srgbClr val="E3E9F4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b="0" i="0" dirty="0">
                <a:solidFill>
                  <a:srgbClr val="536DCF"/>
                </a:solidFill>
                <a:effectLst/>
                <a:latin typeface="Karla" pitchFamily="2" charset="0"/>
              </a:rPr>
              <a:t>The highest number of department on </a:t>
            </a:r>
            <a:r>
              <a:rPr lang="en-US" sz="1200" b="0" i="0" dirty="0" err="1">
                <a:solidFill>
                  <a:srgbClr val="536DCF"/>
                </a:solidFill>
                <a:effectLst/>
                <a:latin typeface="Karla" pitchFamily="2" charset="0"/>
              </a:rPr>
              <a:t>dataframe</a:t>
            </a:r>
            <a:r>
              <a:rPr lang="en-US" sz="1200" b="0" i="0" dirty="0">
                <a:solidFill>
                  <a:srgbClr val="536DCF"/>
                </a:solidFill>
                <a:effectLst/>
                <a:latin typeface="Karla" pitchFamily="2" charset="0"/>
              </a:rPr>
              <a:t> is about 16840 in Sales &amp; marketing and the lowest number is about 999 in R&amp;D</a:t>
            </a:r>
            <a:endParaRPr lang="ar-SA" sz="1200" dirty="0">
              <a:solidFill>
                <a:srgbClr val="536DCF"/>
              </a:solidFill>
              <a:latin typeface="Karla" pitchFamily="2" charset="0"/>
            </a:endParaRPr>
          </a:p>
        </p:txBody>
      </p:sp>
      <p:pic>
        <p:nvPicPr>
          <p:cNvPr id="26" name="صورة 25">
            <a:extLst>
              <a:ext uri="{FF2B5EF4-FFF2-40B4-BE49-F238E27FC236}">
                <a16:creationId xmlns:a16="http://schemas.microsoft.com/office/drawing/2014/main" id="{C80B0298-C75A-4F8E-86B2-1017F494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869" y="1398841"/>
            <a:ext cx="4438183" cy="2652769"/>
          </a:xfrm>
          <a:prstGeom prst="rect">
            <a:avLst/>
          </a:prstGeom>
        </p:spPr>
      </p:pic>
      <p:pic>
        <p:nvPicPr>
          <p:cNvPr id="28" name="صورة 27">
            <a:extLst>
              <a:ext uri="{FF2B5EF4-FFF2-40B4-BE49-F238E27FC236}">
                <a16:creationId xmlns:a16="http://schemas.microsoft.com/office/drawing/2014/main" id="{994C7C8F-90F6-4214-B371-FB81A081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17" y="1554535"/>
            <a:ext cx="1168460" cy="361969"/>
          </a:xfrm>
          <a:prstGeom prst="rect">
            <a:avLst/>
          </a:prstGeom>
        </p:spPr>
      </p:pic>
      <p:pic>
        <p:nvPicPr>
          <p:cNvPr id="32" name="صورة 31">
            <a:extLst>
              <a:ext uri="{FF2B5EF4-FFF2-40B4-BE49-F238E27FC236}">
                <a16:creationId xmlns:a16="http://schemas.microsoft.com/office/drawing/2014/main" id="{7EBE0B54-7348-44BB-8D78-A5FA3DF3B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1407"/>
            <a:ext cx="4274634" cy="2381140"/>
          </a:xfrm>
          <a:prstGeom prst="rect">
            <a:avLst/>
          </a:prstGeom>
        </p:spPr>
      </p:pic>
      <p:sp>
        <p:nvSpPr>
          <p:cNvPr id="33" name="مربع نص 32">
            <a:extLst>
              <a:ext uri="{FF2B5EF4-FFF2-40B4-BE49-F238E27FC236}">
                <a16:creationId xmlns:a16="http://schemas.microsoft.com/office/drawing/2014/main" id="{BD85277D-28DE-4EEC-971B-23D0CFC75E8A}"/>
              </a:ext>
            </a:extLst>
          </p:cNvPr>
          <p:cNvSpPr txBox="1"/>
          <p:nvPr/>
        </p:nvSpPr>
        <p:spPr>
          <a:xfrm>
            <a:off x="312236" y="1142770"/>
            <a:ext cx="460173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>
                <a:solidFill>
                  <a:srgbClr val="262399"/>
                </a:solidFill>
                <a:latin typeface="Karla" pitchFamily="2" charset="0"/>
              </a:rPr>
              <a:t>Distribution of Employees in Different Departments</a:t>
            </a:r>
            <a:endParaRPr lang="ar-SA" sz="1100" b="1" dirty="0">
              <a:solidFill>
                <a:srgbClr val="262399"/>
              </a:solidFill>
              <a:latin typeface="Karla" pitchFamily="2" charset="0"/>
            </a:endParaRP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9B6826E-D4CC-4A5A-96E4-0B12998EC409}"/>
              </a:ext>
            </a:extLst>
          </p:cNvPr>
          <p:cNvSpPr txBox="1"/>
          <p:nvPr/>
        </p:nvSpPr>
        <p:spPr>
          <a:xfrm>
            <a:off x="5142446" y="4062558"/>
            <a:ext cx="3663300" cy="715089"/>
          </a:xfrm>
          <a:prstGeom prst="roundRect">
            <a:avLst/>
          </a:prstGeom>
          <a:solidFill>
            <a:srgbClr val="E3E9F4"/>
          </a:solidFill>
          <a:ln>
            <a:solidFill>
              <a:srgbClr val="E3E9F4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b="0" i="0" dirty="0">
                <a:solidFill>
                  <a:srgbClr val="536DCF"/>
                </a:solidFill>
                <a:effectLst/>
                <a:latin typeface="Karla" pitchFamily="2" charset="0"/>
              </a:rPr>
              <a:t>The highest number of award by </a:t>
            </a:r>
            <a:r>
              <a:rPr lang="en-US" sz="1200" b="0" i="0" dirty="0" err="1">
                <a:solidFill>
                  <a:srgbClr val="536DCF"/>
                </a:solidFill>
                <a:effectLst/>
                <a:latin typeface="Karla" pitchFamily="2" charset="0"/>
              </a:rPr>
              <a:t>departement</a:t>
            </a:r>
            <a:r>
              <a:rPr lang="en-US" sz="1200" b="0" i="0" dirty="0">
                <a:solidFill>
                  <a:srgbClr val="536DCF"/>
                </a:solidFill>
                <a:effectLst/>
                <a:latin typeface="Karla" pitchFamily="2" charset="0"/>
              </a:rPr>
              <a:t> on </a:t>
            </a:r>
            <a:r>
              <a:rPr lang="en-US" sz="1200" b="0" i="0" dirty="0" err="1">
                <a:solidFill>
                  <a:srgbClr val="536DCF"/>
                </a:solidFill>
                <a:effectLst/>
                <a:latin typeface="Karla" pitchFamily="2" charset="0"/>
              </a:rPr>
              <a:t>dataframe</a:t>
            </a:r>
            <a:r>
              <a:rPr lang="en-US" sz="1200" b="0" i="0" dirty="0">
                <a:solidFill>
                  <a:srgbClr val="536DCF"/>
                </a:solidFill>
                <a:effectLst/>
                <a:latin typeface="Karla" pitchFamily="2" charset="0"/>
              </a:rPr>
              <a:t> is about 323 in Sales &amp; marketing and the lowest number is about 25 in Legal</a:t>
            </a:r>
            <a:endParaRPr lang="ar-SA" sz="1200" dirty="0">
              <a:solidFill>
                <a:srgbClr val="536DCF"/>
              </a:solidFill>
              <a:latin typeface="Karla" pitchFamily="2" charset="0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00484AA-EC6B-4553-83A8-133EEF738533}"/>
              </a:ext>
            </a:extLst>
          </p:cNvPr>
          <p:cNvSpPr txBox="1"/>
          <p:nvPr/>
        </p:nvSpPr>
        <p:spPr>
          <a:xfrm>
            <a:off x="5008926" y="1164890"/>
            <a:ext cx="460173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0" dirty="0">
                <a:solidFill>
                  <a:srgbClr val="262399"/>
                </a:solidFill>
                <a:effectLst/>
                <a:latin typeface="Karla" pitchFamily="2" charset="0"/>
                <a:ea typeface="Arial" panose="020B0604020202020204" pitchFamily="34" charset="0"/>
                <a:cs typeface="Arial" panose="020B0604020202020204" pitchFamily="34" charset="0"/>
              </a:rPr>
              <a:t>The highest number of award by </a:t>
            </a:r>
            <a:r>
              <a:rPr lang="en-US" sz="1200" b="1" i="0" dirty="0" err="1">
                <a:solidFill>
                  <a:srgbClr val="262399"/>
                </a:solidFill>
                <a:effectLst/>
                <a:latin typeface="Karla" pitchFamily="2" charset="0"/>
                <a:ea typeface="Arial" panose="020B0604020202020204" pitchFamily="34" charset="0"/>
                <a:cs typeface="Arial" panose="020B0604020202020204" pitchFamily="34" charset="0"/>
              </a:rPr>
              <a:t>departement</a:t>
            </a:r>
            <a:r>
              <a:rPr lang="en-US" sz="1200" b="1" i="0" dirty="0">
                <a:solidFill>
                  <a:srgbClr val="262399"/>
                </a:solidFill>
                <a:effectLst/>
                <a:latin typeface="Karla" pitchFamily="2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r-SA" sz="900" b="1" dirty="0">
              <a:solidFill>
                <a:srgbClr val="536DCF"/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7359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2CA36547-24C8-4C62-9C14-60B29CA9E6BC}"/>
              </a:ext>
            </a:extLst>
          </p:cNvPr>
          <p:cNvSpPr txBox="1"/>
          <p:nvPr/>
        </p:nvSpPr>
        <p:spPr>
          <a:xfrm>
            <a:off x="5161400" y="1833750"/>
            <a:ext cx="3384000" cy="1476000"/>
          </a:xfrm>
          <a:prstGeom prst="roundRect">
            <a:avLst/>
          </a:prstGeom>
          <a:solidFill>
            <a:srgbClr val="E3E9F4"/>
          </a:solidFill>
        </p:spPr>
        <p:txBody>
          <a:bodyPr wrap="square" rtlCol="1">
            <a:spAutoFit/>
          </a:bodyPr>
          <a:lstStyle/>
          <a:p>
            <a:endParaRPr lang="en-US" sz="1600" b="1" dirty="0">
              <a:solidFill>
                <a:srgbClr val="3953C5"/>
              </a:solidFill>
              <a:latin typeface="Overpass" panose="020B0604020202020204" charset="0"/>
            </a:endParaRPr>
          </a:p>
          <a:p>
            <a:r>
              <a:rPr lang="en-US" sz="1600" b="1" dirty="0">
                <a:solidFill>
                  <a:srgbClr val="3953C5"/>
                </a:solidFill>
                <a:latin typeface="Overpass" panose="020B0604020202020204" charset="0"/>
              </a:rPr>
              <a:t>Convert  Categorical  Columns  to label Variables </a:t>
            </a:r>
          </a:p>
          <a:p>
            <a:pPr algn="ctr"/>
            <a:r>
              <a:rPr lang="en-US" sz="1200" dirty="0">
                <a:solidFill>
                  <a:srgbClr val="7286D6"/>
                </a:solidFill>
                <a:latin typeface="Overpass" panose="020B0604020202020204" charset="0"/>
              </a:rPr>
              <a:t>Resulted  in  decreasing  the  models' scores.</a:t>
            </a:r>
            <a:endParaRPr lang="ar-SA" sz="1200" dirty="0">
              <a:solidFill>
                <a:srgbClr val="7286D6"/>
              </a:solidFill>
              <a:latin typeface="Overpass" panose="020B0604020202020204" charset="0"/>
            </a:endParaRP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69A5A16F-5B46-496B-89F2-138F185C0A26}"/>
              </a:ext>
            </a:extLst>
          </p:cNvPr>
          <p:cNvSpPr txBox="1"/>
          <p:nvPr/>
        </p:nvSpPr>
        <p:spPr>
          <a:xfrm>
            <a:off x="353901" y="1694587"/>
            <a:ext cx="4218099" cy="1754326"/>
          </a:xfrm>
          <a:prstGeom prst="rect">
            <a:avLst/>
          </a:prstGeom>
          <a:solidFill>
            <a:srgbClr val="FFFFFF"/>
          </a:solidFill>
        </p:spPr>
        <p:txBody>
          <a:bodyPr wrap="square" rtlCol="1">
            <a:spAutoFit/>
          </a:bodyPr>
          <a:lstStyle/>
          <a:p>
            <a:r>
              <a:rPr lang="en-US" sz="5400" b="1" dirty="0">
                <a:solidFill>
                  <a:srgbClr val="3953C5"/>
                </a:solidFill>
                <a:latin typeface="Overpass" panose="020B0604020202020204" charset="0"/>
              </a:rPr>
              <a:t>Features</a:t>
            </a:r>
          </a:p>
          <a:p>
            <a:r>
              <a:rPr lang="en-US" sz="5400" b="1" dirty="0">
                <a:solidFill>
                  <a:srgbClr val="3953C5"/>
                </a:solidFill>
                <a:latin typeface="Overpass" panose="020B0604020202020204" charset="0"/>
              </a:rPr>
              <a:t>Engineering </a:t>
            </a:r>
            <a:endParaRPr lang="ar-SA" sz="54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34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00;p37">
            <a:extLst>
              <a:ext uri="{FF2B5EF4-FFF2-40B4-BE49-F238E27FC236}">
                <a16:creationId xmlns:a16="http://schemas.microsoft.com/office/drawing/2014/main" id="{8BBCBB2B-35C0-49CC-8076-D02BE444DE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762" y="517711"/>
            <a:ext cx="9002656" cy="88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3953C5"/>
                </a:solidFill>
              </a:rPr>
              <a:t>Dataset After preprocessing</a:t>
            </a:r>
            <a:r>
              <a:rPr lang="en-US" sz="4400" b="1" dirty="0">
                <a:solidFill>
                  <a:srgbClr val="262399"/>
                </a:solidFill>
              </a:rPr>
              <a:t> </a:t>
            </a:r>
            <a:endParaRPr sz="4400" b="1" dirty="0">
              <a:solidFill>
                <a:srgbClr val="262399"/>
              </a:solidFill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C445E20A-36DF-4F18-A6BE-65272A81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51" y="1705284"/>
            <a:ext cx="8358097" cy="29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5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74EAAECD-9504-4C19-8EB6-504087AC48EC}"/>
              </a:ext>
            </a:extLst>
          </p:cNvPr>
          <p:cNvSpPr txBox="1"/>
          <p:nvPr/>
        </p:nvSpPr>
        <p:spPr>
          <a:xfrm>
            <a:off x="285528" y="411873"/>
            <a:ext cx="5483882" cy="707886"/>
          </a:xfrm>
          <a:prstGeom prst="rect">
            <a:avLst/>
          </a:prstGeom>
          <a:solidFill>
            <a:srgbClr val="FFFFFF"/>
          </a:solidFill>
        </p:spPr>
        <p:txBody>
          <a:bodyPr wrap="square" rtlCol="1">
            <a:spAutoFit/>
          </a:bodyPr>
          <a:lstStyle/>
          <a:p>
            <a:r>
              <a:rPr lang="en-US" sz="4000" b="1" dirty="0">
                <a:solidFill>
                  <a:srgbClr val="3953C5"/>
                </a:solidFill>
                <a:latin typeface="Overpass" panose="020B0604020202020204" charset="0"/>
              </a:rPr>
              <a:t>Data  Imbalance</a:t>
            </a:r>
            <a:endParaRPr lang="ar-SA" sz="4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CA36547-24C8-4C62-9C14-60B29CA9E6BC}"/>
              </a:ext>
            </a:extLst>
          </p:cNvPr>
          <p:cNvSpPr txBox="1"/>
          <p:nvPr/>
        </p:nvSpPr>
        <p:spPr>
          <a:xfrm>
            <a:off x="6372926" y="1425300"/>
            <a:ext cx="2300866" cy="307777"/>
          </a:xfrm>
          <a:prstGeom prst="rect">
            <a:avLst/>
          </a:prstGeom>
          <a:solidFill>
            <a:srgbClr val="3953C5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verpass" panose="020B0604020202020204" charset="0"/>
              </a:rPr>
              <a:t>Number Of Observation</a:t>
            </a:r>
            <a:endParaRPr lang="ar-SA" b="1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6D83ECE6-3406-44BE-B5E4-8611A72E10EB}"/>
              </a:ext>
            </a:extLst>
          </p:cNvPr>
          <p:cNvSpPr txBox="1"/>
          <p:nvPr/>
        </p:nvSpPr>
        <p:spPr>
          <a:xfrm>
            <a:off x="6378500" y="2427868"/>
            <a:ext cx="2300866" cy="307777"/>
          </a:xfrm>
          <a:prstGeom prst="rect">
            <a:avLst/>
          </a:prstGeom>
          <a:solidFill>
            <a:srgbClr val="3953C5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verpass" panose="020B0604020202020204" charset="0"/>
              </a:rPr>
              <a:t>Number Of Promoted 1</a:t>
            </a:r>
            <a:endParaRPr lang="ar-SA" b="1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88E76C3-324E-47B5-B361-48380B54367D}"/>
              </a:ext>
            </a:extLst>
          </p:cNvPr>
          <p:cNvSpPr txBox="1"/>
          <p:nvPr/>
        </p:nvSpPr>
        <p:spPr>
          <a:xfrm>
            <a:off x="6378499" y="3430436"/>
            <a:ext cx="2304585" cy="307777"/>
          </a:xfrm>
          <a:prstGeom prst="rect">
            <a:avLst/>
          </a:prstGeom>
          <a:solidFill>
            <a:srgbClr val="3953C5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Overpass" panose="020B0604020202020204" charset="0"/>
              </a:rPr>
              <a:t>Number Of Promoted 0</a:t>
            </a:r>
            <a:endParaRPr lang="ar-SA" b="1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C701531-CF7F-4538-B307-F1B50FA95358}"/>
              </a:ext>
            </a:extLst>
          </p:cNvPr>
          <p:cNvSpPr txBox="1"/>
          <p:nvPr/>
        </p:nvSpPr>
        <p:spPr>
          <a:xfrm>
            <a:off x="6372926" y="1877875"/>
            <a:ext cx="172472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3953C5"/>
                </a:solidFill>
                <a:latin typeface="Overpass" panose="020B0604020202020204" charset="0"/>
              </a:rPr>
              <a:t>54808</a:t>
            </a:r>
            <a:endParaRPr lang="ar-SA" sz="2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62699DE9-4233-4F01-AB94-0120B198E93F}"/>
              </a:ext>
            </a:extLst>
          </p:cNvPr>
          <p:cNvSpPr txBox="1"/>
          <p:nvPr/>
        </p:nvSpPr>
        <p:spPr>
          <a:xfrm>
            <a:off x="6372926" y="2880443"/>
            <a:ext cx="172472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3953C5"/>
                </a:solidFill>
                <a:latin typeface="Overpass" panose="020B0604020202020204" charset="0"/>
              </a:rPr>
              <a:t>49875</a:t>
            </a:r>
            <a:endParaRPr lang="ar-SA" sz="2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8947748B-5062-4FA5-9011-E7250C24F296}"/>
              </a:ext>
            </a:extLst>
          </p:cNvPr>
          <p:cNvSpPr txBox="1"/>
          <p:nvPr/>
        </p:nvSpPr>
        <p:spPr>
          <a:xfrm>
            <a:off x="6372926" y="3883011"/>
            <a:ext cx="172472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3953C5"/>
                </a:solidFill>
                <a:latin typeface="Overpass" panose="020B0604020202020204" charset="0"/>
              </a:rPr>
              <a:t>4933</a:t>
            </a:r>
            <a:endParaRPr lang="ar-SA" sz="2000" b="1" dirty="0">
              <a:solidFill>
                <a:srgbClr val="3953C5"/>
              </a:solidFill>
              <a:latin typeface="Overpass" panose="020B0604020202020204" charset="0"/>
            </a:endParaRPr>
          </a:p>
        </p:txBody>
      </p:sp>
      <p:pic>
        <p:nvPicPr>
          <p:cNvPr id="21" name="صورة 20">
            <a:extLst>
              <a:ext uri="{FF2B5EF4-FFF2-40B4-BE49-F238E27FC236}">
                <a16:creationId xmlns:a16="http://schemas.microsoft.com/office/drawing/2014/main" id="{F4AA67A1-C6E3-4D88-ABB6-F3BEF250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1" y="1487241"/>
            <a:ext cx="5831915" cy="3493635"/>
          </a:xfrm>
          <a:prstGeom prst="rect">
            <a:avLst/>
          </a:prstGeom>
        </p:spPr>
      </p:pic>
      <p:sp>
        <p:nvSpPr>
          <p:cNvPr id="22" name="مربع نص 21">
            <a:extLst>
              <a:ext uri="{FF2B5EF4-FFF2-40B4-BE49-F238E27FC236}">
                <a16:creationId xmlns:a16="http://schemas.microsoft.com/office/drawing/2014/main" id="{98A5978A-3353-4EA7-B267-DFC240C1B7D7}"/>
              </a:ext>
            </a:extLst>
          </p:cNvPr>
          <p:cNvSpPr txBox="1"/>
          <p:nvPr/>
        </p:nvSpPr>
        <p:spPr>
          <a:xfrm>
            <a:off x="6372926" y="4427919"/>
            <a:ext cx="2304584" cy="338554"/>
          </a:xfrm>
          <a:prstGeom prst="rect">
            <a:avLst/>
          </a:prstGeom>
          <a:solidFill>
            <a:srgbClr val="3953C5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Overpass" panose="020B0604020202020204" charset="0"/>
              </a:rPr>
              <a:t>Event rate 8.2 %</a:t>
            </a:r>
            <a:endParaRPr lang="ar-SA" sz="1600" b="1" dirty="0">
              <a:solidFill>
                <a:schemeClr val="bg1"/>
              </a:solidFill>
              <a:latin typeface="Overpass" panose="020B0604020202020204" charset="0"/>
            </a:endParaRP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EBD15E3-6657-462B-85BF-1259F88C2506}"/>
              </a:ext>
            </a:extLst>
          </p:cNvPr>
          <p:cNvSpPr txBox="1"/>
          <p:nvPr/>
        </p:nvSpPr>
        <p:spPr>
          <a:xfrm>
            <a:off x="1865967" y="1358188"/>
            <a:ext cx="343457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3953C5"/>
                </a:solidFill>
                <a:latin typeface="Karla" pitchFamily="2" charset="0"/>
              </a:rPr>
              <a:t>Promoted 0 </a:t>
            </a:r>
            <a:r>
              <a:rPr lang="en-US" sz="1200" b="1" dirty="0" err="1">
                <a:solidFill>
                  <a:srgbClr val="3953C5"/>
                </a:solidFill>
                <a:latin typeface="Karla" pitchFamily="2" charset="0"/>
              </a:rPr>
              <a:t>v.s</a:t>
            </a:r>
            <a:r>
              <a:rPr lang="en-US" sz="1200" b="1" dirty="0">
                <a:solidFill>
                  <a:srgbClr val="3953C5"/>
                </a:solidFill>
                <a:latin typeface="Karla" pitchFamily="2" charset="0"/>
              </a:rPr>
              <a:t> Promoted 1</a:t>
            </a:r>
            <a:endParaRPr lang="ar-SA" sz="1200" b="1" dirty="0">
              <a:solidFill>
                <a:srgbClr val="3953C5"/>
              </a:solidFill>
              <a:latin typeface="Karla" pitchFamily="2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82F048B2-9BD9-40A5-B59F-310FDC71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508" y="4721400"/>
            <a:ext cx="3291839" cy="147194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218A395B-FF1A-4D9D-800B-E40F5C7204EF}"/>
              </a:ext>
            </a:extLst>
          </p:cNvPr>
          <p:cNvSpPr txBox="1"/>
          <p:nvPr/>
        </p:nvSpPr>
        <p:spPr>
          <a:xfrm>
            <a:off x="4362317" y="4705871"/>
            <a:ext cx="5391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000" dirty="0"/>
              <a:t>1</a:t>
            </a:r>
            <a:endParaRPr lang="ar-SA" sz="1000" dirty="0"/>
          </a:p>
        </p:txBody>
      </p:sp>
    </p:spTree>
    <p:extLst>
      <p:ext uri="{BB962C8B-B14F-4D97-AF65-F5344CB8AC3E}">
        <p14:creationId xmlns:p14="http://schemas.microsoft.com/office/powerpoint/2010/main" val="35758706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enex Minimalist Business Plan by Slidesgo">
  <a:themeElements>
    <a:clrScheme name="Simple Light">
      <a:dk1>
        <a:srgbClr val="434343"/>
      </a:dk1>
      <a:lt1>
        <a:srgbClr val="FFFFFF"/>
      </a:lt1>
      <a:dk2>
        <a:srgbClr val="999999"/>
      </a:dk2>
      <a:lt2>
        <a:srgbClr val="EEEEEE"/>
      </a:lt2>
      <a:accent1>
        <a:srgbClr val="BF9000"/>
      </a:accent1>
      <a:accent2>
        <a:srgbClr val="434343"/>
      </a:accent2>
      <a:accent3>
        <a:srgbClr val="FFD966"/>
      </a:accent3>
      <a:accent4>
        <a:srgbClr val="BF9000"/>
      </a:accent4>
      <a:accent5>
        <a:srgbClr val="434343"/>
      </a:accent5>
      <a:accent6>
        <a:srgbClr val="FFD966"/>
      </a:accent6>
      <a:hlink>
        <a:srgbClr val="BF9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879</Words>
  <Application>Microsoft Office PowerPoint</Application>
  <PresentationFormat>عرض على الشاشة (16:9)</PresentationFormat>
  <Paragraphs>345</Paragraphs>
  <Slides>20</Slides>
  <Notes>8</Notes>
  <HiddenSlides>1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8" baseType="lpstr">
      <vt:lpstr>zeitung</vt:lpstr>
      <vt:lpstr>Karla</vt:lpstr>
      <vt:lpstr>Roboto Condensed Light</vt:lpstr>
      <vt:lpstr>Arial</vt:lpstr>
      <vt:lpstr>Questrial</vt:lpstr>
      <vt:lpstr>Poppins</vt:lpstr>
      <vt:lpstr>Overpass</vt:lpstr>
      <vt:lpstr>Genex Minimalist Business Plan by Slidesgo</vt:lpstr>
      <vt:lpstr>عرض تقديمي في PowerPoint</vt:lpstr>
      <vt:lpstr>INTRODUCTION</vt:lpstr>
      <vt:lpstr>عرض تقديمي في PowerPoint</vt:lpstr>
      <vt:lpstr>Source 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Conclusion</vt:lpstr>
      <vt:lpstr>Tools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 &amp; COMPETITION</dc:title>
  <dc:creator>Ahmad Hakami</dc:creator>
  <cp:lastModifiedBy>Ahmad Hakami</cp:lastModifiedBy>
  <cp:revision>15</cp:revision>
  <dcterms:modified xsi:type="dcterms:W3CDTF">2021-12-18T23:37:12Z</dcterms:modified>
</cp:coreProperties>
</file>