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58" r:id="rId5"/>
    <p:sldId id="260"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52" autoAdjust="0"/>
  </p:normalViewPr>
  <p:slideViewPr>
    <p:cSldViewPr>
      <p:cViewPr>
        <p:scale>
          <a:sx n="75" d="100"/>
          <a:sy n="75" d="100"/>
        </p:scale>
        <p:origin x="-678"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BF083DA-6ADA-4522-BBAF-3736C8D31770}" type="datetimeFigureOut">
              <a:rPr lang="fr-FR" smtClean="0"/>
              <a:t>04/08/2021</a:t>
            </a:fld>
            <a:endParaRPr lang="fr-FR"/>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3AA2F78-D63D-402B-A0EE-3DFA475B30C2}" type="slidenum">
              <a:rPr lang="fr-FR" smtClean="0"/>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F083DA-6ADA-4522-BBAF-3736C8D31770}" type="datetimeFigureOut">
              <a:rPr lang="fr-FR" smtClean="0"/>
              <a:t>04/08/2021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3AA2F78-D63D-402B-A0EE-3DFA475B30C2}"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F083DA-6ADA-4522-BBAF-3736C8D31770}" type="datetimeFigureOut">
              <a:rPr lang="fr-FR" smtClean="0"/>
              <a:t>04/08/2021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3AA2F78-D63D-402B-A0EE-3DFA475B30C2}"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BF083DA-6ADA-4522-BBAF-3736C8D31770}" type="datetimeFigureOut">
              <a:rPr lang="fr-FR" smtClean="0"/>
              <a:t>04/08/2021</a:t>
            </a:fld>
            <a:endParaRPr lang="fr-FR"/>
          </a:p>
        </p:txBody>
      </p:sp>
      <p:sp>
        <p:nvSpPr>
          <p:cNvPr id="9" name="Slide Number Placeholder 8"/>
          <p:cNvSpPr>
            <a:spLocks noGrp="1"/>
          </p:cNvSpPr>
          <p:nvPr>
            <p:ph type="sldNum" sz="quarter" idx="15"/>
          </p:nvPr>
        </p:nvSpPr>
        <p:spPr/>
        <p:txBody>
          <a:bodyPr rtlCol="0"/>
          <a:lstStyle/>
          <a:p>
            <a:fld id="{F3AA2F78-D63D-402B-A0EE-3DFA475B30C2}" type="slidenum">
              <a:rPr lang="fr-FR" smtClean="0"/>
              <a:t>‹#›</a:t>
            </a:fld>
            <a:endParaRPr lang="fr-FR"/>
          </a:p>
        </p:txBody>
      </p:sp>
      <p:sp>
        <p:nvSpPr>
          <p:cNvPr id="10" name="Footer Placeholder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BF083DA-6ADA-4522-BBAF-3736C8D31770}" type="datetimeFigureOut">
              <a:rPr lang="fr-FR" smtClean="0"/>
              <a:t>04/08/2021</a:t>
            </a:fld>
            <a:endParaRPr lang="fr-F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3AA2F78-D63D-402B-A0EE-3DFA475B30C2}" type="slidenum">
              <a:rPr lang="fr-FR" smtClean="0"/>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BF083DA-6ADA-4522-BBAF-3736C8D31770}" type="datetimeFigureOut">
              <a:rPr lang="fr-FR" smtClean="0"/>
              <a:t>04/08/2021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3AA2F78-D63D-402B-A0EE-3DFA475B30C2}" type="slidenum">
              <a:rPr lang="fr-FR" smtClean="0"/>
              <a:t>‹#›</a:t>
            </a:fld>
            <a:endParaRPr lang="fr-FR"/>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BF083DA-6ADA-4522-BBAF-3736C8D31770}" type="datetimeFigureOut">
              <a:rPr lang="fr-FR" smtClean="0"/>
              <a:t>04/08/2021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3AA2F78-D63D-402B-A0EE-3DFA475B30C2}" type="slidenum">
              <a:rPr lang="fr-FR" smtClean="0"/>
              <a:t>‹#›</a:t>
            </a:fld>
            <a:endParaRPr lang="fr-FR"/>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BF083DA-6ADA-4522-BBAF-3736C8D31770}" type="datetimeFigureOut">
              <a:rPr lang="fr-FR" smtClean="0"/>
              <a:t>04/08/2021</a:t>
            </a:fld>
            <a:endParaRPr lang="fr-FR"/>
          </a:p>
        </p:txBody>
      </p:sp>
      <p:sp>
        <p:nvSpPr>
          <p:cNvPr id="7" name="Slide Number Placeholder 6"/>
          <p:cNvSpPr>
            <a:spLocks noGrp="1"/>
          </p:cNvSpPr>
          <p:nvPr>
            <p:ph type="sldNum" sz="quarter" idx="11"/>
          </p:nvPr>
        </p:nvSpPr>
        <p:spPr/>
        <p:txBody>
          <a:bodyPr rtlCol="0"/>
          <a:lstStyle/>
          <a:p>
            <a:fld id="{F3AA2F78-D63D-402B-A0EE-3DFA475B30C2}" type="slidenum">
              <a:rPr lang="fr-FR" smtClean="0"/>
              <a:t>‹#›</a:t>
            </a:fld>
            <a:endParaRPr lang="fr-FR"/>
          </a:p>
        </p:txBody>
      </p:sp>
      <p:sp>
        <p:nvSpPr>
          <p:cNvPr id="8" name="Footer Placeholder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083DA-6ADA-4522-BBAF-3736C8D31770}" type="datetimeFigureOut">
              <a:rPr lang="fr-FR" smtClean="0"/>
              <a:t>04/08/2021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3AA2F78-D63D-402B-A0EE-3DFA475B30C2}"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BF083DA-6ADA-4522-BBAF-3736C8D31770}" type="datetimeFigureOut">
              <a:rPr lang="fr-FR" smtClean="0"/>
              <a:t>04/08/2021</a:t>
            </a:fld>
            <a:endParaRPr lang="fr-FR"/>
          </a:p>
        </p:txBody>
      </p:sp>
      <p:sp>
        <p:nvSpPr>
          <p:cNvPr id="22" name="Slide Number Placeholder 21"/>
          <p:cNvSpPr>
            <a:spLocks noGrp="1"/>
          </p:cNvSpPr>
          <p:nvPr>
            <p:ph type="sldNum" sz="quarter" idx="15"/>
          </p:nvPr>
        </p:nvSpPr>
        <p:spPr/>
        <p:txBody>
          <a:bodyPr rtlCol="0"/>
          <a:lstStyle/>
          <a:p>
            <a:fld id="{F3AA2F78-D63D-402B-A0EE-3DFA475B30C2}" type="slidenum">
              <a:rPr lang="fr-FR" smtClean="0"/>
              <a:t>‹#›</a:t>
            </a:fld>
            <a:endParaRPr lang="fr-FR"/>
          </a:p>
        </p:txBody>
      </p:sp>
      <p:sp>
        <p:nvSpPr>
          <p:cNvPr id="23" name="Footer Placeholder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BF083DA-6ADA-4522-BBAF-3736C8D31770}" type="datetimeFigureOut">
              <a:rPr lang="fr-FR" smtClean="0"/>
              <a:t>04/08/2021</a:t>
            </a:fld>
            <a:endParaRPr lang="fr-FR"/>
          </a:p>
        </p:txBody>
      </p:sp>
      <p:sp>
        <p:nvSpPr>
          <p:cNvPr id="18" name="Slide Number Placeholder 17"/>
          <p:cNvSpPr>
            <a:spLocks noGrp="1"/>
          </p:cNvSpPr>
          <p:nvPr>
            <p:ph type="sldNum" sz="quarter" idx="11"/>
          </p:nvPr>
        </p:nvSpPr>
        <p:spPr/>
        <p:txBody>
          <a:bodyPr rtlCol="0"/>
          <a:lstStyle/>
          <a:p>
            <a:fld id="{F3AA2F78-D63D-402B-A0EE-3DFA475B30C2}" type="slidenum">
              <a:rPr lang="fr-FR" smtClean="0"/>
              <a:t>‹#›</a:t>
            </a:fld>
            <a:endParaRPr lang="fr-FR"/>
          </a:p>
        </p:txBody>
      </p:sp>
      <p:sp>
        <p:nvSpPr>
          <p:cNvPr id="21" name="Footer Placeholder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BF083DA-6ADA-4522-BBAF-3736C8D31770}" type="datetimeFigureOut">
              <a:rPr lang="fr-FR" smtClean="0"/>
              <a:t>04/08/2021</a:t>
            </a:fld>
            <a:endParaRPr lang="fr-F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3AA2F78-D63D-402B-A0EE-3DFA475B30C2}" type="slidenum">
              <a:rPr lang="fr-FR" smtClean="0"/>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mozilla.org/en-US/docs/Learn/Getting_started_with_the_web/How_the_Web_work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Glossary/Protocol" TargetMode="External"/><Relationship Id="rId2" Type="http://schemas.openxmlformats.org/officeDocument/2006/relationships/hyperlink" Target="https://developer.mozilla.org/en-US/docs/Learn/Getting_started_with_the_web/How_the_Web_work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careerexplorer.com/careers/back-end-developer/" TargetMode="External"/><Relationship Id="rId2" Type="http://schemas.openxmlformats.org/officeDocument/2006/relationships/hyperlink" Target="https://www.careerexplorer.com/careers/front-end-developer/" TargetMode="External"/><Relationship Id="rId1" Type="http://schemas.openxmlformats.org/officeDocument/2006/relationships/slideLayout" Target="../slideLayouts/slideLayout7.xml"/><Relationship Id="rId4" Type="http://schemas.openxmlformats.org/officeDocument/2006/relationships/hyperlink" Target="https://www.careerexplorer.com/careers/full-stack-develop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470025"/>
          </a:xfrm>
        </p:spPr>
        <p:txBody>
          <a:bodyPr>
            <a:normAutofit/>
          </a:bodyPr>
          <a:lstStyle/>
          <a:p>
            <a:r>
              <a:rPr lang="en-US" b="1" dirty="0" smtClean="0">
                <a:latin typeface="Algerian" pitchFamily="82" charset="0"/>
              </a:rPr>
              <a:t>How does the web work?</a:t>
            </a:r>
            <a:endParaRPr lang="fr-FR" b="1" dirty="0">
              <a:latin typeface="Algerian" pitchFamily="82" charset="0"/>
            </a:endParaRPr>
          </a:p>
        </p:txBody>
      </p:sp>
      <p:sp>
        <p:nvSpPr>
          <p:cNvPr id="3" name="Subtitle 2"/>
          <p:cNvSpPr>
            <a:spLocks noGrp="1"/>
          </p:cNvSpPr>
          <p:nvPr>
            <p:ph type="subTitle" idx="1"/>
          </p:nvPr>
        </p:nvSpPr>
        <p:spPr>
          <a:xfrm>
            <a:off x="685800" y="1676400"/>
            <a:ext cx="6172200" cy="533400"/>
          </a:xfrm>
        </p:spPr>
        <p:txBody>
          <a:bodyPr/>
          <a:lstStyle/>
          <a:p>
            <a:r>
              <a:rPr lang="fr-FR" dirty="0" smtClean="0">
                <a:latin typeface="+mj-lt"/>
                <a:hlinkClick r:id="rId2" tooltip="Permalink to Clients and servers"/>
              </a:rPr>
              <a:t>Clients and servers</a:t>
            </a:r>
            <a:endParaRPr lang="fr-FR" dirty="0" smtClean="0">
              <a:latin typeface="+mj-lt"/>
            </a:endParaRPr>
          </a:p>
          <a:p>
            <a:endParaRPr lang="fr-FR" dirty="0">
              <a:latin typeface="+mj-lt"/>
            </a:endParaRPr>
          </a:p>
        </p:txBody>
      </p:sp>
      <p:sp>
        <p:nvSpPr>
          <p:cNvPr id="4" name="TextBox 3"/>
          <p:cNvSpPr txBox="1"/>
          <p:nvPr/>
        </p:nvSpPr>
        <p:spPr>
          <a:xfrm>
            <a:off x="1066800" y="2133600"/>
            <a:ext cx="7848600" cy="1200329"/>
          </a:xfrm>
          <a:prstGeom prst="rect">
            <a:avLst/>
          </a:prstGeom>
          <a:noFill/>
        </p:spPr>
        <p:txBody>
          <a:bodyPr wrap="square" rtlCol="0">
            <a:spAutoFit/>
          </a:bodyPr>
          <a:lstStyle/>
          <a:p>
            <a:r>
              <a:rPr lang="en-US" dirty="0">
                <a:latin typeface="Agency FB" pitchFamily="34" charset="0"/>
              </a:rPr>
              <a:t>Computers connected to the web are called </a:t>
            </a:r>
            <a:r>
              <a:rPr lang="en-US" b="1" dirty="0">
                <a:latin typeface="Agency FB" pitchFamily="34" charset="0"/>
              </a:rPr>
              <a:t>clients</a:t>
            </a:r>
            <a:r>
              <a:rPr lang="en-US" dirty="0">
                <a:latin typeface="Agency FB" pitchFamily="34" charset="0"/>
              </a:rPr>
              <a:t> and </a:t>
            </a:r>
            <a:r>
              <a:rPr lang="en-US" b="1" dirty="0">
                <a:latin typeface="Agency FB" pitchFamily="34" charset="0"/>
              </a:rPr>
              <a:t>servers</a:t>
            </a:r>
            <a:r>
              <a:rPr lang="en-US" dirty="0">
                <a:latin typeface="Agency FB" pitchFamily="34" charset="0"/>
              </a:rPr>
              <a:t>. A simplified diagram of how they interact might look like this:</a:t>
            </a:r>
          </a:p>
          <a:p>
            <a:r>
              <a:rPr lang="en-US" dirty="0" smtClean="0"/>
              <a:t/>
            </a:r>
            <a:br>
              <a:rPr lang="en-US" dirty="0" smtClean="0"/>
            </a:br>
            <a:endParaRPr lang="fr-FR" dirty="0"/>
          </a:p>
        </p:txBody>
      </p:sp>
      <p:pic>
        <p:nvPicPr>
          <p:cNvPr id="5" name="Picture 4" descr="simple-client-server (1).png"/>
          <p:cNvPicPr>
            <a:picLocks noChangeAspect="1"/>
          </p:cNvPicPr>
          <p:nvPr/>
        </p:nvPicPr>
        <p:blipFill>
          <a:blip r:embed="rId3" cstate="print"/>
          <a:stretch>
            <a:fillRect/>
          </a:stretch>
        </p:blipFill>
        <p:spPr>
          <a:xfrm>
            <a:off x="2514600" y="2895600"/>
            <a:ext cx="6172200" cy="1919435"/>
          </a:xfrm>
          <a:prstGeom prst="rect">
            <a:avLst/>
          </a:prstGeom>
        </p:spPr>
      </p:pic>
      <p:sp>
        <p:nvSpPr>
          <p:cNvPr id="7" name="TextBox 6"/>
          <p:cNvSpPr txBox="1"/>
          <p:nvPr/>
        </p:nvSpPr>
        <p:spPr>
          <a:xfrm>
            <a:off x="1981200" y="5105400"/>
            <a:ext cx="7010400" cy="2308324"/>
          </a:xfrm>
          <a:prstGeom prst="rect">
            <a:avLst/>
          </a:prstGeom>
          <a:noFill/>
        </p:spPr>
        <p:txBody>
          <a:bodyPr wrap="square" rtlCol="0">
            <a:spAutoFit/>
          </a:bodyPr>
          <a:lstStyle/>
          <a:p>
            <a:pPr>
              <a:buFont typeface="Arial"/>
              <a:buChar char="•"/>
            </a:pPr>
            <a:r>
              <a:rPr lang="en-US" b="0" i="0" dirty="0" smtClean="0">
                <a:solidFill>
                  <a:srgbClr val="1B1B1B"/>
                </a:solidFill>
                <a:latin typeface="Agency FB" pitchFamily="34" charset="0"/>
              </a:rPr>
              <a:t>Clients are the typical web user's internet-connected devices (for example, your computer connected to your Wi-Fi, or your phone connected to your mobile network) and web-accessing software available on those devices (usually a web browser like Firefox or Chrome).</a:t>
            </a:r>
            <a:r>
              <a:rPr lang="en-US" b="0" i="0" dirty="0" smtClean="0">
                <a:solidFill>
                  <a:srgbClr val="1B1B1B"/>
                </a:solidFill>
                <a:latin typeface="arial"/>
              </a:rPr>
              <a:t> </a:t>
            </a:r>
            <a:r>
              <a:rPr lang="en-US" b="0" i="0" dirty="0" smtClean="0">
                <a:solidFill>
                  <a:srgbClr val="1B1B1B"/>
                </a:solidFill>
                <a:latin typeface="Agency FB" pitchFamily="34" charset="0"/>
              </a:rPr>
              <a:t>Servers are computers that store </a:t>
            </a:r>
            <a:r>
              <a:rPr lang="en-US" b="0" i="0" dirty="0" err="1" smtClean="0">
                <a:solidFill>
                  <a:srgbClr val="1B1B1B"/>
                </a:solidFill>
                <a:latin typeface="Agency FB" pitchFamily="34" charset="0"/>
              </a:rPr>
              <a:t>webpages</a:t>
            </a:r>
            <a:r>
              <a:rPr lang="en-US" b="0" i="0" dirty="0" smtClean="0">
                <a:solidFill>
                  <a:srgbClr val="1B1B1B"/>
                </a:solidFill>
                <a:latin typeface="Agency FB" pitchFamily="34" charset="0"/>
              </a:rPr>
              <a:t>, sites, or apps. When a client device wants to access a webpage, a copy of the webpage is downloaded from the server onto the client machine to be displayed in the user's web browser.</a:t>
            </a:r>
          </a:p>
          <a:p>
            <a:endParaRPr lang="fr-FR" dirty="0" smtClean="0"/>
          </a:p>
          <a:p>
            <a:pPr>
              <a:buFont typeface="Arial"/>
              <a:buChar char="•"/>
            </a:pPr>
            <a:endParaRPr lang="en-US" b="0" i="0" dirty="0" smtClean="0">
              <a:solidFill>
                <a:srgbClr val="1B1B1B"/>
              </a:solidFill>
              <a:latin typeface="Agency FB"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0" end="0"/>
                                            </p:txEl>
                                          </p:spTgt>
                                        </p:tgtEl>
                                      </p:cBhvr>
                                    </p:animEffect>
                                  </p:childTnLst>
                                </p:cTn>
                              </p:par>
                            </p:childTnLst>
                          </p:cTn>
                        </p:par>
                        <p:par>
                          <p:cTn id="16" fill="hold">
                            <p:stCondLst>
                              <p:cond delay="2000"/>
                            </p:stCondLst>
                            <p:childTnLst>
                              <p:par>
                                <p:cTn id="17" presetID="2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edge">
                                      <p:cBhvr>
                                        <p:cTn id="19" dur="2000"/>
                                        <p:tgtEl>
                                          <p:spTgt spid="4"/>
                                        </p:tgtEl>
                                      </p:cBhvr>
                                    </p:animEffect>
                                  </p:childTnLst>
                                </p:cTn>
                              </p:par>
                            </p:childTnLst>
                          </p:cTn>
                        </p:par>
                        <p:par>
                          <p:cTn id="20" fill="hold">
                            <p:stCondLst>
                              <p:cond delay="4000"/>
                            </p:stCondLst>
                            <p:childTnLst>
                              <p:par>
                                <p:cTn id="21" presetID="6" presetClass="entr" presetSubtype="16"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par>
                          <p:cTn id="24" fill="hold">
                            <p:stCondLst>
                              <p:cond delay="6000"/>
                            </p:stCondLst>
                            <p:childTnLst>
                              <p:par>
                                <p:cTn id="25" presetID="55"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strVal val="#ppt_w*0.70"/>
                                          </p:val>
                                        </p:tav>
                                        <p:tav tm="100000">
                                          <p:val>
                                            <p:strVal val="#ppt_w"/>
                                          </p:val>
                                        </p:tav>
                                      </p:tavLst>
                                    </p:anim>
                                    <p:anim calcmode="lin" valueType="num">
                                      <p:cBhvr>
                                        <p:cTn id="28" dur="1000" fill="hold"/>
                                        <p:tgtEl>
                                          <p:spTgt spid="7"/>
                                        </p:tgtEl>
                                        <p:attrNameLst>
                                          <p:attrName>ppt_h</p:attrName>
                                        </p:attrNameLst>
                                      </p:cBhvr>
                                      <p:tavLst>
                                        <p:tav tm="0">
                                          <p:val>
                                            <p:strVal val="#ppt_h"/>
                                          </p:val>
                                        </p:tav>
                                        <p:tav tm="100000">
                                          <p:val>
                                            <p:strVal val="#ppt_h"/>
                                          </p:val>
                                        </p:tav>
                                      </p:tavLst>
                                    </p:anim>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0"/>
            <a:ext cx="3764172" cy="646331"/>
          </a:xfrm>
          <a:prstGeom prst="rect">
            <a:avLst/>
          </a:prstGeom>
          <a:noFill/>
        </p:spPr>
        <p:txBody>
          <a:bodyPr wrap="none" rtlCol="0">
            <a:spAutoFit/>
          </a:bodyPr>
          <a:lstStyle/>
          <a:p>
            <a:r>
              <a:rPr lang="en-US" b="1" u="sng" dirty="0">
                <a:latin typeface="+mj-lt"/>
                <a:hlinkClick r:id="rId2" tooltip="Permalink to The other parts of the toolbox"/>
              </a:rPr>
              <a:t>The other parts of the toolbox</a:t>
            </a:r>
            <a:endParaRPr lang="en-US" b="1" dirty="0">
              <a:latin typeface="+mj-lt"/>
            </a:endParaRPr>
          </a:p>
          <a:p>
            <a:endParaRPr lang="fr-FR" dirty="0">
              <a:latin typeface="+mj-lt"/>
            </a:endParaRPr>
          </a:p>
        </p:txBody>
      </p:sp>
      <p:sp>
        <p:nvSpPr>
          <p:cNvPr id="4" name="TextBox 3"/>
          <p:cNvSpPr txBox="1"/>
          <p:nvPr/>
        </p:nvSpPr>
        <p:spPr>
          <a:xfrm>
            <a:off x="152400" y="394692"/>
            <a:ext cx="8534400" cy="6463308"/>
          </a:xfrm>
          <a:prstGeom prst="rect">
            <a:avLst/>
          </a:prstGeom>
          <a:noFill/>
        </p:spPr>
        <p:txBody>
          <a:bodyPr wrap="square" rtlCol="0">
            <a:spAutoFit/>
          </a:bodyPr>
          <a:lstStyle/>
          <a:p>
            <a:r>
              <a:rPr lang="en-US" dirty="0">
                <a:latin typeface="Agency FB" pitchFamily="34" charset="0"/>
              </a:rPr>
              <a:t>In addition to the client and the server, we also need to say hello to:</a:t>
            </a:r>
          </a:p>
          <a:p>
            <a:r>
              <a:rPr lang="en-US" b="1" dirty="0">
                <a:latin typeface="Agency FB" pitchFamily="34" charset="0"/>
              </a:rPr>
              <a:t>Your internet connection</a:t>
            </a:r>
            <a:r>
              <a:rPr lang="en-US" dirty="0">
                <a:latin typeface="Agency FB" pitchFamily="34" charset="0"/>
              </a:rPr>
              <a:t>: Allows you to send and receive data on the web. It's basically like the street between your house and the shop</a:t>
            </a:r>
            <a:r>
              <a:rPr lang="en-US" dirty="0" smtClean="0">
                <a:latin typeface="Agency FB" pitchFamily="34" charset="0"/>
              </a:rPr>
              <a:t>.</a:t>
            </a:r>
          </a:p>
          <a:p>
            <a:endParaRPr lang="en-US" dirty="0">
              <a:latin typeface="Agency FB" pitchFamily="34" charset="0"/>
            </a:endParaRPr>
          </a:p>
          <a:p>
            <a:r>
              <a:rPr lang="en-US" b="1" dirty="0">
                <a:latin typeface="Agency FB" pitchFamily="34" charset="0"/>
              </a:rPr>
              <a:t>TCP/IP</a:t>
            </a:r>
            <a:r>
              <a:rPr lang="en-US" dirty="0">
                <a:latin typeface="Agency FB" pitchFamily="34" charset="0"/>
              </a:rPr>
              <a:t>: Transmission Control Protocol and Internet Protocol are communication protocols that define how data should travel across the internet. This is like the transport mechanisms that let you place an order, go to the shop, and buy your goods. In our example, this is like a car or a bike (or however else you might get around</a:t>
            </a:r>
            <a:r>
              <a:rPr lang="en-US" dirty="0" smtClean="0">
                <a:latin typeface="Agency FB" pitchFamily="34" charset="0"/>
              </a:rPr>
              <a:t>).</a:t>
            </a:r>
          </a:p>
          <a:p>
            <a:endParaRPr lang="en-US" dirty="0">
              <a:latin typeface="Agency FB" pitchFamily="34" charset="0"/>
            </a:endParaRPr>
          </a:p>
          <a:p>
            <a:r>
              <a:rPr lang="en-US" b="1" dirty="0">
                <a:latin typeface="Agency FB" pitchFamily="34" charset="0"/>
              </a:rPr>
              <a:t>DNS</a:t>
            </a:r>
            <a:r>
              <a:rPr lang="en-US" dirty="0">
                <a:latin typeface="Agency FB" pitchFamily="34" charset="0"/>
              </a:rPr>
              <a:t>: Domain Name Servers are like an address book for websites. When you type a web address in your browser, the browser looks at the DNS to find the website's real address before it can retrieve the website. The browser needs to find out which server the website lives on, so it can send HTTP messages to the right place (see below). This is like looking up the address of the shop so you can access it</a:t>
            </a:r>
            <a:r>
              <a:rPr lang="en-US" dirty="0" smtClean="0">
                <a:latin typeface="Agency FB" pitchFamily="34" charset="0"/>
              </a:rPr>
              <a:t>.</a:t>
            </a:r>
          </a:p>
          <a:p>
            <a:endParaRPr lang="en-US" dirty="0">
              <a:latin typeface="Agency FB" pitchFamily="34" charset="0"/>
            </a:endParaRPr>
          </a:p>
          <a:p>
            <a:r>
              <a:rPr lang="en-US" b="1" dirty="0">
                <a:latin typeface="Agency FB" pitchFamily="34" charset="0"/>
              </a:rPr>
              <a:t>HTTP</a:t>
            </a:r>
            <a:r>
              <a:rPr lang="en-US" dirty="0">
                <a:latin typeface="Agency FB" pitchFamily="34" charset="0"/>
              </a:rPr>
              <a:t>: Hypertext Transfer Protocol is an application </a:t>
            </a:r>
            <a:r>
              <a:rPr lang="en-US" u="sng" dirty="0">
                <a:latin typeface="Agency FB" pitchFamily="34" charset="0"/>
                <a:hlinkClick r:id="rId3"/>
              </a:rPr>
              <a:t>protocol</a:t>
            </a:r>
            <a:r>
              <a:rPr lang="en-US" dirty="0">
                <a:latin typeface="Agency FB" pitchFamily="34" charset="0"/>
              </a:rPr>
              <a:t> that defines a language for clients and servers to speak to each other. This is like the language you use to order your goods</a:t>
            </a:r>
            <a:r>
              <a:rPr lang="en-US" dirty="0" smtClean="0">
                <a:latin typeface="Agency FB" pitchFamily="34" charset="0"/>
              </a:rPr>
              <a:t>.</a:t>
            </a:r>
          </a:p>
          <a:p>
            <a:endParaRPr lang="en-US" dirty="0">
              <a:latin typeface="Agency FB" pitchFamily="34" charset="0"/>
            </a:endParaRPr>
          </a:p>
          <a:p>
            <a:r>
              <a:rPr lang="en-US" b="1" dirty="0">
                <a:latin typeface="Agency FB" pitchFamily="34" charset="0"/>
              </a:rPr>
              <a:t>Component files</a:t>
            </a:r>
            <a:r>
              <a:rPr lang="en-US" dirty="0">
                <a:latin typeface="Agency FB" pitchFamily="34" charset="0"/>
              </a:rPr>
              <a:t>: A website is made up of many different files, which are like the different parts of the goods you buy from the shop. These files come in two main types:</a:t>
            </a:r>
          </a:p>
          <a:p>
            <a:pPr lvl="1"/>
            <a:r>
              <a:rPr lang="en-US" b="1" dirty="0">
                <a:latin typeface="Agency FB" pitchFamily="34" charset="0"/>
              </a:rPr>
              <a:t>Code files</a:t>
            </a:r>
            <a:r>
              <a:rPr lang="en-US" dirty="0">
                <a:latin typeface="Agency FB" pitchFamily="34" charset="0"/>
              </a:rPr>
              <a:t>: Websites are built primarily from HTML, CSS, and JavaScript, though you'll meet other technologies a bit later.</a:t>
            </a:r>
          </a:p>
          <a:p>
            <a:pPr lvl="1"/>
            <a:r>
              <a:rPr lang="en-US" b="1" dirty="0">
                <a:latin typeface="Agency FB" pitchFamily="34" charset="0"/>
              </a:rPr>
              <a:t>Assets</a:t>
            </a:r>
            <a:r>
              <a:rPr lang="en-US" dirty="0">
                <a:latin typeface="Agency FB" pitchFamily="34" charset="0"/>
              </a:rPr>
              <a:t>: This is a collective name for all the other stuff that makes up a website, such as images, music, video, Word documents, and PDFs.</a:t>
            </a:r>
          </a:p>
          <a:p>
            <a:endParaRPr lang="fr-FR" dirty="0">
              <a:latin typeface="Agency FB"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0"/>
            <a:ext cx="8686800" cy="2585323"/>
          </a:xfrm>
          <a:prstGeom prst="rect">
            <a:avLst/>
          </a:prstGeom>
          <a:noFill/>
        </p:spPr>
        <p:txBody>
          <a:bodyPr wrap="square" rtlCol="0">
            <a:spAutoFit/>
          </a:bodyPr>
          <a:lstStyle/>
          <a:p>
            <a:pPr>
              <a:buFont typeface="Arial" pitchFamily="34" charset="0"/>
              <a:buChar char="•"/>
            </a:pPr>
            <a:r>
              <a:rPr lang="en-US" b="1" dirty="0"/>
              <a:t>Web developers do more than just write code</a:t>
            </a:r>
          </a:p>
          <a:p>
            <a:r>
              <a:rPr lang="en-US" dirty="0" smtClean="0"/>
              <a:t>	The </a:t>
            </a:r>
            <a:r>
              <a:rPr lang="en-US" dirty="0"/>
              <a:t>truth is that web developers don’t just sit and stare at a computer screen all day. While writing code is a big part of the job, interacting with designers, illustrators, copywriters and other personnel involved in the planning process is an essential piece of the puzzle.</a:t>
            </a:r>
          </a:p>
          <a:p>
            <a:r>
              <a:rPr lang="en-US" dirty="0"/>
              <a:t>Web developers also analyze website performance and work with website stakeholders to prioritize strategic updates and improvements. On top of that, it’s crucial for them to spend time researching new techniques and technologies.</a:t>
            </a:r>
          </a:p>
          <a:p>
            <a:endParaRPr lang="fr-FR" dirty="0"/>
          </a:p>
        </p:txBody>
      </p:sp>
      <p:sp>
        <p:nvSpPr>
          <p:cNvPr id="3" name="Title 1"/>
          <p:cNvSpPr txBox="1">
            <a:spLocks/>
          </p:cNvSpPr>
          <p:nvPr/>
        </p:nvSpPr>
        <p:spPr>
          <a:xfrm>
            <a:off x="152400" y="2438400"/>
            <a:ext cx="7772400" cy="762000"/>
          </a:xfrm>
          <a:prstGeom prst="rect">
            <a:avLst/>
          </a:prstGeom>
        </p:spPr>
        <p:txBody>
          <a:bodyPr>
            <a:normAutofit/>
          </a:bodyPr>
          <a:lstStyle/>
          <a:p>
            <a:pPr lvl="0">
              <a:spcBef>
                <a:spcPct val="0"/>
              </a:spcBef>
            </a:pPr>
            <a:r>
              <a:rPr lang="en-US" sz="3000" b="1" cap="small" dirty="0">
                <a:solidFill>
                  <a:schemeClr val="tx2"/>
                </a:solidFill>
                <a:latin typeface="Algerian" pitchFamily="82" charset="0"/>
                <a:ea typeface="+mj-ea"/>
                <a:cs typeface="+mj-cs"/>
              </a:rPr>
              <a:t>What is the role of a web </a:t>
            </a:r>
            <a:r>
              <a:rPr lang="en-US" sz="3000" b="1" cap="small" dirty="0" smtClean="0">
                <a:solidFill>
                  <a:schemeClr val="tx2"/>
                </a:solidFill>
                <a:latin typeface="Algerian" pitchFamily="82" charset="0"/>
                <a:ea typeface="+mj-ea"/>
                <a:cs typeface="+mj-cs"/>
              </a:rPr>
              <a:t>developer ?</a:t>
            </a:r>
            <a:endParaRPr kumimoji="0" lang="fr-FR" sz="3000" b="1" i="0" u="none" strike="noStrike" kern="1200" cap="small" spc="0" normalizeH="0" baseline="0" noProof="0" dirty="0">
              <a:ln>
                <a:noFill/>
              </a:ln>
              <a:solidFill>
                <a:schemeClr val="tx2"/>
              </a:solidFill>
              <a:effectLst/>
              <a:uLnTx/>
              <a:uFillTx/>
              <a:latin typeface="Algerian" pitchFamily="82" charset="0"/>
              <a:ea typeface="+mj-ea"/>
              <a:cs typeface="+mj-cs"/>
            </a:endParaRPr>
          </a:p>
        </p:txBody>
      </p:sp>
      <p:sp>
        <p:nvSpPr>
          <p:cNvPr id="4" name="TextBox 3"/>
          <p:cNvSpPr txBox="1"/>
          <p:nvPr/>
        </p:nvSpPr>
        <p:spPr>
          <a:xfrm>
            <a:off x="152400" y="2971800"/>
            <a:ext cx="8763000" cy="3416320"/>
          </a:xfrm>
          <a:prstGeom prst="rect">
            <a:avLst/>
          </a:prstGeom>
          <a:noFill/>
        </p:spPr>
        <p:txBody>
          <a:bodyPr wrap="square" rtlCol="0">
            <a:spAutoFit/>
          </a:bodyPr>
          <a:lstStyle/>
          <a:p>
            <a:r>
              <a:rPr lang="en-US" dirty="0" smtClean="0"/>
              <a:t>	A </a:t>
            </a:r>
            <a:r>
              <a:rPr lang="en-US" dirty="0"/>
              <a:t>web developer builds and maintains websites with the client and consumer in mind. That is, the end design must include products and services offered and show how users may access these</a:t>
            </a:r>
            <a:r>
              <a:rPr lang="en-US" dirty="0" smtClean="0"/>
              <a:t>.</a:t>
            </a:r>
          </a:p>
          <a:p>
            <a:r>
              <a:rPr lang="en-US" dirty="0" smtClean="0"/>
              <a:t>	One </a:t>
            </a:r>
            <a:r>
              <a:rPr lang="en-US" dirty="0"/>
              <a:t>type of developer may focus on setting up the back end of a site (back-end developer) while another may focus on the client side to add style and functionality to the website itself (front-end developer</a:t>
            </a:r>
            <a:r>
              <a:rPr lang="en-US" dirty="0" smtClean="0"/>
              <a:t>).</a:t>
            </a:r>
          </a:p>
          <a:p>
            <a:r>
              <a:rPr lang="en-US" dirty="0"/>
              <a:t>	The work is typically very project-focused and involves collaborating with a team of people who help coordinate the client's needs with the end product. Work may include meeting with clients to discuss their needs and requirements for a website or discuss how to keep their website functioning and up-to-date. Web developers typically construct the layout of a website, </a:t>
            </a:r>
            <a:endParaRPr lang="en-US" dirty="0" smtClean="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strVal val="#ppt_w*0.70"/>
                                          </p:val>
                                        </p:tav>
                                        <p:tav tm="100000">
                                          <p:val>
                                            <p:strVal val="#ppt_w"/>
                                          </p:val>
                                        </p:tav>
                                      </p:tavLst>
                                    </p:anim>
                                    <p:anim calcmode="lin" valueType="num">
                                      <p:cBhvr>
                                        <p:cTn id="12" dur="1000" fill="hold"/>
                                        <p:tgtEl>
                                          <p:spTgt spid="3"/>
                                        </p:tgtEl>
                                        <p:attrNameLst>
                                          <p:attrName>ppt_h</p:attrName>
                                        </p:attrNameLst>
                                      </p:cBhvr>
                                      <p:tavLst>
                                        <p:tav tm="0">
                                          <p:val>
                                            <p:strVal val="#ppt_h"/>
                                          </p:val>
                                        </p:tav>
                                        <p:tav tm="100000">
                                          <p:val>
                                            <p:strVal val="#ppt_h"/>
                                          </p:val>
                                        </p:tav>
                                      </p:tavLst>
                                    </p:anim>
                                    <p:animEffect transition="in" filter="fade">
                                      <p:cBhvr>
                                        <p:cTn id="13" dur="1000"/>
                                        <p:tgtEl>
                                          <p:spTgt spid="3"/>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6878806" cy="461665"/>
          </a:xfrm>
          <a:prstGeom prst="rect">
            <a:avLst/>
          </a:prstGeom>
          <a:noFill/>
        </p:spPr>
        <p:txBody>
          <a:bodyPr wrap="none" rtlCol="0">
            <a:spAutoFit/>
          </a:bodyPr>
          <a:lstStyle/>
          <a:p>
            <a:r>
              <a:rPr lang="en-US" sz="2400" b="1" i="1" u="sng" dirty="0" smtClean="0">
                <a:solidFill>
                  <a:schemeClr val="tx2">
                    <a:lumMod val="75000"/>
                  </a:schemeClr>
                </a:solidFill>
                <a:latin typeface="Algerian" pitchFamily="82" charset="0"/>
              </a:rPr>
              <a:t>What </a:t>
            </a:r>
            <a:r>
              <a:rPr lang="en-US" sz="2400" b="1" u="sng" dirty="0" smtClean="0">
                <a:solidFill>
                  <a:schemeClr val="tx2">
                    <a:lumMod val="75000"/>
                  </a:schemeClr>
                </a:solidFill>
                <a:latin typeface="Algerian" pitchFamily="82" charset="0"/>
              </a:rPr>
              <a:t>do </a:t>
            </a:r>
            <a:r>
              <a:rPr lang="en-US" sz="2400" b="1" i="1" u="sng" dirty="0">
                <a:solidFill>
                  <a:schemeClr val="tx2">
                    <a:lumMod val="75000"/>
                  </a:schemeClr>
                </a:solidFill>
                <a:latin typeface="Algerian" pitchFamily="82" charset="0"/>
              </a:rPr>
              <a:t> </a:t>
            </a:r>
            <a:r>
              <a:rPr lang="en-US" sz="2400" b="1" u="sng" dirty="0" smtClean="0">
                <a:solidFill>
                  <a:schemeClr val="tx2">
                    <a:lumMod val="75000"/>
                  </a:schemeClr>
                </a:solidFill>
                <a:latin typeface="Algerian" pitchFamily="82" charset="0"/>
              </a:rPr>
              <a:t>you </a:t>
            </a:r>
            <a:r>
              <a:rPr lang="en-US" sz="2400" b="1" u="sng" dirty="0">
                <a:solidFill>
                  <a:schemeClr val="tx2">
                    <a:lumMod val="75000"/>
                  </a:schemeClr>
                </a:solidFill>
                <a:latin typeface="Algerian" pitchFamily="82" charset="0"/>
              </a:rPr>
              <a:t>need</a:t>
            </a:r>
            <a:r>
              <a:rPr lang="en-US" sz="2400" b="1" i="1" u="sng" dirty="0">
                <a:solidFill>
                  <a:schemeClr val="tx2">
                    <a:lumMod val="75000"/>
                  </a:schemeClr>
                </a:solidFill>
                <a:latin typeface="Algerian" pitchFamily="82" charset="0"/>
              </a:rPr>
              <a:t> to be a web developer</a:t>
            </a:r>
            <a:r>
              <a:rPr lang="en-US" sz="2400" b="1" i="1" u="sng" dirty="0" smtClean="0">
                <a:solidFill>
                  <a:schemeClr val="tx2">
                    <a:lumMod val="75000"/>
                  </a:schemeClr>
                </a:solidFill>
                <a:latin typeface="Algerian" pitchFamily="82" charset="0"/>
              </a:rPr>
              <a:t>?</a:t>
            </a:r>
            <a:endParaRPr lang="en-US" sz="2400" b="1" u="sng" dirty="0">
              <a:solidFill>
                <a:schemeClr val="tx2">
                  <a:lumMod val="75000"/>
                </a:schemeClr>
              </a:solidFill>
              <a:latin typeface="Algerian" pitchFamily="82" charset="0"/>
            </a:endParaRPr>
          </a:p>
        </p:txBody>
      </p:sp>
      <p:sp>
        <p:nvSpPr>
          <p:cNvPr id="4" name="TextBox 3"/>
          <p:cNvSpPr txBox="1"/>
          <p:nvPr/>
        </p:nvSpPr>
        <p:spPr>
          <a:xfrm>
            <a:off x="304800" y="685800"/>
            <a:ext cx="8153400" cy="6740307"/>
          </a:xfrm>
          <a:prstGeom prst="rect">
            <a:avLst/>
          </a:prstGeom>
          <a:noFill/>
        </p:spPr>
        <p:txBody>
          <a:bodyPr wrap="square" rtlCol="0">
            <a:spAutoFit/>
          </a:bodyPr>
          <a:lstStyle/>
          <a:p>
            <a:pPr>
              <a:buFont typeface="Arial" pitchFamily="34" charset="0"/>
              <a:buChar char="•"/>
            </a:pPr>
            <a:r>
              <a:rPr lang="en-US" b="1" dirty="0"/>
              <a:t>Good communication skills</a:t>
            </a:r>
          </a:p>
          <a:p>
            <a:r>
              <a:rPr lang="en-US" dirty="0" smtClean="0"/>
              <a:t>	Web </a:t>
            </a:r>
            <a:r>
              <a:rPr lang="en-US" dirty="0"/>
              <a:t>developers must work with multiple members of an organization to ensure everyone’s goals are being met through the website. It’s important to maintain open lines of communication and be able to translate technical jargon into layman’s terms for other team members</a:t>
            </a:r>
            <a:r>
              <a:rPr lang="en-US" dirty="0" smtClean="0"/>
              <a:t>.</a:t>
            </a:r>
          </a:p>
          <a:p>
            <a:endParaRPr lang="en-US" dirty="0"/>
          </a:p>
          <a:p>
            <a:pPr>
              <a:buFont typeface="Arial" pitchFamily="34" charset="0"/>
              <a:buChar char="•"/>
            </a:pPr>
            <a:r>
              <a:rPr lang="fr-FR" b="1" dirty="0"/>
              <a:t>Love of </a:t>
            </a:r>
            <a:r>
              <a:rPr lang="fr-FR" b="1" dirty="0" err="1" smtClean="0"/>
              <a:t>learning</a:t>
            </a:r>
            <a:endParaRPr lang="fr-FR" b="1" dirty="0" smtClean="0"/>
          </a:p>
          <a:p>
            <a:r>
              <a:rPr lang="fr-FR" b="1" dirty="0"/>
              <a:t>	</a:t>
            </a:r>
            <a:r>
              <a:rPr lang="en-US" dirty="0"/>
              <a:t>To make it as a web developer, you’ll need to have a natural </a:t>
            </a:r>
            <a:r>
              <a:rPr lang="en-US" dirty="0" smtClean="0"/>
              <a:t>curiosity.</a:t>
            </a:r>
            <a:r>
              <a:rPr lang="en-US" dirty="0"/>
              <a:t> </a:t>
            </a:r>
            <a:r>
              <a:rPr lang="en-US" dirty="0" smtClean="0"/>
              <a:t>New </a:t>
            </a:r>
            <a:r>
              <a:rPr lang="en-US" dirty="0"/>
              <a:t>scripts, widgets and designs are released daily so web developers must stay up to date to remain relevant in the industry. At first it might seem daunting trying to keep up on all of this, but often these new tools are created to make things easier—which provides a nice incentive for the effort</a:t>
            </a:r>
            <a:r>
              <a:rPr lang="en-US" dirty="0" smtClean="0"/>
              <a:t>.</a:t>
            </a:r>
          </a:p>
          <a:p>
            <a:endParaRPr lang="en-US" b="1" dirty="0"/>
          </a:p>
          <a:p>
            <a:pPr>
              <a:buFont typeface="Arial" pitchFamily="34" charset="0"/>
              <a:buChar char="•"/>
            </a:pPr>
            <a:r>
              <a:rPr lang="en-US" b="1" dirty="0"/>
              <a:t> Web development is </a:t>
            </a:r>
            <a:r>
              <a:rPr lang="en-US" b="1" i="1" dirty="0"/>
              <a:t>not</a:t>
            </a:r>
            <a:r>
              <a:rPr lang="en-US" b="1" dirty="0"/>
              <a:t> necessarily web </a:t>
            </a:r>
            <a:r>
              <a:rPr lang="en-US" b="1" dirty="0" smtClean="0"/>
              <a:t>design</a:t>
            </a:r>
          </a:p>
          <a:p>
            <a:r>
              <a:rPr lang="en-US" b="1" dirty="0"/>
              <a:t>	</a:t>
            </a:r>
            <a:r>
              <a:rPr lang="en-US" dirty="0"/>
              <a:t>Designers are the creative individuals who are focused on the overall look and feel of a website; while developers are the analytical individuals who concentrate on the general performance aspects of the site. Some of this confusion may stem from the close relationship between front-end development and web design. Many web designers also learn the skills of front-end developers in order to become more well-rounded.</a:t>
            </a:r>
            <a:endParaRPr lang="en-US" b="1" dirty="0"/>
          </a:p>
          <a:p>
            <a:endParaRPr lang="fr-FR" b="1" dirty="0"/>
          </a:p>
          <a:p>
            <a:endParaRPr lang="en-US" dirty="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16" presetClass="entr" presetSubtype="2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Horizontal)">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0"/>
            <a:ext cx="8381999" cy="6463308"/>
          </a:xfrm>
          <a:prstGeom prst="rect">
            <a:avLst/>
          </a:prstGeom>
          <a:noFill/>
        </p:spPr>
        <p:txBody>
          <a:bodyPr wrap="square" rtlCol="0">
            <a:spAutoFit/>
          </a:bodyPr>
          <a:lstStyle/>
          <a:p>
            <a:r>
              <a:rPr lang="en-US" dirty="0" smtClean="0"/>
              <a:t>creating a visually interesting home page and user-friendly design, and may sometimes write content for the website. After a website is up and running, developers make sure that the site is functional on all web browsers, testing and updating as needed.</a:t>
            </a:r>
          </a:p>
          <a:p>
            <a:endParaRPr lang="en-US" dirty="0" smtClean="0"/>
          </a:p>
          <a:p>
            <a:r>
              <a:rPr lang="en-US" dirty="0"/>
              <a:t>	 </a:t>
            </a:r>
            <a:r>
              <a:rPr lang="en-US" b="1" u="sng" dirty="0">
                <a:solidFill>
                  <a:srgbClr val="FF0000"/>
                </a:solidFill>
              </a:rPr>
              <a:t>Types of Web Developers</a:t>
            </a:r>
            <a:r>
              <a:rPr lang="en-US" b="1" u="sng" dirty="0" smtClean="0">
                <a:solidFill>
                  <a:srgbClr val="FF0000"/>
                </a:solidFill>
              </a:rPr>
              <a:t>:</a:t>
            </a:r>
          </a:p>
          <a:p>
            <a:endParaRPr lang="en-US" b="1" u="sng" dirty="0" smtClean="0">
              <a:solidFill>
                <a:srgbClr val="FF0000"/>
              </a:solidFill>
            </a:endParaRPr>
          </a:p>
          <a:p>
            <a:pPr>
              <a:buFont typeface="Arial" pitchFamily="34" charset="0"/>
              <a:buChar char="•"/>
            </a:pPr>
            <a:r>
              <a:rPr lang="en-US" dirty="0" smtClean="0">
                <a:hlinkClick r:id="rId2"/>
              </a:rPr>
              <a:t>Front-End </a:t>
            </a:r>
            <a:r>
              <a:rPr lang="en-US" dirty="0">
                <a:hlinkClick r:id="rId2"/>
              </a:rPr>
              <a:t>Developers</a:t>
            </a:r>
            <a:r>
              <a:rPr lang="en-US" dirty="0"/>
              <a:t> - A front-end developer is a web developer that codes the front end of a website. While web design is the way a website looks, front end development is how that design actually gets implemented on the web</a:t>
            </a:r>
            <a:r>
              <a:rPr lang="en-US" dirty="0" smtClean="0"/>
              <a:t>.</a:t>
            </a:r>
          </a:p>
          <a:p>
            <a:pPr>
              <a:buFont typeface="Arial" pitchFamily="34" charset="0"/>
              <a:buChar char="•"/>
            </a:pPr>
            <a:endParaRPr lang="en-US" dirty="0"/>
          </a:p>
          <a:p>
            <a:pPr>
              <a:buFont typeface="Arial" pitchFamily="34" charset="0"/>
              <a:buChar char="•"/>
            </a:pPr>
            <a:r>
              <a:rPr lang="en-US" dirty="0">
                <a:hlinkClick r:id="rId3"/>
              </a:rPr>
              <a:t>Back-End Developers</a:t>
            </a:r>
            <a:r>
              <a:rPr lang="en-US" dirty="0"/>
              <a:t> - A back-end developer is someone who builds and maintains the technology needed to power the components which enable the user-facing side of a website to exist. Their back end code adds utility to everything the front-end designer creates</a:t>
            </a:r>
            <a:r>
              <a:rPr lang="en-US" dirty="0" smtClean="0"/>
              <a:t>.</a:t>
            </a:r>
          </a:p>
          <a:p>
            <a:pPr>
              <a:buFont typeface="Arial" pitchFamily="34" charset="0"/>
              <a:buChar char="•"/>
            </a:pPr>
            <a:endParaRPr lang="en-US" dirty="0"/>
          </a:p>
          <a:p>
            <a:pPr>
              <a:buFont typeface="Arial" pitchFamily="34" charset="0"/>
              <a:buChar char="•"/>
            </a:pPr>
            <a:r>
              <a:rPr lang="en-US" dirty="0">
                <a:hlinkClick r:id="rId4"/>
              </a:rPr>
              <a:t>Full Stack Developers</a:t>
            </a:r>
            <a:r>
              <a:rPr lang="en-US" dirty="0"/>
              <a:t> - Full stack developers understand how every part of the web development process takes place and can guide on strategy and best practices. These developers will have an increasingly important role in the web development of the future, and are able to look at the 'big picture'. They are knowledgeable with the server side as well as the client side’s user experience.</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7"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0" end="0"/>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1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2">
                                            <p:txEl>
                                              <p:pRg st="2" end="2"/>
                                            </p:txEl>
                                          </p:spTgt>
                                        </p:tgtEl>
                                        <p:attrNameLst>
                                          <p:attrName>fill.type</p:attrName>
                                        </p:attrNameLst>
                                      </p:cBhvr>
                                      <p:to>
                                        <p:strVal val="solid"/>
                                      </p:to>
                                    </p:set>
                                  </p:childTnLst>
                                </p:cTn>
                              </p:par>
                              <p:par>
                                <p:cTn id="15" presetID="27" presetClass="entr" presetSubtype="0" fill="hold" nodeType="withEffect">
                                  <p:stCondLst>
                                    <p:cond delay="0"/>
                                  </p:stCondLst>
                                  <p:iterate type="lt">
                                    <p:tmPct val="50000"/>
                                  </p:iterate>
                                  <p:childTnLst>
                                    <p:set>
                                      <p:cBhvr>
                                        <p:cTn id="16"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17"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19" dur="80"/>
                                        <p:tgtEl>
                                          <p:spTgt spid="2">
                                            <p:txEl>
                                              <p:pRg st="4" end="4"/>
                                            </p:txEl>
                                          </p:spTgt>
                                        </p:tgtEl>
                                        <p:attrNameLst>
                                          <p:attrName>fill.type</p:attrName>
                                        </p:attrNameLst>
                                      </p:cBhvr>
                                      <p:to>
                                        <p:strVal val="solid"/>
                                      </p:to>
                                    </p:set>
                                  </p:childTnLst>
                                </p:cTn>
                              </p:par>
                              <p:par>
                                <p:cTn id="20" presetID="27" presetClass="entr" presetSubtype="0" fill="hold" nodeType="withEffect">
                                  <p:stCondLst>
                                    <p:cond delay="0"/>
                                  </p:stCondLst>
                                  <p:iterate type="lt">
                                    <p:tmPct val="50000"/>
                                  </p:iterate>
                                  <p:childTnLst>
                                    <p:set>
                                      <p:cBhvr>
                                        <p:cTn id="21"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22"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6" end="6"/>
                                            </p:txEl>
                                          </p:spTgt>
                                        </p:tgtEl>
                                        <p:attrNameLst>
                                          <p:attrName>fill.type</p:attrName>
                                        </p:attrNameLst>
                                      </p:cBhvr>
                                      <p:to>
                                        <p:strVal val="solid"/>
                                      </p:to>
                                    </p:set>
                                  </p:childTnLst>
                                </p:cTn>
                              </p:par>
                              <p:par>
                                <p:cTn id="25" presetID="27" presetClass="entr" presetSubtype="0" fill="hold" nodeType="withEffect">
                                  <p:stCondLst>
                                    <p:cond delay="0"/>
                                  </p:stCondLst>
                                  <p:iterate type="lt">
                                    <p:tmPct val="50000"/>
                                  </p:iterate>
                                  <p:childTnLst>
                                    <p:set>
                                      <p:cBhvr>
                                        <p:cTn id="26" dur="1" fill="hold">
                                          <p:stCondLst>
                                            <p:cond delay="0"/>
                                          </p:stCondLst>
                                        </p:cTn>
                                        <p:tgtEl>
                                          <p:spTgt spid="2">
                                            <p:txEl>
                                              <p:pRg st="8" end="8"/>
                                            </p:txEl>
                                          </p:spTgt>
                                        </p:tgtEl>
                                        <p:attrNameLst>
                                          <p:attrName>style.visibility</p:attrName>
                                        </p:attrNameLst>
                                      </p:cBhvr>
                                      <p:to>
                                        <p:strVal val="visible"/>
                                      </p:to>
                                    </p:set>
                                    <p:anim calcmode="discrete" valueType="clr">
                                      <p:cBhvr override="childStyle">
                                        <p:cTn id="27" dur="80"/>
                                        <p:tgtEl>
                                          <p:spTgt spid="2">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2">
                                            <p:txEl>
                                              <p:pRg st="8" end="8"/>
                                            </p:txEl>
                                          </p:spTgt>
                                        </p:tgtEl>
                                        <p:attrNameLst>
                                          <p:attrName>fillcolor</p:attrName>
                                        </p:attrNameLst>
                                      </p:cBhvr>
                                      <p:tavLst>
                                        <p:tav tm="0">
                                          <p:val>
                                            <p:clrVal>
                                              <a:schemeClr val="accent2"/>
                                            </p:clrVal>
                                          </p:val>
                                        </p:tav>
                                        <p:tav tm="50000">
                                          <p:val>
                                            <p:clrVal>
                                              <a:schemeClr val="hlink"/>
                                            </p:clrVal>
                                          </p:val>
                                        </p:tav>
                                      </p:tavLst>
                                    </p:anim>
                                    <p:set>
                                      <p:cBhvr>
                                        <p:cTn id="29" dur="80"/>
                                        <p:tgtEl>
                                          <p:spTgt spid="2">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67</TotalTime>
  <Words>254</Words>
  <Application>Microsoft Office PowerPoint</Application>
  <PresentationFormat>On-screen Show (4:3)</PresentationFormat>
  <Paragraphs>44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Oriel</vt:lpstr>
      <vt:lpstr>How does the web work?</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dc:title>
  <dc:creator>Nova tn</dc:creator>
  <cp:lastModifiedBy>Nova tn</cp:lastModifiedBy>
  <cp:revision>8</cp:revision>
  <dcterms:created xsi:type="dcterms:W3CDTF">2021-08-04T13:07:29Z</dcterms:created>
  <dcterms:modified xsi:type="dcterms:W3CDTF">2021-08-04T14:15:19Z</dcterms:modified>
</cp:coreProperties>
</file>