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9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336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37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50" r:id="rId73"/>
    <p:sldId id="351" r:id="rId74"/>
    <p:sldId id="352" r:id="rId75"/>
    <p:sldId id="353" r:id="rId76"/>
    <p:sldId id="354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362" r:id="rId85"/>
    <p:sldId id="363" r:id="rId86"/>
    <p:sldId id="364" r:id="rId87"/>
    <p:sldId id="365" r:id="rId88"/>
    <p:sldId id="366" r:id="rId89"/>
    <p:sldId id="367" r:id="rId90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0"/>
  </p:normalViewPr>
  <p:slideViewPr>
    <p:cSldViewPr>
      <p:cViewPr varScale="1">
        <p:scale>
          <a:sx n="95" d="100"/>
          <a:sy n="95" d="100"/>
        </p:scale>
        <p:origin x="533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C57B9-EA86-4ADB-ACC4-0F7CB2688B26}" type="datetimeFigureOut">
              <a:rPr lang="fr-FR" smtClean="0"/>
              <a:t>05/03/2022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BCCB8-E064-439D-A6B4-7A73438716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47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BD159-2DD5-4D28-B934-5BE6CBE97A39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43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BD159-2DD5-4D28-B934-5BE6CBE97A39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68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BD159-2DD5-4D28-B934-5BE6CBE97A39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62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BD159-2DD5-4D28-B934-5BE6CBE97A39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06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DA53C-7C49-41B9-BD7C-C7B0D29AF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3B61E6-6C02-49A4-B4CD-8AB7E31BB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C8E78F-6224-4B7A-9DFC-ADECFD7A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A014F8-88AE-4AD0-B9B2-7C672C5A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fr-FR" spc="-5"/>
              <a:t>Anas</a:t>
            </a:r>
            <a:r>
              <a:rPr lang="fr-FR" spc="-20"/>
              <a:t> </a:t>
            </a:r>
            <a:r>
              <a:rPr lang="fr-FR"/>
              <a:t>Abou</a:t>
            </a:r>
            <a:r>
              <a:rPr lang="fr-FR" spc="-25"/>
              <a:t> </a:t>
            </a:r>
            <a:r>
              <a:rPr lang="fr-FR" spc="-5"/>
              <a:t>El</a:t>
            </a:r>
            <a:r>
              <a:rPr lang="fr-FR" spc="-30"/>
              <a:t> </a:t>
            </a:r>
            <a:r>
              <a:rPr lang="fr-FR" spc="-5"/>
              <a:t>Kalam</a:t>
            </a:r>
            <a:endParaRPr lang="fr-FR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8D5BD4-38B9-4FBC-B351-8B035D3D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7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0DA034-5052-4F3C-914D-AE63E164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36B20D0-A40B-4C35-992E-478647FD4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315BBC-C589-4082-81BD-FC5C1B63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0DA338-6303-4361-AB6C-BC41E245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fr-FR" spc="-5"/>
              <a:t>Anas</a:t>
            </a:r>
            <a:r>
              <a:rPr lang="fr-FR" spc="-20"/>
              <a:t> </a:t>
            </a:r>
            <a:r>
              <a:rPr lang="fr-FR"/>
              <a:t>Abou</a:t>
            </a:r>
            <a:r>
              <a:rPr lang="fr-FR" spc="-25"/>
              <a:t> </a:t>
            </a:r>
            <a:r>
              <a:rPr lang="fr-FR" spc="-5"/>
              <a:t>El</a:t>
            </a:r>
            <a:r>
              <a:rPr lang="fr-FR" spc="-30"/>
              <a:t> </a:t>
            </a:r>
            <a:r>
              <a:rPr lang="fr-FR" spc="-5"/>
              <a:t>Kalam</a:t>
            </a:r>
            <a:endParaRPr lang="fr-FR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B49CD6-2ABD-4F1F-B23A-05553EA9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61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45DDA64-492E-4D81-85FA-08D479EE8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2CF2818-9D80-4748-A14A-C3A2FEF54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303AE5-B684-4D8F-BF50-E1D3258E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62C23-7E3E-4F09-B02A-A2546A16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fr-FR" spc="-5"/>
              <a:t>Anas</a:t>
            </a:r>
            <a:r>
              <a:rPr lang="fr-FR" spc="-20"/>
              <a:t> </a:t>
            </a:r>
            <a:r>
              <a:rPr lang="fr-FR"/>
              <a:t>Abou</a:t>
            </a:r>
            <a:r>
              <a:rPr lang="fr-FR" spc="-25"/>
              <a:t> </a:t>
            </a:r>
            <a:r>
              <a:rPr lang="fr-FR" spc="-5"/>
              <a:t>El</a:t>
            </a:r>
            <a:r>
              <a:rPr lang="fr-FR" spc="-30"/>
              <a:t> </a:t>
            </a:r>
            <a:r>
              <a:rPr lang="fr-FR" spc="-5"/>
              <a:t>Kalam</a:t>
            </a:r>
            <a:endParaRPr lang="fr-FR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7EC9D5-CFF7-4AB3-A459-FCD6CF9C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350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8609" y="34290"/>
            <a:ext cx="852678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pc="-5" dirty="0"/>
              <a:t>Anas</a:t>
            </a:r>
            <a:r>
              <a:rPr spc="-20" dirty="0"/>
              <a:t> </a:t>
            </a:r>
            <a:r>
              <a:rPr dirty="0"/>
              <a:t>Abou</a:t>
            </a:r>
            <a:r>
              <a:rPr spc="-25" dirty="0"/>
              <a:t> </a:t>
            </a:r>
            <a:r>
              <a:rPr spc="-5" dirty="0"/>
              <a:t>El</a:t>
            </a:r>
            <a:r>
              <a:rPr spc="-30" dirty="0"/>
              <a:t> </a:t>
            </a:r>
            <a:r>
              <a:rPr spc="-5" dirty="0"/>
              <a:t>Kalam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5B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95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B73A9-C65D-4599-B95E-2B8F207F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1D9F1-D237-4708-8692-BBFA3D9F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EF1748-BF30-4DDC-B340-3B4D443A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9368E0-B5B2-4BC3-A5BE-2786BF6A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fr-FR" spc="-5"/>
              <a:t>Anas</a:t>
            </a:r>
            <a:r>
              <a:rPr lang="fr-FR" spc="-20"/>
              <a:t> </a:t>
            </a:r>
            <a:r>
              <a:rPr lang="fr-FR"/>
              <a:t>Abou</a:t>
            </a:r>
            <a:r>
              <a:rPr lang="fr-FR" spc="-25"/>
              <a:t> </a:t>
            </a:r>
            <a:r>
              <a:rPr lang="fr-FR" spc="-5"/>
              <a:t>El</a:t>
            </a:r>
            <a:r>
              <a:rPr lang="fr-FR" spc="-30"/>
              <a:t> </a:t>
            </a:r>
            <a:r>
              <a:rPr lang="fr-FR" spc="-5"/>
              <a:t>Kalam</a:t>
            </a:r>
            <a:endParaRPr lang="fr-FR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6F7239-DE03-45AD-87BB-9803A5C2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97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6706FF-AA60-4F25-AFFF-FCFD8076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8AABA1-066B-49C6-96B3-48D49A1F0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05875B-301D-4C80-9086-639C0CEE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A39750-3026-46B4-A9AC-D336EAEF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fr-FR" spc="-5"/>
              <a:t>Anas</a:t>
            </a:r>
            <a:r>
              <a:rPr lang="fr-FR" spc="-20"/>
              <a:t> </a:t>
            </a:r>
            <a:r>
              <a:rPr lang="fr-FR"/>
              <a:t>Abou</a:t>
            </a:r>
            <a:r>
              <a:rPr lang="fr-FR" spc="-25"/>
              <a:t> </a:t>
            </a:r>
            <a:r>
              <a:rPr lang="fr-FR" spc="-5"/>
              <a:t>El</a:t>
            </a:r>
            <a:r>
              <a:rPr lang="fr-FR" spc="-30"/>
              <a:t> </a:t>
            </a:r>
            <a:r>
              <a:rPr lang="fr-FR" spc="-5"/>
              <a:t>Kalam</a:t>
            </a:r>
            <a:endParaRPr lang="fr-FR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19A7B7-23A3-48A3-8BD3-3D39B125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716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9CAD6-7083-45CB-A992-FC494583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7F053F-DE27-4F36-BED9-89F476033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B9A381-8EB9-4B76-B302-558319601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D25D50-CC44-4368-8B14-DBBF5818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FE7B4E-C931-4571-9C3B-0E8A870B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fr-FR" spc="-5"/>
              <a:t>Anas</a:t>
            </a:r>
            <a:r>
              <a:rPr lang="fr-FR" spc="-20"/>
              <a:t> </a:t>
            </a:r>
            <a:r>
              <a:rPr lang="fr-FR"/>
              <a:t>Abou</a:t>
            </a:r>
            <a:r>
              <a:rPr lang="fr-FR" spc="-25"/>
              <a:t> </a:t>
            </a:r>
            <a:r>
              <a:rPr lang="fr-FR" spc="-5"/>
              <a:t>El</a:t>
            </a:r>
            <a:r>
              <a:rPr lang="fr-FR" spc="-30"/>
              <a:t> </a:t>
            </a:r>
            <a:r>
              <a:rPr lang="fr-FR" spc="-5"/>
              <a:t>Kalam</a:t>
            </a:r>
            <a:endParaRPr lang="fr-FR" spc="-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93280B-1018-48B5-9724-1561B276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38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BAD6EF-9569-45C0-A85C-2B633749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03CA7F-030A-4478-9A30-3929C38FD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0EFE31-79EB-4CB2-B751-1AA0372F9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4BB5831-739E-4232-8881-7AB1DC252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0B02600-A82C-4AA0-992C-FA4E68610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42761C3-A489-47E2-828A-30B63CA3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927DD54-396D-4939-A55A-3C8CA7DD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fr-FR" spc="-5"/>
              <a:t>Anas</a:t>
            </a:r>
            <a:r>
              <a:rPr lang="fr-FR" spc="-20"/>
              <a:t> </a:t>
            </a:r>
            <a:r>
              <a:rPr lang="fr-FR"/>
              <a:t>Abou</a:t>
            </a:r>
            <a:r>
              <a:rPr lang="fr-FR" spc="-25"/>
              <a:t> </a:t>
            </a:r>
            <a:r>
              <a:rPr lang="fr-FR" spc="-5"/>
              <a:t>El</a:t>
            </a:r>
            <a:r>
              <a:rPr lang="fr-FR" spc="-30"/>
              <a:t> </a:t>
            </a:r>
            <a:r>
              <a:rPr lang="fr-FR" spc="-5"/>
              <a:t>Kalam</a:t>
            </a:r>
            <a:endParaRPr lang="fr-FR" spc="-5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9EF187F-9B73-4820-B6D7-94026789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133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1763C8-1F98-467C-8A44-70C1D64A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FC8EC84-CDBD-45A7-A8BF-EB2A89B3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4082119-DE9B-4024-B5AA-34CAC243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fr-FR" spc="-5"/>
              <a:t>Anas</a:t>
            </a:r>
            <a:r>
              <a:rPr lang="fr-FR" spc="-20"/>
              <a:t> </a:t>
            </a:r>
            <a:r>
              <a:rPr lang="fr-FR"/>
              <a:t>Abou</a:t>
            </a:r>
            <a:r>
              <a:rPr lang="fr-FR" spc="-25"/>
              <a:t> </a:t>
            </a:r>
            <a:r>
              <a:rPr lang="fr-FR" spc="-5"/>
              <a:t>El</a:t>
            </a:r>
            <a:r>
              <a:rPr lang="fr-FR" spc="-30"/>
              <a:t> </a:t>
            </a:r>
            <a:r>
              <a:rPr lang="fr-FR" spc="-5"/>
              <a:t>Kalam</a:t>
            </a:r>
            <a:endParaRPr lang="fr-FR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8AADBD-1A93-45A3-BEDF-CBF7E9CC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48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45D039-4382-4A0F-90EA-8EDED96B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5363F3E-DB56-47CA-87ED-07EE6A47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fr-FR" spc="-5"/>
              <a:t>Anas</a:t>
            </a:r>
            <a:r>
              <a:rPr lang="fr-FR" spc="-20"/>
              <a:t> </a:t>
            </a:r>
            <a:r>
              <a:rPr lang="fr-FR"/>
              <a:t>Abou</a:t>
            </a:r>
            <a:r>
              <a:rPr lang="fr-FR" spc="-25"/>
              <a:t> </a:t>
            </a:r>
            <a:r>
              <a:rPr lang="fr-FR" spc="-5"/>
              <a:t>El</a:t>
            </a:r>
            <a:r>
              <a:rPr lang="fr-FR" spc="-30"/>
              <a:t> </a:t>
            </a:r>
            <a:r>
              <a:rPr lang="fr-FR" spc="-5"/>
              <a:t>Kalam</a:t>
            </a:r>
            <a:endParaRPr lang="fr-FR" spc="-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60096E-7EE7-4B6C-A02B-49873479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11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B6B2C0-6299-4667-8D33-A026587A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71A7E0-C288-4BFE-A21E-D7DD517C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09AA83-8AFC-4662-8350-74036C530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CC8015-6B87-4A64-9962-7A2D179C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348490-8237-4C9B-8B94-E8D9B7CB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fr-FR" spc="-5"/>
              <a:t>Anas</a:t>
            </a:r>
            <a:r>
              <a:rPr lang="fr-FR" spc="-20"/>
              <a:t> </a:t>
            </a:r>
            <a:r>
              <a:rPr lang="fr-FR"/>
              <a:t>Abou</a:t>
            </a:r>
            <a:r>
              <a:rPr lang="fr-FR" spc="-25"/>
              <a:t> </a:t>
            </a:r>
            <a:r>
              <a:rPr lang="fr-FR" spc="-5"/>
              <a:t>El</a:t>
            </a:r>
            <a:r>
              <a:rPr lang="fr-FR" spc="-30"/>
              <a:t> </a:t>
            </a:r>
            <a:r>
              <a:rPr lang="fr-FR" spc="-5"/>
              <a:t>Kalam</a:t>
            </a:r>
            <a:endParaRPr lang="fr-FR" spc="-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F728DB-5E6C-4894-AEB1-0D737D8C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461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28F040-40AE-4C67-BD2C-8045EB61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32DC4D-A70C-437D-94C4-F5C9BA54D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ED33F7-D1B7-4250-8D51-0924733FD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035489-8470-4C85-8E5F-B9FE6379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EEAF13-F8A7-44F7-84DC-60F3948A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fr-FR" spc="-5"/>
              <a:t>Anas</a:t>
            </a:r>
            <a:r>
              <a:rPr lang="fr-FR" spc="-20"/>
              <a:t> </a:t>
            </a:r>
            <a:r>
              <a:rPr lang="fr-FR"/>
              <a:t>Abou</a:t>
            </a:r>
            <a:r>
              <a:rPr lang="fr-FR" spc="-25"/>
              <a:t> </a:t>
            </a:r>
            <a:r>
              <a:rPr lang="fr-FR" spc="-5"/>
              <a:t>El</a:t>
            </a:r>
            <a:r>
              <a:rPr lang="fr-FR" spc="-30"/>
              <a:t> </a:t>
            </a:r>
            <a:r>
              <a:rPr lang="fr-FR" spc="-5"/>
              <a:t>Kalam</a:t>
            </a:r>
            <a:endParaRPr lang="fr-FR" spc="-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346046-214A-4309-B430-979E4B3A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13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9E3AB81-54A8-4C19-ACBC-477094B7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0B91E4-1DCA-4985-BE52-3F6AADF93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8FD571-C490-49FC-B830-54D2F0CC4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F5B2D-EB8C-4003-AF43-8640C9B46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fr-FR" spc="-5"/>
              <a:t>Anas</a:t>
            </a:r>
            <a:r>
              <a:rPr lang="fr-FR" spc="-20"/>
              <a:t> </a:t>
            </a:r>
            <a:r>
              <a:rPr lang="fr-FR"/>
              <a:t>Abou</a:t>
            </a:r>
            <a:r>
              <a:rPr lang="fr-FR" spc="-25"/>
              <a:t> </a:t>
            </a:r>
            <a:r>
              <a:rPr lang="fr-FR" spc="-5"/>
              <a:t>El</a:t>
            </a:r>
            <a:r>
              <a:rPr lang="fr-FR" spc="-30"/>
              <a:t> </a:t>
            </a:r>
            <a:r>
              <a:rPr lang="fr-FR" spc="-5"/>
              <a:t>Kalam</a:t>
            </a:r>
            <a:endParaRPr lang="fr-FR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495D03-5A7F-4900-A13F-21E84F43F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921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jp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2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58.png"/><Relationship Id="rId5" Type="http://schemas.openxmlformats.org/officeDocument/2006/relationships/image" Target="../media/image54.png"/><Relationship Id="rId10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6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62.png"/><Relationship Id="rId5" Type="http://schemas.openxmlformats.org/officeDocument/2006/relationships/image" Target="../media/image60.png"/><Relationship Id="rId10" Type="http://schemas.openxmlformats.org/officeDocument/2006/relationships/image" Target="../media/image27.png"/><Relationship Id="rId4" Type="http://schemas.openxmlformats.org/officeDocument/2006/relationships/image" Target="../media/image59.png"/><Relationship Id="rId9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7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62.png"/><Relationship Id="rId5" Type="http://schemas.openxmlformats.org/officeDocument/2006/relationships/image" Target="../media/image60.png"/><Relationship Id="rId10" Type="http://schemas.openxmlformats.org/officeDocument/2006/relationships/image" Target="../media/image27.png"/><Relationship Id="rId4" Type="http://schemas.openxmlformats.org/officeDocument/2006/relationships/image" Target="../media/image59.png"/><Relationship Id="rId9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62.png"/><Relationship Id="rId5" Type="http://schemas.openxmlformats.org/officeDocument/2006/relationships/image" Target="../media/image60.png"/><Relationship Id="rId10" Type="http://schemas.openxmlformats.org/officeDocument/2006/relationships/image" Target="../media/image27.png"/><Relationship Id="rId4" Type="http://schemas.openxmlformats.org/officeDocument/2006/relationships/image" Target="../media/image59.png"/><Relationship Id="rId9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62.png"/><Relationship Id="rId5" Type="http://schemas.openxmlformats.org/officeDocument/2006/relationships/image" Target="../media/image60.png"/><Relationship Id="rId10" Type="http://schemas.openxmlformats.org/officeDocument/2006/relationships/image" Target="../media/image27.png"/><Relationship Id="rId4" Type="http://schemas.openxmlformats.org/officeDocument/2006/relationships/image" Target="../media/image59.png"/><Relationship Id="rId9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81.png"/><Relationship Id="rId5" Type="http://schemas.openxmlformats.org/officeDocument/2006/relationships/image" Target="../media/image60.png"/><Relationship Id="rId10" Type="http://schemas.openxmlformats.org/officeDocument/2006/relationships/image" Target="../media/image27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jp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jp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jp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jp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jp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jp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jpg"/><Relationship Id="rId3" Type="http://schemas.openxmlformats.org/officeDocument/2006/relationships/image" Target="../media/image96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jpg"/><Relationship Id="rId3" Type="http://schemas.openxmlformats.org/officeDocument/2006/relationships/image" Target="../media/image91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116.jp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jp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jp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jpg"/><Relationship Id="rId2" Type="http://schemas.openxmlformats.org/officeDocument/2006/relationships/image" Target="../media/image130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jp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5.jpg"/><Relationship Id="rId4" Type="http://schemas.openxmlformats.org/officeDocument/2006/relationships/image" Target="../media/image134.jp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jpg"/><Relationship Id="rId2" Type="http://schemas.openxmlformats.org/officeDocument/2006/relationships/image" Target="../media/image136.png"/><Relationship Id="rId16" Type="http://schemas.openxmlformats.org/officeDocument/2006/relationships/image" Target="../media/image15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5" Type="http://schemas.openxmlformats.org/officeDocument/2006/relationships/image" Target="../media/image149.jp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7" Type="http://schemas.openxmlformats.org/officeDocument/2006/relationships/image" Target="../media/image172.jp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426106" y="4528501"/>
            <a:ext cx="8003879" cy="429470"/>
          </a:xfrm>
          <a:prstGeom prst="rect">
            <a:avLst/>
          </a:prstGeom>
        </p:spPr>
        <p:txBody>
          <a:bodyPr vert="horz" wrap="square" lIns="0" tIns="50095" rIns="0" bIns="0" rtlCol="0">
            <a:spAutoFit/>
          </a:bodyPr>
          <a:lstStyle/>
          <a:p>
            <a:pPr marL="1650294" marR="4607">
              <a:lnSpc>
                <a:spcPts val="3245"/>
              </a:lnSpc>
              <a:spcBef>
                <a:spcPts val="394"/>
              </a:spcBef>
            </a:pPr>
            <a:r>
              <a:rPr lang="fr-FR" spc="-14" dirty="0">
                <a:solidFill>
                  <a:schemeClr val="accent1"/>
                </a:solidFill>
              </a:rPr>
              <a:t>La Cryptographie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3BE20F5-96C5-4E53-B3F5-9F26D83D9FFC}"/>
              </a:ext>
            </a:extLst>
          </p:cNvPr>
          <p:cNvGrpSpPr/>
          <p:nvPr/>
        </p:nvGrpSpPr>
        <p:grpSpPr>
          <a:xfrm>
            <a:off x="80614" y="250482"/>
            <a:ext cx="9891723" cy="3601765"/>
            <a:chOff x="88899" y="273050"/>
            <a:chExt cx="10908372" cy="3971947"/>
          </a:xfrm>
        </p:grpSpPr>
        <p:pic>
          <p:nvPicPr>
            <p:cNvPr id="1026" name="Picture 2" descr="Programme de la 1ère journée du CUR ENR&amp;SIE à l'ENSAJ">
              <a:extLst>
                <a:ext uri="{FF2B5EF4-FFF2-40B4-BE49-F238E27FC236}">
                  <a16:creationId xmlns:a16="http://schemas.microsoft.com/office/drawing/2014/main" xmlns="" id="{2A11B527-3D76-4DAC-9DAE-2B4F9A715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9" y="273050"/>
              <a:ext cx="3429000" cy="1808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ogramme de la 1ère journée du CUR ENR&amp;SIE à l'ENSAJ">
              <a:extLst>
                <a:ext uri="{FF2B5EF4-FFF2-40B4-BE49-F238E27FC236}">
                  <a16:creationId xmlns:a16="http://schemas.microsoft.com/office/drawing/2014/main" xmlns="" id="{CDCD975F-39A9-40FE-A869-032710FDE2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57" b="22916"/>
            <a:stretch/>
          </p:blipFill>
          <p:spPr bwMode="auto">
            <a:xfrm>
              <a:off x="6184900" y="882649"/>
              <a:ext cx="3429000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81D8267A-4E1D-491C-9F60-C0819985836F}"/>
                </a:ext>
              </a:extLst>
            </p:cNvPr>
            <p:cNvSpPr txBox="1"/>
            <p:nvPr/>
          </p:nvSpPr>
          <p:spPr>
            <a:xfrm>
              <a:off x="5952573" y="391170"/>
              <a:ext cx="5044698" cy="4710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176" b="1" dirty="0" err="1"/>
                <a:t>الكلية</a:t>
              </a:r>
              <a:r>
                <a:rPr lang="fr-FR" sz="2176" b="1" dirty="0"/>
                <a:t> </a:t>
              </a:r>
              <a:r>
                <a:rPr lang="fr-FR" sz="2176" b="1" dirty="0" err="1"/>
                <a:t>المتعددة</a:t>
              </a:r>
              <a:r>
                <a:rPr lang="fr-FR" sz="2176" b="1" dirty="0"/>
                <a:t> </a:t>
              </a:r>
              <a:r>
                <a:rPr lang="fr-FR" sz="2176" b="1" dirty="0" err="1"/>
                <a:t>التخصصات</a:t>
              </a:r>
              <a:r>
                <a:rPr lang="fr-FR" sz="2176" b="1" dirty="0"/>
                <a:t> </a:t>
              </a:r>
              <a:r>
                <a:rPr lang="fr-FR" sz="2176" b="1" dirty="0" err="1"/>
                <a:t>سيدي</a:t>
              </a:r>
              <a:r>
                <a:rPr lang="fr-FR" sz="2176" b="1" dirty="0"/>
                <a:t> </a:t>
              </a:r>
              <a:r>
                <a:rPr lang="fr-FR" sz="2176" b="1" dirty="0" err="1"/>
                <a:t>بنور</a:t>
              </a:r>
              <a:endParaRPr lang="fr-FR" sz="2176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23A39F1F-C803-420E-9F58-1F7EA036E5A7}"/>
                </a:ext>
              </a:extLst>
            </p:cNvPr>
            <p:cNvSpPr txBox="1"/>
            <p:nvPr/>
          </p:nvSpPr>
          <p:spPr>
            <a:xfrm>
              <a:off x="5958838" y="1736458"/>
              <a:ext cx="4189936" cy="409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14" b="1" dirty="0"/>
                <a:t>Faculté polydisciplinaire Sidi </a:t>
              </a:r>
              <a:r>
                <a:rPr lang="fr-FR" sz="1814" b="1" dirty="0" err="1"/>
                <a:t>Bennour</a:t>
              </a:r>
              <a:endParaRPr lang="fr-FR" sz="1814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3462F20-C882-4AD8-867A-32012BE5CAC9}"/>
                </a:ext>
              </a:extLst>
            </p:cNvPr>
            <p:cNvSpPr txBox="1"/>
            <p:nvPr/>
          </p:nvSpPr>
          <p:spPr>
            <a:xfrm>
              <a:off x="1538966" y="3127493"/>
              <a:ext cx="7864958" cy="1117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5985" b="1" dirty="0"/>
                <a:t>Sécurité Informatique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F641663-34E0-49FD-9E97-B731448F3AB0}"/>
              </a:ext>
            </a:extLst>
          </p:cNvPr>
          <p:cNvSpPr txBox="1"/>
          <p:nvPr/>
        </p:nvSpPr>
        <p:spPr>
          <a:xfrm>
            <a:off x="1635324" y="5845600"/>
            <a:ext cx="3111493" cy="371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14" b="1" dirty="0"/>
              <a:t>Pr. </a:t>
            </a:r>
            <a:r>
              <a:rPr lang="fr-FR" sz="1814" b="1" dirty="0" err="1"/>
              <a:t>Charaf</a:t>
            </a:r>
            <a:r>
              <a:rPr lang="fr-FR" sz="1814" b="1" dirty="0"/>
              <a:t> Eddine AIT ZAOUIAT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34290"/>
            <a:ext cx="7105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u="none" spc="-10" dirty="0">
                <a:solidFill>
                  <a:srgbClr val="D50092"/>
                </a:solidFill>
                <a:latin typeface="Times New Roman"/>
                <a:cs typeface="Times New Roman"/>
              </a:rPr>
              <a:t>La</a:t>
            </a:r>
            <a:r>
              <a:rPr sz="2400" i="0" u="none" spc="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transposition</a:t>
            </a:r>
            <a:r>
              <a:rPr sz="2400" i="0" u="none" dirty="0">
                <a:solidFill>
                  <a:srgbClr val="D50092"/>
                </a:solidFill>
                <a:latin typeface="Times New Roman"/>
                <a:cs typeface="Times New Roman"/>
              </a:rPr>
              <a:t> :</a:t>
            </a:r>
            <a:r>
              <a:rPr sz="2400" i="0" u="none" spc="2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1850" u="none" spc="-30" dirty="0">
                <a:solidFill>
                  <a:srgbClr val="0066FF"/>
                </a:solidFill>
                <a:latin typeface="Comic Sans MS"/>
                <a:cs typeface="Comic Sans MS"/>
              </a:rPr>
              <a:t>Technique</a:t>
            </a:r>
            <a:r>
              <a:rPr sz="1850" u="none" spc="-15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850" u="none" spc="-30" dirty="0">
                <a:solidFill>
                  <a:srgbClr val="0066FF"/>
                </a:solidFill>
                <a:latin typeface="Comic Sans MS"/>
                <a:cs typeface="Comic Sans MS"/>
              </a:rPr>
              <a:t>Asyrienne</a:t>
            </a:r>
            <a:r>
              <a:rPr sz="1850" u="none" spc="-245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800" b="0" i="0" u="none" spc="-5" dirty="0">
                <a:solidFill>
                  <a:srgbClr val="000000"/>
                </a:solidFill>
                <a:latin typeface="Comic Sans MS"/>
                <a:cs typeface="Comic Sans MS"/>
              </a:rPr>
              <a:t>(Grèce,</a:t>
            </a:r>
            <a:r>
              <a:rPr sz="1800" b="0" i="0" u="none" spc="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1800" b="0" i="0" u="none" dirty="0">
                <a:solidFill>
                  <a:srgbClr val="000000"/>
                </a:solidFill>
                <a:latin typeface="Comic Sans MS"/>
                <a:cs typeface="Comic Sans MS"/>
              </a:rPr>
              <a:t>600</a:t>
            </a:r>
            <a:r>
              <a:rPr sz="1800" b="0" i="0" u="none" spc="1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1800" b="0" i="0" u="none" spc="-5" dirty="0">
                <a:solidFill>
                  <a:srgbClr val="000000"/>
                </a:solidFill>
                <a:latin typeface="Comic Sans MS"/>
                <a:cs typeface="Comic Sans MS"/>
              </a:rPr>
              <a:t>avant</a:t>
            </a:r>
            <a:r>
              <a:rPr sz="1800" b="0" i="0" u="none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1800" b="0" i="0" u="none" spc="-5" dirty="0">
                <a:solidFill>
                  <a:srgbClr val="000000"/>
                </a:solidFill>
                <a:latin typeface="Comic Sans MS"/>
                <a:cs typeface="Comic Sans MS"/>
              </a:rPr>
              <a:t>JC)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69" y="1291590"/>
            <a:ext cx="1912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b="1" i="1" spc="-5" dirty="0">
                <a:solidFill>
                  <a:srgbClr val="F73109"/>
                </a:solidFill>
                <a:latin typeface="Palatino Linotype"/>
                <a:cs typeface="Palatino Linotype"/>
              </a:rPr>
              <a:t>Chiffrement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020" y="248030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020" y="1657350"/>
            <a:ext cx="562864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5080" indent="-210820">
              <a:lnSpc>
                <a:spcPct val="114999"/>
              </a:lnSpc>
              <a:spcBef>
                <a:spcPts val="100"/>
              </a:spcBef>
              <a:buSzPct val="45000"/>
              <a:buFont typeface="Wingdings"/>
              <a:buChar char=""/>
              <a:tabLst>
                <a:tab pos="286385" algn="l"/>
                <a:tab pos="287020" algn="l"/>
              </a:tabLst>
            </a:pPr>
            <a:r>
              <a:rPr dirty="0"/>
              <a:t>	</a:t>
            </a:r>
            <a:r>
              <a:rPr sz="2000" spc="10" dirty="0">
                <a:solidFill>
                  <a:srgbClr val="005B89"/>
                </a:solidFill>
                <a:latin typeface="Cambria"/>
                <a:cs typeface="Cambria"/>
              </a:rPr>
              <a:t>enrouler</a:t>
            </a:r>
            <a:r>
              <a:rPr sz="2000" spc="70" dirty="0">
                <a:solidFill>
                  <a:srgbClr val="005B89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une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bande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de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papyrus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sur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un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cylindre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appelé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005B89"/>
                </a:solidFill>
                <a:latin typeface="Palatino Linotype"/>
                <a:cs typeface="Palatino Linotype"/>
              </a:rPr>
              <a:t>scytale</a:t>
            </a:r>
            <a:r>
              <a:rPr sz="2000" b="1" spc="25" dirty="0">
                <a:solidFill>
                  <a:srgbClr val="005B89"/>
                </a:solidFill>
                <a:latin typeface="Palatino Linotype"/>
                <a:cs typeface="Palatino Linotype"/>
              </a:rPr>
              <a:t> </a:t>
            </a:r>
            <a:r>
              <a:rPr sz="2000" spc="-30" dirty="0">
                <a:latin typeface="Cambria"/>
                <a:cs typeface="Cambria"/>
              </a:rPr>
              <a:t>;</a:t>
            </a:r>
            <a:endParaRPr sz="2000">
              <a:latin typeface="Cambria"/>
              <a:cs typeface="Cambria"/>
            </a:endParaRPr>
          </a:p>
          <a:p>
            <a:pPr marL="223520" marR="988060" indent="63500">
              <a:lnSpc>
                <a:spcPct val="114999"/>
              </a:lnSpc>
            </a:pPr>
            <a:r>
              <a:rPr sz="2000" spc="-15" dirty="0">
                <a:latin typeface="Cambria"/>
                <a:cs typeface="Cambria"/>
              </a:rPr>
              <a:t>écrire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le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texte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5B89"/>
                </a:solidFill>
                <a:latin typeface="Cambria"/>
                <a:cs typeface="Cambria"/>
              </a:rPr>
              <a:t>longitudinalement</a:t>
            </a:r>
            <a:r>
              <a:rPr sz="2000" spc="80" dirty="0">
                <a:solidFill>
                  <a:srgbClr val="005B89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sur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la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bandelette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ainsi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enroulée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959" y="1916429"/>
            <a:ext cx="2666999" cy="9093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2069" y="3613150"/>
            <a:ext cx="4343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7241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95833"/>
              <a:buFont typeface="Wingdings"/>
              <a:buChar char=""/>
              <a:tabLst>
                <a:tab pos="310515" algn="l"/>
              </a:tabLst>
            </a:pPr>
            <a:r>
              <a:rPr sz="2400" b="1" i="1" spc="-5" dirty="0">
                <a:solidFill>
                  <a:srgbClr val="F73109"/>
                </a:solidFill>
                <a:latin typeface="Palatino Linotype"/>
                <a:cs typeface="Palatino Linotype"/>
              </a:rPr>
              <a:t>Déchiffrement</a:t>
            </a:r>
            <a:endParaRPr sz="2400">
              <a:latin typeface="Palatino Linotype"/>
              <a:cs typeface="Palatino Linotype"/>
            </a:endParaRPr>
          </a:p>
          <a:p>
            <a:pPr marL="458470" lvl="1" indent="-210820">
              <a:lnSpc>
                <a:spcPct val="100000"/>
              </a:lnSpc>
              <a:buSzPct val="45000"/>
              <a:buFont typeface="Wingdings"/>
              <a:buChar char=""/>
              <a:tabLst>
                <a:tab pos="458470" algn="l"/>
              </a:tabLst>
            </a:pPr>
            <a:r>
              <a:rPr sz="2000" spc="30" dirty="0">
                <a:latin typeface="Cambria"/>
                <a:cs typeface="Cambria"/>
              </a:rPr>
              <a:t>Utiliser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cylindre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de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i="1" u="heavy" spc="-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même</a:t>
            </a:r>
            <a:r>
              <a:rPr sz="2000" i="1" u="heavy" spc="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000" i="1" u="heavy" spc="-5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diamètre</a:t>
            </a:r>
            <a:r>
              <a:rPr sz="2000" spc="-55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469" y="5412740"/>
            <a:ext cx="4025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410" indent="-34671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"/>
              <a:tabLst>
                <a:tab pos="359410" algn="l"/>
              </a:tabLst>
            </a:pPr>
            <a:r>
              <a:rPr sz="2400" b="1" i="1" spc="-5" dirty="0">
                <a:solidFill>
                  <a:srgbClr val="F73109"/>
                </a:solidFill>
                <a:latin typeface="Palatino Linotype"/>
                <a:cs typeface="Palatino Linotype"/>
              </a:rPr>
              <a:t>Cryptanalyse</a:t>
            </a:r>
            <a:r>
              <a:rPr sz="2400" b="1" i="1" spc="-10" dirty="0">
                <a:solidFill>
                  <a:srgbClr val="F73109"/>
                </a:solidFill>
                <a:latin typeface="Palatino Linotype"/>
                <a:cs typeface="Palatino Linotype"/>
              </a:rPr>
              <a:t> </a:t>
            </a:r>
            <a:r>
              <a:rPr sz="2400" spc="-15" dirty="0">
                <a:latin typeface="Cambria"/>
                <a:cs typeface="Cambria"/>
              </a:rPr>
              <a:t>(statistique)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020" y="585597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1340" y="5779770"/>
            <a:ext cx="4610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latin typeface="Cambria"/>
                <a:cs typeface="Cambria"/>
              </a:rPr>
              <a:t>Essayer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cylindres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diamètre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différents.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-54224"/>
            <a:ext cx="78867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1885" algn="l"/>
                <a:tab pos="8584565" algn="l"/>
              </a:tabLst>
            </a:pPr>
            <a:r>
              <a:rPr b="0" i="0" dirty="0">
                <a:latin typeface="Times New Roman"/>
                <a:cs typeface="Times New Roman"/>
              </a:rPr>
              <a:t> 	</a:t>
            </a:r>
            <a:r>
              <a:rPr spc="-10" dirty="0"/>
              <a:t>Substitutions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09" y="2762250"/>
            <a:ext cx="6511290" cy="293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17500" algn="l"/>
              </a:tabLst>
            </a:pPr>
            <a:r>
              <a:rPr sz="2000" spc="-5" dirty="0">
                <a:solidFill>
                  <a:srgbClr val="005B89"/>
                </a:solidFill>
                <a:latin typeface="Arial Black"/>
                <a:cs typeface="Arial Black"/>
              </a:rPr>
              <a:t>simple</a:t>
            </a:r>
            <a:r>
              <a:rPr sz="2000" spc="-20" dirty="0">
                <a:solidFill>
                  <a:srgbClr val="005B89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005B89"/>
                </a:solidFill>
                <a:latin typeface="Arial Black"/>
                <a:cs typeface="Arial Black"/>
              </a:rPr>
              <a:t>monoalphabétique</a:t>
            </a:r>
            <a:endParaRPr sz="2000">
              <a:latin typeface="Arial Black"/>
              <a:cs typeface="Arial Black"/>
            </a:endParaRPr>
          </a:p>
          <a:p>
            <a:pPr marL="717550" lvl="1" indent="-247650">
              <a:lnSpc>
                <a:spcPct val="100000"/>
              </a:lnSpc>
              <a:spcBef>
                <a:spcPts val="10"/>
              </a:spcBef>
              <a:buChar char="–"/>
              <a:tabLst>
                <a:tab pos="717550" algn="l"/>
              </a:tabLst>
            </a:pPr>
            <a:r>
              <a:rPr sz="1800" spc="-10" dirty="0">
                <a:latin typeface="Arial MT"/>
                <a:cs typeface="Arial MT"/>
              </a:rPr>
              <a:t>on </a:t>
            </a:r>
            <a:r>
              <a:rPr sz="1800" spc="-5" dirty="0">
                <a:latin typeface="Arial MT"/>
                <a:cs typeface="Arial MT"/>
              </a:rPr>
              <a:t>remplace</a:t>
            </a:r>
            <a:r>
              <a:rPr sz="1800" spc="-10" dirty="0">
                <a:latin typeface="Arial MT"/>
                <a:cs typeface="Arial MT"/>
              </a:rPr>
              <a:t> une </a:t>
            </a:r>
            <a:r>
              <a:rPr sz="1800" spc="-5" dirty="0">
                <a:latin typeface="Arial MT"/>
                <a:cs typeface="Arial MT"/>
              </a:rPr>
              <a:t>lettre</a:t>
            </a:r>
            <a:r>
              <a:rPr sz="1800" spc="-10" dirty="0">
                <a:latin typeface="Arial MT"/>
                <a:cs typeface="Arial MT"/>
              </a:rPr>
              <a:t> par </a:t>
            </a:r>
            <a:r>
              <a:rPr sz="1800" spc="-5" dirty="0">
                <a:latin typeface="Arial MT"/>
                <a:cs typeface="Arial MT"/>
              </a:rPr>
              <a:t>une</a:t>
            </a:r>
            <a:r>
              <a:rPr sz="1800" spc="-10" dirty="0">
                <a:latin typeface="Arial MT"/>
                <a:cs typeface="Arial MT"/>
              </a:rPr>
              <a:t> autre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–"/>
            </a:pPr>
            <a:endParaRPr sz="2100">
              <a:latin typeface="Arial MT"/>
              <a:cs typeface="Arial MT"/>
            </a:endParaRPr>
          </a:p>
          <a:p>
            <a:pPr marL="317500" indent="-304800">
              <a:lnSpc>
                <a:spcPct val="100000"/>
              </a:lnSpc>
              <a:buFont typeface="Wingdings"/>
              <a:buChar char=""/>
              <a:tabLst>
                <a:tab pos="317500" algn="l"/>
              </a:tabLst>
            </a:pPr>
            <a:r>
              <a:rPr sz="2000" spc="-5" dirty="0">
                <a:solidFill>
                  <a:srgbClr val="005B89"/>
                </a:solidFill>
                <a:latin typeface="Arial Black"/>
                <a:cs typeface="Arial Black"/>
              </a:rPr>
              <a:t>synonimique</a:t>
            </a:r>
            <a:endParaRPr sz="2000">
              <a:latin typeface="Arial Black"/>
              <a:cs typeface="Arial Black"/>
            </a:endParaRPr>
          </a:p>
          <a:p>
            <a:pPr marL="717550" lvl="1" indent="-247650">
              <a:lnSpc>
                <a:spcPct val="100000"/>
              </a:lnSpc>
              <a:spcBef>
                <a:spcPts val="10"/>
              </a:spcBef>
              <a:buChar char="–"/>
              <a:tabLst>
                <a:tab pos="717550" algn="l"/>
              </a:tabLst>
            </a:pPr>
            <a:r>
              <a:rPr sz="1800" spc="-10" dirty="0">
                <a:latin typeface="Arial MT"/>
                <a:cs typeface="Arial MT"/>
              </a:rPr>
              <a:t>une</a:t>
            </a:r>
            <a:r>
              <a:rPr sz="1800" spc="-5" dirty="0">
                <a:latin typeface="Arial MT"/>
                <a:cs typeface="Arial MT"/>
              </a:rPr>
              <a:t> lettre </a:t>
            </a:r>
            <a:r>
              <a:rPr sz="1800" spc="-10" dirty="0">
                <a:latin typeface="Arial MT"/>
                <a:cs typeface="Arial MT"/>
              </a:rPr>
              <a:t>peut</a:t>
            </a:r>
            <a:r>
              <a:rPr sz="1800" spc="-5" dirty="0">
                <a:latin typeface="Arial MT"/>
                <a:cs typeface="Arial MT"/>
              </a:rPr>
              <a:t> être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remplacée </a:t>
            </a:r>
            <a:r>
              <a:rPr sz="1800" spc="-10" dirty="0">
                <a:latin typeface="Arial MT"/>
                <a:cs typeface="Arial MT"/>
              </a:rPr>
              <a:t>par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plusieurs</a:t>
            </a:r>
            <a:r>
              <a:rPr sz="1800" spc="-5" dirty="0">
                <a:latin typeface="Arial MT"/>
                <a:cs typeface="Arial MT"/>
              </a:rPr>
              <a:t> signes</a:t>
            </a:r>
            <a:endParaRPr sz="1800">
              <a:latin typeface="Arial MT"/>
              <a:cs typeface="Arial MT"/>
            </a:endParaRPr>
          </a:p>
          <a:p>
            <a:pPr marL="717550" lvl="1" indent="-247650">
              <a:lnSpc>
                <a:spcPct val="100000"/>
              </a:lnSpc>
              <a:spcBef>
                <a:spcPts val="10"/>
              </a:spcBef>
              <a:buChar char="–"/>
              <a:tabLst>
                <a:tab pos="717550" algn="l"/>
              </a:tabLst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exemple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 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%</a:t>
            </a:r>
            <a:r>
              <a:rPr sz="1800" spc="-10" dirty="0">
                <a:latin typeface="Arial MT"/>
                <a:cs typeface="Arial MT"/>
              </a:rPr>
              <a:t> ou </a:t>
            </a:r>
            <a:r>
              <a:rPr sz="1800" dirty="0">
                <a:latin typeface="Arial MT"/>
                <a:cs typeface="Arial MT"/>
              </a:rPr>
              <a:t>µ</a:t>
            </a:r>
            <a:r>
              <a:rPr sz="1800" spc="-10" dirty="0">
                <a:latin typeface="Arial MT"/>
                <a:cs typeface="Arial MT"/>
              </a:rPr>
              <a:t> ou </a:t>
            </a:r>
            <a:r>
              <a:rPr sz="1800" dirty="0">
                <a:latin typeface="Arial MT"/>
                <a:cs typeface="Arial MT"/>
              </a:rPr>
              <a:t>$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–"/>
            </a:pPr>
            <a:endParaRPr sz="2100">
              <a:latin typeface="Arial MT"/>
              <a:cs typeface="Arial MT"/>
            </a:endParaRPr>
          </a:p>
          <a:p>
            <a:pPr marL="317500" indent="-304800">
              <a:lnSpc>
                <a:spcPct val="100000"/>
              </a:lnSpc>
              <a:buFont typeface="Wingdings"/>
              <a:buChar char=""/>
              <a:tabLst>
                <a:tab pos="317500" algn="l"/>
              </a:tabLst>
            </a:pPr>
            <a:r>
              <a:rPr sz="2000" spc="-5" dirty="0">
                <a:solidFill>
                  <a:srgbClr val="005B89"/>
                </a:solidFill>
                <a:latin typeface="Arial Black"/>
                <a:cs typeface="Arial Black"/>
              </a:rPr>
              <a:t>polyalphabétique</a:t>
            </a:r>
            <a:endParaRPr sz="2000">
              <a:latin typeface="Arial Black"/>
              <a:cs typeface="Arial Black"/>
            </a:endParaRPr>
          </a:p>
          <a:p>
            <a:pPr marL="717550" lvl="1" indent="-247650">
              <a:lnSpc>
                <a:spcPct val="100000"/>
              </a:lnSpc>
              <a:spcBef>
                <a:spcPts val="10"/>
              </a:spcBef>
              <a:buChar char="–"/>
              <a:tabLst>
                <a:tab pos="717550" algn="l"/>
              </a:tabLst>
            </a:pPr>
            <a:r>
              <a:rPr sz="1800" spc="-5" dirty="0">
                <a:latin typeface="Arial MT"/>
                <a:cs typeface="Arial MT"/>
              </a:rPr>
              <a:t>différents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décalages suivant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une </a:t>
            </a:r>
            <a:r>
              <a:rPr sz="1800" dirty="0">
                <a:latin typeface="Arial MT"/>
                <a:cs typeface="Arial MT"/>
              </a:rPr>
              <a:t>clé</a:t>
            </a:r>
            <a:endParaRPr sz="1800">
              <a:latin typeface="Arial MT"/>
              <a:cs typeface="Arial MT"/>
            </a:endParaRPr>
          </a:p>
          <a:p>
            <a:pPr marL="717550" lvl="1" indent="-247650">
              <a:lnSpc>
                <a:spcPct val="100000"/>
              </a:lnSpc>
              <a:spcBef>
                <a:spcPts val="20"/>
              </a:spcBef>
              <a:buChar char="–"/>
              <a:tabLst>
                <a:tab pos="717550" algn="l"/>
              </a:tabLst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exemples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 </a:t>
            </a:r>
            <a:r>
              <a:rPr sz="1800" spc="-10" dirty="0">
                <a:latin typeface="Arial MT"/>
                <a:cs typeface="Arial MT"/>
              </a:rPr>
              <a:t>Vigenère,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WordPerfect,</a:t>
            </a:r>
            <a:r>
              <a:rPr sz="1800" dirty="0">
                <a:latin typeface="Arial MT"/>
                <a:cs typeface="Arial MT"/>
              </a:rPr>
              <a:t> …</a:t>
            </a:r>
            <a:r>
              <a:rPr sz="1800" spc="-5" dirty="0">
                <a:latin typeface="Arial MT"/>
                <a:cs typeface="Arial MT"/>
              </a:rPr>
              <a:t> plus </a:t>
            </a:r>
            <a:r>
              <a:rPr sz="1800" spc="-10" dirty="0">
                <a:latin typeface="Arial MT"/>
                <a:cs typeface="Arial MT"/>
              </a:rPr>
              <a:t>élaboré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RC4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6050" y="1819910"/>
            <a:ext cx="1905000" cy="369570"/>
          </a:xfrm>
          <a:prstGeom prst="rect">
            <a:avLst/>
          </a:prstGeom>
          <a:solidFill>
            <a:srgbClr val="CCFFCC"/>
          </a:solidFill>
          <a:ln w="12579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mic Sans MS"/>
                <a:cs typeface="Comic Sans MS"/>
              </a:rPr>
              <a:t>BONJOUR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3250" y="1819910"/>
            <a:ext cx="1905000" cy="369570"/>
          </a:xfrm>
          <a:prstGeom prst="rect">
            <a:avLst/>
          </a:prstGeom>
          <a:solidFill>
            <a:srgbClr val="FFCC99"/>
          </a:solidFill>
          <a:ln w="12579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Comic Sans MS"/>
                <a:cs typeface="Comic Sans MS"/>
              </a:rPr>
              <a:t>ERQMRXU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14760" y="1814890"/>
            <a:ext cx="2367280" cy="386080"/>
            <a:chOff x="3314760" y="1814890"/>
            <a:chExt cx="2367280" cy="386080"/>
          </a:xfrm>
        </p:grpSpPr>
        <p:sp>
          <p:nvSpPr>
            <p:cNvPr id="7" name="object 7"/>
            <p:cNvSpPr/>
            <p:nvPr/>
          </p:nvSpPr>
          <p:spPr>
            <a:xfrm>
              <a:off x="3321050" y="1821180"/>
              <a:ext cx="2354580" cy="373380"/>
            </a:xfrm>
            <a:custGeom>
              <a:avLst/>
              <a:gdLst/>
              <a:ahLst/>
              <a:cxnLst/>
              <a:rect l="l" t="t" r="r" b="b"/>
              <a:pathLst>
                <a:path w="2354579" h="373380">
                  <a:moveTo>
                    <a:pt x="1765300" y="0"/>
                  </a:moveTo>
                  <a:lnTo>
                    <a:pt x="1765300" y="92710"/>
                  </a:lnTo>
                  <a:lnTo>
                    <a:pt x="0" y="92710"/>
                  </a:lnTo>
                  <a:lnTo>
                    <a:pt x="0" y="279400"/>
                  </a:lnTo>
                  <a:lnTo>
                    <a:pt x="1765300" y="279400"/>
                  </a:lnTo>
                  <a:lnTo>
                    <a:pt x="1765300" y="373380"/>
                  </a:lnTo>
                  <a:lnTo>
                    <a:pt x="2354579" y="186690"/>
                  </a:lnTo>
                  <a:lnTo>
                    <a:pt x="17653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21050" y="1821180"/>
              <a:ext cx="2354580" cy="373380"/>
            </a:xfrm>
            <a:custGeom>
              <a:avLst/>
              <a:gdLst/>
              <a:ahLst/>
              <a:cxnLst/>
              <a:rect l="l" t="t" r="r" b="b"/>
              <a:pathLst>
                <a:path w="2354579" h="373380">
                  <a:moveTo>
                    <a:pt x="0" y="92710"/>
                  </a:moveTo>
                  <a:lnTo>
                    <a:pt x="1765300" y="92710"/>
                  </a:lnTo>
                  <a:lnTo>
                    <a:pt x="1765300" y="0"/>
                  </a:lnTo>
                  <a:lnTo>
                    <a:pt x="2354579" y="186690"/>
                  </a:lnTo>
                  <a:lnTo>
                    <a:pt x="1765300" y="373380"/>
                  </a:lnTo>
                  <a:lnTo>
                    <a:pt x="1765300" y="279400"/>
                  </a:lnTo>
                  <a:lnTo>
                    <a:pt x="0" y="279400"/>
                  </a:lnTo>
                  <a:lnTo>
                    <a:pt x="0" y="9271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0372" y="844619"/>
            <a:ext cx="576135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17500" algn="l"/>
              </a:tabLst>
            </a:pPr>
            <a:r>
              <a:rPr sz="2000" spc="-5" dirty="0">
                <a:solidFill>
                  <a:srgbClr val="005B89"/>
                </a:solidFill>
                <a:latin typeface="Arial Black"/>
                <a:cs typeface="Arial Black"/>
              </a:rPr>
              <a:t>on</a:t>
            </a:r>
            <a:r>
              <a:rPr sz="2000" spc="-10" dirty="0">
                <a:solidFill>
                  <a:srgbClr val="005B89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005B89"/>
                </a:solidFill>
                <a:latin typeface="Arial Black"/>
                <a:cs typeface="Arial Black"/>
              </a:rPr>
              <a:t>remplace</a:t>
            </a:r>
            <a:r>
              <a:rPr sz="2000" spc="5" dirty="0">
                <a:solidFill>
                  <a:srgbClr val="005B89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005B89"/>
                </a:solidFill>
                <a:latin typeface="Arial Black"/>
                <a:cs typeface="Arial Black"/>
              </a:rPr>
              <a:t>une</a:t>
            </a:r>
            <a:r>
              <a:rPr sz="2000" spc="-10" dirty="0">
                <a:solidFill>
                  <a:srgbClr val="005B89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005B89"/>
                </a:solidFill>
                <a:latin typeface="Arial Black"/>
                <a:cs typeface="Arial Black"/>
              </a:rPr>
              <a:t>lettre par</a:t>
            </a:r>
            <a:r>
              <a:rPr sz="2000" spc="5" dirty="0">
                <a:solidFill>
                  <a:srgbClr val="005B89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005B89"/>
                </a:solidFill>
                <a:latin typeface="Arial Black"/>
                <a:cs typeface="Arial Black"/>
              </a:rPr>
              <a:t>autre</a:t>
            </a:r>
            <a:r>
              <a:rPr sz="2000" spc="5" dirty="0">
                <a:solidFill>
                  <a:srgbClr val="005B89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005B89"/>
                </a:solidFill>
                <a:latin typeface="Arial Black"/>
                <a:cs typeface="Arial Black"/>
              </a:rPr>
              <a:t>chose</a:t>
            </a:r>
            <a:endParaRPr sz="2000" dirty="0">
              <a:latin typeface="Arial Black"/>
              <a:cs typeface="Arial Black"/>
            </a:endParaRPr>
          </a:p>
          <a:p>
            <a:pPr marL="2099310">
              <a:lnSpc>
                <a:spcPct val="100000"/>
              </a:lnSpc>
              <a:spcBef>
                <a:spcPts val="1960"/>
              </a:spcBef>
            </a:pP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donne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B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donne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E...</a:t>
            </a:r>
            <a:endParaRPr sz="1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8330"/>
            <a:ext cx="8782050" cy="173990"/>
            <a:chOff x="0" y="608330"/>
            <a:chExt cx="8782050" cy="173990"/>
          </a:xfrm>
        </p:grpSpPr>
        <p:sp>
          <p:nvSpPr>
            <p:cNvPr id="3" name="object 3"/>
            <p:cNvSpPr/>
            <p:nvPr/>
          </p:nvSpPr>
          <p:spPr>
            <a:xfrm>
              <a:off x="228600" y="762000"/>
              <a:ext cx="8534400" cy="1270"/>
            </a:xfrm>
            <a:custGeom>
              <a:avLst/>
              <a:gdLst/>
              <a:ahLst/>
              <a:cxnLst/>
              <a:rect l="l" t="t" r="r" b="b"/>
              <a:pathLst>
                <a:path w="8534400" h="1270">
                  <a:moveTo>
                    <a:pt x="0" y="0"/>
                  </a:moveTo>
                  <a:lnTo>
                    <a:pt x="8534400" y="1270"/>
                  </a:lnTo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08330"/>
              <a:ext cx="8001000" cy="1117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469" y="186690"/>
            <a:ext cx="8738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Substitution</a:t>
            </a:r>
            <a:r>
              <a:rPr sz="2400" i="0" u="none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monoalphabetique:</a:t>
            </a:r>
            <a:r>
              <a:rPr sz="2400" i="0" u="none" spc="1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chiffrement</a:t>
            </a:r>
            <a:r>
              <a:rPr sz="2400" i="0" u="none" spc="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de</a:t>
            </a:r>
            <a:r>
              <a:rPr sz="2400" i="0" u="none" spc="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spc="-10" dirty="0">
                <a:solidFill>
                  <a:srgbClr val="D50092"/>
                </a:solidFill>
                <a:latin typeface="Times New Roman"/>
                <a:cs typeface="Times New Roman"/>
              </a:rPr>
              <a:t>CESAR</a:t>
            </a:r>
            <a:r>
              <a:rPr sz="2400" i="0" u="none" spc="5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18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(60~50</a:t>
            </a:r>
            <a:r>
              <a:rPr sz="1800" i="0" u="none" spc="1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1800" i="0" u="none" dirty="0">
                <a:solidFill>
                  <a:srgbClr val="D50092"/>
                </a:solidFill>
                <a:latin typeface="Times New Roman"/>
                <a:cs typeface="Times New Roman"/>
              </a:rPr>
              <a:t>av</a:t>
            </a:r>
            <a:r>
              <a:rPr sz="1800" i="0" u="none" spc="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18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JC)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69" y="735329"/>
            <a:ext cx="1118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indent="-227329">
              <a:lnSpc>
                <a:spcPct val="100000"/>
              </a:lnSpc>
              <a:spcBef>
                <a:spcPts val="100"/>
              </a:spcBef>
              <a:buClr>
                <a:srgbClr val="D50092"/>
              </a:buClr>
              <a:buSzPct val="95000"/>
              <a:buFont typeface="Wingdings"/>
              <a:buChar char=""/>
              <a:tabLst>
                <a:tab pos="240029" algn="l"/>
              </a:tabLst>
            </a:pPr>
            <a:r>
              <a:rPr sz="2000" i="1" spc="114" dirty="0">
                <a:solidFill>
                  <a:srgbClr val="F73109"/>
                </a:solidFill>
                <a:latin typeface="Cambria"/>
                <a:cs typeface="Cambria"/>
              </a:rPr>
              <a:t>P</a:t>
            </a:r>
            <a:r>
              <a:rPr sz="2000" i="1" spc="-20" dirty="0">
                <a:solidFill>
                  <a:srgbClr val="F73109"/>
                </a:solidFill>
                <a:latin typeface="Cambria"/>
                <a:cs typeface="Cambria"/>
              </a:rPr>
              <a:t>ri</a:t>
            </a:r>
            <a:r>
              <a:rPr sz="2000" i="1" spc="45" dirty="0">
                <a:solidFill>
                  <a:srgbClr val="F73109"/>
                </a:solidFill>
                <a:latin typeface="Cambria"/>
                <a:cs typeface="Cambria"/>
              </a:rPr>
              <a:t>n</a:t>
            </a:r>
            <a:r>
              <a:rPr sz="2000" i="1" spc="-60" dirty="0">
                <a:solidFill>
                  <a:srgbClr val="F73109"/>
                </a:solidFill>
                <a:latin typeface="Cambria"/>
                <a:cs typeface="Cambria"/>
              </a:rPr>
              <a:t>c</a:t>
            </a:r>
            <a:r>
              <a:rPr sz="2000" i="1" dirty="0">
                <a:solidFill>
                  <a:srgbClr val="F73109"/>
                </a:solidFill>
                <a:latin typeface="Cambria"/>
                <a:cs typeface="Cambria"/>
              </a:rPr>
              <a:t>i</a:t>
            </a:r>
            <a:r>
              <a:rPr sz="2000" i="1" spc="-50" dirty="0">
                <a:solidFill>
                  <a:srgbClr val="F73109"/>
                </a:solidFill>
                <a:latin typeface="Cambria"/>
                <a:cs typeface="Cambria"/>
              </a:rPr>
              <a:t>p</a:t>
            </a:r>
            <a:r>
              <a:rPr sz="2000" i="1" spc="-140" dirty="0">
                <a:solidFill>
                  <a:srgbClr val="F73109"/>
                </a:solidFill>
                <a:latin typeface="Cambria"/>
                <a:cs typeface="Cambria"/>
              </a:rPr>
              <a:t>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020" y="121412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020" y="161670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340" y="1041400"/>
            <a:ext cx="7665720" cy="82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sz="2000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ajout</a:t>
            </a:r>
            <a:r>
              <a:rPr sz="2000" u="heavy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</a:t>
            </a:r>
            <a:r>
              <a:rPr sz="2000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d'une</a:t>
            </a:r>
            <a:r>
              <a:rPr sz="2000" u="heavy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</a:t>
            </a:r>
            <a:r>
              <a:rPr sz="2000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valeur</a:t>
            </a:r>
            <a:r>
              <a:rPr sz="2000" u="heavy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</a:t>
            </a:r>
            <a:r>
              <a:rPr sz="20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constante</a:t>
            </a:r>
            <a:r>
              <a:rPr sz="200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à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l'ensemble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des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caractères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du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message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décaler</a:t>
            </a:r>
            <a:r>
              <a:rPr sz="200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caractères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100" dirty="0">
                <a:latin typeface="Cambria"/>
                <a:cs typeface="Cambria"/>
              </a:rPr>
              <a:t>(</a:t>
            </a:r>
            <a:r>
              <a:rPr sz="2000" spc="65" dirty="0">
                <a:latin typeface="Cambria"/>
                <a:cs typeface="Cambria"/>
              </a:rPr>
              <a:t> modulo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105" dirty="0">
                <a:latin typeface="Cambria"/>
                <a:cs typeface="Cambria"/>
              </a:rPr>
              <a:t>26)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d'un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certain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nombre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positions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000" y="201802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7240" y="1941829"/>
            <a:ext cx="4774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latin typeface="Cambria"/>
                <a:cs typeface="Cambria"/>
              </a:rPr>
              <a:t>==&gt;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substituer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chaque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lettre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par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une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autre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469" y="2405379"/>
            <a:ext cx="654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indent="-290830">
              <a:lnSpc>
                <a:spcPct val="100000"/>
              </a:lnSpc>
              <a:spcBef>
                <a:spcPts val="100"/>
              </a:spcBef>
              <a:buClr>
                <a:srgbClr val="D50092"/>
              </a:buClr>
              <a:buFont typeface="Wingdings"/>
              <a:buChar char=""/>
              <a:tabLst>
                <a:tab pos="303530" algn="l"/>
              </a:tabLst>
            </a:pPr>
            <a:r>
              <a:rPr sz="2000" i="1" spc="245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2000" i="1" spc="1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000" i="1" spc="-140" dirty="0">
                <a:solidFill>
                  <a:srgbClr val="FF0000"/>
                </a:solidFill>
                <a:latin typeface="Cambria"/>
                <a:cs typeface="Cambria"/>
              </a:rPr>
              <a:t>é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020" y="294512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1340" y="2867659"/>
            <a:ext cx="8361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latin typeface="Cambria"/>
                <a:cs typeface="Cambria"/>
              </a:rPr>
              <a:t>Valeur </a:t>
            </a:r>
            <a:r>
              <a:rPr sz="2000" spc="35" dirty="0">
                <a:latin typeface="Cambria"/>
                <a:cs typeface="Cambria"/>
              </a:rPr>
              <a:t>que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l'on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ajoute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au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message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(décalage)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pour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effectuer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le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chiffrement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469" y="3331209"/>
            <a:ext cx="11925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indent="-290830">
              <a:lnSpc>
                <a:spcPct val="100000"/>
              </a:lnSpc>
              <a:spcBef>
                <a:spcPts val="100"/>
              </a:spcBef>
              <a:buClr>
                <a:srgbClr val="D50092"/>
              </a:buClr>
              <a:buFont typeface="Wingdings"/>
              <a:buChar char=""/>
              <a:tabLst>
                <a:tab pos="303530" algn="l"/>
              </a:tabLst>
            </a:pPr>
            <a:r>
              <a:rPr sz="2000" i="1" spc="9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000" i="1" spc="85" dirty="0">
                <a:solidFill>
                  <a:srgbClr val="FF0000"/>
                </a:solidFill>
                <a:latin typeface="Cambria"/>
                <a:cs typeface="Cambria"/>
              </a:rPr>
              <a:t>x</a:t>
            </a:r>
            <a:r>
              <a:rPr sz="2000" i="1" spc="-7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2000" i="1" spc="-114" dirty="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sz="2000" i="1" spc="-50" dirty="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sz="2000" i="1" spc="1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2000" i="1" spc="-14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7020" y="387095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1340" y="3794759"/>
            <a:ext cx="6329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4545" algn="l"/>
              </a:tabLst>
            </a:pPr>
            <a:r>
              <a:rPr sz="2000" spc="180" dirty="0">
                <a:latin typeface="Cambria"/>
                <a:cs typeface="Cambria"/>
              </a:rPr>
              <a:t>"CA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80" dirty="0">
                <a:latin typeface="Cambria"/>
                <a:cs typeface="Cambria"/>
              </a:rPr>
              <a:t>MARCHE"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avec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Clé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=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110" dirty="0">
                <a:latin typeface="Cambria"/>
                <a:cs typeface="Cambria"/>
              </a:rPr>
              <a:t>3	</a:t>
            </a:r>
            <a:r>
              <a:rPr sz="2000" spc="10" dirty="0">
                <a:latin typeface="Cambria"/>
                <a:cs typeface="Cambria"/>
              </a:rPr>
              <a:t>(ou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C)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==&gt;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"FD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145" dirty="0">
                <a:latin typeface="Cambria"/>
                <a:cs typeface="Cambria"/>
              </a:rPr>
              <a:t>PDUFKH"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469" y="4258309"/>
            <a:ext cx="17722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indent="-290830">
              <a:lnSpc>
                <a:spcPct val="100000"/>
              </a:lnSpc>
              <a:spcBef>
                <a:spcPts val="100"/>
              </a:spcBef>
              <a:buClr>
                <a:srgbClr val="D50092"/>
              </a:buClr>
              <a:buFont typeface="Wingdings"/>
              <a:buChar char=""/>
              <a:tabLst>
                <a:tab pos="303530" algn="l"/>
              </a:tabLst>
            </a:pPr>
            <a:r>
              <a:rPr sz="2000" b="1" i="1" dirty="0">
                <a:solidFill>
                  <a:srgbClr val="F73109"/>
                </a:solidFill>
                <a:latin typeface="Palatino Linotype"/>
                <a:cs typeface="Palatino Linotype"/>
              </a:rPr>
              <a:t>i</a:t>
            </a:r>
            <a:r>
              <a:rPr sz="2000" b="1" i="1" spc="5" dirty="0">
                <a:solidFill>
                  <a:srgbClr val="F73109"/>
                </a:solidFill>
                <a:latin typeface="Palatino Linotype"/>
                <a:cs typeface="Palatino Linotype"/>
              </a:rPr>
              <a:t>n</a:t>
            </a:r>
            <a:r>
              <a:rPr sz="2000" b="1" i="1" spc="-10" dirty="0">
                <a:solidFill>
                  <a:srgbClr val="F73109"/>
                </a:solidFill>
                <a:latin typeface="Palatino Linotype"/>
                <a:cs typeface="Palatino Linotype"/>
              </a:rPr>
              <a:t>c</a:t>
            </a:r>
            <a:r>
              <a:rPr sz="2000" b="1" i="1" spc="5" dirty="0">
                <a:solidFill>
                  <a:srgbClr val="F73109"/>
                </a:solidFill>
                <a:latin typeface="Palatino Linotype"/>
                <a:cs typeface="Palatino Linotype"/>
              </a:rPr>
              <a:t>on</a:t>
            </a:r>
            <a:r>
              <a:rPr sz="2000" b="1" i="1" spc="-5" dirty="0">
                <a:solidFill>
                  <a:srgbClr val="F73109"/>
                </a:solidFill>
                <a:latin typeface="Palatino Linotype"/>
                <a:cs typeface="Palatino Linotype"/>
              </a:rPr>
              <a:t>v</a:t>
            </a:r>
            <a:r>
              <a:rPr sz="2000" b="1" i="1" dirty="0">
                <a:solidFill>
                  <a:srgbClr val="F73109"/>
                </a:solidFill>
                <a:latin typeface="Palatino Linotype"/>
                <a:cs typeface="Palatino Linotype"/>
              </a:rPr>
              <a:t>é</a:t>
            </a:r>
            <a:r>
              <a:rPr sz="2000" b="1" i="1" spc="5" dirty="0">
                <a:solidFill>
                  <a:srgbClr val="F73109"/>
                </a:solidFill>
                <a:latin typeface="Palatino Linotype"/>
                <a:cs typeface="Palatino Linotype"/>
              </a:rPr>
              <a:t>n</a:t>
            </a:r>
            <a:r>
              <a:rPr sz="2000" b="1" i="1" dirty="0">
                <a:solidFill>
                  <a:srgbClr val="F73109"/>
                </a:solidFill>
                <a:latin typeface="Palatino Linotype"/>
                <a:cs typeface="Palatino Linotype"/>
              </a:rPr>
              <a:t>ie</a:t>
            </a:r>
            <a:r>
              <a:rPr sz="2000" b="1" i="1" spc="-5" dirty="0">
                <a:solidFill>
                  <a:srgbClr val="F73109"/>
                </a:solidFill>
                <a:latin typeface="Palatino Linotype"/>
                <a:cs typeface="Palatino Linotype"/>
              </a:rPr>
              <a:t>n</a:t>
            </a:r>
            <a:r>
              <a:rPr sz="2000" b="1" i="1" dirty="0">
                <a:solidFill>
                  <a:srgbClr val="F73109"/>
                </a:solidFill>
                <a:latin typeface="Palatino Linotype"/>
                <a:cs typeface="Palatino Linotype"/>
              </a:rPr>
              <a:t>t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7020" y="479805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7020" y="526160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1340" y="4563109"/>
            <a:ext cx="6854190" cy="95250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000" spc="10" dirty="0">
                <a:latin typeface="Cambria"/>
                <a:cs typeface="Cambria"/>
              </a:rPr>
              <a:t>totalement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symétrique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spc="20" dirty="0">
                <a:latin typeface="Cambria"/>
                <a:cs typeface="Cambria"/>
              </a:rPr>
              <a:t>calculer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fréquences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d'apparition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lettres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dans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message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codé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...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469" y="993140"/>
            <a:ext cx="172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i="1" spc="-15" dirty="0">
                <a:solidFill>
                  <a:srgbClr val="F73109"/>
                </a:solidFill>
                <a:latin typeface="Cambria"/>
                <a:cs typeface="Cambria"/>
              </a:rPr>
              <a:t>Comment</a:t>
            </a:r>
            <a:r>
              <a:rPr sz="2400" i="1" spc="-25" dirty="0">
                <a:solidFill>
                  <a:srgbClr val="F73109"/>
                </a:solidFill>
                <a:latin typeface="Cambria"/>
                <a:cs typeface="Cambria"/>
              </a:rPr>
              <a:t> </a:t>
            </a:r>
            <a:r>
              <a:rPr sz="2400" i="1" spc="220" dirty="0">
                <a:solidFill>
                  <a:srgbClr val="F73109"/>
                </a:solidFill>
                <a:latin typeface="Cambria"/>
                <a:cs typeface="Cambria"/>
              </a:rPr>
              <a:t>?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020" y="204470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020" y="1358900"/>
            <a:ext cx="8110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782320" indent="-210820">
              <a:lnSpc>
                <a:spcPct val="100000"/>
              </a:lnSpc>
              <a:spcBef>
                <a:spcPts val="100"/>
              </a:spcBef>
              <a:buSzPct val="45000"/>
              <a:buFont typeface="Wingdings"/>
              <a:buChar char=""/>
              <a:tabLst>
                <a:tab pos="223520" algn="l"/>
              </a:tabLst>
            </a:pPr>
            <a:r>
              <a:rPr sz="2000" spc="30" dirty="0">
                <a:latin typeface="Cambria"/>
                <a:cs typeface="Cambria"/>
              </a:rPr>
              <a:t>chaque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caractère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du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texte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en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clair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est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remplacé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par</a:t>
            </a:r>
            <a:r>
              <a:rPr sz="2000" spc="70" dirty="0">
                <a:latin typeface="Cambria"/>
                <a:cs typeface="Cambria"/>
              </a:rPr>
              <a:t> un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caractère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correspondant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dans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le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texte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chiffré.</a:t>
            </a:r>
            <a:endParaRPr sz="2000">
              <a:latin typeface="Cambria"/>
              <a:cs typeface="Cambria"/>
            </a:endParaRPr>
          </a:p>
          <a:p>
            <a:pPr marL="287020">
              <a:lnSpc>
                <a:spcPct val="100000"/>
              </a:lnSpc>
            </a:pPr>
            <a:r>
              <a:rPr sz="2000" spc="40" dirty="0">
                <a:latin typeface="Cambria"/>
                <a:cs typeface="Cambria"/>
              </a:rPr>
              <a:t>Les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exemples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plus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célèbres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sont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algorithmes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cesar,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rotl3,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morse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8400" y="4953000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3581400" y="0"/>
                </a:moveTo>
                <a:lnTo>
                  <a:pt x="0" y="0"/>
                </a:lnTo>
                <a:lnTo>
                  <a:pt x="0" y="609600"/>
                </a:lnTo>
                <a:lnTo>
                  <a:pt x="1790700" y="609600"/>
                </a:lnTo>
                <a:lnTo>
                  <a:pt x="3581400" y="609600"/>
                </a:lnTo>
                <a:lnTo>
                  <a:pt x="3581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0619" y="6066790"/>
            <a:ext cx="12827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20" dirty="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46530" y="6313804"/>
            <a:ext cx="642620" cy="36830"/>
            <a:chOff x="1446530" y="6313804"/>
            <a:chExt cx="642620" cy="36830"/>
          </a:xfrm>
        </p:grpSpPr>
        <p:sp>
          <p:nvSpPr>
            <p:cNvPr id="9" name="object 9"/>
            <p:cNvSpPr/>
            <p:nvPr/>
          </p:nvSpPr>
          <p:spPr>
            <a:xfrm>
              <a:off x="1461770" y="6339839"/>
              <a:ext cx="627380" cy="0"/>
            </a:xfrm>
            <a:custGeom>
              <a:avLst/>
              <a:gdLst/>
              <a:ahLst/>
              <a:cxnLst/>
              <a:rect l="l" t="t" r="r" b="b"/>
              <a:pathLst>
                <a:path w="627380">
                  <a:moveTo>
                    <a:pt x="0" y="0"/>
                  </a:moveTo>
                  <a:lnTo>
                    <a:pt x="627380" y="0"/>
                  </a:lnTo>
                </a:path>
              </a:pathLst>
            </a:custGeom>
            <a:ln w="21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6530" y="6324599"/>
              <a:ext cx="627380" cy="0"/>
            </a:xfrm>
            <a:custGeom>
              <a:avLst/>
              <a:gdLst/>
              <a:ahLst/>
              <a:cxnLst/>
              <a:rect l="l" t="t" r="r" b="b"/>
              <a:pathLst>
                <a:path w="627380">
                  <a:moveTo>
                    <a:pt x="0" y="0"/>
                  </a:moveTo>
                  <a:lnTo>
                    <a:pt x="627380" y="0"/>
                  </a:lnTo>
                </a:path>
              </a:pathLst>
            </a:custGeom>
            <a:ln w="2159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88121" y="5942443"/>
            <a:ext cx="73418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45" dirty="0">
                <a:solidFill>
                  <a:srgbClr val="FF0000"/>
                </a:solidFill>
                <a:latin typeface="Cambria"/>
                <a:cs typeface="Cambria"/>
              </a:rPr>
              <a:t>Mais</a:t>
            </a:r>
            <a:r>
              <a:rPr sz="2400" i="1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: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30" dirty="0">
                <a:latin typeface="Cambria"/>
                <a:cs typeface="Cambria"/>
              </a:rPr>
              <a:t>cryptanalyse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statistique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(Freq</a:t>
            </a:r>
            <a:r>
              <a:rPr lang="fr-FR" sz="2400" spc="-20" dirty="0">
                <a:latin typeface="Cambria"/>
                <a:cs typeface="Cambria"/>
              </a:rPr>
              <a:t>en</a:t>
            </a:r>
            <a:r>
              <a:rPr sz="2400" spc="-20" dirty="0" err="1">
                <a:latin typeface="Cambria"/>
                <a:cs typeface="Cambria"/>
              </a:rPr>
              <a:t>ce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lettres)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0869" y="162559"/>
            <a:ext cx="72161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i="0" u="none" spc="-5" dirty="0">
                <a:latin typeface="Arial MT"/>
                <a:cs typeface="Arial MT"/>
              </a:rPr>
              <a:t>Substitution</a:t>
            </a:r>
            <a:r>
              <a:rPr sz="3200" b="0" i="0" u="none" spc="-65" dirty="0">
                <a:latin typeface="Arial MT"/>
                <a:cs typeface="Arial MT"/>
              </a:rPr>
              <a:t> </a:t>
            </a:r>
            <a:r>
              <a:rPr sz="3200" b="0" i="0" u="none" spc="-5" dirty="0">
                <a:latin typeface="Arial MT"/>
                <a:cs typeface="Arial MT"/>
              </a:rPr>
              <a:t>monoapphabétique</a:t>
            </a:r>
            <a:r>
              <a:rPr sz="2000" b="0" i="0" u="none" spc="-5" dirty="0">
                <a:latin typeface="Arial MT"/>
                <a:cs typeface="Arial MT"/>
              </a:rPr>
              <a:t>(Exemple</a:t>
            </a:r>
            <a:r>
              <a:rPr sz="2000" b="0" i="0" u="none" spc="-25" dirty="0">
                <a:latin typeface="Arial MT"/>
                <a:cs typeface="Arial MT"/>
              </a:rPr>
              <a:t> </a:t>
            </a:r>
            <a:r>
              <a:rPr sz="2000" b="0" i="0" u="none" dirty="0">
                <a:latin typeface="Arial MT"/>
                <a:cs typeface="Arial MT"/>
              </a:rPr>
              <a:t>…)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69" y="2556510"/>
            <a:ext cx="8342630" cy="169418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390"/>
              </a:spcBef>
              <a:buClr>
                <a:srgbClr val="FF0000"/>
              </a:buClr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i="1" spc="-30" dirty="0">
                <a:solidFill>
                  <a:srgbClr val="F73109"/>
                </a:solidFill>
                <a:latin typeface="Cambria"/>
                <a:cs typeface="Cambria"/>
              </a:rPr>
              <a:t>Exemple</a:t>
            </a:r>
            <a:r>
              <a:rPr sz="2400" i="1" spc="30" dirty="0">
                <a:solidFill>
                  <a:srgbClr val="F73109"/>
                </a:solidFill>
                <a:latin typeface="Cambria"/>
                <a:cs typeface="Cambria"/>
              </a:rPr>
              <a:t> </a:t>
            </a:r>
            <a:r>
              <a:rPr sz="2400" i="1" spc="220" dirty="0">
                <a:solidFill>
                  <a:srgbClr val="F73109"/>
                </a:solidFill>
                <a:latin typeface="Cambria"/>
                <a:cs typeface="Cambria"/>
              </a:rPr>
              <a:t>?</a:t>
            </a:r>
            <a:endParaRPr sz="2400">
              <a:latin typeface="Cambria"/>
              <a:cs typeface="Cambria"/>
            </a:endParaRPr>
          </a:p>
          <a:p>
            <a:pPr marL="698500">
              <a:lnSpc>
                <a:spcPct val="100000"/>
              </a:lnSpc>
              <a:spcBef>
                <a:spcPts val="1290"/>
              </a:spcBef>
              <a:tabLst>
                <a:tab pos="3021330" algn="l"/>
                <a:tab pos="3275329" algn="l"/>
                <a:tab pos="3623310" algn="l"/>
                <a:tab pos="6259830" algn="l"/>
                <a:tab pos="6598284" algn="l"/>
              </a:tabLst>
            </a:pP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B</a:t>
            </a:r>
            <a:r>
              <a:rPr sz="2400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C</a:t>
            </a:r>
            <a:r>
              <a:rPr sz="2400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D</a:t>
            </a:r>
            <a:r>
              <a:rPr sz="2400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F</a:t>
            </a:r>
            <a:r>
              <a:rPr sz="2400" spc="-1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H	I	J	K</a:t>
            </a:r>
            <a:r>
              <a:rPr sz="2400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L</a:t>
            </a:r>
            <a:r>
              <a:rPr sz="2400" spc="-1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M N</a:t>
            </a:r>
            <a:r>
              <a:rPr sz="2400" spc="-1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O</a:t>
            </a:r>
            <a:r>
              <a:rPr sz="2400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P Q</a:t>
            </a:r>
            <a:r>
              <a:rPr sz="2400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S	T	U</a:t>
            </a:r>
            <a:r>
              <a:rPr sz="2400" spc="-3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V</a:t>
            </a:r>
            <a:r>
              <a:rPr sz="2400" spc="-3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W</a:t>
            </a:r>
            <a:r>
              <a:rPr sz="2400" spc="-3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X</a:t>
            </a:r>
            <a:r>
              <a:rPr sz="2400" spc="-3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Y</a:t>
            </a:r>
            <a:r>
              <a:rPr sz="2400" spc="-2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1920"/>
              </a:spcBef>
              <a:tabLst>
                <a:tab pos="1331595" algn="l"/>
                <a:tab pos="2422525" algn="l"/>
                <a:tab pos="2693670" algn="l"/>
                <a:tab pos="4511675" algn="l"/>
                <a:tab pos="4883785" algn="l"/>
                <a:tab pos="7551420" algn="l"/>
              </a:tabLst>
            </a:pP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D</a:t>
            </a:r>
            <a:r>
              <a:rPr sz="2400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E	F</a:t>
            </a:r>
            <a:r>
              <a:rPr sz="2400" spc="-1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I	J	K</a:t>
            </a:r>
            <a:r>
              <a:rPr sz="2400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L M</a:t>
            </a:r>
            <a:r>
              <a:rPr sz="2400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N</a:t>
            </a:r>
            <a:r>
              <a:rPr sz="2400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P	Q	R</a:t>
            </a:r>
            <a:r>
              <a:rPr sz="2400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U</a:t>
            </a:r>
            <a:r>
              <a:rPr sz="2400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V</a:t>
            </a:r>
            <a:r>
              <a:rPr sz="2400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W</a:t>
            </a:r>
            <a:r>
              <a:rPr sz="2400" spc="-3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X</a:t>
            </a:r>
            <a:r>
              <a:rPr sz="2400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Y</a:t>
            </a:r>
            <a:r>
              <a:rPr sz="2400" spc="-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Z	A</a:t>
            </a:r>
            <a:r>
              <a:rPr sz="2400" spc="-5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B</a:t>
            </a:r>
            <a:r>
              <a:rPr sz="2400" spc="-5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D50092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32279" y="4549140"/>
            <a:ext cx="2132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5175" algn="l"/>
              </a:tabLst>
            </a:pPr>
            <a:r>
              <a:rPr sz="2400" i="1" spc="65" dirty="0">
                <a:solidFill>
                  <a:srgbClr val="0000FF"/>
                </a:solidFill>
                <a:latin typeface="Cambria"/>
                <a:cs typeface="Cambria"/>
              </a:rPr>
              <a:t>L</a:t>
            </a:r>
            <a:r>
              <a:rPr sz="2400" i="1" spc="100" dirty="0">
                <a:solidFill>
                  <a:srgbClr val="0000FF"/>
                </a:solidFill>
                <a:latin typeface="Cambria"/>
                <a:cs typeface="Cambria"/>
              </a:rPr>
              <a:t>E</a:t>
            </a:r>
            <a:r>
              <a:rPr sz="2400" i="1" spc="175" dirty="0">
                <a:solidFill>
                  <a:srgbClr val="0000FF"/>
                </a:solidFill>
                <a:latin typeface="Cambria"/>
                <a:cs typeface="Cambria"/>
              </a:rPr>
              <a:t>S</a:t>
            </a:r>
            <a:r>
              <a:rPr sz="2400" i="1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400" i="1" spc="360" dirty="0">
                <a:solidFill>
                  <a:srgbClr val="0000FF"/>
                </a:solidFill>
                <a:latin typeface="Cambria"/>
                <a:cs typeface="Cambria"/>
              </a:rPr>
              <a:t>M</a:t>
            </a:r>
            <a:r>
              <a:rPr sz="2400" i="1" spc="80" dirty="0">
                <a:solidFill>
                  <a:srgbClr val="0000FF"/>
                </a:solidFill>
                <a:latin typeface="Cambria"/>
                <a:cs typeface="Cambria"/>
              </a:rPr>
              <a:t>I</a:t>
            </a:r>
            <a:r>
              <a:rPr sz="2400" i="1" spc="120" dirty="0">
                <a:solidFill>
                  <a:srgbClr val="0000FF"/>
                </a:solidFill>
                <a:latin typeface="Cambria"/>
                <a:cs typeface="Cambria"/>
              </a:rPr>
              <a:t>S</a:t>
            </a:r>
            <a:r>
              <a:rPr sz="2400" i="1" spc="175" dirty="0">
                <a:solidFill>
                  <a:srgbClr val="0000FF"/>
                </a:solidFill>
                <a:latin typeface="Cambria"/>
                <a:cs typeface="Cambria"/>
              </a:rPr>
              <a:t>S</a:t>
            </a:r>
            <a:r>
              <a:rPr sz="2400" i="1" spc="40" dirty="0">
                <a:solidFill>
                  <a:srgbClr val="0000FF"/>
                </a:solidFill>
                <a:latin typeface="Cambria"/>
                <a:cs typeface="Cambria"/>
              </a:rPr>
              <a:t>I</a:t>
            </a:r>
            <a:r>
              <a:rPr sz="2400" i="1" spc="60" dirty="0">
                <a:solidFill>
                  <a:srgbClr val="0000FF"/>
                </a:solidFill>
                <a:latin typeface="Cambria"/>
                <a:cs typeface="Cambria"/>
              </a:rPr>
              <a:t>L</a:t>
            </a:r>
            <a:r>
              <a:rPr sz="2400" i="1" spc="100" dirty="0">
                <a:solidFill>
                  <a:srgbClr val="0000FF"/>
                </a:solidFill>
                <a:latin typeface="Cambria"/>
                <a:cs typeface="Cambria"/>
              </a:rPr>
              <a:t>E</a:t>
            </a:r>
            <a:r>
              <a:rPr sz="2400" i="1" spc="175" dirty="0">
                <a:solidFill>
                  <a:srgbClr val="0000FF"/>
                </a:solidFill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469" y="4549140"/>
            <a:ext cx="2851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410" indent="-34671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"/>
              <a:tabLst>
                <a:tab pos="359410" algn="l"/>
                <a:tab pos="1824355" algn="l"/>
              </a:tabLst>
            </a:pPr>
            <a:r>
              <a:rPr sz="2400" i="1" spc="215" dirty="0">
                <a:solidFill>
                  <a:srgbClr val="0000FF"/>
                </a:solidFill>
                <a:latin typeface="Cambria"/>
                <a:cs typeface="Cambria"/>
              </a:rPr>
              <a:t>C</a:t>
            </a:r>
            <a:r>
              <a:rPr sz="2400" i="1" spc="110" dirty="0">
                <a:solidFill>
                  <a:srgbClr val="0000FF"/>
                </a:solidFill>
                <a:latin typeface="Cambria"/>
                <a:cs typeface="Cambria"/>
              </a:rPr>
              <a:t>l</a:t>
            </a:r>
            <a:r>
              <a:rPr sz="2400" i="1" spc="-20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400" i="1" spc="15" dirty="0">
                <a:solidFill>
                  <a:srgbClr val="0000FF"/>
                </a:solidFill>
                <a:latin typeface="Cambria"/>
                <a:cs typeface="Cambria"/>
              </a:rPr>
              <a:t>i</a:t>
            </a:r>
            <a:r>
              <a:rPr sz="2400" i="1" spc="-45" dirty="0">
                <a:solidFill>
                  <a:srgbClr val="0000FF"/>
                </a:solidFill>
                <a:latin typeface="Cambria"/>
                <a:cs typeface="Cambria"/>
              </a:rPr>
              <a:t>r</a:t>
            </a:r>
            <a:r>
              <a:rPr sz="2400" i="1" spc="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i="1" spc="-25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i="1" dirty="0">
                <a:solidFill>
                  <a:srgbClr val="0000FF"/>
                </a:solidFill>
                <a:latin typeface="Cambria"/>
                <a:cs typeface="Cambria"/>
              </a:rPr>
              <a:t>	</a:t>
            </a:r>
            <a:r>
              <a:rPr sz="2400" i="1" spc="65" dirty="0">
                <a:solidFill>
                  <a:srgbClr val="0000FF"/>
                </a:solidFill>
                <a:latin typeface="Cambria"/>
                <a:cs typeface="Cambria"/>
              </a:rPr>
              <a:t>L</a:t>
            </a:r>
            <a:r>
              <a:rPr sz="2400" i="1" spc="315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2400" i="1" spc="254" dirty="0">
                <a:solidFill>
                  <a:srgbClr val="0000FF"/>
                </a:solidFill>
                <a:latin typeface="Cambria"/>
                <a:cs typeface="Cambria"/>
              </a:rPr>
              <a:t>N</a:t>
            </a:r>
            <a:r>
              <a:rPr sz="2400" i="1" spc="290" dirty="0">
                <a:solidFill>
                  <a:srgbClr val="0000FF"/>
                </a:solidFill>
                <a:latin typeface="Cambria"/>
                <a:cs typeface="Cambria"/>
              </a:rPr>
              <a:t>C</a:t>
            </a:r>
            <a:r>
              <a:rPr sz="2400" i="1" spc="100" dirty="0">
                <a:solidFill>
                  <a:srgbClr val="0000FF"/>
                </a:solidFill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  <a:p>
            <a:pPr marL="359410" indent="-346710">
              <a:lnSpc>
                <a:spcPct val="100000"/>
              </a:lnSpc>
              <a:buClr>
                <a:srgbClr val="FF0000"/>
              </a:buClr>
              <a:buFont typeface="Wingdings"/>
              <a:buChar char=""/>
              <a:tabLst>
                <a:tab pos="359410" algn="l"/>
              </a:tabLst>
            </a:pPr>
            <a:r>
              <a:rPr sz="2400" i="1" spc="-10" dirty="0">
                <a:solidFill>
                  <a:srgbClr val="0000FF"/>
                </a:solidFill>
                <a:latin typeface="Cambria"/>
                <a:cs typeface="Cambria"/>
              </a:rPr>
              <a:t>Chiffré</a:t>
            </a:r>
            <a:r>
              <a:rPr sz="2400" i="1" spc="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i="1" spc="-25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33782" y="4914900"/>
            <a:ext cx="3562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3335" algn="l"/>
                <a:tab pos="2129155" algn="l"/>
              </a:tabLst>
            </a:pPr>
            <a:r>
              <a:rPr sz="2400" i="1" spc="375" dirty="0">
                <a:solidFill>
                  <a:srgbClr val="0000FF"/>
                </a:solidFill>
                <a:latin typeface="Cambria"/>
                <a:cs typeface="Cambria"/>
              </a:rPr>
              <a:t>O</a:t>
            </a:r>
            <a:r>
              <a:rPr sz="2400" i="1" spc="315" dirty="0">
                <a:solidFill>
                  <a:srgbClr val="0000FF"/>
                </a:solidFill>
                <a:latin typeface="Cambria"/>
                <a:cs typeface="Cambria"/>
              </a:rPr>
              <a:t>D</a:t>
            </a:r>
            <a:r>
              <a:rPr sz="2400" i="1" spc="375" dirty="0">
                <a:solidFill>
                  <a:srgbClr val="0000FF"/>
                </a:solidFill>
                <a:latin typeface="Cambria"/>
                <a:cs typeface="Cambria"/>
              </a:rPr>
              <a:t>Q</a:t>
            </a:r>
            <a:r>
              <a:rPr sz="2400" i="1" spc="70" dirty="0">
                <a:solidFill>
                  <a:srgbClr val="0000FF"/>
                </a:solidFill>
                <a:latin typeface="Cambria"/>
                <a:cs typeface="Cambria"/>
              </a:rPr>
              <a:t>F</a:t>
            </a:r>
            <a:r>
              <a:rPr sz="2400" i="1" spc="260" dirty="0">
                <a:solidFill>
                  <a:srgbClr val="0000FF"/>
                </a:solidFill>
                <a:latin typeface="Cambria"/>
                <a:cs typeface="Cambria"/>
              </a:rPr>
              <a:t>H	</a:t>
            </a:r>
            <a:r>
              <a:rPr sz="2400" i="1" spc="375" dirty="0">
                <a:solidFill>
                  <a:srgbClr val="0000FF"/>
                </a:solidFill>
                <a:latin typeface="Cambria"/>
                <a:cs typeface="Cambria"/>
              </a:rPr>
              <a:t>O</a:t>
            </a:r>
            <a:r>
              <a:rPr sz="2400" i="1" spc="260" dirty="0">
                <a:solidFill>
                  <a:srgbClr val="0000FF"/>
                </a:solidFill>
                <a:latin typeface="Cambria"/>
                <a:cs typeface="Cambria"/>
              </a:rPr>
              <a:t>H</a:t>
            </a:r>
            <a:r>
              <a:rPr sz="2400" i="1" spc="350" dirty="0">
                <a:solidFill>
                  <a:srgbClr val="0000FF"/>
                </a:solidFill>
                <a:latin typeface="Cambria"/>
                <a:cs typeface="Cambria"/>
              </a:rPr>
              <a:t>V	</a:t>
            </a:r>
            <a:r>
              <a:rPr sz="2400" i="1" spc="130" dirty="0">
                <a:solidFill>
                  <a:srgbClr val="0000FF"/>
                </a:solidFill>
                <a:latin typeface="Cambria"/>
                <a:cs typeface="Cambria"/>
              </a:rPr>
              <a:t>P</a:t>
            </a:r>
            <a:r>
              <a:rPr sz="2400" i="1" spc="65" dirty="0">
                <a:solidFill>
                  <a:srgbClr val="0000FF"/>
                </a:solidFill>
                <a:latin typeface="Cambria"/>
                <a:cs typeface="Cambria"/>
              </a:rPr>
              <a:t>L</a:t>
            </a:r>
            <a:r>
              <a:rPr sz="2400" i="1" spc="335" dirty="0">
                <a:solidFill>
                  <a:srgbClr val="0000FF"/>
                </a:solidFill>
                <a:latin typeface="Cambria"/>
                <a:cs typeface="Cambria"/>
              </a:rPr>
              <a:t>V</a:t>
            </a:r>
            <a:r>
              <a:rPr sz="2400" i="1" spc="220" dirty="0">
                <a:solidFill>
                  <a:srgbClr val="0000FF"/>
                </a:solidFill>
                <a:latin typeface="Cambria"/>
                <a:cs typeface="Cambria"/>
              </a:rPr>
              <a:t>V</a:t>
            </a:r>
            <a:r>
              <a:rPr sz="2400" i="1" spc="204" dirty="0">
                <a:solidFill>
                  <a:srgbClr val="0000FF"/>
                </a:solidFill>
                <a:latin typeface="Cambria"/>
                <a:cs typeface="Cambria"/>
              </a:rPr>
              <a:t>L</a:t>
            </a:r>
            <a:r>
              <a:rPr sz="2400" i="1" spc="260" dirty="0">
                <a:solidFill>
                  <a:srgbClr val="0000FF"/>
                </a:solidFill>
                <a:latin typeface="Cambria"/>
                <a:cs typeface="Cambria"/>
              </a:rPr>
              <a:t>H</a:t>
            </a:r>
            <a:r>
              <a:rPr sz="2400" i="1" spc="350" dirty="0">
                <a:solidFill>
                  <a:srgbClr val="0000FF"/>
                </a:solidFill>
                <a:latin typeface="Cambria"/>
                <a:cs typeface="Cambria"/>
              </a:rPr>
              <a:t>V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69" y="186690"/>
            <a:ext cx="5429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Chiffrement par</a:t>
            </a:r>
            <a:r>
              <a:rPr sz="2400" i="0" u="none" spc="-1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dirty="0">
                <a:solidFill>
                  <a:srgbClr val="D50092"/>
                </a:solidFill>
                <a:latin typeface="Times New Roman"/>
                <a:cs typeface="Times New Roman"/>
              </a:rPr>
              <a:t>symboles</a:t>
            </a:r>
            <a:r>
              <a:rPr sz="2400" i="0" u="none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de substitution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3927" y="1519327"/>
          <a:ext cx="1380489" cy="1380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0107">
                <a:tc>
                  <a:txBody>
                    <a:bodyPr/>
                    <a:lstStyle/>
                    <a:p>
                      <a:pPr marR="63500" algn="r">
                        <a:lnSpc>
                          <a:spcPts val="208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08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014" algn="r">
                        <a:lnSpc>
                          <a:spcPts val="208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45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7437">
                <a:tc>
                  <a:txBody>
                    <a:bodyPr/>
                    <a:lstStyle/>
                    <a:p>
                      <a:pPr marR="63500" algn="r">
                        <a:lnSpc>
                          <a:spcPts val="2805"/>
                        </a:lnSpc>
                        <a:spcBef>
                          <a:spcPts val="132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82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805"/>
                        </a:lnSpc>
                        <a:spcBef>
                          <a:spcPts val="132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ts val="2805"/>
                        </a:lnSpc>
                        <a:spcBef>
                          <a:spcPts val="132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668270" y="1405890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1070" y="196215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6630" y="1962150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8270" y="2518409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9800" y="1447800"/>
            <a:ext cx="1371600" cy="1447800"/>
          </a:xfrm>
          <a:custGeom>
            <a:avLst/>
            <a:gdLst/>
            <a:ahLst/>
            <a:cxnLst/>
            <a:rect l="l" t="t" r="r" b="b"/>
            <a:pathLst>
              <a:path w="1371600" h="1447800">
                <a:moveTo>
                  <a:pt x="0" y="76200"/>
                </a:moveTo>
                <a:lnTo>
                  <a:pt x="1371600" y="1447800"/>
                </a:lnTo>
              </a:path>
              <a:path w="1371600" h="1447800">
                <a:moveTo>
                  <a:pt x="1181100" y="0"/>
                </a:moveTo>
                <a:lnTo>
                  <a:pt x="38100" y="1447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110127" y="1595527"/>
          <a:ext cx="1380489" cy="1380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6307">
                <a:tc>
                  <a:txBody>
                    <a:bodyPr/>
                    <a:lstStyle/>
                    <a:p>
                      <a:pPr marL="22860" algn="ctr">
                        <a:lnSpc>
                          <a:spcPts val="208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208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08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237">
                <a:tc>
                  <a:txBody>
                    <a:bodyPr/>
                    <a:lstStyle/>
                    <a:p>
                      <a:pPr marR="2540" algn="ctr">
                        <a:lnSpc>
                          <a:spcPts val="2805"/>
                        </a:lnSpc>
                        <a:spcBef>
                          <a:spcPts val="72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2805"/>
                        </a:lnSpc>
                        <a:spcBef>
                          <a:spcPts val="72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U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2805"/>
                        </a:lnSpc>
                        <a:spcBef>
                          <a:spcPts val="72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V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240269" y="1558290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3069" y="211455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88630" y="2114550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0269" y="2669540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2527" y="2357527"/>
            <a:ext cx="85544" cy="855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2527" y="1824127"/>
            <a:ext cx="85544" cy="8554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9727" y="1824127"/>
            <a:ext cx="85544" cy="855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6927" y="1824127"/>
            <a:ext cx="85544" cy="855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3127" y="2357527"/>
            <a:ext cx="85544" cy="8554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9727" y="2357527"/>
            <a:ext cx="85544" cy="8554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9327" y="2890927"/>
            <a:ext cx="85544" cy="8554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9727" y="2890927"/>
            <a:ext cx="85544" cy="8554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2527" y="2890927"/>
            <a:ext cx="85544" cy="85544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6777127" y="1595527"/>
            <a:ext cx="1381125" cy="1457325"/>
            <a:chOff x="6777127" y="1595527"/>
            <a:chExt cx="1381125" cy="1457325"/>
          </a:xfrm>
        </p:grpSpPr>
        <p:sp>
          <p:nvSpPr>
            <p:cNvPr id="25" name="object 25"/>
            <p:cNvSpPr/>
            <p:nvPr/>
          </p:nvSpPr>
          <p:spPr>
            <a:xfrm>
              <a:off x="6781799" y="1600200"/>
              <a:ext cx="1371600" cy="1447800"/>
            </a:xfrm>
            <a:custGeom>
              <a:avLst/>
              <a:gdLst/>
              <a:ahLst/>
              <a:cxnLst/>
              <a:rect l="l" t="t" r="r" b="b"/>
              <a:pathLst>
                <a:path w="1371600" h="1447800">
                  <a:moveTo>
                    <a:pt x="0" y="76200"/>
                  </a:moveTo>
                  <a:lnTo>
                    <a:pt x="1371600" y="1447800"/>
                  </a:lnTo>
                </a:path>
                <a:path w="1371600" h="1447800">
                  <a:moveTo>
                    <a:pt x="1181100" y="0"/>
                  </a:moveTo>
                  <a:lnTo>
                    <a:pt x="38100" y="1447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8127" y="2281327"/>
              <a:ext cx="85544" cy="855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6727" y="2509927"/>
              <a:ext cx="85544" cy="855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9127" y="2281327"/>
              <a:ext cx="85544" cy="855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0527" y="2052727"/>
              <a:ext cx="85544" cy="8554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019399" y="4682490"/>
            <a:ext cx="293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LANCELESMISSILES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6070" y="4491989"/>
            <a:ext cx="210502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message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chiffré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71775" y="5254625"/>
            <a:ext cx="678815" cy="355600"/>
            <a:chOff x="2771775" y="5254625"/>
            <a:chExt cx="678815" cy="355600"/>
          </a:xfrm>
        </p:grpSpPr>
        <p:sp>
          <p:nvSpPr>
            <p:cNvPr id="33" name="object 33"/>
            <p:cNvSpPr/>
            <p:nvPr/>
          </p:nvSpPr>
          <p:spPr>
            <a:xfrm>
              <a:off x="2781299" y="5257800"/>
              <a:ext cx="440690" cy="342900"/>
            </a:xfrm>
            <a:custGeom>
              <a:avLst/>
              <a:gdLst/>
              <a:ahLst/>
              <a:cxnLst/>
              <a:rect l="l" t="t" r="r" b="b"/>
              <a:pathLst>
                <a:path w="440689" h="342900">
                  <a:moveTo>
                    <a:pt x="234950" y="6350"/>
                  </a:moveTo>
                  <a:lnTo>
                    <a:pt x="6350" y="158750"/>
                  </a:lnTo>
                </a:path>
                <a:path w="440689" h="342900">
                  <a:moveTo>
                    <a:pt x="228600" y="342900"/>
                  </a:moveTo>
                  <a:lnTo>
                    <a:pt x="0" y="114300"/>
                  </a:lnTo>
                </a:path>
                <a:path w="440689" h="342900">
                  <a:moveTo>
                    <a:pt x="411480" y="0"/>
                  </a:moveTo>
                  <a:lnTo>
                    <a:pt x="411480" y="214630"/>
                  </a:lnTo>
                </a:path>
                <a:path w="440689" h="342900">
                  <a:moveTo>
                    <a:pt x="440689" y="222250"/>
                  </a:moveTo>
                  <a:lnTo>
                    <a:pt x="236219" y="22225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6119" y="5257800"/>
              <a:ext cx="204469" cy="231774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3627120" y="5248275"/>
            <a:ext cx="1118870" cy="355600"/>
            <a:chOff x="3627120" y="5248275"/>
            <a:chExt cx="1118870" cy="355600"/>
          </a:xfrm>
        </p:grpSpPr>
        <p:sp>
          <p:nvSpPr>
            <p:cNvPr id="36" name="object 36"/>
            <p:cNvSpPr/>
            <p:nvPr/>
          </p:nvSpPr>
          <p:spPr>
            <a:xfrm>
              <a:off x="3627120" y="5257800"/>
              <a:ext cx="204470" cy="222250"/>
            </a:xfrm>
            <a:custGeom>
              <a:avLst/>
              <a:gdLst/>
              <a:ahLst/>
              <a:cxnLst/>
              <a:rect l="l" t="t" r="r" b="b"/>
              <a:pathLst>
                <a:path w="204470" h="222250">
                  <a:moveTo>
                    <a:pt x="31750" y="0"/>
                  </a:moveTo>
                  <a:lnTo>
                    <a:pt x="31750" y="214630"/>
                  </a:lnTo>
                </a:path>
                <a:path w="204470" h="222250">
                  <a:moveTo>
                    <a:pt x="204469" y="222250"/>
                  </a:moveTo>
                  <a:lnTo>
                    <a:pt x="0" y="22225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0825" y="5248275"/>
              <a:ext cx="456564" cy="35559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1520" y="5248275"/>
              <a:ext cx="204469" cy="24129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855720" y="5257800"/>
              <a:ext cx="204470" cy="222250"/>
            </a:xfrm>
            <a:custGeom>
              <a:avLst/>
              <a:gdLst/>
              <a:ahLst/>
              <a:cxnLst/>
              <a:rect l="l" t="t" r="r" b="b"/>
              <a:pathLst>
                <a:path w="204470" h="222250">
                  <a:moveTo>
                    <a:pt x="175259" y="0"/>
                  </a:moveTo>
                  <a:lnTo>
                    <a:pt x="175259" y="214630"/>
                  </a:lnTo>
                </a:path>
                <a:path w="204470" h="222250">
                  <a:moveTo>
                    <a:pt x="204469" y="222250"/>
                  </a:moveTo>
                  <a:lnTo>
                    <a:pt x="0" y="222250"/>
                  </a:lnTo>
                </a:path>
                <a:path w="204470" h="222250">
                  <a:moveTo>
                    <a:pt x="31750" y="0"/>
                  </a:moveTo>
                  <a:lnTo>
                    <a:pt x="31750" y="214630"/>
                  </a:lnTo>
                </a:path>
                <a:path w="204470" h="222250">
                  <a:moveTo>
                    <a:pt x="204469" y="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829175" y="5208905"/>
            <a:ext cx="1898014" cy="299085"/>
            <a:chOff x="4829175" y="5208905"/>
            <a:chExt cx="1898014" cy="299085"/>
          </a:xfrm>
        </p:grpSpPr>
        <p:sp>
          <p:nvSpPr>
            <p:cNvPr id="41" name="object 41"/>
            <p:cNvSpPr/>
            <p:nvPr/>
          </p:nvSpPr>
          <p:spPr>
            <a:xfrm>
              <a:off x="4838700" y="5219700"/>
              <a:ext cx="516890" cy="288290"/>
            </a:xfrm>
            <a:custGeom>
              <a:avLst/>
              <a:gdLst/>
              <a:ahLst/>
              <a:cxnLst/>
              <a:rect l="l" t="t" r="r" b="b"/>
              <a:pathLst>
                <a:path w="516889" h="288289">
                  <a:moveTo>
                    <a:pt x="0" y="273050"/>
                  </a:moveTo>
                  <a:lnTo>
                    <a:pt x="120650" y="6350"/>
                  </a:lnTo>
                </a:path>
                <a:path w="516889" h="288289">
                  <a:moveTo>
                    <a:pt x="279400" y="273050"/>
                  </a:moveTo>
                  <a:lnTo>
                    <a:pt x="76200" y="0"/>
                  </a:lnTo>
                </a:path>
                <a:path w="516889" h="288289">
                  <a:moveTo>
                    <a:pt x="350520" y="288290"/>
                  </a:moveTo>
                  <a:lnTo>
                    <a:pt x="350520" y="7619"/>
                  </a:lnTo>
                </a:path>
                <a:path w="516889" h="288289">
                  <a:moveTo>
                    <a:pt x="516889" y="43180"/>
                  </a:moveTo>
                  <a:lnTo>
                    <a:pt x="312420" y="4318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9720" y="5248275"/>
              <a:ext cx="204469" cy="24129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08320" y="5248275"/>
              <a:ext cx="204469" cy="24129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36920" y="5218430"/>
              <a:ext cx="661670" cy="289560"/>
            </a:xfrm>
            <a:custGeom>
              <a:avLst/>
              <a:gdLst/>
              <a:ahLst/>
              <a:cxnLst/>
              <a:rect l="l" t="t" r="r" b="b"/>
              <a:pathLst>
                <a:path w="661670" h="289560">
                  <a:moveTo>
                    <a:pt x="38100" y="289560"/>
                  </a:moveTo>
                  <a:lnTo>
                    <a:pt x="38100" y="8890"/>
                  </a:lnTo>
                </a:path>
                <a:path w="661670" h="289560">
                  <a:moveTo>
                    <a:pt x="204469" y="44450"/>
                  </a:moveTo>
                  <a:lnTo>
                    <a:pt x="0" y="44450"/>
                  </a:lnTo>
                </a:path>
                <a:path w="661670" h="289560">
                  <a:moveTo>
                    <a:pt x="161289" y="271780"/>
                  </a:moveTo>
                  <a:lnTo>
                    <a:pt x="280669" y="5080"/>
                  </a:lnTo>
                </a:path>
                <a:path w="661670" h="289560">
                  <a:moveTo>
                    <a:pt x="441959" y="273050"/>
                  </a:moveTo>
                  <a:lnTo>
                    <a:pt x="238759" y="0"/>
                  </a:lnTo>
                </a:path>
                <a:path w="661670" h="289560">
                  <a:moveTo>
                    <a:pt x="632459" y="39370"/>
                  </a:moveTo>
                  <a:lnTo>
                    <a:pt x="632459" y="254000"/>
                  </a:lnTo>
                </a:path>
                <a:path w="661670" h="289560">
                  <a:moveTo>
                    <a:pt x="661669" y="261620"/>
                  </a:moveTo>
                  <a:lnTo>
                    <a:pt x="457200" y="261620"/>
                  </a:lnTo>
                </a:path>
                <a:path w="661670" h="289560">
                  <a:moveTo>
                    <a:pt x="495300" y="39370"/>
                  </a:moveTo>
                  <a:lnTo>
                    <a:pt x="495300" y="254000"/>
                  </a:lnTo>
                </a:path>
                <a:path w="661670" h="289560">
                  <a:moveTo>
                    <a:pt x="661669" y="39370"/>
                  </a:moveTo>
                  <a:lnTo>
                    <a:pt x="457200" y="3937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2720" y="5248275"/>
              <a:ext cx="204470" cy="2412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010" y="34290"/>
            <a:ext cx="4070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La</a:t>
            </a:r>
            <a:r>
              <a:rPr sz="2400" i="0" u="none" spc="-2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Substitution</a:t>
            </a:r>
            <a:r>
              <a:rPr sz="2400" i="0" u="none" spc="-2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homophonique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69" y="1159509"/>
            <a:ext cx="1817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b="1" i="1" spc="-5" dirty="0">
                <a:solidFill>
                  <a:srgbClr val="F73109"/>
                </a:solidFill>
                <a:latin typeface="Palatino Linotype"/>
                <a:cs typeface="Palatino Linotype"/>
              </a:rPr>
              <a:t>Comment</a:t>
            </a:r>
            <a:r>
              <a:rPr sz="2400" b="1" i="1" spc="-80" dirty="0">
                <a:solidFill>
                  <a:srgbClr val="F73109"/>
                </a:solidFill>
                <a:latin typeface="Palatino Linotype"/>
                <a:cs typeface="Palatino Linotype"/>
              </a:rPr>
              <a:t> </a:t>
            </a:r>
            <a:r>
              <a:rPr sz="2400" b="1" i="1" dirty="0">
                <a:solidFill>
                  <a:srgbClr val="F73109"/>
                </a:solidFill>
                <a:latin typeface="Palatino Linotype"/>
                <a:cs typeface="Palatino Linotype"/>
              </a:rPr>
              <a:t>?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020" y="160147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340" y="1525270"/>
            <a:ext cx="8356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latin typeface="Cambria"/>
                <a:cs typeface="Cambria"/>
              </a:rPr>
              <a:t>comme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pour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le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principe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précédent,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sauf</a:t>
            </a:r>
            <a:r>
              <a:rPr sz="2000" spc="65" dirty="0">
                <a:latin typeface="Cambria"/>
                <a:cs typeface="Cambria"/>
              </a:rPr>
              <a:t> qu’à</a:t>
            </a:r>
            <a:r>
              <a:rPr sz="2000" spc="70" dirty="0">
                <a:latin typeface="Cambria"/>
                <a:cs typeface="Cambria"/>
              </a:rPr>
              <a:t> un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caractère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du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texte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en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clair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840" y="1830070"/>
            <a:ext cx="6964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latin typeface="Cambria"/>
                <a:cs typeface="Cambria"/>
              </a:rPr>
              <a:t>on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fait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correspondre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Palatino Linotype"/>
                <a:cs typeface="Palatino Linotype"/>
              </a:rPr>
              <a:t>plusieurs</a:t>
            </a:r>
            <a:r>
              <a:rPr sz="2000" b="1" spc="10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Cambria"/>
                <a:cs typeface="Cambria"/>
              </a:rPr>
              <a:t>caractères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dans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le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texte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chiffré.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020" y="221107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340" y="2134870"/>
            <a:ext cx="80651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latin typeface="Cambria"/>
                <a:cs typeface="Cambria"/>
              </a:rPr>
              <a:t>Par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exemple,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"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305" dirty="0">
                <a:latin typeface="Cambria"/>
                <a:cs typeface="Cambria"/>
              </a:rPr>
              <a:t>A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"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peut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correspondre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à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5,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13,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105" dirty="0">
                <a:latin typeface="Cambria"/>
                <a:cs typeface="Cambria"/>
              </a:rPr>
              <a:t>25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ou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105" dirty="0">
                <a:latin typeface="Cambria"/>
                <a:cs typeface="Cambria"/>
              </a:rPr>
              <a:t>56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;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"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B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"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7,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19,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31,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ou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840" y="2439670"/>
            <a:ext cx="8528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latin typeface="Cambria"/>
                <a:cs typeface="Cambria"/>
              </a:rPr>
              <a:t>42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;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etc.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2924810"/>
            <a:ext cx="9144000" cy="2790190"/>
            <a:chOff x="0" y="2924810"/>
            <a:chExt cx="9144000" cy="2790190"/>
          </a:xfrm>
        </p:grpSpPr>
        <p:sp>
          <p:nvSpPr>
            <p:cNvPr id="12" name="object 12"/>
            <p:cNvSpPr/>
            <p:nvPr/>
          </p:nvSpPr>
          <p:spPr>
            <a:xfrm>
              <a:off x="2438400" y="5105400"/>
              <a:ext cx="3581400" cy="609600"/>
            </a:xfrm>
            <a:custGeom>
              <a:avLst/>
              <a:gdLst/>
              <a:ahLst/>
              <a:cxnLst/>
              <a:rect l="l" t="t" r="r" b="b"/>
              <a:pathLst>
                <a:path w="3581400" h="609600">
                  <a:moveTo>
                    <a:pt x="3581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790700" y="609600"/>
                  </a:lnTo>
                  <a:lnTo>
                    <a:pt x="3581400" y="609600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24810"/>
              <a:ext cx="9144000" cy="277622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34290"/>
            <a:ext cx="437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La</a:t>
            </a:r>
            <a:r>
              <a:rPr sz="2400" i="0" u="none" spc="-1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Substitution polyalphabétique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69" y="779779"/>
            <a:ext cx="3855085" cy="505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95">
              <a:lnSpc>
                <a:spcPct val="110000"/>
              </a:lnSpc>
              <a:spcBef>
                <a:spcPts val="100"/>
              </a:spcBef>
              <a:buClr>
                <a:srgbClr val="FF0000"/>
              </a:buClr>
              <a:buSzPct val="95000"/>
              <a:buFont typeface="Wingdings"/>
              <a:buChar char=""/>
              <a:tabLst>
                <a:tab pos="240029" algn="l"/>
              </a:tabLst>
            </a:pPr>
            <a:r>
              <a:rPr sz="2000" spc="15" dirty="0">
                <a:latin typeface="Cambria"/>
                <a:cs typeface="Cambria"/>
              </a:rPr>
              <a:t>remplacer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chaque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lettre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du 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message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en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clair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par</a:t>
            </a:r>
            <a:r>
              <a:rPr sz="2000" spc="45" dirty="0">
                <a:latin typeface="Cambria"/>
                <a:cs typeface="Cambria"/>
              </a:rPr>
              <a:t> une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nouvelle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lettre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prise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dans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un</a:t>
            </a:r>
            <a:r>
              <a:rPr sz="2000" spc="60" dirty="0">
                <a:latin typeface="Cambria"/>
                <a:cs typeface="Cambria"/>
              </a:rPr>
              <a:t> ou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plusieurs 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alphabets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aléatoires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associés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"/>
            </a:pPr>
            <a:endParaRPr sz="2250">
              <a:latin typeface="Cambria"/>
              <a:cs typeface="Cambria"/>
            </a:endParaRPr>
          </a:p>
          <a:p>
            <a:pPr marL="12700" marR="623570">
              <a:lnSpc>
                <a:spcPct val="110000"/>
              </a:lnSpc>
              <a:buClr>
                <a:srgbClr val="FF0000"/>
              </a:buClr>
              <a:buSzPct val="95000"/>
              <a:buFont typeface="Wingdings"/>
              <a:buChar char=""/>
              <a:tabLst>
                <a:tab pos="303530" algn="l"/>
              </a:tabLst>
            </a:pPr>
            <a:r>
              <a:rPr sz="2000" spc="150" dirty="0">
                <a:latin typeface="Cambria"/>
                <a:cs typeface="Cambria"/>
              </a:rPr>
              <a:t>On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choisit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une </a:t>
            </a:r>
            <a:r>
              <a:rPr sz="2000" spc="10" dirty="0">
                <a:latin typeface="Cambria"/>
                <a:cs typeface="Cambria"/>
              </a:rPr>
              <a:t>clé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qui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sert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d’entrée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dans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la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grille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Wingdings"/>
              <a:buChar char=""/>
            </a:pPr>
            <a:endParaRPr sz="2200">
              <a:latin typeface="Cambria"/>
              <a:cs typeface="Cambria"/>
            </a:endParaRPr>
          </a:p>
          <a:p>
            <a:pPr marL="12700" marR="310515">
              <a:lnSpc>
                <a:spcPct val="110000"/>
              </a:lnSpc>
              <a:buClr>
                <a:srgbClr val="FF0000"/>
              </a:buClr>
              <a:buSzPct val="95000"/>
              <a:buFont typeface="Wingdings"/>
              <a:buChar char=""/>
              <a:tabLst>
                <a:tab pos="303530" algn="l"/>
              </a:tabLst>
            </a:pPr>
            <a:r>
              <a:rPr sz="2000" spc="80" dirty="0">
                <a:latin typeface="Cambria"/>
                <a:cs typeface="Cambria"/>
              </a:rPr>
              <a:t>Chaque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caractère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la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clé 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désigne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une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lettre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dans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la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grille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"/>
            </a:pPr>
            <a:endParaRPr sz="2250">
              <a:latin typeface="Cambria"/>
              <a:cs typeface="Cambria"/>
            </a:endParaRPr>
          </a:p>
          <a:p>
            <a:pPr marL="12700" marR="5080">
              <a:lnSpc>
                <a:spcPct val="110000"/>
              </a:lnSpc>
              <a:buClr>
                <a:srgbClr val="FF0000"/>
              </a:buClr>
              <a:buSzPct val="95000"/>
              <a:buFont typeface="Wingdings"/>
              <a:buChar char=""/>
              <a:tabLst>
                <a:tab pos="240029" algn="l"/>
              </a:tabLst>
            </a:pPr>
            <a:r>
              <a:rPr sz="2000" b="1" i="1" spc="-5" dirty="0">
                <a:solidFill>
                  <a:srgbClr val="F73109"/>
                </a:solidFill>
                <a:latin typeface="Palatino Linotype"/>
                <a:cs typeface="Palatino Linotype"/>
              </a:rPr>
              <a:t>Chiffrement</a:t>
            </a:r>
            <a:r>
              <a:rPr sz="2000" b="1" i="1" spc="15" dirty="0">
                <a:solidFill>
                  <a:srgbClr val="F73109"/>
                </a:solidFill>
                <a:latin typeface="Palatino Linotype"/>
                <a:cs typeface="Palatino Linotype"/>
              </a:rPr>
              <a:t> </a:t>
            </a:r>
            <a:r>
              <a:rPr sz="2000" spc="-30" dirty="0">
                <a:latin typeface="Cambria"/>
                <a:cs typeface="Cambria"/>
              </a:rPr>
              <a:t>: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lire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le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caractère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correspondant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du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texte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en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clair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en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utilisant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la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grille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et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le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mot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clé 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associé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69" y="6144259"/>
            <a:ext cx="38639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  <a:buClr>
                <a:srgbClr val="FF0000"/>
              </a:buClr>
              <a:buSzPct val="93750"/>
              <a:buFont typeface="Wingdings"/>
              <a:buChar char=""/>
              <a:tabLst>
                <a:tab pos="194945" algn="l"/>
              </a:tabLst>
            </a:pPr>
            <a:r>
              <a:rPr sz="1600" i="1" spc="-40" dirty="0">
                <a:latin typeface="Cambria"/>
                <a:cs typeface="Cambria"/>
              </a:rPr>
              <a:t>on</a:t>
            </a:r>
            <a:r>
              <a:rPr sz="1600" i="1" spc="40" dirty="0">
                <a:latin typeface="Cambria"/>
                <a:cs typeface="Cambria"/>
              </a:rPr>
              <a:t> </a:t>
            </a:r>
            <a:r>
              <a:rPr sz="1600" i="1" spc="-75" dirty="0">
                <a:latin typeface="Cambria"/>
                <a:cs typeface="Cambria"/>
              </a:rPr>
              <a:t>répète</a:t>
            </a:r>
            <a:r>
              <a:rPr sz="1600" i="1" spc="45" dirty="0">
                <a:latin typeface="Cambria"/>
                <a:cs typeface="Cambria"/>
              </a:rPr>
              <a:t> </a:t>
            </a:r>
            <a:r>
              <a:rPr sz="1600" i="1" spc="-60" dirty="0">
                <a:latin typeface="Cambria"/>
                <a:cs typeface="Cambria"/>
              </a:rPr>
              <a:t>la</a:t>
            </a:r>
            <a:r>
              <a:rPr sz="1600" i="1" spc="35" dirty="0">
                <a:latin typeface="Cambria"/>
                <a:cs typeface="Cambria"/>
              </a:rPr>
              <a:t> </a:t>
            </a:r>
            <a:r>
              <a:rPr sz="1600" i="1" spc="-50" dirty="0">
                <a:latin typeface="Cambria"/>
                <a:cs typeface="Cambria"/>
              </a:rPr>
              <a:t>clé</a:t>
            </a:r>
            <a:r>
              <a:rPr sz="1600" i="1" spc="45" dirty="0">
                <a:latin typeface="Cambria"/>
                <a:cs typeface="Cambria"/>
              </a:rPr>
              <a:t> </a:t>
            </a:r>
            <a:r>
              <a:rPr sz="1600" i="1" spc="5" dirty="0">
                <a:latin typeface="Cambria"/>
                <a:cs typeface="Cambria"/>
              </a:rPr>
              <a:t>si</a:t>
            </a:r>
            <a:r>
              <a:rPr sz="1600" i="1" spc="50" dirty="0">
                <a:latin typeface="Cambria"/>
                <a:cs typeface="Cambria"/>
              </a:rPr>
              <a:t> </a:t>
            </a:r>
            <a:r>
              <a:rPr sz="1600" i="1" spc="-65" dirty="0">
                <a:latin typeface="Cambria"/>
                <a:cs typeface="Cambria"/>
              </a:rPr>
              <a:t>sa</a:t>
            </a:r>
            <a:r>
              <a:rPr sz="1600" i="1" spc="40" dirty="0">
                <a:latin typeface="Cambria"/>
                <a:cs typeface="Cambria"/>
              </a:rPr>
              <a:t> </a:t>
            </a:r>
            <a:r>
              <a:rPr sz="1600" i="1" spc="-25" dirty="0">
                <a:latin typeface="Cambria"/>
                <a:cs typeface="Cambria"/>
              </a:rPr>
              <a:t>longueur</a:t>
            </a:r>
            <a:r>
              <a:rPr sz="1600" i="1" spc="45" dirty="0">
                <a:latin typeface="Cambria"/>
                <a:cs typeface="Cambria"/>
              </a:rPr>
              <a:t> </a:t>
            </a:r>
            <a:r>
              <a:rPr sz="1600" i="1" spc="-45" dirty="0">
                <a:latin typeface="Cambria"/>
                <a:cs typeface="Cambria"/>
              </a:rPr>
              <a:t>est</a:t>
            </a:r>
            <a:r>
              <a:rPr sz="1600" i="1" spc="40" dirty="0">
                <a:latin typeface="Cambria"/>
                <a:cs typeface="Cambria"/>
              </a:rPr>
              <a:t> </a:t>
            </a:r>
            <a:r>
              <a:rPr sz="1600" i="1" spc="-40" dirty="0">
                <a:latin typeface="Cambria"/>
                <a:cs typeface="Cambria"/>
              </a:rPr>
              <a:t>inférieure</a:t>
            </a:r>
            <a:r>
              <a:rPr sz="1600" i="1" spc="45" dirty="0">
                <a:latin typeface="Cambria"/>
                <a:cs typeface="Cambria"/>
              </a:rPr>
              <a:t> </a:t>
            </a:r>
            <a:r>
              <a:rPr sz="1600" i="1" spc="-135" dirty="0">
                <a:latin typeface="Cambria"/>
                <a:cs typeface="Cambria"/>
              </a:rPr>
              <a:t>à </a:t>
            </a:r>
            <a:r>
              <a:rPr sz="1600" i="1" spc="-340" dirty="0">
                <a:latin typeface="Cambria"/>
                <a:cs typeface="Cambria"/>
              </a:rPr>
              <a:t> </a:t>
            </a:r>
            <a:r>
              <a:rPr sz="1600" i="1" spc="-50" dirty="0">
                <a:latin typeface="Cambria"/>
                <a:cs typeface="Cambria"/>
              </a:rPr>
              <a:t>celle</a:t>
            </a:r>
            <a:r>
              <a:rPr sz="1600" i="1" spc="35" dirty="0">
                <a:latin typeface="Cambria"/>
                <a:cs typeface="Cambria"/>
              </a:rPr>
              <a:t> </a:t>
            </a:r>
            <a:r>
              <a:rPr sz="1600" i="1" spc="-5" dirty="0">
                <a:latin typeface="Cambria"/>
                <a:cs typeface="Cambria"/>
              </a:rPr>
              <a:t>du</a:t>
            </a:r>
            <a:r>
              <a:rPr sz="1600" i="1" spc="45" dirty="0">
                <a:latin typeface="Cambria"/>
                <a:cs typeface="Cambria"/>
              </a:rPr>
              <a:t> </a:t>
            </a:r>
            <a:r>
              <a:rPr sz="1600" i="1" spc="-40" dirty="0">
                <a:latin typeface="Cambria"/>
                <a:cs typeface="Cambria"/>
              </a:rPr>
              <a:t>texte</a:t>
            </a:r>
            <a:r>
              <a:rPr sz="1600" i="1" spc="40" dirty="0">
                <a:latin typeface="Cambria"/>
                <a:cs typeface="Cambria"/>
              </a:rPr>
              <a:t> </a:t>
            </a:r>
            <a:r>
              <a:rPr sz="1600" i="1" spc="-75" dirty="0">
                <a:latin typeface="Cambria"/>
                <a:cs typeface="Cambria"/>
              </a:rPr>
              <a:t>de</a:t>
            </a:r>
            <a:r>
              <a:rPr sz="1600" i="1" spc="40" dirty="0">
                <a:latin typeface="Cambria"/>
                <a:cs typeface="Cambria"/>
              </a:rPr>
              <a:t> </a:t>
            </a:r>
            <a:r>
              <a:rPr sz="1600" i="1" spc="-65" dirty="0">
                <a:latin typeface="Cambria"/>
                <a:cs typeface="Cambria"/>
              </a:rPr>
              <a:t>départ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3150" y="1987550"/>
            <a:ext cx="5530850" cy="39243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69" y="103548"/>
            <a:ext cx="4827270" cy="404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u="none" spc="-30" dirty="0">
                <a:solidFill>
                  <a:srgbClr val="0066FF"/>
                </a:solidFill>
                <a:latin typeface="Comic Sans MS"/>
                <a:cs typeface="Comic Sans MS"/>
              </a:rPr>
              <a:t>Substitution par</a:t>
            </a:r>
            <a:r>
              <a:rPr sz="2450" u="none" spc="-35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2450" u="none" spc="-30" dirty="0">
                <a:solidFill>
                  <a:srgbClr val="0066FF"/>
                </a:solidFill>
                <a:latin typeface="Comic Sans MS"/>
                <a:cs typeface="Comic Sans MS"/>
              </a:rPr>
              <a:t>Carré polybique</a:t>
            </a:r>
            <a:endParaRPr sz="245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69" y="720089"/>
            <a:ext cx="3435350" cy="490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985">
              <a:lnSpc>
                <a:spcPct val="114999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29870" algn="l"/>
              </a:tabLst>
            </a:pPr>
            <a:r>
              <a:rPr sz="2000" u="heavy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Mot</a:t>
            </a:r>
            <a:r>
              <a:rPr sz="2000" u="heavy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</a:t>
            </a:r>
            <a:r>
              <a:rPr sz="2000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clé</a:t>
            </a:r>
            <a:r>
              <a:rPr sz="2000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secret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est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utilisé 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pour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005B89"/>
                </a:solidFill>
                <a:latin typeface="Cambria"/>
                <a:cs typeface="Cambria"/>
              </a:rPr>
              <a:t>construire</a:t>
            </a:r>
            <a:r>
              <a:rPr sz="2000" spc="40" dirty="0">
                <a:solidFill>
                  <a:srgbClr val="005B89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B89"/>
                </a:solidFill>
                <a:latin typeface="Cambria"/>
                <a:cs typeface="Cambria"/>
              </a:rPr>
              <a:t>un</a:t>
            </a:r>
            <a:r>
              <a:rPr sz="2000" spc="45" dirty="0">
                <a:solidFill>
                  <a:srgbClr val="005B89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005B89"/>
                </a:solidFill>
                <a:latin typeface="Cambria"/>
                <a:cs typeface="Cambria"/>
              </a:rPr>
              <a:t>alphabet </a:t>
            </a:r>
            <a:r>
              <a:rPr sz="2000" spc="-425" dirty="0">
                <a:solidFill>
                  <a:srgbClr val="005B89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5B89"/>
                </a:solidFill>
                <a:latin typeface="Cambria"/>
                <a:cs typeface="Cambria"/>
              </a:rPr>
              <a:t>dans</a:t>
            </a:r>
            <a:r>
              <a:rPr sz="2000" spc="60" dirty="0">
                <a:solidFill>
                  <a:srgbClr val="005B89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B89"/>
                </a:solidFill>
                <a:latin typeface="Cambria"/>
                <a:cs typeface="Cambria"/>
              </a:rPr>
              <a:t>un</a:t>
            </a:r>
            <a:r>
              <a:rPr sz="2000" spc="55" dirty="0">
                <a:solidFill>
                  <a:srgbClr val="005B89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005B89"/>
                </a:solidFill>
                <a:latin typeface="Cambria"/>
                <a:cs typeface="Cambria"/>
              </a:rPr>
              <a:t>tableau</a:t>
            </a:r>
            <a:r>
              <a:rPr sz="2000" spc="30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12700" marR="73025">
              <a:lnSpc>
                <a:spcPct val="114999"/>
              </a:lnSpc>
              <a:spcBef>
                <a:spcPts val="850"/>
              </a:spcBef>
              <a:buClr>
                <a:srgbClr val="000000"/>
              </a:buClr>
              <a:buChar char="•"/>
              <a:tabLst>
                <a:tab pos="229870" algn="l"/>
              </a:tabLst>
            </a:pP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Transcrire</a:t>
            </a:r>
            <a:r>
              <a:rPr sz="2000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le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message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en </a:t>
            </a:r>
            <a:r>
              <a:rPr sz="2000" spc="15" dirty="0">
                <a:latin typeface="Cambria"/>
                <a:cs typeface="Cambria"/>
              </a:rPr>
              <a:t> chiffres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: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005B89"/>
                </a:solidFill>
                <a:latin typeface="Cambria"/>
                <a:cs typeface="Cambria"/>
              </a:rPr>
              <a:t>coordonnées</a:t>
            </a:r>
            <a:r>
              <a:rPr sz="2000" spc="70" dirty="0">
                <a:solidFill>
                  <a:srgbClr val="005B89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(lignes,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colonne)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des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005B89"/>
                </a:solidFill>
                <a:latin typeface="Cambria"/>
                <a:cs typeface="Cambria"/>
              </a:rPr>
              <a:t>lettres</a:t>
            </a:r>
            <a:r>
              <a:rPr sz="2000" spc="70" dirty="0">
                <a:solidFill>
                  <a:srgbClr val="005B89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du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clair</a:t>
            </a:r>
            <a:endParaRPr sz="2000">
              <a:latin typeface="Cambria"/>
              <a:cs typeface="Cambria"/>
            </a:endParaRPr>
          </a:p>
          <a:p>
            <a:pPr marL="12700" marR="5080">
              <a:lnSpc>
                <a:spcPct val="114999"/>
              </a:lnSpc>
              <a:spcBef>
                <a:spcPts val="850"/>
              </a:spcBef>
              <a:buClr>
                <a:srgbClr val="000000"/>
              </a:buClr>
              <a:buChar char="•"/>
              <a:tabLst>
                <a:tab pos="229870" algn="l"/>
              </a:tabLst>
            </a:pPr>
            <a:r>
              <a:rPr sz="2000" u="heavy" spc="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Deux</a:t>
            </a:r>
            <a:r>
              <a:rPr sz="2000" u="heavy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</a:t>
            </a:r>
            <a:r>
              <a:rPr sz="2000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lignes</a:t>
            </a:r>
            <a:r>
              <a:rPr sz="2000" spc="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de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chiffres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: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une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pour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absices,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l'autre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pour 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ordonnés</a:t>
            </a:r>
            <a:endParaRPr sz="2000">
              <a:latin typeface="Cambria"/>
              <a:cs typeface="Cambria"/>
            </a:endParaRPr>
          </a:p>
          <a:p>
            <a:pPr marL="12700" marR="126364">
              <a:lnSpc>
                <a:spcPct val="114999"/>
              </a:lnSpc>
              <a:spcBef>
                <a:spcPts val="850"/>
              </a:spcBef>
              <a:buChar char="•"/>
              <a:tabLst>
                <a:tab pos="229870" algn="l"/>
              </a:tabLst>
            </a:pPr>
            <a:r>
              <a:rPr sz="2000" spc="85" dirty="0">
                <a:latin typeface="Cambria"/>
                <a:cs typeface="Cambria"/>
              </a:rPr>
              <a:t>Ces </a:t>
            </a:r>
            <a:r>
              <a:rPr sz="2000" spc="60" dirty="0">
                <a:latin typeface="Cambria"/>
                <a:cs typeface="Cambria"/>
              </a:rPr>
              <a:t>deux </a:t>
            </a:r>
            <a:r>
              <a:rPr sz="2000" spc="15" dirty="0">
                <a:latin typeface="Cambria"/>
                <a:cs typeface="Cambria"/>
              </a:rPr>
              <a:t>coordonnées </a:t>
            </a:r>
            <a:r>
              <a:rPr sz="2000" spc="5" dirty="0">
                <a:latin typeface="Cambria"/>
                <a:cs typeface="Cambria"/>
              </a:rPr>
              <a:t>sont </a:t>
            </a:r>
            <a:r>
              <a:rPr sz="2000" spc="-43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ensuite</a:t>
            </a:r>
            <a:r>
              <a:rPr sz="2000" spc="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transposées</a:t>
            </a:r>
            <a:r>
              <a:rPr sz="200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en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les 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recombinant</a:t>
            </a:r>
            <a:r>
              <a:rPr sz="2000" u="heavy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</a:t>
            </a:r>
            <a:r>
              <a:rPr sz="2000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par</a:t>
            </a:r>
            <a:r>
              <a:rPr sz="2000" u="heavy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deux</a:t>
            </a:r>
            <a:r>
              <a:rPr sz="200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sur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la 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ligne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ainsi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obtenue.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83279" y="764540"/>
            <a:ext cx="5760720" cy="5407660"/>
            <a:chOff x="3383279" y="764540"/>
            <a:chExt cx="5760720" cy="54076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279" y="764540"/>
              <a:ext cx="5760720" cy="404748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92499" y="836930"/>
              <a:ext cx="1270" cy="5328920"/>
            </a:xfrm>
            <a:custGeom>
              <a:avLst/>
              <a:gdLst/>
              <a:ahLst/>
              <a:cxnLst/>
              <a:rect l="l" t="t" r="r" b="b"/>
              <a:pathLst>
                <a:path w="1270" h="5328920">
                  <a:moveTo>
                    <a:pt x="0" y="0"/>
                  </a:moveTo>
                  <a:lnTo>
                    <a:pt x="1270" y="532892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69" y="186690"/>
            <a:ext cx="4955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Substitution </a:t>
            </a:r>
            <a:r>
              <a:rPr sz="2400" i="0" u="none" dirty="0">
                <a:solidFill>
                  <a:srgbClr val="D50092"/>
                </a:solidFill>
                <a:latin typeface="Times New Roman"/>
                <a:cs typeface="Times New Roman"/>
              </a:rPr>
              <a:t>: </a:t>
            </a: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chiffrement</a:t>
            </a:r>
            <a:r>
              <a:rPr sz="2400" i="0" u="none" spc="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de</a:t>
            </a:r>
            <a:r>
              <a:rPr sz="2400" i="0" u="none" spc="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vigenère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60" y="1230629"/>
            <a:ext cx="936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indent="-154940">
              <a:lnSpc>
                <a:spcPct val="100000"/>
              </a:lnSpc>
              <a:spcBef>
                <a:spcPts val="100"/>
              </a:spcBef>
              <a:buSzPct val="95000"/>
              <a:buFont typeface="Cambria"/>
              <a:buChar char="•"/>
              <a:tabLst>
                <a:tab pos="167640" algn="l"/>
              </a:tabLst>
            </a:pPr>
            <a:r>
              <a:rPr sz="2000" b="1" i="1" dirty="0">
                <a:solidFill>
                  <a:srgbClr val="F73109"/>
                </a:solidFill>
                <a:latin typeface="Palatino Linotype"/>
                <a:cs typeface="Palatino Linotype"/>
              </a:rPr>
              <a:t>Quoi</a:t>
            </a:r>
            <a:r>
              <a:rPr sz="2000" b="1" i="1" spc="-75" dirty="0">
                <a:solidFill>
                  <a:srgbClr val="F73109"/>
                </a:solidFill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F73109"/>
                </a:solidFill>
                <a:latin typeface="Palatino Linotype"/>
                <a:cs typeface="Palatino Linotype"/>
              </a:rPr>
              <a:t>?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309" y="177037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309" y="223392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1535429"/>
            <a:ext cx="5913120" cy="95250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000" spc="40" dirty="0">
                <a:latin typeface="Cambria"/>
                <a:cs typeface="Cambria"/>
              </a:rPr>
              <a:t>Utilise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matrice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spc="60" dirty="0">
                <a:latin typeface="Cambria"/>
                <a:cs typeface="Cambria"/>
              </a:rPr>
              <a:t>Le </a:t>
            </a:r>
            <a:r>
              <a:rPr sz="2000" spc="20" dirty="0">
                <a:latin typeface="Cambria"/>
                <a:cs typeface="Cambria"/>
              </a:rPr>
              <a:t>chiffré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d'une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caractère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est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différents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à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chaque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fois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69" y="2924809"/>
            <a:ext cx="8336280" cy="188722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350"/>
              </a:spcBef>
            </a:pPr>
            <a:r>
              <a:rPr sz="2000" b="1" i="1" spc="-5" dirty="0">
                <a:solidFill>
                  <a:srgbClr val="F73109"/>
                </a:solidFill>
                <a:latin typeface="Palatino Linotype"/>
                <a:cs typeface="Palatino Linotype"/>
              </a:rPr>
              <a:t>Pourquoi</a:t>
            </a:r>
            <a:r>
              <a:rPr sz="2000" b="1" i="1" spc="-20" dirty="0">
                <a:solidFill>
                  <a:srgbClr val="F73109"/>
                </a:solidFill>
                <a:latin typeface="Palatino Linotype"/>
                <a:cs typeface="Palatino Linotype"/>
              </a:rPr>
              <a:t> </a:t>
            </a:r>
            <a:r>
              <a:rPr sz="2000" b="1" i="1" dirty="0">
                <a:solidFill>
                  <a:srgbClr val="F73109"/>
                </a:solidFill>
                <a:latin typeface="Palatino Linotype"/>
                <a:cs typeface="Palatino Linotype"/>
              </a:rPr>
              <a:t>?</a:t>
            </a:r>
            <a:endParaRPr sz="2000">
              <a:latin typeface="Palatino Linotype"/>
              <a:cs typeface="Palatino Linotype"/>
            </a:endParaRPr>
          </a:p>
          <a:p>
            <a:pPr marL="480059" indent="-210820">
              <a:lnSpc>
                <a:spcPct val="100000"/>
              </a:lnSpc>
              <a:spcBef>
                <a:spcPts val="1250"/>
              </a:spcBef>
              <a:buSzPct val="45000"/>
              <a:buFont typeface="Wingdings"/>
              <a:buChar char=""/>
              <a:tabLst>
                <a:tab pos="480059" algn="l"/>
              </a:tabLst>
            </a:pPr>
            <a:r>
              <a:rPr sz="2000" spc="25" dirty="0">
                <a:latin typeface="Cambria"/>
                <a:cs typeface="Cambria"/>
              </a:rPr>
              <a:t>pallier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pblme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de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César: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une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lettre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puisse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être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codée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d'une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seule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façon.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4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1664"/>
              </a:spcBef>
            </a:pPr>
            <a:r>
              <a:rPr sz="24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Chiffrement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020" y="486282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020" y="516762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020" y="547242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1340" y="4786629"/>
            <a:ext cx="8281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305" dirty="0">
                <a:latin typeface="Cambria"/>
                <a:cs typeface="Cambria"/>
              </a:rPr>
              <a:t>A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chacune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des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lettres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du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message,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ajouter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lettre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d'un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autre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mot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appelé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clé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Les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deux </a:t>
            </a:r>
            <a:r>
              <a:rPr sz="2000" spc="-20" dirty="0">
                <a:latin typeface="Cambria"/>
                <a:cs typeface="Cambria"/>
              </a:rPr>
              <a:t>lettres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forment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une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entrée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à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la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matrice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vigenère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35" dirty="0">
                <a:latin typeface="Cambria"/>
                <a:cs typeface="Cambria"/>
              </a:rPr>
              <a:t>Remarque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: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La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clé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est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ajoutée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indéfiniment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en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vis-à-vis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avec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texte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clair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8330"/>
            <a:ext cx="8782050" cy="173990"/>
            <a:chOff x="0" y="608330"/>
            <a:chExt cx="8782050" cy="173990"/>
          </a:xfrm>
        </p:grpSpPr>
        <p:sp>
          <p:nvSpPr>
            <p:cNvPr id="3" name="object 3"/>
            <p:cNvSpPr/>
            <p:nvPr/>
          </p:nvSpPr>
          <p:spPr>
            <a:xfrm>
              <a:off x="228600" y="762000"/>
              <a:ext cx="8534400" cy="1270"/>
            </a:xfrm>
            <a:custGeom>
              <a:avLst/>
              <a:gdLst/>
              <a:ahLst/>
              <a:cxnLst/>
              <a:rect l="l" t="t" r="r" b="b"/>
              <a:pathLst>
                <a:path w="8534400" h="1270">
                  <a:moveTo>
                    <a:pt x="0" y="0"/>
                  </a:moveTo>
                  <a:lnTo>
                    <a:pt x="8534400" y="1270"/>
                  </a:lnTo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08330"/>
              <a:ext cx="8001000" cy="11176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838200"/>
            <a:ext cx="5993130" cy="56705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469" y="186690"/>
            <a:ext cx="3709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4880" algn="l"/>
              </a:tabLst>
            </a:pP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Crypto-système	de</a:t>
            </a:r>
            <a:r>
              <a:rPr sz="2400" i="0" u="none" spc="-7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vigenère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6669" y="133350"/>
            <a:ext cx="3041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Plan</a:t>
            </a:r>
            <a:r>
              <a:rPr u="none" spc="-60" dirty="0"/>
              <a:t> </a:t>
            </a:r>
            <a:r>
              <a:rPr u="none" spc="-5" dirty="0"/>
              <a:t>du</a:t>
            </a:r>
            <a:r>
              <a:rPr u="none" spc="-55" dirty="0"/>
              <a:t> </a:t>
            </a:r>
            <a:r>
              <a:rPr u="none" spc="-5" dirty="0"/>
              <a:t>cours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3269" y="1786635"/>
            <a:ext cx="6694170" cy="42792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409"/>
              </a:spcBef>
              <a:buFont typeface="Wingdings"/>
              <a:buChar char=""/>
              <a:tabLst>
                <a:tab pos="317500" algn="l"/>
              </a:tabLst>
            </a:pPr>
            <a:r>
              <a:rPr sz="2400" spc="-5" dirty="0">
                <a:solidFill>
                  <a:srgbClr val="005B89"/>
                </a:solidFill>
                <a:latin typeface="Arial Black"/>
                <a:cs typeface="Arial Black"/>
              </a:rPr>
              <a:t>Confidentialité</a:t>
            </a:r>
            <a:endParaRPr sz="2400">
              <a:latin typeface="Arial Black"/>
              <a:cs typeface="Arial Black"/>
            </a:endParaRPr>
          </a:p>
          <a:p>
            <a:pPr marL="717550" lvl="1" indent="-248285">
              <a:lnSpc>
                <a:spcPct val="100000"/>
              </a:lnSpc>
              <a:spcBef>
                <a:spcPts val="260"/>
              </a:spcBef>
              <a:buChar char="–"/>
              <a:tabLst>
                <a:tab pos="717550" algn="l"/>
              </a:tabLst>
            </a:pPr>
            <a:r>
              <a:rPr sz="2000" spc="-5" dirty="0">
                <a:latin typeface="Arial MT"/>
                <a:cs typeface="Arial MT"/>
              </a:rPr>
              <a:t>Introduction</a:t>
            </a:r>
            <a:r>
              <a:rPr sz="2000" dirty="0">
                <a:latin typeface="Arial MT"/>
                <a:cs typeface="Arial MT"/>
              </a:rPr>
              <a:t> :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utilité, définitions, historique</a:t>
            </a:r>
            <a:endParaRPr sz="2000">
              <a:latin typeface="Arial MT"/>
              <a:cs typeface="Arial MT"/>
            </a:endParaRPr>
          </a:p>
          <a:p>
            <a:pPr marL="717550" lvl="1" indent="-248285">
              <a:lnSpc>
                <a:spcPct val="100000"/>
              </a:lnSpc>
              <a:spcBef>
                <a:spcPts val="250"/>
              </a:spcBef>
              <a:buChar char="–"/>
              <a:tabLst>
                <a:tab pos="717550" algn="l"/>
              </a:tabLst>
            </a:pPr>
            <a:r>
              <a:rPr sz="2000" spc="-5" dirty="0">
                <a:latin typeface="Arial MT"/>
                <a:cs typeface="Arial MT"/>
              </a:rPr>
              <a:t>Chiffrement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symétrique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transpositions,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substitutions</a:t>
            </a:r>
            <a:endParaRPr sz="2000">
              <a:latin typeface="Arial MT"/>
              <a:cs typeface="Arial MT"/>
            </a:endParaRPr>
          </a:p>
          <a:p>
            <a:pPr marL="717550" lvl="1" indent="-248285">
              <a:lnSpc>
                <a:spcPct val="100000"/>
              </a:lnSpc>
              <a:spcBef>
                <a:spcPts val="260"/>
              </a:spcBef>
              <a:buChar char="–"/>
              <a:tabLst>
                <a:tab pos="717550" algn="l"/>
              </a:tabLst>
            </a:pPr>
            <a:r>
              <a:rPr sz="2000" spc="-5" dirty="0">
                <a:latin typeface="Arial MT"/>
                <a:cs typeface="Arial MT"/>
              </a:rPr>
              <a:t>Chiffrement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asymétrique</a:t>
            </a:r>
            <a:endParaRPr sz="2000">
              <a:latin typeface="Arial MT"/>
              <a:cs typeface="Arial MT"/>
            </a:endParaRPr>
          </a:p>
          <a:p>
            <a:pPr marL="717550" lvl="1" indent="-248285">
              <a:lnSpc>
                <a:spcPct val="100000"/>
              </a:lnSpc>
              <a:spcBef>
                <a:spcPts val="260"/>
              </a:spcBef>
              <a:buChar char="–"/>
              <a:tabLst>
                <a:tab pos="717550" algn="l"/>
              </a:tabLst>
            </a:pPr>
            <a:r>
              <a:rPr sz="2000" spc="-5" dirty="0">
                <a:latin typeface="Arial MT"/>
                <a:cs typeface="Arial MT"/>
              </a:rPr>
              <a:t>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futur</a:t>
            </a:r>
            <a:r>
              <a:rPr sz="2000" dirty="0">
                <a:latin typeface="Arial MT"/>
                <a:cs typeface="Arial MT"/>
              </a:rPr>
              <a:t> :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courbes</a:t>
            </a:r>
            <a:r>
              <a:rPr sz="2000" spc="-5" dirty="0">
                <a:latin typeface="Arial MT"/>
                <a:cs typeface="Arial MT"/>
              </a:rPr>
              <a:t> elliptiques,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cryptographie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quantique</a:t>
            </a:r>
            <a:endParaRPr sz="2000">
              <a:latin typeface="Arial MT"/>
              <a:cs typeface="Arial MT"/>
            </a:endParaRPr>
          </a:p>
          <a:p>
            <a:pPr marL="317500" indent="-304800">
              <a:lnSpc>
                <a:spcPct val="100000"/>
              </a:lnSpc>
              <a:spcBef>
                <a:spcPts val="310"/>
              </a:spcBef>
              <a:buFont typeface="Wingdings"/>
              <a:buChar char=""/>
              <a:tabLst>
                <a:tab pos="317500" algn="l"/>
              </a:tabLst>
            </a:pPr>
            <a:r>
              <a:rPr sz="2400" spc="-5" dirty="0">
                <a:solidFill>
                  <a:srgbClr val="005B89"/>
                </a:solidFill>
                <a:latin typeface="Arial Black"/>
                <a:cs typeface="Arial Black"/>
              </a:rPr>
              <a:t>Authentification</a:t>
            </a:r>
            <a:endParaRPr sz="2400">
              <a:latin typeface="Arial Black"/>
              <a:cs typeface="Arial Black"/>
            </a:endParaRPr>
          </a:p>
          <a:p>
            <a:pPr marL="717550" lvl="1" indent="-248285">
              <a:lnSpc>
                <a:spcPct val="100000"/>
              </a:lnSpc>
              <a:spcBef>
                <a:spcPts val="260"/>
              </a:spcBef>
              <a:buChar char="–"/>
              <a:tabLst>
                <a:tab pos="717550" algn="l"/>
              </a:tabLst>
            </a:pPr>
            <a:r>
              <a:rPr sz="2000" spc="-5" dirty="0">
                <a:latin typeface="Arial MT"/>
                <a:cs typeface="Arial MT"/>
              </a:rPr>
              <a:t>Introduction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5" dirty="0">
                <a:latin typeface="Arial MT"/>
                <a:cs typeface="Arial MT"/>
              </a:rPr>
              <a:t> objectifs,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définitions</a:t>
            </a:r>
            <a:endParaRPr sz="2000">
              <a:latin typeface="Arial MT"/>
              <a:cs typeface="Arial MT"/>
            </a:endParaRPr>
          </a:p>
          <a:p>
            <a:pPr marL="717550" lvl="1" indent="-248285">
              <a:lnSpc>
                <a:spcPct val="100000"/>
              </a:lnSpc>
              <a:spcBef>
                <a:spcPts val="260"/>
              </a:spcBef>
              <a:buChar char="–"/>
              <a:tabLst>
                <a:tab pos="717550" algn="l"/>
              </a:tabLst>
            </a:pPr>
            <a:r>
              <a:rPr sz="2000" spc="-5" dirty="0">
                <a:latin typeface="Arial MT"/>
                <a:cs typeface="Arial MT"/>
              </a:rPr>
              <a:t>Fonction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hashage</a:t>
            </a:r>
            <a:endParaRPr sz="2000">
              <a:latin typeface="Arial MT"/>
              <a:cs typeface="Arial MT"/>
            </a:endParaRPr>
          </a:p>
          <a:p>
            <a:pPr marL="717550" lvl="1" indent="-248285">
              <a:lnSpc>
                <a:spcPct val="100000"/>
              </a:lnSpc>
              <a:spcBef>
                <a:spcPts val="260"/>
              </a:spcBef>
              <a:buChar char="–"/>
              <a:tabLst>
                <a:tab pos="717550" algn="l"/>
              </a:tabLst>
            </a:pPr>
            <a:r>
              <a:rPr sz="2000" spc="-5" dirty="0">
                <a:latin typeface="Arial MT"/>
                <a:cs typeface="Arial MT"/>
              </a:rPr>
              <a:t>Signatures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digitales </a:t>
            </a:r>
            <a:r>
              <a:rPr sz="2000" dirty="0">
                <a:latin typeface="Arial MT"/>
                <a:cs typeface="Arial MT"/>
              </a:rPr>
              <a:t>et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certificats</a:t>
            </a:r>
            <a:endParaRPr sz="2000">
              <a:latin typeface="Arial MT"/>
              <a:cs typeface="Arial MT"/>
            </a:endParaRPr>
          </a:p>
          <a:p>
            <a:pPr marL="317500" indent="-304800">
              <a:lnSpc>
                <a:spcPct val="100000"/>
              </a:lnSpc>
              <a:spcBef>
                <a:spcPts val="310"/>
              </a:spcBef>
              <a:buFont typeface="Wingdings"/>
              <a:buChar char=""/>
              <a:tabLst>
                <a:tab pos="317500" algn="l"/>
              </a:tabLst>
            </a:pPr>
            <a:r>
              <a:rPr sz="2400" spc="-5" dirty="0">
                <a:solidFill>
                  <a:srgbClr val="005B89"/>
                </a:solidFill>
                <a:latin typeface="Arial Black"/>
                <a:cs typeface="Arial Black"/>
              </a:rPr>
              <a:t>Applications</a:t>
            </a:r>
            <a:endParaRPr sz="2400">
              <a:latin typeface="Arial Black"/>
              <a:cs typeface="Arial Black"/>
            </a:endParaRPr>
          </a:p>
          <a:p>
            <a:pPr marL="717550" lvl="1" indent="-248285">
              <a:lnSpc>
                <a:spcPct val="100000"/>
              </a:lnSpc>
              <a:spcBef>
                <a:spcPts val="260"/>
              </a:spcBef>
              <a:buChar char="–"/>
              <a:tabLst>
                <a:tab pos="717550" algn="l"/>
              </a:tabLst>
            </a:pPr>
            <a:r>
              <a:rPr sz="2000" spc="-5" dirty="0">
                <a:latin typeface="Arial MT"/>
                <a:cs typeface="Arial MT"/>
              </a:rPr>
              <a:t>PAP,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CHAP,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NTLM</a:t>
            </a:r>
            <a:endParaRPr sz="2000">
              <a:latin typeface="Arial MT"/>
              <a:cs typeface="Arial MT"/>
            </a:endParaRPr>
          </a:p>
          <a:p>
            <a:pPr marL="717550" lvl="1" indent="-248285">
              <a:lnSpc>
                <a:spcPct val="100000"/>
              </a:lnSpc>
              <a:spcBef>
                <a:spcPts val="250"/>
              </a:spcBef>
              <a:buChar char="–"/>
              <a:tabLst>
                <a:tab pos="717550" algn="l"/>
              </a:tabLst>
            </a:pPr>
            <a:r>
              <a:rPr sz="2000" spc="-5" dirty="0">
                <a:latin typeface="Arial MT"/>
                <a:cs typeface="Arial MT"/>
              </a:rPr>
              <a:t>TLS,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Kerberos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6110" y="2203510"/>
            <a:ext cx="774700" cy="469900"/>
            <a:chOff x="146110" y="2203510"/>
            <a:chExt cx="774700" cy="469900"/>
          </a:xfrm>
        </p:grpSpPr>
        <p:sp>
          <p:nvSpPr>
            <p:cNvPr id="8" name="object 8"/>
            <p:cNvSpPr/>
            <p:nvPr/>
          </p:nvSpPr>
          <p:spPr>
            <a:xfrm>
              <a:off x="152400" y="2209799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571500" y="0"/>
                  </a:moveTo>
                  <a:lnTo>
                    <a:pt x="5715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571500" y="342900"/>
                  </a:lnTo>
                  <a:lnTo>
                    <a:pt x="571500" y="457200"/>
                  </a:lnTo>
                  <a:lnTo>
                    <a:pt x="762000" y="2286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2209799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0" y="114300"/>
                  </a:moveTo>
                  <a:lnTo>
                    <a:pt x="571500" y="114300"/>
                  </a:lnTo>
                  <a:lnTo>
                    <a:pt x="571500" y="0"/>
                  </a:lnTo>
                  <a:lnTo>
                    <a:pt x="762000" y="228600"/>
                  </a:lnTo>
                  <a:lnTo>
                    <a:pt x="571500" y="457200"/>
                  </a:lnTo>
                  <a:lnTo>
                    <a:pt x="571500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8330"/>
            <a:ext cx="8782050" cy="173990"/>
            <a:chOff x="0" y="608330"/>
            <a:chExt cx="8782050" cy="173990"/>
          </a:xfrm>
        </p:grpSpPr>
        <p:sp>
          <p:nvSpPr>
            <p:cNvPr id="3" name="object 3"/>
            <p:cNvSpPr/>
            <p:nvPr/>
          </p:nvSpPr>
          <p:spPr>
            <a:xfrm>
              <a:off x="228600" y="762000"/>
              <a:ext cx="8534400" cy="1270"/>
            </a:xfrm>
            <a:custGeom>
              <a:avLst/>
              <a:gdLst/>
              <a:ahLst/>
              <a:cxnLst/>
              <a:rect l="l" t="t" r="r" b="b"/>
              <a:pathLst>
                <a:path w="8534400" h="1270">
                  <a:moveTo>
                    <a:pt x="0" y="0"/>
                  </a:moveTo>
                  <a:lnTo>
                    <a:pt x="8534400" y="1270"/>
                  </a:lnTo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08330"/>
              <a:ext cx="8001000" cy="1117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13690" y="2423160"/>
            <a:ext cx="7879080" cy="150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4500"/>
              </a:lnSpc>
              <a:spcBef>
                <a:spcPts val="95"/>
              </a:spcBef>
              <a:tabLst>
                <a:tab pos="1383665" algn="l"/>
                <a:tab pos="1410970" algn="l"/>
                <a:tab pos="2515870" algn="l"/>
                <a:tab pos="3580765" algn="l"/>
                <a:tab pos="4688205" algn="l"/>
                <a:tab pos="4754880" algn="l"/>
                <a:tab pos="5769610" algn="l"/>
                <a:tab pos="6887845" algn="l"/>
              </a:tabLst>
            </a:pPr>
            <a:r>
              <a:rPr sz="2400" spc="-5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ey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ord:	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	I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10" dirty="0">
                <a:latin typeface="Times New Roman"/>
                <a:cs typeface="Times New Roman"/>
              </a:rPr>
              <a:t>EL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TI	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L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TIO	</a:t>
            </a:r>
            <a:r>
              <a:rPr sz="2400" spc="-4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EL  Plaintext:		</a:t>
            </a:r>
            <a:r>
              <a:rPr sz="2400" spc="-10" dirty="0">
                <a:latin typeface="Times New Roman"/>
                <a:cs typeface="Times New Roman"/>
              </a:rPr>
              <a:t>TOBEO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RNOTT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OBETH		</a:t>
            </a:r>
            <a:r>
              <a:rPr sz="2400" spc="-5" dirty="0">
                <a:latin typeface="Times New Roman"/>
                <a:cs typeface="Times New Roman"/>
              </a:rPr>
              <a:t>ATIST	HEQUE STION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Ciphertext:KSMEH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ZBBLK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SMEMP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OGAJX SEJCS	</a:t>
            </a:r>
            <a:r>
              <a:rPr sz="2400" spc="-10" dirty="0">
                <a:latin typeface="Times New Roman"/>
                <a:cs typeface="Times New Roman"/>
              </a:rPr>
              <a:t>FLZSY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469" y="186690"/>
            <a:ext cx="436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4880" algn="l"/>
              </a:tabLst>
            </a:pP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Crypto-système	de</a:t>
            </a:r>
            <a:r>
              <a:rPr sz="2400" i="0" u="none" spc="-3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Vigenère</a:t>
            </a:r>
            <a:r>
              <a:rPr sz="2400" i="0" u="none" spc="-4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dirty="0">
                <a:solidFill>
                  <a:srgbClr val="D50092"/>
                </a:solidFill>
                <a:latin typeface="Times New Roman"/>
                <a:cs typeface="Times New Roman"/>
              </a:rPr>
              <a:t>(…)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890" y="4834890"/>
            <a:ext cx="1243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Ke</a:t>
            </a:r>
            <a:r>
              <a:rPr sz="2400" spc="5" dirty="0">
                <a:latin typeface="Times New Roman"/>
                <a:cs typeface="Times New Roman"/>
              </a:rPr>
              <a:t>y</a:t>
            </a:r>
            <a:r>
              <a:rPr sz="2400" spc="-1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d: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890" y="5326379"/>
            <a:ext cx="690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3945" algn="l"/>
                <a:tab pos="6043295" algn="l"/>
              </a:tabLst>
            </a:pP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iphertext: </a:t>
            </a:r>
            <a:r>
              <a:rPr sz="2400" spc="-5" dirty="0">
                <a:latin typeface="Times New Roman"/>
                <a:cs typeface="Times New Roman"/>
              </a:rPr>
              <a:t>K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Z</a:t>
            </a:r>
            <a:r>
              <a:rPr sz="2400" spc="-5" dirty="0">
                <a:latin typeface="Times New Roman"/>
                <a:cs typeface="Times New Roman"/>
              </a:rPr>
              <a:t>BB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MP	</a:t>
            </a:r>
            <a:r>
              <a:rPr sz="2400" spc="-5" dirty="0">
                <a:latin typeface="Times New Roman"/>
                <a:cs typeface="Times New Roman"/>
              </a:rPr>
              <a:t>OG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JX	</a:t>
            </a:r>
            <a:r>
              <a:rPr sz="2400" spc="-10" dirty="0">
                <a:latin typeface="Times New Roman"/>
                <a:cs typeface="Times New Roman"/>
              </a:rPr>
              <a:t>SE</a:t>
            </a:r>
            <a:r>
              <a:rPr sz="2400" dirty="0">
                <a:latin typeface="Times New Roman"/>
                <a:cs typeface="Times New Roman"/>
              </a:rPr>
              <a:t>J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70427" y="4709159"/>
            <a:ext cx="1001394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0">
              <a:lnSpc>
                <a:spcPct val="1344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  </a:t>
            </a:r>
            <a:r>
              <a:rPr sz="2400" spc="-10" dirty="0">
                <a:latin typeface="Times New Roman"/>
                <a:cs typeface="Times New Roman"/>
              </a:rPr>
              <a:t>FLZSY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890" y="5819140"/>
            <a:ext cx="80905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7170" algn="l"/>
                <a:tab pos="4831715" algn="l"/>
                <a:tab pos="5998210" algn="l"/>
                <a:tab pos="7180580" algn="l"/>
              </a:tabLst>
            </a:pP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laintext:	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EO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NO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T 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	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IST	</a:t>
            </a:r>
            <a:r>
              <a:rPr sz="2400" spc="-5" dirty="0">
                <a:latin typeface="Times New Roman"/>
                <a:cs typeface="Times New Roman"/>
              </a:rPr>
              <a:t>H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QU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TI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7336" y="4119411"/>
            <a:ext cx="5467985" cy="110680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149350">
              <a:lnSpc>
                <a:spcPct val="100000"/>
              </a:lnSpc>
              <a:spcBef>
                <a:spcPts val="1480"/>
              </a:spcBef>
            </a:pPr>
            <a:r>
              <a:rPr sz="2450" b="1" spc="-35" dirty="0">
                <a:latin typeface="Tahoma"/>
                <a:cs typeface="Tahoma"/>
              </a:rPr>
              <a:t>Déchiffrement</a:t>
            </a:r>
            <a:endParaRPr sz="2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1144270" algn="l"/>
                <a:tab pos="2208530" algn="l"/>
                <a:tab pos="3392804" algn="l"/>
                <a:tab pos="4540250" algn="l"/>
              </a:tabLst>
            </a:pP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EL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	I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R	E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	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	L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550" y="948690"/>
            <a:ext cx="3086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030" algn="l"/>
              </a:tabLst>
            </a:pPr>
            <a:r>
              <a:rPr sz="2400" spc="-5" dirty="0">
                <a:latin typeface="Times New Roman"/>
                <a:cs typeface="Times New Roman"/>
              </a:rPr>
              <a:t>Keyword:	</a:t>
            </a:r>
            <a:r>
              <a:rPr sz="2400" spc="-10" dirty="0">
                <a:latin typeface="Times New Roman"/>
                <a:cs typeface="Times New Roman"/>
              </a:rPr>
              <a:t>RELATIONS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550" y="1440179"/>
            <a:ext cx="1195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Plaintext: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0260" y="1248154"/>
            <a:ext cx="6539230" cy="116078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QUESTION</a:t>
            </a:r>
            <a:endParaRPr sz="2400">
              <a:latin typeface="Times New Roman"/>
              <a:cs typeface="Times New Roman"/>
            </a:endParaRPr>
          </a:p>
          <a:p>
            <a:pPr marL="1582420">
              <a:lnSpc>
                <a:spcPct val="100000"/>
              </a:lnSpc>
              <a:spcBef>
                <a:spcPts val="1600"/>
              </a:spcBef>
            </a:pPr>
            <a:r>
              <a:rPr sz="2450" b="1" spc="-35" dirty="0">
                <a:latin typeface="Tahoma"/>
                <a:cs typeface="Tahoma"/>
              </a:rPr>
              <a:t>Chiffrement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8330"/>
            <a:ext cx="8782050" cy="5900420"/>
            <a:chOff x="0" y="608330"/>
            <a:chExt cx="8782050" cy="5900420"/>
          </a:xfrm>
        </p:grpSpPr>
        <p:sp>
          <p:nvSpPr>
            <p:cNvPr id="3" name="object 3"/>
            <p:cNvSpPr/>
            <p:nvPr/>
          </p:nvSpPr>
          <p:spPr>
            <a:xfrm>
              <a:off x="228600" y="762000"/>
              <a:ext cx="8534400" cy="1270"/>
            </a:xfrm>
            <a:custGeom>
              <a:avLst/>
              <a:gdLst/>
              <a:ahLst/>
              <a:cxnLst/>
              <a:rect l="l" t="t" r="r" b="b"/>
              <a:pathLst>
                <a:path w="8534400" h="1270">
                  <a:moveTo>
                    <a:pt x="0" y="0"/>
                  </a:moveTo>
                  <a:lnTo>
                    <a:pt x="8534400" y="1270"/>
                  </a:lnTo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08330"/>
              <a:ext cx="8001000" cy="111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838200"/>
              <a:ext cx="5993130" cy="5670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469" y="186690"/>
            <a:ext cx="4015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4880" algn="l"/>
              </a:tabLst>
            </a:pP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Crypto-système	de</a:t>
            </a:r>
            <a:r>
              <a:rPr sz="2400" i="0" u="none" spc="-3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vigenère</a:t>
            </a:r>
            <a:r>
              <a:rPr sz="2400" i="0" u="none" spc="-3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dirty="0">
                <a:solidFill>
                  <a:srgbClr val="D50092"/>
                </a:solidFill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09803" y="824003"/>
            <a:ext cx="4448810" cy="4676775"/>
            <a:chOff x="1509803" y="824003"/>
            <a:chExt cx="4448810" cy="4676775"/>
          </a:xfrm>
        </p:grpSpPr>
        <p:sp>
          <p:nvSpPr>
            <p:cNvPr id="8" name="object 8"/>
            <p:cNvSpPr/>
            <p:nvPr/>
          </p:nvSpPr>
          <p:spPr>
            <a:xfrm>
              <a:off x="1523999" y="838199"/>
              <a:ext cx="3962400" cy="4406900"/>
            </a:xfrm>
            <a:custGeom>
              <a:avLst/>
              <a:gdLst/>
              <a:ahLst/>
              <a:cxnLst/>
              <a:rect l="l" t="t" r="r" b="b"/>
              <a:pathLst>
                <a:path w="3962400" h="4406900">
                  <a:moveTo>
                    <a:pt x="3848100" y="4191000"/>
                  </a:moveTo>
                  <a:lnTo>
                    <a:pt x="3893284" y="4199294"/>
                  </a:lnTo>
                  <a:lnTo>
                    <a:pt x="3929538" y="4222115"/>
                  </a:lnTo>
                  <a:lnTo>
                    <a:pt x="3953648" y="4256365"/>
                  </a:lnTo>
                  <a:lnTo>
                    <a:pt x="3962400" y="4298950"/>
                  </a:lnTo>
                  <a:lnTo>
                    <a:pt x="3953648" y="4341534"/>
                  </a:lnTo>
                  <a:lnTo>
                    <a:pt x="3929538" y="4375785"/>
                  </a:lnTo>
                  <a:lnTo>
                    <a:pt x="3893284" y="4398605"/>
                  </a:lnTo>
                  <a:lnTo>
                    <a:pt x="3848100" y="4406900"/>
                  </a:lnTo>
                  <a:lnTo>
                    <a:pt x="3802915" y="4398605"/>
                  </a:lnTo>
                  <a:lnTo>
                    <a:pt x="3766661" y="4375785"/>
                  </a:lnTo>
                  <a:lnTo>
                    <a:pt x="3742551" y="4341534"/>
                  </a:lnTo>
                  <a:lnTo>
                    <a:pt x="3733800" y="4298950"/>
                  </a:lnTo>
                  <a:lnTo>
                    <a:pt x="3742551" y="4256365"/>
                  </a:lnTo>
                  <a:lnTo>
                    <a:pt x="3766661" y="4222115"/>
                  </a:lnTo>
                  <a:lnTo>
                    <a:pt x="3802915" y="4199294"/>
                  </a:lnTo>
                  <a:lnTo>
                    <a:pt x="3848100" y="4191000"/>
                  </a:lnTo>
                  <a:close/>
                </a:path>
                <a:path w="3962400" h="4406900">
                  <a:moveTo>
                    <a:pt x="3848100" y="0"/>
                  </a:moveTo>
                  <a:lnTo>
                    <a:pt x="3893284" y="8294"/>
                  </a:lnTo>
                  <a:lnTo>
                    <a:pt x="3929538" y="31114"/>
                  </a:lnTo>
                  <a:lnTo>
                    <a:pt x="3953648" y="65365"/>
                  </a:lnTo>
                  <a:lnTo>
                    <a:pt x="3962400" y="107950"/>
                  </a:lnTo>
                  <a:lnTo>
                    <a:pt x="3953648" y="150534"/>
                  </a:lnTo>
                  <a:lnTo>
                    <a:pt x="3929538" y="184784"/>
                  </a:lnTo>
                  <a:lnTo>
                    <a:pt x="3893284" y="207605"/>
                  </a:lnTo>
                  <a:lnTo>
                    <a:pt x="3848100" y="215900"/>
                  </a:lnTo>
                  <a:lnTo>
                    <a:pt x="3802915" y="207605"/>
                  </a:lnTo>
                  <a:lnTo>
                    <a:pt x="3766661" y="184785"/>
                  </a:lnTo>
                  <a:lnTo>
                    <a:pt x="3742551" y="150534"/>
                  </a:lnTo>
                  <a:lnTo>
                    <a:pt x="3733800" y="107950"/>
                  </a:lnTo>
                  <a:lnTo>
                    <a:pt x="3742551" y="65365"/>
                  </a:lnTo>
                  <a:lnTo>
                    <a:pt x="3766661" y="31115"/>
                  </a:lnTo>
                  <a:lnTo>
                    <a:pt x="3802915" y="8294"/>
                  </a:lnTo>
                  <a:lnTo>
                    <a:pt x="3848100" y="0"/>
                  </a:lnTo>
                  <a:close/>
                </a:path>
                <a:path w="3962400" h="4406900">
                  <a:moveTo>
                    <a:pt x="113030" y="4191000"/>
                  </a:moveTo>
                  <a:lnTo>
                    <a:pt x="158948" y="4199294"/>
                  </a:lnTo>
                  <a:lnTo>
                    <a:pt x="195580" y="4222115"/>
                  </a:lnTo>
                  <a:lnTo>
                    <a:pt x="219829" y="4256365"/>
                  </a:lnTo>
                  <a:lnTo>
                    <a:pt x="228600" y="4298950"/>
                  </a:lnTo>
                  <a:lnTo>
                    <a:pt x="219829" y="4341534"/>
                  </a:lnTo>
                  <a:lnTo>
                    <a:pt x="195579" y="4375785"/>
                  </a:lnTo>
                  <a:lnTo>
                    <a:pt x="158948" y="4398605"/>
                  </a:lnTo>
                  <a:lnTo>
                    <a:pt x="113030" y="4406900"/>
                  </a:lnTo>
                  <a:lnTo>
                    <a:pt x="68044" y="4398605"/>
                  </a:lnTo>
                  <a:lnTo>
                    <a:pt x="32226" y="4375785"/>
                  </a:lnTo>
                  <a:lnTo>
                    <a:pt x="8552" y="4341534"/>
                  </a:lnTo>
                  <a:lnTo>
                    <a:pt x="0" y="4298950"/>
                  </a:lnTo>
                  <a:lnTo>
                    <a:pt x="8552" y="4256365"/>
                  </a:lnTo>
                  <a:lnTo>
                    <a:pt x="32226" y="4222115"/>
                  </a:lnTo>
                  <a:lnTo>
                    <a:pt x="68044" y="4199294"/>
                  </a:lnTo>
                  <a:lnTo>
                    <a:pt x="113030" y="4191000"/>
                  </a:lnTo>
                  <a:close/>
                </a:path>
              </a:pathLst>
            </a:custGeom>
            <a:ln w="28393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599" y="5257800"/>
              <a:ext cx="3439160" cy="228600"/>
            </a:xfrm>
            <a:custGeom>
              <a:avLst/>
              <a:gdLst/>
              <a:ahLst/>
              <a:cxnLst/>
              <a:rect l="l" t="t" r="r" b="b"/>
              <a:pathLst>
                <a:path w="3439160" h="228600">
                  <a:moveTo>
                    <a:pt x="0" y="0"/>
                  </a:moveTo>
                  <a:lnTo>
                    <a:pt x="51757" y="9522"/>
                  </a:lnTo>
                  <a:lnTo>
                    <a:pt x="103521" y="19030"/>
                  </a:lnTo>
                  <a:lnTo>
                    <a:pt x="155286" y="28508"/>
                  </a:lnTo>
                  <a:lnTo>
                    <a:pt x="207046" y="37943"/>
                  </a:lnTo>
                  <a:lnTo>
                    <a:pt x="258797" y="47318"/>
                  </a:lnTo>
                  <a:lnTo>
                    <a:pt x="310532" y="56620"/>
                  </a:lnTo>
                  <a:lnTo>
                    <a:pt x="362247" y="65834"/>
                  </a:lnTo>
                  <a:lnTo>
                    <a:pt x="413936" y="74945"/>
                  </a:lnTo>
                  <a:lnTo>
                    <a:pt x="465593" y="83939"/>
                  </a:lnTo>
                  <a:lnTo>
                    <a:pt x="517214" y="92800"/>
                  </a:lnTo>
                  <a:lnTo>
                    <a:pt x="568793" y="101514"/>
                  </a:lnTo>
                  <a:lnTo>
                    <a:pt x="620324" y="110066"/>
                  </a:lnTo>
                  <a:lnTo>
                    <a:pt x="671802" y="118442"/>
                  </a:lnTo>
                  <a:lnTo>
                    <a:pt x="723222" y="126627"/>
                  </a:lnTo>
                  <a:lnTo>
                    <a:pt x="774578" y="134606"/>
                  </a:lnTo>
                  <a:lnTo>
                    <a:pt x="825865" y="142365"/>
                  </a:lnTo>
                  <a:lnTo>
                    <a:pt x="877078" y="149888"/>
                  </a:lnTo>
                  <a:lnTo>
                    <a:pt x="928211" y="157162"/>
                  </a:lnTo>
                  <a:lnTo>
                    <a:pt x="979258" y="164171"/>
                  </a:lnTo>
                  <a:lnTo>
                    <a:pt x="1030215" y="170901"/>
                  </a:lnTo>
                  <a:lnTo>
                    <a:pt x="1081076" y="177336"/>
                  </a:lnTo>
                  <a:lnTo>
                    <a:pt x="1131835" y="183464"/>
                  </a:lnTo>
                  <a:lnTo>
                    <a:pt x="1182488" y="189267"/>
                  </a:lnTo>
                  <a:lnTo>
                    <a:pt x="1233028" y="194733"/>
                  </a:lnTo>
                  <a:lnTo>
                    <a:pt x="1283451" y="199846"/>
                  </a:lnTo>
                  <a:lnTo>
                    <a:pt x="1333751" y="204591"/>
                  </a:lnTo>
                  <a:lnTo>
                    <a:pt x="1383922" y="208954"/>
                  </a:lnTo>
                  <a:lnTo>
                    <a:pt x="1433960" y="212920"/>
                  </a:lnTo>
                  <a:lnTo>
                    <a:pt x="1483859" y="216475"/>
                  </a:lnTo>
                  <a:lnTo>
                    <a:pt x="1533613" y="219604"/>
                  </a:lnTo>
                  <a:lnTo>
                    <a:pt x="1583217" y="222291"/>
                  </a:lnTo>
                  <a:lnTo>
                    <a:pt x="1632666" y="224523"/>
                  </a:lnTo>
                  <a:lnTo>
                    <a:pt x="1681954" y="226284"/>
                  </a:lnTo>
                  <a:lnTo>
                    <a:pt x="1731075" y="227561"/>
                  </a:lnTo>
                  <a:lnTo>
                    <a:pt x="1780026" y="228337"/>
                  </a:lnTo>
                  <a:lnTo>
                    <a:pt x="1828800" y="228600"/>
                  </a:lnTo>
                  <a:lnTo>
                    <a:pt x="1883330" y="228294"/>
                  </a:lnTo>
                  <a:lnTo>
                    <a:pt x="1937395" y="227389"/>
                  </a:lnTo>
                  <a:lnTo>
                    <a:pt x="1991016" y="225903"/>
                  </a:lnTo>
                  <a:lnTo>
                    <a:pt x="2044211" y="223854"/>
                  </a:lnTo>
                  <a:lnTo>
                    <a:pt x="2096999" y="221262"/>
                  </a:lnTo>
                  <a:lnTo>
                    <a:pt x="2149400" y="218143"/>
                  </a:lnTo>
                  <a:lnTo>
                    <a:pt x="2201434" y="214518"/>
                  </a:lnTo>
                  <a:lnTo>
                    <a:pt x="2253118" y="210403"/>
                  </a:lnTo>
                  <a:lnTo>
                    <a:pt x="2304474" y="205817"/>
                  </a:lnTo>
                  <a:lnTo>
                    <a:pt x="2355519" y="200779"/>
                  </a:lnTo>
                  <a:lnTo>
                    <a:pt x="2406274" y="195308"/>
                  </a:lnTo>
                  <a:lnTo>
                    <a:pt x="2456757" y="189420"/>
                  </a:lnTo>
                  <a:lnTo>
                    <a:pt x="2506989" y="183136"/>
                  </a:lnTo>
                  <a:lnTo>
                    <a:pt x="2556987" y="176473"/>
                  </a:lnTo>
                  <a:lnTo>
                    <a:pt x="2606772" y="169449"/>
                  </a:lnTo>
                  <a:lnTo>
                    <a:pt x="2656363" y="162083"/>
                  </a:lnTo>
                  <a:lnTo>
                    <a:pt x="2705779" y="154394"/>
                  </a:lnTo>
                  <a:lnTo>
                    <a:pt x="2755040" y="146399"/>
                  </a:lnTo>
                  <a:lnTo>
                    <a:pt x="2804164" y="138117"/>
                  </a:lnTo>
                  <a:lnTo>
                    <a:pt x="2853171" y="129567"/>
                  </a:lnTo>
                  <a:lnTo>
                    <a:pt x="2902081" y="120766"/>
                  </a:lnTo>
                  <a:lnTo>
                    <a:pt x="2950912" y="111734"/>
                  </a:lnTo>
                  <a:lnTo>
                    <a:pt x="2999684" y="102488"/>
                  </a:lnTo>
                  <a:lnTo>
                    <a:pt x="3048416" y="93047"/>
                  </a:lnTo>
                  <a:lnTo>
                    <a:pt x="3097128" y="83429"/>
                  </a:lnTo>
                  <a:lnTo>
                    <a:pt x="3145839" y="73653"/>
                  </a:lnTo>
                  <a:lnTo>
                    <a:pt x="3194568" y="63737"/>
                  </a:lnTo>
                  <a:lnTo>
                    <a:pt x="3243334" y="53699"/>
                  </a:lnTo>
                  <a:lnTo>
                    <a:pt x="3292157" y="43558"/>
                  </a:lnTo>
                  <a:lnTo>
                    <a:pt x="3341056" y="33332"/>
                  </a:lnTo>
                  <a:lnTo>
                    <a:pt x="3390050" y="23040"/>
                  </a:lnTo>
                  <a:lnTo>
                    <a:pt x="3439160" y="12700"/>
                  </a:lnTo>
                </a:path>
              </a:pathLst>
            </a:custGeom>
            <a:ln w="2794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65089" y="5233670"/>
              <a:ext cx="92710" cy="82550"/>
            </a:xfrm>
            <a:custGeom>
              <a:avLst/>
              <a:gdLst/>
              <a:ahLst/>
              <a:cxnLst/>
              <a:rect l="l" t="t" r="r" b="b"/>
              <a:pathLst>
                <a:path w="92710" h="82550">
                  <a:moveTo>
                    <a:pt x="0" y="0"/>
                  </a:moveTo>
                  <a:lnTo>
                    <a:pt x="17780" y="82549"/>
                  </a:lnTo>
                  <a:lnTo>
                    <a:pt x="92710" y="24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35600" y="1142999"/>
              <a:ext cx="508634" cy="3822700"/>
            </a:xfrm>
            <a:custGeom>
              <a:avLst/>
              <a:gdLst/>
              <a:ahLst/>
              <a:cxnLst/>
              <a:rect l="l" t="t" r="r" b="b"/>
              <a:pathLst>
                <a:path w="508635" h="3822700">
                  <a:moveTo>
                    <a:pt x="49529" y="0"/>
                  </a:moveTo>
                  <a:lnTo>
                    <a:pt x="66808" y="48786"/>
                  </a:lnTo>
                  <a:lnTo>
                    <a:pt x="84061" y="97570"/>
                  </a:lnTo>
                  <a:lnTo>
                    <a:pt x="101266" y="146352"/>
                  </a:lnTo>
                  <a:lnTo>
                    <a:pt x="118402" y="195128"/>
                  </a:lnTo>
                  <a:lnTo>
                    <a:pt x="135448" y="243898"/>
                  </a:lnTo>
                  <a:lnTo>
                    <a:pt x="152382" y="292659"/>
                  </a:lnTo>
                  <a:lnTo>
                    <a:pt x="169183" y="341411"/>
                  </a:lnTo>
                  <a:lnTo>
                    <a:pt x="185829" y="390151"/>
                  </a:lnTo>
                  <a:lnTo>
                    <a:pt x="202299" y="438877"/>
                  </a:lnTo>
                  <a:lnTo>
                    <a:pt x="218572" y="487589"/>
                  </a:lnTo>
                  <a:lnTo>
                    <a:pt x="234625" y="536284"/>
                  </a:lnTo>
                  <a:lnTo>
                    <a:pt x="250439" y="584961"/>
                  </a:lnTo>
                  <a:lnTo>
                    <a:pt x="265990" y="633618"/>
                  </a:lnTo>
                  <a:lnTo>
                    <a:pt x="281257" y="682253"/>
                  </a:lnTo>
                  <a:lnTo>
                    <a:pt x="296220" y="730865"/>
                  </a:lnTo>
                  <a:lnTo>
                    <a:pt x="310857" y="779453"/>
                  </a:lnTo>
                  <a:lnTo>
                    <a:pt x="325146" y="828013"/>
                  </a:lnTo>
                  <a:lnTo>
                    <a:pt x="339066" y="876546"/>
                  </a:lnTo>
                  <a:lnTo>
                    <a:pt x="352595" y="925049"/>
                  </a:lnTo>
                  <a:lnTo>
                    <a:pt x="365712" y="973520"/>
                  </a:lnTo>
                  <a:lnTo>
                    <a:pt x="378396" y="1021958"/>
                  </a:lnTo>
                  <a:lnTo>
                    <a:pt x="390624" y="1070361"/>
                  </a:lnTo>
                  <a:lnTo>
                    <a:pt x="402377" y="1118728"/>
                  </a:lnTo>
                  <a:lnTo>
                    <a:pt x="413631" y="1167057"/>
                  </a:lnTo>
                  <a:lnTo>
                    <a:pt x="424366" y="1215345"/>
                  </a:lnTo>
                  <a:lnTo>
                    <a:pt x="434560" y="1263593"/>
                  </a:lnTo>
                  <a:lnTo>
                    <a:pt x="444193" y="1311797"/>
                  </a:lnTo>
                  <a:lnTo>
                    <a:pt x="453241" y="1359956"/>
                  </a:lnTo>
                  <a:lnTo>
                    <a:pt x="461684" y="1408069"/>
                  </a:lnTo>
                  <a:lnTo>
                    <a:pt x="469501" y="1456134"/>
                  </a:lnTo>
                  <a:lnTo>
                    <a:pt x="476670" y="1504149"/>
                  </a:lnTo>
                  <a:lnTo>
                    <a:pt x="483169" y="1552113"/>
                  </a:lnTo>
                  <a:lnTo>
                    <a:pt x="488978" y="1600024"/>
                  </a:lnTo>
                  <a:lnTo>
                    <a:pt x="494074" y="1647880"/>
                  </a:lnTo>
                  <a:lnTo>
                    <a:pt x="498436" y="1695679"/>
                  </a:lnTo>
                  <a:lnTo>
                    <a:pt x="502043" y="1743421"/>
                  </a:lnTo>
                  <a:lnTo>
                    <a:pt x="504874" y="1791102"/>
                  </a:lnTo>
                  <a:lnTo>
                    <a:pt x="506906" y="1838723"/>
                  </a:lnTo>
                  <a:lnTo>
                    <a:pt x="508119" y="1886280"/>
                  </a:lnTo>
                  <a:lnTo>
                    <a:pt x="508490" y="1933773"/>
                  </a:lnTo>
                  <a:lnTo>
                    <a:pt x="508000" y="1981200"/>
                  </a:lnTo>
                  <a:lnTo>
                    <a:pt x="506521" y="2032209"/>
                  </a:lnTo>
                  <a:lnTo>
                    <a:pt x="504106" y="2082973"/>
                  </a:lnTo>
                  <a:lnTo>
                    <a:pt x="500780" y="2133502"/>
                  </a:lnTo>
                  <a:lnTo>
                    <a:pt x="496566" y="2183805"/>
                  </a:lnTo>
                  <a:lnTo>
                    <a:pt x="491490" y="2233890"/>
                  </a:lnTo>
                  <a:lnTo>
                    <a:pt x="485576" y="2283765"/>
                  </a:lnTo>
                  <a:lnTo>
                    <a:pt x="478848" y="2333441"/>
                  </a:lnTo>
                  <a:lnTo>
                    <a:pt x="471331" y="2382926"/>
                  </a:lnTo>
                  <a:lnTo>
                    <a:pt x="463049" y="2432229"/>
                  </a:lnTo>
                  <a:lnTo>
                    <a:pt x="454026" y="2481358"/>
                  </a:lnTo>
                  <a:lnTo>
                    <a:pt x="444287" y="2530323"/>
                  </a:lnTo>
                  <a:lnTo>
                    <a:pt x="433857" y="2579132"/>
                  </a:lnTo>
                  <a:lnTo>
                    <a:pt x="422760" y="2627795"/>
                  </a:lnTo>
                  <a:lnTo>
                    <a:pt x="411020" y="2676320"/>
                  </a:lnTo>
                  <a:lnTo>
                    <a:pt x="398661" y="2724716"/>
                  </a:lnTo>
                  <a:lnTo>
                    <a:pt x="385709" y="2772992"/>
                  </a:lnTo>
                  <a:lnTo>
                    <a:pt x="372188" y="2821157"/>
                  </a:lnTo>
                  <a:lnTo>
                    <a:pt x="358121" y="2869220"/>
                  </a:lnTo>
                  <a:lnTo>
                    <a:pt x="343535" y="2917189"/>
                  </a:lnTo>
                  <a:lnTo>
                    <a:pt x="328452" y="2965075"/>
                  </a:lnTo>
                  <a:lnTo>
                    <a:pt x="312897" y="3012884"/>
                  </a:lnTo>
                  <a:lnTo>
                    <a:pt x="296895" y="3060627"/>
                  </a:lnTo>
                  <a:lnTo>
                    <a:pt x="280471" y="3108312"/>
                  </a:lnTo>
                  <a:lnTo>
                    <a:pt x="263648" y="3155948"/>
                  </a:lnTo>
                  <a:lnTo>
                    <a:pt x="246452" y="3203544"/>
                  </a:lnTo>
                  <a:lnTo>
                    <a:pt x="228906" y="3251110"/>
                  </a:lnTo>
                  <a:lnTo>
                    <a:pt x="211035" y="3298652"/>
                  </a:lnTo>
                  <a:lnTo>
                    <a:pt x="192864" y="3346182"/>
                  </a:lnTo>
                  <a:lnTo>
                    <a:pt x="174417" y="3393707"/>
                  </a:lnTo>
                  <a:lnTo>
                    <a:pt x="155718" y="3441237"/>
                  </a:lnTo>
                  <a:lnTo>
                    <a:pt x="136791" y="3488779"/>
                  </a:lnTo>
                  <a:lnTo>
                    <a:pt x="117662" y="3536345"/>
                  </a:lnTo>
                  <a:lnTo>
                    <a:pt x="98355" y="3583941"/>
                  </a:lnTo>
                  <a:lnTo>
                    <a:pt x="78894" y="3631577"/>
                  </a:lnTo>
                  <a:lnTo>
                    <a:pt x="59303" y="3679262"/>
                  </a:lnTo>
                  <a:lnTo>
                    <a:pt x="39608" y="3727005"/>
                  </a:lnTo>
                  <a:lnTo>
                    <a:pt x="19832" y="3774814"/>
                  </a:lnTo>
                  <a:lnTo>
                    <a:pt x="0" y="3822700"/>
                  </a:lnTo>
                </a:path>
              </a:pathLst>
            </a:custGeom>
            <a:ln w="2794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02580" y="4933950"/>
              <a:ext cx="78740" cy="95250"/>
            </a:xfrm>
            <a:custGeom>
              <a:avLst/>
              <a:gdLst/>
              <a:ahLst/>
              <a:cxnLst/>
              <a:rect l="l" t="t" r="r" b="b"/>
              <a:pathLst>
                <a:path w="78739" h="95250">
                  <a:moveTo>
                    <a:pt x="0" y="0"/>
                  </a:moveTo>
                  <a:lnTo>
                    <a:pt x="7620" y="95250"/>
                  </a:lnTo>
                  <a:lnTo>
                    <a:pt x="78740" y="3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8330"/>
            <a:ext cx="8782050" cy="5900420"/>
            <a:chOff x="0" y="608330"/>
            <a:chExt cx="8782050" cy="5900420"/>
          </a:xfrm>
        </p:grpSpPr>
        <p:sp>
          <p:nvSpPr>
            <p:cNvPr id="3" name="object 3"/>
            <p:cNvSpPr/>
            <p:nvPr/>
          </p:nvSpPr>
          <p:spPr>
            <a:xfrm>
              <a:off x="228600" y="762000"/>
              <a:ext cx="8534400" cy="1270"/>
            </a:xfrm>
            <a:custGeom>
              <a:avLst/>
              <a:gdLst/>
              <a:ahLst/>
              <a:cxnLst/>
              <a:rect l="l" t="t" r="r" b="b"/>
              <a:pathLst>
                <a:path w="8534400" h="1270">
                  <a:moveTo>
                    <a:pt x="0" y="0"/>
                  </a:moveTo>
                  <a:lnTo>
                    <a:pt x="8534400" y="1270"/>
                  </a:lnTo>
                </a:path>
              </a:pathLst>
            </a:custGeom>
            <a:ln w="3809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08330"/>
              <a:ext cx="8001000" cy="111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838200"/>
              <a:ext cx="5993130" cy="5670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469" y="186690"/>
            <a:ext cx="4015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4880" algn="l"/>
              </a:tabLst>
            </a:pP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Crypto-système	de</a:t>
            </a:r>
            <a:r>
              <a:rPr sz="2400" i="0" u="none" spc="-3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vigenère</a:t>
            </a:r>
            <a:r>
              <a:rPr sz="2400" i="0" u="none" spc="-3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dirty="0">
                <a:solidFill>
                  <a:srgbClr val="D50092"/>
                </a:solidFill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84403" y="824003"/>
            <a:ext cx="2119630" cy="3609975"/>
            <a:chOff x="1484403" y="824003"/>
            <a:chExt cx="2119630" cy="3609975"/>
          </a:xfrm>
        </p:grpSpPr>
        <p:sp>
          <p:nvSpPr>
            <p:cNvPr id="8" name="object 8"/>
            <p:cNvSpPr/>
            <p:nvPr/>
          </p:nvSpPr>
          <p:spPr>
            <a:xfrm>
              <a:off x="1498599" y="838199"/>
              <a:ext cx="1422400" cy="3403600"/>
            </a:xfrm>
            <a:custGeom>
              <a:avLst/>
              <a:gdLst/>
              <a:ahLst/>
              <a:cxnLst/>
              <a:rect l="l" t="t" r="r" b="b"/>
              <a:pathLst>
                <a:path w="1422400" h="3403600">
                  <a:moveTo>
                    <a:pt x="1308100" y="3187700"/>
                  </a:moveTo>
                  <a:lnTo>
                    <a:pt x="1353284" y="3195994"/>
                  </a:lnTo>
                  <a:lnTo>
                    <a:pt x="1389538" y="3218815"/>
                  </a:lnTo>
                  <a:lnTo>
                    <a:pt x="1413648" y="3253065"/>
                  </a:lnTo>
                  <a:lnTo>
                    <a:pt x="1422400" y="3295650"/>
                  </a:lnTo>
                  <a:lnTo>
                    <a:pt x="1413648" y="3338234"/>
                  </a:lnTo>
                  <a:lnTo>
                    <a:pt x="1389538" y="3372485"/>
                  </a:lnTo>
                  <a:lnTo>
                    <a:pt x="1353284" y="3395305"/>
                  </a:lnTo>
                  <a:lnTo>
                    <a:pt x="1308100" y="3403600"/>
                  </a:lnTo>
                  <a:lnTo>
                    <a:pt x="1262915" y="3395305"/>
                  </a:lnTo>
                  <a:lnTo>
                    <a:pt x="1226661" y="3372485"/>
                  </a:lnTo>
                  <a:lnTo>
                    <a:pt x="1202551" y="3338234"/>
                  </a:lnTo>
                  <a:lnTo>
                    <a:pt x="1193800" y="3295650"/>
                  </a:lnTo>
                  <a:lnTo>
                    <a:pt x="1202551" y="3253065"/>
                  </a:lnTo>
                  <a:lnTo>
                    <a:pt x="1226661" y="3218815"/>
                  </a:lnTo>
                  <a:lnTo>
                    <a:pt x="1262915" y="3195994"/>
                  </a:lnTo>
                  <a:lnTo>
                    <a:pt x="1308100" y="3187700"/>
                  </a:lnTo>
                  <a:close/>
                </a:path>
                <a:path w="1422400" h="3403600">
                  <a:moveTo>
                    <a:pt x="1281430" y="0"/>
                  </a:moveTo>
                  <a:lnTo>
                    <a:pt x="1327348" y="8294"/>
                  </a:lnTo>
                  <a:lnTo>
                    <a:pt x="1363980" y="31114"/>
                  </a:lnTo>
                  <a:lnTo>
                    <a:pt x="1388229" y="65365"/>
                  </a:lnTo>
                  <a:lnTo>
                    <a:pt x="1397000" y="107950"/>
                  </a:lnTo>
                  <a:lnTo>
                    <a:pt x="1388229" y="150534"/>
                  </a:lnTo>
                  <a:lnTo>
                    <a:pt x="1363979" y="184784"/>
                  </a:lnTo>
                  <a:lnTo>
                    <a:pt x="1327348" y="207605"/>
                  </a:lnTo>
                  <a:lnTo>
                    <a:pt x="1281430" y="215900"/>
                  </a:lnTo>
                  <a:lnTo>
                    <a:pt x="1236444" y="207605"/>
                  </a:lnTo>
                  <a:lnTo>
                    <a:pt x="1200626" y="184785"/>
                  </a:lnTo>
                  <a:lnTo>
                    <a:pt x="1176952" y="150534"/>
                  </a:lnTo>
                  <a:lnTo>
                    <a:pt x="1168400" y="107950"/>
                  </a:lnTo>
                  <a:lnTo>
                    <a:pt x="1176952" y="65365"/>
                  </a:lnTo>
                  <a:lnTo>
                    <a:pt x="1200626" y="31115"/>
                  </a:lnTo>
                  <a:lnTo>
                    <a:pt x="1236444" y="8294"/>
                  </a:lnTo>
                  <a:lnTo>
                    <a:pt x="1281430" y="0"/>
                  </a:lnTo>
                  <a:close/>
                </a:path>
                <a:path w="1422400" h="3403600">
                  <a:moveTo>
                    <a:pt x="114300" y="3175000"/>
                  </a:moveTo>
                  <a:lnTo>
                    <a:pt x="159484" y="3183294"/>
                  </a:lnTo>
                  <a:lnTo>
                    <a:pt x="195738" y="3206115"/>
                  </a:lnTo>
                  <a:lnTo>
                    <a:pt x="219848" y="3240365"/>
                  </a:lnTo>
                  <a:lnTo>
                    <a:pt x="228600" y="3282950"/>
                  </a:lnTo>
                  <a:lnTo>
                    <a:pt x="219848" y="3325534"/>
                  </a:lnTo>
                  <a:lnTo>
                    <a:pt x="195738" y="3359785"/>
                  </a:lnTo>
                  <a:lnTo>
                    <a:pt x="159484" y="3382605"/>
                  </a:lnTo>
                  <a:lnTo>
                    <a:pt x="114300" y="3390900"/>
                  </a:lnTo>
                  <a:lnTo>
                    <a:pt x="69115" y="3382605"/>
                  </a:lnTo>
                  <a:lnTo>
                    <a:pt x="32861" y="3359785"/>
                  </a:lnTo>
                  <a:lnTo>
                    <a:pt x="8751" y="3325534"/>
                  </a:lnTo>
                  <a:lnTo>
                    <a:pt x="0" y="3282950"/>
                  </a:lnTo>
                  <a:lnTo>
                    <a:pt x="8751" y="3240365"/>
                  </a:lnTo>
                  <a:lnTo>
                    <a:pt x="32861" y="3206115"/>
                  </a:lnTo>
                  <a:lnTo>
                    <a:pt x="69115" y="3183294"/>
                  </a:lnTo>
                  <a:lnTo>
                    <a:pt x="114300" y="3175000"/>
                  </a:lnTo>
                  <a:close/>
                </a:path>
              </a:pathLst>
            </a:custGeom>
            <a:ln w="28393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2599" y="4191000"/>
              <a:ext cx="935990" cy="228600"/>
            </a:xfrm>
            <a:custGeom>
              <a:avLst/>
              <a:gdLst/>
              <a:ahLst/>
              <a:cxnLst/>
              <a:rect l="l" t="t" r="r" b="b"/>
              <a:pathLst>
                <a:path w="935989" h="228600">
                  <a:moveTo>
                    <a:pt x="0" y="0"/>
                  </a:moveTo>
                  <a:lnTo>
                    <a:pt x="43834" y="28508"/>
                  </a:lnTo>
                  <a:lnTo>
                    <a:pt x="87677" y="56620"/>
                  </a:lnTo>
                  <a:lnTo>
                    <a:pt x="131484" y="83939"/>
                  </a:lnTo>
                  <a:lnTo>
                    <a:pt x="175212" y="110066"/>
                  </a:lnTo>
                  <a:lnTo>
                    <a:pt x="218817" y="134606"/>
                  </a:lnTo>
                  <a:lnTo>
                    <a:pt x="262255" y="157162"/>
                  </a:lnTo>
                  <a:lnTo>
                    <a:pt x="305480" y="177336"/>
                  </a:lnTo>
                  <a:lnTo>
                    <a:pt x="348450" y="194733"/>
                  </a:lnTo>
                  <a:lnTo>
                    <a:pt x="391120" y="208954"/>
                  </a:lnTo>
                  <a:lnTo>
                    <a:pt x="433446" y="219604"/>
                  </a:lnTo>
                  <a:lnTo>
                    <a:pt x="475384" y="226284"/>
                  </a:lnTo>
                  <a:lnTo>
                    <a:pt x="516889" y="228600"/>
                  </a:lnTo>
                  <a:lnTo>
                    <a:pt x="570271" y="225415"/>
                  </a:lnTo>
                  <a:lnTo>
                    <a:pt x="620705" y="216293"/>
                  </a:lnTo>
                  <a:lnTo>
                    <a:pt x="668725" y="201882"/>
                  </a:lnTo>
                  <a:lnTo>
                    <a:pt x="714863" y="182831"/>
                  </a:lnTo>
                  <a:lnTo>
                    <a:pt x="759653" y="159786"/>
                  </a:lnTo>
                  <a:lnTo>
                    <a:pt x="803627" y="133397"/>
                  </a:lnTo>
                  <a:lnTo>
                    <a:pt x="847319" y="104310"/>
                  </a:lnTo>
                  <a:lnTo>
                    <a:pt x="891263" y="73175"/>
                  </a:lnTo>
                  <a:lnTo>
                    <a:pt x="935989" y="40639"/>
                  </a:lnTo>
                </a:path>
              </a:pathLst>
            </a:custGeom>
            <a:ln w="2794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49219" y="4191000"/>
              <a:ext cx="93980" cy="85090"/>
            </a:xfrm>
            <a:custGeom>
              <a:avLst/>
              <a:gdLst/>
              <a:ahLst/>
              <a:cxnLst/>
              <a:rect l="l" t="t" r="r" b="b"/>
              <a:pathLst>
                <a:path w="93980" h="85089">
                  <a:moveTo>
                    <a:pt x="93980" y="0"/>
                  </a:moveTo>
                  <a:lnTo>
                    <a:pt x="0" y="16510"/>
                  </a:lnTo>
                  <a:lnTo>
                    <a:pt x="50800" y="85089"/>
                  </a:lnTo>
                  <a:lnTo>
                    <a:pt x="9398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74009" y="1092199"/>
              <a:ext cx="716280" cy="2918460"/>
            </a:xfrm>
            <a:custGeom>
              <a:avLst/>
              <a:gdLst/>
              <a:ahLst/>
              <a:cxnLst/>
              <a:rect l="l" t="t" r="r" b="b"/>
              <a:pathLst>
                <a:path w="716279" h="2918460">
                  <a:moveTo>
                    <a:pt x="66039" y="0"/>
                  </a:moveTo>
                  <a:lnTo>
                    <a:pt x="95499" y="44938"/>
                  </a:lnTo>
                  <a:lnTo>
                    <a:pt x="124898" y="89880"/>
                  </a:lnTo>
                  <a:lnTo>
                    <a:pt x="154184" y="134825"/>
                  </a:lnTo>
                  <a:lnTo>
                    <a:pt x="183304" y="179768"/>
                  </a:lnTo>
                  <a:lnTo>
                    <a:pt x="212204" y="224707"/>
                  </a:lnTo>
                  <a:lnTo>
                    <a:pt x="240830" y="269641"/>
                  </a:lnTo>
                  <a:lnTo>
                    <a:pt x="269130" y="314566"/>
                  </a:lnTo>
                  <a:lnTo>
                    <a:pt x="297051" y="359480"/>
                  </a:lnTo>
                  <a:lnTo>
                    <a:pt x="324538" y="404381"/>
                  </a:lnTo>
                  <a:lnTo>
                    <a:pt x="351539" y="449265"/>
                  </a:lnTo>
                  <a:lnTo>
                    <a:pt x="378000" y="494131"/>
                  </a:lnTo>
                  <a:lnTo>
                    <a:pt x="403868" y="538975"/>
                  </a:lnTo>
                  <a:lnTo>
                    <a:pt x="429089" y="583796"/>
                  </a:lnTo>
                  <a:lnTo>
                    <a:pt x="453611" y="628591"/>
                  </a:lnTo>
                  <a:lnTo>
                    <a:pt x="477380" y="673357"/>
                  </a:lnTo>
                  <a:lnTo>
                    <a:pt x="500343" y="718092"/>
                  </a:lnTo>
                  <a:lnTo>
                    <a:pt x="522446" y="762793"/>
                  </a:lnTo>
                  <a:lnTo>
                    <a:pt x="543636" y="807458"/>
                  </a:lnTo>
                  <a:lnTo>
                    <a:pt x="563859" y="852084"/>
                  </a:lnTo>
                  <a:lnTo>
                    <a:pt x="583064" y="896669"/>
                  </a:lnTo>
                  <a:lnTo>
                    <a:pt x="601195" y="941210"/>
                  </a:lnTo>
                  <a:lnTo>
                    <a:pt x="618200" y="985705"/>
                  </a:lnTo>
                  <a:lnTo>
                    <a:pt x="634026" y="1030151"/>
                  </a:lnTo>
                  <a:lnTo>
                    <a:pt x="648618" y="1074545"/>
                  </a:lnTo>
                  <a:lnTo>
                    <a:pt x="661925" y="1118886"/>
                  </a:lnTo>
                  <a:lnTo>
                    <a:pt x="673892" y="1163170"/>
                  </a:lnTo>
                  <a:lnTo>
                    <a:pt x="684466" y="1207395"/>
                  </a:lnTo>
                  <a:lnTo>
                    <a:pt x="693594" y="1251559"/>
                  </a:lnTo>
                  <a:lnTo>
                    <a:pt x="701223" y="1295659"/>
                  </a:lnTo>
                  <a:lnTo>
                    <a:pt x="707299" y="1339692"/>
                  </a:lnTo>
                  <a:lnTo>
                    <a:pt x="711769" y="1383656"/>
                  </a:lnTo>
                  <a:lnTo>
                    <a:pt x="714580" y="1427549"/>
                  </a:lnTo>
                  <a:lnTo>
                    <a:pt x="715678" y="1471367"/>
                  </a:lnTo>
                  <a:lnTo>
                    <a:pt x="715010" y="1515110"/>
                  </a:lnTo>
                  <a:lnTo>
                    <a:pt x="712400" y="1561397"/>
                  </a:lnTo>
                  <a:lnTo>
                    <a:pt x="707942" y="1607400"/>
                  </a:lnTo>
                  <a:lnTo>
                    <a:pt x="701695" y="1653131"/>
                  </a:lnTo>
                  <a:lnTo>
                    <a:pt x="693715" y="1698602"/>
                  </a:lnTo>
                  <a:lnTo>
                    <a:pt x="684059" y="1743827"/>
                  </a:lnTo>
                  <a:lnTo>
                    <a:pt x="672786" y="1788818"/>
                  </a:lnTo>
                  <a:lnTo>
                    <a:pt x="659952" y="1833589"/>
                  </a:lnTo>
                  <a:lnTo>
                    <a:pt x="645616" y="1878151"/>
                  </a:lnTo>
                  <a:lnTo>
                    <a:pt x="629834" y="1922518"/>
                  </a:lnTo>
                  <a:lnTo>
                    <a:pt x="612664" y="1966702"/>
                  </a:lnTo>
                  <a:lnTo>
                    <a:pt x="594163" y="2010717"/>
                  </a:lnTo>
                  <a:lnTo>
                    <a:pt x="574389" y="2054574"/>
                  </a:lnTo>
                  <a:lnTo>
                    <a:pt x="553400" y="2098288"/>
                  </a:lnTo>
                  <a:lnTo>
                    <a:pt x="531252" y="2141870"/>
                  </a:lnTo>
                  <a:lnTo>
                    <a:pt x="508003" y="2185333"/>
                  </a:lnTo>
                  <a:lnTo>
                    <a:pt x="483711" y="2228691"/>
                  </a:lnTo>
                  <a:lnTo>
                    <a:pt x="458433" y="2271955"/>
                  </a:lnTo>
                  <a:lnTo>
                    <a:pt x="432226" y="2315140"/>
                  </a:lnTo>
                  <a:lnTo>
                    <a:pt x="405148" y="2358257"/>
                  </a:lnTo>
                  <a:lnTo>
                    <a:pt x="377256" y="2401319"/>
                  </a:lnTo>
                  <a:lnTo>
                    <a:pt x="348609" y="2444339"/>
                  </a:lnTo>
                  <a:lnTo>
                    <a:pt x="319262" y="2487331"/>
                  </a:lnTo>
                  <a:lnTo>
                    <a:pt x="289274" y="2530306"/>
                  </a:lnTo>
                  <a:lnTo>
                    <a:pt x="258702" y="2573277"/>
                  </a:lnTo>
                  <a:lnTo>
                    <a:pt x="227604" y="2616258"/>
                  </a:lnTo>
                  <a:lnTo>
                    <a:pt x="196037" y="2659261"/>
                  </a:lnTo>
                  <a:lnTo>
                    <a:pt x="164058" y="2702299"/>
                  </a:lnTo>
                  <a:lnTo>
                    <a:pt x="131725" y="2745385"/>
                  </a:lnTo>
                  <a:lnTo>
                    <a:pt x="99095" y="2788531"/>
                  </a:lnTo>
                  <a:lnTo>
                    <a:pt x="66226" y="2831750"/>
                  </a:lnTo>
                  <a:lnTo>
                    <a:pt x="33175" y="2875055"/>
                  </a:lnTo>
                  <a:lnTo>
                    <a:pt x="0" y="2918460"/>
                  </a:lnTo>
                </a:path>
              </a:pathLst>
            </a:custGeom>
            <a:ln w="2794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32100" y="3970019"/>
              <a:ext cx="85090" cy="93980"/>
            </a:xfrm>
            <a:custGeom>
              <a:avLst/>
              <a:gdLst/>
              <a:ahLst/>
              <a:cxnLst/>
              <a:rect l="l" t="t" r="r" b="b"/>
              <a:pathLst>
                <a:path w="85089" h="93979">
                  <a:moveTo>
                    <a:pt x="17780" y="0"/>
                  </a:moveTo>
                  <a:lnTo>
                    <a:pt x="0" y="93979"/>
                  </a:lnTo>
                  <a:lnTo>
                    <a:pt x="85089" y="52069"/>
                  </a:lnTo>
                  <a:lnTo>
                    <a:pt x="1778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69" y="72390"/>
            <a:ext cx="2615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u="none" spc="-5" dirty="0">
                <a:solidFill>
                  <a:srgbClr val="FF7F3F"/>
                </a:solidFill>
                <a:latin typeface="Times New Roman"/>
                <a:cs typeface="Times New Roman"/>
              </a:rPr>
              <a:t>Le</a:t>
            </a:r>
            <a:r>
              <a:rPr sz="2800" i="0" u="none" spc="-40" dirty="0">
                <a:solidFill>
                  <a:srgbClr val="FF7F3F"/>
                </a:solidFill>
                <a:latin typeface="Times New Roman"/>
                <a:cs typeface="Times New Roman"/>
              </a:rPr>
              <a:t> </a:t>
            </a:r>
            <a:r>
              <a:rPr sz="2800" i="0" u="none" spc="-5" dirty="0">
                <a:solidFill>
                  <a:srgbClr val="FF7F3F"/>
                </a:solidFill>
                <a:latin typeface="Times New Roman"/>
                <a:cs typeface="Times New Roman"/>
              </a:rPr>
              <a:t>chiffre</a:t>
            </a:r>
            <a:r>
              <a:rPr sz="2800" i="0" u="none" spc="-35" dirty="0">
                <a:solidFill>
                  <a:srgbClr val="FF7F3F"/>
                </a:solidFill>
                <a:latin typeface="Times New Roman"/>
                <a:cs typeface="Times New Roman"/>
              </a:rPr>
              <a:t> </a:t>
            </a:r>
            <a:r>
              <a:rPr sz="2800" i="0" u="none" spc="-5" dirty="0">
                <a:solidFill>
                  <a:srgbClr val="FF7F3F"/>
                </a:solidFill>
                <a:latin typeface="Times New Roman"/>
                <a:cs typeface="Times New Roman"/>
              </a:rPr>
              <a:t>de</a:t>
            </a:r>
            <a:r>
              <a:rPr sz="2800" i="0" u="none" spc="-35" dirty="0">
                <a:solidFill>
                  <a:srgbClr val="FF7F3F"/>
                </a:solidFill>
                <a:latin typeface="Times New Roman"/>
                <a:cs typeface="Times New Roman"/>
              </a:rPr>
              <a:t> </a:t>
            </a:r>
            <a:r>
              <a:rPr sz="2800" i="0" u="none" spc="-5" dirty="0">
                <a:solidFill>
                  <a:srgbClr val="FF7F3F"/>
                </a:solidFill>
                <a:latin typeface="Times New Roman"/>
                <a:cs typeface="Times New Roman"/>
              </a:rPr>
              <a:t>Hill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69" y="918209"/>
            <a:ext cx="93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410" indent="-346710">
              <a:lnSpc>
                <a:spcPct val="100000"/>
              </a:lnSpc>
              <a:spcBef>
                <a:spcPts val="100"/>
              </a:spcBef>
              <a:buClr>
                <a:srgbClr val="00CC99"/>
              </a:buClr>
              <a:buFont typeface="Wingdings"/>
              <a:buChar char=""/>
              <a:tabLst>
                <a:tab pos="359410" algn="l"/>
              </a:tabLst>
            </a:pPr>
            <a:r>
              <a:rPr sz="2400" spc="55" dirty="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sz="2400" spc="10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r>
              <a:rPr sz="2400" spc="-25" dirty="0">
                <a:solidFill>
                  <a:srgbClr val="FF0000"/>
                </a:solidFill>
                <a:latin typeface="Cambria"/>
                <a:cs typeface="Cambria"/>
              </a:rPr>
              <a:t>ée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020" y="1352550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020" y="1672589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990" y="1207769"/>
            <a:ext cx="802894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8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Ne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plus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lettres </a:t>
            </a:r>
            <a:r>
              <a:rPr sz="1800" dirty="0">
                <a:latin typeface="Times New Roman"/>
                <a:cs typeface="Times New Roman"/>
              </a:rPr>
              <a:t>par lettres,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mais </a:t>
            </a:r>
            <a:r>
              <a:rPr sz="1800" dirty="0">
                <a:latin typeface="Times New Roman"/>
                <a:cs typeface="Times New Roman"/>
              </a:rPr>
              <a:t>de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simultanément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groupes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 de</a:t>
            </a: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lettres</a:t>
            </a:r>
            <a:r>
              <a:rPr sz="1800" dirty="0">
                <a:latin typeface="Times New Roman"/>
                <a:cs typeface="Times New Roman"/>
              </a:rPr>
              <a:t>!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Plus </a:t>
            </a:r>
            <a:r>
              <a:rPr sz="1800" dirty="0">
                <a:latin typeface="Times New Roman"/>
                <a:cs typeface="Times New Roman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 est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grand,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plus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les</a:t>
            </a:r>
            <a:r>
              <a:rPr sz="1800" dirty="0">
                <a:latin typeface="Times New Roman"/>
                <a:cs typeface="Times New Roman"/>
              </a:rPr>
              <a:t> analyses</a:t>
            </a:r>
            <a:r>
              <a:rPr sz="1800" spc="-5" dirty="0">
                <a:latin typeface="Times New Roman"/>
                <a:cs typeface="Times New Roman"/>
              </a:rPr>
              <a:t> statistiques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deviennent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difficiles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69" y="2320290"/>
            <a:ext cx="1925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410" indent="-346710">
              <a:lnSpc>
                <a:spcPct val="100000"/>
              </a:lnSpc>
              <a:spcBef>
                <a:spcPts val="100"/>
              </a:spcBef>
              <a:buClr>
                <a:srgbClr val="00CC99"/>
              </a:buClr>
              <a:buFont typeface="Wingdings"/>
              <a:buChar char=""/>
              <a:tabLst>
                <a:tab pos="359410" algn="l"/>
              </a:tabLst>
            </a:pPr>
            <a:r>
              <a:rPr sz="2400" spc="85" dirty="0">
                <a:solidFill>
                  <a:srgbClr val="FF0000"/>
                </a:solidFill>
                <a:latin typeface="Cambria"/>
                <a:cs typeface="Cambria"/>
              </a:rPr>
              <a:t>Comment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FF0000"/>
                </a:solidFill>
                <a:latin typeface="Cambria"/>
                <a:cs typeface="Cambria"/>
              </a:rPr>
              <a:t>?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020" y="2754629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990" y="2686050"/>
            <a:ext cx="524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Remplacer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chaque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lettre </a:t>
            </a:r>
            <a:r>
              <a:rPr sz="1800" dirty="0">
                <a:latin typeface="Times New Roman"/>
                <a:cs typeface="Times New Roman"/>
              </a:rPr>
              <a:t>par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ordre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dans </a:t>
            </a:r>
            <a:r>
              <a:rPr sz="1800" spc="-5" dirty="0">
                <a:latin typeface="Times New Roman"/>
                <a:cs typeface="Times New Roman"/>
              </a:rPr>
              <a:t>l'alphabet-1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730" y="3028950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0890" y="2960370"/>
            <a:ext cx="3782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devient</a:t>
            </a:r>
            <a:r>
              <a:rPr sz="1800" dirty="0">
                <a:latin typeface="Times New Roman"/>
                <a:cs typeface="Times New Roman"/>
              </a:rPr>
              <a:t> 0,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 devient 1,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devient</a:t>
            </a:r>
            <a:r>
              <a:rPr sz="1800" dirty="0">
                <a:latin typeface="Times New Roman"/>
                <a:cs typeface="Times New Roman"/>
              </a:rPr>
              <a:t> 2,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020" y="3303270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020" y="3601720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440" y="3234690"/>
            <a:ext cx="8130540" cy="89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grouper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les</a:t>
            </a:r>
            <a:r>
              <a:rPr sz="1800" spc="-5" dirty="0">
                <a:latin typeface="Times New Roman"/>
                <a:cs typeface="Times New Roman"/>
              </a:rPr>
              <a:t> nombres ainsi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obtenus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(prenons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exemple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m=2).</a:t>
            </a:r>
            <a:endParaRPr sz="180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Pour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chaque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nombres </a:t>
            </a:r>
            <a:r>
              <a:rPr sz="1800" dirty="0">
                <a:latin typeface="Times New Roman"/>
                <a:cs typeface="Times New Roman"/>
              </a:rPr>
              <a:t>à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coder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575" baseline="-29100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575" baseline="-29100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...x</a:t>
            </a:r>
            <a:r>
              <a:rPr sz="1575" baseline="-2910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 </a:t>
            </a:r>
            <a:r>
              <a:rPr sz="1800" spc="-5" dirty="0">
                <a:latin typeface="Times New Roman"/>
                <a:cs typeface="Times New Roman"/>
              </a:rPr>
              <a:t>calcule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texte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codé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effectuant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latin typeface="Times New Roman"/>
                <a:cs typeface="Times New Roman"/>
              </a:rPr>
              <a:t>des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combinaisons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linéaires </a:t>
            </a:r>
            <a:r>
              <a:rPr sz="1800" spc="-5" dirty="0">
                <a:latin typeface="Times New Roman"/>
                <a:cs typeface="Times New Roman"/>
              </a:rPr>
              <a:t>(ici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m=2)</a:t>
            </a:r>
            <a:r>
              <a:rPr sz="1800" dirty="0">
                <a:latin typeface="Times New Roman"/>
                <a:cs typeface="Times New Roman"/>
              </a:rPr>
              <a:t> 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00170" y="4199890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02429" y="4105909"/>
            <a:ext cx="1122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575" baseline="-29100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575" baseline="-29100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575" baseline="-29100" dirty="0">
                <a:latin typeface="Times New Roman"/>
                <a:cs typeface="Times New Roman"/>
              </a:rPr>
              <a:t>2</a:t>
            </a:r>
            <a:endParaRPr sz="1575" baseline="-29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35729" y="4796790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79570" y="4704079"/>
            <a:ext cx="1109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575" baseline="-29100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575" baseline="-29100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575" baseline="-29100" dirty="0">
                <a:latin typeface="Times New Roman"/>
                <a:cs typeface="Times New Roman"/>
              </a:rPr>
              <a:t>2</a:t>
            </a:r>
            <a:endParaRPr sz="1575" baseline="-29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7020" y="5369559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840" y="5300979"/>
            <a:ext cx="820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55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choix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clé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correspond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ici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choix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d'un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nombre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choix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 </a:t>
            </a:r>
            <a:r>
              <a:rPr sz="1800" spc="-5" dirty="0">
                <a:latin typeface="Times New Roman"/>
                <a:cs typeface="Times New Roman"/>
              </a:rPr>
              <a:t>combinaisons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linéaires</a:t>
            </a:r>
            <a:r>
              <a:rPr sz="1800" dirty="0">
                <a:latin typeface="Times New Roman"/>
                <a:cs typeface="Times New Roman"/>
              </a:rPr>
              <a:t> à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effectuer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(ce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toujours </a:t>
            </a:r>
            <a:r>
              <a:rPr sz="1800" dirty="0">
                <a:latin typeface="Times New Roman"/>
                <a:cs typeface="Times New Roman"/>
              </a:rPr>
              <a:t>les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mêmes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blocs en blocs).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5300"/>
            <a:ext cx="8001000" cy="76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7469" y="72390"/>
            <a:ext cx="4155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u="none" spc="-5" dirty="0">
                <a:solidFill>
                  <a:srgbClr val="FF7F3F"/>
                </a:solidFill>
                <a:latin typeface="Times New Roman"/>
                <a:cs typeface="Times New Roman"/>
              </a:rPr>
              <a:t>Le</a:t>
            </a:r>
            <a:r>
              <a:rPr sz="2800" i="0" u="none" spc="-30" dirty="0">
                <a:solidFill>
                  <a:srgbClr val="FF7F3F"/>
                </a:solidFill>
                <a:latin typeface="Times New Roman"/>
                <a:cs typeface="Times New Roman"/>
              </a:rPr>
              <a:t> </a:t>
            </a:r>
            <a:r>
              <a:rPr sz="2800" i="0" u="none" spc="-5" dirty="0">
                <a:solidFill>
                  <a:srgbClr val="FF7F3F"/>
                </a:solidFill>
                <a:latin typeface="Times New Roman"/>
                <a:cs typeface="Times New Roman"/>
              </a:rPr>
              <a:t>chiffre</a:t>
            </a:r>
            <a:r>
              <a:rPr sz="2800" i="0" u="none" spc="-30" dirty="0">
                <a:solidFill>
                  <a:srgbClr val="FF7F3F"/>
                </a:solidFill>
                <a:latin typeface="Times New Roman"/>
                <a:cs typeface="Times New Roman"/>
              </a:rPr>
              <a:t> </a:t>
            </a:r>
            <a:r>
              <a:rPr sz="2800" i="0" u="none" spc="-5" dirty="0">
                <a:solidFill>
                  <a:srgbClr val="FF7F3F"/>
                </a:solidFill>
                <a:latin typeface="Times New Roman"/>
                <a:cs typeface="Times New Roman"/>
              </a:rPr>
              <a:t>de</a:t>
            </a:r>
            <a:r>
              <a:rPr sz="2800" i="0" u="none" spc="-25" dirty="0">
                <a:solidFill>
                  <a:srgbClr val="FF7F3F"/>
                </a:solidFill>
                <a:latin typeface="Times New Roman"/>
                <a:cs typeface="Times New Roman"/>
              </a:rPr>
              <a:t> </a:t>
            </a:r>
            <a:r>
              <a:rPr sz="2800" i="0" u="none" spc="-5" dirty="0">
                <a:solidFill>
                  <a:srgbClr val="FF7F3F"/>
                </a:solidFill>
                <a:latin typeface="Times New Roman"/>
                <a:cs typeface="Times New Roman"/>
              </a:rPr>
              <a:t>Hill</a:t>
            </a:r>
            <a:r>
              <a:rPr sz="2800" i="0" u="none" dirty="0">
                <a:solidFill>
                  <a:srgbClr val="FF7F3F"/>
                </a:solidFill>
                <a:latin typeface="Times New Roman"/>
                <a:cs typeface="Times New Roman"/>
              </a:rPr>
              <a:t> </a:t>
            </a:r>
            <a:r>
              <a:rPr sz="2800" i="0" u="none" dirty="0">
                <a:solidFill>
                  <a:srgbClr val="D50092"/>
                </a:solidFill>
                <a:latin typeface="Times New Roman"/>
                <a:cs typeface="Times New Roman"/>
              </a:rPr>
              <a:t>:</a:t>
            </a:r>
            <a:r>
              <a:rPr sz="2800" i="0" u="none" spc="-1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8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exemple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69" y="1099820"/>
            <a:ext cx="4605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00"/>
              </a:spcBef>
              <a:buClr>
                <a:srgbClr val="00CC99"/>
              </a:buClr>
              <a:buSzPct val="94444"/>
              <a:buFont typeface="Wingdings"/>
              <a:buChar char=""/>
              <a:tabLst>
                <a:tab pos="217170" algn="l"/>
              </a:tabLst>
            </a:pPr>
            <a:r>
              <a:rPr sz="1800" spc="-5" dirty="0">
                <a:latin typeface="Times New Roman"/>
                <a:cs typeface="Times New Roman"/>
              </a:rPr>
              <a:t>coder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ELECTION </a:t>
            </a:r>
            <a:r>
              <a:rPr sz="1800" dirty="0">
                <a:latin typeface="Times New Roman"/>
                <a:cs typeface="Times New Roman"/>
              </a:rPr>
              <a:t>avec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 </a:t>
            </a:r>
            <a:r>
              <a:rPr sz="1800" spc="-5" dirty="0">
                <a:latin typeface="Times New Roman"/>
                <a:cs typeface="Times New Roman"/>
              </a:rPr>
              <a:t>chiffre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Hill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020" y="1443989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020" y="1718309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020" y="2266950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840" y="1374140"/>
            <a:ext cx="48266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Clé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800" spc="-5" dirty="0">
                <a:latin typeface="Times New Roman"/>
                <a:cs typeface="Times New Roman"/>
              </a:rPr>
              <a:t>=2,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=3,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800" spc="-5" dirty="0">
                <a:latin typeface="Times New Roman"/>
                <a:cs typeface="Times New Roman"/>
              </a:rPr>
              <a:t>=5,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=1 </a:t>
            </a:r>
            <a:r>
              <a:rPr sz="1800" spc="-5" dirty="0">
                <a:latin typeface="Times New Roman"/>
                <a:cs typeface="Times New Roman"/>
              </a:rPr>
              <a:t>et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800" spc="-5" dirty="0">
                <a:latin typeface="Times New Roman"/>
                <a:cs typeface="Times New Roman"/>
              </a:rPr>
              <a:t>=2.</a:t>
            </a:r>
            <a:endParaRPr sz="18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tabLst>
                <a:tab pos="4530725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E</a:t>
            </a:r>
            <a:r>
              <a:rPr sz="1800" b="1" i="1" spc="5" dirty="0">
                <a:latin typeface="Times New Roman"/>
                <a:cs typeface="Times New Roman"/>
              </a:rPr>
              <a:t>t</a:t>
            </a:r>
            <a:r>
              <a:rPr sz="1800" b="1" i="1" dirty="0">
                <a:latin typeface="Times New Roman"/>
                <a:cs typeface="Times New Roman"/>
              </a:rPr>
              <a:t>ape</a:t>
            </a:r>
            <a:r>
              <a:rPr sz="1800" b="1" i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 :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Découp</a:t>
            </a:r>
            <a:r>
              <a:rPr sz="1800" spc="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ge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</a:t>
            </a:r>
            <a:r>
              <a:rPr sz="1800" spc="10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 :	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latin typeface="Times New Roman"/>
                <a:cs typeface="Times New Roman"/>
              </a:rPr>
              <a:t>Etape</a:t>
            </a:r>
            <a:r>
              <a:rPr sz="1800" b="1" i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remplacer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lettres par </a:t>
            </a:r>
            <a:r>
              <a:rPr sz="1800" spc="-5" dirty="0">
                <a:latin typeface="Times New Roman"/>
                <a:cs typeface="Times New Roman"/>
              </a:rPr>
              <a:t>leur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nombre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associé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079" y="1648459"/>
            <a:ext cx="21818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  <a:tabLst>
                <a:tab pos="1077595" algn="l"/>
              </a:tabLst>
            </a:pP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|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EC</a:t>
            </a:r>
            <a:r>
              <a:rPr sz="1800" spc="45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|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	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|</a:t>
            </a:r>
            <a:r>
              <a:rPr sz="18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4-11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|</a:t>
            </a:r>
            <a:r>
              <a:rPr sz="18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4-2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|</a:t>
            </a:r>
            <a:r>
              <a:rPr sz="18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19-8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|</a:t>
            </a:r>
            <a:r>
              <a:rPr sz="18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14-13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020" y="2815589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840" y="2745740"/>
            <a:ext cx="4718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Etape</a:t>
            </a:r>
            <a:r>
              <a:rPr sz="1800" b="1" i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3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combinaisons linéaires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pour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chaque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730" y="3129279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340" y="3036570"/>
            <a:ext cx="3299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E.g.,</a:t>
            </a:r>
            <a:r>
              <a:rPr sz="1800" spc="-5" dirty="0">
                <a:latin typeface="Times New Roman"/>
                <a:cs typeface="Times New Roman"/>
              </a:rPr>
              <a:t> pour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1er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bloc </a:t>
            </a:r>
            <a:r>
              <a:rPr sz="1800" spc="5" dirty="0">
                <a:latin typeface="Times New Roman"/>
                <a:cs typeface="Times New Roman"/>
              </a:rPr>
              <a:t>(x</a:t>
            </a:r>
            <a:r>
              <a:rPr sz="1575" spc="7" baseline="-29100" dirty="0">
                <a:latin typeface="Times New Roman"/>
                <a:cs typeface="Times New Roman"/>
              </a:rPr>
              <a:t>1</a:t>
            </a:r>
            <a:r>
              <a:rPr sz="1800" spc="5" dirty="0">
                <a:latin typeface="Times New Roman"/>
                <a:cs typeface="Times New Roman"/>
              </a:rPr>
              <a:t>=4,</a:t>
            </a:r>
            <a:r>
              <a:rPr sz="1800" dirty="0">
                <a:latin typeface="Times New Roman"/>
                <a:cs typeface="Times New Roman"/>
              </a:rPr>
              <a:t> x</a:t>
            </a:r>
            <a:r>
              <a:rPr sz="1575" baseline="-29100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=11)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7020" y="5520690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9590" y="5426709"/>
            <a:ext cx="732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Etape</a:t>
            </a:r>
            <a:r>
              <a:rPr sz="1800" b="1" dirty="0">
                <a:latin typeface="Times New Roman"/>
                <a:cs typeface="Times New Roman"/>
              </a:rPr>
              <a:t> 4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restes</a:t>
            </a:r>
            <a:r>
              <a:rPr sz="1800" spc="-5" dirty="0">
                <a:latin typeface="Times New Roman"/>
                <a:cs typeface="Times New Roman"/>
              </a:rPr>
              <a:t> modulo </a:t>
            </a:r>
            <a:r>
              <a:rPr sz="1800" dirty="0">
                <a:latin typeface="Times New Roman"/>
                <a:cs typeface="Times New Roman"/>
              </a:rPr>
              <a:t>26: z</a:t>
            </a:r>
            <a:r>
              <a:rPr sz="1575" baseline="-29100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=15,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</a:t>
            </a:r>
            <a:r>
              <a:rPr sz="1575" baseline="-29100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=0,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</a:t>
            </a:r>
            <a:r>
              <a:rPr sz="1575" baseline="-29100" dirty="0">
                <a:latin typeface="Times New Roman"/>
                <a:cs typeface="Times New Roman"/>
              </a:rPr>
              <a:t>3</a:t>
            </a:r>
            <a:r>
              <a:rPr sz="1800" dirty="0">
                <a:latin typeface="Times New Roman"/>
                <a:cs typeface="Times New Roman"/>
              </a:rPr>
              <a:t>=22, z</a:t>
            </a:r>
            <a:r>
              <a:rPr sz="1575" baseline="-29100" dirty="0">
                <a:latin typeface="Times New Roman"/>
                <a:cs typeface="Times New Roman"/>
              </a:rPr>
              <a:t>4</a:t>
            </a:r>
            <a:r>
              <a:rPr sz="1800" dirty="0">
                <a:latin typeface="Times New Roman"/>
                <a:cs typeface="Times New Roman"/>
              </a:rPr>
              <a:t>=8,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</a:t>
            </a:r>
            <a:r>
              <a:rPr sz="1575" baseline="-29100" dirty="0">
                <a:latin typeface="Times New Roman"/>
                <a:cs typeface="Times New Roman"/>
              </a:rPr>
              <a:t>5</a:t>
            </a:r>
            <a:r>
              <a:rPr sz="1800" dirty="0">
                <a:latin typeface="Times New Roman"/>
                <a:cs typeface="Times New Roman"/>
              </a:rPr>
              <a:t>=19,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</a:t>
            </a:r>
            <a:r>
              <a:rPr sz="1575" baseline="-29100" dirty="0">
                <a:latin typeface="Times New Roman"/>
                <a:cs typeface="Times New Roman"/>
              </a:rPr>
              <a:t>6</a:t>
            </a:r>
            <a:r>
              <a:rPr sz="1800" dirty="0">
                <a:latin typeface="Times New Roman"/>
                <a:cs typeface="Times New Roman"/>
              </a:rPr>
              <a:t>=9, z</a:t>
            </a:r>
            <a:r>
              <a:rPr sz="1575" baseline="-29100" dirty="0">
                <a:latin typeface="Times New Roman"/>
                <a:cs typeface="Times New Roman"/>
              </a:rPr>
              <a:t>7</a:t>
            </a:r>
            <a:r>
              <a:rPr sz="1800" dirty="0">
                <a:latin typeface="Times New Roman"/>
                <a:cs typeface="Times New Roman"/>
              </a:rPr>
              <a:t>=3,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</a:t>
            </a:r>
            <a:r>
              <a:rPr sz="1575" baseline="-29100" dirty="0">
                <a:latin typeface="Times New Roman"/>
                <a:cs typeface="Times New Roman"/>
              </a:rPr>
              <a:t>8</a:t>
            </a:r>
            <a:r>
              <a:rPr sz="1800" dirty="0">
                <a:latin typeface="Times New Roman"/>
                <a:cs typeface="Times New Roman"/>
              </a:rPr>
              <a:t>=14.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7020" y="6093459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4990" y="6024879"/>
            <a:ext cx="572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Etape</a:t>
            </a:r>
            <a:r>
              <a:rPr sz="1800" b="1" dirty="0">
                <a:latin typeface="Times New Roman"/>
                <a:cs typeface="Times New Roman"/>
              </a:rPr>
              <a:t> 5 :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 reconvertit</a:t>
            </a:r>
            <a:r>
              <a:rPr sz="1800" dirty="0">
                <a:latin typeface="Times New Roman"/>
                <a:cs typeface="Times New Roman"/>
              </a:rPr>
              <a:t> en lettres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==&gt;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Chiffré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PAWITDJO.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469" y="3594734"/>
            <a:ext cx="501586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  <a:tabLst>
                <a:tab pos="2855595" algn="l"/>
              </a:tabLst>
            </a:pPr>
            <a:r>
              <a:rPr sz="2700" spc="44" baseline="3086" dirty="0">
                <a:latin typeface="Times New Roman"/>
                <a:cs typeface="Times New Roman"/>
              </a:rPr>
              <a:t>y</a:t>
            </a:r>
            <a:r>
              <a:rPr sz="1575" spc="7" baseline="-23809" dirty="0">
                <a:latin typeface="Times New Roman"/>
                <a:cs typeface="Times New Roman"/>
              </a:rPr>
              <a:t>1</a:t>
            </a:r>
            <a:r>
              <a:rPr sz="2700" baseline="3086" dirty="0">
                <a:latin typeface="Times New Roman"/>
                <a:cs typeface="Times New Roman"/>
              </a:rPr>
              <a:t>=</a:t>
            </a:r>
            <a:r>
              <a:rPr sz="2700" b="1" baseline="3086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700" baseline="3086" dirty="0">
                <a:latin typeface="Times New Roman"/>
                <a:cs typeface="Times New Roman"/>
              </a:rPr>
              <a:t>x</a:t>
            </a:r>
            <a:r>
              <a:rPr sz="1575" spc="7" baseline="-23809" dirty="0">
                <a:latin typeface="Times New Roman"/>
                <a:cs typeface="Times New Roman"/>
              </a:rPr>
              <a:t>1</a:t>
            </a:r>
            <a:r>
              <a:rPr sz="2700" baseline="3086" dirty="0">
                <a:latin typeface="Times New Roman"/>
                <a:cs typeface="Times New Roman"/>
              </a:rPr>
              <a:t>+</a:t>
            </a:r>
            <a:r>
              <a:rPr sz="2700" b="1" spc="-1462" baseline="3086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200" spc="-825" baseline="20833" dirty="0">
                <a:latin typeface="Wingdings"/>
                <a:cs typeface="Wingdings"/>
              </a:rPr>
              <a:t></a:t>
            </a:r>
            <a:r>
              <a:rPr sz="1800" b="1" spc="-95" dirty="0">
                <a:latin typeface="Times New Roman"/>
                <a:cs typeface="Times New Roman"/>
              </a:rPr>
              <a:t>b</a:t>
            </a:r>
            <a:r>
              <a:rPr sz="2700" baseline="3086" dirty="0">
                <a:latin typeface="Times New Roman"/>
                <a:cs typeface="Times New Roman"/>
              </a:rPr>
              <a:t>x</a:t>
            </a:r>
            <a:r>
              <a:rPr sz="1575" spc="-7" baseline="-23809" dirty="0">
                <a:latin typeface="Times New Roman"/>
                <a:cs typeface="Times New Roman"/>
              </a:rPr>
              <a:t>2</a:t>
            </a:r>
            <a:r>
              <a:rPr sz="1575" baseline="-23809" dirty="0">
                <a:latin typeface="Times New Roman"/>
                <a:cs typeface="Times New Roman"/>
              </a:rPr>
              <a:t>	</a:t>
            </a:r>
            <a:r>
              <a:rPr sz="2700" spc="-15" baseline="1543" dirty="0">
                <a:latin typeface="Times New Roman"/>
                <a:cs typeface="Times New Roman"/>
              </a:rPr>
              <a:t>Y</a:t>
            </a:r>
            <a:r>
              <a:rPr sz="1575" spc="7" baseline="-26455" dirty="0">
                <a:latin typeface="Times New Roman"/>
                <a:cs typeface="Times New Roman"/>
              </a:rPr>
              <a:t>1</a:t>
            </a:r>
            <a:r>
              <a:rPr sz="2700" baseline="1543" dirty="0">
                <a:latin typeface="Times New Roman"/>
                <a:cs typeface="Times New Roman"/>
              </a:rPr>
              <a:t>=</a:t>
            </a:r>
            <a:r>
              <a:rPr sz="2700" spc="15" baseline="1543" dirty="0">
                <a:latin typeface="Times New Roman"/>
                <a:cs typeface="Times New Roman"/>
              </a:rPr>
              <a:t> </a:t>
            </a:r>
            <a:r>
              <a:rPr sz="2700" spc="-22" baseline="1543" dirty="0">
                <a:latin typeface="Times New Roman"/>
                <a:cs typeface="Times New Roman"/>
              </a:rPr>
              <a:t>3</a:t>
            </a:r>
            <a:r>
              <a:rPr sz="2700" baseline="1543" dirty="0">
                <a:latin typeface="Times New Roman"/>
                <a:cs typeface="Times New Roman"/>
              </a:rPr>
              <a:t>×4</a:t>
            </a:r>
            <a:r>
              <a:rPr sz="2700" spc="7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Times New Roman"/>
                <a:cs typeface="Times New Roman"/>
              </a:rPr>
              <a:t>+</a:t>
            </a:r>
            <a:r>
              <a:rPr sz="2700" spc="15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Times New Roman"/>
                <a:cs typeface="Times New Roman"/>
              </a:rPr>
              <a:t>5</a:t>
            </a:r>
            <a:r>
              <a:rPr sz="2700" spc="7" baseline="1543" dirty="0">
                <a:latin typeface="Times New Roman"/>
                <a:cs typeface="Times New Roman"/>
              </a:rPr>
              <a:t>×</a:t>
            </a:r>
            <a:r>
              <a:rPr sz="2700" baseline="1543" dirty="0">
                <a:latin typeface="Times New Roman"/>
                <a:cs typeface="Times New Roman"/>
              </a:rPr>
              <a:t>11 =</a:t>
            </a:r>
            <a:r>
              <a:rPr sz="2700" spc="15" baseline="1543" dirty="0">
                <a:latin typeface="Times New Roman"/>
                <a:cs typeface="Times New Roman"/>
              </a:rPr>
              <a:t> </a:t>
            </a:r>
            <a:r>
              <a:rPr sz="2700" baseline="1543" dirty="0">
                <a:latin typeface="Times New Roman"/>
                <a:cs typeface="Times New Roman"/>
              </a:rPr>
              <a:t>67</a:t>
            </a:r>
          </a:p>
          <a:p>
            <a:pPr marL="50800" marR="67945" indent="151130">
              <a:lnSpc>
                <a:spcPts val="4710"/>
              </a:lnSpc>
              <a:spcBef>
                <a:spcPts val="350"/>
              </a:spcBef>
              <a:tabLst>
                <a:tab pos="2971165" algn="l"/>
              </a:tabLst>
            </a:pPr>
            <a:r>
              <a:rPr sz="2700" spc="44" baseline="1543" dirty="0">
                <a:latin typeface="Times New Roman"/>
                <a:cs typeface="Times New Roman"/>
              </a:rPr>
              <a:t>y</a:t>
            </a:r>
            <a:r>
              <a:rPr sz="1575" spc="-7" baseline="-26455" dirty="0">
                <a:latin typeface="Times New Roman"/>
                <a:cs typeface="Times New Roman"/>
              </a:rPr>
              <a:t>2</a:t>
            </a:r>
            <a:r>
              <a:rPr sz="2700" baseline="1543" dirty="0">
                <a:latin typeface="Times New Roman"/>
                <a:cs typeface="Times New Roman"/>
              </a:rPr>
              <a:t>=</a:t>
            </a:r>
            <a:r>
              <a:rPr sz="2700" b="1" spc="15" baseline="1543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700" baseline="1543" dirty="0">
                <a:latin typeface="Times New Roman"/>
                <a:cs typeface="Times New Roman"/>
              </a:rPr>
              <a:t>x</a:t>
            </a:r>
            <a:r>
              <a:rPr sz="1575" spc="7" baseline="-26455" dirty="0">
                <a:latin typeface="Times New Roman"/>
                <a:cs typeface="Times New Roman"/>
              </a:rPr>
              <a:t>1</a:t>
            </a:r>
            <a:r>
              <a:rPr sz="2700" spc="-225" baseline="1543" dirty="0">
                <a:latin typeface="Times New Roman"/>
                <a:cs typeface="Times New Roman"/>
              </a:rPr>
              <a:t>+</a:t>
            </a:r>
            <a:r>
              <a:rPr sz="1200" spc="-675" baseline="17361" dirty="0">
                <a:latin typeface="Wingdings"/>
                <a:cs typeface="Wingdings"/>
              </a:rPr>
              <a:t></a:t>
            </a:r>
            <a:r>
              <a:rPr sz="2700" b="1" spc="-22" baseline="1543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700" baseline="1543" dirty="0">
                <a:latin typeface="Times New Roman"/>
                <a:cs typeface="Times New Roman"/>
              </a:rPr>
              <a:t>x</a:t>
            </a:r>
            <a:r>
              <a:rPr sz="1575" spc="-7" baseline="-26455" dirty="0">
                <a:latin typeface="Times New Roman"/>
                <a:cs typeface="Times New Roman"/>
              </a:rPr>
              <a:t>2</a:t>
            </a:r>
            <a:r>
              <a:rPr sz="1575" baseline="-26455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Y</a:t>
            </a:r>
            <a:r>
              <a:rPr sz="1575" spc="7" baseline="-29100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5" dirty="0">
                <a:latin typeface="Times New Roman"/>
                <a:cs typeface="Times New Roman"/>
              </a:rPr>
              <a:t>×</a:t>
            </a:r>
            <a:r>
              <a:rPr sz="1800" dirty="0">
                <a:latin typeface="Times New Roman"/>
                <a:cs typeface="Times New Roman"/>
              </a:rPr>
              <a:t>4 +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5" dirty="0">
                <a:latin typeface="Times New Roman"/>
                <a:cs typeface="Times New Roman"/>
              </a:rPr>
              <a:t>×</a:t>
            </a:r>
            <a:r>
              <a:rPr sz="1800" dirty="0">
                <a:latin typeface="Times New Roman"/>
                <a:cs typeface="Times New Roman"/>
              </a:rPr>
              <a:t>11 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26  </a:t>
            </a:r>
            <a:r>
              <a:rPr sz="1800" spc="-5" dirty="0">
                <a:latin typeface="Times New Roman"/>
                <a:cs typeface="Times New Roman"/>
              </a:rPr>
              <a:t>De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même,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y</a:t>
            </a:r>
            <a:r>
              <a:rPr sz="1575" spc="7" baseline="-29100" dirty="0">
                <a:latin typeface="Times New Roman"/>
                <a:cs typeface="Times New Roman"/>
              </a:rPr>
              <a:t>3</a:t>
            </a:r>
            <a:r>
              <a:rPr sz="1800" spc="5" dirty="0">
                <a:latin typeface="Times New Roman"/>
                <a:cs typeface="Times New Roman"/>
              </a:rPr>
              <a:t>=22, y</a:t>
            </a:r>
            <a:r>
              <a:rPr sz="1575" spc="7" baseline="-29100" dirty="0">
                <a:latin typeface="Times New Roman"/>
                <a:cs typeface="Times New Roman"/>
              </a:rPr>
              <a:t>4</a:t>
            </a:r>
            <a:r>
              <a:rPr sz="1800" spc="5" dirty="0">
                <a:latin typeface="Times New Roman"/>
                <a:cs typeface="Times New Roman"/>
              </a:rPr>
              <a:t>=8,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575" baseline="-29100" dirty="0">
                <a:latin typeface="Times New Roman"/>
                <a:cs typeface="Times New Roman"/>
              </a:rPr>
              <a:t>5</a:t>
            </a:r>
            <a:r>
              <a:rPr sz="1800" dirty="0">
                <a:latin typeface="Times New Roman"/>
                <a:cs typeface="Times New Roman"/>
              </a:rPr>
              <a:t>=97,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575" baseline="-29100" dirty="0">
                <a:latin typeface="Times New Roman"/>
                <a:cs typeface="Times New Roman"/>
              </a:rPr>
              <a:t>6</a:t>
            </a:r>
            <a:r>
              <a:rPr sz="1800" dirty="0">
                <a:latin typeface="Times New Roman"/>
                <a:cs typeface="Times New Roman"/>
              </a:rPr>
              <a:t>=35,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575" baseline="-29100" dirty="0">
                <a:latin typeface="Times New Roman"/>
                <a:cs typeface="Times New Roman"/>
              </a:rPr>
              <a:t>7</a:t>
            </a:r>
            <a:r>
              <a:rPr sz="1800" dirty="0">
                <a:latin typeface="Times New Roman"/>
                <a:cs typeface="Times New Roman"/>
              </a:rPr>
              <a:t>=107,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</a:t>
            </a:r>
            <a:r>
              <a:rPr sz="1575" baseline="-29100" dirty="0">
                <a:latin typeface="Times New Roman"/>
                <a:cs typeface="Times New Roman"/>
              </a:rPr>
              <a:t>8</a:t>
            </a:r>
            <a:r>
              <a:rPr sz="1800" dirty="0">
                <a:latin typeface="Times New Roman"/>
                <a:cs typeface="Times New Roman"/>
              </a:rPr>
              <a:t>=40.</a:t>
            </a:r>
          </a:p>
        </p:txBody>
      </p:sp>
      <p:sp>
        <p:nvSpPr>
          <p:cNvPr id="20" name="object 20"/>
          <p:cNvSpPr/>
          <p:nvPr/>
        </p:nvSpPr>
        <p:spPr>
          <a:xfrm>
            <a:off x="71119" y="3600450"/>
            <a:ext cx="180340" cy="1079500"/>
          </a:xfrm>
          <a:custGeom>
            <a:avLst/>
            <a:gdLst/>
            <a:ahLst/>
            <a:cxnLst/>
            <a:rect l="l" t="t" r="r" b="b"/>
            <a:pathLst>
              <a:path w="180340" h="1079500">
                <a:moveTo>
                  <a:pt x="180340" y="0"/>
                </a:moveTo>
                <a:lnTo>
                  <a:pt x="146962" y="7659"/>
                </a:lnTo>
                <a:lnTo>
                  <a:pt x="118109" y="27940"/>
                </a:lnTo>
                <a:lnTo>
                  <a:pt x="97829" y="56792"/>
                </a:lnTo>
                <a:lnTo>
                  <a:pt x="90170" y="90169"/>
                </a:lnTo>
                <a:lnTo>
                  <a:pt x="90170" y="449580"/>
                </a:lnTo>
                <a:lnTo>
                  <a:pt x="82331" y="482421"/>
                </a:lnTo>
                <a:lnTo>
                  <a:pt x="61753" y="511333"/>
                </a:lnTo>
                <a:lnTo>
                  <a:pt x="32841" y="531911"/>
                </a:lnTo>
                <a:lnTo>
                  <a:pt x="0" y="539750"/>
                </a:lnTo>
                <a:lnTo>
                  <a:pt x="32841" y="547409"/>
                </a:lnTo>
                <a:lnTo>
                  <a:pt x="61753" y="567690"/>
                </a:lnTo>
                <a:lnTo>
                  <a:pt x="82331" y="596542"/>
                </a:lnTo>
                <a:lnTo>
                  <a:pt x="90170" y="629919"/>
                </a:lnTo>
                <a:lnTo>
                  <a:pt x="90170" y="989330"/>
                </a:lnTo>
                <a:lnTo>
                  <a:pt x="97829" y="1022707"/>
                </a:lnTo>
                <a:lnTo>
                  <a:pt x="118110" y="1051559"/>
                </a:lnTo>
                <a:lnTo>
                  <a:pt x="146962" y="1071840"/>
                </a:lnTo>
                <a:lnTo>
                  <a:pt x="180340" y="10795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27629" y="3637279"/>
            <a:ext cx="179070" cy="1079500"/>
          </a:xfrm>
          <a:custGeom>
            <a:avLst/>
            <a:gdLst/>
            <a:ahLst/>
            <a:cxnLst/>
            <a:rect l="l" t="t" r="r" b="b"/>
            <a:pathLst>
              <a:path w="179069" h="1079500">
                <a:moveTo>
                  <a:pt x="179069" y="0"/>
                </a:moveTo>
                <a:lnTo>
                  <a:pt x="146228" y="7639"/>
                </a:lnTo>
                <a:lnTo>
                  <a:pt x="117316" y="27781"/>
                </a:lnTo>
                <a:lnTo>
                  <a:pt x="96738" y="56257"/>
                </a:lnTo>
                <a:lnTo>
                  <a:pt x="88900" y="88900"/>
                </a:lnTo>
                <a:lnTo>
                  <a:pt x="88900" y="449580"/>
                </a:lnTo>
                <a:lnTo>
                  <a:pt x="81260" y="482421"/>
                </a:lnTo>
                <a:lnTo>
                  <a:pt x="61118" y="511333"/>
                </a:lnTo>
                <a:lnTo>
                  <a:pt x="32642" y="531911"/>
                </a:lnTo>
                <a:lnTo>
                  <a:pt x="0" y="539750"/>
                </a:lnTo>
                <a:lnTo>
                  <a:pt x="32642" y="547409"/>
                </a:lnTo>
                <a:lnTo>
                  <a:pt x="61118" y="567690"/>
                </a:lnTo>
                <a:lnTo>
                  <a:pt x="81260" y="596542"/>
                </a:lnTo>
                <a:lnTo>
                  <a:pt x="88900" y="629920"/>
                </a:lnTo>
                <a:lnTo>
                  <a:pt x="88900" y="989330"/>
                </a:lnTo>
                <a:lnTo>
                  <a:pt x="96738" y="1022707"/>
                </a:lnTo>
                <a:lnTo>
                  <a:pt x="117316" y="1051560"/>
                </a:lnTo>
                <a:lnTo>
                  <a:pt x="146228" y="1071840"/>
                </a:lnTo>
                <a:lnTo>
                  <a:pt x="179069" y="10795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009547" y="4064407"/>
            <a:ext cx="549275" cy="188595"/>
            <a:chOff x="2009547" y="4064407"/>
            <a:chExt cx="549275" cy="188595"/>
          </a:xfrm>
        </p:grpSpPr>
        <p:sp>
          <p:nvSpPr>
            <p:cNvPr id="23" name="object 23"/>
            <p:cNvSpPr/>
            <p:nvPr/>
          </p:nvSpPr>
          <p:spPr>
            <a:xfrm>
              <a:off x="2014220" y="4069080"/>
              <a:ext cx="539750" cy="179070"/>
            </a:xfrm>
            <a:custGeom>
              <a:avLst/>
              <a:gdLst/>
              <a:ahLst/>
              <a:cxnLst/>
              <a:rect l="l" t="t" r="r" b="b"/>
              <a:pathLst>
                <a:path w="539750" h="179070">
                  <a:moveTo>
                    <a:pt x="405130" y="0"/>
                  </a:moveTo>
                  <a:lnTo>
                    <a:pt x="405130" y="44450"/>
                  </a:lnTo>
                  <a:lnTo>
                    <a:pt x="0" y="44450"/>
                  </a:lnTo>
                  <a:lnTo>
                    <a:pt x="0" y="134620"/>
                  </a:lnTo>
                  <a:lnTo>
                    <a:pt x="405130" y="134620"/>
                  </a:lnTo>
                  <a:lnTo>
                    <a:pt x="405130" y="179070"/>
                  </a:lnTo>
                  <a:lnTo>
                    <a:pt x="539750" y="88900"/>
                  </a:lnTo>
                  <a:lnTo>
                    <a:pt x="40513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14220" y="4069080"/>
              <a:ext cx="539750" cy="179070"/>
            </a:xfrm>
            <a:custGeom>
              <a:avLst/>
              <a:gdLst/>
              <a:ahLst/>
              <a:cxnLst/>
              <a:rect l="l" t="t" r="r" b="b"/>
              <a:pathLst>
                <a:path w="539750" h="179070">
                  <a:moveTo>
                    <a:pt x="0" y="44450"/>
                  </a:moveTo>
                  <a:lnTo>
                    <a:pt x="405130" y="44450"/>
                  </a:lnTo>
                  <a:lnTo>
                    <a:pt x="405130" y="0"/>
                  </a:lnTo>
                  <a:lnTo>
                    <a:pt x="539750" y="88900"/>
                  </a:lnTo>
                  <a:lnTo>
                    <a:pt x="405130" y="179070"/>
                  </a:lnTo>
                  <a:lnTo>
                    <a:pt x="405130" y="134620"/>
                  </a:lnTo>
                  <a:lnTo>
                    <a:pt x="0" y="134620"/>
                  </a:lnTo>
                  <a:lnTo>
                    <a:pt x="0" y="4445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69" y="72390"/>
            <a:ext cx="2615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0" u="none" spc="-5" dirty="0">
                <a:solidFill>
                  <a:srgbClr val="FF7F3F"/>
                </a:solidFill>
                <a:latin typeface="Times New Roman"/>
                <a:cs typeface="Times New Roman"/>
              </a:rPr>
              <a:t>Le</a:t>
            </a:r>
            <a:r>
              <a:rPr sz="2800" i="0" u="none" spc="-40" dirty="0">
                <a:solidFill>
                  <a:srgbClr val="FF7F3F"/>
                </a:solidFill>
                <a:latin typeface="Times New Roman"/>
                <a:cs typeface="Times New Roman"/>
              </a:rPr>
              <a:t> </a:t>
            </a:r>
            <a:r>
              <a:rPr sz="2800" i="0" u="none" spc="-5" dirty="0">
                <a:solidFill>
                  <a:srgbClr val="FF7F3F"/>
                </a:solidFill>
                <a:latin typeface="Times New Roman"/>
                <a:cs typeface="Times New Roman"/>
              </a:rPr>
              <a:t>chiffre</a:t>
            </a:r>
            <a:r>
              <a:rPr sz="2800" i="0" u="none" spc="-35" dirty="0">
                <a:solidFill>
                  <a:srgbClr val="FF7F3F"/>
                </a:solidFill>
                <a:latin typeface="Times New Roman"/>
                <a:cs typeface="Times New Roman"/>
              </a:rPr>
              <a:t> </a:t>
            </a:r>
            <a:r>
              <a:rPr sz="2800" i="0" u="none" spc="-5" dirty="0">
                <a:solidFill>
                  <a:srgbClr val="FF7F3F"/>
                </a:solidFill>
                <a:latin typeface="Times New Roman"/>
                <a:cs typeface="Times New Roman"/>
              </a:rPr>
              <a:t>de</a:t>
            </a:r>
            <a:r>
              <a:rPr sz="2800" i="0" u="none" spc="-35" dirty="0">
                <a:solidFill>
                  <a:srgbClr val="FF7F3F"/>
                </a:solidFill>
                <a:latin typeface="Times New Roman"/>
                <a:cs typeface="Times New Roman"/>
              </a:rPr>
              <a:t> </a:t>
            </a:r>
            <a:r>
              <a:rPr sz="2800" i="0" u="none" spc="-5" dirty="0">
                <a:solidFill>
                  <a:srgbClr val="FF7F3F"/>
                </a:solidFill>
                <a:latin typeface="Times New Roman"/>
                <a:cs typeface="Times New Roman"/>
              </a:rPr>
              <a:t>Hill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3539490"/>
            <a:ext cx="156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 indent="-204470">
              <a:lnSpc>
                <a:spcPct val="100000"/>
              </a:lnSpc>
              <a:spcBef>
                <a:spcPts val="100"/>
              </a:spcBef>
              <a:buClr>
                <a:srgbClr val="00CC99"/>
              </a:buClr>
              <a:buSzPct val="94444"/>
              <a:buFont typeface="Wingdings"/>
              <a:buChar char=""/>
              <a:tabLst>
                <a:tab pos="217170" algn="l"/>
              </a:tabLst>
            </a:pPr>
            <a:r>
              <a:rPr sz="1800" spc="-5" dirty="0">
                <a:latin typeface="Times New Roman"/>
                <a:cs typeface="Times New Roman"/>
              </a:rPr>
              <a:t>Déchiffrement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150" y="3882390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150" y="4180840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840" y="3813809"/>
            <a:ext cx="8354695" cy="896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Découper message en</a:t>
            </a:r>
            <a:r>
              <a:rPr sz="1800" dirty="0">
                <a:latin typeface="Times New Roman"/>
                <a:cs typeface="Times New Roman"/>
              </a:rPr>
              <a:t> blocs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 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lettres,</a:t>
            </a:r>
            <a:endParaRPr sz="180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inverser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relations</a:t>
            </a:r>
            <a:r>
              <a:rPr sz="1800" dirty="0">
                <a:latin typeface="Times New Roman"/>
                <a:cs typeface="Times New Roman"/>
              </a:rPr>
              <a:t> données par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les </a:t>
            </a:r>
            <a:r>
              <a:rPr sz="1800" spc="-5" dirty="0">
                <a:latin typeface="Times New Roman"/>
                <a:cs typeface="Times New Roman"/>
              </a:rPr>
              <a:t>combinaisons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linéaires</a:t>
            </a:r>
            <a:r>
              <a:rPr sz="1800" dirty="0">
                <a:latin typeface="Times New Roman"/>
                <a:cs typeface="Times New Roman"/>
              </a:rPr>
              <a:t> 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système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donne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y</a:t>
            </a:r>
            <a:r>
              <a:rPr sz="1575" spc="60" baseline="-29100" dirty="0">
                <a:latin typeface="Times New Roman"/>
                <a:cs typeface="Times New Roman"/>
              </a:rPr>
              <a:t>1</a:t>
            </a:r>
            <a:r>
              <a:rPr sz="1575" spc="315" baseline="-29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y</a:t>
            </a:r>
            <a:r>
              <a:rPr sz="1575" spc="15" baseline="-29100" dirty="0">
                <a:latin typeface="Times New Roman"/>
                <a:cs typeface="Times New Roman"/>
              </a:rPr>
              <a:t>2</a:t>
            </a:r>
            <a:r>
              <a:rPr sz="1575" spc="315" baseline="-29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latin typeface="Times New Roman"/>
                <a:cs typeface="Times New Roman"/>
              </a:rPr>
              <a:t>fonction de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x</a:t>
            </a:r>
            <a:r>
              <a:rPr sz="1575" spc="-7" baseline="-29100" dirty="0">
                <a:latin typeface="Times New Roman"/>
                <a:cs typeface="Times New Roman"/>
              </a:rPr>
              <a:t>1</a:t>
            </a:r>
            <a:r>
              <a:rPr sz="1575" spc="307" baseline="-29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575" baseline="-29100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faut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pouvoir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l'inverser</a:t>
            </a:r>
            <a:r>
              <a:rPr sz="1800" dirty="0">
                <a:latin typeface="Times New Roman"/>
                <a:cs typeface="Times New Roman"/>
              </a:rPr>
              <a:t> et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exprimer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y</a:t>
            </a:r>
            <a:r>
              <a:rPr sz="1575" spc="52" baseline="-29100" dirty="0">
                <a:latin typeface="Times New Roman"/>
                <a:cs typeface="Times New Roman"/>
              </a:rPr>
              <a:t>1</a:t>
            </a:r>
            <a:r>
              <a:rPr sz="1575" spc="300" baseline="-29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y</a:t>
            </a:r>
            <a:r>
              <a:rPr sz="1575" spc="15" baseline="-29100" dirty="0">
                <a:latin typeface="Times New Roman"/>
                <a:cs typeface="Times New Roman"/>
              </a:rPr>
              <a:t>2</a:t>
            </a:r>
            <a:r>
              <a:rPr sz="1575" spc="300" baseline="-29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 </a:t>
            </a:r>
            <a:r>
              <a:rPr sz="1800" spc="-5" dirty="0">
                <a:latin typeface="Times New Roman"/>
                <a:cs typeface="Times New Roman"/>
              </a:rPr>
              <a:t>fonction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575" baseline="-29100" dirty="0">
                <a:latin typeface="Times New Roman"/>
                <a:cs typeface="Times New Roman"/>
              </a:rPr>
              <a:t>1</a:t>
            </a:r>
            <a:r>
              <a:rPr sz="1575" spc="307" baseline="-29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575" baseline="-29100" dirty="0">
                <a:latin typeface="Times New Roman"/>
                <a:cs typeface="Times New Roman"/>
              </a:rPr>
              <a:t>2</a:t>
            </a:r>
            <a:endParaRPr sz="1575" baseline="-29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69" y="1024890"/>
            <a:ext cx="1377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00"/>
              </a:spcBef>
              <a:buClr>
                <a:srgbClr val="00CC99"/>
              </a:buClr>
              <a:buSzPct val="94444"/>
              <a:buFont typeface="Wingdings"/>
              <a:buChar char=""/>
              <a:tabLst>
                <a:tab pos="217170" algn="l"/>
              </a:tabLst>
            </a:pPr>
            <a:r>
              <a:rPr sz="1800" spc="-5" dirty="0">
                <a:latin typeface="Times New Roman"/>
                <a:cs typeface="Times New Roman"/>
              </a:rPr>
              <a:t>Remarques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020" y="1367789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020" y="1642109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020" y="1916429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840" y="1299209"/>
            <a:ext cx="58750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1397635" indent="-5841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premier</a:t>
            </a:r>
            <a:r>
              <a:rPr sz="1800" dirty="0">
                <a:latin typeface="Times New Roman"/>
                <a:cs typeface="Times New Roman"/>
              </a:rPr>
              <a:t> 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ELECTION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transformé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 </a:t>
            </a:r>
            <a:r>
              <a:rPr sz="1800" spc="-5" dirty="0">
                <a:latin typeface="Times New Roman"/>
                <a:cs typeface="Times New Roman"/>
              </a:rPr>
              <a:t>P,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tandis </a:t>
            </a:r>
            <a:r>
              <a:rPr sz="1800" dirty="0">
                <a:latin typeface="Times New Roman"/>
                <a:cs typeface="Times New Roman"/>
              </a:rPr>
              <a:t>que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second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transformé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</a:t>
            </a:r>
            <a:r>
              <a:rPr sz="1800" spc="-5" dirty="0">
                <a:latin typeface="Times New Roman"/>
                <a:cs typeface="Times New Roman"/>
              </a:rPr>
              <a:t> W.</a:t>
            </a:r>
            <a:endParaRPr sz="18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Le</a:t>
            </a:r>
            <a:r>
              <a:rPr sz="1800" dirty="0">
                <a:latin typeface="Times New Roman"/>
                <a:cs typeface="Times New Roman"/>
              </a:rPr>
              <a:t> critère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</a:t>
            </a:r>
            <a:r>
              <a:rPr sz="1800" spc="-5" dirty="0">
                <a:latin typeface="Times New Roman"/>
                <a:cs typeface="Times New Roman"/>
              </a:rPr>
              <a:t> chiffrements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polyalphabétique </a:t>
            </a:r>
            <a:r>
              <a:rPr sz="1800" spc="-5" dirty="0">
                <a:latin typeface="Times New Roman"/>
                <a:cs typeface="Times New Roman"/>
              </a:rPr>
              <a:t>est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bien respecté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000" y="2190750"/>
            <a:ext cx="1022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Wingdings"/>
                <a:cs typeface="Wingdings"/>
              </a:rPr>
              <a:t>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740" y="2122170"/>
            <a:ext cx="708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les analyses </a:t>
            </a:r>
            <a:r>
              <a:rPr sz="1800" spc="-5" dirty="0">
                <a:latin typeface="Times New Roman"/>
                <a:cs typeface="Times New Roman"/>
              </a:rPr>
              <a:t>statistiques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directes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sur</a:t>
            </a:r>
            <a:r>
              <a:rPr sz="1800" dirty="0">
                <a:latin typeface="Times New Roman"/>
                <a:cs typeface="Times New Roman"/>
              </a:rPr>
              <a:t> la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fréquence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lettres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sont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impossibles.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1950" y="899160"/>
            <a:ext cx="8458200" cy="5792470"/>
          </a:xfrm>
          <a:custGeom>
            <a:avLst/>
            <a:gdLst/>
            <a:ahLst/>
            <a:cxnLst/>
            <a:rect l="l" t="t" r="r" b="b"/>
            <a:pathLst>
              <a:path w="8458200" h="5792470">
                <a:moveTo>
                  <a:pt x="8458200" y="0"/>
                </a:moveTo>
                <a:lnTo>
                  <a:pt x="0" y="0"/>
                </a:lnTo>
                <a:lnTo>
                  <a:pt x="0" y="5792470"/>
                </a:lnTo>
                <a:lnTo>
                  <a:pt x="4229100" y="5792470"/>
                </a:lnTo>
                <a:lnTo>
                  <a:pt x="8458200" y="5792470"/>
                </a:lnTo>
                <a:lnTo>
                  <a:pt x="845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4650" y="877569"/>
            <a:ext cx="8263890" cy="54025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81000" indent="-304800">
              <a:lnSpc>
                <a:spcPct val="100000"/>
              </a:lnSpc>
              <a:spcBef>
                <a:spcPts val="1190"/>
              </a:spcBef>
              <a:buClr>
                <a:srgbClr val="005B89"/>
              </a:buClr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1800" spc="-5" dirty="0">
                <a:latin typeface="Arial MT"/>
                <a:cs typeface="Arial MT"/>
              </a:rPr>
              <a:t>La </a:t>
            </a:r>
            <a:r>
              <a:rPr sz="1800" dirty="0">
                <a:latin typeface="Arial MT"/>
                <a:cs typeface="Arial MT"/>
              </a:rPr>
              <a:t>clé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</a:t>
            </a:r>
            <a:r>
              <a:rPr sz="1800" spc="-5" dirty="0">
                <a:latin typeface="Arial MT"/>
                <a:cs typeface="Arial MT"/>
              </a:rPr>
              <a:t> est </a:t>
            </a:r>
            <a:r>
              <a:rPr sz="1800" spc="-10" dirty="0">
                <a:latin typeface="Arial MT"/>
                <a:cs typeface="Arial MT"/>
              </a:rPr>
              <a:t>une</a:t>
            </a:r>
            <a:r>
              <a:rPr sz="1800" spc="-5" dirty="0">
                <a:latin typeface="Arial MT"/>
                <a:cs typeface="Arial MT"/>
              </a:rPr>
              <a:t> suite binaire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aléatoire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de la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même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longueur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que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 le clair</a:t>
            </a:r>
            <a:endParaRPr sz="1800">
              <a:latin typeface="Arial"/>
              <a:cs typeface="Arial"/>
            </a:endParaRPr>
          </a:p>
          <a:p>
            <a:pPr marL="381000" indent="-304800">
              <a:lnSpc>
                <a:spcPct val="100000"/>
              </a:lnSpc>
              <a:spcBef>
                <a:spcPts val="1090"/>
              </a:spcBef>
              <a:buClr>
                <a:srgbClr val="005B89"/>
              </a:buClr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1800" spc="-5" dirty="0">
                <a:latin typeface="Arial MT"/>
                <a:cs typeface="Arial MT"/>
              </a:rPr>
              <a:t>Chiffrement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 </a:t>
            </a:r>
            <a:r>
              <a:rPr sz="1800" spc="-5" dirty="0">
                <a:latin typeface="Arial MT"/>
                <a:cs typeface="Arial MT"/>
              </a:rPr>
              <a:t>ajouter </a:t>
            </a:r>
            <a:r>
              <a:rPr sz="1800" dirty="0">
                <a:latin typeface="Arial MT"/>
                <a:cs typeface="Arial MT"/>
              </a:rPr>
              <a:t>(mod</a:t>
            </a:r>
            <a:r>
              <a:rPr sz="1800" spc="-10" dirty="0">
                <a:latin typeface="Arial MT"/>
                <a:cs typeface="Arial MT"/>
              </a:rPr>
              <a:t> 2)</a:t>
            </a:r>
            <a:r>
              <a:rPr sz="1800" dirty="0">
                <a:latin typeface="Arial MT"/>
                <a:cs typeface="Arial MT"/>
              </a:rPr>
              <a:t> –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005B89"/>
                </a:solidFill>
                <a:latin typeface="Arial"/>
                <a:cs typeface="Arial"/>
              </a:rPr>
              <a:t>bit</a:t>
            </a:r>
            <a:r>
              <a:rPr sz="1800" b="1" dirty="0">
                <a:solidFill>
                  <a:srgbClr val="005B89"/>
                </a:solidFill>
                <a:latin typeface="Arial"/>
                <a:cs typeface="Arial"/>
              </a:rPr>
              <a:t> à</a:t>
            </a:r>
            <a:r>
              <a:rPr sz="1800" b="1" spc="-5" dirty="0">
                <a:solidFill>
                  <a:srgbClr val="005B8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5B89"/>
                </a:solidFill>
                <a:latin typeface="Arial"/>
                <a:cs typeface="Arial"/>
              </a:rPr>
              <a:t>bit</a:t>
            </a:r>
            <a:r>
              <a:rPr sz="1800" b="1" spc="5" dirty="0">
                <a:solidFill>
                  <a:srgbClr val="005B89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du clair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la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clé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 MT"/>
              <a:cs typeface="Arial MT"/>
            </a:endParaRPr>
          </a:p>
          <a:p>
            <a:pPr marL="533400">
              <a:lnSpc>
                <a:spcPct val="100000"/>
              </a:lnSpc>
            </a:pPr>
            <a:r>
              <a:rPr sz="3600" baseline="3472" dirty="0">
                <a:solidFill>
                  <a:srgbClr val="000099"/>
                </a:solidFill>
                <a:latin typeface="Times New Roman"/>
                <a:cs typeface="Times New Roman"/>
              </a:rPr>
              <a:t>–</a:t>
            </a:r>
            <a:r>
              <a:rPr sz="3600" spc="225" baseline="3472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Cryp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tog</a:t>
            </a:r>
            <a:r>
              <a:rPr sz="2400" spc="5" dirty="0">
                <a:solidFill>
                  <a:srgbClr val="000099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000099"/>
                </a:solidFill>
                <a:latin typeface="Times New Roman"/>
                <a:cs typeface="Times New Roman"/>
              </a:rPr>
              <a:t>mm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e =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es</a:t>
            </a:r>
            <a:r>
              <a:rPr sz="2400" spc="-10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age</a:t>
            </a:r>
            <a:r>
              <a:rPr sz="2400" spc="2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XO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2400" spc="-84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/>
                <a:cs typeface="Times New Roman"/>
              </a:rPr>
              <a:t>c</a:t>
            </a:r>
            <a:r>
              <a:rPr sz="2400" spc="10" dirty="0">
                <a:solidFill>
                  <a:srgbClr val="000099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é</a:t>
            </a:r>
            <a:endParaRPr sz="24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spcBef>
                <a:spcPts val="650"/>
              </a:spcBef>
              <a:tabLst>
                <a:tab pos="780415" algn="l"/>
              </a:tabLst>
            </a:pPr>
            <a:r>
              <a:rPr sz="1600" dirty="0">
                <a:latin typeface="Arial MT"/>
                <a:cs typeface="Arial MT"/>
              </a:rPr>
              <a:t>–	</a:t>
            </a:r>
            <a:r>
              <a:rPr sz="2400" baseline="1736" dirty="0">
                <a:latin typeface="Arial MT"/>
                <a:cs typeface="Arial MT"/>
              </a:rPr>
              <a:t>C</a:t>
            </a:r>
            <a:r>
              <a:rPr sz="2400" spc="-22" baseline="1736" dirty="0">
                <a:latin typeface="Arial MT"/>
                <a:cs typeface="Arial MT"/>
              </a:rPr>
              <a:t> </a:t>
            </a:r>
            <a:r>
              <a:rPr sz="2400" baseline="1736" dirty="0">
                <a:latin typeface="Arial MT"/>
                <a:cs typeface="Arial MT"/>
              </a:rPr>
              <a:t>=</a:t>
            </a:r>
            <a:r>
              <a:rPr sz="2400" spc="-15" baseline="1736" dirty="0">
                <a:latin typeface="Arial MT"/>
                <a:cs typeface="Arial MT"/>
              </a:rPr>
              <a:t> </a:t>
            </a:r>
            <a:r>
              <a:rPr sz="2400" baseline="1736" dirty="0">
                <a:latin typeface="Arial MT"/>
                <a:cs typeface="Arial MT"/>
              </a:rPr>
              <a:t>m</a:t>
            </a:r>
            <a:r>
              <a:rPr sz="2400" spc="-22" baseline="1736" dirty="0">
                <a:latin typeface="Arial MT"/>
                <a:cs typeface="Arial MT"/>
              </a:rPr>
              <a:t> </a:t>
            </a:r>
            <a:r>
              <a:rPr sz="2400" baseline="1736" dirty="0">
                <a:latin typeface="Symbol"/>
                <a:cs typeface="Symbol"/>
              </a:rPr>
              <a:t></a:t>
            </a:r>
            <a:r>
              <a:rPr sz="2400" spc="52" baseline="1736" dirty="0">
                <a:latin typeface="Times New Roman"/>
                <a:cs typeface="Times New Roman"/>
              </a:rPr>
              <a:t> </a:t>
            </a:r>
            <a:r>
              <a:rPr sz="2400" baseline="1736" dirty="0">
                <a:latin typeface="Arial MT"/>
                <a:cs typeface="Arial MT"/>
              </a:rPr>
              <a:t>K</a:t>
            </a:r>
            <a:r>
              <a:rPr sz="2400" spc="-15" baseline="1736" dirty="0">
                <a:latin typeface="Arial MT"/>
                <a:cs typeface="Arial MT"/>
              </a:rPr>
              <a:t> </a:t>
            </a:r>
            <a:r>
              <a:rPr sz="2400" baseline="1736" dirty="0">
                <a:latin typeface="Arial MT"/>
                <a:cs typeface="Arial MT"/>
              </a:rPr>
              <a:t>=</a:t>
            </a:r>
            <a:r>
              <a:rPr sz="2400" spc="-15" baseline="1736" dirty="0">
                <a:latin typeface="Arial MT"/>
                <a:cs typeface="Arial MT"/>
              </a:rPr>
              <a:t> </a:t>
            </a:r>
            <a:r>
              <a:rPr sz="2400" spc="15" baseline="1736" dirty="0">
                <a:latin typeface="Arial MT"/>
                <a:cs typeface="Arial MT"/>
              </a:rPr>
              <a:t>m</a:t>
            </a:r>
            <a:r>
              <a:rPr sz="1350" spc="15" baseline="-21604" dirty="0">
                <a:latin typeface="Arial MT"/>
                <a:cs typeface="Arial MT"/>
              </a:rPr>
              <a:t>1</a:t>
            </a:r>
            <a:r>
              <a:rPr sz="1350" spc="277" baseline="-21604" dirty="0">
                <a:latin typeface="Arial MT"/>
                <a:cs typeface="Arial MT"/>
              </a:rPr>
              <a:t> </a:t>
            </a:r>
            <a:r>
              <a:rPr sz="2400" baseline="1736" dirty="0">
                <a:latin typeface="Symbol"/>
                <a:cs typeface="Symbol"/>
              </a:rPr>
              <a:t></a:t>
            </a:r>
            <a:r>
              <a:rPr sz="2400" spc="44" baseline="1736" dirty="0">
                <a:latin typeface="Times New Roman"/>
                <a:cs typeface="Times New Roman"/>
              </a:rPr>
              <a:t> </a:t>
            </a:r>
            <a:r>
              <a:rPr sz="2400" baseline="1736" dirty="0">
                <a:latin typeface="Arial MT"/>
                <a:cs typeface="Arial MT"/>
              </a:rPr>
              <a:t>K</a:t>
            </a:r>
            <a:r>
              <a:rPr sz="1350" baseline="-21604" dirty="0">
                <a:latin typeface="Arial MT"/>
                <a:cs typeface="Arial MT"/>
              </a:rPr>
              <a:t>1</a:t>
            </a:r>
            <a:r>
              <a:rPr sz="1350" spc="270" baseline="-21604" dirty="0">
                <a:latin typeface="Arial MT"/>
                <a:cs typeface="Arial MT"/>
              </a:rPr>
              <a:t> </a:t>
            </a:r>
            <a:r>
              <a:rPr sz="2400" baseline="1736" dirty="0">
                <a:latin typeface="Arial MT"/>
                <a:cs typeface="Arial MT"/>
              </a:rPr>
              <a:t>…</a:t>
            </a:r>
            <a:r>
              <a:rPr sz="2400" spc="-15" baseline="1736" dirty="0">
                <a:latin typeface="Arial MT"/>
                <a:cs typeface="Arial MT"/>
              </a:rPr>
              <a:t> </a:t>
            </a:r>
            <a:r>
              <a:rPr sz="2400" spc="7" baseline="1736" dirty="0">
                <a:latin typeface="Arial MT"/>
                <a:cs typeface="Arial MT"/>
              </a:rPr>
              <a:t>m</a:t>
            </a:r>
            <a:r>
              <a:rPr sz="1350" spc="7" baseline="-21604" dirty="0">
                <a:latin typeface="Arial MT"/>
                <a:cs typeface="Arial MT"/>
              </a:rPr>
              <a:t>n</a:t>
            </a:r>
            <a:r>
              <a:rPr sz="1350" spc="277" baseline="-21604" dirty="0">
                <a:latin typeface="Arial MT"/>
                <a:cs typeface="Arial MT"/>
              </a:rPr>
              <a:t> </a:t>
            </a:r>
            <a:r>
              <a:rPr sz="2400" baseline="1736" dirty="0">
                <a:latin typeface="Symbol"/>
                <a:cs typeface="Symbol"/>
              </a:rPr>
              <a:t></a:t>
            </a:r>
            <a:r>
              <a:rPr sz="2400" spc="44" baseline="1736" dirty="0">
                <a:latin typeface="Times New Roman"/>
                <a:cs typeface="Times New Roman"/>
              </a:rPr>
              <a:t> </a:t>
            </a:r>
            <a:r>
              <a:rPr sz="2400" baseline="1736" dirty="0">
                <a:latin typeface="Arial MT"/>
                <a:cs typeface="Arial MT"/>
              </a:rPr>
              <a:t>Kn</a:t>
            </a:r>
            <a:endParaRPr sz="2400" baseline="1736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Arial MT"/>
              <a:cs typeface="Arial MT"/>
            </a:endParaRPr>
          </a:p>
          <a:p>
            <a:pPr marL="381000" indent="-304800">
              <a:lnSpc>
                <a:spcPct val="100000"/>
              </a:lnSpc>
              <a:buClr>
                <a:srgbClr val="005B89"/>
              </a:buClr>
              <a:buFont typeface="Wingdings"/>
              <a:buChar char=""/>
              <a:tabLst>
                <a:tab pos="38100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Attaque</a:t>
            </a:r>
            <a:endParaRPr sz="2000">
              <a:latin typeface="Arial"/>
              <a:cs typeface="Arial"/>
            </a:endParaRPr>
          </a:p>
          <a:p>
            <a:pPr marL="781050" lvl="1" indent="-247650">
              <a:lnSpc>
                <a:spcPct val="100000"/>
              </a:lnSpc>
              <a:spcBef>
                <a:spcPts val="1050"/>
              </a:spcBef>
              <a:buChar char="–"/>
              <a:tabLst>
                <a:tab pos="781050" algn="l"/>
              </a:tabLst>
            </a:pPr>
            <a:r>
              <a:rPr sz="1800" spc="-5" dirty="0">
                <a:latin typeface="Arial MT"/>
                <a:cs typeface="Arial MT"/>
              </a:rPr>
              <a:t>Si </a:t>
            </a:r>
            <a:r>
              <a:rPr sz="1800" spc="-10" dirty="0">
                <a:latin typeface="Arial MT"/>
                <a:cs typeface="Arial MT"/>
              </a:rPr>
              <a:t>l’attaquant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peut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décrypter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</a:t>
            </a:r>
            <a:r>
              <a:rPr sz="18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seul</a:t>
            </a:r>
            <a:r>
              <a:rPr sz="1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message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(Trouver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b="1" i="1" dirty="0">
                <a:latin typeface="Arial"/>
                <a:cs typeface="Arial"/>
              </a:rPr>
              <a:t>m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connaissant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c</a:t>
            </a:r>
            <a:r>
              <a:rPr sz="1800" spc="-10" dirty="0"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1219200" lvl="2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1218565" algn="l"/>
                <a:tab pos="1219200" algn="l"/>
              </a:tabLst>
            </a:pPr>
            <a:r>
              <a:rPr sz="1800" dirty="0">
                <a:latin typeface="Arial MT"/>
                <a:cs typeface="Arial MT"/>
              </a:rPr>
              <a:t>Il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peut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déduire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clé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!</a:t>
            </a:r>
            <a:endParaRPr sz="1800">
              <a:latin typeface="Arial MT"/>
              <a:cs typeface="Arial MT"/>
            </a:endParaRPr>
          </a:p>
          <a:p>
            <a:pPr marL="1447800">
              <a:lnSpc>
                <a:spcPct val="100000"/>
              </a:lnSpc>
              <a:spcBef>
                <a:spcPts val="100"/>
              </a:spcBef>
              <a:tabLst>
                <a:tab pos="1740535" algn="l"/>
              </a:tabLst>
            </a:pPr>
            <a:r>
              <a:rPr sz="2700" baseline="3086" dirty="0">
                <a:latin typeface="Arial MT"/>
                <a:cs typeface="Arial MT"/>
              </a:rPr>
              <a:t>–	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K</a:t>
            </a:r>
            <a:r>
              <a:rPr sz="18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Symbol"/>
                <a:cs typeface="Symbol"/>
              </a:rPr>
              <a:t></a:t>
            </a:r>
            <a:r>
              <a:rPr sz="18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endParaRPr sz="1800">
              <a:latin typeface="Arial MT"/>
              <a:cs typeface="Arial MT"/>
            </a:endParaRPr>
          </a:p>
          <a:p>
            <a:pPr marL="1905000">
              <a:lnSpc>
                <a:spcPct val="100000"/>
              </a:lnSpc>
              <a:spcBef>
                <a:spcPts val="100"/>
              </a:spcBef>
            </a:pPr>
            <a:r>
              <a:rPr sz="2700" baseline="3086" dirty="0">
                <a:latin typeface="Arial MT"/>
                <a:cs typeface="Arial MT"/>
              </a:rPr>
              <a:t>»</a:t>
            </a:r>
            <a:r>
              <a:rPr sz="2700" spc="442" baseline="3086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Vulnérable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aux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attaques</a:t>
            </a:r>
            <a:r>
              <a:rPr sz="1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à</a:t>
            </a:r>
            <a:r>
              <a:rPr sz="1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clair</a:t>
            </a:r>
            <a:r>
              <a:rPr sz="18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connus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!!</a:t>
            </a:r>
            <a:endParaRPr sz="1800">
              <a:latin typeface="Arial MT"/>
              <a:cs typeface="Arial MT"/>
            </a:endParaRPr>
          </a:p>
          <a:p>
            <a:pPr marL="1905000">
              <a:lnSpc>
                <a:spcPct val="100000"/>
              </a:lnSpc>
              <a:spcBef>
                <a:spcPts val="1150"/>
              </a:spcBef>
            </a:pPr>
            <a:r>
              <a:rPr sz="2700" baseline="3086" dirty="0">
                <a:latin typeface="Arial MT"/>
                <a:cs typeface="Arial MT"/>
              </a:rPr>
              <a:t>»</a:t>
            </a:r>
            <a:r>
              <a:rPr sz="2700" spc="427" baseline="3086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 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clé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 ne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 doit</a:t>
            </a:r>
            <a:r>
              <a:rPr sz="1800" i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être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 utilisée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qu’une 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seule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 fois</a:t>
            </a:r>
            <a:endParaRPr sz="1800">
              <a:latin typeface="Arial"/>
              <a:cs typeface="Arial"/>
            </a:endParaRPr>
          </a:p>
          <a:p>
            <a:pPr marL="381000" indent="-304800">
              <a:lnSpc>
                <a:spcPct val="100000"/>
              </a:lnSpc>
              <a:spcBef>
                <a:spcPts val="1090"/>
              </a:spcBef>
              <a:buClr>
                <a:srgbClr val="005B89"/>
              </a:buClr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1800" spc="-5" dirty="0">
                <a:latin typeface="Arial MT"/>
                <a:cs typeface="Arial MT"/>
              </a:rPr>
              <a:t>Principe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des </a:t>
            </a:r>
            <a:r>
              <a:rPr sz="1800" spc="-5" dirty="0">
                <a:latin typeface="Arial MT"/>
                <a:cs typeface="Arial MT"/>
              </a:rPr>
              <a:t>masque</a:t>
            </a:r>
            <a:r>
              <a:rPr sz="1800" spc="-10" dirty="0">
                <a:latin typeface="Arial MT"/>
                <a:cs typeface="Arial MT"/>
              </a:rPr>
              <a:t> jetable </a:t>
            </a:r>
            <a:r>
              <a:rPr sz="1800" spc="-5" dirty="0">
                <a:latin typeface="Arial MT"/>
                <a:cs typeface="Arial MT"/>
              </a:rPr>
              <a:t>ou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800" b="1" i="1" spc="-5" dirty="0">
                <a:solidFill>
                  <a:srgbClr val="F73109"/>
                </a:solidFill>
                <a:latin typeface="Arial"/>
                <a:cs typeface="Arial"/>
              </a:rPr>
              <a:t>ne-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800" b="1" i="1" spc="-5" dirty="0">
                <a:solidFill>
                  <a:srgbClr val="F73109"/>
                </a:solidFill>
                <a:latin typeface="Arial"/>
                <a:cs typeface="Arial"/>
              </a:rPr>
              <a:t>ime-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800" b="1" i="1" spc="-5" dirty="0">
                <a:solidFill>
                  <a:srgbClr val="F73109"/>
                </a:solidFill>
                <a:latin typeface="Arial"/>
                <a:cs typeface="Arial"/>
              </a:rPr>
              <a:t>ad</a:t>
            </a:r>
            <a:endParaRPr sz="1800">
              <a:latin typeface="Arial"/>
              <a:cs typeface="Arial"/>
            </a:endParaRPr>
          </a:p>
          <a:p>
            <a:pPr marL="381000" indent="-304800">
              <a:lnSpc>
                <a:spcPct val="100000"/>
              </a:lnSpc>
              <a:spcBef>
                <a:spcPts val="1100"/>
              </a:spcBef>
              <a:buClr>
                <a:srgbClr val="005B89"/>
              </a:buClr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1800" spc="-5" dirty="0">
                <a:latin typeface="Arial MT"/>
                <a:cs typeface="Arial MT"/>
              </a:rPr>
              <a:t>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seul algo</a:t>
            </a:r>
            <a:r>
              <a:rPr sz="1800" spc="-10" dirty="0">
                <a:latin typeface="Arial MT"/>
                <a:cs typeface="Arial MT"/>
              </a:rPr>
              <a:t> théoriquement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impossible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à</a:t>
            </a:r>
            <a:r>
              <a:rPr sz="1800" spc="-5" dirty="0">
                <a:latin typeface="Arial MT"/>
                <a:cs typeface="Arial MT"/>
              </a:rPr>
              <a:t> casser</a:t>
            </a:r>
            <a:r>
              <a:rPr sz="1800" dirty="0">
                <a:latin typeface="Arial MT"/>
                <a:cs typeface="Arial MT"/>
              </a:rPr>
              <a:t> …</a:t>
            </a:r>
            <a:endParaRPr sz="1800">
              <a:latin typeface="Arial MT"/>
              <a:cs typeface="Arial MT"/>
            </a:endParaRPr>
          </a:p>
          <a:p>
            <a:pPr marL="381000" indent="-304800">
              <a:lnSpc>
                <a:spcPct val="100000"/>
              </a:lnSpc>
              <a:spcBef>
                <a:spcPts val="1090"/>
              </a:spcBef>
              <a:buClr>
                <a:srgbClr val="005B89"/>
              </a:buClr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1800" spc="-10" dirty="0">
                <a:latin typeface="Arial MT"/>
                <a:cs typeface="Arial MT"/>
              </a:rPr>
              <a:t>Exemple </a:t>
            </a:r>
            <a:r>
              <a:rPr sz="1800" spc="-5" dirty="0">
                <a:latin typeface="Arial MT"/>
                <a:cs typeface="Arial MT"/>
              </a:rPr>
              <a:t>du </a:t>
            </a:r>
            <a:r>
              <a:rPr sz="1800" spc="-10" dirty="0">
                <a:latin typeface="Arial MT"/>
                <a:cs typeface="Arial MT"/>
              </a:rPr>
              <a:t>number</a:t>
            </a:r>
            <a:r>
              <a:rPr sz="1800" spc="-5" dirty="0">
                <a:latin typeface="Arial MT"/>
                <a:cs typeface="Arial MT"/>
              </a:rPr>
              <a:t> station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 </a:t>
            </a:r>
            <a:r>
              <a:rPr sz="1800" spc="-5" dirty="0">
                <a:latin typeface="Arial MT"/>
                <a:cs typeface="Arial MT"/>
              </a:rPr>
              <a:t>castro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0" dirty="0">
                <a:latin typeface="Arial MT"/>
                <a:cs typeface="Arial MT"/>
              </a:rPr>
              <a:t> Ché</a:t>
            </a:r>
            <a:r>
              <a:rPr sz="1800" spc="-5" dirty="0">
                <a:latin typeface="Arial MT"/>
                <a:cs typeface="Arial MT"/>
              </a:rPr>
              <a:t> Guévara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6669" y="0"/>
            <a:ext cx="6499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Chiffrement</a:t>
            </a:r>
            <a:r>
              <a:rPr u="none" spc="-35" dirty="0"/>
              <a:t> </a:t>
            </a:r>
            <a:r>
              <a:rPr u="none" spc="-5" dirty="0"/>
              <a:t>de</a:t>
            </a:r>
            <a:r>
              <a:rPr u="none" spc="-30" dirty="0"/>
              <a:t> </a:t>
            </a:r>
            <a:r>
              <a:rPr u="none" spc="-5" dirty="0"/>
              <a:t>Vernam</a:t>
            </a:r>
            <a:r>
              <a:rPr u="none" spc="-25" dirty="0"/>
              <a:t> </a:t>
            </a:r>
            <a:r>
              <a:rPr u="none" spc="-5" dirty="0"/>
              <a:t>(1917)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795" y="1647444"/>
            <a:ext cx="4490085" cy="500380"/>
            <a:chOff x="272795" y="1647444"/>
            <a:chExt cx="4490085" cy="500380"/>
          </a:xfrm>
        </p:grpSpPr>
        <p:sp>
          <p:nvSpPr>
            <p:cNvPr id="3" name="object 3"/>
            <p:cNvSpPr/>
            <p:nvPr/>
          </p:nvSpPr>
          <p:spPr>
            <a:xfrm>
              <a:off x="272795" y="1816608"/>
              <a:ext cx="862584" cy="2529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86027" y="1647444"/>
              <a:ext cx="720852" cy="499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2456" y="1647444"/>
              <a:ext cx="1909571" cy="499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24556" y="1647444"/>
              <a:ext cx="1837944" cy="4998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7759" y="1694510"/>
            <a:ext cx="8637270" cy="31752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95" dirty="0">
                <a:latin typeface="Arial"/>
                <a:cs typeface="Arial"/>
              </a:rPr>
              <a:t>Modes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5" dirty="0">
                <a:latin typeface="Arial"/>
                <a:cs typeface="Arial"/>
              </a:rPr>
              <a:t>chiffrement</a:t>
            </a:r>
            <a:r>
              <a:rPr sz="2400" b="1" i="1" spc="-200" dirty="0">
                <a:latin typeface="Arial"/>
                <a:cs typeface="Arial"/>
              </a:rPr>
              <a:t> </a:t>
            </a:r>
            <a:r>
              <a:rPr sz="2400" b="1" i="1" spc="-165" dirty="0">
                <a:latin typeface="Arial"/>
                <a:cs typeface="Arial"/>
              </a:rPr>
              <a:t>symétrique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 dirty="0">
              <a:latin typeface="Arial"/>
              <a:cs typeface="Arial"/>
            </a:endParaRPr>
          </a:p>
          <a:p>
            <a:pPr marL="354965" marR="5080" indent="-342900" algn="just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1800" spc="-105" dirty="0">
                <a:latin typeface="Arial"/>
                <a:cs typeface="Arial"/>
              </a:rPr>
              <a:t>Le </a:t>
            </a:r>
            <a:r>
              <a:rPr sz="1800" dirty="0">
                <a:latin typeface="Arial"/>
                <a:cs typeface="Arial"/>
              </a:rPr>
              <a:t>chiffrement </a:t>
            </a:r>
            <a:r>
              <a:rPr sz="1800" spc="-35" dirty="0">
                <a:latin typeface="Arial"/>
                <a:cs typeface="Arial"/>
              </a:rPr>
              <a:t>symétrique </a:t>
            </a:r>
            <a:r>
              <a:rPr sz="1800" spc="-5" dirty="0">
                <a:latin typeface="Arial"/>
                <a:cs typeface="Arial"/>
              </a:rPr>
              <a:t>(ou </a:t>
            </a:r>
            <a:r>
              <a:rPr sz="1800" spc="-120" dirty="0">
                <a:latin typeface="Arial"/>
                <a:cs typeface="Arial"/>
              </a:rPr>
              <a:t>à </a:t>
            </a:r>
            <a:r>
              <a:rPr sz="1800" spc="-55" dirty="0">
                <a:latin typeface="Arial"/>
                <a:cs typeface="Arial"/>
              </a:rPr>
              <a:t>clé </a:t>
            </a:r>
            <a:r>
              <a:rPr sz="1800" spc="-40" dirty="0">
                <a:latin typeface="Arial"/>
                <a:cs typeface="Arial"/>
              </a:rPr>
              <a:t>secrète) </a:t>
            </a:r>
            <a:r>
              <a:rPr sz="1800" spc="-35" dirty="0">
                <a:latin typeface="Arial"/>
                <a:cs typeface="Arial"/>
              </a:rPr>
              <a:t>est </a:t>
            </a:r>
            <a:r>
              <a:rPr sz="1800" spc="-15" dirty="0">
                <a:latin typeface="Arial"/>
                <a:cs typeface="Arial"/>
              </a:rPr>
              <a:t>très </a:t>
            </a:r>
            <a:r>
              <a:rPr sz="1800" spc="-30" dirty="0">
                <a:latin typeface="Arial"/>
                <a:cs typeface="Arial"/>
              </a:rPr>
              <a:t>utilisé </a:t>
            </a:r>
            <a:r>
              <a:rPr sz="1800" spc="30" dirty="0">
                <a:latin typeface="Arial"/>
                <a:cs typeface="Arial"/>
              </a:rPr>
              <a:t>et </a:t>
            </a:r>
            <a:r>
              <a:rPr sz="1800" spc="-114" dirty="0">
                <a:latin typeface="Arial"/>
                <a:cs typeface="Arial"/>
              </a:rPr>
              <a:t>se </a:t>
            </a:r>
            <a:r>
              <a:rPr sz="1800" spc="-55" dirty="0">
                <a:latin typeface="Arial"/>
                <a:cs typeface="Arial"/>
              </a:rPr>
              <a:t>caractérise </a:t>
            </a:r>
            <a:r>
              <a:rPr sz="1800" spc="-30" dirty="0">
                <a:latin typeface="Arial"/>
                <a:cs typeface="Arial"/>
              </a:rPr>
              <a:t>par </a:t>
            </a:r>
            <a:r>
              <a:rPr sz="1800" spc="-55" dirty="0">
                <a:latin typeface="Arial"/>
                <a:cs typeface="Arial"/>
              </a:rPr>
              <a:t>une  </a:t>
            </a:r>
            <a:r>
              <a:rPr sz="1800" spc="-40" dirty="0">
                <a:latin typeface="Arial"/>
                <a:cs typeface="Arial"/>
              </a:rPr>
              <a:t>grande </a:t>
            </a:r>
            <a:r>
              <a:rPr sz="1800" spc="-15" dirty="0">
                <a:latin typeface="Arial"/>
                <a:cs typeface="Arial"/>
              </a:rPr>
              <a:t>rapidité </a:t>
            </a:r>
            <a:r>
              <a:rPr sz="1800" spc="-85" dirty="0">
                <a:latin typeface="Arial"/>
                <a:cs typeface="Arial"/>
              </a:rPr>
              <a:t>ce </a:t>
            </a:r>
            <a:r>
              <a:rPr sz="1800" spc="-30" dirty="0">
                <a:latin typeface="Arial"/>
                <a:cs typeface="Arial"/>
              </a:rPr>
              <a:t>qui </a:t>
            </a:r>
            <a:r>
              <a:rPr sz="1800" spc="-70" dirty="0">
                <a:latin typeface="Arial"/>
                <a:cs typeface="Arial"/>
              </a:rPr>
              <a:t>accélère </a:t>
            </a:r>
            <a:r>
              <a:rPr sz="1800" spc="10" dirty="0">
                <a:latin typeface="Arial"/>
                <a:cs typeface="Arial"/>
              </a:rPr>
              <a:t>nettement </a:t>
            </a:r>
            <a:r>
              <a:rPr sz="1800" spc="-75" dirty="0">
                <a:latin typeface="Arial"/>
                <a:cs typeface="Arial"/>
              </a:rPr>
              <a:t>les </a:t>
            </a:r>
            <a:r>
              <a:rPr sz="1800" spc="-25" dirty="0">
                <a:latin typeface="Arial"/>
                <a:cs typeface="Arial"/>
              </a:rPr>
              <a:t>débits </a:t>
            </a:r>
            <a:r>
              <a:rPr sz="1800" spc="30" dirty="0">
                <a:latin typeface="Arial"/>
                <a:cs typeface="Arial"/>
              </a:rPr>
              <a:t>et </a:t>
            </a:r>
            <a:r>
              <a:rPr sz="1800" spc="-35" dirty="0">
                <a:latin typeface="Arial"/>
                <a:cs typeface="Arial"/>
              </a:rPr>
              <a:t>autorise </a:t>
            </a:r>
            <a:r>
              <a:rPr sz="1800" spc="-65" dirty="0">
                <a:latin typeface="Arial"/>
                <a:cs typeface="Arial"/>
              </a:rPr>
              <a:t>son </a:t>
            </a:r>
            <a:r>
              <a:rPr sz="1800" spc="-15" dirty="0">
                <a:latin typeface="Arial"/>
                <a:cs typeface="Arial"/>
              </a:rPr>
              <a:t>utilisation  </a:t>
            </a:r>
            <a:r>
              <a:rPr sz="1800" spc="-80" dirty="0">
                <a:latin typeface="Arial"/>
                <a:cs typeface="Arial"/>
              </a:rPr>
              <a:t>massive.</a:t>
            </a:r>
            <a:endParaRPr sz="1800" dirty="0">
              <a:latin typeface="Arial"/>
              <a:cs typeface="Arial"/>
            </a:endParaRPr>
          </a:p>
          <a:p>
            <a:pPr marL="354965" marR="14604" indent="-342900">
              <a:lnSpc>
                <a:spcPct val="100000"/>
              </a:lnSpc>
              <a:spcBef>
                <a:spcPts val="1460"/>
              </a:spcBef>
              <a:buFont typeface="Wingdings"/>
              <a:buChar char=""/>
              <a:tabLst>
                <a:tab pos="354965" algn="l"/>
                <a:tab pos="355600" algn="l"/>
                <a:tab pos="757555" algn="l"/>
                <a:tab pos="2072639" algn="l"/>
                <a:tab pos="3331845" algn="l"/>
                <a:tab pos="4561205" algn="l"/>
                <a:tab pos="6199505" algn="l"/>
                <a:tab pos="7067550" algn="l"/>
                <a:tab pos="7723505" algn="l"/>
              </a:tabLst>
            </a:pPr>
            <a:r>
              <a:rPr sz="1800" spc="-140" dirty="0">
                <a:latin typeface="Arial"/>
                <a:cs typeface="Arial"/>
              </a:rPr>
              <a:t>L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90" dirty="0">
                <a:latin typeface="Arial"/>
                <a:cs typeface="Arial"/>
              </a:rPr>
              <a:t>c</a:t>
            </a:r>
            <a:r>
              <a:rPr sz="1800" spc="-35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05" dirty="0">
                <a:latin typeface="Arial"/>
                <a:cs typeface="Arial"/>
              </a:rPr>
              <a:t>ff</a:t>
            </a:r>
            <a:r>
              <a:rPr sz="1800" spc="-25" dirty="0">
                <a:latin typeface="Arial"/>
                <a:cs typeface="Arial"/>
              </a:rPr>
              <a:t>re</a:t>
            </a:r>
            <a:r>
              <a:rPr sz="1800" spc="-30" dirty="0">
                <a:latin typeface="Arial"/>
                <a:cs typeface="Arial"/>
              </a:rPr>
              <a:t>m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n</a:t>
            </a:r>
            <a:r>
              <a:rPr sz="1800" spc="14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5" dirty="0">
                <a:latin typeface="Arial"/>
                <a:cs typeface="Arial"/>
              </a:rPr>
              <a:t>sy</a:t>
            </a:r>
            <a:r>
              <a:rPr sz="1800" spc="-55" dirty="0">
                <a:latin typeface="Arial"/>
                <a:cs typeface="Arial"/>
              </a:rPr>
              <a:t>mé</a:t>
            </a:r>
            <a:r>
              <a:rPr sz="1800" spc="80" dirty="0">
                <a:latin typeface="Arial"/>
                <a:cs typeface="Arial"/>
              </a:rPr>
              <a:t>t</a:t>
            </a:r>
            <a:r>
              <a:rPr sz="1800" spc="95" dirty="0">
                <a:latin typeface="Arial"/>
                <a:cs typeface="Arial"/>
              </a:rPr>
              <a:t>r</a:t>
            </a:r>
            <a:r>
              <a:rPr sz="1800" spc="-2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spc="-45" dirty="0">
                <a:latin typeface="Arial"/>
                <a:cs typeface="Arial"/>
              </a:rPr>
              <a:t>u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10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35" dirty="0">
                <a:latin typeface="Arial"/>
                <a:cs typeface="Arial"/>
              </a:rPr>
              <a:t>n</a:t>
            </a:r>
            <a:r>
              <a:rPr sz="1800" spc="-90" dirty="0">
                <a:latin typeface="Arial"/>
                <a:cs typeface="Arial"/>
              </a:rPr>
              <a:t>c</a:t>
            </a:r>
            <a:r>
              <a:rPr sz="1800" spc="145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35" dirty="0">
                <a:latin typeface="Arial"/>
                <a:cs typeface="Arial"/>
              </a:rPr>
              <a:t>nn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80" dirty="0">
                <a:latin typeface="Arial"/>
                <a:cs typeface="Arial"/>
              </a:rPr>
              <a:t>h</a:t>
            </a:r>
            <a:r>
              <a:rPr sz="1800" spc="-7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bi</a:t>
            </a:r>
            <a:r>
              <a:rPr sz="1800" spc="145" dirty="0">
                <a:latin typeface="Arial"/>
                <a:cs typeface="Arial"/>
              </a:rPr>
              <a:t>t</a:t>
            </a:r>
            <a:r>
              <a:rPr sz="1800" spc="-45" dirty="0">
                <a:latin typeface="Arial"/>
                <a:cs typeface="Arial"/>
              </a:rPr>
              <a:t>u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ll</a:t>
            </a:r>
            <a:r>
              <a:rPr sz="1800" spc="-30" dirty="0">
                <a:latin typeface="Arial"/>
                <a:cs typeface="Arial"/>
              </a:rPr>
              <a:t>e</a:t>
            </a:r>
            <a:r>
              <a:rPr sz="1800" spc="-40" dirty="0">
                <a:latin typeface="Arial"/>
                <a:cs typeface="Arial"/>
              </a:rPr>
              <a:t>m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spc="70" dirty="0">
                <a:latin typeface="Arial"/>
                <a:cs typeface="Arial"/>
              </a:rPr>
              <a:t>n</a:t>
            </a:r>
            <a:r>
              <a:rPr sz="1800" spc="3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90" dirty="0">
                <a:latin typeface="Arial"/>
                <a:cs typeface="Arial"/>
              </a:rPr>
              <a:t>s</a:t>
            </a:r>
            <a:r>
              <a:rPr sz="1800" spc="-105" dirty="0">
                <a:latin typeface="Arial"/>
                <a:cs typeface="Arial"/>
              </a:rPr>
              <a:t>u</a:t>
            </a:r>
            <a:r>
              <a:rPr sz="1800" spc="-20" dirty="0">
                <a:latin typeface="Arial"/>
                <a:cs typeface="Arial"/>
              </a:rPr>
              <a:t>i</a:t>
            </a:r>
            <a:r>
              <a:rPr sz="1800" spc="-80" dirty="0">
                <a:latin typeface="Arial"/>
                <a:cs typeface="Arial"/>
              </a:rPr>
              <a:t>v</a:t>
            </a:r>
            <a:r>
              <a:rPr sz="1800" spc="-85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n</a:t>
            </a:r>
            <a:r>
              <a:rPr sz="1800" spc="14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65" dirty="0">
                <a:latin typeface="Arial"/>
                <a:cs typeface="Arial"/>
              </a:rPr>
              <a:t>eu</a:t>
            </a:r>
            <a:r>
              <a:rPr sz="1800" spc="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5" dirty="0">
                <a:latin typeface="Arial"/>
                <a:cs typeface="Arial"/>
              </a:rPr>
              <a:t>r</a:t>
            </a:r>
            <a:r>
              <a:rPr sz="1800" spc="-45" dirty="0">
                <a:latin typeface="Arial"/>
                <a:cs typeface="Arial"/>
              </a:rPr>
              <a:t>oc</a:t>
            </a:r>
            <a:r>
              <a:rPr sz="1800" spc="-95" dirty="0">
                <a:latin typeface="Arial"/>
                <a:cs typeface="Arial"/>
              </a:rPr>
              <a:t>é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95" dirty="0">
                <a:latin typeface="Arial"/>
                <a:cs typeface="Arial"/>
              </a:rPr>
              <a:t>és  </a:t>
            </a:r>
            <a:r>
              <a:rPr sz="1800" spc="5" dirty="0">
                <a:latin typeface="Arial"/>
                <a:cs typeface="Arial"/>
              </a:rPr>
              <a:t>différents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1903730" lvl="1" indent="-343535">
              <a:lnSpc>
                <a:spcPct val="100000"/>
              </a:lnSpc>
              <a:spcBef>
                <a:spcPts val="540"/>
              </a:spcBef>
              <a:buFont typeface="Wingdings"/>
              <a:buChar char=""/>
              <a:tabLst>
                <a:tab pos="1903730" algn="l"/>
                <a:tab pos="1904364" algn="l"/>
              </a:tabLst>
            </a:pPr>
            <a:r>
              <a:rPr sz="1800" spc="-20" dirty="0">
                <a:latin typeface="Arial"/>
                <a:cs typeface="Arial"/>
              </a:rPr>
              <a:t>Chiffrement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par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bloc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(Block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cipher)</a:t>
            </a:r>
            <a:endParaRPr sz="1800" dirty="0">
              <a:latin typeface="Arial"/>
              <a:cs typeface="Arial"/>
            </a:endParaRPr>
          </a:p>
          <a:p>
            <a:pPr marL="1903730" lvl="1" indent="-343535">
              <a:lnSpc>
                <a:spcPct val="100000"/>
              </a:lnSpc>
              <a:spcBef>
                <a:spcPts val="1005"/>
              </a:spcBef>
              <a:buFont typeface="Wingdings"/>
              <a:buChar char=""/>
              <a:tabLst>
                <a:tab pos="1903730" algn="l"/>
                <a:tab pos="1904364" algn="l"/>
              </a:tabLst>
            </a:pPr>
            <a:r>
              <a:rPr sz="1800" spc="-20" dirty="0">
                <a:latin typeface="Arial"/>
                <a:cs typeface="Arial"/>
              </a:rPr>
              <a:t>Chiffrement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par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flux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(Stream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cipher)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xmlns="" id="{4B1BDF56-AEA0-46CF-BC7F-B76D5C159548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F1A1F79-7110-43EF-ABF0-4716247BAA5A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368" y="1216152"/>
            <a:ext cx="5527675" cy="500380"/>
            <a:chOff x="277368" y="1216152"/>
            <a:chExt cx="5527675" cy="500380"/>
          </a:xfrm>
        </p:grpSpPr>
        <p:sp>
          <p:nvSpPr>
            <p:cNvPr id="3" name="object 3"/>
            <p:cNvSpPr/>
            <p:nvPr/>
          </p:nvSpPr>
          <p:spPr>
            <a:xfrm>
              <a:off x="277368" y="1385316"/>
              <a:ext cx="1542288" cy="312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8779" y="1216152"/>
              <a:ext cx="839724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5603" y="1216152"/>
              <a:ext cx="903732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24912" y="1216152"/>
              <a:ext cx="1443227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3715" y="1216152"/>
              <a:ext cx="1197864" cy="499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13147" y="1216152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50891" y="1216152"/>
              <a:ext cx="516636" cy="4998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59096" y="1216152"/>
              <a:ext cx="519684" cy="4998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70347" y="1216152"/>
              <a:ext cx="489203" cy="4998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51120" y="1216152"/>
              <a:ext cx="545591" cy="4998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88279" y="1216152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7759" y="1075445"/>
            <a:ext cx="8639810" cy="262699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  <a:tabLst>
                <a:tab pos="4784090" algn="l"/>
              </a:tabLst>
            </a:pPr>
            <a:r>
              <a:rPr sz="2400" b="1" i="1" spc="-140" dirty="0">
                <a:latin typeface="Arial"/>
                <a:cs typeface="Arial"/>
              </a:rPr>
              <a:t>Chiffrement </a:t>
            </a:r>
            <a:r>
              <a:rPr sz="2400" b="1" i="1" spc="-120" dirty="0">
                <a:latin typeface="Arial"/>
                <a:cs typeface="Arial"/>
              </a:rPr>
              <a:t>par </a:t>
            </a:r>
            <a:r>
              <a:rPr sz="2400" b="1" i="1" spc="-95" dirty="0">
                <a:latin typeface="Arial"/>
                <a:cs typeface="Arial"/>
              </a:rPr>
              <a:t>flux</a:t>
            </a:r>
            <a:r>
              <a:rPr sz="2400" b="1" i="1" spc="-210" dirty="0">
                <a:latin typeface="Arial"/>
                <a:cs typeface="Arial"/>
              </a:rPr>
              <a:t> </a:t>
            </a:r>
            <a:r>
              <a:rPr sz="2400" b="1" i="1" spc="-120" dirty="0">
                <a:latin typeface="Arial"/>
                <a:cs typeface="Arial"/>
              </a:rPr>
              <a:t>(Stream</a:t>
            </a:r>
            <a:r>
              <a:rPr sz="2400" b="1" i="1" spc="-185" dirty="0">
                <a:latin typeface="Arial"/>
                <a:cs typeface="Arial"/>
              </a:rPr>
              <a:t> </a:t>
            </a:r>
            <a:r>
              <a:rPr sz="2400" b="1" i="1" spc="-140" dirty="0">
                <a:latin typeface="Arial"/>
                <a:cs typeface="Arial"/>
              </a:rPr>
              <a:t>cipher)	</a:t>
            </a:r>
            <a:r>
              <a:rPr sz="2400" b="1" i="1" spc="-135" dirty="0">
                <a:latin typeface="Arial"/>
                <a:cs typeface="Arial"/>
              </a:rPr>
              <a:t>(1/2)</a:t>
            </a:r>
            <a:endParaRPr sz="2400">
              <a:latin typeface="Arial"/>
              <a:cs typeface="Arial"/>
            </a:endParaRPr>
          </a:p>
          <a:p>
            <a:pPr marL="355600" marR="8255" indent="-343535" algn="just">
              <a:lnSpc>
                <a:spcPct val="100000"/>
              </a:lnSpc>
              <a:spcBef>
                <a:spcPts val="1045"/>
              </a:spcBef>
              <a:buFont typeface="Wingdings"/>
              <a:buChar char=""/>
              <a:tabLst>
                <a:tab pos="355600" algn="l"/>
              </a:tabLst>
            </a:pPr>
            <a:r>
              <a:rPr sz="1700" spc="-90" dirty="0">
                <a:latin typeface="Arial"/>
                <a:cs typeface="Arial"/>
              </a:rPr>
              <a:t>Le </a:t>
            </a:r>
            <a:r>
              <a:rPr sz="1700" dirty="0">
                <a:latin typeface="Arial"/>
                <a:cs typeface="Arial"/>
              </a:rPr>
              <a:t>chiffrement </a:t>
            </a:r>
            <a:r>
              <a:rPr sz="1700" spc="-25" dirty="0">
                <a:latin typeface="Arial"/>
                <a:cs typeface="Arial"/>
              </a:rPr>
              <a:t>par </a:t>
            </a:r>
            <a:r>
              <a:rPr sz="1700" spc="15" dirty="0">
                <a:latin typeface="Arial"/>
                <a:cs typeface="Arial"/>
              </a:rPr>
              <a:t>flux </a:t>
            </a:r>
            <a:r>
              <a:rPr sz="1700" spc="-45" dirty="0">
                <a:latin typeface="Arial"/>
                <a:cs typeface="Arial"/>
              </a:rPr>
              <a:t>(Stream </a:t>
            </a:r>
            <a:r>
              <a:rPr sz="1700" spc="-20" dirty="0">
                <a:latin typeface="Arial"/>
                <a:cs typeface="Arial"/>
              </a:rPr>
              <a:t>cipher) </a:t>
            </a:r>
            <a:r>
              <a:rPr sz="1700" spc="-30" dirty="0">
                <a:latin typeface="Arial"/>
                <a:cs typeface="Arial"/>
              </a:rPr>
              <a:t>est </a:t>
            </a:r>
            <a:r>
              <a:rPr sz="1700" spc="-10" dirty="0">
                <a:latin typeface="Arial"/>
                <a:cs typeface="Arial"/>
              </a:rPr>
              <a:t>effectué </a:t>
            </a:r>
            <a:r>
              <a:rPr sz="1700" spc="-15" dirty="0">
                <a:latin typeface="Arial"/>
                <a:cs typeface="Arial"/>
              </a:rPr>
              <a:t>bit-à-bit </a:t>
            </a:r>
            <a:r>
              <a:rPr sz="1700" spc="-110" dirty="0">
                <a:latin typeface="Arial"/>
                <a:cs typeface="Arial"/>
              </a:rPr>
              <a:t>sans </a:t>
            </a:r>
            <a:r>
              <a:rPr sz="1700" dirty="0">
                <a:latin typeface="Arial"/>
                <a:cs typeface="Arial"/>
              </a:rPr>
              <a:t>attendre </a:t>
            </a:r>
            <a:r>
              <a:rPr sz="1700" spc="-55" dirty="0">
                <a:latin typeface="Arial"/>
                <a:cs typeface="Arial"/>
              </a:rPr>
              <a:t>la </a:t>
            </a:r>
            <a:r>
              <a:rPr sz="1700" spc="-15" dirty="0">
                <a:latin typeface="Arial"/>
                <a:cs typeface="Arial"/>
              </a:rPr>
              <a:t>réception  complète </a:t>
            </a:r>
            <a:r>
              <a:rPr sz="1700" spc="-75" dirty="0">
                <a:latin typeface="Arial"/>
                <a:cs typeface="Arial"/>
              </a:rPr>
              <a:t>des </a:t>
            </a:r>
            <a:r>
              <a:rPr sz="1700" spc="-50" dirty="0">
                <a:latin typeface="Arial"/>
                <a:cs typeface="Arial"/>
              </a:rPr>
              <a:t>données</a:t>
            </a:r>
            <a:r>
              <a:rPr sz="1700" spc="-360" dirty="0">
                <a:latin typeface="Arial"/>
                <a:cs typeface="Arial"/>
              </a:rPr>
              <a:t> </a:t>
            </a:r>
            <a:r>
              <a:rPr sz="1700" spc="-110" dirty="0">
                <a:latin typeface="Arial"/>
                <a:cs typeface="Arial"/>
              </a:rPr>
              <a:t>à </a:t>
            </a:r>
            <a:r>
              <a:rPr sz="1700" spc="-10" dirty="0">
                <a:latin typeface="Arial"/>
                <a:cs typeface="Arial"/>
              </a:rPr>
              <a:t>crypter.</a:t>
            </a:r>
            <a:endParaRPr sz="1700">
              <a:latin typeface="Arial"/>
              <a:cs typeface="Arial"/>
            </a:endParaRPr>
          </a:p>
          <a:p>
            <a:pPr marL="355600" marR="8255" indent="-343535" algn="just">
              <a:lnSpc>
                <a:spcPct val="100000"/>
              </a:lnSpc>
              <a:spcBef>
                <a:spcPts val="400"/>
              </a:spcBef>
              <a:buFont typeface="Wingdings"/>
              <a:buChar char=""/>
              <a:tabLst>
                <a:tab pos="355600" algn="l"/>
              </a:tabLst>
            </a:pPr>
            <a:r>
              <a:rPr sz="1700" spc="-90" dirty="0">
                <a:latin typeface="Arial"/>
                <a:cs typeface="Arial"/>
              </a:rPr>
              <a:t>Le </a:t>
            </a:r>
            <a:r>
              <a:rPr sz="1700" dirty="0">
                <a:latin typeface="Arial"/>
                <a:cs typeface="Arial"/>
              </a:rPr>
              <a:t>chiffrement </a:t>
            </a:r>
            <a:r>
              <a:rPr sz="1700" spc="-30" dirty="0">
                <a:latin typeface="Arial"/>
                <a:cs typeface="Arial"/>
              </a:rPr>
              <a:t>par </a:t>
            </a:r>
            <a:r>
              <a:rPr sz="1700" spc="15" dirty="0">
                <a:latin typeface="Arial"/>
                <a:cs typeface="Arial"/>
              </a:rPr>
              <a:t>flux </a:t>
            </a:r>
            <a:r>
              <a:rPr sz="1700" spc="-50" dirty="0">
                <a:latin typeface="Arial"/>
                <a:cs typeface="Arial"/>
              </a:rPr>
              <a:t>repose </a:t>
            </a:r>
            <a:r>
              <a:rPr sz="1700" spc="-60" dirty="0">
                <a:latin typeface="Arial"/>
                <a:cs typeface="Arial"/>
              </a:rPr>
              <a:t>sur </a:t>
            </a:r>
            <a:r>
              <a:rPr sz="1700" spc="-35" dirty="0">
                <a:latin typeface="Arial"/>
                <a:cs typeface="Arial"/>
              </a:rPr>
              <a:t>un </a:t>
            </a:r>
            <a:r>
              <a:rPr sz="1700" spc="-20" dirty="0">
                <a:latin typeface="Arial"/>
                <a:cs typeface="Arial"/>
              </a:rPr>
              <a:t>générateur </a:t>
            </a:r>
            <a:r>
              <a:rPr sz="1700" spc="-45" dirty="0">
                <a:latin typeface="Arial"/>
                <a:cs typeface="Arial"/>
              </a:rPr>
              <a:t>pseudo-aléatoire </a:t>
            </a:r>
            <a:r>
              <a:rPr sz="1700" spc="-35" dirty="0">
                <a:latin typeface="Arial"/>
                <a:cs typeface="Arial"/>
              </a:rPr>
              <a:t>(keystream) </a:t>
            </a:r>
            <a:r>
              <a:rPr sz="1700" spc="-25" dirty="0">
                <a:latin typeface="Arial"/>
                <a:cs typeface="Arial"/>
              </a:rPr>
              <a:t>produisant  </a:t>
            </a:r>
            <a:r>
              <a:rPr sz="1700" spc="-45" dirty="0">
                <a:latin typeface="Arial"/>
                <a:cs typeface="Arial"/>
              </a:rPr>
              <a:t>une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séquence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de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bits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précise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utilisée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en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spc="35" dirty="0">
                <a:latin typeface="Arial"/>
                <a:cs typeface="Arial"/>
              </a:rPr>
              <a:t>tant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que</a:t>
            </a:r>
            <a:r>
              <a:rPr sz="1700" spc="-185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clé.</a:t>
            </a:r>
            <a:endParaRPr sz="17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05"/>
              </a:spcBef>
              <a:buFont typeface="Wingdings"/>
              <a:buChar char=""/>
              <a:tabLst>
                <a:tab pos="355600" algn="l"/>
              </a:tabLst>
            </a:pPr>
            <a:r>
              <a:rPr sz="1700" spc="-45" dirty="0">
                <a:latin typeface="Arial"/>
                <a:cs typeface="Arial"/>
              </a:rPr>
              <a:t>Un </a:t>
            </a:r>
            <a:r>
              <a:rPr sz="1700" spc="-10" dirty="0">
                <a:latin typeface="Arial"/>
                <a:cs typeface="Arial"/>
              </a:rPr>
              <a:t>algorithme </a:t>
            </a:r>
            <a:r>
              <a:rPr sz="1700" spc="-55" dirty="0">
                <a:latin typeface="Arial"/>
                <a:cs typeface="Arial"/>
              </a:rPr>
              <a:t>de </a:t>
            </a:r>
            <a:r>
              <a:rPr sz="1700" dirty="0">
                <a:latin typeface="Arial"/>
                <a:cs typeface="Arial"/>
              </a:rPr>
              <a:t>chiffrement </a:t>
            </a:r>
            <a:r>
              <a:rPr sz="1700" spc="-30" dirty="0">
                <a:latin typeface="Arial"/>
                <a:cs typeface="Arial"/>
              </a:rPr>
              <a:t>par </a:t>
            </a:r>
            <a:r>
              <a:rPr sz="1700" spc="15" dirty="0">
                <a:latin typeface="Arial"/>
                <a:cs typeface="Arial"/>
              </a:rPr>
              <a:t>flux </a:t>
            </a:r>
            <a:r>
              <a:rPr sz="1700" spc="-50" dirty="0">
                <a:latin typeface="Arial"/>
                <a:cs typeface="Arial"/>
              </a:rPr>
              <a:t>repose </a:t>
            </a:r>
            <a:r>
              <a:rPr sz="1700" spc="-55" dirty="0">
                <a:latin typeface="Arial"/>
                <a:cs typeface="Arial"/>
              </a:rPr>
              <a:t>sur </a:t>
            </a:r>
            <a:r>
              <a:rPr sz="1700" spc="-35" dirty="0">
                <a:latin typeface="Arial"/>
                <a:cs typeface="Arial"/>
              </a:rPr>
              <a:t>un </a:t>
            </a:r>
            <a:r>
              <a:rPr sz="1700" spc="-25" dirty="0">
                <a:latin typeface="Arial"/>
                <a:cs typeface="Arial"/>
              </a:rPr>
              <a:t>générateur </a:t>
            </a:r>
            <a:r>
              <a:rPr sz="1700" spc="-45" dirty="0">
                <a:latin typeface="Arial"/>
                <a:cs typeface="Arial"/>
              </a:rPr>
              <a:t>pseudo-aléatoire </a:t>
            </a:r>
            <a:r>
              <a:rPr sz="1700" spc="-120" dirty="0">
                <a:latin typeface="Arial"/>
                <a:cs typeface="Arial"/>
              </a:rPr>
              <a:t>(GPA) </a:t>
            </a:r>
            <a:r>
              <a:rPr sz="1700" spc="229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qui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étend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une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clé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secrète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spc="-130" dirty="0">
                <a:latin typeface="Arial"/>
                <a:cs typeface="Arial"/>
              </a:rPr>
              <a:t>K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de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k</a:t>
            </a:r>
            <a:r>
              <a:rPr sz="1700" spc="-9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bits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en</a:t>
            </a:r>
            <a:r>
              <a:rPr sz="1700" spc="-65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une</a:t>
            </a:r>
            <a:r>
              <a:rPr sz="1700" spc="-70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suite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chiffrante</a:t>
            </a:r>
            <a:r>
              <a:rPr sz="1700" spc="-70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pseudo-aléatoire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spc="-265" dirty="0">
                <a:latin typeface="Arial"/>
                <a:cs typeface="Arial"/>
              </a:rPr>
              <a:t>S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(keystream)  </a:t>
            </a:r>
            <a:r>
              <a:rPr sz="1700" spc="-45" dirty="0">
                <a:latin typeface="Arial"/>
                <a:cs typeface="Arial"/>
              </a:rPr>
              <a:t>de </a:t>
            </a:r>
            <a:r>
              <a:rPr sz="1700" spc="-114" dirty="0">
                <a:latin typeface="Arial"/>
                <a:cs typeface="Arial"/>
              </a:rPr>
              <a:t>L </a:t>
            </a:r>
            <a:r>
              <a:rPr sz="1700" spc="-5" dirty="0">
                <a:latin typeface="Arial"/>
                <a:cs typeface="Arial"/>
              </a:rPr>
              <a:t>bits </a:t>
            </a:r>
            <a:r>
              <a:rPr sz="1700" spc="-45" dirty="0">
                <a:latin typeface="Arial"/>
                <a:cs typeface="Arial"/>
              </a:rPr>
              <a:t>(L</a:t>
            </a:r>
            <a:r>
              <a:rPr sz="1700" spc="-315" dirty="0">
                <a:latin typeface="Arial"/>
                <a:cs typeface="Arial"/>
              </a:rPr>
              <a:t> </a:t>
            </a:r>
            <a:r>
              <a:rPr sz="1700" spc="-135" dirty="0">
                <a:latin typeface="Arial"/>
                <a:cs typeface="Arial"/>
              </a:rPr>
              <a:t>&gt; </a:t>
            </a:r>
            <a:r>
              <a:rPr sz="1700" spc="-15" dirty="0">
                <a:latin typeface="Arial"/>
                <a:cs typeface="Arial"/>
              </a:rPr>
              <a:t>k).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4158" y="3735403"/>
            <a:ext cx="7854315" cy="8553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>
              <a:lnSpc>
                <a:spcPct val="100600"/>
              </a:lnSpc>
              <a:spcBef>
                <a:spcPts val="9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700" b="1" spc="-65" dirty="0">
                <a:latin typeface="Arial"/>
                <a:cs typeface="Arial"/>
              </a:rPr>
              <a:t>Chiffrement </a:t>
            </a:r>
            <a:r>
              <a:rPr sz="1700" b="1" spc="-140" dirty="0">
                <a:latin typeface="Arial"/>
                <a:cs typeface="Arial"/>
              </a:rPr>
              <a:t>: </a:t>
            </a:r>
            <a:r>
              <a:rPr sz="1700" dirty="0">
                <a:latin typeface="Arial"/>
                <a:cs typeface="Arial"/>
              </a:rPr>
              <a:t>pour </a:t>
            </a:r>
            <a:r>
              <a:rPr sz="1700" spc="60" dirty="0">
                <a:latin typeface="Arial"/>
                <a:cs typeface="Arial"/>
              </a:rPr>
              <a:t>tout </a:t>
            </a:r>
            <a:r>
              <a:rPr sz="1700" spc="-90" dirty="0">
                <a:latin typeface="Arial"/>
                <a:cs typeface="Arial"/>
              </a:rPr>
              <a:t>message </a:t>
            </a:r>
            <a:r>
              <a:rPr sz="1700" spc="-50" dirty="0">
                <a:latin typeface="Arial"/>
                <a:cs typeface="Arial"/>
              </a:rPr>
              <a:t>en </a:t>
            </a:r>
            <a:r>
              <a:rPr sz="1700" spc="-30" dirty="0">
                <a:latin typeface="Arial"/>
                <a:cs typeface="Arial"/>
              </a:rPr>
              <a:t>clair </a:t>
            </a:r>
            <a:r>
              <a:rPr sz="1700" spc="-195" dirty="0">
                <a:latin typeface="Arial"/>
                <a:cs typeface="Arial"/>
              </a:rPr>
              <a:t>P </a:t>
            </a:r>
            <a:r>
              <a:rPr sz="1700" spc="-45" dirty="0">
                <a:latin typeface="Arial"/>
                <a:cs typeface="Arial"/>
              </a:rPr>
              <a:t>de </a:t>
            </a:r>
            <a:r>
              <a:rPr sz="1700" spc="-25" dirty="0">
                <a:latin typeface="Arial"/>
                <a:cs typeface="Arial"/>
              </a:rPr>
              <a:t>n </a:t>
            </a:r>
            <a:r>
              <a:rPr sz="1700" spc="-5" dirty="0">
                <a:latin typeface="Arial"/>
                <a:cs typeface="Arial"/>
              </a:rPr>
              <a:t>bits </a:t>
            </a:r>
            <a:r>
              <a:rPr sz="1700" dirty="0">
                <a:latin typeface="Arial"/>
                <a:cs typeface="Arial"/>
              </a:rPr>
              <a:t>(n </a:t>
            </a:r>
            <a:r>
              <a:rPr sz="1700" spc="-75" dirty="0">
                <a:latin typeface="Arial"/>
                <a:cs typeface="Arial"/>
              </a:rPr>
              <a:t>≤ </a:t>
            </a:r>
            <a:r>
              <a:rPr sz="1700" spc="-40" dirty="0">
                <a:latin typeface="Arial"/>
                <a:cs typeface="Arial"/>
              </a:rPr>
              <a:t>L), </a:t>
            </a:r>
            <a:r>
              <a:rPr sz="1700" spc="-30" dirty="0">
                <a:latin typeface="Arial"/>
                <a:cs typeface="Arial"/>
              </a:rPr>
              <a:t>le </a:t>
            </a:r>
            <a:r>
              <a:rPr sz="1700" spc="-90" dirty="0">
                <a:latin typeface="Arial"/>
                <a:cs typeface="Arial"/>
              </a:rPr>
              <a:t>message </a:t>
            </a:r>
            <a:r>
              <a:rPr sz="1700" spc="5" dirty="0">
                <a:latin typeface="Arial"/>
                <a:cs typeface="Arial"/>
              </a:rPr>
              <a:t>chiffré </a:t>
            </a:r>
            <a:r>
              <a:rPr sz="1700" spc="-295" dirty="0">
                <a:latin typeface="Arial"/>
                <a:cs typeface="Arial"/>
              </a:rPr>
              <a:t>C  </a:t>
            </a:r>
            <a:r>
              <a:rPr sz="1700" spc="-30" dirty="0">
                <a:latin typeface="Arial"/>
                <a:cs typeface="Arial"/>
              </a:rPr>
              <a:t>est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obtenu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par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15" dirty="0">
                <a:latin typeface="DejaVu Serif"/>
                <a:cs typeface="DejaVu Serif"/>
              </a:rPr>
              <a:t>∀</a:t>
            </a:r>
            <a:r>
              <a:rPr sz="1700" spc="15" dirty="0">
                <a:latin typeface="Arial"/>
                <a:cs typeface="Arial"/>
              </a:rPr>
              <a:t>i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200" dirty="0">
                <a:latin typeface="DejaVu Serif"/>
                <a:cs typeface="DejaVu Serif"/>
              </a:rPr>
              <a:t>∈</a:t>
            </a:r>
            <a:r>
              <a:rPr sz="1700" spc="-165" dirty="0">
                <a:latin typeface="DejaVu Serif"/>
                <a:cs typeface="DejaVu Serif"/>
              </a:rPr>
              <a:t> </a:t>
            </a:r>
            <a:r>
              <a:rPr sz="1700" spc="-90" dirty="0">
                <a:latin typeface="Arial"/>
                <a:cs typeface="Arial"/>
              </a:rPr>
              <a:t>[1,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n],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-150" dirty="0">
                <a:latin typeface="Arial"/>
                <a:cs typeface="Arial"/>
              </a:rPr>
              <a:t>Ci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-135" dirty="0">
                <a:latin typeface="Arial"/>
                <a:cs typeface="Arial"/>
              </a:rPr>
              <a:t>=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spc="-105" dirty="0">
                <a:latin typeface="Arial"/>
                <a:cs typeface="Arial"/>
              </a:rPr>
              <a:t>Pi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270" dirty="0">
                <a:latin typeface="DejaVu Serif"/>
                <a:cs typeface="DejaVu Serif"/>
              </a:rPr>
              <a:t>⊕</a:t>
            </a:r>
            <a:r>
              <a:rPr sz="1700" spc="-270" dirty="0">
                <a:latin typeface="DejaVu Serif"/>
                <a:cs typeface="DejaVu Serif"/>
              </a:rPr>
              <a:t> </a:t>
            </a:r>
            <a:r>
              <a:rPr sz="1700" spc="-105" dirty="0">
                <a:latin typeface="Arial"/>
                <a:cs typeface="Arial"/>
              </a:rPr>
              <a:t>Si.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700" b="1" spc="-65" dirty="0">
                <a:latin typeface="Arial"/>
                <a:cs typeface="Arial"/>
              </a:rPr>
              <a:t>Déchiffrement</a:t>
            </a:r>
            <a:r>
              <a:rPr sz="1700" b="1" spc="-155" dirty="0">
                <a:latin typeface="Arial"/>
                <a:cs typeface="Arial"/>
              </a:rPr>
              <a:t> </a:t>
            </a:r>
            <a:r>
              <a:rPr sz="1700" b="1" spc="-140" dirty="0">
                <a:latin typeface="Arial"/>
                <a:cs typeface="Arial"/>
              </a:rPr>
              <a:t>:</a:t>
            </a:r>
            <a:r>
              <a:rPr sz="1700" b="1" spc="-105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le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90" dirty="0">
                <a:latin typeface="Arial"/>
                <a:cs typeface="Arial"/>
              </a:rPr>
              <a:t>message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en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clair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195" dirty="0">
                <a:latin typeface="Arial"/>
                <a:cs typeface="Arial"/>
              </a:rPr>
              <a:t>P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est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obtenu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par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spc="15" dirty="0">
                <a:latin typeface="DejaVu Serif"/>
                <a:cs typeface="DejaVu Serif"/>
              </a:rPr>
              <a:t>∀</a:t>
            </a:r>
            <a:r>
              <a:rPr sz="1700" spc="15" dirty="0">
                <a:latin typeface="Arial"/>
                <a:cs typeface="Arial"/>
              </a:rPr>
              <a:t>i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200" dirty="0">
                <a:latin typeface="DejaVu Serif"/>
                <a:cs typeface="DejaVu Serif"/>
              </a:rPr>
              <a:t>∈</a:t>
            </a:r>
            <a:r>
              <a:rPr sz="1700" spc="-160" dirty="0">
                <a:latin typeface="DejaVu Serif"/>
                <a:cs typeface="DejaVu Serif"/>
              </a:rPr>
              <a:t> </a:t>
            </a:r>
            <a:r>
              <a:rPr sz="1700" spc="-90" dirty="0">
                <a:latin typeface="Arial"/>
                <a:cs typeface="Arial"/>
              </a:rPr>
              <a:t>[1,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15" dirty="0">
                <a:latin typeface="Arial"/>
                <a:cs typeface="Arial"/>
              </a:rPr>
              <a:t>n],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spc="-105" dirty="0">
                <a:latin typeface="Arial"/>
                <a:cs typeface="Arial"/>
              </a:rPr>
              <a:t>Pi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135" dirty="0">
                <a:latin typeface="Arial"/>
                <a:cs typeface="Arial"/>
              </a:rPr>
              <a:t>=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spc="-155" dirty="0">
                <a:latin typeface="Arial"/>
                <a:cs typeface="Arial"/>
              </a:rPr>
              <a:t>Ci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spc="35" dirty="0">
                <a:latin typeface="DejaVu Serif"/>
                <a:cs typeface="DejaVu Serif"/>
              </a:rPr>
              <a:t>⊕</a:t>
            </a:r>
            <a:r>
              <a:rPr sz="1700" spc="35" dirty="0">
                <a:latin typeface="Arial"/>
                <a:cs typeface="Arial"/>
              </a:rPr>
              <a:t>Si.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90116" y="4581144"/>
            <a:ext cx="5763767" cy="19446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xmlns="" id="{56F9F529-0A75-44D5-B559-6864EBC94A35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CEA0F48-6CB9-435A-AE34-67AB75858C80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368" y="1359408"/>
            <a:ext cx="5553710" cy="500380"/>
            <a:chOff x="277368" y="1359408"/>
            <a:chExt cx="5553710" cy="500380"/>
          </a:xfrm>
        </p:grpSpPr>
        <p:sp>
          <p:nvSpPr>
            <p:cNvPr id="3" name="object 3"/>
            <p:cNvSpPr/>
            <p:nvPr/>
          </p:nvSpPr>
          <p:spPr>
            <a:xfrm>
              <a:off x="277368" y="1528572"/>
              <a:ext cx="1542288" cy="3124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8779" y="1359408"/>
              <a:ext cx="839724" cy="499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5603" y="1359408"/>
              <a:ext cx="903732" cy="499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24912" y="1359408"/>
              <a:ext cx="1443227" cy="4998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3715" y="1359408"/>
              <a:ext cx="1197864" cy="4998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13147" y="1359408"/>
              <a:ext cx="516636" cy="4998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50891" y="1359408"/>
              <a:ext cx="516636" cy="4998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59096" y="1359408"/>
              <a:ext cx="545591" cy="4998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96256" y="1359408"/>
              <a:ext cx="489203" cy="4998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77027" y="1359408"/>
              <a:ext cx="545591" cy="4998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14188" y="1359408"/>
              <a:ext cx="516636" cy="4998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7759" y="1406397"/>
            <a:ext cx="8627110" cy="481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84090" algn="l"/>
              </a:tabLst>
            </a:pPr>
            <a:r>
              <a:rPr sz="2400" b="1" i="1" spc="-140" dirty="0">
                <a:latin typeface="Arial"/>
                <a:cs typeface="Arial"/>
              </a:rPr>
              <a:t>Chiffrement </a:t>
            </a:r>
            <a:r>
              <a:rPr sz="2400" b="1" i="1" spc="-120" dirty="0">
                <a:latin typeface="Arial"/>
                <a:cs typeface="Arial"/>
              </a:rPr>
              <a:t>par </a:t>
            </a:r>
            <a:r>
              <a:rPr sz="2400" b="1" i="1" spc="-95" dirty="0">
                <a:latin typeface="Arial"/>
                <a:cs typeface="Arial"/>
              </a:rPr>
              <a:t>flux</a:t>
            </a:r>
            <a:r>
              <a:rPr sz="2400" b="1" i="1" spc="-210" dirty="0">
                <a:latin typeface="Arial"/>
                <a:cs typeface="Arial"/>
              </a:rPr>
              <a:t> </a:t>
            </a:r>
            <a:r>
              <a:rPr sz="2400" b="1" i="1" spc="-120" dirty="0">
                <a:latin typeface="Arial"/>
                <a:cs typeface="Arial"/>
              </a:rPr>
              <a:t>(Stream</a:t>
            </a:r>
            <a:r>
              <a:rPr sz="2400" b="1" i="1" spc="-185" dirty="0">
                <a:latin typeface="Arial"/>
                <a:cs typeface="Arial"/>
              </a:rPr>
              <a:t> </a:t>
            </a:r>
            <a:r>
              <a:rPr sz="2400" b="1" i="1" spc="-140" dirty="0">
                <a:latin typeface="Arial"/>
                <a:cs typeface="Arial"/>
              </a:rPr>
              <a:t>cipher)	</a:t>
            </a:r>
            <a:r>
              <a:rPr sz="2400" b="1" i="1" spc="-95" dirty="0">
                <a:latin typeface="Arial"/>
                <a:cs typeface="Arial"/>
              </a:rPr>
              <a:t>(2/2)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spc="-85" dirty="0">
                <a:latin typeface="Arial"/>
                <a:cs typeface="Arial"/>
              </a:rPr>
              <a:t>Propriétés</a:t>
            </a:r>
            <a:r>
              <a:rPr sz="1800" b="1" spc="229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1002665" marR="838835" lvl="1" indent="-342900">
              <a:lnSpc>
                <a:spcPct val="100000"/>
              </a:lnSpc>
              <a:spcBef>
                <a:spcPts val="1010"/>
              </a:spcBef>
              <a:buChar char="–"/>
              <a:tabLst>
                <a:tab pos="1002665" algn="l"/>
                <a:tab pos="1003300" algn="l"/>
              </a:tabLst>
            </a:pPr>
            <a:r>
              <a:rPr sz="1800" spc="-125" dirty="0">
                <a:latin typeface="Arial"/>
                <a:cs typeface="Arial"/>
              </a:rPr>
              <a:t>La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suite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chiffrante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285" dirty="0">
                <a:latin typeface="Arial"/>
                <a:cs typeface="Arial"/>
              </a:rPr>
              <a:t>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(Keystream)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ne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dépend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pas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du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message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clair,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mais  </a:t>
            </a:r>
            <a:r>
              <a:rPr sz="1800" spc="-20" dirty="0">
                <a:latin typeface="Arial"/>
                <a:cs typeface="Arial"/>
              </a:rPr>
              <a:t>uniquement</a:t>
            </a:r>
            <a:r>
              <a:rPr sz="1800" spc="-37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60" dirty="0">
                <a:latin typeface="Arial"/>
                <a:cs typeface="Arial"/>
              </a:rPr>
              <a:t>la </a:t>
            </a:r>
            <a:r>
              <a:rPr sz="1800" spc="-55" dirty="0">
                <a:latin typeface="Arial"/>
                <a:cs typeface="Arial"/>
              </a:rPr>
              <a:t>clé </a:t>
            </a:r>
            <a:r>
              <a:rPr sz="1800" spc="-50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1003300" lvl="1" indent="-343535">
              <a:lnSpc>
                <a:spcPct val="100000"/>
              </a:lnSpc>
              <a:spcBef>
                <a:spcPts val="395"/>
              </a:spcBef>
              <a:buChar char="–"/>
              <a:tabLst>
                <a:tab pos="1002665" algn="l"/>
                <a:tab pos="1003300" algn="l"/>
              </a:tabLst>
            </a:pP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possible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chiffrer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des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messages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tailles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variables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1002665" marR="232410" lvl="1" indent="-342900">
              <a:lnSpc>
                <a:spcPct val="100000"/>
              </a:lnSpc>
              <a:spcBef>
                <a:spcPts val="395"/>
              </a:spcBef>
              <a:buChar char="–"/>
              <a:tabLst>
                <a:tab pos="1002665" algn="l"/>
                <a:tab pos="1003300" algn="l"/>
              </a:tabLst>
            </a:pPr>
            <a:r>
              <a:rPr sz="1800" spc="-105" dirty="0">
                <a:latin typeface="Arial"/>
                <a:cs typeface="Arial"/>
              </a:rPr>
              <a:t>Le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chiffrement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déchiffrement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s’effectuent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même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manière,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puisque  </a:t>
            </a:r>
            <a:r>
              <a:rPr sz="1800" spc="-35" dirty="0">
                <a:latin typeface="Arial"/>
                <a:cs typeface="Arial"/>
              </a:rPr>
              <a:t>le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85" dirty="0">
                <a:latin typeface="Arial"/>
                <a:cs typeface="Arial"/>
              </a:rPr>
              <a:t>«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Ou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exclusif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185" dirty="0">
                <a:latin typeface="Arial"/>
                <a:cs typeface="Arial"/>
              </a:rPr>
              <a:t>»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une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opération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involutive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1002665" marR="5080" lvl="1" indent="-342900">
              <a:lnSpc>
                <a:spcPct val="100000"/>
              </a:lnSpc>
              <a:spcBef>
                <a:spcPts val="409"/>
              </a:spcBef>
              <a:buChar char="–"/>
              <a:tabLst>
                <a:tab pos="1002665" algn="l"/>
                <a:tab pos="1003300" algn="l"/>
                <a:tab pos="1969135" algn="l"/>
                <a:tab pos="2345690" algn="l"/>
                <a:tab pos="2644140" algn="l"/>
                <a:tab pos="3992879" algn="l"/>
                <a:tab pos="4674235" algn="l"/>
                <a:tab pos="5376545" algn="l"/>
                <a:tab pos="5757545" algn="l"/>
                <a:tab pos="6740525" algn="l"/>
                <a:tab pos="7503795" algn="l"/>
                <a:tab pos="8449945" algn="l"/>
              </a:tabLst>
            </a:pPr>
            <a:r>
              <a:rPr sz="1800" spc="-125" dirty="0">
                <a:latin typeface="Arial"/>
                <a:cs typeface="Arial"/>
              </a:rPr>
              <a:t>L</a:t>
            </a:r>
            <a:r>
              <a:rPr sz="1800" spc="20" dirty="0">
                <a:latin typeface="Arial"/>
                <a:cs typeface="Arial"/>
              </a:rPr>
              <a:t>’i</a:t>
            </a:r>
            <a:r>
              <a:rPr sz="1800" spc="-20" dirty="0">
                <a:latin typeface="Arial"/>
                <a:cs typeface="Arial"/>
              </a:rPr>
              <a:t>mp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25" dirty="0">
                <a:latin typeface="Arial"/>
                <a:cs typeface="Arial"/>
              </a:rPr>
              <a:t>ct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30" dirty="0">
                <a:latin typeface="Arial"/>
                <a:cs typeface="Arial"/>
              </a:rPr>
              <a:t>m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d</a:t>
            </a:r>
            <a:r>
              <a:rPr sz="1800" spc="50" dirty="0">
                <a:latin typeface="Arial"/>
                <a:cs typeface="Arial"/>
              </a:rPr>
              <a:t>if</a:t>
            </a:r>
            <a:r>
              <a:rPr sz="1800" spc="-20" dirty="0">
                <a:latin typeface="Arial"/>
                <a:cs typeface="Arial"/>
              </a:rPr>
              <a:t>i</a:t>
            </a:r>
            <a:r>
              <a:rPr sz="1800" spc="-90" dirty="0">
                <a:latin typeface="Arial"/>
                <a:cs typeface="Arial"/>
              </a:rPr>
              <a:t>c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145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on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’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spc="-50" dirty="0">
                <a:latin typeface="Arial"/>
                <a:cs typeface="Arial"/>
              </a:rPr>
              <a:t>n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30" dirty="0">
                <a:latin typeface="Arial"/>
                <a:cs typeface="Arial"/>
              </a:rPr>
              <a:t>r</a:t>
            </a:r>
            <a:r>
              <a:rPr sz="1800" spc="14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d</a:t>
            </a:r>
            <a:r>
              <a:rPr sz="1800" spc="-4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5" dirty="0">
                <a:latin typeface="Arial"/>
                <a:cs typeface="Arial"/>
              </a:rPr>
              <a:t>me</a:t>
            </a:r>
            <a:r>
              <a:rPr sz="1800" spc="-140" dirty="0">
                <a:latin typeface="Arial"/>
                <a:cs typeface="Arial"/>
              </a:rPr>
              <a:t>ssa</a:t>
            </a:r>
            <a:r>
              <a:rPr sz="1800" spc="-30" dirty="0">
                <a:latin typeface="Arial"/>
                <a:cs typeface="Arial"/>
              </a:rPr>
              <a:t>g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90" dirty="0">
                <a:latin typeface="Arial"/>
                <a:cs typeface="Arial"/>
              </a:rPr>
              <a:t>c</a:t>
            </a:r>
            <a:r>
              <a:rPr sz="1800" spc="-35" dirty="0">
                <a:latin typeface="Arial"/>
                <a:cs typeface="Arial"/>
              </a:rPr>
              <a:t>h</a:t>
            </a:r>
            <a:r>
              <a:rPr sz="1800" spc="-20" dirty="0">
                <a:latin typeface="Arial"/>
                <a:cs typeface="Arial"/>
              </a:rPr>
              <a:t>i</a:t>
            </a:r>
            <a:r>
              <a:rPr sz="1800" spc="80" dirty="0">
                <a:latin typeface="Arial"/>
                <a:cs typeface="Arial"/>
              </a:rPr>
              <a:t>ff</a:t>
            </a:r>
            <a:r>
              <a:rPr sz="1800" spc="90" dirty="0">
                <a:latin typeface="Arial"/>
                <a:cs typeface="Arial"/>
              </a:rPr>
              <a:t>r</a:t>
            </a:r>
            <a:r>
              <a:rPr sz="1800" spc="-80" dirty="0">
                <a:latin typeface="Arial"/>
                <a:cs typeface="Arial"/>
              </a:rPr>
              <a:t>é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spc="-50" dirty="0">
                <a:latin typeface="Arial"/>
                <a:cs typeface="Arial"/>
              </a:rPr>
              <a:t>n</a:t>
            </a:r>
            <a:r>
              <a:rPr sz="1800" spc="-65" dirty="0">
                <a:latin typeface="Arial"/>
                <a:cs typeface="Arial"/>
              </a:rPr>
              <a:t>da</a:t>
            </a:r>
            <a:r>
              <a:rPr sz="1800" spc="-35" dirty="0">
                <a:latin typeface="Arial"/>
                <a:cs typeface="Arial"/>
              </a:rPr>
              <a:t>n</a:t>
            </a:r>
            <a:r>
              <a:rPr sz="1800" spc="14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5" dirty="0">
                <a:latin typeface="Arial"/>
                <a:cs typeface="Arial"/>
              </a:rPr>
              <a:t>la  </a:t>
            </a:r>
            <a:r>
              <a:rPr sz="1800" spc="-40" dirty="0">
                <a:latin typeface="Arial"/>
                <a:cs typeface="Arial"/>
              </a:rPr>
              <a:t>transmission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du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message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limité</a:t>
            </a:r>
            <a:r>
              <a:rPr sz="1800" spc="-120" dirty="0">
                <a:latin typeface="Arial"/>
                <a:cs typeface="Arial"/>
              </a:rPr>
              <a:t> à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cette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partie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du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message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déchiffré</a:t>
            </a:r>
            <a:r>
              <a:rPr sz="1800" spc="-27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1003300" lvl="1" indent="-343535">
              <a:lnSpc>
                <a:spcPct val="100000"/>
              </a:lnSpc>
              <a:spcBef>
                <a:spcPts val="395"/>
              </a:spcBef>
              <a:buChar char="–"/>
              <a:tabLst>
                <a:tab pos="1002665" algn="l"/>
                <a:tab pos="1003300" algn="l"/>
              </a:tabLst>
            </a:pPr>
            <a:r>
              <a:rPr sz="1800" spc="-120" dirty="0">
                <a:latin typeface="Arial"/>
                <a:cs typeface="Arial"/>
              </a:rPr>
              <a:t>Les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algorithmes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chiffrement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par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flux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sont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façon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générale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1993900" lvl="2" indent="-345440">
              <a:lnSpc>
                <a:spcPct val="100000"/>
              </a:lnSpc>
              <a:spcBef>
                <a:spcPts val="395"/>
              </a:spcBef>
              <a:buFont typeface="Wingdings"/>
              <a:buChar char=""/>
              <a:tabLst>
                <a:tab pos="1993264" algn="l"/>
                <a:tab pos="1994535" algn="l"/>
              </a:tabLst>
            </a:pPr>
            <a:r>
              <a:rPr sz="1800" spc="-135" dirty="0">
                <a:latin typeface="Arial"/>
                <a:cs typeface="Arial"/>
              </a:rPr>
              <a:t>Très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rapides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(en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matériel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en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logiciel)</a:t>
            </a:r>
            <a:endParaRPr sz="1800" dirty="0">
              <a:latin typeface="Arial"/>
              <a:cs typeface="Arial"/>
            </a:endParaRPr>
          </a:p>
          <a:p>
            <a:pPr marL="1993900" lvl="2" indent="-34544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1993264" algn="l"/>
                <a:tab pos="1994535" algn="l"/>
              </a:tabLst>
            </a:pPr>
            <a:r>
              <a:rPr sz="1800" spc="-10" dirty="0">
                <a:latin typeface="Arial"/>
                <a:cs typeface="Arial"/>
              </a:rPr>
              <a:t>Implémentation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matérielle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avec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peu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portes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logiques</a:t>
            </a:r>
            <a:endParaRPr sz="1800" dirty="0">
              <a:latin typeface="Arial"/>
              <a:cs typeface="Arial"/>
            </a:endParaRPr>
          </a:p>
          <a:p>
            <a:pPr marL="1993264" marR="144780" lvl="2" indent="-342900">
              <a:lnSpc>
                <a:spcPct val="100000"/>
              </a:lnSpc>
              <a:spcBef>
                <a:spcPts val="395"/>
              </a:spcBef>
              <a:buFont typeface="Wingdings"/>
              <a:buChar char=""/>
              <a:tabLst>
                <a:tab pos="1993264" algn="l"/>
                <a:tab pos="1993900" algn="l"/>
              </a:tabLst>
            </a:pPr>
            <a:r>
              <a:rPr sz="1800" spc="-45" dirty="0">
                <a:latin typeface="Arial"/>
                <a:cs typeface="Arial"/>
              </a:rPr>
              <a:t>Adaptés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aux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applications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temps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réel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(telles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que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WI-FI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(algorithme  </a:t>
            </a:r>
            <a:r>
              <a:rPr sz="1800" spc="-105" dirty="0">
                <a:latin typeface="Arial"/>
                <a:cs typeface="Arial"/>
              </a:rPr>
              <a:t>RC4))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xmlns="" id="{71E2638C-9964-4B41-A45A-8FADD11FA1A2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38B0BC7-98F3-4D13-BFDA-5408AA3D84CB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958464" y="3920490"/>
            <a:ext cx="2380615" cy="1846580"/>
            <a:chOff x="2958464" y="3920490"/>
            <a:chExt cx="2380615" cy="1846580"/>
          </a:xfrm>
        </p:grpSpPr>
        <p:sp>
          <p:nvSpPr>
            <p:cNvPr id="5" name="object 5"/>
            <p:cNvSpPr/>
            <p:nvPr/>
          </p:nvSpPr>
          <p:spPr>
            <a:xfrm>
              <a:off x="3124199" y="4314190"/>
              <a:ext cx="2048510" cy="1440180"/>
            </a:xfrm>
            <a:custGeom>
              <a:avLst/>
              <a:gdLst/>
              <a:ahLst/>
              <a:cxnLst/>
              <a:rect l="l" t="t" r="r" b="b"/>
              <a:pathLst>
                <a:path w="2048510" h="1440179">
                  <a:moveTo>
                    <a:pt x="2048510" y="0"/>
                  </a:moveTo>
                  <a:lnTo>
                    <a:pt x="0" y="0"/>
                  </a:lnTo>
                  <a:lnTo>
                    <a:pt x="0" y="1440180"/>
                  </a:lnTo>
                  <a:lnTo>
                    <a:pt x="1024889" y="1440180"/>
                  </a:lnTo>
                  <a:lnTo>
                    <a:pt x="2048510" y="1440180"/>
                  </a:lnTo>
                  <a:lnTo>
                    <a:pt x="204851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1499" y="5539740"/>
              <a:ext cx="1037590" cy="214629"/>
            </a:xfrm>
            <a:custGeom>
              <a:avLst/>
              <a:gdLst/>
              <a:ahLst/>
              <a:cxnLst/>
              <a:rect l="l" t="t" r="r" b="b"/>
              <a:pathLst>
                <a:path w="1037589" h="214629">
                  <a:moveTo>
                    <a:pt x="1037589" y="214630"/>
                  </a:moveTo>
                  <a:lnTo>
                    <a:pt x="1012189" y="214630"/>
                  </a:lnTo>
                </a:path>
                <a:path w="1037589" h="214629">
                  <a:moveTo>
                    <a:pt x="985520" y="214630"/>
                  </a:moveTo>
                  <a:lnTo>
                    <a:pt x="960120" y="214630"/>
                  </a:lnTo>
                </a:path>
                <a:path w="1037589" h="214629">
                  <a:moveTo>
                    <a:pt x="934720" y="214630"/>
                  </a:moveTo>
                  <a:lnTo>
                    <a:pt x="909320" y="214630"/>
                  </a:lnTo>
                </a:path>
                <a:path w="1037589" h="214629">
                  <a:moveTo>
                    <a:pt x="883920" y="214630"/>
                  </a:moveTo>
                  <a:lnTo>
                    <a:pt x="858520" y="214630"/>
                  </a:lnTo>
                </a:path>
                <a:path w="1037589" h="214629">
                  <a:moveTo>
                    <a:pt x="833120" y="214630"/>
                  </a:moveTo>
                  <a:lnTo>
                    <a:pt x="807720" y="214630"/>
                  </a:lnTo>
                </a:path>
                <a:path w="1037589" h="214629">
                  <a:moveTo>
                    <a:pt x="781050" y="214630"/>
                  </a:moveTo>
                  <a:lnTo>
                    <a:pt x="755650" y="214630"/>
                  </a:lnTo>
                </a:path>
                <a:path w="1037589" h="214629">
                  <a:moveTo>
                    <a:pt x="730250" y="214630"/>
                  </a:moveTo>
                  <a:lnTo>
                    <a:pt x="704850" y="214630"/>
                  </a:lnTo>
                </a:path>
                <a:path w="1037589" h="214629">
                  <a:moveTo>
                    <a:pt x="679450" y="214630"/>
                  </a:moveTo>
                  <a:lnTo>
                    <a:pt x="654050" y="214630"/>
                  </a:lnTo>
                </a:path>
                <a:path w="1037589" h="214629">
                  <a:moveTo>
                    <a:pt x="628650" y="214630"/>
                  </a:moveTo>
                  <a:lnTo>
                    <a:pt x="603250" y="214630"/>
                  </a:lnTo>
                </a:path>
                <a:path w="1037589" h="214629">
                  <a:moveTo>
                    <a:pt x="576579" y="214630"/>
                  </a:moveTo>
                  <a:lnTo>
                    <a:pt x="551179" y="214630"/>
                  </a:lnTo>
                </a:path>
                <a:path w="1037589" h="214629">
                  <a:moveTo>
                    <a:pt x="525779" y="214630"/>
                  </a:moveTo>
                  <a:lnTo>
                    <a:pt x="500379" y="214630"/>
                  </a:lnTo>
                </a:path>
                <a:path w="1037589" h="214629">
                  <a:moveTo>
                    <a:pt x="474979" y="214630"/>
                  </a:moveTo>
                  <a:lnTo>
                    <a:pt x="449579" y="214630"/>
                  </a:lnTo>
                </a:path>
                <a:path w="1037589" h="214629">
                  <a:moveTo>
                    <a:pt x="424179" y="214630"/>
                  </a:moveTo>
                  <a:lnTo>
                    <a:pt x="397510" y="214630"/>
                  </a:lnTo>
                </a:path>
                <a:path w="1037589" h="214629">
                  <a:moveTo>
                    <a:pt x="372110" y="214630"/>
                  </a:moveTo>
                  <a:lnTo>
                    <a:pt x="346710" y="214630"/>
                  </a:lnTo>
                </a:path>
                <a:path w="1037589" h="214629">
                  <a:moveTo>
                    <a:pt x="321310" y="214630"/>
                  </a:moveTo>
                  <a:lnTo>
                    <a:pt x="295910" y="214630"/>
                  </a:lnTo>
                </a:path>
                <a:path w="1037589" h="214629">
                  <a:moveTo>
                    <a:pt x="270510" y="214630"/>
                  </a:moveTo>
                  <a:lnTo>
                    <a:pt x="245110" y="214630"/>
                  </a:lnTo>
                </a:path>
                <a:path w="1037589" h="214629">
                  <a:moveTo>
                    <a:pt x="219710" y="214630"/>
                  </a:moveTo>
                  <a:lnTo>
                    <a:pt x="193039" y="214630"/>
                  </a:lnTo>
                </a:path>
                <a:path w="1037589" h="214629">
                  <a:moveTo>
                    <a:pt x="167639" y="214630"/>
                  </a:moveTo>
                  <a:lnTo>
                    <a:pt x="142239" y="214630"/>
                  </a:lnTo>
                </a:path>
                <a:path w="1037589" h="214629">
                  <a:moveTo>
                    <a:pt x="116839" y="214630"/>
                  </a:moveTo>
                  <a:lnTo>
                    <a:pt x="91439" y="214630"/>
                  </a:lnTo>
                </a:path>
                <a:path w="1037589" h="214629">
                  <a:moveTo>
                    <a:pt x="66039" y="214630"/>
                  </a:moveTo>
                  <a:lnTo>
                    <a:pt x="40639" y="214630"/>
                  </a:lnTo>
                </a:path>
                <a:path w="1037589" h="214629">
                  <a:moveTo>
                    <a:pt x="15239" y="214630"/>
                  </a:moveTo>
                  <a:lnTo>
                    <a:pt x="12700" y="214630"/>
                  </a:lnTo>
                  <a:lnTo>
                    <a:pt x="12700" y="191770"/>
                  </a:lnTo>
                </a:path>
                <a:path w="1037589" h="214629">
                  <a:moveTo>
                    <a:pt x="0" y="153670"/>
                  </a:moveTo>
                  <a:lnTo>
                    <a:pt x="25400" y="153670"/>
                  </a:lnTo>
                </a:path>
                <a:path w="1037589" h="214629">
                  <a:moveTo>
                    <a:pt x="0" y="101600"/>
                  </a:moveTo>
                  <a:lnTo>
                    <a:pt x="25400" y="101600"/>
                  </a:lnTo>
                </a:path>
                <a:path w="1037589" h="214629">
                  <a:moveTo>
                    <a:pt x="0" y="50800"/>
                  </a:moveTo>
                  <a:lnTo>
                    <a:pt x="25400" y="50800"/>
                  </a:lnTo>
                </a:path>
                <a:path w="1037589" h="214629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24199" y="547497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-12700" y="13334"/>
                  </a:moveTo>
                  <a:lnTo>
                    <a:pt x="12700" y="13334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11499" y="5335270"/>
              <a:ext cx="25400" cy="101600"/>
            </a:xfrm>
            <a:custGeom>
              <a:avLst/>
              <a:gdLst/>
              <a:ahLst/>
              <a:cxnLst/>
              <a:rect l="l" t="t" r="r" b="b"/>
              <a:pathLst>
                <a:path w="25400" h="101600">
                  <a:moveTo>
                    <a:pt x="0" y="101599"/>
                  </a:moveTo>
                  <a:lnTo>
                    <a:pt x="25400" y="101599"/>
                  </a:lnTo>
                </a:path>
                <a:path w="25400" h="101600">
                  <a:moveTo>
                    <a:pt x="0" y="50799"/>
                  </a:moveTo>
                  <a:lnTo>
                    <a:pt x="25400" y="50799"/>
                  </a:lnTo>
                </a:path>
                <a:path w="25400" h="1016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4199" y="527050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-12700" y="13334"/>
                  </a:moveTo>
                  <a:lnTo>
                    <a:pt x="12700" y="13334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11499" y="5130800"/>
              <a:ext cx="25400" cy="101600"/>
            </a:xfrm>
            <a:custGeom>
              <a:avLst/>
              <a:gdLst/>
              <a:ahLst/>
              <a:cxnLst/>
              <a:rect l="l" t="t" r="r" b="b"/>
              <a:pathLst>
                <a:path w="25400" h="101600">
                  <a:moveTo>
                    <a:pt x="0" y="101600"/>
                  </a:moveTo>
                  <a:lnTo>
                    <a:pt x="25400" y="101600"/>
                  </a:lnTo>
                </a:path>
                <a:path w="25400" h="101600">
                  <a:moveTo>
                    <a:pt x="0" y="50800"/>
                  </a:moveTo>
                  <a:lnTo>
                    <a:pt x="25400" y="50800"/>
                  </a:lnTo>
                </a:path>
                <a:path w="25400" h="1016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24199" y="506603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-12700" y="13335"/>
                  </a:moveTo>
                  <a:lnTo>
                    <a:pt x="12700" y="13335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1499" y="4926330"/>
              <a:ext cx="25400" cy="101600"/>
            </a:xfrm>
            <a:custGeom>
              <a:avLst/>
              <a:gdLst/>
              <a:ahLst/>
              <a:cxnLst/>
              <a:rect l="l" t="t" r="r" b="b"/>
              <a:pathLst>
                <a:path w="25400" h="101600">
                  <a:moveTo>
                    <a:pt x="0" y="101600"/>
                  </a:moveTo>
                  <a:lnTo>
                    <a:pt x="25400" y="101600"/>
                  </a:lnTo>
                </a:path>
                <a:path w="25400" h="101600">
                  <a:moveTo>
                    <a:pt x="0" y="50800"/>
                  </a:moveTo>
                  <a:lnTo>
                    <a:pt x="25400" y="50800"/>
                  </a:lnTo>
                </a:path>
                <a:path w="25400" h="1016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4199" y="486156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-12700" y="13335"/>
                  </a:moveTo>
                  <a:lnTo>
                    <a:pt x="12700" y="13335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1499" y="4721860"/>
              <a:ext cx="25400" cy="101600"/>
            </a:xfrm>
            <a:custGeom>
              <a:avLst/>
              <a:gdLst/>
              <a:ahLst/>
              <a:cxnLst/>
              <a:rect l="l" t="t" r="r" b="b"/>
              <a:pathLst>
                <a:path w="25400" h="101600">
                  <a:moveTo>
                    <a:pt x="0" y="101600"/>
                  </a:moveTo>
                  <a:lnTo>
                    <a:pt x="25400" y="101600"/>
                  </a:lnTo>
                </a:path>
                <a:path w="25400" h="101600">
                  <a:moveTo>
                    <a:pt x="0" y="50800"/>
                  </a:moveTo>
                  <a:lnTo>
                    <a:pt x="25400" y="50800"/>
                  </a:lnTo>
                </a:path>
                <a:path w="25400" h="1016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24199" y="465709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-12700" y="13335"/>
                  </a:moveTo>
                  <a:lnTo>
                    <a:pt x="12700" y="13335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11499" y="4517390"/>
              <a:ext cx="25400" cy="101600"/>
            </a:xfrm>
            <a:custGeom>
              <a:avLst/>
              <a:gdLst/>
              <a:ahLst/>
              <a:cxnLst/>
              <a:rect l="l" t="t" r="r" b="b"/>
              <a:pathLst>
                <a:path w="25400" h="101600">
                  <a:moveTo>
                    <a:pt x="0" y="101600"/>
                  </a:moveTo>
                  <a:lnTo>
                    <a:pt x="25400" y="101600"/>
                  </a:lnTo>
                </a:path>
                <a:path w="25400" h="101600">
                  <a:moveTo>
                    <a:pt x="0" y="50800"/>
                  </a:moveTo>
                  <a:lnTo>
                    <a:pt x="25400" y="50800"/>
                  </a:lnTo>
                </a:path>
                <a:path w="25400" h="1016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4199" y="445262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-12700" y="13334"/>
                  </a:moveTo>
                  <a:lnTo>
                    <a:pt x="12700" y="13334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11499" y="4314190"/>
              <a:ext cx="2073910" cy="151130"/>
            </a:xfrm>
            <a:custGeom>
              <a:avLst/>
              <a:gdLst/>
              <a:ahLst/>
              <a:cxnLst/>
              <a:rect l="l" t="t" r="r" b="b"/>
              <a:pathLst>
                <a:path w="2073910" h="151129">
                  <a:moveTo>
                    <a:pt x="0" y="100330"/>
                  </a:moveTo>
                  <a:lnTo>
                    <a:pt x="25400" y="100330"/>
                  </a:lnTo>
                </a:path>
                <a:path w="2073910" h="151129">
                  <a:moveTo>
                    <a:pt x="0" y="49530"/>
                  </a:moveTo>
                  <a:lnTo>
                    <a:pt x="25400" y="49530"/>
                  </a:lnTo>
                </a:path>
                <a:path w="2073910" h="151129">
                  <a:moveTo>
                    <a:pt x="12700" y="11430"/>
                  </a:moveTo>
                  <a:lnTo>
                    <a:pt x="12700" y="0"/>
                  </a:lnTo>
                  <a:lnTo>
                    <a:pt x="27939" y="0"/>
                  </a:lnTo>
                </a:path>
                <a:path w="2073910" h="151129">
                  <a:moveTo>
                    <a:pt x="53339" y="0"/>
                  </a:moveTo>
                  <a:lnTo>
                    <a:pt x="78739" y="0"/>
                  </a:lnTo>
                </a:path>
                <a:path w="2073910" h="151129">
                  <a:moveTo>
                    <a:pt x="104139" y="0"/>
                  </a:moveTo>
                  <a:lnTo>
                    <a:pt x="129539" y="0"/>
                  </a:lnTo>
                </a:path>
                <a:path w="2073910" h="151129">
                  <a:moveTo>
                    <a:pt x="154939" y="0"/>
                  </a:moveTo>
                  <a:lnTo>
                    <a:pt x="180339" y="0"/>
                  </a:lnTo>
                </a:path>
                <a:path w="2073910" h="151129">
                  <a:moveTo>
                    <a:pt x="205739" y="0"/>
                  </a:moveTo>
                  <a:lnTo>
                    <a:pt x="232410" y="0"/>
                  </a:lnTo>
                </a:path>
                <a:path w="2073910" h="151129">
                  <a:moveTo>
                    <a:pt x="257810" y="0"/>
                  </a:moveTo>
                  <a:lnTo>
                    <a:pt x="283210" y="0"/>
                  </a:lnTo>
                </a:path>
                <a:path w="2073910" h="151129">
                  <a:moveTo>
                    <a:pt x="308610" y="0"/>
                  </a:moveTo>
                  <a:lnTo>
                    <a:pt x="334010" y="0"/>
                  </a:lnTo>
                </a:path>
                <a:path w="2073910" h="151129">
                  <a:moveTo>
                    <a:pt x="359410" y="0"/>
                  </a:moveTo>
                  <a:lnTo>
                    <a:pt x="384810" y="0"/>
                  </a:lnTo>
                </a:path>
                <a:path w="2073910" h="151129">
                  <a:moveTo>
                    <a:pt x="410210" y="0"/>
                  </a:moveTo>
                  <a:lnTo>
                    <a:pt x="436879" y="0"/>
                  </a:lnTo>
                </a:path>
                <a:path w="2073910" h="151129">
                  <a:moveTo>
                    <a:pt x="462279" y="0"/>
                  </a:moveTo>
                  <a:lnTo>
                    <a:pt x="487679" y="0"/>
                  </a:lnTo>
                </a:path>
                <a:path w="2073910" h="151129">
                  <a:moveTo>
                    <a:pt x="513079" y="0"/>
                  </a:moveTo>
                  <a:lnTo>
                    <a:pt x="538479" y="0"/>
                  </a:lnTo>
                </a:path>
                <a:path w="2073910" h="151129">
                  <a:moveTo>
                    <a:pt x="563879" y="0"/>
                  </a:moveTo>
                  <a:lnTo>
                    <a:pt x="589279" y="0"/>
                  </a:lnTo>
                </a:path>
                <a:path w="2073910" h="151129">
                  <a:moveTo>
                    <a:pt x="614679" y="0"/>
                  </a:moveTo>
                  <a:lnTo>
                    <a:pt x="641350" y="0"/>
                  </a:lnTo>
                </a:path>
                <a:path w="2073910" h="151129">
                  <a:moveTo>
                    <a:pt x="666750" y="0"/>
                  </a:moveTo>
                  <a:lnTo>
                    <a:pt x="692150" y="0"/>
                  </a:lnTo>
                </a:path>
                <a:path w="2073910" h="151129">
                  <a:moveTo>
                    <a:pt x="717550" y="0"/>
                  </a:moveTo>
                  <a:lnTo>
                    <a:pt x="742950" y="0"/>
                  </a:lnTo>
                </a:path>
                <a:path w="2073910" h="151129">
                  <a:moveTo>
                    <a:pt x="768350" y="0"/>
                  </a:moveTo>
                  <a:lnTo>
                    <a:pt x="793750" y="0"/>
                  </a:lnTo>
                </a:path>
                <a:path w="2073910" h="151129">
                  <a:moveTo>
                    <a:pt x="819150" y="0"/>
                  </a:moveTo>
                  <a:lnTo>
                    <a:pt x="845820" y="0"/>
                  </a:lnTo>
                </a:path>
                <a:path w="2073910" h="151129">
                  <a:moveTo>
                    <a:pt x="871220" y="0"/>
                  </a:moveTo>
                  <a:lnTo>
                    <a:pt x="896620" y="0"/>
                  </a:lnTo>
                </a:path>
                <a:path w="2073910" h="151129">
                  <a:moveTo>
                    <a:pt x="922020" y="0"/>
                  </a:moveTo>
                  <a:lnTo>
                    <a:pt x="947420" y="0"/>
                  </a:lnTo>
                </a:path>
                <a:path w="2073910" h="151129">
                  <a:moveTo>
                    <a:pt x="972820" y="0"/>
                  </a:moveTo>
                  <a:lnTo>
                    <a:pt x="998220" y="0"/>
                  </a:lnTo>
                </a:path>
                <a:path w="2073910" h="151129">
                  <a:moveTo>
                    <a:pt x="1023620" y="0"/>
                  </a:moveTo>
                  <a:lnTo>
                    <a:pt x="1050289" y="0"/>
                  </a:lnTo>
                </a:path>
                <a:path w="2073910" h="151129">
                  <a:moveTo>
                    <a:pt x="1075689" y="0"/>
                  </a:moveTo>
                  <a:lnTo>
                    <a:pt x="1101089" y="0"/>
                  </a:lnTo>
                </a:path>
                <a:path w="2073910" h="151129">
                  <a:moveTo>
                    <a:pt x="1126489" y="0"/>
                  </a:moveTo>
                  <a:lnTo>
                    <a:pt x="1151889" y="0"/>
                  </a:lnTo>
                </a:path>
                <a:path w="2073910" h="151129">
                  <a:moveTo>
                    <a:pt x="1177289" y="0"/>
                  </a:moveTo>
                  <a:lnTo>
                    <a:pt x="1202689" y="0"/>
                  </a:lnTo>
                </a:path>
                <a:path w="2073910" h="151129">
                  <a:moveTo>
                    <a:pt x="1228089" y="0"/>
                  </a:moveTo>
                  <a:lnTo>
                    <a:pt x="1254760" y="0"/>
                  </a:lnTo>
                </a:path>
                <a:path w="2073910" h="151129">
                  <a:moveTo>
                    <a:pt x="1280160" y="0"/>
                  </a:moveTo>
                  <a:lnTo>
                    <a:pt x="1305560" y="0"/>
                  </a:lnTo>
                </a:path>
                <a:path w="2073910" h="151129">
                  <a:moveTo>
                    <a:pt x="1330960" y="0"/>
                  </a:moveTo>
                  <a:lnTo>
                    <a:pt x="1356360" y="0"/>
                  </a:lnTo>
                </a:path>
                <a:path w="2073910" h="151129">
                  <a:moveTo>
                    <a:pt x="1381760" y="0"/>
                  </a:moveTo>
                  <a:lnTo>
                    <a:pt x="1407160" y="0"/>
                  </a:lnTo>
                </a:path>
                <a:path w="2073910" h="151129">
                  <a:moveTo>
                    <a:pt x="1432560" y="0"/>
                  </a:moveTo>
                  <a:lnTo>
                    <a:pt x="1459229" y="0"/>
                  </a:lnTo>
                </a:path>
                <a:path w="2073910" h="151129">
                  <a:moveTo>
                    <a:pt x="1484629" y="0"/>
                  </a:moveTo>
                  <a:lnTo>
                    <a:pt x="1510029" y="0"/>
                  </a:lnTo>
                </a:path>
                <a:path w="2073910" h="151129">
                  <a:moveTo>
                    <a:pt x="1535429" y="0"/>
                  </a:moveTo>
                  <a:lnTo>
                    <a:pt x="1560829" y="0"/>
                  </a:lnTo>
                </a:path>
                <a:path w="2073910" h="151129">
                  <a:moveTo>
                    <a:pt x="1586229" y="0"/>
                  </a:moveTo>
                  <a:lnTo>
                    <a:pt x="1611629" y="0"/>
                  </a:lnTo>
                </a:path>
                <a:path w="2073910" h="151129">
                  <a:moveTo>
                    <a:pt x="1637029" y="0"/>
                  </a:moveTo>
                  <a:lnTo>
                    <a:pt x="1663700" y="0"/>
                  </a:lnTo>
                </a:path>
                <a:path w="2073910" h="151129">
                  <a:moveTo>
                    <a:pt x="1689100" y="0"/>
                  </a:moveTo>
                  <a:lnTo>
                    <a:pt x="1714500" y="0"/>
                  </a:lnTo>
                </a:path>
                <a:path w="2073910" h="151129">
                  <a:moveTo>
                    <a:pt x="1739900" y="0"/>
                  </a:moveTo>
                  <a:lnTo>
                    <a:pt x="1765300" y="0"/>
                  </a:lnTo>
                </a:path>
                <a:path w="2073910" h="151129">
                  <a:moveTo>
                    <a:pt x="1790700" y="0"/>
                  </a:moveTo>
                  <a:lnTo>
                    <a:pt x="1816100" y="0"/>
                  </a:lnTo>
                </a:path>
                <a:path w="2073910" h="151129">
                  <a:moveTo>
                    <a:pt x="1841500" y="0"/>
                  </a:moveTo>
                  <a:lnTo>
                    <a:pt x="1868170" y="0"/>
                  </a:lnTo>
                </a:path>
                <a:path w="2073910" h="151129">
                  <a:moveTo>
                    <a:pt x="1893570" y="0"/>
                  </a:moveTo>
                  <a:lnTo>
                    <a:pt x="1918970" y="0"/>
                  </a:lnTo>
                </a:path>
                <a:path w="2073910" h="151129">
                  <a:moveTo>
                    <a:pt x="1944370" y="0"/>
                  </a:moveTo>
                  <a:lnTo>
                    <a:pt x="1969770" y="0"/>
                  </a:lnTo>
                </a:path>
                <a:path w="2073910" h="151129">
                  <a:moveTo>
                    <a:pt x="1995170" y="0"/>
                  </a:moveTo>
                  <a:lnTo>
                    <a:pt x="2020570" y="0"/>
                  </a:lnTo>
                </a:path>
                <a:path w="2073910" h="151129">
                  <a:moveTo>
                    <a:pt x="2045970" y="0"/>
                  </a:moveTo>
                  <a:lnTo>
                    <a:pt x="2061210" y="0"/>
                  </a:lnTo>
                  <a:lnTo>
                    <a:pt x="2061210" y="11430"/>
                  </a:lnTo>
                </a:path>
                <a:path w="2073910" h="151129">
                  <a:moveTo>
                    <a:pt x="2048510" y="49530"/>
                  </a:moveTo>
                  <a:lnTo>
                    <a:pt x="2073910" y="49530"/>
                  </a:lnTo>
                </a:path>
                <a:path w="2073910" h="151129">
                  <a:moveTo>
                    <a:pt x="2048510" y="100330"/>
                  </a:moveTo>
                  <a:lnTo>
                    <a:pt x="2073910" y="100330"/>
                  </a:lnTo>
                </a:path>
                <a:path w="2073910" h="151129">
                  <a:moveTo>
                    <a:pt x="2048510" y="151130"/>
                  </a:moveTo>
                  <a:lnTo>
                    <a:pt x="2073910" y="15113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72710" y="450342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-12700" y="13334"/>
                  </a:moveTo>
                  <a:lnTo>
                    <a:pt x="12700" y="13334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60010" y="4568190"/>
              <a:ext cx="25400" cy="101600"/>
            </a:xfrm>
            <a:custGeom>
              <a:avLst/>
              <a:gdLst/>
              <a:ahLst/>
              <a:cxnLst/>
              <a:rect l="l" t="t" r="r" b="b"/>
              <a:pathLst>
                <a:path w="25400" h="101600">
                  <a:moveTo>
                    <a:pt x="0" y="0"/>
                  </a:moveTo>
                  <a:lnTo>
                    <a:pt x="25400" y="0"/>
                  </a:lnTo>
                </a:path>
                <a:path w="25400" h="101600">
                  <a:moveTo>
                    <a:pt x="0" y="50800"/>
                  </a:moveTo>
                  <a:lnTo>
                    <a:pt x="25400" y="50800"/>
                  </a:lnTo>
                </a:path>
                <a:path w="25400" h="101600">
                  <a:moveTo>
                    <a:pt x="0" y="101600"/>
                  </a:moveTo>
                  <a:lnTo>
                    <a:pt x="25400" y="1016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72710" y="470789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-12700" y="13335"/>
                  </a:moveTo>
                  <a:lnTo>
                    <a:pt x="12700" y="13335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0010" y="4772660"/>
              <a:ext cx="25400" cy="101600"/>
            </a:xfrm>
            <a:custGeom>
              <a:avLst/>
              <a:gdLst/>
              <a:ahLst/>
              <a:cxnLst/>
              <a:rect l="l" t="t" r="r" b="b"/>
              <a:pathLst>
                <a:path w="25400" h="101600">
                  <a:moveTo>
                    <a:pt x="0" y="0"/>
                  </a:moveTo>
                  <a:lnTo>
                    <a:pt x="25400" y="0"/>
                  </a:lnTo>
                </a:path>
                <a:path w="25400" h="101600">
                  <a:moveTo>
                    <a:pt x="0" y="50800"/>
                  </a:moveTo>
                  <a:lnTo>
                    <a:pt x="25400" y="50800"/>
                  </a:lnTo>
                </a:path>
                <a:path w="25400" h="101600">
                  <a:moveTo>
                    <a:pt x="0" y="101600"/>
                  </a:moveTo>
                  <a:lnTo>
                    <a:pt x="25400" y="1016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72710" y="491236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-12700" y="13335"/>
                  </a:moveTo>
                  <a:lnTo>
                    <a:pt x="12700" y="13335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60010" y="4977130"/>
              <a:ext cx="25400" cy="101600"/>
            </a:xfrm>
            <a:custGeom>
              <a:avLst/>
              <a:gdLst/>
              <a:ahLst/>
              <a:cxnLst/>
              <a:rect l="l" t="t" r="r" b="b"/>
              <a:pathLst>
                <a:path w="25400" h="101600">
                  <a:moveTo>
                    <a:pt x="0" y="0"/>
                  </a:moveTo>
                  <a:lnTo>
                    <a:pt x="25400" y="0"/>
                  </a:lnTo>
                </a:path>
                <a:path w="25400" h="101600">
                  <a:moveTo>
                    <a:pt x="0" y="50800"/>
                  </a:moveTo>
                  <a:lnTo>
                    <a:pt x="25400" y="50800"/>
                  </a:lnTo>
                </a:path>
                <a:path w="25400" h="101600">
                  <a:moveTo>
                    <a:pt x="0" y="101600"/>
                  </a:moveTo>
                  <a:lnTo>
                    <a:pt x="25400" y="1016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72710" y="511683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-12700" y="13335"/>
                  </a:moveTo>
                  <a:lnTo>
                    <a:pt x="12700" y="13335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60010" y="5181600"/>
              <a:ext cx="25400" cy="101600"/>
            </a:xfrm>
            <a:custGeom>
              <a:avLst/>
              <a:gdLst/>
              <a:ahLst/>
              <a:cxnLst/>
              <a:rect l="l" t="t" r="r" b="b"/>
              <a:pathLst>
                <a:path w="25400" h="101600">
                  <a:moveTo>
                    <a:pt x="0" y="0"/>
                  </a:moveTo>
                  <a:lnTo>
                    <a:pt x="25400" y="0"/>
                  </a:lnTo>
                </a:path>
                <a:path w="25400" h="101600">
                  <a:moveTo>
                    <a:pt x="0" y="50800"/>
                  </a:moveTo>
                  <a:lnTo>
                    <a:pt x="25400" y="50800"/>
                  </a:lnTo>
                </a:path>
                <a:path w="25400" h="101600">
                  <a:moveTo>
                    <a:pt x="0" y="101600"/>
                  </a:moveTo>
                  <a:lnTo>
                    <a:pt x="25400" y="1016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72710" y="532130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-12700" y="13334"/>
                  </a:moveTo>
                  <a:lnTo>
                    <a:pt x="12700" y="13334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60010" y="5386070"/>
              <a:ext cx="25400" cy="101600"/>
            </a:xfrm>
            <a:custGeom>
              <a:avLst/>
              <a:gdLst/>
              <a:ahLst/>
              <a:cxnLst/>
              <a:rect l="l" t="t" r="r" b="b"/>
              <a:pathLst>
                <a:path w="25400" h="101600">
                  <a:moveTo>
                    <a:pt x="0" y="0"/>
                  </a:moveTo>
                  <a:lnTo>
                    <a:pt x="25400" y="0"/>
                  </a:lnTo>
                </a:path>
                <a:path w="25400" h="101600">
                  <a:moveTo>
                    <a:pt x="0" y="50799"/>
                  </a:moveTo>
                  <a:lnTo>
                    <a:pt x="25400" y="50799"/>
                  </a:lnTo>
                </a:path>
                <a:path w="25400" h="101600">
                  <a:moveTo>
                    <a:pt x="0" y="101599"/>
                  </a:moveTo>
                  <a:lnTo>
                    <a:pt x="25400" y="10159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72710" y="552577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-12700" y="13334"/>
                  </a:moveTo>
                  <a:lnTo>
                    <a:pt x="12700" y="13334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49089" y="5590540"/>
              <a:ext cx="1036319" cy="163830"/>
            </a:xfrm>
            <a:custGeom>
              <a:avLst/>
              <a:gdLst/>
              <a:ahLst/>
              <a:cxnLst/>
              <a:rect l="l" t="t" r="r" b="b"/>
              <a:pathLst>
                <a:path w="1036320" h="163829">
                  <a:moveTo>
                    <a:pt x="1010920" y="0"/>
                  </a:moveTo>
                  <a:lnTo>
                    <a:pt x="1036320" y="0"/>
                  </a:lnTo>
                </a:path>
                <a:path w="1036320" h="163829">
                  <a:moveTo>
                    <a:pt x="1010920" y="50800"/>
                  </a:moveTo>
                  <a:lnTo>
                    <a:pt x="1036320" y="50800"/>
                  </a:lnTo>
                </a:path>
                <a:path w="1036320" h="163829">
                  <a:moveTo>
                    <a:pt x="1010920" y="101600"/>
                  </a:moveTo>
                  <a:lnTo>
                    <a:pt x="1036320" y="101600"/>
                  </a:lnTo>
                </a:path>
                <a:path w="1036320" h="163829">
                  <a:moveTo>
                    <a:pt x="1023620" y="139700"/>
                  </a:moveTo>
                  <a:lnTo>
                    <a:pt x="1023620" y="163830"/>
                  </a:lnTo>
                  <a:lnTo>
                    <a:pt x="1022350" y="163830"/>
                  </a:lnTo>
                </a:path>
                <a:path w="1036320" h="163829">
                  <a:moveTo>
                    <a:pt x="996950" y="163830"/>
                  </a:moveTo>
                  <a:lnTo>
                    <a:pt x="971550" y="163830"/>
                  </a:lnTo>
                </a:path>
                <a:path w="1036320" h="163829">
                  <a:moveTo>
                    <a:pt x="946150" y="163830"/>
                  </a:moveTo>
                  <a:lnTo>
                    <a:pt x="919480" y="163830"/>
                  </a:lnTo>
                </a:path>
                <a:path w="1036320" h="163829">
                  <a:moveTo>
                    <a:pt x="894080" y="163830"/>
                  </a:moveTo>
                  <a:lnTo>
                    <a:pt x="868680" y="163830"/>
                  </a:lnTo>
                </a:path>
                <a:path w="1036320" h="163829">
                  <a:moveTo>
                    <a:pt x="843280" y="163830"/>
                  </a:moveTo>
                  <a:lnTo>
                    <a:pt x="817880" y="163830"/>
                  </a:lnTo>
                </a:path>
                <a:path w="1036320" h="163829">
                  <a:moveTo>
                    <a:pt x="792480" y="163830"/>
                  </a:moveTo>
                  <a:lnTo>
                    <a:pt x="767080" y="163830"/>
                  </a:lnTo>
                </a:path>
                <a:path w="1036320" h="163829">
                  <a:moveTo>
                    <a:pt x="741680" y="163830"/>
                  </a:moveTo>
                  <a:lnTo>
                    <a:pt x="715010" y="163830"/>
                  </a:lnTo>
                </a:path>
                <a:path w="1036320" h="163829">
                  <a:moveTo>
                    <a:pt x="689610" y="163830"/>
                  </a:moveTo>
                  <a:lnTo>
                    <a:pt x="664210" y="163830"/>
                  </a:lnTo>
                </a:path>
                <a:path w="1036320" h="163829">
                  <a:moveTo>
                    <a:pt x="638810" y="163830"/>
                  </a:moveTo>
                  <a:lnTo>
                    <a:pt x="613410" y="163830"/>
                  </a:lnTo>
                </a:path>
                <a:path w="1036320" h="163829">
                  <a:moveTo>
                    <a:pt x="588010" y="163830"/>
                  </a:moveTo>
                  <a:lnTo>
                    <a:pt x="562610" y="163830"/>
                  </a:lnTo>
                </a:path>
                <a:path w="1036320" h="163829">
                  <a:moveTo>
                    <a:pt x="537210" y="163830"/>
                  </a:moveTo>
                  <a:lnTo>
                    <a:pt x="510539" y="163830"/>
                  </a:lnTo>
                </a:path>
                <a:path w="1036320" h="163829">
                  <a:moveTo>
                    <a:pt x="485139" y="163830"/>
                  </a:moveTo>
                  <a:lnTo>
                    <a:pt x="459739" y="163830"/>
                  </a:lnTo>
                </a:path>
                <a:path w="1036320" h="163829">
                  <a:moveTo>
                    <a:pt x="434339" y="163830"/>
                  </a:moveTo>
                  <a:lnTo>
                    <a:pt x="408939" y="163830"/>
                  </a:lnTo>
                </a:path>
                <a:path w="1036320" h="163829">
                  <a:moveTo>
                    <a:pt x="383539" y="163830"/>
                  </a:moveTo>
                  <a:lnTo>
                    <a:pt x="358139" y="163830"/>
                  </a:lnTo>
                </a:path>
                <a:path w="1036320" h="163829">
                  <a:moveTo>
                    <a:pt x="332739" y="163830"/>
                  </a:moveTo>
                  <a:lnTo>
                    <a:pt x="306070" y="163830"/>
                  </a:lnTo>
                </a:path>
                <a:path w="1036320" h="163829">
                  <a:moveTo>
                    <a:pt x="280670" y="163830"/>
                  </a:moveTo>
                  <a:lnTo>
                    <a:pt x="255270" y="163830"/>
                  </a:lnTo>
                </a:path>
                <a:path w="1036320" h="163829">
                  <a:moveTo>
                    <a:pt x="229870" y="163830"/>
                  </a:moveTo>
                  <a:lnTo>
                    <a:pt x="204470" y="163830"/>
                  </a:lnTo>
                </a:path>
                <a:path w="1036320" h="163829">
                  <a:moveTo>
                    <a:pt x="179070" y="163830"/>
                  </a:moveTo>
                  <a:lnTo>
                    <a:pt x="153670" y="163830"/>
                  </a:lnTo>
                </a:path>
                <a:path w="1036320" h="163829">
                  <a:moveTo>
                    <a:pt x="128270" y="163830"/>
                  </a:moveTo>
                  <a:lnTo>
                    <a:pt x="101600" y="163830"/>
                  </a:lnTo>
                </a:path>
                <a:path w="1036320" h="163829">
                  <a:moveTo>
                    <a:pt x="76200" y="163830"/>
                  </a:moveTo>
                  <a:lnTo>
                    <a:pt x="50800" y="163830"/>
                  </a:lnTo>
                </a:path>
                <a:path w="1036320" h="163829">
                  <a:moveTo>
                    <a:pt x="25400" y="163830"/>
                  </a:moveTo>
                  <a:lnTo>
                    <a:pt x="0" y="16383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71799" y="3933190"/>
              <a:ext cx="2354580" cy="368300"/>
            </a:xfrm>
            <a:custGeom>
              <a:avLst/>
              <a:gdLst/>
              <a:ahLst/>
              <a:cxnLst/>
              <a:rect l="l" t="t" r="r" b="b"/>
              <a:pathLst>
                <a:path w="2354579" h="368300">
                  <a:moveTo>
                    <a:pt x="0" y="0"/>
                  </a:moveTo>
                  <a:lnTo>
                    <a:pt x="2354579" y="0"/>
                  </a:lnTo>
                  <a:lnTo>
                    <a:pt x="2354579" y="368300"/>
                  </a:lnTo>
                  <a:lnTo>
                    <a:pt x="0" y="36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59099" y="3933190"/>
              <a:ext cx="2379980" cy="368300"/>
            </a:xfrm>
            <a:custGeom>
              <a:avLst/>
              <a:gdLst/>
              <a:ahLst/>
              <a:cxnLst/>
              <a:rect l="l" t="t" r="r" b="b"/>
              <a:pathLst>
                <a:path w="2379979" h="368300">
                  <a:moveTo>
                    <a:pt x="12700" y="0"/>
                  </a:moveTo>
                  <a:lnTo>
                    <a:pt x="38100" y="0"/>
                  </a:lnTo>
                </a:path>
                <a:path w="2379979" h="368300">
                  <a:moveTo>
                    <a:pt x="63500" y="0"/>
                  </a:moveTo>
                  <a:lnTo>
                    <a:pt x="88900" y="0"/>
                  </a:lnTo>
                </a:path>
                <a:path w="2379979" h="368300">
                  <a:moveTo>
                    <a:pt x="115569" y="0"/>
                  </a:moveTo>
                  <a:lnTo>
                    <a:pt x="140969" y="0"/>
                  </a:lnTo>
                </a:path>
                <a:path w="2379979" h="368300">
                  <a:moveTo>
                    <a:pt x="166369" y="0"/>
                  </a:moveTo>
                  <a:lnTo>
                    <a:pt x="191769" y="0"/>
                  </a:lnTo>
                </a:path>
                <a:path w="2379979" h="368300">
                  <a:moveTo>
                    <a:pt x="217169" y="0"/>
                  </a:moveTo>
                  <a:lnTo>
                    <a:pt x="242569" y="0"/>
                  </a:lnTo>
                </a:path>
                <a:path w="2379979" h="368300">
                  <a:moveTo>
                    <a:pt x="267969" y="0"/>
                  </a:moveTo>
                  <a:lnTo>
                    <a:pt x="293370" y="0"/>
                  </a:lnTo>
                </a:path>
                <a:path w="2379979" h="368300">
                  <a:moveTo>
                    <a:pt x="320039" y="0"/>
                  </a:moveTo>
                  <a:lnTo>
                    <a:pt x="345439" y="0"/>
                  </a:lnTo>
                </a:path>
                <a:path w="2379979" h="368300">
                  <a:moveTo>
                    <a:pt x="370839" y="0"/>
                  </a:moveTo>
                  <a:lnTo>
                    <a:pt x="396239" y="0"/>
                  </a:lnTo>
                </a:path>
                <a:path w="2379979" h="368300">
                  <a:moveTo>
                    <a:pt x="421639" y="0"/>
                  </a:moveTo>
                  <a:lnTo>
                    <a:pt x="447039" y="0"/>
                  </a:lnTo>
                </a:path>
                <a:path w="2379979" h="368300">
                  <a:moveTo>
                    <a:pt x="472439" y="0"/>
                  </a:moveTo>
                  <a:lnTo>
                    <a:pt x="497839" y="0"/>
                  </a:lnTo>
                </a:path>
                <a:path w="2379979" h="368300">
                  <a:moveTo>
                    <a:pt x="524510" y="0"/>
                  </a:moveTo>
                  <a:lnTo>
                    <a:pt x="549910" y="0"/>
                  </a:lnTo>
                </a:path>
                <a:path w="2379979" h="368300">
                  <a:moveTo>
                    <a:pt x="575310" y="0"/>
                  </a:moveTo>
                  <a:lnTo>
                    <a:pt x="600710" y="0"/>
                  </a:lnTo>
                </a:path>
                <a:path w="2379979" h="368300">
                  <a:moveTo>
                    <a:pt x="626110" y="0"/>
                  </a:moveTo>
                  <a:lnTo>
                    <a:pt x="651510" y="0"/>
                  </a:lnTo>
                </a:path>
                <a:path w="2379979" h="368300">
                  <a:moveTo>
                    <a:pt x="676910" y="0"/>
                  </a:moveTo>
                  <a:lnTo>
                    <a:pt x="702310" y="0"/>
                  </a:lnTo>
                </a:path>
                <a:path w="2379979" h="368300">
                  <a:moveTo>
                    <a:pt x="728979" y="0"/>
                  </a:moveTo>
                  <a:lnTo>
                    <a:pt x="754379" y="0"/>
                  </a:lnTo>
                </a:path>
                <a:path w="2379979" h="368300">
                  <a:moveTo>
                    <a:pt x="779779" y="0"/>
                  </a:moveTo>
                  <a:lnTo>
                    <a:pt x="805179" y="0"/>
                  </a:lnTo>
                </a:path>
                <a:path w="2379979" h="368300">
                  <a:moveTo>
                    <a:pt x="830579" y="0"/>
                  </a:moveTo>
                  <a:lnTo>
                    <a:pt x="855979" y="0"/>
                  </a:lnTo>
                </a:path>
                <a:path w="2379979" h="368300">
                  <a:moveTo>
                    <a:pt x="881379" y="0"/>
                  </a:moveTo>
                  <a:lnTo>
                    <a:pt x="906779" y="0"/>
                  </a:lnTo>
                </a:path>
                <a:path w="2379979" h="368300">
                  <a:moveTo>
                    <a:pt x="933450" y="0"/>
                  </a:moveTo>
                  <a:lnTo>
                    <a:pt x="958850" y="0"/>
                  </a:lnTo>
                </a:path>
                <a:path w="2379979" h="368300">
                  <a:moveTo>
                    <a:pt x="984250" y="0"/>
                  </a:moveTo>
                  <a:lnTo>
                    <a:pt x="1009650" y="0"/>
                  </a:lnTo>
                </a:path>
                <a:path w="2379979" h="368300">
                  <a:moveTo>
                    <a:pt x="1035050" y="0"/>
                  </a:moveTo>
                  <a:lnTo>
                    <a:pt x="1060450" y="0"/>
                  </a:lnTo>
                </a:path>
                <a:path w="2379979" h="368300">
                  <a:moveTo>
                    <a:pt x="1085850" y="0"/>
                  </a:moveTo>
                  <a:lnTo>
                    <a:pt x="1111250" y="0"/>
                  </a:lnTo>
                </a:path>
                <a:path w="2379979" h="368300">
                  <a:moveTo>
                    <a:pt x="1137920" y="0"/>
                  </a:moveTo>
                  <a:lnTo>
                    <a:pt x="1163320" y="0"/>
                  </a:lnTo>
                </a:path>
                <a:path w="2379979" h="368300">
                  <a:moveTo>
                    <a:pt x="1188720" y="0"/>
                  </a:moveTo>
                  <a:lnTo>
                    <a:pt x="1214120" y="0"/>
                  </a:lnTo>
                </a:path>
                <a:path w="2379979" h="368300">
                  <a:moveTo>
                    <a:pt x="1239520" y="0"/>
                  </a:moveTo>
                  <a:lnTo>
                    <a:pt x="1264920" y="0"/>
                  </a:lnTo>
                </a:path>
                <a:path w="2379979" h="368300">
                  <a:moveTo>
                    <a:pt x="1290320" y="0"/>
                  </a:moveTo>
                  <a:lnTo>
                    <a:pt x="1315720" y="0"/>
                  </a:lnTo>
                </a:path>
                <a:path w="2379979" h="368300">
                  <a:moveTo>
                    <a:pt x="1342389" y="0"/>
                  </a:moveTo>
                  <a:lnTo>
                    <a:pt x="1367789" y="0"/>
                  </a:lnTo>
                </a:path>
                <a:path w="2379979" h="368300">
                  <a:moveTo>
                    <a:pt x="1393189" y="0"/>
                  </a:moveTo>
                  <a:lnTo>
                    <a:pt x="1418589" y="0"/>
                  </a:lnTo>
                </a:path>
                <a:path w="2379979" h="368300">
                  <a:moveTo>
                    <a:pt x="1443989" y="0"/>
                  </a:moveTo>
                  <a:lnTo>
                    <a:pt x="1469389" y="0"/>
                  </a:lnTo>
                </a:path>
                <a:path w="2379979" h="368300">
                  <a:moveTo>
                    <a:pt x="1494789" y="0"/>
                  </a:moveTo>
                  <a:lnTo>
                    <a:pt x="1520189" y="0"/>
                  </a:lnTo>
                </a:path>
                <a:path w="2379979" h="368300">
                  <a:moveTo>
                    <a:pt x="1546860" y="0"/>
                  </a:moveTo>
                  <a:lnTo>
                    <a:pt x="1572260" y="0"/>
                  </a:lnTo>
                </a:path>
                <a:path w="2379979" h="368300">
                  <a:moveTo>
                    <a:pt x="1597660" y="0"/>
                  </a:moveTo>
                  <a:lnTo>
                    <a:pt x="1623060" y="0"/>
                  </a:lnTo>
                </a:path>
                <a:path w="2379979" h="368300">
                  <a:moveTo>
                    <a:pt x="1648460" y="0"/>
                  </a:moveTo>
                  <a:lnTo>
                    <a:pt x="1673860" y="0"/>
                  </a:lnTo>
                </a:path>
                <a:path w="2379979" h="368300">
                  <a:moveTo>
                    <a:pt x="1699260" y="0"/>
                  </a:moveTo>
                  <a:lnTo>
                    <a:pt x="1724660" y="0"/>
                  </a:lnTo>
                </a:path>
                <a:path w="2379979" h="368300">
                  <a:moveTo>
                    <a:pt x="1751329" y="0"/>
                  </a:moveTo>
                  <a:lnTo>
                    <a:pt x="1776729" y="0"/>
                  </a:lnTo>
                </a:path>
                <a:path w="2379979" h="368300">
                  <a:moveTo>
                    <a:pt x="1802129" y="0"/>
                  </a:moveTo>
                  <a:lnTo>
                    <a:pt x="1827529" y="0"/>
                  </a:lnTo>
                </a:path>
                <a:path w="2379979" h="368300">
                  <a:moveTo>
                    <a:pt x="1852929" y="0"/>
                  </a:moveTo>
                  <a:lnTo>
                    <a:pt x="1878329" y="0"/>
                  </a:lnTo>
                </a:path>
                <a:path w="2379979" h="368300">
                  <a:moveTo>
                    <a:pt x="1903729" y="0"/>
                  </a:moveTo>
                  <a:lnTo>
                    <a:pt x="1929129" y="0"/>
                  </a:lnTo>
                </a:path>
                <a:path w="2379979" h="368300">
                  <a:moveTo>
                    <a:pt x="1955800" y="0"/>
                  </a:moveTo>
                  <a:lnTo>
                    <a:pt x="1981200" y="0"/>
                  </a:lnTo>
                </a:path>
                <a:path w="2379979" h="368300">
                  <a:moveTo>
                    <a:pt x="2006600" y="0"/>
                  </a:moveTo>
                  <a:lnTo>
                    <a:pt x="2032000" y="0"/>
                  </a:lnTo>
                </a:path>
                <a:path w="2379979" h="368300">
                  <a:moveTo>
                    <a:pt x="2057400" y="0"/>
                  </a:moveTo>
                  <a:lnTo>
                    <a:pt x="2082800" y="0"/>
                  </a:lnTo>
                </a:path>
                <a:path w="2379979" h="368300">
                  <a:moveTo>
                    <a:pt x="2108200" y="0"/>
                  </a:moveTo>
                  <a:lnTo>
                    <a:pt x="2133600" y="0"/>
                  </a:lnTo>
                </a:path>
                <a:path w="2379979" h="368300">
                  <a:moveTo>
                    <a:pt x="2160270" y="0"/>
                  </a:moveTo>
                  <a:lnTo>
                    <a:pt x="2185670" y="0"/>
                  </a:lnTo>
                </a:path>
                <a:path w="2379979" h="368300">
                  <a:moveTo>
                    <a:pt x="2211070" y="0"/>
                  </a:moveTo>
                  <a:lnTo>
                    <a:pt x="2236470" y="0"/>
                  </a:lnTo>
                </a:path>
                <a:path w="2379979" h="368300">
                  <a:moveTo>
                    <a:pt x="2261870" y="0"/>
                  </a:moveTo>
                  <a:lnTo>
                    <a:pt x="2287270" y="0"/>
                  </a:lnTo>
                </a:path>
                <a:path w="2379979" h="368300">
                  <a:moveTo>
                    <a:pt x="2312670" y="0"/>
                  </a:moveTo>
                  <a:lnTo>
                    <a:pt x="2338070" y="0"/>
                  </a:lnTo>
                </a:path>
                <a:path w="2379979" h="368300">
                  <a:moveTo>
                    <a:pt x="2364740" y="0"/>
                  </a:moveTo>
                  <a:lnTo>
                    <a:pt x="2367279" y="0"/>
                  </a:lnTo>
                  <a:lnTo>
                    <a:pt x="2367279" y="22860"/>
                  </a:lnTo>
                </a:path>
                <a:path w="2379979" h="368300">
                  <a:moveTo>
                    <a:pt x="2354579" y="60960"/>
                  </a:moveTo>
                  <a:lnTo>
                    <a:pt x="2379979" y="60960"/>
                  </a:lnTo>
                </a:path>
                <a:path w="2379979" h="368300">
                  <a:moveTo>
                    <a:pt x="2354579" y="111760"/>
                  </a:moveTo>
                  <a:lnTo>
                    <a:pt x="2379979" y="111760"/>
                  </a:lnTo>
                </a:path>
                <a:path w="2379979" h="368300">
                  <a:moveTo>
                    <a:pt x="2354579" y="162560"/>
                  </a:moveTo>
                  <a:lnTo>
                    <a:pt x="2379979" y="162560"/>
                  </a:lnTo>
                </a:path>
                <a:path w="2379979" h="368300">
                  <a:moveTo>
                    <a:pt x="2354579" y="214630"/>
                  </a:moveTo>
                  <a:lnTo>
                    <a:pt x="2379979" y="214630"/>
                  </a:lnTo>
                </a:path>
                <a:path w="2379979" h="368300">
                  <a:moveTo>
                    <a:pt x="2354579" y="265430"/>
                  </a:moveTo>
                  <a:lnTo>
                    <a:pt x="2379979" y="265430"/>
                  </a:lnTo>
                </a:path>
                <a:path w="2379979" h="368300">
                  <a:moveTo>
                    <a:pt x="2354579" y="316230"/>
                  </a:moveTo>
                  <a:lnTo>
                    <a:pt x="2379979" y="316230"/>
                  </a:lnTo>
                </a:path>
                <a:path w="2379979" h="368300">
                  <a:moveTo>
                    <a:pt x="2367279" y="354330"/>
                  </a:moveTo>
                  <a:lnTo>
                    <a:pt x="2367279" y="368300"/>
                  </a:lnTo>
                  <a:lnTo>
                    <a:pt x="2355850" y="368300"/>
                  </a:lnTo>
                </a:path>
                <a:path w="2379979" h="368300">
                  <a:moveTo>
                    <a:pt x="2330450" y="368300"/>
                  </a:moveTo>
                  <a:lnTo>
                    <a:pt x="2305050" y="368300"/>
                  </a:lnTo>
                </a:path>
                <a:path w="2379979" h="368300">
                  <a:moveTo>
                    <a:pt x="2279650" y="368300"/>
                  </a:moveTo>
                  <a:lnTo>
                    <a:pt x="2254250" y="368300"/>
                  </a:lnTo>
                </a:path>
                <a:path w="2379979" h="368300">
                  <a:moveTo>
                    <a:pt x="2227579" y="368300"/>
                  </a:moveTo>
                  <a:lnTo>
                    <a:pt x="2202179" y="368300"/>
                  </a:lnTo>
                </a:path>
                <a:path w="2379979" h="368300">
                  <a:moveTo>
                    <a:pt x="2176779" y="368300"/>
                  </a:moveTo>
                  <a:lnTo>
                    <a:pt x="2151379" y="368300"/>
                  </a:lnTo>
                </a:path>
                <a:path w="2379979" h="368300">
                  <a:moveTo>
                    <a:pt x="2125979" y="368300"/>
                  </a:moveTo>
                  <a:lnTo>
                    <a:pt x="2100579" y="368300"/>
                  </a:lnTo>
                </a:path>
                <a:path w="2379979" h="368300">
                  <a:moveTo>
                    <a:pt x="2075179" y="368300"/>
                  </a:moveTo>
                  <a:lnTo>
                    <a:pt x="2049779" y="368300"/>
                  </a:lnTo>
                </a:path>
                <a:path w="2379979" h="368300">
                  <a:moveTo>
                    <a:pt x="2023110" y="368300"/>
                  </a:moveTo>
                  <a:lnTo>
                    <a:pt x="1997710" y="368300"/>
                  </a:lnTo>
                </a:path>
                <a:path w="2379979" h="368300">
                  <a:moveTo>
                    <a:pt x="1972310" y="368300"/>
                  </a:moveTo>
                  <a:lnTo>
                    <a:pt x="1946910" y="368300"/>
                  </a:lnTo>
                </a:path>
                <a:path w="2379979" h="368300">
                  <a:moveTo>
                    <a:pt x="1921510" y="368300"/>
                  </a:moveTo>
                  <a:lnTo>
                    <a:pt x="1896110" y="368300"/>
                  </a:lnTo>
                </a:path>
                <a:path w="2379979" h="368300">
                  <a:moveTo>
                    <a:pt x="1870710" y="368300"/>
                  </a:moveTo>
                  <a:lnTo>
                    <a:pt x="1845310" y="368300"/>
                  </a:lnTo>
                </a:path>
                <a:path w="2379979" h="368300">
                  <a:moveTo>
                    <a:pt x="1818639" y="368300"/>
                  </a:moveTo>
                  <a:lnTo>
                    <a:pt x="1793239" y="368300"/>
                  </a:lnTo>
                </a:path>
                <a:path w="2379979" h="368300">
                  <a:moveTo>
                    <a:pt x="1767839" y="368300"/>
                  </a:moveTo>
                  <a:lnTo>
                    <a:pt x="1742439" y="368300"/>
                  </a:lnTo>
                </a:path>
                <a:path w="2379979" h="368300">
                  <a:moveTo>
                    <a:pt x="1717039" y="368300"/>
                  </a:moveTo>
                  <a:lnTo>
                    <a:pt x="1691639" y="368300"/>
                  </a:lnTo>
                </a:path>
                <a:path w="2379979" h="368300">
                  <a:moveTo>
                    <a:pt x="1666239" y="368300"/>
                  </a:moveTo>
                  <a:lnTo>
                    <a:pt x="1640839" y="368300"/>
                  </a:lnTo>
                </a:path>
                <a:path w="2379979" h="368300">
                  <a:moveTo>
                    <a:pt x="1614170" y="368300"/>
                  </a:moveTo>
                  <a:lnTo>
                    <a:pt x="1588770" y="368300"/>
                  </a:lnTo>
                </a:path>
                <a:path w="2379979" h="368300">
                  <a:moveTo>
                    <a:pt x="1563370" y="368300"/>
                  </a:moveTo>
                  <a:lnTo>
                    <a:pt x="1537970" y="368300"/>
                  </a:lnTo>
                </a:path>
                <a:path w="2379979" h="368300">
                  <a:moveTo>
                    <a:pt x="1512570" y="368300"/>
                  </a:moveTo>
                  <a:lnTo>
                    <a:pt x="1487170" y="368300"/>
                  </a:lnTo>
                </a:path>
                <a:path w="2379979" h="368300">
                  <a:moveTo>
                    <a:pt x="1461770" y="368300"/>
                  </a:moveTo>
                  <a:lnTo>
                    <a:pt x="1436370" y="368300"/>
                  </a:lnTo>
                </a:path>
                <a:path w="2379979" h="368300">
                  <a:moveTo>
                    <a:pt x="1409700" y="368300"/>
                  </a:moveTo>
                  <a:lnTo>
                    <a:pt x="1384300" y="368300"/>
                  </a:lnTo>
                </a:path>
                <a:path w="2379979" h="368300">
                  <a:moveTo>
                    <a:pt x="1358900" y="368300"/>
                  </a:moveTo>
                  <a:lnTo>
                    <a:pt x="1333500" y="368300"/>
                  </a:lnTo>
                </a:path>
                <a:path w="2379979" h="368300">
                  <a:moveTo>
                    <a:pt x="1308100" y="368300"/>
                  </a:moveTo>
                  <a:lnTo>
                    <a:pt x="1282700" y="368300"/>
                  </a:lnTo>
                </a:path>
                <a:path w="2379979" h="368300">
                  <a:moveTo>
                    <a:pt x="1257300" y="368300"/>
                  </a:moveTo>
                  <a:lnTo>
                    <a:pt x="1231900" y="368300"/>
                  </a:lnTo>
                </a:path>
                <a:path w="2379979" h="368300">
                  <a:moveTo>
                    <a:pt x="1205229" y="368300"/>
                  </a:moveTo>
                  <a:lnTo>
                    <a:pt x="1179829" y="368300"/>
                  </a:lnTo>
                </a:path>
                <a:path w="2379979" h="368300">
                  <a:moveTo>
                    <a:pt x="1154429" y="368300"/>
                  </a:moveTo>
                  <a:lnTo>
                    <a:pt x="1129029" y="368300"/>
                  </a:lnTo>
                </a:path>
                <a:path w="2379979" h="368300">
                  <a:moveTo>
                    <a:pt x="1103629" y="368300"/>
                  </a:moveTo>
                  <a:lnTo>
                    <a:pt x="1078229" y="368300"/>
                  </a:lnTo>
                </a:path>
                <a:path w="2379979" h="368300">
                  <a:moveTo>
                    <a:pt x="1052829" y="368300"/>
                  </a:moveTo>
                  <a:lnTo>
                    <a:pt x="1027429" y="368300"/>
                  </a:lnTo>
                </a:path>
                <a:path w="2379979" h="368300">
                  <a:moveTo>
                    <a:pt x="1000760" y="368300"/>
                  </a:moveTo>
                  <a:lnTo>
                    <a:pt x="975360" y="368300"/>
                  </a:lnTo>
                </a:path>
                <a:path w="2379979" h="368300">
                  <a:moveTo>
                    <a:pt x="949960" y="368300"/>
                  </a:moveTo>
                  <a:lnTo>
                    <a:pt x="924560" y="368300"/>
                  </a:lnTo>
                </a:path>
                <a:path w="2379979" h="368300">
                  <a:moveTo>
                    <a:pt x="899160" y="368300"/>
                  </a:moveTo>
                  <a:lnTo>
                    <a:pt x="873760" y="368300"/>
                  </a:lnTo>
                </a:path>
                <a:path w="2379979" h="368300">
                  <a:moveTo>
                    <a:pt x="848360" y="368300"/>
                  </a:moveTo>
                  <a:lnTo>
                    <a:pt x="822960" y="368300"/>
                  </a:lnTo>
                </a:path>
                <a:path w="2379979" h="368300">
                  <a:moveTo>
                    <a:pt x="796289" y="368300"/>
                  </a:moveTo>
                  <a:lnTo>
                    <a:pt x="770889" y="368300"/>
                  </a:lnTo>
                </a:path>
                <a:path w="2379979" h="368300">
                  <a:moveTo>
                    <a:pt x="745489" y="368300"/>
                  </a:moveTo>
                  <a:lnTo>
                    <a:pt x="720089" y="368300"/>
                  </a:lnTo>
                </a:path>
                <a:path w="2379979" h="368300">
                  <a:moveTo>
                    <a:pt x="694689" y="368300"/>
                  </a:moveTo>
                  <a:lnTo>
                    <a:pt x="669289" y="368300"/>
                  </a:lnTo>
                </a:path>
                <a:path w="2379979" h="368300">
                  <a:moveTo>
                    <a:pt x="643889" y="368300"/>
                  </a:moveTo>
                  <a:lnTo>
                    <a:pt x="618489" y="368300"/>
                  </a:lnTo>
                </a:path>
                <a:path w="2379979" h="368300">
                  <a:moveTo>
                    <a:pt x="591820" y="368300"/>
                  </a:moveTo>
                  <a:lnTo>
                    <a:pt x="566420" y="368300"/>
                  </a:lnTo>
                </a:path>
                <a:path w="2379979" h="368300">
                  <a:moveTo>
                    <a:pt x="541020" y="368300"/>
                  </a:moveTo>
                  <a:lnTo>
                    <a:pt x="515620" y="368300"/>
                  </a:lnTo>
                </a:path>
                <a:path w="2379979" h="368300">
                  <a:moveTo>
                    <a:pt x="490220" y="368300"/>
                  </a:moveTo>
                  <a:lnTo>
                    <a:pt x="464820" y="368300"/>
                  </a:lnTo>
                </a:path>
                <a:path w="2379979" h="368300">
                  <a:moveTo>
                    <a:pt x="439420" y="368300"/>
                  </a:moveTo>
                  <a:lnTo>
                    <a:pt x="412750" y="368300"/>
                  </a:lnTo>
                </a:path>
                <a:path w="2379979" h="368300">
                  <a:moveTo>
                    <a:pt x="387350" y="368300"/>
                  </a:moveTo>
                  <a:lnTo>
                    <a:pt x="361950" y="368300"/>
                  </a:lnTo>
                </a:path>
                <a:path w="2379979" h="368300">
                  <a:moveTo>
                    <a:pt x="336550" y="368300"/>
                  </a:moveTo>
                  <a:lnTo>
                    <a:pt x="311150" y="368300"/>
                  </a:lnTo>
                </a:path>
                <a:path w="2379979" h="368300">
                  <a:moveTo>
                    <a:pt x="285750" y="368300"/>
                  </a:moveTo>
                  <a:lnTo>
                    <a:pt x="260350" y="368300"/>
                  </a:lnTo>
                </a:path>
                <a:path w="2379979" h="368300">
                  <a:moveTo>
                    <a:pt x="234950" y="368300"/>
                  </a:moveTo>
                  <a:lnTo>
                    <a:pt x="208280" y="368300"/>
                  </a:lnTo>
                </a:path>
                <a:path w="2379979" h="368300">
                  <a:moveTo>
                    <a:pt x="182880" y="368300"/>
                  </a:moveTo>
                  <a:lnTo>
                    <a:pt x="157480" y="368300"/>
                  </a:lnTo>
                </a:path>
                <a:path w="2379979" h="368300">
                  <a:moveTo>
                    <a:pt x="132080" y="368300"/>
                  </a:moveTo>
                  <a:lnTo>
                    <a:pt x="106680" y="368300"/>
                  </a:lnTo>
                </a:path>
                <a:path w="2379979" h="368300">
                  <a:moveTo>
                    <a:pt x="81280" y="368300"/>
                  </a:moveTo>
                  <a:lnTo>
                    <a:pt x="55880" y="368300"/>
                  </a:lnTo>
                </a:path>
                <a:path w="2379979" h="368300">
                  <a:moveTo>
                    <a:pt x="30480" y="368300"/>
                  </a:moveTo>
                  <a:lnTo>
                    <a:pt x="12700" y="368300"/>
                  </a:lnTo>
                  <a:lnTo>
                    <a:pt x="12700" y="360680"/>
                  </a:lnTo>
                </a:path>
                <a:path w="2379979" h="368300">
                  <a:moveTo>
                    <a:pt x="0" y="322580"/>
                  </a:moveTo>
                  <a:lnTo>
                    <a:pt x="25400" y="32258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71799" y="4191000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-12700" y="13335"/>
                  </a:moveTo>
                  <a:lnTo>
                    <a:pt x="12700" y="13335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59099" y="3948430"/>
              <a:ext cx="25400" cy="204470"/>
            </a:xfrm>
            <a:custGeom>
              <a:avLst/>
              <a:gdLst/>
              <a:ahLst/>
              <a:cxnLst/>
              <a:rect l="l" t="t" r="r" b="b"/>
              <a:pathLst>
                <a:path w="25400" h="204470">
                  <a:moveTo>
                    <a:pt x="0" y="204470"/>
                  </a:moveTo>
                  <a:lnTo>
                    <a:pt x="25400" y="204470"/>
                  </a:lnTo>
                </a:path>
                <a:path w="25400" h="204470">
                  <a:moveTo>
                    <a:pt x="0" y="153670"/>
                  </a:moveTo>
                  <a:lnTo>
                    <a:pt x="25400" y="153670"/>
                  </a:lnTo>
                </a:path>
                <a:path w="25400" h="204470">
                  <a:moveTo>
                    <a:pt x="0" y="102870"/>
                  </a:moveTo>
                  <a:lnTo>
                    <a:pt x="25400" y="102870"/>
                  </a:lnTo>
                </a:path>
                <a:path w="25400" h="204470">
                  <a:moveTo>
                    <a:pt x="0" y="50800"/>
                  </a:moveTo>
                  <a:lnTo>
                    <a:pt x="25400" y="50800"/>
                  </a:lnTo>
                </a:path>
                <a:path w="25400" h="20447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305560" y="133350"/>
            <a:ext cx="4208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Crypto</a:t>
            </a:r>
            <a:r>
              <a:rPr u="none" spc="-40" dirty="0"/>
              <a:t> </a:t>
            </a:r>
            <a:r>
              <a:rPr u="none" dirty="0"/>
              <a:t>:</a:t>
            </a:r>
            <a:r>
              <a:rPr u="none" spc="-30" dirty="0"/>
              <a:t> </a:t>
            </a:r>
            <a:r>
              <a:rPr u="none" spc="-10" dirty="0"/>
              <a:t>définitions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449069" y="1057909"/>
            <a:ext cx="7524115" cy="3209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0" indent="-24765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260350" algn="l"/>
              </a:tabLst>
            </a:pPr>
            <a:r>
              <a:rPr sz="1800" b="1" i="1" spc="-5" dirty="0">
                <a:solidFill>
                  <a:srgbClr val="F73109"/>
                </a:solidFill>
                <a:latin typeface="Arial"/>
                <a:cs typeface="Arial"/>
              </a:rPr>
              <a:t>cryptosystème</a:t>
            </a:r>
            <a:r>
              <a:rPr sz="1800" b="1" i="1" spc="-10" dirty="0">
                <a:solidFill>
                  <a:srgbClr val="F73109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mécanisme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permettant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camoufler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 </a:t>
            </a:r>
            <a:r>
              <a:rPr sz="1800" spc="-10" dirty="0">
                <a:latin typeface="Arial MT"/>
                <a:cs typeface="Arial MT"/>
              </a:rPr>
              <a:t>messages</a:t>
            </a:r>
            <a:endParaRPr sz="1800" dirty="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160"/>
              </a:spcBef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Arial MT"/>
                <a:cs typeface="Arial MT"/>
              </a:rPr>
              <a:t>I.e.,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</a:t>
            </a:r>
            <a:r>
              <a:rPr sz="1600" spc="-5" dirty="0">
                <a:latin typeface="Arial MT"/>
                <a:cs typeface="Arial MT"/>
              </a:rPr>
              <a:t> rendre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incompréhensible pour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quiconque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n’est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autorisé</a:t>
            </a:r>
            <a:endParaRPr sz="1600" dirty="0">
              <a:latin typeface="Arial MT"/>
              <a:cs typeface="Arial MT"/>
            </a:endParaRPr>
          </a:p>
          <a:p>
            <a:pPr marL="260350" indent="-247650">
              <a:lnSpc>
                <a:spcPct val="100000"/>
              </a:lnSpc>
              <a:spcBef>
                <a:spcPts val="1310"/>
              </a:spcBef>
              <a:buFont typeface="Arial MT"/>
              <a:buChar char="–"/>
              <a:tabLst>
                <a:tab pos="260350" algn="l"/>
              </a:tabLst>
            </a:pPr>
            <a:r>
              <a:rPr sz="1800" b="1" i="1" spc="-5" dirty="0">
                <a:solidFill>
                  <a:srgbClr val="F73109"/>
                </a:solidFill>
                <a:latin typeface="Arial"/>
                <a:cs typeface="Arial"/>
              </a:rPr>
              <a:t>cryptographie </a:t>
            </a:r>
            <a:r>
              <a:rPr sz="1800" dirty="0">
                <a:latin typeface="Arial MT"/>
                <a:cs typeface="Arial MT"/>
              </a:rPr>
              <a:t>: </a:t>
            </a:r>
            <a:r>
              <a:rPr sz="1800" spc="-10" dirty="0">
                <a:latin typeface="Arial MT"/>
                <a:cs typeface="Arial MT"/>
              </a:rPr>
              <a:t>Science</a:t>
            </a:r>
            <a:r>
              <a:rPr sz="1800" spc="-5" dirty="0">
                <a:latin typeface="Arial MT"/>
                <a:cs typeface="Arial MT"/>
              </a:rPr>
              <a:t> du chiffrement</a:t>
            </a:r>
            <a:r>
              <a:rPr sz="1800" dirty="0">
                <a:latin typeface="Arial MT"/>
                <a:cs typeface="Arial MT"/>
              </a:rPr>
              <a:t> &amp;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déchiffrement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d'informations</a:t>
            </a:r>
            <a:endParaRPr sz="1800" dirty="0">
              <a:latin typeface="Arial MT"/>
              <a:cs typeface="Arial MT"/>
            </a:endParaRPr>
          </a:p>
          <a:p>
            <a:pPr marL="260350" indent="-247650">
              <a:lnSpc>
                <a:spcPct val="100000"/>
              </a:lnSpc>
              <a:spcBef>
                <a:spcPts val="1310"/>
              </a:spcBef>
              <a:buFont typeface="Arial MT"/>
              <a:buChar char="–"/>
              <a:tabLst>
                <a:tab pos="260350" algn="l"/>
                <a:tab pos="3444875" algn="l"/>
              </a:tabLst>
            </a:pPr>
            <a:r>
              <a:rPr sz="1800" b="1" i="1" spc="-10" dirty="0">
                <a:solidFill>
                  <a:srgbClr val="F73109"/>
                </a:solidFill>
                <a:latin typeface="Arial"/>
                <a:cs typeface="Arial"/>
              </a:rPr>
              <a:t>cryptanalyse</a:t>
            </a:r>
            <a:r>
              <a:rPr sz="1800" b="1" i="1" spc="5" dirty="0">
                <a:solidFill>
                  <a:srgbClr val="F73109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“casser”	</a:t>
            </a:r>
            <a:r>
              <a:rPr sz="1800" dirty="0">
                <a:latin typeface="Arial MT"/>
                <a:cs typeface="Arial MT"/>
              </a:rPr>
              <a:t>/</a:t>
            </a:r>
            <a:r>
              <a:rPr sz="1800" spc="-5" dirty="0">
                <a:latin typeface="Arial MT"/>
                <a:cs typeface="Arial MT"/>
              </a:rPr>
              <a:t> briser </a:t>
            </a:r>
            <a:r>
              <a:rPr sz="1800" spc="-10" dirty="0">
                <a:latin typeface="Arial MT"/>
                <a:cs typeface="Arial MT"/>
              </a:rPr>
              <a:t>des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cryptosystèmes </a:t>
            </a:r>
            <a:r>
              <a:rPr sz="1800" dirty="0">
                <a:latin typeface="Arial MT"/>
                <a:cs typeface="Arial MT"/>
              </a:rPr>
              <a:t>(sans</a:t>
            </a:r>
            <a:r>
              <a:rPr sz="1800" spc="-5" dirty="0">
                <a:latin typeface="Arial MT"/>
                <a:cs typeface="Arial MT"/>
              </a:rPr>
              <a:t> la</a:t>
            </a:r>
            <a:r>
              <a:rPr sz="1800" spc="-10" dirty="0">
                <a:latin typeface="Arial MT"/>
                <a:cs typeface="Arial MT"/>
              </a:rPr>
              <a:t> clé)</a:t>
            </a:r>
            <a:endParaRPr sz="1800" dirty="0">
              <a:latin typeface="Arial MT"/>
              <a:cs typeface="Arial MT"/>
            </a:endParaRPr>
          </a:p>
          <a:p>
            <a:pPr marL="2298700">
              <a:lnSpc>
                <a:spcPct val="100000"/>
              </a:lnSpc>
              <a:spcBef>
                <a:spcPts val="100"/>
              </a:spcBef>
            </a:pPr>
            <a:r>
              <a:rPr sz="2700" baseline="3086" dirty="0">
                <a:latin typeface="Times New Roman"/>
                <a:cs typeface="Times New Roman"/>
              </a:rPr>
              <a:t>–</a:t>
            </a:r>
            <a:r>
              <a:rPr sz="2700" spc="660" baseline="3086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 MT"/>
                <a:cs typeface="Arial MT"/>
              </a:rPr>
              <a:t>Conversion </a:t>
            </a:r>
            <a:r>
              <a:rPr sz="1800" spc="-5" dirty="0">
                <a:latin typeface="Arial MT"/>
                <a:cs typeface="Arial MT"/>
              </a:rPr>
              <a:t>cryptogramme </a:t>
            </a:r>
            <a:r>
              <a:rPr sz="1800" spc="-10" dirty="0">
                <a:latin typeface="Arial MT"/>
                <a:cs typeface="Arial MT"/>
              </a:rPr>
              <a:t>en </a:t>
            </a:r>
            <a:r>
              <a:rPr sz="1800" spc="-5" dirty="0">
                <a:latin typeface="Arial MT"/>
                <a:cs typeface="Arial MT"/>
              </a:rPr>
              <a:t>clair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clé</a:t>
            </a:r>
          </a:p>
          <a:p>
            <a:pPr marL="260350" indent="-247650">
              <a:lnSpc>
                <a:spcPct val="100000"/>
              </a:lnSpc>
              <a:spcBef>
                <a:spcPts val="1310"/>
              </a:spcBef>
              <a:buFont typeface="Arial MT"/>
              <a:buChar char="–"/>
              <a:tabLst>
                <a:tab pos="260350" algn="l"/>
              </a:tabLst>
            </a:pPr>
            <a:r>
              <a:rPr sz="1800" b="1" i="1" spc="-5" dirty="0">
                <a:solidFill>
                  <a:srgbClr val="F73109"/>
                </a:solidFill>
                <a:latin typeface="Arial"/>
                <a:cs typeface="Arial"/>
              </a:rPr>
              <a:t>cryptologie</a:t>
            </a:r>
            <a:r>
              <a:rPr sz="1800" b="1" i="1" spc="10" dirty="0">
                <a:solidFill>
                  <a:srgbClr val="F73109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Science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globale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(étude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cryptographie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+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cryptanalyse)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73109"/>
              </a:buClr>
              <a:buFont typeface="Arial MT"/>
              <a:buChar char="–"/>
            </a:pPr>
            <a:endParaRPr sz="1950" dirty="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buChar char="•"/>
              <a:tabLst>
                <a:tab pos="697865" algn="l"/>
                <a:tab pos="698500" algn="l"/>
              </a:tabLst>
            </a:pPr>
            <a:r>
              <a:rPr sz="1600" dirty="0">
                <a:solidFill>
                  <a:srgbClr val="0066FF"/>
                </a:solidFill>
                <a:latin typeface="Arial MT"/>
                <a:cs typeface="Arial MT"/>
              </a:rPr>
              <a:t>À</a:t>
            </a:r>
            <a:r>
              <a:rPr sz="1600" spc="-5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66FF"/>
                </a:solidFill>
                <a:latin typeface="Arial MT"/>
                <a:cs typeface="Arial MT"/>
              </a:rPr>
              <a:t>PROSCRIRE</a:t>
            </a:r>
            <a:r>
              <a:rPr sz="1600" spc="10" dirty="0">
                <a:solidFill>
                  <a:srgbClr val="0066FF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: </a:t>
            </a:r>
            <a:r>
              <a:rPr sz="1600" i="1" spc="-5" dirty="0">
                <a:latin typeface="Arial"/>
                <a:cs typeface="Arial"/>
              </a:rPr>
              <a:t>cryptage,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encryptage,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chiffrage, chiffration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!!!!!</a:t>
            </a:r>
            <a:endParaRPr sz="1600" dirty="0">
              <a:latin typeface="Arial"/>
              <a:cs typeface="Arial"/>
            </a:endParaRPr>
          </a:p>
          <a:p>
            <a:pPr marL="161290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latin typeface="Comic Sans MS"/>
                <a:cs typeface="Comic Sans MS"/>
              </a:rPr>
              <a:t>Convention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secrète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00200" y="4618990"/>
            <a:ext cx="1287780" cy="830580"/>
          </a:xfrm>
          <a:prstGeom prst="rect">
            <a:avLst/>
          </a:prstGeom>
          <a:solidFill>
            <a:srgbClr val="CCFFCC"/>
          </a:solidFill>
          <a:ln w="25518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07034" marR="156845" indent="-24511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Comic Sans MS"/>
                <a:cs typeface="Comic Sans MS"/>
              </a:rPr>
              <a:t>Texte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en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clair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34000" y="4618990"/>
            <a:ext cx="2735580" cy="786130"/>
          </a:xfrm>
          <a:prstGeom prst="rect">
            <a:avLst/>
          </a:prstGeom>
          <a:solidFill>
            <a:srgbClr val="CCFFCC"/>
          </a:solidFill>
          <a:ln w="25518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617855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Comic Sans MS"/>
                <a:cs typeface="Comic Sans MS"/>
              </a:rPr>
              <a:t>Texte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chiffré</a:t>
            </a:r>
            <a:endParaRPr sz="1800">
              <a:latin typeface="Comic Sans MS"/>
              <a:cs typeface="Comic Sans MS"/>
            </a:endParaRPr>
          </a:p>
          <a:p>
            <a:pPr marL="520700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latin typeface="Comic Sans MS"/>
                <a:cs typeface="Comic Sans MS"/>
              </a:rPr>
              <a:t>(cryptogramme)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889250" y="4765040"/>
            <a:ext cx="2443480" cy="157480"/>
            <a:chOff x="2889250" y="4765040"/>
            <a:chExt cx="2443480" cy="157480"/>
          </a:xfrm>
        </p:grpSpPr>
        <p:sp>
          <p:nvSpPr>
            <p:cNvPr id="40" name="object 40"/>
            <p:cNvSpPr/>
            <p:nvPr/>
          </p:nvSpPr>
          <p:spPr>
            <a:xfrm>
              <a:off x="2895600" y="4771390"/>
              <a:ext cx="2430780" cy="144780"/>
            </a:xfrm>
            <a:custGeom>
              <a:avLst/>
              <a:gdLst/>
              <a:ahLst/>
              <a:cxnLst/>
              <a:rect l="l" t="t" r="r" b="b"/>
              <a:pathLst>
                <a:path w="2430779" h="144779">
                  <a:moveTo>
                    <a:pt x="1822450" y="0"/>
                  </a:moveTo>
                  <a:lnTo>
                    <a:pt x="1822450" y="36830"/>
                  </a:lnTo>
                  <a:lnTo>
                    <a:pt x="0" y="36830"/>
                  </a:lnTo>
                  <a:lnTo>
                    <a:pt x="0" y="109220"/>
                  </a:lnTo>
                  <a:lnTo>
                    <a:pt x="1822450" y="109220"/>
                  </a:lnTo>
                  <a:lnTo>
                    <a:pt x="1822450" y="144780"/>
                  </a:lnTo>
                  <a:lnTo>
                    <a:pt x="2430779" y="72390"/>
                  </a:lnTo>
                  <a:lnTo>
                    <a:pt x="18224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95600" y="4771390"/>
              <a:ext cx="2430780" cy="144780"/>
            </a:xfrm>
            <a:custGeom>
              <a:avLst/>
              <a:gdLst/>
              <a:ahLst/>
              <a:cxnLst/>
              <a:rect l="l" t="t" r="r" b="b"/>
              <a:pathLst>
                <a:path w="2430779" h="144779">
                  <a:moveTo>
                    <a:pt x="0" y="36830"/>
                  </a:moveTo>
                  <a:lnTo>
                    <a:pt x="1822450" y="36830"/>
                  </a:lnTo>
                  <a:lnTo>
                    <a:pt x="1822450" y="0"/>
                  </a:lnTo>
                  <a:lnTo>
                    <a:pt x="2430779" y="72390"/>
                  </a:lnTo>
                  <a:lnTo>
                    <a:pt x="1822450" y="144780"/>
                  </a:lnTo>
                  <a:lnTo>
                    <a:pt x="1822450" y="109220"/>
                  </a:lnTo>
                  <a:lnTo>
                    <a:pt x="0" y="109220"/>
                  </a:lnTo>
                  <a:lnTo>
                    <a:pt x="0" y="3683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354070" y="4500879"/>
            <a:ext cx="1336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chiffrement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889250" y="5146040"/>
            <a:ext cx="2443480" cy="157480"/>
            <a:chOff x="2889250" y="5146040"/>
            <a:chExt cx="2443480" cy="157480"/>
          </a:xfrm>
        </p:grpSpPr>
        <p:sp>
          <p:nvSpPr>
            <p:cNvPr id="44" name="object 44"/>
            <p:cNvSpPr/>
            <p:nvPr/>
          </p:nvSpPr>
          <p:spPr>
            <a:xfrm>
              <a:off x="2895600" y="5152390"/>
              <a:ext cx="2430780" cy="144780"/>
            </a:xfrm>
            <a:custGeom>
              <a:avLst/>
              <a:gdLst/>
              <a:ahLst/>
              <a:cxnLst/>
              <a:rect l="l" t="t" r="r" b="b"/>
              <a:pathLst>
                <a:path w="2430779" h="144779">
                  <a:moveTo>
                    <a:pt x="607060" y="0"/>
                  </a:moveTo>
                  <a:lnTo>
                    <a:pt x="0" y="72390"/>
                  </a:lnTo>
                  <a:lnTo>
                    <a:pt x="607060" y="144780"/>
                  </a:lnTo>
                  <a:lnTo>
                    <a:pt x="607060" y="109220"/>
                  </a:lnTo>
                  <a:lnTo>
                    <a:pt x="2430779" y="109220"/>
                  </a:lnTo>
                  <a:lnTo>
                    <a:pt x="2430779" y="36830"/>
                  </a:lnTo>
                  <a:lnTo>
                    <a:pt x="607060" y="36830"/>
                  </a:lnTo>
                  <a:lnTo>
                    <a:pt x="6070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95600" y="5152390"/>
              <a:ext cx="2430780" cy="144780"/>
            </a:xfrm>
            <a:custGeom>
              <a:avLst/>
              <a:gdLst/>
              <a:ahLst/>
              <a:cxnLst/>
              <a:rect l="l" t="t" r="r" b="b"/>
              <a:pathLst>
                <a:path w="2430779" h="144779">
                  <a:moveTo>
                    <a:pt x="2430779" y="36830"/>
                  </a:moveTo>
                  <a:lnTo>
                    <a:pt x="607060" y="36830"/>
                  </a:lnTo>
                  <a:lnTo>
                    <a:pt x="607060" y="0"/>
                  </a:lnTo>
                  <a:lnTo>
                    <a:pt x="0" y="72390"/>
                  </a:lnTo>
                  <a:lnTo>
                    <a:pt x="607060" y="144780"/>
                  </a:lnTo>
                  <a:lnTo>
                    <a:pt x="607060" y="109220"/>
                  </a:lnTo>
                  <a:lnTo>
                    <a:pt x="2430779" y="109220"/>
                  </a:lnTo>
                  <a:lnTo>
                    <a:pt x="2430779" y="3683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431540" y="5339079"/>
            <a:ext cx="1595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déchiffrement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616770" y="5603300"/>
            <a:ext cx="5998210" cy="690880"/>
            <a:chOff x="1616770" y="5603300"/>
            <a:chExt cx="5998210" cy="690880"/>
          </a:xfrm>
        </p:grpSpPr>
        <p:sp>
          <p:nvSpPr>
            <p:cNvPr id="48" name="object 48"/>
            <p:cNvSpPr/>
            <p:nvPr/>
          </p:nvSpPr>
          <p:spPr>
            <a:xfrm>
              <a:off x="1623059" y="5609589"/>
              <a:ext cx="5985510" cy="678180"/>
            </a:xfrm>
            <a:custGeom>
              <a:avLst/>
              <a:gdLst/>
              <a:ahLst/>
              <a:cxnLst/>
              <a:rect l="l" t="t" r="r" b="b"/>
              <a:pathLst>
                <a:path w="5985509" h="678179">
                  <a:moveTo>
                    <a:pt x="1621790" y="452120"/>
                  </a:moveTo>
                  <a:lnTo>
                    <a:pt x="974090" y="452120"/>
                  </a:lnTo>
                  <a:lnTo>
                    <a:pt x="1017270" y="464820"/>
                  </a:lnTo>
                  <a:lnTo>
                    <a:pt x="1107440" y="490220"/>
                  </a:lnTo>
                  <a:lnTo>
                    <a:pt x="1201420" y="513080"/>
                  </a:lnTo>
                  <a:lnTo>
                    <a:pt x="1250950" y="524510"/>
                  </a:lnTo>
                  <a:lnTo>
                    <a:pt x="1300480" y="534670"/>
                  </a:lnTo>
                  <a:lnTo>
                    <a:pt x="1508760" y="575310"/>
                  </a:lnTo>
                  <a:lnTo>
                    <a:pt x="1617980" y="593090"/>
                  </a:lnTo>
                  <a:lnTo>
                    <a:pt x="1846579" y="623570"/>
                  </a:lnTo>
                  <a:lnTo>
                    <a:pt x="1964689" y="636270"/>
                  </a:lnTo>
                  <a:lnTo>
                    <a:pt x="2024379" y="641350"/>
                  </a:lnTo>
                  <a:lnTo>
                    <a:pt x="2085339" y="647700"/>
                  </a:lnTo>
                  <a:lnTo>
                    <a:pt x="2146300" y="651510"/>
                  </a:lnTo>
                  <a:lnTo>
                    <a:pt x="2207260" y="656590"/>
                  </a:lnTo>
                  <a:lnTo>
                    <a:pt x="2393950" y="668020"/>
                  </a:lnTo>
                  <a:lnTo>
                    <a:pt x="2519679" y="673100"/>
                  </a:lnTo>
                  <a:lnTo>
                    <a:pt x="2583179" y="674370"/>
                  </a:lnTo>
                  <a:lnTo>
                    <a:pt x="2646679" y="676910"/>
                  </a:lnTo>
                  <a:lnTo>
                    <a:pt x="2710179" y="678180"/>
                  </a:lnTo>
                  <a:lnTo>
                    <a:pt x="3611879" y="678180"/>
                  </a:lnTo>
                  <a:lnTo>
                    <a:pt x="3675379" y="676910"/>
                  </a:lnTo>
                  <a:lnTo>
                    <a:pt x="3738879" y="674370"/>
                  </a:lnTo>
                  <a:lnTo>
                    <a:pt x="3801110" y="673100"/>
                  </a:lnTo>
                  <a:lnTo>
                    <a:pt x="3161029" y="673100"/>
                  </a:lnTo>
                  <a:lnTo>
                    <a:pt x="3161652" y="673074"/>
                  </a:lnTo>
                  <a:lnTo>
                    <a:pt x="3097529" y="670560"/>
                  </a:lnTo>
                  <a:lnTo>
                    <a:pt x="3032760" y="666750"/>
                  </a:lnTo>
                  <a:lnTo>
                    <a:pt x="2967990" y="664210"/>
                  </a:lnTo>
                  <a:lnTo>
                    <a:pt x="2903219" y="660400"/>
                  </a:lnTo>
                  <a:lnTo>
                    <a:pt x="2651760" y="640080"/>
                  </a:lnTo>
                  <a:lnTo>
                    <a:pt x="2589529" y="633730"/>
                  </a:lnTo>
                  <a:lnTo>
                    <a:pt x="2528569" y="626110"/>
                  </a:lnTo>
                  <a:lnTo>
                    <a:pt x="2467610" y="619760"/>
                  </a:lnTo>
                  <a:lnTo>
                    <a:pt x="2348229" y="604520"/>
                  </a:lnTo>
                  <a:lnTo>
                    <a:pt x="2289810" y="595630"/>
                  </a:lnTo>
                  <a:lnTo>
                    <a:pt x="2232660" y="588010"/>
                  </a:lnTo>
                  <a:lnTo>
                    <a:pt x="2176779" y="577850"/>
                  </a:lnTo>
                  <a:lnTo>
                    <a:pt x="2120900" y="568960"/>
                  </a:lnTo>
                  <a:lnTo>
                    <a:pt x="2011679" y="548640"/>
                  </a:lnTo>
                  <a:lnTo>
                    <a:pt x="1959610" y="537210"/>
                  </a:lnTo>
                  <a:lnTo>
                    <a:pt x="1907539" y="527050"/>
                  </a:lnTo>
                  <a:lnTo>
                    <a:pt x="1856739" y="515620"/>
                  </a:lnTo>
                  <a:lnTo>
                    <a:pt x="1807210" y="502920"/>
                  </a:lnTo>
                  <a:lnTo>
                    <a:pt x="1758950" y="491490"/>
                  </a:lnTo>
                  <a:lnTo>
                    <a:pt x="1666239" y="466090"/>
                  </a:lnTo>
                  <a:lnTo>
                    <a:pt x="1621790" y="452120"/>
                  </a:lnTo>
                  <a:close/>
                </a:path>
                <a:path w="5985509" h="678179">
                  <a:moveTo>
                    <a:pt x="5985510" y="0"/>
                  </a:moveTo>
                  <a:lnTo>
                    <a:pt x="5337810" y="0"/>
                  </a:lnTo>
                  <a:lnTo>
                    <a:pt x="5337810" y="17780"/>
                  </a:lnTo>
                  <a:lnTo>
                    <a:pt x="5335270" y="34290"/>
                  </a:lnTo>
                  <a:lnTo>
                    <a:pt x="5331460" y="52070"/>
                  </a:lnTo>
                  <a:lnTo>
                    <a:pt x="5325110" y="68580"/>
                  </a:lnTo>
                  <a:lnTo>
                    <a:pt x="5318760" y="86360"/>
                  </a:lnTo>
                  <a:lnTo>
                    <a:pt x="5309870" y="102870"/>
                  </a:lnTo>
                  <a:lnTo>
                    <a:pt x="5298440" y="119380"/>
                  </a:lnTo>
                  <a:lnTo>
                    <a:pt x="5287010" y="137160"/>
                  </a:lnTo>
                  <a:lnTo>
                    <a:pt x="5259070" y="170180"/>
                  </a:lnTo>
                  <a:lnTo>
                    <a:pt x="5204460" y="219710"/>
                  </a:lnTo>
                  <a:lnTo>
                    <a:pt x="5182870" y="234950"/>
                  </a:lnTo>
                  <a:lnTo>
                    <a:pt x="5160010" y="251460"/>
                  </a:lnTo>
                  <a:lnTo>
                    <a:pt x="5110480" y="283210"/>
                  </a:lnTo>
                  <a:lnTo>
                    <a:pt x="5055870" y="313690"/>
                  </a:lnTo>
                  <a:lnTo>
                    <a:pt x="4993640" y="344170"/>
                  </a:lnTo>
                  <a:lnTo>
                    <a:pt x="4927599" y="373380"/>
                  </a:lnTo>
                  <a:lnTo>
                    <a:pt x="4892040" y="387350"/>
                  </a:lnTo>
                  <a:lnTo>
                    <a:pt x="4855210" y="401320"/>
                  </a:lnTo>
                  <a:lnTo>
                    <a:pt x="4817110" y="414020"/>
                  </a:lnTo>
                  <a:lnTo>
                    <a:pt x="4777740" y="427990"/>
                  </a:lnTo>
                  <a:lnTo>
                    <a:pt x="4737100" y="440690"/>
                  </a:lnTo>
                  <a:lnTo>
                    <a:pt x="4695190" y="454660"/>
                  </a:lnTo>
                  <a:lnTo>
                    <a:pt x="4652010" y="467360"/>
                  </a:lnTo>
                  <a:lnTo>
                    <a:pt x="4608830" y="478790"/>
                  </a:lnTo>
                  <a:lnTo>
                    <a:pt x="4563110" y="491490"/>
                  </a:lnTo>
                  <a:lnTo>
                    <a:pt x="4517390" y="502920"/>
                  </a:lnTo>
                  <a:lnTo>
                    <a:pt x="4420870" y="525780"/>
                  </a:lnTo>
                  <a:lnTo>
                    <a:pt x="4321810" y="546100"/>
                  </a:lnTo>
                  <a:lnTo>
                    <a:pt x="4217670" y="566420"/>
                  </a:lnTo>
                  <a:lnTo>
                    <a:pt x="4055110" y="593090"/>
                  </a:lnTo>
                  <a:lnTo>
                    <a:pt x="3829050" y="623570"/>
                  </a:lnTo>
                  <a:lnTo>
                    <a:pt x="3712210" y="636270"/>
                  </a:lnTo>
                  <a:lnTo>
                    <a:pt x="3470910" y="656590"/>
                  </a:lnTo>
                  <a:lnTo>
                    <a:pt x="3285490" y="668020"/>
                  </a:lnTo>
                  <a:lnTo>
                    <a:pt x="3161652" y="673074"/>
                  </a:lnTo>
                  <a:lnTo>
                    <a:pt x="3162300" y="673100"/>
                  </a:lnTo>
                  <a:lnTo>
                    <a:pt x="3801110" y="673100"/>
                  </a:lnTo>
                  <a:lnTo>
                    <a:pt x="3926840" y="668020"/>
                  </a:lnTo>
                  <a:lnTo>
                    <a:pt x="4173219" y="652780"/>
                  </a:lnTo>
                  <a:lnTo>
                    <a:pt x="4293870" y="642620"/>
                  </a:lnTo>
                  <a:lnTo>
                    <a:pt x="4528820" y="617220"/>
                  </a:lnTo>
                  <a:lnTo>
                    <a:pt x="4643120" y="601980"/>
                  </a:lnTo>
                  <a:lnTo>
                    <a:pt x="4699000" y="593090"/>
                  </a:lnTo>
                  <a:lnTo>
                    <a:pt x="4753610" y="585470"/>
                  </a:lnTo>
                  <a:lnTo>
                    <a:pt x="4808220" y="575310"/>
                  </a:lnTo>
                  <a:lnTo>
                    <a:pt x="4861560" y="566420"/>
                  </a:lnTo>
                  <a:lnTo>
                    <a:pt x="4913630" y="556260"/>
                  </a:lnTo>
                  <a:lnTo>
                    <a:pt x="4965699" y="547370"/>
                  </a:lnTo>
                  <a:lnTo>
                    <a:pt x="5015230" y="537210"/>
                  </a:lnTo>
                  <a:lnTo>
                    <a:pt x="5064760" y="525780"/>
                  </a:lnTo>
                  <a:lnTo>
                    <a:pt x="5114290" y="515620"/>
                  </a:lnTo>
                  <a:lnTo>
                    <a:pt x="5161280" y="504190"/>
                  </a:lnTo>
                  <a:lnTo>
                    <a:pt x="5208270" y="491490"/>
                  </a:lnTo>
                  <a:lnTo>
                    <a:pt x="5252720" y="480060"/>
                  </a:lnTo>
                  <a:lnTo>
                    <a:pt x="5340349" y="454660"/>
                  </a:lnTo>
                  <a:lnTo>
                    <a:pt x="5422899" y="429260"/>
                  </a:lnTo>
                  <a:lnTo>
                    <a:pt x="5462270" y="415290"/>
                  </a:lnTo>
                  <a:lnTo>
                    <a:pt x="5500370" y="401320"/>
                  </a:lnTo>
                  <a:lnTo>
                    <a:pt x="5537199" y="387350"/>
                  </a:lnTo>
                  <a:lnTo>
                    <a:pt x="5572760" y="373380"/>
                  </a:lnTo>
                  <a:lnTo>
                    <a:pt x="5640070" y="344170"/>
                  </a:lnTo>
                  <a:lnTo>
                    <a:pt x="5701030" y="313690"/>
                  </a:lnTo>
                  <a:lnTo>
                    <a:pt x="5730240" y="299720"/>
                  </a:lnTo>
                  <a:lnTo>
                    <a:pt x="5756910" y="283210"/>
                  </a:lnTo>
                  <a:lnTo>
                    <a:pt x="5782310" y="267970"/>
                  </a:lnTo>
                  <a:lnTo>
                    <a:pt x="5806440" y="251460"/>
                  </a:lnTo>
                  <a:lnTo>
                    <a:pt x="5871210" y="203200"/>
                  </a:lnTo>
                  <a:lnTo>
                    <a:pt x="5905499" y="170180"/>
                  </a:lnTo>
                  <a:lnTo>
                    <a:pt x="5934710" y="137160"/>
                  </a:lnTo>
                  <a:lnTo>
                    <a:pt x="5956299" y="102870"/>
                  </a:lnTo>
                  <a:lnTo>
                    <a:pt x="5977890" y="52070"/>
                  </a:lnTo>
                  <a:lnTo>
                    <a:pt x="5984240" y="17780"/>
                  </a:lnTo>
                  <a:lnTo>
                    <a:pt x="5985510" y="0"/>
                  </a:lnTo>
                  <a:close/>
                </a:path>
                <a:path w="5985509" h="678179">
                  <a:moveTo>
                    <a:pt x="661670" y="0"/>
                  </a:moveTo>
                  <a:lnTo>
                    <a:pt x="0" y="452120"/>
                  </a:lnTo>
                  <a:lnTo>
                    <a:pt x="2595879" y="452120"/>
                  </a:lnTo>
                  <a:lnTo>
                    <a:pt x="661670" y="0"/>
                  </a:lnTo>
                  <a:close/>
                </a:path>
              </a:pathLst>
            </a:custGeom>
            <a:solidFill>
              <a:srgbClr val="008E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23059" y="5609589"/>
              <a:ext cx="5985510" cy="678180"/>
            </a:xfrm>
            <a:custGeom>
              <a:avLst/>
              <a:gdLst/>
              <a:ahLst/>
              <a:cxnLst/>
              <a:rect l="l" t="t" r="r" b="b"/>
              <a:pathLst>
                <a:path w="5985509" h="678179">
                  <a:moveTo>
                    <a:pt x="5985510" y="0"/>
                  </a:moveTo>
                  <a:lnTo>
                    <a:pt x="5977890" y="52070"/>
                  </a:lnTo>
                  <a:lnTo>
                    <a:pt x="5956299" y="102870"/>
                  </a:lnTo>
                  <a:lnTo>
                    <a:pt x="5934710" y="137160"/>
                  </a:lnTo>
                  <a:lnTo>
                    <a:pt x="5905499" y="170180"/>
                  </a:lnTo>
                  <a:lnTo>
                    <a:pt x="5871210" y="203200"/>
                  </a:lnTo>
                  <a:lnTo>
                    <a:pt x="5850890" y="219710"/>
                  </a:lnTo>
                  <a:lnTo>
                    <a:pt x="5830570" y="236220"/>
                  </a:lnTo>
                  <a:lnTo>
                    <a:pt x="5806440" y="251460"/>
                  </a:lnTo>
                  <a:lnTo>
                    <a:pt x="5782310" y="267970"/>
                  </a:lnTo>
                  <a:lnTo>
                    <a:pt x="5756910" y="283210"/>
                  </a:lnTo>
                  <a:lnTo>
                    <a:pt x="5730240" y="299720"/>
                  </a:lnTo>
                  <a:lnTo>
                    <a:pt x="5701030" y="313690"/>
                  </a:lnTo>
                  <a:lnTo>
                    <a:pt x="5671820" y="328930"/>
                  </a:lnTo>
                  <a:lnTo>
                    <a:pt x="5607049" y="359410"/>
                  </a:lnTo>
                  <a:lnTo>
                    <a:pt x="5537199" y="387350"/>
                  </a:lnTo>
                  <a:lnTo>
                    <a:pt x="5500370" y="401320"/>
                  </a:lnTo>
                  <a:lnTo>
                    <a:pt x="5462270" y="415290"/>
                  </a:lnTo>
                  <a:lnTo>
                    <a:pt x="5422899" y="429260"/>
                  </a:lnTo>
                  <a:lnTo>
                    <a:pt x="5382260" y="441960"/>
                  </a:lnTo>
                  <a:lnTo>
                    <a:pt x="5340349" y="454660"/>
                  </a:lnTo>
                  <a:lnTo>
                    <a:pt x="5297170" y="467360"/>
                  </a:lnTo>
                  <a:lnTo>
                    <a:pt x="5252720" y="480060"/>
                  </a:lnTo>
                  <a:lnTo>
                    <a:pt x="5208270" y="491490"/>
                  </a:lnTo>
                  <a:lnTo>
                    <a:pt x="5161280" y="504190"/>
                  </a:lnTo>
                  <a:lnTo>
                    <a:pt x="5114290" y="515620"/>
                  </a:lnTo>
                  <a:lnTo>
                    <a:pt x="5064760" y="525780"/>
                  </a:lnTo>
                  <a:lnTo>
                    <a:pt x="5015230" y="537210"/>
                  </a:lnTo>
                  <a:lnTo>
                    <a:pt x="4965699" y="547370"/>
                  </a:lnTo>
                  <a:lnTo>
                    <a:pt x="4913630" y="556260"/>
                  </a:lnTo>
                  <a:lnTo>
                    <a:pt x="4861560" y="566420"/>
                  </a:lnTo>
                  <a:lnTo>
                    <a:pt x="4808220" y="575310"/>
                  </a:lnTo>
                  <a:lnTo>
                    <a:pt x="4753610" y="585470"/>
                  </a:lnTo>
                  <a:lnTo>
                    <a:pt x="4699000" y="593090"/>
                  </a:lnTo>
                  <a:lnTo>
                    <a:pt x="4643120" y="601980"/>
                  </a:lnTo>
                  <a:lnTo>
                    <a:pt x="4585970" y="609600"/>
                  </a:lnTo>
                  <a:lnTo>
                    <a:pt x="4528820" y="617220"/>
                  </a:lnTo>
                  <a:lnTo>
                    <a:pt x="4471670" y="623570"/>
                  </a:lnTo>
                  <a:lnTo>
                    <a:pt x="4413250" y="629920"/>
                  </a:lnTo>
                  <a:lnTo>
                    <a:pt x="4353560" y="636270"/>
                  </a:lnTo>
                  <a:lnTo>
                    <a:pt x="4293870" y="642620"/>
                  </a:lnTo>
                  <a:lnTo>
                    <a:pt x="4234180" y="647700"/>
                  </a:lnTo>
                  <a:lnTo>
                    <a:pt x="4173219" y="652780"/>
                  </a:lnTo>
                  <a:lnTo>
                    <a:pt x="4112260" y="656590"/>
                  </a:lnTo>
                  <a:lnTo>
                    <a:pt x="4050029" y="660400"/>
                  </a:lnTo>
                  <a:lnTo>
                    <a:pt x="3989069" y="664210"/>
                  </a:lnTo>
                  <a:lnTo>
                    <a:pt x="3926840" y="668020"/>
                  </a:lnTo>
                  <a:lnTo>
                    <a:pt x="3864610" y="670560"/>
                  </a:lnTo>
                  <a:lnTo>
                    <a:pt x="3801110" y="673100"/>
                  </a:lnTo>
                  <a:lnTo>
                    <a:pt x="3738879" y="674370"/>
                  </a:lnTo>
                  <a:lnTo>
                    <a:pt x="3675379" y="676910"/>
                  </a:lnTo>
                  <a:lnTo>
                    <a:pt x="3611879" y="678180"/>
                  </a:lnTo>
                  <a:lnTo>
                    <a:pt x="3548379" y="678180"/>
                  </a:lnTo>
                  <a:lnTo>
                    <a:pt x="3484879" y="678180"/>
                  </a:lnTo>
                  <a:lnTo>
                    <a:pt x="2838450" y="678180"/>
                  </a:lnTo>
                  <a:lnTo>
                    <a:pt x="2774950" y="678180"/>
                  </a:lnTo>
                  <a:lnTo>
                    <a:pt x="2710179" y="678180"/>
                  </a:lnTo>
                  <a:lnTo>
                    <a:pt x="2646679" y="676910"/>
                  </a:lnTo>
                  <a:lnTo>
                    <a:pt x="2583179" y="674370"/>
                  </a:lnTo>
                  <a:lnTo>
                    <a:pt x="2519679" y="673100"/>
                  </a:lnTo>
                  <a:lnTo>
                    <a:pt x="2457450" y="670560"/>
                  </a:lnTo>
                  <a:lnTo>
                    <a:pt x="2393950" y="668020"/>
                  </a:lnTo>
                  <a:lnTo>
                    <a:pt x="2331719" y="664210"/>
                  </a:lnTo>
                  <a:lnTo>
                    <a:pt x="2269490" y="660400"/>
                  </a:lnTo>
                  <a:lnTo>
                    <a:pt x="2207260" y="656590"/>
                  </a:lnTo>
                  <a:lnTo>
                    <a:pt x="2146300" y="651510"/>
                  </a:lnTo>
                  <a:lnTo>
                    <a:pt x="2085339" y="647700"/>
                  </a:lnTo>
                  <a:lnTo>
                    <a:pt x="2024379" y="641350"/>
                  </a:lnTo>
                  <a:lnTo>
                    <a:pt x="1964689" y="636270"/>
                  </a:lnTo>
                  <a:lnTo>
                    <a:pt x="1905000" y="629920"/>
                  </a:lnTo>
                  <a:lnTo>
                    <a:pt x="1846579" y="623570"/>
                  </a:lnTo>
                  <a:lnTo>
                    <a:pt x="1788160" y="615950"/>
                  </a:lnTo>
                  <a:lnTo>
                    <a:pt x="1731010" y="608330"/>
                  </a:lnTo>
                  <a:lnTo>
                    <a:pt x="1673860" y="600710"/>
                  </a:lnTo>
                  <a:lnTo>
                    <a:pt x="1617980" y="593090"/>
                  </a:lnTo>
                  <a:lnTo>
                    <a:pt x="1563370" y="584200"/>
                  </a:lnTo>
                  <a:lnTo>
                    <a:pt x="1508760" y="575310"/>
                  </a:lnTo>
                  <a:lnTo>
                    <a:pt x="1455420" y="565150"/>
                  </a:lnTo>
                  <a:lnTo>
                    <a:pt x="1402080" y="554990"/>
                  </a:lnTo>
                  <a:lnTo>
                    <a:pt x="1351280" y="544830"/>
                  </a:lnTo>
                  <a:lnTo>
                    <a:pt x="1300480" y="534670"/>
                  </a:lnTo>
                  <a:lnTo>
                    <a:pt x="1250950" y="524510"/>
                  </a:lnTo>
                  <a:lnTo>
                    <a:pt x="1201420" y="513080"/>
                  </a:lnTo>
                  <a:lnTo>
                    <a:pt x="1154430" y="501650"/>
                  </a:lnTo>
                  <a:lnTo>
                    <a:pt x="1107440" y="490220"/>
                  </a:lnTo>
                  <a:lnTo>
                    <a:pt x="1061720" y="477520"/>
                  </a:lnTo>
                  <a:lnTo>
                    <a:pt x="1017270" y="464820"/>
                  </a:lnTo>
                  <a:lnTo>
                    <a:pt x="974090" y="452120"/>
                  </a:lnTo>
                  <a:lnTo>
                    <a:pt x="0" y="452120"/>
                  </a:lnTo>
                  <a:lnTo>
                    <a:pt x="661670" y="0"/>
                  </a:lnTo>
                  <a:lnTo>
                    <a:pt x="2595879" y="452120"/>
                  </a:lnTo>
                  <a:lnTo>
                    <a:pt x="1621790" y="452120"/>
                  </a:lnTo>
                  <a:lnTo>
                    <a:pt x="1666239" y="466090"/>
                  </a:lnTo>
                  <a:lnTo>
                    <a:pt x="1711960" y="478790"/>
                  </a:lnTo>
                  <a:lnTo>
                    <a:pt x="1758950" y="491490"/>
                  </a:lnTo>
                  <a:lnTo>
                    <a:pt x="1807210" y="502920"/>
                  </a:lnTo>
                  <a:lnTo>
                    <a:pt x="1856739" y="515620"/>
                  </a:lnTo>
                  <a:lnTo>
                    <a:pt x="1907539" y="527050"/>
                  </a:lnTo>
                  <a:lnTo>
                    <a:pt x="1959610" y="537210"/>
                  </a:lnTo>
                  <a:lnTo>
                    <a:pt x="2011679" y="548640"/>
                  </a:lnTo>
                  <a:lnTo>
                    <a:pt x="2066289" y="558800"/>
                  </a:lnTo>
                  <a:lnTo>
                    <a:pt x="2120900" y="568960"/>
                  </a:lnTo>
                  <a:lnTo>
                    <a:pt x="2176779" y="577850"/>
                  </a:lnTo>
                  <a:lnTo>
                    <a:pt x="2232660" y="588010"/>
                  </a:lnTo>
                  <a:lnTo>
                    <a:pt x="2289810" y="595630"/>
                  </a:lnTo>
                  <a:lnTo>
                    <a:pt x="2348229" y="604520"/>
                  </a:lnTo>
                  <a:lnTo>
                    <a:pt x="2407919" y="612140"/>
                  </a:lnTo>
                  <a:lnTo>
                    <a:pt x="2467610" y="619760"/>
                  </a:lnTo>
                  <a:lnTo>
                    <a:pt x="2528569" y="626110"/>
                  </a:lnTo>
                  <a:lnTo>
                    <a:pt x="2589529" y="633730"/>
                  </a:lnTo>
                  <a:lnTo>
                    <a:pt x="2651760" y="640080"/>
                  </a:lnTo>
                  <a:lnTo>
                    <a:pt x="2713990" y="645160"/>
                  </a:lnTo>
                  <a:lnTo>
                    <a:pt x="2776219" y="650240"/>
                  </a:lnTo>
                  <a:lnTo>
                    <a:pt x="2839719" y="655320"/>
                  </a:lnTo>
                  <a:lnTo>
                    <a:pt x="2903219" y="660400"/>
                  </a:lnTo>
                  <a:lnTo>
                    <a:pt x="2967990" y="664210"/>
                  </a:lnTo>
                  <a:lnTo>
                    <a:pt x="3032760" y="666750"/>
                  </a:lnTo>
                  <a:lnTo>
                    <a:pt x="3097529" y="670560"/>
                  </a:lnTo>
                  <a:lnTo>
                    <a:pt x="3162300" y="673100"/>
                  </a:lnTo>
                  <a:lnTo>
                    <a:pt x="3161029" y="673100"/>
                  </a:lnTo>
                  <a:lnTo>
                    <a:pt x="3223260" y="670560"/>
                  </a:lnTo>
                  <a:lnTo>
                    <a:pt x="3285490" y="668020"/>
                  </a:lnTo>
                  <a:lnTo>
                    <a:pt x="3347719" y="664210"/>
                  </a:lnTo>
                  <a:lnTo>
                    <a:pt x="3409950" y="660400"/>
                  </a:lnTo>
                  <a:lnTo>
                    <a:pt x="3470910" y="656590"/>
                  </a:lnTo>
                  <a:lnTo>
                    <a:pt x="3531869" y="651510"/>
                  </a:lnTo>
                  <a:lnTo>
                    <a:pt x="3592829" y="646430"/>
                  </a:lnTo>
                  <a:lnTo>
                    <a:pt x="3652519" y="641350"/>
                  </a:lnTo>
                  <a:lnTo>
                    <a:pt x="3712210" y="636270"/>
                  </a:lnTo>
                  <a:lnTo>
                    <a:pt x="3770629" y="629920"/>
                  </a:lnTo>
                  <a:lnTo>
                    <a:pt x="3829050" y="623570"/>
                  </a:lnTo>
                  <a:lnTo>
                    <a:pt x="3886200" y="615950"/>
                  </a:lnTo>
                  <a:lnTo>
                    <a:pt x="3943350" y="608330"/>
                  </a:lnTo>
                  <a:lnTo>
                    <a:pt x="4000500" y="600710"/>
                  </a:lnTo>
                  <a:lnTo>
                    <a:pt x="4055110" y="593090"/>
                  </a:lnTo>
                  <a:lnTo>
                    <a:pt x="4110990" y="584200"/>
                  </a:lnTo>
                  <a:lnTo>
                    <a:pt x="4164329" y="575310"/>
                  </a:lnTo>
                  <a:lnTo>
                    <a:pt x="4217670" y="566420"/>
                  </a:lnTo>
                  <a:lnTo>
                    <a:pt x="4269740" y="556260"/>
                  </a:lnTo>
                  <a:lnTo>
                    <a:pt x="4321810" y="546100"/>
                  </a:lnTo>
                  <a:lnTo>
                    <a:pt x="4371340" y="535940"/>
                  </a:lnTo>
                  <a:lnTo>
                    <a:pt x="4420870" y="525780"/>
                  </a:lnTo>
                  <a:lnTo>
                    <a:pt x="4469130" y="514350"/>
                  </a:lnTo>
                  <a:lnTo>
                    <a:pt x="4517390" y="502920"/>
                  </a:lnTo>
                  <a:lnTo>
                    <a:pt x="4563110" y="491490"/>
                  </a:lnTo>
                  <a:lnTo>
                    <a:pt x="4608830" y="478790"/>
                  </a:lnTo>
                  <a:lnTo>
                    <a:pt x="4652010" y="467360"/>
                  </a:lnTo>
                  <a:lnTo>
                    <a:pt x="4695190" y="454660"/>
                  </a:lnTo>
                  <a:lnTo>
                    <a:pt x="4737100" y="440690"/>
                  </a:lnTo>
                  <a:lnTo>
                    <a:pt x="4777740" y="427990"/>
                  </a:lnTo>
                  <a:lnTo>
                    <a:pt x="4817110" y="414020"/>
                  </a:lnTo>
                  <a:lnTo>
                    <a:pt x="4855210" y="401320"/>
                  </a:lnTo>
                  <a:lnTo>
                    <a:pt x="4892040" y="387350"/>
                  </a:lnTo>
                  <a:lnTo>
                    <a:pt x="4927599" y="373380"/>
                  </a:lnTo>
                  <a:lnTo>
                    <a:pt x="4961890" y="358140"/>
                  </a:lnTo>
                  <a:lnTo>
                    <a:pt x="4993640" y="344170"/>
                  </a:lnTo>
                  <a:lnTo>
                    <a:pt x="5055870" y="313690"/>
                  </a:lnTo>
                  <a:lnTo>
                    <a:pt x="5110480" y="283210"/>
                  </a:lnTo>
                  <a:lnTo>
                    <a:pt x="5160010" y="251460"/>
                  </a:lnTo>
                  <a:lnTo>
                    <a:pt x="5182870" y="234950"/>
                  </a:lnTo>
                  <a:lnTo>
                    <a:pt x="5204460" y="219710"/>
                  </a:lnTo>
                  <a:lnTo>
                    <a:pt x="5223510" y="203200"/>
                  </a:lnTo>
                  <a:lnTo>
                    <a:pt x="5242560" y="186690"/>
                  </a:lnTo>
                  <a:lnTo>
                    <a:pt x="5259070" y="170180"/>
                  </a:lnTo>
                  <a:lnTo>
                    <a:pt x="5274310" y="153670"/>
                  </a:lnTo>
                  <a:lnTo>
                    <a:pt x="5287010" y="137160"/>
                  </a:lnTo>
                  <a:lnTo>
                    <a:pt x="5298440" y="119380"/>
                  </a:lnTo>
                  <a:lnTo>
                    <a:pt x="5309870" y="102870"/>
                  </a:lnTo>
                  <a:lnTo>
                    <a:pt x="5318760" y="86360"/>
                  </a:lnTo>
                  <a:lnTo>
                    <a:pt x="5325110" y="68580"/>
                  </a:lnTo>
                  <a:lnTo>
                    <a:pt x="5331460" y="52070"/>
                  </a:lnTo>
                  <a:lnTo>
                    <a:pt x="5335270" y="34290"/>
                  </a:lnTo>
                  <a:lnTo>
                    <a:pt x="5337810" y="17780"/>
                  </a:lnTo>
                  <a:lnTo>
                    <a:pt x="5337810" y="0"/>
                  </a:lnTo>
                  <a:lnTo>
                    <a:pt x="5985510" y="0"/>
                  </a:lnTo>
                  <a:close/>
                </a:path>
                <a:path w="5985509" h="678179">
                  <a:moveTo>
                    <a:pt x="2838450" y="678180"/>
                  </a:moveTo>
                  <a:lnTo>
                    <a:pt x="2838450" y="678180"/>
                  </a:lnTo>
                  <a:lnTo>
                    <a:pt x="2945129" y="678180"/>
                  </a:lnTo>
                  <a:lnTo>
                    <a:pt x="2966719" y="676910"/>
                  </a:lnTo>
                  <a:lnTo>
                    <a:pt x="2988310" y="676910"/>
                  </a:lnTo>
                  <a:lnTo>
                    <a:pt x="3009900" y="676910"/>
                  </a:lnTo>
                  <a:lnTo>
                    <a:pt x="3031490" y="676910"/>
                  </a:lnTo>
                  <a:lnTo>
                    <a:pt x="3053079" y="675640"/>
                  </a:lnTo>
                  <a:lnTo>
                    <a:pt x="3074669" y="675640"/>
                  </a:lnTo>
                  <a:lnTo>
                    <a:pt x="3096260" y="674370"/>
                  </a:lnTo>
                  <a:lnTo>
                    <a:pt x="3117850" y="674370"/>
                  </a:lnTo>
                  <a:lnTo>
                    <a:pt x="3139440" y="673100"/>
                  </a:lnTo>
                  <a:lnTo>
                    <a:pt x="3161029" y="67310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657600" y="6343650"/>
            <a:ext cx="2382520" cy="48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cryptanalyse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(espions)</a:t>
            </a:r>
            <a:endParaRPr sz="1800" dirty="0">
              <a:latin typeface="Comic Sans MS"/>
              <a:cs typeface="Comic Sans MS"/>
            </a:endParaRPr>
          </a:p>
          <a:p>
            <a:pPr marL="319405">
              <a:lnSpc>
                <a:spcPts val="1435"/>
              </a:lnSpc>
            </a:pPr>
            <a:endParaRPr sz="12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368" y="1143000"/>
            <a:ext cx="5361940" cy="500380"/>
            <a:chOff x="277368" y="1143000"/>
            <a:chExt cx="5361940" cy="500380"/>
          </a:xfrm>
        </p:grpSpPr>
        <p:sp>
          <p:nvSpPr>
            <p:cNvPr id="3" name="object 3"/>
            <p:cNvSpPr/>
            <p:nvPr/>
          </p:nvSpPr>
          <p:spPr>
            <a:xfrm>
              <a:off x="277368" y="1312163"/>
              <a:ext cx="1542288" cy="312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8779" y="1143000"/>
              <a:ext cx="839724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5603" y="1143000"/>
              <a:ext cx="944880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7584" y="1143000"/>
              <a:ext cx="1211580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4739" y="1143000"/>
              <a:ext cx="1197864" cy="499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24171" y="1143000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1915" y="1143000"/>
              <a:ext cx="516636" cy="4998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70120" y="1143000"/>
              <a:ext cx="519684" cy="4998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81371" y="1143000"/>
              <a:ext cx="489203" cy="4998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62144" y="1143000"/>
              <a:ext cx="568451" cy="4998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22164" y="1143000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7759" y="1190371"/>
            <a:ext cx="5176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4860" algn="l"/>
              </a:tabLst>
            </a:pPr>
            <a:r>
              <a:rPr sz="2400" b="1" i="1" spc="-515" dirty="0">
                <a:latin typeface="Arial"/>
                <a:cs typeface="Arial"/>
              </a:rPr>
              <a:t>C</a:t>
            </a:r>
            <a:r>
              <a:rPr sz="2400" b="1" i="1" spc="-185" dirty="0">
                <a:latin typeface="Arial"/>
                <a:cs typeface="Arial"/>
              </a:rPr>
              <a:t>h</a:t>
            </a:r>
            <a:r>
              <a:rPr sz="2400" b="1" i="1" spc="-30" dirty="0">
                <a:latin typeface="Arial"/>
                <a:cs typeface="Arial"/>
              </a:rPr>
              <a:t>iff</a:t>
            </a:r>
            <a:r>
              <a:rPr sz="2400" b="1" i="1" spc="-40" dirty="0">
                <a:latin typeface="Arial"/>
                <a:cs typeface="Arial"/>
              </a:rPr>
              <a:t>r</a:t>
            </a:r>
            <a:r>
              <a:rPr sz="2400" b="1" i="1" spc="-185" dirty="0">
                <a:latin typeface="Arial"/>
                <a:cs typeface="Arial"/>
              </a:rPr>
              <a:t>e</a:t>
            </a:r>
            <a:r>
              <a:rPr sz="2400" b="1" i="1" spc="-195" dirty="0">
                <a:latin typeface="Arial"/>
                <a:cs typeface="Arial"/>
              </a:rPr>
              <a:t>m</a:t>
            </a:r>
            <a:r>
              <a:rPr sz="2400" b="1" i="1" spc="-200" dirty="0">
                <a:latin typeface="Arial"/>
                <a:cs typeface="Arial"/>
              </a:rPr>
              <a:t>en</a:t>
            </a:r>
            <a:r>
              <a:rPr sz="2400" b="1" i="1" spc="75" dirty="0">
                <a:latin typeface="Arial"/>
                <a:cs typeface="Arial"/>
              </a:rPr>
              <a:t>t</a:t>
            </a:r>
            <a:r>
              <a:rPr sz="2400" b="1" i="1" spc="-175" dirty="0">
                <a:latin typeface="Arial"/>
                <a:cs typeface="Arial"/>
              </a:rPr>
              <a:t> p</a:t>
            </a:r>
            <a:r>
              <a:rPr sz="2400" b="1" i="1" spc="-130" dirty="0">
                <a:latin typeface="Arial"/>
                <a:cs typeface="Arial"/>
              </a:rPr>
              <a:t>a</a:t>
            </a:r>
            <a:r>
              <a:rPr sz="2400" b="1" i="1" spc="-50" dirty="0">
                <a:latin typeface="Arial"/>
                <a:cs typeface="Arial"/>
              </a:rPr>
              <a:t>r</a:t>
            </a:r>
            <a:r>
              <a:rPr sz="2400" b="1" i="1" spc="-175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b</a:t>
            </a:r>
            <a:r>
              <a:rPr sz="2400" b="1" i="1" spc="-60" dirty="0">
                <a:latin typeface="Arial"/>
                <a:cs typeface="Arial"/>
              </a:rPr>
              <a:t>l</a:t>
            </a:r>
            <a:r>
              <a:rPr sz="2400" b="1" i="1" spc="-254" dirty="0">
                <a:latin typeface="Arial"/>
                <a:cs typeface="Arial"/>
              </a:rPr>
              <a:t>oc</a:t>
            </a:r>
            <a:r>
              <a:rPr sz="2400" b="1" i="1" spc="-150" dirty="0">
                <a:latin typeface="Arial"/>
                <a:cs typeface="Arial"/>
              </a:rPr>
              <a:t> </a:t>
            </a:r>
            <a:r>
              <a:rPr sz="2400" b="1" i="1" spc="-100" dirty="0">
                <a:latin typeface="Arial"/>
                <a:cs typeface="Arial"/>
              </a:rPr>
              <a:t>(</a:t>
            </a:r>
            <a:r>
              <a:rPr sz="2400" b="1" i="1" spc="-225" dirty="0">
                <a:latin typeface="Arial"/>
                <a:cs typeface="Arial"/>
              </a:rPr>
              <a:t>B</a:t>
            </a:r>
            <a:r>
              <a:rPr sz="2400" b="1" i="1" spc="-80" dirty="0">
                <a:latin typeface="Arial"/>
                <a:cs typeface="Arial"/>
              </a:rPr>
              <a:t>l</a:t>
            </a:r>
            <a:r>
              <a:rPr sz="2400" b="1" i="1" spc="-175" dirty="0">
                <a:latin typeface="Arial"/>
                <a:cs typeface="Arial"/>
              </a:rPr>
              <a:t>o</a:t>
            </a:r>
            <a:r>
              <a:rPr sz="2400" b="1" i="1" spc="-229" dirty="0">
                <a:latin typeface="Arial"/>
                <a:cs typeface="Arial"/>
              </a:rPr>
              <a:t>c</a:t>
            </a:r>
            <a:r>
              <a:rPr sz="2400" b="1" i="1" spc="-235" dirty="0">
                <a:latin typeface="Arial"/>
                <a:cs typeface="Arial"/>
              </a:rPr>
              <a:t>k</a:t>
            </a:r>
            <a:r>
              <a:rPr sz="2400" b="1" i="1" spc="-165" dirty="0">
                <a:latin typeface="Arial"/>
                <a:cs typeface="Arial"/>
              </a:rPr>
              <a:t> </a:t>
            </a:r>
            <a:r>
              <a:rPr sz="2400" b="1" i="1" spc="-315" dirty="0">
                <a:latin typeface="Arial"/>
                <a:cs typeface="Arial"/>
              </a:rPr>
              <a:t>c</a:t>
            </a:r>
            <a:r>
              <a:rPr sz="2400" b="1" i="1" spc="-95" dirty="0">
                <a:latin typeface="Arial"/>
                <a:cs typeface="Arial"/>
              </a:rPr>
              <a:t>i</a:t>
            </a:r>
            <a:r>
              <a:rPr sz="2400" b="1" i="1" spc="-175" dirty="0">
                <a:latin typeface="Arial"/>
                <a:cs typeface="Arial"/>
              </a:rPr>
              <a:t>p</a:t>
            </a:r>
            <a:r>
              <a:rPr sz="2400" b="1" i="1" spc="-190" dirty="0">
                <a:latin typeface="Arial"/>
                <a:cs typeface="Arial"/>
              </a:rPr>
              <a:t>h</a:t>
            </a:r>
            <a:r>
              <a:rPr sz="2400" b="1" i="1" spc="-180" dirty="0">
                <a:latin typeface="Arial"/>
                <a:cs typeface="Arial"/>
              </a:rPr>
              <a:t>e</a:t>
            </a:r>
            <a:r>
              <a:rPr sz="2400" b="1" i="1" dirty="0">
                <a:latin typeface="Arial"/>
                <a:cs typeface="Arial"/>
              </a:rPr>
              <a:t>r)	</a:t>
            </a:r>
            <a:r>
              <a:rPr sz="2400" b="1" i="1" spc="-170" dirty="0">
                <a:latin typeface="Arial"/>
                <a:cs typeface="Arial"/>
              </a:rPr>
              <a:t>(1</a:t>
            </a:r>
            <a:r>
              <a:rPr sz="2400" b="1" i="1" spc="-110" dirty="0">
                <a:latin typeface="Arial"/>
                <a:cs typeface="Arial"/>
              </a:rPr>
              <a:t>/</a:t>
            </a:r>
            <a:r>
              <a:rPr sz="2400" b="1" i="1" spc="-80" dirty="0">
                <a:latin typeface="Arial"/>
                <a:cs typeface="Arial"/>
              </a:rPr>
              <a:t>9</a:t>
            </a:r>
            <a:r>
              <a:rPr sz="2400" b="1" i="1" spc="4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7759" y="1692910"/>
            <a:ext cx="8613775" cy="438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2875" indent="-3429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600" spc="-50" dirty="0">
                <a:latin typeface="Arial"/>
                <a:cs typeface="Arial"/>
              </a:rPr>
              <a:t>Un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algorithme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de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chiffrement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par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bloc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(Block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Cipher)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transforme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des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blocs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de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données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de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taille  </a:t>
            </a:r>
            <a:r>
              <a:rPr sz="1600" dirty="0">
                <a:latin typeface="Arial"/>
                <a:cs typeface="Arial"/>
              </a:rPr>
              <a:t>fixe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en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bloc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de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données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chiffrées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de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la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même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taille.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600" spc="-11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transformation </a:t>
            </a:r>
            <a:r>
              <a:rPr sz="1600" spc="-25" dirty="0">
                <a:latin typeface="Arial"/>
                <a:cs typeface="Arial"/>
              </a:rPr>
              <a:t>reste </a:t>
            </a:r>
            <a:r>
              <a:rPr sz="1600" spc="-60" dirty="0">
                <a:latin typeface="Arial"/>
                <a:cs typeface="Arial"/>
              </a:rPr>
              <a:t>la </a:t>
            </a:r>
            <a:r>
              <a:rPr sz="1600" spc="-50" dirty="0">
                <a:latin typeface="Arial"/>
                <a:cs typeface="Arial"/>
              </a:rPr>
              <a:t>même </a:t>
            </a:r>
            <a:r>
              <a:rPr sz="1600" spc="-5" dirty="0">
                <a:latin typeface="Arial"/>
                <a:cs typeface="Arial"/>
              </a:rPr>
              <a:t>pour</a:t>
            </a:r>
            <a:r>
              <a:rPr sz="1600" spc="-25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chaque </a:t>
            </a:r>
            <a:r>
              <a:rPr sz="1600" spc="-30" dirty="0">
                <a:latin typeface="Arial"/>
                <a:cs typeface="Arial"/>
              </a:rPr>
              <a:t>bloc.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409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600" spc="-110" dirty="0">
                <a:latin typeface="Arial"/>
                <a:cs typeface="Arial"/>
              </a:rPr>
              <a:t>La </a:t>
            </a:r>
            <a:r>
              <a:rPr sz="1600" spc="-25" dirty="0">
                <a:latin typeface="Arial"/>
                <a:cs typeface="Arial"/>
              </a:rPr>
              <a:t>longueur </a:t>
            </a:r>
            <a:r>
              <a:rPr sz="1600" spc="-30" dirty="0">
                <a:latin typeface="Arial"/>
                <a:cs typeface="Arial"/>
              </a:rPr>
              <a:t>n </a:t>
            </a:r>
            <a:r>
              <a:rPr sz="1600" spc="-75" dirty="0">
                <a:latin typeface="Arial"/>
                <a:cs typeface="Arial"/>
              </a:rPr>
              <a:t>des </a:t>
            </a:r>
            <a:r>
              <a:rPr sz="1600" spc="-45" dirty="0">
                <a:latin typeface="Arial"/>
                <a:cs typeface="Arial"/>
              </a:rPr>
              <a:t>blocs </a:t>
            </a:r>
            <a:r>
              <a:rPr sz="1600" spc="25" dirty="0">
                <a:latin typeface="Arial"/>
                <a:cs typeface="Arial"/>
              </a:rPr>
              <a:t>et </a:t>
            </a:r>
            <a:r>
              <a:rPr sz="1600" spc="-60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taille </a:t>
            </a:r>
            <a:r>
              <a:rPr sz="1600" spc="10" dirty="0">
                <a:latin typeface="Arial"/>
                <a:cs typeface="Arial"/>
              </a:rPr>
              <a:t>l </a:t>
            </a:r>
            <a:r>
              <a:rPr sz="1600" spc="-45" dirty="0">
                <a:latin typeface="Arial"/>
                <a:cs typeface="Arial"/>
              </a:rPr>
              <a:t>de </a:t>
            </a:r>
            <a:r>
              <a:rPr sz="1600" spc="-60" dirty="0">
                <a:latin typeface="Arial"/>
                <a:cs typeface="Arial"/>
              </a:rPr>
              <a:t>la </a:t>
            </a:r>
            <a:r>
              <a:rPr sz="1600" spc="-50" dirty="0">
                <a:latin typeface="Arial"/>
                <a:cs typeface="Arial"/>
              </a:rPr>
              <a:t>clé </a:t>
            </a:r>
            <a:r>
              <a:rPr sz="1600" spc="-30" dirty="0">
                <a:latin typeface="Arial"/>
                <a:cs typeface="Arial"/>
              </a:rPr>
              <a:t>utilisée </a:t>
            </a:r>
            <a:r>
              <a:rPr sz="1600" spc="-10" dirty="0">
                <a:latin typeface="Arial"/>
                <a:cs typeface="Arial"/>
              </a:rPr>
              <a:t>sont </a:t>
            </a:r>
            <a:r>
              <a:rPr sz="1600" spc="-35" dirty="0">
                <a:latin typeface="Arial"/>
                <a:cs typeface="Arial"/>
              </a:rPr>
              <a:t>deux caractéristiques </a:t>
            </a:r>
            <a:r>
              <a:rPr sz="1600" spc="-75" dirty="0">
                <a:latin typeface="Arial"/>
                <a:cs typeface="Arial"/>
              </a:rPr>
              <a:t>des </a:t>
            </a:r>
            <a:r>
              <a:rPr sz="1600" spc="-65" dirty="0">
                <a:latin typeface="Arial"/>
                <a:cs typeface="Arial"/>
              </a:rPr>
              <a:t>systèmes </a:t>
            </a:r>
            <a:r>
              <a:rPr sz="1600" spc="-40" dirty="0">
                <a:latin typeface="Arial"/>
                <a:cs typeface="Arial"/>
              </a:rPr>
              <a:t>de  </a:t>
            </a:r>
            <a:r>
              <a:rPr sz="1600" dirty="0">
                <a:latin typeface="Arial"/>
                <a:cs typeface="Arial"/>
              </a:rPr>
              <a:t>chiffrement </a:t>
            </a:r>
            <a:r>
              <a:rPr sz="1600" spc="-30" dirty="0">
                <a:latin typeface="Arial"/>
                <a:cs typeface="Arial"/>
              </a:rPr>
              <a:t>par</a:t>
            </a:r>
            <a:r>
              <a:rPr sz="1600" spc="-23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blocs.</a:t>
            </a:r>
            <a:endParaRPr sz="1600">
              <a:latin typeface="Arial"/>
              <a:cs typeface="Arial"/>
            </a:endParaRPr>
          </a:p>
          <a:p>
            <a:pPr marL="355600" marR="317500" indent="-343535">
              <a:lnSpc>
                <a:spcPct val="100000"/>
              </a:lnSpc>
              <a:spcBef>
                <a:spcPts val="395"/>
              </a:spcBef>
              <a:buFont typeface="Wingdings"/>
              <a:buChar char=""/>
              <a:tabLst>
                <a:tab pos="354965" algn="l"/>
                <a:tab pos="356235" algn="l"/>
              </a:tabLst>
            </a:pPr>
            <a:r>
              <a:rPr sz="1600" spc="-135" dirty="0">
                <a:latin typeface="Arial"/>
                <a:cs typeface="Arial"/>
              </a:rPr>
              <a:t>Si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la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longueur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du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message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n’est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pas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un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multiple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de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la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longueur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d’un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bloc,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le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complète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avec  </a:t>
            </a:r>
            <a:r>
              <a:rPr sz="1600" spc="-50" dirty="0">
                <a:latin typeface="Arial"/>
                <a:cs typeface="Arial"/>
              </a:rPr>
              <a:t>une </a:t>
            </a:r>
            <a:r>
              <a:rPr sz="1600" spc="-65" dirty="0">
                <a:latin typeface="Arial"/>
                <a:cs typeface="Arial"/>
              </a:rPr>
              <a:t>séquence </a:t>
            </a:r>
            <a:r>
              <a:rPr sz="1600" spc="-45" dirty="0">
                <a:latin typeface="Arial"/>
                <a:cs typeface="Arial"/>
              </a:rPr>
              <a:t>de</a:t>
            </a:r>
            <a:r>
              <a:rPr sz="1600" spc="-15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bourrage.</a:t>
            </a:r>
            <a:endParaRPr sz="1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95"/>
              </a:spcBef>
              <a:buFont typeface="Wingdings"/>
              <a:buChar char=""/>
              <a:tabLst>
                <a:tab pos="354965" algn="l"/>
                <a:tab pos="356235" algn="l"/>
              </a:tabLst>
            </a:pPr>
            <a:r>
              <a:rPr sz="1600" b="1" spc="-110" dirty="0">
                <a:latin typeface="Arial"/>
                <a:cs typeface="Arial"/>
              </a:rPr>
              <a:t>Exemple </a:t>
            </a:r>
            <a:r>
              <a:rPr sz="1600" b="1" spc="-90" dirty="0">
                <a:latin typeface="Arial"/>
                <a:cs typeface="Arial"/>
              </a:rPr>
              <a:t>de </a:t>
            </a:r>
            <a:r>
              <a:rPr sz="1600" b="1" spc="-85" dirty="0">
                <a:latin typeface="Arial"/>
                <a:cs typeface="Arial"/>
              </a:rPr>
              <a:t>technique </a:t>
            </a:r>
            <a:r>
              <a:rPr sz="1600" b="1" spc="-90" dirty="0">
                <a:latin typeface="Arial"/>
                <a:cs typeface="Arial"/>
              </a:rPr>
              <a:t>de bourrage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13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649605" marR="13335" lvl="1" indent="-343535">
              <a:lnSpc>
                <a:spcPct val="100000"/>
              </a:lnSpc>
              <a:spcBef>
                <a:spcPts val="409"/>
              </a:spcBef>
              <a:buFont typeface="Wingdings"/>
              <a:buChar char=""/>
              <a:tabLst>
                <a:tab pos="649605" algn="l"/>
                <a:tab pos="650240" algn="l"/>
              </a:tabLst>
            </a:pPr>
            <a:r>
              <a:rPr sz="1600" spc="-60" dirty="0">
                <a:latin typeface="Arial"/>
                <a:cs typeface="Arial"/>
              </a:rPr>
              <a:t>Une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façon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de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bourrer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(RFC2040)</a:t>
            </a:r>
            <a:r>
              <a:rPr sz="1600" spc="-13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consiste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à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compléter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le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dernier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bloc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par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autant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d’octets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que  </a:t>
            </a:r>
            <a:r>
              <a:rPr sz="1600" spc="-70" dirty="0">
                <a:latin typeface="Arial"/>
                <a:cs typeface="Arial"/>
              </a:rPr>
              <a:t>nécessaire,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chaque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octet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ayant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pour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valeur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le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nombre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d’octets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ajoutés.</a:t>
            </a:r>
            <a:endParaRPr sz="1600">
              <a:latin typeface="Arial"/>
              <a:cs typeface="Arial"/>
            </a:endParaRPr>
          </a:p>
          <a:p>
            <a:pPr marL="1358265" marR="573405" indent="-5080">
              <a:lnSpc>
                <a:spcPct val="100000"/>
              </a:lnSpc>
              <a:spcBef>
                <a:spcPts val="395"/>
              </a:spcBef>
            </a:pPr>
            <a:r>
              <a:rPr sz="1600" spc="-65" dirty="0">
                <a:latin typeface="Arial"/>
                <a:cs typeface="Arial"/>
              </a:rPr>
              <a:t>Exple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: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s’il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manque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3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octets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au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message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M,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pour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obtenir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un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bloc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de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8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octets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on  </a:t>
            </a:r>
            <a:r>
              <a:rPr sz="1600" spc="-20" dirty="0">
                <a:latin typeface="Arial"/>
                <a:cs typeface="Arial"/>
              </a:rPr>
              <a:t>ajoute </a:t>
            </a:r>
            <a:r>
              <a:rPr sz="1600" spc="-114" dirty="0">
                <a:latin typeface="Arial"/>
                <a:cs typeface="Arial"/>
              </a:rPr>
              <a:t>3 </a:t>
            </a:r>
            <a:r>
              <a:rPr sz="1600" spc="-10" dirty="0">
                <a:latin typeface="Arial"/>
                <a:cs typeface="Arial"/>
              </a:rPr>
              <a:t>octets </a:t>
            </a:r>
            <a:r>
              <a:rPr sz="1600" spc="-65" dirty="0">
                <a:latin typeface="Arial"/>
                <a:cs typeface="Arial"/>
              </a:rPr>
              <a:t>égaux </a:t>
            </a:r>
            <a:r>
              <a:rPr sz="1600" spc="-110" dirty="0">
                <a:latin typeface="Arial"/>
                <a:cs typeface="Arial"/>
              </a:rPr>
              <a:t>à </a:t>
            </a:r>
            <a:r>
              <a:rPr sz="1600" spc="-114" dirty="0">
                <a:latin typeface="Arial"/>
                <a:cs typeface="Arial"/>
              </a:rPr>
              <a:t>3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 marL="648970" marR="16510" lvl="1" indent="-342900">
              <a:lnSpc>
                <a:spcPct val="100000"/>
              </a:lnSpc>
              <a:spcBef>
                <a:spcPts val="919"/>
              </a:spcBef>
              <a:buFont typeface="Wingdings"/>
              <a:buChar char=""/>
              <a:tabLst>
                <a:tab pos="649605" algn="l"/>
                <a:tab pos="650240" algn="l"/>
              </a:tabLst>
            </a:pPr>
            <a:r>
              <a:rPr sz="1600" spc="-55" dirty="0">
                <a:latin typeface="Arial"/>
                <a:cs typeface="Arial"/>
              </a:rPr>
              <a:t>S’il </a:t>
            </a:r>
            <a:r>
              <a:rPr sz="1600" spc="-105" dirty="0">
                <a:latin typeface="Arial"/>
                <a:cs typeface="Arial"/>
              </a:rPr>
              <a:t>se </a:t>
            </a:r>
            <a:r>
              <a:rPr sz="1600" dirty="0">
                <a:latin typeface="Arial"/>
                <a:cs typeface="Arial"/>
              </a:rPr>
              <a:t>trouve </a:t>
            </a:r>
            <a:r>
              <a:rPr sz="1600" spc="-40" dirty="0">
                <a:latin typeface="Arial"/>
                <a:cs typeface="Arial"/>
              </a:rPr>
              <a:t>que </a:t>
            </a:r>
            <a:r>
              <a:rPr sz="1600" spc="-60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taille </a:t>
            </a:r>
            <a:r>
              <a:rPr sz="1600" spc="-45" dirty="0">
                <a:latin typeface="Arial"/>
                <a:cs typeface="Arial"/>
              </a:rPr>
              <a:t>de </a:t>
            </a:r>
            <a:r>
              <a:rPr sz="1600" spc="-60" dirty="0">
                <a:latin typeface="Arial"/>
                <a:cs typeface="Arial"/>
              </a:rPr>
              <a:t>la </a:t>
            </a:r>
            <a:r>
              <a:rPr sz="1600" spc="-40" dirty="0">
                <a:latin typeface="Arial"/>
                <a:cs typeface="Arial"/>
              </a:rPr>
              <a:t>donnée </a:t>
            </a:r>
            <a:r>
              <a:rPr sz="1600" spc="-110" dirty="0">
                <a:latin typeface="Arial"/>
                <a:cs typeface="Arial"/>
              </a:rPr>
              <a:t>à </a:t>
            </a:r>
            <a:r>
              <a:rPr sz="1600" spc="5" dirty="0">
                <a:latin typeface="Arial"/>
                <a:cs typeface="Arial"/>
              </a:rPr>
              <a:t>chiffrer </a:t>
            </a:r>
            <a:r>
              <a:rPr sz="1600" spc="-30" dirty="0">
                <a:latin typeface="Arial"/>
                <a:cs typeface="Arial"/>
              </a:rPr>
              <a:t>est </a:t>
            </a:r>
            <a:r>
              <a:rPr sz="1600" spc="-35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multiple </a:t>
            </a:r>
            <a:r>
              <a:rPr sz="1600" spc="-45" dirty="0">
                <a:latin typeface="Arial"/>
                <a:cs typeface="Arial"/>
              </a:rPr>
              <a:t>de </a:t>
            </a:r>
            <a:r>
              <a:rPr sz="1600" spc="-60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taille </a:t>
            </a:r>
            <a:r>
              <a:rPr sz="1600" spc="-20" dirty="0">
                <a:latin typeface="Arial"/>
                <a:cs typeface="Arial"/>
              </a:rPr>
              <a:t>d’un </a:t>
            </a:r>
            <a:r>
              <a:rPr sz="1600" spc="-30" dirty="0">
                <a:latin typeface="Arial"/>
                <a:cs typeface="Arial"/>
              </a:rPr>
              <a:t>bloc, </a:t>
            </a:r>
            <a:r>
              <a:rPr sz="1600" spc="-35" dirty="0">
                <a:latin typeface="Arial"/>
                <a:cs typeface="Arial"/>
              </a:rPr>
              <a:t>on  </a:t>
            </a:r>
            <a:r>
              <a:rPr sz="1600" spc="-20" dirty="0">
                <a:latin typeface="Arial"/>
                <a:cs typeface="Arial"/>
              </a:rPr>
              <a:t>ajoute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un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bloc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entier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dont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chaque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octet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a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pour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valeur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la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taille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en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octet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d’un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bloc.</a:t>
            </a:r>
            <a:endParaRPr sz="1600">
              <a:latin typeface="Arial"/>
              <a:cs typeface="Arial"/>
            </a:endParaRPr>
          </a:p>
          <a:p>
            <a:pPr marL="1353185">
              <a:lnSpc>
                <a:spcPct val="100000"/>
              </a:lnSpc>
              <a:spcBef>
                <a:spcPts val="395"/>
              </a:spcBef>
            </a:pPr>
            <a:r>
              <a:rPr sz="1600" spc="-65" dirty="0">
                <a:latin typeface="Arial"/>
                <a:cs typeface="Arial"/>
              </a:rPr>
              <a:t>Exple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: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pour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des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blocs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de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8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octets,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on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ajoute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le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bloc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suivant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0915" y="4828032"/>
            <a:ext cx="3261360" cy="3368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83764" y="6153911"/>
            <a:ext cx="4504944" cy="2499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xmlns="" id="{8289E8EA-03D0-4E23-9B9E-24AFD6AFAB6B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69AA6BB-4D30-4858-A673-DBE2771FF3FA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368" y="1792223"/>
            <a:ext cx="5387340" cy="500380"/>
            <a:chOff x="277368" y="1792223"/>
            <a:chExt cx="5387340" cy="500380"/>
          </a:xfrm>
        </p:grpSpPr>
        <p:sp>
          <p:nvSpPr>
            <p:cNvPr id="3" name="object 3"/>
            <p:cNvSpPr/>
            <p:nvPr/>
          </p:nvSpPr>
          <p:spPr>
            <a:xfrm>
              <a:off x="277368" y="1961387"/>
              <a:ext cx="1542288" cy="312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8779" y="1792223"/>
              <a:ext cx="839724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5603" y="1792223"/>
              <a:ext cx="944880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7584" y="1792223"/>
              <a:ext cx="1211580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4739" y="1792223"/>
              <a:ext cx="1197864" cy="499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24171" y="1792223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1915" y="1792223"/>
              <a:ext cx="516636" cy="4998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70120" y="1792223"/>
              <a:ext cx="545591" cy="4998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7279" y="1792223"/>
              <a:ext cx="489203" cy="4998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88052" y="1792223"/>
              <a:ext cx="568451" cy="4998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48071" y="1792223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7759" y="1838705"/>
            <a:ext cx="5202555" cy="244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4860" algn="l"/>
              </a:tabLst>
            </a:pPr>
            <a:r>
              <a:rPr sz="2400" b="1" i="1" spc="-385" dirty="0">
                <a:latin typeface="Arial"/>
                <a:cs typeface="Arial"/>
              </a:rPr>
              <a:t>C</a:t>
            </a:r>
            <a:r>
              <a:rPr sz="2400" b="1" i="1" spc="-320" dirty="0">
                <a:latin typeface="Arial"/>
                <a:cs typeface="Arial"/>
              </a:rPr>
              <a:t>h</a:t>
            </a:r>
            <a:r>
              <a:rPr sz="2400" b="1" i="1" spc="-95" dirty="0">
                <a:latin typeface="Arial"/>
                <a:cs typeface="Arial"/>
              </a:rPr>
              <a:t>i</a:t>
            </a:r>
            <a:r>
              <a:rPr sz="2400" b="1" i="1" spc="15" dirty="0">
                <a:latin typeface="Arial"/>
                <a:cs typeface="Arial"/>
              </a:rPr>
              <a:t>f</a:t>
            </a:r>
            <a:r>
              <a:rPr sz="2400" b="1" i="1" spc="10" dirty="0">
                <a:latin typeface="Arial"/>
                <a:cs typeface="Arial"/>
              </a:rPr>
              <a:t>f</a:t>
            </a:r>
            <a:r>
              <a:rPr sz="2400" b="1" i="1" spc="-50" dirty="0">
                <a:latin typeface="Arial"/>
                <a:cs typeface="Arial"/>
              </a:rPr>
              <a:t>r</a:t>
            </a:r>
            <a:r>
              <a:rPr sz="2400" b="1" i="1" spc="-185" dirty="0">
                <a:latin typeface="Arial"/>
                <a:cs typeface="Arial"/>
              </a:rPr>
              <a:t>em</a:t>
            </a:r>
            <a:r>
              <a:rPr sz="2400" b="1" i="1" spc="-180" dirty="0">
                <a:latin typeface="Arial"/>
                <a:cs typeface="Arial"/>
              </a:rPr>
              <a:t>e</a:t>
            </a:r>
            <a:r>
              <a:rPr sz="2400" b="1" i="1" spc="-195" dirty="0">
                <a:latin typeface="Arial"/>
                <a:cs typeface="Arial"/>
              </a:rPr>
              <a:t>n</a:t>
            </a:r>
            <a:r>
              <a:rPr sz="2400" b="1" i="1" spc="75" dirty="0">
                <a:latin typeface="Arial"/>
                <a:cs typeface="Arial"/>
              </a:rPr>
              <a:t>t</a:t>
            </a:r>
            <a:r>
              <a:rPr sz="2400" b="1" i="1" spc="-220" dirty="0">
                <a:latin typeface="Arial"/>
                <a:cs typeface="Arial"/>
              </a:rPr>
              <a:t> </a:t>
            </a:r>
            <a:r>
              <a:rPr sz="2400" b="1" i="1" spc="-175" dirty="0">
                <a:latin typeface="Arial"/>
                <a:cs typeface="Arial"/>
              </a:rPr>
              <a:t>p</a:t>
            </a:r>
            <a:r>
              <a:rPr sz="2400" b="1" i="1" spc="-130" dirty="0">
                <a:latin typeface="Arial"/>
                <a:cs typeface="Arial"/>
              </a:rPr>
              <a:t>a</a:t>
            </a:r>
            <a:r>
              <a:rPr sz="2400" b="1" i="1" spc="-50" dirty="0">
                <a:latin typeface="Arial"/>
                <a:cs typeface="Arial"/>
              </a:rPr>
              <a:t>r</a:t>
            </a:r>
            <a:r>
              <a:rPr sz="2400" b="1" i="1" spc="-150" dirty="0">
                <a:latin typeface="Arial"/>
                <a:cs typeface="Arial"/>
              </a:rPr>
              <a:t> </a:t>
            </a:r>
            <a:r>
              <a:rPr sz="2400" b="1" i="1" spc="-110" dirty="0">
                <a:latin typeface="Arial"/>
                <a:cs typeface="Arial"/>
              </a:rPr>
              <a:t>bl</a:t>
            </a:r>
            <a:r>
              <a:rPr sz="2400" b="1" i="1" spc="-254" dirty="0">
                <a:latin typeface="Arial"/>
                <a:cs typeface="Arial"/>
              </a:rPr>
              <a:t>oc</a:t>
            </a:r>
            <a:r>
              <a:rPr sz="2400" b="1" i="1" spc="-135" dirty="0">
                <a:latin typeface="Arial"/>
                <a:cs typeface="Arial"/>
              </a:rPr>
              <a:t> </a:t>
            </a:r>
            <a:r>
              <a:rPr sz="2400" b="1" i="1" spc="-100" dirty="0">
                <a:latin typeface="Arial"/>
                <a:cs typeface="Arial"/>
              </a:rPr>
              <a:t>(</a:t>
            </a:r>
            <a:r>
              <a:rPr sz="2400" b="1" i="1" spc="-225" dirty="0">
                <a:latin typeface="Arial"/>
                <a:cs typeface="Arial"/>
              </a:rPr>
              <a:t>B</a:t>
            </a:r>
            <a:r>
              <a:rPr sz="2400" b="1" i="1" spc="-80" dirty="0">
                <a:latin typeface="Arial"/>
                <a:cs typeface="Arial"/>
              </a:rPr>
              <a:t>l</a:t>
            </a:r>
            <a:r>
              <a:rPr sz="2400" b="1" i="1" spc="-175" dirty="0">
                <a:latin typeface="Arial"/>
                <a:cs typeface="Arial"/>
              </a:rPr>
              <a:t>o</a:t>
            </a:r>
            <a:r>
              <a:rPr sz="2400" b="1" i="1" spc="-229" dirty="0">
                <a:latin typeface="Arial"/>
                <a:cs typeface="Arial"/>
              </a:rPr>
              <a:t>c</a:t>
            </a:r>
            <a:r>
              <a:rPr sz="2400" b="1" i="1" spc="-235" dirty="0">
                <a:latin typeface="Arial"/>
                <a:cs typeface="Arial"/>
              </a:rPr>
              <a:t>k</a:t>
            </a:r>
            <a:r>
              <a:rPr sz="2400" b="1" i="1" spc="-165" dirty="0">
                <a:latin typeface="Arial"/>
                <a:cs typeface="Arial"/>
              </a:rPr>
              <a:t> </a:t>
            </a:r>
            <a:r>
              <a:rPr sz="2400" b="1" i="1" spc="-315" dirty="0">
                <a:latin typeface="Arial"/>
                <a:cs typeface="Arial"/>
              </a:rPr>
              <a:t>c</a:t>
            </a:r>
            <a:r>
              <a:rPr sz="2400" b="1" i="1" spc="-95" dirty="0">
                <a:latin typeface="Arial"/>
                <a:cs typeface="Arial"/>
              </a:rPr>
              <a:t>i</a:t>
            </a:r>
            <a:r>
              <a:rPr sz="2400" b="1" i="1" spc="-175" dirty="0">
                <a:latin typeface="Arial"/>
                <a:cs typeface="Arial"/>
              </a:rPr>
              <a:t>p</a:t>
            </a:r>
            <a:r>
              <a:rPr sz="2400" b="1" i="1" spc="-190" dirty="0">
                <a:latin typeface="Arial"/>
                <a:cs typeface="Arial"/>
              </a:rPr>
              <a:t>h</a:t>
            </a:r>
            <a:r>
              <a:rPr sz="2400" b="1" i="1" spc="-180" dirty="0">
                <a:latin typeface="Arial"/>
                <a:cs typeface="Arial"/>
              </a:rPr>
              <a:t>e</a:t>
            </a:r>
            <a:r>
              <a:rPr sz="2400" b="1" i="1" spc="-50" dirty="0">
                <a:latin typeface="Arial"/>
                <a:cs typeface="Arial"/>
              </a:rPr>
              <a:t>r</a:t>
            </a:r>
            <a:r>
              <a:rPr sz="2400" b="1" i="1" spc="45" dirty="0">
                <a:latin typeface="Arial"/>
                <a:cs typeface="Arial"/>
              </a:rPr>
              <a:t>)</a:t>
            </a:r>
            <a:r>
              <a:rPr sz="2400" b="1" i="1" dirty="0">
                <a:latin typeface="Arial"/>
                <a:cs typeface="Arial"/>
              </a:rPr>
              <a:t>	</a:t>
            </a:r>
            <a:r>
              <a:rPr sz="2400" b="1" i="1" spc="45" dirty="0">
                <a:latin typeface="Arial"/>
                <a:cs typeface="Arial"/>
              </a:rPr>
              <a:t>(</a:t>
            </a:r>
            <a:r>
              <a:rPr sz="2400" b="1" i="1" spc="-145" dirty="0">
                <a:latin typeface="Arial"/>
                <a:cs typeface="Arial"/>
              </a:rPr>
              <a:t>2/</a:t>
            </a:r>
            <a:r>
              <a:rPr sz="2400" b="1" i="1" spc="-15" dirty="0">
                <a:latin typeface="Arial"/>
                <a:cs typeface="Arial"/>
              </a:rPr>
              <a:t>9)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existe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4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modes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chiffrement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par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bloc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358265" indent="-270510">
              <a:lnSpc>
                <a:spcPct val="100000"/>
              </a:lnSpc>
              <a:spcBef>
                <a:spcPts val="409"/>
              </a:spcBef>
              <a:buFont typeface="Wingdings"/>
              <a:buChar char=""/>
              <a:tabLst>
                <a:tab pos="1358900" algn="l"/>
              </a:tabLst>
            </a:pPr>
            <a:r>
              <a:rPr sz="1800" spc="-40" dirty="0">
                <a:latin typeface="Arial"/>
                <a:cs typeface="Arial"/>
              </a:rPr>
              <a:t>Electronic </a:t>
            </a:r>
            <a:r>
              <a:rPr sz="1800" spc="-75" dirty="0">
                <a:latin typeface="Arial"/>
                <a:cs typeface="Arial"/>
              </a:rPr>
              <a:t>CodeBook</a:t>
            </a:r>
            <a:r>
              <a:rPr sz="1800" spc="-434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(ECB);</a:t>
            </a:r>
            <a:endParaRPr sz="1800">
              <a:latin typeface="Arial"/>
              <a:cs typeface="Arial"/>
            </a:endParaRPr>
          </a:p>
          <a:p>
            <a:pPr marL="1358265" indent="-270510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1358900" algn="l"/>
              </a:tabLst>
            </a:pPr>
            <a:r>
              <a:rPr sz="1800" spc="-70" dirty="0">
                <a:latin typeface="Arial"/>
                <a:cs typeface="Arial"/>
              </a:rPr>
              <a:t>Cipher </a:t>
            </a:r>
            <a:r>
              <a:rPr sz="1800" spc="-50" dirty="0">
                <a:latin typeface="Arial"/>
                <a:cs typeface="Arial"/>
              </a:rPr>
              <a:t>Block </a:t>
            </a:r>
            <a:r>
              <a:rPr sz="1800" spc="-75" dirty="0">
                <a:latin typeface="Arial"/>
                <a:cs typeface="Arial"/>
              </a:rPr>
              <a:t>Chaining</a:t>
            </a:r>
            <a:r>
              <a:rPr sz="1800" spc="-415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(CBC);</a:t>
            </a:r>
            <a:endParaRPr sz="1800">
              <a:latin typeface="Arial"/>
              <a:cs typeface="Arial"/>
            </a:endParaRPr>
          </a:p>
          <a:p>
            <a:pPr marL="1358265" indent="-270510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1358900" algn="l"/>
              </a:tabLst>
            </a:pPr>
            <a:r>
              <a:rPr sz="1800" spc="-70" dirty="0">
                <a:latin typeface="Arial"/>
                <a:cs typeface="Arial"/>
              </a:rPr>
              <a:t>Cipher </a:t>
            </a:r>
            <a:r>
              <a:rPr sz="1800" spc="-100" dirty="0">
                <a:latin typeface="Arial"/>
                <a:cs typeface="Arial"/>
              </a:rPr>
              <a:t>FeedBack </a:t>
            </a:r>
            <a:r>
              <a:rPr sz="1800" spc="-125" dirty="0">
                <a:latin typeface="Arial"/>
                <a:cs typeface="Arial"/>
              </a:rPr>
              <a:t>(CFB)</a:t>
            </a:r>
            <a:r>
              <a:rPr sz="1800" spc="-3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358265" indent="-270510">
              <a:lnSpc>
                <a:spcPct val="100000"/>
              </a:lnSpc>
              <a:spcBef>
                <a:spcPts val="409"/>
              </a:spcBef>
              <a:buFont typeface="Wingdings"/>
              <a:buChar char=""/>
              <a:tabLst>
                <a:tab pos="1358900" algn="l"/>
              </a:tabLst>
            </a:pPr>
            <a:r>
              <a:rPr sz="1800" spc="5" dirty="0">
                <a:latin typeface="Arial"/>
                <a:cs typeface="Arial"/>
              </a:rPr>
              <a:t>Output </a:t>
            </a:r>
            <a:r>
              <a:rPr sz="1800" spc="-100" dirty="0">
                <a:latin typeface="Arial"/>
                <a:cs typeface="Arial"/>
              </a:rPr>
              <a:t>FeedBack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(OFB).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xmlns="" id="{5CF1890D-2BE0-4BDE-A4B3-91ABAAFD8BA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0E3843F-F650-4EDF-AD96-75043401C812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368" y="1216152"/>
            <a:ext cx="5392420" cy="500380"/>
            <a:chOff x="277368" y="1216152"/>
            <a:chExt cx="5392420" cy="500380"/>
          </a:xfrm>
        </p:grpSpPr>
        <p:sp>
          <p:nvSpPr>
            <p:cNvPr id="3" name="object 3"/>
            <p:cNvSpPr/>
            <p:nvPr/>
          </p:nvSpPr>
          <p:spPr>
            <a:xfrm>
              <a:off x="277368" y="1385316"/>
              <a:ext cx="1542288" cy="312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8779" y="1216152"/>
              <a:ext cx="839724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5603" y="1216152"/>
              <a:ext cx="944880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7584" y="1216152"/>
              <a:ext cx="1211580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4739" y="1216152"/>
              <a:ext cx="1197864" cy="499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24171" y="1216152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1915" y="1216152"/>
              <a:ext cx="516636" cy="4998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70120" y="1216152"/>
              <a:ext cx="550163" cy="4998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11852" y="1216152"/>
              <a:ext cx="489203" cy="4998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92623" y="1216152"/>
              <a:ext cx="568451" cy="4998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2644" y="1216152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7759" y="1090637"/>
            <a:ext cx="8546465" cy="244030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  <a:tabLst>
                <a:tab pos="4594860" algn="l"/>
              </a:tabLst>
            </a:pPr>
            <a:r>
              <a:rPr sz="2400" b="1" i="1" spc="-140" dirty="0">
                <a:latin typeface="Arial"/>
                <a:cs typeface="Arial"/>
              </a:rPr>
              <a:t>Chiffrement </a:t>
            </a:r>
            <a:r>
              <a:rPr sz="2400" b="1" i="1" spc="-120" dirty="0">
                <a:latin typeface="Arial"/>
                <a:cs typeface="Arial"/>
              </a:rPr>
              <a:t>par </a:t>
            </a:r>
            <a:r>
              <a:rPr sz="2400" b="1" i="1" spc="-185" dirty="0">
                <a:latin typeface="Arial"/>
                <a:cs typeface="Arial"/>
              </a:rPr>
              <a:t>bloc</a:t>
            </a:r>
            <a:r>
              <a:rPr sz="2400" b="1" i="1" spc="-190" dirty="0">
                <a:latin typeface="Arial"/>
                <a:cs typeface="Arial"/>
              </a:rPr>
              <a:t> </a:t>
            </a:r>
            <a:r>
              <a:rPr sz="2400" b="1" i="1" spc="-175" dirty="0">
                <a:latin typeface="Arial"/>
                <a:cs typeface="Arial"/>
              </a:rPr>
              <a:t>(Block</a:t>
            </a:r>
            <a:r>
              <a:rPr sz="2400" b="1" i="1" spc="-145" dirty="0">
                <a:latin typeface="Arial"/>
                <a:cs typeface="Arial"/>
              </a:rPr>
              <a:t> </a:t>
            </a:r>
            <a:r>
              <a:rPr sz="2400" b="1" i="1" spc="-140" dirty="0">
                <a:latin typeface="Arial"/>
                <a:cs typeface="Arial"/>
              </a:rPr>
              <a:t>cipher)	</a:t>
            </a:r>
            <a:r>
              <a:rPr sz="2400" b="1" i="1" spc="-50" dirty="0">
                <a:latin typeface="Arial"/>
                <a:cs typeface="Arial"/>
              </a:rPr>
              <a:t>(3/9)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114" dirty="0">
                <a:latin typeface="Arial"/>
                <a:cs typeface="Arial"/>
              </a:rPr>
              <a:t>Electronic </a:t>
            </a:r>
            <a:r>
              <a:rPr sz="2000" b="1" spc="-155" dirty="0">
                <a:latin typeface="Arial"/>
                <a:cs typeface="Arial"/>
              </a:rPr>
              <a:t>CodeBook</a:t>
            </a:r>
            <a:r>
              <a:rPr sz="2000" b="1" spc="-270" dirty="0">
                <a:latin typeface="Arial"/>
                <a:cs typeface="Arial"/>
              </a:rPr>
              <a:t> </a:t>
            </a:r>
            <a:r>
              <a:rPr sz="2000" b="1" spc="-160" dirty="0">
                <a:latin typeface="Arial"/>
                <a:cs typeface="Arial"/>
              </a:rPr>
              <a:t>(ECB)</a:t>
            </a:r>
            <a:endParaRPr sz="2000">
              <a:latin typeface="Arial"/>
              <a:cs typeface="Arial"/>
            </a:endParaRPr>
          </a:p>
          <a:p>
            <a:pPr marL="354965" marR="342265" indent="-342900">
              <a:lnSpc>
                <a:spcPct val="100000"/>
              </a:lnSpc>
              <a:spcBef>
                <a:spcPts val="160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105" dirty="0">
                <a:latin typeface="Arial"/>
                <a:cs typeface="Arial"/>
              </a:rPr>
              <a:t>Le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mode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Electronic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CodeBook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(ECB)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plus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simple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des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modes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s’appliquant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aux  </a:t>
            </a:r>
            <a:r>
              <a:rPr sz="1800" spc="-25" dirty="0">
                <a:latin typeface="Arial"/>
                <a:cs typeface="Arial"/>
              </a:rPr>
              <a:t>block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ciphers.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105" dirty="0">
                <a:latin typeface="Arial"/>
                <a:cs typeface="Arial"/>
              </a:rPr>
              <a:t>Le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message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à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chiffrer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subdivisé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plusieurs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blocs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qui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sont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chiffrés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séparément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les  uns </a:t>
            </a:r>
            <a:r>
              <a:rPr sz="1800" spc="-65" dirty="0">
                <a:latin typeface="Arial"/>
                <a:cs typeface="Arial"/>
              </a:rPr>
              <a:t>après </a:t>
            </a:r>
            <a:r>
              <a:rPr sz="1800" spc="-75" dirty="0">
                <a:latin typeface="Arial"/>
                <a:cs typeface="Arial"/>
              </a:rPr>
              <a:t>les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autres.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2311" y="3605784"/>
            <a:ext cx="7199363" cy="28468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xmlns="" id="{0E26809D-78A0-4FE4-AD6C-77C43B95DEC3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3D3AD27-CA67-49D8-A5B3-BD5618C503F8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368" y="1287780"/>
            <a:ext cx="5405755" cy="500380"/>
            <a:chOff x="277368" y="1287780"/>
            <a:chExt cx="5405755" cy="500380"/>
          </a:xfrm>
        </p:grpSpPr>
        <p:sp>
          <p:nvSpPr>
            <p:cNvPr id="3" name="object 3"/>
            <p:cNvSpPr/>
            <p:nvPr/>
          </p:nvSpPr>
          <p:spPr>
            <a:xfrm>
              <a:off x="277368" y="1456944"/>
              <a:ext cx="1542288" cy="3124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8779" y="1287780"/>
              <a:ext cx="839724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5603" y="1287780"/>
              <a:ext cx="944880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7584" y="1287780"/>
              <a:ext cx="1211580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4739" y="1287780"/>
              <a:ext cx="1197864" cy="499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24171" y="1287780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1915" y="1287780"/>
              <a:ext cx="516636" cy="4998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70120" y="1287780"/>
              <a:ext cx="563879" cy="4998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25568" y="1287780"/>
              <a:ext cx="489203" cy="4998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06339" y="1287780"/>
              <a:ext cx="568451" cy="4998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66359" y="1287780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7759" y="1162520"/>
            <a:ext cx="8637905" cy="476186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  <a:tabLst>
                <a:tab pos="4594860" algn="l"/>
              </a:tabLst>
            </a:pPr>
            <a:r>
              <a:rPr sz="2400" b="1" i="1" spc="-140" dirty="0">
                <a:latin typeface="Arial"/>
                <a:cs typeface="Arial"/>
              </a:rPr>
              <a:t>Chiffrement </a:t>
            </a:r>
            <a:r>
              <a:rPr sz="2400" b="1" i="1" spc="-120" dirty="0">
                <a:latin typeface="Arial"/>
                <a:cs typeface="Arial"/>
              </a:rPr>
              <a:t>par </a:t>
            </a:r>
            <a:r>
              <a:rPr sz="2400" b="1" i="1" spc="-185" dirty="0">
                <a:latin typeface="Arial"/>
                <a:cs typeface="Arial"/>
              </a:rPr>
              <a:t>bloc</a:t>
            </a:r>
            <a:r>
              <a:rPr sz="2400" b="1" i="1" spc="-190" dirty="0">
                <a:latin typeface="Arial"/>
                <a:cs typeface="Arial"/>
              </a:rPr>
              <a:t> </a:t>
            </a:r>
            <a:r>
              <a:rPr sz="2400" b="1" i="1" spc="-175" dirty="0">
                <a:latin typeface="Arial"/>
                <a:cs typeface="Arial"/>
              </a:rPr>
              <a:t>(Block</a:t>
            </a:r>
            <a:r>
              <a:rPr sz="2400" b="1" i="1" spc="-145" dirty="0">
                <a:latin typeface="Arial"/>
                <a:cs typeface="Arial"/>
              </a:rPr>
              <a:t> </a:t>
            </a:r>
            <a:r>
              <a:rPr sz="2400" b="1" i="1" spc="-140" dirty="0">
                <a:latin typeface="Arial"/>
                <a:cs typeface="Arial"/>
              </a:rPr>
              <a:t>cipher)	</a:t>
            </a:r>
            <a:r>
              <a:rPr sz="2400" b="1" i="1" spc="-30" dirty="0">
                <a:latin typeface="Arial"/>
                <a:cs typeface="Arial"/>
              </a:rPr>
              <a:t>(4/9)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114" dirty="0">
                <a:latin typeface="Arial"/>
                <a:cs typeface="Arial"/>
              </a:rPr>
              <a:t>Electronic </a:t>
            </a:r>
            <a:r>
              <a:rPr sz="2000" b="1" spc="-155" dirty="0">
                <a:latin typeface="Arial"/>
                <a:cs typeface="Arial"/>
              </a:rPr>
              <a:t>CodeBook</a:t>
            </a:r>
            <a:r>
              <a:rPr sz="2000" b="1" spc="-270" dirty="0">
                <a:latin typeface="Arial"/>
                <a:cs typeface="Arial"/>
              </a:rPr>
              <a:t> </a:t>
            </a:r>
            <a:r>
              <a:rPr sz="2000" b="1" spc="-160" dirty="0">
                <a:latin typeface="Arial"/>
                <a:cs typeface="Arial"/>
              </a:rPr>
              <a:t>(ECB)</a:t>
            </a:r>
            <a:endParaRPr sz="20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1605"/>
              </a:spcBef>
              <a:buFont typeface="Wingdings"/>
              <a:buChar char=""/>
              <a:tabLst>
                <a:tab pos="355600" algn="l"/>
              </a:tabLst>
            </a:pPr>
            <a:r>
              <a:rPr sz="1800" spc="-200" dirty="0">
                <a:latin typeface="Arial"/>
                <a:cs typeface="Arial"/>
              </a:rPr>
              <a:t>Ce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mode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très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vulnérable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aux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attaques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002665" marR="5080" lvl="1" indent="-342900" algn="just">
              <a:lnSpc>
                <a:spcPct val="100000"/>
              </a:lnSpc>
              <a:spcBef>
                <a:spcPts val="1010"/>
              </a:spcBef>
              <a:buChar char="–"/>
              <a:tabLst>
                <a:tab pos="1003300" algn="l"/>
              </a:tabLst>
            </a:pPr>
            <a:r>
              <a:rPr sz="1800" spc="-30" dirty="0">
                <a:latin typeface="Arial"/>
                <a:cs typeface="Arial"/>
              </a:rPr>
              <a:t>Étant </a:t>
            </a:r>
            <a:r>
              <a:rPr sz="1800" spc="-35" dirty="0">
                <a:latin typeface="Arial"/>
                <a:cs typeface="Arial"/>
              </a:rPr>
              <a:t>donné </a:t>
            </a:r>
            <a:r>
              <a:rPr sz="1800" spc="-55" dirty="0">
                <a:latin typeface="Arial"/>
                <a:cs typeface="Arial"/>
              </a:rPr>
              <a:t>que </a:t>
            </a:r>
            <a:r>
              <a:rPr sz="1800" spc="-35" dirty="0">
                <a:latin typeface="Arial"/>
                <a:cs typeface="Arial"/>
              </a:rPr>
              <a:t>deux </a:t>
            </a:r>
            <a:r>
              <a:rPr sz="1800" spc="-55" dirty="0">
                <a:latin typeface="Arial"/>
                <a:cs typeface="Arial"/>
              </a:rPr>
              <a:t>blocs </a:t>
            </a:r>
            <a:r>
              <a:rPr sz="1800" spc="-90" dirty="0">
                <a:latin typeface="Arial"/>
                <a:cs typeface="Arial"/>
              </a:rPr>
              <a:t>avec </a:t>
            </a:r>
            <a:r>
              <a:rPr sz="1800" spc="-45" dirty="0">
                <a:latin typeface="Arial"/>
                <a:cs typeface="Arial"/>
              </a:rPr>
              <a:t>le </a:t>
            </a:r>
            <a:r>
              <a:rPr sz="1800" spc="-55" dirty="0">
                <a:latin typeface="Arial"/>
                <a:cs typeface="Arial"/>
              </a:rPr>
              <a:t>même </a:t>
            </a:r>
            <a:r>
              <a:rPr sz="1800" spc="-25" dirty="0">
                <a:latin typeface="Arial"/>
                <a:cs typeface="Arial"/>
              </a:rPr>
              <a:t>contenu </a:t>
            </a:r>
            <a:r>
              <a:rPr sz="1800" spc="-15" dirty="0">
                <a:latin typeface="Arial"/>
                <a:cs typeface="Arial"/>
              </a:rPr>
              <a:t>seront </a:t>
            </a:r>
            <a:r>
              <a:rPr sz="1800" spc="-20" dirty="0">
                <a:latin typeface="Arial"/>
                <a:cs typeface="Arial"/>
              </a:rPr>
              <a:t>chiffrés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65" dirty="0">
                <a:latin typeface="Arial"/>
                <a:cs typeface="Arial"/>
              </a:rPr>
              <a:t>la </a:t>
            </a:r>
            <a:r>
              <a:rPr sz="1800" spc="-55" dirty="0">
                <a:latin typeface="Arial"/>
                <a:cs typeface="Arial"/>
              </a:rPr>
              <a:t>même  </a:t>
            </a:r>
            <a:r>
              <a:rPr sz="1800" spc="-45" dirty="0">
                <a:latin typeface="Arial"/>
                <a:cs typeface="Arial"/>
              </a:rPr>
              <a:t>manière, </a:t>
            </a:r>
            <a:r>
              <a:rPr sz="1800" spc="-15" dirty="0">
                <a:latin typeface="Arial"/>
                <a:cs typeface="Arial"/>
              </a:rPr>
              <a:t>on </a:t>
            </a:r>
            <a:r>
              <a:rPr sz="1800" spc="-10" dirty="0">
                <a:latin typeface="Arial"/>
                <a:cs typeface="Arial"/>
              </a:rPr>
              <a:t>peut </a:t>
            </a:r>
            <a:r>
              <a:rPr sz="1800" spc="-35" dirty="0">
                <a:latin typeface="Arial"/>
                <a:cs typeface="Arial"/>
              </a:rPr>
              <a:t>donc </a:t>
            </a:r>
            <a:r>
              <a:rPr sz="1800" spc="20" dirty="0">
                <a:latin typeface="Arial"/>
                <a:cs typeface="Arial"/>
              </a:rPr>
              <a:t>tirer </a:t>
            </a:r>
            <a:r>
              <a:rPr sz="1800" spc="-85" dirty="0">
                <a:latin typeface="Arial"/>
                <a:cs typeface="Arial"/>
              </a:rPr>
              <a:t>des </a:t>
            </a:r>
            <a:r>
              <a:rPr sz="1800" spc="-15" dirty="0">
                <a:latin typeface="Arial"/>
                <a:cs typeface="Arial"/>
              </a:rPr>
              <a:t>informations </a:t>
            </a:r>
            <a:r>
              <a:rPr sz="1800" spc="-120" dirty="0">
                <a:latin typeface="Arial"/>
                <a:cs typeface="Arial"/>
              </a:rPr>
              <a:t>à </a:t>
            </a:r>
            <a:r>
              <a:rPr sz="1800" spc="10" dirty="0">
                <a:latin typeface="Arial"/>
                <a:cs typeface="Arial"/>
              </a:rPr>
              <a:t>partir </a:t>
            </a:r>
            <a:r>
              <a:rPr sz="1800" spc="-25" dirty="0">
                <a:latin typeface="Arial"/>
                <a:cs typeface="Arial"/>
              </a:rPr>
              <a:t>du </a:t>
            </a:r>
            <a:r>
              <a:rPr sz="1800" spc="25" dirty="0">
                <a:latin typeface="Arial"/>
                <a:cs typeface="Arial"/>
              </a:rPr>
              <a:t>texte </a:t>
            </a:r>
            <a:r>
              <a:rPr sz="1800" spc="5" dirty="0">
                <a:latin typeface="Arial"/>
                <a:cs typeface="Arial"/>
              </a:rPr>
              <a:t>chiffré </a:t>
            </a:r>
            <a:r>
              <a:rPr sz="1800" spc="-70" dirty="0">
                <a:latin typeface="Arial"/>
                <a:cs typeface="Arial"/>
              </a:rPr>
              <a:t>en  </a:t>
            </a:r>
            <a:r>
              <a:rPr sz="1800" spc="-35" dirty="0">
                <a:latin typeface="Arial"/>
                <a:cs typeface="Arial"/>
              </a:rPr>
              <a:t>cherchant </a:t>
            </a:r>
            <a:r>
              <a:rPr sz="1800" spc="-75" dirty="0">
                <a:latin typeface="Arial"/>
                <a:cs typeface="Arial"/>
              </a:rPr>
              <a:t>les </a:t>
            </a:r>
            <a:r>
              <a:rPr sz="1800" spc="-90" dirty="0">
                <a:latin typeface="Arial"/>
                <a:cs typeface="Arial"/>
              </a:rPr>
              <a:t>séquences </a:t>
            </a:r>
            <a:r>
              <a:rPr sz="1800" spc="-35" dirty="0">
                <a:latin typeface="Arial"/>
                <a:cs typeface="Arial"/>
              </a:rPr>
              <a:t>identiques. </a:t>
            </a:r>
            <a:r>
              <a:rPr sz="1800" spc="-70" dirty="0">
                <a:latin typeface="Arial"/>
                <a:cs typeface="Arial"/>
              </a:rPr>
              <a:t>Ainsi, </a:t>
            </a:r>
            <a:r>
              <a:rPr sz="1800" dirty="0">
                <a:latin typeface="Arial"/>
                <a:cs typeface="Arial"/>
              </a:rPr>
              <a:t>il </a:t>
            </a:r>
            <a:r>
              <a:rPr sz="1800" spc="-35" dirty="0">
                <a:latin typeface="Arial"/>
                <a:cs typeface="Arial"/>
              </a:rPr>
              <a:t>est </a:t>
            </a:r>
            <a:r>
              <a:rPr sz="1800" spc="-55" dirty="0">
                <a:latin typeface="Arial"/>
                <a:cs typeface="Arial"/>
              </a:rPr>
              <a:t>possible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70" dirty="0">
                <a:latin typeface="Arial"/>
                <a:cs typeface="Arial"/>
              </a:rPr>
              <a:t>recenser </a:t>
            </a:r>
            <a:r>
              <a:rPr sz="1800" spc="-10" dirty="0">
                <a:latin typeface="Arial"/>
                <a:cs typeface="Arial"/>
              </a:rPr>
              <a:t>tous </a:t>
            </a:r>
            <a:r>
              <a:rPr sz="1800" spc="-85" dirty="0">
                <a:latin typeface="Arial"/>
                <a:cs typeface="Arial"/>
              </a:rPr>
              <a:t>les  </a:t>
            </a:r>
            <a:r>
              <a:rPr sz="1800" spc="-30" dirty="0">
                <a:latin typeface="Arial"/>
                <a:cs typeface="Arial"/>
              </a:rPr>
              <a:t>cryptés </a:t>
            </a:r>
            <a:r>
              <a:rPr sz="1800" spc="-70" dirty="0">
                <a:latin typeface="Arial"/>
                <a:cs typeface="Arial"/>
              </a:rPr>
              <a:t>possibles </a:t>
            </a:r>
            <a:r>
              <a:rPr sz="1800" spc="-35" dirty="0">
                <a:latin typeface="Arial"/>
                <a:cs typeface="Arial"/>
              </a:rPr>
              <a:t>(code </a:t>
            </a:r>
            <a:r>
              <a:rPr sz="1800" spc="-40" dirty="0">
                <a:latin typeface="Arial"/>
                <a:cs typeface="Arial"/>
              </a:rPr>
              <a:t>books) </a:t>
            </a:r>
            <a:r>
              <a:rPr sz="1800" spc="-60" dirty="0">
                <a:latin typeface="Arial"/>
                <a:cs typeface="Arial"/>
              </a:rPr>
              <a:t>puis </a:t>
            </a:r>
            <a:r>
              <a:rPr sz="1800" spc="-30" dirty="0">
                <a:latin typeface="Arial"/>
                <a:cs typeface="Arial"/>
              </a:rPr>
              <a:t>par </a:t>
            </a:r>
            <a:r>
              <a:rPr sz="1800" spc="-40" dirty="0">
                <a:latin typeface="Arial"/>
                <a:cs typeface="Arial"/>
              </a:rPr>
              <a:t>recoupements </a:t>
            </a:r>
            <a:r>
              <a:rPr sz="1800" spc="30" dirty="0">
                <a:latin typeface="Arial"/>
                <a:cs typeface="Arial"/>
              </a:rPr>
              <a:t>et </a:t>
            </a:r>
            <a:r>
              <a:rPr sz="1800" spc="-95" dirty="0">
                <a:latin typeface="Arial"/>
                <a:cs typeface="Arial"/>
              </a:rPr>
              <a:t>analyses </a:t>
            </a:r>
            <a:r>
              <a:rPr sz="1800" spc="-35" dirty="0">
                <a:latin typeface="Arial"/>
                <a:cs typeface="Arial"/>
              </a:rPr>
              <a:t>statistiques  </a:t>
            </a:r>
            <a:r>
              <a:rPr sz="1800" spc="-40" dirty="0">
                <a:latin typeface="Arial"/>
                <a:cs typeface="Arial"/>
              </a:rPr>
              <a:t>recomposer </a:t>
            </a:r>
            <a:r>
              <a:rPr sz="1800" spc="-65" dirty="0">
                <a:latin typeface="Arial"/>
                <a:cs typeface="Arial"/>
              </a:rPr>
              <a:t>une </a:t>
            </a:r>
            <a:r>
              <a:rPr sz="1800" spc="-5" dirty="0">
                <a:latin typeface="Arial"/>
                <a:cs typeface="Arial"/>
              </a:rPr>
              <a:t>partie </a:t>
            </a:r>
            <a:r>
              <a:rPr sz="1800" spc="-25" dirty="0">
                <a:latin typeface="Arial"/>
                <a:cs typeface="Arial"/>
              </a:rPr>
              <a:t>du </a:t>
            </a:r>
            <a:r>
              <a:rPr sz="1800" spc="-95" dirty="0">
                <a:latin typeface="Arial"/>
                <a:cs typeface="Arial"/>
              </a:rPr>
              <a:t>message </a:t>
            </a:r>
            <a:r>
              <a:rPr sz="1800" spc="-25" dirty="0">
                <a:latin typeface="Arial"/>
                <a:cs typeface="Arial"/>
              </a:rPr>
              <a:t>original </a:t>
            </a:r>
            <a:r>
              <a:rPr sz="1800" spc="-114" dirty="0">
                <a:latin typeface="Arial"/>
                <a:cs typeface="Arial"/>
              </a:rPr>
              <a:t>sans </a:t>
            </a:r>
            <a:r>
              <a:rPr sz="1800" spc="-35" dirty="0">
                <a:latin typeface="Arial"/>
                <a:cs typeface="Arial"/>
              </a:rPr>
              <a:t>avoir </a:t>
            </a:r>
            <a:r>
              <a:rPr sz="1800" spc="20" dirty="0">
                <a:latin typeface="Arial"/>
                <a:cs typeface="Arial"/>
              </a:rPr>
              <a:t>tenté </a:t>
            </a:r>
            <a:r>
              <a:rPr sz="1800" spc="-50" dirty="0">
                <a:latin typeface="Arial"/>
                <a:cs typeface="Arial"/>
              </a:rPr>
              <a:t>de </a:t>
            </a:r>
            <a:r>
              <a:rPr sz="1800" spc="-95" dirty="0">
                <a:latin typeface="Arial"/>
                <a:cs typeface="Arial"/>
              </a:rPr>
              <a:t>casser </a:t>
            </a:r>
            <a:r>
              <a:rPr sz="1800" spc="-60" dirty="0">
                <a:latin typeface="Arial"/>
                <a:cs typeface="Arial"/>
              </a:rPr>
              <a:t>la </a:t>
            </a:r>
            <a:r>
              <a:rPr sz="1800" spc="-55" dirty="0">
                <a:latin typeface="Arial"/>
                <a:cs typeface="Arial"/>
              </a:rPr>
              <a:t>clé </a:t>
            </a:r>
            <a:r>
              <a:rPr sz="1800" spc="-65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chiffrement.</a:t>
            </a:r>
            <a:endParaRPr sz="1800">
              <a:latin typeface="Arial"/>
              <a:cs typeface="Arial"/>
            </a:endParaRPr>
          </a:p>
          <a:p>
            <a:pPr marL="1002030" marR="6350" lvl="1" indent="-342265" algn="just">
              <a:lnSpc>
                <a:spcPct val="100000"/>
              </a:lnSpc>
              <a:spcBef>
                <a:spcPts val="994"/>
              </a:spcBef>
              <a:buChar char="–"/>
              <a:tabLst>
                <a:tab pos="1003300" algn="l"/>
              </a:tabLst>
            </a:pPr>
            <a:r>
              <a:rPr sz="1800" spc="-105" dirty="0">
                <a:latin typeface="Arial"/>
                <a:cs typeface="Arial"/>
              </a:rPr>
              <a:t>Le </a:t>
            </a:r>
            <a:r>
              <a:rPr sz="1800" spc="-30" dirty="0">
                <a:latin typeface="Arial"/>
                <a:cs typeface="Arial"/>
              </a:rPr>
              <a:t>mode </a:t>
            </a:r>
            <a:r>
              <a:rPr sz="1800" spc="-250" dirty="0">
                <a:latin typeface="Arial"/>
                <a:cs typeface="Arial"/>
              </a:rPr>
              <a:t>ECB </a:t>
            </a:r>
            <a:r>
              <a:rPr sz="1800" spc="-55" dirty="0">
                <a:latin typeface="Arial"/>
                <a:cs typeface="Arial"/>
              </a:rPr>
              <a:t>ne </a:t>
            </a:r>
            <a:r>
              <a:rPr sz="1800" spc="-45" dirty="0">
                <a:latin typeface="Arial"/>
                <a:cs typeface="Arial"/>
              </a:rPr>
              <a:t>respecte </a:t>
            </a:r>
            <a:r>
              <a:rPr sz="1800" spc="-100" dirty="0">
                <a:latin typeface="Arial"/>
                <a:cs typeface="Arial"/>
              </a:rPr>
              <a:t>pas </a:t>
            </a:r>
            <a:r>
              <a:rPr sz="1800" spc="15" dirty="0">
                <a:latin typeface="Arial"/>
                <a:cs typeface="Arial"/>
              </a:rPr>
              <a:t>l'intégrité </a:t>
            </a:r>
            <a:r>
              <a:rPr sz="1800" spc="-90" dirty="0">
                <a:latin typeface="Arial"/>
                <a:cs typeface="Arial"/>
              </a:rPr>
              <a:t>des </a:t>
            </a:r>
            <a:r>
              <a:rPr sz="1800" spc="-60" dirty="0">
                <a:latin typeface="Arial"/>
                <a:cs typeface="Arial"/>
              </a:rPr>
              <a:t>données. </a:t>
            </a:r>
            <a:r>
              <a:rPr sz="1800" spc="-55" dirty="0">
                <a:latin typeface="Arial"/>
                <a:cs typeface="Arial"/>
              </a:rPr>
              <a:t>Un </a:t>
            </a:r>
            <a:r>
              <a:rPr sz="1800" spc="-5" dirty="0">
                <a:latin typeface="Arial"/>
                <a:cs typeface="Arial"/>
              </a:rPr>
              <a:t>attaquant </a:t>
            </a:r>
            <a:r>
              <a:rPr sz="1800" spc="-10" dirty="0">
                <a:latin typeface="Arial"/>
                <a:cs typeface="Arial"/>
              </a:rPr>
              <a:t>peut  </a:t>
            </a:r>
            <a:r>
              <a:rPr sz="1800" spc="-35" dirty="0">
                <a:latin typeface="Arial"/>
                <a:cs typeface="Arial"/>
              </a:rPr>
              <a:t>remplacer </a:t>
            </a:r>
            <a:r>
              <a:rPr sz="1800" spc="-40" dirty="0">
                <a:latin typeface="Arial"/>
                <a:cs typeface="Arial"/>
              </a:rPr>
              <a:t>certains </a:t>
            </a:r>
            <a:r>
              <a:rPr sz="1800" spc="-55" dirty="0">
                <a:latin typeface="Arial"/>
                <a:cs typeface="Arial"/>
              </a:rPr>
              <a:t>blocs </a:t>
            </a:r>
            <a:r>
              <a:rPr sz="1800" spc="-20" dirty="0">
                <a:latin typeface="Arial"/>
                <a:cs typeface="Arial"/>
              </a:rPr>
              <a:t>chiffrés </a:t>
            </a:r>
            <a:r>
              <a:rPr sz="1800" spc="-35" dirty="0">
                <a:latin typeface="Arial"/>
                <a:cs typeface="Arial"/>
              </a:rPr>
              <a:t>par </a:t>
            </a:r>
            <a:r>
              <a:rPr sz="1800" spc="-20" dirty="0">
                <a:latin typeface="Arial"/>
                <a:cs typeface="Arial"/>
              </a:rPr>
              <a:t>d'autres </a:t>
            </a:r>
            <a:r>
              <a:rPr sz="1800" spc="-55" dirty="0">
                <a:latin typeface="Arial"/>
                <a:cs typeface="Arial"/>
              </a:rPr>
              <a:t>blocs </a:t>
            </a:r>
            <a:r>
              <a:rPr sz="1800" spc="-20" dirty="0">
                <a:latin typeface="Arial"/>
                <a:cs typeface="Arial"/>
              </a:rPr>
              <a:t>chiffrés </a:t>
            </a:r>
            <a:r>
              <a:rPr sz="1800" spc="-25" dirty="0">
                <a:latin typeface="Arial"/>
                <a:cs typeface="Arial"/>
              </a:rPr>
              <a:t>du </a:t>
            </a:r>
            <a:r>
              <a:rPr sz="1800" spc="-95" dirty="0">
                <a:latin typeface="Arial"/>
                <a:cs typeface="Arial"/>
              </a:rPr>
              <a:t>message, </a:t>
            </a:r>
            <a:r>
              <a:rPr sz="1800" spc="-45" dirty="0">
                <a:latin typeface="Arial"/>
                <a:cs typeface="Arial"/>
              </a:rPr>
              <a:t>ou  </a:t>
            </a:r>
            <a:r>
              <a:rPr sz="1800" spc="-5" dirty="0">
                <a:latin typeface="Arial"/>
                <a:cs typeface="Arial"/>
              </a:rPr>
              <a:t>permuter </a:t>
            </a:r>
            <a:r>
              <a:rPr sz="1800" spc="-40" dirty="0">
                <a:latin typeface="Arial"/>
                <a:cs typeface="Arial"/>
              </a:rPr>
              <a:t>deux </a:t>
            </a:r>
            <a:r>
              <a:rPr sz="1800" spc="-55" dirty="0">
                <a:latin typeface="Arial"/>
                <a:cs typeface="Arial"/>
              </a:rPr>
              <a:t>blocs, </a:t>
            </a:r>
            <a:r>
              <a:rPr sz="1800" spc="-114" dirty="0">
                <a:latin typeface="Arial"/>
                <a:cs typeface="Arial"/>
              </a:rPr>
              <a:t>sans </a:t>
            </a:r>
            <a:r>
              <a:rPr sz="1800" spc="-55" dirty="0">
                <a:latin typeface="Arial"/>
                <a:cs typeface="Arial"/>
              </a:rPr>
              <a:t>que </a:t>
            </a:r>
            <a:r>
              <a:rPr sz="1800" spc="-35" dirty="0">
                <a:latin typeface="Arial"/>
                <a:cs typeface="Arial"/>
              </a:rPr>
              <a:t>le </a:t>
            </a:r>
            <a:r>
              <a:rPr sz="1800" spc="-30" dirty="0">
                <a:latin typeface="Arial"/>
                <a:cs typeface="Arial"/>
              </a:rPr>
              <a:t>destinataire </a:t>
            </a:r>
            <a:r>
              <a:rPr sz="1800" spc="-50" dirty="0">
                <a:latin typeface="Arial"/>
                <a:cs typeface="Arial"/>
              </a:rPr>
              <a:t>s'en </a:t>
            </a:r>
            <a:r>
              <a:rPr sz="1800" spc="-45" dirty="0">
                <a:latin typeface="Arial"/>
                <a:cs typeface="Arial"/>
              </a:rPr>
              <a:t>aperçoive. </a:t>
            </a:r>
            <a:r>
              <a:rPr sz="1800" spc="-55" dirty="0">
                <a:latin typeface="Arial"/>
                <a:cs typeface="Arial"/>
              </a:rPr>
              <a:t>Imaginons que </a:t>
            </a:r>
            <a:r>
              <a:rPr sz="1800" spc="-40" dirty="0">
                <a:latin typeface="Arial"/>
                <a:cs typeface="Arial"/>
              </a:rPr>
              <a:t>le  </a:t>
            </a:r>
            <a:r>
              <a:rPr sz="1800" spc="-90" dirty="0">
                <a:latin typeface="Arial"/>
                <a:cs typeface="Arial"/>
              </a:rPr>
              <a:t>message </a:t>
            </a:r>
            <a:r>
              <a:rPr sz="1800" dirty="0">
                <a:latin typeface="Arial"/>
                <a:cs typeface="Arial"/>
              </a:rPr>
              <a:t>chiffré </a:t>
            </a:r>
            <a:r>
              <a:rPr sz="1800" spc="-15" dirty="0">
                <a:latin typeface="Arial"/>
                <a:cs typeface="Arial"/>
              </a:rPr>
              <a:t>soit </a:t>
            </a:r>
            <a:r>
              <a:rPr sz="1800" spc="-45" dirty="0">
                <a:latin typeface="Arial"/>
                <a:cs typeface="Arial"/>
              </a:rPr>
              <a:t>le </a:t>
            </a:r>
            <a:r>
              <a:rPr sz="1800" spc="10" dirty="0">
                <a:latin typeface="Arial"/>
                <a:cs typeface="Arial"/>
              </a:rPr>
              <a:t>montant </a:t>
            </a:r>
            <a:r>
              <a:rPr sz="1800" spc="-15" dirty="0">
                <a:latin typeface="Arial"/>
                <a:cs typeface="Arial"/>
              </a:rPr>
              <a:t>d'une </a:t>
            </a:r>
            <a:r>
              <a:rPr sz="1800" spc="-20" dirty="0">
                <a:latin typeface="Arial"/>
                <a:cs typeface="Arial"/>
              </a:rPr>
              <a:t>transaction </a:t>
            </a:r>
            <a:r>
              <a:rPr sz="1800" spc="-25" dirty="0">
                <a:latin typeface="Arial"/>
                <a:cs typeface="Arial"/>
              </a:rPr>
              <a:t>électronique, </a:t>
            </a:r>
            <a:r>
              <a:rPr sz="1800" spc="30" dirty="0">
                <a:latin typeface="Arial"/>
                <a:cs typeface="Arial"/>
              </a:rPr>
              <a:t>et </a:t>
            </a:r>
            <a:r>
              <a:rPr sz="1800" spc="-65" dirty="0">
                <a:latin typeface="Arial"/>
                <a:cs typeface="Arial"/>
              </a:rPr>
              <a:t>que  </a:t>
            </a:r>
            <a:r>
              <a:rPr sz="1800" spc="10" dirty="0">
                <a:latin typeface="Arial"/>
                <a:cs typeface="Arial"/>
              </a:rPr>
              <a:t>l'attaquant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arrive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à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permuter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deux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chiffres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5459" y="6050861"/>
            <a:ext cx="69278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20" dirty="0">
                <a:latin typeface="Arial"/>
                <a:cs typeface="Arial"/>
              </a:rPr>
              <a:t>Pour </a:t>
            </a:r>
            <a:r>
              <a:rPr sz="1900" b="1" spc="-200" dirty="0">
                <a:latin typeface="Arial"/>
                <a:cs typeface="Arial"/>
              </a:rPr>
              <a:t>ces </a:t>
            </a:r>
            <a:r>
              <a:rPr sz="1900" b="1" spc="-130" dirty="0">
                <a:latin typeface="Arial"/>
                <a:cs typeface="Arial"/>
              </a:rPr>
              <a:t>raisons, </a:t>
            </a:r>
            <a:r>
              <a:rPr sz="1900" b="1" spc="-70" dirty="0">
                <a:latin typeface="Arial"/>
                <a:cs typeface="Arial"/>
              </a:rPr>
              <a:t>l'utilisation </a:t>
            </a:r>
            <a:r>
              <a:rPr sz="1900" b="1" spc="-130" dirty="0">
                <a:latin typeface="Arial"/>
                <a:cs typeface="Arial"/>
              </a:rPr>
              <a:t>du </a:t>
            </a:r>
            <a:r>
              <a:rPr sz="1900" b="1" spc="-120" dirty="0">
                <a:latin typeface="Arial"/>
                <a:cs typeface="Arial"/>
              </a:rPr>
              <a:t>mode </a:t>
            </a:r>
            <a:r>
              <a:rPr sz="1900" b="1" spc="-295" dirty="0">
                <a:latin typeface="Arial"/>
                <a:cs typeface="Arial"/>
              </a:rPr>
              <a:t>ECB </a:t>
            </a:r>
            <a:r>
              <a:rPr sz="1900" b="1" spc="-80" dirty="0">
                <a:latin typeface="Arial"/>
                <a:cs typeface="Arial"/>
              </a:rPr>
              <a:t>n'est </a:t>
            </a:r>
            <a:r>
              <a:rPr sz="1900" b="1" spc="-175" dirty="0">
                <a:latin typeface="Arial"/>
                <a:cs typeface="Arial"/>
              </a:rPr>
              <a:t>pas</a:t>
            </a:r>
            <a:r>
              <a:rPr sz="1900" b="1" spc="40" dirty="0">
                <a:latin typeface="Arial"/>
                <a:cs typeface="Arial"/>
              </a:rPr>
              <a:t> </a:t>
            </a:r>
            <a:r>
              <a:rPr sz="1900" b="1" spc="-114" dirty="0">
                <a:latin typeface="Arial"/>
                <a:cs typeface="Arial"/>
              </a:rPr>
              <a:t>recommandée.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873" y="6607480"/>
            <a:ext cx="182943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300" spc="-135" dirty="0">
                <a:latin typeface="Arial"/>
                <a:cs typeface="Arial"/>
              </a:rPr>
              <a:t>S</a:t>
            </a:r>
            <a:r>
              <a:rPr sz="1050" spc="-135" dirty="0">
                <a:latin typeface="Arial"/>
                <a:cs typeface="Arial"/>
              </a:rPr>
              <a:t>ÉCURITÉ </a:t>
            </a:r>
            <a:r>
              <a:rPr sz="1300" spc="-80" dirty="0">
                <a:latin typeface="Arial"/>
                <a:cs typeface="Arial"/>
              </a:rPr>
              <a:t>I</a:t>
            </a:r>
            <a:r>
              <a:rPr sz="1050" spc="-80" dirty="0">
                <a:latin typeface="Arial"/>
                <a:cs typeface="Arial"/>
              </a:rPr>
              <a:t>NFORMATIQUE </a:t>
            </a:r>
            <a:r>
              <a:rPr sz="1300" spc="-110" dirty="0">
                <a:latin typeface="Arial"/>
                <a:cs typeface="Arial"/>
              </a:rPr>
              <a:t>-</a:t>
            </a:r>
            <a:r>
              <a:rPr sz="1300" spc="105" dirty="0">
                <a:latin typeface="Arial"/>
                <a:cs typeface="Arial"/>
              </a:rPr>
              <a:t> </a:t>
            </a:r>
            <a:r>
              <a:rPr sz="1300" spc="-35" dirty="0">
                <a:latin typeface="Arial"/>
                <a:cs typeface="Arial"/>
              </a:rPr>
              <a:t>II3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300"/>
              </a:lnSpc>
            </a:pPr>
            <a:r>
              <a:rPr lang="fr-FR" sz="1300" spc="-70">
                <a:solidFill>
                  <a:schemeClr val="tx1"/>
                </a:solidFill>
              </a:rPr>
              <a:t>M</a:t>
            </a:r>
            <a:r>
              <a:rPr lang="fr-FR" spc="-70">
                <a:solidFill>
                  <a:schemeClr val="tx1"/>
                </a:solidFill>
              </a:rPr>
              <a:t>AROUA</a:t>
            </a:r>
            <a:r>
              <a:rPr lang="fr-FR" spc="-140">
                <a:solidFill>
                  <a:schemeClr val="tx1"/>
                </a:solidFill>
              </a:rPr>
              <a:t> </a:t>
            </a:r>
            <a:r>
              <a:rPr lang="fr-FR" sz="1300" spc="-90">
                <a:solidFill>
                  <a:schemeClr val="tx1"/>
                </a:solidFill>
              </a:rPr>
              <a:t>BAKRI</a:t>
            </a:r>
            <a:endParaRPr sz="1300">
              <a:solidFill>
                <a:schemeClr val="tx1"/>
              </a:solidFill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3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300"/>
              </a:lnSpc>
            </a:pPr>
            <a:r>
              <a:rPr lang="fr-FR" spc="-200">
                <a:solidFill>
                  <a:schemeClr val="tx1"/>
                </a:solidFill>
              </a:rPr>
              <a:t>E</a:t>
            </a:r>
            <a:r>
              <a:rPr lang="fr-FR" spc="-70">
                <a:solidFill>
                  <a:schemeClr val="tx1"/>
                </a:solidFill>
              </a:rPr>
              <a:t>N</a:t>
            </a:r>
            <a:r>
              <a:rPr lang="fr-FR" spc="-110">
                <a:solidFill>
                  <a:schemeClr val="tx1"/>
                </a:solidFill>
              </a:rPr>
              <a:t>SI</a:t>
            </a:r>
            <a:endParaRPr spc="-110" dirty="0">
              <a:solidFill>
                <a:schemeClr val="tx1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57360" y="6602844"/>
            <a:ext cx="20764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sz="1400" spc="-140" dirty="0">
                <a:latin typeface="Arial"/>
                <a:cs typeface="Arial"/>
              </a:rPr>
              <a:t>2</a:t>
            </a:r>
            <a:r>
              <a:rPr sz="1400" spc="-450" dirty="0">
                <a:latin typeface="Arial"/>
                <a:cs typeface="Arial"/>
              </a:rPr>
              <a:t>6</a:t>
            </a:r>
            <a:r>
              <a:rPr sz="1300" spc="-27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xmlns="" id="{44278FBE-368A-47C7-B777-565929074517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147C309-21B8-463A-80E8-FCB867E9A9D8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368" y="1287780"/>
            <a:ext cx="5393690" cy="500380"/>
            <a:chOff x="277368" y="1287780"/>
            <a:chExt cx="5393690" cy="500380"/>
          </a:xfrm>
        </p:grpSpPr>
        <p:sp>
          <p:nvSpPr>
            <p:cNvPr id="3" name="object 3"/>
            <p:cNvSpPr/>
            <p:nvPr/>
          </p:nvSpPr>
          <p:spPr>
            <a:xfrm>
              <a:off x="277368" y="1456944"/>
              <a:ext cx="1542288" cy="3124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8779" y="1287780"/>
              <a:ext cx="839724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5603" y="1287780"/>
              <a:ext cx="944880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7584" y="1287780"/>
              <a:ext cx="1211580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4739" y="1287780"/>
              <a:ext cx="1197864" cy="499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24171" y="1287780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1915" y="1287780"/>
              <a:ext cx="516636" cy="4998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70120" y="1287780"/>
              <a:ext cx="551688" cy="4998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13376" y="1287780"/>
              <a:ext cx="489203" cy="4998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94147" y="1287780"/>
              <a:ext cx="568451" cy="4998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4168" y="1287780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7759" y="1162520"/>
            <a:ext cx="5208270" cy="101155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  <a:tabLst>
                <a:tab pos="4594860" algn="l"/>
              </a:tabLst>
            </a:pPr>
            <a:r>
              <a:rPr sz="2400" b="1" i="1" spc="-385" dirty="0">
                <a:latin typeface="Arial"/>
                <a:cs typeface="Arial"/>
              </a:rPr>
              <a:t>C</a:t>
            </a:r>
            <a:r>
              <a:rPr sz="2400" b="1" i="1" spc="-320" dirty="0">
                <a:latin typeface="Arial"/>
                <a:cs typeface="Arial"/>
              </a:rPr>
              <a:t>h</a:t>
            </a:r>
            <a:r>
              <a:rPr sz="2400" b="1" i="1" spc="-95" dirty="0">
                <a:latin typeface="Arial"/>
                <a:cs typeface="Arial"/>
              </a:rPr>
              <a:t>i</a:t>
            </a:r>
            <a:r>
              <a:rPr sz="2400" b="1" i="1" spc="15" dirty="0">
                <a:latin typeface="Arial"/>
                <a:cs typeface="Arial"/>
              </a:rPr>
              <a:t>f</a:t>
            </a:r>
            <a:r>
              <a:rPr sz="2400" b="1" i="1" spc="10" dirty="0">
                <a:latin typeface="Arial"/>
                <a:cs typeface="Arial"/>
              </a:rPr>
              <a:t>f</a:t>
            </a:r>
            <a:r>
              <a:rPr sz="2400" b="1" i="1" spc="-50" dirty="0">
                <a:latin typeface="Arial"/>
                <a:cs typeface="Arial"/>
              </a:rPr>
              <a:t>r</a:t>
            </a:r>
            <a:r>
              <a:rPr sz="2400" b="1" i="1" spc="-185" dirty="0">
                <a:latin typeface="Arial"/>
                <a:cs typeface="Arial"/>
              </a:rPr>
              <a:t>em</a:t>
            </a:r>
            <a:r>
              <a:rPr sz="2400" b="1" i="1" spc="-180" dirty="0">
                <a:latin typeface="Arial"/>
                <a:cs typeface="Arial"/>
              </a:rPr>
              <a:t>e</a:t>
            </a:r>
            <a:r>
              <a:rPr sz="2400" b="1" i="1" spc="-195" dirty="0">
                <a:latin typeface="Arial"/>
                <a:cs typeface="Arial"/>
              </a:rPr>
              <a:t>n</a:t>
            </a:r>
            <a:r>
              <a:rPr sz="2400" b="1" i="1" spc="75" dirty="0">
                <a:latin typeface="Arial"/>
                <a:cs typeface="Arial"/>
              </a:rPr>
              <a:t>t</a:t>
            </a:r>
            <a:r>
              <a:rPr sz="2400" b="1" i="1" spc="-220" dirty="0">
                <a:latin typeface="Arial"/>
                <a:cs typeface="Arial"/>
              </a:rPr>
              <a:t> </a:t>
            </a:r>
            <a:r>
              <a:rPr sz="2400" b="1" i="1" spc="-175" dirty="0">
                <a:latin typeface="Arial"/>
                <a:cs typeface="Arial"/>
              </a:rPr>
              <a:t>p</a:t>
            </a:r>
            <a:r>
              <a:rPr sz="2400" b="1" i="1" spc="-130" dirty="0">
                <a:latin typeface="Arial"/>
                <a:cs typeface="Arial"/>
              </a:rPr>
              <a:t>a</a:t>
            </a:r>
            <a:r>
              <a:rPr sz="2400" b="1" i="1" spc="-50" dirty="0">
                <a:latin typeface="Arial"/>
                <a:cs typeface="Arial"/>
              </a:rPr>
              <a:t>r</a:t>
            </a:r>
            <a:r>
              <a:rPr sz="2400" b="1" i="1" spc="-150" dirty="0">
                <a:latin typeface="Arial"/>
                <a:cs typeface="Arial"/>
              </a:rPr>
              <a:t> </a:t>
            </a:r>
            <a:r>
              <a:rPr sz="2400" b="1" i="1" spc="-110" dirty="0">
                <a:latin typeface="Arial"/>
                <a:cs typeface="Arial"/>
              </a:rPr>
              <a:t>bl</a:t>
            </a:r>
            <a:r>
              <a:rPr sz="2400" b="1" i="1" spc="-254" dirty="0">
                <a:latin typeface="Arial"/>
                <a:cs typeface="Arial"/>
              </a:rPr>
              <a:t>oc</a:t>
            </a:r>
            <a:r>
              <a:rPr sz="2400" b="1" i="1" spc="-135" dirty="0">
                <a:latin typeface="Arial"/>
                <a:cs typeface="Arial"/>
              </a:rPr>
              <a:t> </a:t>
            </a:r>
            <a:r>
              <a:rPr sz="2400" b="1" i="1" spc="-100" dirty="0">
                <a:latin typeface="Arial"/>
                <a:cs typeface="Arial"/>
              </a:rPr>
              <a:t>(</a:t>
            </a:r>
            <a:r>
              <a:rPr sz="2400" b="1" i="1" spc="-225" dirty="0">
                <a:latin typeface="Arial"/>
                <a:cs typeface="Arial"/>
              </a:rPr>
              <a:t>B</a:t>
            </a:r>
            <a:r>
              <a:rPr sz="2400" b="1" i="1" spc="-80" dirty="0">
                <a:latin typeface="Arial"/>
                <a:cs typeface="Arial"/>
              </a:rPr>
              <a:t>l</a:t>
            </a:r>
            <a:r>
              <a:rPr sz="2400" b="1" i="1" spc="-175" dirty="0">
                <a:latin typeface="Arial"/>
                <a:cs typeface="Arial"/>
              </a:rPr>
              <a:t>o</a:t>
            </a:r>
            <a:r>
              <a:rPr sz="2400" b="1" i="1" spc="-229" dirty="0">
                <a:latin typeface="Arial"/>
                <a:cs typeface="Arial"/>
              </a:rPr>
              <a:t>c</a:t>
            </a:r>
            <a:r>
              <a:rPr sz="2400" b="1" i="1" spc="-235" dirty="0">
                <a:latin typeface="Arial"/>
                <a:cs typeface="Arial"/>
              </a:rPr>
              <a:t>k</a:t>
            </a:r>
            <a:r>
              <a:rPr sz="2400" b="1" i="1" spc="-165" dirty="0">
                <a:latin typeface="Arial"/>
                <a:cs typeface="Arial"/>
              </a:rPr>
              <a:t> </a:t>
            </a:r>
            <a:r>
              <a:rPr sz="2400" b="1" i="1" spc="-315" dirty="0">
                <a:latin typeface="Arial"/>
                <a:cs typeface="Arial"/>
              </a:rPr>
              <a:t>c</a:t>
            </a:r>
            <a:r>
              <a:rPr sz="2400" b="1" i="1" spc="-95" dirty="0">
                <a:latin typeface="Arial"/>
                <a:cs typeface="Arial"/>
              </a:rPr>
              <a:t>i</a:t>
            </a:r>
            <a:r>
              <a:rPr sz="2400" b="1" i="1" spc="-175" dirty="0">
                <a:latin typeface="Arial"/>
                <a:cs typeface="Arial"/>
              </a:rPr>
              <a:t>p</a:t>
            </a:r>
            <a:r>
              <a:rPr sz="2400" b="1" i="1" spc="-190" dirty="0">
                <a:latin typeface="Arial"/>
                <a:cs typeface="Arial"/>
              </a:rPr>
              <a:t>h</a:t>
            </a:r>
            <a:r>
              <a:rPr sz="2400" b="1" i="1" spc="-180" dirty="0">
                <a:latin typeface="Arial"/>
                <a:cs typeface="Arial"/>
              </a:rPr>
              <a:t>e</a:t>
            </a:r>
            <a:r>
              <a:rPr sz="2400" b="1" i="1" spc="-50" dirty="0">
                <a:latin typeface="Arial"/>
                <a:cs typeface="Arial"/>
              </a:rPr>
              <a:t>r</a:t>
            </a:r>
            <a:r>
              <a:rPr sz="2400" b="1" i="1" spc="45" dirty="0">
                <a:latin typeface="Arial"/>
                <a:cs typeface="Arial"/>
              </a:rPr>
              <a:t>)</a:t>
            </a:r>
            <a:r>
              <a:rPr sz="2400" b="1" i="1" dirty="0">
                <a:latin typeface="Arial"/>
                <a:cs typeface="Arial"/>
              </a:rPr>
              <a:t>	</a:t>
            </a:r>
            <a:r>
              <a:rPr sz="2400" b="1" i="1" spc="45" dirty="0">
                <a:latin typeface="Arial"/>
                <a:cs typeface="Arial"/>
              </a:rPr>
              <a:t>(</a:t>
            </a:r>
            <a:r>
              <a:rPr sz="2400" b="1" i="1" spc="-125" dirty="0">
                <a:latin typeface="Arial"/>
                <a:cs typeface="Arial"/>
              </a:rPr>
              <a:t>5/</a:t>
            </a:r>
            <a:r>
              <a:rPr sz="2400" b="1" i="1" spc="-15" dirty="0">
                <a:latin typeface="Arial"/>
                <a:cs typeface="Arial"/>
              </a:rPr>
              <a:t>9)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114" dirty="0">
                <a:latin typeface="Arial"/>
                <a:cs typeface="Arial"/>
              </a:rPr>
              <a:t>Electronic </a:t>
            </a:r>
            <a:r>
              <a:rPr sz="2000" b="1" spc="-155" dirty="0">
                <a:latin typeface="Arial"/>
                <a:cs typeface="Arial"/>
              </a:rPr>
              <a:t>CodeBook</a:t>
            </a:r>
            <a:r>
              <a:rPr sz="2000" b="1" spc="-270" dirty="0">
                <a:latin typeface="Arial"/>
                <a:cs typeface="Arial"/>
              </a:rPr>
              <a:t> </a:t>
            </a:r>
            <a:r>
              <a:rPr sz="2000" b="1" spc="-160" dirty="0">
                <a:latin typeface="Arial"/>
                <a:cs typeface="Arial"/>
              </a:rPr>
              <a:t>(ECB)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1144" y="2276855"/>
            <a:ext cx="7601699" cy="41757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xmlns="" id="{16D75318-407C-4224-A535-83391E55C8AF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8B73310-DF19-455C-B530-FBAE85D55646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368" y="1216152"/>
            <a:ext cx="5410200" cy="500380"/>
            <a:chOff x="277368" y="1216152"/>
            <a:chExt cx="5410200" cy="500380"/>
          </a:xfrm>
        </p:grpSpPr>
        <p:sp>
          <p:nvSpPr>
            <p:cNvPr id="3" name="object 3"/>
            <p:cNvSpPr/>
            <p:nvPr/>
          </p:nvSpPr>
          <p:spPr>
            <a:xfrm>
              <a:off x="277368" y="1385316"/>
              <a:ext cx="1542288" cy="312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8779" y="1216152"/>
              <a:ext cx="839724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5603" y="1216152"/>
              <a:ext cx="944880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7584" y="1216152"/>
              <a:ext cx="1211580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4739" y="1216152"/>
              <a:ext cx="1197864" cy="499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24171" y="1216152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1915" y="1216152"/>
              <a:ext cx="516636" cy="4998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70120" y="1216152"/>
              <a:ext cx="568451" cy="4998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30139" y="1216152"/>
              <a:ext cx="489203" cy="4998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10912" y="1216152"/>
              <a:ext cx="568451" cy="4998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70932" y="1216152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7759" y="1090637"/>
            <a:ext cx="8636635" cy="271462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  <a:tabLst>
                <a:tab pos="4594860" algn="l"/>
              </a:tabLst>
            </a:pPr>
            <a:r>
              <a:rPr sz="2400" b="1" i="1" spc="-140" dirty="0">
                <a:latin typeface="Arial"/>
                <a:cs typeface="Arial"/>
              </a:rPr>
              <a:t>Chiffrement </a:t>
            </a:r>
            <a:r>
              <a:rPr sz="2400" b="1" i="1" spc="-120" dirty="0">
                <a:latin typeface="Arial"/>
                <a:cs typeface="Arial"/>
              </a:rPr>
              <a:t>par </a:t>
            </a:r>
            <a:r>
              <a:rPr sz="2400" b="1" i="1" spc="-185" dirty="0">
                <a:latin typeface="Arial"/>
                <a:cs typeface="Arial"/>
              </a:rPr>
              <a:t>bloc</a:t>
            </a:r>
            <a:r>
              <a:rPr sz="2400" b="1" i="1" spc="-190" dirty="0">
                <a:latin typeface="Arial"/>
                <a:cs typeface="Arial"/>
              </a:rPr>
              <a:t> </a:t>
            </a:r>
            <a:r>
              <a:rPr sz="2400" b="1" i="1" spc="-175" dirty="0">
                <a:latin typeface="Arial"/>
                <a:cs typeface="Arial"/>
              </a:rPr>
              <a:t>(Block</a:t>
            </a:r>
            <a:r>
              <a:rPr sz="2400" b="1" i="1" spc="-145" dirty="0">
                <a:latin typeface="Arial"/>
                <a:cs typeface="Arial"/>
              </a:rPr>
              <a:t> </a:t>
            </a:r>
            <a:r>
              <a:rPr sz="2400" b="1" i="1" spc="-140" dirty="0">
                <a:latin typeface="Arial"/>
                <a:cs typeface="Arial"/>
              </a:rPr>
              <a:t>cipher)	</a:t>
            </a:r>
            <a:r>
              <a:rPr sz="2400" b="1" i="1" spc="-20" dirty="0">
                <a:latin typeface="Arial"/>
                <a:cs typeface="Arial"/>
              </a:rPr>
              <a:t>(6/9)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120" dirty="0">
                <a:latin typeface="Arial"/>
                <a:cs typeface="Arial"/>
              </a:rPr>
              <a:t>Cipher </a:t>
            </a:r>
            <a:r>
              <a:rPr sz="2000" b="1" spc="-145" dirty="0">
                <a:latin typeface="Arial"/>
                <a:cs typeface="Arial"/>
              </a:rPr>
              <a:t>Block </a:t>
            </a:r>
            <a:r>
              <a:rPr sz="2000" b="1" spc="-135" dirty="0">
                <a:latin typeface="Arial"/>
                <a:cs typeface="Arial"/>
              </a:rPr>
              <a:t>Chaining</a:t>
            </a:r>
            <a:r>
              <a:rPr sz="2000" b="1" spc="-250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(CBC)</a:t>
            </a:r>
            <a:endParaRPr sz="2000">
              <a:latin typeface="Arial"/>
              <a:cs typeface="Arial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605"/>
              </a:spcBef>
              <a:buFont typeface="Wingdings"/>
              <a:buChar char=""/>
              <a:tabLst>
                <a:tab pos="355600" algn="l"/>
              </a:tabLst>
            </a:pPr>
            <a:r>
              <a:rPr sz="1800" spc="-114" dirty="0">
                <a:latin typeface="Arial"/>
                <a:cs typeface="Arial"/>
              </a:rPr>
              <a:t>Dans </a:t>
            </a:r>
            <a:r>
              <a:rPr sz="1800" spc="-35" dirty="0">
                <a:latin typeface="Arial"/>
                <a:cs typeface="Arial"/>
              </a:rPr>
              <a:t>le mode </a:t>
            </a:r>
            <a:r>
              <a:rPr sz="1800" spc="-70" dirty="0">
                <a:latin typeface="Arial"/>
                <a:cs typeface="Arial"/>
              </a:rPr>
              <a:t>Cipher </a:t>
            </a:r>
            <a:r>
              <a:rPr sz="1800" spc="-55" dirty="0">
                <a:latin typeface="Arial"/>
                <a:cs typeface="Arial"/>
              </a:rPr>
              <a:t>Block </a:t>
            </a:r>
            <a:r>
              <a:rPr sz="1800" spc="-80" dirty="0">
                <a:latin typeface="Arial"/>
                <a:cs typeface="Arial"/>
              </a:rPr>
              <a:t>Chaining </a:t>
            </a:r>
            <a:r>
              <a:rPr sz="1800" spc="-135" dirty="0">
                <a:latin typeface="Arial"/>
                <a:cs typeface="Arial"/>
              </a:rPr>
              <a:t>(CBC), </a:t>
            </a:r>
            <a:r>
              <a:rPr sz="1800" spc="-15" dirty="0">
                <a:latin typeface="Arial"/>
                <a:cs typeface="Arial"/>
              </a:rPr>
              <a:t>on </a:t>
            </a:r>
            <a:r>
              <a:rPr sz="1800" spc="-40" dirty="0">
                <a:latin typeface="Arial"/>
                <a:cs typeface="Arial"/>
              </a:rPr>
              <a:t>applique </a:t>
            </a:r>
            <a:r>
              <a:rPr sz="1800" spc="-60" dirty="0">
                <a:latin typeface="Arial"/>
                <a:cs typeface="Arial"/>
              </a:rPr>
              <a:t>sur </a:t>
            </a:r>
            <a:r>
              <a:rPr sz="1800" spc="-65" dirty="0">
                <a:latin typeface="Arial"/>
                <a:cs typeface="Arial"/>
              </a:rPr>
              <a:t>chaque </a:t>
            </a:r>
            <a:r>
              <a:rPr sz="1800" spc="-35" dirty="0">
                <a:latin typeface="Arial"/>
                <a:cs typeface="Arial"/>
              </a:rPr>
              <a:t>bloc un </a:t>
            </a:r>
            <a:r>
              <a:rPr sz="1800" spc="-185" dirty="0">
                <a:latin typeface="Arial"/>
                <a:cs typeface="Arial"/>
              </a:rPr>
              <a:t>« </a:t>
            </a:r>
            <a:r>
              <a:rPr sz="1800" spc="-114" dirty="0">
                <a:latin typeface="Arial"/>
                <a:cs typeface="Arial"/>
              </a:rPr>
              <a:t>OU  </a:t>
            </a:r>
            <a:r>
              <a:rPr sz="1800" spc="-35" dirty="0">
                <a:latin typeface="Arial"/>
                <a:cs typeface="Arial"/>
              </a:rPr>
              <a:t>exclusif </a:t>
            </a:r>
            <a:r>
              <a:rPr sz="1800" spc="-185" dirty="0">
                <a:latin typeface="Arial"/>
                <a:cs typeface="Arial"/>
              </a:rPr>
              <a:t>» </a:t>
            </a:r>
            <a:r>
              <a:rPr sz="1800" spc="-85" dirty="0">
                <a:latin typeface="Arial"/>
                <a:cs typeface="Arial"/>
              </a:rPr>
              <a:t>avec </a:t>
            </a:r>
            <a:r>
              <a:rPr sz="1800" spc="-45" dirty="0">
                <a:latin typeface="Arial"/>
                <a:cs typeface="Arial"/>
              </a:rPr>
              <a:t>le </a:t>
            </a:r>
            <a:r>
              <a:rPr sz="1800" spc="5" dirty="0">
                <a:latin typeface="Arial"/>
                <a:cs typeface="Arial"/>
              </a:rPr>
              <a:t>chiffrement </a:t>
            </a:r>
            <a:r>
              <a:rPr sz="1800" spc="-30" dirty="0">
                <a:latin typeface="Arial"/>
                <a:cs typeface="Arial"/>
              </a:rPr>
              <a:t>du </a:t>
            </a:r>
            <a:r>
              <a:rPr sz="1800" spc="-25" dirty="0">
                <a:latin typeface="Arial"/>
                <a:cs typeface="Arial"/>
              </a:rPr>
              <a:t>bloc </a:t>
            </a:r>
            <a:r>
              <a:rPr sz="1800" spc="-30" dirty="0">
                <a:latin typeface="Arial"/>
                <a:cs typeface="Arial"/>
              </a:rPr>
              <a:t>précédent </a:t>
            </a:r>
            <a:r>
              <a:rPr sz="1800" spc="-35" dirty="0">
                <a:latin typeface="Arial"/>
                <a:cs typeface="Arial"/>
              </a:rPr>
              <a:t>avant </a:t>
            </a:r>
            <a:r>
              <a:rPr sz="1800" spc="-5" dirty="0">
                <a:latin typeface="Arial"/>
                <a:cs typeface="Arial"/>
              </a:rPr>
              <a:t>qu’il </a:t>
            </a:r>
            <a:r>
              <a:rPr sz="1800" spc="-10" dirty="0">
                <a:latin typeface="Arial"/>
                <a:cs typeface="Arial"/>
              </a:rPr>
              <a:t>soit </a:t>
            </a:r>
            <a:r>
              <a:rPr sz="1800" spc="-55" dirty="0">
                <a:latin typeface="Arial"/>
                <a:cs typeface="Arial"/>
              </a:rPr>
              <a:t>lui-même </a:t>
            </a:r>
            <a:r>
              <a:rPr sz="1800" spc="-5" dirty="0">
                <a:latin typeface="Arial"/>
                <a:cs typeface="Arial"/>
              </a:rPr>
              <a:t>chiffré. </a:t>
            </a:r>
            <a:r>
              <a:rPr sz="1800" spc="-120" dirty="0">
                <a:latin typeface="Arial"/>
                <a:cs typeface="Arial"/>
              </a:rPr>
              <a:t>Le  </a:t>
            </a:r>
            <a:r>
              <a:rPr sz="1800" spc="30" dirty="0">
                <a:latin typeface="Arial"/>
                <a:cs typeface="Arial"/>
              </a:rPr>
              <a:t>but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rendre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chaque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message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unique.</a:t>
            </a:r>
            <a:endParaRPr sz="18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010"/>
              </a:spcBef>
              <a:buFont typeface="Wingdings"/>
              <a:buChar char=""/>
              <a:tabLst>
                <a:tab pos="355600" algn="l"/>
              </a:tabLst>
            </a:pPr>
            <a:r>
              <a:rPr sz="1800" spc="-15" dirty="0">
                <a:latin typeface="Arial"/>
                <a:cs typeface="Arial"/>
              </a:rPr>
              <a:t>Utilisation d’un </a:t>
            </a:r>
            <a:r>
              <a:rPr sz="1800" spc="-25" dirty="0">
                <a:latin typeface="Arial"/>
                <a:cs typeface="Arial"/>
              </a:rPr>
              <a:t>vecteur </a:t>
            </a:r>
            <a:r>
              <a:rPr sz="1800" spc="-15" dirty="0">
                <a:latin typeface="Arial"/>
                <a:cs typeface="Arial"/>
              </a:rPr>
              <a:t>d'initialisation (Initialization </a:t>
            </a:r>
            <a:r>
              <a:rPr sz="1800" spc="-55" dirty="0">
                <a:latin typeface="Arial"/>
                <a:cs typeface="Arial"/>
              </a:rPr>
              <a:t>Vector, </a:t>
            </a:r>
            <a:r>
              <a:rPr sz="1800" spc="-70" dirty="0">
                <a:latin typeface="Arial"/>
                <a:cs typeface="Arial"/>
              </a:rPr>
              <a:t>IV) </a:t>
            </a:r>
            <a:r>
              <a:rPr sz="1800" spc="-30" dirty="0">
                <a:latin typeface="Arial"/>
                <a:cs typeface="Arial"/>
              </a:rPr>
              <a:t>qui </a:t>
            </a:r>
            <a:r>
              <a:rPr sz="1800" spc="-65" dirty="0">
                <a:latin typeface="Arial"/>
                <a:cs typeface="Arial"/>
              </a:rPr>
              <a:t>change </a:t>
            </a:r>
            <a:r>
              <a:rPr sz="1800" spc="-120" dirty="0">
                <a:latin typeface="Arial"/>
                <a:cs typeface="Arial"/>
              </a:rPr>
              <a:t>à </a:t>
            </a:r>
            <a:r>
              <a:rPr sz="1800" spc="-65" dirty="0">
                <a:latin typeface="Arial"/>
                <a:cs typeface="Arial"/>
              </a:rPr>
              <a:t>chaque  </a:t>
            </a:r>
            <a:r>
              <a:rPr sz="1800" spc="-80" dirty="0">
                <a:latin typeface="Arial"/>
                <a:cs typeface="Arial"/>
              </a:rPr>
              <a:t>session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qui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doit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être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transmis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au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destinataire.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1123" y="3860291"/>
            <a:ext cx="8209775" cy="25923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873" y="6607480"/>
            <a:ext cx="182943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300" spc="-135" dirty="0">
                <a:latin typeface="Arial"/>
                <a:cs typeface="Arial"/>
              </a:rPr>
              <a:t>S</a:t>
            </a:r>
            <a:r>
              <a:rPr sz="1050" spc="-135" dirty="0">
                <a:latin typeface="Arial"/>
                <a:cs typeface="Arial"/>
              </a:rPr>
              <a:t>ÉCURITÉ </a:t>
            </a:r>
            <a:r>
              <a:rPr sz="1300" spc="-80" dirty="0">
                <a:latin typeface="Arial"/>
                <a:cs typeface="Arial"/>
              </a:rPr>
              <a:t>I</a:t>
            </a:r>
            <a:r>
              <a:rPr sz="1050" spc="-80" dirty="0">
                <a:latin typeface="Arial"/>
                <a:cs typeface="Arial"/>
              </a:rPr>
              <a:t>NFORMATIQUE </a:t>
            </a:r>
            <a:r>
              <a:rPr sz="1300" spc="-110" dirty="0">
                <a:latin typeface="Arial"/>
                <a:cs typeface="Arial"/>
              </a:rPr>
              <a:t>-</a:t>
            </a:r>
            <a:r>
              <a:rPr sz="1300" spc="105" dirty="0">
                <a:latin typeface="Arial"/>
                <a:cs typeface="Arial"/>
              </a:rPr>
              <a:t> </a:t>
            </a:r>
            <a:r>
              <a:rPr sz="1300" spc="-35" dirty="0">
                <a:latin typeface="Arial"/>
                <a:cs typeface="Arial"/>
              </a:rPr>
              <a:t>II3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5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300"/>
              </a:lnSpc>
            </a:pPr>
            <a:r>
              <a:rPr lang="fr-FR" sz="1300" spc="-70">
                <a:solidFill>
                  <a:schemeClr val="tx1"/>
                </a:solidFill>
              </a:rPr>
              <a:t>M</a:t>
            </a:r>
            <a:r>
              <a:rPr lang="fr-FR" spc="-70">
                <a:solidFill>
                  <a:schemeClr val="tx1"/>
                </a:solidFill>
              </a:rPr>
              <a:t>AROUA</a:t>
            </a:r>
            <a:r>
              <a:rPr lang="fr-FR" spc="-140">
                <a:solidFill>
                  <a:schemeClr val="tx1"/>
                </a:solidFill>
              </a:rPr>
              <a:t> </a:t>
            </a:r>
            <a:r>
              <a:rPr lang="fr-FR" sz="1300" spc="-90">
                <a:solidFill>
                  <a:schemeClr val="tx1"/>
                </a:solidFill>
              </a:rPr>
              <a:t>BAKRI</a:t>
            </a:r>
            <a:endParaRPr sz="1300">
              <a:solidFill>
                <a:schemeClr val="tx1"/>
              </a:solidFill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3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300"/>
              </a:lnSpc>
            </a:pPr>
            <a:r>
              <a:rPr lang="fr-FR" spc="-200">
                <a:solidFill>
                  <a:schemeClr val="tx1"/>
                </a:solidFill>
              </a:rPr>
              <a:t>E</a:t>
            </a:r>
            <a:r>
              <a:rPr lang="fr-FR" spc="-70">
                <a:solidFill>
                  <a:schemeClr val="tx1"/>
                </a:solidFill>
              </a:rPr>
              <a:t>N</a:t>
            </a:r>
            <a:r>
              <a:rPr lang="fr-FR" spc="-110">
                <a:solidFill>
                  <a:schemeClr val="tx1"/>
                </a:solidFill>
              </a:rPr>
              <a:t>SI</a:t>
            </a:r>
            <a:endParaRPr spc="-110" dirty="0">
              <a:solidFill>
                <a:schemeClr val="tx1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58377" y="6602844"/>
            <a:ext cx="2063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95"/>
              </a:lnSpc>
            </a:pPr>
            <a:r>
              <a:rPr sz="1400" spc="-140" dirty="0">
                <a:latin typeface="Arial"/>
                <a:cs typeface="Arial"/>
              </a:rPr>
              <a:t>2</a:t>
            </a:r>
            <a:r>
              <a:rPr sz="1400" spc="-459" dirty="0">
                <a:latin typeface="Arial"/>
                <a:cs typeface="Arial"/>
              </a:rPr>
              <a:t>8</a:t>
            </a:r>
            <a:r>
              <a:rPr sz="1300" spc="-27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xmlns="" id="{6C3330A6-80AF-488F-9686-541F54BAF89B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F3C1647-10D3-4B60-B89B-A567A2A1DD48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368" y="1216152"/>
            <a:ext cx="5392420" cy="500380"/>
            <a:chOff x="277368" y="1216152"/>
            <a:chExt cx="5392420" cy="500380"/>
          </a:xfrm>
        </p:grpSpPr>
        <p:sp>
          <p:nvSpPr>
            <p:cNvPr id="3" name="object 3"/>
            <p:cNvSpPr/>
            <p:nvPr/>
          </p:nvSpPr>
          <p:spPr>
            <a:xfrm>
              <a:off x="277368" y="1385316"/>
              <a:ext cx="1542288" cy="312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8779" y="1216152"/>
              <a:ext cx="839724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5603" y="1216152"/>
              <a:ext cx="944880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7584" y="1216152"/>
              <a:ext cx="1211580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4739" y="1216152"/>
              <a:ext cx="1197864" cy="499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24171" y="1216152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1915" y="1216152"/>
              <a:ext cx="516636" cy="4998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70120" y="1216152"/>
              <a:ext cx="550163" cy="4998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11852" y="1216152"/>
              <a:ext cx="489203" cy="4998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92623" y="1216152"/>
              <a:ext cx="568451" cy="4998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2644" y="1216152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7759" y="1090637"/>
            <a:ext cx="5206365" cy="101155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  <a:tabLst>
                <a:tab pos="4594860" algn="l"/>
              </a:tabLst>
            </a:pPr>
            <a:r>
              <a:rPr sz="2400" b="1" i="1" spc="-515" dirty="0">
                <a:latin typeface="Arial"/>
                <a:cs typeface="Arial"/>
              </a:rPr>
              <a:t>C</a:t>
            </a:r>
            <a:r>
              <a:rPr sz="2400" b="1" i="1" spc="-185" dirty="0">
                <a:latin typeface="Arial"/>
                <a:cs typeface="Arial"/>
              </a:rPr>
              <a:t>h</a:t>
            </a:r>
            <a:r>
              <a:rPr sz="2400" b="1" i="1" spc="-30" dirty="0">
                <a:latin typeface="Arial"/>
                <a:cs typeface="Arial"/>
              </a:rPr>
              <a:t>iff</a:t>
            </a:r>
            <a:r>
              <a:rPr sz="2400" b="1" i="1" spc="-40" dirty="0">
                <a:latin typeface="Arial"/>
                <a:cs typeface="Arial"/>
              </a:rPr>
              <a:t>r</a:t>
            </a:r>
            <a:r>
              <a:rPr sz="2400" b="1" i="1" spc="-185" dirty="0">
                <a:latin typeface="Arial"/>
                <a:cs typeface="Arial"/>
              </a:rPr>
              <a:t>e</a:t>
            </a:r>
            <a:r>
              <a:rPr sz="2400" b="1" i="1" spc="-195" dirty="0">
                <a:latin typeface="Arial"/>
                <a:cs typeface="Arial"/>
              </a:rPr>
              <a:t>m</a:t>
            </a:r>
            <a:r>
              <a:rPr sz="2400" b="1" i="1" spc="-200" dirty="0">
                <a:latin typeface="Arial"/>
                <a:cs typeface="Arial"/>
              </a:rPr>
              <a:t>en</a:t>
            </a:r>
            <a:r>
              <a:rPr sz="2400" b="1" i="1" spc="75" dirty="0">
                <a:latin typeface="Arial"/>
                <a:cs typeface="Arial"/>
              </a:rPr>
              <a:t>t</a:t>
            </a:r>
            <a:r>
              <a:rPr sz="2400" b="1" i="1" spc="-175" dirty="0">
                <a:latin typeface="Arial"/>
                <a:cs typeface="Arial"/>
              </a:rPr>
              <a:t> p</a:t>
            </a:r>
            <a:r>
              <a:rPr sz="2400" b="1" i="1" spc="-130" dirty="0">
                <a:latin typeface="Arial"/>
                <a:cs typeface="Arial"/>
              </a:rPr>
              <a:t>a</a:t>
            </a:r>
            <a:r>
              <a:rPr sz="2400" b="1" i="1" spc="-50" dirty="0">
                <a:latin typeface="Arial"/>
                <a:cs typeface="Arial"/>
              </a:rPr>
              <a:t>r</a:t>
            </a:r>
            <a:r>
              <a:rPr sz="2400" b="1" i="1" spc="-175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b</a:t>
            </a:r>
            <a:r>
              <a:rPr sz="2400" b="1" i="1" spc="-60" dirty="0">
                <a:latin typeface="Arial"/>
                <a:cs typeface="Arial"/>
              </a:rPr>
              <a:t>l</a:t>
            </a:r>
            <a:r>
              <a:rPr sz="2400" b="1" i="1" spc="-254" dirty="0">
                <a:latin typeface="Arial"/>
                <a:cs typeface="Arial"/>
              </a:rPr>
              <a:t>oc</a:t>
            </a:r>
            <a:r>
              <a:rPr sz="2400" b="1" i="1" spc="-150" dirty="0">
                <a:latin typeface="Arial"/>
                <a:cs typeface="Arial"/>
              </a:rPr>
              <a:t> </a:t>
            </a:r>
            <a:r>
              <a:rPr sz="2400" b="1" i="1" spc="-100" dirty="0">
                <a:latin typeface="Arial"/>
                <a:cs typeface="Arial"/>
              </a:rPr>
              <a:t>(</a:t>
            </a:r>
            <a:r>
              <a:rPr sz="2400" b="1" i="1" spc="-225" dirty="0">
                <a:latin typeface="Arial"/>
                <a:cs typeface="Arial"/>
              </a:rPr>
              <a:t>B</a:t>
            </a:r>
            <a:r>
              <a:rPr sz="2400" b="1" i="1" spc="-80" dirty="0">
                <a:latin typeface="Arial"/>
                <a:cs typeface="Arial"/>
              </a:rPr>
              <a:t>l</a:t>
            </a:r>
            <a:r>
              <a:rPr sz="2400" b="1" i="1" spc="-175" dirty="0">
                <a:latin typeface="Arial"/>
                <a:cs typeface="Arial"/>
              </a:rPr>
              <a:t>o</a:t>
            </a:r>
            <a:r>
              <a:rPr sz="2400" b="1" i="1" spc="-229" dirty="0">
                <a:latin typeface="Arial"/>
                <a:cs typeface="Arial"/>
              </a:rPr>
              <a:t>c</a:t>
            </a:r>
            <a:r>
              <a:rPr sz="2400" b="1" i="1" spc="-235" dirty="0">
                <a:latin typeface="Arial"/>
                <a:cs typeface="Arial"/>
              </a:rPr>
              <a:t>k</a:t>
            </a:r>
            <a:r>
              <a:rPr sz="2400" b="1" i="1" spc="-165" dirty="0">
                <a:latin typeface="Arial"/>
                <a:cs typeface="Arial"/>
              </a:rPr>
              <a:t> </a:t>
            </a:r>
            <a:r>
              <a:rPr sz="2400" b="1" i="1" spc="-315" dirty="0">
                <a:latin typeface="Arial"/>
                <a:cs typeface="Arial"/>
              </a:rPr>
              <a:t>c</a:t>
            </a:r>
            <a:r>
              <a:rPr sz="2400" b="1" i="1" spc="-95" dirty="0">
                <a:latin typeface="Arial"/>
                <a:cs typeface="Arial"/>
              </a:rPr>
              <a:t>i</a:t>
            </a:r>
            <a:r>
              <a:rPr sz="2400" b="1" i="1" spc="-175" dirty="0">
                <a:latin typeface="Arial"/>
                <a:cs typeface="Arial"/>
              </a:rPr>
              <a:t>p</a:t>
            </a:r>
            <a:r>
              <a:rPr sz="2400" b="1" i="1" spc="-190" dirty="0">
                <a:latin typeface="Arial"/>
                <a:cs typeface="Arial"/>
              </a:rPr>
              <a:t>h</a:t>
            </a:r>
            <a:r>
              <a:rPr sz="2400" b="1" i="1" spc="-180" dirty="0">
                <a:latin typeface="Arial"/>
                <a:cs typeface="Arial"/>
              </a:rPr>
              <a:t>e</a:t>
            </a:r>
            <a:r>
              <a:rPr sz="2400" b="1" i="1" dirty="0">
                <a:latin typeface="Arial"/>
                <a:cs typeface="Arial"/>
              </a:rPr>
              <a:t>r)	</a:t>
            </a:r>
            <a:r>
              <a:rPr sz="2400" b="1" i="1" spc="45" dirty="0">
                <a:latin typeface="Arial"/>
                <a:cs typeface="Arial"/>
              </a:rPr>
              <a:t>(</a:t>
            </a:r>
            <a:r>
              <a:rPr sz="2400" b="1" i="1" spc="-105" dirty="0">
                <a:latin typeface="Arial"/>
                <a:cs typeface="Arial"/>
              </a:rPr>
              <a:t>7/</a:t>
            </a:r>
            <a:r>
              <a:rPr sz="2400" b="1" i="1" spc="-130" dirty="0">
                <a:latin typeface="Arial"/>
                <a:cs typeface="Arial"/>
              </a:rPr>
              <a:t>9</a:t>
            </a:r>
            <a:r>
              <a:rPr sz="2400" b="1" i="1" spc="4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120" dirty="0">
                <a:latin typeface="Arial"/>
                <a:cs typeface="Arial"/>
              </a:rPr>
              <a:t>Cipher </a:t>
            </a:r>
            <a:r>
              <a:rPr sz="2000" b="1" spc="-145" dirty="0">
                <a:latin typeface="Arial"/>
                <a:cs typeface="Arial"/>
              </a:rPr>
              <a:t>Block </a:t>
            </a:r>
            <a:r>
              <a:rPr sz="2000" b="1" spc="-135" dirty="0">
                <a:latin typeface="Arial"/>
                <a:cs typeface="Arial"/>
              </a:rPr>
              <a:t>Chaining</a:t>
            </a:r>
            <a:r>
              <a:rPr sz="2000" b="1" spc="-250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(CBC)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355" y="2359482"/>
            <a:ext cx="8443595" cy="3942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Arial"/>
                <a:cs typeface="Arial"/>
              </a:rPr>
              <a:t>Ce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mode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plusieurs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avantages,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aussi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un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gros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inconvénient.</a:t>
            </a:r>
            <a:endParaRPr sz="1800">
              <a:latin typeface="Arial"/>
              <a:cs typeface="Arial"/>
            </a:endParaRPr>
          </a:p>
          <a:p>
            <a:pPr marL="711835" indent="-343535" algn="just">
              <a:lnSpc>
                <a:spcPct val="100000"/>
              </a:lnSpc>
              <a:spcBef>
                <a:spcPts val="1595"/>
              </a:spcBef>
              <a:buFont typeface="Wingdings"/>
              <a:buChar char=""/>
              <a:tabLst>
                <a:tab pos="712470" algn="l"/>
              </a:tabLst>
            </a:pPr>
            <a:r>
              <a:rPr sz="1800" b="1" spc="-120" dirty="0">
                <a:latin typeface="Arial"/>
                <a:cs typeface="Arial"/>
              </a:rPr>
              <a:t>Avantages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711835" marR="5080" algn="just">
              <a:lnSpc>
                <a:spcPct val="100000"/>
              </a:lnSpc>
              <a:spcBef>
                <a:spcPts val="409"/>
              </a:spcBef>
            </a:pPr>
            <a:r>
              <a:rPr sz="1800" spc="-105" dirty="0">
                <a:latin typeface="Arial"/>
                <a:cs typeface="Arial"/>
              </a:rPr>
              <a:t>Le </a:t>
            </a:r>
            <a:r>
              <a:rPr sz="1800" spc="-30" dirty="0">
                <a:latin typeface="Arial"/>
                <a:cs typeface="Arial"/>
              </a:rPr>
              <a:t>mode </a:t>
            </a:r>
            <a:r>
              <a:rPr sz="1800" spc="-265" dirty="0">
                <a:latin typeface="Arial"/>
                <a:cs typeface="Arial"/>
              </a:rPr>
              <a:t>CBC </a:t>
            </a:r>
            <a:r>
              <a:rPr sz="1800" spc="5" dirty="0">
                <a:latin typeface="Arial"/>
                <a:cs typeface="Arial"/>
              </a:rPr>
              <a:t>chiffre </a:t>
            </a:r>
            <a:r>
              <a:rPr sz="1800" spc="-35" dirty="0">
                <a:latin typeface="Arial"/>
                <a:cs typeface="Arial"/>
              </a:rPr>
              <a:t>le </a:t>
            </a:r>
            <a:r>
              <a:rPr sz="1800" spc="-60" dirty="0">
                <a:latin typeface="Arial"/>
                <a:cs typeface="Arial"/>
              </a:rPr>
              <a:t>même </a:t>
            </a:r>
            <a:r>
              <a:rPr sz="1800" spc="-95" dirty="0">
                <a:latin typeface="Arial"/>
                <a:cs typeface="Arial"/>
              </a:rPr>
              <a:t>message </a:t>
            </a:r>
            <a:r>
              <a:rPr sz="1800" spc="-45" dirty="0">
                <a:latin typeface="Arial"/>
                <a:cs typeface="Arial"/>
              </a:rPr>
              <a:t>clair </a:t>
            </a:r>
            <a:r>
              <a:rPr sz="1800" dirty="0">
                <a:latin typeface="Arial"/>
                <a:cs typeface="Arial"/>
              </a:rPr>
              <a:t>différemment </a:t>
            </a:r>
            <a:r>
              <a:rPr sz="1800" spc="-85" dirty="0">
                <a:latin typeface="Arial"/>
                <a:cs typeface="Arial"/>
              </a:rPr>
              <a:t>avec des </a:t>
            </a:r>
            <a:r>
              <a:rPr sz="1800" spc="-60" dirty="0">
                <a:latin typeface="Arial"/>
                <a:cs typeface="Arial"/>
              </a:rPr>
              <a:t>blocs  </a:t>
            </a:r>
            <a:r>
              <a:rPr sz="1800" spc="-15" dirty="0">
                <a:latin typeface="Arial"/>
                <a:cs typeface="Arial"/>
              </a:rPr>
              <a:t>d'initialisation </a:t>
            </a:r>
            <a:r>
              <a:rPr sz="1800" spc="-10" dirty="0">
                <a:latin typeface="Arial"/>
                <a:cs typeface="Arial"/>
              </a:rPr>
              <a:t>différents. </a:t>
            </a:r>
            <a:r>
              <a:rPr sz="1800" spc="-114" dirty="0">
                <a:latin typeface="Arial"/>
                <a:cs typeface="Arial"/>
              </a:rPr>
              <a:t>De </a:t>
            </a:r>
            <a:r>
              <a:rPr sz="1800" spc="-55" dirty="0">
                <a:latin typeface="Arial"/>
                <a:cs typeface="Arial"/>
              </a:rPr>
              <a:t>plus, </a:t>
            </a:r>
            <a:r>
              <a:rPr sz="1800" spc="-35" dirty="0">
                <a:latin typeface="Arial"/>
                <a:cs typeface="Arial"/>
              </a:rPr>
              <a:t>le </a:t>
            </a:r>
            <a:r>
              <a:rPr sz="1800" dirty="0">
                <a:latin typeface="Arial"/>
                <a:cs typeface="Arial"/>
              </a:rPr>
              <a:t>chiffrement </a:t>
            </a:r>
            <a:r>
              <a:rPr sz="1800" spc="5" dirty="0">
                <a:latin typeface="Arial"/>
                <a:cs typeface="Arial"/>
              </a:rPr>
              <a:t>d'un </a:t>
            </a:r>
            <a:r>
              <a:rPr sz="1800" spc="-25" dirty="0">
                <a:latin typeface="Arial"/>
                <a:cs typeface="Arial"/>
              </a:rPr>
              <a:t>bloc </a:t>
            </a:r>
            <a:r>
              <a:rPr sz="1800" spc="-45" dirty="0">
                <a:latin typeface="Arial"/>
                <a:cs typeface="Arial"/>
              </a:rPr>
              <a:t>dépend </a:t>
            </a:r>
            <a:r>
              <a:rPr sz="1800" spc="-40" dirty="0">
                <a:latin typeface="Arial"/>
                <a:cs typeface="Arial"/>
              </a:rPr>
              <a:t>également  </a:t>
            </a:r>
            <a:r>
              <a:rPr sz="1800" spc="-85" dirty="0">
                <a:latin typeface="Arial"/>
                <a:cs typeface="Arial"/>
              </a:rPr>
              <a:t>des </a:t>
            </a:r>
            <a:r>
              <a:rPr sz="1800" spc="-55" dirty="0">
                <a:latin typeface="Arial"/>
                <a:cs typeface="Arial"/>
              </a:rPr>
              <a:t>blocs </a:t>
            </a:r>
            <a:r>
              <a:rPr sz="1800" spc="-45" dirty="0">
                <a:latin typeface="Arial"/>
                <a:cs typeface="Arial"/>
              </a:rPr>
              <a:t>précédents, </a:t>
            </a:r>
            <a:r>
              <a:rPr sz="1800" spc="30" dirty="0">
                <a:latin typeface="Arial"/>
                <a:cs typeface="Arial"/>
              </a:rPr>
              <a:t>et </a:t>
            </a:r>
            <a:r>
              <a:rPr sz="1800" spc="-35" dirty="0">
                <a:latin typeface="Arial"/>
                <a:cs typeface="Arial"/>
              </a:rPr>
              <a:t>par </a:t>
            </a:r>
            <a:r>
              <a:rPr sz="1800" spc="-45" dirty="0">
                <a:latin typeface="Arial"/>
                <a:cs typeface="Arial"/>
              </a:rPr>
              <a:t>conséquent, </a:t>
            </a:r>
            <a:r>
              <a:rPr sz="1800" spc="-80" dirty="0">
                <a:latin typeface="Arial"/>
                <a:cs typeface="Arial"/>
              </a:rPr>
              <a:t>si </a:t>
            </a:r>
            <a:r>
              <a:rPr sz="1800" spc="10" dirty="0">
                <a:latin typeface="Arial"/>
                <a:cs typeface="Arial"/>
              </a:rPr>
              <a:t>l'ordre </a:t>
            </a:r>
            <a:r>
              <a:rPr sz="1800" spc="-90" dirty="0">
                <a:latin typeface="Arial"/>
                <a:cs typeface="Arial"/>
              </a:rPr>
              <a:t>des </a:t>
            </a:r>
            <a:r>
              <a:rPr sz="1800" spc="-55" dirty="0">
                <a:latin typeface="Arial"/>
                <a:cs typeface="Arial"/>
              </a:rPr>
              <a:t>blocs </a:t>
            </a:r>
            <a:r>
              <a:rPr sz="1800" spc="-30" dirty="0">
                <a:latin typeface="Arial"/>
                <a:cs typeface="Arial"/>
              </a:rPr>
              <a:t>du </a:t>
            </a:r>
            <a:r>
              <a:rPr sz="1800" spc="-20" dirty="0">
                <a:latin typeface="Arial"/>
                <a:cs typeface="Arial"/>
              </a:rPr>
              <a:t>cryptogramme  </a:t>
            </a:r>
            <a:r>
              <a:rPr sz="1800" spc="-35" dirty="0">
                <a:latin typeface="Arial"/>
                <a:cs typeface="Arial"/>
              </a:rPr>
              <a:t>est </a:t>
            </a:r>
            <a:r>
              <a:rPr sz="1800" spc="-20" dirty="0">
                <a:latin typeface="Arial"/>
                <a:cs typeface="Arial"/>
              </a:rPr>
              <a:t>modifié, </a:t>
            </a:r>
            <a:r>
              <a:rPr sz="1800" spc="-45" dirty="0">
                <a:latin typeface="Arial"/>
                <a:cs typeface="Arial"/>
              </a:rPr>
              <a:t>le </a:t>
            </a:r>
            <a:r>
              <a:rPr sz="1800" spc="-10" dirty="0">
                <a:latin typeface="Arial"/>
                <a:cs typeface="Arial"/>
              </a:rPr>
              <a:t>déchiffrement </a:t>
            </a:r>
            <a:r>
              <a:rPr sz="1800" spc="-35" dirty="0">
                <a:latin typeface="Arial"/>
                <a:cs typeface="Arial"/>
              </a:rPr>
              <a:t>est </a:t>
            </a:r>
            <a:r>
              <a:rPr sz="1800" spc="-50" dirty="0">
                <a:latin typeface="Arial"/>
                <a:cs typeface="Arial"/>
              </a:rPr>
              <a:t>impossible </a:t>
            </a:r>
            <a:r>
              <a:rPr sz="1800" spc="30" dirty="0">
                <a:latin typeface="Arial"/>
                <a:cs typeface="Arial"/>
              </a:rPr>
              <a:t>et </a:t>
            </a:r>
            <a:r>
              <a:rPr sz="1800" spc="-35" dirty="0">
                <a:latin typeface="Arial"/>
                <a:cs typeface="Arial"/>
              </a:rPr>
              <a:t>le </a:t>
            </a:r>
            <a:r>
              <a:rPr sz="1800" spc="-30" dirty="0">
                <a:latin typeface="Arial"/>
                <a:cs typeface="Arial"/>
              </a:rPr>
              <a:t>destinataire </a:t>
            </a:r>
            <a:r>
              <a:rPr sz="1800" spc="-114" dirty="0">
                <a:latin typeface="Arial"/>
                <a:cs typeface="Arial"/>
              </a:rPr>
              <a:t>se </a:t>
            </a:r>
            <a:r>
              <a:rPr sz="1800" spc="-30" dirty="0">
                <a:latin typeface="Arial"/>
                <a:cs typeface="Arial"/>
              </a:rPr>
              <a:t>rend </a:t>
            </a:r>
            <a:r>
              <a:rPr sz="1800" spc="-15" dirty="0">
                <a:latin typeface="Arial"/>
                <a:cs typeface="Arial"/>
              </a:rPr>
              <a:t>compte  </a:t>
            </a:r>
            <a:r>
              <a:rPr sz="1800" spc="-25" dirty="0">
                <a:latin typeface="Arial"/>
                <a:cs typeface="Arial"/>
              </a:rPr>
              <a:t>du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problème.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711835" indent="-343535" algn="just">
              <a:lnSpc>
                <a:spcPct val="100000"/>
              </a:lnSpc>
              <a:buFont typeface="Wingdings"/>
              <a:buChar char=""/>
              <a:tabLst>
                <a:tab pos="712470" algn="l"/>
              </a:tabLst>
            </a:pPr>
            <a:r>
              <a:rPr sz="1800" b="1" spc="-90" dirty="0">
                <a:latin typeface="Arial"/>
                <a:cs typeface="Arial"/>
              </a:rPr>
              <a:t>Inconvénient</a:t>
            </a:r>
            <a:r>
              <a:rPr sz="1800" b="1" spc="-195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711835" marR="6350" algn="just">
              <a:lnSpc>
                <a:spcPct val="100000"/>
              </a:lnSpc>
              <a:spcBef>
                <a:spcPts val="395"/>
              </a:spcBef>
            </a:pPr>
            <a:r>
              <a:rPr sz="1800" spc="-25" dirty="0">
                <a:latin typeface="Arial"/>
                <a:cs typeface="Arial"/>
              </a:rPr>
              <a:t>L'inconvénient </a:t>
            </a:r>
            <a:r>
              <a:rPr sz="1800" spc="-30" dirty="0">
                <a:latin typeface="Arial"/>
                <a:cs typeface="Arial"/>
              </a:rPr>
              <a:t>principal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85" dirty="0">
                <a:latin typeface="Arial"/>
                <a:cs typeface="Arial"/>
              </a:rPr>
              <a:t>ce </a:t>
            </a:r>
            <a:r>
              <a:rPr sz="1800" spc="-35" dirty="0">
                <a:latin typeface="Arial"/>
                <a:cs typeface="Arial"/>
              </a:rPr>
              <a:t>mode est </a:t>
            </a:r>
            <a:r>
              <a:rPr sz="1800" spc="-135" dirty="0">
                <a:latin typeface="Arial"/>
                <a:cs typeface="Arial"/>
              </a:rPr>
              <a:t>sa </a:t>
            </a:r>
            <a:r>
              <a:rPr sz="1800" spc="-20" dirty="0">
                <a:latin typeface="Arial"/>
                <a:cs typeface="Arial"/>
              </a:rPr>
              <a:t>lenteur. </a:t>
            </a:r>
            <a:r>
              <a:rPr sz="1800" spc="-125" dirty="0">
                <a:latin typeface="Arial"/>
                <a:cs typeface="Arial"/>
              </a:rPr>
              <a:t>Les </a:t>
            </a:r>
            <a:r>
              <a:rPr sz="1800" spc="-30" dirty="0">
                <a:latin typeface="Arial"/>
                <a:cs typeface="Arial"/>
              </a:rPr>
              <a:t>algorithmes </a:t>
            </a:r>
            <a:r>
              <a:rPr sz="1800" spc="-45" dirty="0">
                <a:latin typeface="Arial"/>
                <a:cs typeface="Arial"/>
              </a:rPr>
              <a:t>de  </a:t>
            </a:r>
            <a:r>
              <a:rPr sz="1800" spc="5" dirty="0">
                <a:latin typeface="Arial"/>
                <a:cs typeface="Arial"/>
              </a:rPr>
              <a:t>chiffrement </a:t>
            </a:r>
            <a:r>
              <a:rPr sz="1800" spc="30" dirty="0">
                <a:latin typeface="Arial"/>
                <a:cs typeface="Arial"/>
              </a:rPr>
              <a:t>et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déchiffrement </a:t>
            </a:r>
            <a:r>
              <a:rPr sz="1800" spc="-15" dirty="0">
                <a:latin typeface="Arial"/>
                <a:cs typeface="Arial"/>
              </a:rPr>
              <a:t>sont </a:t>
            </a:r>
            <a:r>
              <a:rPr sz="1800" spc="-120" dirty="0">
                <a:latin typeface="Arial"/>
                <a:cs typeface="Arial"/>
              </a:rPr>
              <a:t>assez </a:t>
            </a:r>
            <a:r>
              <a:rPr sz="1800" spc="-50" dirty="0">
                <a:latin typeface="Arial"/>
                <a:cs typeface="Arial"/>
              </a:rPr>
              <a:t>longs </a:t>
            </a:r>
            <a:r>
              <a:rPr sz="1800" spc="-120" dirty="0">
                <a:latin typeface="Arial"/>
                <a:cs typeface="Arial"/>
              </a:rPr>
              <a:t>à </a:t>
            </a:r>
            <a:r>
              <a:rPr sz="1800" spc="20" dirty="0">
                <a:latin typeface="Arial"/>
                <a:cs typeface="Arial"/>
              </a:rPr>
              <a:t>mettre </a:t>
            </a:r>
            <a:r>
              <a:rPr sz="1800" spc="-55" dirty="0">
                <a:latin typeface="Arial"/>
                <a:cs typeface="Arial"/>
              </a:rPr>
              <a:t>en </a:t>
            </a:r>
            <a:r>
              <a:rPr sz="1800" spc="-60" dirty="0">
                <a:latin typeface="Arial"/>
                <a:cs typeface="Arial"/>
              </a:rPr>
              <a:t>œuvre </a:t>
            </a:r>
            <a:r>
              <a:rPr sz="1800" spc="30" dirty="0">
                <a:latin typeface="Arial"/>
                <a:cs typeface="Arial"/>
              </a:rPr>
              <a:t>et </a:t>
            </a:r>
            <a:r>
              <a:rPr sz="1800" spc="-55" dirty="0">
                <a:latin typeface="Arial"/>
                <a:cs typeface="Arial"/>
              </a:rPr>
              <a:t>ne </a:t>
            </a:r>
            <a:r>
              <a:rPr sz="1800" spc="-15" dirty="0">
                <a:latin typeface="Arial"/>
                <a:cs typeface="Arial"/>
              </a:rPr>
              <a:t>sont  </a:t>
            </a:r>
            <a:r>
              <a:rPr sz="1800" spc="-90" dirty="0">
                <a:latin typeface="Arial"/>
                <a:cs typeface="Arial"/>
              </a:rPr>
              <a:t>pas </a:t>
            </a:r>
            <a:r>
              <a:rPr sz="1800" spc="-55" dirty="0">
                <a:latin typeface="Arial"/>
                <a:cs typeface="Arial"/>
              </a:rPr>
              <a:t>adéquats </a:t>
            </a:r>
            <a:r>
              <a:rPr sz="1800" spc="-5" dirty="0">
                <a:latin typeface="Arial"/>
                <a:cs typeface="Arial"/>
              </a:rPr>
              <a:t>pour </a:t>
            </a:r>
            <a:r>
              <a:rPr sz="1800" spc="-80" dirty="0">
                <a:latin typeface="Arial"/>
                <a:cs typeface="Arial"/>
              </a:rPr>
              <a:t>les </a:t>
            </a:r>
            <a:r>
              <a:rPr sz="1800" spc="-40" dirty="0">
                <a:latin typeface="Arial"/>
                <a:cs typeface="Arial"/>
              </a:rPr>
              <a:t>applications </a:t>
            </a:r>
            <a:r>
              <a:rPr sz="1800" spc="-25" dirty="0">
                <a:latin typeface="Arial"/>
                <a:cs typeface="Arial"/>
              </a:rPr>
              <a:t>temps </a:t>
            </a:r>
            <a:r>
              <a:rPr sz="1800" spc="-30" dirty="0">
                <a:latin typeface="Arial"/>
                <a:cs typeface="Arial"/>
              </a:rPr>
              <a:t>réel </a:t>
            </a:r>
            <a:r>
              <a:rPr sz="1800" spc="-15" dirty="0">
                <a:latin typeface="Arial"/>
                <a:cs typeface="Arial"/>
              </a:rPr>
              <a:t>(par </a:t>
            </a:r>
            <a:r>
              <a:rPr sz="1800" spc="-40" dirty="0">
                <a:latin typeface="Arial"/>
                <a:cs typeface="Arial"/>
              </a:rPr>
              <a:t>exemple </a:t>
            </a:r>
            <a:r>
              <a:rPr sz="1800" spc="-50" dirty="0">
                <a:latin typeface="Arial"/>
                <a:cs typeface="Arial"/>
              </a:rPr>
              <a:t>: </a:t>
            </a:r>
            <a:r>
              <a:rPr sz="1800" spc="-55" dirty="0">
                <a:latin typeface="Arial"/>
                <a:cs typeface="Arial"/>
              </a:rPr>
              <a:t>une  </a:t>
            </a:r>
            <a:r>
              <a:rPr sz="1800" spc="-30" dirty="0">
                <a:latin typeface="Arial"/>
                <a:cs typeface="Arial"/>
              </a:rPr>
              <a:t>communication </a:t>
            </a:r>
            <a:r>
              <a:rPr sz="1800" spc="-15" dirty="0">
                <a:latin typeface="Arial"/>
                <a:cs typeface="Arial"/>
              </a:rPr>
              <a:t>téléphonique)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xmlns="" id="{9F1DF677-D9C3-4A28-BABB-487C7B45AC20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AB6DAB5-DC7D-4053-83C1-4DBAC30D4E56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368" y="1216152"/>
            <a:ext cx="5412105" cy="500380"/>
            <a:chOff x="277368" y="1216152"/>
            <a:chExt cx="5412105" cy="500380"/>
          </a:xfrm>
        </p:grpSpPr>
        <p:sp>
          <p:nvSpPr>
            <p:cNvPr id="3" name="object 3"/>
            <p:cNvSpPr/>
            <p:nvPr/>
          </p:nvSpPr>
          <p:spPr>
            <a:xfrm>
              <a:off x="277368" y="1385316"/>
              <a:ext cx="1542288" cy="312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8779" y="1216152"/>
              <a:ext cx="839724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5603" y="1216152"/>
              <a:ext cx="944880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7584" y="1216152"/>
              <a:ext cx="1211580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4739" y="1216152"/>
              <a:ext cx="1197864" cy="499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24171" y="1216152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1915" y="1216152"/>
              <a:ext cx="516636" cy="4998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70120" y="1216152"/>
              <a:ext cx="569976" cy="4998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31664" y="1216152"/>
              <a:ext cx="489203" cy="4998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12435" y="1216152"/>
              <a:ext cx="568451" cy="4998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72456" y="1216152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7759" y="1090637"/>
            <a:ext cx="8639175" cy="298894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  <a:tabLst>
                <a:tab pos="4594860" algn="l"/>
              </a:tabLst>
            </a:pPr>
            <a:r>
              <a:rPr sz="2400" b="1" i="1" spc="-140" dirty="0">
                <a:latin typeface="Arial"/>
                <a:cs typeface="Arial"/>
              </a:rPr>
              <a:t>Chiffrement </a:t>
            </a:r>
            <a:r>
              <a:rPr sz="2400" b="1" i="1" spc="-120" dirty="0">
                <a:latin typeface="Arial"/>
                <a:cs typeface="Arial"/>
              </a:rPr>
              <a:t>par </a:t>
            </a:r>
            <a:r>
              <a:rPr sz="2400" b="1" i="1" spc="-185" dirty="0">
                <a:latin typeface="Arial"/>
                <a:cs typeface="Arial"/>
              </a:rPr>
              <a:t>bloc</a:t>
            </a:r>
            <a:r>
              <a:rPr sz="2400" b="1" i="1" spc="-190" dirty="0">
                <a:latin typeface="Arial"/>
                <a:cs typeface="Arial"/>
              </a:rPr>
              <a:t> </a:t>
            </a:r>
            <a:r>
              <a:rPr sz="2400" b="1" i="1" spc="-175" dirty="0">
                <a:latin typeface="Arial"/>
                <a:cs typeface="Arial"/>
              </a:rPr>
              <a:t>(Block</a:t>
            </a:r>
            <a:r>
              <a:rPr sz="2400" b="1" i="1" spc="-145" dirty="0">
                <a:latin typeface="Arial"/>
                <a:cs typeface="Arial"/>
              </a:rPr>
              <a:t> </a:t>
            </a:r>
            <a:r>
              <a:rPr sz="2400" b="1" i="1" spc="-140" dirty="0">
                <a:latin typeface="Arial"/>
                <a:cs typeface="Arial"/>
              </a:rPr>
              <a:t>cipher)	</a:t>
            </a:r>
            <a:r>
              <a:rPr sz="2400" b="1" i="1" spc="-20" dirty="0">
                <a:latin typeface="Arial"/>
                <a:cs typeface="Arial"/>
              </a:rPr>
              <a:t>(8/9)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120" dirty="0">
                <a:latin typeface="Arial"/>
                <a:cs typeface="Arial"/>
              </a:rPr>
              <a:t>Cipher </a:t>
            </a:r>
            <a:r>
              <a:rPr sz="2000" b="1" spc="-155" dirty="0">
                <a:latin typeface="Arial"/>
                <a:cs typeface="Arial"/>
              </a:rPr>
              <a:t>FeedBack</a:t>
            </a:r>
            <a:r>
              <a:rPr sz="2000" b="1" spc="-195" dirty="0">
                <a:latin typeface="Arial"/>
                <a:cs typeface="Arial"/>
              </a:rPr>
              <a:t> </a:t>
            </a:r>
            <a:r>
              <a:rPr sz="2000" b="1" spc="-150" dirty="0">
                <a:latin typeface="Arial"/>
                <a:cs typeface="Arial"/>
              </a:rPr>
              <a:t>(CFB)</a:t>
            </a:r>
            <a:endParaRPr sz="20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605"/>
              </a:spcBef>
              <a:buFont typeface="Wingdings"/>
              <a:buChar char=""/>
              <a:tabLst>
                <a:tab pos="355600" algn="l"/>
              </a:tabLst>
            </a:pPr>
            <a:r>
              <a:rPr sz="1800" spc="-105" dirty="0">
                <a:latin typeface="Arial"/>
                <a:cs typeface="Arial"/>
              </a:rPr>
              <a:t>Le </a:t>
            </a:r>
            <a:r>
              <a:rPr sz="1800" spc="-30" dirty="0">
                <a:latin typeface="Arial"/>
                <a:cs typeface="Arial"/>
              </a:rPr>
              <a:t>mode </a:t>
            </a:r>
            <a:r>
              <a:rPr sz="1800" spc="-75" dirty="0">
                <a:latin typeface="Arial"/>
                <a:cs typeface="Arial"/>
              </a:rPr>
              <a:t>Cipher </a:t>
            </a:r>
            <a:r>
              <a:rPr sz="1800" spc="-105" dirty="0">
                <a:latin typeface="Arial"/>
                <a:cs typeface="Arial"/>
              </a:rPr>
              <a:t>FeedBack </a:t>
            </a:r>
            <a:r>
              <a:rPr sz="1800" spc="-130" dirty="0">
                <a:latin typeface="Arial"/>
                <a:cs typeface="Arial"/>
              </a:rPr>
              <a:t>(CFB) </a:t>
            </a:r>
            <a:r>
              <a:rPr sz="1800" spc="-35" dirty="0">
                <a:latin typeface="Arial"/>
                <a:cs typeface="Arial"/>
              </a:rPr>
              <a:t>est un </a:t>
            </a:r>
            <a:r>
              <a:rPr sz="1800" spc="-40" dirty="0">
                <a:latin typeface="Arial"/>
                <a:cs typeface="Arial"/>
              </a:rPr>
              <a:t>mode </a:t>
            </a:r>
            <a:r>
              <a:rPr sz="1800" spc="-35" dirty="0">
                <a:latin typeface="Arial"/>
                <a:cs typeface="Arial"/>
              </a:rPr>
              <a:t>destiné </a:t>
            </a:r>
            <a:r>
              <a:rPr sz="1800" spc="-55" dirty="0">
                <a:latin typeface="Arial"/>
                <a:cs typeface="Arial"/>
              </a:rPr>
              <a:t>aux </a:t>
            </a:r>
            <a:r>
              <a:rPr sz="1800" spc="-30" dirty="0">
                <a:latin typeface="Arial"/>
                <a:cs typeface="Arial"/>
              </a:rPr>
              <a:t>block </a:t>
            </a:r>
            <a:r>
              <a:rPr sz="1800" spc="-55" dirty="0">
                <a:latin typeface="Arial"/>
                <a:cs typeface="Arial"/>
              </a:rPr>
              <a:t>ciphers </a:t>
            </a:r>
            <a:r>
              <a:rPr sz="1800" spc="-85" dirty="0">
                <a:latin typeface="Arial"/>
                <a:cs typeface="Arial"/>
              </a:rPr>
              <a:t>dans </a:t>
            </a:r>
            <a:r>
              <a:rPr sz="1800" spc="-35" dirty="0">
                <a:latin typeface="Arial"/>
                <a:cs typeface="Arial"/>
              </a:rPr>
              <a:t>le </a:t>
            </a:r>
            <a:r>
              <a:rPr sz="1800" spc="30" dirty="0">
                <a:latin typeface="Arial"/>
                <a:cs typeface="Arial"/>
              </a:rPr>
              <a:t>but  </a:t>
            </a:r>
            <a:r>
              <a:rPr sz="1800" spc="-5" dirty="0">
                <a:latin typeface="Arial"/>
                <a:cs typeface="Arial"/>
              </a:rPr>
              <a:t>d'en </a:t>
            </a:r>
            <a:r>
              <a:rPr sz="1800" spc="-30" dirty="0">
                <a:latin typeface="Arial"/>
                <a:cs typeface="Arial"/>
              </a:rPr>
              <a:t>autoriser </a:t>
            </a:r>
            <a:r>
              <a:rPr sz="1800" spc="-65" dirty="0">
                <a:latin typeface="Arial"/>
                <a:cs typeface="Arial"/>
              </a:rPr>
              <a:t>une </a:t>
            </a:r>
            <a:r>
              <a:rPr sz="1800" spc="-15" dirty="0">
                <a:latin typeface="Arial"/>
                <a:cs typeface="Arial"/>
              </a:rPr>
              <a:t>utilisation </a:t>
            </a:r>
            <a:r>
              <a:rPr sz="1800" spc="-65" dirty="0">
                <a:latin typeface="Arial"/>
                <a:cs typeface="Arial"/>
              </a:rPr>
              <a:t>plus </a:t>
            </a:r>
            <a:r>
              <a:rPr sz="1800" spc="-55" dirty="0">
                <a:latin typeface="Arial"/>
                <a:cs typeface="Arial"/>
              </a:rPr>
              <a:t>souple, </a:t>
            </a:r>
            <a:r>
              <a:rPr sz="1800" spc="-30" dirty="0">
                <a:latin typeface="Arial"/>
                <a:cs typeface="Arial"/>
              </a:rPr>
              <a:t>qui s'apparente </a:t>
            </a:r>
            <a:r>
              <a:rPr sz="1800" spc="-55" dirty="0">
                <a:latin typeface="Arial"/>
                <a:cs typeface="Arial"/>
              </a:rPr>
              <a:t>plus </a:t>
            </a:r>
            <a:r>
              <a:rPr sz="1800" spc="-120" dirty="0">
                <a:latin typeface="Arial"/>
                <a:cs typeface="Arial"/>
              </a:rPr>
              <a:t>à </a:t>
            </a:r>
            <a:r>
              <a:rPr sz="1800" spc="-50" dirty="0">
                <a:latin typeface="Arial"/>
                <a:cs typeface="Arial"/>
              </a:rPr>
              <a:t>celle </a:t>
            </a:r>
            <a:r>
              <a:rPr sz="1800" spc="-85" dirty="0">
                <a:latin typeface="Arial"/>
                <a:cs typeface="Arial"/>
              </a:rPr>
              <a:t>des </a:t>
            </a:r>
            <a:r>
              <a:rPr sz="1800" spc="-30" dirty="0">
                <a:latin typeface="Arial"/>
                <a:cs typeface="Arial"/>
              </a:rPr>
              <a:t>algorithmes 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5" dirty="0">
                <a:latin typeface="Arial"/>
                <a:cs typeface="Arial"/>
              </a:rPr>
              <a:t>chiffrement </a:t>
            </a:r>
            <a:r>
              <a:rPr sz="1800" spc="-30" dirty="0">
                <a:latin typeface="Arial"/>
                <a:cs typeface="Arial"/>
              </a:rPr>
              <a:t>par</a:t>
            </a:r>
            <a:r>
              <a:rPr sz="1800" spc="-34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flux.</a:t>
            </a:r>
            <a:endParaRPr sz="180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010"/>
              </a:spcBef>
              <a:buFont typeface="Wingdings"/>
              <a:buChar char=""/>
              <a:tabLst>
                <a:tab pos="355600" algn="l"/>
              </a:tabLst>
            </a:pPr>
            <a:r>
              <a:rPr sz="1800" spc="-95" dirty="0">
                <a:latin typeface="Arial"/>
                <a:cs typeface="Arial"/>
              </a:rPr>
              <a:t>Comme </a:t>
            </a:r>
            <a:r>
              <a:rPr sz="1800" spc="-85" dirty="0">
                <a:latin typeface="Arial"/>
                <a:cs typeface="Arial"/>
              </a:rPr>
              <a:t>dans </a:t>
            </a:r>
            <a:r>
              <a:rPr sz="1800" spc="-80" dirty="0">
                <a:latin typeface="Arial"/>
                <a:cs typeface="Arial"/>
              </a:rPr>
              <a:t>les </a:t>
            </a:r>
            <a:r>
              <a:rPr sz="1800" spc="-25" dirty="0">
                <a:latin typeface="Arial"/>
                <a:cs typeface="Arial"/>
              </a:rPr>
              <a:t>algorithmes </a:t>
            </a:r>
            <a:r>
              <a:rPr sz="1800" spc="-50" dirty="0">
                <a:latin typeface="Arial"/>
                <a:cs typeface="Arial"/>
              </a:rPr>
              <a:t>de </a:t>
            </a:r>
            <a:r>
              <a:rPr sz="1800" dirty="0">
                <a:latin typeface="Arial"/>
                <a:cs typeface="Arial"/>
              </a:rPr>
              <a:t>chiffrement </a:t>
            </a:r>
            <a:r>
              <a:rPr sz="1800" spc="-40" dirty="0">
                <a:latin typeface="Arial"/>
                <a:cs typeface="Arial"/>
              </a:rPr>
              <a:t>par </a:t>
            </a:r>
            <a:r>
              <a:rPr sz="1800" spc="5" dirty="0">
                <a:latin typeface="Arial"/>
                <a:cs typeface="Arial"/>
              </a:rPr>
              <a:t>flux, </a:t>
            </a:r>
            <a:r>
              <a:rPr sz="1800" spc="-45" dirty="0">
                <a:latin typeface="Arial"/>
                <a:cs typeface="Arial"/>
              </a:rPr>
              <a:t>un </a:t>
            </a:r>
            <a:r>
              <a:rPr sz="1800" spc="20" dirty="0">
                <a:latin typeface="Arial"/>
                <a:cs typeface="Arial"/>
              </a:rPr>
              <a:t>flux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55" dirty="0">
                <a:latin typeface="Arial"/>
                <a:cs typeface="Arial"/>
              </a:rPr>
              <a:t>clé </a:t>
            </a:r>
            <a:r>
              <a:rPr sz="1800" spc="-35" dirty="0">
                <a:latin typeface="Arial"/>
                <a:cs typeface="Arial"/>
              </a:rPr>
              <a:t>(keystream) </a:t>
            </a:r>
            <a:r>
              <a:rPr sz="1800" spc="-45" dirty="0">
                <a:latin typeface="Arial"/>
                <a:cs typeface="Arial"/>
              </a:rPr>
              <a:t>est  </a:t>
            </a:r>
            <a:r>
              <a:rPr sz="1800" spc="-50" dirty="0">
                <a:latin typeface="Arial"/>
                <a:cs typeface="Arial"/>
              </a:rPr>
              <a:t>généré </a:t>
            </a:r>
            <a:r>
              <a:rPr sz="1800" spc="-5" dirty="0">
                <a:latin typeface="Arial"/>
                <a:cs typeface="Arial"/>
              </a:rPr>
              <a:t>pour être </a:t>
            </a:r>
            <a:r>
              <a:rPr sz="1800" spc="-30" dirty="0">
                <a:latin typeface="Arial"/>
                <a:cs typeface="Arial"/>
              </a:rPr>
              <a:t>utilisé par </a:t>
            </a:r>
            <a:r>
              <a:rPr sz="1800" spc="-60" dirty="0">
                <a:latin typeface="Arial"/>
                <a:cs typeface="Arial"/>
              </a:rPr>
              <a:t>la </a:t>
            </a:r>
            <a:r>
              <a:rPr sz="1800" spc="-30" dirty="0">
                <a:latin typeface="Arial"/>
                <a:cs typeface="Arial"/>
              </a:rPr>
              <a:t>suite </a:t>
            </a:r>
            <a:r>
              <a:rPr sz="1800" spc="-5" dirty="0">
                <a:latin typeface="Arial"/>
                <a:cs typeface="Arial"/>
              </a:rPr>
              <a:t>pour </a:t>
            </a:r>
            <a:r>
              <a:rPr sz="1800" spc="-45" dirty="0">
                <a:latin typeface="Arial"/>
                <a:cs typeface="Arial"/>
              </a:rPr>
              <a:t>le </a:t>
            </a:r>
            <a:r>
              <a:rPr sz="1800" spc="-30" dirty="0">
                <a:latin typeface="Arial"/>
                <a:cs typeface="Arial"/>
              </a:rPr>
              <a:t>cryptage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65" dirty="0">
                <a:latin typeface="Arial"/>
                <a:cs typeface="Arial"/>
              </a:rPr>
              <a:t>chaque </a:t>
            </a:r>
            <a:r>
              <a:rPr sz="1800" spc="-25" dirty="0">
                <a:latin typeface="Arial"/>
                <a:cs typeface="Arial"/>
              </a:rPr>
              <a:t>bloc du </a:t>
            </a:r>
            <a:r>
              <a:rPr sz="1800" spc="-95" dirty="0">
                <a:latin typeface="Arial"/>
                <a:cs typeface="Arial"/>
              </a:rPr>
              <a:t>message </a:t>
            </a:r>
            <a:r>
              <a:rPr sz="1800" spc="-120" dirty="0">
                <a:latin typeface="Arial"/>
                <a:cs typeface="Arial"/>
              </a:rPr>
              <a:t>à  </a:t>
            </a:r>
            <a:r>
              <a:rPr sz="1800" dirty="0">
                <a:latin typeface="Arial"/>
                <a:cs typeface="Arial"/>
              </a:rPr>
              <a:t>chiffrer.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5904" y="4005071"/>
            <a:ext cx="7920228" cy="244754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xmlns="" id="{C47D36EB-D6B8-4773-80E7-57CD2B0DDEA0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2D252B4-C650-455E-BE27-01C0EA5C9A07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368" y="1216152"/>
            <a:ext cx="5410200" cy="500380"/>
            <a:chOff x="277368" y="1216152"/>
            <a:chExt cx="5410200" cy="500380"/>
          </a:xfrm>
        </p:grpSpPr>
        <p:sp>
          <p:nvSpPr>
            <p:cNvPr id="3" name="object 3"/>
            <p:cNvSpPr/>
            <p:nvPr/>
          </p:nvSpPr>
          <p:spPr>
            <a:xfrm>
              <a:off x="277368" y="1385316"/>
              <a:ext cx="1542288" cy="312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8779" y="1216152"/>
              <a:ext cx="839724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5603" y="1216152"/>
              <a:ext cx="944880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7584" y="1216152"/>
              <a:ext cx="1211580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4739" y="1216152"/>
              <a:ext cx="1197864" cy="499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24171" y="1216152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1915" y="1216152"/>
              <a:ext cx="516636" cy="4998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70120" y="1216152"/>
              <a:ext cx="568451" cy="4998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30139" y="1216152"/>
              <a:ext cx="489203" cy="4998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10912" y="1216152"/>
              <a:ext cx="568451" cy="49987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70932" y="1216152"/>
              <a:ext cx="516636" cy="4998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7759" y="1090637"/>
            <a:ext cx="8636635" cy="298894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  <a:tabLst>
                <a:tab pos="4594860" algn="l"/>
              </a:tabLst>
            </a:pPr>
            <a:r>
              <a:rPr sz="2400" b="1" i="1" spc="-140" dirty="0">
                <a:latin typeface="Arial"/>
                <a:cs typeface="Arial"/>
              </a:rPr>
              <a:t>Chiffrement </a:t>
            </a:r>
            <a:r>
              <a:rPr sz="2400" b="1" i="1" spc="-120" dirty="0">
                <a:latin typeface="Arial"/>
                <a:cs typeface="Arial"/>
              </a:rPr>
              <a:t>par </a:t>
            </a:r>
            <a:r>
              <a:rPr sz="2400" b="1" i="1" spc="-185" dirty="0">
                <a:latin typeface="Arial"/>
                <a:cs typeface="Arial"/>
              </a:rPr>
              <a:t>bloc</a:t>
            </a:r>
            <a:r>
              <a:rPr sz="2400" b="1" i="1" spc="-190" dirty="0">
                <a:latin typeface="Arial"/>
                <a:cs typeface="Arial"/>
              </a:rPr>
              <a:t> </a:t>
            </a:r>
            <a:r>
              <a:rPr sz="2400" b="1" i="1" spc="-175" dirty="0">
                <a:latin typeface="Arial"/>
                <a:cs typeface="Arial"/>
              </a:rPr>
              <a:t>(Block</a:t>
            </a:r>
            <a:r>
              <a:rPr sz="2400" b="1" i="1" spc="-145" dirty="0">
                <a:latin typeface="Arial"/>
                <a:cs typeface="Arial"/>
              </a:rPr>
              <a:t> </a:t>
            </a:r>
            <a:r>
              <a:rPr sz="2400" b="1" i="1" spc="-140" dirty="0">
                <a:latin typeface="Arial"/>
                <a:cs typeface="Arial"/>
              </a:rPr>
              <a:t>cipher)	</a:t>
            </a:r>
            <a:r>
              <a:rPr sz="2400" b="1" i="1" spc="-20" dirty="0">
                <a:latin typeface="Arial"/>
                <a:cs typeface="Arial"/>
              </a:rPr>
              <a:t>(9/9)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75" dirty="0">
                <a:latin typeface="Arial"/>
                <a:cs typeface="Arial"/>
              </a:rPr>
              <a:t>Output </a:t>
            </a:r>
            <a:r>
              <a:rPr sz="2000" b="1" spc="-155" dirty="0">
                <a:latin typeface="Arial"/>
                <a:cs typeface="Arial"/>
              </a:rPr>
              <a:t>FeedBack</a:t>
            </a:r>
            <a:r>
              <a:rPr sz="2000" b="1" spc="-225" dirty="0">
                <a:latin typeface="Arial"/>
                <a:cs typeface="Arial"/>
              </a:rPr>
              <a:t> </a:t>
            </a:r>
            <a:r>
              <a:rPr sz="2000" b="1" spc="-114" dirty="0">
                <a:latin typeface="Arial"/>
                <a:cs typeface="Arial"/>
              </a:rPr>
              <a:t>(OFB)</a:t>
            </a:r>
            <a:endParaRPr sz="2000">
              <a:latin typeface="Arial"/>
              <a:cs typeface="Arial"/>
            </a:endParaRPr>
          </a:p>
          <a:p>
            <a:pPr marL="354965" marR="6985" indent="-342900" algn="just">
              <a:lnSpc>
                <a:spcPct val="100000"/>
              </a:lnSpc>
              <a:spcBef>
                <a:spcPts val="1605"/>
              </a:spcBef>
              <a:buFont typeface="Wingdings"/>
              <a:buChar char=""/>
              <a:tabLst>
                <a:tab pos="355600" algn="l"/>
              </a:tabLst>
            </a:pPr>
            <a:r>
              <a:rPr sz="1800" spc="-105" dirty="0">
                <a:latin typeface="Arial"/>
                <a:cs typeface="Arial"/>
              </a:rPr>
              <a:t>Le </a:t>
            </a:r>
            <a:r>
              <a:rPr sz="1800" spc="-35" dirty="0">
                <a:latin typeface="Arial"/>
                <a:cs typeface="Arial"/>
              </a:rPr>
              <a:t>mode </a:t>
            </a:r>
            <a:r>
              <a:rPr sz="1800" dirty="0">
                <a:latin typeface="Arial"/>
                <a:cs typeface="Arial"/>
              </a:rPr>
              <a:t>Output </a:t>
            </a:r>
            <a:r>
              <a:rPr sz="1800" spc="-105" dirty="0">
                <a:latin typeface="Arial"/>
                <a:cs typeface="Arial"/>
              </a:rPr>
              <a:t>FeedBack </a:t>
            </a:r>
            <a:r>
              <a:rPr sz="1800" spc="-95" dirty="0">
                <a:latin typeface="Arial"/>
                <a:cs typeface="Arial"/>
              </a:rPr>
              <a:t>(OFB) </a:t>
            </a:r>
            <a:r>
              <a:rPr sz="1800" spc="-35" dirty="0">
                <a:latin typeface="Arial"/>
                <a:cs typeface="Arial"/>
              </a:rPr>
              <a:t>est </a:t>
            </a:r>
            <a:r>
              <a:rPr sz="1800" spc="-55" dirty="0">
                <a:latin typeface="Arial"/>
                <a:cs typeface="Arial"/>
              </a:rPr>
              <a:t>une </a:t>
            </a:r>
            <a:r>
              <a:rPr sz="1800" spc="-35" dirty="0">
                <a:latin typeface="Arial"/>
                <a:cs typeface="Arial"/>
              </a:rPr>
              <a:t>variante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35" dirty="0">
                <a:latin typeface="Arial"/>
                <a:cs typeface="Arial"/>
              </a:rPr>
              <a:t>mode </a:t>
            </a:r>
            <a:r>
              <a:rPr sz="1800" spc="-195" dirty="0">
                <a:latin typeface="Arial"/>
                <a:cs typeface="Arial"/>
              </a:rPr>
              <a:t>CFB. </a:t>
            </a:r>
            <a:r>
              <a:rPr sz="1800" spc="-114" dirty="0">
                <a:latin typeface="Arial"/>
                <a:cs typeface="Arial"/>
              </a:rPr>
              <a:t>Dans </a:t>
            </a:r>
            <a:r>
              <a:rPr sz="1800" spc="-85" dirty="0">
                <a:latin typeface="Arial"/>
                <a:cs typeface="Arial"/>
              </a:rPr>
              <a:t>ce </a:t>
            </a:r>
            <a:r>
              <a:rPr sz="1800" spc="-40" dirty="0">
                <a:latin typeface="Arial"/>
                <a:cs typeface="Arial"/>
              </a:rPr>
              <a:t>mode, </a:t>
            </a:r>
            <a:r>
              <a:rPr sz="1800" spc="-45" dirty="0">
                <a:latin typeface="Arial"/>
                <a:cs typeface="Arial"/>
              </a:rPr>
              <a:t>le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flux 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clé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obtenu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chiffrant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précédent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flux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clé.</a:t>
            </a:r>
            <a:endParaRPr sz="1800">
              <a:latin typeface="Arial"/>
              <a:cs typeface="Arial"/>
            </a:endParaRPr>
          </a:p>
          <a:p>
            <a:pPr marL="354330" marR="5080" indent="-342265" algn="just">
              <a:lnSpc>
                <a:spcPct val="100000"/>
              </a:lnSpc>
              <a:spcBef>
                <a:spcPts val="1010"/>
              </a:spcBef>
              <a:buFont typeface="Wingdings"/>
              <a:buChar char="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Il </a:t>
            </a:r>
            <a:r>
              <a:rPr sz="1800" spc="-35" dirty="0">
                <a:latin typeface="Arial"/>
                <a:cs typeface="Arial"/>
              </a:rPr>
              <a:t>présente </a:t>
            </a:r>
            <a:r>
              <a:rPr sz="1800" spc="-50" dirty="0">
                <a:latin typeface="Arial"/>
                <a:cs typeface="Arial"/>
              </a:rPr>
              <a:t>beaucoup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40" dirty="0">
                <a:latin typeface="Arial"/>
                <a:cs typeface="Arial"/>
              </a:rPr>
              <a:t>problèmes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40" dirty="0">
                <a:latin typeface="Arial"/>
                <a:cs typeface="Arial"/>
              </a:rPr>
              <a:t>sécurité </a:t>
            </a:r>
            <a:r>
              <a:rPr sz="1800" spc="30" dirty="0">
                <a:latin typeface="Arial"/>
                <a:cs typeface="Arial"/>
              </a:rPr>
              <a:t>et </a:t>
            </a:r>
            <a:r>
              <a:rPr sz="1800" dirty="0">
                <a:latin typeface="Arial"/>
                <a:cs typeface="Arial"/>
              </a:rPr>
              <a:t>il </a:t>
            </a:r>
            <a:r>
              <a:rPr sz="1800" spc="-35" dirty="0">
                <a:latin typeface="Arial"/>
                <a:cs typeface="Arial"/>
              </a:rPr>
              <a:t>est </a:t>
            </a:r>
            <a:r>
              <a:rPr sz="1800" spc="-40" dirty="0">
                <a:latin typeface="Arial"/>
                <a:cs typeface="Arial"/>
              </a:rPr>
              <a:t>peu </a:t>
            </a:r>
            <a:r>
              <a:rPr sz="1800" spc="-55" dirty="0">
                <a:latin typeface="Arial"/>
                <a:cs typeface="Arial"/>
              </a:rPr>
              <a:t>conseillé </a:t>
            </a:r>
            <a:r>
              <a:rPr sz="1800" spc="-50" dirty="0">
                <a:latin typeface="Arial"/>
                <a:cs typeface="Arial"/>
              </a:rPr>
              <a:t>(si </a:t>
            </a:r>
            <a:r>
              <a:rPr sz="1800" spc="-35" dirty="0">
                <a:latin typeface="Arial"/>
                <a:cs typeface="Arial"/>
              </a:rPr>
              <a:t>un </a:t>
            </a:r>
            <a:r>
              <a:rPr sz="1800" spc="-5" dirty="0">
                <a:latin typeface="Arial"/>
                <a:cs typeface="Arial"/>
              </a:rPr>
              <a:t>attaquant  </a:t>
            </a:r>
            <a:r>
              <a:rPr sz="1800" spc="-30" dirty="0">
                <a:latin typeface="Arial"/>
                <a:cs typeface="Arial"/>
              </a:rPr>
              <a:t>arrive </a:t>
            </a:r>
            <a:r>
              <a:rPr sz="1800" spc="-120" dirty="0">
                <a:latin typeface="Arial"/>
                <a:cs typeface="Arial"/>
              </a:rPr>
              <a:t>à </a:t>
            </a:r>
            <a:r>
              <a:rPr sz="1800" spc="-35" dirty="0">
                <a:latin typeface="Arial"/>
                <a:cs typeface="Arial"/>
              </a:rPr>
              <a:t>connaître le </a:t>
            </a:r>
            <a:r>
              <a:rPr sz="1800" spc="-30" dirty="0">
                <a:latin typeface="Arial"/>
                <a:cs typeface="Arial"/>
              </a:rPr>
              <a:t>vecteur </a:t>
            </a:r>
            <a:r>
              <a:rPr sz="1800" spc="-15" dirty="0">
                <a:latin typeface="Arial"/>
                <a:cs typeface="Arial"/>
              </a:rPr>
              <a:t>d'initialisation </a:t>
            </a:r>
            <a:r>
              <a:rPr sz="1800" spc="5" dirty="0">
                <a:latin typeface="Arial"/>
                <a:cs typeface="Arial"/>
              </a:rPr>
              <a:t>d'un </a:t>
            </a:r>
            <a:r>
              <a:rPr sz="1800" spc="-95" dirty="0">
                <a:latin typeface="Arial"/>
                <a:cs typeface="Arial"/>
              </a:rPr>
              <a:t>message </a:t>
            </a:r>
            <a:r>
              <a:rPr sz="1800" dirty="0">
                <a:latin typeface="Arial"/>
                <a:cs typeface="Arial"/>
              </a:rPr>
              <a:t>chiffré </a:t>
            </a:r>
            <a:r>
              <a:rPr sz="1800" spc="-70" dirty="0">
                <a:latin typeface="Arial"/>
                <a:cs typeface="Arial"/>
              </a:rPr>
              <a:t>ainsi </a:t>
            </a:r>
            <a:r>
              <a:rPr sz="1800" spc="-55" dirty="0">
                <a:latin typeface="Arial"/>
                <a:cs typeface="Arial"/>
              </a:rPr>
              <a:t>que </a:t>
            </a:r>
            <a:r>
              <a:rPr sz="1800" spc="-35" dirty="0">
                <a:latin typeface="Arial"/>
                <a:cs typeface="Arial"/>
              </a:rPr>
              <a:t>le </a:t>
            </a:r>
            <a:r>
              <a:rPr sz="1800" spc="-40" dirty="0">
                <a:latin typeface="Arial"/>
                <a:cs typeface="Arial"/>
              </a:rPr>
              <a:t>clair </a:t>
            </a:r>
            <a:r>
              <a:rPr sz="1800" dirty="0">
                <a:latin typeface="Arial"/>
                <a:cs typeface="Arial"/>
              </a:rPr>
              <a:t>d'un  </a:t>
            </a:r>
            <a:r>
              <a:rPr sz="1800" spc="-15" dirty="0">
                <a:latin typeface="Arial"/>
                <a:cs typeface="Arial"/>
              </a:rPr>
              <a:t>autre </a:t>
            </a:r>
            <a:r>
              <a:rPr sz="1800" spc="-95" dirty="0">
                <a:latin typeface="Arial"/>
                <a:cs typeface="Arial"/>
              </a:rPr>
              <a:t>message </a:t>
            </a:r>
            <a:r>
              <a:rPr sz="1800" spc="-5" dirty="0">
                <a:latin typeface="Arial"/>
                <a:cs typeface="Arial"/>
              </a:rPr>
              <a:t>chiffré, </a:t>
            </a:r>
            <a:r>
              <a:rPr sz="1800" dirty="0">
                <a:latin typeface="Arial"/>
                <a:cs typeface="Arial"/>
              </a:rPr>
              <a:t>il peut </a:t>
            </a:r>
            <a:r>
              <a:rPr sz="1800" spc="-15" dirty="0">
                <a:latin typeface="Arial"/>
                <a:cs typeface="Arial"/>
              </a:rPr>
              <a:t>reconstituer </a:t>
            </a:r>
            <a:r>
              <a:rPr sz="1800" spc="-50" dirty="0">
                <a:latin typeface="Arial"/>
                <a:cs typeface="Arial"/>
              </a:rPr>
              <a:t>aisément </a:t>
            </a:r>
            <a:r>
              <a:rPr sz="1800" spc="-65" dirty="0">
                <a:latin typeface="Arial"/>
                <a:cs typeface="Arial"/>
              </a:rPr>
              <a:t>la </a:t>
            </a:r>
            <a:r>
              <a:rPr sz="1800" spc="-80" dirty="0">
                <a:latin typeface="Arial"/>
                <a:cs typeface="Arial"/>
              </a:rPr>
              <a:t>chaîne </a:t>
            </a:r>
            <a:r>
              <a:rPr sz="1800" spc="-40" dirty="0">
                <a:latin typeface="Arial"/>
                <a:cs typeface="Arial"/>
              </a:rPr>
              <a:t>ayant </a:t>
            </a:r>
            <a:r>
              <a:rPr sz="1800" dirty="0">
                <a:latin typeface="Arial"/>
                <a:cs typeface="Arial"/>
              </a:rPr>
              <a:t>chiffré </a:t>
            </a:r>
            <a:r>
              <a:rPr sz="1800" spc="-35" dirty="0">
                <a:latin typeface="Arial"/>
                <a:cs typeface="Arial"/>
              </a:rPr>
              <a:t>le </a:t>
            </a:r>
            <a:r>
              <a:rPr sz="1800" spc="-30" dirty="0">
                <a:latin typeface="Arial"/>
                <a:cs typeface="Arial"/>
              </a:rPr>
              <a:t>premier  </a:t>
            </a:r>
            <a:r>
              <a:rPr sz="1800" spc="-90" dirty="0">
                <a:latin typeface="Arial"/>
                <a:cs typeface="Arial"/>
              </a:rPr>
              <a:t>message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donc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déchiffrer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ce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dernier).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4276" y="4076700"/>
            <a:ext cx="8063483" cy="23759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xmlns="" id="{E4442B98-991A-4CA0-913C-3D08C48B8A55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785D428-55BD-4345-A8A4-800F304E5A0A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9"/>
          <p:cNvGrpSpPr/>
          <p:nvPr/>
        </p:nvGrpSpPr>
        <p:grpSpPr>
          <a:xfrm>
            <a:off x="0" y="1098803"/>
            <a:ext cx="5347970" cy="680085"/>
            <a:chOff x="0" y="1098803"/>
            <a:chExt cx="5347970" cy="680085"/>
          </a:xfrm>
        </p:grpSpPr>
        <p:sp>
          <p:nvSpPr>
            <p:cNvPr id="10" name="object 10"/>
            <p:cNvSpPr/>
            <p:nvPr/>
          </p:nvSpPr>
          <p:spPr>
            <a:xfrm>
              <a:off x="0" y="1098803"/>
              <a:ext cx="1935480" cy="6797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94103" y="1098803"/>
              <a:ext cx="777240" cy="6797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65960" y="1098803"/>
              <a:ext cx="1906524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7391" y="1098803"/>
              <a:ext cx="1830324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3796" y="993826"/>
            <a:ext cx="4994275" cy="101155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310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195" dirty="0">
                <a:latin typeface="Arial"/>
                <a:cs typeface="Arial"/>
              </a:rPr>
              <a:t>La </a:t>
            </a:r>
            <a:r>
              <a:rPr sz="2000" b="1" spc="-90" dirty="0">
                <a:latin typeface="Arial"/>
                <a:cs typeface="Arial"/>
              </a:rPr>
              <a:t>structure </a:t>
            </a:r>
            <a:r>
              <a:rPr sz="2000" b="1" spc="-105" dirty="0">
                <a:latin typeface="Arial"/>
                <a:cs typeface="Arial"/>
              </a:rPr>
              <a:t>de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Feistel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364" y="2184946"/>
            <a:ext cx="8926830" cy="4359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6235" algn="l"/>
              </a:tabLst>
            </a:pPr>
            <a:r>
              <a:rPr sz="1700" spc="-110" dirty="0">
                <a:latin typeface="Arial"/>
                <a:cs typeface="Arial"/>
              </a:rPr>
              <a:t>La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structure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de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Feistel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65" dirty="0">
                <a:latin typeface="Arial"/>
                <a:cs typeface="Arial"/>
              </a:rPr>
              <a:t>fut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décrite</a:t>
            </a:r>
            <a:r>
              <a:rPr sz="1700" spc="-16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en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160" dirty="0">
                <a:latin typeface="Arial"/>
                <a:cs typeface="Arial"/>
              </a:rPr>
              <a:t>1973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par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Feistel,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employé</a:t>
            </a:r>
            <a:r>
              <a:rPr sz="1700" spc="-155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chez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IBM.</a:t>
            </a:r>
            <a:endParaRPr sz="1700" dirty="0">
              <a:latin typeface="Arial"/>
              <a:cs typeface="Arial"/>
            </a:endParaRPr>
          </a:p>
          <a:p>
            <a:pPr marL="356235" indent="-343535" algn="just">
              <a:lnSpc>
                <a:spcPct val="100000"/>
              </a:lnSpc>
              <a:spcBef>
                <a:spcPts val="1595"/>
              </a:spcBef>
              <a:buFont typeface="Wingdings"/>
              <a:buChar char=""/>
              <a:tabLst>
                <a:tab pos="356870" algn="l"/>
              </a:tabLst>
            </a:pPr>
            <a:r>
              <a:rPr sz="1700" spc="-110" dirty="0">
                <a:latin typeface="Arial"/>
                <a:cs typeface="Arial"/>
              </a:rPr>
              <a:t>La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plupart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75" dirty="0">
                <a:latin typeface="Arial"/>
                <a:cs typeface="Arial"/>
              </a:rPr>
              <a:t>des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chiffrements</a:t>
            </a:r>
            <a:r>
              <a:rPr sz="1700" spc="-165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de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la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20" dirty="0">
                <a:latin typeface="Arial"/>
                <a:cs typeface="Arial"/>
              </a:rPr>
              <a:t>fin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du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150" dirty="0">
                <a:latin typeface="Arial"/>
                <a:cs typeface="Arial"/>
              </a:rPr>
              <a:t>XXè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siècle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sont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95" dirty="0">
                <a:latin typeface="Arial"/>
                <a:cs typeface="Arial"/>
              </a:rPr>
              <a:t>basés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sur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cette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structure.</a:t>
            </a:r>
            <a:endParaRPr sz="1700" dirty="0">
              <a:latin typeface="Arial"/>
              <a:cs typeface="Arial"/>
            </a:endParaRPr>
          </a:p>
          <a:p>
            <a:pPr marL="356870" marR="5715" indent="-343535" algn="just">
              <a:lnSpc>
                <a:spcPct val="100000"/>
              </a:lnSpc>
              <a:spcBef>
                <a:spcPts val="994"/>
              </a:spcBef>
              <a:buFont typeface="Wingdings"/>
              <a:buChar char=""/>
              <a:tabLst>
                <a:tab pos="356870" algn="l"/>
              </a:tabLst>
            </a:pPr>
            <a:r>
              <a:rPr sz="1700" spc="-25" dirty="0">
                <a:latin typeface="Arial"/>
                <a:cs typeface="Arial"/>
              </a:rPr>
              <a:t>Structure </a:t>
            </a:r>
            <a:r>
              <a:rPr sz="1700" spc="-40" dirty="0">
                <a:latin typeface="Arial"/>
                <a:cs typeface="Arial"/>
              </a:rPr>
              <a:t>inversible </a:t>
            </a:r>
            <a:r>
              <a:rPr sz="1700" spc="-85" dirty="0">
                <a:latin typeface="Arial"/>
                <a:cs typeface="Arial"/>
              </a:rPr>
              <a:t>ce </a:t>
            </a:r>
            <a:r>
              <a:rPr sz="1700" spc="-20" dirty="0">
                <a:latin typeface="Arial"/>
                <a:cs typeface="Arial"/>
              </a:rPr>
              <a:t>qui </a:t>
            </a:r>
            <a:r>
              <a:rPr sz="1700" spc="-10" dirty="0">
                <a:latin typeface="Arial"/>
                <a:cs typeface="Arial"/>
              </a:rPr>
              <a:t>permet </a:t>
            </a:r>
            <a:r>
              <a:rPr sz="1700" spc="-45" dirty="0">
                <a:latin typeface="Arial"/>
                <a:cs typeface="Arial"/>
              </a:rPr>
              <a:t>de </a:t>
            </a:r>
            <a:r>
              <a:rPr sz="1700" spc="-20" dirty="0">
                <a:latin typeface="Arial"/>
                <a:cs typeface="Arial"/>
              </a:rPr>
              <a:t>réutiliser </a:t>
            </a:r>
            <a:r>
              <a:rPr sz="1700" spc="-35" dirty="0">
                <a:latin typeface="Arial"/>
                <a:cs typeface="Arial"/>
              </a:rPr>
              <a:t>le </a:t>
            </a:r>
            <a:r>
              <a:rPr sz="1700" spc="-20" dirty="0">
                <a:latin typeface="Arial"/>
                <a:cs typeface="Arial"/>
              </a:rPr>
              <a:t>matériel </a:t>
            </a:r>
            <a:r>
              <a:rPr sz="1700" spc="-50" dirty="0">
                <a:latin typeface="Arial"/>
                <a:cs typeface="Arial"/>
              </a:rPr>
              <a:t>de </a:t>
            </a:r>
            <a:r>
              <a:rPr sz="1700" spc="-5" dirty="0">
                <a:latin typeface="Arial"/>
                <a:cs typeface="Arial"/>
              </a:rPr>
              <a:t>chiffrement pour déchiffrer </a:t>
            </a:r>
            <a:r>
              <a:rPr sz="1700" spc="-35" dirty="0">
                <a:latin typeface="Arial"/>
                <a:cs typeface="Arial"/>
              </a:rPr>
              <a:t>un  </a:t>
            </a:r>
            <a:r>
              <a:rPr sz="1700" spc="-85" dirty="0">
                <a:latin typeface="Arial"/>
                <a:cs typeface="Arial"/>
              </a:rPr>
              <a:t>message.</a:t>
            </a:r>
            <a:r>
              <a:rPr sz="1700" spc="-160" dirty="0">
                <a:latin typeface="Arial"/>
                <a:cs typeface="Arial"/>
              </a:rPr>
              <a:t> </a:t>
            </a:r>
            <a:r>
              <a:rPr sz="1700" spc="-110" dirty="0">
                <a:latin typeface="Arial"/>
                <a:cs typeface="Arial"/>
              </a:rPr>
              <a:t>La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seule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modification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s’opère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75" dirty="0">
                <a:latin typeface="Arial"/>
                <a:cs typeface="Arial"/>
              </a:rPr>
              <a:t>dans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la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manière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25" dirty="0">
                <a:latin typeface="Arial"/>
                <a:cs typeface="Arial"/>
              </a:rPr>
              <a:t>dont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la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clé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est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utilisée.</a:t>
            </a:r>
            <a:endParaRPr sz="1700" dirty="0">
              <a:latin typeface="Arial"/>
              <a:cs typeface="Arial"/>
            </a:endParaRPr>
          </a:p>
          <a:p>
            <a:pPr marL="355600" marR="6350" indent="-342265" algn="just">
              <a:lnSpc>
                <a:spcPct val="100000"/>
              </a:lnSpc>
              <a:spcBef>
                <a:spcPts val="1010"/>
              </a:spcBef>
              <a:buFont typeface="Wingdings"/>
              <a:buChar char=""/>
              <a:tabLst>
                <a:tab pos="357505" algn="l"/>
              </a:tabLst>
            </a:pPr>
            <a:r>
              <a:rPr sz="1700" spc="-105" dirty="0">
                <a:latin typeface="Arial"/>
                <a:cs typeface="Arial"/>
              </a:rPr>
              <a:t>Dans </a:t>
            </a:r>
            <a:r>
              <a:rPr sz="1700" spc="-45" dirty="0">
                <a:latin typeface="Arial"/>
                <a:cs typeface="Arial"/>
              </a:rPr>
              <a:t>une </a:t>
            </a:r>
            <a:r>
              <a:rPr sz="1700" spc="-10" dirty="0">
                <a:latin typeface="Arial"/>
                <a:cs typeface="Arial"/>
              </a:rPr>
              <a:t>structure </a:t>
            </a:r>
            <a:r>
              <a:rPr sz="1700" spc="-45" dirty="0">
                <a:latin typeface="Arial"/>
                <a:cs typeface="Arial"/>
              </a:rPr>
              <a:t>de </a:t>
            </a:r>
            <a:r>
              <a:rPr sz="1700" spc="-60" dirty="0">
                <a:latin typeface="Arial"/>
                <a:cs typeface="Arial"/>
              </a:rPr>
              <a:t>Feistel, </a:t>
            </a:r>
            <a:r>
              <a:rPr sz="1700" spc="-40" dirty="0">
                <a:latin typeface="Arial"/>
                <a:cs typeface="Arial"/>
              </a:rPr>
              <a:t>le </a:t>
            </a:r>
            <a:r>
              <a:rPr sz="1700" spc="-25" dirty="0">
                <a:latin typeface="Arial"/>
                <a:cs typeface="Arial"/>
              </a:rPr>
              <a:t>bloc </a:t>
            </a:r>
            <a:r>
              <a:rPr sz="1700" spc="-10" dirty="0">
                <a:latin typeface="Arial"/>
                <a:cs typeface="Arial"/>
              </a:rPr>
              <a:t>d’entrée d’un round </a:t>
            </a:r>
            <a:r>
              <a:rPr sz="1700" spc="10" dirty="0">
                <a:latin typeface="Arial"/>
                <a:cs typeface="Arial"/>
              </a:rPr>
              <a:t>(itération) </a:t>
            </a:r>
            <a:r>
              <a:rPr sz="1700" spc="-30" dirty="0">
                <a:latin typeface="Arial"/>
                <a:cs typeface="Arial"/>
              </a:rPr>
              <a:t>est </a:t>
            </a:r>
            <a:r>
              <a:rPr sz="1700" spc="-70" dirty="0">
                <a:latin typeface="Arial"/>
                <a:cs typeface="Arial"/>
              </a:rPr>
              <a:t>séparé </a:t>
            </a:r>
            <a:r>
              <a:rPr sz="1700" spc="-55" dirty="0">
                <a:latin typeface="Arial"/>
                <a:cs typeface="Arial"/>
              </a:rPr>
              <a:t>en </a:t>
            </a:r>
            <a:r>
              <a:rPr sz="1700" spc="-40" dirty="0">
                <a:latin typeface="Arial"/>
                <a:cs typeface="Arial"/>
              </a:rPr>
              <a:t>deux  </a:t>
            </a:r>
            <a:r>
              <a:rPr sz="1700" spc="-30" dirty="0">
                <a:latin typeface="Arial"/>
                <a:cs typeface="Arial"/>
              </a:rPr>
              <a:t>parties. </a:t>
            </a:r>
            <a:r>
              <a:rPr sz="1700" spc="-120" dirty="0">
                <a:latin typeface="Arial"/>
                <a:cs typeface="Arial"/>
              </a:rPr>
              <a:t>La </a:t>
            </a:r>
            <a:r>
              <a:rPr sz="1700" spc="5" dirty="0">
                <a:latin typeface="Arial"/>
                <a:cs typeface="Arial"/>
              </a:rPr>
              <a:t>fonction </a:t>
            </a:r>
            <a:r>
              <a:rPr sz="1700" spc="-50" dirty="0">
                <a:latin typeface="Arial"/>
                <a:cs typeface="Arial"/>
              </a:rPr>
              <a:t>de </a:t>
            </a:r>
            <a:r>
              <a:rPr sz="1700" spc="-5" dirty="0">
                <a:latin typeface="Arial"/>
                <a:cs typeface="Arial"/>
              </a:rPr>
              <a:t>chiffrement </a:t>
            </a:r>
            <a:r>
              <a:rPr sz="1700" spc="-30" dirty="0">
                <a:latin typeface="Arial"/>
                <a:cs typeface="Arial"/>
              </a:rPr>
              <a:t>est </a:t>
            </a:r>
            <a:r>
              <a:rPr sz="1700" spc="-35" dirty="0">
                <a:latin typeface="Arial"/>
                <a:cs typeface="Arial"/>
              </a:rPr>
              <a:t>appliquée </a:t>
            </a:r>
            <a:r>
              <a:rPr sz="1700" spc="-50" dirty="0">
                <a:latin typeface="Arial"/>
                <a:cs typeface="Arial"/>
              </a:rPr>
              <a:t>sur </a:t>
            </a:r>
            <a:r>
              <a:rPr sz="1700" spc="-55" dirty="0">
                <a:latin typeface="Arial"/>
                <a:cs typeface="Arial"/>
              </a:rPr>
              <a:t>la </a:t>
            </a:r>
            <a:r>
              <a:rPr sz="1700" spc="-30" dirty="0">
                <a:latin typeface="Arial"/>
                <a:cs typeface="Arial"/>
              </a:rPr>
              <a:t>première </a:t>
            </a:r>
            <a:r>
              <a:rPr sz="1700" spc="-10" dirty="0">
                <a:latin typeface="Arial"/>
                <a:cs typeface="Arial"/>
              </a:rPr>
              <a:t>partie </a:t>
            </a:r>
            <a:r>
              <a:rPr sz="1700" spc="-25" dirty="0">
                <a:latin typeface="Arial"/>
                <a:cs typeface="Arial"/>
              </a:rPr>
              <a:t>du bloc </a:t>
            </a:r>
            <a:r>
              <a:rPr sz="1700" spc="30" dirty="0">
                <a:latin typeface="Arial"/>
                <a:cs typeface="Arial"/>
              </a:rPr>
              <a:t>et </a:t>
            </a:r>
            <a:r>
              <a:rPr sz="1700" spc="-5" dirty="0">
                <a:latin typeface="Arial"/>
                <a:cs typeface="Arial"/>
              </a:rPr>
              <a:t>l’opération  </a:t>
            </a:r>
            <a:r>
              <a:rPr sz="1700" spc="-30" dirty="0">
                <a:latin typeface="Arial"/>
                <a:cs typeface="Arial"/>
              </a:rPr>
              <a:t>binaire </a:t>
            </a:r>
            <a:r>
              <a:rPr sz="1700" spc="-60" dirty="0">
                <a:latin typeface="Arial"/>
                <a:cs typeface="Arial"/>
              </a:rPr>
              <a:t>ou-exclusive </a:t>
            </a:r>
            <a:r>
              <a:rPr sz="1700" spc="-30" dirty="0">
                <a:latin typeface="Arial"/>
                <a:cs typeface="Arial"/>
              </a:rPr>
              <a:t>est </a:t>
            </a:r>
            <a:r>
              <a:rPr sz="1700" spc="-40" dirty="0">
                <a:latin typeface="Arial"/>
                <a:cs typeface="Arial"/>
              </a:rPr>
              <a:t>appliquée </a:t>
            </a:r>
            <a:r>
              <a:rPr sz="1700" spc="-55" dirty="0">
                <a:latin typeface="Arial"/>
                <a:cs typeface="Arial"/>
              </a:rPr>
              <a:t>sur la </a:t>
            </a:r>
            <a:r>
              <a:rPr sz="1700" spc="-10" dirty="0">
                <a:latin typeface="Arial"/>
                <a:cs typeface="Arial"/>
              </a:rPr>
              <a:t>partie sortante </a:t>
            </a:r>
            <a:r>
              <a:rPr sz="1700" spc="-50" dirty="0">
                <a:latin typeface="Arial"/>
                <a:cs typeface="Arial"/>
              </a:rPr>
              <a:t>de </a:t>
            </a:r>
            <a:r>
              <a:rPr sz="1700" spc="-55" dirty="0">
                <a:latin typeface="Arial"/>
                <a:cs typeface="Arial"/>
              </a:rPr>
              <a:t>la </a:t>
            </a:r>
            <a:r>
              <a:rPr sz="1700" spc="10" dirty="0">
                <a:latin typeface="Arial"/>
                <a:cs typeface="Arial"/>
              </a:rPr>
              <a:t>fonction </a:t>
            </a:r>
            <a:r>
              <a:rPr sz="1700" spc="-45" dirty="0">
                <a:latin typeface="Arial"/>
                <a:cs typeface="Arial"/>
              </a:rPr>
              <a:t>de </a:t>
            </a:r>
            <a:r>
              <a:rPr sz="1700" spc="-5" dirty="0">
                <a:latin typeface="Arial"/>
                <a:cs typeface="Arial"/>
              </a:rPr>
              <a:t>chiffrement </a:t>
            </a:r>
            <a:r>
              <a:rPr sz="1700" spc="30" dirty="0">
                <a:latin typeface="Arial"/>
                <a:cs typeface="Arial"/>
              </a:rPr>
              <a:t>et </a:t>
            </a:r>
            <a:r>
              <a:rPr sz="1700" spc="-60" dirty="0">
                <a:latin typeface="Arial"/>
                <a:cs typeface="Arial"/>
              </a:rPr>
              <a:t>la  </a:t>
            </a:r>
            <a:r>
              <a:rPr sz="1700" spc="-40" dirty="0">
                <a:latin typeface="Arial"/>
                <a:cs typeface="Arial"/>
              </a:rPr>
              <a:t>deuxième</a:t>
            </a:r>
            <a:r>
              <a:rPr sz="1700" spc="-15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partie.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Ensuite,</a:t>
            </a:r>
            <a:r>
              <a:rPr sz="1700" spc="-155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les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deux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parties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sont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permutées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30" dirty="0">
                <a:latin typeface="Arial"/>
                <a:cs typeface="Arial"/>
              </a:rPr>
              <a:t>et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le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prochain</a:t>
            </a:r>
            <a:r>
              <a:rPr sz="1700" spc="-15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round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commence.</a:t>
            </a:r>
            <a:endParaRPr sz="1700" dirty="0">
              <a:latin typeface="Arial"/>
              <a:cs typeface="Arial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994"/>
              </a:spcBef>
              <a:buFont typeface="Wingdings"/>
              <a:buChar char=""/>
              <a:tabLst>
                <a:tab pos="356235" algn="l"/>
              </a:tabLst>
            </a:pPr>
            <a:r>
              <a:rPr sz="1700" spc="-105" dirty="0">
                <a:latin typeface="Arial"/>
                <a:cs typeface="Arial"/>
              </a:rPr>
              <a:t>Les </a:t>
            </a:r>
            <a:r>
              <a:rPr sz="1700" spc="-35" dirty="0">
                <a:latin typeface="Arial"/>
                <a:cs typeface="Arial"/>
              </a:rPr>
              <a:t>performances </a:t>
            </a:r>
            <a:r>
              <a:rPr sz="1700" spc="-50" dirty="0">
                <a:latin typeface="Arial"/>
                <a:cs typeface="Arial"/>
              </a:rPr>
              <a:t>de </a:t>
            </a:r>
            <a:r>
              <a:rPr sz="1700" spc="-55" dirty="0">
                <a:latin typeface="Arial"/>
                <a:cs typeface="Arial"/>
              </a:rPr>
              <a:t>la </a:t>
            </a:r>
            <a:r>
              <a:rPr sz="1700" spc="-10" dirty="0">
                <a:latin typeface="Arial"/>
                <a:cs typeface="Arial"/>
              </a:rPr>
              <a:t>structure </a:t>
            </a:r>
            <a:r>
              <a:rPr sz="1700" spc="-45" dirty="0">
                <a:latin typeface="Arial"/>
                <a:cs typeface="Arial"/>
              </a:rPr>
              <a:t>de </a:t>
            </a:r>
            <a:r>
              <a:rPr sz="1700" spc="-60" dirty="0">
                <a:latin typeface="Arial"/>
                <a:cs typeface="Arial"/>
              </a:rPr>
              <a:t>Feistel </a:t>
            </a:r>
            <a:r>
              <a:rPr sz="1700" spc="-20" dirty="0">
                <a:latin typeface="Arial"/>
                <a:cs typeface="Arial"/>
              </a:rPr>
              <a:t>dépendent </a:t>
            </a:r>
            <a:r>
              <a:rPr sz="1700" spc="-75" dirty="0">
                <a:latin typeface="Arial"/>
                <a:cs typeface="Arial"/>
              </a:rPr>
              <a:t>des </a:t>
            </a:r>
            <a:r>
              <a:rPr sz="1700" spc="-25" dirty="0">
                <a:latin typeface="Arial"/>
                <a:cs typeface="Arial"/>
              </a:rPr>
              <a:t>choix effectués </a:t>
            </a:r>
            <a:r>
              <a:rPr sz="1700" spc="-5" dirty="0">
                <a:latin typeface="Arial"/>
                <a:cs typeface="Arial"/>
              </a:rPr>
              <a:t>pour </a:t>
            </a:r>
            <a:r>
              <a:rPr sz="1700" spc="-70" dirty="0">
                <a:latin typeface="Arial"/>
                <a:cs typeface="Arial"/>
              </a:rPr>
              <a:t>les  </a:t>
            </a:r>
            <a:r>
              <a:rPr sz="1700" spc="-35" dirty="0">
                <a:latin typeface="Arial"/>
                <a:cs typeface="Arial"/>
              </a:rPr>
              <a:t>paramètres </a:t>
            </a:r>
            <a:r>
              <a:rPr sz="1700" spc="-45" dirty="0">
                <a:latin typeface="Arial"/>
                <a:cs typeface="Arial"/>
              </a:rPr>
              <a:t>suivants</a:t>
            </a:r>
            <a:r>
              <a:rPr sz="1700" spc="-280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:</a:t>
            </a:r>
            <a:endParaRPr sz="1700" dirty="0">
              <a:latin typeface="Arial"/>
              <a:cs typeface="Arial"/>
            </a:endParaRPr>
          </a:p>
          <a:p>
            <a:pPr marL="715010" lvl="1" indent="-343535">
              <a:lnSpc>
                <a:spcPct val="100000"/>
              </a:lnSpc>
              <a:spcBef>
                <a:spcPts val="994"/>
              </a:spcBef>
              <a:buChar char="−"/>
              <a:tabLst>
                <a:tab pos="715010" algn="l"/>
                <a:tab pos="715645" algn="l"/>
              </a:tabLst>
            </a:pPr>
            <a:r>
              <a:rPr sz="1700" spc="-70" dirty="0">
                <a:latin typeface="Arial"/>
                <a:cs typeface="Arial"/>
              </a:rPr>
              <a:t>Taille</a:t>
            </a:r>
            <a:r>
              <a:rPr sz="1700" spc="-160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du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bloc/de</a:t>
            </a:r>
            <a:r>
              <a:rPr sz="1700" spc="-16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la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clé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: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80" dirty="0">
                <a:latin typeface="Arial"/>
                <a:cs typeface="Arial"/>
              </a:rPr>
              <a:t>si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elle</a:t>
            </a:r>
            <a:r>
              <a:rPr sz="1700" spc="-160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augmente,</a:t>
            </a:r>
            <a:r>
              <a:rPr sz="1700" spc="-16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la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sécurité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augmente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également.</a:t>
            </a:r>
            <a:endParaRPr sz="1700" dirty="0">
              <a:latin typeface="Arial"/>
              <a:cs typeface="Arial"/>
            </a:endParaRPr>
          </a:p>
          <a:p>
            <a:pPr marL="715010" lvl="1" indent="-343535">
              <a:lnSpc>
                <a:spcPct val="100000"/>
              </a:lnSpc>
              <a:spcBef>
                <a:spcPts val="1010"/>
              </a:spcBef>
              <a:buChar char="−"/>
              <a:tabLst>
                <a:tab pos="715010" algn="l"/>
                <a:tab pos="715645" algn="l"/>
              </a:tabLst>
            </a:pPr>
            <a:r>
              <a:rPr sz="1700" spc="-25" dirty="0">
                <a:latin typeface="Arial"/>
                <a:cs typeface="Arial"/>
              </a:rPr>
              <a:t>Nombre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de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rounds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: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plus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il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60" dirty="0">
                <a:latin typeface="Arial"/>
                <a:cs typeface="Arial"/>
              </a:rPr>
              <a:t>y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en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80" dirty="0">
                <a:latin typeface="Arial"/>
                <a:cs typeface="Arial"/>
              </a:rPr>
              <a:t>a,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plus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la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sécurité</a:t>
            </a:r>
            <a:r>
              <a:rPr sz="1700" spc="-160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est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renforcée.</a:t>
            </a:r>
            <a:endParaRPr sz="1700" dirty="0">
              <a:latin typeface="Arial"/>
              <a:cs typeface="Arial"/>
            </a:endParaRPr>
          </a:p>
          <a:p>
            <a:pPr marL="715645" lvl="1" indent="-343535">
              <a:lnSpc>
                <a:spcPct val="100000"/>
              </a:lnSpc>
              <a:spcBef>
                <a:spcPts val="994"/>
              </a:spcBef>
              <a:buChar char="−"/>
              <a:tabLst>
                <a:tab pos="715645" algn="l"/>
                <a:tab pos="716280" algn="l"/>
              </a:tabLst>
            </a:pPr>
            <a:r>
              <a:rPr sz="1700" spc="-10" dirty="0">
                <a:latin typeface="Arial"/>
                <a:cs typeface="Arial"/>
              </a:rPr>
              <a:t>Algorithme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de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génération</a:t>
            </a:r>
            <a:r>
              <a:rPr sz="1700" spc="-155" dirty="0">
                <a:latin typeface="Arial"/>
                <a:cs typeface="Arial"/>
              </a:rPr>
              <a:t> </a:t>
            </a:r>
            <a:r>
              <a:rPr sz="1700" spc="-75" dirty="0">
                <a:latin typeface="Arial"/>
                <a:cs typeface="Arial"/>
              </a:rPr>
              <a:t>des</a:t>
            </a:r>
            <a:r>
              <a:rPr sz="1700" spc="245" dirty="0">
                <a:latin typeface="Arial"/>
                <a:cs typeface="Arial"/>
              </a:rPr>
              <a:t> </a:t>
            </a:r>
            <a:r>
              <a:rPr sz="1700" spc="-70" dirty="0">
                <a:latin typeface="Arial"/>
                <a:cs typeface="Arial"/>
              </a:rPr>
              <a:t>clés</a:t>
            </a:r>
            <a:r>
              <a:rPr sz="1700" spc="-170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: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plus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il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est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complexe,</a:t>
            </a:r>
            <a:r>
              <a:rPr sz="1700" spc="-155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plus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la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sécurité</a:t>
            </a:r>
            <a:r>
              <a:rPr sz="1700" spc="-160" dirty="0">
                <a:latin typeface="Arial"/>
                <a:cs typeface="Arial"/>
              </a:rPr>
              <a:t> </a:t>
            </a:r>
            <a:r>
              <a:rPr sz="1700" spc="-30" dirty="0">
                <a:latin typeface="Arial"/>
                <a:cs typeface="Arial"/>
              </a:rPr>
              <a:t>est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renforcée.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xmlns="" id="{D201C14E-FD00-4823-BDB2-8DA21D5A0BDF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F328DF3-A6EE-4BA2-BC8D-CB37AA1B7786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5560" y="133350"/>
            <a:ext cx="4208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Crypto</a:t>
            </a:r>
            <a:r>
              <a:rPr u="none" spc="-40" dirty="0"/>
              <a:t> </a:t>
            </a:r>
            <a:r>
              <a:rPr u="none" dirty="0"/>
              <a:t>:</a:t>
            </a:r>
            <a:r>
              <a:rPr u="none" spc="-30" dirty="0"/>
              <a:t> </a:t>
            </a:r>
            <a:r>
              <a:rPr u="none" spc="-10" dirty="0"/>
              <a:t>définitions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809" y="888746"/>
            <a:ext cx="8629015" cy="53778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16230" indent="-303530">
              <a:lnSpc>
                <a:spcPct val="100000"/>
              </a:lnSpc>
              <a:spcBef>
                <a:spcPts val="409"/>
              </a:spcBef>
              <a:buClr>
                <a:srgbClr val="005B89"/>
              </a:buClr>
              <a:buFont typeface="Wingdings"/>
              <a:buChar char=""/>
              <a:tabLst>
                <a:tab pos="316230" algn="l"/>
              </a:tabLst>
            </a:pPr>
            <a:r>
              <a:rPr sz="2400" spc="-10" dirty="0">
                <a:solidFill>
                  <a:srgbClr val="F73109"/>
                </a:solidFill>
                <a:latin typeface="Arial Black"/>
                <a:cs typeface="Arial Black"/>
              </a:rPr>
              <a:t>Facteur</a:t>
            </a:r>
            <a:r>
              <a:rPr sz="2400" spc="-15" dirty="0">
                <a:solidFill>
                  <a:srgbClr val="F73109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F73109"/>
                </a:solidFill>
                <a:latin typeface="Arial Black"/>
                <a:cs typeface="Arial Black"/>
              </a:rPr>
              <a:t>de</a:t>
            </a:r>
            <a:r>
              <a:rPr sz="2400" spc="-10" dirty="0">
                <a:solidFill>
                  <a:srgbClr val="F73109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F73109"/>
                </a:solidFill>
                <a:latin typeface="Arial Black"/>
                <a:cs typeface="Arial Black"/>
              </a:rPr>
              <a:t>travail</a:t>
            </a:r>
            <a:r>
              <a:rPr sz="2400" spc="-15" dirty="0">
                <a:solidFill>
                  <a:srgbClr val="F73109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F73109"/>
                </a:solidFill>
                <a:latin typeface="Arial Black"/>
                <a:cs typeface="Arial Black"/>
              </a:rPr>
              <a:t>(work</a:t>
            </a:r>
            <a:r>
              <a:rPr sz="2400" spc="-20" dirty="0">
                <a:solidFill>
                  <a:srgbClr val="F73109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F73109"/>
                </a:solidFill>
                <a:latin typeface="Arial Black"/>
                <a:cs typeface="Arial Black"/>
              </a:rPr>
              <a:t>factor)</a:t>
            </a:r>
            <a:endParaRPr sz="2400" dirty="0">
              <a:latin typeface="Arial Black"/>
              <a:cs typeface="Arial Black"/>
            </a:endParaRPr>
          </a:p>
          <a:p>
            <a:pPr marL="716280" lvl="1" indent="-246379">
              <a:lnSpc>
                <a:spcPct val="100000"/>
              </a:lnSpc>
              <a:spcBef>
                <a:spcPts val="260"/>
              </a:spcBef>
              <a:buChar char="–"/>
              <a:tabLst>
                <a:tab pos="716280" algn="l"/>
              </a:tabLst>
            </a:pPr>
            <a:r>
              <a:rPr sz="2000" dirty="0">
                <a:latin typeface="Arial MT"/>
                <a:cs typeface="Arial MT"/>
              </a:rPr>
              <a:t>Force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d'un</a:t>
            </a:r>
            <a:r>
              <a:rPr sz="2000" spc="-5" dirty="0">
                <a:latin typeface="Arial MT"/>
                <a:cs typeface="Arial MT"/>
              </a:rPr>
              <a:t> algo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chiffrement</a:t>
            </a:r>
            <a:endParaRPr sz="2000" dirty="0">
              <a:latin typeface="Arial MT"/>
              <a:cs typeface="Arial MT"/>
            </a:endParaRPr>
          </a:p>
          <a:p>
            <a:pPr marL="716280" marR="73660" lvl="1" indent="-246379">
              <a:lnSpc>
                <a:spcPts val="2160"/>
              </a:lnSpc>
              <a:spcBef>
                <a:spcPts val="530"/>
              </a:spcBef>
              <a:buChar char="–"/>
              <a:tabLst>
                <a:tab pos="716280" algn="l"/>
              </a:tabLst>
            </a:pPr>
            <a:r>
              <a:rPr sz="2000" spc="-5" dirty="0">
                <a:latin typeface="Arial MT"/>
                <a:cs typeface="Arial MT"/>
              </a:rPr>
              <a:t>L'estime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l'effrot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qu'il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faut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à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attaquant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pour casser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méthode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chiffrement</a:t>
            </a:r>
            <a:endParaRPr sz="2000" dirty="0">
              <a:latin typeface="Arial MT"/>
              <a:cs typeface="Arial MT"/>
            </a:endParaRPr>
          </a:p>
          <a:p>
            <a:pPr marL="316230" indent="-303530">
              <a:lnSpc>
                <a:spcPct val="100000"/>
              </a:lnSpc>
              <a:spcBef>
                <a:spcPts val="270"/>
              </a:spcBef>
              <a:buClr>
                <a:srgbClr val="005B89"/>
              </a:buClr>
              <a:buFont typeface="Wingdings"/>
              <a:buChar char=""/>
              <a:tabLst>
                <a:tab pos="316230" algn="l"/>
              </a:tabLst>
            </a:pPr>
            <a:r>
              <a:rPr sz="2400" spc="-10" dirty="0">
                <a:solidFill>
                  <a:srgbClr val="F73109"/>
                </a:solidFill>
                <a:latin typeface="Arial Black"/>
                <a:cs typeface="Arial Black"/>
              </a:rPr>
              <a:t>Espace</a:t>
            </a:r>
            <a:r>
              <a:rPr sz="2400" spc="-25" dirty="0">
                <a:solidFill>
                  <a:srgbClr val="F73109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F73109"/>
                </a:solidFill>
                <a:latin typeface="Arial Black"/>
                <a:cs typeface="Arial Black"/>
              </a:rPr>
              <a:t>de</a:t>
            </a:r>
            <a:r>
              <a:rPr sz="2400" spc="-15" dirty="0">
                <a:solidFill>
                  <a:srgbClr val="F73109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F73109"/>
                </a:solidFill>
                <a:latin typeface="Arial Black"/>
                <a:cs typeface="Arial Black"/>
              </a:rPr>
              <a:t>clé</a:t>
            </a:r>
            <a:r>
              <a:rPr sz="2400" spc="-15" dirty="0">
                <a:solidFill>
                  <a:srgbClr val="F7310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F73109"/>
                </a:solidFill>
                <a:latin typeface="Arial Black"/>
                <a:cs typeface="Arial Black"/>
              </a:rPr>
              <a:t>(keyspace)</a:t>
            </a:r>
            <a:endParaRPr sz="2400" dirty="0">
              <a:latin typeface="Arial Black"/>
              <a:cs typeface="Arial Black"/>
            </a:endParaRPr>
          </a:p>
          <a:p>
            <a:pPr marL="716280" lvl="1" indent="-246379">
              <a:lnSpc>
                <a:spcPct val="100000"/>
              </a:lnSpc>
              <a:spcBef>
                <a:spcPts val="260"/>
              </a:spcBef>
              <a:buChar char="–"/>
              <a:tabLst>
                <a:tab pos="716280" algn="l"/>
              </a:tabLst>
            </a:pPr>
            <a:r>
              <a:rPr sz="2000" spc="-5" dirty="0">
                <a:latin typeface="Arial MT"/>
                <a:cs typeface="Arial MT"/>
              </a:rPr>
              <a:t>Portée du </a:t>
            </a:r>
            <a:r>
              <a:rPr sz="2000" dirty="0">
                <a:latin typeface="Arial MT"/>
                <a:cs typeface="Arial MT"/>
              </a:rPr>
              <a:t>nombre</a:t>
            </a:r>
            <a:r>
              <a:rPr sz="2000" spc="-5" dirty="0">
                <a:latin typeface="Arial MT"/>
                <a:cs typeface="Arial MT"/>
              </a:rPr>
              <a:t> de </a:t>
            </a:r>
            <a:r>
              <a:rPr sz="2000" dirty="0">
                <a:latin typeface="Arial MT"/>
                <a:cs typeface="Arial MT"/>
              </a:rPr>
              <a:t>clés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possibles</a:t>
            </a:r>
            <a:r>
              <a:rPr sz="2000" spc="-5" dirty="0">
                <a:latin typeface="Arial MT"/>
                <a:cs typeface="Arial MT"/>
              </a:rPr>
              <a:t> ou </a:t>
            </a:r>
            <a:r>
              <a:rPr sz="2000" dirty="0">
                <a:latin typeface="Arial MT"/>
                <a:cs typeface="Arial MT"/>
              </a:rPr>
              <a:t>disponibles</a:t>
            </a:r>
          </a:p>
          <a:p>
            <a:pPr marL="716280" lvl="1" indent="-246379">
              <a:lnSpc>
                <a:spcPct val="100000"/>
              </a:lnSpc>
              <a:spcBef>
                <a:spcPts val="260"/>
              </a:spcBef>
              <a:buChar char="–"/>
              <a:tabLst>
                <a:tab pos="716280" algn="l"/>
              </a:tabLst>
            </a:pPr>
            <a:r>
              <a:rPr sz="2000" spc="-5" dirty="0">
                <a:latin typeface="Arial MT"/>
                <a:cs typeface="Arial MT"/>
              </a:rPr>
              <a:t>Plus</a:t>
            </a:r>
            <a:r>
              <a:rPr sz="2000" dirty="0">
                <a:latin typeface="Arial MT"/>
                <a:cs typeface="Arial MT"/>
              </a:rPr>
              <a:t> grand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l'espace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clé,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mieux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c'est.</a:t>
            </a:r>
          </a:p>
          <a:p>
            <a:pPr marL="716280" lvl="1" indent="-246379">
              <a:lnSpc>
                <a:spcPct val="100000"/>
              </a:lnSpc>
              <a:spcBef>
                <a:spcPts val="260"/>
              </a:spcBef>
              <a:buChar char="–"/>
              <a:tabLst>
                <a:tab pos="716280" algn="l"/>
              </a:tabLst>
            </a:pPr>
            <a:r>
              <a:rPr sz="2000" dirty="0">
                <a:latin typeface="Arial MT"/>
                <a:cs typeface="Arial MT"/>
              </a:rPr>
              <a:t>Cela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indique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normalement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 </a:t>
            </a:r>
            <a:r>
              <a:rPr sz="2000" spc="-5" dirty="0">
                <a:latin typeface="Arial MT"/>
                <a:cs typeface="Arial MT"/>
              </a:rPr>
              <a:t>le</a:t>
            </a:r>
            <a:r>
              <a:rPr sz="2000" dirty="0">
                <a:latin typeface="Arial MT"/>
                <a:cs typeface="Arial MT"/>
              </a:rPr>
              <a:t> facteur</a:t>
            </a:r>
            <a:r>
              <a:rPr sz="2000" spc="-5" dirty="0">
                <a:latin typeface="Arial MT"/>
                <a:cs typeface="Arial MT"/>
              </a:rPr>
              <a:t> travail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sera </a:t>
            </a:r>
            <a:r>
              <a:rPr sz="2000" spc="-5" dirty="0">
                <a:latin typeface="Arial MT"/>
                <a:cs typeface="Arial MT"/>
              </a:rPr>
              <a:t>plus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important</a:t>
            </a:r>
            <a:endParaRPr sz="2000" dirty="0">
              <a:latin typeface="Arial MT"/>
              <a:cs typeface="Arial MT"/>
            </a:endParaRPr>
          </a:p>
          <a:p>
            <a:pPr marL="316230" indent="-303530">
              <a:lnSpc>
                <a:spcPct val="100000"/>
              </a:lnSpc>
              <a:spcBef>
                <a:spcPts val="310"/>
              </a:spcBef>
              <a:buClr>
                <a:srgbClr val="005B89"/>
              </a:buClr>
              <a:buFont typeface="Wingdings"/>
              <a:buChar char=""/>
              <a:tabLst>
                <a:tab pos="316230" algn="l"/>
              </a:tabLst>
            </a:pPr>
            <a:r>
              <a:rPr sz="2400" spc="-5" dirty="0">
                <a:solidFill>
                  <a:srgbClr val="F73109"/>
                </a:solidFill>
                <a:latin typeface="Arial Black"/>
                <a:cs typeface="Arial Black"/>
              </a:rPr>
              <a:t>Entropie</a:t>
            </a:r>
            <a:r>
              <a:rPr sz="2400" spc="-30" dirty="0">
                <a:solidFill>
                  <a:srgbClr val="F73109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F73109"/>
                </a:solidFill>
                <a:latin typeface="Arial Black"/>
                <a:cs typeface="Arial Black"/>
              </a:rPr>
              <a:t>de</a:t>
            </a:r>
            <a:r>
              <a:rPr sz="2400" spc="-25" dirty="0">
                <a:solidFill>
                  <a:srgbClr val="F7310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F73109"/>
                </a:solidFill>
                <a:latin typeface="Arial Black"/>
                <a:cs typeface="Arial Black"/>
              </a:rPr>
              <a:t>la</a:t>
            </a:r>
            <a:r>
              <a:rPr sz="2400" spc="-25" dirty="0">
                <a:solidFill>
                  <a:srgbClr val="F73109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F73109"/>
                </a:solidFill>
                <a:latin typeface="Arial Black"/>
                <a:cs typeface="Arial Black"/>
              </a:rPr>
              <a:t>clé</a:t>
            </a:r>
            <a:endParaRPr sz="2400" dirty="0">
              <a:latin typeface="Arial Black"/>
              <a:cs typeface="Arial Black"/>
            </a:endParaRPr>
          </a:p>
          <a:p>
            <a:pPr marL="716280" lvl="1" indent="-246379">
              <a:lnSpc>
                <a:spcPct val="100000"/>
              </a:lnSpc>
              <a:spcBef>
                <a:spcPts val="260"/>
              </a:spcBef>
              <a:buChar char="–"/>
              <a:tabLst>
                <a:tab pos="716280" algn="l"/>
              </a:tabLst>
            </a:pPr>
            <a:r>
              <a:rPr sz="2000" spc="-5" dirty="0">
                <a:latin typeface="Arial MT"/>
                <a:cs typeface="Arial MT"/>
              </a:rPr>
              <a:t>Définition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 </a:t>
            </a:r>
            <a:r>
              <a:rPr sz="2000" dirty="0">
                <a:latin typeface="Arial MT"/>
                <a:cs typeface="Arial MT"/>
              </a:rPr>
              <a:t>la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force</a:t>
            </a:r>
            <a:r>
              <a:rPr sz="2000" spc="-5" dirty="0">
                <a:latin typeface="Arial MT"/>
                <a:cs typeface="Arial MT"/>
              </a:rPr>
              <a:t> d'une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clé</a:t>
            </a:r>
          </a:p>
          <a:p>
            <a:pPr marL="716280" lvl="1" indent="-246379">
              <a:lnSpc>
                <a:spcPct val="100000"/>
              </a:lnSpc>
              <a:spcBef>
                <a:spcPts val="260"/>
              </a:spcBef>
              <a:buChar char="–"/>
              <a:tabLst>
                <a:tab pos="716280" algn="l"/>
              </a:tabLst>
            </a:pPr>
            <a:r>
              <a:rPr sz="2000" dirty="0">
                <a:latin typeface="Arial MT"/>
                <a:cs typeface="Arial MT"/>
              </a:rPr>
              <a:t>Correspond</a:t>
            </a:r>
            <a:r>
              <a:rPr sz="2000" spc="-5" dirty="0">
                <a:latin typeface="Arial MT"/>
                <a:cs typeface="Arial MT"/>
              </a:rPr>
              <a:t> au</a:t>
            </a:r>
            <a:r>
              <a:rPr sz="2000" dirty="0">
                <a:latin typeface="Arial MT"/>
                <a:cs typeface="Arial MT"/>
              </a:rPr>
              <a:t> degré</a:t>
            </a:r>
            <a:r>
              <a:rPr sz="2000" spc="-5" dirty="0">
                <a:latin typeface="Arial MT"/>
                <a:cs typeface="Arial MT"/>
              </a:rPr>
              <a:t> d'incertitude</a:t>
            </a:r>
            <a:r>
              <a:rPr sz="2000" dirty="0">
                <a:latin typeface="Arial MT"/>
                <a:cs typeface="Arial MT"/>
              </a:rPr>
              <a:t> de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celle-ci</a:t>
            </a:r>
          </a:p>
          <a:p>
            <a:pPr marL="716280" marR="5080" lvl="1" indent="-246379">
              <a:lnSpc>
                <a:spcPts val="2160"/>
              </a:lnSpc>
              <a:spcBef>
                <a:spcPts val="530"/>
              </a:spcBef>
              <a:buChar char="–"/>
              <a:tabLst>
                <a:tab pos="716280" algn="l"/>
              </a:tabLst>
            </a:pPr>
            <a:r>
              <a:rPr sz="2000" spc="-5" dirty="0">
                <a:latin typeface="Arial MT"/>
                <a:cs typeface="Arial MT"/>
              </a:rPr>
              <a:t>Ex: </a:t>
            </a:r>
            <a:r>
              <a:rPr sz="2000" dirty="0">
                <a:latin typeface="Arial MT"/>
                <a:cs typeface="Arial MT"/>
              </a:rPr>
              <a:t>si </a:t>
            </a:r>
            <a:r>
              <a:rPr sz="2000" spc="-5" dirty="0">
                <a:latin typeface="Arial MT"/>
                <a:cs typeface="Arial MT"/>
              </a:rPr>
              <a:t>la </a:t>
            </a:r>
            <a:r>
              <a:rPr sz="2000" dirty="0">
                <a:latin typeface="Arial MT"/>
                <a:cs typeface="Arial MT"/>
              </a:rPr>
              <a:t>clé peut </a:t>
            </a:r>
            <a:r>
              <a:rPr sz="2000" spc="-5" dirty="0">
                <a:latin typeface="Arial MT"/>
                <a:cs typeface="Arial MT"/>
              </a:rPr>
              <a:t>être </a:t>
            </a:r>
            <a:r>
              <a:rPr sz="2000" dirty="0">
                <a:latin typeface="Arial MT"/>
                <a:cs typeface="Arial MT"/>
              </a:rPr>
              <a:t>une chaîne </a:t>
            </a:r>
            <a:r>
              <a:rPr sz="2000" spc="-5" dirty="0">
                <a:latin typeface="Arial MT"/>
                <a:cs typeface="Arial MT"/>
              </a:rPr>
              <a:t>de </a:t>
            </a:r>
            <a:r>
              <a:rPr sz="2000" dirty="0">
                <a:latin typeface="Arial MT"/>
                <a:cs typeface="Arial MT"/>
              </a:rPr>
              <a:t>8 caractéres, </a:t>
            </a:r>
            <a:r>
              <a:rPr sz="2000" spc="-5" dirty="0">
                <a:latin typeface="Arial MT"/>
                <a:cs typeface="Arial MT"/>
              </a:rPr>
              <a:t>mais </a:t>
            </a:r>
            <a:r>
              <a:rPr sz="2000" dirty="0">
                <a:latin typeface="Arial MT"/>
                <a:cs typeface="Arial MT"/>
              </a:rPr>
              <a:t>que celle-ci ne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peut </a:t>
            </a:r>
            <a:r>
              <a:rPr sz="2000" spc="-5" dirty="0">
                <a:latin typeface="Arial MT"/>
                <a:cs typeface="Arial MT"/>
              </a:rPr>
              <a:t>qu'être constitué </a:t>
            </a:r>
            <a:r>
              <a:rPr sz="2000" dirty="0">
                <a:latin typeface="Arial MT"/>
                <a:cs typeface="Arial MT"/>
              </a:rPr>
              <a:t>que du nom des 7 </a:t>
            </a:r>
            <a:r>
              <a:rPr sz="2000" spc="-5" dirty="0">
                <a:latin typeface="Arial MT"/>
                <a:cs typeface="Arial MT"/>
              </a:rPr>
              <a:t>jours </a:t>
            </a:r>
            <a:r>
              <a:rPr sz="2000" dirty="0">
                <a:latin typeface="Arial MT"/>
                <a:cs typeface="Arial MT"/>
              </a:rPr>
              <a:t>de </a:t>
            </a:r>
            <a:r>
              <a:rPr sz="2000" spc="-5" dirty="0">
                <a:latin typeface="Arial MT"/>
                <a:cs typeface="Arial MT"/>
              </a:rPr>
              <a:t>la </a:t>
            </a:r>
            <a:r>
              <a:rPr sz="2000" dirty="0">
                <a:latin typeface="Arial MT"/>
                <a:cs typeface="Arial MT"/>
              </a:rPr>
              <a:t>semaine, alors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l'entropie </a:t>
            </a:r>
            <a:r>
              <a:rPr sz="2000" dirty="0">
                <a:latin typeface="Arial MT"/>
                <a:cs typeface="Arial MT"/>
              </a:rPr>
              <a:t>de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dirty="0">
                <a:latin typeface="Arial MT"/>
                <a:cs typeface="Arial MT"/>
              </a:rPr>
              <a:t> clé est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uniquement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 3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bits</a:t>
            </a:r>
            <a:endParaRPr sz="2000" dirty="0">
              <a:latin typeface="Arial MT"/>
              <a:cs typeface="Arial MT"/>
            </a:endParaRPr>
          </a:p>
          <a:p>
            <a:pPr marL="716280" marR="619125" lvl="1" indent="-246379">
              <a:lnSpc>
                <a:spcPts val="2160"/>
              </a:lnSpc>
              <a:spcBef>
                <a:spcPts val="500"/>
              </a:spcBef>
              <a:buChar char="–"/>
              <a:tabLst>
                <a:tab pos="716280" algn="l"/>
              </a:tabLst>
            </a:pPr>
            <a:r>
              <a:rPr sz="2000" spc="-5" dirty="0">
                <a:latin typeface="Arial MT"/>
                <a:cs typeface="Arial MT"/>
              </a:rPr>
              <a:t>Plus l'entropie </a:t>
            </a:r>
            <a:r>
              <a:rPr sz="2000" dirty="0">
                <a:latin typeface="Arial MT"/>
                <a:cs typeface="Arial MT"/>
              </a:rPr>
              <a:t>est grande, </a:t>
            </a:r>
            <a:r>
              <a:rPr sz="2000" spc="-5" dirty="0">
                <a:latin typeface="Arial MT"/>
                <a:cs typeface="Arial MT"/>
              </a:rPr>
              <a:t>plus </a:t>
            </a:r>
            <a:r>
              <a:rPr sz="2000" dirty="0">
                <a:latin typeface="Arial MT"/>
                <a:cs typeface="Arial MT"/>
              </a:rPr>
              <a:t>la clé et les messages </a:t>
            </a:r>
            <a:r>
              <a:rPr sz="2000" spc="-5" dirty="0">
                <a:latin typeface="Arial MT"/>
                <a:cs typeface="Arial MT"/>
              </a:rPr>
              <a:t>chiffrés </a:t>
            </a:r>
            <a:r>
              <a:rPr sz="2000" dirty="0">
                <a:latin typeface="Arial MT"/>
                <a:cs typeface="Arial MT"/>
              </a:rPr>
              <a:t>en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découlant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sécuritaires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9"/>
          <p:cNvGrpSpPr/>
          <p:nvPr/>
        </p:nvGrpSpPr>
        <p:grpSpPr>
          <a:xfrm>
            <a:off x="0" y="1214640"/>
            <a:ext cx="5347970" cy="680085"/>
            <a:chOff x="0" y="1214640"/>
            <a:chExt cx="5347970" cy="680085"/>
          </a:xfrm>
        </p:grpSpPr>
        <p:sp>
          <p:nvSpPr>
            <p:cNvPr id="10" name="object 10"/>
            <p:cNvSpPr/>
            <p:nvPr/>
          </p:nvSpPr>
          <p:spPr>
            <a:xfrm>
              <a:off x="0" y="1214640"/>
              <a:ext cx="1935480" cy="6796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94103" y="1214640"/>
              <a:ext cx="777240" cy="6796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65960" y="1214640"/>
              <a:ext cx="1906524" cy="6796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7391" y="1214640"/>
              <a:ext cx="1830324" cy="6796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3796" y="1109624"/>
            <a:ext cx="4994275" cy="101155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310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195" dirty="0">
                <a:latin typeface="Arial"/>
                <a:cs typeface="Arial"/>
              </a:rPr>
              <a:t>La </a:t>
            </a:r>
            <a:r>
              <a:rPr sz="2000" b="1" spc="-90" dirty="0">
                <a:latin typeface="Arial"/>
                <a:cs typeface="Arial"/>
              </a:rPr>
              <a:t>structure </a:t>
            </a:r>
            <a:r>
              <a:rPr sz="2000" b="1" spc="-105" dirty="0">
                <a:latin typeface="Arial"/>
                <a:cs typeface="Arial"/>
              </a:rPr>
              <a:t>de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Feistel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27248" y="2146834"/>
            <a:ext cx="3852672" cy="40777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xmlns="" id="{1E574AD3-D817-4188-8D43-23C1AFEE90AA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505CBB7-8BB8-4DBF-9894-AD844E83718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16152"/>
            <a:ext cx="5213985" cy="500380"/>
            <a:chOff x="263652" y="1216152"/>
            <a:chExt cx="5213985" cy="500380"/>
          </a:xfrm>
        </p:grpSpPr>
        <p:sp>
          <p:nvSpPr>
            <p:cNvPr id="3" name="object 3"/>
            <p:cNvSpPr/>
            <p:nvPr/>
          </p:nvSpPr>
          <p:spPr>
            <a:xfrm>
              <a:off x="263652" y="1385316"/>
              <a:ext cx="1586484" cy="3215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2307" y="1216152"/>
              <a:ext cx="720851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212" y="1216152"/>
              <a:ext cx="1909572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9311" y="1216152"/>
              <a:ext cx="1837943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7759" y="1090637"/>
            <a:ext cx="4994275" cy="101155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310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240" dirty="0">
                <a:latin typeface="Arial"/>
                <a:cs typeface="Arial"/>
              </a:rPr>
              <a:t>DES </a:t>
            </a:r>
            <a:r>
              <a:rPr sz="2000" b="1" spc="-65" dirty="0">
                <a:latin typeface="Arial"/>
                <a:cs typeface="Arial"/>
              </a:rPr>
              <a:t>(Data </a:t>
            </a:r>
            <a:r>
              <a:rPr sz="2000" b="1" spc="-114" dirty="0">
                <a:latin typeface="Arial"/>
                <a:cs typeface="Arial"/>
              </a:rPr>
              <a:t>Encryption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Standard)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2504" y="2325623"/>
            <a:ext cx="8724900" cy="39913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xmlns="" id="{5A28BA2C-2BE6-4875-B421-023E2326DF4F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1B0B8A-4571-4D22-BFEA-9CABFBC7C919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87780"/>
            <a:ext cx="5213985" cy="500380"/>
            <a:chOff x="263652" y="1287780"/>
            <a:chExt cx="5213985" cy="500380"/>
          </a:xfrm>
        </p:grpSpPr>
        <p:sp>
          <p:nvSpPr>
            <p:cNvPr id="3" name="object 3"/>
            <p:cNvSpPr/>
            <p:nvPr/>
          </p:nvSpPr>
          <p:spPr>
            <a:xfrm>
              <a:off x="263652" y="1456944"/>
              <a:ext cx="1586484" cy="3215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2307" y="1287780"/>
              <a:ext cx="720851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212" y="1287780"/>
              <a:ext cx="1909572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9311" y="1287780"/>
              <a:ext cx="1837943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7759" y="1162520"/>
            <a:ext cx="7179945" cy="204597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285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240" dirty="0">
                <a:latin typeface="Arial"/>
                <a:cs typeface="Arial"/>
              </a:rPr>
              <a:t>DES </a:t>
            </a:r>
            <a:r>
              <a:rPr sz="2000" b="1" spc="-65" dirty="0">
                <a:latin typeface="Arial"/>
                <a:cs typeface="Arial"/>
              </a:rPr>
              <a:t>(Data </a:t>
            </a:r>
            <a:r>
              <a:rPr sz="2000" b="1" spc="-114" dirty="0">
                <a:latin typeface="Arial"/>
                <a:cs typeface="Arial"/>
              </a:rPr>
              <a:t>Encryption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Standard)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800" spc="-235" dirty="0">
                <a:latin typeface="Arial"/>
                <a:cs typeface="Arial"/>
              </a:rPr>
              <a:t>DES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un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algorithme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chiffrement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symétrique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par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blocs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64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bits.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00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800" spc="-235" dirty="0">
                <a:latin typeface="Arial"/>
                <a:cs typeface="Arial"/>
              </a:rPr>
              <a:t>DES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utilise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une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clé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chiffrement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longueur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”utile”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56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bits.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759" y="3310711"/>
            <a:ext cx="86391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8390" marR="5715" indent="-457834" algn="just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1089025" algn="l"/>
              </a:tabLst>
            </a:pPr>
            <a:r>
              <a:rPr sz="1800" spc="-125" dirty="0">
                <a:latin typeface="Arial"/>
                <a:cs typeface="Arial"/>
              </a:rPr>
              <a:t>La </a:t>
            </a:r>
            <a:r>
              <a:rPr sz="1800" spc="-55" dirty="0">
                <a:latin typeface="Arial"/>
                <a:cs typeface="Arial"/>
              </a:rPr>
              <a:t>clé </a:t>
            </a:r>
            <a:r>
              <a:rPr sz="1800" spc="-35" dirty="0">
                <a:latin typeface="Arial"/>
                <a:cs typeface="Arial"/>
              </a:rPr>
              <a:t>est </a:t>
            </a:r>
            <a:r>
              <a:rPr sz="1800" spc="-25" dirty="0">
                <a:latin typeface="Arial"/>
                <a:cs typeface="Arial"/>
              </a:rPr>
              <a:t>complétée </a:t>
            </a:r>
            <a:r>
              <a:rPr sz="1800" spc="-30" dirty="0">
                <a:latin typeface="Arial"/>
                <a:cs typeface="Arial"/>
              </a:rPr>
              <a:t>par </a:t>
            </a:r>
            <a:r>
              <a:rPr sz="1800" spc="-85" dirty="0">
                <a:latin typeface="Arial"/>
                <a:cs typeface="Arial"/>
              </a:rPr>
              <a:t>des </a:t>
            </a:r>
            <a:r>
              <a:rPr sz="1800" spc="-10" dirty="0">
                <a:latin typeface="Arial"/>
                <a:cs typeface="Arial"/>
              </a:rPr>
              <a:t>bits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parité </a:t>
            </a:r>
            <a:r>
              <a:rPr sz="1800" spc="-15" dirty="0">
                <a:latin typeface="Arial"/>
                <a:cs typeface="Arial"/>
              </a:rPr>
              <a:t>(un </a:t>
            </a:r>
            <a:r>
              <a:rPr sz="1800" spc="20" dirty="0">
                <a:latin typeface="Arial"/>
                <a:cs typeface="Arial"/>
              </a:rPr>
              <a:t>octet) </a:t>
            </a:r>
            <a:r>
              <a:rPr sz="1800" spc="-40" dirty="0">
                <a:latin typeface="Arial"/>
                <a:cs typeface="Arial"/>
              </a:rPr>
              <a:t>servant </a:t>
            </a:r>
            <a:r>
              <a:rPr sz="1800" spc="-120" dirty="0">
                <a:latin typeface="Arial"/>
                <a:cs typeface="Arial"/>
              </a:rPr>
              <a:t>à </a:t>
            </a:r>
            <a:r>
              <a:rPr sz="1800" spc="-10" dirty="0">
                <a:latin typeface="Arial"/>
                <a:cs typeface="Arial"/>
              </a:rPr>
              <a:t>vérifier  </a:t>
            </a:r>
            <a:r>
              <a:rPr sz="1800" spc="10" dirty="0">
                <a:latin typeface="Arial"/>
                <a:cs typeface="Arial"/>
              </a:rPr>
              <a:t>l’intégrité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36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clé.</a:t>
            </a:r>
            <a:endParaRPr sz="1800">
              <a:latin typeface="Arial"/>
              <a:cs typeface="Arial"/>
            </a:endParaRPr>
          </a:p>
          <a:p>
            <a:pPr marL="1088390" marR="5080" indent="-457834" algn="just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1089025" algn="l"/>
              </a:tabLst>
            </a:pPr>
            <a:r>
              <a:rPr sz="1800" spc="-100" dirty="0">
                <a:latin typeface="Arial"/>
                <a:cs typeface="Arial"/>
              </a:rPr>
              <a:t>Chaque </a:t>
            </a:r>
            <a:r>
              <a:rPr sz="1800" spc="35" dirty="0">
                <a:latin typeface="Arial"/>
                <a:cs typeface="Arial"/>
              </a:rPr>
              <a:t>bit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parité </a:t>
            </a:r>
            <a:r>
              <a:rPr sz="1800" spc="-35" dirty="0">
                <a:latin typeface="Arial"/>
                <a:cs typeface="Arial"/>
              </a:rPr>
              <a:t>est </a:t>
            </a:r>
            <a:r>
              <a:rPr sz="1800" spc="-50" dirty="0">
                <a:latin typeface="Arial"/>
                <a:cs typeface="Arial"/>
              </a:rPr>
              <a:t>ajusté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30" dirty="0">
                <a:latin typeface="Arial"/>
                <a:cs typeface="Arial"/>
              </a:rPr>
              <a:t>façon </a:t>
            </a:r>
            <a:r>
              <a:rPr sz="1800" spc="-120" dirty="0">
                <a:latin typeface="Arial"/>
                <a:cs typeface="Arial"/>
              </a:rPr>
              <a:t>à </a:t>
            </a:r>
            <a:r>
              <a:rPr sz="1800" spc="-40" dirty="0">
                <a:latin typeface="Arial"/>
                <a:cs typeface="Arial"/>
              </a:rPr>
              <a:t>avoir </a:t>
            </a:r>
            <a:r>
              <a:rPr sz="1800" spc="-35" dirty="0">
                <a:latin typeface="Arial"/>
                <a:cs typeface="Arial"/>
              </a:rPr>
              <a:t>un </a:t>
            </a:r>
            <a:r>
              <a:rPr sz="1800" spc="-25" dirty="0">
                <a:latin typeface="Arial"/>
                <a:cs typeface="Arial"/>
              </a:rPr>
              <a:t>nombre </a:t>
            </a:r>
            <a:r>
              <a:rPr sz="1800" spc="-30" dirty="0">
                <a:latin typeface="Arial"/>
                <a:cs typeface="Arial"/>
              </a:rPr>
              <a:t>impair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100" dirty="0">
                <a:latin typeface="Arial"/>
                <a:cs typeface="Arial"/>
              </a:rPr>
              <a:t>’1’ </a:t>
            </a:r>
            <a:r>
              <a:rPr sz="1800" spc="-85" dirty="0">
                <a:latin typeface="Arial"/>
                <a:cs typeface="Arial"/>
              </a:rPr>
              <a:t>dans  </a:t>
            </a:r>
            <a:r>
              <a:rPr sz="1800" spc="25" dirty="0">
                <a:latin typeface="Arial"/>
                <a:cs typeface="Arial"/>
              </a:rPr>
              <a:t>l’octet </a:t>
            </a:r>
            <a:r>
              <a:rPr sz="1800" spc="-50" dirty="0">
                <a:latin typeface="Arial"/>
                <a:cs typeface="Arial"/>
              </a:rPr>
              <a:t>auquel </a:t>
            </a:r>
            <a:r>
              <a:rPr sz="1800" dirty="0">
                <a:latin typeface="Arial"/>
                <a:cs typeface="Arial"/>
              </a:rPr>
              <a:t>il</a:t>
            </a:r>
            <a:r>
              <a:rPr sz="1800" spc="-4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appartient.</a:t>
            </a:r>
            <a:endParaRPr sz="1800">
              <a:latin typeface="Arial"/>
              <a:cs typeface="Arial"/>
            </a:endParaRPr>
          </a:p>
          <a:p>
            <a:pPr marL="469265" marR="8255" indent="-457200" algn="just">
              <a:lnSpc>
                <a:spcPct val="100000"/>
              </a:lnSpc>
              <a:spcBef>
                <a:spcPts val="994"/>
              </a:spcBef>
              <a:buFont typeface="Wingdings"/>
              <a:buChar char=""/>
              <a:tabLst>
                <a:tab pos="469900" algn="l"/>
              </a:tabLst>
            </a:pPr>
            <a:r>
              <a:rPr sz="1800" spc="-15" dirty="0">
                <a:latin typeface="Arial"/>
                <a:cs typeface="Arial"/>
              </a:rPr>
              <a:t>L'algorithme </a:t>
            </a:r>
            <a:r>
              <a:rPr sz="1800" spc="-55" dirty="0">
                <a:latin typeface="Arial"/>
                <a:cs typeface="Arial"/>
              </a:rPr>
              <a:t>consiste </a:t>
            </a:r>
            <a:r>
              <a:rPr sz="1800" spc="-120" dirty="0">
                <a:latin typeface="Arial"/>
                <a:cs typeface="Arial"/>
              </a:rPr>
              <a:t>à  </a:t>
            </a:r>
            <a:r>
              <a:rPr sz="1800" spc="-5" dirty="0">
                <a:latin typeface="Arial"/>
                <a:cs typeface="Arial"/>
              </a:rPr>
              <a:t>effectuer </a:t>
            </a:r>
            <a:r>
              <a:rPr sz="1800" spc="-85" dirty="0">
                <a:latin typeface="Arial"/>
                <a:cs typeface="Arial"/>
              </a:rPr>
              <a:t>des </a:t>
            </a:r>
            <a:r>
              <a:rPr sz="1800" spc="-60" dirty="0">
                <a:latin typeface="Arial"/>
                <a:cs typeface="Arial"/>
              </a:rPr>
              <a:t>combinaisons, </a:t>
            </a:r>
            <a:r>
              <a:rPr sz="1800" spc="-85" dirty="0">
                <a:latin typeface="Arial"/>
                <a:cs typeface="Arial"/>
              </a:rPr>
              <a:t>des </a:t>
            </a:r>
            <a:r>
              <a:rPr sz="1800" spc="-20" dirty="0">
                <a:latin typeface="Arial"/>
                <a:cs typeface="Arial"/>
              </a:rPr>
              <a:t>substitutions </a:t>
            </a:r>
            <a:r>
              <a:rPr sz="1800" spc="30" dirty="0">
                <a:latin typeface="Arial"/>
                <a:cs typeface="Arial"/>
              </a:rPr>
              <a:t>et </a:t>
            </a:r>
            <a:r>
              <a:rPr sz="1800" spc="-90" dirty="0">
                <a:latin typeface="Arial"/>
                <a:cs typeface="Arial"/>
              </a:rPr>
              <a:t>des  </a:t>
            </a:r>
            <a:r>
              <a:rPr sz="1800" spc="-15" dirty="0">
                <a:latin typeface="Arial"/>
                <a:cs typeface="Arial"/>
              </a:rPr>
              <a:t>permutations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entre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texte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à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chiffrer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clé,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en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faisant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en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sorte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que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les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opérations  </a:t>
            </a:r>
            <a:r>
              <a:rPr sz="1800" spc="-45" dirty="0">
                <a:latin typeface="Arial"/>
                <a:cs typeface="Arial"/>
              </a:rPr>
              <a:t>puissent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114" dirty="0">
                <a:latin typeface="Arial"/>
                <a:cs typeface="Arial"/>
              </a:rPr>
              <a:t>se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faire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dans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les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deux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sens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(pour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chiffrement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le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déchiffrement).</a:t>
            </a:r>
            <a:endParaRPr sz="1800">
              <a:latin typeface="Arial"/>
              <a:cs typeface="Arial"/>
            </a:endParaRPr>
          </a:p>
          <a:p>
            <a:pPr marL="469900" indent="-457200" algn="just">
              <a:lnSpc>
                <a:spcPct val="100000"/>
              </a:lnSpc>
              <a:spcBef>
                <a:spcPts val="1010"/>
              </a:spcBef>
              <a:buFont typeface="Wingdings"/>
              <a:buChar char=""/>
              <a:tabLst>
                <a:tab pos="469900" algn="l"/>
              </a:tabLst>
            </a:pPr>
            <a:r>
              <a:rPr sz="1800" spc="-125" dirty="0">
                <a:latin typeface="Arial"/>
                <a:cs typeface="Arial"/>
              </a:rPr>
              <a:t>La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combinaison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entre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substitutions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permutations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appelée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code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produit.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xmlns="" id="{FC91D1ED-CC49-490D-8049-C7D182A1A637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77B53D0-77EA-474D-8DCF-91EC4AB27EB5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359408"/>
            <a:ext cx="5213985" cy="500380"/>
            <a:chOff x="263652" y="1359408"/>
            <a:chExt cx="5213985" cy="500380"/>
          </a:xfrm>
        </p:grpSpPr>
        <p:sp>
          <p:nvSpPr>
            <p:cNvPr id="3" name="object 3"/>
            <p:cNvSpPr/>
            <p:nvPr/>
          </p:nvSpPr>
          <p:spPr>
            <a:xfrm>
              <a:off x="263652" y="1528572"/>
              <a:ext cx="1586484" cy="3215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2307" y="1359408"/>
              <a:ext cx="720851" cy="499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212" y="1359408"/>
              <a:ext cx="1909572" cy="499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9311" y="1359408"/>
              <a:ext cx="1837943" cy="4998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7759" y="1234579"/>
            <a:ext cx="4994275" cy="468820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310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240" dirty="0">
                <a:latin typeface="Arial"/>
                <a:cs typeface="Arial"/>
              </a:rPr>
              <a:t>DES </a:t>
            </a:r>
            <a:r>
              <a:rPr sz="2000" b="1" spc="-65" dirty="0">
                <a:latin typeface="Arial"/>
                <a:cs typeface="Arial"/>
              </a:rPr>
              <a:t>(Data </a:t>
            </a:r>
            <a:r>
              <a:rPr sz="2000" b="1" spc="-114" dirty="0">
                <a:latin typeface="Arial"/>
                <a:cs typeface="Arial"/>
              </a:rPr>
              <a:t>Encryption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Standard)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50">
              <a:latin typeface="Arial"/>
              <a:cs typeface="Arial"/>
            </a:endParaRPr>
          </a:p>
          <a:p>
            <a:pPr marL="99060" marR="257810" indent="-15240">
              <a:lnSpc>
                <a:spcPct val="100000"/>
              </a:lnSpc>
              <a:tabLst>
                <a:tab pos="556260" algn="l"/>
                <a:tab pos="1480185" algn="l"/>
                <a:tab pos="2186940" algn="l"/>
                <a:tab pos="2575560" algn="l"/>
                <a:tab pos="3888104" algn="l"/>
                <a:tab pos="4462145" algn="l"/>
              </a:tabLst>
            </a:pPr>
            <a:r>
              <a:rPr sz="1800" spc="-105" dirty="0">
                <a:latin typeface="Arial"/>
                <a:cs typeface="Arial"/>
              </a:rPr>
              <a:t>L</a:t>
            </a:r>
            <a:r>
              <a:rPr sz="1800" spc="-100" dirty="0">
                <a:latin typeface="Arial"/>
                <a:cs typeface="Arial"/>
              </a:rPr>
              <a:t>e</a:t>
            </a:r>
            <a:r>
              <a:rPr sz="1800" spc="-15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30" dirty="0">
                <a:latin typeface="Arial"/>
                <a:cs typeface="Arial"/>
              </a:rPr>
              <a:t>g</a:t>
            </a:r>
            <a:r>
              <a:rPr sz="1800" spc="-35" dirty="0">
                <a:latin typeface="Arial"/>
                <a:cs typeface="Arial"/>
              </a:rPr>
              <a:t>r</a:t>
            </a:r>
            <a:r>
              <a:rPr sz="1800" spc="-5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spc="-15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30" dirty="0">
                <a:latin typeface="Arial"/>
                <a:cs typeface="Arial"/>
              </a:rPr>
              <a:t>g</a:t>
            </a:r>
            <a:r>
              <a:rPr sz="1800" spc="-60" dirty="0">
                <a:latin typeface="Arial"/>
                <a:cs typeface="Arial"/>
              </a:rPr>
              <a:t>n</a:t>
            </a:r>
            <a:r>
              <a:rPr sz="1800" spc="-55" dirty="0">
                <a:latin typeface="Arial"/>
                <a:cs typeface="Arial"/>
              </a:rPr>
              <a:t>e</a:t>
            </a:r>
            <a:r>
              <a:rPr sz="1800" spc="-15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105" dirty="0">
                <a:latin typeface="Arial"/>
                <a:cs typeface="Arial"/>
              </a:rPr>
              <a:t>'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30" dirty="0">
                <a:latin typeface="Arial"/>
                <a:cs typeface="Arial"/>
              </a:rPr>
              <a:t>g</a:t>
            </a:r>
            <a:r>
              <a:rPr sz="1800" spc="2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35" dirty="0">
                <a:latin typeface="Arial"/>
                <a:cs typeface="Arial"/>
              </a:rPr>
              <a:t>t</a:t>
            </a:r>
            <a:r>
              <a:rPr sz="1800" spc="55" dirty="0">
                <a:latin typeface="Arial"/>
                <a:cs typeface="Arial"/>
              </a:rPr>
              <a:t>h</a:t>
            </a:r>
            <a:r>
              <a:rPr sz="1800" spc="-55" dirty="0">
                <a:latin typeface="Arial"/>
                <a:cs typeface="Arial"/>
              </a:rPr>
              <a:t>me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5" dirty="0">
                <a:latin typeface="Arial"/>
                <a:cs typeface="Arial"/>
              </a:rPr>
              <a:t>so</a:t>
            </a:r>
            <a:r>
              <a:rPr sz="1800" spc="-65" dirty="0">
                <a:latin typeface="Arial"/>
                <a:cs typeface="Arial"/>
              </a:rPr>
              <a:t>n</a:t>
            </a:r>
            <a:r>
              <a:rPr sz="1800" spc="14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l</a:t>
            </a:r>
            <a:r>
              <a:rPr sz="1800" spc="-50" dirty="0">
                <a:latin typeface="Arial"/>
                <a:cs typeface="Arial"/>
              </a:rPr>
              <a:t>e</a:t>
            </a:r>
            <a:r>
              <a:rPr sz="1800" spc="-105" dirty="0">
                <a:latin typeface="Arial"/>
                <a:cs typeface="Arial"/>
              </a:rPr>
              <a:t>s  </a:t>
            </a:r>
            <a:r>
              <a:rPr sz="1800" spc="-55" dirty="0">
                <a:latin typeface="Arial"/>
                <a:cs typeface="Arial"/>
              </a:rPr>
              <a:t>suivantes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439420" marR="317500" indent="-282575">
              <a:lnSpc>
                <a:spcPct val="100000"/>
              </a:lnSpc>
              <a:spcBef>
                <a:spcPts val="1000"/>
              </a:spcBef>
              <a:buChar char="–"/>
              <a:tabLst>
                <a:tab pos="438784" algn="l"/>
                <a:tab pos="439420" algn="l"/>
              </a:tabLst>
            </a:pPr>
            <a:r>
              <a:rPr sz="1800" spc="-30" dirty="0">
                <a:latin typeface="Arial"/>
                <a:cs typeface="Arial"/>
              </a:rPr>
              <a:t>Fractionnement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du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texte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blocs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64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bits  </a:t>
            </a:r>
            <a:r>
              <a:rPr sz="1800" spc="10" dirty="0">
                <a:latin typeface="Arial"/>
                <a:cs typeface="Arial"/>
              </a:rPr>
              <a:t>(8 </a:t>
            </a:r>
            <a:r>
              <a:rPr sz="1800" dirty="0">
                <a:latin typeface="Arial"/>
                <a:cs typeface="Arial"/>
              </a:rPr>
              <a:t>octets)</a:t>
            </a:r>
            <a:r>
              <a:rPr sz="1800" spc="-3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439420" indent="-281940">
              <a:lnSpc>
                <a:spcPct val="100000"/>
              </a:lnSpc>
              <a:spcBef>
                <a:spcPts val="405"/>
              </a:spcBef>
              <a:buChar char="–"/>
              <a:tabLst>
                <a:tab pos="438784" algn="l"/>
                <a:tab pos="439420" algn="l"/>
              </a:tabLst>
            </a:pPr>
            <a:r>
              <a:rPr sz="1800" spc="-20" dirty="0">
                <a:latin typeface="Arial"/>
                <a:cs typeface="Arial"/>
              </a:rPr>
              <a:t>Permutation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initiale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des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blocs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438784" marR="258445" indent="-281940">
              <a:lnSpc>
                <a:spcPct val="100000"/>
              </a:lnSpc>
              <a:spcBef>
                <a:spcPts val="395"/>
              </a:spcBef>
              <a:buChar char="–"/>
              <a:tabLst>
                <a:tab pos="438784" algn="l"/>
                <a:tab pos="439420" algn="l"/>
                <a:tab pos="1718945" algn="l"/>
                <a:tab pos="2239010" algn="l"/>
                <a:tab pos="2922905" algn="l"/>
                <a:tab pos="3343910" algn="l"/>
                <a:tab pos="4004945" algn="l"/>
              </a:tabLst>
            </a:pPr>
            <a:r>
              <a:rPr sz="1800" spc="-130" dirty="0">
                <a:latin typeface="Arial"/>
                <a:cs typeface="Arial"/>
              </a:rPr>
              <a:t>D</a:t>
            </a:r>
            <a:r>
              <a:rPr sz="1800" spc="-100" dirty="0">
                <a:latin typeface="Arial"/>
                <a:cs typeface="Arial"/>
              </a:rPr>
              <a:t>é</a:t>
            </a:r>
            <a:r>
              <a:rPr sz="1800" spc="-9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45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g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95" dirty="0">
                <a:latin typeface="Arial"/>
                <a:cs typeface="Arial"/>
              </a:rPr>
              <a:t>e</a:t>
            </a:r>
            <a:r>
              <a:rPr sz="1800" spc="-15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bl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90" dirty="0">
                <a:latin typeface="Arial"/>
                <a:cs typeface="Arial"/>
              </a:rPr>
              <a:t>c</a:t>
            </a:r>
            <a:r>
              <a:rPr sz="1800" spc="-15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60" dirty="0">
                <a:latin typeface="Arial"/>
                <a:cs typeface="Arial"/>
              </a:rPr>
              <a:t>e</a:t>
            </a:r>
            <a:r>
              <a:rPr sz="1800" spc="-5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d</a:t>
            </a:r>
            <a:r>
              <a:rPr sz="1800" spc="-65" dirty="0">
                <a:latin typeface="Arial"/>
                <a:cs typeface="Arial"/>
              </a:rPr>
              <a:t>eu</a:t>
            </a:r>
            <a:r>
              <a:rPr sz="1800" spc="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30" dirty="0">
                <a:latin typeface="Arial"/>
                <a:cs typeface="Arial"/>
              </a:rPr>
              <a:t>r</a:t>
            </a:r>
            <a:r>
              <a:rPr sz="1800" spc="14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85" dirty="0">
                <a:latin typeface="Arial"/>
                <a:cs typeface="Arial"/>
              </a:rPr>
              <a:t>e</a:t>
            </a:r>
            <a:r>
              <a:rPr sz="1800" spc="-165" dirty="0">
                <a:latin typeface="Arial"/>
                <a:cs typeface="Arial"/>
              </a:rPr>
              <a:t>s</a:t>
            </a:r>
            <a:r>
              <a:rPr sz="1800" spc="-50" dirty="0">
                <a:latin typeface="Arial"/>
                <a:cs typeface="Arial"/>
              </a:rPr>
              <a:t>:  </a:t>
            </a:r>
            <a:r>
              <a:rPr sz="1800" spc="-65" dirty="0">
                <a:latin typeface="Arial"/>
                <a:cs typeface="Arial"/>
              </a:rPr>
              <a:t>gauche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droite,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nommées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85" dirty="0">
                <a:latin typeface="Arial"/>
                <a:cs typeface="Arial"/>
              </a:rPr>
              <a:t>G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45" dirty="0">
                <a:latin typeface="Arial"/>
                <a:cs typeface="Arial"/>
              </a:rPr>
              <a:t>D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439420" marR="600710" indent="-281940">
              <a:lnSpc>
                <a:spcPct val="100000"/>
              </a:lnSpc>
              <a:spcBef>
                <a:spcPts val="400"/>
              </a:spcBef>
              <a:buChar char="–"/>
              <a:tabLst>
                <a:tab pos="438784" algn="l"/>
                <a:tab pos="440055" algn="l"/>
              </a:tabLst>
            </a:pPr>
            <a:r>
              <a:rPr sz="1800" spc="-80" dirty="0">
                <a:latin typeface="Arial"/>
                <a:cs typeface="Arial"/>
              </a:rPr>
              <a:t>Étapes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permutation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substitution  </a:t>
            </a:r>
            <a:r>
              <a:rPr sz="1800" spc="-40" dirty="0">
                <a:latin typeface="Arial"/>
                <a:cs typeface="Arial"/>
              </a:rPr>
              <a:t>répétées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95" dirty="0">
                <a:latin typeface="Arial"/>
                <a:cs typeface="Arial"/>
              </a:rPr>
              <a:t>16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fois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(appelées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rondes)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439420" marR="605155" indent="-281940">
              <a:lnSpc>
                <a:spcPct val="100000"/>
              </a:lnSpc>
              <a:spcBef>
                <a:spcPts val="405"/>
              </a:spcBef>
              <a:buChar char="–"/>
              <a:tabLst>
                <a:tab pos="438784" algn="l"/>
                <a:tab pos="440055" algn="l"/>
              </a:tabLst>
            </a:pPr>
            <a:r>
              <a:rPr sz="1800" spc="-45" dirty="0">
                <a:latin typeface="Arial"/>
                <a:cs typeface="Arial"/>
              </a:rPr>
              <a:t>Recollement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des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parties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gauche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droite  </a:t>
            </a:r>
            <a:r>
              <a:rPr sz="1800" spc="-55" dirty="0">
                <a:latin typeface="Arial"/>
                <a:cs typeface="Arial"/>
              </a:rPr>
              <a:t>puis </a:t>
            </a:r>
            <a:r>
              <a:rPr sz="1800" dirty="0">
                <a:latin typeface="Arial"/>
                <a:cs typeface="Arial"/>
              </a:rPr>
              <a:t>permutation</a:t>
            </a:r>
            <a:r>
              <a:rPr sz="1800" spc="-4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initiale </a:t>
            </a:r>
            <a:r>
              <a:rPr sz="1800" spc="-55" dirty="0">
                <a:latin typeface="Arial"/>
                <a:cs typeface="Arial"/>
              </a:rPr>
              <a:t>inverse.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xmlns="" id="{C4BE7A24-190A-419C-8895-236DFCBF414B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B9B632A-11E8-46A0-8533-49269D38E8D9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87780"/>
            <a:ext cx="5213985" cy="500380"/>
            <a:chOff x="263652" y="1287780"/>
            <a:chExt cx="5213985" cy="500380"/>
          </a:xfrm>
        </p:grpSpPr>
        <p:sp>
          <p:nvSpPr>
            <p:cNvPr id="3" name="object 3"/>
            <p:cNvSpPr/>
            <p:nvPr/>
          </p:nvSpPr>
          <p:spPr>
            <a:xfrm>
              <a:off x="263652" y="1456944"/>
              <a:ext cx="1586484" cy="3215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2307" y="1287780"/>
              <a:ext cx="720851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212" y="1287780"/>
              <a:ext cx="1909572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9311" y="1287780"/>
              <a:ext cx="1837943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7759" y="1162520"/>
            <a:ext cx="8274050" cy="196977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285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240" dirty="0">
                <a:latin typeface="Arial"/>
                <a:cs typeface="Arial"/>
              </a:rPr>
              <a:t>DES </a:t>
            </a:r>
            <a:r>
              <a:rPr sz="2000" b="1" spc="-65" dirty="0">
                <a:latin typeface="Arial"/>
                <a:cs typeface="Arial"/>
              </a:rPr>
              <a:t>(Data </a:t>
            </a:r>
            <a:r>
              <a:rPr sz="2000" b="1" spc="-114" dirty="0">
                <a:latin typeface="Arial"/>
                <a:cs typeface="Arial"/>
              </a:rPr>
              <a:t>Encryption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Standard)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800" spc="-100" dirty="0">
                <a:latin typeface="Arial"/>
                <a:cs typeface="Arial"/>
              </a:rPr>
              <a:t>Chaque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étage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reçoit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deux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entrées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32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bits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restitue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deux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sorties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32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bits.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94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800" spc="-125" dirty="0">
                <a:latin typeface="Arial"/>
                <a:cs typeface="Arial"/>
              </a:rPr>
              <a:t>La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partie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gauche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sortie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une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simple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recopie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partie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droite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l’entrée.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359" y="3310710"/>
            <a:ext cx="87026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43180" indent="-45720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95300" algn="l"/>
              </a:tabLst>
            </a:pPr>
            <a:r>
              <a:rPr sz="1800" spc="-125" dirty="0">
                <a:latin typeface="Arial"/>
                <a:cs typeface="Arial"/>
              </a:rPr>
              <a:t>La </a:t>
            </a:r>
            <a:r>
              <a:rPr sz="1800" spc="-5" dirty="0">
                <a:latin typeface="Arial"/>
                <a:cs typeface="Arial"/>
              </a:rPr>
              <a:t>partie </a:t>
            </a:r>
            <a:r>
              <a:rPr sz="1800" spc="10" dirty="0">
                <a:latin typeface="Arial"/>
                <a:cs typeface="Arial"/>
              </a:rPr>
              <a:t>droite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65" dirty="0">
                <a:latin typeface="Arial"/>
                <a:cs typeface="Arial"/>
              </a:rPr>
              <a:t>la </a:t>
            </a:r>
            <a:r>
              <a:rPr sz="1800" spc="-15" dirty="0">
                <a:latin typeface="Arial"/>
                <a:cs typeface="Arial"/>
              </a:rPr>
              <a:t>sortie </a:t>
            </a:r>
            <a:r>
              <a:rPr sz="1800" spc="-35" dirty="0">
                <a:latin typeface="Arial"/>
                <a:cs typeface="Arial"/>
              </a:rPr>
              <a:t>est le </a:t>
            </a:r>
            <a:r>
              <a:rPr sz="1800" spc="-15" dirty="0">
                <a:latin typeface="Arial"/>
                <a:cs typeface="Arial"/>
              </a:rPr>
              <a:t>résultat d’un </a:t>
            </a:r>
            <a:r>
              <a:rPr sz="1800" spc="-120" dirty="0">
                <a:latin typeface="Arial"/>
                <a:cs typeface="Arial"/>
              </a:rPr>
              <a:t>OU </a:t>
            </a:r>
            <a:r>
              <a:rPr sz="1800" spc="-40" dirty="0">
                <a:latin typeface="Arial"/>
                <a:cs typeface="Arial"/>
              </a:rPr>
              <a:t>exclusif </a:t>
            </a:r>
            <a:r>
              <a:rPr sz="1800" spc="35" dirty="0">
                <a:latin typeface="Arial"/>
                <a:cs typeface="Arial"/>
              </a:rPr>
              <a:t>bit </a:t>
            </a:r>
            <a:r>
              <a:rPr sz="1800" spc="-120" dirty="0">
                <a:latin typeface="Arial"/>
                <a:cs typeface="Arial"/>
              </a:rPr>
              <a:t>à </a:t>
            </a:r>
            <a:r>
              <a:rPr sz="1800" spc="35" dirty="0">
                <a:latin typeface="Arial"/>
                <a:cs typeface="Arial"/>
              </a:rPr>
              <a:t>bit </a:t>
            </a:r>
            <a:r>
              <a:rPr sz="1800" spc="-5" dirty="0">
                <a:latin typeface="Arial"/>
                <a:cs typeface="Arial"/>
              </a:rPr>
              <a:t>entre </a:t>
            </a:r>
            <a:r>
              <a:rPr sz="1800" spc="-60" dirty="0">
                <a:latin typeface="Arial"/>
                <a:cs typeface="Arial"/>
              </a:rPr>
              <a:t>la </a:t>
            </a:r>
            <a:r>
              <a:rPr sz="1800" spc="-5" dirty="0">
                <a:latin typeface="Arial"/>
                <a:cs typeface="Arial"/>
              </a:rPr>
              <a:t>partie  </a:t>
            </a:r>
            <a:r>
              <a:rPr sz="1800" spc="-65" dirty="0">
                <a:latin typeface="Arial"/>
                <a:cs typeface="Arial"/>
              </a:rPr>
              <a:t>gauche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l’entrée </a:t>
            </a:r>
            <a:r>
              <a:rPr sz="1800" spc="30" dirty="0">
                <a:latin typeface="Arial"/>
                <a:cs typeface="Arial"/>
              </a:rPr>
              <a:t>et </a:t>
            </a:r>
            <a:r>
              <a:rPr sz="1800" spc="-55" dirty="0">
                <a:latin typeface="Arial"/>
                <a:cs typeface="Arial"/>
              </a:rPr>
              <a:t>une </a:t>
            </a:r>
            <a:r>
              <a:rPr sz="1800" spc="5" dirty="0">
                <a:latin typeface="Arial"/>
                <a:cs typeface="Arial"/>
              </a:rPr>
              <a:t>fonction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65" dirty="0">
                <a:latin typeface="Arial"/>
                <a:cs typeface="Arial"/>
              </a:rPr>
              <a:t>la </a:t>
            </a:r>
            <a:r>
              <a:rPr sz="1800" spc="-10" dirty="0">
                <a:latin typeface="Arial"/>
                <a:cs typeface="Arial"/>
              </a:rPr>
              <a:t>partie </a:t>
            </a:r>
            <a:r>
              <a:rPr sz="1800" spc="5" dirty="0">
                <a:latin typeface="Arial"/>
                <a:cs typeface="Arial"/>
              </a:rPr>
              <a:t>droite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l’entrée </a:t>
            </a:r>
            <a:r>
              <a:rPr sz="1800" spc="30" dirty="0">
                <a:latin typeface="Arial"/>
                <a:cs typeface="Arial"/>
              </a:rPr>
              <a:t>et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60" dirty="0">
                <a:latin typeface="Arial"/>
                <a:cs typeface="Arial"/>
              </a:rPr>
              <a:t>la </a:t>
            </a:r>
            <a:r>
              <a:rPr sz="1800" spc="-55" dirty="0">
                <a:latin typeface="Arial"/>
                <a:cs typeface="Arial"/>
              </a:rPr>
              <a:t>clé </a:t>
            </a:r>
            <a:r>
              <a:rPr sz="1800" spc="-130" dirty="0">
                <a:latin typeface="Arial"/>
                <a:cs typeface="Arial"/>
              </a:rPr>
              <a:t>K</a:t>
            </a:r>
            <a:r>
              <a:rPr sz="1800" spc="-195" baseline="-16203" dirty="0">
                <a:latin typeface="Arial"/>
                <a:cs typeface="Arial"/>
              </a:rPr>
              <a:t>i+1 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relative </a:t>
            </a:r>
            <a:r>
              <a:rPr sz="1800" spc="-120" dirty="0">
                <a:latin typeface="Arial"/>
                <a:cs typeface="Arial"/>
              </a:rPr>
              <a:t>à </a:t>
            </a:r>
            <a:r>
              <a:rPr sz="1800" spc="-15" dirty="0">
                <a:latin typeface="Arial"/>
                <a:cs typeface="Arial"/>
              </a:rPr>
              <a:t>l’étage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considéré.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1304" y="4221479"/>
            <a:ext cx="5041392" cy="2231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xmlns="" id="{A22F0B37-AA64-4318-9D7A-28BBC1EB192D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D823722-07E0-4F66-AF9E-17DC25DD2E7F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87780"/>
            <a:ext cx="5213985" cy="500380"/>
            <a:chOff x="263652" y="1287780"/>
            <a:chExt cx="5213985" cy="500380"/>
          </a:xfrm>
        </p:grpSpPr>
        <p:sp>
          <p:nvSpPr>
            <p:cNvPr id="3" name="object 3"/>
            <p:cNvSpPr/>
            <p:nvPr/>
          </p:nvSpPr>
          <p:spPr>
            <a:xfrm>
              <a:off x="263652" y="1456944"/>
              <a:ext cx="1586484" cy="3215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2307" y="1287780"/>
              <a:ext cx="720851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212" y="1287780"/>
              <a:ext cx="1909572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9311" y="1287780"/>
              <a:ext cx="1837943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7759" y="1162520"/>
            <a:ext cx="8566785" cy="216598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285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240" dirty="0">
                <a:latin typeface="Arial"/>
                <a:cs typeface="Arial"/>
              </a:rPr>
              <a:t>DES </a:t>
            </a:r>
            <a:r>
              <a:rPr sz="2000" b="1" spc="-65" dirty="0">
                <a:latin typeface="Arial"/>
                <a:cs typeface="Arial"/>
              </a:rPr>
              <a:t>(Data </a:t>
            </a:r>
            <a:r>
              <a:rPr sz="2000" b="1" spc="-114" dirty="0">
                <a:latin typeface="Arial"/>
                <a:cs typeface="Arial"/>
              </a:rPr>
              <a:t>Encryption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Standard)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800" i="1" u="sng" spc="-4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Permutation</a:t>
            </a:r>
            <a:r>
              <a:rPr sz="1800" i="1" u="sng" spc="-20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spc="-3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initiale</a:t>
            </a:r>
            <a:endParaRPr sz="1800">
              <a:latin typeface="Arial"/>
              <a:cs typeface="Arial"/>
            </a:endParaRPr>
          </a:p>
          <a:p>
            <a:pPr marL="277495" marR="5080" indent="-265430">
              <a:lnSpc>
                <a:spcPct val="100000"/>
              </a:lnSpc>
              <a:spcBef>
                <a:spcPts val="1010"/>
              </a:spcBef>
              <a:buFont typeface="Wingdings"/>
              <a:buChar char=""/>
              <a:tabLst>
                <a:tab pos="278130" algn="l"/>
              </a:tabLst>
            </a:pPr>
            <a:r>
              <a:rPr sz="1800" spc="-100" dirty="0">
                <a:latin typeface="Arial"/>
                <a:cs typeface="Arial"/>
              </a:rPr>
              <a:t>Chaque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bit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d'un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bloc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soumis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à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permutation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initiale,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pouvant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être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représentée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par 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matrice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permutation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initiale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(notée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PI)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suivante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862" y="5733704"/>
            <a:ext cx="8642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80365" algn="l"/>
                <a:tab pos="381000" algn="l"/>
              </a:tabLst>
            </a:pPr>
            <a:r>
              <a:rPr sz="1800" spc="-105" dirty="0">
                <a:latin typeface="Arial"/>
                <a:cs typeface="Arial"/>
              </a:rPr>
              <a:t>Le </a:t>
            </a:r>
            <a:r>
              <a:rPr sz="1800" spc="-50" dirty="0">
                <a:latin typeface="Arial"/>
                <a:cs typeface="Arial"/>
              </a:rPr>
              <a:t>58</a:t>
            </a:r>
            <a:r>
              <a:rPr sz="1800" spc="-75" baseline="20833" dirty="0">
                <a:latin typeface="Arial"/>
                <a:cs typeface="Arial"/>
              </a:rPr>
              <a:t>ème </a:t>
            </a:r>
            <a:r>
              <a:rPr sz="1800" spc="40" dirty="0">
                <a:latin typeface="Arial"/>
                <a:cs typeface="Arial"/>
              </a:rPr>
              <a:t>bit </a:t>
            </a:r>
            <a:r>
              <a:rPr sz="1800" spc="-25" dirty="0">
                <a:latin typeface="Arial"/>
                <a:cs typeface="Arial"/>
              </a:rPr>
              <a:t>du bloc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25" dirty="0">
                <a:latin typeface="Arial"/>
                <a:cs typeface="Arial"/>
              </a:rPr>
              <a:t>texte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25" dirty="0">
                <a:latin typeface="Arial"/>
                <a:cs typeface="Arial"/>
              </a:rPr>
              <a:t>64 </a:t>
            </a:r>
            <a:r>
              <a:rPr sz="1800" spc="-5" dirty="0">
                <a:latin typeface="Arial"/>
                <a:cs typeface="Arial"/>
              </a:rPr>
              <a:t>bits </a:t>
            </a:r>
            <a:r>
              <a:rPr sz="1800" spc="-114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retrouve </a:t>
            </a:r>
            <a:r>
              <a:rPr sz="1800" spc="-55" dirty="0">
                <a:latin typeface="Arial"/>
                <a:cs typeface="Arial"/>
              </a:rPr>
              <a:t>en </a:t>
            </a:r>
            <a:r>
              <a:rPr sz="1800" spc="-30" dirty="0">
                <a:latin typeface="Arial"/>
                <a:cs typeface="Arial"/>
              </a:rPr>
              <a:t>première </a:t>
            </a:r>
            <a:r>
              <a:rPr sz="1800" spc="-15" dirty="0">
                <a:latin typeface="Arial"/>
                <a:cs typeface="Arial"/>
              </a:rPr>
              <a:t>position, </a:t>
            </a:r>
            <a:r>
              <a:rPr sz="1800" spc="-35" dirty="0">
                <a:latin typeface="Arial"/>
                <a:cs typeface="Arial"/>
              </a:rPr>
              <a:t>le </a:t>
            </a:r>
            <a:r>
              <a:rPr sz="1800" spc="-55" dirty="0">
                <a:latin typeface="Arial"/>
                <a:cs typeface="Arial"/>
              </a:rPr>
              <a:t>50</a:t>
            </a:r>
            <a:r>
              <a:rPr sz="1800" spc="-82" baseline="20833" dirty="0">
                <a:latin typeface="Arial"/>
                <a:cs typeface="Arial"/>
              </a:rPr>
              <a:t>ème </a:t>
            </a:r>
            <a:r>
              <a:rPr sz="1800" spc="-60" dirty="0">
                <a:latin typeface="Arial"/>
                <a:cs typeface="Arial"/>
              </a:rPr>
              <a:t>en  seconde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position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ainsi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suite.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24455" y="3485388"/>
            <a:ext cx="3997439" cy="21122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xmlns="" id="{01FE5E6F-8FEA-47F9-B0FC-141AC6EBCE4F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8A36D59-39ED-4B0A-B786-2698E6E972F7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87780"/>
            <a:ext cx="5213985" cy="500380"/>
            <a:chOff x="263652" y="1287780"/>
            <a:chExt cx="5213985" cy="500380"/>
          </a:xfrm>
        </p:grpSpPr>
        <p:sp>
          <p:nvSpPr>
            <p:cNvPr id="3" name="object 3"/>
            <p:cNvSpPr/>
            <p:nvPr/>
          </p:nvSpPr>
          <p:spPr>
            <a:xfrm>
              <a:off x="263652" y="1456944"/>
              <a:ext cx="1586484" cy="3215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2307" y="1287780"/>
              <a:ext cx="720851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212" y="1287780"/>
              <a:ext cx="1909572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9311" y="1287780"/>
              <a:ext cx="1837943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7759" y="1162520"/>
            <a:ext cx="8398510" cy="224218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285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240" dirty="0">
                <a:latin typeface="Arial"/>
                <a:cs typeface="Arial"/>
              </a:rPr>
              <a:t>DES </a:t>
            </a:r>
            <a:r>
              <a:rPr sz="2000" b="1" spc="-65" dirty="0">
                <a:latin typeface="Arial"/>
                <a:cs typeface="Arial"/>
              </a:rPr>
              <a:t>(Data </a:t>
            </a:r>
            <a:r>
              <a:rPr sz="2000" b="1" spc="-114" dirty="0">
                <a:latin typeface="Arial"/>
                <a:cs typeface="Arial"/>
              </a:rPr>
              <a:t>Encryption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Standard)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800" i="1" u="sng" spc="-9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Scindement </a:t>
            </a:r>
            <a:r>
              <a:rPr sz="1800" i="1" u="sng" spc="-10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en </a:t>
            </a:r>
            <a:r>
              <a:rPr sz="1800" i="1" u="sng" spc="-8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blocs </a:t>
            </a:r>
            <a:r>
              <a:rPr sz="1800" i="1" u="sng" spc="-9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de </a:t>
            </a:r>
            <a:r>
              <a:rPr sz="1800" i="1" u="sng" spc="-19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32</a:t>
            </a:r>
            <a:r>
              <a:rPr sz="1800" i="1" u="sng" spc="-29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spc="-1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bits</a:t>
            </a:r>
            <a:endParaRPr sz="1800">
              <a:latin typeface="Arial"/>
              <a:cs typeface="Arial"/>
            </a:endParaRPr>
          </a:p>
          <a:p>
            <a:pPr marL="277495" marR="5080" indent="-265430">
              <a:lnSpc>
                <a:spcPct val="100000"/>
              </a:lnSpc>
              <a:spcBef>
                <a:spcPts val="1610"/>
              </a:spcBef>
              <a:buFont typeface="Wingdings"/>
              <a:buChar char=""/>
              <a:tabLst>
                <a:tab pos="278130" algn="l"/>
              </a:tabLst>
            </a:pPr>
            <a:r>
              <a:rPr sz="1800" spc="-65" dirty="0">
                <a:latin typeface="Arial"/>
                <a:cs typeface="Arial"/>
              </a:rPr>
              <a:t>Une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fois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permutation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initiale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réalisée,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bloc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64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bits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est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scindé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deux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blocs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  </a:t>
            </a:r>
            <a:r>
              <a:rPr sz="1800" spc="-150" dirty="0">
                <a:latin typeface="Arial"/>
                <a:cs typeface="Arial"/>
              </a:rPr>
              <a:t>32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bits,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notés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respectivement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285" dirty="0">
                <a:latin typeface="Arial"/>
                <a:cs typeface="Arial"/>
              </a:rPr>
              <a:t>G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100" dirty="0">
                <a:latin typeface="Arial"/>
                <a:cs typeface="Arial"/>
              </a:rPr>
              <a:t> D.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Soient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55" dirty="0">
                <a:latin typeface="Arial"/>
                <a:cs typeface="Arial"/>
              </a:rPr>
              <a:t>G0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D0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l'état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initial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ces </a:t>
            </a:r>
            <a:r>
              <a:rPr sz="1800" spc="-30" dirty="0">
                <a:latin typeface="Arial"/>
                <a:cs typeface="Arial"/>
              </a:rPr>
              <a:t>deux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blocs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862" y="5221606"/>
            <a:ext cx="7869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80365" algn="l"/>
                <a:tab pos="381000" algn="l"/>
              </a:tabLst>
            </a:pP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à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noter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que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G</a:t>
            </a:r>
            <a:r>
              <a:rPr sz="1800" spc="-225" baseline="-16203" dirty="0">
                <a:latin typeface="Arial"/>
                <a:cs typeface="Arial"/>
              </a:rPr>
              <a:t>0</a:t>
            </a:r>
            <a:r>
              <a:rPr sz="1800" spc="-127" baseline="-16203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contient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tous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les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bits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possédant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une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position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paire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dans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le  </a:t>
            </a:r>
            <a:r>
              <a:rPr sz="1800" spc="-90" dirty="0">
                <a:latin typeface="Arial"/>
                <a:cs typeface="Arial"/>
              </a:rPr>
              <a:t>message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initial,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tandis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que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D</a:t>
            </a:r>
            <a:r>
              <a:rPr sz="1800" spc="-120" baseline="-16203" dirty="0">
                <a:latin typeface="Arial"/>
                <a:cs typeface="Arial"/>
              </a:rPr>
              <a:t>0</a:t>
            </a:r>
            <a:r>
              <a:rPr sz="1800" spc="-104" baseline="-16203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contient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les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bits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positionimpaire.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6740" y="3681984"/>
            <a:ext cx="8266176" cy="12816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xmlns="" id="{7D4960A0-0F61-4F38-86A3-A19B3A93CBBE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F1E91AB-57B6-485A-AE30-25E8A3857317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87780"/>
            <a:ext cx="5213985" cy="500380"/>
            <a:chOff x="263652" y="1287780"/>
            <a:chExt cx="5213985" cy="500380"/>
          </a:xfrm>
        </p:grpSpPr>
        <p:sp>
          <p:nvSpPr>
            <p:cNvPr id="3" name="object 3"/>
            <p:cNvSpPr/>
            <p:nvPr/>
          </p:nvSpPr>
          <p:spPr>
            <a:xfrm>
              <a:off x="263652" y="1456944"/>
              <a:ext cx="1586484" cy="3215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2307" y="1287780"/>
              <a:ext cx="720851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212" y="1287780"/>
              <a:ext cx="1909572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9311" y="1287780"/>
              <a:ext cx="1837943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9659" y="1162520"/>
            <a:ext cx="8276590" cy="224218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285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130"/>
              </a:spcBef>
            </a:pPr>
            <a:r>
              <a:rPr sz="2000" b="1" spc="-240" dirty="0">
                <a:latin typeface="Arial"/>
                <a:cs typeface="Arial"/>
              </a:rPr>
              <a:t>DES </a:t>
            </a:r>
            <a:r>
              <a:rPr sz="2000" b="1" spc="-65" dirty="0">
                <a:latin typeface="Arial"/>
                <a:cs typeface="Arial"/>
              </a:rPr>
              <a:t>(Data </a:t>
            </a:r>
            <a:r>
              <a:rPr sz="2000" b="1" spc="-114" dirty="0">
                <a:latin typeface="Arial"/>
                <a:cs typeface="Arial"/>
              </a:rPr>
              <a:t>Encryption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Standard)</a:t>
            </a: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605"/>
              </a:spcBef>
            </a:pPr>
            <a:r>
              <a:rPr sz="1800" i="1" u="sng" spc="-14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Rondes</a:t>
            </a:r>
            <a:endParaRPr sz="1800">
              <a:latin typeface="Arial"/>
              <a:cs typeface="Arial"/>
            </a:endParaRPr>
          </a:p>
          <a:p>
            <a:pPr marL="315595" marR="43180" indent="-265430">
              <a:lnSpc>
                <a:spcPct val="100000"/>
              </a:lnSpc>
              <a:spcBef>
                <a:spcPts val="1610"/>
              </a:spcBef>
              <a:buFont typeface="Wingdings"/>
              <a:buChar char=""/>
              <a:tabLst>
                <a:tab pos="316230" algn="l"/>
              </a:tabLst>
            </a:pPr>
            <a:r>
              <a:rPr sz="1800" spc="-120" dirty="0">
                <a:latin typeface="Arial"/>
                <a:cs typeface="Arial"/>
              </a:rPr>
              <a:t>Les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blocs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G</a:t>
            </a:r>
            <a:r>
              <a:rPr sz="1800" spc="-225" baseline="-16203" dirty="0">
                <a:latin typeface="Arial"/>
                <a:cs typeface="Arial"/>
              </a:rPr>
              <a:t>i</a:t>
            </a:r>
            <a:r>
              <a:rPr sz="1800" spc="-135" baseline="-16203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D</a:t>
            </a:r>
            <a:r>
              <a:rPr sz="1800" spc="-120" baseline="-16203" dirty="0">
                <a:latin typeface="Arial"/>
                <a:cs typeface="Arial"/>
              </a:rPr>
              <a:t>i</a:t>
            </a:r>
            <a:r>
              <a:rPr sz="1800" spc="-97" baseline="-16203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sont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soumis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à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un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ensemble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transformations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itératives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appelées  </a:t>
            </a:r>
            <a:r>
              <a:rPr sz="1800" spc="-40" dirty="0">
                <a:latin typeface="Arial"/>
                <a:cs typeface="Arial"/>
              </a:rPr>
              <a:t>rondes.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75232" y="3284220"/>
            <a:ext cx="6481572" cy="3168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xmlns="" id="{6DB20063-87E2-4D93-A507-CCF9236A5241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AB88E70-CAFD-4884-9A6F-81A832CAA5C5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2955" y="3265932"/>
            <a:ext cx="6548628" cy="1171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63652" y="1216152"/>
            <a:ext cx="5213985" cy="500380"/>
            <a:chOff x="263652" y="1216152"/>
            <a:chExt cx="5213985" cy="500380"/>
          </a:xfrm>
        </p:grpSpPr>
        <p:sp>
          <p:nvSpPr>
            <p:cNvPr id="12" name="object 12"/>
            <p:cNvSpPr/>
            <p:nvPr/>
          </p:nvSpPr>
          <p:spPr>
            <a:xfrm>
              <a:off x="263652" y="1385316"/>
              <a:ext cx="1586484" cy="321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02307" y="1216152"/>
              <a:ext cx="720851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77212" y="1216152"/>
              <a:ext cx="1909572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39311" y="1216152"/>
              <a:ext cx="1837943" cy="499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2867" y="1090637"/>
            <a:ext cx="8474075" cy="203009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285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2000" b="1" spc="-240" dirty="0">
                <a:latin typeface="Arial"/>
                <a:cs typeface="Arial"/>
              </a:rPr>
              <a:t>DES </a:t>
            </a:r>
            <a:r>
              <a:rPr sz="2000" b="1" spc="-65" dirty="0">
                <a:latin typeface="Arial"/>
                <a:cs typeface="Arial"/>
              </a:rPr>
              <a:t>(Data </a:t>
            </a:r>
            <a:r>
              <a:rPr sz="2000" b="1" spc="-114" dirty="0">
                <a:latin typeface="Arial"/>
                <a:cs typeface="Arial"/>
              </a:rPr>
              <a:t>Encryption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Standard)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05"/>
              </a:spcBef>
            </a:pPr>
            <a:r>
              <a:rPr sz="1800" i="1" u="sng" spc="-8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Fonction</a:t>
            </a:r>
            <a:r>
              <a:rPr sz="1800" i="1" u="sng" spc="-13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spc="-6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d'expansion</a:t>
            </a:r>
            <a:endParaRPr sz="1800">
              <a:latin typeface="Arial"/>
              <a:cs typeface="Arial"/>
            </a:endParaRPr>
          </a:p>
          <a:p>
            <a:pPr marL="302895" marR="30480" indent="-265430">
              <a:lnSpc>
                <a:spcPct val="100000"/>
              </a:lnSpc>
              <a:spcBef>
                <a:spcPts val="1015"/>
              </a:spcBef>
              <a:buFont typeface="Wingdings"/>
              <a:buChar char=""/>
              <a:tabLst>
                <a:tab pos="303530" algn="l"/>
              </a:tabLst>
            </a:pPr>
            <a:r>
              <a:rPr sz="1600" spc="-110" dirty="0">
                <a:latin typeface="Arial"/>
                <a:cs typeface="Arial"/>
              </a:rPr>
              <a:t>Les </a:t>
            </a:r>
            <a:r>
              <a:rPr sz="1600" spc="-135" dirty="0">
                <a:latin typeface="Arial"/>
                <a:cs typeface="Arial"/>
              </a:rPr>
              <a:t>32 </a:t>
            </a:r>
            <a:r>
              <a:rPr sz="1600" spc="-5" dirty="0">
                <a:latin typeface="Arial"/>
                <a:cs typeface="Arial"/>
              </a:rPr>
              <a:t>bits </a:t>
            </a:r>
            <a:r>
              <a:rPr sz="1600" spc="-30" dirty="0">
                <a:latin typeface="Arial"/>
                <a:cs typeface="Arial"/>
              </a:rPr>
              <a:t>du </a:t>
            </a:r>
            <a:r>
              <a:rPr sz="1600" spc="-25" dirty="0">
                <a:latin typeface="Arial"/>
                <a:cs typeface="Arial"/>
              </a:rPr>
              <a:t>bloc </a:t>
            </a:r>
            <a:r>
              <a:rPr sz="1600" spc="-75" dirty="0">
                <a:latin typeface="Arial"/>
                <a:cs typeface="Arial"/>
              </a:rPr>
              <a:t>D</a:t>
            </a:r>
            <a:r>
              <a:rPr sz="1575" spc="-112" baseline="-15873" dirty="0">
                <a:latin typeface="Arial"/>
                <a:cs typeface="Arial"/>
              </a:rPr>
              <a:t>0 </a:t>
            </a:r>
            <a:r>
              <a:rPr sz="1600" spc="-10" dirty="0">
                <a:latin typeface="Arial"/>
                <a:cs typeface="Arial"/>
              </a:rPr>
              <a:t>sont </a:t>
            </a:r>
            <a:r>
              <a:rPr sz="1600" spc="-35" dirty="0">
                <a:latin typeface="Arial"/>
                <a:cs typeface="Arial"/>
              </a:rPr>
              <a:t>étendus </a:t>
            </a:r>
            <a:r>
              <a:rPr sz="1600" spc="-110" dirty="0">
                <a:latin typeface="Arial"/>
                <a:cs typeface="Arial"/>
              </a:rPr>
              <a:t>à </a:t>
            </a:r>
            <a:r>
              <a:rPr sz="1600" spc="-30" dirty="0">
                <a:latin typeface="Arial"/>
                <a:cs typeface="Arial"/>
              </a:rPr>
              <a:t>48 </a:t>
            </a:r>
            <a:r>
              <a:rPr sz="1600" spc="-5" dirty="0">
                <a:latin typeface="Arial"/>
                <a:cs typeface="Arial"/>
              </a:rPr>
              <a:t>bits </a:t>
            </a:r>
            <a:r>
              <a:rPr sz="1600" spc="-55" dirty="0">
                <a:latin typeface="Arial"/>
                <a:cs typeface="Arial"/>
              </a:rPr>
              <a:t>grâce </a:t>
            </a:r>
            <a:r>
              <a:rPr sz="1600" spc="-110" dirty="0">
                <a:latin typeface="Arial"/>
                <a:cs typeface="Arial"/>
              </a:rPr>
              <a:t>à </a:t>
            </a:r>
            <a:r>
              <a:rPr sz="1600" spc="-50" dirty="0">
                <a:latin typeface="Arial"/>
                <a:cs typeface="Arial"/>
              </a:rPr>
              <a:t>une </a:t>
            </a:r>
            <a:r>
              <a:rPr sz="1600" spc="-15" dirty="0">
                <a:latin typeface="Arial"/>
                <a:cs typeface="Arial"/>
              </a:rPr>
              <a:t>table </a:t>
            </a:r>
            <a:r>
              <a:rPr sz="1600" spc="-10" dirty="0">
                <a:latin typeface="Arial"/>
                <a:cs typeface="Arial"/>
              </a:rPr>
              <a:t>(matrice) </a:t>
            </a:r>
            <a:r>
              <a:rPr sz="1600" spc="-50" dirty="0">
                <a:latin typeface="Arial"/>
                <a:cs typeface="Arial"/>
              </a:rPr>
              <a:t>appelée </a:t>
            </a:r>
            <a:r>
              <a:rPr sz="1600" spc="-15" dirty="0">
                <a:latin typeface="Arial"/>
                <a:cs typeface="Arial"/>
              </a:rPr>
              <a:t>table  </a:t>
            </a:r>
            <a:r>
              <a:rPr sz="1600" spc="-40" dirty="0">
                <a:latin typeface="Arial"/>
                <a:cs typeface="Arial"/>
              </a:rPr>
              <a:t>d'expansion </a:t>
            </a:r>
            <a:r>
              <a:rPr sz="1600" spc="-5" dirty="0">
                <a:latin typeface="Arial"/>
                <a:cs typeface="Arial"/>
              </a:rPr>
              <a:t>(notée </a:t>
            </a:r>
            <a:r>
              <a:rPr sz="1600" spc="-85" dirty="0">
                <a:latin typeface="Arial"/>
                <a:cs typeface="Arial"/>
              </a:rPr>
              <a:t>E), dans </a:t>
            </a:r>
            <a:r>
              <a:rPr sz="1600" spc="-50" dirty="0">
                <a:latin typeface="Arial"/>
                <a:cs typeface="Arial"/>
              </a:rPr>
              <a:t>laquelle </a:t>
            </a:r>
            <a:r>
              <a:rPr sz="1600" spc="-70" dirty="0">
                <a:latin typeface="Arial"/>
                <a:cs typeface="Arial"/>
              </a:rPr>
              <a:t>les </a:t>
            </a:r>
            <a:r>
              <a:rPr sz="1600" spc="-30" dirty="0">
                <a:latin typeface="Arial"/>
                <a:cs typeface="Arial"/>
              </a:rPr>
              <a:t>48 </a:t>
            </a:r>
            <a:r>
              <a:rPr sz="1600" spc="-5" dirty="0">
                <a:latin typeface="Arial"/>
                <a:cs typeface="Arial"/>
              </a:rPr>
              <a:t>bits </a:t>
            </a:r>
            <a:r>
              <a:rPr sz="1600" spc="-10" dirty="0">
                <a:latin typeface="Arial"/>
                <a:cs typeface="Arial"/>
              </a:rPr>
              <a:t>sont </a:t>
            </a:r>
            <a:r>
              <a:rPr sz="1600" spc="-60" dirty="0">
                <a:latin typeface="Arial"/>
                <a:cs typeface="Arial"/>
              </a:rPr>
              <a:t>mélangés </a:t>
            </a:r>
            <a:r>
              <a:rPr sz="1600" spc="25" dirty="0">
                <a:latin typeface="Arial"/>
                <a:cs typeface="Arial"/>
              </a:rPr>
              <a:t>et </a:t>
            </a:r>
            <a:r>
              <a:rPr sz="1600" spc="-170" dirty="0">
                <a:latin typeface="Arial"/>
                <a:cs typeface="Arial"/>
              </a:rPr>
              <a:t>16 </a:t>
            </a:r>
            <a:r>
              <a:rPr sz="1600" dirty="0">
                <a:latin typeface="Arial"/>
                <a:cs typeface="Arial"/>
              </a:rPr>
              <a:t>d'entre </a:t>
            </a:r>
            <a:r>
              <a:rPr sz="1600" spc="-50" dirty="0">
                <a:latin typeface="Arial"/>
                <a:cs typeface="Arial"/>
              </a:rPr>
              <a:t>eux </a:t>
            </a:r>
            <a:r>
              <a:rPr sz="1600" spc="-10" dirty="0">
                <a:latin typeface="Arial"/>
                <a:cs typeface="Arial"/>
              </a:rPr>
              <a:t>sont</a:t>
            </a:r>
            <a:r>
              <a:rPr sz="1600" spc="-31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dupliqués.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2866" y="4386708"/>
            <a:ext cx="8685530" cy="2077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895" marR="30480" indent="-265430" algn="just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303530" algn="l"/>
              </a:tabLst>
            </a:pPr>
            <a:r>
              <a:rPr sz="1600" spc="-60" dirty="0">
                <a:latin typeface="Arial"/>
                <a:cs typeface="Arial"/>
              </a:rPr>
              <a:t>Ainsi,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le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dernier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de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D</a:t>
            </a:r>
            <a:r>
              <a:rPr sz="1575" spc="-112" baseline="-15873" dirty="0">
                <a:latin typeface="Arial"/>
                <a:cs typeface="Arial"/>
              </a:rPr>
              <a:t>0</a:t>
            </a:r>
            <a:r>
              <a:rPr sz="1575" spc="-97" baseline="-15873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(càd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le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7</a:t>
            </a:r>
            <a:r>
              <a:rPr sz="1575" spc="-75" baseline="21164" dirty="0">
                <a:latin typeface="Arial"/>
                <a:cs typeface="Arial"/>
              </a:rPr>
              <a:t>ème</a:t>
            </a:r>
            <a:r>
              <a:rPr sz="1575" spc="-60" baseline="21164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bit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du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bloc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d’origine)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devient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le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premier,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le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premier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devient</a:t>
            </a:r>
            <a:r>
              <a:rPr sz="1600" spc="254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le  </a:t>
            </a:r>
            <a:r>
              <a:rPr sz="1600" spc="-55" dirty="0">
                <a:latin typeface="Arial"/>
                <a:cs typeface="Arial"/>
              </a:rPr>
              <a:t>second, </a:t>
            </a:r>
            <a:r>
              <a:rPr sz="1600" spc="-45" dirty="0">
                <a:latin typeface="Arial"/>
                <a:cs typeface="Arial"/>
              </a:rPr>
              <a:t>. .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302895" indent="-265430">
              <a:lnSpc>
                <a:spcPct val="100000"/>
              </a:lnSpc>
              <a:spcBef>
                <a:spcPts val="395"/>
              </a:spcBef>
              <a:buFont typeface="Wingdings"/>
              <a:buChar char=""/>
              <a:tabLst>
                <a:tab pos="303530" algn="l"/>
              </a:tabLst>
            </a:pPr>
            <a:r>
              <a:rPr sz="1600" spc="-114" dirty="0">
                <a:latin typeface="Arial"/>
                <a:cs typeface="Arial"/>
              </a:rPr>
              <a:t>De </a:t>
            </a:r>
            <a:r>
              <a:rPr sz="1600" spc="-45" dirty="0">
                <a:latin typeface="Arial"/>
                <a:cs typeface="Arial"/>
              </a:rPr>
              <a:t>plus, </a:t>
            </a:r>
            <a:r>
              <a:rPr sz="1600" spc="-70" dirty="0">
                <a:latin typeface="Arial"/>
                <a:cs typeface="Arial"/>
              </a:rPr>
              <a:t>les </a:t>
            </a:r>
            <a:r>
              <a:rPr sz="1600" spc="-5" dirty="0">
                <a:latin typeface="Arial"/>
                <a:cs typeface="Arial"/>
              </a:rPr>
              <a:t>bits </a:t>
            </a:r>
            <a:r>
              <a:rPr sz="1600" spc="-185" dirty="0">
                <a:latin typeface="Arial"/>
                <a:cs typeface="Arial"/>
              </a:rPr>
              <a:t>1, </a:t>
            </a:r>
            <a:r>
              <a:rPr sz="1600" spc="-45" dirty="0">
                <a:latin typeface="Arial"/>
                <a:cs typeface="Arial"/>
              </a:rPr>
              <a:t>4, </a:t>
            </a:r>
            <a:r>
              <a:rPr sz="1600" spc="-80" dirty="0">
                <a:latin typeface="Arial"/>
                <a:cs typeface="Arial"/>
              </a:rPr>
              <a:t>5, </a:t>
            </a:r>
            <a:r>
              <a:rPr sz="1600" spc="-35" dirty="0">
                <a:latin typeface="Arial"/>
                <a:cs typeface="Arial"/>
              </a:rPr>
              <a:t>8, </a:t>
            </a:r>
            <a:r>
              <a:rPr sz="1600" spc="-40" dirty="0">
                <a:latin typeface="Arial"/>
                <a:cs typeface="Arial"/>
              </a:rPr>
              <a:t>9, </a:t>
            </a:r>
            <a:r>
              <a:rPr sz="1600" spc="-180" dirty="0">
                <a:latin typeface="Arial"/>
                <a:cs typeface="Arial"/>
              </a:rPr>
              <a:t>12, </a:t>
            </a:r>
            <a:r>
              <a:rPr sz="1600" spc="-160" dirty="0">
                <a:latin typeface="Arial"/>
                <a:cs typeface="Arial"/>
              </a:rPr>
              <a:t>13, </a:t>
            </a:r>
            <a:r>
              <a:rPr sz="1600" spc="-130" dirty="0">
                <a:latin typeface="Arial"/>
                <a:cs typeface="Arial"/>
              </a:rPr>
              <a:t>16, </a:t>
            </a:r>
            <a:r>
              <a:rPr sz="1600" spc="-170" dirty="0">
                <a:latin typeface="Arial"/>
                <a:cs typeface="Arial"/>
              </a:rPr>
              <a:t>17, </a:t>
            </a:r>
            <a:r>
              <a:rPr sz="1600" spc="-85" dirty="0">
                <a:latin typeface="Arial"/>
                <a:cs typeface="Arial"/>
              </a:rPr>
              <a:t>20, </a:t>
            </a:r>
            <a:r>
              <a:rPr sz="1600" spc="-190" dirty="0">
                <a:latin typeface="Arial"/>
                <a:cs typeface="Arial"/>
              </a:rPr>
              <a:t>21, </a:t>
            </a:r>
            <a:r>
              <a:rPr sz="1600" spc="-80" dirty="0">
                <a:latin typeface="Arial"/>
                <a:cs typeface="Arial"/>
              </a:rPr>
              <a:t>24, </a:t>
            </a:r>
            <a:r>
              <a:rPr sz="1600" spc="-114" dirty="0">
                <a:latin typeface="Arial"/>
                <a:cs typeface="Arial"/>
              </a:rPr>
              <a:t>25, </a:t>
            </a:r>
            <a:r>
              <a:rPr sz="1600" spc="-95" dirty="0">
                <a:latin typeface="Arial"/>
                <a:cs typeface="Arial"/>
              </a:rPr>
              <a:t>28 </a:t>
            </a:r>
            <a:r>
              <a:rPr sz="1600" spc="25" dirty="0">
                <a:latin typeface="Arial"/>
                <a:cs typeface="Arial"/>
              </a:rPr>
              <a:t>et </a:t>
            </a:r>
            <a:r>
              <a:rPr sz="1600" spc="-95" dirty="0">
                <a:latin typeface="Arial"/>
                <a:cs typeface="Arial"/>
              </a:rPr>
              <a:t>29 </a:t>
            </a:r>
            <a:r>
              <a:rPr sz="1600" spc="-45" dirty="0">
                <a:latin typeface="Arial"/>
                <a:cs typeface="Arial"/>
              </a:rPr>
              <a:t>de </a:t>
            </a:r>
            <a:r>
              <a:rPr sz="1600" spc="-75" dirty="0">
                <a:latin typeface="Arial"/>
                <a:cs typeface="Arial"/>
              </a:rPr>
              <a:t>D</a:t>
            </a:r>
            <a:r>
              <a:rPr sz="1575" spc="-112" baseline="-15873" dirty="0">
                <a:latin typeface="Arial"/>
                <a:cs typeface="Arial"/>
              </a:rPr>
              <a:t>0 </a:t>
            </a:r>
            <a:r>
              <a:rPr sz="1600" spc="-25" dirty="0">
                <a:latin typeface="Arial"/>
                <a:cs typeface="Arial"/>
              </a:rPr>
              <a:t>(respectivement </a:t>
            </a:r>
            <a:r>
              <a:rPr sz="1600" spc="-100" dirty="0">
                <a:latin typeface="Arial"/>
                <a:cs typeface="Arial"/>
              </a:rPr>
              <a:t>57, </a:t>
            </a:r>
            <a:r>
              <a:rPr sz="1600" spc="-90" dirty="0">
                <a:latin typeface="Arial"/>
                <a:cs typeface="Arial"/>
              </a:rPr>
              <a:t>33, </a:t>
            </a:r>
            <a:r>
              <a:rPr sz="1600" spc="-114" dirty="0">
                <a:latin typeface="Arial"/>
                <a:cs typeface="Arial"/>
              </a:rPr>
              <a:t>25,</a:t>
            </a:r>
            <a:r>
              <a:rPr sz="1600" spc="-31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l,</a:t>
            </a:r>
            <a:endParaRPr sz="1600">
              <a:latin typeface="Arial"/>
              <a:cs typeface="Arial"/>
            </a:endParaRPr>
          </a:p>
          <a:p>
            <a:pPr marL="302895" marR="460375" algn="just">
              <a:lnSpc>
                <a:spcPct val="100000"/>
              </a:lnSpc>
            </a:pPr>
            <a:r>
              <a:rPr sz="1600" spc="-70" dirty="0">
                <a:latin typeface="Arial"/>
                <a:cs typeface="Arial"/>
              </a:rPr>
              <a:t>59,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35,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27,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3,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6l,</a:t>
            </a:r>
            <a:r>
              <a:rPr sz="1600" spc="-100" dirty="0">
                <a:latin typeface="Arial"/>
                <a:cs typeface="Arial"/>
              </a:rPr>
              <a:t> 37,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29,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5,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63,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39,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25" dirty="0">
                <a:latin typeface="Arial"/>
                <a:cs typeface="Arial"/>
              </a:rPr>
              <a:t>31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et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40" dirty="0">
                <a:latin typeface="Arial"/>
                <a:cs typeface="Arial"/>
              </a:rPr>
              <a:t>7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du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bloc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d’origine)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sont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dupliqués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et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disséminés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dans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la  </a:t>
            </a:r>
            <a:r>
              <a:rPr sz="1600" spc="-25" dirty="0">
                <a:latin typeface="Arial"/>
                <a:cs typeface="Arial"/>
              </a:rPr>
              <a:t>matrice.</a:t>
            </a:r>
            <a:endParaRPr sz="1600">
              <a:latin typeface="Arial"/>
              <a:cs typeface="Arial"/>
            </a:endParaRPr>
          </a:p>
          <a:p>
            <a:pPr marL="302260" marR="31115" indent="-264795" algn="just">
              <a:lnSpc>
                <a:spcPct val="100000"/>
              </a:lnSpc>
              <a:spcBef>
                <a:spcPts val="409"/>
              </a:spcBef>
              <a:buFont typeface="Wingdings"/>
              <a:buChar char=""/>
              <a:tabLst>
                <a:tab pos="303530" algn="l"/>
              </a:tabLst>
            </a:pPr>
            <a:r>
              <a:rPr sz="1600" spc="-110" dirty="0">
                <a:latin typeface="Arial"/>
                <a:cs typeface="Arial"/>
              </a:rPr>
              <a:t>La </a:t>
            </a:r>
            <a:r>
              <a:rPr sz="1600" spc="-20" dirty="0">
                <a:latin typeface="Arial"/>
                <a:cs typeface="Arial"/>
              </a:rPr>
              <a:t>matrice résultante </a:t>
            </a:r>
            <a:r>
              <a:rPr sz="1600" spc="-45" dirty="0">
                <a:latin typeface="Arial"/>
                <a:cs typeface="Arial"/>
              </a:rPr>
              <a:t>de </a:t>
            </a:r>
            <a:r>
              <a:rPr sz="1600" spc="-30" dirty="0">
                <a:latin typeface="Arial"/>
                <a:cs typeface="Arial"/>
              </a:rPr>
              <a:t>48 </a:t>
            </a:r>
            <a:r>
              <a:rPr sz="1600" spc="-10" dirty="0">
                <a:latin typeface="Arial"/>
                <a:cs typeface="Arial"/>
              </a:rPr>
              <a:t>bits </a:t>
            </a:r>
            <a:r>
              <a:rPr sz="1600" spc="-35" dirty="0">
                <a:latin typeface="Arial"/>
                <a:cs typeface="Arial"/>
              </a:rPr>
              <a:t>est </a:t>
            </a:r>
            <a:r>
              <a:rPr sz="1600" spc="-5" dirty="0">
                <a:latin typeface="Arial"/>
                <a:cs typeface="Arial"/>
              </a:rPr>
              <a:t>notée </a:t>
            </a:r>
            <a:r>
              <a:rPr sz="1600" spc="-35" dirty="0">
                <a:latin typeface="Arial"/>
                <a:cs typeface="Arial"/>
              </a:rPr>
              <a:t>E[D</a:t>
            </a:r>
            <a:r>
              <a:rPr sz="1575" spc="-52" baseline="-15873" dirty="0">
                <a:latin typeface="Arial"/>
                <a:cs typeface="Arial"/>
              </a:rPr>
              <a:t>0</a:t>
            </a:r>
            <a:r>
              <a:rPr sz="1600" spc="-35" dirty="0">
                <a:latin typeface="Arial"/>
                <a:cs typeface="Arial"/>
              </a:rPr>
              <a:t>]. </a:t>
            </a:r>
            <a:r>
              <a:rPr sz="1600" spc="-15" dirty="0">
                <a:latin typeface="Arial"/>
                <a:cs typeface="Arial"/>
              </a:rPr>
              <a:t>L'algorithme </a:t>
            </a:r>
            <a:r>
              <a:rPr sz="1600" spc="-215" dirty="0">
                <a:latin typeface="Arial"/>
                <a:cs typeface="Arial"/>
              </a:rPr>
              <a:t>DES </a:t>
            </a:r>
            <a:r>
              <a:rPr sz="1600" spc="-35" dirty="0">
                <a:latin typeface="Arial"/>
                <a:cs typeface="Arial"/>
              </a:rPr>
              <a:t>procède ensuite </a:t>
            </a:r>
            <a:r>
              <a:rPr sz="1600" spc="-110" dirty="0">
                <a:latin typeface="Arial"/>
                <a:cs typeface="Arial"/>
              </a:rPr>
              <a:t>à </a:t>
            </a:r>
            <a:r>
              <a:rPr sz="1600" spc="-35" dirty="0">
                <a:latin typeface="Arial"/>
                <a:cs typeface="Arial"/>
              </a:rPr>
              <a:t>un </a:t>
            </a:r>
            <a:r>
              <a:rPr sz="1600" spc="-125" dirty="0">
                <a:latin typeface="Arial"/>
                <a:cs typeface="Arial"/>
              </a:rPr>
              <a:t>OU  </a:t>
            </a:r>
            <a:r>
              <a:rPr sz="1600" spc="-30" dirty="0">
                <a:latin typeface="Arial"/>
                <a:cs typeface="Arial"/>
              </a:rPr>
              <a:t>exclusif </a:t>
            </a:r>
            <a:r>
              <a:rPr sz="1600" spc="-10" dirty="0">
                <a:latin typeface="Arial"/>
                <a:cs typeface="Arial"/>
              </a:rPr>
              <a:t>entre </a:t>
            </a:r>
            <a:r>
              <a:rPr sz="1600" spc="-55" dirty="0">
                <a:latin typeface="Arial"/>
                <a:cs typeface="Arial"/>
              </a:rPr>
              <a:t>la </a:t>
            </a:r>
            <a:r>
              <a:rPr sz="1600" spc="-30" dirty="0">
                <a:latin typeface="Arial"/>
                <a:cs typeface="Arial"/>
              </a:rPr>
              <a:t>première </a:t>
            </a:r>
            <a:r>
              <a:rPr sz="1600" spc="-50" dirty="0">
                <a:latin typeface="Arial"/>
                <a:cs typeface="Arial"/>
              </a:rPr>
              <a:t>clé </a:t>
            </a:r>
            <a:r>
              <a:rPr sz="1600" spc="-170" dirty="0">
                <a:latin typeface="Arial"/>
                <a:cs typeface="Arial"/>
              </a:rPr>
              <a:t>K</a:t>
            </a:r>
            <a:r>
              <a:rPr sz="1575" spc="-254" baseline="-15873" dirty="0">
                <a:latin typeface="Arial"/>
                <a:cs typeface="Arial"/>
              </a:rPr>
              <a:t>1 </a:t>
            </a:r>
            <a:r>
              <a:rPr sz="1600" spc="20" dirty="0">
                <a:latin typeface="Arial"/>
                <a:cs typeface="Arial"/>
              </a:rPr>
              <a:t>et </a:t>
            </a:r>
            <a:r>
              <a:rPr sz="1600" spc="-40" dirty="0">
                <a:latin typeface="Arial"/>
                <a:cs typeface="Arial"/>
              </a:rPr>
              <a:t>E[D</a:t>
            </a:r>
            <a:r>
              <a:rPr sz="1575" spc="-60" baseline="-15873" dirty="0">
                <a:latin typeface="Arial"/>
                <a:cs typeface="Arial"/>
              </a:rPr>
              <a:t>0</a:t>
            </a:r>
            <a:r>
              <a:rPr sz="1600" spc="-40" dirty="0">
                <a:latin typeface="Arial"/>
                <a:cs typeface="Arial"/>
              </a:rPr>
              <a:t>]. </a:t>
            </a:r>
            <a:r>
              <a:rPr sz="1600" spc="-95" dirty="0">
                <a:latin typeface="Arial"/>
                <a:cs typeface="Arial"/>
              </a:rPr>
              <a:t>Le </a:t>
            </a:r>
            <a:r>
              <a:rPr sz="1600" spc="-10" dirty="0">
                <a:latin typeface="Arial"/>
                <a:cs typeface="Arial"/>
              </a:rPr>
              <a:t>résultat </a:t>
            </a:r>
            <a:r>
              <a:rPr sz="1600" spc="-50" dirty="0">
                <a:latin typeface="Arial"/>
                <a:cs typeface="Arial"/>
              </a:rPr>
              <a:t>de </a:t>
            </a:r>
            <a:r>
              <a:rPr sz="1600" spc="-80" dirty="0">
                <a:latin typeface="Arial"/>
                <a:cs typeface="Arial"/>
              </a:rPr>
              <a:t>ce </a:t>
            </a:r>
            <a:r>
              <a:rPr sz="1600" spc="-114" dirty="0">
                <a:latin typeface="Arial"/>
                <a:cs typeface="Arial"/>
              </a:rPr>
              <a:t>OU </a:t>
            </a:r>
            <a:r>
              <a:rPr sz="1600" spc="-30" dirty="0">
                <a:latin typeface="Arial"/>
                <a:cs typeface="Arial"/>
              </a:rPr>
              <a:t>exclusif </a:t>
            </a:r>
            <a:r>
              <a:rPr sz="1600" spc="-35" dirty="0">
                <a:latin typeface="Arial"/>
                <a:cs typeface="Arial"/>
              </a:rPr>
              <a:t>est </a:t>
            </a:r>
            <a:r>
              <a:rPr sz="1600" spc="-50" dirty="0">
                <a:latin typeface="Arial"/>
                <a:cs typeface="Arial"/>
              </a:rPr>
              <a:t>une </a:t>
            </a:r>
            <a:r>
              <a:rPr sz="1600" spc="-20" dirty="0">
                <a:latin typeface="Arial"/>
                <a:cs typeface="Arial"/>
              </a:rPr>
              <a:t>matrice </a:t>
            </a:r>
            <a:r>
              <a:rPr sz="1600" spc="-40" dirty="0">
                <a:latin typeface="Arial"/>
                <a:cs typeface="Arial"/>
              </a:rPr>
              <a:t>de </a:t>
            </a:r>
            <a:r>
              <a:rPr sz="1600" spc="-35" dirty="0">
                <a:latin typeface="Arial"/>
                <a:cs typeface="Arial"/>
              </a:rPr>
              <a:t>48 </a:t>
            </a:r>
            <a:r>
              <a:rPr sz="1600" spc="-15" dirty="0">
                <a:latin typeface="Arial"/>
                <a:cs typeface="Arial"/>
              </a:rPr>
              <a:t>bits  </a:t>
            </a:r>
            <a:r>
              <a:rPr sz="1600" spc="-50" dirty="0">
                <a:latin typeface="Arial"/>
                <a:cs typeface="Arial"/>
              </a:rPr>
              <a:t>que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nous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appellerons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D</a:t>
            </a:r>
            <a:r>
              <a:rPr sz="1575" spc="-104" baseline="-15873" dirty="0">
                <a:latin typeface="Arial"/>
                <a:cs typeface="Arial"/>
              </a:rPr>
              <a:t>0</a:t>
            </a:r>
            <a:r>
              <a:rPr sz="1575" spc="-120" baseline="-15873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par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commodité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10" dirty="0">
                <a:latin typeface="Arial"/>
                <a:cs typeface="Arial"/>
              </a:rPr>
              <a:t>(il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ne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s'agit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pas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du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D</a:t>
            </a:r>
            <a:r>
              <a:rPr sz="1575" spc="-112" baseline="-15873" dirty="0">
                <a:latin typeface="Arial"/>
                <a:cs typeface="Arial"/>
              </a:rPr>
              <a:t>0</a:t>
            </a:r>
            <a:r>
              <a:rPr sz="1575" spc="-120" baseline="-15873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de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départ!).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xmlns="" id="{59E6B416-498A-47E2-8E1A-AA99FA0F6EAB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B2C3C5D-E2B0-420B-A28A-6A2FC3BBF4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06451" y="734047"/>
            <a:ext cx="4998720" cy="141351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275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240" dirty="0">
                <a:latin typeface="Arial"/>
                <a:cs typeface="Arial"/>
              </a:rPr>
              <a:t>DES </a:t>
            </a:r>
            <a:r>
              <a:rPr sz="2000" b="1" spc="-65" dirty="0">
                <a:latin typeface="Arial"/>
                <a:cs typeface="Arial"/>
              </a:rPr>
              <a:t>(Data </a:t>
            </a:r>
            <a:r>
              <a:rPr sz="2000" b="1" spc="-114" dirty="0">
                <a:latin typeface="Arial"/>
                <a:cs typeface="Arial"/>
              </a:rPr>
              <a:t>Encryption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Standard)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i="1" u="sng" spc="-8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Fonction </a:t>
            </a:r>
            <a:r>
              <a:rPr sz="1800" i="1" u="sng" spc="-9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de</a:t>
            </a:r>
            <a:r>
              <a:rPr sz="1800" i="1" u="sng" spc="-19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spc="-1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substitution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635" y="2147557"/>
            <a:ext cx="8635365" cy="263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295" marR="217170" indent="-26543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28930" algn="l"/>
              </a:tabLst>
            </a:pPr>
            <a:r>
              <a:rPr sz="1800" spc="-80" dirty="0">
                <a:latin typeface="Arial"/>
                <a:cs typeface="Arial"/>
              </a:rPr>
              <a:t>D</a:t>
            </a:r>
            <a:r>
              <a:rPr sz="1800" spc="-120" baseline="-16203" dirty="0">
                <a:latin typeface="Arial"/>
                <a:cs typeface="Arial"/>
              </a:rPr>
              <a:t>0</a:t>
            </a:r>
            <a:r>
              <a:rPr sz="1800" spc="-104" baseline="-16203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scindé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en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8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blocs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6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bits,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noté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D</a:t>
            </a:r>
            <a:r>
              <a:rPr sz="1800" spc="-82" baseline="-16203" dirty="0">
                <a:latin typeface="Arial"/>
                <a:cs typeface="Arial"/>
              </a:rPr>
              <a:t>0i</a:t>
            </a:r>
            <a:r>
              <a:rPr sz="1800" spc="-55" dirty="0">
                <a:latin typeface="Arial"/>
                <a:cs typeface="Arial"/>
              </a:rPr>
              <a:t>.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Chacun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ces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blocs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traverse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une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boîte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substitution</a:t>
            </a:r>
            <a:r>
              <a:rPr sz="1800" spc="-3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notée </a:t>
            </a:r>
            <a:r>
              <a:rPr sz="1800" spc="-35" dirty="0">
                <a:latin typeface="Arial"/>
                <a:cs typeface="Arial"/>
              </a:rPr>
              <a:t>généralement </a:t>
            </a:r>
            <a:r>
              <a:rPr sz="1800" spc="-145" dirty="0">
                <a:latin typeface="Arial"/>
                <a:cs typeface="Arial"/>
              </a:rPr>
              <a:t>S</a:t>
            </a:r>
            <a:r>
              <a:rPr sz="1800" spc="-217" baseline="-16203" dirty="0">
                <a:latin typeface="Arial"/>
                <a:cs typeface="Arial"/>
              </a:rPr>
              <a:t>i </a:t>
            </a:r>
            <a:r>
              <a:rPr sz="1800" spc="-5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407670" marR="160655" indent="-342900">
              <a:lnSpc>
                <a:spcPct val="100000"/>
              </a:lnSpc>
              <a:spcBef>
                <a:spcPts val="994"/>
              </a:spcBef>
              <a:buFont typeface="Wingdings"/>
              <a:buChar char=""/>
              <a:tabLst>
                <a:tab pos="407670" algn="l"/>
                <a:tab pos="408305" algn="l"/>
              </a:tabLst>
            </a:pPr>
            <a:r>
              <a:rPr sz="1800" dirty="0">
                <a:latin typeface="Carlito"/>
                <a:cs typeface="Carlito"/>
              </a:rPr>
              <a:t>Les </a:t>
            </a:r>
            <a:r>
              <a:rPr sz="1800" spc="-20" dirty="0">
                <a:latin typeface="Carlito"/>
                <a:cs typeface="Carlito"/>
              </a:rPr>
              <a:t>premiers </a:t>
            </a:r>
            <a:r>
              <a:rPr sz="1800" spc="-5" dirty="0">
                <a:latin typeface="Carlito"/>
                <a:cs typeface="Carlito"/>
              </a:rPr>
              <a:t>et </a:t>
            </a:r>
            <a:r>
              <a:rPr sz="1800" spc="-20" dirty="0">
                <a:latin typeface="Carlito"/>
                <a:cs typeface="Carlito"/>
              </a:rPr>
              <a:t>derniers </a:t>
            </a:r>
            <a:r>
              <a:rPr sz="1800" spc="-5" dirty="0">
                <a:latin typeface="Carlito"/>
                <a:cs typeface="Carlito"/>
              </a:rPr>
              <a:t>bits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5" dirty="0">
                <a:latin typeface="Carlito"/>
                <a:cs typeface="Carlito"/>
              </a:rPr>
              <a:t>chaque D</a:t>
            </a:r>
            <a:r>
              <a:rPr sz="1800" spc="-7" baseline="-16203" dirty="0">
                <a:latin typeface="Carlito"/>
                <a:cs typeface="Carlito"/>
              </a:rPr>
              <a:t>0i </a:t>
            </a:r>
            <a:r>
              <a:rPr sz="1800" spc="-10" dirty="0">
                <a:latin typeface="Carlito"/>
                <a:cs typeface="Carlito"/>
              </a:rPr>
              <a:t>détermine </a:t>
            </a:r>
            <a:r>
              <a:rPr sz="1800" spc="-5" dirty="0">
                <a:latin typeface="Carlito"/>
                <a:cs typeface="Carlito"/>
              </a:rPr>
              <a:t>(en </a:t>
            </a:r>
            <a:r>
              <a:rPr sz="1800" spc="-20" dirty="0">
                <a:latin typeface="Carlito"/>
                <a:cs typeface="Carlito"/>
              </a:rPr>
              <a:t>binaire) </a:t>
            </a:r>
            <a:r>
              <a:rPr sz="1800" spc="-5" dirty="0">
                <a:latin typeface="Carlito"/>
                <a:cs typeface="Carlito"/>
              </a:rPr>
              <a:t>la ligne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5" dirty="0">
                <a:latin typeface="Carlito"/>
                <a:cs typeface="Carlito"/>
              </a:rPr>
              <a:t>la </a:t>
            </a:r>
            <a:r>
              <a:rPr sz="1800" spc="-20" dirty="0">
                <a:latin typeface="Carlito"/>
                <a:cs typeface="Carlito"/>
              </a:rPr>
              <a:t>fonction 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5" dirty="0">
                <a:latin typeface="Carlito"/>
                <a:cs typeface="Carlito"/>
              </a:rPr>
              <a:t>sélection, </a:t>
            </a:r>
            <a:r>
              <a:rPr sz="1800" dirty="0">
                <a:latin typeface="Carlito"/>
                <a:cs typeface="Carlito"/>
              </a:rPr>
              <a:t>les </a:t>
            </a:r>
            <a:r>
              <a:rPr sz="1800" spc="-15" dirty="0">
                <a:latin typeface="Carlito"/>
                <a:cs typeface="Carlito"/>
              </a:rPr>
              <a:t>autres </a:t>
            </a:r>
            <a:r>
              <a:rPr sz="1800" spc="-5" dirty="0">
                <a:latin typeface="Carlito"/>
                <a:cs typeface="Carlito"/>
              </a:rPr>
              <a:t>bits </a:t>
            </a:r>
            <a:r>
              <a:rPr sz="1800" spc="-10" dirty="0">
                <a:latin typeface="Carlito"/>
                <a:cs typeface="Carlito"/>
              </a:rPr>
              <a:t>(respectivement </a:t>
            </a:r>
            <a:r>
              <a:rPr sz="1800" dirty="0">
                <a:latin typeface="Carlito"/>
                <a:cs typeface="Carlito"/>
              </a:rPr>
              <a:t>2, 3, 4 </a:t>
            </a:r>
            <a:r>
              <a:rPr sz="1800" spc="-5" dirty="0">
                <a:latin typeface="Carlito"/>
                <a:cs typeface="Carlito"/>
              </a:rPr>
              <a:t>et 5) </a:t>
            </a:r>
            <a:r>
              <a:rPr sz="1800" spc="-10" dirty="0">
                <a:latin typeface="Carlito"/>
                <a:cs typeface="Carlito"/>
              </a:rPr>
              <a:t>déterminent </a:t>
            </a:r>
            <a:r>
              <a:rPr sz="1800" spc="-5" dirty="0">
                <a:latin typeface="Carlito"/>
                <a:cs typeface="Carlito"/>
              </a:rPr>
              <a:t>la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colonne.</a:t>
            </a:r>
            <a:endParaRPr sz="1800" dirty="0">
              <a:latin typeface="Carlito"/>
              <a:cs typeface="Carlito"/>
            </a:endParaRPr>
          </a:p>
          <a:p>
            <a:pPr marL="1055370" lvl="1" indent="-345440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1055370" algn="l"/>
                <a:tab pos="1056005" algn="l"/>
              </a:tabLst>
            </a:pPr>
            <a:r>
              <a:rPr sz="1800" spc="-5" dirty="0">
                <a:latin typeface="Carlito"/>
                <a:cs typeface="Carlito"/>
              </a:rPr>
              <a:t>La sélection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5" dirty="0">
                <a:latin typeface="Carlito"/>
                <a:cs typeface="Carlito"/>
              </a:rPr>
              <a:t>la ligne </a:t>
            </a:r>
            <a:r>
              <a:rPr sz="1800" dirty="0">
                <a:latin typeface="Carlito"/>
                <a:cs typeface="Carlito"/>
              </a:rPr>
              <a:t>se </a:t>
            </a:r>
            <a:r>
              <a:rPr sz="1800" spc="-20" dirty="0">
                <a:latin typeface="Carlito"/>
                <a:cs typeface="Carlito"/>
              </a:rPr>
              <a:t>faisant </a:t>
            </a:r>
            <a:r>
              <a:rPr sz="1800" dirty="0">
                <a:latin typeface="Carlito"/>
                <a:cs typeface="Carlito"/>
              </a:rPr>
              <a:t>sur deux </a:t>
            </a:r>
            <a:r>
              <a:rPr sz="1800" spc="-5" dirty="0">
                <a:latin typeface="Carlito"/>
                <a:cs typeface="Carlito"/>
              </a:rPr>
              <a:t>bits, il </a:t>
            </a:r>
            <a:r>
              <a:rPr sz="1800" dirty="0">
                <a:latin typeface="Carlito"/>
                <a:cs typeface="Carlito"/>
              </a:rPr>
              <a:t>y a 4 </a:t>
            </a:r>
            <a:r>
              <a:rPr sz="1800" spc="-20" dirty="0">
                <a:latin typeface="Carlito"/>
                <a:cs typeface="Carlito"/>
              </a:rPr>
              <a:t>possibilités </a:t>
            </a:r>
            <a:r>
              <a:rPr sz="1800" spc="-5" dirty="0">
                <a:latin typeface="Carlito"/>
                <a:cs typeface="Carlito"/>
              </a:rPr>
              <a:t>(0,1,2,3)</a:t>
            </a:r>
            <a:r>
              <a:rPr sz="1800" spc="1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;</a:t>
            </a:r>
          </a:p>
          <a:p>
            <a:pPr marL="1055370" lvl="1" indent="-345440">
              <a:lnSpc>
                <a:spcPct val="100000"/>
              </a:lnSpc>
              <a:spcBef>
                <a:spcPts val="409"/>
              </a:spcBef>
              <a:buFont typeface="Wingdings"/>
              <a:buChar char=""/>
              <a:tabLst>
                <a:tab pos="1055370" algn="l"/>
                <a:tab pos="1056005" algn="l"/>
              </a:tabLst>
            </a:pPr>
            <a:r>
              <a:rPr sz="1800" spc="-5" dirty="0">
                <a:latin typeface="Carlito"/>
                <a:cs typeface="Carlito"/>
              </a:rPr>
              <a:t>La sélection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5" dirty="0">
                <a:latin typeface="Carlito"/>
                <a:cs typeface="Carlito"/>
              </a:rPr>
              <a:t>la </a:t>
            </a:r>
            <a:r>
              <a:rPr sz="1800" spc="-15" dirty="0">
                <a:latin typeface="Carlito"/>
                <a:cs typeface="Carlito"/>
              </a:rPr>
              <a:t>colonne </a:t>
            </a:r>
            <a:r>
              <a:rPr sz="1800" dirty="0">
                <a:latin typeface="Carlito"/>
                <a:cs typeface="Carlito"/>
              </a:rPr>
              <a:t>se </a:t>
            </a:r>
            <a:r>
              <a:rPr sz="1800" spc="-20" dirty="0">
                <a:latin typeface="Carlito"/>
                <a:cs typeface="Carlito"/>
              </a:rPr>
              <a:t>faisant </a:t>
            </a:r>
            <a:r>
              <a:rPr sz="1800" dirty="0">
                <a:latin typeface="Carlito"/>
                <a:cs typeface="Carlito"/>
              </a:rPr>
              <a:t>sur 4 </a:t>
            </a:r>
            <a:r>
              <a:rPr sz="1800" spc="-5" dirty="0">
                <a:latin typeface="Carlito"/>
                <a:cs typeface="Carlito"/>
              </a:rPr>
              <a:t>bits, il </a:t>
            </a:r>
            <a:r>
              <a:rPr sz="1800" dirty="0">
                <a:latin typeface="Carlito"/>
                <a:cs typeface="Carlito"/>
              </a:rPr>
              <a:t>y a 16 </a:t>
            </a:r>
            <a:r>
              <a:rPr sz="1800" spc="-20" dirty="0">
                <a:latin typeface="Carlito"/>
                <a:cs typeface="Carlito"/>
              </a:rPr>
              <a:t>possibilités </a:t>
            </a:r>
            <a:r>
              <a:rPr sz="1800" spc="-5" dirty="0">
                <a:latin typeface="Carlito"/>
                <a:cs typeface="Carlito"/>
              </a:rPr>
              <a:t>(0 </a:t>
            </a:r>
            <a:r>
              <a:rPr sz="1800" dirty="0">
                <a:latin typeface="Carlito"/>
                <a:cs typeface="Carlito"/>
              </a:rPr>
              <a:t>à 15)</a:t>
            </a:r>
            <a:r>
              <a:rPr sz="1800" spc="2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;</a:t>
            </a:r>
          </a:p>
          <a:p>
            <a:pPr marL="1055370" lvl="1" indent="-345440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1055370" algn="l"/>
                <a:tab pos="1056005" algn="l"/>
              </a:tabLst>
            </a:pPr>
            <a:r>
              <a:rPr sz="1800" spc="-5" dirty="0">
                <a:latin typeface="Carlito"/>
                <a:cs typeface="Carlito"/>
              </a:rPr>
              <a:t>La </a:t>
            </a:r>
            <a:r>
              <a:rPr sz="1800" spc="-20" dirty="0">
                <a:latin typeface="Carlito"/>
                <a:cs typeface="Carlito"/>
              </a:rPr>
              <a:t>boîte </a:t>
            </a:r>
            <a:r>
              <a:rPr sz="1800" dirty="0">
                <a:latin typeface="Carlito"/>
                <a:cs typeface="Carlito"/>
              </a:rPr>
              <a:t>de </a:t>
            </a:r>
            <a:r>
              <a:rPr sz="1800" spc="-10" dirty="0">
                <a:latin typeface="Carlito"/>
                <a:cs typeface="Carlito"/>
              </a:rPr>
              <a:t>substitution </a:t>
            </a:r>
            <a:r>
              <a:rPr sz="1800" spc="-25" dirty="0">
                <a:latin typeface="Carlito"/>
                <a:cs typeface="Carlito"/>
              </a:rPr>
              <a:t>”sélectionne” </a:t>
            </a:r>
            <a:r>
              <a:rPr sz="1800" dirty="0">
                <a:latin typeface="Carlito"/>
                <a:cs typeface="Carlito"/>
              </a:rPr>
              <a:t>une </a:t>
            </a:r>
            <a:r>
              <a:rPr sz="1800" spc="-5" dirty="0">
                <a:latin typeface="Carlito"/>
                <a:cs typeface="Carlito"/>
              </a:rPr>
              <a:t>valeur </a:t>
            </a:r>
            <a:r>
              <a:rPr sz="1800" spc="-15" dirty="0">
                <a:latin typeface="Carlito"/>
                <a:cs typeface="Carlito"/>
              </a:rPr>
              <a:t>codée </a:t>
            </a:r>
            <a:r>
              <a:rPr sz="1800" dirty="0">
                <a:latin typeface="Carlito"/>
                <a:cs typeface="Carlito"/>
              </a:rPr>
              <a:t>sur 4 </a:t>
            </a:r>
            <a:r>
              <a:rPr sz="1800" spc="-5" dirty="0">
                <a:latin typeface="Carlito"/>
                <a:cs typeface="Carlito"/>
              </a:rPr>
              <a:t>bits</a:t>
            </a:r>
            <a:r>
              <a:rPr sz="1800" spc="1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;</a:t>
            </a:r>
          </a:p>
          <a:p>
            <a:pPr marL="328930" indent="-266065">
              <a:lnSpc>
                <a:spcPct val="100000"/>
              </a:lnSpc>
              <a:spcBef>
                <a:spcPts val="1100"/>
              </a:spcBef>
              <a:buFont typeface="Wingdings"/>
              <a:buChar char=""/>
              <a:tabLst>
                <a:tab pos="329565" algn="l"/>
              </a:tabLst>
            </a:pPr>
            <a:r>
              <a:rPr sz="1800" spc="-100" dirty="0">
                <a:latin typeface="Arial"/>
                <a:cs typeface="Arial"/>
              </a:rPr>
              <a:t>Ci-après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première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fonction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substitution,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représentée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par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une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matrice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4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par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95" dirty="0">
                <a:latin typeface="Arial"/>
                <a:cs typeface="Arial"/>
              </a:rPr>
              <a:t>16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56132" y="5733783"/>
            <a:ext cx="6879335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xmlns="" id="{675ED054-3403-4BCB-87A3-7814ED9B699B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F8557E3-5F28-4379-AB99-5B738D2F181E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5560" y="133350"/>
            <a:ext cx="4208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Crypto</a:t>
            </a:r>
            <a:r>
              <a:rPr u="none" spc="-40" dirty="0"/>
              <a:t> </a:t>
            </a:r>
            <a:r>
              <a:rPr u="none" dirty="0"/>
              <a:t>:</a:t>
            </a:r>
            <a:r>
              <a:rPr u="none" spc="-30" dirty="0"/>
              <a:t> </a:t>
            </a:r>
            <a:r>
              <a:rPr u="none" spc="-10" dirty="0"/>
              <a:t>définitions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809" y="888746"/>
            <a:ext cx="8217534" cy="33826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16230" indent="-303530">
              <a:lnSpc>
                <a:spcPct val="100000"/>
              </a:lnSpc>
              <a:spcBef>
                <a:spcPts val="409"/>
              </a:spcBef>
              <a:buClr>
                <a:srgbClr val="005B89"/>
              </a:buClr>
              <a:buFont typeface="Wingdings"/>
              <a:buChar char=""/>
              <a:tabLst>
                <a:tab pos="316230" algn="l"/>
              </a:tabLst>
            </a:pPr>
            <a:r>
              <a:rPr sz="2400" spc="-5" dirty="0">
                <a:solidFill>
                  <a:srgbClr val="F73109"/>
                </a:solidFill>
                <a:latin typeface="Arial Black"/>
                <a:cs typeface="Arial Black"/>
              </a:rPr>
              <a:t>Chiffrement</a:t>
            </a:r>
            <a:r>
              <a:rPr sz="2400" spc="-10" dirty="0">
                <a:solidFill>
                  <a:srgbClr val="F73109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F73109"/>
                </a:solidFill>
                <a:latin typeface="Arial Black"/>
                <a:cs typeface="Arial Black"/>
              </a:rPr>
              <a:t>par </a:t>
            </a:r>
            <a:r>
              <a:rPr sz="2400" spc="-10" dirty="0">
                <a:solidFill>
                  <a:srgbClr val="F73109"/>
                </a:solidFill>
                <a:latin typeface="Arial Black"/>
                <a:cs typeface="Arial Black"/>
              </a:rPr>
              <a:t>blocs</a:t>
            </a:r>
            <a:r>
              <a:rPr sz="2400" spc="-5" dirty="0">
                <a:solidFill>
                  <a:srgbClr val="F73109"/>
                </a:solidFill>
                <a:latin typeface="Arial Black"/>
                <a:cs typeface="Arial Black"/>
              </a:rPr>
              <a:t> (Block cipher)</a:t>
            </a:r>
            <a:endParaRPr sz="2400">
              <a:latin typeface="Arial Black"/>
              <a:cs typeface="Arial Black"/>
            </a:endParaRPr>
          </a:p>
          <a:p>
            <a:pPr marL="716280" lvl="1" indent="-246379">
              <a:lnSpc>
                <a:spcPct val="100000"/>
              </a:lnSpc>
              <a:spcBef>
                <a:spcPts val="260"/>
              </a:spcBef>
              <a:buChar char="–"/>
              <a:tabLst>
                <a:tab pos="716280" algn="l"/>
              </a:tabLst>
            </a:pPr>
            <a:r>
              <a:rPr sz="2000" dirty="0">
                <a:latin typeface="Arial MT"/>
                <a:cs typeface="Arial MT"/>
              </a:rPr>
              <a:t>Message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divisé </a:t>
            </a:r>
            <a:r>
              <a:rPr sz="2000" spc="-5" dirty="0">
                <a:latin typeface="Arial MT"/>
                <a:cs typeface="Arial MT"/>
              </a:rPr>
              <a:t>en</a:t>
            </a:r>
            <a:r>
              <a:rPr sz="2000" dirty="0">
                <a:latin typeface="Arial MT"/>
                <a:cs typeface="Arial MT"/>
              </a:rPr>
              <a:t> blocs</a:t>
            </a:r>
            <a:r>
              <a:rPr sz="2000" spc="-5" dirty="0">
                <a:latin typeface="Arial MT"/>
                <a:cs typeface="Arial MT"/>
              </a:rPr>
              <a:t> de</a:t>
            </a:r>
            <a:r>
              <a:rPr sz="2000" dirty="0">
                <a:latin typeface="Arial MT"/>
                <a:cs typeface="Arial MT"/>
              </a:rPr>
              <a:t> n </a:t>
            </a:r>
            <a:r>
              <a:rPr sz="2000" spc="-5" dirty="0">
                <a:latin typeface="Arial MT"/>
                <a:cs typeface="Arial MT"/>
              </a:rPr>
              <a:t>bits</a:t>
            </a:r>
            <a:r>
              <a:rPr sz="2000" dirty="0">
                <a:latin typeface="Arial MT"/>
                <a:cs typeface="Arial MT"/>
              </a:rPr>
              <a:t> (n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dépend de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l'algo)</a:t>
            </a:r>
            <a:endParaRPr sz="2000">
              <a:latin typeface="Arial MT"/>
              <a:cs typeface="Arial MT"/>
            </a:endParaRPr>
          </a:p>
          <a:p>
            <a:pPr marL="716280" lvl="1" indent="-246379">
              <a:lnSpc>
                <a:spcPct val="100000"/>
              </a:lnSpc>
              <a:spcBef>
                <a:spcPts val="260"/>
              </a:spcBef>
              <a:buChar char="–"/>
              <a:tabLst>
                <a:tab pos="716280" algn="l"/>
              </a:tabLst>
            </a:pPr>
            <a:r>
              <a:rPr sz="2000" dirty="0">
                <a:latin typeface="Arial MT"/>
                <a:cs typeface="Arial MT"/>
              </a:rPr>
              <a:t>Les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blocs</a:t>
            </a:r>
            <a:r>
              <a:rPr sz="2000" dirty="0">
                <a:latin typeface="Arial MT"/>
                <a:cs typeface="Arial MT"/>
              </a:rPr>
              <a:t> subissent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série </a:t>
            </a:r>
            <a:r>
              <a:rPr sz="2000" spc="-5" dirty="0">
                <a:latin typeface="Arial MT"/>
                <a:cs typeface="Arial MT"/>
              </a:rPr>
              <a:t>d'opérations</a:t>
            </a:r>
            <a:r>
              <a:rPr sz="2000" dirty="0">
                <a:latin typeface="Arial MT"/>
                <a:cs typeface="Arial MT"/>
              </a:rPr>
              <a:t> …</a:t>
            </a:r>
            <a:endParaRPr sz="2000">
              <a:latin typeface="Arial MT"/>
              <a:cs typeface="Arial MT"/>
            </a:endParaRPr>
          </a:p>
          <a:p>
            <a:pPr marL="716280" lvl="1" indent="-246379">
              <a:lnSpc>
                <a:spcPct val="100000"/>
              </a:lnSpc>
              <a:spcBef>
                <a:spcPts val="250"/>
              </a:spcBef>
              <a:buChar char="–"/>
              <a:tabLst>
                <a:tab pos="716280" algn="l"/>
              </a:tabLst>
            </a:pPr>
            <a:r>
              <a:rPr sz="2000" dirty="0">
                <a:latin typeface="Arial MT"/>
                <a:cs typeface="Arial MT"/>
              </a:rPr>
              <a:t>Mieux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adapté </a:t>
            </a:r>
            <a:r>
              <a:rPr sz="2000" dirty="0">
                <a:latin typeface="Arial MT"/>
                <a:cs typeface="Arial MT"/>
              </a:rPr>
              <a:t>pour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chiffrement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logiciel</a:t>
            </a:r>
            <a:endParaRPr sz="2000">
              <a:latin typeface="Arial MT"/>
              <a:cs typeface="Arial MT"/>
            </a:endParaRPr>
          </a:p>
          <a:p>
            <a:pPr marL="316230" indent="-303530">
              <a:lnSpc>
                <a:spcPct val="100000"/>
              </a:lnSpc>
              <a:spcBef>
                <a:spcPts val="310"/>
              </a:spcBef>
              <a:buClr>
                <a:srgbClr val="005B89"/>
              </a:buClr>
              <a:buFont typeface="Wingdings"/>
              <a:buChar char=""/>
              <a:tabLst>
                <a:tab pos="316230" algn="l"/>
              </a:tabLst>
            </a:pPr>
            <a:r>
              <a:rPr sz="2400" spc="-5" dirty="0">
                <a:solidFill>
                  <a:srgbClr val="F73109"/>
                </a:solidFill>
                <a:latin typeface="Arial Black"/>
                <a:cs typeface="Arial Black"/>
              </a:rPr>
              <a:t>Chifrement</a:t>
            </a:r>
            <a:r>
              <a:rPr sz="2400" spc="-25" dirty="0">
                <a:solidFill>
                  <a:srgbClr val="F73109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F73109"/>
                </a:solidFill>
                <a:latin typeface="Arial Black"/>
                <a:cs typeface="Arial Black"/>
              </a:rPr>
              <a:t>continue</a:t>
            </a:r>
            <a:r>
              <a:rPr sz="2400" spc="-25" dirty="0">
                <a:solidFill>
                  <a:srgbClr val="F73109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F73109"/>
                </a:solidFill>
                <a:latin typeface="Arial Black"/>
                <a:cs typeface="Arial Black"/>
              </a:rPr>
              <a:t>(stream</a:t>
            </a:r>
            <a:r>
              <a:rPr sz="2400" spc="-25" dirty="0">
                <a:solidFill>
                  <a:srgbClr val="F73109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F73109"/>
                </a:solidFill>
                <a:latin typeface="Arial Black"/>
                <a:cs typeface="Arial Black"/>
              </a:rPr>
              <a:t>cipher)</a:t>
            </a:r>
            <a:endParaRPr sz="2400">
              <a:latin typeface="Arial Black"/>
              <a:cs typeface="Arial Black"/>
            </a:endParaRPr>
          </a:p>
          <a:p>
            <a:pPr marL="1211580" indent="-284480">
              <a:lnSpc>
                <a:spcPct val="100000"/>
              </a:lnSpc>
              <a:spcBef>
                <a:spcPts val="120"/>
              </a:spcBef>
              <a:buFont typeface="Times New Roman"/>
              <a:buChar char="–"/>
              <a:tabLst>
                <a:tab pos="1210945" algn="l"/>
                <a:tab pos="1211580" algn="l"/>
              </a:tabLst>
            </a:pPr>
            <a:r>
              <a:rPr sz="2000" dirty="0">
                <a:latin typeface="Arial MT"/>
                <a:cs typeface="Arial MT"/>
              </a:rPr>
              <a:t>Tout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message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traité </a:t>
            </a:r>
            <a:r>
              <a:rPr sz="2000" dirty="0">
                <a:latin typeface="Arial MT"/>
                <a:cs typeface="Arial MT"/>
              </a:rPr>
              <a:t>comme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suite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5" dirty="0">
                <a:latin typeface="Arial MT"/>
                <a:cs typeface="Arial MT"/>
              </a:rPr>
              <a:t> bits</a:t>
            </a:r>
            <a:endParaRPr sz="2000">
              <a:latin typeface="Arial MT"/>
              <a:cs typeface="Arial MT"/>
            </a:endParaRPr>
          </a:p>
          <a:p>
            <a:pPr marL="1211580" indent="-284480">
              <a:lnSpc>
                <a:spcPct val="100000"/>
              </a:lnSpc>
              <a:spcBef>
                <a:spcPts val="110"/>
              </a:spcBef>
              <a:buFont typeface="Times New Roman"/>
              <a:buChar char="–"/>
              <a:tabLst>
                <a:tab pos="1210945" algn="l"/>
                <a:tab pos="1211580" algn="l"/>
              </a:tabLst>
            </a:pPr>
            <a:r>
              <a:rPr sz="2000" spc="-5" dirty="0">
                <a:latin typeface="Arial MT"/>
                <a:cs typeface="Arial MT"/>
              </a:rPr>
              <a:t>L'algo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convertiit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clair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chiffré </a:t>
            </a:r>
            <a:r>
              <a:rPr sz="2000" dirty="0">
                <a:latin typeface="Arial MT"/>
                <a:cs typeface="Arial MT"/>
              </a:rPr>
              <a:t>un bit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à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fois</a:t>
            </a:r>
            <a:endParaRPr sz="2000">
              <a:latin typeface="Arial MT"/>
              <a:cs typeface="Arial MT"/>
            </a:endParaRPr>
          </a:p>
          <a:p>
            <a:pPr marL="1496695" marR="5080" indent="-570230">
              <a:lnSpc>
                <a:spcPts val="2010"/>
              </a:lnSpc>
              <a:spcBef>
                <a:spcPts val="509"/>
              </a:spcBef>
              <a:buFont typeface="Times New Roman"/>
              <a:buChar char="–"/>
              <a:tabLst>
                <a:tab pos="1210945" algn="l"/>
                <a:tab pos="1211580" algn="l"/>
              </a:tabLst>
            </a:pPr>
            <a:r>
              <a:rPr sz="2000" dirty="0">
                <a:latin typeface="Arial MT"/>
                <a:cs typeface="Arial MT"/>
              </a:rPr>
              <a:t>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clé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fournit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valeur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aléatoire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à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base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du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keytream,</a:t>
            </a:r>
            <a:r>
              <a:rPr sz="2000" dirty="0">
                <a:latin typeface="Arial MT"/>
                <a:cs typeface="Arial MT"/>
              </a:rPr>
              <a:t> qui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ensuite </a:t>
            </a:r>
            <a:r>
              <a:rPr sz="2000" dirty="0">
                <a:latin typeface="Arial MT"/>
                <a:cs typeface="Arial MT"/>
              </a:rPr>
              <a:t>appliqué </a:t>
            </a:r>
            <a:r>
              <a:rPr sz="2000" spc="-5" dirty="0">
                <a:latin typeface="Arial MT"/>
                <a:cs typeface="Arial MT"/>
              </a:rPr>
              <a:t>au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texte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</a:t>
            </a:r>
            <a:r>
              <a:rPr sz="2000" dirty="0">
                <a:latin typeface="Arial MT"/>
                <a:cs typeface="Arial MT"/>
              </a:rPr>
              <a:t> clair</a:t>
            </a:r>
            <a:endParaRPr sz="2000">
              <a:latin typeface="Arial MT"/>
              <a:cs typeface="Arial MT"/>
            </a:endParaRPr>
          </a:p>
          <a:p>
            <a:pPr marL="1211580" indent="-284480">
              <a:lnSpc>
                <a:spcPct val="100000"/>
              </a:lnSpc>
              <a:spcBef>
                <a:spcPts val="120"/>
              </a:spcBef>
              <a:buFont typeface="Times New Roman"/>
              <a:buChar char="–"/>
              <a:tabLst>
                <a:tab pos="1210945" algn="l"/>
                <a:tab pos="1211580" algn="l"/>
              </a:tabLst>
            </a:pPr>
            <a:r>
              <a:rPr sz="2000" dirty="0">
                <a:latin typeface="Arial MT"/>
                <a:cs typeface="Arial MT"/>
              </a:rPr>
              <a:t>Mieux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adapté</a:t>
            </a:r>
            <a:r>
              <a:rPr sz="2000" dirty="0">
                <a:latin typeface="Arial MT"/>
                <a:cs typeface="Arial MT"/>
              </a:rPr>
              <a:t> pour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 </a:t>
            </a:r>
            <a:r>
              <a:rPr sz="2000" spc="-5" dirty="0">
                <a:latin typeface="Arial MT"/>
                <a:cs typeface="Arial MT"/>
              </a:rPr>
              <a:t>chiffrement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matériel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6200" y="1185819"/>
            <a:ext cx="5045075" cy="212217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5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1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symétrique</a:t>
            </a:r>
            <a:endParaRPr sz="2400" dirty="0">
              <a:latin typeface="Candara"/>
              <a:cs typeface="Candara"/>
            </a:endParaRPr>
          </a:p>
          <a:p>
            <a:pPr marL="50800">
              <a:lnSpc>
                <a:spcPct val="100000"/>
              </a:lnSpc>
              <a:spcBef>
                <a:spcPts val="1130"/>
              </a:spcBef>
            </a:pP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2000" b="1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(Data</a:t>
            </a:r>
            <a:r>
              <a:rPr sz="2000" b="1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Encryption</a:t>
            </a:r>
            <a:r>
              <a:rPr sz="2000" b="1" spc="-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Standard)</a:t>
            </a:r>
            <a:endParaRPr sz="2000" dirty="0">
              <a:latin typeface="Candara"/>
              <a:cs typeface="Candara"/>
            </a:endParaRPr>
          </a:p>
          <a:p>
            <a:pPr marL="50800">
              <a:lnSpc>
                <a:spcPct val="100000"/>
              </a:lnSpc>
              <a:spcBef>
                <a:spcPts val="1605"/>
              </a:spcBef>
            </a:pPr>
            <a:r>
              <a:rPr sz="1800" i="1" u="sng" spc="-2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Fonction </a:t>
            </a:r>
            <a:r>
              <a:rPr sz="1800" i="1" u="sng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de</a:t>
            </a:r>
            <a:r>
              <a:rPr sz="1800" i="1" u="sng" spc="-4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substitution</a:t>
            </a:r>
            <a:endParaRPr sz="18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Candara"/>
              <a:cs typeface="Candara"/>
            </a:endParaRPr>
          </a:p>
          <a:p>
            <a:pPr marL="393700" indent="-3429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93065" algn="l"/>
                <a:tab pos="393700" algn="l"/>
              </a:tabLst>
            </a:pP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Soit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baseline="-16203" dirty="0">
                <a:solidFill>
                  <a:srgbClr val="5F497A"/>
                </a:solidFill>
                <a:latin typeface="Candara"/>
                <a:cs typeface="Candara"/>
              </a:rPr>
              <a:t>01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égal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10111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0</a:t>
            </a:r>
            <a:r>
              <a:rPr sz="1800" spc="-1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endParaRPr sz="1800" dirty="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307" y="3324031"/>
            <a:ext cx="6228080" cy="10026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505"/>
              </a:spcBef>
              <a:buFont typeface="Times New Roman"/>
              <a:buChar char="–"/>
              <a:tabLst>
                <a:tab pos="380365" algn="l"/>
                <a:tab pos="3810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premier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dernier</a:t>
            </a:r>
            <a:r>
              <a:rPr sz="1800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bit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(10)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donnent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(2)</a:t>
            </a:r>
            <a:r>
              <a:rPr sz="1800" spc="-7" baseline="-16203" dirty="0">
                <a:solidFill>
                  <a:srgbClr val="5F497A"/>
                </a:solidFill>
                <a:latin typeface="Candara"/>
                <a:cs typeface="Candara"/>
              </a:rPr>
              <a:t>10</a:t>
            </a:r>
            <a:r>
              <a:rPr sz="1800" spc="-15" baseline="-16203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=&gt;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ligne</a:t>
            </a:r>
            <a:r>
              <a:rPr sz="1800" spc="-1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2</a:t>
            </a:r>
            <a:endParaRPr sz="1800">
              <a:latin typeface="Candara"/>
              <a:cs typeface="Candara"/>
            </a:endParaRPr>
          </a:p>
          <a:p>
            <a:pPr marL="381000" indent="-342900">
              <a:lnSpc>
                <a:spcPct val="100000"/>
              </a:lnSpc>
              <a:spcBef>
                <a:spcPts val="409"/>
              </a:spcBef>
              <a:buFont typeface="Times New Roman"/>
              <a:buChar char="–"/>
              <a:tabLst>
                <a:tab pos="380365" algn="l"/>
                <a:tab pos="3810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es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its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2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,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3,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4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5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(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0111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)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t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(7)</a:t>
            </a:r>
            <a:r>
              <a:rPr sz="1800" baseline="-16203" dirty="0">
                <a:solidFill>
                  <a:srgbClr val="5F497A"/>
                </a:solidFill>
                <a:latin typeface="Candara"/>
                <a:cs typeface="Candara"/>
              </a:rPr>
              <a:t>10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&gt;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co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9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</a:t>
            </a:r>
            <a:endParaRPr sz="1800">
              <a:latin typeface="Candara"/>
              <a:cs typeface="Candara"/>
            </a:endParaRPr>
          </a:p>
          <a:p>
            <a:pPr marL="381000" indent="-342900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380365" algn="l"/>
                <a:tab pos="3810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résultat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boite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substitution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donc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valeur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(11)</a:t>
            </a:r>
            <a:r>
              <a:rPr sz="1800" spc="-7" baseline="-16203" dirty="0">
                <a:solidFill>
                  <a:srgbClr val="5F497A"/>
                </a:solidFill>
                <a:latin typeface="Candara"/>
                <a:cs typeface="Candara"/>
              </a:rPr>
              <a:t>10</a:t>
            </a:r>
            <a:endParaRPr sz="1800" baseline="-16203">
              <a:latin typeface="Candara"/>
              <a:cs typeface="Canda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5032" y="4032629"/>
            <a:ext cx="188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soit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ai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101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1</a:t>
            </a:r>
            <a:r>
              <a:rPr sz="1800" spc="-1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759" y="4573268"/>
            <a:ext cx="865759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5080" indent="-342900">
              <a:lnSpc>
                <a:spcPct val="101099"/>
              </a:lnSpc>
              <a:spcBef>
                <a:spcPts val="7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Chacun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8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blocs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6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bits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passé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dans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boite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substitution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correspondante,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ce </a:t>
            </a:r>
            <a:r>
              <a:rPr sz="1800" spc="-3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qui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donne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sortie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8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valeurs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4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bits</a:t>
            </a:r>
            <a:r>
              <a:rPr sz="1800" spc="-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chacune.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xmlns="" id="{675ED054-3403-4BCB-87A3-7814ED9B699B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xmlns="" id="{3F8557E3-5F28-4379-AB99-5B738D2F181E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2627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87780"/>
            <a:ext cx="5213985" cy="500380"/>
            <a:chOff x="263652" y="1287780"/>
            <a:chExt cx="5213985" cy="500380"/>
          </a:xfrm>
        </p:grpSpPr>
        <p:sp>
          <p:nvSpPr>
            <p:cNvPr id="3" name="object 3"/>
            <p:cNvSpPr/>
            <p:nvPr/>
          </p:nvSpPr>
          <p:spPr>
            <a:xfrm>
              <a:off x="263652" y="1456944"/>
              <a:ext cx="1586484" cy="3215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2307" y="1287780"/>
              <a:ext cx="720851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212" y="1287780"/>
              <a:ext cx="1909572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9311" y="1287780"/>
              <a:ext cx="1837943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7759" y="1162520"/>
            <a:ext cx="8599805" cy="212217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285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240" dirty="0">
                <a:latin typeface="Arial"/>
                <a:cs typeface="Arial"/>
              </a:rPr>
              <a:t>DES </a:t>
            </a:r>
            <a:r>
              <a:rPr sz="2000" b="1" spc="-65" dirty="0">
                <a:latin typeface="Arial"/>
                <a:cs typeface="Arial"/>
              </a:rPr>
              <a:t>(Data </a:t>
            </a:r>
            <a:r>
              <a:rPr sz="2000" b="1" spc="-114" dirty="0">
                <a:latin typeface="Arial"/>
                <a:cs typeface="Arial"/>
              </a:rPr>
              <a:t>Encryption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Standard)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800" i="1" u="sng" spc="-4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Permutation </a:t>
            </a:r>
            <a:r>
              <a:rPr sz="1800" i="1" u="sng" spc="-7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sur </a:t>
            </a:r>
            <a:r>
              <a:rPr sz="1800" i="1" u="sng" spc="-19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32</a:t>
            </a:r>
            <a:r>
              <a:rPr sz="1800" i="1" u="sng" spc="-38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spc="-1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bits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105" dirty="0">
                <a:latin typeface="Arial"/>
                <a:cs typeface="Arial"/>
              </a:rPr>
              <a:t>Le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bloc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32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bits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obtenu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soumis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à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une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permutation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85" dirty="0">
                <a:latin typeface="Arial"/>
                <a:cs typeface="Arial"/>
              </a:rPr>
              <a:t>T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dont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table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suivante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862" y="4983864"/>
            <a:ext cx="8340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431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80365" algn="l"/>
                <a:tab pos="381000" algn="l"/>
              </a:tabLst>
            </a:pPr>
            <a:r>
              <a:rPr sz="1800" spc="-50" dirty="0">
                <a:latin typeface="Arial"/>
                <a:cs typeface="Arial"/>
              </a:rPr>
              <a:t>L'ensemble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ces </a:t>
            </a:r>
            <a:r>
              <a:rPr sz="1800" spc="-25" dirty="0">
                <a:latin typeface="Arial"/>
                <a:cs typeface="Arial"/>
              </a:rPr>
              <a:t>résultats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sortie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85" dirty="0">
                <a:latin typeface="Arial"/>
                <a:cs typeface="Arial"/>
              </a:rPr>
              <a:t>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soumis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à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un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OU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Exclusif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avec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G</a:t>
            </a:r>
            <a:r>
              <a:rPr sz="1800" spc="-225" baseline="-16203" dirty="0">
                <a:latin typeface="Arial"/>
                <a:cs typeface="Arial"/>
              </a:rPr>
              <a:t>0</a:t>
            </a:r>
            <a:r>
              <a:rPr sz="1800" spc="-120" baseline="-16203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  </a:t>
            </a:r>
            <a:r>
              <a:rPr sz="1800" spc="-5" dirty="0">
                <a:latin typeface="Arial"/>
                <a:cs typeface="Arial"/>
              </a:rPr>
              <a:t>départ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pour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donner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D</a:t>
            </a:r>
            <a:r>
              <a:rPr sz="1800" spc="-225" baseline="-16203" dirty="0">
                <a:latin typeface="Arial"/>
                <a:cs typeface="Arial"/>
              </a:rPr>
              <a:t>1</a:t>
            </a:r>
            <a:r>
              <a:rPr sz="1800" spc="-150" dirty="0">
                <a:latin typeface="Arial"/>
                <a:cs typeface="Arial"/>
              </a:rPr>
              <a:t>,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tandis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que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D</a:t>
            </a:r>
            <a:r>
              <a:rPr sz="1800" spc="-127" baseline="-16203" dirty="0">
                <a:latin typeface="Arial"/>
                <a:cs typeface="Arial"/>
              </a:rPr>
              <a:t>0 </a:t>
            </a:r>
            <a:r>
              <a:rPr sz="1800" spc="-5" dirty="0">
                <a:latin typeface="Arial"/>
                <a:cs typeface="Arial"/>
              </a:rPr>
              <a:t>initial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donne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195" dirty="0">
                <a:latin typeface="Arial"/>
                <a:cs typeface="Arial"/>
              </a:rPr>
              <a:t>G</a:t>
            </a:r>
            <a:r>
              <a:rPr sz="1800" spc="-292" baseline="-16203" dirty="0">
                <a:latin typeface="Arial"/>
                <a:cs typeface="Arial"/>
              </a:rPr>
              <a:t>1</a:t>
            </a:r>
            <a:r>
              <a:rPr sz="1800" spc="-19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68423" y="3552444"/>
            <a:ext cx="4887468" cy="11109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xmlns="" id="{9BB69C63-5C68-44B6-AD20-FA039A399923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E38B7BB-19BA-4820-8D30-4F25724E024B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87780"/>
            <a:ext cx="5213985" cy="500380"/>
            <a:chOff x="263652" y="1287780"/>
            <a:chExt cx="5213985" cy="500380"/>
          </a:xfrm>
        </p:grpSpPr>
        <p:sp>
          <p:nvSpPr>
            <p:cNvPr id="3" name="object 3"/>
            <p:cNvSpPr/>
            <p:nvPr/>
          </p:nvSpPr>
          <p:spPr>
            <a:xfrm>
              <a:off x="263652" y="1456944"/>
              <a:ext cx="1586484" cy="321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2307" y="1287780"/>
              <a:ext cx="720851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212" y="1287780"/>
              <a:ext cx="1909572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9311" y="1287780"/>
              <a:ext cx="1837943" cy="499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7759" y="1162520"/>
            <a:ext cx="4994275" cy="101155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310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240" dirty="0">
                <a:latin typeface="Arial"/>
                <a:cs typeface="Arial"/>
              </a:rPr>
              <a:t>DES </a:t>
            </a:r>
            <a:r>
              <a:rPr sz="2000" b="1" spc="-65" dirty="0">
                <a:latin typeface="Arial"/>
                <a:cs typeface="Arial"/>
              </a:rPr>
              <a:t>(Data </a:t>
            </a:r>
            <a:r>
              <a:rPr sz="2000" b="1" spc="-114" dirty="0">
                <a:latin typeface="Arial"/>
                <a:cs typeface="Arial"/>
              </a:rPr>
              <a:t>Encryption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Standard)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3542" y="2898394"/>
            <a:ext cx="3444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Arial"/>
                <a:cs typeface="Arial"/>
              </a:rPr>
              <a:t>et </a:t>
            </a:r>
            <a:r>
              <a:rPr sz="1800" spc="-135" dirty="0">
                <a:latin typeface="Arial"/>
                <a:cs typeface="Arial"/>
              </a:rPr>
              <a:t>D</a:t>
            </a:r>
            <a:r>
              <a:rPr sz="1800" spc="-202" baseline="-16203" dirty="0">
                <a:latin typeface="Arial"/>
                <a:cs typeface="Arial"/>
              </a:rPr>
              <a:t>16 </a:t>
            </a:r>
            <a:r>
              <a:rPr sz="1800" spc="-10" dirty="0">
                <a:latin typeface="Arial"/>
                <a:cs typeface="Arial"/>
              </a:rPr>
              <a:t>sont </a:t>
            </a:r>
            <a:r>
              <a:rPr sz="1800" spc="-45" dirty="0">
                <a:latin typeface="Arial"/>
                <a:cs typeface="Arial"/>
              </a:rPr>
              <a:t>recollés </a:t>
            </a:r>
            <a:r>
              <a:rPr sz="1800" spc="-55" dirty="0">
                <a:latin typeface="Arial"/>
                <a:cs typeface="Arial"/>
              </a:rPr>
              <a:t>puis </a:t>
            </a:r>
            <a:r>
              <a:rPr sz="1800" spc="-65" dirty="0">
                <a:latin typeface="Arial"/>
                <a:cs typeface="Arial"/>
              </a:rPr>
              <a:t>soumis </a:t>
            </a:r>
            <a:r>
              <a:rPr sz="1800" spc="-120" dirty="0">
                <a:latin typeface="Arial"/>
                <a:cs typeface="Arial"/>
              </a:rPr>
              <a:t>à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659" y="2349753"/>
            <a:ext cx="4431030" cy="1532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i="1" u="sng" spc="-4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Permutation </a:t>
            </a:r>
            <a:r>
              <a:rPr sz="1800" i="1" u="sng" spc="-2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initiale</a:t>
            </a:r>
            <a:r>
              <a:rPr sz="1800" i="1" u="sng" spc="-30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spc="-8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inverse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393700" marR="55880" indent="-342900">
              <a:lnSpc>
                <a:spcPct val="100000"/>
              </a:lnSpc>
              <a:buFont typeface="Wingdings"/>
              <a:buChar char=""/>
              <a:tabLst>
                <a:tab pos="393065" algn="l"/>
                <a:tab pos="393700" algn="l"/>
              </a:tabLst>
            </a:pPr>
            <a:r>
              <a:rPr sz="1800" spc="-95" dirty="0">
                <a:latin typeface="Arial"/>
                <a:cs typeface="Arial"/>
              </a:rPr>
              <a:t>À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fin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des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95" dirty="0">
                <a:latin typeface="Arial"/>
                <a:cs typeface="Arial"/>
              </a:rPr>
              <a:t>16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itérations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les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deux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blocs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80" dirty="0">
                <a:latin typeface="Arial"/>
                <a:cs typeface="Arial"/>
              </a:rPr>
              <a:t>G</a:t>
            </a:r>
            <a:r>
              <a:rPr sz="1800" spc="-270" baseline="-16203" dirty="0">
                <a:latin typeface="Arial"/>
                <a:cs typeface="Arial"/>
              </a:rPr>
              <a:t>16 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permutation </a:t>
            </a:r>
            <a:r>
              <a:rPr sz="1800" spc="-15" dirty="0">
                <a:latin typeface="Arial"/>
                <a:cs typeface="Arial"/>
              </a:rPr>
              <a:t>initiale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inverse.</a:t>
            </a:r>
            <a:endParaRPr sz="180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005"/>
              </a:spcBef>
            </a:pPr>
            <a:r>
              <a:rPr sz="1800" b="1" spc="-125" dirty="0">
                <a:latin typeface="Arial"/>
                <a:cs typeface="Arial"/>
              </a:rPr>
              <a:t>N.B </a:t>
            </a:r>
            <a:r>
              <a:rPr sz="1800" b="1" spc="-150" dirty="0">
                <a:latin typeface="Arial"/>
                <a:cs typeface="Arial"/>
              </a:rPr>
              <a:t>: </a:t>
            </a:r>
            <a:r>
              <a:rPr sz="1800" spc="-145" dirty="0">
                <a:latin typeface="Arial"/>
                <a:cs typeface="Arial"/>
              </a:rPr>
              <a:t>PI</a:t>
            </a:r>
            <a:r>
              <a:rPr sz="1800" spc="-217" baseline="20833" dirty="0">
                <a:latin typeface="Arial"/>
                <a:cs typeface="Arial"/>
              </a:rPr>
              <a:t>-1 </a:t>
            </a:r>
            <a:r>
              <a:rPr sz="1800" spc="-40" dirty="0">
                <a:latin typeface="Arial"/>
                <a:cs typeface="Arial"/>
              </a:rPr>
              <a:t>(PI(X)) </a:t>
            </a:r>
            <a:r>
              <a:rPr sz="1800" spc="-145" dirty="0">
                <a:latin typeface="Arial"/>
                <a:cs typeface="Arial"/>
              </a:rPr>
              <a:t>=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759" y="5916584"/>
            <a:ext cx="5097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105" dirty="0">
                <a:latin typeface="Arial"/>
                <a:cs typeface="Arial"/>
              </a:rPr>
              <a:t>Le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résultat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sortie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un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texte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codé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sur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64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bits.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48583" y="3756659"/>
            <a:ext cx="3886200" cy="1973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xmlns="" id="{C4759BE1-00B4-4431-A674-55801123EC9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7338774-91C9-4CDA-879D-58C2EC62BA71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87780"/>
            <a:ext cx="5213985" cy="500380"/>
            <a:chOff x="263652" y="1287780"/>
            <a:chExt cx="5213985" cy="500380"/>
          </a:xfrm>
        </p:grpSpPr>
        <p:sp>
          <p:nvSpPr>
            <p:cNvPr id="3" name="object 3"/>
            <p:cNvSpPr/>
            <p:nvPr/>
          </p:nvSpPr>
          <p:spPr>
            <a:xfrm>
              <a:off x="263652" y="1456944"/>
              <a:ext cx="1586484" cy="321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2307" y="1287780"/>
              <a:ext cx="720851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212" y="1287780"/>
              <a:ext cx="1909572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9311" y="1287780"/>
              <a:ext cx="1837943" cy="499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6075" y="1162520"/>
            <a:ext cx="5041265" cy="329374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310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130"/>
              </a:spcBef>
            </a:pPr>
            <a:r>
              <a:rPr sz="2000" b="1" spc="-240" dirty="0">
                <a:latin typeface="Arial"/>
                <a:cs typeface="Arial"/>
              </a:rPr>
              <a:t>DES </a:t>
            </a:r>
            <a:r>
              <a:rPr sz="2000" b="1" spc="-65" dirty="0">
                <a:latin typeface="Arial"/>
                <a:cs typeface="Arial"/>
              </a:rPr>
              <a:t>(Data </a:t>
            </a:r>
            <a:r>
              <a:rPr sz="2000" b="1" spc="-114" dirty="0">
                <a:latin typeface="Arial"/>
                <a:cs typeface="Arial"/>
              </a:rPr>
              <a:t>Encryption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Standard)</a:t>
            </a:r>
            <a:endParaRPr sz="20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605"/>
              </a:spcBef>
            </a:pPr>
            <a:r>
              <a:rPr sz="1800" i="1" u="sng" spc="-8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Génération </a:t>
            </a:r>
            <a:r>
              <a:rPr sz="1800" i="1" u="sng" spc="-13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des</a:t>
            </a:r>
            <a:r>
              <a:rPr sz="1800" i="1" u="sng" spc="-28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spc="-12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clés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361950" marR="43180" indent="-266700" algn="just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62585" algn="l"/>
              </a:tabLst>
            </a:pPr>
            <a:r>
              <a:rPr sz="1800" spc="-120" dirty="0">
                <a:latin typeface="Arial"/>
                <a:cs typeface="Arial"/>
              </a:rPr>
              <a:t>Les </a:t>
            </a:r>
            <a:r>
              <a:rPr sz="1800" spc="-5" dirty="0">
                <a:latin typeface="Arial"/>
                <a:cs typeface="Arial"/>
              </a:rPr>
              <a:t>bits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parité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60" dirty="0">
                <a:latin typeface="Arial"/>
                <a:cs typeface="Arial"/>
              </a:rPr>
              <a:t>la </a:t>
            </a:r>
            <a:r>
              <a:rPr sz="1800" spc="-55" dirty="0">
                <a:latin typeface="Arial"/>
                <a:cs typeface="Arial"/>
              </a:rPr>
              <a:t>clé </a:t>
            </a:r>
            <a:r>
              <a:rPr sz="1800" spc="-10" dirty="0">
                <a:latin typeface="Arial"/>
                <a:cs typeface="Arial"/>
              </a:rPr>
              <a:t>sont </a:t>
            </a:r>
            <a:r>
              <a:rPr sz="1800" spc="-50" dirty="0">
                <a:latin typeface="Arial"/>
                <a:cs typeface="Arial"/>
              </a:rPr>
              <a:t>éliminés </a:t>
            </a:r>
            <a:r>
              <a:rPr sz="1800" spc="-15" dirty="0">
                <a:latin typeface="Arial"/>
                <a:cs typeface="Arial"/>
              </a:rPr>
              <a:t>afin  </a:t>
            </a:r>
            <a:r>
              <a:rPr sz="1800" spc="15" dirty="0">
                <a:latin typeface="Arial"/>
                <a:cs typeface="Arial"/>
              </a:rPr>
              <a:t>d'obtenir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une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clé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d'une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longueur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utile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56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bits.</a:t>
            </a:r>
            <a:endParaRPr sz="1800" dirty="0">
              <a:latin typeface="Arial"/>
              <a:cs typeface="Arial"/>
            </a:endParaRPr>
          </a:p>
          <a:p>
            <a:pPr marL="361950" marR="347980" indent="-267335" algn="just">
              <a:lnSpc>
                <a:spcPct val="100000"/>
              </a:lnSpc>
              <a:spcBef>
                <a:spcPts val="1005"/>
              </a:spcBef>
              <a:buFont typeface="Wingdings"/>
              <a:buChar char=""/>
              <a:tabLst>
                <a:tab pos="362585" algn="l"/>
              </a:tabLst>
            </a:pPr>
            <a:r>
              <a:rPr sz="1800" spc="-120" dirty="0">
                <a:latin typeface="Arial"/>
                <a:cs typeface="Arial"/>
              </a:rPr>
              <a:t>Les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56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bits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clé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subissent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par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suite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une  </a:t>
            </a:r>
            <a:r>
              <a:rPr sz="1800" spc="-5" dirty="0">
                <a:latin typeface="Arial"/>
                <a:cs typeface="Arial"/>
              </a:rPr>
              <a:t>permutation </a:t>
            </a:r>
            <a:r>
              <a:rPr sz="1800" spc="-10" dirty="0">
                <a:latin typeface="Arial"/>
                <a:cs typeface="Arial"/>
              </a:rPr>
              <a:t>notée </a:t>
            </a:r>
            <a:r>
              <a:rPr sz="1800" spc="-220" dirty="0">
                <a:latin typeface="Arial"/>
                <a:cs typeface="Arial"/>
              </a:rPr>
              <a:t>CP</a:t>
            </a:r>
            <a:r>
              <a:rPr sz="1800" spc="-330" baseline="20833" dirty="0">
                <a:latin typeface="Arial"/>
                <a:cs typeface="Arial"/>
              </a:rPr>
              <a:t>-1 </a:t>
            </a:r>
            <a:r>
              <a:rPr sz="1800" spc="20" dirty="0">
                <a:latin typeface="Arial"/>
                <a:cs typeface="Arial"/>
              </a:rPr>
              <a:t>dont </a:t>
            </a:r>
            <a:r>
              <a:rPr sz="1800" spc="-60" dirty="0">
                <a:latin typeface="Arial"/>
                <a:cs typeface="Arial"/>
              </a:rPr>
              <a:t>la </a:t>
            </a:r>
            <a:r>
              <a:rPr sz="1800" spc="-25" dirty="0">
                <a:latin typeface="Arial"/>
                <a:cs typeface="Arial"/>
              </a:rPr>
              <a:t>matrice </a:t>
            </a:r>
            <a:r>
              <a:rPr sz="1800" spc="-40" dirty="0">
                <a:latin typeface="Arial"/>
                <a:cs typeface="Arial"/>
              </a:rPr>
              <a:t>est </a:t>
            </a:r>
            <a:r>
              <a:rPr sz="1800" spc="-75" dirty="0">
                <a:latin typeface="Arial"/>
                <a:cs typeface="Arial"/>
              </a:rPr>
              <a:t>la  </a:t>
            </a:r>
            <a:r>
              <a:rPr sz="1800" spc="-40" dirty="0">
                <a:latin typeface="Arial"/>
                <a:cs typeface="Arial"/>
              </a:rPr>
              <a:t>suivante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09844" y="1335024"/>
            <a:ext cx="3250692" cy="50947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2023" y="4727447"/>
            <a:ext cx="5175504" cy="1021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xmlns="" id="{F3F9AF64-F9B2-47BC-87ED-3E8A2F4D23F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EF930BD-B754-43D4-858A-23CC46A1B186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16152"/>
            <a:ext cx="5213985" cy="500380"/>
            <a:chOff x="263652" y="1216152"/>
            <a:chExt cx="5213985" cy="500380"/>
          </a:xfrm>
        </p:grpSpPr>
        <p:sp>
          <p:nvSpPr>
            <p:cNvPr id="3" name="object 3"/>
            <p:cNvSpPr/>
            <p:nvPr/>
          </p:nvSpPr>
          <p:spPr>
            <a:xfrm>
              <a:off x="263652" y="1385316"/>
              <a:ext cx="1586484" cy="3215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2307" y="1216152"/>
              <a:ext cx="720851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212" y="1216152"/>
              <a:ext cx="1909572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9311" y="1216152"/>
              <a:ext cx="1837943" cy="4998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8775" y="1090637"/>
            <a:ext cx="5177790" cy="184023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295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240" dirty="0">
                <a:latin typeface="Arial"/>
                <a:cs typeface="Arial"/>
              </a:rPr>
              <a:t>DES </a:t>
            </a:r>
            <a:r>
              <a:rPr sz="2000" b="1" spc="-65" dirty="0">
                <a:latin typeface="Arial"/>
                <a:cs typeface="Arial"/>
              </a:rPr>
              <a:t>(Data </a:t>
            </a:r>
            <a:r>
              <a:rPr sz="2000" b="1" spc="-114" dirty="0">
                <a:latin typeface="Arial"/>
                <a:cs typeface="Arial"/>
              </a:rPr>
              <a:t>Encryption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Standard)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i="1" u="sng" spc="-8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Génération </a:t>
            </a:r>
            <a:r>
              <a:rPr sz="1800" i="1" u="sng" spc="-13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des</a:t>
            </a:r>
            <a:r>
              <a:rPr sz="1800" i="1" u="sng" spc="-28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spc="-12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clés</a:t>
            </a:r>
            <a:endParaRPr sz="1800" dirty="0">
              <a:latin typeface="Arial"/>
              <a:cs typeface="Arial"/>
            </a:endParaRPr>
          </a:p>
          <a:p>
            <a:pPr marL="349250" indent="-26733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349885" algn="l"/>
              </a:tabLst>
            </a:pPr>
            <a:r>
              <a:rPr sz="1800" spc="-40" dirty="0">
                <a:latin typeface="Arial"/>
                <a:cs typeface="Arial"/>
              </a:rPr>
              <a:t>Cette </a:t>
            </a:r>
            <a:r>
              <a:rPr sz="1800" spc="-25" dirty="0">
                <a:latin typeface="Arial"/>
                <a:cs typeface="Arial"/>
              </a:rPr>
              <a:t>matrice </a:t>
            </a:r>
            <a:r>
              <a:rPr sz="1800" spc="-10" dirty="0">
                <a:latin typeface="Arial"/>
                <a:cs typeface="Arial"/>
              </a:rPr>
              <a:t>peut </a:t>
            </a:r>
            <a:r>
              <a:rPr sz="1800" spc="-40" dirty="0">
                <a:latin typeface="Arial"/>
                <a:cs typeface="Arial"/>
              </a:rPr>
              <a:t>s’écrire </a:t>
            </a:r>
            <a:r>
              <a:rPr sz="1800" spc="-100" dirty="0">
                <a:latin typeface="Arial"/>
                <a:cs typeface="Arial"/>
              </a:rPr>
              <a:t>sous </a:t>
            </a:r>
            <a:r>
              <a:rPr sz="1800" spc="-60" dirty="0">
                <a:latin typeface="Arial"/>
                <a:cs typeface="Arial"/>
              </a:rPr>
              <a:t>la </a:t>
            </a:r>
            <a:r>
              <a:rPr sz="1800" spc="5" dirty="0">
                <a:latin typeface="Arial"/>
                <a:cs typeface="Arial"/>
              </a:rPr>
              <a:t>forme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deux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279" y="2905074"/>
            <a:ext cx="4981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 marR="3048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1429385" algn="l"/>
                <a:tab pos="1844039" algn="l"/>
                <a:tab pos="2202180" algn="l"/>
                <a:tab pos="2954020" algn="l"/>
                <a:tab pos="3872865" algn="l"/>
                <a:tab pos="4288790" algn="l"/>
              </a:tabLst>
            </a:pPr>
            <a:r>
              <a:rPr sz="1800" spc="-75" dirty="0">
                <a:latin typeface="Arial"/>
                <a:cs typeface="Arial"/>
              </a:rPr>
              <a:t>ma</a:t>
            </a:r>
            <a:r>
              <a:rPr sz="1800" spc="80" dirty="0">
                <a:latin typeface="Arial"/>
                <a:cs typeface="Arial"/>
              </a:rPr>
              <a:t>t</a:t>
            </a:r>
            <a:r>
              <a:rPr sz="1800" spc="95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85" dirty="0">
                <a:latin typeface="Arial"/>
                <a:cs typeface="Arial"/>
              </a:rPr>
              <a:t>ce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300" dirty="0">
                <a:latin typeface="Arial"/>
                <a:cs typeface="Arial"/>
              </a:rPr>
              <a:t>G</a:t>
            </a:r>
            <a:r>
              <a:rPr sz="1800" spc="-15" baseline="-16203" dirty="0">
                <a:latin typeface="Arial"/>
                <a:cs typeface="Arial"/>
              </a:rPr>
              <a:t>i</a:t>
            </a:r>
            <a:r>
              <a:rPr sz="1800" baseline="-16203" dirty="0">
                <a:latin typeface="Arial"/>
                <a:cs typeface="Arial"/>
              </a:rPr>
              <a:t>	</a:t>
            </a:r>
            <a:r>
              <a:rPr sz="1800" spc="3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0" dirty="0">
                <a:latin typeface="Arial"/>
                <a:cs typeface="Arial"/>
              </a:rPr>
              <a:t>D</a:t>
            </a:r>
            <a:r>
              <a:rPr sz="1800" spc="-15" baseline="-16203" dirty="0">
                <a:latin typeface="Arial"/>
                <a:cs typeface="Arial"/>
              </a:rPr>
              <a:t>i</a:t>
            </a:r>
            <a:r>
              <a:rPr sz="1800" baseline="-16203" dirty="0">
                <a:latin typeface="Arial"/>
                <a:cs typeface="Arial"/>
              </a:rPr>
              <a:t>	</a:t>
            </a:r>
            <a:r>
              <a:rPr sz="1800" spc="35" dirty="0">
                <a:latin typeface="Arial"/>
                <a:cs typeface="Arial"/>
              </a:rPr>
              <a:t>(</a:t>
            </a:r>
            <a:r>
              <a:rPr sz="1800" spc="-20" dirty="0">
                <a:latin typeface="Arial"/>
                <a:cs typeface="Arial"/>
              </a:rPr>
              <a:t>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45" dirty="0">
                <a:latin typeface="Arial"/>
                <a:cs typeface="Arial"/>
              </a:rPr>
              <a:t>u</a:t>
            </a:r>
            <a:r>
              <a:rPr sz="1800" spc="3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45" dirty="0">
                <a:latin typeface="Arial"/>
                <a:cs typeface="Arial"/>
              </a:rPr>
              <a:t>g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45" dirty="0">
                <a:latin typeface="Arial"/>
                <a:cs typeface="Arial"/>
              </a:rPr>
              <a:t>u</a:t>
            </a:r>
            <a:r>
              <a:rPr sz="1800" spc="-90" dirty="0">
                <a:latin typeface="Arial"/>
                <a:cs typeface="Arial"/>
              </a:rPr>
              <a:t>c</a:t>
            </a:r>
            <a:r>
              <a:rPr sz="1800" spc="-35" dirty="0">
                <a:latin typeface="Arial"/>
                <a:cs typeface="Arial"/>
              </a:rPr>
              <a:t>h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4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d</a:t>
            </a:r>
            <a:r>
              <a:rPr sz="1800" spc="20" dirty="0">
                <a:latin typeface="Arial"/>
                <a:cs typeface="Arial"/>
              </a:rPr>
              <a:t>r</a:t>
            </a:r>
            <a:r>
              <a:rPr sz="1800" spc="-25" dirty="0">
                <a:latin typeface="Arial"/>
                <a:cs typeface="Arial"/>
              </a:rPr>
              <a:t>o</a:t>
            </a:r>
            <a:r>
              <a:rPr sz="1800" spc="-20" dirty="0">
                <a:latin typeface="Arial"/>
                <a:cs typeface="Arial"/>
              </a:rPr>
              <a:t>i</a:t>
            </a:r>
            <a:r>
              <a:rPr sz="1800" spc="15" dirty="0">
                <a:latin typeface="Arial"/>
                <a:cs typeface="Arial"/>
              </a:rPr>
              <a:t>te)  </a:t>
            </a:r>
            <a:r>
              <a:rPr sz="1800" spc="-65" dirty="0">
                <a:latin typeface="Arial"/>
                <a:cs typeface="Arial"/>
              </a:rPr>
              <a:t>composées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chacune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28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bits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9694" y="4824223"/>
            <a:ext cx="51111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marR="5080" indent="-26670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79400" algn="l"/>
              </a:tabLst>
            </a:pPr>
            <a:r>
              <a:rPr sz="1800" spc="-180" dirty="0">
                <a:latin typeface="Arial"/>
                <a:cs typeface="Arial"/>
              </a:rPr>
              <a:t>Ces </a:t>
            </a:r>
            <a:r>
              <a:rPr sz="1800" spc="-35" dirty="0">
                <a:latin typeface="Arial"/>
                <a:cs typeface="Arial"/>
              </a:rPr>
              <a:t>deux </a:t>
            </a:r>
            <a:r>
              <a:rPr sz="1800" spc="-55" dirty="0">
                <a:latin typeface="Arial"/>
                <a:cs typeface="Arial"/>
              </a:rPr>
              <a:t>blocs </a:t>
            </a:r>
            <a:r>
              <a:rPr sz="1800" spc="-60" dirty="0">
                <a:latin typeface="Arial"/>
                <a:cs typeface="Arial"/>
              </a:rPr>
              <a:t>subissent </a:t>
            </a:r>
            <a:r>
              <a:rPr sz="1800" spc="-45" dirty="0">
                <a:latin typeface="Arial"/>
                <a:cs typeface="Arial"/>
              </a:rPr>
              <a:t>ensuite </a:t>
            </a:r>
            <a:r>
              <a:rPr sz="1800" spc="-55" dirty="0">
                <a:latin typeface="Arial"/>
                <a:cs typeface="Arial"/>
              </a:rPr>
              <a:t>une </a:t>
            </a:r>
            <a:r>
              <a:rPr sz="1800" spc="10" dirty="0">
                <a:latin typeface="Arial"/>
                <a:cs typeface="Arial"/>
              </a:rPr>
              <a:t>rotation </a:t>
            </a:r>
            <a:r>
              <a:rPr sz="1800" spc="-120" dirty="0">
                <a:latin typeface="Arial"/>
                <a:cs typeface="Arial"/>
              </a:rPr>
              <a:t>à  </a:t>
            </a:r>
            <a:r>
              <a:rPr sz="1800" spc="-70" dirty="0">
                <a:latin typeface="Arial"/>
                <a:cs typeface="Arial"/>
              </a:rPr>
              <a:t>gauche. </a:t>
            </a:r>
            <a:r>
              <a:rPr sz="1800" spc="-105" dirty="0">
                <a:latin typeface="Arial"/>
                <a:cs typeface="Arial"/>
              </a:rPr>
              <a:t>Le </a:t>
            </a:r>
            <a:r>
              <a:rPr sz="1800" spc="-25" dirty="0">
                <a:latin typeface="Arial"/>
                <a:cs typeface="Arial"/>
              </a:rPr>
              <a:t>nombre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15" dirty="0">
                <a:latin typeface="Arial"/>
                <a:cs typeface="Arial"/>
              </a:rPr>
              <a:t>bits </a:t>
            </a:r>
            <a:r>
              <a:rPr sz="1800" spc="-50" dirty="0">
                <a:latin typeface="Arial"/>
                <a:cs typeface="Arial"/>
              </a:rPr>
              <a:t>de </a:t>
            </a:r>
            <a:r>
              <a:rPr sz="1800" spc="-70" dirty="0">
                <a:latin typeface="Arial"/>
                <a:cs typeface="Arial"/>
              </a:rPr>
              <a:t>décalage </a:t>
            </a:r>
            <a:r>
              <a:rPr sz="1800" spc="-50" dirty="0">
                <a:latin typeface="Arial"/>
                <a:cs typeface="Arial"/>
              </a:rPr>
              <a:t>dépend  </a:t>
            </a:r>
            <a:r>
              <a:rPr sz="1800" spc="-25" dirty="0">
                <a:latin typeface="Arial"/>
                <a:cs typeface="Arial"/>
              </a:rPr>
              <a:t>du </a:t>
            </a:r>
            <a:r>
              <a:rPr sz="1800" spc="-30" dirty="0">
                <a:latin typeface="Arial"/>
                <a:cs typeface="Arial"/>
              </a:rPr>
              <a:t>numéro </a:t>
            </a:r>
            <a:r>
              <a:rPr sz="1800" spc="-25" dirty="0">
                <a:latin typeface="Arial"/>
                <a:cs typeface="Arial"/>
              </a:rPr>
              <a:t>du </a:t>
            </a:r>
            <a:r>
              <a:rPr sz="1800" spc="-70" dirty="0">
                <a:latin typeface="Arial"/>
                <a:cs typeface="Arial"/>
              </a:rPr>
              <a:t>cycle, </a:t>
            </a:r>
            <a:r>
              <a:rPr sz="1800" spc="-15" dirty="0">
                <a:latin typeface="Arial"/>
                <a:cs typeface="Arial"/>
              </a:rPr>
              <a:t>c'est </a:t>
            </a:r>
            <a:r>
              <a:rPr sz="1800" spc="-5" dirty="0">
                <a:latin typeface="Arial"/>
                <a:cs typeface="Arial"/>
              </a:rPr>
              <a:t>pour </a:t>
            </a:r>
            <a:r>
              <a:rPr sz="1800" spc="-70" dirty="0">
                <a:latin typeface="Arial"/>
                <a:cs typeface="Arial"/>
              </a:rPr>
              <a:t>cela </a:t>
            </a:r>
            <a:r>
              <a:rPr sz="1800" spc="-55" dirty="0">
                <a:latin typeface="Arial"/>
                <a:cs typeface="Arial"/>
              </a:rPr>
              <a:t>que </a:t>
            </a:r>
            <a:r>
              <a:rPr sz="1800" spc="-60" dirty="0">
                <a:latin typeface="Arial"/>
                <a:cs typeface="Arial"/>
              </a:rPr>
              <a:t>la </a:t>
            </a:r>
            <a:r>
              <a:rPr sz="1800" spc="-55" dirty="0">
                <a:latin typeface="Arial"/>
                <a:cs typeface="Arial"/>
              </a:rPr>
              <a:t>clé </a:t>
            </a:r>
            <a:r>
              <a:rPr sz="1800" spc="-45" dirty="0">
                <a:latin typeface="Arial"/>
                <a:cs typeface="Arial"/>
              </a:rPr>
              <a:t>est  </a:t>
            </a:r>
            <a:r>
              <a:rPr sz="1800" spc="-120" dirty="0">
                <a:latin typeface="Arial"/>
                <a:cs typeface="Arial"/>
              </a:rPr>
              <a:t>à </a:t>
            </a:r>
            <a:r>
              <a:rPr sz="1800" spc="-70" dirty="0">
                <a:latin typeface="Arial"/>
                <a:cs typeface="Arial"/>
              </a:rPr>
              <a:t>chaque </a:t>
            </a:r>
            <a:r>
              <a:rPr sz="1800" spc="-20" dirty="0">
                <a:latin typeface="Arial"/>
                <a:cs typeface="Arial"/>
              </a:rPr>
              <a:t>fois </a:t>
            </a:r>
            <a:r>
              <a:rPr sz="1800" spc="-5" dirty="0">
                <a:latin typeface="Arial"/>
                <a:cs typeface="Arial"/>
              </a:rPr>
              <a:t>différente. </a:t>
            </a:r>
            <a:r>
              <a:rPr sz="1800" spc="-125" dirty="0">
                <a:latin typeface="Arial"/>
                <a:cs typeface="Arial"/>
              </a:rPr>
              <a:t>Les </a:t>
            </a:r>
            <a:r>
              <a:rPr sz="1800" spc="-80" dirty="0">
                <a:latin typeface="Arial"/>
                <a:cs typeface="Arial"/>
              </a:rPr>
              <a:t>décalages </a:t>
            </a:r>
            <a:r>
              <a:rPr sz="1800" spc="-25" dirty="0">
                <a:latin typeface="Arial"/>
                <a:cs typeface="Arial"/>
              </a:rPr>
              <a:t>effectués  </a:t>
            </a:r>
            <a:r>
              <a:rPr sz="1800" spc="-15" dirty="0">
                <a:latin typeface="Arial"/>
                <a:cs typeface="Arial"/>
              </a:rPr>
              <a:t>sont, </a:t>
            </a:r>
            <a:r>
              <a:rPr sz="1800" spc="-80" dirty="0">
                <a:latin typeface="Arial"/>
                <a:cs typeface="Arial"/>
              </a:rPr>
              <a:t>dans </a:t>
            </a:r>
            <a:r>
              <a:rPr sz="1800" spc="5" dirty="0">
                <a:latin typeface="Arial"/>
                <a:cs typeface="Arial"/>
              </a:rPr>
              <a:t>l'ordre </a:t>
            </a:r>
            <a:r>
              <a:rPr sz="1800" spc="-85" dirty="0">
                <a:latin typeface="Arial"/>
                <a:cs typeface="Arial"/>
              </a:rPr>
              <a:t>des </a:t>
            </a:r>
            <a:r>
              <a:rPr sz="1800" spc="-50" dirty="0">
                <a:latin typeface="Arial"/>
                <a:cs typeface="Arial"/>
              </a:rPr>
              <a:t>rondes : </a:t>
            </a:r>
            <a:r>
              <a:rPr sz="1800" spc="-215" dirty="0">
                <a:latin typeface="Arial"/>
                <a:cs typeface="Arial"/>
              </a:rPr>
              <a:t>1, </a:t>
            </a:r>
            <a:r>
              <a:rPr sz="1800" spc="-120" dirty="0">
                <a:latin typeface="Arial"/>
                <a:cs typeface="Arial"/>
              </a:rPr>
              <a:t>2, </a:t>
            </a:r>
            <a:r>
              <a:rPr sz="1800" spc="-55" dirty="0">
                <a:latin typeface="Arial"/>
                <a:cs typeface="Arial"/>
              </a:rPr>
              <a:t>4, </a:t>
            </a:r>
            <a:r>
              <a:rPr sz="1800" spc="-35" dirty="0">
                <a:latin typeface="Arial"/>
                <a:cs typeface="Arial"/>
              </a:rPr>
              <a:t>6, </a:t>
            </a:r>
            <a:r>
              <a:rPr sz="1800" spc="-30" dirty="0">
                <a:latin typeface="Arial"/>
                <a:cs typeface="Arial"/>
              </a:rPr>
              <a:t>8, </a:t>
            </a:r>
            <a:r>
              <a:rPr sz="1800" spc="-155" dirty="0">
                <a:latin typeface="Arial"/>
                <a:cs typeface="Arial"/>
              </a:rPr>
              <a:t>10, </a:t>
            </a:r>
            <a:r>
              <a:rPr sz="1800" spc="-200" dirty="0">
                <a:latin typeface="Arial"/>
                <a:cs typeface="Arial"/>
              </a:rPr>
              <a:t>12,  </a:t>
            </a:r>
            <a:r>
              <a:rPr sz="1800" spc="-160" dirty="0">
                <a:latin typeface="Arial"/>
                <a:cs typeface="Arial"/>
              </a:rPr>
              <a:t>14, </a:t>
            </a:r>
            <a:r>
              <a:rPr sz="1800" spc="-185" dirty="0">
                <a:latin typeface="Arial"/>
                <a:cs typeface="Arial"/>
              </a:rPr>
              <a:t>15, </a:t>
            </a:r>
            <a:r>
              <a:rPr sz="1800" spc="-195" dirty="0">
                <a:latin typeface="Arial"/>
                <a:cs typeface="Arial"/>
              </a:rPr>
              <a:t>17, </a:t>
            </a:r>
            <a:r>
              <a:rPr sz="1800" spc="-150" dirty="0">
                <a:latin typeface="Arial"/>
                <a:cs typeface="Arial"/>
              </a:rPr>
              <a:t>19, </a:t>
            </a:r>
            <a:r>
              <a:rPr sz="1800" spc="-200" dirty="0">
                <a:latin typeface="Arial"/>
                <a:cs typeface="Arial"/>
              </a:rPr>
              <a:t>21, </a:t>
            </a:r>
            <a:r>
              <a:rPr sz="1800" spc="-120" dirty="0">
                <a:latin typeface="Arial"/>
                <a:cs typeface="Arial"/>
              </a:rPr>
              <a:t>23, </a:t>
            </a:r>
            <a:r>
              <a:rPr sz="1800" spc="-114" dirty="0">
                <a:latin typeface="Arial"/>
                <a:cs typeface="Arial"/>
              </a:rPr>
              <a:t>25, </a:t>
            </a:r>
            <a:r>
              <a:rPr sz="1800" spc="-125" dirty="0">
                <a:latin typeface="Arial"/>
                <a:cs typeface="Arial"/>
              </a:rPr>
              <a:t>27,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28.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64708" y="1335024"/>
            <a:ext cx="3250691" cy="50947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5447" y="3678935"/>
            <a:ext cx="5382768" cy="9738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">
            <a:extLst>
              <a:ext uri="{FF2B5EF4-FFF2-40B4-BE49-F238E27FC236}">
                <a16:creationId xmlns:a16="http://schemas.microsoft.com/office/drawing/2014/main" xmlns="" id="{648736C2-5389-4F36-BBF5-C542361FC20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022519D-26DF-48A5-9D53-9CBD78A67C09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5" y="1341119"/>
            <a:ext cx="8976360" cy="518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24FD2E5E-F326-4770-8DBD-EE0C6D741D43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400B2CE-B6D9-4EF1-AFEC-FA7BB296DCF6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16152"/>
            <a:ext cx="5213985" cy="500380"/>
            <a:chOff x="263652" y="1216152"/>
            <a:chExt cx="5213985" cy="500380"/>
          </a:xfrm>
        </p:grpSpPr>
        <p:sp>
          <p:nvSpPr>
            <p:cNvPr id="3" name="object 3"/>
            <p:cNvSpPr/>
            <p:nvPr/>
          </p:nvSpPr>
          <p:spPr>
            <a:xfrm>
              <a:off x="263652" y="1385316"/>
              <a:ext cx="1586484" cy="3215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2307" y="1216152"/>
              <a:ext cx="720851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212" y="1216152"/>
              <a:ext cx="1909572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9311" y="1216152"/>
              <a:ext cx="1837943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8775" y="1090637"/>
            <a:ext cx="4997450" cy="141351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290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240" dirty="0">
                <a:latin typeface="Arial"/>
                <a:cs typeface="Arial"/>
              </a:rPr>
              <a:t>DES </a:t>
            </a:r>
            <a:r>
              <a:rPr sz="2000" b="1" spc="-65" dirty="0">
                <a:latin typeface="Arial"/>
                <a:cs typeface="Arial"/>
              </a:rPr>
              <a:t>(Data </a:t>
            </a:r>
            <a:r>
              <a:rPr sz="2000" b="1" spc="-114" dirty="0">
                <a:latin typeface="Arial"/>
                <a:cs typeface="Arial"/>
              </a:rPr>
              <a:t>Encryption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Standard)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i="1" u="sng" spc="-8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Génération </a:t>
            </a:r>
            <a:r>
              <a:rPr sz="1800" i="1" u="sng" spc="-13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des</a:t>
            </a:r>
            <a:r>
              <a:rPr sz="1800" i="1" u="sng" spc="-28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spc="-12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clés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479" y="2783154"/>
            <a:ext cx="51752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marR="42545" indent="-26670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04800" algn="l"/>
              </a:tabLst>
            </a:pPr>
            <a:r>
              <a:rPr sz="1800" spc="-120" dirty="0">
                <a:latin typeface="Arial"/>
                <a:cs typeface="Arial"/>
              </a:rPr>
              <a:t>Les </a:t>
            </a:r>
            <a:r>
              <a:rPr sz="1800" spc="-170" dirty="0">
                <a:latin typeface="Arial"/>
                <a:cs typeface="Arial"/>
              </a:rPr>
              <a:t>2 </a:t>
            </a:r>
            <a:r>
              <a:rPr sz="1800" spc="-55" dirty="0">
                <a:latin typeface="Arial"/>
                <a:cs typeface="Arial"/>
              </a:rPr>
              <a:t>blocs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95" dirty="0">
                <a:latin typeface="Arial"/>
                <a:cs typeface="Arial"/>
              </a:rPr>
              <a:t>28 </a:t>
            </a:r>
            <a:r>
              <a:rPr sz="1800" spc="-15" dirty="0">
                <a:latin typeface="Arial"/>
                <a:cs typeface="Arial"/>
              </a:rPr>
              <a:t>bits sont </a:t>
            </a:r>
            <a:r>
              <a:rPr sz="1800" spc="-40" dirty="0">
                <a:latin typeface="Arial"/>
                <a:cs typeface="Arial"/>
              </a:rPr>
              <a:t>ensuite regroupés </a:t>
            </a:r>
            <a:r>
              <a:rPr sz="1800" spc="-60" dirty="0">
                <a:latin typeface="Arial"/>
                <a:cs typeface="Arial"/>
              </a:rPr>
              <a:t>en  </a:t>
            </a:r>
            <a:r>
              <a:rPr sz="1800" spc="-35" dirty="0">
                <a:latin typeface="Arial"/>
                <a:cs typeface="Arial"/>
              </a:rPr>
              <a:t>un </a:t>
            </a:r>
            <a:r>
              <a:rPr sz="1800" spc="-30" dirty="0">
                <a:latin typeface="Arial"/>
                <a:cs typeface="Arial"/>
              </a:rPr>
              <a:t>bloc </a:t>
            </a:r>
            <a:r>
              <a:rPr sz="1800" spc="-45" dirty="0">
                <a:latin typeface="Arial"/>
                <a:cs typeface="Arial"/>
              </a:rPr>
              <a:t>de </a:t>
            </a:r>
            <a:r>
              <a:rPr sz="1800" spc="-70" dirty="0">
                <a:latin typeface="Arial"/>
                <a:cs typeface="Arial"/>
              </a:rPr>
              <a:t>56 </a:t>
            </a:r>
            <a:r>
              <a:rPr sz="1800" spc="-25" dirty="0">
                <a:latin typeface="Arial"/>
                <a:cs typeface="Arial"/>
              </a:rPr>
              <a:t>bits. </a:t>
            </a:r>
            <a:r>
              <a:rPr sz="1800" spc="-95" dirty="0">
                <a:latin typeface="Arial"/>
                <a:cs typeface="Arial"/>
              </a:rPr>
              <a:t>Celui-ci </a:t>
            </a:r>
            <a:r>
              <a:rPr sz="1800" spc="-110" dirty="0">
                <a:latin typeface="Arial"/>
                <a:cs typeface="Arial"/>
              </a:rPr>
              <a:t>passe </a:t>
            </a:r>
            <a:r>
              <a:rPr sz="1800" spc="-30" dirty="0">
                <a:latin typeface="Arial"/>
                <a:cs typeface="Arial"/>
              </a:rPr>
              <a:t>par </a:t>
            </a:r>
            <a:r>
              <a:rPr sz="1800" spc="-60" dirty="0">
                <a:latin typeface="Arial"/>
                <a:cs typeface="Arial"/>
              </a:rPr>
              <a:t>une  </a:t>
            </a:r>
            <a:r>
              <a:rPr sz="1800" spc="-10" dirty="0">
                <a:latin typeface="Arial"/>
                <a:cs typeface="Arial"/>
              </a:rPr>
              <a:t>permutation, notée </a:t>
            </a:r>
            <a:r>
              <a:rPr sz="1800" spc="-165" dirty="0">
                <a:latin typeface="Arial"/>
                <a:cs typeface="Arial"/>
              </a:rPr>
              <a:t>CP</a:t>
            </a:r>
            <a:r>
              <a:rPr sz="1800" spc="-247" baseline="20833" dirty="0">
                <a:latin typeface="Arial"/>
                <a:cs typeface="Arial"/>
              </a:rPr>
              <a:t>-2</a:t>
            </a:r>
            <a:r>
              <a:rPr sz="1800" spc="-165" dirty="0">
                <a:latin typeface="Arial"/>
                <a:cs typeface="Arial"/>
              </a:rPr>
              <a:t>, </a:t>
            </a:r>
            <a:r>
              <a:rPr sz="1800" spc="-30" dirty="0">
                <a:latin typeface="Arial"/>
                <a:cs typeface="Arial"/>
              </a:rPr>
              <a:t>fournissant </a:t>
            </a:r>
            <a:r>
              <a:rPr sz="1800" spc="-55" dirty="0">
                <a:latin typeface="Arial"/>
                <a:cs typeface="Arial"/>
              </a:rPr>
              <a:t>en </a:t>
            </a:r>
            <a:r>
              <a:rPr sz="1800" spc="-20" dirty="0">
                <a:latin typeface="Arial"/>
                <a:cs typeface="Arial"/>
              </a:rPr>
              <a:t>sortie </a:t>
            </a:r>
            <a:r>
              <a:rPr sz="1800" spc="-35" dirty="0">
                <a:latin typeface="Arial"/>
                <a:cs typeface="Arial"/>
              </a:rPr>
              <a:t>un  </a:t>
            </a:r>
            <a:r>
              <a:rPr sz="1800" spc="-25" dirty="0">
                <a:latin typeface="Arial"/>
                <a:cs typeface="Arial"/>
              </a:rPr>
              <a:t>bloc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48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bits,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représentant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clé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K</a:t>
            </a:r>
            <a:r>
              <a:rPr sz="1800" spc="-97" baseline="-16203" dirty="0">
                <a:latin typeface="Arial"/>
                <a:cs typeface="Arial"/>
              </a:rPr>
              <a:t>i</a:t>
            </a:r>
            <a:r>
              <a:rPr sz="1800" spc="-6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9694" y="5303647"/>
            <a:ext cx="5102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79400" algn="l"/>
                <a:tab pos="789305" algn="l"/>
                <a:tab pos="1860550" algn="l"/>
                <a:tab pos="2255520" algn="l"/>
                <a:tab pos="3576954" algn="l"/>
                <a:tab pos="4845050" algn="l"/>
              </a:tabLst>
            </a:pPr>
            <a:r>
              <a:rPr sz="1800" spc="-130" dirty="0">
                <a:latin typeface="Arial"/>
                <a:cs typeface="Arial"/>
              </a:rPr>
              <a:t>D</a:t>
            </a:r>
            <a:r>
              <a:rPr sz="1800" spc="-100" dirty="0">
                <a:latin typeface="Arial"/>
                <a:cs typeface="Arial"/>
              </a:rPr>
              <a:t>e</a:t>
            </a:r>
            <a:r>
              <a:rPr sz="1800" spc="-15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145" dirty="0">
                <a:latin typeface="Arial"/>
                <a:cs typeface="Arial"/>
              </a:rPr>
              <a:t>t</a:t>
            </a:r>
            <a:r>
              <a:rPr sz="1800" spc="-80" dirty="0">
                <a:latin typeface="Arial"/>
                <a:cs typeface="Arial"/>
              </a:rPr>
              <a:t>é</a:t>
            </a:r>
            <a:r>
              <a:rPr sz="1800" spc="-35" dirty="0">
                <a:latin typeface="Arial"/>
                <a:cs typeface="Arial"/>
              </a:rPr>
              <a:t>r</a:t>
            </a:r>
            <a:r>
              <a:rPr sz="1800" spc="-45" dirty="0">
                <a:latin typeface="Arial"/>
                <a:cs typeface="Arial"/>
              </a:rPr>
              <a:t>a</a:t>
            </a:r>
            <a:r>
              <a:rPr sz="1800" spc="13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35" dirty="0">
                <a:latin typeface="Arial"/>
                <a:cs typeface="Arial"/>
              </a:rPr>
              <a:t>n</a:t>
            </a:r>
            <a:r>
              <a:rPr sz="1800" spc="-15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95" dirty="0">
                <a:latin typeface="Arial"/>
                <a:cs typeface="Arial"/>
              </a:rPr>
              <a:t>'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30" dirty="0">
                <a:latin typeface="Arial"/>
                <a:cs typeface="Arial"/>
              </a:rPr>
              <a:t>g</a:t>
            </a:r>
            <a:r>
              <a:rPr sz="1800" spc="25" dirty="0">
                <a:latin typeface="Arial"/>
                <a:cs typeface="Arial"/>
              </a:rPr>
              <a:t>o</a:t>
            </a:r>
            <a:r>
              <a:rPr sz="1800" spc="1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35" dirty="0">
                <a:latin typeface="Arial"/>
                <a:cs typeface="Arial"/>
              </a:rPr>
              <a:t>t</a:t>
            </a:r>
            <a:r>
              <a:rPr sz="1800" spc="70" dirty="0">
                <a:latin typeface="Arial"/>
                <a:cs typeface="Arial"/>
              </a:rPr>
              <a:t>h</a:t>
            </a:r>
            <a:r>
              <a:rPr sz="1800" spc="-55" dirty="0">
                <a:latin typeface="Arial"/>
                <a:cs typeface="Arial"/>
              </a:rPr>
              <a:t>me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r</a:t>
            </a:r>
            <a:r>
              <a:rPr sz="1800" spc="-55" dirty="0">
                <a:latin typeface="Arial"/>
                <a:cs typeface="Arial"/>
              </a:rPr>
              <a:t>me</a:t>
            </a:r>
            <a:r>
              <a:rPr sz="1800" spc="145" dirty="0">
                <a:latin typeface="Arial"/>
                <a:cs typeface="Arial"/>
              </a:rPr>
              <a:t>tt</a:t>
            </a:r>
            <a:r>
              <a:rPr sz="1800" spc="-60" dirty="0">
                <a:latin typeface="Arial"/>
                <a:cs typeface="Arial"/>
              </a:rPr>
              <a:t>en</a:t>
            </a:r>
            <a:r>
              <a:rPr sz="1800" spc="14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45" dirty="0"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7152" y="5577967"/>
            <a:ext cx="2839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32815" algn="l"/>
                <a:tab pos="1381125" algn="l"/>
                <a:tab pos="1766570" algn="l"/>
                <a:tab pos="2316480" algn="l"/>
                <a:tab pos="2688590" algn="l"/>
              </a:tabLst>
            </a:pPr>
            <a:r>
              <a:rPr sz="1800" spc="-20" dirty="0">
                <a:latin typeface="Arial"/>
                <a:cs typeface="Arial"/>
              </a:rPr>
              <a:t>donner	</a:t>
            </a:r>
            <a:r>
              <a:rPr sz="1800" spc="-75" dirty="0">
                <a:latin typeface="Arial"/>
                <a:cs typeface="Arial"/>
              </a:rPr>
              <a:t>les	</a:t>
            </a:r>
            <a:r>
              <a:rPr sz="1800" spc="-200" dirty="0">
                <a:latin typeface="Arial"/>
                <a:cs typeface="Arial"/>
              </a:rPr>
              <a:t>16	</a:t>
            </a:r>
            <a:r>
              <a:rPr sz="1800" spc="-80" dirty="0">
                <a:latin typeface="Arial"/>
                <a:cs typeface="Arial"/>
              </a:rPr>
              <a:t>clés	</a:t>
            </a:r>
            <a:r>
              <a:rPr sz="1800" spc="-195" dirty="0">
                <a:latin typeface="Arial"/>
                <a:cs typeface="Arial"/>
              </a:rPr>
              <a:t>K</a:t>
            </a:r>
            <a:r>
              <a:rPr sz="1800" spc="-292" baseline="-16203" dirty="0">
                <a:latin typeface="Arial"/>
                <a:cs typeface="Arial"/>
              </a:rPr>
              <a:t>1	</a:t>
            </a:r>
            <a:r>
              <a:rPr sz="1800" spc="-120" dirty="0">
                <a:latin typeface="Arial"/>
                <a:cs typeface="Arial"/>
              </a:rPr>
              <a:t>à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4310" y="5634328"/>
            <a:ext cx="34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195" baseline="10802" dirty="0">
                <a:latin typeface="Arial"/>
                <a:cs typeface="Arial"/>
              </a:rPr>
              <a:t>K</a:t>
            </a:r>
            <a:r>
              <a:rPr sz="1200" spc="-130" dirty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83354" y="5577940"/>
            <a:ext cx="1447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7265" algn="l"/>
              </a:tabLst>
            </a:pPr>
            <a:r>
              <a:rPr sz="1800" spc="-45" dirty="0">
                <a:latin typeface="Arial"/>
                <a:cs typeface="Arial"/>
              </a:rPr>
              <a:t>u</a:t>
            </a:r>
            <a:r>
              <a:rPr sz="1800" spc="145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0" dirty="0">
                <a:latin typeface="Arial"/>
                <a:cs typeface="Arial"/>
              </a:rPr>
              <a:t>s</a:t>
            </a:r>
            <a:r>
              <a:rPr sz="1800" spc="-80" dirty="0">
                <a:latin typeface="Arial"/>
                <a:cs typeface="Arial"/>
              </a:rPr>
              <a:t>ée</a:t>
            </a:r>
            <a:r>
              <a:rPr sz="1800" spc="-15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13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n</a:t>
            </a:r>
            <a:r>
              <a:rPr sz="1800" spc="-15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5274" y="5852260"/>
            <a:ext cx="1966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l'algorithme </a:t>
            </a:r>
            <a:r>
              <a:rPr sz="1800" spc="-25" dirty="0">
                <a:latin typeface="Arial"/>
                <a:cs typeface="Arial"/>
              </a:rPr>
              <a:t>du</a:t>
            </a:r>
            <a:r>
              <a:rPr sz="1800" spc="-390" dirty="0">
                <a:latin typeface="Arial"/>
                <a:cs typeface="Arial"/>
              </a:rPr>
              <a:t> </a:t>
            </a:r>
            <a:r>
              <a:rPr sz="1800" spc="-190" dirty="0">
                <a:latin typeface="Arial"/>
                <a:cs typeface="Arial"/>
              </a:rPr>
              <a:t>DES.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64708" y="1335024"/>
            <a:ext cx="3250691" cy="5094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204" y="4184903"/>
            <a:ext cx="5477256" cy="876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xmlns="" id="{400D4DA6-E319-4BBF-8CDA-9ACCA270426F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B8C4993-946A-4431-9E66-EC03AEC8BB39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87780"/>
            <a:ext cx="5213985" cy="500380"/>
            <a:chOff x="263652" y="1287780"/>
            <a:chExt cx="5213985" cy="500380"/>
          </a:xfrm>
        </p:grpSpPr>
        <p:sp>
          <p:nvSpPr>
            <p:cNvPr id="3" name="object 3"/>
            <p:cNvSpPr/>
            <p:nvPr/>
          </p:nvSpPr>
          <p:spPr>
            <a:xfrm>
              <a:off x="263652" y="1456944"/>
              <a:ext cx="1586484" cy="3215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2307" y="1287780"/>
              <a:ext cx="720851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212" y="1287780"/>
              <a:ext cx="1909572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9311" y="1287780"/>
              <a:ext cx="1837943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7759" y="1162520"/>
            <a:ext cx="4994275" cy="148971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310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240" dirty="0">
                <a:latin typeface="Arial"/>
                <a:cs typeface="Arial"/>
              </a:rPr>
              <a:t>DES </a:t>
            </a:r>
            <a:r>
              <a:rPr sz="2000" b="1" spc="-65" dirty="0">
                <a:latin typeface="Arial"/>
                <a:cs typeface="Arial"/>
              </a:rPr>
              <a:t>(Data </a:t>
            </a:r>
            <a:r>
              <a:rPr sz="2000" b="1" spc="-114" dirty="0">
                <a:latin typeface="Arial"/>
                <a:cs typeface="Arial"/>
              </a:rPr>
              <a:t>Encryption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Standard)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800" i="1" u="sng" spc="-6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Déchiffrement</a:t>
            </a:r>
            <a:r>
              <a:rPr sz="1800" i="1" u="sng" spc="-10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spc="-30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DES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39339" y="2791967"/>
            <a:ext cx="6696456" cy="3660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xmlns="" id="{3807DB88-D923-47EA-9CCD-BD7B9C44B618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19436F7-68BE-4ABB-B405-3221E759F3B2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87780"/>
            <a:ext cx="5213985" cy="500380"/>
            <a:chOff x="263652" y="1287780"/>
            <a:chExt cx="5213985" cy="500380"/>
          </a:xfrm>
        </p:grpSpPr>
        <p:sp>
          <p:nvSpPr>
            <p:cNvPr id="3" name="object 3"/>
            <p:cNvSpPr/>
            <p:nvPr/>
          </p:nvSpPr>
          <p:spPr>
            <a:xfrm>
              <a:off x="263652" y="1456944"/>
              <a:ext cx="1586484" cy="3215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2307" y="1287780"/>
              <a:ext cx="720851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212" y="1287780"/>
              <a:ext cx="1909572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9311" y="1287780"/>
              <a:ext cx="1837943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7759" y="1162520"/>
            <a:ext cx="5937885" cy="365188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285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240" dirty="0">
                <a:latin typeface="Arial"/>
                <a:cs typeface="Arial"/>
              </a:rPr>
              <a:t>DES </a:t>
            </a:r>
            <a:r>
              <a:rPr sz="2000" b="1" spc="-65" dirty="0">
                <a:latin typeface="Arial"/>
                <a:cs typeface="Arial"/>
              </a:rPr>
              <a:t>(Data </a:t>
            </a:r>
            <a:r>
              <a:rPr sz="2000" b="1" spc="-114" dirty="0">
                <a:latin typeface="Arial"/>
                <a:cs typeface="Arial"/>
              </a:rPr>
              <a:t>Encryption</a:t>
            </a:r>
            <a:r>
              <a:rPr sz="2000" b="1" spc="-170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Standard)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800" i="1" u="sng" spc="-9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Problèmes </a:t>
            </a:r>
            <a:r>
              <a:rPr sz="1800" i="1" u="sng" spc="-50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du</a:t>
            </a:r>
            <a:r>
              <a:rPr sz="1800" i="1" u="sng" spc="-254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 </a:t>
            </a:r>
            <a:r>
              <a:rPr sz="1800" i="1" u="sng" spc="-305" dirty="0">
                <a:uFill>
                  <a:solidFill>
                    <a:srgbClr val="5F497A"/>
                  </a:solidFill>
                </a:uFill>
                <a:latin typeface="Arial"/>
                <a:cs typeface="Arial"/>
              </a:rPr>
              <a:t>DES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800" spc="-90" dirty="0">
                <a:latin typeface="Arial"/>
                <a:cs typeface="Arial"/>
              </a:rPr>
              <a:t>Taille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clé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(recherche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exhaustive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en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256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réaliste)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800" spc="-90" dirty="0">
                <a:latin typeface="Arial"/>
                <a:cs typeface="Arial"/>
              </a:rPr>
              <a:t>Taille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du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bloc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(attaques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avec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60" dirty="0">
                <a:latin typeface="Arial"/>
                <a:cs typeface="Arial"/>
              </a:rPr>
              <a:t>232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messages)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94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800" spc="-65" dirty="0">
                <a:latin typeface="Arial"/>
                <a:cs typeface="Arial"/>
              </a:rPr>
              <a:t>Cryptanalyse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différentielle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linéaire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994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800" spc="-40" dirty="0">
                <a:latin typeface="Arial"/>
                <a:cs typeface="Arial"/>
              </a:rPr>
              <a:t>D’autres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attaques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(DaviesMurphy,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bilinear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...)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1010"/>
              </a:spcBef>
            </a:pPr>
            <a:r>
              <a:rPr sz="1800" b="1" spc="-145" dirty="0">
                <a:latin typeface="Arial"/>
                <a:cs typeface="Arial"/>
              </a:rPr>
              <a:t>=&gt; </a:t>
            </a:r>
            <a:r>
              <a:rPr sz="1800" b="1" spc="-160" dirty="0">
                <a:latin typeface="Arial"/>
                <a:cs typeface="Arial"/>
              </a:rPr>
              <a:t>Passage </a:t>
            </a:r>
            <a:r>
              <a:rPr sz="1800" b="1" spc="-125" dirty="0">
                <a:latin typeface="Arial"/>
                <a:cs typeface="Arial"/>
              </a:rPr>
              <a:t>au </a:t>
            </a:r>
            <a:r>
              <a:rPr sz="1800" b="1" spc="-145" dirty="0">
                <a:latin typeface="Arial"/>
                <a:cs typeface="Arial"/>
              </a:rPr>
              <a:t>Triple-DES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30" dirty="0">
                <a:latin typeface="Arial"/>
                <a:cs typeface="Arial"/>
              </a:rPr>
              <a:t>(TDES)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959" y="4991758"/>
            <a:ext cx="7994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latin typeface="Arial"/>
                <a:cs typeface="Arial"/>
              </a:rPr>
              <a:t>N.B </a:t>
            </a:r>
            <a:r>
              <a:rPr sz="1800" b="1" spc="-150" dirty="0">
                <a:latin typeface="Arial"/>
                <a:cs typeface="Arial"/>
              </a:rPr>
              <a:t>: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Malgré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tout,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35" dirty="0">
                <a:latin typeface="Arial"/>
                <a:cs typeface="Arial"/>
              </a:rPr>
              <a:t>DES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un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algorithme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très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bien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conçu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: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il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40" dirty="0">
                <a:latin typeface="Arial"/>
                <a:cs typeface="Arial"/>
              </a:rPr>
              <a:t>plutôt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bien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résisté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à  </a:t>
            </a:r>
            <a:r>
              <a:rPr sz="1800" spc="-70" dirty="0">
                <a:latin typeface="Arial"/>
                <a:cs typeface="Arial"/>
              </a:rPr>
              <a:t>30 </a:t>
            </a:r>
            <a:r>
              <a:rPr sz="1800" spc="-100" dirty="0">
                <a:latin typeface="Arial"/>
                <a:cs typeface="Arial"/>
              </a:rPr>
              <a:t>ans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cryptanalyse.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xmlns="" id="{2BE6D85A-7A7E-4CEB-87EB-9FC5A5D6F508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3B73FDB-3ECF-4F8B-9EA3-F9E3B7A205F6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87780"/>
            <a:ext cx="5213985" cy="500380"/>
            <a:chOff x="263652" y="1287780"/>
            <a:chExt cx="5213985" cy="500380"/>
          </a:xfrm>
        </p:grpSpPr>
        <p:sp>
          <p:nvSpPr>
            <p:cNvPr id="3" name="object 3"/>
            <p:cNvSpPr/>
            <p:nvPr/>
          </p:nvSpPr>
          <p:spPr>
            <a:xfrm>
              <a:off x="263652" y="1456944"/>
              <a:ext cx="1586484" cy="3215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2307" y="1287780"/>
              <a:ext cx="720851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212" y="1287780"/>
              <a:ext cx="1909572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9311" y="1287780"/>
              <a:ext cx="1837943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6075" y="1162520"/>
            <a:ext cx="8749665" cy="246507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285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130"/>
              </a:spcBef>
            </a:pPr>
            <a:r>
              <a:rPr sz="2000" b="1" spc="-225" dirty="0">
                <a:latin typeface="Arial"/>
                <a:cs typeface="Arial"/>
              </a:rPr>
              <a:t>TDES </a:t>
            </a:r>
            <a:r>
              <a:rPr sz="2000" b="1" spc="-85" dirty="0">
                <a:latin typeface="Arial"/>
                <a:cs typeface="Arial"/>
              </a:rPr>
              <a:t>(Triple </a:t>
            </a:r>
            <a:r>
              <a:rPr sz="2000" b="1" spc="-90" dirty="0">
                <a:latin typeface="Arial"/>
                <a:cs typeface="Arial"/>
              </a:rPr>
              <a:t>Data </a:t>
            </a:r>
            <a:r>
              <a:rPr sz="2000" b="1" spc="-114" dirty="0">
                <a:latin typeface="Arial"/>
                <a:cs typeface="Arial"/>
              </a:rPr>
              <a:t>Encryption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Standard)</a:t>
            </a:r>
            <a:endParaRPr sz="2000">
              <a:latin typeface="Arial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1605"/>
              </a:spcBef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1800" spc="-70" dirty="0">
                <a:latin typeface="Arial"/>
                <a:cs typeface="Arial"/>
              </a:rPr>
              <a:t>Deux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clés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trois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étages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929005" lvl="1" indent="-345440">
              <a:lnSpc>
                <a:spcPct val="100000"/>
              </a:lnSpc>
              <a:spcBef>
                <a:spcPts val="409"/>
              </a:spcBef>
              <a:buFont typeface="Wingdings"/>
              <a:buChar char=""/>
              <a:tabLst>
                <a:tab pos="929005" algn="l"/>
                <a:tab pos="929640" algn="l"/>
              </a:tabLst>
            </a:pPr>
            <a:r>
              <a:rPr sz="1800" spc="-114" dirty="0">
                <a:latin typeface="Arial"/>
                <a:cs typeface="Arial"/>
              </a:rPr>
              <a:t>Dans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un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premier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étage,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texte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clair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codé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avec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35" dirty="0">
                <a:latin typeface="Arial"/>
                <a:cs typeface="Arial"/>
              </a:rPr>
              <a:t>DES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avec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clé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95" dirty="0">
                <a:latin typeface="Arial"/>
                <a:cs typeface="Arial"/>
              </a:rPr>
              <a:t>K</a:t>
            </a:r>
            <a:r>
              <a:rPr sz="1800" spc="-292" baseline="-16203" dirty="0">
                <a:latin typeface="Arial"/>
                <a:cs typeface="Arial"/>
              </a:rPr>
              <a:t>1</a:t>
            </a:r>
            <a:r>
              <a:rPr sz="1800" spc="-187" baseline="-16203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929005" lvl="1" indent="-345440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929005" algn="l"/>
                <a:tab pos="929640" algn="l"/>
              </a:tabLst>
            </a:pPr>
            <a:r>
              <a:rPr sz="1800" spc="-114" dirty="0">
                <a:latin typeface="Arial"/>
                <a:cs typeface="Arial"/>
              </a:rPr>
              <a:t>Dans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deuxième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étage,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235" dirty="0">
                <a:latin typeface="Arial"/>
                <a:cs typeface="Arial"/>
              </a:rPr>
              <a:t>DES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exécuté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mode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déchiffrement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avec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clé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25" dirty="0">
                <a:latin typeface="Arial"/>
                <a:cs typeface="Arial"/>
              </a:rPr>
              <a:t>K</a:t>
            </a:r>
            <a:r>
              <a:rPr sz="1800" spc="-187" baseline="-16203" dirty="0">
                <a:latin typeface="Arial"/>
                <a:cs typeface="Arial"/>
              </a:rPr>
              <a:t>2</a:t>
            </a:r>
            <a:r>
              <a:rPr sz="1800" spc="97" baseline="-16203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929005" lvl="1" indent="-345440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929005" algn="l"/>
                <a:tab pos="929640" algn="l"/>
              </a:tabLst>
            </a:pPr>
            <a:r>
              <a:rPr sz="1800" spc="-114" dirty="0">
                <a:latin typeface="Arial"/>
                <a:cs typeface="Arial"/>
              </a:rPr>
              <a:t>Dans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dernier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étage,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235" dirty="0">
                <a:latin typeface="Arial"/>
                <a:cs typeface="Arial"/>
              </a:rPr>
              <a:t>DES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est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exécuté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mode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chiffrement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en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utilisant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clé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95" dirty="0">
                <a:latin typeface="Arial"/>
                <a:cs typeface="Arial"/>
              </a:rPr>
              <a:t>K</a:t>
            </a:r>
            <a:r>
              <a:rPr sz="1800" spc="-292" baseline="-16203" dirty="0">
                <a:latin typeface="Arial"/>
                <a:cs typeface="Arial"/>
              </a:rPr>
              <a:t>1 </a:t>
            </a:r>
            <a:r>
              <a:rPr sz="1800" spc="-179" baseline="-16203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754" y="5330979"/>
            <a:ext cx="8753475" cy="11049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105" dirty="0">
                <a:latin typeface="Arial"/>
                <a:cs typeface="Arial"/>
              </a:rPr>
              <a:t>Le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25" dirty="0">
                <a:latin typeface="Arial"/>
                <a:cs typeface="Arial"/>
              </a:rPr>
              <a:t>TDES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permet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d'augmenter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significativement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sécurité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du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90" dirty="0">
                <a:latin typeface="Arial"/>
                <a:cs typeface="Arial"/>
              </a:rPr>
              <a:t>DES.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0" dirty="0">
                <a:latin typeface="Arial"/>
                <a:cs typeface="Arial"/>
              </a:rPr>
              <a:t>Toutefois,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il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l'inconvénient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majeur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demander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également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plus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ressources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pour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le  </a:t>
            </a:r>
            <a:r>
              <a:rPr sz="1800" spc="5" dirty="0">
                <a:latin typeface="Arial"/>
                <a:cs typeface="Arial"/>
              </a:rPr>
              <a:t>chiffrement </a:t>
            </a:r>
            <a:r>
              <a:rPr sz="1800" spc="30" dirty="0">
                <a:latin typeface="Arial"/>
                <a:cs typeface="Arial"/>
              </a:rPr>
              <a:t>et</a:t>
            </a:r>
            <a:r>
              <a:rPr sz="1800" spc="-34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le </a:t>
            </a:r>
            <a:r>
              <a:rPr sz="1800" spc="-10" dirty="0">
                <a:latin typeface="Arial"/>
                <a:cs typeface="Arial"/>
              </a:rPr>
              <a:t>déchiffrement.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02441" y="3763430"/>
            <a:ext cx="6017347" cy="16818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xmlns="" id="{8D4733D5-6F31-4333-B4D1-417EF09D71C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9F00594-52BA-41BF-B5D7-ABCA4ABA5AB5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3000" y="1026159"/>
            <a:ext cx="7454265" cy="52870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400"/>
              </a:spcBef>
              <a:buClr>
                <a:srgbClr val="005B89"/>
              </a:buClr>
              <a:buFont typeface="Wingdings"/>
              <a:buChar char=""/>
              <a:tabLst>
                <a:tab pos="317500" algn="l"/>
              </a:tabLst>
            </a:pPr>
            <a:r>
              <a:rPr sz="2400" spc="-5" dirty="0">
                <a:solidFill>
                  <a:srgbClr val="F73109"/>
                </a:solidFill>
                <a:latin typeface="Arial Black"/>
                <a:cs typeface="Arial Black"/>
              </a:rPr>
              <a:t>&lt;70</a:t>
            </a:r>
            <a:endParaRPr sz="2400">
              <a:latin typeface="Arial Black"/>
              <a:cs typeface="Arial Black"/>
            </a:endParaRPr>
          </a:p>
          <a:p>
            <a:pPr marL="717550" lvl="1" indent="-247650">
              <a:lnSpc>
                <a:spcPct val="100000"/>
              </a:lnSpc>
              <a:spcBef>
                <a:spcPts val="250"/>
              </a:spcBef>
              <a:buChar char="–"/>
              <a:tabLst>
                <a:tab pos="717550" algn="l"/>
              </a:tabLst>
            </a:pPr>
            <a:r>
              <a:rPr sz="2000" spc="-5" dirty="0">
                <a:latin typeface="Arial MT"/>
                <a:cs typeface="Arial MT"/>
              </a:rPr>
              <a:t>Cryptosystèmes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symétriques</a:t>
            </a:r>
            <a:endParaRPr sz="20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Arial MT"/>
                <a:cs typeface="Arial MT"/>
              </a:rPr>
              <a:t>I.e. </a:t>
            </a:r>
            <a:r>
              <a:rPr sz="1800" spc="-10" dirty="0">
                <a:latin typeface="Arial MT"/>
                <a:cs typeface="Arial MT"/>
              </a:rPr>
              <a:t>conventionnels</a:t>
            </a:r>
            <a:r>
              <a:rPr sz="1800" spc="-5" dirty="0">
                <a:latin typeface="Arial MT"/>
                <a:cs typeface="Arial MT"/>
              </a:rPr>
              <a:t> ou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à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clé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secrète</a:t>
            </a:r>
            <a:endParaRPr sz="18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Arial MT"/>
                <a:cs typeface="Arial MT"/>
              </a:rPr>
              <a:t>Même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clé </a:t>
            </a:r>
            <a:r>
              <a:rPr sz="1800" spc="-10" dirty="0">
                <a:latin typeface="Arial MT"/>
                <a:cs typeface="Arial MT"/>
              </a:rPr>
              <a:t>pour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chiffrement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 </a:t>
            </a:r>
            <a:r>
              <a:rPr sz="1800" spc="-10" dirty="0">
                <a:latin typeface="Arial MT"/>
                <a:cs typeface="Arial MT"/>
              </a:rPr>
              <a:t>déchiffrement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Wingdings"/>
                <a:cs typeface="Wingdings"/>
              </a:rPr>
              <a:t>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 MT"/>
                <a:cs typeface="Arial MT"/>
              </a:rPr>
              <a:t>doit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être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secrète</a:t>
            </a:r>
            <a:endParaRPr sz="18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spcBef>
                <a:spcPts val="229"/>
              </a:spcBef>
            </a:pPr>
            <a:r>
              <a:rPr sz="2700" baseline="3086" dirty="0">
                <a:latin typeface="Arial MT"/>
                <a:cs typeface="Arial MT"/>
              </a:rPr>
              <a:t>»</a:t>
            </a:r>
            <a:r>
              <a:rPr sz="2700" spc="419" baseline="3086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-10" dirty="0">
                <a:latin typeface="Arial MT"/>
                <a:cs typeface="Arial MT"/>
              </a:rPr>
              <a:t> personnes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dirty="0">
                <a:latin typeface="Wingdings"/>
                <a:cs typeface="Wingdings"/>
              </a:rPr>
              <a:t>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(N-1)/2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clés</a:t>
            </a:r>
            <a:endParaRPr sz="18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10" dirty="0">
                <a:latin typeface="Arial MT"/>
                <a:cs typeface="Arial MT"/>
              </a:rPr>
              <a:t>Clés </a:t>
            </a:r>
            <a:r>
              <a:rPr sz="1800" spc="-5" dirty="0">
                <a:latin typeface="Arial MT"/>
                <a:cs typeface="Arial MT"/>
              </a:rPr>
              <a:t>courtes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plus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rapide</a:t>
            </a:r>
            <a:endParaRPr sz="1800">
              <a:latin typeface="Arial MT"/>
              <a:cs typeface="Arial MT"/>
            </a:endParaRPr>
          </a:p>
          <a:p>
            <a:pPr marL="317500" indent="-304800">
              <a:lnSpc>
                <a:spcPct val="100000"/>
              </a:lnSpc>
              <a:spcBef>
                <a:spcPts val="310"/>
              </a:spcBef>
              <a:buClr>
                <a:srgbClr val="005B89"/>
              </a:buClr>
              <a:buFont typeface="Wingdings"/>
              <a:buChar char=""/>
              <a:tabLst>
                <a:tab pos="317500" algn="l"/>
              </a:tabLst>
            </a:pPr>
            <a:r>
              <a:rPr sz="2400" spc="-10" dirty="0">
                <a:solidFill>
                  <a:srgbClr val="F73109"/>
                </a:solidFill>
                <a:latin typeface="Arial Black"/>
                <a:cs typeface="Arial Black"/>
              </a:rPr>
              <a:t>1976</a:t>
            </a:r>
            <a:endParaRPr sz="2400">
              <a:latin typeface="Arial Black"/>
              <a:cs typeface="Arial Black"/>
            </a:endParaRPr>
          </a:p>
          <a:p>
            <a:pPr marL="717550" lvl="1" indent="-247650">
              <a:lnSpc>
                <a:spcPct val="100000"/>
              </a:lnSpc>
              <a:spcBef>
                <a:spcPts val="260"/>
              </a:spcBef>
              <a:buChar char="–"/>
              <a:tabLst>
                <a:tab pos="717550" algn="l"/>
              </a:tabLst>
            </a:pPr>
            <a:r>
              <a:rPr sz="2000" spc="5" dirty="0">
                <a:latin typeface="Arial MT"/>
                <a:cs typeface="Arial MT"/>
              </a:rPr>
              <a:t>W.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Diffie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M.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Hellman</a:t>
            </a:r>
            <a:r>
              <a:rPr sz="2000" spc="-5" dirty="0">
                <a:latin typeface="Arial MT"/>
                <a:cs typeface="Arial MT"/>
              </a:rPr>
              <a:t> introduisent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crypto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à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clé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publique</a:t>
            </a:r>
            <a:endParaRPr sz="20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10" dirty="0">
                <a:latin typeface="Arial MT"/>
                <a:cs typeface="Arial MT"/>
              </a:rPr>
              <a:t>Asymétrique</a:t>
            </a:r>
            <a:endParaRPr sz="1800">
              <a:latin typeface="Arial MT"/>
              <a:cs typeface="Arial MT"/>
            </a:endParaRPr>
          </a:p>
          <a:p>
            <a:pPr marL="1612900" lvl="3" indent="-228600">
              <a:lnSpc>
                <a:spcPct val="100000"/>
              </a:lnSpc>
              <a:spcBef>
                <a:spcPts val="229"/>
              </a:spcBef>
              <a:buChar char="–"/>
              <a:tabLst>
                <a:tab pos="1612900" algn="l"/>
              </a:tabLst>
            </a:pPr>
            <a:r>
              <a:rPr sz="1800" spc="-5" dirty="0">
                <a:latin typeface="Arial MT"/>
                <a:cs typeface="Arial MT"/>
              </a:rPr>
              <a:t>Clé</a:t>
            </a:r>
            <a:r>
              <a:rPr sz="1800" spc="-10" dirty="0">
                <a:latin typeface="Arial MT"/>
                <a:cs typeface="Arial MT"/>
              </a:rPr>
              <a:t> de</a:t>
            </a:r>
            <a:r>
              <a:rPr sz="1800" spc="-5" dirty="0">
                <a:latin typeface="Arial MT"/>
                <a:cs typeface="Arial MT"/>
              </a:rPr>
              <a:t> chiffrement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publique </a:t>
            </a:r>
            <a:r>
              <a:rPr sz="1800" spc="-5" dirty="0">
                <a:latin typeface="Arial MT"/>
                <a:cs typeface="Arial MT"/>
              </a:rPr>
              <a:t>(i.e., connue</a:t>
            </a:r>
            <a:r>
              <a:rPr sz="1800" spc="-10" dirty="0">
                <a:latin typeface="Arial MT"/>
                <a:cs typeface="Arial MT"/>
              </a:rPr>
              <a:t> de</a:t>
            </a:r>
            <a:r>
              <a:rPr sz="1800" spc="-5" dirty="0">
                <a:latin typeface="Arial MT"/>
                <a:cs typeface="Arial MT"/>
              </a:rPr>
              <a:t> tous)</a:t>
            </a:r>
            <a:endParaRPr sz="1800">
              <a:latin typeface="Arial MT"/>
              <a:cs typeface="Arial MT"/>
            </a:endParaRPr>
          </a:p>
          <a:p>
            <a:pPr marL="1612900" lvl="3" indent="-228600">
              <a:lnSpc>
                <a:spcPct val="100000"/>
              </a:lnSpc>
              <a:spcBef>
                <a:spcPts val="229"/>
              </a:spcBef>
              <a:buChar char="–"/>
              <a:tabLst>
                <a:tab pos="1612900" algn="l"/>
              </a:tabLst>
            </a:pPr>
            <a:r>
              <a:rPr sz="1800" spc="-5" dirty="0">
                <a:latin typeface="Arial MT"/>
                <a:cs typeface="Arial MT"/>
              </a:rPr>
              <a:t>Seul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clé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déchiffrement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secrète</a:t>
            </a:r>
            <a:endParaRPr sz="18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  <a:spcBef>
                <a:spcPts val="229"/>
              </a:spcBef>
            </a:pPr>
            <a:r>
              <a:rPr sz="2700" baseline="3086" dirty="0">
                <a:latin typeface="Arial MT"/>
                <a:cs typeface="Arial MT"/>
              </a:rPr>
              <a:t>»</a:t>
            </a:r>
            <a:r>
              <a:rPr sz="2700" spc="419" baseline="3086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personnes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dirty="0">
                <a:latin typeface="Wingdings"/>
                <a:cs typeface="Wingdings"/>
              </a:rPr>
              <a:t>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clés</a:t>
            </a:r>
            <a:endParaRPr sz="1800">
              <a:latin typeface="Arial MT"/>
              <a:cs typeface="Arial MT"/>
            </a:endParaRPr>
          </a:p>
          <a:p>
            <a:pPr marL="317500" indent="-304800">
              <a:lnSpc>
                <a:spcPct val="100000"/>
              </a:lnSpc>
              <a:spcBef>
                <a:spcPts val="310"/>
              </a:spcBef>
              <a:buClr>
                <a:srgbClr val="005B89"/>
              </a:buClr>
              <a:buFont typeface="Wingdings"/>
              <a:buChar char=""/>
              <a:tabLst>
                <a:tab pos="317500" algn="l"/>
              </a:tabLst>
            </a:pPr>
            <a:r>
              <a:rPr sz="2400" spc="-10" dirty="0">
                <a:solidFill>
                  <a:srgbClr val="F73109"/>
                </a:solidFill>
                <a:latin typeface="Arial Black"/>
                <a:cs typeface="Arial Black"/>
              </a:rPr>
              <a:t>1978</a:t>
            </a:r>
            <a:endParaRPr sz="2400">
              <a:latin typeface="Arial Black"/>
              <a:cs typeface="Arial Black"/>
            </a:endParaRPr>
          </a:p>
          <a:p>
            <a:pPr marL="717550" lvl="1" indent="-247650">
              <a:lnSpc>
                <a:spcPct val="100000"/>
              </a:lnSpc>
              <a:spcBef>
                <a:spcPts val="260"/>
              </a:spcBef>
              <a:buChar char="–"/>
              <a:tabLst>
                <a:tab pos="717550" algn="l"/>
              </a:tabLst>
            </a:pPr>
            <a:r>
              <a:rPr sz="2000" spc="-5" dirty="0">
                <a:latin typeface="Arial MT"/>
                <a:cs typeface="Arial MT"/>
              </a:rPr>
              <a:t>Premier système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chiffrement</a:t>
            </a:r>
            <a:r>
              <a:rPr sz="2000" dirty="0">
                <a:latin typeface="Arial MT"/>
                <a:cs typeface="Arial MT"/>
              </a:rPr>
              <a:t> à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clé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publique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(RSA).</a:t>
            </a:r>
            <a:endParaRPr sz="20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1155065" algn="l"/>
                <a:tab pos="1155700" algn="l"/>
                <a:tab pos="3465195" algn="l"/>
              </a:tabLst>
            </a:pPr>
            <a:r>
              <a:rPr sz="1800" spc="-5" dirty="0">
                <a:latin typeface="Arial MT"/>
                <a:cs typeface="Arial MT"/>
              </a:rPr>
              <a:t>RSA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seuls	</a:t>
            </a:r>
            <a:r>
              <a:rPr sz="1800" dirty="0">
                <a:latin typeface="Arial MT"/>
                <a:cs typeface="Arial MT"/>
              </a:rPr>
              <a:t>à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résister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à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cryptanalyse</a:t>
            </a:r>
            <a:endParaRPr sz="18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10" dirty="0">
                <a:latin typeface="Arial MT"/>
                <a:cs typeface="Arial MT"/>
              </a:rPr>
              <a:t>El-Gamal,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6669" y="133350"/>
            <a:ext cx="4108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Crypto</a:t>
            </a:r>
            <a:r>
              <a:rPr u="none" spc="-45" dirty="0"/>
              <a:t> </a:t>
            </a:r>
            <a:r>
              <a:rPr u="none" dirty="0"/>
              <a:t>:</a:t>
            </a:r>
            <a:r>
              <a:rPr u="none" spc="-30" dirty="0"/>
              <a:t> </a:t>
            </a:r>
            <a:r>
              <a:rPr u="none" spc="-10" dirty="0"/>
              <a:t>historique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87780"/>
            <a:ext cx="5213985" cy="500380"/>
            <a:chOff x="263652" y="1287780"/>
            <a:chExt cx="5213985" cy="500380"/>
          </a:xfrm>
        </p:grpSpPr>
        <p:sp>
          <p:nvSpPr>
            <p:cNvPr id="3" name="object 3"/>
            <p:cNvSpPr/>
            <p:nvPr/>
          </p:nvSpPr>
          <p:spPr>
            <a:xfrm>
              <a:off x="263652" y="1456944"/>
              <a:ext cx="1586484" cy="3215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2307" y="1287780"/>
              <a:ext cx="720851" cy="499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7212" y="1287780"/>
              <a:ext cx="1909572" cy="4998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39311" y="1287780"/>
              <a:ext cx="1837943" cy="4998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7759" y="1162520"/>
            <a:ext cx="8629015" cy="308991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165" dirty="0">
                <a:latin typeface="Arial"/>
                <a:cs typeface="Arial"/>
              </a:rPr>
              <a:t>Algorithmes </a:t>
            </a:r>
            <a:r>
              <a:rPr sz="2400" b="1" i="1" spc="-175" dirty="0">
                <a:latin typeface="Arial"/>
                <a:cs typeface="Arial"/>
              </a:rPr>
              <a:t>de </a:t>
            </a:r>
            <a:r>
              <a:rPr sz="2400" b="1" i="1" spc="-120" dirty="0">
                <a:latin typeface="Arial"/>
                <a:cs typeface="Arial"/>
              </a:rPr>
              <a:t>chiffrement</a:t>
            </a:r>
            <a:r>
              <a:rPr sz="2400" b="1" i="1" spc="-285" dirty="0">
                <a:latin typeface="Arial"/>
                <a:cs typeface="Arial"/>
              </a:rPr>
              <a:t> </a:t>
            </a:r>
            <a:r>
              <a:rPr sz="2400" b="1" i="1" spc="-160" dirty="0">
                <a:latin typeface="Arial"/>
                <a:cs typeface="Arial"/>
              </a:rPr>
              <a:t>symétrique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225" dirty="0">
                <a:latin typeface="Arial"/>
                <a:cs typeface="Arial"/>
              </a:rPr>
              <a:t>TDES </a:t>
            </a:r>
            <a:r>
              <a:rPr sz="2000" b="1" spc="-85" dirty="0">
                <a:latin typeface="Arial"/>
                <a:cs typeface="Arial"/>
              </a:rPr>
              <a:t>(Triple </a:t>
            </a:r>
            <a:r>
              <a:rPr sz="2000" b="1" spc="-90" dirty="0">
                <a:latin typeface="Arial"/>
                <a:cs typeface="Arial"/>
              </a:rPr>
              <a:t>Data </a:t>
            </a:r>
            <a:r>
              <a:rPr sz="2000" b="1" spc="-114" dirty="0">
                <a:latin typeface="Arial"/>
                <a:cs typeface="Arial"/>
              </a:rPr>
              <a:t>Encryption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b="1" spc="-95" dirty="0">
                <a:latin typeface="Arial"/>
                <a:cs typeface="Arial"/>
              </a:rPr>
              <a:t>Standard)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0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800" spc="-95" dirty="0">
                <a:latin typeface="Arial"/>
                <a:cs typeface="Arial"/>
              </a:rPr>
              <a:t>On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distingue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habituellement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plusieurs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types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chiffrement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triple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235" dirty="0">
                <a:latin typeface="Arial"/>
                <a:cs typeface="Arial"/>
              </a:rPr>
              <a:t>DES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916305" lvl="1" indent="-343535">
              <a:lnSpc>
                <a:spcPct val="100000"/>
              </a:lnSpc>
              <a:spcBef>
                <a:spcPts val="1010"/>
              </a:spcBef>
              <a:buChar char="–"/>
              <a:tabLst>
                <a:tab pos="916305" algn="l"/>
                <a:tab pos="916940" algn="l"/>
              </a:tabLst>
            </a:pPr>
            <a:r>
              <a:rPr sz="1800" spc="-225" dirty="0">
                <a:latin typeface="Arial"/>
                <a:cs typeface="Arial"/>
              </a:rPr>
              <a:t>DES-EEE3 </a:t>
            </a:r>
            <a:r>
              <a:rPr sz="1800" spc="-50" dirty="0">
                <a:latin typeface="Arial"/>
                <a:cs typeface="Arial"/>
              </a:rPr>
              <a:t>: </a:t>
            </a:r>
            <a:r>
              <a:rPr sz="1800" spc="-130" dirty="0">
                <a:latin typeface="Arial"/>
                <a:cs typeface="Arial"/>
              </a:rPr>
              <a:t>3 </a:t>
            </a:r>
            <a:r>
              <a:rPr sz="1800" spc="-10" dirty="0">
                <a:latin typeface="Arial"/>
                <a:cs typeface="Arial"/>
              </a:rPr>
              <a:t>chiffrements </a:t>
            </a:r>
            <a:r>
              <a:rPr sz="1800" spc="-235" dirty="0">
                <a:latin typeface="Arial"/>
                <a:cs typeface="Arial"/>
              </a:rPr>
              <a:t>DES </a:t>
            </a:r>
            <a:r>
              <a:rPr sz="1800" spc="-85" dirty="0">
                <a:latin typeface="Arial"/>
                <a:cs typeface="Arial"/>
              </a:rPr>
              <a:t>avec </a:t>
            </a:r>
            <a:r>
              <a:rPr sz="1800" spc="-130" dirty="0">
                <a:latin typeface="Arial"/>
                <a:cs typeface="Arial"/>
              </a:rPr>
              <a:t>3 </a:t>
            </a:r>
            <a:r>
              <a:rPr sz="1800" spc="-80" dirty="0">
                <a:latin typeface="Arial"/>
                <a:cs typeface="Arial"/>
              </a:rPr>
              <a:t>clés </a:t>
            </a:r>
            <a:r>
              <a:rPr sz="1800" spc="-5" dirty="0">
                <a:latin typeface="Arial"/>
                <a:cs typeface="Arial"/>
              </a:rPr>
              <a:t>différentes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916305" marR="32384" lvl="1" indent="-343535">
              <a:lnSpc>
                <a:spcPct val="100000"/>
              </a:lnSpc>
              <a:spcBef>
                <a:spcPts val="395"/>
              </a:spcBef>
              <a:buChar char="–"/>
              <a:tabLst>
                <a:tab pos="916305" algn="l"/>
                <a:tab pos="916940" algn="l"/>
              </a:tabLst>
            </a:pPr>
            <a:r>
              <a:rPr sz="1800" spc="-210" dirty="0">
                <a:latin typeface="Arial"/>
                <a:cs typeface="Arial"/>
              </a:rPr>
              <a:t>DES-EDE3 </a:t>
            </a:r>
            <a:r>
              <a:rPr sz="1800" spc="-50" dirty="0">
                <a:latin typeface="Arial"/>
                <a:cs typeface="Arial"/>
              </a:rPr>
              <a:t>: </a:t>
            </a:r>
            <a:r>
              <a:rPr sz="1800" spc="-55" dirty="0">
                <a:latin typeface="Arial"/>
                <a:cs typeface="Arial"/>
              </a:rPr>
              <a:t>une clé </a:t>
            </a:r>
            <a:r>
              <a:rPr sz="1800" spc="5" dirty="0">
                <a:latin typeface="Arial"/>
                <a:cs typeface="Arial"/>
              </a:rPr>
              <a:t>différente </a:t>
            </a:r>
            <a:r>
              <a:rPr sz="1800" spc="-5" dirty="0">
                <a:latin typeface="Arial"/>
                <a:cs typeface="Arial"/>
              </a:rPr>
              <a:t>pour </a:t>
            </a:r>
            <a:r>
              <a:rPr sz="1800" spc="-70" dirty="0">
                <a:latin typeface="Arial"/>
                <a:cs typeface="Arial"/>
              </a:rPr>
              <a:t>chacune </a:t>
            </a:r>
            <a:r>
              <a:rPr sz="1800" spc="-80" dirty="0">
                <a:latin typeface="Arial"/>
                <a:cs typeface="Arial"/>
              </a:rPr>
              <a:t>des </a:t>
            </a:r>
            <a:r>
              <a:rPr sz="1800" spc="-130" dirty="0">
                <a:latin typeface="Arial"/>
                <a:cs typeface="Arial"/>
              </a:rPr>
              <a:t>3 </a:t>
            </a:r>
            <a:r>
              <a:rPr sz="1800" spc="-25" dirty="0">
                <a:latin typeface="Arial"/>
                <a:cs typeface="Arial"/>
              </a:rPr>
              <a:t>opérations </a:t>
            </a:r>
            <a:r>
              <a:rPr sz="1800" spc="-235" dirty="0">
                <a:latin typeface="Arial"/>
                <a:cs typeface="Arial"/>
              </a:rPr>
              <a:t>DES </a:t>
            </a:r>
            <a:r>
              <a:rPr sz="1800" dirty="0">
                <a:latin typeface="Arial"/>
                <a:cs typeface="Arial"/>
              </a:rPr>
              <a:t>(chiffrement,  </a:t>
            </a:r>
            <a:r>
              <a:rPr sz="1800" spc="-10" dirty="0">
                <a:latin typeface="Arial"/>
                <a:cs typeface="Arial"/>
              </a:rPr>
              <a:t>déchiffrement, </a:t>
            </a:r>
            <a:r>
              <a:rPr sz="1800" spc="5" dirty="0">
                <a:latin typeface="Arial"/>
                <a:cs typeface="Arial"/>
              </a:rPr>
              <a:t>chiffrement)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915669" marR="5080" lvl="1" indent="-342900">
              <a:lnSpc>
                <a:spcPct val="100000"/>
              </a:lnSpc>
              <a:spcBef>
                <a:spcPts val="395"/>
              </a:spcBef>
              <a:buChar char="–"/>
              <a:tabLst>
                <a:tab pos="916305" algn="l"/>
                <a:tab pos="916940" algn="l"/>
                <a:tab pos="1982470" algn="l"/>
                <a:tab pos="2343785" algn="l"/>
                <a:tab pos="3437890" algn="l"/>
                <a:tab pos="3658870" algn="l"/>
                <a:tab pos="4184650" algn="l"/>
                <a:tab pos="4618990" algn="l"/>
                <a:tab pos="5749925" algn="l"/>
                <a:tab pos="6369050" algn="l"/>
                <a:tab pos="6694805" algn="l"/>
                <a:tab pos="7665720" algn="l"/>
              </a:tabLst>
            </a:pPr>
            <a:r>
              <a:rPr sz="1800" spc="-150" dirty="0">
                <a:latin typeface="Arial"/>
                <a:cs typeface="Arial"/>
              </a:rPr>
              <a:t>D</a:t>
            </a:r>
            <a:r>
              <a:rPr sz="1800" spc="-280" dirty="0">
                <a:latin typeface="Arial"/>
                <a:cs typeface="Arial"/>
              </a:rPr>
              <a:t>E</a:t>
            </a:r>
            <a:r>
              <a:rPr sz="1800" spc="-285" dirty="0">
                <a:latin typeface="Arial"/>
                <a:cs typeface="Arial"/>
              </a:rPr>
              <a:t>S</a:t>
            </a:r>
            <a:r>
              <a:rPr sz="1800" spc="-150" dirty="0">
                <a:latin typeface="Arial"/>
                <a:cs typeface="Arial"/>
              </a:rPr>
              <a:t>-</a:t>
            </a:r>
            <a:r>
              <a:rPr sz="1800" spc="-270" dirty="0">
                <a:latin typeface="Arial"/>
                <a:cs typeface="Arial"/>
              </a:rPr>
              <a:t>EE</a:t>
            </a:r>
            <a:r>
              <a:rPr sz="1800" spc="-254" dirty="0">
                <a:latin typeface="Arial"/>
                <a:cs typeface="Arial"/>
              </a:rPr>
              <a:t>E</a:t>
            </a:r>
            <a:r>
              <a:rPr sz="1800" spc="-17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40" dirty="0">
                <a:latin typeface="Arial"/>
                <a:cs typeface="Arial"/>
              </a:rPr>
              <a:t>e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50" dirty="0">
                <a:latin typeface="Arial"/>
                <a:cs typeface="Arial"/>
              </a:rPr>
              <a:t>D</a:t>
            </a:r>
            <a:r>
              <a:rPr sz="1800" spc="-280" dirty="0">
                <a:latin typeface="Arial"/>
                <a:cs typeface="Arial"/>
              </a:rPr>
              <a:t>E</a:t>
            </a:r>
            <a:r>
              <a:rPr sz="1800" spc="-285" dirty="0">
                <a:latin typeface="Arial"/>
                <a:cs typeface="Arial"/>
              </a:rPr>
              <a:t>S</a:t>
            </a:r>
            <a:r>
              <a:rPr sz="1800" spc="-150" dirty="0">
                <a:latin typeface="Arial"/>
                <a:cs typeface="Arial"/>
              </a:rPr>
              <a:t>-</a:t>
            </a:r>
            <a:r>
              <a:rPr sz="1800" spc="-270" dirty="0">
                <a:latin typeface="Arial"/>
                <a:cs typeface="Arial"/>
              </a:rPr>
              <a:t>E</a:t>
            </a:r>
            <a:r>
              <a:rPr sz="1800" spc="-150" dirty="0">
                <a:latin typeface="Arial"/>
                <a:cs typeface="Arial"/>
              </a:rPr>
              <a:t>D</a:t>
            </a:r>
            <a:r>
              <a:rPr sz="1800" spc="-280" dirty="0">
                <a:latin typeface="Arial"/>
                <a:cs typeface="Arial"/>
              </a:rPr>
              <a:t>E</a:t>
            </a:r>
            <a:r>
              <a:rPr sz="1800" spc="-17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: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70" dirty="0">
                <a:latin typeface="Arial"/>
                <a:cs typeface="Arial"/>
              </a:rPr>
              <a:t>u</a:t>
            </a:r>
            <a:r>
              <a:rPr sz="1800" spc="-35" dirty="0">
                <a:latin typeface="Arial"/>
                <a:cs typeface="Arial"/>
              </a:rPr>
              <a:t>n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90" dirty="0">
                <a:latin typeface="Arial"/>
                <a:cs typeface="Arial"/>
              </a:rPr>
              <a:t>c</a:t>
            </a:r>
            <a:r>
              <a:rPr sz="1800" spc="-25" dirty="0">
                <a:latin typeface="Arial"/>
                <a:cs typeface="Arial"/>
              </a:rPr>
              <a:t>l</a:t>
            </a:r>
            <a:r>
              <a:rPr sz="1800" spc="-50" dirty="0">
                <a:latin typeface="Arial"/>
                <a:cs typeface="Arial"/>
              </a:rPr>
              <a:t>é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45" dirty="0">
                <a:latin typeface="Arial"/>
                <a:cs typeface="Arial"/>
              </a:rPr>
              <a:t>ffé</a:t>
            </a:r>
            <a:r>
              <a:rPr sz="1800" spc="30" dirty="0">
                <a:latin typeface="Arial"/>
                <a:cs typeface="Arial"/>
              </a:rPr>
              <a:t>r</a:t>
            </a:r>
            <a:r>
              <a:rPr sz="1800" spc="-95" dirty="0">
                <a:latin typeface="Arial"/>
                <a:cs typeface="Arial"/>
              </a:rPr>
              <a:t>e</a:t>
            </a:r>
            <a:r>
              <a:rPr sz="1800" spc="-35" dirty="0">
                <a:latin typeface="Arial"/>
                <a:cs typeface="Arial"/>
              </a:rPr>
              <a:t>n</a:t>
            </a:r>
            <a:r>
              <a:rPr sz="1800" spc="145" dirty="0">
                <a:latin typeface="Arial"/>
                <a:cs typeface="Arial"/>
              </a:rPr>
              <a:t>t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60" dirty="0">
                <a:latin typeface="Arial"/>
                <a:cs typeface="Arial"/>
              </a:rPr>
              <a:t>u</a:t>
            </a:r>
            <a:r>
              <a:rPr sz="1800" spc="35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165" dirty="0">
                <a:latin typeface="Arial"/>
                <a:cs typeface="Arial"/>
              </a:rPr>
              <a:t>s</a:t>
            </a:r>
            <a:r>
              <a:rPr sz="1800" spc="-95" dirty="0">
                <a:latin typeface="Arial"/>
                <a:cs typeface="Arial"/>
              </a:rPr>
              <a:t>e</a:t>
            </a:r>
            <a:r>
              <a:rPr sz="1800" spc="-80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3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	o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spc="-80" dirty="0">
                <a:latin typeface="Arial"/>
                <a:cs typeface="Arial"/>
              </a:rPr>
              <a:t>é</a:t>
            </a:r>
            <a:r>
              <a:rPr sz="1800" spc="30" dirty="0">
                <a:latin typeface="Arial"/>
                <a:cs typeface="Arial"/>
              </a:rPr>
              <a:t>r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65" dirty="0">
                <a:latin typeface="Arial"/>
                <a:cs typeface="Arial"/>
              </a:rPr>
              <a:t>ti</a:t>
            </a:r>
            <a:r>
              <a:rPr sz="1800" spc="-10" dirty="0">
                <a:latin typeface="Arial"/>
                <a:cs typeface="Arial"/>
              </a:rPr>
              <a:t>on  </a:t>
            </a:r>
            <a:r>
              <a:rPr sz="1800" spc="-5" dirty="0">
                <a:latin typeface="Arial"/>
                <a:cs typeface="Arial"/>
              </a:rPr>
              <a:t>(déchiffrement).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752" y="4525341"/>
            <a:ext cx="8503285" cy="150558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0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800" spc="-55" dirty="0">
                <a:latin typeface="Arial"/>
                <a:cs typeface="Arial"/>
              </a:rPr>
              <a:t>Problèmes </a:t>
            </a:r>
            <a:r>
              <a:rPr sz="1800" spc="-25" dirty="0">
                <a:latin typeface="Arial"/>
                <a:cs typeface="Arial"/>
              </a:rPr>
              <a:t>du </a:t>
            </a:r>
            <a:r>
              <a:rPr sz="1800" spc="-225" dirty="0">
                <a:latin typeface="Arial"/>
                <a:cs typeface="Arial"/>
              </a:rPr>
              <a:t>TDES</a:t>
            </a:r>
            <a:r>
              <a:rPr sz="1800" spc="-3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999490" marR="5080" lvl="1" indent="-457200">
              <a:lnSpc>
                <a:spcPct val="100000"/>
              </a:lnSpc>
              <a:spcBef>
                <a:spcPts val="1010"/>
              </a:spcBef>
              <a:buFont typeface="Wingdings"/>
              <a:buChar char=""/>
              <a:tabLst>
                <a:tab pos="1000125" algn="l"/>
                <a:tab pos="1000760" algn="l"/>
              </a:tabLst>
            </a:pPr>
            <a:r>
              <a:rPr sz="1800" spc="-105" dirty="0">
                <a:latin typeface="Arial"/>
                <a:cs typeface="Arial"/>
              </a:rPr>
              <a:t>Le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25" dirty="0">
                <a:latin typeface="Arial"/>
                <a:cs typeface="Arial"/>
              </a:rPr>
              <a:t>TDES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permet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d’éviter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les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problèmes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liés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à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taille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clé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trop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courte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du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90" dirty="0">
                <a:latin typeface="Arial"/>
                <a:cs typeface="Arial"/>
              </a:rPr>
              <a:t>DES,  </a:t>
            </a:r>
            <a:r>
              <a:rPr sz="1800" spc="-75" dirty="0">
                <a:latin typeface="Arial"/>
                <a:cs typeface="Arial"/>
              </a:rPr>
              <a:t>mais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problème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taille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du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bloc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subsiste.</a:t>
            </a:r>
            <a:endParaRPr sz="1800">
              <a:latin typeface="Arial"/>
              <a:cs typeface="Arial"/>
            </a:endParaRPr>
          </a:p>
          <a:p>
            <a:pPr marL="1000125" lvl="1" indent="-457834">
              <a:lnSpc>
                <a:spcPct val="100000"/>
              </a:lnSpc>
              <a:spcBef>
                <a:spcPts val="994"/>
              </a:spcBef>
              <a:buFont typeface="Wingdings"/>
              <a:buChar char=""/>
              <a:tabLst>
                <a:tab pos="1000125" algn="l"/>
                <a:tab pos="1000760" algn="l"/>
              </a:tabLst>
            </a:pPr>
            <a:r>
              <a:rPr sz="1800" spc="-105" dirty="0">
                <a:latin typeface="Arial"/>
                <a:cs typeface="Arial"/>
              </a:rPr>
              <a:t>Le </a:t>
            </a:r>
            <a:r>
              <a:rPr sz="1800" spc="-225" dirty="0">
                <a:latin typeface="Arial"/>
                <a:cs typeface="Arial"/>
              </a:rPr>
              <a:t>TDES </a:t>
            </a:r>
            <a:r>
              <a:rPr sz="1800" spc="-15" dirty="0">
                <a:latin typeface="Arial"/>
                <a:cs typeface="Arial"/>
              </a:rPr>
              <a:t>n’est </a:t>
            </a:r>
            <a:r>
              <a:rPr sz="1800" spc="-90" dirty="0">
                <a:latin typeface="Arial"/>
                <a:cs typeface="Arial"/>
              </a:rPr>
              <a:t>pas </a:t>
            </a:r>
            <a:r>
              <a:rPr sz="1800" spc="-15" dirty="0">
                <a:latin typeface="Arial"/>
                <a:cs typeface="Arial"/>
              </a:rPr>
              <a:t>très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rapide.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04800" y="685800"/>
            <a:ext cx="4994275" cy="8445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1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symétrique</a:t>
            </a:r>
            <a:endParaRPr sz="240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AES</a:t>
            </a:r>
            <a:r>
              <a:rPr sz="2000" b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(Advanced</a:t>
            </a:r>
            <a:r>
              <a:rPr sz="2000" b="1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Encryption</a:t>
            </a:r>
            <a:r>
              <a:rPr sz="2000" b="1" spc="-8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Standard)</a:t>
            </a:r>
            <a:endParaRPr sz="2000" dirty="0">
              <a:latin typeface="Candara"/>
              <a:cs typeface="Candar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7" y="2060448"/>
            <a:ext cx="8065007" cy="4465319"/>
          </a:xfrm>
          <a:prstGeom prst="rect">
            <a:avLst/>
          </a:prstGeom>
        </p:spPr>
      </p:pic>
      <p:sp>
        <p:nvSpPr>
          <p:cNvPr id="28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80531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0948" y="1066800"/>
            <a:ext cx="8379459" cy="33750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3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symétrique</a:t>
            </a:r>
            <a:endParaRPr sz="2400" dirty="0">
              <a:latin typeface="Candara"/>
              <a:cs typeface="Candara"/>
            </a:endParaRPr>
          </a:p>
          <a:p>
            <a:pPr marL="25400">
              <a:lnSpc>
                <a:spcPct val="100000"/>
              </a:lnSpc>
              <a:spcBef>
                <a:spcPts val="535"/>
              </a:spcBef>
            </a:pP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AES</a:t>
            </a:r>
            <a:r>
              <a:rPr sz="2000" b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(Advanced</a:t>
            </a:r>
            <a:r>
              <a:rPr sz="2000" b="1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Encryption</a:t>
            </a:r>
            <a:r>
              <a:rPr sz="2000" b="1" spc="-8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Standard)</a:t>
            </a:r>
            <a:endParaRPr sz="2000" dirty="0">
              <a:latin typeface="Candara"/>
              <a:cs typeface="Candara"/>
            </a:endParaRPr>
          </a:p>
          <a:p>
            <a:pPr marL="368300" indent="-342900">
              <a:lnSpc>
                <a:spcPct val="100000"/>
              </a:lnSpc>
              <a:spcBef>
                <a:spcPts val="1000"/>
              </a:spcBef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texte</a:t>
            </a:r>
            <a:r>
              <a:rPr sz="18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chiffrer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subdivisé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blocs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128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bits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(16</a:t>
            </a:r>
            <a:r>
              <a:rPr sz="1800" spc="-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octets).</a:t>
            </a:r>
            <a:endParaRPr sz="1800" dirty="0">
              <a:latin typeface="Candara"/>
              <a:cs typeface="Candara"/>
            </a:endParaRPr>
          </a:p>
          <a:p>
            <a:pPr marL="368300" marR="419100" indent="-342900">
              <a:lnSpc>
                <a:spcPct val="100000"/>
              </a:lnSpc>
              <a:spcBef>
                <a:spcPts val="409"/>
              </a:spcBef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Les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clés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secrètes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ont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au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choix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suivant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version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du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crypto-système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128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bits</a:t>
            </a:r>
            <a:r>
              <a:rPr sz="1800" spc="2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(16 </a:t>
            </a:r>
            <a:r>
              <a:rPr sz="1800" spc="-3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octets),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192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bits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(24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octets),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ou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256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bits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(32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octets).</a:t>
            </a:r>
            <a:endParaRPr sz="1800" dirty="0">
              <a:latin typeface="Candara"/>
              <a:cs typeface="Candara"/>
            </a:endParaRPr>
          </a:p>
          <a:p>
            <a:pPr marL="367665" marR="148590" indent="-342900">
              <a:lnSpc>
                <a:spcPct val="101099"/>
              </a:lnSpc>
              <a:spcBef>
                <a:spcPts val="325"/>
              </a:spcBef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Les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données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les</a:t>
            </a:r>
            <a:r>
              <a:rPr sz="18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clés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sont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découpées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octets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sont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placées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dans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deux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tables </a:t>
            </a:r>
            <a:r>
              <a:rPr sz="1800" spc="-3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d’état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endParaRPr sz="1800" dirty="0">
              <a:latin typeface="Candara"/>
              <a:cs typeface="Candara"/>
            </a:endParaRPr>
          </a:p>
          <a:p>
            <a:pPr marL="1193800" lvl="1" indent="-344805">
              <a:lnSpc>
                <a:spcPct val="100000"/>
              </a:lnSpc>
              <a:spcBef>
                <a:spcPts val="470"/>
              </a:spcBef>
              <a:buFont typeface="Wingdings"/>
              <a:buChar char=""/>
              <a:tabLst>
                <a:tab pos="1193800" algn="l"/>
                <a:tab pos="1194435" algn="l"/>
              </a:tabLst>
            </a:pP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Table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d’état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du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texte :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ayant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4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lignes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4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colonnes.</a:t>
            </a:r>
            <a:endParaRPr sz="1800" dirty="0">
              <a:latin typeface="Candara"/>
              <a:cs typeface="Candara"/>
            </a:endParaRPr>
          </a:p>
          <a:p>
            <a:pPr marL="1193800" marR="55880" lvl="1" indent="-343535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1193800" algn="l"/>
                <a:tab pos="1194435" algn="l"/>
              </a:tabLst>
            </a:pP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Table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d’état de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 clé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ayant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4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lignes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et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spc="-7" baseline="-16203" dirty="0">
                <a:solidFill>
                  <a:srgbClr val="5F497A"/>
                </a:solidFill>
                <a:latin typeface="Candara"/>
                <a:cs typeface="Candara"/>
              </a:rPr>
              <a:t>k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colonnes (N</a:t>
            </a:r>
            <a:r>
              <a:rPr sz="1800" spc="-7" baseline="-16203" dirty="0">
                <a:solidFill>
                  <a:srgbClr val="5F497A"/>
                </a:solidFill>
                <a:latin typeface="Candara"/>
                <a:cs typeface="Candara"/>
              </a:rPr>
              <a:t>k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= 4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(clé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128 bits), </a:t>
            </a:r>
            <a:r>
              <a:rPr sz="1800" spc="-38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spc="-7" baseline="-16203" dirty="0">
                <a:solidFill>
                  <a:srgbClr val="5F497A"/>
                </a:solidFill>
                <a:latin typeface="Candara"/>
                <a:cs typeface="Candara"/>
              </a:rPr>
              <a:t>k</a:t>
            </a:r>
            <a:r>
              <a:rPr sz="1800" spc="-15" baseline="-16203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6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(clé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192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bits),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ou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spc="-7" baseline="-16203" dirty="0">
                <a:solidFill>
                  <a:srgbClr val="5F497A"/>
                </a:solidFill>
                <a:latin typeface="Candara"/>
                <a:cs typeface="Candara"/>
              </a:rPr>
              <a:t>k</a:t>
            </a:r>
            <a:r>
              <a:rPr sz="1800" spc="-30" baseline="-16203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8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(clé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256</a:t>
            </a:r>
            <a:r>
              <a:rPr sz="1800" spc="17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bits)).</a:t>
            </a:r>
            <a:endParaRPr sz="1800" dirty="0">
              <a:latin typeface="Candara"/>
              <a:cs typeface="Candar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063" y="4724400"/>
            <a:ext cx="5797283" cy="1801367"/>
          </a:xfrm>
          <a:prstGeom prst="rect">
            <a:avLst/>
          </a:prstGeom>
        </p:spPr>
      </p:pic>
      <p:sp>
        <p:nvSpPr>
          <p:cNvPr id="29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1094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3328" y="1066800"/>
            <a:ext cx="8997315" cy="187071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symétrique</a:t>
            </a:r>
            <a:endParaRPr sz="240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AES</a:t>
            </a:r>
            <a:r>
              <a:rPr sz="2000" b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(Advanced</a:t>
            </a:r>
            <a:r>
              <a:rPr sz="2000" b="1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Encryption</a:t>
            </a:r>
            <a:r>
              <a:rPr sz="2000" b="1" spc="-8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Standard)</a:t>
            </a:r>
            <a:endParaRPr sz="2000" dirty="0">
              <a:latin typeface="Candara"/>
              <a:cs typeface="Candara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1600"/>
              </a:spcBef>
              <a:buFont typeface="Wingdings"/>
              <a:buChar char=""/>
              <a:tabLst>
                <a:tab pos="4699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Une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colonne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table d’état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du texte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ou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correspond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un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mot</a:t>
            </a:r>
            <a:r>
              <a:rPr sz="1800" spc="37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39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32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bits.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Ainsi,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chaque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petit bloc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représente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1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octet.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L’input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et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l’output</a:t>
            </a:r>
            <a:r>
              <a:rPr sz="1800" spc="37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sont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donc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gérés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comme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des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séquences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linéaires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d’octets.</a:t>
            </a:r>
            <a:endParaRPr sz="1800" dirty="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230" y="4180076"/>
            <a:ext cx="8986520" cy="227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69265" algn="l"/>
                <a:tab pos="469900" algn="l"/>
                <a:tab pos="1839595" algn="l"/>
                <a:tab pos="2359660" algn="l"/>
                <a:tab pos="3319779" algn="l"/>
                <a:tab pos="4323715" algn="l"/>
                <a:tab pos="4974590" algn="l"/>
                <a:tab pos="5946775" algn="l"/>
                <a:tab pos="6637655" algn="l"/>
                <a:tab pos="7390130" algn="l"/>
                <a:tab pos="8729345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’a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go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it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h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me	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A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	effect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	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sie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	to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	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(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es)	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’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	même	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c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om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s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iti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o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n	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 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transformations.</a:t>
            </a:r>
            <a:endParaRPr sz="1800">
              <a:latin typeface="Candara"/>
              <a:cs typeface="Candara"/>
            </a:endParaRPr>
          </a:p>
          <a:p>
            <a:pPr marL="469900" indent="-457200">
              <a:lnSpc>
                <a:spcPct val="100000"/>
              </a:lnSpc>
              <a:spcBef>
                <a:spcPts val="100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chaque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ronde,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quatre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transformations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sont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appliquées</a:t>
            </a:r>
            <a:r>
              <a:rPr sz="1800" spc="-1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endParaRPr sz="1800">
              <a:latin typeface="Candara"/>
              <a:cs typeface="Candara"/>
            </a:endParaRPr>
          </a:p>
          <a:p>
            <a:pPr marL="824865" lvl="1" indent="-267335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824865" algn="l"/>
                <a:tab pos="8255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Substitution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d’octets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dans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table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d’état</a:t>
            </a:r>
            <a:r>
              <a:rPr sz="1800" spc="-9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(SubBytes)</a:t>
            </a:r>
            <a:endParaRPr sz="1800">
              <a:latin typeface="Candara"/>
              <a:cs typeface="Candara"/>
            </a:endParaRPr>
          </a:p>
          <a:p>
            <a:pPr marL="824865" lvl="1" indent="-267335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8255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Décalage</a:t>
            </a:r>
            <a:r>
              <a:rPr sz="1800" spc="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rangées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dans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table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d’état</a:t>
            </a:r>
            <a:r>
              <a:rPr sz="1800" spc="3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(ShiftRows)</a:t>
            </a:r>
            <a:endParaRPr sz="1800">
              <a:latin typeface="Candara"/>
              <a:cs typeface="Candara"/>
            </a:endParaRPr>
          </a:p>
          <a:p>
            <a:pPr marL="824865" lvl="1" indent="-267335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8255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Déplacement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colonnes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dans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 table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d’état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sauf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 dernière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ronde</a:t>
            </a:r>
            <a:r>
              <a:rPr sz="1800" spc="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(MixColumns)</a:t>
            </a:r>
            <a:endParaRPr sz="1800">
              <a:latin typeface="Candara"/>
              <a:cs typeface="Candara"/>
            </a:endParaRPr>
          </a:p>
          <a:p>
            <a:pPr marL="824865" lvl="1" indent="-267335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825500" algn="l"/>
              </a:tabLst>
            </a:pP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Addition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d’une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</a:t>
            </a:r>
            <a:r>
              <a:rPr sz="18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ronde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qui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varie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</a:t>
            </a:r>
            <a:r>
              <a:rPr sz="18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chaque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ronde</a:t>
            </a:r>
            <a:r>
              <a:rPr sz="1800" spc="-9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(AddRoundKey)</a:t>
            </a:r>
            <a:endParaRPr sz="1800">
              <a:latin typeface="Candara"/>
              <a:cs typeface="Candar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724" y="3105911"/>
            <a:ext cx="7331963" cy="1042415"/>
          </a:xfrm>
          <a:prstGeom prst="rect">
            <a:avLst/>
          </a:prstGeom>
        </p:spPr>
      </p:pic>
      <p:sp>
        <p:nvSpPr>
          <p:cNvPr id="29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96814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20835" y="1298239"/>
            <a:ext cx="847788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symétrique</a:t>
            </a:r>
            <a:endParaRPr sz="2400" dirty="0">
              <a:latin typeface="Candara"/>
              <a:cs typeface="Candara"/>
            </a:endParaRPr>
          </a:p>
          <a:p>
            <a:pPr marL="50800">
              <a:lnSpc>
                <a:spcPct val="100000"/>
              </a:lnSpc>
              <a:spcBef>
                <a:spcPts val="1730"/>
              </a:spcBef>
            </a:pP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AES</a:t>
            </a:r>
            <a:r>
              <a:rPr sz="2000" b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(Advanced</a:t>
            </a:r>
            <a:r>
              <a:rPr sz="2000" b="1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Encryption</a:t>
            </a:r>
            <a:r>
              <a:rPr sz="2000" b="1" spc="-8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Standard)</a:t>
            </a:r>
            <a:endParaRPr sz="20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Candara"/>
              <a:cs typeface="Candara"/>
            </a:endParaRPr>
          </a:p>
          <a:p>
            <a:pPr marL="508000" indent="-457200">
              <a:lnSpc>
                <a:spcPct val="100000"/>
              </a:lnSpc>
              <a:buFont typeface="Wingdings"/>
              <a:buChar char=""/>
              <a:tabLst>
                <a:tab pos="507365" algn="l"/>
                <a:tab pos="5080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Suivant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version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(la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taille</a:t>
            </a:r>
            <a:r>
              <a:rPr sz="18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clé),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 nombre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tours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spc="-7" baseline="-16203" dirty="0">
                <a:solidFill>
                  <a:srgbClr val="5F497A"/>
                </a:solidFill>
                <a:latin typeface="Candara"/>
                <a:cs typeface="Candara"/>
              </a:rPr>
              <a:t>r</a:t>
            </a:r>
            <a:r>
              <a:rPr sz="1800" baseline="-16203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effectuer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800" spc="-17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différent.</a:t>
            </a:r>
            <a:endParaRPr sz="1800" dirty="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867" y="4433773"/>
            <a:ext cx="7776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80365" algn="l"/>
                <a:tab pos="381000" algn="l"/>
              </a:tabLst>
            </a:pP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partir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 clé initiale K, le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système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crée (n</a:t>
            </a:r>
            <a:r>
              <a:rPr sz="1800" spc="-7" baseline="-16203" dirty="0">
                <a:solidFill>
                  <a:srgbClr val="5F497A"/>
                </a:solidFill>
                <a:latin typeface="Candara"/>
                <a:cs typeface="Candara"/>
              </a:rPr>
              <a:t>r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+1) clés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tours (rondes) ayant </a:t>
            </a:r>
            <a:r>
              <a:rPr sz="1800" spc="-38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chacune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16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octets.</a:t>
            </a:r>
            <a:endParaRPr sz="1800">
              <a:latin typeface="Candara"/>
              <a:cs typeface="Candar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5284" y="3230880"/>
            <a:ext cx="1894319" cy="858011"/>
          </a:xfrm>
          <a:prstGeom prst="rect">
            <a:avLst/>
          </a:prstGeom>
        </p:spPr>
      </p:pic>
      <p:sp>
        <p:nvSpPr>
          <p:cNvPr id="30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6339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04800" y="990600"/>
            <a:ext cx="4994275" cy="101155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1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symétrique</a:t>
            </a:r>
            <a:endParaRPr sz="2400" dirty="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AES</a:t>
            </a:r>
            <a:r>
              <a:rPr sz="2000" b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(Advanced</a:t>
            </a:r>
            <a:r>
              <a:rPr sz="2000" b="1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Encryption</a:t>
            </a:r>
            <a:r>
              <a:rPr sz="2000" b="1" spc="-8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Standard)</a:t>
            </a:r>
            <a:endParaRPr sz="2000" dirty="0">
              <a:latin typeface="Candara"/>
              <a:cs typeface="Candar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164" y="2263140"/>
            <a:ext cx="7345679" cy="4136135"/>
          </a:xfrm>
          <a:prstGeom prst="rect">
            <a:avLst/>
          </a:prstGeom>
        </p:spPr>
      </p:pic>
      <p:sp>
        <p:nvSpPr>
          <p:cNvPr id="28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12648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04800" y="990600"/>
            <a:ext cx="4994275" cy="13779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28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114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symétrique </a:t>
            </a:r>
            <a:r>
              <a:rPr sz="2400" b="1" i="1" spc="-49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AES (Advanced Encryption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Standard) </a:t>
            </a:r>
            <a:r>
              <a:rPr sz="2000" b="1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i="1" u="sng" spc="-1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AddRoundKey</a:t>
            </a:r>
            <a:endParaRPr sz="1800" dirty="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359" y="2602938"/>
            <a:ext cx="827976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0640" marR="30480" indent="-3175">
              <a:lnSpc>
                <a:spcPct val="101099"/>
              </a:lnSpc>
              <a:spcBef>
                <a:spcPts val="75"/>
              </a:spcBef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 procédure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AddRoundKey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consiste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</a:t>
            </a:r>
            <a:r>
              <a:rPr sz="1800" spc="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faire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un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ou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exclusif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(XOR)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entre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les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128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bits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des </a:t>
            </a:r>
            <a:r>
              <a:rPr sz="1800" spc="-3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données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chiffrer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les 128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bits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tour </a:t>
            </a:r>
            <a:r>
              <a:rPr sz="1800" spc="-60" dirty="0">
                <a:solidFill>
                  <a:srgbClr val="5F497A"/>
                </a:solidFill>
                <a:latin typeface="Candara"/>
                <a:cs typeface="Candara"/>
              </a:rPr>
              <a:t>T</a:t>
            </a:r>
            <a:r>
              <a:rPr sz="1800" spc="-89" baseline="-16203" dirty="0">
                <a:solidFill>
                  <a:srgbClr val="5F497A"/>
                </a:solidFill>
                <a:latin typeface="Candara"/>
                <a:cs typeface="Candara"/>
              </a:rPr>
              <a:t>r</a:t>
            </a:r>
            <a:r>
              <a:rPr sz="1800" spc="15" baseline="-16203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.</a:t>
            </a:r>
            <a:endParaRPr sz="1800">
              <a:latin typeface="Candara"/>
              <a:cs typeface="Candar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9" y="3284220"/>
            <a:ext cx="5544312" cy="316839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8230" y="6607480"/>
            <a:ext cx="182943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300" spc="-15" dirty="0">
                <a:solidFill>
                  <a:srgbClr val="FFFFFF"/>
                </a:solidFill>
                <a:latin typeface="Candara"/>
                <a:cs typeface="Candara"/>
              </a:rPr>
              <a:t>S</a:t>
            </a:r>
            <a:r>
              <a:rPr sz="1050" spc="-15" dirty="0">
                <a:solidFill>
                  <a:srgbClr val="FFFFFF"/>
                </a:solidFill>
                <a:latin typeface="Candara"/>
                <a:cs typeface="Candara"/>
              </a:rPr>
              <a:t>ÉCURITÉ</a:t>
            </a:r>
            <a:r>
              <a:rPr sz="1050" spc="-3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Candara"/>
                <a:cs typeface="Candara"/>
              </a:rPr>
              <a:t>I</a:t>
            </a:r>
            <a:r>
              <a:rPr sz="1050" spc="-15" dirty="0">
                <a:solidFill>
                  <a:srgbClr val="FFFFFF"/>
                </a:solidFill>
                <a:latin typeface="Candara"/>
                <a:cs typeface="Candara"/>
              </a:rPr>
              <a:t>NFORMATIQUE</a:t>
            </a:r>
            <a:r>
              <a:rPr sz="1050" spc="-1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ndara"/>
                <a:cs typeface="Candara"/>
              </a:rPr>
              <a:t>-</a:t>
            </a:r>
            <a:r>
              <a:rPr sz="1300" spc="175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ndara"/>
                <a:cs typeface="Candara"/>
              </a:rPr>
              <a:t>II3</a:t>
            </a:r>
            <a:endParaRPr sz="1300">
              <a:latin typeface="Candara"/>
              <a:cs typeface="Candara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59435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8230" y="752582"/>
            <a:ext cx="8876030" cy="259651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5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symétrique</a:t>
            </a:r>
            <a:endParaRPr sz="2400" dirty="0">
              <a:latin typeface="Candara"/>
              <a:cs typeface="Candara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</a:pP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AES</a:t>
            </a:r>
            <a:r>
              <a:rPr sz="2000" b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(Advanced</a:t>
            </a:r>
            <a:r>
              <a:rPr sz="2000" b="1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Encryption</a:t>
            </a:r>
            <a:r>
              <a:rPr sz="2000" b="1" spc="-8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Standard)</a:t>
            </a:r>
            <a:endParaRPr sz="2000" dirty="0">
              <a:latin typeface="Candara"/>
              <a:cs typeface="Candara"/>
            </a:endParaRPr>
          </a:p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800" i="1" u="sng" spc="-1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SubBytes</a:t>
            </a:r>
            <a:endParaRPr sz="1800" dirty="0">
              <a:latin typeface="Candara"/>
              <a:cs typeface="Candara"/>
            </a:endParaRPr>
          </a:p>
          <a:p>
            <a:pPr marL="381000" marR="400050" indent="-343535">
              <a:lnSpc>
                <a:spcPct val="101200"/>
              </a:lnSpc>
              <a:spcBef>
                <a:spcPts val="1240"/>
              </a:spcBef>
              <a:buFont typeface="Wingdings"/>
              <a:buChar char=""/>
              <a:tabLst>
                <a:tab pos="380365" algn="l"/>
                <a:tab pos="381000" algn="l"/>
              </a:tabLst>
            </a:pP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Il s’agit</a:t>
            </a:r>
            <a:r>
              <a:rPr sz="17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d’une</a:t>
            </a:r>
            <a:r>
              <a:rPr sz="17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étape</a:t>
            </a:r>
            <a:r>
              <a:rPr sz="17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 substitution</a:t>
            </a:r>
            <a:r>
              <a:rPr sz="1700" spc="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d’octets</a:t>
            </a:r>
            <a:r>
              <a:rPr sz="17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(bytes)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données</a:t>
            </a:r>
            <a:r>
              <a:rPr sz="17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selon</a:t>
            </a:r>
            <a:r>
              <a:rPr sz="17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une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matrice</a:t>
            </a:r>
            <a:r>
              <a:rPr sz="17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S-Box </a:t>
            </a:r>
            <a:r>
              <a:rPr sz="1700" spc="-3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prédéfinie.</a:t>
            </a:r>
            <a:endParaRPr sz="1700" dirty="0">
              <a:latin typeface="Candara"/>
              <a:cs typeface="Candara"/>
            </a:endParaRPr>
          </a:p>
          <a:p>
            <a:pPr marL="381000" indent="-342900">
              <a:lnSpc>
                <a:spcPct val="100000"/>
              </a:lnSpc>
              <a:spcBef>
                <a:spcPts val="470"/>
              </a:spcBef>
              <a:buFont typeface="Wingdings"/>
              <a:buChar char=""/>
              <a:tabLst>
                <a:tab pos="380365" algn="l"/>
                <a:tab pos="381000" algn="l"/>
                <a:tab pos="4607560" algn="l"/>
              </a:tabLst>
            </a:pP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Par</a:t>
            </a:r>
            <a:r>
              <a:rPr sz="1700" spc="1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exemple,</a:t>
            </a:r>
            <a:r>
              <a:rPr sz="1700" spc="1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si</a:t>
            </a:r>
            <a:r>
              <a:rPr sz="1700" spc="1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S</a:t>
            </a:r>
            <a:r>
              <a:rPr sz="1650" spc="-7" baseline="-15151" dirty="0">
                <a:solidFill>
                  <a:srgbClr val="5F497A"/>
                </a:solidFill>
                <a:latin typeface="Candara"/>
                <a:cs typeface="Candara"/>
              </a:rPr>
              <a:t>11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={53},</a:t>
            </a:r>
            <a:r>
              <a:rPr sz="1700" spc="1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il</a:t>
            </a:r>
            <a:r>
              <a:rPr sz="1700" spc="1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sera</a:t>
            </a:r>
            <a:r>
              <a:rPr sz="1700" spc="1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substitué</a:t>
            </a:r>
            <a:r>
              <a:rPr sz="1700" spc="1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par	la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case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dans</a:t>
            </a:r>
            <a:r>
              <a:rPr sz="17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7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ligne</a:t>
            </a:r>
            <a:r>
              <a:rPr sz="17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5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colonne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3,</a:t>
            </a:r>
            <a:r>
              <a:rPr sz="17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donc</a:t>
            </a:r>
            <a:r>
              <a:rPr sz="1700" spc="3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par</a:t>
            </a:r>
            <a:endParaRPr sz="1700" dirty="0">
              <a:latin typeface="Candara"/>
              <a:cs typeface="Candara"/>
            </a:endParaRPr>
          </a:p>
          <a:p>
            <a:pPr marL="380365">
              <a:lnSpc>
                <a:spcPct val="100000"/>
              </a:lnSpc>
            </a:pP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{ed}.</a:t>
            </a:r>
            <a:endParaRPr sz="1700" dirty="0">
              <a:latin typeface="Candara"/>
              <a:cs typeface="Candar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3429000"/>
            <a:ext cx="6120383" cy="3096767"/>
          </a:xfrm>
          <a:prstGeom prst="rect">
            <a:avLst/>
          </a:prstGeom>
        </p:spPr>
      </p:pic>
      <p:sp>
        <p:nvSpPr>
          <p:cNvPr id="28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63975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45224" y="990600"/>
            <a:ext cx="8855075" cy="199834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3865879">
              <a:lnSpc>
                <a:spcPct val="126400"/>
              </a:lnSpc>
              <a:spcBef>
                <a:spcPts val="229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114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symétrique </a:t>
            </a:r>
            <a:r>
              <a:rPr sz="2400" b="1" i="1" spc="-49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AES</a:t>
            </a:r>
            <a:r>
              <a:rPr sz="2000" b="1" spc="8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(Advanced</a:t>
            </a:r>
            <a:r>
              <a:rPr sz="2000" b="1" spc="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Encryption</a:t>
            </a:r>
            <a:r>
              <a:rPr sz="2000" b="1" spc="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Standard) </a:t>
            </a:r>
            <a:r>
              <a:rPr sz="2000" b="1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ShiftRows</a:t>
            </a:r>
            <a:endParaRPr sz="1800" dirty="0">
              <a:latin typeface="Candara"/>
              <a:cs typeface="Candara"/>
            </a:endParaRPr>
          </a:p>
          <a:p>
            <a:pPr marL="15875" marR="5080" indent="-3810">
              <a:lnSpc>
                <a:spcPct val="101099"/>
              </a:lnSpc>
              <a:spcBef>
                <a:spcPts val="1440"/>
              </a:spcBef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 procédure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ShiftRows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consiste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opérer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une rotation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gauche</a:t>
            </a:r>
            <a:r>
              <a:rPr sz="18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sur chaque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ligne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du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tableau </a:t>
            </a:r>
            <a:r>
              <a:rPr sz="1800" spc="-3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’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t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rée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.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om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cases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t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on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déca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a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ig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(0 ≤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≤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3)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i.</a:t>
            </a:r>
            <a:endParaRPr sz="1800" dirty="0">
              <a:latin typeface="Candara"/>
              <a:cs typeface="Candar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311" y="3212592"/>
            <a:ext cx="6984491" cy="3240023"/>
          </a:xfrm>
          <a:prstGeom prst="rect">
            <a:avLst/>
          </a:prstGeom>
        </p:spPr>
      </p:pic>
      <p:sp>
        <p:nvSpPr>
          <p:cNvPr id="29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3628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0948" y="558405"/>
            <a:ext cx="4994275" cy="13779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28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114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symétrique </a:t>
            </a:r>
            <a:r>
              <a:rPr sz="2400" b="1" i="1" spc="-49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AES (Advanced Encryption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Standard) </a:t>
            </a:r>
            <a:r>
              <a:rPr sz="2000" b="1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i="1" u="sng" spc="-2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MixColumns</a:t>
            </a:r>
            <a:endParaRPr sz="1800" dirty="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31" y="2609669"/>
            <a:ext cx="90487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30480" indent="-381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transformation MixColums consiste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appliquer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chaque colonne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du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tableau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des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données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une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même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transformation linéaire donnée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par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sa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matrice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dont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les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coefficients </a:t>
            </a:r>
            <a:r>
              <a:rPr sz="1800" spc="-5" dirty="0" err="1" smtClean="0">
                <a:solidFill>
                  <a:srgbClr val="5F497A"/>
                </a:solidFill>
                <a:latin typeface="Candara"/>
                <a:cs typeface="Candara"/>
              </a:rPr>
              <a:t>sont</a:t>
            </a:r>
            <a:r>
              <a:rPr sz="1800" spc="-15" dirty="0" smtClean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écrits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comme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octets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800" spc="-9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hexadécimal.</a:t>
            </a:r>
            <a:endParaRPr sz="1800" dirty="0">
              <a:latin typeface="Candara"/>
              <a:cs typeface="Candar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9855" y="3572255"/>
            <a:ext cx="5689091" cy="295351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115" y="4037076"/>
            <a:ext cx="2980944" cy="1676399"/>
          </a:xfrm>
          <a:prstGeom prst="rect">
            <a:avLst/>
          </a:prstGeom>
        </p:spPr>
      </p:pic>
      <p:sp>
        <p:nvSpPr>
          <p:cNvPr id="30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7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5560" y="133350"/>
            <a:ext cx="5459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Chiffrement</a:t>
            </a:r>
            <a:r>
              <a:rPr u="none" spc="-30" dirty="0"/>
              <a:t> </a:t>
            </a:r>
            <a:r>
              <a:rPr u="none" dirty="0"/>
              <a:t>à</a:t>
            </a:r>
            <a:r>
              <a:rPr u="none" spc="-30" dirty="0"/>
              <a:t> </a:t>
            </a:r>
            <a:r>
              <a:rPr u="none" spc="-5" dirty="0"/>
              <a:t>clé</a:t>
            </a:r>
            <a:r>
              <a:rPr u="none" spc="-25" dirty="0"/>
              <a:t> </a:t>
            </a:r>
            <a:r>
              <a:rPr u="none" spc="-5" dirty="0"/>
              <a:t>secrète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819" y="1896110"/>
            <a:ext cx="1485900" cy="5943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3730" y="1159570"/>
            <a:ext cx="5302189" cy="13308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469" y="1087120"/>
            <a:ext cx="8626475" cy="293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92804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Clé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secrète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Comic Sans MS"/>
              <a:cs typeface="Comic Sans MS"/>
            </a:endParaRPr>
          </a:p>
          <a:p>
            <a:pPr marR="3411220" algn="r">
              <a:lnSpc>
                <a:spcPct val="100000"/>
              </a:lnSpc>
            </a:pPr>
            <a:r>
              <a:rPr sz="1800" spc="-5" dirty="0">
                <a:latin typeface="Comic Sans MS"/>
                <a:cs typeface="Comic Sans MS"/>
              </a:rPr>
              <a:t>Texte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chiffré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Comic Sans MS"/>
              <a:cs typeface="Comic Sans MS"/>
            </a:endParaRPr>
          </a:p>
          <a:p>
            <a:pPr marL="317500" indent="-304800">
              <a:lnSpc>
                <a:spcPct val="100000"/>
              </a:lnSpc>
              <a:buFont typeface="Wingdings"/>
              <a:buChar char=""/>
              <a:tabLst>
                <a:tab pos="317500" algn="l"/>
              </a:tabLst>
            </a:pPr>
            <a:r>
              <a:rPr sz="2000" spc="-5" dirty="0">
                <a:solidFill>
                  <a:srgbClr val="005B89"/>
                </a:solidFill>
                <a:latin typeface="Arial Black"/>
                <a:cs typeface="Arial Black"/>
              </a:rPr>
              <a:t>Chiffrements</a:t>
            </a:r>
            <a:r>
              <a:rPr sz="2000" spc="-15" dirty="0">
                <a:solidFill>
                  <a:srgbClr val="005B89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005B89"/>
                </a:solidFill>
                <a:latin typeface="Arial Black"/>
                <a:cs typeface="Arial Black"/>
              </a:rPr>
              <a:t>à</a:t>
            </a:r>
            <a:r>
              <a:rPr sz="2000" spc="-5" dirty="0">
                <a:solidFill>
                  <a:srgbClr val="005B89"/>
                </a:solidFill>
                <a:latin typeface="Arial Black"/>
                <a:cs typeface="Arial Black"/>
              </a:rPr>
              <a:t> clé secrète</a:t>
            </a:r>
            <a:endParaRPr sz="2000">
              <a:latin typeface="Arial Black"/>
              <a:cs typeface="Arial Black"/>
            </a:endParaRPr>
          </a:p>
          <a:p>
            <a:pPr marL="717550" lvl="1" indent="-247650">
              <a:lnSpc>
                <a:spcPct val="100000"/>
              </a:lnSpc>
              <a:spcBef>
                <a:spcPts val="229"/>
              </a:spcBef>
              <a:buFont typeface="Arial MT"/>
              <a:buChar char="–"/>
              <a:tabLst>
                <a:tab pos="717550" algn="l"/>
              </a:tabLst>
            </a:pPr>
            <a:r>
              <a:rPr sz="1800" b="1" spc="-5" dirty="0">
                <a:latin typeface="Arial"/>
                <a:cs typeface="Arial"/>
              </a:rPr>
              <a:t>Symétrique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utilisation de </a:t>
            </a:r>
            <a:r>
              <a:rPr sz="1800" spc="-5" dirty="0">
                <a:latin typeface="Arial MT"/>
                <a:cs typeface="Arial MT"/>
              </a:rPr>
              <a:t>la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même</a:t>
            </a:r>
            <a:r>
              <a:rPr sz="1800" spc="-10" dirty="0">
                <a:latin typeface="Arial MT"/>
                <a:cs typeface="Arial MT"/>
              </a:rPr>
              <a:t> clé</a:t>
            </a:r>
            <a:endParaRPr sz="1800">
              <a:latin typeface="Arial MT"/>
              <a:cs typeface="Arial MT"/>
            </a:endParaRPr>
          </a:p>
          <a:p>
            <a:pPr marL="717550" lvl="1" indent="-247650">
              <a:lnSpc>
                <a:spcPct val="100000"/>
              </a:lnSpc>
              <a:spcBef>
                <a:spcPts val="229"/>
              </a:spcBef>
              <a:buChar char="–"/>
              <a:tabLst>
                <a:tab pos="717550" algn="l"/>
              </a:tabLst>
            </a:pPr>
            <a:r>
              <a:rPr sz="1800" spc="-5" dirty="0">
                <a:latin typeface="Arial MT"/>
                <a:cs typeface="Arial MT"/>
              </a:rPr>
              <a:t>Secrète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clé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échangé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entre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(connue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seulement)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communiquants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légitimes</a:t>
            </a:r>
            <a:endParaRPr sz="1800">
              <a:latin typeface="Arial MT"/>
              <a:cs typeface="Arial MT"/>
            </a:endParaRPr>
          </a:p>
          <a:p>
            <a:pPr marL="717550" lvl="1" indent="-247650">
              <a:lnSpc>
                <a:spcPct val="100000"/>
              </a:lnSpc>
              <a:spcBef>
                <a:spcPts val="229"/>
              </a:spcBef>
              <a:buChar char="–"/>
              <a:tabLst>
                <a:tab pos="717550" algn="l"/>
              </a:tabLst>
            </a:pPr>
            <a:r>
              <a:rPr sz="1800" spc="-10" dirty="0">
                <a:latin typeface="Arial MT"/>
                <a:cs typeface="Arial MT"/>
              </a:rPr>
              <a:t>Fonctionnement</a:t>
            </a:r>
            <a:r>
              <a:rPr sz="1800" dirty="0">
                <a:latin typeface="Arial MT"/>
                <a:cs typeface="Arial MT"/>
              </a:rPr>
              <a:t> : </a:t>
            </a:r>
            <a:r>
              <a:rPr sz="1800" b="1" i="1" spc="-5" dirty="0">
                <a:solidFill>
                  <a:srgbClr val="0066FF"/>
                </a:solidFill>
                <a:latin typeface="Arial"/>
                <a:cs typeface="Arial"/>
              </a:rPr>
              <a:t>block ciphers</a:t>
            </a:r>
            <a:r>
              <a:rPr sz="1800" b="1" i="1" spc="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ou </a:t>
            </a:r>
            <a:r>
              <a:rPr sz="1800" b="1" i="1" spc="-5" dirty="0">
                <a:solidFill>
                  <a:srgbClr val="0066FF"/>
                </a:solidFill>
                <a:latin typeface="Arial"/>
                <a:cs typeface="Arial"/>
              </a:rPr>
              <a:t>stream ciphers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69" y="5134609"/>
            <a:ext cx="2825115" cy="101854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30200" indent="-304800">
              <a:lnSpc>
                <a:spcPct val="100000"/>
              </a:lnSpc>
              <a:spcBef>
                <a:spcPts val="309"/>
              </a:spcBef>
              <a:buFont typeface="Wingdings"/>
              <a:buChar char=""/>
              <a:tabLst>
                <a:tab pos="330200" algn="l"/>
              </a:tabLst>
            </a:pPr>
            <a:r>
              <a:rPr sz="2000" spc="-5" dirty="0">
                <a:solidFill>
                  <a:srgbClr val="005B89"/>
                </a:solidFill>
                <a:latin typeface="Arial Black"/>
                <a:cs typeface="Arial Black"/>
              </a:rPr>
              <a:t>Principes</a:t>
            </a:r>
            <a:r>
              <a:rPr sz="2000" spc="-35" dirty="0">
                <a:solidFill>
                  <a:srgbClr val="005B89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005B89"/>
                </a:solidFill>
                <a:latin typeface="Arial Black"/>
                <a:cs typeface="Arial Black"/>
              </a:rPr>
              <a:t>de</a:t>
            </a:r>
            <a:r>
              <a:rPr sz="2000" spc="-35" dirty="0">
                <a:solidFill>
                  <a:srgbClr val="005B89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005B89"/>
                </a:solidFill>
                <a:latin typeface="Arial Black"/>
                <a:cs typeface="Arial Black"/>
              </a:rPr>
              <a:t>base</a:t>
            </a:r>
            <a:endParaRPr sz="2000">
              <a:latin typeface="Arial Black"/>
              <a:cs typeface="Arial Black"/>
            </a:endParaRPr>
          </a:p>
          <a:p>
            <a:pPr marL="445770" lvl="1" indent="-210820">
              <a:lnSpc>
                <a:spcPct val="100000"/>
              </a:lnSpc>
              <a:spcBef>
                <a:spcPts val="209"/>
              </a:spcBef>
              <a:buClr>
                <a:srgbClr val="000000"/>
              </a:buClr>
              <a:buSzPct val="45000"/>
              <a:buFont typeface="Wingdings"/>
              <a:buChar char=""/>
              <a:tabLst>
                <a:tab pos="445770" algn="l"/>
              </a:tabLst>
            </a:pPr>
            <a:r>
              <a:rPr sz="2000" b="1" spc="-5" dirty="0">
                <a:solidFill>
                  <a:srgbClr val="F73109"/>
                </a:solidFill>
                <a:latin typeface="Arial"/>
                <a:cs typeface="Arial"/>
              </a:rPr>
              <a:t>Substitution</a:t>
            </a:r>
            <a:endParaRPr sz="2000">
              <a:latin typeface="Arial"/>
              <a:cs typeface="Arial"/>
            </a:endParaRPr>
          </a:p>
          <a:p>
            <a:pPr marL="445770" lvl="1" indent="-21082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SzPct val="45000"/>
              <a:buFont typeface="Wingdings"/>
              <a:buChar char=""/>
              <a:tabLst>
                <a:tab pos="445770" algn="l"/>
              </a:tabLst>
            </a:pPr>
            <a:r>
              <a:rPr sz="2000" b="1" spc="-5" dirty="0">
                <a:solidFill>
                  <a:srgbClr val="F73109"/>
                </a:solidFill>
                <a:latin typeface="Arial"/>
                <a:cs typeface="Arial"/>
              </a:rPr>
              <a:t>Transposition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2029" y="791751"/>
            <a:ext cx="4994275" cy="13779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28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114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symétrique </a:t>
            </a:r>
            <a:r>
              <a:rPr sz="2400" b="1" i="1" spc="-49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AES (Advanced Encryption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Standard) </a:t>
            </a:r>
            <a:r>
              <a:rPr sz="2000" b="1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Génération</a:t>
            </a:r>
            <a:r>
              <a:rPr sz="1800" i="1" u="sng" spc="-4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des</a:t>
            </a:r>
            <a:r>
              <a:rPr sz="1800" i="1" u="sng" spc="-3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clés</a:t>
            </a:r>
            <a:r>
              <a:rPr sz="1800" i="1" u="sng" spc="-2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i="1" u="sng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de</a:t>
            </a:r>
            <a:r>
              <a:rPr sz="1800" i="1" u="sng" spc="-4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tours</a:t>
            </a:r>
            <a:endParaRPr sz="1800" dirty="0">
              <a:latin typeface="Candara"/>
              <a:cs typeface="Candar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707" y="2755973"/>
            <a:ext cx="4418965" cy="324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6731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937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secrète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initiale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K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subit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une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extension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(Key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Expansion)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=&gt;</a:t>
            </a:r>
            <a:r>
              <a:rPr sz="1800" spc="3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 </a:t>
            </a:r>
            <a:r>
              <a:rPr sz="1800" spc="-38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étendue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et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représentée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sous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forme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de </a:t>
            </a:r>
            <a:r>
              <a:rPr sz="1800" spc="-38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ta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aya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t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4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ig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es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t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4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(n</a:t>
            </a:r>
            <a:r>
              <a:rPr sz="1800" baseline="-16203" dirty="0">
                <a:solidFill>
                  <a:srgbClr val="5F497A"/>
                </a:solidFill>
                <a:latin typeface="Candara"/>
                <a:cs typeface="Candara"/>
              </a:rPr>
              <a:t>r</a:t>
            </a:r>
            <a:r>
              <a:rPr sz="1800" spc="-22" baseline="-16203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+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1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)</a:t>
            </a:r>
            <a:r>
              <a:rPr sz="1800" spc="-1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co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nn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s.</a:t>
            </a:r>
            <a:endParaRPr sz="1800">
              <a:latin typeface="Candara"/>
              <a:cs typeface="Candara"/>
            </a:endParaRPr>
          </a:p>
          <a:p>
            <a:pPr marL="393700" marR="64769" indent="-342900" algn="just">
              <a:lnSpc>
                <a:spcPct val="100000"/>
              </a:lnSpc>
              <a:spcBef>
                <a:spcPts val="1605"/>
              </a:spcBef>
              <a:buFont typeface="Wingdings"/>
              <a:buChar char=""/>
              <a:tabLst>
                <a:tab pos="3937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étendue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sera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par</a:t>
            </a:r>
            <a:r>
              <a:rPr sz="1800" spc="38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spc="38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suite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découpée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en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sous-clés appelées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clés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 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rondes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ou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clés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tours.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 clé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la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i</a:t>
            </a:r>
            <a:r>
              <a:rPr sz="1800" spc="-7" baseline="20833" dirty="0">
                <a:solidFill>
                  <a:srgbClr val="5F497A"/>
                </a:solidFill>
                <a:latin typeface="Candara"/>
                <a:cs typeface="Candara"/>
              </a:rPr>
              <a:t>ème </a:t>
            </a:r>
            <a:r>
              <a:rPr sz="1800" baseline="20833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ronde est (une table ayant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4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lignes et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4 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colonnes) constituée des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4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colonnes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[4i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, 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4i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+ 1 ,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4i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+ 2 ,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4i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+ 3] de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 table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 clé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étendue.</a:t>
            </a:r>
            <a:endParaRPr sz="1800">
              <a:latin typeface="Candara"/>
              <a:cs typeface="Candar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3544" y="2708148"/>
            <a:ext cx="4375403" cy="3713987"/>
          </a:xfrm>
          <a:prstGeom prst="rect">
            <a:avLst/>
          </a:prstGeom>
        </p:spPr>
      </p:pic>
      <p:sp>
        <p:nvSpPr>
          <p:cNvPr id="29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0296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4008" y="821054"/>
            <a:ext cx="4994275" cy="13779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28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114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symétrique </a:t>
            </a:r>
            <a:r>
              <a:rPr sz="2400" b="1" i="1" spc="-49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AES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(Advanced</a:t>
            </a:r>
            <a:r>
              <a:rPr sz="2000" b="1" spc="4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Encryption</a:t>
            </a:r>
            <a:r>
              <a:rPr sz="2000" b="1" spc="4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Standard) </a:t>
            </a:r>
            <a:r>
              <a:rPr sz="2000" b="1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i="1" u="sng" spc="-1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Extension</a:t>
            </a:r>
            <a:r>
              <a:rPr sz="1800" i="1" u="sng" spc="-1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i="1" u="sng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de</a:t>
            </a:r>
            <a:r>
              <a:rPr sz="1800" i="1" u="sng" spc="-2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la</a:t>
            </a:r>
            <a:r>
              <a:rPr sz="1800" i="1" u="sng" spc="-1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clé</a:t>
            </a:r>
            <a:endParaRPr sz="1800" dirty="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230" y="2565473"/>
            <a:ext cx="868108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5240" marR="5080" indent="-3175">
              <a:lnSpc>
                <a:spcPct val="101099"/>
              </a:lnSpc>
              <a:spcBef>
                <a:spcPts val="75"/>
              </a:spcBef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 calcul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l’expansion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fait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deux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manières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distinctes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selon le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sous-bloc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la </a:t>
            </a:r>
            <a:r>
              <a:rPr sz="1800" spc="-3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concernée.</a:t>
            </a:r>
            <a:endParaRPr sz="1800">
              <a:latin typeface="Candara"/>
              <a:cs typeface="Candar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1" y="3572256"/>
            <a:ext cx="4105655" cy="273710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1876" y="2996183"/>
            <a:ext cx="4802123" cy="3456431"/>
          </a:xfrm>
          <a:prstGeom prst="rect">
            <a:avLst/>
          </a:prstGeom>
        </p:spPr>
      </p:pic>
      <p:sp>
        <p:nvSpPr>
          <p:cNvPr id="30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0364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1976" y="1056115"/>
            <a:ext cx="4994275" cy="13779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28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114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symétrique </a:t>
            </a:r>
            <a:r>
              <a:rPr sz="2400" b="1" i="1" spc="-49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AES (Advanced Encryption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Standard) </a:t>
            </a:r>
            <a:r>
              <a:rPr sz="2000" b="1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Avantages</a:t>
            </a:r>
            <a:r>
              <a:rPr sz="1800" i="1" u="sng" spc="-5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et</a:t>
            </a:r>
            <a:r>
              <a:rPr sz="1800" i="1" u="sng" spc="-1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limites</a:t>
            </a:r>
            <a:r>
              <a:rPr sz="1800" i="1" u="sng" spc="-1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i="1" u="sng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de</a:t>
            </a:r>
            <a:r>
              <a:rPr sz="1800" i="1" u="sng" spc="-2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l’algorithme</a:t>
            </a:r>
            <a:r>
              <a:rPr sz="1800" i="1" u="sng" spc="-2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AES</a:t>
            </a:r>
            <a:endParaRPr sz="1800" dirty="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759" y="2669359"/>
            <a:ext cx="8567420" cy="338582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Les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principaux</a:t>
            </a:r>
            <a:r>
              <a:rPr sz="1800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avantages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sont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endParaRPr sz="1800">
              <a:latin typeface="Candara"/>
              <a:cs typeface="Candara"/>
            </a:endParaRPr>
          </a:p>
          <a:p>
            <a:pPr marL="916305" lvl="1" indent="-343535">
              <a:lnSpc>
                <a:spcPct val="100000"/>
              </a:lnSpc>
              <a:spcBef>
                <a:spcPts val="1010"/>
              </a:spcBef>
              <a:buFont typeface="Times New Roman"/>
              <a:buChar char="–"/>
              <a:tabLst>
                <a:tab pos="916305" algn="l"/>
                <a:tab pos="91694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Des performances</a:t>
            </a:r>
            <a:r>
              <a:rPr sz="1800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très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élevées</a:t>
            </a:r>
            <a:r>
              <a:rPr sz="1800" spc="-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 marL="916305" lvl="1" indent="-343535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916305" algn="l"/>
                <a:tab pos="91694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 possibilité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réalisation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"Smart Card"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avec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peu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45" dirty="0">
                <a:solidFill>
                  <a:srgbClr val="5F497A"/>
                </a:solidFill>
                <a:latin typeface="Candara"/>
                <a:cs typeface="Candara"/>
              </a:rPr>
              <a:t>code;</a:t>
            </a:r>
            <a:endParaRPr sz="1800">
              <a:latin typeface="Candara"/>
              <a:cs typeface="Candara"/>
            </a:endParaRPr>
          </a:p>
          <a:p>
            <a:pPr marL="916305" marR="5080" lvl="1" indent="-342900">
              <a:lnSpc>
                <a:spcPct val="101099"/>
              </a:lnSpc>
              <a:spcBef>
                <a:spcPts val="325"/>
              </a:spcBef>
              <a:buFont typeface="Times New Roman"/>
              <a:buChar char="–"/>
              <a:tabLst>
                <a:tab pos="916305" algn="l"/>
                <a:tab pos="91694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Il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comprend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pas d’opérations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arithmétiques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complexes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sont uniquement </a:t>
            </a:r>
            <a:r>
              <a:rPr sz="1800" spc="-3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décalages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et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XOR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=&gt;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rapidité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d’exécution</a:t>
            </a:r>
            <a:r>
              <a:rPr sz="1800" spc="-1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 marL="916305" lvl="1" indent="-343535">
              <a:lnSpc>
                <a:spcPct val="100000"/>
              </a:lnSpc>
              <a:spcBef>
                <a:spcPts val="470"/>
              </a:spcBef>
              <a:buFont typeface="Times New Roman"/>
              <a:buChar char="–"/>
              <a:tabLst>
                <a:tab pos="916305" algn="l"/>
                <a:tab pos="91694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Il n’utilise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pas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de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composants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d’autres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crypto-systèmes</a:t>
            </a:r>
            <a:r>
              <a:rPr sz="1800" spc="-1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 marL="916305" lvl="1" indent="-343535">
              <a:lnSpc>
                <a:spcPct val="100000"/>
              </a:lnSpc>
              <a:spcBef>
                <a:spcPts val="405"/>
              </a:spcBef>
              <a:buFont typeface="Times New Roman"/>
              <a:buChar char="–"/>
              <a:tabLst>
                <a:tab pos="916305" algn="l"/>
                <a:tab pos="91694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Il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n’est pas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fondé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sur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relations obscures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entres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opérations</a:t>
            </a:r>
            <a:r>
              <a:rPr sz="1800" spc="-1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 marL="916305" lvl="1" indent="-343535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916305" algn="l"/>
                <a:tab pos="91694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nombre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rondes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peut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facilement être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augmenté</a:t>
            </a:r>
            <a:r>
              <a:rPr sz="18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si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c’est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requis</a:t>
            </a:r>
            <a:r>
              <a:rPr sz="1800" spc="-10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 marL="916305" lvl="1" indent="-343535">
              <a:lnSpc>
                <a:spcPct val="100000"/>
              </a:lnSpc>
              <a:spcBef>
                <a:spcPts val="400"/>
              </a:spcBef>
              <a:buFont typeface="Times New Roman"/>
              <a:buChar char="–"/>
              <a:tabLst>
                <a:tab pos="916305" algn="l"/>
                <a:tab pos="916940" algn="l"/>
              </a:tabLst>
            </a:pP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I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ossè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as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és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fai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es</a:t>
            </a:r>
            <a:r>
              <a:rPr sz="1800" spc="-114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 marL="916305" lvl="1" indent="-343535">
              <a:lnSpc>
                <a:spcPct val="100000"/>
              </a:lnSpc>
              <a:spcBef>
                <a:spcPts val="405"/>
              </a:spcBef>
              <a:buFont typeface="Times New Roman"/>
              <a:buChar char="–"/>
              <a:tabLst>
                <a:tab pos="916305" algn="l"/>
                <a:tab pos="91694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Il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résistant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cryptanalyse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différentielle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linéaire.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9556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03390" y="614085"/>
            <a:ext cx="4994275" cy="13779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28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114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symétrique </a:t>
            </a:r>
            <a:r>
              <a:rPr sz="2400" b="1" i="1" spc="-49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AES (Advanced Encryption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Standard) </a:t>
            </a:r>
            <a:r>
              <a:rPr sz="2000" b="1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Avantages</a:t>
            </a:r>
            <a:r>
              <a:rPr sz="1800" i="1" u="sng" spc="-5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et</a:t>
            </a:r>
            <a:r>
              <a:rPr sz="1800" i="1" u="sng" spc="-1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limites</a:t>
            </a:r>
            <a:r>
              <a:rPr sz="1800" i="1" u="sng" spc="-1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i="1" u="sng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de</a:t>
            </a:r>
            <a:r>
              <a:rPr sz="1800" i="1" u="sng" spc="-2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l’algorithme</a:t>
            </a:r>
            <a:r>
              <a:rPr sz="1800" i="1" u="sng" spc="-2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AES</a:t>
            </a:r>
            <a:endParaRPr sz="1800" dirty="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759" y="2669359"/>
            <a:ext cx="8642350" cy="28587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Il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possède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pourtant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quelques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inconvénients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limites</a:t>
            </a:r>
            <a:r>
              <a:rPr sz="1800" spc="-7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endParaRPr sz="1800">
              <a:latin typeface="Candara"/>
              <a:cs typeface="Candara"/>
            </a:endParaRPr>
          </a:p>
          <a:p>
            <a:pPr marL="737870" lvl="1" indent="-343535">
              <a:lnSpc>
                <a:spcPct val="100000"/>
              </a:lnSpc>
              <a:spcBef>
                <a:spcPts val="1010"/>
              </a:spcBef>
              <a:buFont typeface="Times New Roman"/>
              <a:buChar char="–"/>
              <a:tabLst>
                <a:tab pos="737870" algn="l"/>
                <a:tab pos="738505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code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les</a:t>
            </a:r>
            <a:r>
              <a:rPr sz="18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tables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sont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différents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pour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 chiffrement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et</a:t>
            </a:r>
            <a:r>
              <a:rPr sz="18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déchiffrement</a:t>
            </a:r>
            <a:r>
              <a:rPr sz="1800" spc="-9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 marL="737870" lvl="1" indent="-343535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37870" algn="l"/>
                <a:tab pos="738505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déchiffrement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plus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difficile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implanter</a:t>
            </a:r>
            <a:r>
              <a:rPr sz="1800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en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"Smart Card"</a:t>
            </a:r>
            <a:r>
              <a:rPr sz="1800" spc="-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 marL="737235" marR="17145" lvl="1" indent="-342900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37870" algn="l"/>
                <a:tab pos="738505" algn="l"/>
                <a:tab pos="1355090" algn="l"/>
                <a:tab pos="1856105" algn="l"/>
                <a:tab pos="3002280" algn="l"/>
                <a:tab pos="4166870" algn="l"/>
                <a:tab pos="4407535" algn="l"/>
                <a:tab pos="4652645" algn="l"/>
                <a:tab pos="4904105" algn="l"/>
                <a:tab pos="5407025" algn="l"/>
                <a:tab pos="5789295" algn="l"/>
                <a:tab pos="7071359" algn="l"/>
                <a:tab pos="7548245" algn="l"/>
                <a:tab pos="8372475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a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	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	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ré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a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spc="15" dirty="0">
                <a:solidFill>
                  <a:srgbClr val="5F497A"/>
                </a:solidFill>
                <a:latin typeface="Candara"/>
                <a:cs typeface="Candara"/>
              </a:rPr>
              <a:t>i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sat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i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on	maté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e,	il	y	a	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eu	de	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é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u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ti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isati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o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n	d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	ci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its	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 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chiffrement pour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effectuer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déchiffrement.</a:t>
            </a:r>
            <a:endParaRPr sz="180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5F497A"/>
              </a:buClr>
              <a:buFont typeface="Times New Roman"/>
              <a:buChar char="–"/>
            </a:pPr>
            <a:endParaRPr sz="1800">
              <a:latin typeface="Candara"/>
              <a:cs typeface="Candara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"/>
              <a:tabLst>
                <a:tab pos="355600" algn="l"/>
              </a:tabLst>
            </a:pP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En</a:t>
            </a:r>
            <a:r>
              <a:rPr sz="1800" b="1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date</a:t>
            </a:r>
            <a:r>
              <a:rPr sz="1800" b="1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ndara"/>
                <a:cs typeface="Candara"/>
              </a:rPr>
              <a:t>d'aujourd'hui,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ndara"/>
                <a:cs typeface="Candara"/>
              </a:rPr>
              <a:t>il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ndara"/>
                <a:cs typeface="Candara"/>
              </a:rPr>
              <a:t>n'existe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ndara"/>
                <a:cs typeface="Candara"/>
              </a:rPr>
              <a:t>pas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ndara"/>
                <a:cs typeface="Candara"/>
              </a:rPr>
              <a:t>d'attaque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ndara"/>
                <a:cs typeface="Candara"/>
              </a:rPr>
              <a:t>possible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ndara"/>
                <a:cs typeface="Candara"/>
              </a:rPr>
              <a:t>et</a:t>
            </a:r>
            <a:r>
              <a:rPr sz="1800" b="1" spc="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pratique</a:t>
            </a:r>
            <a:r>
              <a:rPr sz="1800" b="1" spc="38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Candara"/>
                <a:cs typeface="Candara"/>
              </a:rPr>
              <a:t>contre</a:t>
            </a:r>
            <a:r>
              <a:rPr sz="1800" b="1" spc="36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spc="-40" dirty="0">
                <a:solidFill>
                  <a:srgbClr val="C00000"/>
                </a:solidFill>
                <a:latin typeface="Candara"/>
                <a:cs typeface="Candara"/>
              </a:rPr>
              <a:t>l’AES. </a:t>
            </a:r>
            <a:r>
              <a:rPr sz="1800" b="1" spc="-3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Ainsi, </a:t>
            </a:r>
            <a:r>
              <a:rPr sz="1800" b="1" spc="-45" dirty="0">
                <a:solidFill>
                  <a:srgbClr val="C00000"/>
                </a:solidFill>
                <a:latin typeface="Candara"/>
                <a:cs typeface="Candara"/>
              </a:rPr>
              <a:t>l’AES 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demeure </a:t>
            </a:r>
            <a:r>
              <a:rPr sz="1800" b="1" dirty="0">
                <a:solidFill>
                  <a:srgbClr val="C00000"/>
                </a:solidFill>
                <a:latin typeface="Candara"/>
                <a:cs typeface="Candara"/>
              </a:rPr>
              <a:t>le </a:t>
            </a:r>
            <a:r>
              <a:rPr sz="1800" b="1" spc="-10" dirty="0">
                <a:solidFill>
                  <a:srgbClr val="C00000"/>
                </a:solidFill>
                <a:latin typeface="Candara"/>
                <a:cs typeface="Candara"/>
              </a:rPr>
              <a:t>standard </a:t>
            </a:r>
            <a:r>
              <a:rPr sz="1800" b="1" dirty="0">
                <a:solidFill>
                  <a:srgbClr val="C00000"/>
                </a:solidFill>
                <a:latin typeface="Candara"/>
                <a:cs typeface="Candara"/>
              </a:rPr>
              <a:t>de </a:t>
            </a:r>
            <a:r>
              <a:rPr sz="1800" b="1" spc="-15" dirty="0">
                <a:solidFill>
                  <a:srgbClr val="C00000"/>
                </a:solidFill>
                <a:latin typeface="Candara"/>
                <a:cs typeface="Candara"/>
              </a:rPr>
              <a:t>cryptage 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préféré </a:t>
            </a:r>
            <a:r>
              <a:rPr sz="1800" b="1" spc="-10" dirty="0">
                <a:solidFill>
                  <a:srgbClr val="C00000"/>
                </a:solidFill>
                <a:latin typeface="Candara"/>
                <a:cs typeface="Candara"/>
              </a:rPr>
              <a:t>pour </a:t>
            </a:r>
            <a:r>
              <a:rPr sz="1800" b="1" dirty="0">
                <a:solidFill>
                  <a:srgbClr val="C00000"/>
                </a:solidFill>
                <a:latin typeface="Candara"/>
                <a:cs typeface="Candara"/>
              </a:rPr>
              <a:t>les </a:t>
            </a:r>
            <a:r>
              <a:rPr sz="1800" b="1" spc="-10" dirty="0">
                <a:solidFill>
                  <a:srgbClr val="C00000"/>
                </a:solidFill>
                <a:latin typeface="Candara"/>
                <a:cs typeface="Candara"/>
              </a:rPr>
              <a:t>gouvernements, les 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 banques</a:t>
            </a:r>
            <a:r>
              <a:rPr sz="1800" b="1" spc="-4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ndara"/>
                <a:cs typeface="Candara"/>
              </a:rPr>
              <a:t>et</a:t>
            </a:r>
            <a:r>
              <a:rPr sz="1800" b="1" spc="-1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ndara"/>
                <a:cs typeface="Candara"/>
              </a:rPr>
              <a:t>les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 systèmes</a:t>
            </a:r>
            <a:r>
              <a:rPr sz="1800" b="1" spc="-5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ndara"/>
                <a:cs typeface="Candara"/>
              </a:rPr>
              <a:t>de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 haute</a:t>
            </a:r>
            <a:r>
              <a:rPr sz="1800" b="1" spc="-3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sécurité</a:t>
            </a:r>
            <a:r>
              <a:rPr sz="1800" b="1" spc="-5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autour</a:t>
            </a:r>
            <a:r>
              <a:rPr sz="1800" b="1" spc="-4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ndara"/>
                <a:cs typeface="Candara"/>
              </a:rPr>
              <a:t>du</a:t>
            </a:r>
            <a:r>
              <a:rPr sz="1800" b="1" spc="-7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monde.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165" dirty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86865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" y="1461516"/>
            <a:ext cx="1046987" cy="30784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7759" y="1334515"/>
            <a:ext cx="8637905" cy="142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Principe</a:t>
            </a:r>
            <a:endParaRPr sz="2400">
              <a:latin typeface="Candara"/>
              <a:cs typeface="Candara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645"/>
              </a:spcBef>
              <a:buFont typeface="Wingdings"/>
              <a:buChar char=""/>
              <a:tabLst>
                <a:tab pos="355600" algn="l"/>
              </a:tabLst>
            </a:pP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Contrairement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au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chiffrement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symétrique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qui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utilise une même clé secrète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pour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chiffrement et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le déchiffrement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des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messages,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 chiffrement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asymétrique repose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sur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un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système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pair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de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clés</a:t>
            </a:r>
            <a:r>
              <a:rPr sz="1800" spc="-8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759" y="4105781"/>
            <a:ext cx="666877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Il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impossible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déduire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privée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partir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de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 clé</a:t>
            </a:r>
            <a:r>
              <a:rPr sz="1800" spc="-114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publique.</a:t>
            </a:r>
            <a:endParaRPr sz="1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60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Les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deux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clés s’annulent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mutuellement.</a:t>
            </a:r>
            <a:endParaRPr sz="1800">
              <a:latin typeface="Candara"/>
              <a:cs typeface="Candara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439799" y="3087040"/>
          <a:ext cx="4844415" cy="61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4415"/>
              </a:tblGrid>
              <a:tr h="306895">
                <a:tc>
                  <a:txBody>
                    <a:bodyPr/>
                    <a:lstStyle/>
                    <a:p>
                      <a:pPr marL="127000">
                        <a:lnSpc>
                          <a:spcPts val="1664"/>
                        </a:lnSpc>
                        <a:tabLst>
                          <a:tab pos="387350" algn="l"/>
                        </a:tabLst>
                      </a:pPr>
                      <a:r>
                        <a:rPr sz="1800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–	</a:t>
                      </a:r>
                      <a:r>
                        <a:rPr sz="1800" spc="-5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La</a:t>
                      </a:r>
                      <a:r>
                        <a:rPr sz="1800" spc="-15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1800" spc="-5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clé</a:t>
                      </a:r>
                      <a:r>
                        <a:rPr sz="1800" spc="-20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1800" spc="-5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publique,</a:t>
                      </a:r>
                      <a:r>
                        <a:rPr sz="1800" spc="-50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1800" spc="-5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librement</a:t>
                      </a:r>
                      <a:r>
                        <a:rPr sz="1800" spc="-50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diffusée</a:t>
                      </a:r>
                      <a:endParaRPr sz="1800">
                        <a:latin typeface="Candara"/>
                        <a:cs typeface="Candara"/>
                      </a:endParaRPr>
                    </a:p>
                  </a:txBody>
                  <a:tcPr marL="0" marR="0" marT="0" marB="0"/>
                </a:tc>
              </a:tr>
              <a:tr h="3068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20"/>
                        </a:spcBef>
                        <a:tabLst>
                          <a:tab pos="387350" algn="l"/>
                        </a:tabLst>
                      </a:pPr>
                      <a:r>
                        <a:rPr sz="1800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–	</a:t>
                      </a:r>
                      <a:r>
                        <a:rPr sz="1800" spc="-5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La</a:t>
                      </a:r>
                      <a:r>
                        <a:rPr sz="1800" spc="-10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1800" spc="-5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clé</a:t>
                      </a:r>
                      <a:r>
                        <a:rPr sz="1800" spc="-15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1800" spc="-5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privée,</a:t>
                      </a:r>
                      <a:r>
                        <a:rPr sz="1800" spc="-45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1800" spc="-5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connue</a:t>
                      </a:r>
                      <a:r>
                        <a:rPr sz="1800" spc="-50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de</a:t>
                      </a:r>
                      <a:r>
                        <a:rPr sz="1800" spc="-30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1800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son</a:t>
                      </a:r>
                      <a:r>
                        <a:rPr sz="1800" spc="-15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1800" spc="-5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seul</a:t>
                      </a:r>
                      <a:r>
                        <a:rPr sz="1800" spc="-40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 </a:t>
                      </a:r>
                      <a:r>
                        <a:rPr sz="1800" spc="-5" dirty="0">
                          <a:solidFill>
                            <a:srgbClr val="5F497A"/>
                          </a:solidFill>
                          <a:latin typeface="Candara"/>
                          <a:cs typeface="Candara"/>
                        </a:rPr>
                        <a:t>propriétaire</a:t>
                      </a:r>
                      <a:endParaRPr sz="1800">
                        <a:latin typeface="Candara"/>
                        <a:cs typeface="Candara"/>
                      </a:endParaRPr>
                    </a:p>
                  </a:txBody>
                  <a:tcPr marL="0" marR="0" marT="15240" marB="0"/>
                </a:tc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6804659" y="2996183"/>
            <a:ext cx="216535" cy="792480"/>
            <a:chOff x="6804659" y="2996183"/>
            <a:chExt cx="216535" cy="79248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4659" y="2996183"/>
              <a:ext cx="208787" cy="3809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9899" y="3389376"/>
              <a:ext cx="201167" cy="399287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500" y="5198364"/>
            <a:ext cx="8767572" cy="1085087"/>
          </a:xfrm>
          <a:prstGeom prst="rect">
            <a:avLst/>
          </a:prstGeom>
        </p:spPr>
      </p:pic>
      <p:sp>
        <p:nvSpPr>
          <p:cNvPr id="29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200" dirty="0" smtClean="0">
                <a:latin typeface="Arial"/>
                <a:cs typeface="Arial"/>
              </a:rPr>
              <a:t>A</a:t>
            </a:r>
            <a:r>
              <a:rPr lang="fr-FR" sz="1800" b="1" i="1" spc="-165" dirty="0" smtClean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65014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795" y="1156715"/>
            <a:ext cx="4360545" cy="439420"/>
            <a:chOff x="272795" y="1156715"/>
            <a:chExt cx="4360545" cy="4394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795" y="1307591"/>
              <a:ext cx="973835" cy="2194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8616" y="1156715"/>
              <a:ext cx="1691639" cy="4389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6979" y="1156715"/>
              <a:ext cx="426719" cy="4389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0423" y="1156715"/>
              <a:ext cx="2002535" cy="43891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72795" y="2930651"/>
            <a:ext cx="8651875" cy="439420"/>
            <a:chOff x="272795" y="2930651"/>
            <a:chExt cx="8651875" cy="4394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795" y="3081528"/>
              <a:ext cx="973835" cy="2194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8616" y="2930652"/>
              <a:ext cx="1691639" cy="4389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6979" y="2930652"/>
              <a:ext cx="426719" cy="4389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0424" y="2930652"/>
              <a:ext cx="1734311" cy="4389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61460" y="2930652"/>
              <a:ext cx="632459" cy="4389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2167" y="2930652"/>
              <a:ext cx="1531619" cy="43891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0511" y="2930652"/>
              <a:ext cx="585215" cy="4389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02451" y="2930652"/>
              <a:ext cx="786383" cy="43891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88608" y="2930651"/>
              <a:ext cx="1662683" cy="43891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48015" y="2930652"/>
              <a:ext cx="1176527" cy="438911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72795" y="4668011"/>
            <a:ext cx="7543800" cy="439420"/>
            <a:chOff x="272795" y="4668011"/>
            <a:chExt cx="7543800" cy="43942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795" y="4818888"/>
              <a:ext cx="973835" cy="2194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8616" y="4668011"/>
              <a:ext cx="1691639" cy="43891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6979" y="4668011"/>
              <a:ext cx="426719" cy="43891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0423" y="4668011"/>
              <a:ext cx="2002535" cy="4389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32731" y="4668011"/>
              <a:ext cx="493775" cy="43891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4755" y="4668011"/>
              <a:ext cx="1734312" cy="43891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55792" y="4668011"/>
              <a:ext cx="632459" cy="43891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84975" y="4668011"/>
              <a:ext cx="1531619" cy="43891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57759" y="1045040"/>
            <a:ext cx="5111115" cy="90043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100" b="1" i="1" spc="-5" dirty="0">
                <a:solidFill>
                  <a:srgbClr val="5F497A"/>
                </a:solidFill>
                <a:latin typeface="Candara"/>
                <a:cs typeface="Candara"/>
              </a:rPr>
              <a:t>Scénario</a:t>
            </a:r>
            <a:r>
              <a:rPr sz="2100" b="1" i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100" b="1" i="1" spc="-5" dirty="0">
                <a:solidFill>
                  <a:srgbClr val="5F497A"/>
                </a:solidFill>
                <a:latin typeface="Candara"/>
                <a:cs typeface="Candara"/>
              </a:rPr>
              <a:t>d’utilisation</a:t>
            </a:r>
            <a:r>
              <a:rPr sz="2100" b="1" i="1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100" b="1" i="1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r>
              <a:rPr sz="2100" b="1" i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100" b="1" i="1" spc="-5" dirty="0">
                <a:solidFill>
                  <a:srgbClr val="5F497A"/>
                </a:solidFill>
                <a:latin typeface="Candara"/>
                <a:cs typeface="Candara"/>
              </a:rPr>
              <a:t>Confidentialité</a:t>
            </a:r>
            <a:endParaRPr sz="2100">
              <a:latin typeface="Candara"/>
              <a:cs typeface="Candara"/>
            </a:endParaRPr>
          </a:p>
          <a:p>
            <a:pPr marL="355600">
              <a:lnSpc>
                <a:spcPct val="100000"/>
              </a:lnSpc>
              <a:spcBef>
                <a:spcPts val="1020"/>
              </a:spcBef>
            </a:pP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Po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r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ê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t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û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r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qu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Bob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pu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is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s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message</a:t>
            </a:r>
            <a:r>
              <a:rPr sz="1800" spc="-1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7759" y="2819908"/>
            <a:ext cx="8472805" cy="90043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100" b="1" i="1" spc="-5" dirty="0">
                <a:solidFill>
                  <a:srgbClr val="5F497A"/>
                </a:solidFill>
                <a:latin typeface="Candara"/>
                <a:cs typeface="Candara"/>
              </a:rPr>
              <a:t>Scénario</a:t>
            </a:r>
            <a:r>
              <a:rPr sz="2100" b="1" i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100" b="1" i="1" spc="-5" dirty="0">
                <a:solidFill>
                  <a:srgbClr val="5F497A"/>
                </a:solidFill>
                <a:latin typeface="Candara"/>
                <a:cs typeface="Candara"/>
              </a:rPr>
              <a:t>d’utilisation</a:t>
            </a:r>
            <a:r>
              <a:rPr sz="2100" b="1" i="1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100" b="1" i="1" dirty="0">
                <a:solidFill>
                  <a:srgbClr val="5F497A"/>
                </a:solidFill>
                <a:latin typeface="Candara"/>
                <a:cs typeface="Candara"/>
              </a:rPr>
              <a:t>: </a:t>
            </a:r>
            <a:r>
              <a:rPr sz="2100" b="1" i="1" spc="-5" dirty="0">
                <a:solidFill>
                  <a:srgbClr val="5F497A"/>
                </a:solidFill>
                <a:latin typeface="Candara"/>
                <a:cs typeface="Candara"/>
              </a:rPr>
              <a:t>Authenticité de</a:t>
            </a:r>
            <a:r>
              <a:rPr sz="2100" b="1" i="1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100" b="1" i="1" spc="-5" dirty="0">
                <a:solidFill>
                  <a:srgbClr val="5F497A"/>
                </a:solidFill>
                <a:latin typeface="Candara"/>
                <a:cs typeface="Candara"/>
              </a:rPr>
              <a:t>l’émetteur</a:t>
            </a:r>
            <a:r>
              <a:rPr sz="2100" b="1" i="1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100" b="1" i="1" spc="-5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2100" b="1" i="1" spc="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100" b="1" i="1" spc="-5" dirty="0">
                <a:solidFill>
                  <a:srgbClr val="5F497A"/>
                </a:solidFill>
                <a:latin typeface="Candara"/>
                <a:cs typeface="Candara"/>
              </a:rPr>
              <a:t>non</a:t>
            </a:r>
            <a:r>
              <a:rPr sz="2100" b="1" i="1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100" b="1" i="1" spc="-5" dirty="0">
                <a:solidFill>
                  <a:srgbClr val="5F497A"/>
                </a:solidFill>
                <a:latin typeface="Candara"/>
                <a:cs typeface="Candara"/>
              </a:rPr>
              <a:t>répudiation</a:t>
            </a:r>
            <a:r>
              <a:rPr sz="2100" b="1" i="1" spc="8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100" b="1" i="1" spc="-5" dirty="0">
                <a:solidFill>
                  <a:srgbClr val="5F497A"/>
                </a:solidFill>
                <a:latin typeface="Candara"/>
                <a:cs typeface="Candara"/>
              </a:rPr>
              <a:t>d’envoi</a:t>
            </a:r>
            <a:endParaRPr sz="2100">
              <a:latin typeface="Candara"/>
              <a:cs typeface="Candara"/>
            </a:endParaRPr>
          </a:p>
          <a:p>
            <a:pPr marL="355600">
              <a:lnSpc>
                <a:spcPct val="100000"/>
              </a:lnSpc>
              <a:spcBef>
                <a:spcPts val="1020"/>
              </a:spcBef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Pour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être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sûr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que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c’est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bien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Alice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qui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a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envoyé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message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7759" y="4646040"/>
            <a:ext cx="7360284" cy="73533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100" b="1" i="1" spc="-5" dirty="0">
                <a:solidFill>
                  <a:srgbClr val="5F497A"/>
                </a:solidFill>
                <a:latin typeface="Candara"/>
                <a:cs typeface="Candara"/>
              </a:rPr>
              <a:t>Scénario</a:t>
            </a:r>
            <a:r>
              <a:rPr sz="2100" b="1" i="1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100" b="1" i="1" spc="-5" dirty="0">
                <a:solidFill>
                  <a:srgbClr val="5F497A"/>
                </a:solidFill>
                <a:latin typeface="Candara"/>
                <a:cs typeface="Candara"/>
              </a:rPr>
              <a:t>d’utilisation</a:t>
            </a:r>
            <a:r>
              <a:rPr sz="2100" b="1" i="1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100" b="1" i="1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r>
              <a:rPr sz="2100" b="1" i="1" spc="-5" dirty="0">
                <a:solidFill>
                  <a:srgbClr val="5F497A"/>
                </a:solidFill>
                <a:latin typeface="Candara"/>
                <a:cs typeface="Candara"/>
              </a:rPr>
              <a:t> Confidentialité</a:t>
            </a:r>
            <a:r>
              <a:rPr sz="21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100" b="1" i="1" dirty="0">
                <a:solidFill>
                  <a:srgbClr val="5F497A"/>
                </a:solidFill>
                <a:latin typeface="Candara"/>
                <a:cs typeface="Candara"/>
              </a:rPr>
              <a:t>+</a:t>
            </a:r>
            <a:r>
              <a:rPr sz="2100" b="1" i="1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100" b="1" i="1" spc="-5" dirty="0">
                <a:solidFill>
                  <a:srgbClr val="5F497A"/>
                </a:solidFill>
                <a:latin typeface="Candara"/>
                <a:cs typeface="Candara"/>
              </a:rPr>
              <a:t>Authenticité</a:t>
            </a:r>
            <a:r>
              <a:rPr sz="2100" b="1" i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1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100" b="1" i="1" spc="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100" b="1" i="1" spc="-5" dirty="0">
                <a:solidFill>
                  <a:srgbClr val="5F497A"/>
                </a:solidFill>
                <a:latin typeface="Candara"/>
                <a:cs typeface="Candara"/>
              </a:rPr>
              <a:t>l’émetteur</a:t>
            </a:r>
            <a:endParaRPr sz="2100">
              <a:latin typeface="Candara"/>
              <a:cs typeface="Candara"/>
            </a:endParaRPr>
          </a:p>
          <a:p>
            <a:pPr marL="355600">
              <a:lnSpc>
                <a:spcPct val="100000"/>
              </a:lnSpc>
              <a:spcBef>
                <a:spcPts val="420"/>
              </a:spcBef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Double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chiffrement puis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double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déchiffrement</a:t>
            </a:r>
            <a:r>
              <a:rPr sz="1800" spc="-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endParaRPr sz="1800">
              <a:latin typeface="Candara"/>
              <a:cs typeface="Candara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23087" y="5373623"/>
            <a:ext cx="8569451" cy="1132331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96240" y="1988820"/>
            <a:ext cx="8567927" cy="100736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29184" y="3791711"/>
            <a:ext cx="8485631" cy="932687"/>
          </a:xfrm>
          <a:prstGeom prst="rect">
            <a:avLst/>
          </a:prstGeom>
        </p:spPr>
      </p:pic>
      <p:sp>
        <p:nvSpPr>
          <p:cNvPr id="53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200" dirty="0" smtClean="0">
                <a:latin typeface="Arial"/>
                <a:cs typeface="Arial"/>
              </a:rPr>
              <a:t>A</a:t>
            </a:r>
            <a:r>
              <a:rPr lang="fr-FR" sz="1800" b="1" i="1" spc="-165" dirty="0" smtClean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04863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" y="1287780"/>
            <a:ext cx="3706495" cy="500380"/>
            <a:chOff x="82296" y="1287780"/>
            <a:chExt cx="3706495" cy="500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96" y="1475232"/>
              <a:ext cx="1363979" cy="3032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923" y="1287780"/>
              <a:ext cx="665987" cy="4998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8487" y="1287780"/>
              <a:ext cx="2170175" cy="49987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8230" y="1157478"/>
            <a:ext cx="3488054" cy="97536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Avantages</a:t>
            </a:r>
            <a:r>
              <a:rPr sz="2400" b="1" i="1" spc="-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2400" b="1" i="1" spc="-1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inconvénients</a:t>
            </a:r>
            <a:endParaRPr sz="24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04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Avantages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30" y="2106015"/>
            <a:ext cx="8997315" cy="411924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737870" indent="-343535" algn="just">
              <a:lnSpc>
                <a:spcPct val="100000"/>
              </a:lnSpc>
              <a:spcBef>
                <a:spcPts val="1105"/>
              </a:spcBef>
              <a:buFont typeface="Wingdings"/>
              <a:buChar char=""/>
              <a:tabLst>
                <a:tab pos="738505" algn="l"/>
              </a:tabLst>
            </a:pP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L'élimination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problématique</a:t>
            </a:r>
            <a:r>
              <a:rPr sz="17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la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transmission</a:t>
            </a:r>
            <a:r>
              <a:rPr sz="17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clé</a:t>
            </a:r>
            <a:r>
              <a:rPr sz="1700" spc="-7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700">
              <a:latin typeface="Candara"/>
              <a:cs typeface="Candara"/>
            </a:endParaRPr>
          </a:p>
          <a:p>
            <a:pPr marL="737870" indent="-343535" algn="just">
              <a:lnSpc>
                <a:spcPct val="100000"/>
              </a:lnSpc>
              <a:spcBef>
                <a:spcPts val="1010"/>
              </a:spcBef>
              <a:buFont typeface="Wingdings"/>
              <a:buChar char=""/>
              <a:tabLst>
                <a:tab pos="738505" algn="l"/>
              </a:tabLst>
            </a:pP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Aucun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canal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sécurisé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n’est nécessaire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pour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pratiquer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l’échange</a:t>
            </a:r>
            <a:r>
              <a:rPr sz="17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clé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publique</a:t>
            </a:r>
            <a:r>
              <a:rPr sz="1700" spc="-1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700">
              <a:latin typeface="Candara"/>
              <a:cs typeface="Candara"/>
            </a:endParaRPr>
          </a:p>
          <a:p>
            <a:pPr marL="737870" marR="7620" indent="-342900" algn="just">
              <a:lnSpc>
                <a:spcPct val="100000"/>
              </a:lnSpc>
              <a:spcBef>
                <a:spcPts val="994"/>
              </a:spcBef>
              <a:buFont typeface="Wingdings"/>
              <a:buChar char=""/>
              <a:tabLst>
                <a:tab pos="738505" algn="l"/>
              </a:tabLst>
            </a:pP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L'impossibilité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de décrypter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le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message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dans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le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cas de son interception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par une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personne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non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autorisée</a:t>
            </a:r>
            <a:r>
              <a:rPr sz="1700" spc="-8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700">
              <a:latin typeface="Candara"/>
              <a:cs typeface="Candara"/>
            </a:endParaRPr>
          </a:p>
          <a:p>
            <a:pPr marL="737870" marR="5080" indent="-343535" algn="just">
              <a:lnSpc>
                <a:spcPct val="100000"/>
              </a:lnSpc>
              <a:spcBef>
                <a:spcPts val="994"/>
              </a:spcBef>
              <a:buFont typeface="Wingdings"/>
              <a:buChar char=""/>
              <a:tabLst>
                <a:tab pos="738505" algn="l"/>
              </a:tabLst>
            </a:pP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asymétrique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crée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aussi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moins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problèmes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gestion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clés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que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le </a:t>
            </a:r>
            <a:r>
              <a:rPr sz="17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symétrique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2n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clés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seulement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sont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nécessaires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pour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que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n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entités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communiquent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toute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sécurité</a:t>
            </a:r>
            <a:r>
              <a:rPr sz="17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entre</a:t>
            </a:r>
            <a:r>
              <a:rPr sz="1700" spc="-7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elles.</a:t>
            </a:r>
            <a:endParaRPr sz="17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Inconvénients</a:t>
            </a:r>
            <a:endParaRPr sz="1800">
              <a:latin typeface="Candara"/>
              <a:cs typeface="Candara"/>
            </a:endParaRPr>
          </a:p>
          <a:p>
            <a:pPr marL="737870" marR="109855" lvl="1" indent="-342900">
              <a:lnSpc>
                <a:spcPct val="100000"/>
              </a:lnSpc>
              <a:spcBef>
                <a:spcPts val="1010"/>
              </a:spcBef>
              <a:buFont typeface="Wingdings"/>
              <a:buChar char=""/>
              <a:tabLst>
                <a:tab pos="737870" algn="l"/>
                <a:tab pos="738505" algn="l"/>
              </a:tabLst>
            </a:pP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L’inconvénient majeur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du chiffrement asymétrique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par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rapport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au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chiffrement symétrique </a:t>
            </a:r>
            <a:r>
              <a:rPr sz="1700" spc="-3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7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qu’il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tend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à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être</a:t>
            </a:r>
            <a:r>
              <a:rPr sz="17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environ</a:t>
            </a:r>
            <a:r>
              <a:rPr sz="17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«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1000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fois</a:t>
            </a:r>
            <a:r>
              <a:rPr sz="17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plus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lents</a:t>
            </a:r>
            <a:r>
              <a:rPr sz="17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»</a:t>
            </a:r>
            <a:r>
              <a:rPr sz="1700" spc="-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700">
              <a:latin typeface="Candara"/>
              <a:cs typeface="Candara"/>
            </a:endParaRPr>
          </a:p>
          <a:p>
            <a:pPr marL="737870" marR="1035685" lvl="1" indent="-342900">
              <a:lnSpc>
                <a:spcPct val="100000"/>
              </a:lnSpc>
              <a:spcBef>
                <a:spcPts val="1000"/>
              </a:spcBef>
              <a:buFont typeface="Wingdings"/>
              <a:buChar char=""/>
              <a:tabLst>
                <a:tab pos="737870" algn="l"/>
                <a:tab pos="738505" algn="l"/>
              </a:tabLst>
            </a:pP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danger</a:t>
            </a:r>
            <a:r>
              <a:rPr sz="1700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17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attaques par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substitution</a:t>
            </a:r>
            <a:r>
              <a:rPr sz="17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17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clés</a:t>
            </a:r>
            <a:r>
              <a:rPr sz="17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(d'où</a:t>
            </a:r>
            <a:r>
              <a:rPr sz="17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nécessité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valider</a:t>
            </a:r>
            <a:r>
              <a:rPr sz="17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les </a:t>
            </a:r>
            <a:r>
              <a:rPr sz="1700" spc="-3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émetteurs</a:t>
            </a:r>
            <a:r>
              <a:rPr sz="1700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17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clés).</a:t>
            </a:r>
            <a:endParaRPr sz="1700">
              <a:latin typeface="Candara"/>
              <a:cs typeface="Candara"/>
            </a:endParaRP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200" dirty="0" smtClean="0">
                <a:latin typeface="Arial"/>
                <a:cs typeface="Arial"/>
              </a:rPr>
              <a:t>A</a:t>
            </a:r>
            <a:r>
              <a:rPr lang="fr-FR" sz="1800" b="1" i="1" spc="-165" dirty="0" smtClean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123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87780"/>
            <a:ext cx="5367655" cy="500380"/>
            <a:chOff x="263652" y="1287780"/>
            <a:chExt cx="5367655" cy="500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52" y="1456944"/>
              <a:ext cx="1586483" cy="3215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2307" y="1287780"/>
              <a:ext cx="720851" cy="4998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7212" y="1287780"/>
              <a:ext cx="1909572" cy="4998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9311" y="1287780"/>
              <a:ext cx="1991867" cy="4998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7759" y="1334515"/>
            <a:ext cx="8549005" cy="3885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10" dirty="0">
                <a:solidFill>
                  <a:srgbClr val="5F497A"/>
                </a:solidFill>
                <a:latin typeface="Candara"/>
                <a:cs typeface="Candara"/>
              </a:rPr>
              <a:t>asymétrique</a:t>
            </a:r>
            <a:endParaRPr sz="24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 dirty="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Exemples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endParaRPr sz="1800" dirty="0">
              <a:latin typeface="Candara"/>
              <a:cs typeface="Candara"/>
            </a:endParaRPr>
          </a:p>
          <a:p>
            <a:pPr marL="737870" lvl="1" indent="-343535">
              <a:lnSpc>
                <a:spcPct val="100000"/>
              </a:lnSpc>
              <a:spcBef>
                <a:spcPts val="1010"/>
              </a:spcBef>
              <a:buFont typeface="Times New Roman"/>
              <a:buChar char="–"/>
              <a:tabLst>
                <a:tab pos="737870" algn="l"/>
                <a:tab pos="738505" algn="l"/>
              </a:tabLst>
            </a:pP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RSA</a:t>
            </a:r>
            <a:endParaRPr sz="1800" dirty="0">
              <a:latin typeface="Candara"/>
              <a:cs typeface="Candara"/>
            </a:endParaRPr>
          </a:p>
          <a:p>
            <a:pPr marL="737870" lvl="1" indent="-343535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37870" algn="l"/>
                <a:tab pos="738505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ElGamal</a:t>
            </a:r>
            <a:endParaRPr sz="1800" dirty="0">
              <a:latin typeface="Candara"/>
              <a:cs typeface="Candara"/>
            </a:endParaRPr>
          </a:p>
          <a:p>
            <a:pPr marL="737870" lvl="1" indent="-343535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737870" algn="l"/>
                <a:tab pos="738505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ECC</a:t>
            </a:r>
            <a:endParaRPr sz="1800" dirty="0">
              <a:latin typeface="Candara"/>
              <a:cs typeface="Candara"/>
            </a:endParaRPr>
          </a:p>
          <a:p>
            <a:pPr marL="394970">
              <a:lnSpc>
                <a:spcPct val="100000"/>
              </a:lnSpc>
              <a:spcBef>
                <a:spcPts val="420"/>
              </a:spcBef>
              <a:tabLst>
                <a:tab pos="737870" algn="l"/>
              </a:tabLst>
            </a:pPr>
            <a:r>
              <a:rPr sz="1800" dirty="0">
                <a:solidFill>
                  <a:srgbClr val="5F497A"/>
                </a:solidFill>
                <a:latin typeface="Times New Roman"/>
                <a:cs typeface="Times New Roman"/>
              </a:rPr>
              <a:t>–	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…</a:t>
            </a:r>
            <a:endParaRPr sz="1800" dirty="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Candara"/>
              <a:cs typeface="Candara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Les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principales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catégories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d’algorithmes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chiffrement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</a:t>
            </a:r>
            <a:r>
              <a:rPr sz="1800" spc="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publique</a:t>
            </a:r>
            <a:r>
              <a:rPr sz="1800" spc="-8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endParaRPr sz="1800" dirty="0">
              <a:latin typeface="Candara"/>
              <a:cs typeface="Candara"/>
            </a:endParaRPr>
          </a:p>
          <a:p>
            <a:pPr marL="1003300" lvl="1" indent="-342900">
              <a:lnSpc>
                <a:spcPct val="100000"/>
              </a:lnSpc>
              <a:spcBef>
                <a:spcPts val="400"/>
              </a:spcBef>
              <a:buFont typeface="Times New Roman"/>
              <a:buChar char="–"/>
              <a:tabLst>
                <a:tab pos="1002665" algn="l"/>
                <a:tab pos="10033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Ceux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qui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fondent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sur la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difficulté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factoriser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grands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nombres</a:t>
            </a:r>
            <a:r>
              <a:rPr sz="1800" spc="-1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 dirty="0">
              <a:latin typeface="Candara"/>
              <a:cs typeface="Candara"/>
            </a:endParaRPr>
          </a:p>
          <a:p>
            <a:pPr marL="1003300" lvl="1" indent="-342900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1002665" algn="l"/>
                <a:tab pos="10033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Ceux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qui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calculent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logarithmes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discrets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modulo</a:t>
            </a:r>
            <a:r>
              <a:rPr sz="1800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un grand</a:t>
            </a:r>
            <a:r>
              <a:rPr sz="18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nombre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premier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 dirty="0">
              <a:latin typeface="Candara"/>
              <a:cs typeface="Candara"/>
            </a:endParaRPr>
          </a:p>
          <a:p>
            <a:pPr marL="1003300" lvl="1" indent="-342900">
              <a:lnSpc>
                <a:spcPct val="100000"/>
              </a:lnSpc>
              <a:spcBef>
                <a:spcPts val="405"/>
              </a:spcBef>
              <a:buFont typeface="Times New Roman"/>
              <a:buChar char="–"/>
              <a:tabLst>
                <a:tab pos="1002665" algn="l"/>
                <a:tab pos="10033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Ceux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qui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reposent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sur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courbes</a:t>
            </a:r>
            <a:r>
              <a:rPr sz="1800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 err="1">
                <a:solidFill>
                  <a:srgbClr val="5F497A"/>
                </a:solidFill>
                <a:latin typeface="Candara"/>
                <a:cs typeface="Candara"/>
              </a:rPr>
              <a:t>elliptiques</a:t>
            </a:r>
            <a:r>
              <a:rPr sz="1800" spc="-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 smtClean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 dirty="0">
              <a:latin typeface="Candara"/>
              <a:cs typeface="Candara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200" dirty="0" smtClean="0">
                <a:latin typeface="Arial"/>
                <a:cs typeface="Arial"/>
              </a:rPr>
              <a:t>A</a:t>
            </a:r>
            <a:r>
              <a:rPr lang="fr-FR" sz="1800" b="1" i="1" spc="-165" dirty="0" smtClean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80226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16152"/>
            <a:ext cx="5367655" cy="500380"/>
            <a:chOff x="263652" y="1216152"/>
            <a:chExt cx="5367655" cy="500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52" y="1385315"/>
              <a:ext cx="1586483" cy="3215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2307" y="1216152"/>
              <a:ext cx="720851" cy="4998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7212" y="1216152"/>
              <a:ext cx="1909572" cy="4998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9311" y="1216152"/>
              <a:ext cx="1991867" cy="4998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7759" y="1090635"/>
            <a:ext cx="5151120" cy="101155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10" dirty="0">
                <a:solidFill>
                  <a:srgbClr val="5F497A"/>
                </a:solidFill>
                <a:latin typeface="Candara"/>
                <a:cs typeface="Candara"/>
              </a:rPr>
              <a:t>asymétrique</a:t>
            </a:r>
            <a:endParaRPr sz="2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RSA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(Rivest,</a:t>
            </a:r>
            <a:r>
              <a:rPr sz="2000" b="1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Shamir,</a:t>
            </a:r>
            <a:r>
              <a:rPr sz="2000" b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Adelman)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759" y="2281755"/>
            <a:ext cx="8820150" cy="407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690880" indent="-4572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premier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algorithme</a:t>
            </a:r>
            <a:r>
              <a:rPr sz="1700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17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à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clé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publique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(chiffrement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asymétrique)</a:t>
            </a:r>
            <a:r>
              <a:rPr sz="1700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a été </a:t>
            </a:r>
            <a:r>
              <a:rPr sz="1700" spc="-3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développé</a:t>
            </a:r>
            <a:r>
              <a:rPr sz="17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par R.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Merckle</a:t>
            </a:r>
            <a:r>
              <a:rPr sz="17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M.</a:t>
            </a:r>
            <a:r>
              <a:rPr sz="17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Hellman</a:t>
            </a:r>
            <a:r>
              <a:rPr sz="17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1977</a:t>
            </a:r>
            <a:r>
              <a:rPr sz="1700" spc="-1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700">
              <a:latin typeface="Candara"/>
              <a:cs typeface="Candara"/>
            </a:endParaRPr>
          </a:p>
          <a:p>
            <a:pPr marL="469900" marR="351155" indent="-457200">
              <a:lnSpc>
                <a:spcPct val="100000"/>
              </a:lnSpc>
              <a:spcBef>
                <a:spcPts val="99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Il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fut</a:t>
            </a:r>
            <a:r>
              <a:rPr sz="17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vite</a:t>
            </a:r>
            <a:r>
              <a:rPr sz="17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rendu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obsolète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grâce</a:t>
            </a:r>
            <a:r>
              <a:rPr sz="17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aux</a:t>
            </a:r>
            <a:r>
              <a:rPr sz="17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travaux</a:t>
            </a:r>
            <a:r>
              <a:rPr sz="17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Shamir,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Zippel et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Herlestman,</a:t>
            </a:r>
            <a:r>
              <a:rPr sz="17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célèbres </a:t>
            </a:r>
            <a:r>
              <a:rPr sz="1700" spc="-3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cryptanalistes</a:t>
            </a:r>
            <a:r>
              <a:rPr sz="1700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700">
              <a:latin typeface="Candara"/>
              <a:cs typeface="Candara"/>
            </a:endParaRPr>
          </a:p>
          <a:p>
            <a:pPr marL="469900" marR="198755" indent="-457834">
              <a:lnSpc>
                <a:spcPct val="100000"/>
              </a:lnSpc>
              <a:spcBef>
                <a:spcPts val="994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L’algorithme</a:t>
            </a:r>
            <a:r>
              <a:rPr sz="17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à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clé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publique</a:t>
            </a:r>
            <a:r>
              <a:rPr sz="17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Rivest,</a:t>
            </a:r>
            <a:r>
              <a:rPr sz="17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Shamir,</a:t>
            </a:r>
            <a:r>
              <a:rPr sz="1700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et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Adelman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(d’où</a:t>
            </a:r>
            <a:r>
              <a:rPr sz="17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son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nom RSA)</a:t>
            </a:r>
            <a:r>
              <a:rPr sz="17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apparaît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en </a:t>
            </a:r>
            <a:r>
              <a:rPr sz="1700" spc="-3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1978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700">
              <a:latin typeface="Candara"/>
              <a:cs typeface="Candara"/>
            </a:endParaRPr>
          </a:p>
          <a:p>
            <a:pPr marL="469900" indent="-457200">
              <a:lnSpc>
                <a:spcPct val="100000"/>
              </a:lnSpc>
              <a:spcBef>
                <a:spcPts val="100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RSA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servait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encore</a:t>
            </a:r>
            <a:r>
              <a:rPr sz="17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2002 à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protéger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les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codes</a:t>
            </a:r>
            <a:r>
              <a:rPr sz="17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nucléaires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l’armée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américaine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russe</a:t>
            </a:r>
            <a:r>
              <a:rPr sz="1700" spc="-1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700">
              <a:latin typeface="Candara"/>
              <a:cs typeface="Candara"/>
            </a:endParaRPr>
          </a:p>
          <a:p>
            <a:pPr marL="469900" marR="5715" indent="-457834" algn="just">
              <a:lnSpc>
                <a:spcPct val="100000"/>
              </a:lnSpc>
              <a:spcBef>
                <a:spcPts val="1000"/>
              </a:spcBef>
              <a:buFont typeface="Wingdings"/>
              <a:buChar char=""/>
              <a:tabLst>
                <a:tab pos="469900" algn="l"/>
              </a:tabLst>
            </a:pP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Le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RSA, proposé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en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1978,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utilisant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des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clés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de chiffrement de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128 bits,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n’a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été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cassé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qu’en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1996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faisant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travailler</a:t>
            </a:r>
            <a:r>
              <a:rPr sz="17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nombreux ordinateurs</a:t>
            </a:r>
            <a:r>
              <a:rPr sz="17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parallèle</a:t>
            </a:r>
            <a:r>
              <a:rPr sz="1700" spc="-1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700">
              <a:latin typeface="Candara"/>
              <a:cs typeface="Candara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994"/>
              </a:spcBef>
              <a:buFont typeface="Wingdings"/>
              <a:buChar char=""/>
              <a:tabLst>
                <a:tab pos="469900" algn="l"/>
              </a:tabLst>
            </a:pP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RSA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considéré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toujours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comme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sûr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avec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technologie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actuelle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pour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clés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suffisamment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longues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(1024,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2048 voire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4096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bits) </a:t>
            </a:r>
            <a:r>
              <a:rPr sz="1700" dirty="0">
                <a:solidFill>
                  <a:srgbClr val="5F497A"/>
                </a:solidFill>
                <a:latin typeface="Cambria Math"/>
                <a:cs typeface="Cambria Math"/>
              </a:rPr>
              <a:t>⇒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demande un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temps 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de calcul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assez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important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700">
              <a:latin typeface="Candara"/>
              <a:cs typeface="Candara"/>
            </a:endParaRPr>
          </a:p>
          <a:p>
            <a:pPr marL="469900" indent="-457200" algn="just">
              <a:lnSpc>
                <a:spcPct val="100000"/>
              </a:lnSpc>
              <a:spcBef>
                <a:spcPts val="409"/>
              </a:spcBef>
              <a:buFont typeface="Wingdings"/>
              <a:buChar char=""/>
              <a:tabLst>
                <a:tab pos="469900" algn="l"/>
              </a:tabLst>
            </a:pP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C’est</a:t>
            </a:r>
            <a:r>
              <a:rPr sz="17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système</a:t>
            </a:r>
            <a:r>
              <a:rPr sz="17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plus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largement</a:t>
            </a:r>
            <a:r>
              <a:rPr sz="17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répandu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(carte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bancaire,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protocole</a:t>
            </a:r>
            <a:r>
              <a:rPr sz="17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SSL,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.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.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.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)</a:t>
            </a:r>
            <a:r>
              <a:rPr sz="1700" spc="-19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700">
              <a:latin typeface="Candara"/>
              <a:cs typeface="Candara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200" dirty="0" smtClean="0">
                <a:latin typeface="Arial"/>
                <a:cs typeface="Arial"/>
              </a:rPr>
              <a:t>A</a:t>
            </a:r>
            <a:r>
              <a:rPr lang="fr-FR" sz="1800" b="1" i="1" spc="-165" dirty="0" smtClean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8943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143000"/>
            <a:ext cx="5367655" cy="500380"/>
            <a:chOff x="263652" y="1143000"/>
            <a:chExt cx="5367655" cy="500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52" y="1312164"/>
              <a:ext cx="1586483" cy="3215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2307" y="1143000"/>
              <a:ext cx="720851" cy="4998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7212" y="1143000"/>
              <a:ext cx="1909572" cy="4998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9311" y="1143000"/>
              <a:ext cx="1991867" cy="4998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7759" y="1018704"/>
            <a:ext cx="5146675" cy="101155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1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10" dirty="0">
                <a:solidFill>
                  <a:srgbClr val="5F497A"/>
                </a:solidFill>
                <a:latin typeface="Candara"/>
                <a:cs typeface="Candara"/>
              </a:rPr>
              <a:t>asymétrique</a:t>
            </a:r>
            <a:endParaRPr sz="2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RSA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(Rivest,</a:t>
            </a:r>
            <a:r>
              <a:rPr sz="2000" b="1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Shamir,</a:t>
            </a:r>
            <a:r>
              <a:rPr sz="2000" b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Adelman)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272" y="3282696"/>
            <a:ext cx="3077210" cy="0"/>
          </a:xfrm>
          <a:custGeom>
            <a:avLst/>
            <a:gdLst/>
            <a:ahLst/>
            <a:cxnLst/>
            <a:rect l="l" t="t" r="r" b="b"/>
            <a:pathLst>
              <a:path w="3077210">
                <a:moveTo>
                  <a:pt x="0" y="0"/>
                </a:moveTo>
                <a:lnTo>
                  <a:pt x="3076702" y="0"/>
                </a:lnTo>
              </a:path>
            </a:pathLst>
          </a:custGeom>
          <a:ln w="3175">
            <a:solidFill>
              <a:srgbClr val="5F49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1787" y="2004059"/>
            <a:ext cx="8731885" cy="449643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545465" indent="-457834">
              <a:lnSpc>
                <a:spcPct val="100000"/>
              </a:lnSpc>
              <a:spcBef>
                <a:spcPts val="1105"/>
              </a:spcBef>
              <a:buFont typeface="Wingdings"/>
              <a:buChar char=""/>
              <a:tabLst>
                <a:tab pos="545465" algn="l"/>
                <a:tab pos="5461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L’algorithme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RSA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repose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sur les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principes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théorie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des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nombres</a:t>
            </a:r>
            <a:r>
              <a:rPr sz="1800" spc="-1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 marL="545465" indent="-457834">
              <a:lnSpc>
                <a:spcPct val="100000"/>
              </a:lnSpc>
              <a:spcBef>
                <a:spcPts val="1010"/>
              </a:spcBef>
              <a:buFont typeface="Wingdings"/>
              <a:buChar char=""/>
              <a:tabLst>
                <a:tab pos="545465" algn="l"/>
                <a:tab pos="546100" algn="l"/>
              </a:tabLst>
            </a:pP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Bob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ési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nv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oyer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message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y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té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A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ice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ti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isa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t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a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mét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h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RSA</a:t>
            </a:r>
            <a:r>
              <a:rPr sz="1800" spc="-1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endParaRPr sz="1800">
              <a:latin typeface="Candara"/>
              <a:cs typeface="Candara"/>
            </a:endParaRPr>
          </a:p>
          <a:p>
            <a:pPr marL="88900">
              <a:lnSpc>
                <a:spcPct val="100000"/>
              </a:lnSpc>
              <a:spcBef>
                <a:spcPts val="1595"/>
              </a:spcBef>
            </a:pP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1</a:t>
            </a:r>
            <a:r>
              <a:rPr sz="1800" b="1" spc="-7" baseline="20833" dirty="0">
                <a:solidFill>
                  <a:srgbClr val="5F497A"/>
                </a:solidFill>
                <a:latin typeface="Candara"/>
                <a:cs typeface="Candara"/>
              </a:rPr>
              <a:t>ère</a:t>
            </a:r>
            <a:r>
              <a:rPr sz="1800" b="1" spc="-44" baseline="20833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étape</a:t>
            </a:r>
            <a:r>
              <a:rPr sz="1800" b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Constitution</a:t>
            </a:r>
            <a:r>
              <a:rPr sz="1800" b="1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25" dirty="0">
                <a:solidFill>
                  <a:srgbClr val="5F497A"/>
                </a:solidFill>
                <a:latin typeface="Candara"/>
                <a:cs typeface="Candara"/>
              </a:rPr>
              <a:t>desclés</a:t>
            </a:r>
            <a:endParaRPr sz="1800">
              <a:latin typeface="Candara"/>
              <a:cs typeface="Candara"/>
            </a:endParaRPr>
          </a:p>
          <a:p>
            <a:pPr marL="545465" indent="-457834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Bob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choisit</a:t>
            </a:r>
            <a:r>
              <a:rPr sz="17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deux</a:t>
            </a:r>
            <a:r>
              <a:rPr sz="17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grands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nombres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premiers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(distincts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de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taille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à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peu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près égale)</a:t>
            </a:r>
            <a:r>
              <a:rPr sz="17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q</a:t>
            </a:r>
            <a:r>
              <a:rPr sz="1700" spc="-114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700">
              <a:latin typeface="Candara"/>
              <a:cs typeface="Candara"/>
            </a:endParaRPr>
          </a:p>
          <a:p>
            <a:pPr marL="545465" indent="-457834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Bo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b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a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cu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700" spc="-8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endParaRPr sz="1700">
              <a:latin typeface="Candara"/>
              <a:cs typeface="Candara"/>
            </a:endParaRPr>
          </a:p>
          <a:p>
            <a:pPr marL="991869" lvl="1" indent="-343535">
              <a:lnSpc>
                <a:spcPct val="100000"/>
              </a:lnSpc>
              <a:spcBef>
                <a:spcPts val="409"/>
              </a:spcBef>
              <a:buChar char="–"/>
              <a:tabLst>
                <a:tab pos="991869" algn="l"/>
                <a:tab pos="992505" algn="l"/>
              </a:tabLst>
            </a:pPr>
            <a:r>
              <a:rPr sz="1600" spc="-5" dirty="0">
                <a:solidFill>
                  <a:srgbClr val="5F497A"/>
                </a:solidFill>
                <a:latin typeface="Candara"/>
                <a:cs typeface="Candara"/>
              </a:rPr>
              <a:t>Le </a:t>
            </a:r>
            <a:r>
              <a:rPr sz="1600" spc="-20" dirty="0">
                <a:solidFill>
                  <a:srgbClr val="5F497A"/>
                </a:solidFill>
                <a:latin typeface="Candara"/>
                <a:cs typeface="Candara"/>
              </a:rPr>
              <a:t>module</a:t>
            </a:r>
            <a:r>
              <a:rPr sz="1600" spc="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600" spc="-10" dirty="0">
                <a:solidFill>
                  <a:srgbClr val="5F497A"/>
                </a:solidFill>
                <a:latin typeface="Candara"/>
                <a:cs typeface="Candara"/>
              </a:rPr>
              <a:t> chiffrement</a:t>
            </a:r>
            <a:r>
              <a:rPr sz="16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r>
              <a:rPr sz="16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6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6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5F497A"/>
                </a:solidFill>
                <a:latin typeface="Candara"/>
                <a:cs typeface="Candara"/>
              </a:rPr>
              <a:t>pq ; (La</a:t>
            </a:r>
            <a:r>
              <a:rPr sz="16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spc="-20" dirty="0">
                <a:solidFill>
                  <a:srgbClr val="5F497A"/>
                </a:solidFill>
                <a:latin typeface="Candara"/>
                <a:cs typeface="Candara"/>
              </a:rPr>
              <a:t>longueur</a:t>
            </a:r>
            <a:r>
              <a:rPr sz="1600" spc="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6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6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spc="-20" dirty="0">
                <a:solidFill>
                  <a:srgbClr val="5F497A"/>
                </a:solidFill>
                <a:latin typeface="Candara"/>
                <a:cs typeface="Candara"/>
              </a:rPr>
              <a:t>devrait</a:t>
            </a:r>
            <a:r>
              <a:rPr sz="1600" spc="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spc="-15" dirty="0">
                <a:solidFill>
                  <a:srgbClr val="5F497A"/>
                </a:solidFill>
                <a:latin typeface="Candara"/>
                <a:cs typeface="Candara"/>
              </a:rPr>
              <a:t>être</a:t>
            </a:r>
            <a:r>
              <a:rPr sz="1600" spc="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5F497A"/>
                </a:solidFill>
                <a:latin typeface="Candara"/>
                <a:cs typeface="Candara"/>
              </a:rPr>
              <a:t>entre</a:t>
            </a:r>
            <a:r>
              <a:rPr sz="16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5F497A"/>
                </a:solidFill>
                <a:latin typeface="Candara"/>
                <a:cs typeface="Candara"/>
              </a:rPr>
              <a:t>1024 </a:t>
            </a:r>
            <a:r>
              <a:rPr sz="1600" spc="-10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600" spc="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spc="-15" dirty="0">
                <a:solidFill>
                  <a:srgbClr val="5F497A"/>
                </a:solidFill>
                <a:latin typeface="Candara"/>
                <a:cs typeface="Candara"/>
              </a:rPr>
              <a:t>2048</a:t>
            </a:r>
            <a:r>
              <a:rPr sz="16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5F497A"/>
                </a:solidFill>
                <a:latin typeface="Candara"/>
                <a:cs typeface="Candara"/>
              </a:rPr>
              <a:t>bits)</a:t>
            </a:r>
            <a:endParaRPr sz="1600">
              <a:latin typeface="Candara"/>
              <a:cs typeface="Candara"/>
            </a:endParaRPr>
          </a:p>
          <a:p>
            <a:pPr marL="991869" lvl="1" indent="-343535">
              <a:lnSpc>
                <a:spcPct val="100000"/>
              </a:lnSpc>
              <a:spcBef>
                <a:spcPts val="409"/>
              </a:spcBef>
              <a:buChar char="–"/>
              <a:tabLst>
                <a:tab pos="991869" algn="l"/>
                <a:tab pos="992505" algn="l"/>
              </a:tabLst>
            </a:pPr>
            <a:r>
              <a:rPr sz="1600" spc="-5" dirty="0">
                <a:solidFill>
                  <a:srgbClr val="5F497A"/>
                </a:solidFill>
                <a:latin typeface="Candara"/>
                <a:cs typeface="Candara"/>
              </a:rPr>
              <a:t>L'indicatrice</a:t>
            </a:r>
            <a:r>
              <a:rPr sz="16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spc="-15" dirty="0">
                <a:solidFill>
                  <a:srgbClr val="5F497A"/>
                </a:solidFill>
                <a:latin typeface="Candara"/>
                <a:cs typeface="Candara"/>
              </a:rPr>
              <a:t>d'Euler</a:t>
            </a:r>
            <a:r>
              <a:rPr sz="16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r>
              <a:rPr sz="16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spc="-15" dirty="0">
                <a:solidFill>
                  <a:srgbClr val="5F497A"/>
                </a:solidFill>
                <a:latin typeface="Symbol"/>
                <a:cs typeface="Symbol"/>
              </a:rPr>
              <a:t></a:t>
            </a:r>
            <a:r>
              <a:rPr sz="1600" spc="-15" dirty="0">
                <a:solidFill>
                  <a:srgbClr val="5F497A"/>
                </a:solidFill>
                <a:latin typeface="Candara"/>
                <a:cs typeface="Candara"/>
              </a:rPr>
              <a:t>(n)</a:t>
            </a:r>
            <a:r>
              <a:rPr sz="16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6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dirty="0">
                <a:solidFill>
                  <a:srgbClr val="5F497A"/>
                </a:solidFill>
                <a:latin typeface="Candara"/>
                <a:cs typeface="Candara"/>
              </a:rPr>
              <a:t>(p-1)(q-1)</a:t>
            </a:r>
            <a:r>
              <a:rPr sz="1600" spc="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600">
              <a:latin typeface="Candara"/>
              <a:cs typeface="Candara"/>
            </a:endParaRPr>
          </a:p>
          <a:p>
            <a:pPr marL="545465" indent="-457834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Bob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choisit</a:t>
            </a:r>
            <a:r>
              <a:rPr sz="17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l’exposant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e,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un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entier</a:t>
            </a:r>
            <a:r>
              <a:rPr sz="17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premier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avec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Symbol"/>
                <a:cs typeface="Symbol"/>
              </a:rPr>
              <a:t>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(n)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(càd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pgcd(e,</a:t>
            </a:r>
            <a:r>
              <a:rPr sz="1700" spc="-8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Symbol"/>
                <a:cs typeface="Symbol"/>
              </a:rPr>
              <a:t>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(n))=1).</a:t>
            </a:r>
            <a:endParaRPr sz="1700">
              <a:latin typeface="Candara"/>
              <a:cs typeface="Candara"/>
            </a:endParaRPr>
          </a:p>
          <a:p>
            <a:pPr marL="546100" marR="78105" indent="-457834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Bob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calcule</a:t>
            </a:r>
            <a:r>
              <a:rPr sz="17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l'exposant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déchiffrement</a:t>
            </a:r>
            <a:r>
              <a:rPr sz="17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défini</a:t>
            </a:r>
            <a:r>
              <a:rPr sz="17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comme</a:t>
            </a:r>
            <a:r>
              <a:rPr sz="17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étant</a:t>
            </a:r>
            <a:r>
              <a:rPr sz="17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l’inverse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mod</a:t>
            </a:r>
            <a:r>
              <a:rPr sz="17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Symbol"/>
                <a:cs typeface="Symbol"/>
              </a:rPr>
              <a:t>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(n)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de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e.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En </a:t>
            </a:r>
            <a:r>
              <a:rPr sz="1700" spc="-3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d’autres</a:t>
            </a:r>
            <a:r>
              <a:rPr sz="17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termes,</a:t>
            </a:r>
            <a:r>
              <a:rPr sz="17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ed </a:t>
            </a:r>
            <a:r>
              <a:rPr sz="1700" dirty="0">
                <a:solidFill>
                  <a:srgbClr val="5F497A"/>
                </a:solidFill>
                <a:latin typeface="Symbol"/>
                <a:cs typeface="Symbol"/>
              </a:rPr>
              <a:t></a:t>
            </a:r>
            <a:r>
              <a:rPr sz="1700" dirty="0">
                <a:solidFill>
                  <a:srgbClr val="5F497A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1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mod</a:t>
            </a:r>
            <a:r>
              <a:rPr sz="17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Symbol"/>
                <a:cs typeface="Symbol"/>
              </a:rPr>
              <a:t>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(n)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(théorème</a:t>
            </a:r>
            <a:r>
              <a:rPr sz="17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spc="-1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Bachet-Bézout).</a:t>
            </a:r>
            <a:endParaRPr sz="1700">
              <a:latin typeface="Candara"/>
              <a:cs typeface="Candara"/>
            </a:endParaRPr>
          </a:p>
          <a:p>
            <a:pPr marL="545465" marR="1745614" indent="-457200">
              <a:lnSpc>
                <a:spcPts val="2510"/>
              </a:lnSpc>
              <a:spcBef>
                <a:spcPts val="5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Le couple (e,n)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constitue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la clé publique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=&gt;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utilisée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pour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le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chiffrement. </a:t>
            </a:r>
            <a:r>
              <a:rPr sz="1700" spc="-3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couple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(d,n)</a:t>
            </a:r>
            <a:r>
              <a:rPr sz="17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constitue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la clé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privée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=&gt;</a:t>
            </a:r>
            <a:r>
              <a:rPr sz="17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utilisée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pour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le</a:t>
            </a:r>
            <a:r>
              <a:rPr sz="1700" spc="-1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déchiffrement.</a:t>
            </a:r>
            <a:endParaRPr sz="1700">
              <a:latin typeface="Candara"/>
              <a:cs typeface="Candara"/>
            </a:endParaRPr>
          </a:p>
          <a:p>
            <a:pPr marL="537845" indent="-450215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537845" algn="l"/>
                <a:tab pos="538480" algn="l"/>
              </a:tabLst>
            </a:pP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Bob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diffuse</a:t>
            </a:r>
            <a:r>
              <a:rPr sz="17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donc</a:t>
            </a:r>
            <a:r>
              <a:rPr sz="17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e,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garde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secret</a:t>
            </a:r>
            <a:r>
              <a:rPr sz="17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oublie</a:t>
            </a:r>
            <a:r>
              <a:rPr sz="1700" spc="-9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Symbol"/>
                <a:cs typeface="Symbol"/>
              </a:rPr>
              <a:t>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(n).</a:t>
            </a:r>
            <a:endParaRPr sz="1700">
              <a:latin typeface="Candara"/>
              <a:cs typeface="Candara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200" dirty="0" smtClean="0">
                <a:latin typeface="Arial"/>
                <a:cs typeface="Arial"/>
              </a:rPr>
              <a:t>A</a:t>
            </a:r>
            <a:r>
              <a:rPr lang="fr-FR" sz="1800" b="1" i="1" spc="-165" dirty="0" smtClean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299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5560" y="133350"/>
            <a:ext cx="3295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Transpositions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8469" y="4529836"/>
            <a:ext cx="6343650" cy="15119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409"/>
              </a:spcBef>
              <a:buFont typeface="Wingdings"/>
              <a:buChar char=""/>
              <a:tabLst>
                <a:tab pos="317500" algn="l"/>
              </a:tabLst>
            </a:pPr>
            <a:r>
              <a:rPr sz="2400" spc="-5" dirty="0">
                <a:solidFill>
                  <a:srgbClr val="005B89"/>
                </a:solidFill>
                <a:latin typeface="Arial Black"/>
                <a:cs typeface="Arial Black"/>
              </a:rPr>
              <a:t>Transposition</a:t>
            </a:r>
            <a:r>
              <a:rPr sz="2400" spc="-45" dirty="0">
                <a:solidFill>
                  <a:srgbClr val="005B89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5B89"/>
                </a:solidFill>
                <a:latin typeface="Arial Black"/>
                <a:cs typeface="Arial Black"/>
              </a:rPr>
              <a:t>simple</a:t>
            </a:r>
            <a:endParaRPr sz="2400">
              <a:latin typeface="Arial Black"/>
              <a:cs typeface="Arial Black"/>
            </a:endParaRPr>
          </a:p>
          <a:p>
            <a:pPr marL="717550" lvl="1" indent="-248285">
              <a:lnSpc>
                <a:spcPct val="100000"/>
              </a:lnSpc>
              <a:spcBef>
                <a:spcPts val="260"/>
              </a:spcBef>
              <a:buChar char="–"/>
              <a:tabLst>
                <a:tab pos="717550" algn="l"/>
              </a:tabLst>
            </a:pPr>
            <a:r>
              <a:rPr sz="2000" spc="-5" dirty="0">
                <a:latin typeface="Arial MT"/>
                <a:cs typeface="Arial MT"/>
              </a:rPr>
              <a:t>anagramme</a:t>
            </a:r>
            <a:endParaRPr sz="2000">
              <a:latin typeface="Arial MT"/>
              <a:cs typeface="Arial MT"/>
            </a:endParaRPr>
          </a:p>
          <a:p>
            <a:pPr marL="317500" indent="-304800">
              <a:lnSpc>
                <a:spcPct val="100000"/>
              </a:lnSpc>
              <a:spcBef>
                <a:spcPts val="310"/>
              </a:spcBef>
              <a:buFont typeface="Wingdings"/>
              <a:buChar char=""/>
              <a:tabLst>
                <a:tab pos="317500" algn="l"/>
              </a:tabLst>
            </a:pPr>
            <a:r>
              <a:rPr sz="2400" spc="-5" dirty="0">
                <a:solidFill>
                  <a:srgbClr val="005B89"/>
                </a:solidFill>
                <a:latin typeface="Arial Black"/>
                <a:cs typeface="Arial Black"/>
              </a:rPr>
              <a:t>Transposition</a:t>
            </a:r>
            <a:r>
              <a:rPr sz="2400" spc="-35" dirty="0">
                <a:solidFill>
                  <a:srgbClr val="005B89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5B89"/>
                </a:solidFill>
                <a:latin typeface="Arial Black"/>
                <a:cs typeface="Arial Black"/>
              </a:rPr>
              <a:t>par</a:t>
            </a:r>
            <a:r>
              <a:rPr sz="2400" spc="-30" dirty="0">
                <a:solidFill>
                  <a:srgbClr val="005B89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005B89"/>
                </a:solidFill>
                <a:latin typeface="Arial Black"/>
                <a:cs typeface="Arial Black"/>
              </a:rPr>
              <a:t>clé</a:t>
            </a:r>
            <a:endParaRPr sz="2400">
              <a:latin typeface="Arial Black"/>
              <a:cs typeface="Arial Black"/>
            </a:endParaRPr>
          </a:p>
          <a:p>
            <a:pPr marL="717550" lvl="1" indent="-248285">
              <a:lnSpc>
                <a:spcPct val="100000"/>
              </a:lnSpc>
              <a:spcBef>
                <a:spcPts val="260"/>
              </a:spcBef>
              <a:buChar char="–"/>
              <a:tabLst>
                <a:tab pos="717550" algn="l"/>
              </a:tabLst>
            </a:pPr>
            <a:r>
              <a:rPr sz="2000" spc="-5" dirty="0">
                <a:latin typeface="Arial MT"/>
                <a:cs typeface="Arial MT"/>
              </a:rPr>
              <a:t>les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permutations </a:t>
            </a:r>
            <a:r>
              <a:rPr sz="2000" dirty="0">
                <a:latin typeface="Arial MT"/>
                <a:cs typeface="Arial MT"/>
              </a:rPr>
              <a:t>sont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décrites par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clé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secrète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6400" y="3886200"/>
            <a:ext cx="1905000" cy="368300"/>
          </a:xfrm>
          <a:prstGeom prst="rect">
            <a:avLst/>
          </a:prstGeom>
          <a:solidFill>
            <a:srgbClr val="CCFFCC"/>
          </a:solidFill>
          <a:ln w="12579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70"/>
              </a:spcBef>
            </a:pPr>
            <a:r>
              <a:rPr sz="1800" dirty="0">
                <a:latin typeface="Comic Sans MS"/>
                <a:cs typeface="Comic Sans MS"/>
              </a:rPr>
              <a:t>BONJOUR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2200" y="3886200"/>
            <a:ext cx="1905000" cy="368300"/>
          </a:xfrm>
          <a:prstGeom prst="rect">
            <a:avLst/>
          </a:prstGeom>
          <a:solidFill>
            <a:srgbClr val="FFCC99"/>
          </a:solidFill>
          <a:ln w="12579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Comic Sans MS"/>
                <a:cs typeface="Comic Sans MS"/>
              </a:rPr>
              <a:t>JOBOURN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75110" y="3879910"/>
            <a:ext cx="2594610" cy="386080"/>
            <a:chOff x="3575110" y="3879910"/>
            <a:chExt cx="2594610" cy="386080"/>
          </a:xfrm>
        </p:grpSpPr>
        <p:sp>
          <p:nvSpPr>
            <p:cNvPr id="8" name="object 8"/>
            <p:cNvSpPr/>
            <p:nvPr/>
          </p:nvSpPr>
          <p:spPr>
            <a:xfrm>
              <a:off x="3581400" y="3886200"/>
              <a:ext cx="2581910" cy="373380"/>
            </a:xfrm>
            <a:custGeom>
              <a:avLst/>
              <a:gdLst/>
              <a:ahLst/>
              <a:cxnLst/>
              <a:rect l="l" t="t" r="r" b="b"/>
              <a:pathLst>
                <a:path w="2581910" h="373379">
                  <a:moveTo>
                    <a:pt x="1936750" y="0"/>
                  </a:moveTo>
                  <a:lnTo>
                    <a:pt x="1936750" y="92710"/>
                  </a:lnTo>
                  <a:lnTo>
                    <a:pt x="0" y="92710"/>
                  </a:lnTo>
                  <a:lnTo>
                    <a:pt x="0" y="279400"/>
                  </a:lnTo>
                  <a:lnTo>
                    <a:pt x="1936750" y="279400"/>
                  </a:lnTo>
                  <a:lnTo>
                    <a:pt x="1936750" y="373380"/>
                  </a:lnTo>
                  <a:lnTo>
                    <a:pt x="2581910" y="186689"/>
                  </a:lnTo>
                  <a:lnTo>
                    <a:pt x="193675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1400" y="3886200"/>
              <a:ext cx="2581910" cy="373380"/>
            </a:xfrm>
            <a:custGeom>
              <a:avLst/>
              <a:gdLst/>
              <a:ahLst/>
              <a:cxnLst/>
              <a:rect l="l" t="t" r="r" b="b"/>
              <a:pathLst>
                <a:path w="2581910" h="373379">
                  <a:moveTo>
                    <a:pt x="0" y="92710"/>
                  </a:moveTo>
                  <a:lnTo>
                    <a:pt x="1936750" y="92710"/>
                  </a:lnTo>
                  <a:lnTo>
                    <a:pt x="1936750" y="0"/>
                  </a:lnTo>
                  <a:lnTo>
                    <a:pt x="2581910" y="186689"/>
                  </a:lnTo>
                  <a:lnTo>
                    <a:pt x="1936750" y="373380"/>
                  </a:lnTo>
                  <a:lnTo>
                    <a:pt x="1936750" y="279400"/>
                  </a:lnTo>
                  <a:lnTo>
                    <a:pt x="0" y="279400"/>
                  </a:lnTo>
                  <a:lnTo>
                    <a:pt x="0" y="9271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35070" y="3614420"/>
            <a:ext cx="2199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Transposition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simple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69" y="872490"/>
            <a:ext cx="7956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 indent="-217170">
              <a:lnSpc>
                <a:spcPct val="100000"/>
              </a:lnSpc>
              <a:spcBef>
                <a:spcPts val="100"/>
              </a:spcBef>
              <a:buChar char="•"/>
              <a:tabLst>
                <a:tab pos="229870" algn="l"/>
              </a:tabLst>
            </a:pPr>
            <a:r>
              <a:rPr sz="2000" spc="40" dirty="0">
                <a:latin typeface="Cambria"/>
                <a:cs typeface="Cambria"/>
              </a:rPr>
              <a:t>Utilise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le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principe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mathématique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des</a:t>
            </a:r>
            <a:r>
              <a:rPr sz="2000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Palatino Linotype"/>
                <a:cs typeface="Palatino Linotype"/>
              </a:rPr>
              <a:t>permutations</a:t>
            </a:r>
            <a:r>
              <a:rPr sz="2000" b="1" spc="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(ordre</a:t>
            </a:r>
            <a:r>
              <a:rPr sz="2000" b="1" spc="25" dirty="0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Palatino Linotype"/>
                <a:cs typeface="Palatino Linotype"/>
              </a:rPr>
              <a:t>différent)</a:t>
            </a:r>
            <a:endParaRPr sz="2000">
              <a:latin typeface="Palatino Linotype"/>
              <a:cs typeface="Palatino Linotype"/>
            </a:endParaRPr>
          </a:p>
          <a:p>
            <a:pPr marL="229870" indent="-217170">
              <a:lnSpc>
                <a:spcPct val="100000"/>
              </a:lnSpc>
              <a:buChar char="•"/>
              <a:tabLst>
                <a:tab pos="229870" algn="l"/>
              </a:tabLst>
            </a:pPr>
            <a:r>
              <a:rPr sz="2000" spc="5" dirty="0">
                <a:latin typeface="Cambria"/>
                <a:cs typeface="Cambria"/>
              </a:rPr>
              <a:t>toutes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lettres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05" dirty="0">
                <a:latin typeface="Cambria"/>
                <a:cs typeface="Cambria"/>
              </a:rPr>
              <a:t>du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message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sont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présentes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020" y="159130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340" y="1515109"/>
            <a:ext cx="25736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Seul</a:t>
            </a:r>
            <a:r>
              <a:rPr sz="2000" u="heavy" spc="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000" u="heavy" spc="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l’ordre</a:t>
            </a:r>
            <a:r>
              <a:rPr sz="2000" u="heavy" spc="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est</a:t>
            </a:r>
            <a:r>
              <a:rPr sz="2000" u="heavy" spc="4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2000" u="heavy" spc="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changé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469" y="2091690"/>
            <a:ext cx="172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95833"/>
              <a:buFont typeface="Wingdings"/>
              <a:buChar char=""/>
              <a:tabLst>
                <a:tab pos="285115" algn="l"/>
              </a:tabLst>
            </a:pPr>
            <a:r>
              <a:rPr sz="2400" i="1" spc="-15" dirty="0">
                <a:solidFill>
                  <a:srgbClr val="F73109"/>
                </a:solidFill>
                <a:latin typeface="Cambria"/>
                <a:cs typeface="Cambria"/>
              </a:rPr>
              <a:t>Comment </a:t>
            </a:r>
            <a:r>
              <a:rPr sz="2400" i="1" spc="220" dirty="0">
                <a:solidFill>
                  <a:srgbClr val="F73109"/>
                </a:solidFill>
                <a:latin typeface="Cambria"/>
                <a:cs typeface="Cambria"/>
              </a:rPr>
              <a:t>?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7020" y="283845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7020" y="2457450"/>
            <a:ext cx="8214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5080" indent="-2108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45000"/>
              <a:buFont typeface="Wingdings"/>
              <a:buChar char=""/>
              <a:tabLst>
                <a:tab pos="223520" algn="l"/>
              </a:tabLst>
            </a:pPr>
            <a:r>
              <a:rPr sz="2000" b="1" i="1" spc="-5" dirty="0">
                <a:solidFill>
                  <a:srgbClr val="0066FF"/>
                </a:solidFill>
                <a:latin typeface="Palatino Linotype"/>
                <a:cs typeface="Palatino Linotype"/>
              </a:rPr>
              <a:t>Réarranger</a:t>
            </a:r>
            <a:r>
              <a:rPr sz="2000" b="1" i="1" spc="30" dirty="0">
                <a:solidFill>
                  <a:srgbClr val="0066FF"/>
                </a:solidFill>
                <a:latin typeface="Palatino Linotype"/>
                <a:cs typeface="Palatino Linotype"/>
              </a:rPr>
              <a:t> </a:t>
            </a:r>
            <a:r>
              <a:rPr sz="2000" spc="25" dirty="0">
                <a:latin typeface="Cambria"/>
                <a:cs typeface="Cambria"/>
              </a:rPr>
              <a:t>données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à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chiffrer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de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façon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à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rendre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incompréhensibles.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e.g.,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b="1" i="1" spc="-5" dirty="0">
                <a:solidFill>
                  <a:srgbClr val="0066FF"/>
                </a:solidFill>
                <a:latin typeface="Palatino Linotype"/>
                <a:cs typeface="Palatino Linotype"/>
              </a:rPr>
              <a:t>réordonner</a:t>
            </a:r>
            <a:r>
              <a:rPr sz="2000" b="1" i="1" spc="10" dirty="0">
                <a:solidFill>
                  <a:srgbClr val="0066FF"/>
                </a:solidFill>
                <a:latin typeface="Palatino Linotype"/>
                <a:cs typeface="Palatino Linotype"/>
              </a:rPr>
              <a:t> </a:t>
            </a:r>
            <a:r>
              <a:rPr sz="2000" spc="25" dirty="0">
                <a:latin typeface="Cambria"/>
                <a:cs typeface="Cambria"/>
              </a:rPr>
              <a:t>géométriquement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données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87780"/>
            <a:ext cx="5367655" cy="500380"/>
            <a:chOff x="263652" y="1287780"/>
            <a:chExt cx="5367655" cy="500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52" y="1456944"/>
              <a:ext cx="1586483" cy="3215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2307" y="1287780"/>
              <a:ext cx="720851" cy="4998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7212" y="1287780"/>
              <a:ext cx="1909572" cy="4998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9311" y="1287780"/>
              <a:ext cx="1991867" cy="499871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271272" y="2840735"/>
            <a:ext cx="5265420" cy="0"/>
          </a:xfrm>
          <a:custGeom>
            <a:avLst/>
            <a:gdLst/>
            <a:ahLst/>
            <a:cxnLst/>
            <a:rect l="l" t="t" r="r" b="b"/>
            <a:pathLst>
              <a:path w="5265420">
                <a:moveTo>
                  <a:pt x="0" y="0"/>
                </a:moveTo>
                <a:lnTo>
                  <a:pt x="5265420" y="0"/>
                </a:lnTo>
              </a:path>
            </a:pathLst>
          </a:custGeom>
          <a:ln w="3175">
            <a:solidFill>
              <a:srgbClr val="5F49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1559" y="1334515"/>
            <a:ext cx="8957945" cy="456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10" dirty="0">
                <a:solidFill>
                  <a:srgbClr val="5F497A"/>
                </a:solidFill>
                <a:latin typeface="Candara"/>
                <a:cs typeface="Candara"/>
              </a:rPr>
              <a:t>asymétrique</a:t>
            </a:r>
            <a:endParaRPr sz="2400">
              <a:latin typeface="Candara"/>
              <a:cs typeface="Candara"/>
            </a:endParaRPr>
          </a:p>
          <a:p>
            <a:pPr marL="88900">
              <a:lnSpc>
                <a:spcPct val="100000"/>
              </a:lnSpc>
              <a:spcBef>
                <a:spcPts val="1730"/>
              </a:spcBef>
            </a:pP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RSA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(Rivest,</a:t>
            </a:r>
            <a:r>
              <a:rPr sz="2000" b="1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Shamir,</a:t>
            </a:r>
            <a:r>
              <a:rPr sz="2000" b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Adelman)</a:t>
            </a:r>
            <a:endParaRPr sz="20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ndara"/>
              <a:cs typeface="Candara"/>
            </a:endParaRPr>
          </a:p>
          <a:p>
            <a:pPr marL="88900">
              <a:lnSpc>
                <a:spcPct val="100000"/>
              </a:lnSpc>
            </a:pP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2</a:t>
            </a:r>
            <a:r>
              <a:rPr sz="1800" b="1" spc="-7" baseline="20833" dirty="0">
                <a:solidFill>
                  <a:srgbClr val="5F497A"/>
                </a:solidFill>
                <a:latin typeface="Candara"/>
                <a:cs typeface="Candara"/>
              </a:rPr>
              <a:t>èm</a:t>
            </a:r>
            <a:r>
              <a:rPr sz="1800" b="1" baseline="20833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b="1" spc="-37" baseline="20833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é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t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ape</a:t>
            </a:r>
            <a:r>
              <a:rPr sz="1800" b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r>
              <a:rPr sz="1800" b="1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C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h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iff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reme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t</a:t>
            </a:r>
            <a:r>
              <a:rPr sz="1800" b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et </a:t>
            </a:r>
            <a:r>
              <a:rPr sz="1800" b="1" spc="5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éc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h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iff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r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m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t</a:t>
            </a:r>
            <a:r>
              <a:rPr sz="1800" b="1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du</a:t>
            </a:r>
            <a:r>
              <a:rPr sz="1800" b="1" spc="-1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messa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g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endParaRPr sz="18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ndara"/>
              <a:cs typeface="Candara"/>
            </a:endParaRPr>
          </a:p>
          <a:p>
            <a:pPr marL="431800" marR="68580" indent="-343535" algn="just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318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800" spc="1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texte</a:t>
            </a:r>
            <a:r>
              <a:rPr sz="1800" spc="114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800" spc="1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clair</a:t>
            </a:r>
            <a:r>
              <a:rPr sz="1800" spc="1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</a:t>
            </a:r>
            <a:r>
              <a:rPr sz="1800" spc="1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chiffrer</a:t>
            </a:r>
            <a:r>
              <a:rPr sz="1800" spc="1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(considéré</a:t>
            </a:r>
            <a:r>
              <a:rPr sz="1800" spc="10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comme</a:t>
            </a:r>
            <a:r>
              <a:rPr sz="1800" spc="1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une</a:t>
            </a:r>
            <a:r>
              <a:rPr sz="1800" spc="10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chaîne</a:t>
            </a:r>
            <a:r>
              <a:rPr sz="1800" spc="1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1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bits)</a:t>
            </a:r>
            <a:r>
              <a:rPr sz="1800" spc="1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800" spc="10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divisé</a:t>
            </a:r>
            <a:r>
              <a:rPr sz="1800" spc="1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800" spc="10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blocs</a:t>
            </a:r>
            <a:r>
              <a:rPr sz="1800" spc="114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 </a:t>
            </a:r>
            <a:r>
              <a:rPr sz="1800" spc="-3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bits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chacun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; m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étant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plus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grand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entier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pour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lequel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la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condition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0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&lt; m</a:t>
            </a:r>
            <a:r>
              <a:rPr sz="1800" spc="39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&lt;</a:t>
            </a:r>
            <a:r>
              <a:rPr sz="1800" spc="39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n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est </a:t>
            </a:r>
            <a:r>
              <a:rPr sz="1800" spc="-38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vérifiée</a:t>
            </a:r>
            <a:r>
              <a:rPr sz="1800" spc="-7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F497A"/>
              </a:buClr>
              <a:buFont typeface="Wingdings"/>
              <a:buChar char=""/>
            </a:pPr>
            <a:endParaRPr sz="1850">
              <a:latin typeface="Candara"/>
              <a:cs typeface="Candara"/>
            </a:endParaRPr>
          </a:p>
          <a:p>
            <a:pPr marL="1346200" lvl="1" indent="-342900">
              <a:lnSpc>
                <a:spcPct val="100000"/>
              </a:lnSpc>
              <a:buFont typeface="Wingdings"/>
              <a:buChar char=""/>
              <a:tabLst>
                <a:tab pos="1345565" algn="l"/>
                <a:tab pos="13462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Pour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chiffrer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message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P,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on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calcule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Microsoft Sans Serif"/>
                <a:cs typeface="Microsoft Sans Serif"/>
              </a:rPr>
              <a:t>≡</a:t>
            </a:r>
            <a:r>
              <a:rPr sz="1800" spc="15" dirty="0">
                <a:solidFill>
                  <a:srgbClr val="5F497A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800" baseline="20833" dirty="0">
                <a:solidFill>
                  <a:srgbClr val="5F497A"/>
                </a:solidFill>
                <a:latin typeface="Candara"/>
                <a:cs typeface="Candara"/>
              </a:rPr>
              <a:t>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[n]</a:t>
            </a:r>
            <a:r>
              <a:rPr sz="1800" spc="-8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 marL="1346200" lvl="1" indent="-342900">
              <a:lnSpc>
                <a:spcPct val="100000"/>
              </a:lnSpc>
              <a:spcBef>
                <a:spcPts val="409"/>
              </a:spcBef>
              <a:buFont typeface="Wingdings"/>
              <a:buChar char=""/>
              <a:tabLst>
                <a:tab pos="1345565" algn="l"/>
                <a:tab pos="13462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Pour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déchiffrer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C,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il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s’agit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calculer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Microsoft Sans Serif"/>
                <a:cs typeface="Microsoft Sans Serif"/>
              </a:rPr>
              <a:t>≡</a:t>
            </a:r>
            <a:r>
              <a:rPr sz="1800" spc="15" dirty="0">
                <a:solidFill>
                  <a:srgbClr val="5F497A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</a:t>
            </a:r>
            <a:r>
              <a:rPr sz="1800" spc="-7" baseline="20833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baseline="20833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[n]</a:t>
            </a:r>
            <a:r>
              <a:rPr sz="1800" spc="-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5F497A"/>
              </a:buClr>
              <a:buFont typeface="Wingdings"/>
              <a:buChar char=""/>
            </a:pPr>
            <a:endParaRPr sz="2250">
              <a:latin typeface="Candara"/>
              <a:cs typeface="Candara"/>
            </a:endParaRPr>
          </a:p>
          <a:p>
            <a:pPr marL="431165" marR="66675" indent="-342900" algn="just">
              <a:lnSpc>
                <a:spcPct val="100000"/>
              </a:lnSpc>
              <a:buFont typeface="Wingdings"/>
              <a:buChar char=""/>
              <a:tabLst>
                <a:tab pos="4318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montre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que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pour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tout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appartenant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à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l’intervalle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0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≤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&lt;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n,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les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fonctions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 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chiffrement et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déchiffrement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sont inverses</a:t>
            </a:r>
            <a:r>
              <a:rPr sz="1800" spc="-9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200" dirty="0" smtClean="0">
                <a:latin typeface="Arial"/>
                <a:cs typeface="Arial"/>
              </a:rPr>
              <a:t>A</a:t>
            </a:r>
            <a:r>
              <a:rPr lang="fr-FR" sz="1800" b="1" i="1" spc="-165" dirty="0" smtClean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2701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16152"/>
            <a:ext cx="5367655" cy="500380"/>
            <a:chOff x="263652" y="1216152"/>
            <a:chExt cx="5367655" cy="500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52" y="1385315"/>
              <a:ext cx="1586483" cy="3215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2307" y="1216152"/>
              <a:ext cx="720851" cy="4998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7212" y="1216152"/>
              <a:ext cx="1909572" cy="4998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9311" y="1216152"/>
              <a:ext cx="1991867" cy="4998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7759" y="1090635"/>
            <a:ext cx="5151120" cy="101155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10" dirty="0">
                <a:solidFill>
                  <a:srgbClr val="5F497A"/>
                </a:solidFill>
                <a:latin typeface="Candara"/>
                <a:cs typeface="Candara"/>
              </a:rPr>
              <a:t>asymétrique</a:t>
            </a:r>
            <a:endParaRPr sz="2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RSA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(Rivest,</a:t>
            </a:r>
            <a:r>
              <a:rPr sz="2000" b="1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Shamir,</a:t>
            </a:r>
            <a:r>
              <a:rPr sz="2000" b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Adelman)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759" y="2359479"/>
            <a:ext cx="8263890" cy="3910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Exemple</a:t>
            </a:r>
            <a:endParaRPr sz="1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Prenons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2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nombres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premiers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au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hasard: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b="1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29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,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q =</a:t>
            </a:r>
            <a:r>
              <a:rPr sz="1800" b="1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37</a:t>
            </a:r>
            <a:endParaRPr sz="1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On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calcule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pq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29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*</a:t>
            </a:r>
            <a:r>
              <a:rPr sz="1800" b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37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b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1073</a:t>
            </a:r>
            <a:endParaRPr sz="1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doit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choisir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e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au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hasard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tel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que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b="1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soit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premier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avec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(p-1)(q-1)</a:t>
            </a:r>
            <a:r>
              <a:rPr sz="1800" b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=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(29-1)(37-1)</a:t>
            </a:r>
            <a:r>
              <a:rPr sz="1800" b="1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b="1" spc="-1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1008</a:t>
            </a:r>
            <a:endParaRPr sz="1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On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prend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b="1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b="1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71</a:t>
            </a:r>
            <a:endParaRPr sz="1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On choisit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b="1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tel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que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71*d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mod</a:t>
            </a:r>
            <a:r>
              <a:rPr sz="1800" b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1008</a:t>
            </a:r>
            <a:r>
              <a:rPr sz="1800" b="1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b="1" spc="-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1</a:t>
            </a:r>
            <a:endParaRPr sz="1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On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trouve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b="1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b="1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71</a:t>
            </a:r>
            <a:endParaRPr sz="1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On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a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maintenant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nos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clés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endParaRPr sz="1800">
              <a:latin typeface="Candara"/>
              <a:cs typeface="Candara"/>
            </a:endParaRPr>
          </a:p>
          <a:p>
            <a:pPr marL="1358265" lvl="1" indent="-343535">
              <a:lnSpc>
                <a:spcPct val="100000"/>
              </a:lnSpc>
              <a:spcBef>
                <a:spcPts val="985"/>
              </a:spcBef>
              <a:buFont typeface="Wingdings"/>
              <a:buChar char=""/>
              <a:tabLst>
                <a:tab pos="1358265" algn="l"/>
                <a:tab pos="1358900" algn="l"/>
                <a:tab pos="4831715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a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é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publ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q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(e,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)</a:t>
            </a:r>
            <a:r>
              <a:rPr sz="1800" b="1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(7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1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,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10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73)	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(=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é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d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-1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h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iff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eme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t)</a:t>
            </a:r>
            <a:endParaRPr sz="1800">
              <a:latin typeface="Candara"/>
              <a:cs typeface="Candara"/>
            </a:endParaRPr>
          </a:p>
          <a:p>
            <a:pPr marL="1358265" lvl="1" indent="-343535">
              <a:lnSpc>
                <a:spcPct val="100000"/>
              </a:lnSpc>
              <a:spcBef>
                <a:spcPts val="405"/>
              </a:spcBef>
              <a:buFont typeface="Wingdings"/>
              <a:buChar char=""/>
              <a:tabLst>
                <a:tab pos="1358265" algn="l"/>
                <a:tab pos="1358900" algn="l"/>
                <a:tab pos="4596765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 privée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(d,n)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b="1" spc="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(71,1073)	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(=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8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déchiffrement)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200" dirty="0" smtClean="0">
                <a:latin typeface="Arial"/>
                <a:cs typeface="Arial"/>
              </a:rPr>
              <a:t>A</a:t>
            </a:r>
            <a:r>
              <a:rPr lang="fr-FR" sz="1800" b="1" i="1" spc="-165" dirty="0" smtClean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7087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" y="1216152"/>
            <a:ext cx="5369560" cy="500380"/>
            <a:chOff x="82296" y="1216152"/>
            <a:chExt cx="5369560" cy="500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96" y="1385316"/>
              <a:ext cx="1588007" cy="3215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2476" y="1216152"/>
              <a:ext cx="720851" cy="4998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380" y="1216152"/>
              <a:ext cx="1909571" cy="4998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9480" y="1216152"/>
              <a:ext cx="1991867" cy="4998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230" y="1090635"/>
            <a:ext cx="5151120" cy="101155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10" dirty="0">
                <a:solidFill>
                  <a:srgbClr val="5F497A"/>
                </a:solidFill>
                <a:latin typeface="Candara"/>
                <a:cs typeface="Candara"/>
              </a:rPr>
              <a:t>asymétrique</a:t>
            </a:r>
            <a:endParaRPr sz="2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RSA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(Rivest,</a:t>
            </a:r>
            <a:r>
              <a:rPr sz="2000" b="1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Shamir,</a:t>
            </a:r>
            <a:r>
              <a:rPr sz="2000" b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Adelman)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230" y="2280231"/>
            <a:ext cx="8936355" cy="270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Exemple</a:t>
            </a:r>
            <a:r>
              <a:rPr sz="1800" b="1" u="sng" spc="-6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b="1" u="sng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1</a:t>
            </a:r>
            <a:endParaRPr sz="1800">
              <a:latin typeface="Candara"/>
              <a:cs typeface="Candara"/>
            </a:endParaRPr>
          </a:p>
          <a:p>
            <a:pPr marL="354965" marR="10795" indent="-342900">
              <a:lnSpc>
                <a:spcPct val="100000"/>
              </a:lnSpc>
              <a:spcBef>
                <a:spcPts val="16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va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chiffrer le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message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'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HELLO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'.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On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va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prendre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8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code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ASCII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de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chaque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caractère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et on </a:t>
            </a:r>
            <a:r>
              <a:rPr sz="1800" spc="-3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les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met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bout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bout:</a:t>
            </a:r>
            <a:endParaRPr sz="1800">
              <a:latin typeface="Candara"/>
              <a:cs typeface="Candara"/>
            </a:endParaRPr>
          </a:p>
          <a:p>
            <a:pPr marL="3753485">
              <a:lnSpc>
                <a:spcPct val="100000"/>
              </a:lnSpc>
              <a:spcBef>
                <a:spcPts val="395"/>
              </a:spcBef>
            </a:pP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800" b="1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b="1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7269767679</a:t>
            </a:r>
            <a:endParaRPr sz="1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Ensuite,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il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faut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découper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8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message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blocs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qui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comportent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moins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chiffres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que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.</a:t>
            </a:r>
            <a:r>
              <a:rPr sz="1800" spc="-1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endParaRPr sz="1800">
              <a:latin typeface="Candara"/>
              <a:cs typeface="Candara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comporte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4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chiffres,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on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va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donc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découper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notre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message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blocs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3</a:t>
            </a:r>
            <a:r>
              <a:rPr sz="1800" spc="-1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chiffres:</a:t>
            </a:r>
            <a:endParaRPr sz="1800">
              <a:latin typeface="Candara"/>
              <a:cs typeface="Candara"/>
            </a:endParaRPr>
          </a:p>
          <a:p>
            <a:pPr marL="2271395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2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6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9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76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767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90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0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(on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com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pl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ète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a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ve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</a:t>
            </a:r>
            <a:r>
              <a:rPr sz="1800" spc="-1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z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é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os)</a:t>
            </a:r>
            <a:endParaRPr sz="1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Ensuite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on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chiffre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chacun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ces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blocs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utilisant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méthode «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modulo</a:t>
            </a:r>
            <a:r>
              <a:rPr sz="1800" b="1" spc="-5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spc="5" dirty="0">
                <a:solidFill>
                  <a:srgbClr val="C00000"/>
                </a:solidFill>
                <a:latin typeface="Candara"/>
                <a:cs typeface="Candara"/>
              </a:rPr>
              <a:t>exponentiation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»: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413" y="5004306"/>
            <a:ext cx="32111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C=726</a:t>
            </a:r>
            <a:r>
              <a:rPr sz="1800" spc="-4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spc="-7" baseline="20833" dirty="0">
                <a:solidFill>
                  <a:srgbClr val="C00000"/>
                </a:solidFill>
                <a:latin typeface="Candara"/>
                <a:cs typeface="Candara"/>
              </a:rPr>
              <a:t>71</a:t>
            </a:r>
            <a:r>
              <a:rPr sz="1800" spc="-30" baseline="20833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mod</a:t>
            </a:r>
            <a:r>
              <a:rPr sz="1800" spc="20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1073</a:t>
            </a:r>
            <a:endParaRPr sz="1800">
              <a:latin typeface="Candara"/>
              <a:cs typeface="Candara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=7</a:t>
            </a: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2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6*(7</a:t>
            </a: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2</a:t>
            </a:r>
            <a:r>
              <a:rPr sz="1800" spc="-10" dirty="0">
                <a:solidFill>
                  <a:srgbClr val="C00000"/>
                </a:solidFill>
                <a:latin typeface="Candara"/>
                <a:cs typeface="Candara"/>
              </a:rPr>
              <a:t>6</a:t>
            </a:r>
            <a:r>
              <a:rPr sz="1800" spc="-7" baseline="20833" dirty="0">
                <a:solidFill>
                  <a:srgbClr val="C00000"/>
                </a:solidFill>
                <a:latin typeface="Candara"/>
                <a:cs typeface="Candara"/>
              </a:rPr>
              <a:t>2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)</a:t>
            </a:r>
            <a:r>
              <a:rPr sz="1800" spc="-5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spc="7" baseline="20833" dirty="0">
                <a:solidFill>
                  <a:srgbClr val="C00000"/>
                </a:solidFill>
                <a:latin typeface="Candara"/>
                <a:cs typeface="Candara"/>
              </a:rPr>
              <a:t>3</a:t>
            </a:r>
            <a:r>
              <a:rPr sz="1800" baseline="20833" dirty="0">
                <a:solidFill>
                  <a:srgbClr val="C00000"/>
                </a:solidFill>
                <a:latin typeface="Candara"/>
                <a:cs typeface="Candara"/>
              </a:rPr>
              <a:t>5 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mod</a:t>
            </a:r>
            <a:r>
              <a:rPr sz="1800" spc="-17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10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73</a:t>
            </a:r>
            <a:endParaRPr sz="1800">
              <a:latin typeface="Candara"/>
              <a:cs typeface="Candara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=7</a:t>
            </a: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2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6</a:t>
            </a:r>
            <a:r>
              <a:rPr sz="1800" spc="5" dirty="0">
                <a:solidFill>
                  <a:srgbClr val="C00000"/>
                </a:solidFill>
                <a:latin typeface="Candara"/>
                <a:cs typeface="Candara"/>
              </a:rPr>
              <a:t>*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(</a:t>
            </a: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2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33</a:t>
            </a:r>
            <a:r>
              <a:rPr sz="1800" spc="-4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mod</a:t>
            </a:r>
            <a:r>
              <a:rPr sz="1800" spc="-1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10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73)</a:t>
            </a:r>
            <a:r>
              <a:rPr sz="1800" spc="-3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spc="7" baseline="20833" dirty="0">
                <a:solidFill>
                  <a:srgbClr val="C00000"/>
                </a:solidFill>
                <a:latin typeface="Candara"/>
                <a:cs typeface="Candara"/>
              </a:rPr>
              <a:t>3</a:t>
            </a:r>
            <a:r>
              <a:rPr sz="1800" baseline="20833" dirty="0">
                <a:solidFill>
                  <a:srgbClr val="C00000"/>
                </a:solidFill>
                <a:latin typeface="Candara"/>
                <a:cs typeface="Candara"/>
              </a:rPr>
              <a:t>5 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mod</a:t>
            </a:r>
            <a:r>
              <a:rPr sz="1800" spc="-204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10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73</a:t>
            </a:r>
            <a:endParaRPr sz="1800">
              <a:latin typeface="Candara"/>
              <a:cs typeface="Candara"/>
            </a:endParaRPr>
          </a:p>
          <a:p>
            <a:pPr marL="38100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=726*</a:t>
            </a:r>
            <a:r>
              <a:rPr sz="1800" spc="-4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233*</a:t>
            </a:r>
            <a:r>
              <a:rPr sz="1800" spc="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(233</a:t>
            </a:r>
            <a:r>
              <a:rPr sz="1800" spc="-7" baseline="20833" dirty="0">
                <a:solidFill>
                  <a:srgbClr val="C00000"/>
                </a:solidFill>
                <a:latin typeface="Candara"/>
                <a:cs typeface="Candara"/>
              </a:rPr>
              <a:t>2 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)</a:t>
            </a:r>
            <a:r>
              <a:rPr sz="1800" baseline="20833" dirty="0">
                <a:solidFill>
                  <a:srgbClr val="C00000"/>
                </a:solidFill>
                <a:latin typeface="Candara"/>
                <a:cs typeface="Candara"/>
              </a:rPr>
              <a:t>17</a:t>
            </a:r>
            <a:r>
              <a:rPr sz="1800" spc="7" baseline="20833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mod</a:t>
            </a:r>
            <a:r>
              <a:rPr sz="1800" spc="-7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1073</a:t>
            </a:r>
            <a:endParaRPr sz="1800">
              <a:latin typeface="Candara"/>
              <a:cs typeface="Candara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=7</a:t>
            </a: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2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6*</a:t>
            </a: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2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33*639</a:t>
            </a:r>
            <a:r>
              <a:rPr sz="1800" spc="-1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aseline="20833" dirty="0">
                <a:solidFill>
                  <a:srgbClr val="C00000"/>
                </a:solidFill>
                <a:latin typeface="Candara"/>
                <a:cs typeface="Candara"/>
              </a:rPr>
              <a:t>17</a:t>
            </a:r>
            <a:r>
              <a:rPr sz="1800" spc="15" baseline="20833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mod</a:t>
            </a:r>
            <a:r>
              <a:rPr sz="1800" spc="-18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10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73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26194" y="4932983"/>
            <a:ext cx="4061460" cy="152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=7</a:t>
            </a: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2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6*</a:t>
            </a: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2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33*639</a:t>
            </a:r>
            <a:r>
              <a:rPr sz="1800" spc="-1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*</a:t>
            </a:r>
            <a:r>
              <a:rPr sz="1800" spc="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(63</a:t>
            </a: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9</a:t>
            </a:r>
            <a:r>
              <a:rPr sz="1800" baseline="20833" dirty="0">
                <a:solidFill>
                  <a:srgbClr val="C00000"/>
                </a:solidFill>
                <a:latin typeface="Candara"/>
                <a:cs typeface="Candara"/>
              </a:rPr>
              <a:t>2</a:t>
            </a:r>
            <a:r>
              <a:rPr sz="1800" spc="-22" baseline="20833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)</a:t>
            </a:r>
            <a:r>
              <a:rPr sz="1800" spc="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aseline="20833" dirty="0">
                <a:solidFill>
                  <a:srgbClr val="C00000"/>
                </a:solidFill>
                <a:latin typeface="Candara"/>
                <a:cs typeface="Candara"/>
              </a:rPr>
              <a:t>8 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mod</a:t>
            </a:r>
            <a:r>
              <a:rPr sz="1800" spc="-22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ndara"/>
                <a:cs typeface="Candara"/>
              </a:rPr>
              <a:t>10</a:t>
            </a:r>
            <a:r>
              <a:rPr sz="1800" dirty="0">
                <a:solidFill>
                  <a:srgbClr val="C00000"/>
                </a:solidFill>
                <a:latin typeface="Candara"/>
                <a:cs typeface="Candara"/>
              </a:rPr>
              <a:t>73</a:t>
            </a:r>
            <a:endParaRPr sz="1800">
              <a:latin typeface="Candara"/>
              <a:cs typeface="Candara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= </a:t>
            </a:r>
            <a:r>
              <a:rPr sz="1600" spc="-20" dirty="0">
                <a:solidFill>
                  <a:srgbClr val="C00000"/>
                </a:solidFill>
                <a:latin typeface="Candara"/>
                <a:cs typeface="Candara"/>
              </a:rPr>
              <a:t>726*233*639</a:t>
            </a:r>
            <a:r>
              <a:rPr sz="1600" spc="4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* </a:t>
            </a:r>
            <a:r>
              <a:rPr sz="1600" spc="-15" dirty="0">
                <a:solidFill>
                  <a:srgbClr val="C00000"/>
                </a:solidFill>
                <a:latin typeface="Candara"/>
                <a:cs typeface="Candara"/>
              </a:rPr>
              <a:t>581</a:t>
            </a:r>
            <a:r>
              <a:rPr sz="1600" spc="-1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575" baseline="21164" dirty="0">
                <a:solidFill>
                  <a:srgbClr val="C00000"/>
                </a:solidFill>
                <a:latin typeface="Candara"/>
                <a:cs typeface="Candara"/>
              </a:rPr>
              <a:t>8</a:t>
            </a:r>
            <a:r>
              <a:rPr sz="1575" spc="-7" baseline="21164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mod</a:t>
            </a:r>
            <a:r>
              <a:rPr sz="1600" spc="-3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15" dirty="0">
                <a:solidFill>
                  <a:srgbClr val="C00000"/>
                </a:solidFill>
                <a:latin typeface="Candara"/>
                <a:cs typeface="Candara"/>
              </a:rPr>
              <a:t>1073</a:t>
            </a:r>
            <a:endParaRPr sz="1600">
              <a:latin typeface="Candara"/>
              <a:cs typeface="Candara"/>
            </a:endParaRPr>
          </a:p>
          <a:p>
            <a:pPr marL="38100">
              <a:lnSpc>
                <a:spcPct val="100000"/>
              </a:lnSpc>
            </a:pP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= </a:t>
            </a:r>
            <a:r>
              <a:rPr sz="1600" spc="-20" dirty="0">
                <a:solidFill>
                  <a:srgbClr val="C00000"/>
                </a:solidFill>
                <a:latin typeface="Candara"/>
                <a:cs typeface="Candara"/>
              </a:rPr>
              <a:t>7</a:t>
            </a:r>
            <a:r>
              <a:rPr sz="1600" spc="-25" dirty="0">
                <a:solidFill>
                  <a:srgbClr val="C00000"/>
                </a:solidFill>
                <a:latin typeface="Candara"/>
                <a:cs typeface="Candara"/>
              </a:rPr>
              <a:t>26</a:t>
            </a:r>
            <a:r>
              <a:rPr sz="1600" spc="-20" dirty="0">
                <a:solidFill>
                  <a:srgbClr val="C00000"/>
                </a:solidFill>
                <a:latin typeface="Candara"/>
                <a:cs typeface="Candara"/>
              </a:rPr>
              <a:t>*</a:t>
            </a:r>
            <a:r>
              <a:rPr sz="1600" spc="-25" dirty="0">
                <a:solidFill>
                  <a:srgbClr val="C00000"/>
                </a:solidFill>
                <a:latin typeface="Candara"/>
                <a:cs typeface="Candara"/>
              </a:rPr>
              <a:t>2</a:t>
            </a:r>
            <a:r>
              <a:rPr sz="1600" spc="-15" dirty="0">
                <a:solidFill>
                  <a:srgbClr val="C00000"/>
                </a:solidFill>
                <a:latin typeface="Candara"/>
                <a:cs typeface="Candara"/>
              </a:rPr>
              <a:t>33</a:t>
            </a:r>
            <a:r>
              <a:rPr sz="1600" spc="-20" dirty="0">
                <a:solidFill>
                  <a:srgbClr val="C00000"/>
                </a:solidFill>
                <a:latin typeface="Candara"/>
                <a:cs typeface="Candara"/>
              </a:rPr>
              <a:t>*</a:t>
            </a:r>
            <a:r>
              <a:rPr sz="1600" spc="-25" dirty="0">
                <a:solidFill>
                  <a:srgbClr val="C00000"/>
                </a:solidFill>
                <a:latin typeface="Candara"/>
                <a:cs typeface="Candara"/>
              </a:rPr>
              <a:t>6</a:t>
            </a:r>
            <a:r>
              <a:rPr sz="1600" spc="-15" dirty="0">
                <a:solidFill>
                  <a:srgbClr val="C00000"/>
                </a:solidFill>
                <a:latin typeface="Candara"/>
                <a:cs typeface="Candara"/>
              </a:rPr>
              <a:t>3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9</a:t>
            </a:r>
            <a:r>
              <a:rPr sz="1600" spc="4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*</a:t>
            </a:r>
            <a:r>
              <a:rPr sz="160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(</a:t>
            </a:r>
            <a:r>
              <a:rPr sz="1600" spc="-10" dirty="0">
                <a:solidFill>
                  <a:srgbClr val="C00000"/>
                </a:solidFill>
                <a:latin typeface="Candara"/>
                <a:cs typeface="Candara"/>
              </a:rPr>
              <a:t>58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1</a:t>
            </a:r>
            <a:r>
              <a:rPr sz="1600" spc="-2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575" baseline="21164" dirty="0">
                <a:solidFill>
                  <a:srgbClr val="C00000"/>
                </a:solidFill>
                <a:latin typeface="Candara"/>
                <a:cs typeface="Candara"/>
              </a:rPr>
              <a:t>2 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)</a:t>
            </a:r>
            <a:r>
              <a:rPr sz="1600" spc="-1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575" baseline="21164" dirty="0">
                <a:solidFill>
                  <a:srgbClr val="C00000"/>
                </a:solidFill>
                <a:latin typeface="Candara"/>
                <a:cs typeface="Candara"/>
              </a:rPr>
              <a:t>4</a:t>
            </a:r>
            <a:r>
              <a:rPr sz="1575" spc="15" baseline="21164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m</a:t>
            </a:r>
            <a:r>
              <a:rPr sz="1600" spc="-10" dirty="0">
                <a:solidFill>
                  <a:srgbClr val="C00000"/>
                </a:solidFill>
                <a:latin typeface="Candara"/>
                <a:cs typeface="Candara"/>
              </a:rPr>
              <a:t>o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d</a:t>
            </a:r>
            <a:r>
              <a:rPr sz="1600" spc="-17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15" dirty="0">
                <a:solidFill>
                  <a:srgbClr val="C00000"/>
                </a:solidFill>
                <a:latin typeface="Candara"/>
                <a:cs typeface="Candara"/>
              </a:rPr>
              <a:t>1</a:t>
            </a:r>
            <a:r>
              <a:rPr sz="1600" spc="-20" dirty="0">
                <a:solidFill>
                  <a:srgbClr val="C00000"/>
                </a:solidFill>
                <a:latin typeface="Candara"/>
                <a:cs typeface="Candara"/>
              </a:rPr>
              <a:t>07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3</a:t>
            </a:r>
            <a:endParaRPr sz="1600">
              <a:latin typeface="Candara"/>
              <a:cs typeface="Candara"/>
            </a:endParaRPr>
          </a:p>
          <a:p>
            <a:pPr marL="38100">
              <a:lnSpc>
                <a:spcPct val="100000"/>
              </a:lnSpc>
            </a:pP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= </a:t>
            </a:r>
            <a:r>
              <a:rPr sz="1600" spc="-20" dirty="0">
                <a:solidFill>
                  <a:srgbClr val="C00000"/>
                </a:solidFill>
                <a:latin typeface="Candara"/>
                <a:cs typeface="Candara"/>
              </a:rPr>
              <a:t>726*233*639</a:t>
            </a:r>
            <a:r>
              <a:rPr sz="1600" spc="4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*</a:t>
            </a:r>
            <a:r>
              <a:rPr sz="160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(639</a:t>
            </a:r>
            <a:r>
              <a:rPr sz="1575" spc="-7" baseline="21164" dirty="0">
                <a:solidFill>
                  <a:srgbClr val="C00000"/>
                </a:solidFill>
                <a:latin typeface="Candara"/>
                <a:cs typeface="Candara"/>
              </a:rPr>
              <a:t>2</a:t>
            </a:r>
            <a:r>
              <a:rPr sz="1575" spc="-15" baseline="21164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) </a:t>
            </a:r>
            <a:r>
              <a:rPr sz="1575" baseline="21164" dirty="0">
                <a:solidFill>
                  <a:srgbClr val="C00000"/>
                </a:solidFill>
                <a:latin typeface="Candara"/>
                <a:cs typeface="Candara"/>
              </a:rPr>
              <a:t>2 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mod</a:t>
            </a:r>
            <a:r>
              <a:rPr sz="1600" spc="-6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15" dirty="0">
                <a:solidFill>
                  <a:srgbClr val="C00000"/>
                </a:solidFill>
                <a:latin typeface="Candara"/>
                <a:cs typeface="Candara"/>
              </a:rPr>
              <a:t>1073</a:t>
            </a:r>
            <a:endParaRPr sz="1600">
              <a:latin typeface="Candara"/>
              <a:cs typeface="Candara"/>
            </a:endParaRPr>
          </a:p>
          <a:p>
            <a:pPr marL="38100">
              <a:lnSpc>
                <a:spcPct val="100000"/>
              </a:lnSpc>
            </a:pPr>
            <a:r>
              <a:rPr sz="1600" spc="-20" dirty="0">
                <a:solidFill>
                  <a:srgbClr val="C00000"/>
                </a:solidFill>
                <a:latin typeface="Candara"/>
                <a:cs typeface="Candara"/>
              </a:rPr>
              <a:t>=7</a:t>
            </a:r>
            <a:r>
              <a:rPr sz="1600" spc="-25" dirty="0">
                <a:solidFill>
                  <a:srgbClr val="C00000"/>
                </a:solidFill>
                <a:latin typeface="Candara"/>
                <a:cs typeface="Candara"/>
              </a:rPr>
              <a:t>26</a:t>
            </a:r>
            <a:r>
              <a:rPr sz="1600" spc="-20" dirty="0">
                <a:solidFill>
                  <a:srgbClr val="C00000"/>
                </a:solidFill>
                <a:latin typeface="Candara"/>
                <a:cs typeface="Candara"/>
              </a:rPr>
              <a:t>*</a:t>
            </a:r>
            <a:r>
              <a:rPr sz="1600" spc="-25" dirty="0">
                <a:solidFill>
                  <a:srgbClr val="C00000"/>
                </a:solidFill>
                <a:latin typeface="Candara"/>
                <a:cs typeface="Candara"/>
              </a:rPr>
              <a:t>2</a:t>
            </a:r>
            <a:r>
              <a:rPr sz="1600" spc="-15" dirty="0">
                <a:solidFill>
                  <a:srgbClr val="C00000"/>
                </a:solidFill>
                <a:latin typeface="Candara"/>
                <a:cs typeface="Candara"/>
              </a:rPr>
              <a:t>33</a:t>
            </a:r>
            <a:r>
              <a:rPr sz="1600" spc="-10" dirty="0">
                <a:solidFill>
                  <a:srgbClr val="C00000"/>
                </a:solidFill>
                <a:latin typeface="Candara"/>
                <a:cs typeface="Candara"/>
              </a:rPr>
              <a:t>*</a:t>
            </a:r>
            <a:r>
              <a:rPr sz="1600" spc="-25" dirty="0">
                <a:solidFill>
                  <a:srgbClr val="C00000"/>
                </a:solidFill>
                <a:latin typeface="Candara"/>
                <a:cs typeface="Candara"/>
              </a:rPr>
              <a:t>6</a:t>
            </a:r>
            <a:r>
              <a:rPr sz="1600" spc="-15" dirty="0">
                <a:solidFill>
                  <a:srgbClr val="C00000"/>
                </a:solidFill>
                <a:latin typeface="Candara"/>
                <a:cs typeface="Candara"/>
              </a:rPr>
              <a:t>3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9</a:t>
            </a:r>
            <a:r>
              <a:rPr sz="1600" spc="3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*</a:t>
            </a:r>
            <a:r>
              <a:rPr sz="1600" spc="1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25" dirty="0">
                <a:solidFill>
                  <a:srgbClr val="C00000"/>
                </a:solidFill>
                <a:latin typeface="Candara"/>
                <a:cs typeface="Candara"/>
              </a:rPr>
              <a:t>5</a:t>
            </a:r>
            <a:r>
              <a:rPr sz="1600" spc="-20" dirty="0">
                <a:solidFill>
                  <a:srgbClr val="C00000"/>
                </a:solidFill>
                <a:latin typeface="Candara"/>
                <a:cs typeface="Candara"/>
              </a:rPr>
              <a:t>8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1 </a:t>
            </a:r>
            <a:r>
              <a:rPr sz="1575" baseline="21164" dirty="0">
                <a:solidFill>
                  <a:srgbClr val="C00000"/>
                </a:solidFill>
                <a:latin typeface="Candara"/>
                <a:cs typeface="Candara"/>
              </a:rPr>
              <a:t>2 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m</a:t>
            </a:r>
            <a:r>
              <a:rPr sz="1600" spc="-10" dirty="0">
                <a:solidFill>
                  <a:srgbClr val="C00000"/>
                </a:solidFill>
                <a:latin typeface="Candara"/>
                <a:cs typeface="Candara"/>
              </a:rPr>
              <a:t>o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d</a:t>
            </a:r>
            <a:r>
              <a:rPr sz="1600" spc="-17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dirty="0">
                <a:solidFill>
                  <a:srgbClr val="C00000"/>
                </a:solidFill>
                <a:latin typeface="Candara"/>
                <a:cs typeface="Candara"/>
              </a:rPr>
              <a:t>1</a:t>
            </a:r>
            <a:r>
              <a:rPr sz="1600" spc="-10" dirty="0">
                <a:solidFill>
                  <a:srgbClr val="C00000"/>
                </a:solidFill>
                <a:latin typeface="Candara"/>
                <a:cs typeface="Candara"/>
              </a:rPr>
              <a:t>0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73</a:t>
            </a:r>
            <a:endParaRPr sz="1600">
              <a:latin typeface="Candara"/>
              <a:cs typeface="Candara"/>
            </a:endParaRPr>
          </a:p>
          <a:p>
            <a:pPr marL="38100">
              <a:lnSpc>
                <a:spcPct val="100000"/>
              </a:lnSpc>
            </a:pP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= </a:t>
            </a:r>
            <a:r>
              <a:rPr sz="1600" spc="-20" dirty="0">
                <a:solidFill>
                  <a:srgbClr val="C00000"/>
                </a:solidFill>
                <a:latin typeface="Candara"/>
                <a:cs typeface="Candara"/>
              </a:rPr>
              <a:t>726*233*639</a:t>
            </a:r>
            <a:r>
              <a:rPr sz="1600" spc="4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*</a:t>
            </a:r>
            <a:r>
              <a:rPr sz="160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639</a:t>
            </a:r>
            <a:r>
              <a:rPr sz="1600" spc="-1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mod</a:t>
            </a:r>
            <a:r>
              <a:rPr sz="1600" spc="-1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1073</a:t>
            </a:r>
            <a:r>
              <a:rPr sz="1600" spc="-2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=</a:t>
            </a:r>
            <a:r>
              <a:rPr sz="1600" spc="1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436</a:t>
            </a:r>
            <a:r>
              <a:rPr sz="1600" spc="-3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ndara"/>
                <a:cs typeface="Candara"/>
              </a:rPr>
              <a:t>mod</a:t>
            </a:r>
            <a:r>
              <a:rPr sz="1600" spc="6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600" spc="-15" dirty="0">
                <a:solidFill>
                  <a:srgbClr val="C00000"/>
                </a:solidFill>
                <a:latin typeface="Candara"/>
                <a:cs typeface="Candara"/>
              </a:rPr>
              <a:t>1073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200" dirty="0" smtClean="0">
                <a:latin typeface="Arial"/>
                <a:cs typeface="Arial"/>
              </a:rPr>
              <a:t>A</a:t>
            </a:r>
            <a:r>
              <a:rPr lang="fr-FR" sz="1800" b="1" i="1" spc="-165" dirty="0" smtClean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04067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87780"/>
            <a:ext cx="5367655" cy="500380"/>
            <a:chOff x="263652" y="1287780"/>
            <a:chExt cx="5367655" cy="500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52" y="1456944"/>
              <a:ext cx="1586483" cy="3215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2307" y="1287780"/>
              <a:ext cx="720851" cy="4998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7212" y="1287780"/>
              <a:ext cx="1909572" cy="4998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9311" y="1287780"/>
              <a:ext cx="1991867" cy="4998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7759" y="1162517"/>
            <a:ext cx="5146675" cy="101155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1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10" dirty="0">
                <a:solidFill>
                  <a:srgbClr val="5F497A"/>
                </a:solidFill>
                <a:latin typeface="Candara"/>
                <a:cs typeface="Candara"/>
              </a:rPr>
              <a:t>asymétrique</a:t>
            </a:r>
            <a:endParaRPr sz="2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RSA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(Rivest,</a:t>
            </a:r>
            <a:r>
              <a:rPr sz="2000" b="1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Shamir,</a:t>
            </a:r>
            <a:r>
              <a:rPr sz="2000" b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Adelman)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759" y="2221356"/>
            <a:ext cx="1686560" cy="8305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b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Exemple</a:t>
            </a:r>
            <a:r>
              <a:rPr sz="1800" b="1" u="sng" spc="-7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b="1" u="sng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1</a:t>
            </a:r>
            <a:endParaRPr sz="18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A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si,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on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o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tie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t</a:t>
            </a:r>
            <a:r>
              <a:rPr sz="1800" spc="-1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3592" y="2700045"/>
            <a:ext cx="2254250" cy="13271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2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6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^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71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mod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10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73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spc="-1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4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36</a:t>
            </a:r>
            <a:endParaRPr sz="1800">
              <a:latin typeface="Candara"/>
              <a:cs typeface="Candara"/>
            </a:endParaRPr>
          </a:p>
          <a:p>
            <a:pPr marL="80645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9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76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^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71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mod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10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73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spc="-1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8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22</a:t>
            </a:r>
            <a:endParaRPr sz="1800">
              <a:latin typeface="Candara"/>
              <a:cs typeface="Candara"/>
            </a:endParaRPr>
          </a:p>
          <a:p>
            <a:pPr marL="85090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767^71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mod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10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73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spc="-1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8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25</a:t>
            </a:r>
            <a:endParaRPr sz="1800">
              <a:latin typeface="Candara"/>
              <a:cs typeface="Candara"/>
            </a:endParaRPr>
          </a:p>
          <a:p>
            <a:pPr marL="74295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900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^71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mod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10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73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spc="-1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552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567" y="4088891"/>
            <a:ext cx="6921500" cy="232854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67665" indent="-343535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367665" algn="l"/>
                <a:tab pos="3683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message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chiffré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436</a:t>
            </a:r>
            <a:r>
              <a:rPr sz="1800" b="1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822</a:t>
            </a:r>
            <a:r>
              <a:rPr sz="1800" b="1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825</a:t>
            </a:r>
            <a:r>
              <a:rPr sz="1800" b="1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552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.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On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peut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décrypter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avec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800" spc="-1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endParaRPr sz="1800">
              <a:latin typeface="Candara"/>
              <a:cs typeface="Candara"/>
            </a:endParaRPr>
          </a:p>
          <a:p>
            <a:pPr marL="323850" algn="ctr">
              <a:lnSpc>
                <a:spcPct val="100000"/>
              </a:lnSpc>
              <a:spcBef>
                <a:spcPts val="1010"/>
              </a:spcBef>
            </a:pP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436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^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71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mod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10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73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spc="-1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26</a:t>
            </a:r>
            <a:endParaRPr sz="1800">
              <a:latin typeface="Candara"/>
              <a:cs typeface="Candara"/>
            </a:endParaRPr>
          </a:p>
          <a:p>
            <a:pPr marL="322580" algn="ctr">
              <a:lnSpc>
                <a:spcPct val="100000"/>
              </a:lnSpc>
            </a:pP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8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22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^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71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mod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10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73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spc="-1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9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76</a:t>
            </a:r>
            <a:endParaRPr sz="1800">
              <a:latin typeface="Candara"/>
              <a:cs typeface="Candara"/>
            </a:endParaRPr>
          </a:p>
          <a:p>
            <a:pPr marL="312420" algn="ctr">
              <a:lnSpc>
                <a:spcPct val="100000"/>
              </a:lnSpc>
            </a:pP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8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2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5^71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mod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10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73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spc="-1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767</a:t>
            </a:r>
            <a:endParaRPr sz="1800">
              <a:latin typeface="Candara"/>
              <a:cs typeface="Candara"/>
            </a:endParaRPr>
          </a:p>
          <a:p>
            <a:pPr marL="334010" algn="ctr">
              <a:lnSpc>
                <a:spcPct val="100000"/>
              </a:lnSpc>
            </a:pP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55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2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^71 mod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10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73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spc="-1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90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0</a:t>
            </a:r>
            <a:endParaRPr sz="1800">
              <a:latin typeface="Candara"/>
              <a:cs typeface="Candara"/>
            </a:endParaRPr>
          </a:p>
          <a:p>
            <a:pPr marL="354965" marR="244475" indent="-354965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C'est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dire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 suite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chiffre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726976767900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.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(code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ASCII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: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0 -&gt;</a:t>
            </a:r>
            <a:r>
              <a:rPr sz="1800" spc="-9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127) </a:t>
            </a:r>
            <a:r>
              <a:rPr sz="1800" spc="-3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On retrouve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notre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message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clair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72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69</a:t>
            </a:r>
            <a:r>
              <a:rPr sz="1800" b="1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76</a:t>
            </a:r>
            <a:r>
              <a:rPr sz="1800" b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76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79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r>
              <a:rPr sz="1800" spc="-9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'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HELLO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‘.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200" dirty="0" smtClean="0">
                <a:latin typeface="Arial"/>
                <a:cs typeface="Arial"/>
              </a:rPr>
              <a:t>A</a:t>
            </a:r>
            <a:r>
              <a:rPr lang="fr-FR" sz="1800" b="1" i="1" spc="-165" dirty="0" smtClean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7030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16152"/>
            <a:ext cx="5367655" cy="500380"/>
            <a:chOff x="263652" y="1216152"/>
            <a:chExt cx="5367655" cy="500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52" y="1385315"/>
              <a:ext cx="1586483" cy="3215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2307" y="1216152"/>
              <a:ext cx="720851" cy="4998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7212" y="1216152"/>
              <a:ext cx="1909572" cy="4998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9311" y="1216152"/>
              <a:ext cx="1991867" cy="4998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7759" y="1090635"/>
            <a:ext cx="5151120" cy="101155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10" dirty="0">
                <a:solidFill>
                  <a:srgbClr val="5F497A"/>
                </a:solidFill>
                <a:latin typeface="Candara"/>
                <a:cs typeface="Candara"/>
              </a:rPr>
              <a:t>asymétrique</a:t>
            </a:r>
            <a:endParaRPr sz="2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RSA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(Rivest,</a:t>
            </a:r>
            <a:r>
              <a:rPr sz="2000" b="1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Shamir,</a:t>
            </a:r>
            <a:r>
              <a:rPr sz="2000" b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Adelman)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073" y="2280231"/>
            <a:ext cx="8816340" cy="397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just">
              <a:lnSpc>
                <a:spcPct val="100000"/>
              </a:lnSpc>
              <a:spcBef>
                <a:spcPts val="100"/>
              </a:spcBef>
            </a:pPr>
            <a:r>
              <a:rPr sz="1800" b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Exemple</a:t>
            </a:r>
            <a:r>
              <a:rPr sz="1800" b="1" u="sng" spc="-6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b="1" u="sng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2</a:t>
            </a:r>
            <a:endParaRPr sz="1800">
              <a:latin typeface="Candara"/>
              <a:cs typeface="Candar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605"/>
              </a:spcBef>
              <a:buFont typeface="Wingdings"/>
              <a:buChar char=""/>
              <a:tabLst>
                <a:tab pos="35687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Saddam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souhaiterait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envoyer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le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message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suivant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George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«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Kisses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from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Iraq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».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Malheureusement,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Vladimir les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espionne,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et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pourrait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intercepter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ce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message.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Nos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deux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compères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vont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donc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chiffrer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leurs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échanges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avec la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méthode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RSA.</a:t>
            </a:r>
            <a:endParaRPr sz="1800">
              <a:latin typeface="Candara"/>
              <a:cs typeface="Candara"/>
            </a:endParaRPr>
          </a:p>
          <a:p>
            <a:pPr marL="356235" indent="-343535" algn="just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356870" algn="l"/>
              </a:tabLst>
            </a:pP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Étape</a:t>
            </a:r>
            <a:r>
              <a:rPr sz="1800" b="1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1</a:t>
            </a:r>
            <a:endParaRPr sz="1800">
              <a:latin typeface="Candara"/>
              <a:cs typeface="Candara"/>
            </a:endParaRPr>
          </a:p>
          <a:p>
            <a:pPr marL="13335" algn="just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George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a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choisi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b="1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37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et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q =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43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.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Il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en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déduit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n =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37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×</a:t>
            </a:r>
            <a:r>
              <a:rPr sz="1800" b="1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43</a:t>
            </a:r>
            <a:r>
              <a:rPr sz="1800" b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 1591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,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φ(n)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b="1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36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×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42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b="1" spc="-2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1512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.</a:t>
            </a:r>
            <a:endParaRPr sz="1800">
              <a:latin typeface="Candara"/>
              <a:cs typeface="Candara"/>
            </a:endParaRPr>
          </a:p>
          <a:p>
            <a:pPr marL="12700" marR="462915" algn="just">
              <a:lnSpc>
                <a:spcPct val="109200"/>
              </a:lnSpc>
              <a:spcBef>
                <a:spcPts val="209"/>
              </a:spcBef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Il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choisit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ensuite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8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=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19,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qui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premier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avec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1512.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L’inverse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19 modulo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1512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d=955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. </a:t>
            </a:r>
            <a:r>
              <a:rPr sz="1800" spc="-38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George peut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donc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maintenant publier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sa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 publique 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(19,1591)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par exemple sur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son site </a:t>
            </a:r>
            <a:r>
              <a:rPr sz="1800" spc="-38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internet,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garde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secrète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sa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clé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privée</a:t>
            </a:r>
            <a:r>
              <a:rPr sz="1800" spc="-9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(955,1591)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.</a:t>
            </a:r>
            <a:endParaRPr sz="1800">
              <a:latin typeface="Candara"/>
              <a:cs typeface="Candara"/>
            </a:endParaRPr>
          </a:p>
          <a:p>
            <a:pPr marL="356235" indent="-343535" algn="just">
              <a:lnSpc>
                <a:spcPct val="100000"/>
              </a:lnSpc>
              <a:spcBef>
                <a:spcPts val="994"/>
              </a:spcBef>
              <a:buFont typeface="Wingdings"/>
              <a:buChar char=""/>
              <a:tabLst>
                <a:tab pos="356870" algn="l"/>
              </a:tabLst>
            </a:pP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Étape</a:t>
            </a:r>
            <a:r>
              <a:rPr sz="1800" b="1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2</a:t>
            </a:r>
            <a:endParaRPr sz="1800">
              <a:latin typeface="Candara"/>
              <a:cs typeface="Candara"/>
            </a:endParaRPr>
          </a:p>
          <a:p>
            <a:pPr marL="15875" marR="772160" indent="-3175" algn="just">
              <a:lnSpc>
                <a:spcPct val="100000"/>
              </a:lnSpc>
              <a:spcBef>
                <a:spcPts val="405"/>
              </a:spcBef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Saddam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va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utiliser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pour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chiffrer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son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message.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Comme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Saddam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veut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envoyer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 </a:t>
            </a:r>
            <a:r>
              <a:rPr sz="1800" spc="-3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message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sous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forme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d’un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fichier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informatique,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mieux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d’utiliser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code</a:t>
            </a:r>
            <a:r>
              <a:rPr sz="1800" spc="-1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ASCII.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200" dirty="0" smtClean="0">
                <a:latin typeface="Arial"/>
                <a:cs typeface="Arial"/>
              </a:rPr>
              <a:t>A</a:t>
            </a:r>
            <a:r>
              <a:rPr lang="fr-FR" sz="1800" b="1" i="1" spc="-165" dirty="0" smtClean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1631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" y="1216152"/>
            <a:ext cx="5369560" cy="500380"/>
            <a:chOff x="82296" y="1216152"/>
            <a:chExt cx="5369560" cy="500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96" y="1385316"/>
              <a:ext cx="1588007" cy="3215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2476" y="1216152"/>
              <a:ext cx="720851" cy="4998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380" y="1216152"/>
              <a:ext cx="1909571" cy="4998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9480" y="1216152"/>
              <a:ext cx="1991867" cy="4998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230" y="1090635"/>
            <a:ext cx="5146675" cy="101155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1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10" dirty="0">
                <a:solidFill>
                  <a:srgbClr val="5F497A"/>
                </a:solidFill>
                <a:latin typeface="Candara"/>
                <a:cs typeface="Candara"/>
              </a:rPr>
              <a:t>asymétrique</a:t>
            </a:r>
            <a:endParaRPr sz="2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RSA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(Rivest,</a:t>
            </a:r>
            <a:r>
              <a:rPr sz="2000" b="1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Shamir,</a:t>
            </a:r>
            <a:r>
              <a:rPr sz="2000" b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Adelman)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230" y="2280231"/>
            <a:ext cx="1031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Exemple</a:t>
            </a:r>
            <a:r>
              <a:rPr sz="1800" b="1" u="sng" spc="-9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b="1" u="sng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2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32" y="3432858"/>
            <a:ext cx="9026525" cy="9525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393065" algn="l"/>
                <a:tab pos="393700" algn="l"/>
              </a:tabLst>
            </a:pP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Étape</a:t>
            </a:r>
            <a:r>
              <a:rPr sz="1800" b="1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3</a:t>
            </a:r>
            <a:endParaRPr sz="1800">
              <a:latin typeface="Candara"/>
              <a:cs typeface="Candara"/>
            </a:endParaRPr>
          </a:p>
          <a:p>
            <a:pPr marL="53340" marR="43180" indent="-3175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Il suffit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Saddam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 coder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chaque nombre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comme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expliqué en utilisant la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méthode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«</a:t>
            </a:r>
            <a:r>
              <a:rPr sz="1800" b="1" spc="-15" dirty="0">
                <a:solidFill>
                  <a:srgbClr val="C00000"/>
                </a:solidFill>
                <a:latin typeface="Candara"/>
                <a:cs typeface="Candara"/>
              </a:rPr>
              <a:t>modulo </a:t>
            </a:r>
            <a:r>
              <a:rPr sz="1800" b="1" spc="-38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andara"/>
                <a:cs typeface="Candara"/>
              </a:rPr>
              <a:t>exponentiation</a:t>
            </a:r>
            <a:r>
              <a:rPr sz="1800" b="1" spc="-7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»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.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Par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exemple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75</a:t>
            </a:r>
            <a:r>
              <a:rPr sz="1800" b="1" spc="-7" baseline="20833" dirty="0">
                <a:solidFill>
                  <a:srgbClr val="5F497A"/>
                </a:solidFill>
                <a:latin typeface="Candara"/>
                <a:cs typeface="Candara"/>
              </a:rPr>
              <a:t>19</a:t>
            </a:r>
            <a:r>
              <a:rPr sz="1800" b="1" spc="-30" baseline="20833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mod</a:t>
            </a:r>
            <a:r>
              <a:rPr sz="1800" b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1591</a:t>
            </a:r>
            <a:r>
              <a:rPr sz="1800" b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800" b="1" spc="-1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371.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8043" y="4432171"/>
            <a:ext cx="2416175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C=75</a:t>
            </a:r>
            <a:r>
              <a:rPr sz="1900" spc="-4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75" spc="-7" baseline="22222" dirty="0">
                <a:solidFill>
                  <a:srgbClr val="C00000"/>
                </a:solidFill>
                <a:latin typeface="Candara"/>
                <a:cs typeface="Candara"/>
              </a:rPr>
              <a:t>19</a:t>
            </a:r>
            <a:r>
              <a:rPr sz="1875" spc="22" baseline="22222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900" spc="-20" dirty="0">
                <a:solidFill>
                  <a:srgbClr val="C00000"/>
                </a:solidFill>
                <a:latin typeface="Candara"/>
                <a:cs typeface="Candara"/>
              </a:rPr>
              <a:t>mod</a:t>
            </a:r>
            <a:r>
              <a:rPr sz="1900" spc="23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1591</a:t>
            </a:r>
            <a:endParaRPr sz="1900">
              <a:latin typeface="Candara"/>
              <a:cs typeface="Candara"/>
            </a:endParaRPr>
          </a:p>
          <a:p>
            <a:pPr marL="245110">
              <a:lnSpc>
                <a:spcPct val="100000"/>
              </a:lnSpc>
            </a:pP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=75*75</a:t>
            </a:r>
            <a:r>
              <a:rPr sz="1875" spc="-7" baseline="22222" dirty="0">
                <a:solidFill>
                  <a:srgbClr val="C00000"/>
                </a:solidFill>
                <a:latin typeface="Candara"/>
                <a:cs typeface="Candara"/>
              </a:rPr>
              <a:t>18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mod</a:t>
            </a:r>
            <a:r>
              <a:rPr sz="1900" spc="-3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1591</a:t>
            </a:r>
            <a:endParaRPr sz="1900">
              <a:latin typeface="Candara"/>
              <a:cs typeface="Candara"/>
            </a:endParaRPr>
          </a:p>
          <a:p>
            <a:pPr marL="245110">
              <a:lnSpc>
                <a:spcPct val="100000"/>
              </a:lnSpc>
            </a:pP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=75*(7</a:t>
            </a:r>
            <a:r>
              <a:rPr sz="1900" dirty="0">
                <a:solidFill>
                  <a:srgbClr val="C00000"/>
                </a:solidFill>
                <a:latin typeface="Candara"/>
                <a:cs typeface="Candara"/>
              </a:rPr>
              <a:t>5</a:t>
            </a:r>
            <a:r>
              <a:rPr sz="1875" spc="-15" baseline="22222" dirty="0">
                <a:solidFill>
                  <a:srgbClr val="C00000"/>
                </a:solidFill>
                <a:latin typeface="Candara"/>
                <a:cs typeface="Candara"/>
              </a:rPr>
              <a:t>2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)</a:t>
            </a:r>
            <a:r>
              <a:rPr sz="1900" spc="-4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75" spc="-15" baseline="22222" dirty="0">
                <a:solidFill>
                  <a:srgbClr val="C00000"/>
                </a:solidFill>
                <a:latin typeface="Candara"/>
                <a:cs typeface="Candara"/>
              </a:rPr>
              <a:t>9</a:t>
            </a:r>
            <a:r>
              <a:rPr sz="1900" spc="-10" dirty="0">
                <a:solidFill>
                  <a:srgbClr val="C00000"/>
                </a:solidFill>
                <a:latin typeface="Candara"/>
                <a:cs typeface="Candara"/>
              </a:rPr>
              <a:t>mo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d</a:t>
            </a:r>
            <a:r>
              <a:rPr sz="1900" spc="-114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900" spc="-10" dirty="0">
                <a:solidFill>
                  <a:srgbClr val="C00000"/>
                </a:solidFill>
                <a:latin typeface="Candara"/>
                <a:cs typeface="Candara"/>
              </a:rPr>
              <a:t>1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591</a:t>
            </a:r>
            <a:endParaRPr sz="1900">
              <a:latin typeface="Candara"/>
              <a:cs typeface="Candara"/>
            </a:endParaRPr>
          </a:p>
          <a:p>
            <a:pPr marL="193040">
              <a:lnSpc>
                <a:spcPct val="100000"/>
              </a:lnSpc>
            </a:pP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=75*(5</a:t>
            </a:r>
            <a:r>
              <a:rPr sz="1900" spc="-10" dirty="0">
                <a:solidFill>
                  <a:srgbClr val="C00000"/>
                </a:solidFill>
                <a:latin typeface="Candara"/>
                <a:cs typeface="Candara"/>
              </a:rPr>
              <a:t>6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25)</a:t>
            </a:r>
            <a:r>
              <a:rPr sz="1900" spc="-3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75" spc="-15" baseline="22222" dirty="0">
                <a:solidFill>
                  <a:srgbClr val="C00000"/>
                </a:solidFill>
                <a:latin typeface="Candara"/>
                <a:cs typeface="Candara"/>
              </a:rPr>
              <a:t>9</a:t>
            </a:r>
            <a:r>
              <a:rPr sz="1900" spc="-10" dirty="0">
                <a:solidFill>
                  <a:srgbClr val="C00000"/>
                </a:solidFill>
                <a:latin typeface="Candara"/>
                <a:cs typeface="Candara"/>
              </a:rPr>
              <a:t>mo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d</a:t>
            </a:r>
            <a:r>
              <a:rPr sz="1900" spc="-114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900" spc="-10" dirty="0">
                <a:solidFill>
                  <a:srgbClr val="C00000"/>
                </a:solidFill>
                <a:latin typeface="Candara"/>
                <a:cs typeface="Candara"/>
              </a:rPr>
              <a:t>1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591</a:t>
            </a:r>
            <a:endParaRPr sz="1900">
              <a:latin typeface="Candara"/>
              <a:cs typeface="Candar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28705" y="4432074"/>
            <a:ext cx="3161665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=75*(852</a:t>
            </a:r>
            <a:r>
              <a:rPr sz="1900" spc="-3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900" spc="-25" dirty="0">
                <a:solidFill>
                  <a:srgbClr val="C00000"/>
                </a:solidFill>
                <a:latin typeface="Candara"/>
                <a:cs typeface="Candara"/>
              </a:rPr>
              <a:t>mo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d </a:t>
            </a:r>
            <a:r>
              <a:rPr sz="1900" spc="-10" dirty="0">
                <a:solidFill>
                  <a:srgbClr val="C00000"/>
                </a:solidFill>
                <a:latin typeface="Candara"/>
                <a:cs typeface="Candara"/>
              </a:rPr>
              <a:t>1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59</a:t>
            </a:r>
            <a:r>
              <a:rPr sz="1900" spc="-10" dirty="0">
                <a:solidFill>
                  <a:srgbClr val="C00000"/>
                </a:solidFill>
                <a:latin typeface="Candara"/>
                <a:cs typeface="Candara"/>
              </a:rPr>
              <a:t>1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)</a:t>
            </a:r>
            <a:r>
              <a:rPr sz="1900" spc="-2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75" spc="-7" baseline="22222" dirty="0">
                <a:solidFill>
                  <a:srgbClr val="C00000"/>
                </a:solidFill>
                <a:latin typeface="Candara"/>
                <a:cs typeface="Candara"/>
              </a:rPr>
              <a:t>9</a:t>
            </a:r>
            <a:r>
              <a:rPr sz="1875" spc="37" baseline="22222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900" spc="-25" dirty="0">
                <a:solidFill>
                  <a:srgbClr val="C00000"/>
                </a:solidFill>
                <a:latin typeface="Candara"/>
                <a:cs typeface="Candara"/>
              </a:rPr>
              <a:t>mo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d</a:t>
            </a:r>
            <a:r>
              <a:rPr sz="1900" spc="-9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900" spc="-10" dirty="0">
                <a:solidFill>
                  <a:srgbClr val="C00000"/>
                </a:solidFill>
                <a:latin typeface="Candara"/>
                <a:cs typeface="Candara"/>
              </a:rPr>
              <a:t>1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591</a:t>
            </a:r>
            <a:endParaRPr sz="1900">
              <a:latin typeface="Candara"/>
              <a:cs typeface="Candara"/>
            </a:endParaRPr>
          </a:p>
          <a:p>
            <a:pPr marL="88265">
              <a:lnSpc>
                <a:spcPct val="100000"/>
              </a:lnSpc>
            </a:pP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=75*(852)</a:t>
            </a:r>
            <a:r>
              <a:rPr sz="1900" spc="-2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75" spc="-7" baseline="22222" dirty="0">
                <a:solidFill>
                  <a:srgbClr val="C00000"/>
                </a:solidFill>
                <a:latin typeface="Candara"/>
                <a:cs typeface="Candara"/>
              </a:rPr>
              <a:t>9</a:t>
            </a:r>
            <a:r>
              <a:rPr sz="1875" spc="37" baseline="22222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900" spc="-25" dirty="0">
                <a:solidFill>
                  <a:srgbClr val="C00000"/>
                </a:solidFill>
                <a:latin typeface="Candara"/>
                <a:cs typeface="Candara"/>
              </a:rPr>
              <a:t>mo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d</a:t>
            </a:r>
            <a:r>
              <a:rPr sz="1900" spc="-10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900" spc="-10" dirty="0">
                <a:solidFill>
                  <a:srgbClr val="C00000"/>
                </a:solidFill>
                <a:latin typeface="Candara"/>
                <a:cs typeface="Candara"/>
              </a:rPr>
              <a:t>1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591</a:t>
            </a:r>
            <a:endParaRPr sz="1900">
              <a:latin typeface="Candara"/>
              <a:cs typeface="Candara"/>
            </a:endParaRPr>
          </a:p>
          <a:p>
            <a:pPr marL="38100">
              <a:lnSpc>
                <a:spcPct val="100000"/>
              </a:lnSpc>
            </a:pP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=75*</a:t>
            </a:r>
            <a:r>
              <a:rPr sz="1900" spc="-2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852*(859²)</a:t>
            </a:r>
            <a:r>
              <a:rPr sz="1900" spc="-3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875" spc="-7" baseline="22222" dirty="0">
                <a:solidFill>
                  <a:srgbClr val="C00000"/>
                </a:solidFill>
                <a:latin typeface="Candara"/>
                <a:cs typeface="Candara"/>
              </a:rPr>
              <a:t>4</a:t>
            </a:r>
            <a:r>
              <a:rPr sz="1875" spc="7" baseline="22222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900" spc="-20" dirty="0">
                <a:solidFill>
                  <a:srgbClr val="C00000"/>
                </a:solidFill>
                <a:latin typeface="Candara"/>
                <a:cs typeface="Candara"/>
              </a:rPr>
              <a:t>mod</a:t>
            </a:r>
            <a:r>
              <a:rPr sz="1900" spc="-8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1591</a:t>
            </a:r>
            <a:endParaRPr sz="1900">
              <a:latin typeface="Candara"/>
              <a:cs typeface="Candara"/>
            </a:endParaRPr>
          </a:p>
          <a:p>
            <a:pPr marL="38100">
              <a:lnSpc>
                <a:spcPct val="100000"/>
              </a:lnSpc>
            </a:pP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=75*</a:t>
            </a:r>
            <a:r>
              <a:rPr sz="1900" spc="-2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900" spc="-15" dirty="0">
                <a:solidFill>
                  <a:srgbClr val="C00000"/>
                </a:solidFill>
                <a:latin typeface="Candara"/>
                <a:cs typeface="Candara"/>
              </a:rPr>
              <a:t>852</a:t>
            </a:r>
            <a:r>
              <a:rPr sz="1900" spc="-3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900" spc="-15" dirty="0">
                <a:solidFill>
                  <a:srgbClr val="C00000"/>
                </a:solidFill>
                <a:latin typeface="Candara"/>
                <a:cs typeface="Candara"/>
              </a:rPr>
              <a:t>mod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 1591</a:t>
            </a:r>
            <a:r>
              <a:rPr sz="1900" spc="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Candara"/>
                <a:cs typeface="Candara"/>
              </a:rPr>
              <a:t>=371</a:t>
            </a:r>
            <a:endParaRPr sz="1900">
              <a:latin typeface="Candara"/>
              <a:cs typeface="Candar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8515" y="2769107"/>
            <a:ext cx="8414003" cy="5333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0936" y="5858255"/>
            <a:ext cx="7821167" cy="470916"/>
          </a:xfrm>
          <a:prstGeom prst="rect">
            <a:avLst/>
          </a:prstGeom>
        </p:spPr>
      </p:pic>
      <p:sp>
        <p:nvSpPr>
          <p:cNvPr id="34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200" dirty="0" smtClean="0">
                <a:latin typeface="Arial"/>
                <a:cs typeface="Arial"/>
              </a:rPr>
              <a:t>A</a:t>
            </a:r>
            <a:r>
              <a:rPr lang="fr-FR" sz="1800" b="1" i="1" spc="-165" dirty="0" smtClean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7544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" y="1216152"/>
            <a:ext cx="5369560" cy="500380"/>
            <a:chOff x="82296" y="1216152"/>
            <a:chExt cx="5369560" cy="500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96" y="1385316"/>
              <a:ext cx="1588007" cy="3215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2476" y="1216152"/>
              <a:ext cx="720851" cy="4998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380" y="1216152"/>
              <a:ext cx="1909571" cy="4998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9480" y="1216152"/>
              <a:ext cx="1991867" cy="4998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9247" y="1090635"/>
            <a:ext cx="5151120" cy="101155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10" dirty="0">
                <a:solidFill>
                  <a:srgbClr val="5F497A"/>
                </a:solidFill>
                <a:latin typeface="Candara"/>
                <a:cs typeface="Candara"/>
              </a:rPr>
              <a:t>asymétrique</a:t>
            </a:r>
            <a:endParaRPr sz="2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RSA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(Rivest,</a:t>
            </a:r>
            <a:r>
              <a:rPr sz="2000" b="1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Shamir,</a:t>
            </a:r>
            <a:r>
              <a:rPr sz="2000" b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Adelman)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47" y="2280231"/>
            <a:ext cx="8359775" cy="160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sz="1800" b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Exemple</a:t>
            </a:r>
            <a:r>
              <a:rPr sz="1800" b="1" u="sng" spc="-6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b="1" u="sng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2</a:t>
            </a:r>
            <a:endParaRPr sz="18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ndara"/>
              <a:cs typeface="Candara"/>
            </a:endParaRPr>
          </a:p>
          <a:p>
            <a:pPr marL="394970" indent="-343535">
              <a:lnSpc>
                <a:spcPct val="100000"/>
              </a:lnSpc>
              <a:buFont typeface="Wingdings"/>
              <a:buChar char=""/>
              <a:tabLst>
                <a:tab pos="394970" algn="l"/>
                <a:tab pos="395605" algn="l"/>
              </a:tabLst>
            </a:pP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Étape</a:t>
            </a:r>
            <a:r>
              <a:rPr sz="1800" b="1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4</a:t>
            </a:r>
            <a:endParaRPr sz="1800">
              <a:latin typeface="Candara"/>
              <a:cs typeface="Candara"/>
            </a:endParaRPr>
          </a:p>
          <a:p>
            <a:pPr marL="53340" marR="43180" indent="-3175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Saddam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envoie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cette</a:t>
            </a:r>
            <a:r>
              <a:rPr sz="18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suite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nombres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</a:t>
            </a:r>
            <a:r>
              <a:rPr sz="18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George,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qui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va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 déchiffrer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avec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sa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</a:t>
            </a:r>
            <a:r>
              <a:rPr sz="18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d.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Il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va </a:t>
            </a:r>
            <a:r>
              <a:rPr sz="1800" spc="-3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pouvoir</a:t>
            </a:r>
            <a:r>
              <a:rPr sz="1800" spc="-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retrouver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message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original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371</a:t>
            </a:r>
            <a:r>
              <a:rPr sz="1800" b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7" baseline="20833" dirty="0">
                <a:solidFill>
                  <a:srgbClr val="5F497A"/>
                </a:solidFill>
                <a:latin typeface="Candara"/>
                <a:cs typeface="Candara"/>
              </a:rPr>
              <a:t>955</a:t>
            </a:r>
            <a:r>
              <a:rPr sz="1800" b="1" spc="-22" baseline="20833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dirty="0">
                <a:solidFill>
                  <a:srgbClr val="5F497A"/>
                </a:solidFill>
                <a:latin typeface="Candara"/>
                <a:cs typeface="Candara"/>
              </a:rPr>
              <a:t>mod</a:t>
            </a:r>
            <a:r>
              <a:rPr sz="1800" b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-5" dirty="0">
                <a:solidFill>
                  <a:srgbClr val="5F497A"/>
                </a:solidFill>
                <a:latin typeface="Candara"/>
                <a:cs typeface="Candara"/>
              </a:rPr>
              <a:t>1591</a:t>
            </a:r>
            <a:r>
              <a:rPr sz="1800" b="1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b="1" spc="45" dirty="0">
                <a:solidFill>
                  <a:srgbClr val="5F497A"/>
                </a:solidFill>
                <a:latin typeface="Candara"/>
                <a:cs typeface="Candara"/>
              </a:rPr>
              <a:t>=75</a:t>
            </a:r>
            <a:endParaRPr sz="1800">
              <a:latin typeface="Candara"/>
              <a:cs typeface="Candar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143" y="4419600"/>
            <a:ext cx="8075676" cy="722375"/>
          </a:xfrm>
          <a:prstGeom prst="rect">
            <a:avLst/>
          </a:prstGeom>
        </p:spPr>
      </p:pic>
      <p:sp>
        <p:nvSpPr>
          <p:cNvPr id="29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200" dirty="0" smtClean="0">
                <a:latin typeface="Arial"/>
                <a:cs typeface="Arial"/>
              </a:rPr>
              <a:t>A</a:t>
            </a:r>
            <a:r>
              <a:rPr lang="fr-FR" sz="1800" b="1" i="1" spc="-165" dirty="0" smtClean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3428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3652" y="1216152"/>
            <a:ext cx="5367655" cy="500380"/>
            <a:chOff x="263652" y="1216152"/>
            <a:chExt cx="5367655" cy="500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52" y="1385315"/>
              <a:ext cx="1586483" cy="32156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2307" y="1216152"/>
              <a:ext cx="720851" cy="4998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7212" y="1216152"/>
              <a:ext cx="1909572" cy="4998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9311" y="1216152"/>
              <a:ext cx="1991867" cy="49987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7759" y="1090635"/>
            <a:ext cx="5151120" cy="1011555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10" dirty="0">
                <a:solidFill>
                  <a:srgbClr val="5F497A"/>
                </a:solidFill>
                <a:latin typeface="Candara"/>
                <a:cs typeface="Candara"/>
              </a:rPr>
              <a:t>asymétrique</a:t>
            </a:r>
            <a:endParaRPr sz="24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b="1" spc="-5" dirty="0">
                <a:solidFill>
                  <a:srgbClr val="5F497A"/>
                </a:solidFill>
                <a:latin typeface="Candara"/>
                <a:cs typeface="Candara"/>
              </a:rPr>
              <a:t>RSA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(Rivest,</a:t>
            </a:r>
            <a:r>
              <a:rPr sz="2000" b="1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spc="-40" dirty="0">
                <a:solidFill>
                  <a:srgbClr val="5F497A"/>
                </a:solidFill>
                <a:latin typeface="Candara"/>
                <a:cs typeface="Candara"/>
              </a:rPr>
              <a:t>Shamir,</a:t>
            </a:r>
            <a:r>
              <a:rPr sz="2000" b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000" b="1" dirty="0">
                <a:solidFill>
                  <a:srgbClr val="5F497A"/>
                </a:solidFill>
                <a:latin typeface="Candara"/>
                <a:cs typeface="Candara"/>
              </a:rPr>
              <a:t>Adelman)</a:t>
            </a:r>
            <a:endParaRPr sz="200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7759" y="2359479"/>
            <a:ext cx="8774430" cy="117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Sécurité</a:t>
            </a:r>
            <a:r>
              <a:rPr sz="1800" b="1" u="sng" spc="-6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b="1" u="sng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du</a:t>
            </a:r>
            <a:r>
              <a:rPr sz="1800" b="1" u="sng" spc="-7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b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RSA</a:t>
            </a:r>
            <a:endParaRPr sz="1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59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La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sécurité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 RSA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repose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sur la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difficulté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factoriser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grands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nombres</a:t>
            </a:r>
            <a:r>
              <a:rPr sz="1800" spc="-1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Si</a:t>
            </a:r>
            <a:r>
              <a:rPr sz="1800" spc="2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800" spc="2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cryptanalyste</a:t>
            </a:r>
            <a:r>
              <a:rPr sz="1800" spc="2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pouvait</a:t>
            </a:r>
            <a:r>
              <a:rPr sz="1800" spc="18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factoriser</a:t>
            </a:r>
            <a:r>
              <a:rPr sz="1800" spc="18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spc="2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qui</a:t>
            </a:r>
            <a:r>
              <a:rPr sz="1800" spc="2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800" spc="2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public,</a:t>
            </a:r>
            <a:r>
              <a:rPr sz="1800" spc="19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il</a:t>
            </a:r>
            <a:r>
              <a:rPr sz="1800" spc="2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pouvait</a:t>
            </a:r>
            <a:r>
              <a:rPr sz="1800" spc="2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retrouver</a:t>
            </a:r>
            <a:r>
              <a:rPr sz="1800" spc="2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800" spc="2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800" spc="2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q</a:t>
            </a:r>
            <a:r>
              <a:rPr sz="1800" spc="229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puis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79258" y="3508575"/>
            <a:ext cx="127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au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moyen</a:t>
            </a:r>
            <a:r>
              <a:rPr sz="1800" spc="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959" y="3508575"/>
            <a:ext cx="8878570" cy="26149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05765" marR="1632585">
              <a:lnSpc>
                <a:spcPct val="101699"/>
              </a:lnSpc>
              <a:spcBef>
                <a:spcPts val="60"/>
              </a:spcBef>
              <a:tabLst>
                <a:tab pos="972819" algn="l"/>
                <a:tab pos="2439035" algn="l"/>
                <a:tab pos="3005455" algn="l"/>
                <a:tab pos="4217035" algn="l"/>
              </a:tabLst>
            </a:pPr>
            <a:r>
              <a:rPr sz="1800" spc="-5" dirty="0">
                <a:solidFill>
                  <a:srgbClr val="5F497A"/>
                </a:solidFill>
                <a:latin typeface="Symbol"/>
                <a:cs typeface="Symbol"/>
              </a:rPr>
              <a:t>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(n)	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r>
              <a:rPr sz="1800" spc="38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Connaissant	</a:t>
            </a:r>
            <a:r>
              <a:rPr sz="1800" spc="-5" dirty="0">
                <a:solidFill>
                  <a:srgbClr val="5F497A"/>
                </a:solidFill>
                <a:latin typeface="Symbol"/>
                <a:cs typeface="Symbol"/>
              </a:rPr>
              <a:t>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(n)	et</a:t>
            </a:r>
            <a:r>
              <a:rPr sz="1800" spc="39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e,</a:t>
            </a:r>
            <a:r>
              <a:rPr sz="1800" spc="39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il</a:t>
            </a:r>
            <a:r>
              <a:rPr sz="1800" spc="38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est	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ainsi possible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de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déterminer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d </a:t>
            </a:r>
            <a:r>
              <a:rPr sz="1800" spc="-38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l’algorithme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d’Euclide</a:t>
            </a:r>
            <a:r>
              <a:rPr sz="1800" spc="-10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 marL="405765" marR="153670" indent="-342900">
              <a:lnSpc>
                <a:spcPct val="100000"/>
              </a:lnSpc>
              <a:spcBef>
                <a:spcPts val="1080"/>
              </a:spcBef>
              <a:buFont typeface="Wingdings"/>
              <a:buChar char=""/>
              <a:tabLst>
                <a:tab pos="405765" algn="l"/>
                <a:tab pos="406400" algn="l"/>
              </a:tabLst>
            </a:pP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Par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bonheur,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les</a:t>
            </a:r>
            <a:r>
              <a:rPr sz="18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mathématiciens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essayent,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depuis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années,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factoriser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grands </a:t>
            </a:r>
            <a:r>
              <a:rPr sz="1800" spc="-3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nombres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mais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ils n’y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arrivent pas =&gt;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problème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excessivement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difficile</a:t>
            </a:r>
            <a:r>
              <a:rPr sz="1800" spc="-114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 marL="406400" marR="68580" indent="-342900">
              <a:lnSpc>
                <a:spcPct val="100000"/>
              </a:lnSpc>
              <a:spcBef>
                <a:spcPts val="1000"/>
              </a:spcBef>
              <a:buFont typeface="Wingdings"/>
              <a:buChar char=""/>
              <a:tabLst>
                <a:tab pos="405765" algn="l"/>
                <a:tab pos="4064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Selon</a:t>
            </a:r>
            <a:r>
              <a:rPr sz="1800" spc="27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Rivest</a:t>
            </a:r>
            <a:r>
              <a:rPr sz="1800" spc="254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800" spc="28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ses</a:t>
            </a:r>
            <a:r>
              <a:rPr sz="1800" spc="2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collègues,</a:t>
            </a:r>
            <a:r>
              <a:rPr sz="1800" spc="2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factoriser</a:t>
            </a:r>
            <a:r>
              <a:rPr sz="1800" spc="2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un</a:t>
            </a:r>
            <a:r>
              <a:rPr sz="1800" spc="28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nombre</a:t>
            </a:r>
            <a:r>
              <a:rPr sz="1800" spc="2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27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cinq</a:t>
            </a:r>
            <a:r>
              <a:rPr sz="1800" spc="254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cents</a:t>
            </a:r>
            <a:r>
              <a:rPr sz="1800" spc="3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bits</a:t>
            </a:r>
            <a:r>
              <a:rPr sz="1800" spc="2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demande</a:t>
            </a:r>
            <a:r>
              <a:rPr sz="1800" spc="2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10</a:t>
            </a:r>
            <a:r>
              <a:rPr sz="1800" spc="-30" baseline="20833" dirty="0">
                <a:solidFill>
                  <a:srgbClr val="5F497A"/>
                </a:solidFill>
                <a:latin typeface="Candara"/>
                <a:cs typeface="Candara"/>
              </a:rPr>
              <a:t>25 </a:t>
            </a:r>
            <a:r>
              <a:rPr sz="1800" spc="-367" baseline="20833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années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au moyen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d’une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méthode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d’essais</a:t>
            </a:r>
            <a:r>
              <a:rPr sz="18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exhaustifs</a:t>
            </a:r>
            <a:r>
              <a:rPr sz="1800" spc="-1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 marL="405765" marR="300355" indent="-342900">
              <a:lnSpc>
                <a:spcPct val="100000"/>
              </a:lnSpc>
              <a:spcBef>
                <a:spcPts val="994"/>
              </a:spcBef>
              <a:buFont typeface="Wingdings"/>
              <a:buChar char=""/>
              <a:tabLst>
                <a:tab pos="405765" algn="l"/>
                <a:tab pos="40640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Il s’écoulera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des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siècles avant qu’il ne devienne possible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factoriser un nombre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 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cinq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cents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bits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=&gt;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 ce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moment,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il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suffira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choisir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valeurs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plus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grandes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de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85" dirty="0">
                <a:solidFill>
                  <a:srgbClr val="5F497A"/>
                </a:solidFill>
                <a:latin typeface="Candara"/>
                <a:cs typeface="Candara"/>
              </a:rPr>
              <a:t>q;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200" dirty="0" smtClean="0">
                <a:latin typeface="Arial"/>
                <a:cs typeface="Arial"/>
              </a:rPr>
              <a:t>A</a:t>
            </a:r>
            <a:r>
              <a:rPr lang="fr-FR" sz="1800" b="1" i="1" spc="-165" dirty="0" smtClean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1025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2127" y="1147571"/>
            <a:ext cx="5151120" cy="480059"/>
            <a:chOff x="262127" y="1147571"/>
            <a:chExt cx="5151120" cy="4800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27" y="1312164"/>
              <a:ext cx="1527047" cy="30632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1347" y="1147572"/>
              <a:ext cx="691895" cy="4800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2536" y="1147572"/>
              <a:ext cx="1830323" cy="4800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2151" y="1147571"/>
              <a:ext cx="1911095" cy="4800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7759" y="1107840"/>
            <a:ext cx="8613140" cy="239776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300" b="1" i="1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300" b="1" i="1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300" b="1" i="1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2300" b="1" i="1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3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300" b="1" i="1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300" b="1" i="1" spc="-5" dirty="0">
                <a:solidFill>
                  <a:srgbClr val="5F497A"/>
                </a:solidFill>
                <a:latin typeface="Candara"/>
                <a:cs typeface="Candara"/>
              </a:rPr>
              <a:t>asymétrique</a:t>
            </a:r>
            <a:endParaRPr sz="23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900" b="1" spc="-5" dirty="0">
                <a:solidFill>
                  <a:srgbClr val="5F497A"/>
                </a:solidFill>
                <a:latin typeface="Candara"/>
                <a:cs typeface="Candara"/>
              </a:rPr>
              <a:t>RSA</a:t>
            </a:r>
            <a:r>
              <a:rPr sz="1900" b="1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900" b="1" spc="-20" dirty="0">
                <a:solidFill>
                  <a:srgbClr val="5F497A"/>
                </a:solidFill>
                <a:latin typeface="Candara"/>
                <a:cs typeface="Candara"/>
              </a:rPr>
              <a:t>(Rivest,</a:t>
            </a:r>
            <a:r>
              <a:rPr sz="1900" b="1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900" b="1" spc="-40" dirty="0">
                <a:solidFill>
                  <a:srgbClr val="5F497A"/>
                </a:solidFill>
                <a:latin typeface="Candara"/>
                <a:cs typeface="Candara"/>
              </a:rPr>
              <a:t>Shamir,</a:t>
            </a:r>
            <a:r>
              <a:rPr sz="1900" b="1" spc="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900" b="1" spc="-5" dirty="0">
                <a:solidFill>
                  <a:srgbClr val="5F497A"/>
                </a:solidFill>
                <a:latin typeface="Candara"/>
                <a:cs typeface="Candara"/>
              </a:rPr>
              <a:t>Adelman)</a:t>
            </a:r>
            <a:endParaRPr sz="19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700" b="1" u="sng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Limites</a:t>
            </a:r>
            <a:r>
              <a:rPr sz="1700" b="1" u="sng" spc="-8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700" b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du</a:t>
            </a:r>
            <a:r>
              <a:rPr sz="1700" b="1" u="sng" spc="-5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700" b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RSA</a:t>
            </a:r>
            <a:endParaRPr sz="1700">
              <a:latin typeface="Candara"/>
              <a:cs typeface="Candara"/>
            </a:endParaRPr>
          </a:p>
          <a:p>
            <a:pPr marL="649605" marR="5080" indent="-342900">
              <a:lnSpc>
                <a:spcPct val="101200"/>
              </a:lnSpc>
              <a:spcBef>
                <a:spcPts val="925"/>
              </a:spcBef>
              <a:buFont typeface="Times New Roman"/>
              <a:buChar char="–"/>
              <a:tabLst>
                <a:tab pos="649605" algn="l"/>
                <a:tab pos="650240" algn="l"/>
              </a:tabLst>
            </a:pP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7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q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doivent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être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très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grands.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On</a:t>
            </a:r>
            <a:r>
              <a:rPr sz="17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estime</a:t>
            </a:r>
            <a:r>
              <a:rPr sz="17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qu’il</a:t>
            </a:r>
            <a:r>
              <a:rPr sz="17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faut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moins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d’une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seconde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pour casser</a:t>
            </a:r>
            <a:r>
              <a:rPr sz="17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un </a:t>
            </a:r>
            <a:r>
              <a:rPr sz="1700" spc="-35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code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à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base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nombre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32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bits</a:t>
            </a:r>
            <a:r>
              <a:rPr sz="17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700">
              <a:latin typeface="Candara"/>
              <a:cs typeface="Candara"/>
            </a:endParaRPr>
          </a:p>
          <a:p>
            <a:pPr marL="649605" indent="-343535">
              <a:lnSpc>
                <a:spcPct val="100000"/>
              </a:lnSpc>
              <a:spcBef>
                <a:spcPts val="470"/>
              </a:spcBef>
              <a:buFont typeface="Times New Roman"/>
              <a:buChar char="–"/>
              <a:tabLst>
                <a:tab pos="649605" algn="l"/>
                <a:tab pos="650240" algn="l"/>
              </a:tabLst>
            </a:pP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Il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faut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utiliser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17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clés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suffisamment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longues</a:t>
            </a:r>
            <a:r>
              <a:rPr sz="17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(1024,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2048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voire</a:t>
            </a:r>
            <a:r>
              <a:rPr sz="17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4096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bits)</a:t>
            </a:r>
            <a:r>
              <a:rPr sz="1700" spc="-1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700">
              <a:latin typeface="Candara"/>
              <a:cs typeface="Candara"/>
            </a:endParaRPr>
          </a:p>
          <a:p>
            <a:pPr marL="649605" indent="-343535">
              <a:lnSpc>
                <a:spcPct val="100000"/>
              </a:lnSpc>
              <a:spcBef>
                <a:spcPts val="395"/>
              </a:spcBef>
              <a:buFont typeface="Times New Roman"/>
              <a:buChar char="–"/>
              <a:tabLst>
                <a:tab pos="649605" algn="l"/>
                <a:tab pos="650240" algn="l"/>
              </a:tabLst>
            </a:pP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Cas</a:t>
            </a:r>
            <a:r>
              <a:rPr sz="17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’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u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7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modu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l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o</a:t>
            </a:r>
            <a:r>
              <a:rPr sz="1700" spc="-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commu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700" spc="-9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70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559" y="3478570"/>
            <a:ext cx="8846820" cy="3029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505"/>
              </a:spcBef>
            </a:pPr>
            <a:r>
              <a:rPr sz="1700" b="1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Cas</a:t>
            </a:r>
            <a:r>
              <a:rPr sz="1700" b="1" i="1" u="sng" spc="-3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700" b="1" i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d’un</a:t>
            </a:r>
            <a:r>
              <a:rPr sz="1700" b="1" i="1" u="sng" spc="-2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700" b="1" i="1" u="sng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modulo</a:t>
            </a:r>
            <a:r>
              <a:rPr sz="1700" b="1" i="1" u="sng" spc="-5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700" b="1" i="1" u="sng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commun</a:t>
            </a:r>
            <a:endParaRPr sz="1700">
              <a:latin typeface="Candara"/>
              <a:cs typeface="Candara"/>
            </a:endParaRPr>
          </a:p>
          <a:p>
            <a:pPr marL="431800" indent="-34290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431165" algn="l"/>
                <a:tab pos="431800" algn="l"/>
              </a:tabLst>
            </a:pPr>
            <a:r>
              <a:rPr sz="1700" b="1" dirty="0">
                <a:solidFill>
                  <a:srgbClr val="C00000"/>
                </a:solidFill>
                <a:latin typeface="Candara"/>
                <a:cs typeface="Candara"/>
              </a:rPr>
              <a:t>Le</a:t>
            </a:r>
            <a:r>
              <a:rPr sz="1700" b="1" spc="-1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andara"/>
                <a:cs typeface="Candara"/>
              </a:rPr>
              <a:t>modulo</a:t>
            </a:r>
            <a:r>
              <a:rPr sz="1700" b="1" spc="-4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andara"/>
                <a:cs typeface="Candara"/>
              </a:rPr>
              <a:t>doit</a:t>
            </a:r>
            <a:r>
              <a:rPr sz="1700" b="1" spc="-2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700" b="1" dirty="0">
                <a:solidFill>
                  <a:srgbClr val="C00000"/>
                </a:solidFill>
                <a:latin typeface="Candara"/>
                <a:cs typeface="Candara"/>
              </a:rPr>
              <a:t>être</a:t>
            </a:r>
            <a:r>
              <a:rPr sz="1700" b="1" spc="-2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andara"/>
                <a:cs typeface="Candara"/>
              </a:rPr>
              <a:t>spécifique</a:t>
            </a:r>
            <a:r>
              <a:rPr sz="1700" b="1" spc="-4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700" b="1" dirty="0">
                <a:solidFill>
                  <a:srgbClr val="C00000"/>
                </a:solidFill>
                <a:latin typeface="Candara"/>
                <a:cs typeface="Candara"/>
              </a:rPr>
              <a:t>à</a:t>
            </a:r>
            <a:r>
              <a:rPr sz="1700" b="1" spc="-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700" b="1" dirty="0">
                <a:solidFill>
                  <a:srgbClr val="C00000"/>
                </a:solidFill>
                <a:latin typeface="Candara"/>
                <a:cs typeface="Candara"/>
              </a:rPr>
              <a:t>chaque</a:t>
            </a:r>
            <a:r>
              <a:rPr sz="1700" b="1" spc="-10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andara"/>
                <a:cs typeface="Candara"/>
              </a:rPr>
              <a:t>personne.</a:t>
            </a:r>
            <a:endParaRPr sz="1700">
              <a:latin typeface="Candara"/>
              <a:cs typeface="Candara"/>
            </a:endParaRPr>
          </a:p>
          <a:p>
            <a:pPr marL="431800" indent="-34290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431165" algn="l"/>
                <a:tab pos="431800" algn="l"/>
              </a:tabLst>
            </a:pP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Supposons</a:t>
            </a:r>
            <a:r>
              <a:rPr sz="17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qu’Alice</a:t>
            </a:r>
            <a:r>
              <a:rPr sz="17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Bob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utilisent le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même</a:t>
            </a:r>
            <a:r>
              <a:rPr sz="1700" spc="-8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modulo.</a:t>
            </a:r>
            <a:endParaRPr sz="1700">
              <a:latin typeface="Candara"/>
              <a:cs typeface="Candara"/>
            </a:endParaRPr>
          </a:p>
          <a:p>
            <a:pPr marL="431165" marR="314960" indent="-342900">
              <a:lnSpc>
                <a:spcPct val="100600"/>
              </a:lnSpc>
              <a:spcBef>
                <a:spcPts val="345"/>
              </a:spcBef>
              <a:buFont typeface="Wingdings"/>
              <a:buChar char=""/>
              <a:tabLst>
                <a:tab pos="431165" algn="l"/>
                <a:tab pos="431800" algn="l"/>
              </a:tabLst>
            </a:pPr>
            <a:r>
              <a:rPr sz="1700" i="1" spc="-5" dirty="0">
                <a:solidFill>
                  <a:srgbClr val="5F497A"/>
                </a:solidFill>
                <a:latin typeface="Candara"/>
                <a:cs typeface="Candara"/>
              </a:rPr>
              <a:t>Si</a:t>
            </a:r>
            <a:r>
              <a:rPr sz="1700" i="1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i="1" spc="-5" dirty="0">
                <a:solidFill>
                  <a:srgbClr val="5F497A"/>
                </a:solidFill>
                <a:latin typeface="Candara"/>
                <a:cs typeface="Candara"/>
              </a:rPr>
              <a:t>un</a:t>
            </a:r>
            <a:r>
              <a:rPr sz="1700" i="1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i="1" dirty="0">
                <a:solidFill>
                  <a:srgbClr val="5F497A"/>
                </a:solidFill>
                <a:latin typeface="Candara"/>
                <a:cs typeface="Candara"/>
              </a:rPr>
              <a:t>même</a:t>
            </a:r>
            <a:r>
              <a:rPr sz="1700" i="1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i="1" spc="-5" dirty="0">
                <a:solidFill>
                  <a:srgbClr val="5F497A"/>
                </a:solidFill>
                <a:latin typeface="Candara"/>
                <a:cs typeface="Candara"/>
              </a:rPr>
              <a:t>message</a:t>
            </a:r>
            <a:r>
              <a:rPr sz="1700" i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i="1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700" i="1" spc="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i="1" spc="-5" dirty="0">
                <a:solidFill>
                  <a:srgbClr val="5F497A"/>
                </a:solidFill>
                <a:latin typeface="Candara"/>
                <a:cs typeface="Candara"/>
              </a:rPr>
              <a:t>chiffré</a:t>
            </a:r>
            <a:r>
              <a:rPr sz="1700" i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i="1" dirty="0">
                <a:solidFill>
                  <a:srgbClr val="5F497A"/>
                </a:solidFill>
                <a:latin typeface="Candara"/>
                <a:cs typeface="Candara"/>
              </a:rPr>
              <a:t>à l’intention</a:t>
            </a:r>
            <a:r>
              <a:rPr sz="1700" i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i="1" spc="-35" dirty="0">
                <a:solidFill>
                  <a:srgbClr val="5F497A"/>
                </a:solidFill>
                <a:latin typeface="Candara"/>
                <a:cs typeface="Candara"/>
              </a:rPr>
              <a:t>d’Alice</a:t>
            </a:r>
            <a:r>
              <a:rPr sz="1700" i="1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i="1" dirty="0">
                <a:solidFill>
                  <a:srgbClr val="5F497A"/>
                </a:solidFill>
                <a:latin typeface="Candara"/>
                <a:cs typeface="Candara"/>
              </a:rPr>
              <a:t>et </a:t>
            </a:r>
            <a:r>
              <a:rPr sz="1700" i="1" spc="-5" dirty="0">
                <a:solidFill>
                  <a:srgbClr val="5F497A"/>
                </a:solidFill>
                <a:latin typeface="Candara"/>
                <a:cs typeface="Candara"/>
              </a:rPr>
              <a:t>de </a:t>
            </a:r>
            <a:r>
              <a:rPr sz="1700" i="1" dirty="0">
                <a:solidFill>
                  <a:srgbClr val="5F497A"/>
                </a:solidFill>
                <a:latin typeface="Candara"/>
                <a:cs typeface="Candara"/>
              </a:rPr>
              <a:t>Bob,</a:t>
            </a:r>
            <a:r>
              <a:rPr sz="1700" i="1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i="1" spc="-5" dirty="0">
                <a:solidFill>
                  <a:srgbClr val="5F497A"/>
                </a:solidFill>
                <a:latin typeface="Candara"/>
                <a:cs typeface="Candara"/>
              </a:rPr>
              <a:t>il</a:t>
            </a:r>
            <a:r>
              <a:rPr sz="1700" i="1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i="1" dirty="0">
                <a:solidFill>
                  <a:srgbClr val="5F497A"/>
                </a:solidFill>
                <a:latin typeface="Candara"/>
                <a:cs typeface="Candara"/>
              </a:rPr>
              <a:t>devient</a:t>
            </a:r>
            <a:r>
              <a:rPr sz="1700" i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i="1" spc="-5" dirty="0">
                <a:solidFill>
                  <a:srgbClr val="5F497A"/>
                </a:solidFill>
                <a:latin typeface="Candara"/>
                <a:cs typeface="Candara"/>
              </a:rPr>
              <a:t>possible</a:t>
            </a:r>
            <a:r>
              <a:rPr sz="1700" i="1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i="1" spc="-5" dirty="0">
                <a:solidFill>
                  <a:srgbClr val="5F497A"/>
                </a:solidFill>
                <a:latin typeface="Candara"/>
                <a:cs typeface="Candara"/>
              </a:rPr>
              <a:t>pour</a:t>
            </a:r>
            <a:r>
              <a:rPr sz="1700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i="1" spc="-5" dirty="0">
                <a:solidFill>
                  <a:srgbClr val="5F497A"/>
                </a:solidFill>
                <a:latin typeface="Candara"/>
                <a:cs typeface="Candara"/>
              </a:rPr>
              <a:t>tout</a:t>
            </a:r>
            <a:r>
              <a:rPr sz="1700" i="1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i="1" dirty="0">
                <a:solidFill>
                  <a:srgbClr val="5F497A"/>
                </a:solidFill>
                <a:latin typeface="Candara"/>
                <a:cs typeface="Candara"/>
              </a:rPr>
              <a:t>le </a:t>
            </a:r>
            <a:r>
              <a:rPr sz="1700" i="1" spc="-3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i="1" spc="-5" dirty="0">
                <a:solidFill>
                  <a:srgbClr val="5F497A"/>
                </a:solidFill>
                <a:latin typeface="Candara"/>
                <a:cs typeface="Candara"/>
              </a:rPr>
              <a:t>monde</a:t>
            </a:r>
            <a:r>
              <a:rPr sz="1700" i="1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i="1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i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i="1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700" i="1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i="1" spc="-5" dirty="0">
                <a:solidFill>
                  <a:srgbClr val="5F497A"/>
                </a:solidFill>
                <a:latin typeface="Candara"/>
                <a:cs typeface="Candara"/>
              </a:rPr>
              <a:t>déchiffrer</a:t>
            </a:r>
            <a:r>
              <a:rPr sz="1700" i="1" spc="-1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i="1" dirty="0">
                <a:solidFill>
                  <a:srgbClr val="5F497A"/>
                </a:solidFill>
                <a:latin typeface="Candara"/>
                <a:cs typeface="Candara"/>
              </a:rPr>
              <a:t>!</a:t>
            </a:r>
            <a:endParaRPr sz="1700">
              <a:latin typeface="Candara"/>
              <a:cs typeface="Candara"/>
            </a:endParaRPr>
          </a:p>
          <a:p>
            <a:pPr marL="431800" indent="-342900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431165" algn="l"/>
                <a:tab pos="431800" algn="l"/>
              </a:tabLst>
            </a:pP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Le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message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chiffré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avec</a:t>
            </a:r>
            <a:r>
              <a:rPr sz="1700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les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exposants e</a:t>
            </a:r>
            <a:r>
              <a:rPr sz="1650" baseline="-15151" dirty="0">
                <a:solidFill>
                  <a:srgbClr val="5F497A"/>
                </a:solidFill>
                <a:latin typeface="Candara"/>
                <a:cs typeface="Candara"/>
              </a:rPr>
              <a:t>A</a:t>
            </a:r>
            <a:r>
              <a:rPr sz="1650" spc="22" baseline="-15151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</a:t>
            </a:r>
            <a:r>
              <a:rPr sz="1650" baseline="-15151" dirty="0">
                <a:solidFill>
                  <a:srgbClr val="5F497A"/>
                </a:solidFill>
                <a:latin typeface="Candara"/>
                <a:cs typeface="Candara"/>
              </a:rPr>
              <a:t>B</a:t>
            </a:r>
            <a:r>
              <a:rPr sz="1650" spc="22" baseline="-15151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,</a:t>
            </a:r>
            <a:r>
              <a:rPr sz="17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supposés</a:t>
            </a:r>
            <a:r>
              <a:rPr sz="1700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premiers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entre</a:t>
            </a:r>
            <a:r>
              <a:rPr sz="17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eux</a:t>
            </a:r>
            <a:r>
              <a:rPr sz="17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: ue</a:t>
            </a:r>
            <a:r>
              <a:rPr sz="1650" baseline="-15151" dirty="0">
                <a:solidFill>
                  <a:srgbClr val="5F497A"/>
                </a:solidFill>
                <a:latin typeface="Candara"/>
                <a:cs typeface="Candara"/>
              </a:rPr>
              <a:t>A</a:t>
            </a:r>
            <a:r>
              <a:rPr sz="1650" spc="7" baseline="-15151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25" dirty="0">
                <a:solidFill>
                  <a:srgbClr val="5F497A"/>
                </a:solidFill>
                <a:latin typeface="Candara"/>
                <a:cs typeface="Candara"/>
              </a:rPr>
              <a:t>+ve</a:t>
            </a:r>
            <a:r>
              <a:rPr sz="1650" spc="37" baseline="-15151" dirty="0">
                <a:solidFill>
                  <a:srgbClr val="5F497A"/>
                </a:solidFill>
                <a:latin typeface="Candara"/>
                <a:cs typeface="Candara"/>
              </a:rPr>
              <a:t>B</a:t>
            </a:r>
            <a:endParaRPr sz="1650" baseline="-15151">
              <a:latin typeface="Candara"/>
              <a:cs typeface="Candara"/>
            </a:endParaRPr>
          </a:p>
          <a:p>
            <a:pPr marL="431800">
              <a:lnSpc>
                <a:spcPct val="100000"/>
              </a:lnSpc>
            </a:pP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1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(théorème</a:t>
            </a:r>
            <a:r>
              <a:rPr sz="1700" spc="-6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700" spc="-5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Bezout)</a:t>
            </a:r>
            <a:endParaRPr sz="1700">
              <a:latin typeface="Candara"/>
              <a:cs typeface="Candara"/>
            </a:endParaRPr>
          </a:p>
          <a:p>
            <a:pPr marL="431800" indent="-34290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431165" algn="l"/>
                <a:tab pos="431800" algn="l"/>
              </a:tabLst>
            </a:pP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Soient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</a:t>
            </a:r>
            <a:r>
              <a:rPr sz="1650" spc="-7" baseline="-15151" dirty="0">
                <a:solidFill>
                  <a:srgbClr val="5F497A"/>
                </a:solidFill>
                <a:latin typeface="Candara"/>
                <a:cs typeface="Candara"/>
              </a:rPr>
              <a:t>A</a:t>
            </a:r>
            <a:r>
              <a:rPr sz="1650" spc="7" baseline="-15151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P</a:t>
            </a:r>
            <a:r>
              <a:rPr sz="1650" spc="-7" baseline="20202" dirty="0">
                <a:solidFill>
                  <a:srgbClr val="5F497A"/>
                </a:solidFill>
                <a:latin typeface="Candara"/>
                <a:cs typeface="Candara"/>
              </a:rPr>
              <a:t>eA</a:t>
            </a:r>
            <a:r>
              <a:rPr sz="1650" spc="22" baseline="20202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et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</a:t>
            </a:r>
            <a:r>
              <a:rPr sz="1650" spc="-7" baseline="-15151" dirty="0">
                <a:solidFill>
                  <a:srgbClr val="5F497A"/>
                </a:solidFill>
                <a:latin typeface="Candara"/>
                <a:cs typeface="Candara"/>
              </a:rPr>
              <a:t>B</a:t>
            </a:r>
            <a:r>
              <a:rPr sz="1650" spc="15" baseline="-15151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P</a:t>
            </a:r>
            <a:r>
              <a:rPr sz="1650" spc="-7" baseline="20202" dirty="0">
                <a:solidFill>
                  <a:srgbClr val="5F497A"/>
                </a:solidFill>
                <a:latin typeface="Candara"/>
                <a:cs typeface="Candara"/>
              </a:rPr>
              <a:t>eB</a:t>
            </a:r>
            <a:r>
              <a:rPr sz="1650" spc="37" baseline="20202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les</a:t>
            </a:r>
            <a:r>
              <a:rPr sz="1700" spc="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chiffrés</a:t>
            </a:r>
            <a:endParaRPr sz="1700">
              <a:latin typeface="Candara"/>
              <a:cs typeface="Candara"/>
            </a:endParaRPr>
          </a:p>
          <a:p>
            <a:pPr marL="431800" indent="-34290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431165" algn="l"/>
                <a:tab pos="431800" algn="l"/>
              </a:tabLst>
            </a:pP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N’importe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qui</a:t>
            </a:r>
            <a:r>
              <a:rPr sz="17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peut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ainsi</a:t>
            </a:r>
            <a:r>
              <a:rPr sz="17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calculer</a:t>
            </a:r>
            <a:r>
              <a:rPr sz="1700" spc="-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7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: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C</a:t>
            </a:r>
            <a:r>
              <a:rPr sz="1650" spc="-7" baseline="-15151" dirty="0">
                <a:solidFill>
                  <a:srgbClr val="5F497A"/>
                </a:solidFill>
                <a:latin typeface="Candara"/>
                <a:cs typeface="Candara"/>
              </a:rPr>
              <a:t>A</a:t>
            </a:r>
            <a:r>
              <a:rPr sz="1650" spc="15" baseline="-15151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50" baseline="20202" dirty="0">
                <a:solidFill>
                  <a:srgbClr val="5F497A"/>
                </a:solidFill>
                <a:latin typeface="Candara"/>
                <a:cs typeface="Candara"/>
              </a:rPr>
              <a:t>u</a:t>
            </a:r>
            <a:r>
              <a:rPr sz="1650" spc="30" baseline="20202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* C</a:t>
            </a:r>
            <a:r>
              <a:rPr sz="1650" baseline="-15151" dirty="0">
                <a:solidFill>
                  <a:srgbClr val="5F497A"/>
                </a:solidFill>
                <a:latin typeface="Candara"/>
                <a:cs typeface="Candara"/>
              </a:rPr>
              <a:t>B</a:t>
            </a:r>
            <a:r>
              <a:rPr sz="1650" spc="15" baseline="-15151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50" baseline="20202" dirty="0">
                <a:solidFill>
                  <a:srgbClr val="5F497A"/>
                </a:solidFill>
                <a:latin typeface="Candara"/>
                <a:cs typeface="Candara"/>
              </a:rPr>
              <a:t>v</a:t>
            </a:r>
            <a:r>
              <a:rPr sz="1650" spc="30" baseline="20202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= 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r>
              <a:rPr sz="1650" spc="-7" baseline="20202" dirty="0">
                <a:solidFill>
                  <a:srgbClr val="5F497A"/>
                </a:solidFill>
                <a:latin typeface="Candara"/>
                <a:cs typeface="Candara"/>
              </a:rPr>
              <a:t>eA</a:t>
            </a:r>
            <a:r>
              <a:rPr sz="1650" baseline="20202" dirty="0">
                <a:solidFill>
                  <a:srgbClr val="5F497A"/>
                </a:solidFill>
                <a:latin typeface="Candara"/>
                <a:cs typeface="Candara"/>
              </a:rPr>
              <a:t> *u</a:t>
            </a:r>
            <a:r>
              <a:rPr sz="1650" spc="22" baseline="20202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*</a:t>
            </a:r>
            <a:r>
              <a:rPr sz="1700" spc="-5" dirty="0">
                <a:solidFill>
                  <a:srgbClr val="5F497A"/>
                </a:solidFill>
                <a:latin typeface="Candara"/>
                <a:cs typeface="Candara"/>
              </a:rPr>
              <a:t> P</a:t>
            </a:r>
            <a:r>
              <a:rPr sz="1650" spc="-7" baseline="20202" dirty="0">
                <a:solidFill>
                  <a:srgbClr val="5F497A"/>
                </a:solidFill>
                <a:latin typeface="Candara"/>
                <a:cs typeface="Candara"/>
              </a:rPr>
              <a:t>eB</a:t>
            </a:r>
            <a:r>
              <a:rPr sz="1650" spc="37" baseline="20202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650" baseline="20202" dirty="0">
                <a:solidFill>
                  <a:srgbClr val="5F497A"/>
                </a:solidFill>
                <a:latin typeface="Candara"/>
                <a:cs typeface="Candara"/>
              </a:rPr>
              <a:t>*v</a:t>
            </a:r>
            <a:r>
              <a:rPr sz="1650" spc="22" baseline="20202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=</a:t>
            </a:r>
            <a:r>
              <a:rPr sz="1700" spc="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700" dirty="0">
                <a:solidFill>
                  <a:srgbClr val="5F497A"/>
                </a:solidFill>
                <a:latin typeface="Candara"/>
                <a:cs typeface="Candara"/>
              </a:rPr>
              <a:t>P</a:t>
            </a:r>
            <a:endParaRPr sz="1700">
              <a:latin typeface="Candara"/>
              <a:cs typeface="Candara"/>
            </a:endParaRPr>
          </a:p>
          <a:p>
            <a:pPr marL="88265">
              <a:lnSpc>
                <a:spcPct val="100000"/>
              </a:lnSpc>
              <a:spcBef>
                <a:spcPts val="395"/>
              </a:spcBef>
            </a:pPr>
            <a:r>
              <a:rPr sz="1700" b="1" spc="-5" dirty="0">
                <a:solidFill>
                  <a:srgbClr val="C00000"/>
                </a:solidFill>
                <a:latin typeface="Candara"/>
                <a:cs typeface="Candara"/>
              </a:rPr>
              <a:t>Conclusion</a:t>
            </a:r>
            <a:r>
              <a:rPr sz="1700" b="1" spc="-6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700" b="1" dirty="0">
                <a:solidFill>
                  <a:srgbClr val="C00000"/>
                </a:solidFill>
                <a:latin typeface="Candara"/>
                <a:cs typeface="Candara"/>
              </a:rPr>
              <a:t>:</a:t>
            </a:r>
            <a:r>
              <a:rPr sz="1700" b="1" spc="-5" dirty="0">
                <a:solidFill>
                  <a:srgbClr val="C00000"/>
                </a:solidFill>
                <a:latin typeface="Candara"/>
                <a:cs typeface="Candara"/>
              </a:rPr>
              <a:t> Ne</a:t>
            </a:r>
            <a:r>
              <a:rPr sz="1700" b="1" spc="-2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andara"/>
                <a:cs typeface="Candara"/>
              </a:rPr>
              <a:t>jamais</a:t>
            </a:r>
            <a:r>
              <a:rPr sz="1700" b="1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700" b="1" spc="-5" dirty="0">
                <a:solidFill>
                  <a:srgbClr val="C00000"/>
                </a:solidFill>
                <a:latin typeface="Candara"/>
                <a:cs typeface="Candara"/>
              </a:rPr>
              <a:t>partager</a:t>
            </a:r>
            <a:r>
              <a:rPr sz="1700" b="1" spc="-5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700" b="1" dirty="0">
                <a:solidFill>
                  <a:srgbClr val="C00000"/>
                </a:solidFill>
                <a:latin typeface="Candara"/>
                <a:cs typeface="Candara"/>
              </a:rPr>
              <a:t>un</a:t>
            </a:r>
            <a:r>
              <a:rPr sz="1700" b="1" spc="-5" dirty="0">
                <a:solidFill>
                  <a:srgbClr val="C00000"/>
                </a:solidFill>
                <a:latin typeface="Candara"/>
                <a:cs typeface="Candara"/>
              </a:rPr>
              <a:t> modulo</a:t>
            </a:r>
            <a:r>
              <a:rPr sz="1700" b="1" spc="-4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700" b="1" dirty="0">
                <a:solidFill>
                  <a:srgbClr val="C00000"/>
                </a:solidFill>
                <a:latin typeface="Candara"/>
                <a:cs typeface="Candara"/>
              </a:rPr>
              <a:t>RSA</a:t>
            </a:r>
            <a:r>
              <a:rPr sz="1700" b="1" spc="-10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700" b="1" dirty="0">
                <a:solidFill>
                  <a:srgbClr val="C00000"/>
                </a:solidFill>
                <a:latin typeface="Candara"/>
                <a:cs typeface="Candara"/>
              </a:rPr>
              <a:t>à</a:t>
            </a:r>
            <a:r>
              <a:rPr sz="1700" b="1" spc="-105" dirty="0">
                <a:solidFill>
                  <a:srgbClr val="C00000"/>
                </a:solidFill>
                <a:latin typeface="Candara"/>
                <a:cs typeface="Candara"/>
              </a:rPr>
              <a:t> </a:t>
            </a:r>
            <a:r>
              <a:rPr sz="1700" b="1" dirty="0">
                <a:solidFill>
                  <a:srgbClr val="C00000"/>
                </a:solidFill>
                <a:latin typeface="Candara"/>
                <a:cs typeface="Candara"/>
              </a:rPr>
              <a:t>plusieurs</a:t>
            </a:r>
            <a:endParaRPr sz="1700">
              <a:latin typeface="Candara"/>
              <a:cs typeface="Candara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200" dirty="0" smtClean="0">
                <a:latin typeface="Arial"/>
                <a:cs typeface="Arial"/>
              </a:rPr>
              <a:t>A</a:t>
            </a:r>
            <a:r>
              <a:rPr lang="fr-FR" sz="1800" b="1" i="1" spc="-165" dirty="0" smtClean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24098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object 18"/>
          <p:cNvGrpSpPr/>
          <p:nvPr/>
        </p:nvGrpSpPr>
        <p:grpSpPr>
          <a:xfrm>
            <a:off x="79248" y="1321308"/>
            <a:ext cx="5538470" cy="680085"/>
            <a:chOff x="79248" y="1321308"/>
            <a:chExt cx="5538470" cy="68008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8" y="1321308"/>
              <a:ext cx="2028443" cy="6797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2307" y="1321308"/>
              <a:ext cx="778763" cy="6797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5687" y="1321308"/>
              <a:ext cx="1906523" cy="6797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3216" y="1321308"/>
              <a:ext cx="1984247" cy="67970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57759" y="1387974"/>
            <a:ext cx="7416800" cy="411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Algorithmes</a:t>
            </a:r>
            <a:r>
              <a:rPr sz="2400" b="1" i="1" dirty="0">
                <a:solidFill>
                  <a:srgbClr val="5F497A"/>
                </a:solidFill>
                <a:latin typeface="Candara"/>
                <a:cs typeface="Candara"/>
              </a:rPr>
              <a:t> de</a:t>
            </a:r>
            <a:r>
              <a:rPr sz="2400" b="1" i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chiffrement</a:t>
            </a:r>
            <a:r>
              <a:rPr sz="2400" b="1" i="1" spc="-6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400" b="1" i="1" spc="-5" dirty="0">
                <a:solidFill>
                  <a:srgbClr val="5F497A"/>
                </a:solidFill>
                <a:latin typeface="Candara"/>
                <a:cs typeface="Candara"/>
              </a:rPr>
              <a:t>asymétrique</a:t>
            </a:r>
            <a:endParaRPr sz="24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</a:pPr>
            <a:r>
              <a:rPr sz="2100" b="1" dirty="0">
                <a:solidFill>
                  <a:srgbClr val="5F497A"/>
                </a:solidFill>
                <a:latin typeface="Candara"/>
                <a:cs typeface="Candara"/>
              </a:rPr>
              <a:t>RSA</a:t>
            </a:r>
            <a:r>
              <a:rPr sz="2100" b="1" spc="-4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100" b="1" spc="-15" dirty="0">
                <a:solidFill>
                  <a:srgbClr val="5F497A"/>
                </a:solidFill>
                <a:latin typeface="Candara"/>
                <a:cs typeface="Candara"/>
              </a:rPr>
              <a:t>(Rivest,</a:t>
            </a:r>
            <a:r>
              <a:rPr sz="2100" b="1" spc="-3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100" b="1" spc="-40" dirty="0">
                <a:solidFill>
                  <a:srgbClr val="5F497A"/>
                </a:solidFill>
                <a:latin typeface="Candara"/>
                <a:cs typeface="Candara"/>
              </a:rPr>
              <a:t>Shamir,</a:t>
            </a:r>
            <a:r>
              <a:rPr sz="2100" b="1" spc="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2100" b="1" spc="-5" dirty="0">
                <a:solidFill>
                  <a:srgbClr val="5F497A"/>
                </a:solidFill>
                <a:latin typeface="Candara"/>
                <a:cs typeface="Candara"/>
              </a:rPr>
              <a:t>Adelman)</a:t>
            </a:r>
            <a:endParaRPr sz="21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</a:pPr>
            <a:r>
              <a:rPr sz="1800" b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Conseils</a:t>
            </a:r>
            <a:r>
              <a:rPr sz="1800" b="1" u="sng" spc="-7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b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d’utilisation</a:t>
            </a:r>
            <a:r>
              <a:rPr sz="1800" b="1" u="sng" spc="-6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b="1" u="sng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du</a:t>
            </a:r>
            <a:r>
              <a:rPr sz="1800" b="1" u="sng" spc="-70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 </a:t>
            </a:r>
            <a:r>
              <a:rPr sz="1800" b="1" u="sng" spc="-5" dirty="0">
                <a:solidFill>
                  <a:srgbClr val="5F497A"/>
                </a:solidFill>
                <a:uFill>
                  <a:solidFill>
                    <a:srgbClr val="5F497A"/>
                  </a:solidFill>
                </a:uFill>
                <a:latin typeface="Candara"/>
                <a:cs typeface="Candara"/>
              </a:rPr>
              <a:t>RSA</a:t>
            </a:r>
            <a:endParaRPr sz="18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andara"/>
              <a:cs typeface="Candara"/>
            </a:endParaRPr>
          </a:p>
          <a:p>
            <a:pPr marL="649605" indent="-343535">
              <a:lnSpc>
                <a:spcPct val="100000"/>
              </a:lnSpc>
              <a:buFont typeface="Times New Roman"/>
              <a:buChar char="–"/>
              <a:tabLst>
                <a:tab pos="649605" algn="l"/>
                <a:tab pos="65024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jamais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utiliser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trop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petites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valeurs pour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n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 marL="649605" indent="-343535">
              <a:lnSpc>
                <a:spcPct val="100000"/>
              </a:lnSpc>
              <a:spcBef>
                <a:spcPts val="1835"/>
              </a:spcBef>
              <a:buFont typeface="Times New Roman"/>
              <a:buChar char="–"/>
              <a:tabLst>
                <a:tab pos="649605" algn="l"/>
                <a:tab pos="65024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N’utiliser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que</a:t>
            </a:r>
            <a:r>
              <a:rPr sz="1800" spc="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clés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fortes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(p-1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et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q-1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ont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un grand</a:t>
            </a:r>
            <a:r>
              <a:rPr sz="1800" spc="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facteur premier)</a:t>
            </a:r>
            <a:r>
              <a:rPr sz="1800" spc="40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 marL="649605" indent="-343535">
              <a:lnSpc>
                <a:spcPct val="100000"/>
              </a:lnSpc>
              <a:spcBef>
                <a:spcPts val="1285"/>
              </a:spcBef>
              <a:buFont typeface="Times New Roman"/>
              <a:buChar char="–"/>
              <a:tabLst>
                <a:tab pos="649605" algn="l"/>
                <a:tab pos="650240" algn="l"/>
              </a:tabLst>
            </a:pP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Ne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pas chiffrer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des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 blocs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trop</a:t>
            </a:r>
            <a:r>
              <a:rPr sz="1800" spc="-1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courts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 marL="649605" indent="-343535">
              <a:lnSpc>
                <a:spcPct val="100000"/>
              </a:lnSpc>
              <a:spcBef>
                <a:spcPts val="1270"/>
              </a:spcBef>
              <a:buFont typeface="Times New Roman"/>
              <a:buChar char="–"/>
              <a:tabLst>
                <a:tab pos="649605" algn="l"/>
                <a:tab pos="650240" algn="l"/>
              </a:tabLst>
            </a:pP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Ne</a:t>
            </a:r>
            <a:r>
              <a:rPr sz="1800" spc="-10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pas</a:t>
            </a:r>
            <a:r>
              <a:rPr sz="1800" spc="-114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utiliser</a:t>
            </a:r>
            <a:r>
              <a:rPr sz="1800" spc="-1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de</a:t>
            </a:r>
            <a:r>
              <a:rPr sz="1800" spc="-114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n</a:t>
            </a:r>
            <a:r>
              <a:rPr sz="1800" spc="-9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communs</a:t>
            </a:r>
            <a:r>
              <a:rPr sz="1800" spc="-1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à</a:t>
            </a:r>
            <a:r>
              <a:rPr sz="1800" spc="-10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0" dirty="0">
                <a:solidFill>
                  <a:srgbClr val="5F497A"/>
                </a:solidFill>
                <a:latin typeface="Candara"/>
                <a:cs typeface="Candara"/>
              </a:rPr>
              <a:t>plusieurs</a:t>
            </a:r>
            <a:r>
              <a:rPr sz="1800" spc="-114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40" dirty="0">
                <a:solidFill>
                  <a:srgbClr val="5F497A"/>
                </a:solidFill>
                <a:latin typeface="Candara"/>
                <a:cs typeface="Candara"/>
              </a:rPr>
              <a:t>clés</a:t>
            </a:r>
            <a:r>
              <a:rPr sz="1800" spc="-114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35" dirty="0">
                <a:solidFill>
                  <a:srgbClr val="5F497A"/>
                </a:solidFill>
                <a:latin typeface="Candara"/>
                <a:cs typeface="Candara"/>
              </a:rPr>
              <a:t>(cas</a:t>
            </a:r>
            <a:r>
              <a:rPr sz="1800" spc="-12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25" dirty="0">
                <a:solidFill>
                  <a:srgbClr val="5F497A"/>
                </a:solidFill>
                <a:latin typeface="Candara"/>
                <a:cs typeface="Candara"/>
              </a:rPr>
              <a:t>du</a:t>
            </a:r>
            <a:r>
              <a:rPr sz="1800" spc="-1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modulo</a:t>
            </a:r>
            <a:r>
              <a:rPr sz="1800" spc="-14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45" dirty="0">
                <a:solidFill>
                  <a:srgbClr val="5F497A"/>
                </a:solidFill>
                <a:latin typeface="Candara"/>
                <a:cs typeface="Candara"/>
              </a:rPr>
              <a:t>commun)</a:t>
            </a:r>
            <a:r>
              <a:rPr sz="1800" spc="-1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;</a:t>
            </a:r>
            <a:endParaRPr sz="1800">
              <a:latin typeface="Candara"/>
              <a:cs typeface="Candara"/>
            </a:endParaRPr>
          </a:p>
          <a:p>
            <a:pPr marL="649605" indent="-343535">
              <a:lnSpc>
                <a:spcPct val="100000"/>
              </a:lnSpc>
              <a:spcBef>
                <a:spcPts val="1285"/>
              </a:spcBef>
              <a:buFont typeface="Times New Roman"/>
              <a:buChar char="–"/>
              <a:tabLst>
                <a:tab pos="649605" algn="l"/>
                <a:tab pos="650240" algn="l"/>
              </a:tabLst>
            </a:pP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Si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(d,n)</a:t>
            </a:r>
            <a:r>
              <a:rPr sz="1800" spc="-2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F497A"/>
                </a:solidFill>
                <a:latin typeface="Candara"/>
                <a:cs typeface="Candara"/>
              </a:rPr>
              <a:t>est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compromise</a:t>
            </a:r>
            <a:r>
              <a:rPr sz="1800" spc="-3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ne</a:t>
            </a:r>
            <a:r>
              <a:rPr sz="1800" spc="5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plus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utiliser</a:t>
            </a:r>
            <a:r>
              <a:rPr sz="1800" spc="-10" dirty="0">
                <a:solidFill>
                  <a:srgbClr val="5F497A"/>
                </a:solidFill>
                <a:latin typeface="Candara"/>
                <a:cs typeface="Candara"/>
              </a:rPr>
              <a:t> </a:t>
            </a:r>
            <a:r>
              <a:rPr sz="1800" spc="-5" dirty="0">
                <a:solidFill>
                  <a:srgbClr val="5F497A"/>
                </a:solidFill>
                <a:latin typeface="Candara"/>
                <a:cs typeface="Candara"/>
              </a:rPr>
              <a:t>n.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xmlns="" id="{6D757FB6-7D9F-4D64-B629-704C3E80EEE6}"/>
              </a:ext>
            </a:extLst>
          </p:cNvPr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xmlns="" id="{3CF4AE31-895E-4D68-81CC-E95192DBEDCD}"/>
              </a:ext>
            </a:extLst>
          </p:cNvPr>
          <p:cNvSpPr txBox="1"/>
          <p:nvPr/>
        </p:nvSpPr>
        <p:spPr>
          <a:xfrm>
            <a:off x="2667000" y="3691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b="1" i="1" spc="-195" dirty="0">
                <a:latin typeface="Arial"/>
                <a:cs typeface="Arial"/>
              </a:rPr>
              <a:t>Modes </a:t>
            </a:r>
            <a:r>
              <a:rPr lang="fr-FR" sz="1800" b="1" i="1" spc="-175" dirty="0">
                <a:latin typeface="Arial"/>
                <a:cs typeface="Arial"/>
              </a:rPr>
              <a:t>de </a:t>
            </a:r>
            <a:r>
              <a:rPr lang="fr-FR" sz="1800" b="1" i="1" spc="-125" dirty="0">
                <a:latin typeface="Arial"/>
                <a:cs typeface="Arial"/>
              </a:rPr>
              <a:t>chiffrement</a:t>
            </a:r>
            <a:r>
              <a:rPr lang="fr-FR" sz="1800" b="1" i="1" spc="-200" dirty="0">
                <a:latin typeface="Arial"/>
                <a:cs typeface="Arial"/>
              </a:rPr>
              <a:t> </a:t>
            </a:r>
            <a:r>
              <a:rPr lang="fr-FR" sz="1800" b="1" i="1" spc="-200" dirty="0" smtClean="0">
                <a:latin typeface="Arial"/>
                <a:cs typeface="Arial"/>
              </a:rPr>
              <a:t>A</a:t>
            </a:r>
            <a:r>
              <a:rPr lang="fr-FR" sz="1800" b="1" i="1" spc="-165" dirty="0" smtClean="0">
                <a:latin typeface="Arial"/>
                <a:cs typeface="Arial"/>
              </a:rPr>
              <a:t>symétrique</a:t>
            </a:r>
            <a:endParaRPr lang="fr-F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24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762000"/>
            <a:ext cx="8534400" cy="1270"/>
          </a:xfrm>
          <a:custGeom>
            <a:avLst/>
            <a:gdLst/>
            <a:ahLst/>
            <a:cxnLst/>
            <a:rect l="l" t="t" r="r" b="b"/>
            <a:pathLst>
              <a:path w="8534400" h="1270">
                <a:moveTo>
                  <a:pt x="0" y="0"/>
                </a:moveTo>
                <a:lnTo>
                  <a:pt x="8534400" y="127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660" y="34290"/>
            <a:ext cx="609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La</a:t>
            </a:r>
            <a:r>
              <a:rPr sz="2400" i="0" u="none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spc="-5" dirty="0">
                <a:solidFill>
                  <a:srgbClr val="D50092"/>
                </a:solidFill>
                <a:latin typeface="Times New Roman"/>
                <a:cs typeface="Times New Roman"/>
              </a:rPr>
              <a:t>transposition</a:t>
            </a:r>
            <a:r>
              <a:rPr sz="2400" i="0" u="none" spc="10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2400" i="0" u="none" dirty="0">
                <a:solidFill>
                  <a:srgbClr val="D50092"/>
                </a:solidFill>
                <a:latin typeface="Times New Roman"/>
                <a:cs typeface="Times New Roman"/>
              </a:rPr>
              <a:t>:</a:t>
            </a:r>
            <a:r>
              <a:rPr sz="2400" i="0" u="none" spc="25" dirty="0">
                <a:solidFill>
                  <a:srgbClr val="D50092"/>
                </a:solidFill>
                <a:latin typeface="Times New Roman"/>
                <a:cs typeface="Times New Roman"/>
              </a:rPr>
              <a:t> </a:t>
            </a:r>
            <a:r>
              <a:rPr sz="1850" u="none" spc="-30" dirty="0">
                <a:solidFill>
                  <a:srgbClr val="0066FF"/>
                </a:solidFill>
                <a:latin typeface="Comic Sans MS"/>
                <a:cs typeface="Comic Sans MS"/>
              </a:rPr>
              <a:t>Transposition</a:t>
            </a:r>
            <a:r>
              <a:rPr sz="1850" u="none" spc="-15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850" u="none" spc="-30" dirty="0">
                <a:solidFill>
                  <a:srgbClr val="0066FF"/>
                </a:solidFill>
                <a:latin typeface="Comic Sans MS"/>
                <a:cs typeface="Comic Sans MS"/>
              </a:rPr>
              <a:t>simple</a:t>
            </a:r>
            <a:r>
              <a:rPr sz="1850" u="none" spc="-15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850" u="none" spc="-35" dirty="0">
                <a:solidFill>
                  <a:srgbClr val="0066FF"/>
                </a:solidFill>
                <a:latin typeface="Comic Sans MS"/>
                <a:cs typeface="Comic Sans MS"/>
              </a:rPr>
              <a:t>par</a:t>
            </a:r>
            <a:r>
              <a:rPr sz="1850" u="none" spc="-10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850" u="none" spc="-30" dirty="0">
                <a:solidFill>
                  <a:srgbClr val="0066FF"/>
                </a:solidFill>
                <a:latin typeface="Comic Sans MS"/>
                <a:cs typeface="Comic Sans MS"/>
              </a:rPr>
              <a:t>colonnes</a:t>
            </a:r>
            <a:endParaRPr sz="185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540" y="1087120"/>
            <a:ext cx="1824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indent="-185420">
              <a:lnSpc>
                <a:spcPct val="100000"/>
              </a:lnSpc>
              <a:spcBef>
                <a:spcPts val="100"/>
              </a:spcBef>
              <a:buSzPct val="95833"/>
              <a:buFont typeface="Cambria"/>
              <a:buChar char="•"/>
              <a:tabLst>
                <a:tab pos="198120" algn="l"/>
              </a:tabLst>
            </a:pPr>
            <a:r>
              <a:rPr sz="2400" b="1" i="1" spc="-5" dirty="0">
                <a:solidFill>
                  <a:srgbClr val="0066FF"/>
                </a:solidFill>
                <a:latin typeface="Palatino Linotype"/>
                <a:cs typeface="Palatino Linotype"/>
              </a:rPr>
              <a:t>Chiffrement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090" y="183387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090" y="1452879"/>
            <a:ext cx="78746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5080" indent="-223520">
              <a:lnSpc>
                <a:spcPct val="100000"/>
              </a:lnSpc>
              <a:spcBef>
                <a:spcPts val="100"/>
              </a:spcBef>
              <a:buSzPct val="45000"/>
              <a:buFont typeface="Wingdings"/>
              <a:buChar char=""/>
              <a:tabLst>
                <a:tab pos="223520" algn="l"/>
              </a:tabLst>
            </a:pPr>
            <a:r>
              <a:rPr sz="2000" spc="35" dirty="0">
                <a:latin typeface="Cambria"/>
                <a:cs typeface="Cambria"/>
              </a:rPr>
              <a:t>on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écrit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le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message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b="1" i="1" dirty="0">
                <a:solidFill>
                  <a:srgbClr val="F73109"/>
                </a:solidFill>
                <a:latin typeface="Palatino Linotype"/>
                <a:cs typeface="Palatino Linotype"/>
              </a:rPr>
              <a:t>horizontalement</a:t>
            </a:r>
            <a:r>
              <a:rPr sz="2000" b="1" i="1" spc="25" dirty="0">
                <a:solidFill>
                  <a:srgbClr val="F73109"/>
                </a:solidFill>
                <a:latin typeface="Palatino Linotype"/>
                <a:cs typeface="Palatino Linotype"/>
              </a:rPr>
              <a:t> </a:t>
            </a:r>
            <a:r>
              <a:rPr sz="2000" spc="40" dirty="0">
                <a:latin typeface="Cambria"/>
                <a:cs typeface="Cambria"/>
              </a:rPr>
              <a:t>dans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une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b="1" i="1" spc="-5" dirty="0">
                <a:solidFill>
                  <a:srgbClr val="F73109"/>
                </a:solidFill>
                <a:latin typeface="Palatino Linotype"/>
                <a:cs typeface="Palatino Linotype"/>
              </a:rPr>
              <a:t>matrice</a:t>
            </a:r>
            <a:r>
              <a:rPr sz="2000" b="1" i="1" spc="10" dirty="0">
                <a:solidFill>
                  <a:srgbClr val="F73109"/>
                </a:solidFill>
                <a:latin typeface="Palatino Linotype"/>
                <a:cs typeface="Palatino Linotype"/>
              </a:rPr>
              <a:t> </a:t>
            </a:r>
            <a:r>
              <a:rPr sz="2000" spc="30" dirty="0">
                <a:latin typeface="Cambria"/>
                <a:cs typeface="Cambria"/>
              </a:rPr>
              <a:t>prédéfinie,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et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Message </a:t>
            </a:r>
            <a:r>
              <a:rPr sz="2000" spc="20" dirty="0">
                <a:latin typeface="Cambria"/>
                <a:cs typeface="Cambria"/>
              </a:rPr>
              <a:t>chiffré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Cambria"/>
                <a:cs typeface="Cambria"/>
              </a:rPr>
              <a:t>en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lisant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la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grille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b="1" i="1" spc="5" dirty="0">
                <a:solidFill>
                  <a:srgbClr val="F73109"/>
                </a:solidFill>
                <a:latin typeface="Palatino Linotype"/>
                <a:cs typeface="Palatino Linotype"/>
              </a:rPr>
              <a:t>verticalement</a:t>
            </a:r>
            <a:r>
              <a:rPr sz="2000" spc="5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69" y="2924809"/>
            <a:ext cx="2124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indent="-185420">
              <a:lnSpc>
                <a:spcPct val="100000"/>
              </a:lnSpc>
              <a:spcBef>
                <a:spcPts val="100"/>
              </a:spcBef>
              <a:buSzPct val="95833"/>
              <a:buFont typeface="Cambria"/>
              <a:buChar char="•"/>
              <a:tabLst>
                <a:tab pos="198120" algn="l"/>
              </a:tabLst>
            </a:pPr>
            <a:r>
              <a:rPr sz="2400" b="1" i="1" spc="-5" dirty="0">
                <a:solidFill>
                  <a:srgbClr val="0066FF"/>
                </a:solidFill>
                <a:latin typeface="Palatino Linotype"/>
                <a:cs typeface="Palatino Linotype"/>
              </a:rPr>
              <a:t>Déchiffrement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020" y="336677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020" y="3671570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340" y="3290570"/>
            <a:ext cx="181228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latin typeface="Cambria"/>
                <a:cs typeface="Cambria"/>
              </a:rPr>
              <a:t>Procédé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inverse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Taille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matrice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740400" y="5247322"/>
          <a:ext cx="2592069" cy="680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12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sz="155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ts val="1475"/>
                        </a:lnSpc>
                      </a:pPr>
                      <a:r>
                        <a:rPr sz="155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475"/>
                        </a:lnSpc>
                      </a:pPr>
                      <a:r>
                        <a:rPr sz="155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75"/>
                        </a:lnSpc>
                      </a:pPr>
                      <a:r>
                        <a:rPr sz="155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934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55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50"/>
                        </a:lnSpc>
                      </a:pPr>
                      <a:r>
                        <a:rPr sz="155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ts val="1650"/>
                        </a:lnSpc>
                      </a:pPr>
                      <a:r>
                        <a:rPr sz="155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50"/>
                        </a:lnSpc>
                      </a:pPr>
                      <a:r>
                        <a:rPr sz="155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marL="31750">
                        <a:lnSpc>
                          <a:spcPts val="1630"/>
                        </a:lnSpc>
                      </a:pPr>
                      <a:r>
                        <a:rPr sz="155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630"/>
                        </a:lnSpc>
                      </a:pPr>
                      <a:r>
                        <a:rPr sz="155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7469" y="4831079"/>
            <a:ext cx="1344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indent="-185420">
              <a:lnSpc>
                <a:spcPct val="100000"/>
              </a:lnSpc>
              <a:spcBef>
                <a:spcPts val="100"/>
              </a:spcBef>
              <a:buSzPct val="95833"/>
              <a:buFont typeface="Cambria"/>
              <a:buChar char="•"/>
              <a:tabLst>
                <a:tab pos="198120" algn="l"/>
              </a:tabLst>
            </a:pPr>
            <a:r>
              <a:rPr sz="2400" b="1" i="1" spc="-10" dirty="0">
                <a:solidFill>
                  <a:srgbClr val="0066FF"/>
                </a:solidFill>
                <a:latin typeface="Palatino Linotype"/>
                <a:cs typeface="Palatino Linotype"/>
              </a:rPr>
              <a:t>E</a:t>
            </a:r>
            <a:r>
              <a:rPr sz="2400" b="1" i="1" dirty="0">
                <a:solidFill>
                  <a:srgbClr val="0066FF"/>
                </a:solidFill>
                <a:latin typeface="Palatino Linotype"/>
                <a:cs typeface="Palatino Linotype"/>
              </a:rPr>
              <a:t>xem</a:t>
            </a:r>
            <a:r>
              <a:rPr sz="2400" b="1" i="1" spc="-5" dirty="0">
                <a:solidFill>
                  <a:srgbClr val="0066FF"/>
                </a:solidFill>
                <a:latin typeface="Palatino Linotype"/>
                <a:cs typeface="Palatino Linotype"/>
              </a:rPr>
              <a:t>p</a:t>
            </a:r>
            <a:r>
              <a:rPr sz="2400" b="1" i="1" spc="5" dirty="0">
                <a:solidFill>
                  <a:srgbClr val="0066FF"/>
                </a:solidFill>
                <a:latin typeface="Palatino Linotype"/>
                <a:cs typeface="Palatino Linotype"/>
              </a:rPr>
              <a:t>l</a:t>
            </a:r>
            <a:r>
              <a:rPr sz="2400" b="1" i="1" dirty="0">
                <a:solidFill>
                  <a:srgbClr val="0066FF"/>
                </a:solidFill>
                <a:latin typeface="Palatino Linotype"/>
                <a:cs typeface="Palatino Linotype"/>
              </a:rPr>
              <a:t>e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020" y="527430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020" y="5579109"/>
            <a:ext cx="11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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340" y="5196840"/>
            <a:ext cx="41141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Cambria"/>
                <a:cs typeface="Cambria"/>
              </a:rPr>
              <a:t>Message </a:t>
            </a:r>
            <a:r>
              <a:rPr sz="2000" spc="20" dirty="0">
                <a:latin typeface="Cambria"/>
                <a:cs typeface="Cambria"/>
              </a:rPr>
              <a:t>à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envoyer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: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40" dirty="0">
                <a:latin typeface="Cambria"/>
                <a:cs typeface="Cambria"/>
              </a:rPr>
              <a:t>VIVE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25" dirty="0">
                <a:latin typeface="Cambria"/>
                <a:cs typeface="Cambria"/>
              </a:rPr>
              <a:t>LA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65" dirty="0">
                <a:latin typeface="Cambria"/>
                <a:cs typeface="Cambria"/>
              </a:rPr>
              <a:t>SECU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Message </a:t>
            </a:r>
            <a:r>
              <a:rPr sz="2000" spc="60" dirty="0">
                <a:latin typeface="Cambria"/>
                <a:cs typeface="Cambria"/>
              </a:rPr>
              <a:t>Chiffré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: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70" dirty="0">
                <a:latin typeface="Cambria"/>
                <a:cs typeface="Cambria"/>
              </a:rPr>
              <a:t>VLCIAUVSEE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7327</TotalTime>
  <Words>6529</Words>
  <Application>Microsoft Office PowerPoint</Application>
  <PresentationFormat>Affichage à l'écran (4:3)</PresentationFormat>
  <Paragraphs>864</Paragraphs>
  <Slides>89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89</vt:i4>
      </vt:variant>
    </vt:vector>
  </HeadingPairs>
  <TitlesOfParts>
    <vt:vector size="108" baseType="lpstr">
      <vt:lpstr>Arial</vt:lpstr>
      <vt:lpstr>Arial Black</vt:lpstr>
      <vt:lpstr>Arial MT</vt:lpstr>
      <vt:lpstr>Calibri</vt:lpstr>
      <vt:lpstr>Calibri Light</vt:lpstr>
      <vt:lpstr>Cambria</vt:lpstr>
      <vt:lpstr>Cambria Math</vt:lpstr>
      <vt:lpstr>Candara</vt:lpstr>
      <vt:lpstr>Carlito</vt:lpstr>
      <vt:lpstr>Comic Sans MS</vt:lpstr>
      <vt:lpstr>Courier New</vt:lpstr>
      <vt:lpstr>DejaVu Serif</vt:lpstr>
      <vt:lpstr>Microsoft Sans Serif</vt:lpstr>
      <vt:lpstr>Palatino Linotype</vt:lpstr>
      <vt:lpstr>Symbol</vt:lpstr>
      <vt:lpstr>Tahoma</vt:lpstr>
      <vt:lpstr>Times New Roman</vt:lpstr>
      <vt:lpstr>Wingdings</vt:lpstr>
      <vt:lpstr>Office Theme</vt:lpstr>
      <vt:lpstr>Présentation PowerPoint</vt:lpstr>
      <vt:lpstr>Plan du cours</vt:lpstr>
      <vt:lpstr>Crypto : définitions</vt:lpstr>
      <vt:lpstr>Crypto : définitions</vt:lpstr>
      <vt:lpstr>Crypto : définitions</vt:lpstr>
      <vt:lpstr>Crypto : historique</vt:lpstr>
      <vt:lpstr>Chiffrement à clé secrète</vt:lpstr>
      <vt:lpstr>Transpositions</vt:lpstr>
      <vt:lpstr>La transposition : Transposition simple par colonnes</vt:lpstr>
      <vt:lpstr>La transposition : Technique Asyrienne (Grèce, 600 avant JC)</vt:lpstr>
      <vt:lpstr>  Substitutions </vt:lpstr>
      <vt:lpstr>Substitution monoalphabetique: chiffrement de CESAR (60~50 av JC)</vt:lpstr>
      <vt:lpstr>Substitution monoapphabétique(Exemple …)</vt:lpstr>
      <vt:lpstr>Chiffrement par symboles de substitution</vt:lpstr>
      <vt:lpstr>La Substitution homophonique</vt:lpstr>
      <vt:lpstr>La Substitution polyalphabétique</vt:lpstr>
      <vt:lpstr>Substitution par Carré polybique</vt:lpstr>
      <vt:lpstr>Substitution : chiffrement de vigenère</vt:lpstr>
      <vt:lpstr>Crypto-système de vigenère</vt:lpstr>
      <vt:lpstr>Crypto-système de Vigenère (…)</vt:lpstr>
      <vt:lpstr>Crypto-système de vigenère ...</vt:lpstr>
      <vt:lpstr>Crypto-système de vigenère ...</vt:lpstr>
      <vt:lpstr>Le chiffre de Hill</vt:lpstr>
      <vt:lpstr>Le chiffre de Hill : exemple</vt:lpstr>
      <vt:lpstr>Le chiffre de Hill</vt:lpstr>
      <vt:lpstr>Chiffrement de Vernam (1917)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Crypto</dc:title>
  <dc:creator>Anas Abou El Kalam</dc:creator>
  <cp:lastModifiedBy>Anas Daddas</cp:lastModifiedBy>
  <cp:revision>23</cp:revision>
  <dcterms:created xsi:type="dcterms:W3CDTF">2021-04-07T13:23:54Z</dcterms:created>
  <dcterms:modified xsi:type="dcterms:W3CDTF">2022-03-06T20:27:33Z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2012-12-25T00:00:00Z</vt:filetime>
  </property>
  <property fmtid="{D5CDD505-2E9C-101B-9397-08002B2CF9AE}" pid="3" name="Creator">
    <vt:lpwstr>Impress</vt:lpwstr>
  </property>
  <property fmtid="{D5CDD505-2E9C-101B-9397-08002B2CF9AE}" pid="4" name="LastSaved">
    <vt:filetime>2012-12-25T00:00:00Z</vt:filetime>
  </property>
</Properties>
</file>