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0083800" cy="7556500"/>
  <p:notesSz cx="10083800" cy="75565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4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14EF-0D83-48B4-987D-34D8649B8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78"/>
            <a:ext cx="7562850" cy="2630781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BF600-7C60-4DC0-980C-3357C3B97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68912"/>
            <a:ext cx="7562850" cy="1824404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2E11B-AF38-4969-9A91-E5DD3BC2D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011D9-CFE6-42B4-B827-D5DBD7C0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fr-FR"/>
              <a:t>M&amp;K</a:t>
            </a:r>
            <a:r>
              <a:rPr lang="fr-FR" spc="-65"/>
              <a:t> </a:t>
            </a:r>
            <a:r>
              <a:rPr lang="fr-FR" spc="-10"/>
              <a:t>HDHILI</a:t>
            </a:r>
            <a:endParaRPr lang="fr-FR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84D34-379F-477B-82A6-1A61891A2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631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DF27-92F7-400E-8365-696394366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DF27FD-F0E1-4681-90A1-0793F1EF4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582A7-ED87-4CC7-ACC0-37FE2B69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DA4C-4F9A-4A27-92B5-8CB4FD82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fr-FR"/>
              <a:t>M&amp;K</a:t>
            </a:r>
            <a:r>
              <a:rPr lang="fr-FR" spc="-65"/>
              <a:t> </a:t>
            </a:r>
            <a:r>
              <a:rPr lang="fr-FR" spc="-10"/>
              <a:t>HDHILI</a:t>
            </a:r>
            <a:endParaRPr lang="fr-FR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36D8B-37D7-48DB-8E07-00B374C8D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7310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1356B3-CE55-4F10-9157-5D9506D45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6220" y="402314"/>
            <a:ext cx="2174319" cy="64037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B42F1-1661-4C26-8448-A991262F4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261" y="402314"/>
            <a:ext cx="6396911" cy="64037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E9962-0986-4A1D-9330-C1AA7A3F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545A1-A4ED-4712-B5E9-6E3609291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fr-FR"/>
              <a:t>M&amp;K</a:t>
            </a:r>
            <a:r>
              <a:rPr lang="fr-FR" spc="-65"/>
              <a:t> </a:t>
            </a:r>
            <a:r>
              <a:rPr lang="fr-FR" spc="-10"/>
              <a:t>HDHILI</a:t>
            </a:r>
            <a:endParaRPr lang="fr-FR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A1F04-CC84-4C2E-91BE-C9C2384D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0311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35860" y="3145790"/>
            <a:ext cx="521207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28649" y="4118609"/>
            <a:ext cx="8826500" cy="967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7A202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M&amp;K</a:t>
            </a:r>
            <a:r>
              <a:rPr spc="-65" dirty="0"/>
              <a:t> </a:t>
            </a:r>
            <a:r>
              <a:rPr spc="-10" dirty="0"/>
              <a:t>HDHILI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7A202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729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7A202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410200" y="1217929"/>
            <a:ext cx="4116704" cy="5093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Liberation Sans"/>
                <a:cs typeface="Liberation Sans"/>
              </a:defRPr>
            </a:lvl1pPr>
          </a:lstStyle>
          <a:p>
            <a:pPr marL="12700">
              <a:lnSpc>
                <a:spcPts val="2090"/>
              </a:lnSpc>
            </a:pPr>
            <a:r>
              <a:rPr dirty="0"/>
              <a:t>M&amp;K</a:t>
            </a:r>
            <a:r>
              <a:rPr spc="-65" dirty="0"/>
              <a:t> </a:t>
            </a:r>
            <a:r>
              <a:rPr spc="-10" dirty="0"/>
              <a:t>HDHILI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17A202"/>
                </a:solidFill>
                <a:latin typeface="Liberation Sans"/>
                <a:cs typeface="Liberation Sans"/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2290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3F7B-36E2-453D-959F-8545ADB4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1631D-F641-4BA3-A4C1-8185E4041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C411-B8D7-4457-A923-5D872D0D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F1AB0-4199-4C2D-89FE-2A127281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fr-FR"/>
              <a:t>M&amp;K</a:t>
            </a:r>
            <a:r>
              <a:rPr lang="fr-FR" spc="-65"/>
              <a:t> </a:t>
            </a:r>
            <a:r>
              <a:rPr lang="fr-FR" spc="-10"/>
              <a:t>HDHILI</a:t>
            </a:r>
            <a:endParaRPr lang="fr-FR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68F42-6682-4BC1-8196-1D0EAA5E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043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61D7F-8B18-4684-9E64-88F9036D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09" y="1883878"/>
            <a:ext cx="8697278" cy="3143294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7EEA5-42FA-403F-9601-A48E8327E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8009" y="5056909"/>
            <a:ext cx="8697278" cy="1652984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3EC1-6BA4-4237-9F36-91ABB687A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9AF44-D77F-4469-8B52-2CF4C449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fr-FR"/>
              <a:t>M&amp;K</a:t>
            </a:r>
            <a:r>
              <a:rPr lang="fr-FR" spc="-65"/>
              <a:t> </a:t>
            </a:r>
            <a:r>
              <a:rPr lang="fr-FR" spc="-10"/>
              <a:t>HDHILI</a:t>
            </a:r>
            <a:endParaRPr lang="fr-FR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9DBE5-A798-4A46-98F0-AC4E4B97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843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FBE4E-BFA0-44D7-8C75-A77A7335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01B65-61FA-4CAA-BC39-C612FD373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261" y="2011568"/>
            <a:ext cx="4285615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88D3F-0EEB-4C3E-ADE4-C1FD542E7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4924" y="2011568"/>
            <a:ext cx="4285615" cy="47945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5C840-5624-4282-A5FE-E8862C18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16E89-5C3F-4602-9982-E1933A25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fr-FR"/>
              <a:t>M&amp;K</a:t>
            </a:r>
            <a:r>
              <a:rPr lang="fr-FR" spc="-65"/>
              <a:t> </a:t>
            </a:r>
            <a:r>
              <a:rPr lang="fr-FR" spc="-10"/>
              <a:t>HDHILI</a:t>
            </a:r>
            <a:endParaRPr lang="fr-FR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0FBA19-65AD-4ECB-B1E7-C9F03DBD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75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A854A-189E-4445-90B8-84721DF8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4" y="402314"/>
            <a:ext cx="8697278" cy="1460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15507-4E10-4E63-91FA-1580F11CD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575" y="1852393"/>
            <a:ext cx="4265920" cy="907829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2270E1-AC33-4097-BDF7-4E3CC64A0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575" y="2760222"/>
            <a:ext cx="4265920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EBA613-5C34-4AED-8F93-DB916E9B0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4924" y="1852393"/>
            <a:ext cx="4286928" cy="907829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7FFCC-49FF-4931-8F86-2624045AE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4924" y="2760222"/>
            <a:ext cx="4286928" cy="40598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2F9F34-377A-4A67-BE81-6BAF0BCF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FDDAD4-484C-4301-857A-D91A44C9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fr-FR"/>
              <a:t>M&amp;K</a:t>
            </a:r>
            <a:r>
              <a:rPr lang="fr-FR" spc="-65"/>
              <a:t> </a:t>
            </a:r>
            <a:r>
              <a:rPr lang="fr-FR" spc="-10"/>
              <a:t>HDHILI</a:t>
            </a:r>
            <a:endParaRPr lang="fr-FR"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CAC62C-44C9-4050-8C51-E951069F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035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38BAB-9AD8-4F31-A1BB-EFAAEC12D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B2D0F-3B66-4A64-8B9B-E9B0259F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7EB63-F731-4EDD-B826-7C7BBA4D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fr-FR"/>
              <a:t>M&amp;K</a:t>
            </a:r>
            <a:r>
              <a:rPr lang="fr-FR" spc="-65"/>
              <a:t> </a:t>
            </a:r>
            <a:r>
              <a:rPr lang="fr-FR" spc="-10"/>
              <a:t>HDHILI</a:t>
            </a:r>
            <a:endParaRPr lang="fr-FR" spc="-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681C1-9DD6-4235-A81C-7DE44956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4002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E0DC98-538D-4791-B65B-ADB5D8FD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B8611-53F4-418A-A87A-21292C799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fr-FR"/>
              <a:t>M&amp;K</a:t>
            </a:r>
            <a:r>
              <a:rPr lang="fr-FR" spc="-65"/>
              <a:t> </a:t>
            </a:r>
            <a:r>
              <a:rPr lang="fr-FR" spc="-10"/>
              <a:t>HDHILI</a:t>
            </a:r>
            <a:endParaRPr lang="fr-FR" spc="-1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D35F2-EDF9-45C3-9037-3B6FB677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33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8CE8-F45B-41C0-BEB5-22170B3AD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5" y="503767"/>
            <a:ext cx="3252288" cy="1763183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47D36-7E00-48B5-AA1F-818CE670D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928" y="1087996"/>
            <a:ext cx="5104924" cy="5370013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DA1EA-155F-4BA2-BD90-D70C66CE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575" y="2266950"/>
            <a:ext cx="3252288" cy="4199805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9B13C-AE8D-4D43-ACD9-E62BDFD7E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AFD31-BC1C-4559-B616-1F89DDE4C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fr-FR"/>
              <a:t>M&amp;K</a:t>
            </a:r>
            <a:r>
              <a:rPr lang="fr-FR" spc="-65"/>
              <a:t> </a:t>
            </a:r>
            <a:r>
              <a:rPr lang="fr-FR" spc="-10"/>
              <a:t>HDHILI</a:t>
            </a:r>
            <a:endParaRPr lang="fr-FR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6B30E-17A4-418A-B3DB-8C8F9A19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617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83A1-64D9-4269-ABBB-4DA12AC3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575" y="503767"/>
            <a:ext cx="3252288" cy="1763183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57284-829E-4F15-8DF5-00A6C2DC8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928" y="1087996"/>
            <a:ext cx="5104924" cy="5370013"/>
          </a:xfrm>
        </p:spPr>
        <p:txBody>
          <a:bodyPr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BEDEC9-40B1-4C65-B3E5-E3791AE5F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575" y="2266950"/>
            <a:ext cx="3252288" cy="4199805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809F9-3D01-4786-9241-B416118D6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349B3-6B01-4D2E-8968-2151FA7E8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2090"/>
              </a:lnSpc>
            </a:pPr>
            <a:r>
              <a:rPr lang="fr-FR"/>
              <a:t>M&amp;K</a:t>
            </a:r>
            <a:r>
              <a:rPr lang="fr-FR" spc="-65"/>
              <a:t> </a:t>
            </a:r>
            <a:r>
              <a:rPr lang="fr-FR" spc="-10"/>
              <a:t>HDHILI</a:t>
            </a:r>
            <a:endParaRPr lang="fr-FR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2E9E9-E8C9-410B-B060-B0B9593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209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40B94-1C6B-4BBE-949F-E57D06BE8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261" y="402314"/>
            <a:ext cx="8697278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C7A67-7FE5-4E55-BEAD-A1A1B79E0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261" y="2011568"/>
            <a:ext cx="8697278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FEA60-123A-47EF-8A19-BB37E5485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261" y="7003756"/>
            <a:ext cx="226885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11FDC-1231-4547-BBB1-4722F03ED0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40259" y="7003756"/>
            <a:ext cx="340328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2090"/>
              </a:lnSpc>
            </a:pPr>
            <a:r>
              <a:rPr lang="fr-FR"/>
              <a:t>M&amp;K</a:t>
            </a:r>
            <a:r>
              <a:rPr lang="fr-FR" spc="-65"/>
              <a:t> </a:t>
            </a:r>
            <a:r>
              <a:rPr lang="fr-FR" spc="-10"/>
              <a:t>HDHILI</a:t>
            </a:r>
            <a:endParaRPr lang="fr-FR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FAB96-1A1F-4559-A31A-D32E04356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1684" y="7003756"/>
            <a:ext cx="226885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9944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469900" y="4990755"/>
            <a:ext cx="8826500" cy="97911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19910" marR="5080">
              <a:lnSpc>
                <a:spcPts val="3579"/>
              </a:lnSpc>
              <a:spcBef>
                <a:spcPts val="434"/>
              </a:spcBef>
            </a:pPr>
            <a:r>
              <a:rPr spc="-15" dirty="0">
                <a:solidFill>
                  <a:schemeClr val="accent1"/>
                </a:solidFill>
              </a:rPr>
              <a:t>Vulnérabilités </a:t>
            </a:r>
            <a:r>
              <a:rPr spc="-5" dirty="0">
                <a:solidFill>
                  <a:schemeClr val="accent1"/>
                </a:solidFill>
              </a:rPr>
              <a:t>protocolaires et </a:t>
            </a:r>
            <a:r>
              <a:rPr dirty="0">
                <a:solidFill>
                  <a:schemeClr val="accent1"/>
                </a:solidFill>
              </a:rPr>
              <a:t>attaques  réseaux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BE20F5-96C5-4E53-B3F5-9F26D83D9FFC}"/>
              </a:ext>
            </a:extLst>
          </p:cNvPr>
          <p:cNvGrpSpPr/>
          <p:nvPr/>
        </p:nvGrpSpPr>
        <p:grpSpPr>
          <a:xfrm>
            <a:off x="88899" y="273050"/>
            <a:ext cx="10908372" cy="3962439"/>
            <a:chOff x="88899" y="273050"/>
            <a:chExt cx="10908372" cy="3962439"/>
          </a:xfrm>
        </p:grpSpPr>
        <p:pic>
          <p:nvPicPr>
            <p:cNvPr id="1026" name="Picture 2" descr="Programme de la 1ère journée du CUR ENR&amp;SIE à l'ENSAJ">
              <a:extLst>
                <a:ext uri="{FF2B5EF4-FFF2-40B4-BE49-F238E27FC236}">
                  <a16:creationId xmlns:a16="http://schemas.microsoft.com/office/drawing/2014/main" id="{2A11B527-3D76-4DAC-9DAE-2B4F9A715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899" y="273050"/>
              <a:ext cx="3429000" cy="1808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Programme de la 1ère journée du CUR ENR&amp;SIE à l'ENSAJ">
              <a:extLst>
                <a:ext uri="{FF2B5EF4-FFF2-40B4-BE49-F238E27FC236}">
                  <a16:creationId xmlns:a16="http://schemas.microsoft.com/office/drawing/2014/main" id="{CDCD975F-39A9-40FE-A869-032710FDE2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57" b="22916"/>
            <a:stretch/>
          </p:blipFill>
          <p:spPr bwMode="auto">
            <a:xfrm>
              <a:off x="6184900" y="882649"/>
              <a:ext cx="3429000" cy="76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1D8267A-4E1D-491C-9F60-C0819985836F}"/>
                </a:ext>
              </a:extLst>
            </p:cNvPr>
            <p:cNvSpPr txBox="1"/>
            <p:nvPr/>
          </p:nvSpPr>
          <p:spPr>
            <a:xfrm>
              <a:off x="5952573" y="391170"/>
              <a:ext cx="504469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fr-FR" sz="2400" b="1" dirty="0" err="1"/>
                <a:t>الكلية</a:t>
              </a:r>
              <a:r>
                <a:rPr lang="fr-FR" sz="2400" b="1" dirty="0"/>
                <a:t> </a:t>
              </a:r>
              <a:r>
                <a:rPr lang="fr-FR" sz="2400" b="1" dirty="0" err="1"/>
                <a:t>المتعددة</a:t>
              </a:r>
              <a:r>
                <a:rPr lang="fr-FR" sz="2400" b="1" dirty="0"/>
                <a:t> </a:t>
              </a:r>
              <a:r>
                <a:rPr lang="fr-FR" sz="2400" b="1" dirty="0" err="1"/>
                <a:t>التخصصات</a:t>
              </a:r>
              <a:r>
                <a:rPr lang="fr-FR" sz="2400" b="1" dirty="0"/>
                <a:t> </a:t>
              </a:r>
              <a:r>
                <a:rPr lang="fr-FR" sz="2400" b="1" dirty="0" err="1"/>
                <a:t>سيدي</a:t>
              </a:r>
              <a:r>
                <a:rPr lang="fr-FR" sz="2400" b="1" dirty="0"/>
                <a:t> </a:t>
              </a:r>
              <a:r>
                <a:rPr lang="fr-FR" sz="2400" b="1" dirty="0" err="1"/>
                <a:t>بنور</a:t>
              </a:r>
              <a:endParaRPr lang="fr-FR" sz="24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3A39F1F-C803-420E-9F58-1F7EA036E5A7}"/>
                </a:ext>
              </a:extLst>
            </p:cNvPr>
            <p:cNvSpPr txBox="1"/>
            <p:nvPr/>
          </p:nvSpPr>
          <p:spPr>
            <a:xfrm>
              <a:off x="5958838" y="1736458"/>
              <a:ext cx="41570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000" b="1" dirty="0"/>
                <a:t>Faculté polydisciplinaire Sidi </a:t>
              </a:r>
              <a:r>
                <a:rPr lang="fr-FR" sz="2000" b="1" dirty="0" err="1"/>
                <a:t>Bennour</a:t>
              </a:r>
              <a:endParaRPr lang="fr-FR" sz="20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3462F20-C882-4AD8-867A-32012BE5CAC9}"/>
                </a:ext>
              </a:extLst>
            </p:cNvPr>
            <p:cNvSpPr txBox="1"/>
            <p:nvPr/>
          </p:nvSpPr>
          <p:spPr>
            <a:xfrm>
              <a:off x="1538966" y="3127493"/>
              <a:ext cx="785157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6600" b="1" dirty="0"/>
                <a:t>Sécurité Informatique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F641663-34E0-49FD-9E97-B731448F3AB0}"/>
              </a:ext>
            </a:extLst>
          </p:cNvPr>
          <p:cNvSpPr txBox="1"/>
          <p:nvPr/>
        </p:nvSpPr>
        <p:spPr>
          <a:xfrm>
            <a:off x="1803399" y="6443222"/>
            <a:ext cx="34041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/>
              <a:t>Pr. </a:t>
            </a:r>
            <a:r>
              <a:rPr lang="fr-FR" sz="2000" b="1" dirty="0" err="1"/>
              <a:t>Charaf</a:t>
            </a:r>
            <a:r>
              <a:rPr lang="fr-FR" sz="2000" b="1" dirty="0"/>
              <a:t> Eddine AIT ZAOUIAT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31007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Ethernet-</a:t>
            </a:r>
            <a:r>
              <a:rPr spc="-65" dirty="0"/>
              <a:t> </a:t>
            </a:r>
            <a:r>
              <a:rPr dirty="0"/>
              <a:t>Rappel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409" y="263525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109" y="380872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09" y="457072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109" y="533272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409" y="6210300"/>
            <a:ext cx="143510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13409" y="1217929"/>
            <a:ext cx="8923020" cy="562864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9055">
              <a:lnSpc>
                <a:spcPts val="2910"/>
              </a:lnSpc>
              <a:spcBef>
                <a:spcPts val="370"/>
              </a:spcBef>
              <a:tabLst>
                <a:tab pos="6214745" algn="l"/>
              </a:tabLst>
            </a:pPr>
            <a:r>
              <a:rPr sz="2600" dirty="0">
                <a:latin typeface="Liberation Sans"/>
                <a:cs typeface="Liberation Sans"/>
              </a:rPr>
              <a:t>Les commutateurs apprennent les adresses MAC à </a:t>
            </a:r>
            <a:r>
              <a:rPr sz="2600" spc="-5" dirty="0">
                <a:latin typeface="Liberation Sans"/>
                <a:cs typeface="Liberation Sans"/>
              </a:rPr>
              <a:t>partir </a:t>
            </a:r>
            <a:r>
              <a:rPr sz="2600" dirty="0">
                <a:latin typeface="Liberation Sans"/>
                <a:cs typeface="Liberation Sans"/>
              </a:rPr>
              <a:t>de  </a:t>
            </a:r>
            <a:r>
              <a:rPr sz="2600" spc="-5" dirty="0">
                <a:latin typeface="Liberation Sans"/>
                <a:cs typeface="Liberation Sans"/>
              </a:rPr>
              <a:t>l'adresse </a:t>
            </a:r>
            <a:r>
              <a:rPr sz="2600" dirty="0">
                <a:latin typeface="Liberation Sans"/>
                <a:cs typeface="Liberation Sans"/>
              </a:rPr>
              <a:t>source des </a:t>
            </a:r>
            <a:r>
              <a:rPr sz="2600" spc="-5" dirty="0">
                <a:latin typeface="Liberation Sans"/>
                <a:cs typeface="Liberation Sans"/>
              </a:rPr>
              <a:t>trames</a:t>
            </a:r>
            <a:r>
              <a:rPr sz="2600" spc="80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Ethernet</a:t>
            </a:r>
            <a:r>
              <a:rPr sz="2600" spc="5" dirty="0">
                <a:latin typeface="Liberation Sans"/>
                <a:cs typeface="Liberation Sans"/>
              </a:rPr>
              <a:t> </a:t>
            </a:r>
            <a:r>
              <a:rPr sz="2600" dirty="0">
                <a:latin typeface="Liberation Sans"/>
                <a:cs typeface="Liberation Sans"/>
              </a:rPr>
              <a:t>sur	</a:t>
            </a:r>
            <a:r>
              <a:rPr sz="2600" spc="-5" dirty="0">
                <a:latin typeface="Liberation Sans"/>
                <a:cs typeface="Liberation Sans"/>
              </a:rPr>
              <a:t>les</a:t>
            </a:r>
            <a:r>
              <a:rPr sz="2600" spc="-10" dirty="0">
                <a:latin typeface="Liberation Sans"/>
                <a:cs typeface="Liberation Sans"/>
              </a:rPr>
              <a:t> </a:t>
            </a:r>
            <a:r>
              <a:rPr sz="2600" dirty="0">
                <a:latin typeface="Liberation Sans"/>
                <a:cs typeface="Liberation Sans"/>
              </a:rPr>
              <a:t>ports</a:t>
            </a:r>
            <a:endParaRPr sz="26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00">
              <a:latin typeface="Liberation Sans"/>
              <a:cs typeface="Liberation Sans"/>
            </a:endParaRPr>
          </a:p>
          <a:p>
            <a:pPr marL="12700" marR="5080">
              <a:lnSpc>
                <a:spcPct val="93400"/>
              </a:lnSpc>
            </a:pPr>
            <a:r>
              <a:rPr sz="2600" dirty="0">
                <a:latin typeface="Liberation Sans"/>
                <a:cs typeface="Liberation Sans"/>
              </a:rPr>
              <a:t>Quand un </a:t>
            </a:r>
            <a:r>
              <a:rPr sz="2600" spc="-5" dirty="0">
                <a:latin typeface="Liberation Sans"/>
                <a:cs typeface="Liberation Sans"/>
              </a:rPr>
              <a:t>dispositif </a:t>
            </a:r>
            <a:r>
              <a:rPr sz="2600" dirty="0">
                <a:latin typeface="Liberation Sans"/>
                <a:cs typeface="Liberation Sans"/>
              </a:rPr>
              <a:t>connecté à un </a:t>
            </a:r>
            <a:r>
              <a:rPr sz="2600" spc="-5" dirty="0">
                <a:latin typeface="Liberation Sans"/>
                <a:cs typeface="Liberation Sans"/>
              </a:rPr>
              <a:t>port particulier </a:t>
            </a:r>
            <a:r>
              <a:rPr sz="2600" dirty="0">
                <a:latin typeface="Liberation Sans"/>
                <a:cs typeface="Liberation Sans"/>
              </a:rPr>
              <a:t>envoie une  </a:t>
            </a:r>
            <a:r>
              <a:rPr sz="2600" spc="-5" dirty="0">
                <a:latin typeface="Liberation Sans"/>
                <a:cs typeface="Liberation Sans"/>
              </a:rPr>
              <a:t>trame </a:t>
            </a:r>
            <a:r>
              <a:rPr sz="2600" dirty="0">
                <a:latin typeface="Liberation Sans"/>
                <a:cs typeface="Liberation Sans"/>
              </a:rPr>
              <a:t>vers </a:t>
            </a:r>
            <a:r>
              <a:rPr sz="2600" spc="-5" dirty="0">
                <a:latin typeface="Liberation Sans"/>
                <a:cs typeface="Liberation Sans"/>
              </a:rPr>
              <a:t>le </a:t>
            </a:r>
            <a:r>
              <a:rPr sz="2600" spc="-15" dirty="0">
                <a:latin typeface="Liberation Sans"/>
                <a:cs typeface="Liberation Sans"/>
              </a:rPr>
              <a:t>commutateur, </a:t>
            </a:r>
            <a:r>
              <a:rPr sz="2600" spc="-5" dirty="0">
                <a:latin typeface="Liberation Sans"/>
                <a:cs typeface="Liberation Sans"/>
              </a:rPr>
              <a:t>le </a:t>
            </a:r>
            <a:r>
              <a:rPr sz="2600" dirty="0">
                <a:latin typeface="Liberation Sans"/>
                <a:cs typeface="Liberation Sans"/>
              </a:rPr>
              <a:t>commutateur </a:t>
            </a:r>
            <a:r>
              <a:rPr sz="2600" spc="-5" dirty="0">
                <a:latin typeface="Liberation Sans"/>
                <a:cs typeface="Liberation Sans"/>
              </a:rPr>
              <a:t>note l’@MAC  </a:t>
            </a:r>
            <a:r>
              <a:rPr sz="2600" dirty="0">
                <a:latin typeface="Liberation Sans"/>
                <a:cs typeface="Liberation Sans"/>
              </a:rPr>
              <a:t>source et </a:t>
            </a:r>
            <a:r>
              <a:rPr sz="2600" spc="-5" dirty="0">
                <a:latin typeface="Liberation Sans"/>
                <a:cs typeface="Liberation Sans"/>
              </a:rPr>
              <a:t>le </a:t>
            </a:r>
            <a:r>
              <a:rPr sz="2600" dirty="0">
                <a:latin typeface="Liberation Sans"/>
                <a:cs typeface="Liberation Sans"/>
              </a:rPr>
              <a:t>port </a:t>
            </a:r>
            <a:r>
              <a:rPr sz="2600" spc="-5" dirty="0">
                <a:latin typeface="Liberation Sans"/>
                <a:cs typeface="Liberation Sans"/>
              </a:rPr>
              <a:t>puis vérifie la table</a:t>
            </a:r>
            <a:r>
              <a:rPr sz="2600" spc="-15" dirty="0">
                <a:latin typeface="Liberation Sans"/>
                <a:cs typeface="Liberation Sans"/>
              </a:rPr>
              <a:t> </a:t>
            </a:r>
            <a:r>
              <a:rPr sz="2600" dirty="0">
                <a:latin typeface="Liberation Sans"/>
                <a:cs typeface="Liberation Sans"/>
              </a:rPr>
              <a:t>CAM:</a:t>
            </a:r>
            <a:endParaRPr sz="2600">
              <a:latin typeface="Liberation Sans"/>
              <a:cs typeface="Liberation Sans"/>
            </a:endParaRPr>
          </a:p>
          <a:p>
            <a:pPr marL="279400" marR="215900">
              <a:lnSpc>
                <a:spcPts val="2700"/>
              </a:lnSpc>
              <a:spcBef>
                <a:spcPts val="650"/>
              </a:spcBef>
            </a:pPr>
            <a:r>
              <a:rPr sz="2400" spc="-5" dirty="0">
                <a:latin typeface="Liberation Sans"/>
                <a:cs typeface="Liberation Sans"/>
              </a:rPr>
              <a:t>Si c'est </a:t>
            </a:r>
            <a:r>
              <a:rPr sz="2400" spc="-10" dirty="0">
                <a:latin typeface="Liberation Sans"/>
                <a:cs typeface="Liberation Sans"/>
              </a:rPr>
              <a:t>une nouvelle </a:t>
            </a:r>
            <a:r>
              <a:rPr sz="2400" spc="-5" dirty="0">
                <a:latin typeface="Liberation Sans"/>
                <a:cs typeface="Liberation Sans"/>
              </a:rPr>
              <a:t>@MAC, il ajoute </a:t>
            </a:r>
            <a:r>
              <a:rPr sz="2400" spc="-10" dirty="0">
                <a:latin typeface="Liberation Sans"/>
                <a:cs typeface="Liberation Sans"/>
              </a:rPr>
              <a:t>une </a:t>
            </a:r>
            <a:r>
              <a:rPr sz="2400" spc="-5" dirty="0">
                <a:latin typeface="Liberation Sans"/>
                <a:cs typeface="Liberation Sans"/>
              </a:rPr>
              <a:t>entrée dans la table  CAM,</a:t>
            </a:r>
            <a:endParaRPr sz="2400">
              <a:latin typeface="Liberation Sans"/>
              <a:cs typeface="Liberation Sans"/>
            </a:endParaRPr>
          </a:p>
          <a:p>
            <a:pPr marL="279400" marR="389255">
              <a:lnSpc>
                <a:spcPts val="2700"/>
              </a:lnSpc>
              <a:spcBef>
                <a:spcPts val="600"/>
              </a:spcBef>
            </a:pPr>
            <a:r>
              <a:rPr sz="2400" spc="-5" dirty="0">
                <a:latin typeface="Liberation Sans"/>
                <a:cs typeface="Liberation Sans"/>
              </a:rPr>
              <a:t>S'il s'agit </a:t>
            </a:r>
            <a:r>
              <a:rPr sz="2400" spc="-10" dirty="0">
                <a:latin typeface="Liberation Sans"/>
                <a:cs typeface="Liberation Sans"/>
              </a:rPr>
              <a:t>d'une </a:t>
            </a:r>
            <a:r>
              <a:rPr sz="2400" spc="-5" dirty="0">
                <a:latin typeface="Liberation Sans"/>
                <a:cs typeface="Liberation Sans"/>
              </a:rPr>
              <a:t>@MAC existante sur </a:t>
            </a:r>
            <a:r>
              <a:rPr sz="2400" dirty="0">
                <a:latin typeface="Liberation Sans"/>
                <a:cs typeface="Liberation Sans"/>
              </a:rPr>
              <a:t>un </a:t>
            </a:r>
            <a:r>
              <a:rPr sz="2400" spc="-5" dirty="0">
                <a:latin typeface="Liberation Sans"/>
                <a:cs typeface="Liberation Sans"/>
              </a:rPr>
              <a:t>port </a:t>
            </a:r>
            <a:r>
              <a:rPr sz="2400" spc="-10" dirty="0">
                <a:latin typeface="Liberation Sans"/>
                <a:cs typeface="Liberation Sans"/>
              </a:rPr>
              <a:t>différent, </a:t>
            </a:r>
            <a:r>
              <a:rPr sz="2400" spc="-5" dirty="0">
                <a:latin typeface="Liberation Sans"/>
                <a:cs typeface="Liberation Sans"/>
              </a:rPr>
              <a:t>il met </a:t>
            </a:r>
            <a:r>
              <a:rPr sz="2400" dirty="0">
                <a:latin typeface="Liberation Sans"/>
                <a:cs typeface="Liberation Sans"/>
              </a:rPr>
              <a:t>à  </a:t>
            </a:r>
            <a:r>
              <a:rPr sz="2400" spc="-10" dirty="0">
                <a:latin typeface="Liberation Sans"/>
                <a:cs typeface="Liberation Sans"/>
              </a:rPr>
              <a:t>jour </a:t>
            </a:r>
            <a:r>
              <a:rPr sz="2400" spc="-5" dirty="0">
                <a:latin typeface="Liberation Sans"/>
                <a:cs typeface="Liberation Sans"/>
              </a:rPr>
              <a:t>le numéro de port</a:t>
            </a:r>
            <a:r>
              <a:rPr sz="2400" spc="2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associé,</a:t>
            </a:r>
            <a:endParaRPr sz="240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  <a:spcBef>
                <a:spcPts val="360"/>
              </a:spcBef>
            </a:pPr>
            <a:r>
              <a:rPr sz="2400" dirty="0">
                <a:latin typeface="Liberation Sans"/>
                <a:cs typeface="Liberation Sans"/>
              </a:rPr>
              <a:t>si </a:t>
            </a:r>
            <a:r>
              <a:rPr sz="2400" spc="-5" dirty="0">
                <a:latin typeface="Liberation Sans"/>
                <a:cs typeface="Liberation Sans"/>
              </a:rPr>
              <a:t>c'est la même @MAC </a:t>
            </a:r>
            <a:r>
              <a:rPr sz="2400" dirty="0">
                <a:latin typeface="Liberation Sans"/>
                <a:cs typeface="Liberation Sans"/>
              </a:rPr>
              <a:t>sur </a:t>
            </a:r>
            <a:r>
              <a:rPr sz="2400" spc="-5" dirty="0">
                <a:latin typeface="Liberation Sans"/>
                <a:cs typeface="Liberation Sans"/>
              </a:rPr>
              <a:t>le même port, il met </a:t>
            </a:r>
            <a:r>
              <a:rPr sz="2400" dirty="0">
                <a:latin typeface="Liberation Sans"/>
                <a:cs typeface="Liberation Sans"/>
              </a:rPr>
              <a:t>à </a:t>
            </a:r>
            <a:r>
              <a:rPr sz="2400" spc="-5" dirty="0">
                <a:latin typeface="Liberation Sans"/>
                <a:cs typeface="Liberation Sans"/>
              </a:rPr>
              <a:t>jour</a:t>
            </a:r>
            <a:r>
              <a:rPr sz="2400" spc="30" dirty="0">
                <a:latin typeface="Liberation Sans"/>
                <a:cs typeface="Liberation Sans"/>
              </a:rPr>
              <a:t> </a:t>
            </a:r>
            <a:r>
              <a:rPr sz="2400" spc="-10" dirty="0">
                <a:latin typeface="Liberation Sans"/>
                <a:cs typeface="Liberation Sans"/>
              </a:rPr>
              <a:t>l'âge.</a:t>
            </a:r>
            <a:endParaRPr sz="24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00">
              <a:latin typeface="Liberation Sans"/>
              <a:cs typeface="Liberation Sans"/>
            </a:endParaRPr>
          </a:p>
          <a:p>
            <a:pPr marL="12700" marR="829310">
              <a:lnSpc>
                <a:spcPts val="2910"/>
              </a:lnSpc>
            </a:pPr>
            <a:r>
              <a:rPr sz="2600" dirty="0">
                <a:latin typeface="Liberation Sans"/>
                <a:cs typeface="Liberation Sans"/>
              </a:rPr>
              <a:t>Lorsque </a:t>
            </a:r>
            <a:r>
              <a:rPr sz="2600" spc="-5" dirty="0">
                <a:latin typeface="Liberation Sans"/>
                <a:cs typeface="Liberation Sans"/>
              </a:rPr>
              <a:t>la table </a:t>
            </a:r>
            <a:r>
              <a:rPr sz="2600" dirty="0">
                <a:latin typeface="Liberation Sans"/>
                <a:cs typeface="Liberation Sans"/>
              </a:rPr>
              <a:t>est pleine, des </a:t>
            </a:r>
            <a:r>
              <a:rPr sz="2600" spc="-5" dirty="0">
                <a:latin typeface="Liberation Sans"/>
                <a:cs typeface="Liberation Sans"/>
              </a:rPr>
              <a:t>entrées </a:t>
            </a:r>
            <a:r>
              <a:rPr sz="2600" dirty="0">
                <a:latin typeface="Liberation Sans"/>
                <a:cs typeface="Liberation Sans"/>
              </a:rPr>
              <a:t>existantes sont  enlevées.</a:t>
            </a:r>
            <a:endParaRPr sz="26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8388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Attaques Ethernet: </a:t>
            </a:r>
            <a:r>
              <a:rPr dirty="0"/>
              <a:t>inondation de </a:t>
            </a:r>
            <a:r>
              <a:rPr spc="-5" dirty="0"/>
              <a:t>la table</a:t>
            </a:r>
            <a:r>
              <a:rPr spc="-30" dirty="0"/>
              <a:t> </a:t>
            </a:r>
            <a:r>
              <a:rPr dirty="0"/>
              <a:t>CAM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26109" y="135890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6109" y="212090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109" y="288290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0110" y="1219200"/>
            <a:ext cx="8817610" cy="22580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710"/>
              </a:lnSpc>
              <a:spcBef>
                <a:spcPts val="330"/>
              </a:spcBef>
            </a:pPr>
            <a:r>
              <a:rPr sz="2400" b="1" spc="-10" dirty="0">
                <a:solidFill>
                  <a:srgbClr val="17A202"/>
                </a:solidFill>
                <a:latin typeface="Liberation Sans"/>
                <a:cs typeface="Liberation Sans"/>
              </a:rPr>
              <a:t>Vulnérabilité: </a:t>
            </a:r>
            <a:r>
              <a:rPr sz="2400" spc="-5" dirty="0">
                <a:latin typeface="Liberation Sans"/>
                <a:cs typeface="Liberation Sans"/>
              </a:rPr>
              <a:t>Lorsqu’une adresse MAC </a:t>
            </a:r>
            <a:r>
              <a:rPr sz="2400" dirty="0">
                <a:latin typeface="Liberation Sans"/>
                <a:cs typeface="Liberation Sans"/>
              </a:rPr>
              <a:t>ne se </a:t>
            </a:r>
            <a:r>
              <a:rPr sz="2400" spc="-5" dirty="0">
                <a:latin typeface="Liberation Sans"/>
                <a:cs typeface="Liberation Sans"/>
              </a:rPr>
              <a:t>retrouve pas dans  la table CAM, le commutateur </a:t>
            </a:r>
            <a:r>
              <a:rPr sz="2400" spc="-10" dirty="0">
                <a:latin typeface="Liberation Sans"/>
                <a:cs typeface="Liberation Sans"/>
              </a:rPr>
              <a:t>diffuse </a:t>
            </a:r>
            <a:r>
              <a:rPr sz="2400" spc="-5" dirty="0">
                <a:latin typeface="Liberation Sans"/>
                <a:cs typeface="Liberation Sans"/>
              </a:rPr>
              <a:t>la </a:t>
            </a:r>
            <a:r>
              <a:rPr sz="2400" dirty="0">
                <a:latin typeface="Liberation Sans"/>
                <a:cs typeface="Liberation Sans"/>
              </a:rPr>
              <a:t>trame </a:t>
            </a:r>
            <a:r>
              <a:rPr sz="2400" spc="-5" dirty="0">
                <a:latin typeface="Liberation Sans"/>
                <a:cs typeface="Liberation Sans"/>
              </a:rPr>
              <a:t>sur tous les</a:t>
            </a:r>
            <a:r>
              <a:rPr sz="2400" spc="4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ports.</a:t>
            </a:r>
            <a:endParaRPr sz="2400">
              <a:latin typeface="Liberation Sans"/>
              <a:cs typeface="Liberation Sans"/>
            </a:endParaRPr>
          </a:p>
          <a:p>
            <a:pPr marL="12700" marR="522605">
              <a:lnSpc>
                <a:spcPts val="2700"/>
              </a:lnSpc>
              <a:spcBef>
                <a:spcPts val="590"/>
              </a:spcBef>
            </a:pPr>
            <a:r>
              <a:rPr sz="24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Attaque: </a:t>
            </a:r>
            <a:r>
              <a:rPr sz="2400" spc="-20" dirty="0">
                <a:latin typeface="Liberation Sans"/>
                <a:cs typeface="Liberation Sans"/>
              </a:rPr>
              <a:t>L’attaquant </a:t>
            </a:r>
            <a:r>
              <a:rPr sz="2400" spc="-10" dirty="0">
                <a:latin typeface="Liberation Sans"/>
                <a:cs typeface="Liberation Sans"/>
              </a:rPr>
              <a:t>inonde </a:t>
            </a:r>
            <a:r>
              <a:rPr sz="2400" spc="-5" dirty="0">
                <a:latin typeface="Liberation Sans"/>
                <a:cs typeface="Liberation Sans"/>
              </a:rPr>
              <a:t>le commutateur avec </a:t>
            </a:r>
            <a:r>
              <a:rPr sz="2400" dirty="0">
                <a:latin typeface="Liberation Sans"/>
                <a:cs typeface="Liberation Sans"/>
              </a:rPr>
              <a:t>de </a:t>
            </a:r>
            <a:r>
              <a:rPr sz="2400" spc="-5" dirty="0">
                <a:latin typeface="Liberation Sans"/>
                <a:cs typeface="Liberation Sans"/>
              </a:rPr>
              <a:t>fausses  trames ==&gt; </a:t>
            </a:r>
            <a:r>
              <a:rPr sz="2400" b="1" dirty="0">
                <a:solidFill>
                  <a:srgbClr val="0268A2"/>
                </a:solidFill>
                <a:latin typeface="Liberation Sans"/>
                <a:cs typeface="Liberation Sans"/>
              </a:rPr>
              <a:t>le </a:t>
            </a:r>
            <a:r>
              <a:rPr sz="2400" b="1" spc="-5" dirty="0">
                <a:solidFill>
                  <a:srgbClr val="0268A2"/>
                </a:solidFill>
                <a:latin typeface="Liberation Sans"/>
                <a:cs typeface="Liberation Sans"/>
              </a:rPr>
              <a:t>commutateur </a:t>
            </a:r>
            <a:r>
              <a:rPr sz="2400" b="1" dirty="0">
                <a:solidFill>
                  <a:srgbClr val="0268A2"/>
                </a:solidFill>
                <a:latin typeface="Liberation Sans"/>
                <a:cs typeface="Liberation Sans"/>
              </a:rPr>
              <a:t>se </a:t>
            </a:r>
            <a:r>
              <a:rPr sz="2400" b="1" spc="-5" dirty="0">
                <a:solidFill>
                  <a:srgbClr val="0268A2"/>
                </a:solidFill>
                <a:latin typeface="Liberation Sans"/>
                <a:cs typeface="Liberation Sans"/>
              </a:rPr>
              <a:t>transforme en</a:t>
            </a:r>
            <a:r>
              <a:rPr sz="2400" b="1" spc="25" dirty="0">
                <a:solidFill>
                  <a:srgbClr val="0268A2"/>
                </a:solidFill>
                <a:latin typeface="Liberation Sans"/>
                <a:cs typeface="Liberation Sans"/>
              </a:rPr>
              <a:t> </a:t>
            </a:r>
            <a:r>
              <a:rPr sz="2400" b="1" spc="-10" dirty="0">
                <a:solidFill>
                  <a:srgbClr val="0268A2"/>
                </a:solidFill>
                <a:latin typeface="Liberation Sans"/>
                <a:cs typeface="Liberation Sans"/>
              </a:rPr>
              <a:t>HUB</a:t>
            </a:r>
            <a:endParaRPr sz="2400">
              <a:latin typeface="Liberation Sans"/>
              <a:cs typeface="Liberation Sans"/>
            </a:endParaRPr>
          </a:p>
          <a:p>
            <a:pPr marL="12700" marR="742315">
              <a:lnSpc>
                <a:spcPts val="2700"/>
              </a:lnSpc>
              <a:spcBef>
                <a:spcPts val="600"/>
              </a:spcBef>
            </a:pPr>
            <a:r>
              <a:rPr sz="24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Risque: </a:t>
            </a:r>
            <a:r>
              <a:rPr sz="2400" spc="-10" dirty="0">
                <a:latin typeface="Liberation Sans"/>
                <a:cs typeface="Liberation Sans"/>
              </a:rPr>
              <a:t>Divulgation </a:t>
            </a:r>
            <a:r>
              <a:rPr sz="2400" spc="-5" dirty="0">
                <a:latin typeface="Liberation Sans"/>
                <a:cs typeface="Liberation Sans"/>
              </a:rPr>
              <a:t>d’informations sensibles (p.ex. mots </a:t>
            </a:r>
            <a:r>
              <a:rPr sz="2400" dirty="0">
                <a:latin typeface="Liberation Sans"/>
                <a:cs typeface="Liberation Sans"/>
              </a:rPr>
              <a:t>de  </a:t>
            </a:r>
            <a:r>
              <a:rPr sz="2400" spc="-5" dirty="0">
                <a:latin typeface="Liberation Sans"/>
                <a:cs typeface="Liberation Sans"/>
              </a:rPr>
              <a:t>passe) qui ne devraient </a:t>
            </a:r>
            <a:r>
              <a:rPr sz="2400" spc="-10" dirty="0">
                <a:latin typeface="Liberation Sans"/>
                <a:cs typeface="Liberation Sans"/>
              </a:rPr>
              <a:t>pas </a:t>
            </a:r>
            <a:r>
              <a:rPr sz="2400" dirty="0">
                <a:latin typeface="Liberation Sans"/>
                <a:cs typeface="Liberation Sans"/>
              </a:rPr>
              <a:t>être </a:t>
            </a:r>
            <a:r>
              <a:rPr sz="2400" spc="-5" dirty="0">
                <a:latin typeface="Liberation Sans"/>
                <a:cs typeface="Liberation Sans"/>
              </a:rPr>
              <a:t>envoyées sur un</a:t>
            </a:r>
            <a:r>
              <a:rPr sz="2400" spc="3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port.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97000" y="3563620"/>
            <a:ext cx="7368540" cy="30873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8388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Attaques Ethernet: </a:t>
            </a:r>
            <a:r>
              <a:rPr dirty="0"/>
              <a:t>inondation de </a:t>
            </a:r>
            <a:r>
              <a:rPr spc="-5" dirty="0"/>
              <a:t>la table</a:t>
            </a:r>
            <a:r>
              <a:rPr spc="-30" dirty="0"/>
              <a:t> </a:t>
            </a:r>
            <a:r>
              <a:rPr dirty="0"/>
              <a:t>CAM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6109" y="222377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109" y="306197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810" y="346455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109" y="4287520"/>
            <a:ext cx="143509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2810" y="469010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810" y="507872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6109" y="6212840"/>
            <a:ext cx="143509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2810" y="6616700"/>
            <a:ext cx="143509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3409" y="1217929"/>
            <a:ext cx="8790940" cy="5636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Liberation Sans"/>
                <a:cs typeface="Liberation Sans"/>
              </a:rPr>
              <a:t>Parades</a:t>
            </a:r>
          </a:p>
          <a:p>
            <a:pPr marL="279400" marR="814705">
              <a:lnSpc>
                <a:spcPts val="6600"/>
              </a:lnSpc>
              <a:spcBef>
                <a:spcPts val="819"/>
              </a:spcBef>
            </a:pPr>
            <a:r>
              <a:rPr sz="2400" spc="-5" dirty="0">
                <a:latin typeface="Liberation Sans"/>
                <a:cs typeface="Liberation Sans"/>
              </a:rPr>
              <a:t>Limiter le nombre d’@ </a:t>
            </a:r>
            <a:r>
              <a:rPr sz="2400" dirty="0">
                <a:latin typeface="Liberation Sans"/>
                <a:cs typeface="Liberation Sans"/>
              </a:rPr>
              <a:t>MAC </a:t>
            </a:r>
            <a:r>
              <a:rPr sz="2400" spc="-5" dirty="0">
                <a:latin typeface="Liberation Sans"/>
                <a:cs typeface="Liberation Sans"/>
              </a:rPr>
              <a:t>permises sur un port </a:t>
            </a:r>
            <a:r>
              <a:rPr sz="2400" spc="-10" dirty="0">
                <a:latin typeface="Liberation Sans"/>
                <a:cs typeface="Liberation Sans"/>
              </a:rPr>
              <a:t>donné.  </a:t>
            </a:r>
            <a:r>
              <a:rPr sz="2400" spc="-5" dirty="0">
                <a:latin typeface="Liberation Sans"/>
                <a:cs typeface="Liberation Sans"/>
              </a:rPr>
              <a:t>Limiter la durée </a:t>
            </a:r>
            <a:r>
              <a:rPr sz="2400" spc="-10" dirty="0">
                <a:latin typeface="Liberation Sans"/>
                <a:cs typeface="Liberation Sans"/>
              </a:rPr>
              <a:t>qu’une </a:t>
            </a:r>
            <a:r>
              <a:rPr sz="2400" dirty="0">
                <a:latin typeface="Liberation Sans"/>
                <a:cs typeface="Liberation Sans"/>
              </a:rPr>
              <a:t>@ MAC </a:t>
            </a:r>
            <a:r>
              <a:rPr sz="2400" spc="-5" dirty="0">
                <a:latin typeface="Liberation Sans"/>
                <a:cs typeface="Liberation Sans"/>
              </a:rPr>
              <a:t>reste </a:t>
            </a:r>
            <a:r>
              <a:rPr sz="2400" spc="-10" dirty="0">
                <a:latin typeface="Liberation Sans"/>
                <a:cs typeface="Liberation Sans"/>
              </a:rPr>
              <a:t>assignée </a:t>
            </a:r>
            <a:r>
              <a:rPr sz="2400" dirty="0">
                <a:latin typeface="Liberation Sans"/>
                <a:cs typeface="Liberation Sans"/>
              </a:rPr>
              <a:t>à </a:t>
            </a:r>
            <a:r>
              <a:rPr sz="2400" spc="-5" dirty="0">
                <a:latin typeface="Liberation Sans"/>
                <a:cs typeface="Liberation Sans"/>
              </a:rPr>
              <a:t>un</a:t>
            </a:r>
            <a:r>
              <a:rPr sz="2400" spc="3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port:</a:t>
            </a:r>
            <a:endParaRPr sz="2400" dirty="0">
              <a:latin typeface="Liberation Sans"/>
              <a:cs typeface="Liberation Sans"/>
            </a:endParaRPr>
          </a:p>
          <a:p>
            <a:pPr marL="546100">
              <a:lnSpc>
                <a:spcPts val="2220"/>
              </a:lnSpc>
            </a:pPr>
            <a:r>
              <a:rPr sz="2200" spc="-5" dirty="0">
                <a:latin typeface="Liberation Sans"/>
                <a:cs typeface="Liberation Sans"/>
              </a:rPr>
              <a:t>Une fois pleine de fausses entrées, la table </a:t>
            </a:r>
            <a:r>
              <a:rPr sz="2200" dirty="0">
                <a:latin typeface="Liberation Sans"/>
                <a:cs typeface="Liberation Sans"/>
              </a:rPr>
              <a:t>se </a:t>
            </a:r>
            <a:r>
              <a:rPr sz="2200" spc="-5" dirty="0">
                <a:latin typeface="Liberation Sans"/>
                <a:cs typeface="Liberation Sans"/>
              </a:rPr>
              <a:t>videra</a:t>
            </a:r>
            <a:r>
              <a:rPr sz="2200" spc="6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d’elle-même.</a:t>
            </a:r>
            <a:endParaRPr sz="2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 dirty="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</a:pPr>
            <a:r>
              <a:rPr sz="2400" spc="-10" dirty="0">
                <a:latin typeface="Liberation Sans"/>
                <a:cs typeface="Liberation Sans"/>
              </a:rPr>
              <a:t>Assigner </a:t>
            </a:r>
            <a:r>
              <a:rPr sz="2400" spc="-5" dirty="0">
                <a:latin typeface="Liberation Sans"/>
                <a:cs typeface="Liberation Sans"/>
              </a:rPr>
              <a:t>des </a:t>
            </a:r>
            <a:r>
              <a:rPr sz="2400" dirty="0">
                <a:latin typeface="Liberation Sans"/>
                <a:cs typeface="Liberation Sans"/>
              </a:rPr>
              <a:t>@ </a:t>
            </a:r>
            <a:r>
              <a:rPr sz="2400" spc="-5" dirty="0">
                <a:latin typeface="Liberation Sans"/>
                <a:cs typeface="Liberation Sans"/>
              </a:rPr>
              <a:t>MACs statiques </a:t>
            </a:r>
            <a:r>
              <a:rPr sz="2400" dirty="0">
                <a:latin typeface="Liberation Sans"/>
                <a:cs typeface="Liberation Sans"/>
              </a:rPr>
              <a:t>à </a:t>
            </a:r>
            <a:r>
              <a:rPr sz="2400" spc="-10" dirty="0">
                <a:latin typeface="Liberation Sans"/>
                <a:cs typeface="Liberation Sans"/>
              </a:rPr>
              <a:t>des</a:t>
            </a:r>
            <a:r>
              <a:rPr sz="2400" spc="2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ports.</a:t>
            </a:r>
            <a:endParaRPr sz="2400" dirty="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420"/>
              </a:spcBef>
            </a:pPr>
            <a:r>
              <a:rPr sz="2200" spc="-5" dirty="0">
                <a:latin typeface="Liberation Sans"/>
                <a:cs typeface="Liberation Sans"/>
              </a:rPr>
              <a:t>Ces </a:t>
            </a:r>
            <a:r>
              <a:rPr sz="2200" dirty="0">
                <a:latin typeface="Liberation Sans"/>
                <a:cs typeface="Liberation Sans"/>
              </a:rPr>
              <a:t>@ ne </a:t>
            </a:r>
            <a:r>
              <a:rPr sz="2200" spc="-5" dirty="0">
                <a:latin typeface="Liberation Sans"/>
                <a:cs typeface="Liberation Sans"/>
              </a:rPr>
              <a:t>seraient jamais enlevées </a:t>
            </a:r>
            <a:r>
              <a:rPr sz="2200" dirty="0">
                <a:latin typeface="Liberation Sans"/>
                <a:cs typeface="Liberation Sans"/>
              </a:rPr>
              <a:t>si </a:t>
            </a:r>
            <a:r>
              <a:rPr sz="2200" spc="-5" dirty="0">
                <a:latin typeface="Liberation Sans"/>
                <a:cs typeface="Liberation Sans"/>
              </a:rPr>
              <a:t>la table devenait</a:t>
            </a:r>
            <a:r>
              <a:rPr sz="2200" spc="2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pleine.</a:t>
            </a:r>
            <a:endParaRPr sz="2200" dirty="0">
              <a:latin typeface="Liberation Sans"/>
              <a:cs typeface="Liberation Sans"/>
            </a:endParaRPr>
          </a:p>
          <a:p>
            <a:pPr marL="546100" marR="513080">
              <a:lnSpc>
                <a:spcPts val="2460"/>
              </a:lnSpc>
              <a:spcBef>
                <a:spcPts val="650"/>
              </a:spcBef>
            </a:pPr>
            <a:r>
              <a:rPr sz="2200" spc="-5" dirty="0">
                <a:latin typeface="Liberation Sans"/>
                <a:cs typeface="Liberation Sans"/>
              </a:rPr>
              <a:t>Les </a:t>
            </a:r>
            <a:r>
              <a:rPr sz="2200" dirty="0">
                <a:latin typeface="Liberation Sans"/>
                <a:cs typeface="Liberation Sans"/>
              </a:rPr>
              <a:t>@ </a:t>
            </a:r>
            <a:r>
              <a:rPr sz="2200" spc="-5" dirty="0">
                <a:latin typeface="Liberation Sans"/>
                <a:cs typeface="Liberation Sans"/>
              </a:rPr>
              <a:t>des serveurs ou des équipements importants sont ainsi  configurées dans le</a:t>
            </a:r>
            <a:r>
              <a:rPr sz="2200" spc="10" dirty="0">
                <a:latin typeface="Liberation Sans"/>
                <a:cs typeface="Liberation Sans"/>
              </a:rPr>
              <a:t> </a:t>
            </a:r>
            <a:r>
              <a:rPr sz="2200" spc="-15" dirty="0">
                <a:latin typeface="Liberation Sans"/>
                <a:cs typeface="Liberation Sans"/>
              </a:rPr>
              <a:t>commutateur.</a:t>
            </a:r>
            <a:endParaRPr sz="2200" dirty="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150" dirty="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</a:pPr>
            <a:r>
              <a:rPr sz="2400" spc="-5" dirty="0">
                <a:latin typeface="Liberation Sans"/>
                <a:cs typeface="Liberation Sans"/>
              </a:rPr>
              <a:t>Authentification</a:t>
            </a:r>
            <a:r>
              <a:rPr sz="2400" spc="-1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802.1X</a:t>
            </a:r>
            <a:endParaRPr sz="2400" dirty="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430"/>
              </a:spcBef>
            </a:pPr>
            <a:r>
              <a:rPr sz="2200" spc="-20" dirty="0">
                <a:latin typeface="Liberation Sans"/>
                <a:cs typeface="Liberation Sans"/>
              </a:rPr>
              <a:t>L’accès </a:t>
            </a:r>
            <a:r>
              <a:rPr sz="2200" dirty="0">
                <a:latin typeface="Liberation Sans"/>
                <a:cs typeface="Liberation Sans"/>
              </a:rPr>
              <a:t>à </a:t>
            </a:r>
            <a:r>
              <a:rPr sz="2200" spc="-5" dirty="0">
                <a:latin typeface="Liberation Sans"/>
                <a:cs typeface="Liberation Sans"/>
              </a:rPr>
              <a:t>un port n’est permis qu’après une</a:t>
            </a:r>
            <a:r>
              <a:rPr sz="2200" spc="1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authentification.</a:t>
            </a:r>
            <a:endParaRPr sz="2200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21906"/>
            <a:ext cx="8505191" cy="572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Attaques Ethernet: </a:t>
            </a:r>
            <a:r>
              <a:rPr dirty="0"/>
              <a:t>MAC</a:t>
            </a:r>
            <a:r>
              <a:rPr spc="-45" dirty="0"/>
              <a:t> </a:t>
            </a:r>
            <a:r>
              <a:rPr dirty="0"/>
              <a:t>spoofing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M&amp;K</a:t>
            </a:r>
            <a:r>
              <a:rPr spc="-65" dirty="0"/>
              <a:t> </a:t>
            </a:r>
            <a:r>
              <a:rPr spc="-10" dirty="0"/>
              <a:t>HDHILI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2886710" y="3782059"/>
            <a:ext cx="5031740" cy="3599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6109" y="1358900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109" y="2120900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810" y="2867660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2810" y="3568700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109" y="3971290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0110" y="1219200"/>
            <a:ext cx="8700770" cy="300355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2710"/>
              </a:lnSpc>
              <a:spcBef>
                <a:spcPts val="330"/>
              </a:spcBef>
            </a:pPr>
            <a:r>
              <a:rPr sz="2400" b="1" spc="-10" dirty="0">
                <a:solidFill>
                  <a:srgbClr val="17A202"/>
                </a:solidFill>
                <a:latin typeface="Liberation Sans"/>
                <a:cs typeface="Liberation Sans"/>
              </a:rPr>
              <a:t>Vulnérabilité: </a:t>
            </a:r>
            <a:r>
              <a:rPr sz="2400" spc="-5" dirty="0">
                <a:latin typeface="Liberation Sans"/>
                <a:cs typeface="Liberation Sans"/>
              </a:rPr>
              <a:t>lorsqu’une adresse </a:t>
            </a:r>
            <a:r>
              <a:rPr sz="2400" dirty="0">
                <a:latin typeface="Liberation Sans"/>
                <a:cs typeface="Liberation Sans"/>
              </a:rPr>
              <a:t>MAC </a:t>
            </a:r>
            <a:r>
              <a:rPr sz="2400" spc="-5" dirty="0">
                <a:latin typeface="Liberation Sans"/>
                <a:cs typeface="Liberation Sans"/>
              </a:rPr>
              <a:t>(source) apparaît sur un  autre port, </a:t>
            </a:r>
            <a:r>
              <a:rPr sz="2400" spc="-10" dirty="0">
                <a:latin typeface="Liberation Sans"/>
                <a:cs typeface="Liberation Sans"/>
              </a:rPr>
              <a:t>le </a:t>
            </a:r>
            <a:r>
              <a:rPr sz="2400" spc="-5" dirty="0">
                <a:latin typeface="Liberation Sans"/>
                <a:cs typeface="Liberation Sans"/>
              </a:rPr>
              <a:t>commutateur met </a:t>
            </a:r>
            <a:r>
              <a:rPr sz="2400" dirty="0">
                <a:latin typeface="Liberation Sans"/>
                <a:cs typeface="Liberation Sans"/>
              </a:rPr>
              <a:t>à </a:t>
            </a:r>
            <a:r>
              <a:rPr sz="2400" spc="-10" dirty="0">
                <a:latin typeface="Liberation Sans"/>
                <a:cs typeface="Liberation Sans"/>
              </a:rPr>
              <a:t>jour </a:t>
            </a:r>
            <a:r>
              <a:rPr sz="2400" dirty="0">
                <a:latin typeface="Liberation Sans"/>
                <a:cs typeface="Liberation Sans"/>
              </a:rPr>
              <a:t>sa</a:t>
            </a:r>
            <a:r>
              <a:rPr sz="2400" spc="6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table.</a:t>
            </a:r>
            <a:endParaRPr sz="2400">
              <a:latin typeface="Liberation Sans"/>
              <a:cs typeface="Liberation Sans"/>
            </a:endParaRPr>
          </a:p>
          <a:p>
            <a:pPr marL="12700" marR="29845">
              <a:lnSpc>
                <a:spcPts val="2700"/>
              </a:lnSpc>
              <a:spcBef>
                <a:spcPts val="590"/>
              </a:spcBef>
            </a:pPr>
            <a:r>
              <a:rPr sz="24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Attaque: </a:t>
            </a:r>
            <a:r>
              <a:rPr sz="2400" spc="-10" dirty="0">
                <a:latin typeface="Liberation Sans"/>
                <a:cs typeface="Liberation Sans"/>
              </a:rPr>
              <a:t>inonder </a:t>
            </a:r>
            <a:r>
              <a:rPr sz="2400" spc="-5" dirty="0">
                <a:latin typeface="Liberation Sans"/>
                <a:cs typeface="Liberation Sans"/>
              </a:rPr>
              <a:t>le commutateur avec </a:t>
            </a:r>
            <a:r>
              <a:rPr sz="2400" dirty="0">
                <a:latin typeface="Liberation Sans"/>
                <a:cs typeface="Liberation Sans"/>
              </a:rPr>
              <a:t>de </a:t>
            </a:r>
            <a:r>
              <a:rPr sz="2400" spc="-5" dirty="0">
                <a:latin typeface="Liberation Sans"/>
                <a:cs typeface="Liberation Sans"/>
              </a:rPr>
              <a:t>fausses trames ayant  l’adresse </a:t>
            </a:r>
            <a:r>
              <a:rPr sz="2400" dirty="0">
                <a:latin typeface="Liberation Sans"/>
                <a:cs typeface="Liberation Sans"/>
              </a:rPr>
              <a:t>MAC </a:t>
            </a:r>
            <a:r>
              <a:rPr sz="2400" spc="-5" dirty="0">
                <a:latin typeface="Liberation Sans"/>
                <a:cs typeface="Liberation Sans"/>
              </a:rPr>
              <a:t>source</a:t>
            </a:r>
            <a:r>
              <a:rPr sz="2400" spc="-1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ciblée</a:t>
            </a:r>
            <a:endParaRPr sz="2400">
              <a:latin typeface="Liberation Sans"/>
              <a:cs typeface="Liberation Sans"/>
            </a:endParaRPr>
          </a:p>
          <a:p>
            <a:pPr marL="279400" marR="450850">
              <a:lnSpc>
                <a:spcPts val="2460"/>
              </a:lnSpc>
              <a:spcBef>
                <a:spcPts val="600"/>
              </a:spcBef>
            </a:pPr>
            <a:r>
              <a:rPr sz="2200" spc="-5" dirty="0">
                <a:latin typeface="Liberation Sans"/>
                <a:cs typeface="Liberation Sans"/>
              </a:rPr>
              <a:t>Le commutateur ajoute cette nouvelle paire </a:t>
            </a:r>
            <a:r>
              <a:rPr sz="2200" spc="-10" dirty="0">
                <a:latin typeface="Liberation Sans"/>
                <a:cs typeface="Liberation Sans"/>
              </a:rPr>
              <a:t>(MAC, </a:t>
            </a:r>
            <a:r>
              <a:rPr sz="2200" spc="-5" dirty="0">
                <a:latin typeface="Liberation Sans"/>
                <a:cs typeface="Liberation Sans"/>
              </a:rPr>
              <a:t>Port) dans </a:t>
            </a:r>
            <a:r>
              <a:rPr sz="2200" dirty="0">
                <a:latin typeface="Liberation Sans"/>
                <a:cs typeface="Liberation Sans"/>
              </a:rPr>
              <a:t>sa  </a:t>
            </a:r>
            <a:r>
              <a:rPr sz="2200" spc="-5" dirty="0">
                <a:latin typeface="Liberation Sans"/>
                <a:cs typeface="Liberation Sans"/>
              </a:rPr>
              <a:t>table et enlève celle qui était déjà</a:t>
            </a:r>
            <a:r>
              <a:rPr sz="2200" spc="1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là.</a:t>
            </a:r>
            <a:endParaRPr sz="220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  <a:spcBef>
                <a:spcPts val="370"/>
              </a:spcBef>
            </a:pPr>
            <a:r>
              <a:rPr sz="2200" spc="-5" dirty="0">
                <a:latin typeface="Liberation Sans"/>
                <a:cs typeface="Liberation Sans"/>
              </a:rPr>
              <a:t>==&gt; Concurrence critique avec l’ordinateur</a:t>
            </a:r>
            <a:r>
              <a:rPr sz="2200" spc="1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légitime.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4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Risque: </a:t>
            </a:r>
            <a:r>
              <a:rPr sz="2400" spc="-10" dirty="0">
                <a:latin typeface="Liberation Sans"/>
                <a:cs typeface="Liberation Sans"/>
              </a:rPr>
              <a:t>Déni </a:t>
            </a:r>
            <a:r>
              <a:rPr sz="2400" spc="-5" dirty="0">
                <a:latin typeface="Liberation Sans"/>
                <a:cs typeface="Liberation Sans"/>
              </a:rPr>
              <a:t>de service et divulgation d’informations</a:t>
            </a:r>
            <a:r>
              <a:rPr sz="2400" spc="1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sensibles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21906"/>
            <a:ext cx="8733791" cy="572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Attaques Ethernet: </a:t>
            </a:r>
            <a:r>
              <a:rPr dirty="0"/>
              <a:t>MAC</a:t>
            </a:r>
            <a:r>
              <a:rPr spc="-45" dirty="0"/>
              <a:t> </a:t>
            </a:r>
            <a:r>
              <a:rPr dirty="0"/>
              <a:t>spoofing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6109" y="222377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2810" y="262762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810" y="301625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109" y="417702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2810" y="492379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109" y="6085840"/>
            <a:ext cx="143509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2810" y="6489700"/>
            <a:ext cx="143509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3409" y="1217929"/>
            <a:ext cx="8893810" cy="5509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Liberation Sans"/>
                <a:cs typeface="Liberation Sans"/>
              </a:rPr>
              <a:t>Parades:</a:t>
            </a:r>
            <a:endParaRPr sz="26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</a:pPr>
            <a:r>
              <a:rPr sz="2400" spc="-10" dirty="0">
                <a:latin typeface="Liberation Sans"/>
                <a:cs typeface="Liberation Sans"/>
              </a:rPr>
              <a:t>Assigner </a:t>
            </a:r>
            <a:r>
              <a:rPr sz="2400" spc="-5" dirty="0">
                <a:latin typeface="Liberation Sans"/>
                <a:cs typeface="Liberation Sans"/>
              </a:rPr>
              <a:t>des adresses </a:t>
            </a:r>
            <a:r>
              <a:rPr sz="2400" dirty="0">
                <a:latin typeface="Liberation Sans"/>
                <a:cs typeface="Liberation Sans"/>
              </a:rPr>
              <a:t>MAC </a:t>
            </a:r>
            <a:r>
              <a:rPr sz="2400" spc="-5" dirty="0">
                <a:latin typeface="Liberation Sans"/>
                <a:cs typeface="Liberation Sans"/>
              </a:rPr>
              <a:t>statiques </a:t>
            </a:r>
            <a:r>
              <a:rPr sz="2400" dirty="0">
                <a:latin typeface="Liberation Sans"/>
                <a:cs typeface="Liberation Sans"/>
              </a:rPr>
              <a:t>à </a:t>
            </a:r>
            <a:r>
              <a:rPr sz="2400" spc="-5" dirty="0">
                <a:latin typeface="Liberation Sans"/>
                <a:cs typeface="Liberation Sans"/>
              </a:rPr>
              <a:t>des</a:t>
            </a:r>
            <a:r>
              <a:rPr sz="2400" spc="1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ports.</a:t>
            </a:r>
            <a:endParaRPr sz="240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430"/>
              </a:spcBef>
            </a:pPr>
            <a:r>
              <a:rPr sz="2200" spc="-5" dirty="0">
                <a:latin typeface="Liberation Sans"/>
                <a:cs typeface="Liberation Sans"/>
              </a:rPr>
              <a:t>Ces adresses </a:t>
            </a:r>
            <a:r>
              <a:rPr sz="2200" dirty="0">
                <a:latin typeface="Liberation Sans"/>
                <a:cs typeface="Liberation Sans"/>
              </a:rPr>
              <a:t>ne </a:t>
            </a:r>
            <a:r>
              <a:rPr sz="2200" spc="-5" dirty="0">
                <a:latin typeface="Liberation Sans"/>
                <a:cs typeface="Liberation Sans"/>
              </a:rPr>
              <a:t>seront jamais</a:t>
            </a:r>
            <a:r>
              <a:rPr sz="220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enlevées.</a:t>
            </a:r>
            <a:endParaRPr sz="2200">
              <a:latin typeface="Liberation Sans"/>
              <a:cs typeface="Liberation Sans"/>
            </a:endParaRPr>
          </a:p>
          <a:p>
            <a:pPr marL="546100" marR="417195">
              <a:lnSpc>
                <a:spcPts val="2460"/>
              </a:lnSpc>
              <a:spcBef>
                <a:spcPts val="650"/>
              </a:spcBef>
            </a:pPr>
            <a:r>
              <a:rPr sz="2200" spc="-5" dirty="0">
                <a:latin typeface="Liberation Sans"/>
                <a:cs typeface="Liberation Sans"/>
              </a:rPr>
              <a:t>Les adresses des serveurs ou des équipements importants sont  ainsi configurées dans </a:t>
            </a:r>
            <a:r>
              <a:rPr sz="2200" dirty="0">
                <a:latin typeface="Liberation Sans"/>
                <a:cs typeface="Liberation Sans"/>
              </a:rPr>
              <a:t>le </a:t>
            </a:r>
            <a:r>
              <a:rPr sz="2200" spc="-15" dirty="0">
                <a:latin typeface="Liberation Sans"/>
                <a:cs typeface="Liberation Sans"/>
              </a:rPr>
              <a:t>commutateur.</a:t>
            </a:r>
            <a:endParaRPr sz="2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Liberation Sans"/>
              <a:cs typeface="Liberation Sans"/>
            </a:endParaRPr>
          </a:p>
          <a:p>
            <a:pPr marL="279400" marR="5080">
              <a:lnSpc>
                <a:spcPts val="2700"/>
              </a:lnSpc>
            </a:pPr>
            <a:r>
              <a:rPr sz="2400" spc="-5" dirty="0">
                <a:latin typeface="Liberation Sans"/>
                <a:cs typeface="Liberation Sans"/>
              </a:rPr>
              <a:t>Utiliser l’information </a:t>
            </a:r>
            <a:r>
              <a:rPr sz="2400" spc="-10" dirty="0">
                <a:latin typeface="Liberation Sans"/>
                <a:cs typeface="Liberation Sans"/>
              </a:rPr>
              <a:t>qui </a:t>
            </a:r>
            <a:r>
              <a:rPr sz="2400" dirty="0">
                <a:latin typeface="Liberation Sans"/>
                <a:cs typeface="Liberation Sans"/>
              </a:rPr>
              <a:t>se </a:t>
            </a:r>
            <a:r>
              <a:rPr sz="2400" spc="-5" dirty="0">
                <a:latin typeface="Liberation Sans"/>
                <a:cs typeface="Liberation Sans"/>
              </a:rPr>
              <a:t>trouve dans </a:t>
            </a:r>
            <a:r>
              <a:rPr sz="2400" spc="-10" dirty="0">
                <a:latin typeface="Liberation Sans"/>
                <a:cs typeface="Liberation Sans"/>
              </a:rPr>
              <a:t>la </a:t>
            </a:r>
            <a:r>
              <a:rPr sz="2400" spc="-5" dirty="0">
                <a:latin typeface="Liberation Sans"/>
                <a:cs typeface="Liberation Sans"/>
              </a:rPr>
              <a:t>table </a:t>
            </a:r>
            <a:r>
              <a:rPr sz="2400" spc="-10" dirty="0">
                <a:latin typeface="Liberation Sans"/>
                <a:cs typeface="Liberation Sans"/>
              </a:rPr>
              <a:t>DHCP Snooping  Binding</a:t>
            </a:r>
            <a:endParaRPr sz="2400">
              <a:latin typeface="Liberation Sans"/>
              <a:cs typeface="Liberation Sans"/>
            </a:endParaRPr>
          </a:p>
          <a:p>
            <a:pPr marL="546100" marR="156845">
              <a:lnSpc>
                <a:spcPts val="2460"/>
              </a:lnSpc>
              <a:spcBef>
                <a:spcPts val="605"/>
              </a:spcBef>
            </a:pPr>
            <a:r>
              <a:rPr sz="2200" spc="-20" dirty="0">
                <a:latin typeface="Liberation Sans"/>
                <a:cs typeface="Liberation Sans"/>
              </a:rPr>
              <a:t>L’adresse </a:t>
            </a:r>
            <a:r>
              <a:rPr sz="2200" spc="-5" dirty="0">
                <a:latin typeface="Liberation Sans"/>
                <a:cs typeface="Liberation Sans"/>
              </a:rPr>
              <a:t>MAC n’est pas apprise du composant connecté mais de  </a:t>
            </a:r>
            <a:r>
              <a:rPr sz="2200" spc="-15" dirty="0">
                <a:latin typeface="Liberation Sans"/>
                <a:cs typeface="Liberation Sans"/>
              </a:rPr>
              <a:t>l’offre</a:t>
            </a:r>
            <a:r>
              <a:rPr sz="2200" spc="-5" dirty="0">
                <a:latin typeface="Liberation Sans"/>
                <a:cs typeface="Liberation Sans"/>
              </a:rPr>
              <a:t> </a:t>
            </a:r>
            <a:r>
              <a:rPr sz="2200" spc="-65" dirty="0">
                <a:latin typeface="Liberation Sans"/>
                <a:cs typeface="Liberation Sans"/>
              </a:rPr>
              <a:t>DHCP.</a:t>
            </a:r>
            <a:endParaRPr sz="2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</a:pPr>
            <a:r>
              <a:rPr sz="2400" spc="-5" dirty="0">
                <a:latin typeface="Liberation Sans"/>
                <a:cs typeface="Liberation Sans"/>
              </a:rPr>
              <a:t>Authentification</a:t>
            </a:r>
            <a:r>
              <a:rPr sz="2400" spc="-1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802.1X</a:t>
            </a:r>
            <a:endParaRPr sz="240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430"/>
              </a:spcBef>
            </a:pPr>
            <a:r>
              <a:rPr sz="2200" spc="-20" dirty="0">
                <a:latin typeface="Liberation Sans"/>
                <a:cs typeface="Liberation Sans"/>
              </a:rPr>
              <a:t>L’accès </a:t>
            </a:r>
            <a:r>
              <a:rPr sz="2200" dirty="0">
                <a:latin typeface="Liberation Sans"/>
                <a:cs typeface="Liberation Sans"/>
              </a:rPr>
              <a:t>à </a:t>
            </a:r>
            <a:r>
              <a:rPr sz="2200" spc="-5" dirty="0">
                <a:latin typeface="Liberation Sans"/>
                <a:cs typeface="Liberation Sans"/>
              </a:rPr>
              <a:t>un port n’est permis qu’après une</a:t>
            </a:r>
            <a:r>
              <a:rPr sz="2200" spc="1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authentification.</a:t>
            </a:r>
            <a:endParaRPr sz="2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23060" y="505459"/>
            <a:ext cx="7519670" cy="5398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2504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ARP -</a:t>
            </a:r>
            <a:r>
              <a:rPr spc="-165" dirty="0"/>
              <a:t> </a:t>
            </a:r>
            <a:r>
              <a:rPr dirty="0"/>
              <a:t>Rappel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26109" y="6003290"/>
            <a:ext cx="143509" cy="1435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0110" y="5863590"/>
            <a:ext cx="8251190" cy="1076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340"/>
              </a:spcBef>
            </a:pPr>
            <a:r>
              <a:rPr sz="2400" spc="-10" dirty="0">
                <a:latin typeface="Liberation Sans"/>
                <a:cs typeface="Liberation Sans"/>
              </a:rPr>
              <a:t>Les données </a:t>
            </a:r>
            <a:r>
              <a:rPr sz="2400" spc="-5" dirty="0">
                <a:latin typeface="Liberation Sans"/>
                <a:cs typeface="Liberation Sans"/>
              </a:rPr>
              <a:t>peuvent </a:t>
            </a:r>
            <a:r>
              <a:rPr sz="2400" dirty="0">
                <a:latin typeface="Liberation Sans"/>
                <a:cs typeface="Liberation Sans"/>
              </a:rPr>
              <a:t>être </a:t>
            </a:r>
            <a:r>
              <a:rPr sz="2400" spc="-5" dirty="0">
                <a:latin typeface="Liberation Sans"/>
                <a:cs typeface="Liberation Sans"/>
              </a:rPr>
              <a:t>transmises </a:t>
            </a:r>
            <a:r>
              <a:rPr sz="2400" dirty="0">
                <a:latin typeface="Liberation Sans"/>
                <a:cs typeface="Liberation Sans"/>
              </a:rPr>
              <a:t>à </a:t>
            </a:r>
            <a:r>
              <a:rPr sz="2400" spc="-5" dirty="0">
                <a:latin typeface="Liberation Sans"/>
                <a:cs typeface="Liberation Sans"/>
              </a:rPr>
              <a:t>l’adresse </a:t>
            </a:r>
            <a:r>
              <a:rPr sz="2400" dirty="0">
                <a:latin typeface="Liberation Sans"/>
                <a:cs typeface="Liberation Sans"/>
              </a:rPr>
              <a:t>MAC  </a:t>
            </a:r>
            <a:r>
              <a:rPr sz="2400" spc="-5" dirty="0">
                <a:latin typeface="Liberation Sans"/>
                <a:cs typeface="Liberation Sans"/>
              </a:rPr>
              <a:t>maintenant connue (bb:bb:bb:bb:bb:bb) du host ayant l'@IP  192.168.1.32 </a:t>
            </a:r>
            <a:r>
              <a:rPr sz="2400" dirty="0">
                <a:latin typeface="Liberation Sans"/>
                <a:cs typeface="Liberation Sans"/>
              </a:rPr>
              <a:t>et </a:t>
            </a:r>
            <a:r>
              <a:rPr sz="2400" spc="-5" dirty="0">
                <a:latin typeface="Liberation Sans"/>
                <a:cs typeface="Liberation Sans"/>
              </a:rPr>
              <a:t>retourner </a:t>
            </a:r>
            <a:r>
              <a:rPr sz="2400" dirty="0">
                <a:latin typeface="Liberation Sans"/>
                <a:cs typeface="Liberation Sans"/>
              </a:rPr>
              <a:t>à </a:t>
            </a:r>
            <a:r>
              <a:rPr sz="2400" spc="-5" dirty="0">
                <a:latin typeface="Liberation Sans"/>
                <a:cs typeface="Liberation Sans"/>
              </a:rPr>
              <a:t>l’hôte de MAC</a:t>
            </a:r>
            <a:r>
              <a:rPr sz="2400" spc="-6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aa:aa:aa:aa:aa:aa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41116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Attaque ARP</a:t>
            </a:r>
            <a:r>
              <a:rPr spc="-285" dirty="0"/>
              <a:t> </a:t>
            </a:r>
            <a:r>
              <a:rPr dirty="0"/>
              <a:t>spoofing: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160270" y="2340610"/>
            <a:ext cx="7774940" cy="4715510"/>
            <a:chOff x="2160270" y="2340610"/>
            <a:chExt cx="7774940" cy="4715510"/>
          </a:xfrm>
        </p:grpSpPr>
        <p:sp>
          <p:nvSpPr>
            <p:cNvPr id="4" name="object 4"/>
            <p:cNvSpPr/>
            <p:nvPr/>
          </p:nvSpPr>
          <p:spPr>
            <a:xfrm>
              <a:off x="2299970" y="2376170"/>
              <a:ext cx="7635240" cy="467995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160270" y="2340610"/>
              <a:ext cx="4140200" cy="1619250"/>
            </a:xfrm>
            <a:custGeom>
              <a:avLst/>
              <a:gdLst/>
              <a:ahLst/>
              <a:cxnLst/>
              <a:rect l="l" t="t" r="r" b="b"/>
              <a:pathLst>
                <a:path w="4140200" h="1619250">
                  <a:moveTo>
                    <a:pt x="4140200" y="0"/>
                  </a:moveTo>
                  <a:lnTo>
                    <a:pt x="0" y="0"/>
                  </a:lnTo>
                  <a:lnTo>
                    <a:pt x="0" y="1619250"/>
                  </a:lnTo>
                  <a:lnTo>
                    <a:pt x="4140200" y="16192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109" y="1805939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409" y="2580639"/>
            <a:ext cx="143510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109" y="3013710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409" y="3788409"/>
            <a:ext cx="143510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6109" y="4221479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6109" y="4639309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3409" y="1161520"/>
            <a:ext cx="9007475" cy="372935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sz="2600" spc="-10" dirty="0">
                <a:latin typeface="Liberation Sans"/>
                <a:cs typeface="Liberation Sans"/>
              </a:rPr>
              <a:t>Vulnérabilité</a:t>
            </a:r>
            <a:r>
              <a:rPr sz="2600" dirty="0">
                <a:latin typeface="Liberation Sans"/>
                <a:cs typeface="Liberation Sans"/>
              </a:rPr>
              <a:t> :</a:t>
            </a:r>
          </a:p>
          <a:p>
            <a:pPr marL="279400" marR="5080">
              <a:lnSpc>
                <a:spcPts val="2700"/>
              </a:lnSpc>
              <a:spcBef>
                <a:spcPts val="650"/>
              </a:spcBef>
            </a:pPr>
            <a:r>
              <a:rPr sz="2400" spc="-60" dirty="0">
                <a:latin typeface="Liberation Sans"/>
                <a:cs typeface="Liberation Sans"/>
              </a:rPr>
              <a:t>Toute </a:t>
            </a:r>
            <a:r>
              <a:rPr sz="2400" spc="-10" dirty="0">
                <a:latin typeface="Liberation Sans"/>
                <a:cs typeface="Liberation Sans"/>
              </a:rPr>
              <a:t>personne </a:t>
            </a:r>
            <a:r>
              <a:rPr sz="2400" spc="-5" dirty="0">
                <a:latin typeface="Liberation Sans"/>
                <a:cs typeface="Liberation Sans"/>
              </a:rPr>
              <a:t>peut prétendre être le propriétaire </a:t>
            </a:r>
            <a:r>
              <a:rPr sz="2400" spc="-10" dirty="0">
                <a:latin typeface="Liberation Sans"/>
                <a:cs typeface="Liberation Sans"/>
              </a:rPr>
              <a:t>d’une </a:t>
            </a:r>
            <a:r>
              <a:rPr sz="2400" spc="-5" dirty="0">
                <a:latin typeface="Liberation Sans"/>
                <a:cs typeface="Liberation Sans"/>
              </a:rPr>
              <a:t>adresse  </a:t>
            </a:r>
            <a:r>
              <a:rPr sz="2400" dirty="0">
                <a:latin typeface="Liberation Sans"/>
                <a:cs typeface="Liberation Sans"/>
              </a:rPr>
              <a:t>IP </a:t>
            </a:r>
            <a:r>
              <a:rPr sz="2400" spc="-10" dirty="0">
                <a:latin typeface="Liberation Sans"/>
                <a:cs typeface="Liberation Sans"/>
              </a:rPr>
              <a:t>donnée </a:t>
            </a:r>
            <a:r>
              <a:rPr sz="2400" spc="-5" dirty="0">
                <a:latin typeface="Liberation Sans"/>
                <a:cs typeface="Liberation Sans"/>
              </a:rPr>
              <a:t>(Gratuitous ARP</a:t>
            </a:r>
            <a:r>
              <a:rPr sz="2400" spc="-229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Reply).</a:t>
            </a:r>
            <a:endParaRPr sz="24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600" dirty="0">
                <a:latin typeface="Liberation Sans"/>
                <a:cs typeface="Liberation Sans"/>
              </a:rPr>
              <a:t>Menace:</a:t>
            </a:r>
          </a:p>
          <a:p>
            <a:pPr marL="279400" marR="2833370">
              <a:lnSpc>
                <a:spcPts val="2700"/>
              </a:lnSpc>
              <a:spcBef>
                <a:spcPts val="650"/>
              </a:spcBef>
            </a:pPr>
            <a:r>
              <a:rPr sz="2400" spc="-20" dirty="0">
                <a:latin typeface="Liberation Sans"/>
                <a:cs typeface="Liberation Sans"/>
              </a:rPr>
              <a:t>L’attaquant </a:t>
            </a:r>
            <a:r>
              <a:rPr sz="2400" spc="-5" dirty="0">
                <a:latin typeface="Liberation Sans"/>
                <a:cs typeface="Liberation Sans"/>
              </a:rPr>
              <a:t>s’insère entre </a:t>
            </a:r>
            <a:r>
              <a:rPr sz="2400" spc="-10" dirty="0">
                <a:latin typeface="Liberation Sans"/>
                <a:cs typeface="Liberation Sans"/>
              </a:rPr>
              <a:t>deux </a:t>
            </a:r>
            <a:r>
              <a:rPr sz="2400" spc="-5" dirty="0">
                <a:latin typeface="Liberation Sans"/>
                <a:cs typeface="Liberation Sans"/>
              </a:rPr>
              <a:t>intervenants  </a:t>
            </a:r>
            <a:r>
              <a:rPr sz="2400" dirty="0">
                <a:latin typeface="Liberation Sans"/>
                <a:cs typeface="Liberation Sans"/>
              </a:rPr>
              <a:t>IP </a:t>
            </a:r>
            <a:r>
              <a:rPr sz="2400" spc="-5" dirty="0">
                <a:latin typeface="Liberation Sans"/>
                <a:cs typeface="Liberation Sans"/>
              </a:rPr>
              <a:t>au niveau Ethernet</a:t>
            </a:r>
            <a:r>
              <a:rPr sz="2400" spc="-8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(Man-in-the-middle)</a:t>
            </a:r>
            <a:endParaRPr sz="24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600" dirty="0">
                <a:latin typeface="Liberation Sans"/>
                <a:cs typeface="Liberation Sans"/>
              </a:rPr>
              <a:t>Risque</a:t>
            </a:r>
            <a:r>
              <a:rPr sz="2600" spc="-5" dirty="0">
                <a:latin typeface="Liberation Sans"/>
                <a:cs typeface="Liberation Sans"/>
              </a:rPr>
              <a:t> </a:t>
            </a:r>
            <a:r>
              <a:rPr sz="2600" dirty="0">
                <a:latin typeface="Liberation Sans"/>
                <a:cs typeface="Liberation Sans"/>
              </a:rPr>
              <a:t>:</a:t>
            </a:r>
          </a:p>
          <a:p>
            <a:pPr marL="279400" marR="6621780">
              <a:lnSpc>
                <a:spcPct val="114199"/>
              </a:lnSpc>
            </a:pPr>
            <a:r>
              <a:rPr sz="2400" spc="-10" dirty="0">
                <a:latin typeface="Liberation Sans"/>
                <a:cs typeface="Liberation Sans"/>
              </a:rPr>
              <a:t>Déni </a:t>
            </a:r>
            <a:r>
              <a:rPr sz="2400" spc="-5" dirty="0">
                <a:latin typeface="Liberation Sans"/>
                <a:cs typeface="Liberation Sans"/>
              </a:rPr>
              <a:t>de</a:t>
            </a:r>
            <a:r>
              <a:rPr sz="2400" spc="-5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service  Confidentialité</a:t>
            </a:r>
            <a:endParaRPr sz="2400" dirty="0">
              <a:latin typeface="Liberation Sans"/>
              <a:cs typeface="Liberatio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43340" y="6803390"/>
            <a:ext cx="1080770" cy="252729"/>
          </a:xfrm>
          <a:custGeom>
            <a:avLst/>
            <a:gdLst/>
            <a:ahLst/>
            <a:cxnLst/>
            <a:rect l="l" t="t" r="r" b="b"/>
            <a:pathLst>
              <a:path w="1080770" h="252729">
                <a:moveTo>
                  <a:pt x="1080769" y="0"/>
                </a:moveTo>
                <a:lnTo>
                  <a:pt x="0" y="0"/>
                </a:lnTo>
                <a:lnTo>
                  <a:pt x="0" y="252729"/>
                </a:lnTo>
                <a:lnTo>
                  <a:pt x="1080769" y="2527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5581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Attaque ARP</a:t>
            </a:r>
            <a:r>
              <a:rPr spc="-285" dirty="0"/>
              <a:t> </a:t>
            </a:r>
            <a:r>
              <a:rPr dirty="0"/>
              <a:t>spoofing:parades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9409" y="181863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6109" y="269747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9510" y="343154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09" y="446912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9510" y="486029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109" y="5897879"/>
            <a:ext cx="143509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9510" y="6289040"/>
            <a:ext cx="143509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3409" y="1663700"/>
            <a:ext cx="8961120" cy="484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Liberation Sans"/>
                <a:cs typeface="Liberation Sans"/>
              </a:rPr>
              <a:t>Parade:</a:t>
            </a:r>
            <a:endParaRPr sz="26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>
              <a:latin typeface="Liberation Sans"/>
              <a:cs typeface="Liberation Sans"/>
            </a:endParaRPr>
          </a:p>
          <a:p>
            <a:pPr marL="279400" marR="72390">
              <a:lnSpc>
                <a:spcPts val="2700"/>
              </a:lnSpc>
            </a:pPr>
            <a:r>
              <a:rPr sz="2400" spc="-5" dirty="0">
                <a:latin typeface="Liberation Sans"/>
                <a:cs typeface="Liberation Sans"/>
              </a:rPr>
              <a:t>Utiliser l’information </a:t>
            </a:r>
            <a:r>
              <a:rPr sz="2400" spc="-10" dirty="0">
                <a:latin typeface="Liberation Sans"/>
                <a:cs typeface="Liberation Sans"/>
              </a:rPr>
              <a:t>qui </a:t>
            </a:r>
            <a:r>
              <a:rPr sz="2400" dirty="0">
                <a:latin typeface="Liberation Sans"/>
                <a:cs typeface="Liberation Sans"/>
              </a:rPr>
              <a:t>se </a:t>
            </a:r>
            <a:r>
              <a:rPr sz="2400" spc="-5" dirty="0">
                <a:latin typeface="Liberation Sans"/>
                <a:cs typeface="Liberation Sans"/>
              </a:rPr>
              <a:t>trouve dans </a:t>
            </a:r>
            <a:r>
              <a:rPr sz="2400" spc="-10" dirty="0">
                <a:latin typeface="Liberation Sans"/>
                <a:cs typeface="Liberation Sans"/>
              </a:rPr>
              <a:t>la </a:t>
            </a:r>
            <a:r>
              <a:rPr sz="2400" spc="-5" dirty="0">
                <a:latin typeface="Liberation Sans"/>
                <a:cs typeface="Liberation Sans"/>
              </a:rPr>
              <a:t>table </a:t>
            </a:r>
            <a:r>
              <a:rPr sz="2400" spc="-10" dirty="0">
                <a:latin typeface="Liberation Sans"/>
                <a:cs typeface="Liberation Sans"/>
              </a:rPr>
              <a:t>DHCP Snooping  Binding</a:t>
            </a:r>
            <a:endParaRPr sz="2400">
              <a:latin typeface="Liberation Sans"/>
              <a:cs typeface="Liberation Sans"/>
            </a:endParaRPr>
          </a:p>
          <a:p>
            <a:pPr marL="812800" marR="5080">
              <a:lnSpc>
                <a:spcPts val="2250"/>
              </a:lnSpc>
              <a:spcBef>
                <a:spcPts val="600"/>
              </a:spcBef>
            </a:pPr>
            <a:r>
              <a:rPr sz="2000" spc="-15" dirty="0">
                <a:latin typeface="Liberation Sans"/>
                <a:cs typeface="Liberation Sans"/>
              </a:rPr>
              <a:t>L’adresse </a:t>
            </a:r>
            <a:r>
              <a:rPr sz="2000" spc="-5" dirty="0">
                <a:latin typeface="Liberation Sans"/>
                <a:cs typeface="Liberation Sans"/>
              </a:rPr>
              <a:t>MAC </a:t>
            </a:r>
            <a:r>
              <a:rPr sz="2000" dirty="0">
                <a:latin typeface="Liberation Sans"/>
                <a:cs typeface="Liberation Sans"/>
              </a:rPr>
              <a:t>n’est pas apprise du composant connecté </a:t>
            </a:r>
            <a:r>
              <a:rPr sz="2000" spc="-5" dirty="0">
                <a:latin typeface="Liberation Sans"/>
                <a:cs typeface="Liberation Sans"/>
              </a:rPr>
              <a:t>mais </a:t>
            </a:r>
            <a:r>
              <a:rPr sz="2000" dirty="0">
                <a:latin typeface="Liberation Sans"/>
                <a:cs typeface="Liberation Sans"/>
              </a:rPr>
              <a:t>de </a:t>
            </a:r>
            <a:r>
              <a:rPr sz="2000" spc="-10" dirty="0">
                <a:latin typeface="Liberation Sans"/>
                <a:cs typeface="Liberation Sans"/>
              </a:rPr>
              <a:t>l’offre  </a:t>
            </a:r>
            <a:r>
              <a:rPr sz="2000" spc="-55" dirty="0">
                <a:latin typeface="Liberation Sans"/>
                <a:cs typeface="Liberation Sans"/>
              </a:rPr>
              <a:t>DHCP.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5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</a:pPr>
            <a:r>
              <a:rPr sz="2400" spc="-5" dirty="0">
                <a:latin typeface="Liberation Sans"/>
                <a:cs typeface="Liberation Sans"/>
              </a:rPr>
              <a:t>Dynamic ARP Inspection (DAI)</a:t>
            </a:r>
            <a:r>
              <a:rPr sz="2400" spc="-18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(Cisco)</a:t>
            </a:r>
            <a:endParaRPr sz="2400">
              <a:latin typeface="Liberation Sans"/>
              <a:cs typeface="Liberation Sans"/>
            </a:endParaRPr>
          </a:p>
          <a:p>
            <a:pPr marL="812800" marR="439420">
              <a:lnSpc>
                <a:spcPts val="2260"/>
              </a:lnSpc>
              <a:spcBef>
                <a:spcPts val="655"/>
              </a:spcBef>
            </a:pPr>
            <a:r>
              <a:rPr sz="2000" spc="-5" dirty="0">
                <a:latin typeface="Liberation Sans"/>
                <a:cs typeface="Liberation Sans"/>
              </a:rPr>
              <a:t>Accepter </a:t>
            </a:r>
            <a:r>
              <a:rPr sz="2000" dirty="0">
                <a:latin typeface="Liberation Sans"/>
                <a:cs typeface="Liberation Sans"/>
              </a:rPr>
              <a:t>les réponses </a:t>
            </a:r>
            <a:r>
              <a:rPr sz="2000" spc="-5" dirty="0">
                <a:latin typeface="Liberation Sans"/>
                <a:cs typeface="Liberation Sans"/>
              </a:rPr>
              <a:t>ARP </a:t>
            </a:r>
            <a:r>
              <a:rPr sz="2000" dirty="0">
                <a:latin typeface="Liberation Sans"/>
                <a:cs typeface="Liberation Sans"/>
              </a:rPr>
              <a:t>sur les “trusted ports” sinon </a:t>
            </a:r>
            <a:r>
              <a:rPr sz="2000" spc="-5" dirty="0">
                <a:latin typeface="Liberation Sans"/>
                <a:cs typeface="Liberation Sans"/>
              </a:rPr>
              <a:t>vérifier</a:t>
            </a:r>
            <a:r>
              <a:rPr sz="2000" spc="-17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leurs  contenu avec </a:t>
            </a:r>
            <a:r>
              <a:rPr sz="2000" spc="-5" dirty="0">
                <a:latin typeface="Liberation Sans"/>
                <a:cs typeface="Liberation Sans"/>
              </a:rPr>
              <a:t>la table </a:t>
            </a:r>
            <a:r>
              <a:rPr sz="2000" dirty="0">
                <a:latin typeface="Liberation Sans"/>
                <a:cs typeface="Liberation Sans"/>
              </a:rPr>
              <a:t>“DHCP</a:t>
            </a:r>
            <a:r>
              <a:rPr sz="2000" spc="-55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binding”</a:t>
            </a:r>
            <a:endParaRPr sz="20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5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</a:pPr>
            <a:r>
              <a:rPr sz="2400" spc="-5" dirty="0">
                <a:latin typeface="Liberation Sans"/>
                <a:cs typeface="Liberation Sans"/>
              </a:rPr>
              <a:t>Authentification</a:t>
            </a:r>
            <a:r>
              <a:rPr sz="2400" spc="-1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802.1X</a:t>
            </a:r>
            <a:endParaRPr sz="2400">
              <a:latin typeface="Liberation Sans"/>
              <a:cs typeface="Liberation Sans"/>
            </a:endParaRPr>
          </a:p>
          <a:p>
            <a:pPr marL="812800">
              <a:lnSpc>
                <a:spcPct val="100000"/>
              </a:lnSpc>
              <a:spcBef>
                <a:spcPts val="459"/>
              </a:spcBef>
            </a:pPr>
            <a:r>
              <a:rPr sz="2000" spc="-20" dirty="0">
                <a:latin typeface="Liberation Sans"/>
                <a:cs typeface="Liberation Sans"/>
              </a:rPr>
              <a:t>L’accès </a:t>
            </a:r>
            <a:r>
              <a:rPr sz="2000" dirty="0">
                <a:latin typeface="Liberation Sans"/>
                <a:cs typeface="Liberation Sans"/>
              </a:rPr>
              <a:t>à un port n’est permis qu’après une</a:t>
            </a:r>
            <a:r>
              <a:rPr sz="2000" spc="-15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authentification.</a:t>
            </a:r>
            <a:endParaRPr sz="2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21906"/>
            <a:ext cx="6396833" cy="572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Attaque IP</a:t>
            </a:r>
            <a:r>
              <a:rPr spc="-130" dirty="0"/>
              <a:t> </a:t>
            </a:r>
            <a:r>
              <a:rPr dirty="0"/>
              <a:t>spoofing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2810" y="179070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409" y="265302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810" y="307086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09" y="4245609"/>
            <a:ext cx="143510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2810" y="466344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09" y="552577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2810" y="5943600"/>
            <a:ext cx="143509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2810" y="6330950"/>
            <a:ext cx="143509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3409" y="1154891"/>
            <a:ext cx="8140700" cy="541401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600" spc="-10" dirty="0">
                <a:latin typeface="Liberation Sans"/>
                <a:cs typeface="Liberation Sans"/>
              </a:rPr>
              <a:t>Vulnérabilité:</a:t>
            </a:r>
            <a:endParaRPr sz="260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420"/>
              </a:spcBef>
            </a:pPr>
            <a:r>
              <a:rPr sz="2200" spc="-20" dirty="0">
                <a:latin typeface="Liberation Sans"/>
                <a:cs typeface="Liberation Sans"/>
              </a:rPr>
              <a:t>L’adresse </a:t>
            </a:r>
            <a:r>
              <a:rPr sz="2200" spc="-5" dirty="0">
                <a:latin typeface="Liberation Sans"/>
                <a:cs typeface="Liberation Sans"/>
              </a:rPr>
              <a:t>IP source </a:t>
            </a:r>
            <a:r>
              <a:rPr sz="2200" dirty="0">
                <a:latin typeface="Liberation Sans"/>
                <a:cs typeface="Liberation Sans"/>
              </a:rPr>
              <a:t>est </a:t>
            </a:r>
            <a:r>
              <a:rPr sz="2200" spc="-5" dirty="0">
                <a:latin typeface="Liberation Sans"/>
                <a:cs typeface="Liberation Sans"/>
              </a:rPr>
              <a:t>contrôlé par la</a:t>
            </a:r>
            <a:r>
              <a:rPr sz="2200" spc="-2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source</a:t>
            </a:r>
            <a:endParaRPr sz="2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Liberation Sans"/>
                <a:cs typeface="Liberation Sans"/>
              </a:rPr>
              <a:t>Attaque</a:t>
            </a:r>
            <a:endParaRPr sz="2600">
              <a:latin typeface="Liberation Sans"/>
              <a:cs typeface="Liberation Sans"/>
            </a:endParaRPr>
          </a:p>
          <a:p>
            <a:pPr marL="546100" marR="5080">
              <a:lnSpc>
                <a:spcPts val="2460"/>
              </a:lnSpc>
              <a:spcBef>
                <a:spcPts val="650"/>
              </a:spcBef>
            </a:pPr>
            <a:r>
              <a:rPr sz="2200" spc="-5" dirty="0">
                <a:latin typeface="Liberation Sans"/>
                <a:cs typeface="Liberation Sans"/>
              </a:rPr>
              <a:t>Un attaquant peut envoyer des attaques tout </a:t>
            </a:r>
            <a:r>
              <a:rPr sz="2200" dirty="0">
                <a:latin typeface="Liberation Sans"/>
                <a:cs typeface="Liberation Sans"/>
              </a:rPr>
              <a:t>en </a:t>
            </a:r>
            <a:r>
              <a:rPr sz="2200" spc="-5" dirty="0">
                <a:latin typeface="Liberation Sans"/>
                <a:cs typeface="Liberation Sans"/>
              </a:rPr>
              <a:t>personnifiant  n’importe quelle source pour ne pas être</a:t>
            </a:r>
            <a:r>
              <a:rPr sz="2200" spc="1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retracé.</a:t>
            </a:r>
            <a:endParaRPr sz="2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dirty="0">
                <a:latin typeface="Liberation Sans"/>
                <a:cs typeface="Liberation Sans"/>
              </a:rPr>
              <a:t>Risque:</a:t>
            </a:r>
            <a:endParaRPr sz="260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420"/>
              </a:spcBef>
            </a:pPr>
            <a:r>
              <a:rPr sz="2200" spc="-5" dirty="0">
                <a:latin typeface="Liberation Sans"/>
                <a:cs typeface="Liberation Sans"/>
              </a:rPr>
              <a:t>Utiliser les privilèges de l’adresse</a:t>
            </a:r>
            <a:r>
              <a:rPr sz="2200" spc="1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usurpée.</a:t>
            </a:r>
            <a:endParaRPr sz="2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2600" spc="-5" dirty="0">
                <a:latin typeface="Liberation Sans"/>
                <a:cs typeface="Liberation Sans"/>
              </a:rPr>
              <a:t>Contre</a:t>
            </a:r>
            <a:r>
              <a:rPr sz="2600" spc="5" dirty="0">
                <a:latin typeface="Liberation Sans"/>
                <a:cs typeface="Liberation Sans"/>
              </a:rPr>
              <a:t> </a:t>
            </a:r>
            <a:r>
              <a:rPr sz="2600" dirty="0">
                <a:latin typeface="Liberation Sans"/>
                <a:cs typeface="Liberation Sans"/>
              </a:rPr>
              <a:t>mesure:</a:t>
            </a:r>
            <a:endParaRPr sz="260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420"/>
              </a:spcBef>
            </a:pPr>
            <a:r>
              <a:rPr sz="2200" spc="-5" dirty="0">
                <a:latin typeface="Liberation Sans"/>
                <a:cs typeface="Liberation Sans"/>
              </a:rPr>
              <a:t>Authentification (Ipsec, SSL…)</a:t>
            </a:r>
            <a:endParaRPr sz="220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409"/>
              </a:spcBef>
            </a:pPr>
            <a:r>
              <a:rPr sz="2200" spc="-5" dirty="0">
                <a:latin typeface="Liberation Sans"/>
                <a:cs typeface="Liberation Sans"/>
              </a:rPr>
              <a:t>Eliminer </a:t>
            </a:r>
            <a:r>
              <a:rPr sz="2200" dirty="0">
                <a:latin typeface="Liberation Sans"/>
                <a:cs typeface="Liberation Sans"/>
              </a:rPr>
              <a:t>les </a:t>
            </a:r>
            <a:r>
              <a:rPr sz="2200" spc="-5" dirty="0">
                <a:latin typeface="Liberation Sans"/>
                <a:cs typeface="Liberation Sans"/>
              </a:rPr>
              <a:t>mesures d'authentification basées sur</a:t>
            </a:r>
            <a:r>
              <a:rPr sz="2200" spc="1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l'hôte</a:t>
            </a:r>
            <a:endParaRPr sz="2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21906"/>
            <a:ext cx="7753350" cy="572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TCP: </a:t>
            </a:r>
            <a:r>
              <a:rPr dirty="0"/>
              <a:t>ouverture de</a:t>
            </a:r>
            <a:r>
              <a:rPr spc="-60" dirty="0"/>
              <a:t> </a:t>
            </a:r>
            <a:r>
              <a:rPr dirty="0"/>
              <a:t>connexion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3409" y="1217929"/>
            <a:ext cx="23558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Liberation Sans"/>
                <a:cs typeface="Liberation Sans"/>
              </a:rPr>
              <a:t>Connexion</a:t>
            </a:r>
            <a:r>
              <a:rPr sz="2600" spc="-105" dirty="0">
                <a:latin typeface="Liberation Sans"/>
                <a:cs typeface="Liberation Sans"/>
              </a:rPr>
              <a:t> </a:t>
            </a:r>
            <a:r>
              <a:rPr sz="2600" spc="-5" dirty="0">
                <a:latin typeface="Liberation Sans"/>
                <a:cs typeface="Liberation Sans"/>
              </a:rPr>
              <a:t>TCP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79929" y="2190750"/>
            <a:ext cx="6120130" cy="44691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057400" y="3373120"/>
            <a:ext cx="1179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Liberation Sans"/>
                <a:cs typeface="Liberation Sans"/>
              </a:rPr>
              <a:t>SYN_</a:t>
            </a:r>
            <a:r>
              <a:rPr sz="1800" b="1" spc="-80" dirty="0">
                <a:latin typeface="Liberation Sans"/>
                <a:cs typeface="Liberation Sans"/>
              </a:rPr>
              <a:t> </a:t>
            </a:r>
            <a:r>
              <a:rPr sz="1800" b="1" spc="-10" dirty="0">
                <a:latin typeface="Liberation Sans"/>
                <a:cs typeface="Liberation Sans"/>
              </a:rPr>
              <a:t>Sent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45300" y="3985259"/>
            <a:ext cx="1177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Liberation Sans"/>
                <a:cs typeface="Liberation Sans"/>
              </a:rPr>
              <a:t>SYN_Rcvd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45300" y="6073140"/>
            <a:ext cx="14712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Liberation Sans"/>
                <a:cs typeface="Liberation Sans"/>
              </a:rPr>
              <a:t>CONNECTED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77530" y="3195320"/>
            <a:ext cx="1382395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90"/>
              </a:spcBef>
            </a:pPr>
            <a:r>
              <a:rPr sz="1800" dirty="0">
                <a:latin typeface="Liberation Sans"/>
                <a:cs typeface="Liberation Sans"/>
              </a:rPr>
              <a:t>(tra</a:t>
            </a:r>
            <a:r>
              <a:rPr sz="1800" spc="-15" dirty="0">
                <a:latin typeface="Liberation Sans"/>
                <a:cs typeface="Liberation Sans"/>
              </a:rPr>
              <a:t>n</a:t>
            </a:r>
            <a:r>
              <a:rPr sz="1800" dirty="0">
                <a:latin typeface="Liberation Sans"/>
                <a:cs typeface="Liberation Sans"/>
              </a:rPr>
              <a:t>s</a:t>
            </a:r>
            <a:r>
              <a:rPr sz="1800" spc="5" dirty="0">
                <a:latin typeface="Liberation Sans"/>
                <a:cs typeface="Liberation Sans"/>
              </a:rPr>
              <a:t>m</a:t>
            </a:r>
            <a:r>
              <a:rPr sz="1800" spc="-10" dirty="0">
                <a:latin typeface="Liberation Sans"/>
                <a:cs typeface="Liberation Sans"/>
              </a:rPr>
              <a:t>i</a:t>
            </a:r>
            <a:r>
              <a:rPr sz="1800" dirty="0">
                <a:latin typeface="Liberation Sans"/>
                <a:cs typeface="Liberation Sans"/>
              </a:rPr>
              <a:t>ssi</a:t>
            </a:r>
            <a:r>
              <a:rPr sz="1800" spc="-15" dirty="0">
                <a:latin typeface="Liberation Sans"/>
                <a:cs typeface="Liberation Sans"/>
              </a:rPr>
              <a:t>o</a:t>
            </a:r>
            <a:r>
              <a:rPr sz="1800" dirty="0">
                <a:latin typeface="Liberation Sans"/>
                <a:cs typeface="Liberation Sans"/>
              </a:rPr>
              <a:t>n  </a:t>
            </a:r>
            <a:r>
              <a:rPr sz="1800" spc="-5" dirty="0">
                <a:latin typeface="Liberation Sans"/>
                <a:cs typeface="Liberation Sans"/>
              </a:rPr>
              <a:t>control</a:t>
            </a:r>
            <a:r>
              <a:rPr sz="1800" spc="-75" dirty="0">
                <a:latin typeface="Liberation Sans"/>
                <a:cs typeface="Liberation Sans"/>
              </a:rPr>
              <a:t> </a:t>
            </a:r>
            <a:r>
              <a:rPr sz="1800" spc="-10" dirty="0">
                <a:latin typeface="Liberation Sans"/>
                <a:cs typeface="Liberation Sans"/>
              </a:rPr>
              <a:t>block)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8" y="321906"/>
            <a:ext cx="3475991" cy="572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Definition</a:t>
            </a:r>
            <a:r>
              <a:rPr lang="fr-FR" spc="-5" dirty="0"/>
              <a:t>s</a:t>
            </a:r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2810" y="179070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409" y="322072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810" y="363727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09" y="481330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2810" y="522985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810" y="561847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13409" y="1154891"/>
            <a:ext cx="9114790" cy="501396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600" spc="-10" dirty="0">
                <a:latin typeface="Liberation Sans"/>
                <a:cs typeface="Liberation Sans"/>
              </a:rPr>
              <a:t>Vulnérabilité:</a:t>
            </a:r>
            <a:endParaRPr sz="2600">
              <a:latin typeface="Liberation Sans"/>
              <a:cs typeface="Liberation Sans"/>
            </a:endParaRPr>
          </a:p>
          <a:p>
            <a:pPr marL="546100" marR="5080" algn="just">
              <a:lnSpc>
                <a:spcPts val="2460"/>
              </a:lnSpc>
              <a:spcBef>
                <a:spcPts val="650"/>
              </a:spcBef>
            </a:pPr>
            <a:r>
              <a:rPr sz="22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Défaut ou faiblesse </a:t>
            </a:r>
            <a:r>
              <a:rPr sz="2200" spc="-5" dirty="0">
                <a:latin typeface="Liberation Sans"/>
                <a:cs typeface="Liberation Sans"/>
              </a:rPr>
              <a:t>d’un système dans </a:t>
            </a:r>
            <a:r>
              <a:rPr sz="2200" dirty="0">
                <a:latin typeface="Liberation Sans"/>
                <a:cs typeface="Liberation Sans"/>
              </a:rPr>
              <a:t>sa </a:t>
            </a:r>
            <a:r>
              <a:rPr sz="2200" spc="-5" dirty="0">
                <a:latin typeface="Liberation Sans"/>
                <a:cs typeface="Liberation Sans"/>
              </a:rPr>
              <a:t>conception, </a:t>
            </a:r>
            <a:r>
              <a:rPr sz="2200" dirty="0">
                <a:latin typeface="Liberation Sans"/>
                <a:cs typeface="Liberation Sans"/>
              </a:rPr>
              <a:t>sa </a:t>
            </a:r>
            <a:r>
              <a:rPr sz="2200" spc="-5" dirty="0">
                <a:latin typeface="Liberation Sans"/>
                <a:cs typeface="Liberation Sans"/>
              </a:rPr>
              <a:t>mise en  œuvre ou son contrôle interne pouvant mener </a:t>
            </a:r>
            <a:r>
              <a:rPr sz="2200" dirty="0">
                <a:latin typeface="Liberation Sans"/>
                <a:cs typeface="Liberation Sans"/>
              </a:rPr>
              <a:t>à </a:t>
            </a:r>
            <a:r>
              <a:rPr sz="2200" spc="-5" dirty="0">
                <a:latin typeface="Liberation Sans"/>
                <a:cs typeface="Liberation Sans"/>
              </a:rPr>
              <a:t>une faille de sécurité  ou </a:t>
            </a:r>
            <a:r>
              <a:rPr sz="2200" dirty="0">
                <a:latin typeface="Liberation Sans"/>
                <a:cs typeface="Liberation Sans"/>
              </a:rPr>
              <a:t>à la </a:t>
            </a:r>
            <a:r>
              <a:rPr sz="2200" spc="-5" dirty="0">
                <a:latin typeface="Liberation Sans"/>
                <a:cs typeface="Liberation Sans"/>
              </a:rPr>
              <a:t>violation de </a:t>
            </a:r>
            <a:r>
              <a:rPr sz="2200" dirty="0">
                <a:latin typeface="Liberation Sans"/>
                <a:cs typeface="Liberation Sans"/>
              </a:rPr>
              <a:t>sa </a:t>
            </a:r>
            <a:r>
              <a:rPr sz="2200" spc="-5" dirty="0">
                <a:latin typeface="Liberation Sans"/>
                <a:cs typeface="Liberation Sans"/>
              </a:rPr>
              <a:t>politique </a:t>
            </a:r>
            <a:r>
              <a:rPr sz="2200" dirty="0">
                <a:latin typeface="Liberation Sans"/>
                <a:cs typeface="Liberation Sans"/>
              </a:rPr>
              <a:t>de</a:t>
            </a:r>
            <a:r>
              <a:rPr sz="2200" spc="-1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sécurité.</a:t>
            </a:r>
            <a:endParaRPr sz="2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Liberation Sans"/>
                <a:cs typeface="Liberation Sans"/>
              </a:rPr>
              <a:t>Menace:</a:t>
            </a:r>
            <a:endParaRPr sz="2600">
              <a:latin typeface="Liberation Sans"/>
              <a:cs typeface="Liberation Sans"/>
            </a:endParaRPr>
          </a:p>
          <a:p>
            <a:pPr marL="546100" marR="5715">
              <a:lnSpc>
                <a:spcPts val="2460"/>
              </a:lnSpc>
              <a:spcBef>
                <a:spcPts val="650"/>
              </a:spcBef>
            </a:pPr>
            <a:r>
              <a:rPr sz="2200" spc="-5" dirty="0">
                <a:latin typeface="Liberation Sans"/>
                <a:cs typeface="Liberation Sans"/>
              </a:rPr>
              <a:t>La </a:t>
            </a:r>
            <a:r>
              <a:rPr sz="22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possibilité </a:t>
            </a:r>
            <a:r>
              <a:rPr sz="2200" spc="-5" dirty="0">
                <a:latin typeface="Liberation Sans"/>
                <a:cs typeface="Liberation Sans"/>
              </a:rPr>
              <a:t>qu’une vulnérabilité </a:t>
            </a:r>
            <a:r>
              <a:rPr sz="2200" dirty="0">
                <a:latin typeface="Liberation Sans"/>
                <a:cs typeface="Liberation Sans"/>
              </a:rPr>
              <a:t>soit </a:t>
            </a:r>
            <a:r>
              <a:rPr sz="2200" spc="-5" dirty="0">
                <a:latin typeface="Liberation Sans"/>
                <a:cs typeface="Liberation Sans"/>
              </a:rPr>
              <a:t>exploitée accidentellement ou  par un agent</a:t>
            </a:r>
            <a:r>
              <a:rPr sz="2200" spc="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malicieux.</a:t>
            </a:r>
            <a:endParaRPr sz="2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2600" dirty="0">
                <a:latin typeface="Liberation Sans"/>
                <a:cs typeface="Liberation Sans"/>
              </a:rPr>
              <a:t>Attaque</a:t>
            </a:r>
            <a:endParaRPr sz="260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420"/>
              </a:spcBef>
            </a:pPr>
            <a:r>
              <a:rPr sz="22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Action </a:t>
            </a:r>
            <a:r>
              <a:rPr sz="2200" spc="-5" dirty="0">
                <a:latin typeface="Liberation Sans"/>
                <a:cs typeface="Liberation Sans"/>
              </a:rPr>
              <a:t>malveillante exploitant des vulnérabilités d’un</a:t>
            </a:r>
            <a:r>
              <a:rPr sz="2200" spc="2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système</a:t>
            </a:r>
            <a:endParaRPr sz="2200">
              <a:latin typeface="Liberation Sans"/>
              <a:cs typeface="Liberation Sans"/>
            </a:endParaRPr>
          </a:p>
          <a:p>
            <a:pPr marL="546100" marR="6350">
              <a:lnSpc>
                <a:spcPts val="2460"/>
              </a:lnSpc>
              <a:spcBef>
                <a:spcPts val="650"/>
              </a:spcBef>
            </a:pPr>
            <a:r>
              <a:rPr sz="2200" spc="-5" dirty="0">
                <a:latin typeface="Liberation Sans"/>
                <a:cs typeface="Liberation Sans"/>
              </a:rPr>
              <a:t>Employée pour </a:t>
            </a:r>
            <a:r>
              <a:rPr sz="2200" dirty="0">
                <a:latin typeface="Liberation Sans"/>
                <a:cs typeface="Liberation Sans"/>
              </a:rPr>
              <a:t>casser </a:t>
            </a:r>
            <a:r>
              <a:rPr sz="2200" spc="-5" dirty="0">
                <a:latin typeface="Liberation Sans"/>
                <a:cs typeface="Liberation Sans"/>
              </a:rPr>
              <a:t>les services de la sécurité en détournant les  mécanismes</a:t>
            </a:r>
            <a:endParaRPr sz="2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331660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TCP </a:t>
            </a:r>
            <a:r>
              <a:rPr spc="-5" dirty="0"/>
              <a:t>SYN</a:t>
            </a:r>
            <a:r>
              <a:rPr spc="-125" dirty="0"/>
              <a:t> </a:t>
            </a:r>
            <a:r>
              <a:rPr spc="-5" dirty="0"/>
              <a:t>flooding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759450" y="2484120"/>
            <a:ext cx="4175759" cy="37795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2810" y="1790700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810" y="2178050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09" y="2908300"/>
            <a:ext cx="143510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2810" y="3324859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09" y="4367529"/>
            <a:ext cx="143510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2810" y="4784090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409" y="5200650"/>
            <a:ext cx="143510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2810" y="5618479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2810" y="6318250"/>
            <a:ext cx="143509" cy="1435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13409" y="1154891"/>
            <a:ext cx="5685155" cy="571373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600" dirty="0">
                <a:latin typeface="Liberation Sans"/>
                <a:cs typeface="Liberation Sans"/>
              </a:rPr>
              <a:t>Données:</a:t>
            </a:r>
            <a:endParaRPr sz="260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420"/>
              </a:spcBef>
            </a:pPr>
            <a:r>
              <a:rPr sz="2200" spc="-5" dirty="0">
                <a:latin typeface="Liberation Sans"/>
                <a:cs typeface="Liberation Sans"/>
              </a:rPr>
              <a:t>Attente dans l’état </a:t>
            </a:r>
            <a:r>
              <a:rPr sz="2200" spc="-10" dirty="0">
                <a:latin typeface="Liberation Sans"/>
                <a:cs typeface="Liberation Sans"/>
              </a:rPr>
              <a:t>SYN_RCVD</a:t>
            </a:r>
            <a:r>
              <a:rPr sz="2200" spc="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(75s)</a:t>
            </a:r>
            <a:endParaRPr sz="2200">
              <a:latin typeface="Liberation Sans"/>
              <a:cs typeface="Liberation Sans"/>
            </a:endParaRPr>
          </a:p>
          <a:p>
            <a:pPr marL="546100" marR="394335">
              <a:lnSpc>
                <a:spcPts val="2460"/>
              </a:lnSpc>
              <a:spcBef>
                <a:spcPts val="640"/>
              </a:spcBef>
            </a:pPr>
            <a:r>
              <a:rPr sz="2200" spc="-5" dirty="0">
                <a:latin typeface="Liberation Sans"/>
                <a:cs typeface="Liberation Sans"/>
              </a:rPr>
              <a:t>Nombre limité de connexions dans </a:t>
            </a:r>
            <a:r>
              <a:rPr sz="2200" dirty="0">
                <a:latin typeface="Liberation Sans"/>
                <a:cs typeface="Liberation Sans"/>
              </a:rPr>
              <a:t>cet  </a:t>
            </a:r>
            <a:r>
              <a:rPr sz="2200" spc="-5" dirty="0">
                <a:latin typeface="Liberation Sans"/>
                <a:cs typeface="Liberation Sans"/>
              </a:rPr>
              <a:t>état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600" dirty="0">
                <a:latin typeface="Liberation Sans"/>
                <a:cs typeface="Liberation Sans"/>
              </a:rPr>
              <a:t>Attaque:</a:t>
            </a:r>
            <a:endParaRPr sz="2600">
              <a:latin typeface="Liberation Sans"/>
              <a:cs typeface="Liberation Sans"/>
            </a:endParaRPr>
          </a:p>
          <a:p>
            <a:pPr marL="546100" marR="62230">
              <a:lnSpc>
                <a:spcPts val="2460"/>
              </a:lnSpc>
              <a:spcBef>
                <a:spcPts val="650"/>
              </a:spcBef>
            </a:pPr>
            <a:r>
              <a:rPr sz="2200" spc="-5" dirty="0">
                <a:latin typeface="Liberation Sans"/>
                <a:cs typeface="Liberation Sans"/>
              </a:rPr>
              <a:t>Etablir plusieurs connexions </a:t>
            </a:r>
            <a:r>
              <a:rPr sz="2200" dirty="0">
                <a:latin typeface="Liberation Sans"/>
                <a:cs typeface="Liberation Sans"/>
              </a:rPr>
              <a:t>successives  </a:t>
            </a:r>
            <a:r>
              <a:rPr sz="2200" spc="-5" dirty="0">
                <a:latin typeface="Liberation Sans"/>
                <a:cs typeface="Liberation Sans"/>
              </a:rPr>
              <a:t>semi-ouvertes (avec adresse IP fausse)  afin </a:t>
            </a:r>
            <a:r>
              <a:rPr sz="2200" dirty="0">
                <a:latin typeface="Liberation Sans"/>
                <a:cs typeface="Liberation Sans"/>
              </a:rPr>
              <a:t>de </a:t>
            </a:r>
            <a:r>
              <a:rPr sz="2200" spc="-5" dirty="0">
                <a:latin typeface="Liberation Sans"/>
                <a:cs typeface="Liberation Sans"/>
              </a:rPr>
              <a:t>saturer la pile TCP de </a:t>
            </a:r>
            <a:r>
              <a:rPr sz="2200" dirty="0">
                <a:latin typeface="Liberation Sans"/>
                <a:cs typeface="Liberation Sans"/>
              </a:rPr>
              <a:t>la</a:t>
            </a:r>
            <a:r>
              <a:rPr sz="2200" spc="-114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victime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600" dirty="0">
                <a:latin typeface="Liberation Sans"/>
                <a:cs typeface="Liberation Sans"/>
              </a:rPr>
              <a:t>Risque:</a:t>
            </a:r>
            <a:endParaRPr sz="260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420"/>
              </a:spcBef>
            </a:pPr>
            <a:r>
              <a:rPr sz="2200" spc="-5" dirty="0">
                <a:latin typeface="Liberation Sans"/>
                <a:cs typeface="Liberation Sans"/>
              </a:rPr>
              <a:t>DoS, Perte </a:t>
            </a:r>
            <a:r>
              <a:rPr sz="2200" dirty="0">
                <a:latin typeface="Liberation Sans"/>
                <a:cs typeface="Liberation Sans"/>
              </a:rPr>
              <a:t>de</a:t>
            </a:r>
            <a:r>
              <a:rPr sz="2200" spc="-1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connectivité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dirty="0">
                <a:latin typeface="Liberation Sans"/>
                <a:cs typeface="Liberation Sans"/>
              </a:rPr>
              <a:t>Parade</a:t>
            </a:r>
            <a:endParaRPr sz="2600">
              <a:latin typeface="Liberation Sans"/>
              <a:cs typeface="Liberation Sans"/>
            </a:endParaRPr>
          </a:p>
          <a:p>
            <a:pPr marL="546100" marR="379730">
              <a:lnSpc>
                <a:spcPts val="2460"/>
              </a:lnSpc>
              <a:spcBef>
                <a:spcPts val="650"/>
              </a:spcBef>
            </a:pPr>
            <a:r>
              <a:rPr sz="2200" spc="-5" dirty="0">
                <a:latin typeface="Liberation Sans"/>
                <a:cs typeface="Liberation Sans"/>
              </a:rPr>
              <a:t>SYN cache, </a:t>
            </a:r>
            <a:r>
              <a:rPr sz="2200" spc="-10" dirty="0">
                <a:latin typeface="Liberation Sans"/>
                <a:cs typeface="Liberation Sans"/>
              </a:rPr>
              <a:t>SYN </a:t>
            </a:r>
            <a:r>
              <a:rPr sz="2200" spc="-5" dirty="0">
                <a:latin typeface="Liberation Sans"/>
                <a:cs typeface="Liberation Sans"/>
              </a:rPr>
              <a:t>cookies dans </a:t>
            </a:r>
            <a:r>
              <a:rPr sz="2200" dirty="0">
                <a:latin typeface="Liberation Sans"/>
                <a:cs typeface="Liberation Sans"/>
              </a:rPr>
              <a:t>les </a:t>
            </a:r>
            <a:r>
              <a:rPr sz="2200" spc="-10" dirty="0">
                <a:latin typeface="Liberation Sans"/>
                <a:cs typeface="Liberation Sans"/>
              </a:rPr>
              <a:t>OS  </a:t>
            </a:r>
            <a:r>
              <a:rPr sz="2200" spc="-5" dirty="0">
                <a:latin typeface="Liberation Sans"/>
                <a:cs typeface="Liberation Sans"/>
              </a:rPr>
              <a:t>modernes</a:t>
            </a:r>
            <a:endParaRPr sz="2200">
              <a:latin typeface="Liberation Sans"/>
              <a:cs typeface="Liberation Sans"/>
            </a:endParaRPr>
          </a:p>
          <a:p>
            <a:pPr marL="546100" marR="5080">
              <a:lnSpc>
                <a:spcPts val="2460"/>
              </a:lnSpc>
              <a:spcBef>
                <a:spcPts val="590"/>
              </a:spcBef>
            </a:pPr>
            <a:r>
              <a:rPr sz="2200" spc="-5" dirty="0">
                <a:latin typeface="Liberation Sans"/>
                <a:cs typeface="Liberation Sans"/>
              </a:rPr>
              <a:t>Filtrage </a:t>
            </a:r>
            <a:r>
              <a:rPr sz="2200" dirty="0">
                <a:latin typeface="Liberation Sans"/>
                <a:cs typeface="Liberation Sans"/>
              </a:rPr>
              <a:t>en </a:t>
            </a:r>
            <a:r>
              <a:rPr sz="2200" spc="-5" dirty="0">
                <a:latin typeface="Liberation Sans"/>
                <a:cs typeface="Liberation Sans"/>
              </a:rPr>
              <a:t>analysant les communications  TCP</a:t>
            </a:r>
            <a:endParaRPr sz="2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418592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DHCP:</a:t>
            </a:r>
            <a:r>
              <a:rPr spc="-95" dirty="0"/>
              <a:t> </a:t>
            </a:r>
            <a:r>
              <a:rPr dirty="0"/>
              <a:t>fonctionnement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41300" y="1259839"/>
            <a:ext cx="9550400" cy="5615940"/>
            <a:chOff x="241300" y="1259839"/>
            <a:chExt cx="9550400" cy="5615940"/>
          </a:xfrm>
        </p:grpSpPr>
        <p:sp>
          <p:nvSpPr>
            <p:cNvPr id="4" name="object 4"/>
            <p:cNvSpPr/>
            <p:nvPr/>
          </p:nvSpPr>
          <p:spPr>
            <a:xfrm>
              <a:off x="241300" y="1346199"/>
              <a:ext cx="9452610" cy="5410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3850" y="1259839"/>
              <a:ext cx="9467850" cy="5615940"/>
            </a:xfrm>
            <a:custGeom>
              <a:avLst/>
              <a:gdLst/>
              <a:ahLst/>
              <a:cxnLst/>
              <a:rect l="l" t="t" r="r" b="b"/>
              <a:pathLst>
                <a:path w="9467850" h="5615940">
                  <a:moveTo>
                    <a:pt x="360680" y="4860290"/>
                  </a:moveTo>
                  <a:lnTo>
                    <a:pt x="0" y="4860290"/>
                  </a:lnTo>
                  <a:lnTo>
                    <a:pt x="0" y="5543550"/>
                  </a:lnTo>
                  <a:lnTo>
                    <a:pt x="360680" y="5543550"/>
                  </a:lnTo>
                  <a:lnTo>
                    <a:pt x="360680" y="4860290"/>
                  </a:lnTo>
                  <a:close/>
                </a:path>
                <a:path w="9467850" h="5615940">
                  <a:moveTo>
                    <a:pt x="360680" y="0"/>
                  </a:moveTo>
                  <a:lnTo>
                    <a:pt x="0" y="0"/>
                  </a:lnTo>
                  <a:lnTo>
                    <a:pt x="0" y="4104640"/>
                  </a:lnTo>
                  <a:lnTo>
                    <a:pt x="360680" y="4104640"/>
                  </a:lnTo>
                  <a:lnTo>
                    <a:pt x="360680" y="0"/>
                  </a:lnTo>
                  <a:close/>
                </a:path>
                <a:path w="9467850" h="5615940">
                  <a:moveTo>
                    <a:pt x="9467850" y="4716780"/>
                  </a:moveTo>
                  <a:lnTo>
                    <a:pt x="9108440" y="4716780"/>
                  </a:lnTo>
                  <a:lnTo>
                    <a:pt x="9108440" y="5615940"/>
                  </a:lnTo>
                  <a:lnTo>
                    <a:pt x="9467850" y="5615940"/>
                  </a:lnTo>
                  <a:lnTo>
                    <a:pt x="9467850" y="47167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59510" y="177800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409" y="246761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59510" y="287147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409" y="470789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9510" y="511302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9409" y="551560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9510" y="592074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59510" y="6568440"/>
            <a:ext cx="143509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3409" y="1143634"/>
            <a:ext cx="4117340" cy="564832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600" spc="-10" dirty="0">
                <a:latin typeface="Liberation Sans"/>
                <a:cs typeface="Liberation Sans"/>
              </a:rPr>
              <a:t>Vulnérabilité:</a:t>
            </a:r>
            <a:endParaRPr sz="2600">
              <a:latin typeface="Liberation Sans"/>
              <a:cs typeface="Liberation Sans"/>
            </a:endParaRPr>
          </a:p>
          <a:p>
            <a:pPr marL="812800" marR="348615">
              <a:lnSpc>
                <a:spcPts val="2250"/>
              </a:lnSpc>
              <a:spcBef>
                <a:spcPts val="650"/>
              </a:spcBef>
            </a:pPr>
            <a:r>
              <a:rPr sz="2000" dirty="0">
                <a:latin typeface="Liberation Sans"/>
                <a:cs typeface="Liberation Sans"/>
              </a:rPr>
              <a:t>Les </a:t>
            </a:r>
            <a:r>
              <a:rPr sz="2000" spc="-5" dirty="0">
                <a:latin typeface="Liberation Sans"/>
                <a:cs typeface="Liberation Sans"/>
              </a:rPr>
              <a:t>requêtes </a:t>
            </a:r>
            <a:r>
              <a:rPr sz="2000" dirty="0">
                <a:latin typeface="Liberation Sans"/>
                <a:cs typeface="Liberation Sans"/>
              </a:rPr>
              <a:t>DHCP sont  </a:t>
            </a:r>
            <a:r>
              <a:rPr sz="2000" spc="-5" dirty="0">
                <a:latin typeface="Liberation Sans"/>
                <a:cs typeface="Liberation Sans"/>
              </a:rPr>
              <a:t>authentifiées </a:t>
            </a:r>
            <a:r>
              <a:rPr sz="2000" dirty="0">
                <a:latin typeface="Liberation Sans"/>
                <a:cs typeface="Liberation Sans"/>
              </a:rPr>
              <a:t>par l'@</a:t>
            </a:r>
            <a:r>
              <a:rPr sz="2000" spc="-50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MAC</a:t>
            </a:r>
            <a:endParaRPr sz="20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600" dirty="0">
                <a:latin typeface="Liberation Sans"/>
                <a:cs typeface="Liberation Sans"/>
              </a:rPr>
              <a:t>Attaque:</a:t>
            </a:r>
            <a:endParaRPr sz="2600">
              <a:latin typeface="Liberation Sans"/>
              <a:cs typeface="Liberation Sans"/>
            </a:endParaRPr>
          </a:p>
          <a:p>
            <a:pPr marL="812800" marR="5080">
              <a:lnSpc>
                <a:spcPct val="94100"/>
              </a:lnSpc>
              <a:spcBef>
                <a:spcPts val="590"/>
              </a:spcBef>
            </a:pPr>
            <a:r>
              <a:rPr sz="2000" dirty="0">
                <a:latin typeface="Liberation Sans"/>
                <a:cs typeface="Liberation Sans"/>
              </a:rPr>
              <a:t>inonder le serveur avec des  messages DHCP Discover</a:t>
            </a:r>
            <a:r>
              <a:rPr sz="2000" spc="-12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et  Request avec de nouvelles  (spoofed) @MAC </a:t>
            </a:r>
            <a:r>
              <a:rPr sz="2000" spc="-5" dirty="0">
                <a:latin typeface="Liberation Sans"/>
                <a:cs typeface="Liberation Sans"/>
              </a:rPr>
              <a:t>afin </a:t>
            </a:r>
            <a:r>
              <a:rPr sz="2000" dirty="0">
                <a:latin typeface="Liberation Sans"/>
                <a:cs typeface="Liberation Sans"/>
              </a:rPr>
              <a:t>de  réserver </a:t>
            </a:r>
            <a:r>
              <a:rPr sz="2000" spc="-5" dirty="0">
                <a:latin typeface="Liberation Sans"/>
                <a:cs typeface="Liberation Sans"/>
              </a:rPr>
              <a:t>toutes </a:t>
            </a:r>
            <a:r>
              <a:rPr sz="2000" dirty="0">
                <a:latin typeface="Liberation Sans"/>
                <a:cs typeface="Liberation Sans"/>
              </a:rPr>
              <a:t>les adresses  </a:t>
            </a:r>
            <a:r>
              <a:rPr sz="2000" spc="-5" dirty="0">
                <a:latin typeface="Liberation Sans"/>
                <a:cs typeface="Liberation Sans"/>
              </a:rPr>
              <a:t>IP</a:t>
            </a:r>
            <a:r>
              <a:rPr sz="2000" spc="-6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disponibles.</a:t>
            </a:r>
            <a:endParaRPr sz="20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dirty="0">
                <a:latin typeface="Liberation Sans"/>
                <a:cs typeface="Liberation Sans"/>
              </a:rPr>
              <a:t>Risque:</a:t>
            </a:r>
            <a:endParaRPr sz="2600">
              <a:latin typeface="Liberation Sans"/>
              <a:cs typeface="Liberation Sans"/>
            </a:endParaRPr>
          </a:p>
          <a:p>
            <a:pPr marL="812800">
              <a:lnSpc>
                <a:spcPct val="100000"/>
              </a:lnSpc>
              <a:spcBef>
                <a:spcPts val="450"/>
              </a:spcBef>
            </a:pPr>
            <a:r>
              <a:rPr sz="2000" spc="-5" dirty="0">
                <a:latin typeface="Liberation Sans"/>
                <a:cs typeface="Liberation Sans"/>
              </a:rPr>
              <a:t>Dénie </a:t>
            </a:r>
            <a:r>
              <a:rPr sz="2000" dirty="0">
                <a:latin typeface="Liberation Sans"/>
                <a:cs typeface="Liberation Sans"/>
              </a:rPr>
              <a:t>de</a:t>
            </a:r>
            <a:r>
              <a:rPr sz="2000" spc="-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service.</a:t>
            </a:r>
            <a:endParaRPr sz="20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spc="-5" dirty="0">
                <a:latin typeface="Liberation Sans"/>
                <a:cs typeface="Liberation Sans"/>
              </a:rPr>
              <a:t>Contre</a:t>
            </a:r>
            <a:r>
              <a:rPr sz="2600" spc="5" dirty="0">
                <a:latin typeface="Liberation Sans"/>
                <a:cs typeface="Liberation Sans"/>
              </a:rPr>
              <a:t> </a:t>
            </a:r>
            <a:r>
              <a:rPr sz="2600" dirty="0">
                <a:latin typeface="Liberation Sans"/>
                <a:cs typeface="Liberation Sans"/>
              </a:rPr>
              <a:t>mesures:</a:t>
            </a:r>
            <a:endParaRPr sz="2600">
              <a:latin typeface="Liberation Sans"/>
              <a:cs typeface="Liberation Sans"/>
            </a:endParaRPr>
          </a:p>
          <a:p>
            <a:pPr marL="812800" marR="31115">
              <a:lnSpc>
                <a:spcPts val="2250"/>
              </a:lnSpc>
              <a:spcBef>
                <a:spcPts val="650"/>
              </a:spcBef>
            </a:pPr>
            <a:r>
              <a:rPr sz="2000" spc="-5" dirty="0">
                <a:latin typeface="Liberation Sans"/>
                <a:cs typeface="Liberation Sans"/>
              </a:rPr>
              <a:t>Limiter le </a:t>
            </a:r>
            <a:r>
              <a:rPr sz="2000" dirty="0">
                <a:latin typeface="Liberation Sans"/>
                <a:cs typeface="Liberation Sans"/>
              </a:rPr>
              <a:t>nombre</a:t>
            </a:r>
            <a:r>
              <a:rPr sz="2000" spc="-5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d’adresses  </a:t>
            </a:r>
            <a:r>
              <a:rPr sz="2000" spc="-5" dirty="0">
                <a:latin typeface="Liberation Sans"/>
                <a:cs typeface="Liberation Sans"/>
              </a:rPr>
              <a:t>MAC </a:t>
            </a:r>
            <a:r>
              <a:rPr sz="2000" dirty="0">
                <a:latin typeface="Liberation Sans"/>
                <a:cs typeface="Liberation Sans"/>
              </a:rPr>
              <a:t>par port</a:t>
            </a:r>
            <a:endParaRPr sz="2000">
              <a:latin typeface="Liberation Sans"/>
              <a:cs typeface="Liberation Sans"/>
            </a:endParaRPr>
          </a:p>
          <a:p>
            <a:pPr marL="8128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Liberation Sans"/>
                <a:cs typeface="Liberation Sans"/>
              </a:rPr>
              <a:t>Authentification</a:t>
            </a:r>
            <a:r>
              <a:rPr sz="2000" spc="-10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802.1x</a:t>
            </a:r>
            <a:endParaRPr sz="20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30486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DHCP</a:t>
            </a:r>
            <a:r>
              <a:rPr spc="-135" dirty="0"/>
              <a:t> </a:t>
            </a:r>
            <a:r>
              <a:rPr dirty="0"/>
              <a:t>starvation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grpSp>
        <p:nvGrpSpPr>
          <p:cNvPr id="13" name="object 13"/>
          <p:cNvGrpSpPr/>
          <p:nvPr/>
        </p:nvGrpSpPr>
        <p:grpSpPr>
          <a:xfrm>
            <a:off x="5025390" y="1648460"/>
            <a:ext cx="4154170" cy="4484370"/>
            <a:chOff x="5025390" y="1648460"/>
            <a:chExt cx="4154170" cy="4484370"/>
          </a:xfrm>
        </p:grpSpPr>
        <p:sp>
          <p:nvSpPr>
            <p:cNvPr id="14" name="object 14"/>
            <p:cNvSpPr/>
            <p:nvPr/>
          </p:nvSpPr>
          <p:spPr>
            <a:xfrm>
              <a:off x="5025390" y="1648460"/>
              <a:ext cx="3937000" cy="44843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40220" y="2087880"/>
              <a:ext cx="2339340" cy="601980"/>
            </a:xfrm>
            <a:custGeom>
              <a:avLst/>
              <a:gdLst/>
              <a:ahLst/>
              <a:cxnLst/>
              <a:rect l="l" t="t" r="r" b="b"/>
              <a:pathLst>
                <a:path w="2339340" h="601980">
                  <a:moveTo>
                    <a:pt x="2339339" y="0"/>
                  </a:moveTo>
                  <a:lnTo>
                    <a:pt x="0" y="0"/>
                  </a:lnTo>
                  <a:lnTo>
                    <a:pt x="0" y="601980"/>
                  </a:lnTo>
                  <a:lnTo>
                    <a:pt x="2339339" y="601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917690" y="2099309"/>
            <a:ext cx="2040889" cy="55499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90"/>
              </a:spcBef>
            </a:pPr>
            <a:r>
              <a:rPr sz="1800" spc="-40" dirty="0">
                <a:latin typeface="Liberation Sans"/>
                <a:cs typeface="Liberation Sans"/>
              </a:rPr>
              <a:t>Toutes </a:t>
            </a:r>
            <a:r>
              <a:rPr sz="1800" spc="-5" dirty="0">
                <a:latin typeface="Liberation Sans"/>
                <a:cs typeface="Liberation Sans"/>
              </a:rPr>
              <a:t>les </a:t>
            </a:r>
            <a:r>
              <a:rPr sz="1800" spc="-10" dirty="0">
                <a:latin typeface="Liberation Sans"/>
                <a:cs typeface="Liberation Sans"/>
              </a:rPr>
              <a:t>adresses  ont </a:t>
            </a:r>
            <a:r>
              <a:rPr sz="1800" spc="-5" dirty="0">
                <a:latin typeface="Liberation Sans"/>
                <a:cs typeface="Liberation Sans"/>
              </a:rPr>
              <a:t>été prises</a:t>
            </a:r>
            <a:r>
              <a:rPr sz="1800" spc="-10" dirty="0">
                <a:latin typeface="Liberation Sans"/>
                <a:cs typeface="Liberation Sans"/>
              </a:rPr>
              <a:t> </a:t>
            </a:r>
            <a:r>
              <a:rPr sz="1800" dirty="0">
                <a:latin typeface="Liberation Sans"/>
                <a:cs typeface="Liberation Sans"/>
              </a:rPr>
              <a:t>!!!</a:t>
            </a:r>
            <a:endParaRPr sz="18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36677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Faux serveur</a:t>
            </a:r>
            <a:r>
              <a:rPr spc="-75" dirty="0"/>
              <a:t> </a:t>
            </a:r>
            <a:r>
              <a:rPr dirty="0"/>
              <a:t>DHCP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140200" y="3961129"/>
            <a:ext cx="5913120" cy="2951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2810" y="1790700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9409" y="2207260"/>
            <a:ext cx="143510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2810" y="2625089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9510" y="3312159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9510" y="3674109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409" y="4363720"/>
            <a:ext cx="143510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59510" y="4768850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59510" y="5129529"/>
            <a:ext cx="143509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409" y="5533390"/>
            <a:ext cx="143510" cy="1435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59510" y="5938520"/>
            <a:ext cx="143509" cy="1435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13409" y="1154891"/>
            <a:ext cx="8676640" cy="500761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600" spc="-10" dirty="0">
                <a:latin typeface="Liberation Sans"/>
                <a:cs typeface="Liberation Sans"/>
              </a:rPr>
              <a:t>Vulnérabilité:</a:t>
            </a:r>
            <a:endParaRPr sz="260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420"/>
              </a:spcBef>
            </a:pPr>
            <a:r>
              <a:rPr sz="2200" spc="-5" dirty="0">
                <a:latin typeface="Liberation Sans"/>
                <a:cs typeface="Liberation Sans"/>
              </a:rPr>
              <a:t>Les </a:t>
            </a:r>
            <a:r>
              <a:rPr sz="2200" spc="-15" dirty="0">
                <a:latin typeface="Liberation Sans"/>
                <a:cs typeface="Liberation Sans"/>
              </a:rPr>
              <a:t>offres </a:t>
            </a:r>
            <a:r>
              <a:rPr sz="2200" spc="-10" dirty="0">
                <a:latin typeface="Liberation Sans"/>
                <a:cs typeface="Liberation Sans"/>
              </a:rPr>
              <a:t>DHCP </a:t>
            </a:r>
            <a:r>
              <a:rPr sz="2200" dirty="0">
                <a:latin typeface="Liberation Sans"/>
                <a:cs typeface="Liberation Sans"/>
              </a:rPr>
              <a:t>ne </a:t>
            </a:r>
            <a:r>
              <a:rPr sz="2200" spc="-5" dirty="0">
                <a:latin typeface="Liberation Sans"/>
                <a:cs typeface="Liberation Sans"/>
              </a:rPr>
              <a:t>sont pas</a:t>
            </a:r>
            <a:r>
              <a:rPr sz="2200" spc="-3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authentifiées.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2600" dirty="0">
                <a:latin typeface="Liberation Sans"/>
                <a:cs typeface="Liberation Sans"/>
              </a:rPr>
              <a:t>Attaque:</a:t>
            </a:r>
            <a:endParaRPr sz="2600">
              <a:latin typeface="Liberation Sans"/>
              <a:cs typeface="Liberation Sans"/>
            </a:endParaRPr>
          </a:p>
          <a:p>
            <a:pPr marL="546100" marR="974090">
              <a:lnSpc>
                <a:spcPts val="2460"/>
              </a:lnSpc>
              <a:spcBef>
                <a:spcPts val="650"/>
              </a:spcBef>
            </a:pPr>
            <a:r>
              <a:rPr sz="2200" spc="-5" dirty="0">
                <a:latin typeface="Liberation Sans"/>
                <a:cs typeface="Liberation Sans"/>
              </a:rPr>
              <a:t>Prendre </a:t>
            </a:r>
            <a:r>
              <a:rPr sz="2200" dirty="0">
                <a:latin typeface="Liberation Sans"/>
                <a:cs typeface="Liberation Sans"/>
              </a:rPr>
              <a:t>le </a:t>
            </a:r>
            <a:r>
              <a:rPr sz="2200" spc="-5" dirty="0">
                <a:latin typeface="Liberation Sans"/>
                <a:cs typeface="Liberation Sans"/>
              </a:rPr>
              <a:t>rôle d’un serveur </a:t>
            </a:r>
            <a:r>
              <a:rPr sz="2200" spc="-10" dirty="0">
                <a:latin typeface="Liberation Sans"/>
                <a:cs typeface="Liberation Sans"/>
              </a:rPr>
              <a:t>DCHP </a:t>
            </a:r>
            <a:r>
              <a:rPr sz="2200" spc="-5" dirty="0">
                <a:latin typeface="Liberation Sans"/>
                <a:cs typeface="Liberation Sans"/>
              </a:rPr>
              <a:t>et répondre avec </a:t>
            </a:r>
            <a:r>
              <a:rPr sz="2200" dirty="0">
                <a:latin typeface="Liberation Sans"/>
                <a:cs typeface="Liberation Sans"/>
              </a:rPr>
              <a:t>un  </a:t>
            </a:r>
            <a:r>
              <a:rPr sz="2200" spc="-10" dirty="0">
                <a:latin typeface="Liberation Sans"/>
                <a:cs typeface="Liberation Sans"/>
              </a:rPr>
              <a:t>DHCPOFFER </a:t>
            </a:r>
            <a:r>
              <a:rPr sz="2200" dirty="0">
                <a:latin typeface="Liberation Sans"/>
                <a:cs typeface="Liberation Sans"/>
              </a:rPr>
              <a:t>en </a:t>
            </a:r>
            <a:r>
              <a:rPr sz="2200" spc="-5" dirty="0">
                <a:latin typeface="Liberation Sans"/>
                <a:cs typeface="Liberation Sans"/>
              </a:rPr>
              <a:t>donnant </a:t>
            </a:r>
            <a:r>
              <a:rPr sz="2200" dirty="0">
                <a:latin typeface="Liberation Sans"/>
                <a:cs typeface="Liberation Sans"/>
              </a:rPr>
              <a:t>de </a:t>
            </a:r>
            <a:r>
              <a:rPr sz="2200" spc="-5" dirty="0">
                <a:latin typeface="Liberation Sans"/>
                <a:cs typeface="Liberation Sans"/>
              </a:rPr>
              <a:t>faux paramètres IP </a:t>
            </a:r>
            <a:r>
              <a:rPr sz="2200" dirty="0">
                <a:latin typeface="Liberation Sans"/>
                <a:cs typeface="Liberation Sans"/>
              </a:rPr>
              <a:t>au</a:t>
            </a:r>
            <a:r>
              <a:rPr sz="2200" spc="-4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client</a:t>
            </a:r>
            <a:endParaRPr sz="2200">
              <a:latin typeface="Liberation Sans"/>
              <a:cs typeface="Liberation Sans"/>
            </a:endParaRPr>
          </a:p>
          <a:p>
            <a:pPr marL="8128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latin typeface="Liberation Sans"/>
                <a:cs typeface="Liberation Sans"/>
              </a:rPr>
              <a:t>Fausses </a:t>
            </a:r>
            <a:r>
              <a:rPr sz="2000" dirty="0">
                <a:latin typeface="Liberation Sans"/>
                <a:cs typeface="Liberation Sans"/>
              </a:rPr>
              <a:t>@IP et</a:t>
            </a:r>
            <a:r>
              <a:rPr sz="2000" spc="-7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@réseau,</a:t>
            </a:r>
            <a:endParaRPr sz="2000">
              <a:latin typeface="Liberation Sans"/>
              <a:cs typeface="Liberation Sans"/>
            </a:endParaRPr>
          </a:p>
          <a:p>
            <a:pPr marL="812800" marR="5080">
              <a:lnSpc>
                <a:spcPts val="2260"/>
              </a:lnSpc>
              <a:spcBef>
                <a:spcPts val="640"/>
              </a:spcBef>
            </a:pPr>
            <a:r>
              <a:rPr sz="2000" spc="-5" dirty="0">
                <a:latin typeface="Liberation Sans"/>
                <a:cs typeface="Liberation Sans"/>
              </a:rPr>
              <a:t>faux </a:t>
            </a:r>
            <a:r>
              <a:rPr sz="2000" dirty="0">
                <a:latin typeface="Liberation Sans"/>
                <a:cs typeface="Liberation Sans"/>
              </a:rPr>
              <a:t>routeur par </a:t>
            </a:r>
            <a:r>
              <a:rPr sz="2000" spc="-5" dirty="0">
                <a:latin typeface="Liberation Sans"/>
                <a:cs typeface="Liberation Sans"/>
              </a:rPr>
              <a:t>défaut </a:t>
            </a:r>
            <a:r>
              <a:rPr sz="2000" dirty="0">
                <a:latin typeface="Liberation Sans"/>
                <a:cs typeface="Liberation Sans"/>
              </a:rPr>
              <a:t>(=@IP de </a:t>
            </a:r>
            <a:r>
              <a:rPr sz="2000" spc="-5" dirty="0">
                <a:latin typeface="Liberation Sans"/>
                <a:cs typeface="Liberation Sans"/>
              </a:rPr>
              <a:t>l'attaquant </a:t>
            </a:r>
            <a:r>
              <a:rPr sz="2000" dirty="0">
                <a:latin typeface="Liberation Sans"/>
                <a:cs typeface="Liberation Sans"/>
              </a:rPr>
              <a:t>si celui ci veut voir tout le  </a:t>
            </a:r>
            <a:r>
              <a:rPr sz="2000" spc="-5" dirty="0">
                <a:latin typeface="Liberation Sans"/>
                <a:cs typeface="Liberation Sans"/>
              </a:rPr>
              <a:t>trafic </a:t>
            </a:r>
            <a:r>
              <a:rPr sz="2000" dirty="0">
                <a:latin typeface="Liberation Sans"/>
                <a:cs typeface="Liberation Sans"/>
              </a:rPr>
              <a:t>de la</a:t>
            </a:r>
            <a:r>
              <a:rPr sz="2000" spc="-10" dirty="0">
                <a:latin typeface="Liberation Sans"/>
                <a:cs typeface="Liberation Sans"/>
              </a:rPr>
              <a:t> </a:t>
            </a:r>
            <a:r>
              <a:rPr sz="2000" spc="-5" dirty="0">
                <a:latin typeface="Liberation Sans"/>
                <a:cs typeface="Liberation Sans"/>
              </a:rPr>
              <a:t>victime).</a:t>
            </a:r>
            <a:endParaRPr sz="20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600" dirty="0">
                <a:latin typeface="Liberation Sans"/>
                <a:cs typeface="Liberation Sans"/>
              </a:rPr>
              <a:t>Risques:</a:t>
            </a:r>
            <a:endParaRPr sz="2600">
              <a:latin typeface="Liberation Sans"/>
              <a:cs typeface="Liberation Sans"/>
            </a:endParaRPr>
          </a:p>
          <a:p>
            <a:pPr marL="812800">
              <a:lnSpc>
                <a:spcPct val="100000"/>
              </a:lnSpc>
              <a:spcBef>
                <a:spcPts val="450"/>
              </a:spcBef>
            </a:pPr>
            <a:r>
              <a:rPr sz="2000" dirty="0">
                <a:latin typeface="Liberation Sans"/>
                <a:cs typeface="Liberation Sans"/>
              </a:rPr>
              <a:t>DOS</a:t>
            </a:r>
            <a:endParaRPr sz="2000">
              <a:latin typeface="Liberation Sans"/>
              <a:cs typeface="Liberation Sans"/>
            </a:endParaRPr>
          </a:p>
          <a:p>
            <a:pPr marL="812800">
              <a:lnSpc>
                <a:spcPct val="100000"/>
              </a:lnSpc>
              <a:spcBef>
                <a:spcPts val="450"/>
              </a:spcBef>
            </a:pPr>
            <a:r>
              <a:rPr sz="2000" spc="-5" dirty="0">
                <a:latin typeface="Liberation Sans"/>
                <a:cs typeface="Liberation Sans"/>
              </a:rPr>
              <a:t>Divulgation d'information</a:t>
            </a:r>
            <a:endParaRPr sz="20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600" dirty="0">
                <a:latin typeface="Liberation Sans"/>
                <a:cs typeface="Liberation Sans"/>
              </a:rPr>
              <a:t>Parades</a:t>
            </a:r>
            <a:endParaRPr sz="2600">
              <a:latin typeface="Liberation Sans"/>
              <a:cs typeface="Liberation Sans"/>
            </a:endParaRPr>
          </a:p>
          <a:p>
            <a:pPr marL="812800">
              <a:lnSpc>
                <a:spcPct val="100000"/>
              </a:lnSpc>
              <a:spcBef>
                <a:spcPts val="450"/>
              </a:spcBef>
            </a:pPr>
            <a:r>
              <a:rPr sz="2000" dirty="0">
                <a:latin typeface="Liberation Sans"/>
                <a:cs typeface="Liberation Sans"/>
              </a:rPr>
              <a:t>DHCP</a:t>
            </a:r>
            <a:r>
              <a:rPr sz="2000" spc="-55" dirty="0">
                <a:latin typeface="Liberation Sans"/>
                <a:cs typeface="Liberation Sans"/>
              </a:rPr>
              <a:t> </a:t>
            </a:r>
            <a:r>
              <a:rPr sz="2000" dirty="0">
                <a:latin typeface="Liberation Sans"/>
                <a:cs typeface="Liberation Sans"/>
              </a:rPr>
              <a:t>snooping</a:t>
            </a:r>
            <a:endParaRPr sz="20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29368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DHCP</a:t>
            </a:r>
            <a:r>
              <a:rPr spc="-135" dirty="0"/>
              <a:t> </a:t>
            </a:r>
            <a:r>
              <a:rPr dirty="0"/>
              <a:t>snooping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M&amp;K</a:t>
            </a:r>
            <a:r>
              <a:rPr spc="-65" dirty="0"/>
              <a:t> </a:t>
            </a:r>
            <a:r>
              <a:rPr spc="-10" dirty="0"/>
              <a:t>HDHILI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626109" y="135890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6109" y="212090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80110" y="1219200"/>
            <a:ext cx="8804275" cy="149606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391160">
              <a:lnSpc>
                <a:spcPts val="2710"/>
              </a:lnSpc>
              <a:spcBef>
                <a:spcPts val="330"/>
              </a:spcBef>
            </a:pPr>
            <a:r>
              <a:rPr sz="2400" spc="-5" dirty="0">
                <a:latin typeface="Liberation Sans"/>
                <a:cs typeface="Liberation Sans"/>
              </a:rPr>
              <a:t>Utilise le concept de ports de confiance </a:t>
            </a:r>
            <a:r>
              <a:rPr sz="2400" spc="-10" dirty="0">
                <a:latin typeface="Liberation Sans"/>
                <a:cs typeface="Liberation Sans"/>
              </a:rPr>
              <a:t>pour </a:t>
            </a:r>
            <a:r>
              <a:rPr sz="2400" spc="-5" dirty="0">
                <a:latin typeface="Liberation Sans"/>
                <a:cs typeface="Liberation Sans"/>
              </a:rPr>
              <a:t>filtrer les paquets  </a:t>
            </a:r>
            <a:r>
              <a:rPr sz="2400" spc="-10" dirty="0">
                <a:latin typeface="Liberation Sans"/>
                <a:cs typeface="Liberation Sans"/>
              </a:rPr>
              <a:t>DHCP </a:t>
            </a:r>
            <a:r>
              <a:rPr sz="2400" spc="-5" dirty="0">
                <a:latin typeface="Liberation Sans"/>
                <a:cs typeface="Liberation Sans"/>
              </a:rPr>
              <a:t>reçus </a:t>
            </a:r>
            <a:r>
              <a:rPr sz="2400" dirty="0">
                <a:latin typeface="Liberation Sans"/>
                <a:cs typeface="Liberation Sans"/>
              </a:rPr>
              <a:t>au </a:t>
            </a:r>
            <a:r>
              <a:rPr sz="2400" spc="-5" dirty="0">
                <a:latin typeface="Liberation Sans"/>
                <a:cs typeface="Liberation Sans"/>
              </a:rPr>
              <a:t>niveau du</a:t>
            </a:r>
            <a:r>
              <a:rPr sz="2400" spc="-50" dirty="0">
                <a:latin typeface="Liberation Sans"/>
                <a:cs typeface="Liberation Sans"/>
              </a:rPr>
              <a:t> </a:t>
            </a:r>
            <a:r>
              <a:rPr sz="2400" spc="-15" dirty="0">
                <a:latin typeface="Liberation Sans"/>
                <a:cs typeface="Liberation Sans"/>
              </a:rPr>
              <a:t>commutateur.</a:t>
            </a:r>
            <a:endParaRPr sz="2400">
              <a:latin typeface="Liberation Sans"/>
              <a:cs typeface="Liberation Sans"/>
            </a:endParaRPr>
          </a:p>
          <a:p>
            <a:pPr marL="12700" marR="5080">
              <a:lnSpc>
                <a:spcPts val="2700"/>
              </a:lnSpc>
              <a:spcBef>
                <a:spcPts val="590"/>
              </a:spcBef>
            </a:pPr>
            <a:r>
              <a:rPr sz="2400" spc="-5" dirty="0">
                <a:latin typeface="Liberation Sans"/>
                <a:cs typeface="Liberation Sans"/>
              </a:rPr>
              <a:t>La table DHCP snooping contient les @MAC, </a:t>
            </a:r>
            <a:r>
              <a:rPr sz="2400" spc="-85" dirty="0">
                <a:latin typeface="Liberation Sans"/>
                <a:cs typeface="Liberation Sans"/>
              </a:rPr>
              <a:t>@IP, </a:t>
            </a:r>
            <a:r>
              <a:rPr sz="2400" spc="-5" dirty="0">
                <a:latin typeface="Liberation Sans"/>
                <a:cs typeface="Liberation Sans"/>
              </a:rPr>
              <a:t>et information  sur les interfaces </a:t>
            </a:r>
            <a:r>
              <a:rPr sz="2400" dirty="0">
                <a:latin typeface="Liberation Sans"/>
                <a:cs typeface="Liberation Sans"/>
              </a:rPr>
              <a:t>« </a:t>
            </a:r>
            <a:r>
              <a:rPr sz="2400" spc="-5" dirty="0">
                <a:latin typeface="Liberation Sans"/>
                <a:cs typeface="Liberation Sans"/>
              </a:rPr>
              <a:t>untrusted </a:t>
            </a:r>
            <a:r>
              <a:rPr sz="2400" dirty="0">
                <a:latin typeface="Liberation Sans"/>
                <a:cs typeface="Liberation Sans"/>
              </a:rPr>
              <a:t>» </a:t>
            </a:r>
            <a:r>
              <a:rPr sz="2400" spc="-5" dirty="0">
                <a:latin typeface="Liberation Sans"/>
                <a:cs typeface="Liberation Sans"/>
              </a:rPr>
              <a:t>du commutateur</a:t>
            </a:r>
            <a:r>
              <a:rPr sz="2400" spc="3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seulement.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36089" y="2815589"/>
            <a:ext cx="6507479" cy="45275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21906"/>
            <a:ext cx="7133591" cy="572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Autres </a:t>
            </a:r>
            <a:r>
              <a:rPr dirty="0"/>
              <a:t>attaques</a:t>
            </a:r>
            <a:r>
              <a:rPr spc="-50" dirty="0"/>
              <a:t> </a:t>
            </a:r>
            <a:r>
              <a:rPr dirty="0"/>
              <a:t>réseaux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2810" y="179070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2810" y="217805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2810" y="256667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09" y="298322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2810" y="340105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810" y="378840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2810" y="417702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2810" y="456437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2810" y="495300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59409" y="536955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2810" y="578739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2810" y="6174740"/>
            <a:ext cx="143509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92810" y="6563359"/>
            <a:ext cx="143509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92810" y="6951980"/>
            <a:ext cx="143509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13409" y="1154891"/>
            <a:ext cx="9050020" cy="603377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600" dirty="0">
                <a:latin typeface="Liberation Sans"/>
                <a:cs typeface="Liberation Sans"/>
              </a:rPr>
              <a:t>Niveau</a:t>
            </a:r>
            <a:r>
              <a:rPr sz="2600" spc="-5" dirty="0">
                <a:latin typeface="Liberation Sans"/>
                <a:cs typeface="Liberation Sans"/>
              </a:rPr>
              <a:t> ethernet</a:t>
            </a:r>
            <a:endParaRPr sz="260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420"/>
              </a:spcBef>
            </a:pPr>
            <a:r>
              <a:rPr sz="2200" spc="-5" dirty="0">
                <a:latin typeface="Liberation Sans"/>
                <a:cs typeface="Liberation Sans"/>
              </a:rPr>
              <a:t>Manipulation des VLAN</a:t>
            </a:r>
            <a:endParaRPr sz="2200">
              <a:latin typeface="Liberation Sans"/>
              <a:cs typeface="Liberation Sans"/>
            </a:endParaRPr>
          </a:p>
          <a:p>
            <a:pPr marL="546100" marR="1236345">
              <a:lnSpc>
                <a:spcPts val="3060"/>
              </a:lnSpc>
              <a:spcBef>
                <a:spcPts val="160"/>
              </a:spcBef>
            </a:pPr>
            <a:r>
              <a:rPr sz="2200" spc="-5" dirty="0">
                <a:latin typeface="Liberation Sans"/>
                <a:cs typeface="Liberation Sans"/>
              </a:rPr>
              <a:t>Manipulation des messages STP (Spanning </a:t>
            </a:r>
            <a:r>
              <a:rPr sz="2200" spc="-25" dirty="0">
                <a:latin typeface="Liberation Sans"/>
                <a:cs typeface="Liberation Sans"/>
              </a:rPr>
              <a:t>Tree </a:t>
            </a:r>
            <a:r>
              <a:rPr sz="2200" spc="-5" dirty="0">
                <a:latin typeface="Liberation Sans"/>
                <a:cs typeface="Liberation Sans"/>
              </a:rPr>
              <a:t>Protocol)  etc.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2600" dirty="0">
                <a:latin typeface="Liberation Sans"/>
                <a:cs typeface="Liberation Sans"/>
              </a:rPr>
              <a:t>Niveau</a:t>
            </a:r>
            <a:r>
              <a:rPr sz="2600" spc="-5" dirty="0">
                <a:latin typeface="Liberation Sans"/>
                <a:cs typeface="Liberation Sans"/>
              </a:rPr>
              <a:t> réseau</a:t>
            </a:r>
            <a:endParaRPr sz="2600">
              <a:latin typeface="Liberation Sans"/>
              <a:cs typeface="Liberation Sans"/>
            </a:endParaRPr>
          </a:p>
          <a:p>
            <a:pPr marL="546100" marR="5080">
              <a:lnSpc>
                <a:spcPct val="115500"/>
              </a:lnSpc>
              <a:spcBef>
                <a:spcPts val="20"/>
              </a:spcBef>
            </a:pPr>
            <a:r>
              <a:rPr sz="2200" spc="-5" dirty="0">
                <a:latin typeface="Liberation Sans"/>
                <a:cs typeface="Liberation Sans"/>
              </a:rPr>
              <a:t>Attaques </a:t>
            </a:r>
            <a:r>
              <a:rPr sz="2200" dirty="0">
                <a:latin typeface="Liberation Sans"/>
                <a:cs typeface="Liberation Sans"/>
              </a:rPr>
              <a:t>sur </a:t>
            </a:r>
            <a:r>
              <a:rPr sz="2200" spc="-5" dirty="0">
                <a:latin typeface="Liberation Sans"/>
                <a:cs typeface="Liberation Sans"/>
              </a:rPr>
              <a:t>la fragmentation (ping of death, tiny fragment, teardrop)  Attaques </a:t>
            </a:r>
            <a:r>
              <a:rPr sz="2200" dirty="0">
                <a:latin typeface="Liberation Sans"/>
                <a:cs typeface="Liberation Sans"/>
              </a:rPr>
              <a:t>sur </a:t>
            </a:r>
            <a:r>
              <a:rPr sz="2200" spc="-5" dirty="0">
                <a:latin typeface="Liberation Sans"/>
                <a:cs typeface="Liberation Sans"/>
              </a:rPr>
              <a:t>l'adressage (smurf, LAND)</a:t>
            </a:r>
            <a:endParaRPr sz="220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420"/>
              </a:spcBef>
            </a:pPr>
            <a:r>
              <a:rPr sz="2200" spc="-10" dirty="0">
                <a:latin typeface="Liberation Sans"/>
                <a:cs typeface="Liberation Sans"/>
              </a:rPr>
              <a:t>ICMP </a:t>
            </a:r>
            <a:r>
              <a:rPr sz="2200" spc="-5" dirty="0">
                <a:latin typeface="Liberation Sans"/>
                <a:cs typeface="Liberation Sans"/>
              </a:rPr>
              <a:t>destination</a:t>
            </a:r>
            <a:r>
              <a:rPr sz="2200" spc="-5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unreachable,</a:t>
            </a:r>
            <a:endParaRPr sz="2200">
              <a:latin typeface="Liberation Sans"/>
              <a:cs typeface="Liberation Sans"/>
            </a:endParaRPr>
          </a:p>
          <a:p>
            <a:pPr marL="546100" marR="6422390">
              <a:lnSpc>
                <a:spcPts val="3060"/>
              </a:lnSpc>
              <a:spcBef>
                <a:spcPts val="165"/>
              </a:spcBef>
            </a:pPr>
            <a:r>
              <a:rPr sz="2200" spc="-10" dirty="0">
                <a:latin typeface="Liberation Sans"/>
                <a:cs typeface="Liberation Sans"/>
              </a:rPr>
              <a:t>ICMP</a:t>
            </a:r>
            <a:r>
              <a:rPr sz="2200" spc="-10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redirection  etc</a:t>
            </a:r>
            <a:endParaRPr sz="2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600" dirty="0">
                <a:latin typeface="Liberation Sans"/>
                <a:cs typeface="Liberation Sans"/>
              </a:rPr>
              <a:t>Niveau</a:t>
            </a:r>
            <a:r>
              <a:rPr sz="2600" spc="-5" dirty="0">
                <a:latin typeface="Liberation Sans"/>
                <a:cs typeface="Liberation Sans"/>
              </a:rPr>
              <a:t> transport</a:t>
            </a:r>
            <a:endParaRPr sz="2600">
              <a:latin typeface="Liberation Sans"/>
              <a:cs typeface="Liberation Sans"/>
            </a:endParaRPr>
          </a:p>
          <a:p>
            <a:pPr marL="546100" marR="5673725">
              <a:lnSpc>
                <a:spcPct val="115500"/>
              </a:lnSpc>
              <a:spcBef>
                <a:spcPts val="10"/>
              </a:spcBef>
            </a:pPr>
            <a:r>
              <a:rPr sz="2200" spc="-5" dirty="0">
                <a:latin typeface="Liberation Sans"/>
                <a:cs typeface="Liberation Sans"/>
              </a:rPr>
              <a:t>TCP </a:t>
            </a:r>
            <a:r>
              <a:rPr sz="2200" dirty="0">
                <a:latin typeface="Liberation Sans"/>
                <a:cs typeface="Liberation Sans"/>
              </a:rPr>
              <a:t>session</a:t>
            </a:r>
            <a:r>
              <a:rPr sz="2200" spc="-11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hijacking,  TCP reset</a:t>
            </a:r>
            <a:r>
              <a:rPr sz="2200" spc="-8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flooding,</a:t>
            </a:r>
            <a:endParaRPr sz="2200">
              <a:latin typeface="Liberation Sans"/>
              <a:cs typeface="Liberation Sans"/>
            </a:endParaRPr>
          </a:p>
          <a:p>
            <a:pPr marL="546100" marR="6734175">
              <a:lnSpc>
                <a:spcPct val="115500"/>
              </a:lnSpc>
              <a:spcBef>
                <a:spcPts val="10"/>
              </a:spcBef>
            </a:pPr>
            <a:r>
              <a:rPr sz="2200" spc="-5" dirty="0">
                <a:latin typeface="Liberation Sans"/>
                <a:cs typeface="Liberation Sans"/>
              </a:rPr>
              <a:t>UDP</a:t>
            </a:r>
            <a:r>
              <a:rPr sz="2200" spc="-14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Bombing  etc</a:t>
            </a:r>
            <a:endParaRPr sz="2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8" y="321906"/>
            <a:ext cx="9952991" cy="572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Objectifs / </a:t>
            </a:r>
            <a:r>
              <a:rPr spc="-5" dirty="0"/>
              <a:t>motivation </a:t>
            </a:r>
            <a:r>
              <a:rPr dirty="0"/>
              <a:t>des</a:t>
            </a:r>
            <a:r>
              <a:rPr spc="-35" dirty="0"/>
              <a:t> </a:t>
            </a:r>
            <a:r>
              <a:rPr spc="-5" dirty="0"/>
              <a:t>attaquants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6109" y="222377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6109" y="264287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09" y="340487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6109" y="4166870"/>
            <a:ext cx="143509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109" y="458470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6109" y="568960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80110" y="2030730"/>
            <a:ext cx="3836035" cy="3910329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400" spc="-5" dirty="0">
                <a:latin typeface="Liberation Sans"/>
                <a:cs typeface="Liberation Sans"/>
              </a:rPr>
              <a:t>Désinformer</a:t>
            </a:r>
            <a:endParaRPr sz="2400">
              <a:latin typeface="Liberation Sans"/>
              <a:cs typeface="Liberation Sans"/>
            </a:endParaRPr>
          </a:p>
          <a:p>
            <a:pPr marL="12700" marR="576580">
              <a:lnSpc>
                <a:spcPts val="2700"/>
              </a:lnSpc>
              <a:spcBef>
                <a:spcPts val="660"/>
              </a:spcBef>
            </a:pPr>
            <a:r>
              <a:rPr sz="2400" spc="-5" dirty="0">
                <a:latin typeface="Liberation Sans"/>
                <a:cs typeface="Liberation Sans"/>
              </a:rPr>
              <a:t>Empêcher l'accès </a:t>
            </a:r>
            <a:r>
              <a:rPr sz="2400" dirty="0">
                <a:latin typeface="Liberation Sans"/>
                <a:cs typeface="Liberation Sans"/>
              </a:rPr>
              <a:t>à</a:t>
            </a:r>
            <a:r>
              <a:rPr sz="2400" spc="-65" dirty="0">
                <a:latin typeface="Liberation Sans"/>
                <a:cs typeface="Liberation Sans"/>
              </a:rPr>
              <a:t> </a:t>
            </a:r>
            <a:r>
              <a:rPr sz="2400" spc="-10" dirty="0">
                <a:latin typeface="Liberation Sans"/>
                <a:cs typeface="Liberation Sans"/>
              </a:rPr>
              <a:t>une  </a:t>
            </a:r>
            <a:r>
              <a:rPr sz="2400" spc="-5" dirty="0">
                <a:latin typeface="Liberation Sans"/>
                <a:cs typeface="Liberation Sans"/>
              </a:rPr>
              <a:t>ressource</a:t>
            </a:r>
            <a:endParaRPr sz="2400">
              <a:latin typeface="Liberation Sans"/>
              <a:cs typeface="Liberation Sans"/>
            </a:endParaRPr>
          </a:p>
          <a:p>
            <a:pPr marL="12700" marR="424180">
              <a:lnSpc>
                <a:spcPts val="2700"/>
              </a:lnSpc>
              <a:spcBef>
                <a:spcPts val="600"/>
              </a:spcBef>
            </a:pPr>
            <a:r>
              <a:rPr sz="2400" spc="-5" dirty="0">
                <a:latin typeface="Liberation Sans"/>
                <a:cs typeface="Liberation Sans"/>
              </a:rPr>
              <a:t>Prendre le contrôle </a:t>
            </a:r>
            <a:r>
              <a:rPr sz="2400" spc="-10" dirty="0">
                <a:latin typeface="Liberation Sans"/>
                <a:cs typeface="Liberation Sans"/>
              </a:rPr>
              <a:t>d'une  </a:t>
            </a:r>
            <a:r>
              <a:rPr sz="2400" spc="-5" dirty="0">
                <a:latin typeface="Liberation Sans"/>
                <a:cs typeface="Liberation Sans"/>
              </a:rPr>
              <a:t>ressource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2400" spc="-5" dirty="0">
                <a:latin typeface="Liberation Sans"/>
                <a:cs typeface="Liberation Sans"/>
              </a:rPr>
              <a:t>Récupérer de</a:t>
            </a:r>
            <a:r>
              <a:rPr sz="2400" spc="-2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l'information</a:t>
            </a:r>
            <a:endParaRPr sz="2400">
              <a:latin typeface="Liberation Sans"/>
              <a:cs typeface="Liberation Sans"/>
            </a:endParaRPr>
          </a:p>
          <a:p>
            <a:pPr marL="12700" marR="5080">
              <a:lnSpc>
                <a:spcPct val="93900"/>
              </a:lnSpc>
              <a:spcBef>
                <a:spcPts val="585"/>
              </a:spcBef>
            </a:pPr>
            <a:r>
              <a:rPr sz="2400" spc="-5" dirty="0">
                <a:latin typeface="Liberation Sans"/>
                <a:cs typeface="Liberation Sans"/>
              </a:rPr>
              <a:t>Utiliser le </a:t>
            </a:r>
            <a:r>
              <a:rPr sz="2400" dirty="0">
                <a:latin typeface="Liberation Sans"/>
                <a:cs typeface="Liberation Sans"/>
              </a:rPr>
              <a:t>système  </a:t>
            </a:r>
            <a:r>
              <a:rPr sz="2400" spc="-5" dirty="0">
                <a:latin typeface="Liberation Sans"/>
                <a:cs typeface="Liberation Sans"/>
              </a:rPr>
              <a:t>compromis </a:t>
            </a:r>
            <a:r>
              <a:rPr sz="2400" spc="-10" dirty="0">
                <a:latin typeface="Liberation Sans"/>
                <a:cs typeface="Liberation Sans"/>
              </a:rPr>
              <a:t>pour </a:t>
            </a:r>
            <a:r>
              <a:rPr sz="2400" spc="-5" dirty="0">
                <a:latin typeface="Liberation Sans"/>
                <a:cs typeface="Liberation Sans"/>
              </a:rPr>
              <a:t>attaquer un  autre</a:t>
            </a:r>
            <a:r>
              <a:rPr sz="2400" spc="-1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(rebondir)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5" dirty="0">
                <a:latin typeface="Liberation Sans"/>
                <a:cs typeface="Liberation Sans"/>
              </a:rPr>
              <a:t>Etc.</a:t>
            </a:r>
            <a:endParaRPr sz="24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156200" y="137286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3409" y="1217929"/>
            <a:ext cx="64935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8855" algn="l"/>
              </a:tabLst>
            </a:pPr>
            <a:r>
              <a:rPr sz="2600" spc="-5" dirty="0">
                <a:latin typeface="Liberation Sans"/>
                <a:cs typeface="Liberation Sans"/>
              </a:rPr>
              <a:t>Objectifs	Motivations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422900" y="222377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422900" y="264287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422900" y="306197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22900" y="347980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22900" y="389890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22900" y="431800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22900" y="473582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22900" y="515492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22900" y="557402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75629" y="2030730"/>
            <a:ext cx="3477260" cy="379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51205">
              <a:lnSpc>
                <a:spcPct val="114599"/>
              </a:lnSpc>
              <a:spcBef>
                <a:spcPts val="100"/>
              </a:spcBef>
            </a:pPr>
            <a:r>
              <a:rPr sz="2400" spc="-155" dirty="0">
                <a:latin typeface="Liberation Sans"/>
                <a:cs typeface="Liberation Sans"/>
              </a:rPr>
              <a:t>V</a:t>
            </a:r>
            <a:r>
              <a:rPr sz="2400" dirty="0">
                <a:latin typeface="Liberation Sans"/>
                <a:cs typeface="Liberation Sans"/>
              </a:rPr>
              <a:t>e</a:t>
            </a:r>
            <a:r>
              <a:rPr sz="2400" spc="-10" dirty="0">
                <a:latin typeface="Liberation Sans"/>
                <a:cs typeface="Liberation Sans"/>
              </a:rPr>
              <a:t>nge</a:t>
            </a:r>
            <a:r>
              <a:rPr sz="2400" dirty="0">
                <a:latin typeface="Liberation Sans"/>
                <a:cs typeface="Liberation Sans"/>
              </a:rPr>
              <a:t>a</a:t>
            </a:r>
            <a:r>
              <a:rPr sz="2400" spc="-10" dirty="0">
                <a:latin typeface="Liberation Sans"/>
                <a:cs typeface="Liberation Sans"/>
              </a:rPr>
              <a:t>n</a:t>
            </a:r>
            <a:r>
              <a:rPr sz="2400" dirty="0">
                <a:latin typeface="Liberation Sans"/>
                <a:cs typeface="Liberation Sans"/>
              </a:rPr>
              <a:t>c</a:t>
            </a:r>
            <a:r>
              <a:rPr sz="2400" spc="-5" dirty="0">
                <a:latin typeface="Liberation Sans"/>
                <a:cs typeface="Liberation Sans"/>
              </a:rPr>
              <a:t>e</a:t>
            </a:r>
            <a:r>
              <a:rPr sz="2400" dirty="0">
                <a:latin typeface="Liberation Sans"/>
                <a:cs typeface="Liberation Sans"/>
              </a:rPr>
              <a:t>/</a:t>
            </a:r>
            <a:r>
              <a:rPr sz="2400" spc="5" dirty="0">
                <a:latin typeface="Liberation Sans"/>
                <a:cs typeface="Liberation Sans"/>
              </a:rPr>
              <a:t>r</a:t>
            </a:r>
            <a:r>
              <a:rPr sz="2400" spc="-10" dirty="0">
                <a:latin typeface="Liberation Sans"/>
                <a:cs typeface="Liberation Sans"/>
              </a:rPr>
              <a:t>an</a:t>
            </a:r>
            <a:r>
              <a:rPr sz="2400" dirty="0">
                <a:latin typeface="Liberation Sans"/>
                <a:cs typeface="Liberation Sans"/>
              </a:rPr>
              <a:t>c</a:t>
            </a:r>
            <a:r>
              <a:rPr sz="2400" spc="-5" dirty="0">
                <a:latin typeface="Liberation Sans"/>
                <a:cs typeface="Liberation Sans"/>
              </a:rPr>
              <a:t>u</a:t>
            </a:r>
            <a:r>
              <a:rPr sz="2400" spc="-10" dirty="0">
                <a:latin typeface="Liberation Sans"/>
                <a:cs typeface="Liberation Sans"/>
              </a:rPr>
              <a:t>n</a:t>
            </a:r>
            <a:r>
              <a:rPr sz="2400" dirty="0">
                <a:latin typeface="Liberation Sans"/>
                <a:cs typeface="Liberation Sans"/>
              </a:rPr>
              <a:t>e  </a:t>
            </a:r>
            <a:r>
              <a:rPr sz="2400" spc="-5" dirty="0">
                <a:latin typeface="Liberation Sans"/>
                <a:cs typeface="Liberation Sans"/>
              </a:rPr>
              <a:t>Politique/religion  Défis</a:t>
            </a:r>
            <a:r>
              <a:rPr sz="2400" spc="-2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intellectuels</a:t>
            </a:r>
            <a:endParaRPr sz="2400">
              <a:latin typeface="Liberation Sans"/>
              <a:cs typeface="Liberation Sans"/>
            </a:endParaRPr>
          </a:p>
          <a:p>
            <a:pPr marL="12700" marR="5080">
              <a:lnSpc>
                <a:spcPts val="3300"/>
              </a:lnSpc>
              <a:spcBef>
                <a:spcPts val="170"/>
              </a:spcBef>
            </a:pPr>
            <a:r>
              <a:rPr sz="2400" spc="-5" dirty="0">
                <a:latin typeface="Liberation Sans"/>
                <a:cs typeface="Liberation Sans"/>
              </a:rPr>
              <a:t>Envie de nuire </a:t>
            </a:r>
            <a:r>
              <a:rPr sz="2400" spc="-10" dirty="0">
                <a:latin typeface="Liberation Sans"/>
                <a:cs typeface="Liberation Sans"/>
              </a:rPr>
              <a:t>aux </a:t>
            </a:r>
            <a:r>
              <a:rPr sz="2400" spc="-5" dirty="0">
                <a:latin typeface="Liberation Sans"/>
                <a:cs typeface="Liberation Sans"/>
              </a:rPr>
              <a:t>autres  Impressionner les autres  </a:t>
            </a:r>
            <a:r>
              <a:rPr sz="2400" spc="-55" dirty="0">
                <a:latin typeface="Liberation Sans"/>
                <a:cs typeface="Liberation Sans"/>
              </a:rPr>
              <a:t>Vol</a:t>
            </a:r>
            <a:r>
              <a:rPr sz="2400" spc="-1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d’information</a:t>
            </a:r>
            <a:endParaRPr sz="24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2400" spc="-5" dirty="0">
                <a:latin typeface="Liberation Sans"/>
                <a:cs typeface="Liberation Sans"/>
              </a:rPr>
              <a:t>Désir</a:t>
            </a:r>
            <a:r>
              <a:rPr sz="2400" spc="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d’argent</a:t>
            </a:r>
            <a:endParaRPr sz="2400">
              <a:latin typeface="Liberation Sans"/>
              <a:cs typeface="Liberation Sans"/>
            </a:endParaRPr>
          </a:p>
          <a:p>
            <a:pPr marL="12700" marR="23495">
              <a:lnSpc>
                <a:spcPct val="114599"/>
              </a:lnSpc>
            </a:pPr>
            <a:r>
              <a:rPr sz="2400" spc="-5" dirty="0">
                <a:latin typeface="Liberation Sans"/>
                <a:cs typeface="Liberation Sans"/>
              </a:rPr>
              <a:t>Falsification</a:t>
            </a:r>
            <a:r>
              <a:rPr sz="2400" spc="-65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d’information  Etc.</a:t>
            </a:r>
            <a:endParaRPr sz="24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8" y="321906"/>
            <a:ext cx="8809991" cy="572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Typologie </a:t>
            </a:r>
            <a:r>
              <a:rPr spc="-5" dirty="0"/>
              <a:t>d'attaques</a:t>
            </a:r>
            <a:r>
              <a:rPr spc="-35" dirty="0"/>
              <a:t> </a:t>
            </a:r>
            <a:r>
              <a:rPr dirty="0"/>
              <a:t>(Rappel)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3959859" y="3023489"/>
            <a:ext cx="5976620" cy="4076065"/>
            <a:chOff x="3959859" y="3023489"/>
            <a:chExt cx="5976620" cy="4076065"/>
          </a:xfrm>
        </p:grpSpPr>
        <p:sp>
          <p:nvSpPr>
            <p:cNvPr id="4" name="object 4"/>
            <p:cNvSpPr/>
            <p:nvPr/>
          </p:nvSpPr>
          <p:spPr>
            <a:xfrm>
              <a:off x="3959859" y="3060700"/>
              <a:ext cx="5976620" cy="40386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04229" y="3059430"/>
              <a:ext cx="3912870" cy="2800350"/>
            </a:xfrm>
            <a:custGeom>
              <a:avLst/>
              <a:gdLst/>
              <a:ahLst/>
              <a:cxnLst/>
              <a:rect l="l" t="t" r="r" b="b"/>
              <a:pathLst>
                <a:path w="3912870" h="2800350">
                  <a:moveTo>
                    <a:pt x="0" y="0"/>
                  </a:moveTo>
                  <a:lnTo>
                    <a:pt x="13970" y="11430"/>
                  </a:lnTo>
                </a:path>
                <a:path w="3912870" h="2800350">
                  <a:moveTo>
                    <a:pt x="52070" y="38100"/>
                  </a:moveTo>
                  <a:lnTo>
                    <a:pt x="67310" y="48260"/>
                  </a:lnTo>
                </a:path>
                <a:path w="3912870" h="2800350">
                  <a:moveTo>
                    <a:pt x="104140" y="74930"/>
                  </a:moveTo>
                  <a:lnTo>
                    <a:pt x="177800" y="128270"/>
                  </a:lnTo>
                </a:path>
                <a:path w="3912870" h="2800350">
                  <a:moveTo>
                    <a:pt x="215900" y="154940"/>
                  </a:moveTo>
                  <a:lnTo>
                    <a:pt x="289560" y="208280"/>
                  </a:lnTo>
                </a:path>
                <a:path w="3912870" h="2800350">
                  <a:moveTo>
                    <a:pt x="326390" y="234950"/>
                  </a:moveTo>
                  <a:lnTo>
                    <a:pt x="401320" y="288290"/>
                  </a:lnTo>
                </a:path>
                <a:path w="3912870" h="2800350">
                  <a:moveTo>
                    <a:pt x="438150" y="314960"/>
                  </a:moveTo>
                  <a:lnTo>
                    <a:pt x="453390" y="325120"/>
                  </a:lnTo>
                </a:path>
                <a:path w="3912870" h="2800350">
                  <a:moveTo>
                    <a:pt x="490220" y="351790"/>
                  </a:moveTo>
                  <a:lnTo>
                    <a:pt x="505460" y="363220"/>
                  </a:lnTo>
                </a:path>
                <a:path w="3912870" h="2800350">
                  <a:moveTo>
                    <a:pt x="543560" y="389890"/>
                  </a:moveTo>
                  <a:lnTo>
                    <a:pt x="617220" y="441960"/>
                  </a:lnTo>
                </a:path>
                <a:path w="3912870" h="2800350">
                  <a:moveTo>
                    <a:pt x="654050" y="468630"/>
                  </a:moveTo>
                  <a:lnTo>
                    <a:pt x="728979" y="521970"/>
                  </a:lnTo>
                </a:path>
                <a:path w="3912870" h="2800350">
                  <a:moveTo>
                    <a:pt x="765810" y="548640"/>
                  </a:moveTo>
                  <a:lnTo>
                    <a:pt x="840740" y="601980"/>
                  </a:lnTo>
                </a:path>
                <a:path w="3912870" h="2800350">
                  <a:moveTo>
                    <a:pt x="877570" y="628650"/>
                  </a:moveTo>
                  <a:lnTo>
                    <a:pt x="892810" y="638810"/>
                  </a:lnTo>
                </a:path>
                <a:path w="3912870" h="2800350">
                  <a:moveTo>
                    <a:pt x="929640" y="665480"/>
                  </a:moveTo>
                  <a:lnTo>
                    <a:pt x="944879" y="676910"/>
                  </a:lnTo>
                </a:path>
                <a:path w="3912870" h="2800350">
                  <a:moveTo>
                    <a:pt x="981710" y="703580"/>
                  </a:moveTo>
                  <a:lnTo>
                    <a:pt x="1056640" y="756920"/>
                  </a:lnTo>
                </a:path>
                <a:path w="3912870" h="2800350">
                  <a:moveTo>
                    <a:pt x="1093470" y="783590"/>
                  </a:moveTo>
                  <a:lnTo>
                    <a:pt x="1167129" y="835660"/>
                  </a:lnTo>
                </a:path>
                <a:path w="3912870" h="2800350">
                  <a:moveTo>
                    <a:pt x="1205229" y="862330"/>
                  </a:moveTo>
                  <a:lnTo>
                    <a:pt x="1278890" y="915670"/>
                  </a:lnTo>
                </a:path>
                <a:path w="3912870" h="2800350">
                  <a:moveTo>
                    <a:pt x="1315720" y="942340"/>
                  </a:moveTo>
                  <a:lnTo>
                    <a:pt x="1330960" y="953770"/>
                  </a:lnTo>
                </a:path>
                <a:path w="3912870" h="2800350">
                  <a:moveTo>
                    <a:pt x="1369060" y="980440"/>
                  </a:moveTo>
                  <a:lnTo>
                    <a:pt x="1383029" y="990600"/>
                  </a:lnTo>
                </a:path>
                <a:path w="3912870" h="2800350">
                  <a:moveTo>
                    <a:pt x="1421129" y="1017270"/>
                  </a:moveTo>
                  <a:lnTo>
                    <a:pt x="1494790" y="1070610"/>
                  </a:lnTo>
                </a:path>
                <a:path w="3912870" h="2800350">
                  <a:moveTo>
                    <a:pt x="1531620" y="1097280"/>
                  </a:moveTo>
                  <a:lnTo>
                    <a:pt x="1606550" y="1150620"/>
                  </a:lnTo>
                </a:path>
                <a:path w="3912870" h="2800350">
                  <a:moveTo>
                    <a:pt x="1643379" y="1177290"/>
                  </a:moveTo>
                  <a:lnTo>
                    <a:pt x="1718310" y="1229360"/>
                  </a:lnTo>
                </a:path>
                <a:path w="3912870" h="2800350">
                  <a:moveTo>
                    <a:pt x="1755140" y="1256030"/>
                  </a:moveTo>
                  <a:lnTo>
                    <a:pt x="1770379" y="1267460"/>
                  </a:lnTo>
                </a:path>
                <a:path w="3912870" h="2800350">
                  <a:moveTo>
                    <a:pt x="1807210" y="1294130"/>
                  </a:moveTo>
                  <a:lnTo>
                    <a:pt x="1822450" y="1304290"/>
                  </a:lnTo>
                </a:path>
                <a:path w="3912870" h="2800350">
                  <a:moveTo>
                    <a:pt x="1859279" y="1330960"/>
                  </a:moveTo>
                  <a:lnTo>
                    <a:pt x="1934210" y="1384300"/>
                  </a:lnTo>
                </a:path>
                <a:path w="3912870" h="2800350">
                  <a:moveTo>
                    <a:pt x="1971040" y="1410970"/>
                  </a:moveTo>
                  <a:lnTo>
                    <a:pt x="2044700" y="1464310"/>
                  </a:lnTo>
                </a:path>
                <a:path w="3912870" h="2800350">
                  <a:moveTo>
                    <a:pt x="2082800" y="1490980"/>
                  </a:moveTo>
                  <a:lnTo>
                    <a:pt x="2156460" y="1544320"/>
                  </a:lnTo>
                </a:path>
                <a:path w="3912870" h="2800350">
                  <a:moveTo>
                    <a:pt x="2194560" y="1570990"/>
                  </a:moveTo>
                  <a:lnTo>
                    <a:pt x="2208529" y="1581150"/>
                  </a:lnTo>
                </a:path>
                <a:path w="3912870" h="2800350">
                  <a:moveTo>
                    <a:pt x="2246629" y="1607820"/>
                  </a:moveTo>
                  <a:lnTo>
                    <a:pt x="2260600" y="1619250"/>
                  </a:lnTo>
                </a:path>
                <a:path w="3912870" h="2800350">
                  <a:moveTo>
                    <a:pt x="2298700" y="1645920"/>
                  </a:moveTo>
                  <a:lnTo>
                    <a:pt x="2372360" y="1699260"/>
                  </a:lnTo>
                </a:path>
                <a:path w="3912870" h="2800350">
                  <a:moveTo>
                    <a:pt x="2410460" y="1725930"/>
                  </a:moveTo>
                  <a:lnTo>
                    <a:pt x="2484120" y="1778000"/>
                  </a:lnTo>
                </a:path>
                <a:path w="3912870" h="2800350">
                  <a:moveTo>
                    <a:pt x="2520950" y="1804670"/>
                  </a:moveTo>
                  <a:lnTo>
                    <a:pt x="2595879" y="1858010"/>
                  </a:lnTo>
                </a:path>
                <a:path w="3912870" h="2800350">
                  <a:moveTo>
                    <a:pt x="2632710" y="1884680"/>
                  </a:moveTo>
                  <a:lnTo>
                    <a:pt x="2647950" y="1896110"/>
                  </a:lnTo>
                </a:path>
                <a:path w="3912870" h="2800350">
                  <a:moveTo>
                    <a:pt x="2684779" y="1922780"/>
                  </a:moveTo>
                  <a:lnTo>
                    <a:pt x="2700020" y="1932940"/>
                  </a:lnTo>
                </a:path>
                <a:path w="3912870" h="2800350">
                  <a:moveTo>
                    <a:pt x="2736850" y="1959610"/>
                  </a:moveTo>
                  <a:lnTo>
                    <a:pt x="2811779" y="2012950"/>
                  </a:lnTo>
                </a:path>
                <a:path w="3912870" h="2800350">
                  <a:moveTo>
                    <a:pt x="2848610" y="2039620"/>
                  </a:moveTo>
                  <a:lnTo>
                    <a:pt x="2923540" y="2092960"/>
                  </a:lnTo>
                </a:path>
                <a:path w="3912870" h="2800350">
                  <a:moveTo>
                    <a:pt x="2960370" y="2119630"/>
                  </a:moveTo>
                  <a:lnTo>
                    <a:pt x="3034029" y="2171700"/>
                  </a:lnTo>
                </a:path>
                <a:path w="3912870" h="2800350">
                  <a:moveTo>
                    <a:pt x="3072129" y="2198370"/>
                  </a:moveTo>
                  <a:lnTo>
                    <a:pt x="3087370" y="2209800"/>
                  </a:lnTo>
                </a:path>
                <a:path w="3912870" h="2800350">
                  <a:moveTo>
                    <a:pt x="3124200" y="2236470"/>
                  </a:moveTo>
                  <a:lnTo>
                    <a:pt x="3138170" y="2246630"/>
                  </a:lnTo>
                </a:path>
                <a:path w="3912870" h="2800350">
                  <a:moveTo>
                    <a:pt x="3176270" y="2273300"/>
                  </a:moveTo>
                  <a:lnTo>
                    <a:pt x="3249929" y="2326640"/>
                  </a:lnTo>
                </a:path>
                <a:path w="3912870" h="2800350">
                  <a:moveTo>
                    <a:pt x="3288029" y="2353310"/>
                  </a:moveTo>
                  <a:lnTo>
                    <a:pt x="3361690" y="2406650"/>
                  </a:lnTo>
                </a:path>
                <a:path w="3912870" h="2800350">
                  <a:moveTo>
                    <a:pt x="3398520" y="2433320"/>
                  </a:moveTo>
                  <a:lnTo>
                    <a:pt x="3473450" y="2486660"/>
                  </a:lnTo>
                </a:path>
                <a:path w="3912870" h="2800350">
                  <a:moveTo>
                    <a:pt x="3510279" y="2513330"/>
                  </a:moveTo>
                  <a:lnTo>
                    <a:pt x="3525520" y="2523490"/>
                  </a:lnTo>
                </a:path>
                <a:path w="3912870" h="2800350">
                  <a:moveTo>
                    <a:pt x="3562350" y="2550160"/>
                  </a:moveTo>
                  <a:lnTo>
                    <a:pt x="3577590" y="2560320"/>
                  </a:lnTo>
                </a:path>
                <a:path w="3912870" h="2800350">
                  <a:moveTo>
                    <a:pt x="3614420" y="2586990"/>
                  </a:moveTo>
                  <a:lnTo>
                    <a:pt x="3689350" y="2640330"/>
                  </a:lnTo>
                </a:path>
                <a:path w="3912870" h="2800350">
                  <a:moveTo>
                    <a:pt x="3726179" y="2667000"/>
                  </a:moveTo>
                  <a:lnTo>
                    <a:pt x="3801110" y="2720340"/>
                  </a:lnTo>
                </a:path>
                <a:path w="3912870" h="2800350">
                  <a:moveTo>
                    <a:pt x="3837940" y="2747010"/>
                  </a:moveTo>
                  <a:lnTo>
                    <a:pt x="3912870" y="2800350"/>
                  </a:lnTo>
                </a:path>
              </a:pathLst>
            </a:custGeom>
            <a:ln w="718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92429" y="3275329"/>
          <a:ext cx="3285490" cy="27076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2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4680">
                <a:tc>
                  <a:txBody>
                    <a:bodyPr/>
                    <a:lstStyle/>
                    <a:p>
                      <a:pPr marL="90170" marR="537845">
                        <a:lnSpc>
                          <a:spcPts val="1889"/>
                        </a:lnSpc>
                        <a:spcBef>
                          <a:spcPts val="595"/>
                        </a:spcBef>
                      </a:pPr>
                      <a:r>
                        <a:rPr sz="1800" b="1" spc="-40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Type  </a:t>
                      </a:r>
                      <a:r>
                        <a:rPr sz="1800" b="1" spc="-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d</a:t>
                      </a:r>
                      <a:r>
                        <a:rPr sz="1800" b="1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'</a:t>
                      </a:r>
                      <a:r>
                        <a:rPr sz="1800" b="1" spc="-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att</a:t>
                      </a:r>
                      <a:r>
                        <a:rPr sz="1800" b="1" spc="-1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a</a:t>
                      </a:r>
                      <a:r>
                        <a:rPr sz="1800" b="1" spc="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q</a:t>
                      </a:r>
                      <a:r>
                        <a:rPr sz="1800" b="1" spc="-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ue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755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415925">
                        <a:lnSpc>
                          <a:spcPts val="1889"/>
                        </a:lnSpc>
                        <a:spcBef>
                          <a:spcPts val="595"/>
                        </a:spcBef>
                      </a:pPr>
                      <a:r>
                        <a:rPr sz="1800" b="1" spc="-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Pro</a:t>
                      </a:r>
                      <a:r>
                        <a:rPr sz="1800" b="1" spc="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p</a:t>
                      </a:r>
                      <a:r>
                        <a:rPr sz="1800" b="1" spc="-1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r</a:t>
                      </a:r>
                      <a:r>
                        <a:rPr sz="1800" b="1" spc="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i</a:t>
                      </a:r>
                      <a:r>
                        <a:rPr sz="1800" b="1" spc="-15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é</a:t>
                      </a:r>
                      <a:r>
                        <a:rPr sz="1800" b="1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tés  </a:t>
                      </a:r>
                      <a:r>
                        <a:rPr sz="1800" b="1" spc="-10" dirty="0">
                          <a:solidFill>
                            <a:srgbClr val="17A202"/>
                          </a:solidFill>
                          <a:latin typeface="Liberation Sans"/>
                          <a:cs typeface="Liberation Sans"/>
                        </a:rPr>
                        <a:t>visées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755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6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interception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381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confidentialité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3810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interruption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disponibilité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6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injection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Integrité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39370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41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modification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393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101600">
                        <a:lnSpc>
                          <a:spcPts val="1889"/>
                        </a:lnSpc>
                        <a:spcBef>
                          <a:spcPts val="595"/>
                        </a:spcBef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Co</a:t>
                      </a:r>
                      <a:r>
                        <a:rPr sz="1800" spc="-15" dirty="0">
                          <a:latin typeface="Liberation Sans"/>
                          <a:cs typeface="Liberation Sans"/>
                        </a:rPr>
                        <a:t>n</a:t>
                      </a:r>
                      <a:r>
                        <a:rPr sz="1800" spc="5" dirty="0">
                          <a:latin typeface="Liberation Sans"/>
                          <a:cs typeface="Liberation Sans"/>
                        </a:rPr>
                        <a:t>f</a:t>
                      </a:r>
                      <a:r>
                        <a:rPr sz="1800" spc="-10" dirty="0">
                          <a:latin typeface="Liberation Sans"/>
                          <a:cs typeface="Liberation Sans"/>
                        </a:rPr>
                        <a:t>i</a:t>
                      </a:r>
                      <a:r>
                        <a:rPr sz="1800" spc="-5" dirty="0">
                          <a:latin typeface="Liberation Sans"/>
                          <a:cs typeface="Liberation Sans"/>
                        </a:rPr>
                        <a:t>d</a:t>
                      </a:r>
                      <a:r>
                        <a:rPr sz="1800" spc="-15" dirty="0">
                          <a:latin typeface="Liberation Sans"/>
                          <a:cs typeface="Liberation Sans"/>
                        </a:rPr>
                        <a:t>e</a:t>
                      </a:r>
                      <a:r>
                        <a:rPr sz="1800" spc="-5" dirty="0">
                          <a:latin typeface="Liberation Sans"/>
                          <a:cs typeface="Liberation Sans"/>
                        </a:rPr>
                        <a:t>nti</a:t>
                      </a:r>
                      <a:r>
                        <a:rPr sz="1800" spc="-15" dirty="0">
                          <a:latin typeface="Liberation Sans"/>
                          <a:cs typeface="Liberation Sans"/>
                        </a:rPr>
                        <a:t>a</a:t>
                      </a:r>
                      <a:r>
                        <a:rPr sz="1800" spc="-5" dirty="0">
                          <a:latin typeface="Liberation Sans"/>
                          <a:cs typeface="Liberation Sans"/>
                        </a:rPr>
                        <a:t>lité  Integrité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75565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fabrication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393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800" spc="-5" dirty="0">
                          <a:latin typeface="Liberation Sans"/>
                          <a:cs typeface="Liberation Sans"/>
                        </a:rPr>
                        <a:t>authenticité</a:t>
                      </a:r>
                      <a:endParaRPr sz="1800">
                        <a:latin typeface="Liberation Sans"/>
                        <a:cs typeface="Liberation Sans"/>
                      </a:endParaRPr>
                    </a:p>
                  </a:txBody>
                  <a:tcPr marL="0" marR="0" marT="39369" marB="0">
                    <a:lnL w="3175">
                      <a:solidFill>
                        <a:srgbClr val="FFFFFF"/>
                      </a:solidFill>
                      <a:prstDash val="solid"/>
                    </a:lnL>
                    <a:lnR w="3175">
                      <a:solidFill>
                        <a:srgbClr val="FFFFFF"/>
                      </a:solidFill>
                      <a:prstDash val="solid"/>
                    </a:lnR>
                    <a:lnT w="3175">
                      <a:solidFill>
                        <a:srgbClr val="FFFFFF"/>
                      </a:solidFill>
                      <a:prstDash val="solid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341109" y="2818129"/>
            <a:ext cx="27108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17A202"/>
                </a:solidFill>
                <a:latin typeface="Liberation Sans"/>
                <a:cs typeface="Liberation Sans"/>
              </a:rPr>
              <a:t>Attaques</a:t>
            </a:r>
            <a:r>
              <a:rPr sz="2600" spc="-80" dirty="0">
                <a:solidFill>
                  <a:srgbClr val="17A202"/>
                </a:solidFill>
                <a:latin typeface="Liberation Sans"/>
                <a:cs typeface="Liberation Sans"/>
              </a:rPr>
              <a:t> </a:t>
            </a:r>
            <a:r>
              <a:rPr sz="2600" dirty="0">
                <a:solidFill>
                  <a:srgbClr val="17A202"/>
                </a:solidFill>
                <a:latin typeface="Liberation Sans"/>
                <a:cs typeface="Liberation Sans"/>
              </a:rPr>
              <a:t>passives</a:t>
            </a:r>
            <a:endParaRPr sz="26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7509" y="6374129"/>
            <a:ext cx="245300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17A202"/>
                </a:solidFill>
                <a:latin typeface="Liberation Sans"/>
                <a:cs typeface="Liberation Sans"/>
              </a:rPr>
              <a:t>Attaques</a:t>
            </a:r>
            <a:r>
              <a:rPr sz="2600" spc="-80" dirty="0">
                <a:solidFill>
                  <a:srgbClr val="17A202"/>
                </a:solidFill>
                <a:latin typeface="Liberation Sans"/>
                <a:cs typeface="Liberation Sans"/>
              </a:rPr>
              <a:t> </a:t>
            </a:r>
            <a:r>
              <a:rPr sz="2600" dirty="0">
                <a:solidFill>
                  <a:srgbClr val="17A202"/>
                </a:solidFill>
                <a:latin typeface="Liberation Sans"/>
                <a:cs typeface="Liberation Sans"/>
              </a:rPr>
              <a:t>actives</a:t>
            </a:r>
            <a:endParaRPr sz="2600">
              <a:latin typeface="Liberation Sans"/>
              <a:cs typeface="Liberation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51137" y="979487"/>
            <a:ext cx="3585845" cy="1657985"/>
            <a:chOff x="2751137" y="979487"/>
            <a:chExt cx="3585845" cy="1657985"/>
          </a:xfrm>
        </p:grpSpPr>
        <p:sp>
          <p:nvSpPr>
            <p:cNvPr id="10" name="object 10"/>
            <p:cNvSpPr/>
            <p:nvPr/>
          </p:nvSpPr>
          <p:spPr>
            <a:xfrm>
              <a:off x="2755900" y="984250"/>
              <a:ext cx="3576320" cy="1648460"/>
            </a:xfrm>
            <a:custGeom>
              <a:avLst/>
              <a:gdLst/>
              <a:ahLst/>
              <a:cxnLst/>
              <a:rect l="l" t="t" r="r" b="b"/>
              <a:pathLst>
                <a:path w="3576320" h="1648460">
                  <a:moveTo>
                    <a:pt x="325119" y="546100"/>
                  </a:moveTo>
                  <a:lnTo>
                    <a:pt x="321310" y="528320"/>
                  </a:lnTo>
                  <a:lnTo>
                    <a:pt x="320039" y="511810"/>
                  </a:lnTo>
                  <a:lnTo>
                    <a:pt x="320039" y="492760"/>
                  </a:lnTo>
                  <a:lnTo>
                    <a:pt x="321310" y="474979"/>
                  </a:lnTo>
                  <a:lnTo>
                    <a:pt x="332739" y="422910"/>
                  </a:lnTo>
                  <a:lnTo>
                    <a:pt x="358139" y="372110"/>
                  </a:lnTo>
                  <a:lnTo>
                    <a:pt x="381000" y="339089"/>
                  </a:lnTo>
                  <a:lnTo>
                    <a:pt x="410210" y="308610"/>
                  </a:lnTo>
                  <a:lnTo>
                    <a:pt x="443230" y="280670"/>
                  </a:lnTo>
                  <a:lnTo>
                    <a:pt x="461010" y="266700"/>
                  </a:lnTo>
                  <a:lnTo>
                    <a:pt x="481330" y="254000"/>
                  </a:lnTo>
                  <a:lnTo>
                    <a:pt x="501650" y="241300"/>
                  </a:lnTo>
                  <a:lnTo>
                    <a:pt x="523239" y="229870"/>
                  </a:lnTo>
                  <a:lnTo>
                    <a:pt x="567689" y="208279"/>
                  </a:lnTo>
                  <a:lnTo>
                    <a:pt x="617220" y="190500"/>
                  </a:lnTo>
                  <a:lnTo>
                    <a:pt x="668020" y="175260"/>
                  </a:lnTo>
                  <a:lnTo>
                    <a:pt x="722629" y="163829"/>
                  </a:lnTo>
                  <a:lnTo>
                    <a:pt x="749300" y="158750"/>
                  </a:lnTo>
                  <a:lnTo>
                    <a:pt x="777239" y="154939"/>
                  </a:lnTo>
                  <a:lnTo>
                    <a:pt x="805179" y="152400"/>
                  </a:lnTo>
                  <a:lnTo>
                    <a:pt x="833120" y="151129"/>
                  </a:lnTo>
                  <a:lnTo>
                    <a:pt x="862329" y="149860"/>
                  </a:lnTo>
                  <a:lnTo>
                    <a:pt x="890270" y="149860"/>
                  </a:lnTo>
                  <a:lnTo>
                    <a:pt x="918210" y="151129"/>
                  </a:lnTo>
                  <a:lnTo>
                    <a:pt x="946150" y="152400"/>
                  </a:lnTo>
                  <a:lnTo>
                    <a:pt x="975360" y="154939"/>
                  </a:lnTo>
                  <a:lnTo>
                    <a:pt x="1002029" y="158750"/>
                  </a:lnTo>
                  <a:lnTo>
                    <a:pt x="1029970" y="162560"/>
                  </a:lnTo>
                  <a:lnTo>
                    <a:pt x="1083310" y="173989"/>
                  </a:lnTo>
                  <a:lnTo>
                    <a:pt x="1135379" y="189229"/>
                  </a:lnTo>
                  <a:lnTo>
                    <a:pt x="1160779" y="198120"/>
                  </a:lnTo>
                  <a:lnTo>
                    <a:pt x="1196339" y="161289"/>
                  </a:lnTo>
                  <a:lnTo>
                    <a:pt x="1242060" y="129539"/>
                  </a:lnTo>
                  <a:lnTo>
                    <a:pt x="1258570" y="119379"/>
                  </a:lnTo>
                  <a:lnTo>
                    <a:pt x="1276350" y="110489"/>
                  </a:lnTo>
                  <a:lnTo>
                    <a:pt x="1294129" y="101600"/>
                  </a:lnTo>
                  <a:lnTo>
                    <a:pt x="1313179" y="93979"/>
                  </a:lnTo>
                  <a:lnTo>
                    <a:pt x="1352550" y="80010"/>
                  </a:lnTo>
                  <a:lnTo>
                    <a:pt x="1394460" y="68579"/>
                  </a:lnTo>
                  <a:lnTo>
                    <a:pt x="1437639" y="59690"/>
                  </a:lnTo>
                  <a:lnTo>
                    <a:pt x="1460500" y="57150"/>
                  </a:lnTo>
                  <a:lnTo>
                    <a:pt x="1483360" y="54609"/>
                  </a:lnTo>
                  <a:lnTo>
                    <a:pt x="1504950" y="52070"/>
                  </a:lnTo>
                  <a:lnTo>
                    <a:pt x="1527810" y="52070"/>
                  </a:lnTo>
                  <a:lnTo>
                    <a:pt x="1550670" y="50800"/>
                  </a:lnTo>
                  <a:lnTo>
                    <a:pt x="1573529" y="52070"/>
                  </a:lnTo>
                  <a:lnTo>
                    <a:pt x="1596389" y="52070"/>
                  </a:lnTo>
                  <a:lnTo>
                    <a:pt x="1619250" y="54609"/>
                  </a:lnTo>
                  <a:lnTo>
                    <a:pt x="1640839" y="57150"/>
                  </a:lnTo>
                  <a:lnTo>
                    <a:pt x="1663700" y="60959"/>
                  </a:lnTo>
                  <a:lnTo>
                    <a:pt x="1685289" y="64770"/>
                  </a:lnTo>
                  <a:lnTo>
                    <a:pt x="1706879" y="68579"/>
                  </a:lnTo>
                  <a:lnTo>
                    <a:pt x="1728470" y="74929"/>
                  </a:lnTo>
                  <a:lnTo>
                    <a:pt x="1748789" y="80010"/>
                  </a:lnTo>
                  <a:lnTo>
                    <a:pt x="1769110" y="87629"/>
                  </a:lnTo>
                  <a:lnTo>
                    <a:pt x="1788160" y="95250"/>
                  </a:lnTo>
                  <a:lnTo>
                    <a:pt x="1807210" y="102870"/>
                  </a:lnTo>
                  <a:lnTo>
                    <a:pt x="1824989" y="111760"/>
                  </a:lnTo>
                  <a:lnTo>
                    <a:pt x="1842770" y="120650"/>
                  </a:lnTo>
                  <a:lnTo>
                    <a:pt x="1859279" y="130810"/>
                  </a:lnTo>
                  <a:lnTo>
                    <a:pt x="1868170" y="120650"/>
                  </a:lnTo>
                  <a:lnTo>
                    <a:pt x="1877060" y="110489"/>
                  </a:lnTo>
                  <a:lnTo>
                    <a:pt x="1887220" y="100329"/>
                  </a:lnTo>
                  <a:lnTo>
                    <a:pt x="1898650" y="91439"/>
                  </a:lnTo>
                  <a:lnTo>
                    <a:pt x="1910079" y="82550"/>
                  </a:lnTo>
                  <a:lnTo>
                    <a:pt x="1922779" y="73660"/>
                  </a:lnTo>
                  <a:lnTo>
                    <a:pt x="1935479" y="66040"/>
                  </a:lnTo>
                  <a:lnTo>
                    <a:pt x="1949450" y="58420"/>
                  </a:lnTo>
                  <a:lnTo>
                    <a:pt x="1963420" y="52070"/>
                  </a:lnTo>
                  <a:lnTo>
                    <a:pt x="1977389" y="44450"/>
                  </a:lnTo>
                  <a:lnTo>
                    <a:pt x="1992629" y="38100"/>
                  </a:lnTo>
                  <a:lnTo>
                    <a:pt x="2009139" y="33020"/>
                  </a:lnTo>
                  <a:lnTo>
                    <a:pt x="2025650" y="27940"/>
                  </a:lnTo>
                  <a:lnTo>
                    <a:pt x="2042160" y="22859"/>
                  </a:lnTo>
                  <a:lnTo>
                    <a:pt x="2058670" y="17779"/>
                  </a:lnTo>
                  <a:lnTo>
                    <a:pt x="2076450" y="15240"/>
                  </a:lnTo>
                  <a:lnTo>
                    <a:pt x="2094229" y="11429"/>
                  </a:lnTo>
                  <a:lnTo>
                    <a:pt x="2112010" y="8890"/>
                  </a:lnTo>
                  <a:lnTo>
                    <a:pt x="2129790" y="7620"/>
                  </a:lnTo>
                  <a:lnTo>
                    <a:pt x="2147570" y="6350"/>
                  </a:lnTo>
                  <a:lnTo>
                    <a:pt x="2166620" y="5079"/>
                  </a:lnTo>
                  <a:lnTo>
                    <a:pt x="2184400" y="5079"/>
                  </a:lnTo>
                  <a:lnTo>
                    <a:pt x="2203450" y="5079"/>
                  </a:lnTo>
                  <a:lnTo>
                    <a:pt x="2221229" y="6350"/>
                  </a:lnTo>
                  <a:lnTo>
                    <a:pt x="2239010" y="7620"/>
                  </a:lnTo>
                  <a:lnTo>
                    <a:pt x="2258060" y="10159"/>
                  </a:lnTo>
                  <a:lnTo>
                    <a:pt x="2274570" y="12700"/>
                  </a:lnTo>
                  <a:lnTo>
                    <a:pt x="2292350" y="15240"/>
                  </a:lnTo>
                  <a:lnTo>
                    <a:pt x="2310129" y="20320"/>
                  </a:lnTo>
                  <a:lnTo>
                    <a:pt x="2326640" y="24129"/>
                  </a:lnTo>
                  <a:lnTo>
                    <a:pt x="2343150" y="29209"/>
                  </a:lnTo>
                  <a:lnTo>
                    <a:pt x="2359660" y="34290"/>
                  </a:lnTo>
                  <a:lnTo>
                    <a:pt x="2374900" y="40640"/>
                  </a:lnTo>
                  <a:lnTo>
                    <a:pt x="2390140" y="46990"/>
                  </a:lnTo>
                  <a:lnTo>
                    <a:pt x="2433320" y="68579"/>
                  </a:lnTo>
                  <a:lnTo>
                    <a:pt x="2468879" y="93979"/>
                  </a:lnTo>
                  <a:lnTo>
                    <a:pt x="2482850" y="85089"/>
                  </a:lnTo>
                  <a:lnTo>
                    <a:pt x="2496820" y="76200"/>
                  </a:lnTo>
                  <a:lnTo>
                    <a:pt x="2510790" y="67309"/>
                  </a:lnTo>
                  <a:lnTo>
                    <a:pt x="2527300" y="58420"/>
                  </a:lnTo>
                  <a:lnTo>
                    <a:pt x="2542540" y="52070"/>
                  </a:lnTo>
                  <a:lnTo>
                    <a:pt x="2560320" y="44450"/>
                  </a:lnTo>
                  <a:lnTo>
                    <a:pt x="2576829" y="38100"/>
                  </a:lnTo>
                  <a:lnTo>
                    <a:pt x="2594610" y="31750"/>
                  </a:lnTo>
                  <a:lnTo>
                    <a:pt x="2613660" y="26670"/>
                  </a:lnTo>
                  <a:lnTo>
                    <a:pt x="2631440" y="21590"/>
                  </a:lnTo>
                  <a:lnTo>
                    <a:pt x="2670810" y="13970"/>
                  </a:lnTo>
                  <a:lnTo>
                    <a:pt x="2710179" y="8890"/>
                  </a:lnTo>
                  <a:lnTo>
                    <a:pt x="2749550" y="6350"/>
                  </a:lnTo>
                  <a:lnTo>
                    <a:pt x="2769870" y="5079"/>
                  </a:lnTo>
                  <a:lnTo>
                    <a:pt x="2790190" y="5079"/>
                  </a:lnTo>
                  <a:lnTo>
                    <a:pt x="2810510" y="6350"/>
                  </a:lnTo>
                  <a:lnTo>
                    <a:pt x="2830829" y="7620"/>
                  </a:lnTo>
                  <a:lnTo>
                    <a:pt x="2849879" y="10159"/>
                  </a:lnTo>
                  <a:lnTo>
                    <a:pt x="2870200" y="12700"/>
                  </a:lnTo>
                  <a:lnTo>
                    <a:pt x="2889250" y="15240"/>
                  </a:lnTo>
                  <a:lnTo>
                    <a:pt x="2908300" y="19050"/>
                  </a:lnTo>
                  <a:lnTo>
                    <a:pt x="2927350" y="24129"/>
                  </a:lnTo>
                  <a:lnTo>
                    <a:pt x="2946400" y="29209"/>
                  </a:lnTo>
                  <a:lnTo>
                    <a:pt x="2964179" y="34290"/>
                  </a:lnTo>
                  <a:lnTo>
                    <a:pt x="2981960" y="40640"/>
                  </a:lnTo>
                  <a:lnTo>
                    <a:pt x="2998470" y="48259"/>
                  </a:lnTo>
                  <a:lnTo>
                    <a:pt x="3014979" y="54609"/>
                  </a:lnTo>
                  <a:lnTo>
                    <a:pt x="3031490" y="62229"/>
                  </a:lnTo>
                  <a:lnTo>
                    <a:pt x="3046729" y="71120"/>
                  </a:lnTo>
                  <a:lnTo>
                    <a:pt x="3060700" y="80010"/>
                  </a:lnTo>
                  <a:lnTo>
                    <a:pt x="3074670" y="88900"/>
                  </a:lnTo>
                  <a:lnTo>
                    <a:pt x="3087370" y="99060"/>
                  </a:lnTo>
                  <a:lnTo>
                    <a:pt x="3100070" y="107950"/>
                  </a:lnTo>
                  <a:lnTo>
                    <a:pt x="3111500" y="119379"/>
                  </a:lnTo>
                  <a:lnTo>
                    <a:pt x="3121660" y="129539"/>
                  </a:lnTo>
                  <a:lnTo>
                    <a:pt x="3131820" y="140970"/>
                  </a:lnTo>
                  <a:lnTo>
                    <a:pt x="3140710" y="152400"/>
                  </a:lnTo>
                  <a:lnTo>
                    <a:pt x="3148329" y="163829"/>
                  </a:lnTo>
                  <a:lnTo>
                    <a:pt x="3155950" y="175260"/>
                  </a:lnTo>
                  <a:lnTo>
                    <a:pt x="3162300" y="187960"/>
                  </a:lnTo>
                  <a:lnTo>
                    <a:pt x="3167379" y="199389"/>
                  </a:lnTo>
                  <a:lnTo>
                    <a:pt x="3171190" y="212089"/>
                  </a:lnTo>
                  <a:lnTo>
                    <a:pt x="3214370" y="220979"/>
                  </a:lnTo>
                  <a:lnTo>
                    <a:pt x="3256279" y="232410"/>
                  </a:lnTo>
                  <a:lnTo>
                    <a:pt x="3295650" y="246379"/>
                  </a:lnTo>
                  <a:lnTo>
                    <a:pt x="3313429" y="255270"/>
                  </a:lnTo>
                  <a:lnTo>
                    <a:pt x="3332479" y="264160"/>
                  </a:lnTo>
                  <a:lnTo>
                    <a:pt x="3366770" y="283210"/>
                  </a:lnTo>
                  <a:lnTo>
                    <a:pt x="3411220" y="316229"/>
                  </a:lnTo>
                  <a:lnTo>
                    <a:pt x="3423920" y="327660"/>
                  </a:lnTo>
                  <a:lnTo>
                    <a:pt x="3436620" y="339089"/>
                  </a:lnTo>
                  <a:lnTo>
                    <a:pt x="3446779" y="351789"/>
                  </a:lnTo>
                  <a:lnTo>
                    <a:pt x="3456940" y="364489"/>
                  </a:lnTo>
                  <a:lnTo>
                    <a:pt x="3465829" y="378460"/>
                  </a:lnTo>
                  <a:lnTo>
                    <a:pt x="3473450" y="391160"/>
                  </a:lnTo>
                  <a:lnTo>
                    <a:pt x="3479800" y="405129"/>
                  </a:lnTo>
                  <a:lnTo>
                    <a:pt x="3484879" y="419100"/>
                  </a:lnTo>
                  <a:lnTo>
                    <a:pt x="3489960" y="433070"/>
                  </a:lnTo>
                  <a:lnTo>
                    <a:pt x="3492500" y="448310"/>
                  </a:lnTo>
                  <a:lnTo>
                    <a:pt x="3495040" y="462279"/>
                  </a:lnTo>
                  <a:lnTo>
                    <a:pt x="3496310" y="476250"/>
                  </a:lnTo>
                  <a:lnTo>
                    <a:pt x="3495040" y="490220"/>
                  </a:lnTo>
                  <a:lnTo>
                    <a:pt x="3493770" y="504189"/>
                  </a:lnTo>
                  <a:lnTo>
                    <a:pt x="3491229" y="519429"/>
                  </a:lnTo>
                  <a:lnTo>
                    <a:pt x="3487420" y="533400"/>
                  </a:lnTo>
                  <a:lnTo>
                    <a:pt x="3482340" y="547370"/>
                  </a:lnTo>
                  <a:lnTo>
                    <a:pt x="3475990" y="561339"/>
                  </a:lnTo>
                  <a:lnTo>
                    <a:pt x="3468370" y="574039"/>
                  </a:lnTo>
                  <a:lnTo>
                    <a:pt x="3460750" y="588010"/>
                  </a:lnTo>
                  <a:lnTo>
                    <a:pt x="3477260" y="601979"/>
                  </a:lnTo>
                  <a:lnTo>
                    <a:pt x="3492500" y="617220"/>
                  </a:lnTo>
                  <a:lnTo>
                    <a:pt x="3520440" y="648970"/>
                  </a:lnTo>
                  <a:lnTo>
                    <a:pt x="3542029" y="680720"/>
                  </a:lnTo>
                  <a:lnTo>
                    <a:pt x="3564890" y="732789"/>
                  </a:lnTo>
                  <a:lnTo>
                    <a:pt x="3575050" y="786129"/>
                  </a:lnTo>
                  <a:lnTo>
                    <a:pt x="3576320" y="803910"/>
                  </a:lnTo>
                  <a:lnTo>
                    <a:pt x="3575050" y="821689"/>
                  </a:lnTo>
                  <a:lnTo>
                    <a:pt x="3563620" y="873760"/>
                  </a:lnTo>
                  <a:lnTo>
                    <a:pt x="3539490" y="925829"/>
                  </a:lnTo>
                  <a:lnTo>
                    <a:pt x="3516629" y="957579"/>
                  </a:lnTo>
                  <a:lnTo>
                    <a:pt x="3503929" y="974089"/>
                  </a:lnTo>
                  <a:lnTo>
                    <a:pt x="3488690" y="989329"/>
                  </a:lnTo>
                  <a:lnTo>
                    <a:pt x="3473450" y="1004570"/>
                  </a:lnTo>
                  <a:lnTo>
                    <a:pt x="3455670" y="1018539"/>
                  </a:lnTo>
                  <a:lnTo>
                    <a:pt x="3437890" y="1031239"/>
                  </a:lnTo>
                  <a:lnTo>
                    <a:pt x="3418840" y="1045210"/>
                  </a:lnTo>
                  <a:lnTo>
                    <a:pt x="3398520" y="1057910"/>
                  </a:lnTo>
                  <a:lnTo>
                    <a:pt x="3376929" y="1069339"/>
                  </a:lnTo>
                  <a:lnTo>
                    <a:pt x="3355340" y="1080770"/>
                  </a:lnTo>
                  <a:lnTo>
                    <a:pt x="3332479" y="1090929"/>
                  </a:lnTo>
                  <a:lnTo>
                    <a:pt x="3308350" y="1101089"/>
                  </a:lnTo>
                  <a:lnTo>
                    <a:pt x="3282950" y="1109979"/>
                  </a:lnTo>
                  <a:lnTo>
                    <a:pt x="3257550" y="1117600"/>
                  </a:lnTo>
                  <a:lnTo>
                    <a:pt x="3232150" y="1125220"/>
                  </a:lnTo>
                  <a:lnTo>
                    <a:pt x="3178810" y="1136650"/>
                  </a:lnTo>
                  <a:lnTo>
                    <a:pt x="3122929" y="1145539"/>
                  </a:lnTo>
                  <a:lnTo>
                    <a:pt x="3094990" y="1148079"/>
                  </a:lnTo>
                  <a:lnTo>
                    <a:pt x="3094990" y="1149350"/>
                  </a:lnTo>
                  <a:lnTo>
                    <a:pt x="3093720" y="1163320"/>
                  </a:lnTo>
                  <a:lnTo>
                    <a:pt x="3092450" y="1178560"/>
                  </a:lnTo>
                  <a:lnTo>
                    <a:pt x="3088640" y="1193800"/>
                  </a:lnTo>
                  <a:lnTo>
                    <a:pt x="3084829" y="1209039"/>
                  </a:lnTo>
                  <a:lnTo>
                    <a:pt x="3078479" y="1223010"/>
                  </a:lnTo>
                  <a:lnTo>
                    <a:pt x="3072129" y="1238250"/>
                  </a:lnTo>
                  <a:lnTo>
                    <a:pt x="3044190" y="1280160"/>
                  </a:lnTo>
                  <a:lnTo>
                    <a:pt x="3007360" y="1318260"/>
                  </a:lnTo>
                  <a:lnTo>
                    <a:pt x="2961640" y="1353820"/>
                  </a:lnTo>
                  <a:lnTo>
                    <a:pt x="2943860" y="1363979"/>
                  </a:lnTo>
                  <a:lnTo>
                    <a:pt x="2926079" y="1374139"/>
                  </a:lnTo>
                  <a:lnTo>
                    <a:pt x="2907029" y="1384300"/>
                  </a:lnTo>
                  <a:lnTo>
                    <a:pt x="2887979" y="1391920"/>
                  </a:lnTo>
                  <a:lnTo>
                    <a:pt x="2867660" y="1400810"/>
                  </a:lnTo>
                  <a:lnTo>
                    <a:pt x="2847340" y="1408429"/>
                  </a:lnTo>
                  <a:lnTo>
                    <a:pt x="2825750" y="1416050"/>
                  </a:lnTo>
                  <a:lnTo>
                    <a:pt x="2804160" y="1421129"/>
                  </a:lnTo>
                  <a:lnTo>
                    <a:pt x="2781300" y="1427479"/>
                  </a:lnTo>
                  <a:lnTo>
                    <a:pt x="2758440" y="1432560"/>
                  </a:lnTo>
                  <a:lnTo>
                    <a:pt x="2735579" y="1436370"/>
                  </a:lnTo>
                  <a:lnTo>
                    <a:pt x="2711450" y="1438910"/>
                  </a:lnTo>
                  <a:lnTo>
                    <a:pt x="2688590" y="1442720"/>
                  </a:lnTo>
                  <a:lnTo>
                    <a:pt x="2664460" y="1443989"/>
                  </a:lnTo>
                  <a:lnTo>
                    <a:pt x="2640329" y="1445260"/>
                  </a:lnTo>
                  <a:lnTo>
                    <a:pt x="2616200" y="1445260"/>
                  </a:lnTo>
                  <a:lnTo>
                    <a:pt x="2592070" y="1445260"/>
                  </a:lnTo>
                  <a:lnTo>
                    <a:pt x="2567940" y="1443989"/>
                  </a:lnTo>
                  <a:lnTo>
                    <a:pt x="2543810" y="1441450"/>
                  </a:lnTo>
                  <a:lnTo>
                    <a:pt x="2519679" y="1438910"/>
                  </a:lnTo>
                  <a:lnTo>
                    <a:pt x="2496820" y="1435100"/>
                  </a:lnTo>
                  <a:lnTo>
                    <a:pt x="2472690" y="1431289"/>
                  </a:lnTo>
                  <a:lnTo>
                    <a:pt x="2449829" y="1426210"/>
                  </a:lnTo>
                  <a:lnTo>
                    <a:pt x="2428240" y="1421129"/>
                  </a:lnTo>
                  <a:lnTo>
                    <a:pt x="2406650" y="1414779"/>
                  </a:lnTo>
                  <a:lnTo>
                    <a:pt x="2385060" y="1408429"/>
                  </a:lnTo>
                  <a:lnTo>
                    <a:pt x="2363470" y="1399539"/>
                  </a:lnTo>
                  <a:lnTo>
                    <a:pt x="2363470" y="1400810"/>
                  </a:lnTo>
                  <a:lnTo>
                    <a:pt x="2353310" y="1417320"/>
                  </a:lnTo>
                  <a:lnTo>
                    <a:pt x="2343150" y="1433829"/>
                  </a:lnTo>
                  <a:lnTo>
                    <a:pt x="2331720" y="1450339"/>
                  </a:lnTo>
                  <a:lnTo>
                    <a:pt x="2319020" y="1466850"/>
                  </a:lnTo>
                  <a:lnTo>
                    <a:pt x="2303779" y="1482089"/>
                  </a:lnTo>
                  <a:lnTo>
                    <a:pt x="2288540" y="1497329"/>
                  </a:lnTo>
                  <a:lnTo>
                    <a:pt x="2254250" y="1525270"/>
                  </a:lnTo>
                  <a:lnTo>
                    <a:pt x="2214879" y="1551939"/>
                  </a:lnTo>
                  <a:lnTo>
                    <a:pt x="2171700" y="1574800"/>
                  </a:lnTo>
                  <a:lnTo>
                    <a:pt x="2124710" y="1595120"/>
                  </a:lnTo>
                  <a:lnTo>
                    <a:pt x="2099310" y="1605279"/>
                  </a:lnTo>
                  <a:lnTo>
                    <a:pt x="2075179" y="1612900"/>
                  </a:lnTo>
                  <a:lnTo>
                    <a:pt x="2048510" y="1620520"/>
                  </a:lnTo>
                  <a:lnTo>
                    <a:pt x="2021839" y="1626870"/>
                  </a:lnTo>
                  <a:lnTo>
                    <a:pt x="1995170" y="1633220"/>
                  </a:lnTo>
                  <a:lnTo>
                    <a:pt x="1939289" y="1642110"/>
                  </a:lnTo>
                  <a:lnTo>
                    <a:pt x="1882139" y="1647189"/>
                  </a:lnTo>
                  <a:lnTo>
                    <a:pt x="1854200" y="1648460"/>
                  </a:lnTo>
                  <a:lnTo>
                    <a:pt x="1824989" y="1648460"/>
                  </a:lnTo>
                  <a:lnTo>
                    <a:pt x="1797050" y="1648460"/>
                  </a:lnTo>
                  <a:lnTo>
                    <a:pt x="1769110" y="1647189"/>
                  </a:lnTo>
                  <a:lnTo>
                    <a:pt x="1739900" y="1644650"/>
                  </a:lnTo>
                  <a:lnTo>
                    <a:pt x="1711960" y="1640839"/>
                  </a:lnTo>
                  <a:lnTo>
                    <a:pt x="1684020" y="1637029"/>
                  </a:lnTo>
                  <a:lnTo>
                    <a:pt x="1656079" y="1631950"/>
                  </a:lnTo>
                  <a:lnTo>
                    <a:pt x="1629410" y="1625600"/>
                  </a:lnTo>
                  <a:lnTo>
                    <a:pt x="1602739" y="1619250"/>
                  </a:lnTo>
                  <a:lnTo>
                    <a:pt x="1577339" y="1610360"/>
                  </a:lnTo>
                  <a:lnTo>
                    <a:pt x="1551939" y="1602739"/>
                  </a:lnTo>
                  <a:lnTo>
                    <a:pt x="1527810" y="1593850"/>
                  </a:lnTo>
                  <a:lnTo>
                    <a:pt x="1503679" y="1583689"/>
                  </a:lnTo>
                  <a:lnTo>
                    <a:pt x="1480820" y="1572260"/>
                  </a:lnTo>
                  <a:lnTo>
                    <a:pt x="1459229" y="1560829"/>
                  </a:lnTo>
                  <a:lnTo>
                    <a:pt x="1438910" y="1548129"/>
                  </a:lnTo>
                  <a:lnTo>
                    <a:pt x="1418589" y="1535429"/>
                  </a:lnTo>
                  <a:lnTo>
                    <a:pt x="1399539" y="1521460"/>
                  </a:lnTo>
                  <a:lnTo>
                    <a:pt x="1381760" y="1507489"/>
                  </a:lnTo>
                  <a:lnTo>
                    <a:pt x="1365250" y="1493520"/>
                  </a:lnTo>
                  <a:lnTo>
                    <a:pt x="1306829" y="1512570"/>
                  </a:lnTo>
                  <a:lnTo>
                    <a:pt x="1247139" y="1529079"/>
                  </a:lnTo>
                  <a:lnTo>
                    <a:pt x="1215389" y="1534160"/>
                  </a:lnTo>
                  <a:lnTo>
                    <a:pt x="1183639" y="1540510"/>
                  </a:lnTo>
                  <a:lnTo>
                    <a:pt x="1151889" y="1544320"/>
                  </a:lnTo>
                  <a:lnTo>
                    <a:pt x="1118870" y="1548129"/>
                  </a:lnTo>
                  <a:lnTo>
                    <a:pt x="1085850" y="1549400"/>
                  </a:lnTo>
                  <a:lnTo>
                    <a:pt x="1054100" y="1550670"/>
                  </a:lnTo>
                  <a:lnTo>
                    <a:pt x="1021079" y="1550670"/>
                  </a:lnTo>
                  <a:lnTo>
                    <a:pt x="988060" y="1549400"/>
                  </a:lnTo>
                  <a:lnTo>
                    <a:pt x="923289" y="1544320"/>
                  </a:lnTo>
                  <a:lnTo>
                    <a:pt x="859789" y="1535429"/>
                  </a:lnTo>
                  <a:lnTo>
                    <a:pt x="797560" y="1521460"/>
                  </a:lnTo>
                  <a:lnTo>
                    <a:pt x="737870" y="1504950"/>
                  </a:lnTo>
                  <a:lnTo>
                    <a:pt x="681989" y="1483360"/>
                  </a:lnTo>
                  <a:lnTo>
                    <a:pt x="628650" y="1459229"/>
                  </a:lnTo>
                  <a:lnTo>
                    <a:pt x="580389" y="1431289"/>
                  </a:lnTo>
                  <a:lnTo>
                    <a:pt x="558800" y="1416050"/>
                  </a:lnTo>
                  <a:lnTo>
                    <a:pt x="537210" y="1400810"/>
                  </a:lnTo>
                  <a:lnTo>
                    <a:pt x="518160" y="1384300"/>
                  </a:lnTo>
                  <a:lnTo>
                    <a:pt x="499110" y="1366520"/>
                  </a:lnTo>
                  <a:lnTo>
                    <a:pt x="482600" y="1348739"/>
                  </a:lnTo>
                  <a:lnTo>
                    <a:pt x="463550" y="1350010"/>
                  </a:lnTo>
                  <a:lnTo>
                    <a:pt x="445769" y="1350010"/>
                  </a:lnTo>
                  <a:lnTo>
                    <a:pt x="426719" y="1350010"/>
                  </a:lnTo>
                  <a:lnTo>
                    <a:pt x="408939" y="1350010"/>
                  </a:lnTo>
                  <a:lnTo>
                    <a:pt x="391160" y="1348739"/>
                  </a:lnTo>
                  <a:lnTo>
                    <a:pt x="373380" y="1346200"/>
                  </a:lnTo>
                  <a:lnTo>
                    <a:pt x="354330" y="1343660"/>
                  </a:lnTo>
                  <a:lnTo>
                    <a:pt x="302260" y="1333500"/>
                  </a:lnTo>
                  <a:lnTo>
                    <a:pt x="269239" y="1323339"/>
                  </a:lnTo>
                  <a:lnTo>
                    <a:pt x="252730" y="1318260"/>
                  </a:lnTo>
                  <a:lnTo>
                    <a:pt x="238760" y="1311910"/>
                  </a:lnTo>
                  <a:lnTo>
                    <a:pt x="223519" y="1305560"/>
                  </a:lnTo>
                  <a:lnTo>
                    <a:pt x="208280" y="1297939"/>
                  </a:lnTo>
                  <a:lnTo>
                    <a:pt x="195580" y="1290320"/>
                  </a:lnTo>
                  <a:lnTo>
                    <a:pt x="181610" y="1282700"/>
                  </a:lnTo>
                  <a:lnTo>
                    <a:pt x="168910" y="1273810"/>
                  </a:lnTo>
                  <a:lnTo>
                    <a:pt x="157480" y="1264920"/>
                  </a:lnTo>
                  <a:lnTo>
                    <a:pt x="147319" y="1256029"/>
                  </a:lnTo>
                  <a:lnTo>
                    <a:pt x="135889" y="1247139"/>
                  </a:lnTo>
                  <a:lnTo>
                    <a:pt x="127000" y="1236979"/>
                  </a:lnTo>
                  <a:lnTo>
                    <a:pt x="118110" y="1226820"/>
                  </a:lnTo>
                  <a:lnTo>
                    <a:pt x="110489" y="1216660"/>
                  </a:lnTo>
                  <a:lnTo>
                    <a:pt x="91439" y="1183639"/>
                  </a:lnTo>
                  <a:lnTo>
                    <a:pt x="80010" y="1139189"/>
                  </a:lnTo>
                  <a:lnTo>
                    <a:pt x="80010" y="1127760"/>
                  </a:lnTo>
                  <a:lnTo>
                    <a:pt x="80010" y="1116329"/>
                  </a:lnTo>
                  <a:lnTo>
                    <a:pt x="81280" y="1104900"/>
                  </a:lnTo>
                  <a:lnTo>
                    <a:pt x="82550" y="1093470"/>
                  </a:lnTo>
                  <a:lnTo>
                    <a:pt x="86360" y="1082039"/>
                  </a:lnTo>
                  <a:lnTo>
                    <a:pt x="90169" y="1070610"/>
                  </a:lnTo>
                  <a:lnTo>
                    <a:pt x="95250" y="1060450"/>
                  </a:lnTo>
                  <a:lnTo>
                    <a:pt x="100330" y="1049020"/>
                  </a:lnTo>
                  <a:lnTo>
                    <a:pt x="107950" y="1038860"/>
                  </a:lnTo>
                  <a:lnTo>
                    <a:pt x="115569" y="1027429"/>
                  </a:lnTo>
                  <a:lnTo>
                    <a:pt x="123189" y="1017270"/>
                  </a:lnTo>
                  <a:lnTo>
                    <a:pt x="132080" y="1008379"/>
                  </a:lnTo>
                  <a:lnTo>
                    <a:pt x="142239" y="998220"/>
                  </a:lnTo>
                  <a:lnTo>
                    <a:pt x="153669" y="989329"/>
                  </a:lnTo>
                  <a:lnTo>
                    <a:pt x="165100" y="980439"/>
                  </a:lnTo>
                  <a:lnTo>
                    <a:pt x="176530" y="971550"/>
                  </a:lnTo>
                  <a:lnTo>
                    <a:pt x="161289" y="965200"/>
                  </a:lnTo>
                  <a:lnTo>
                    <a:pt x="147319" y="958850"/>
                  </a:lnTo>
                  <a:lnTo>
                    <a:pt x="133350" y="952500"/>
                  </a:lnTo>
                  <a:lnTo>
                    <a:pt x="119380" y="944879"/>
                  </a:lnTo>
                  <a:lnTo>
                    <a:pt x="105410" y="937260"/>
                  </a:lnTo>
                  <a:lnTo>
                    <a:pt x="93980" y="928370"/>
                  </a:lnTo>
                  <a:lnTo>
                    <a:pt x="81280" y="920750"/>
                  </a:lnTo>
                  <a:lnTo>
                    <a:pt x="69850" y="911860"/>
                  </a:lnTo>
                  <a:lnTo>
                    <a:pt x="59689" y="901700"/>
                  </a:lnTo>
                  <a:lnTo>
                    <a:pt x="50800" y="892810"/>
                  </a:lnTo>
                  <a:lnTo>
                    <a:pt x="41910" y="882650"/>
                  </a:lnTo>
                  <a:lnTo>
                    <a:pt x="33019" y="872489"/>
                  </a:lnTo>
                  <a:lnTo>
                    <a:pt x="26669" y="862329"/>
                  </a:lnTo>
                  <a:lnTo>
                    <a:pt x="20319" y="850900"/>
                  </a:lnTo>
                  <a:lnTo>
                    <a:pt x="13969" y="840739"/>
                  </a:lnTo>
                  <a:lnTo>
                    <a:pt x="10160" y="829310"/>
                  </a:lnTo>
                  <a:lnTo>
                    <a:pt x="6350" y="819150"/>
                  </a:lnTo>
                  <a:lnTo>
                    <a:pt x="2539" y="807720"/>
                  </a:lnTo>
                  <a:lnTo>
                    <a:pt x="1269" y="796289"/>
                  </a:lnTo>
                  <a:lnTo>
                    <a:pt x="0" y="784860"/>
                  </a:lnTo>
                  <a:lnTo>
                    <a:pt x="0" y="773429"/>
                  </a:lnTo>
                  <a:lnTo>
                    <a:pt x="0" y="762000"/>
                  </a:lnTo>
                  <a:lnTo>
                    <a:pt x="1269" y="750570"/>
                  </a:lnTo>
                  <a:lnTo>
                    <a:pt x="3810" y="740410"/>
                  </a:lnTo>
                  <a:lnTo>
                    <a:pt x="7619" y="728979"/>
                  </a:lnTo>
                  <a:lnTo>
                    <a:pt x="12700" y="717550"/>
                  </a:lnTo>
                  <a:lnTo>
                    <a:pt x="17780" y="706120"/>
                  </a:lnTo>
                  <a:lnTo>
                    <a:pt x="22860" y="695960"/>
                  </a:lnTo>
                  <a:lnTo>
                    <a:pt x="29210" y="685800"/>
                  </a:lnTo>
                  <a:lnTo>
                    <a:pt x="38100" y="675639"/>
                  </a:lnTo>
                  <a:lnTo>
                    <a:pt x="45719" y="665479"/>
                  </a:lnTo>
                  <a:lnTo>
                    <a:pt x="55880" y="655320"/>
                  </a:lnTo>
                  <a:lnTo>
                    <a:pt x="66039" y="646429"/>
                  </a:lnTo>
                  <a:lnTo>
                    <a:pt x="76200" y="636270"/>
                  </a:lnTo>
                  <a:lnTo>
                    <a:pt x="87630" y="628650"/>
                  </a:lnTo>
                  <a:lnTo>
                    <a:pt x="99060" y="619760"/>
                  </a:lnTo>
                  <a:lnTo>
                    <a:pt x="113030" y="612139"/>
                  </a:lnTo>
                  <a:lnTo>
                    <a:pt x="125730" y="604520"/>
                  </a:lnTo>
                  <a:lnTo>
                    <a:pt x="139700" y="596900"/>
                  </a:lnTo>
                  <a:lnTo>
                    <a:pt x="154939" y="590550"/>
                  </a:lnTo>
                  <a:lnTo>
                    <a:pt x="168910" y="584200"/>
                  </a:lnTo>
                  <a:lnTo>
                    <a:pt x="185419" y="579120"/>
                  </a:lnTo>
                  <a:lnTo>
                    <a:pt x="200660" y="574039"/>
                  </a:lnTo>
                  <a:lnTo>
                    <a:pt x="217169" y="568960"/>
                  </a:lnTo>
                  <a:lnTo>
                    <a:pt x="233680" y="563879"/>
                  </a:lnTo>
                  <a:lnTo>
                    <a:pt x="251460" y="561339"/>
                  </a:lnTo>
                  <a:lnTo>
                    <a:pt x="267969" y="557529"/>
                  </a:lnTo>
                  <a:lnTo>
                    <a:pt x="285750" y="554989"/>
                  </a:lnTo>
                  <a:lnTo>
                    <a:pt x="303530" y="552450"/>
                  </a:lnTo>
                  <a:lnTo>
                    <a:pt x="321310" y="551179"/>
                  </a:lnTo>
                  <a:lnTo>
                    <a:pt x="325119" y="546100"/>
                  </a:lnTo>
                  <a:close/>
                </a:path>
                <a:path w="3576320" h="1648460">
                  <a:moveTo>
                    <a:pt x="2539" y="0"/>
                  </a:moveTo>
                  <a:lnTo>
                    <a:pt x="2539" y="0"/>
                  </a:lnTo>
                </a:path>
                <a:path w="3576320" h="1648460">
                  <a:moveTo>
                    <a:pt x="3575050" y="1643379"/>
                  </a:moveTo>
                  <a:lnTo>
                    <a:pt x="3575050" y="1643379"/>
                  </a:lnTo>
                </a:path>
                <a:path w="3576320" h="1648460">
                  <a:moveTo>
                    <a:pt x="389889" y="995679"/>
                  </a:moveTo>
                  <a:lnTo>
                    <a:pt x="375919" y="995679"/>
                  </a:lnTo>
                  <a:lnTo>
                    <a:pt x="360680" y="995679"/>
                  </a:lnTo>
                  <a:lnTo>
                    <a:pt x="346710" y="995679"/>
                  </a:lnTo>
                  <a:lnTo>
                    <a:pt x="332739" y="995679"/>
                  </a:lnTo>
                  <a:lnTo>
                    <a:pt x="317500" y="994410"/>
                  </a:lnTo>
                  <a:lnTo>
                    <a:pt x="303530" y="993139"/>
                  </a:lnTo>
                  <a:lnTo>
                    <a:pt x="289560" y="991870"/>
                  </a:lnTo>
                  <a:lnTo>
                    <a:pt x="274319" y="989329"/>
                  </a:lnTo>
                  <a:lnTo>
                    <a:pt x="260350" y="986789"/>
                  </a:lnTo>
                  <a:lnTo>
                    <a:pt x="246380" y="984250"/>
                  </a:lnTo>
                  <a:lnTo>
                    <a:pt x="233680" y="980439"/>
                  </a:lnTo>
                  <a:lnTo>
                    <a:pt x="219710" y="977900"/>
                  </a:lnTo>
                  <a:lnTo>
                    <a:pt x="207010" y="974089"/>
                  </a:lnTo>
                  <a:lnTo>
                    <a:pt x="193039" y="969010"/>
                  </a:lnTo>
                  <a:lnTo>
                    <a:pt x="181610" y="965200"/>
                  </a:lnTo>
                </a:path>
                <a:path w="3576320" h="1648460">
                  <a:moveTo>
                    <a:pt x="575310" y="1327150"/>
                  </a:moveTo>
                  <a:lnTo>
                    <a:pt x="568960" y="1328420"/>
                  </a:lnTo>
                  <a:lnTo>
                    <a:pt x="563879" y="1329689"/>
                  </a:lnTo>
                  <a:lnTo>
                    <a:pt x="557529" y="1330960"/>
                  </a:lnTo>
                  <a:lnTo>
                    <a:pt x="551179" y="1332229"/>
                  </a:lnTo>
                  <a:lnTo>
                    <a:pt x="544829" y="1333500"/>
                  </a:lnTo>
                  <a:lnTo>
                    <a:pt x="539750" y="1334770"/>
                  </a:lnTo>
                  <a:lnTo>
                    <a:pt x="533400" y="1336039"/>
                  </a:lnTo>
                  <a:lnTo>
                    <a:pt x="527050" y="1336039"/>
                  </a:lnTo>
                  <a:lnTo>
                    <a:pt x="520700" y="1337310"/>
                  </a:lnTo>
                  <a:lnTo>
                    <a:pt x="514350" y="1338579"/>
                  </a:lnTo>
                  <a:lnTo>
                    <a:pt x="508000" y="1338579"/>
                  </a:lnTo>
                  <a:lnTo>
                    <a:pt x="501650" y="1339850"/>
                  </a:lnTo>
                  <a:lnTo>
                    <a:pt x="496570" y="1341120"/>
                  </a:lnTo>
                  <a:lnTo>
                    <a:pt x="488950" y="1341120"/>
                  </a:lnTo>
                  <a:lnTo>
                    <a:pt x="483869" y="13411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60597" y="2400707"/>
              <a:ext cx="65224" cy="75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19370" y="1856739"/>
              <a:ext cx="730250" cy="521970"/>
            </a:xfrm>
            <a:custGeom>
              <a:avLst/>
              <a:gdLst/>
              <a:ahLst/>
              <a:cxnLst/>
              <a:rect l="l" t="t" r="r" b="b"/>
              <a:pathLst>
                <a:path w="730250" h="521969">
                  <a:moveTo>
                    <a:pt x="22859" y="449580"/>
                  </a:moveTo>
                  <a:lnTo>
                    <a:pt x="21589" y="454660"/>
                  </a:lnTo>
                  <a:lnTo>
                    <a:pt x="20319" y="459739"/>
                  </a:lnTo>
                  <a:lnTo>
                    <a:pt x="20319" y="463550"/>
                  </a:lnTo>
                  <a:lnTo>
                    <a:pt x="19050" y="468630"/>
                  </a:lnTo>
                  <a:lnTo>
                    <a:pt x="17779" y="473710"/>
                  </a:lnTo>
                  <a:lnTo>
                    <a:pt x="16509" y="478789"/>
                  </a:lnTo>
                  <a:lnTo>
                    <a:pt x="15239" y="483870"/>
                  </a:lnTo>
                  <a:lnTo>
                    <a:pt x="13969" y="487680"/>
                  </a:lnTo>
                  <a:lnTo>
                    <a:pt x="12700" y="492760"/>
                  </a:lnTo>
                  <a:lnTo>
                    <a:pt x="10159" y="497839"/>
                  </a:lnTo>
                  <a:lnTo>
                    <a:pt x="8889" y="502920"/>
                  </a:lnTo>
                  <a:lnTo>
                    <a:pt x="6350" y="508000"/>
                  </a:lnTo>
                  <a:lnTo>
                    <a:pt x="5079" y="511810"/>
                  </a:lnTo>
                  <a:lnTo>
                    <a:pt x="2539" y="516889"/>
                  </a:lnTo>
                  <a:lnTo>
                    <a:pt x="0" y="521970"/>
                  </a:lnTo>
                </a:path>
                <a:path w="730250" h="521969">
                  <a:moveTo>
                    <a:pt x="461009" y="0"/>
                  </a:moveTo>
                  <a:lnTo>
                    <a:pt x="483869" y="7620"/>
                  </a:lnTo>
                  <a:lnTo>
                    <a:pt x="505459" y="16510"/>
                  </a:lnTo>
                  <a:lnTo>
                    <a:pt x="547369" y="34289"/>
                  </a:lnTo>
                  <a:lnTo>
                    <a:pt x="586739" y="55880"/>
                  </a:lnTo>
                  <a:lnTo>
                    <a:pt x="621029" y="78739"/>
                  </a:lnTo>
                  <a:lnTo>
                    <a:pt x="651509" y="105410"/>
                  </a:lnTo>
                  <a:lnTo>
                    <a:pt x="664209" y="119380"/>
                  </a:lnTo>
                  <a:lnTo>
                    <a:pt x="676909" y="133350"/>
                  </a:lnTo>
                  <a:lnTo>
                    <a:pt x="688339" y="147320"/>
                  </a:lnTo>
                  <a:lnTo>
                    <a:pt x="698500" y="162560"/>
                  </a:lnTo>
                  <a:lnTo>
                    <a:pt x="706119" y="177800"/>
                  </a:lnTo>
                  <a:lnTo>
                    <a:pt x="713739" y="193039"/>
                  </a:lnTo>
                  <a:lnTo>
                    <a:pt x="720089" y="208280"/>
                  </a:lnTo>
                  <a:lnTo>
                    <a:pt x="723900" y="223520"/>
                  </a:lnTo>
                  <a:lnTo>
                    <a:pt x="727709" y="240030"/>
                  </a:lnTo>
                  <a:lnTo>
                    <a:pt x="728979" y="255270"/>
                  </a:lnTo>
                  <a:lnTo>
                    <a:pt x="730250" y="27178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0057" y="1563777"/>
              <a:ext cx="128724" cy="1109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27089" y="1189990"/>
              <a:ext cx="6350" cy="48260"/>
            </a:xfrm>
            <a:custGeom>
              <a:avLst/>
              <a:gdLst/>
              <a:ahLst/>
              <a:cxnLst/>
              <a:rect l="l" t="t" r="r" b="b"/>
              <a:pathLst>
                <a:path w="6350" h="48259">
                  <a:moveTo>
                    <a:pt x="0" y="0"/>
                  </a:moveTo>
                  <a:lnTo>
                    <a:pt x="1270" y="3810"/>
                  </a:lnTo>
                  <a:lnTo>
                    <a:pt x="1270" y="7620"/>
                  </a:lnTo>
                  <a:lnTo>
                    <a:pt x="2539" y="10160"/>
                  </a:lnTo>
                  <a:lnTo>
                    <a:pt x="2539" y="12700"/>
                  </a:lnTo>
                  <a:lnTo>
                    <a:pt x="3810" y="16510"/>
                  </a:lnTo>
                  <a:lnTo>
                    <a:pt x="3810" y="19050"/>
                  </a:lnTo>
                  <a:lnTo>
                    <a:pt x="5080" y="22860"/>
                  </a:lnTo>
                  <a:lnTo>
                    <a:pt x="5080" y="26670"/>
                  </a:lnTo>
                  <a:lnTo>
                    <a:pt x="5080" y="29210"/>
                  </a:lnTo>
                  <a:lnTo>
                    <a:pt x="5080" y="31750"/>
                  </a:lnTo>
                  <a:lnTo>
                    <a:pt x="5080" y="35560"/>
                  </a:lnTo>
                  <a:lnTo>
                    <a:pt x="6350" y="38100"/>
                  </a:lnTo>
                  <a:lnTo>
                    <a:pt x="6350" y="41910"/>
                  </a:lnTo>
                  <a:lnTo>
                    <a:pt x="6350" y="45720"/>
                  </a:lnTo>
                  <a:lnTo>
                    <a:pt x="6350" y="4826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57877" y="1068477"/>
              <a:ext cx="70304" cy="7030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58439" y="984250"/>
              <a:ext cx="3572510" cy="1643380"/>
            </a:xfrm>
            <a:custGeom>
              <a:avLst/>
              <a:gdLst/>
              <a:ahLst/>
              <a:cxnLst/>
              <a:rect l="l" t="t" r="r" b="b"/>
              <a:pathLst>
                <a:path w="3572510" h="1643380">
                  <a:moveTo>
                    <a:pt x="1830070" y="179070"/>
                  </a:moveTo>
                  <a:lnTo>
                    <a:pt x="1831339" y="175260"/>
                  </a:lnTo>
                  <a:lnTo>
                    <a:pt x="1833880" y="171450"/>
                  </a:lnTo>
                  <a:lnTo>
                    <a:pt x="1835150" y="168910"/>
                  </a:lnTo>
                  <a:lnTo>
                    <a:pt x="1836420" y="165100"/>
                  </a:lnTo>
                  <a:lnTo>
                    <a:pt x="1837689" y="161289"/>
                  </a:lnTo>
                  <a:lnTo>
                    <a:pt x="1840230" y="157479"/>
                  </a:lnTo>
                  <a:lnTo>
                    <a:pt x="1841500" y="153670"/>
                  </a:lnTo>
                  <a:lnTo>
                    <a:pt x="1844039" y="149860"/>
                  </a:lnTo>
                  <a:lnTo>
                    <a:pt x="1846580" y="147320"/>
                  </a:lnTo>
                  <a:lnTo>
                    <a:pt x="1847850" y="143510"/>
                  </a:lnTo>
                  <a:lnTo>
                    <a:pt x="1850389" y="139700"/>
                  </a:lnTo>
                  <a:lnTo>
                    <a:pt x="1852930" y="135889"/>
                  </a:lnTo>
                  <a:lnTo>
                    <a:pt x="1855470" y="133350"/>
                  </a:lnTo>
                  <a:lnTo>
                    <a:pt x="1858010" y="129539"/>
                  </a:lnTo>
                  <a:lnTo>
                    <a:pt x="1860550" y="125729"/>
                  </a:lnTo>
                </a:path>
                <a:path w="3572510" h="1643380">
                  <a:moveTo>
                    <a:pt x="1156970" y="196850"/>
                  </a:moveTo>
                  <a:lnTo>
                    <a:pt x="1164589" y="200660"/>
                  </a:lnTo>
                  <a:lnTo>
                    <a:pt x="1172210" y="203200"/>
                  </a:lnTo>
                  <a:lnTo>
                    <a:pt x="1179830" y="205739"/>
                  </a:lnTo>
                  <a:lnTo>
                    <a:pt x="1187450" y="209550"/>
                  </a:lnTo>
                  <a:lnTo>
                    <a:pt x="1195070" y="213360"/>
                  </a:lnTo>
                  <a:lnTo>
                    <a:pt x="1202689" y="215900"/>
                  </a:lnTo>
                  <a:lnTo>
                    <a:pt x="1210310" y="219710"/>
                  </a:lnTo>
                  <a:lnTo>
                    <a:pt x="1216660" y="222250"/>
                  </a:lnTo>
                  <a:lnTo>
                    <a:pt x="1224280" y="226060"/>
                  </a:lnTo>
                  <a:lnTo>
                    <a:pt x="1231900" y="229870"/>
                  </a:lnTo>
                  <a:lnTo>
                    <a:pt x="1238250" y="233679"/>
                  </a:lnTo>
                  <a:lnTo>
                    <a:pt x="1244600" y="237489"/>
                  </a:lnTo>
                  <a:lnTo>
                    <a:pt x="1252220" y="241300"/>
                  </a:lnTo>
                  <a:lnTo>
                    <a:pt x="1258570" y="245110"/>
                  </a:lnTo>
                  <a:lnTo>
                    <a:pt x="1264920" y="248920"/>
                  </a:lnTo>
                </a:path>
                <a:path w="3572510" h="1643380">
                  <a:moveTo>
                    <a:pt x="340360" y="600710"/>
                  </a:moveTo>
                  <a:lnTo>
                    <a:pt x="339090" y="596900"/>
                  </a:lnTo>
                  <a:lnTo>
                    <a:pt x="337820" y="593089"/>
                  </a:lnTo>
                  <a:lnTo>
                    <a:pt x="336550" y="589279"/>
                  </a:lnTo>
                  <a:lnTo>
                    <a:pt x="335280" y="585470"/>
                  </a:lnTo>
                  <a:lnTo>
                    <a:pt x="332740" y="582929"/>
                  </a:lnTo>
                  <a:lnTo>
                    <a:pt x="331470" y="579120"/>
                  </a:lnTo>
                  <a:lnTo>
                    <a:pt x="330200" y="575310"/>
                  </a:lnTo>
                  <a:lnTo>
                    <a:pt x="328930" y="571500"/>
                  </a:lnTo>
                  <a:lnTo>
                    <a:pt x="327660" y="568960"/>
                  </a:lnTo>
                  <a:lnTo>
                    <a:pt x="326390" y="565150"/>
                  </a:lnTo>
                  <a:lnTo>
                    <a:pt x="325120" y="561339"/>
                  </a:lnTo>
                  <a:lnTo>
                    <a:pt x="325120" y="557529"/>
                  </a:lnTo>
                  <a:lnTo>
                    <a:pt x="323850" y="553720"/>
                  </a:lnTo>
                  <a:lnTo>
                    <a:pt x="322580" y="549910"/>
                  </a:lnTo>
                  <a:lnTo>
                    <a:pt x="322580" y="546100"/>
                  </a:lnTo>
                </a:path>
                <a:path w="3572510" h="1643380">
                  <a:moveTo>
                    <a:pt x="0" y="0"/>
                  </a:moveTo>
                  <a:lnTo>
                    <a:pt x="0" y="0"/>
                  </a:lnTo>
                </a:path>
                <a:path w="3572510" h="1643380">
                  <a:moveTo>
                    <a:pt x="3572510" y="1643379"/>
                  </a:moveTo>
                  <a:lnTo>
                    <a:pt x="3572510" y="164337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327400" y="1631950"/>
            <a:ext cx="1347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DejaVu Sans"/>
                <a:cs typeface="DejaVu Sans"/>
              </a:rPr>
              <a:t>Système</a:t>
            </a:r>
            <a:endParaRPr sz="2400">
              <a:latin typeface="DejaVu Sans"/>
              <a:cs typeface="DejaVu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25059" y="1233169"/>
            <a:ext cx="539750" cy="539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67909" y="1704339"/>
            <a:ext cx="787400" cy="56388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3810" rIns="0" bIns="0" rtlCol="0">
            <a:spAutoFit/>
          </a:bodyPr>
          <a:lstStyle/>
          <a:p>
            <a:pPr marL="137795" marR="130810" indent="-45720">
              <a:lnSpc>
                <a:spcPct val="120200"/>
              </a:lnSpc>
              <a:spcBef>
                <a:spcPts val="30"/>
              </a:spcBef>
            </a:pPr>
            <a:r>
              <a:rPr sz="1400" i="1" spc="-10" dirty="0">
                <a:latin typeface="Liberation Serif"/>
                <a:cs typeface="Liberation Serif"/>
              </a:rPr>
              <a:t>A</a:t>
            </a:r>
            <a:r>
              <a:rPr sz="1400" i="1" dirty="0">
                <a:latin typeface="Liberation Serif"/>
                <a:cs typeface="Liberation Serif"/>
              </a:rPr>
              <a:t>t</a:t>
            </a:r>
            <a:r>
              <a:rPr sz="1400" i="1" spc="10" dirty="0">
                <a:latin typeface="Liberation Serif"/>
                <a:cs typeface="Liberation Serif"/>
              </a:rPr>
              <a:t>t</a:t>
            </a:r>
            <a:r>
              <a:rPr sz="1400" i="1" spc="5" dirty="0">
                <a:latin typeface="Liberation Serif"/>
                <a:cs typeface="Liberation Serif"/>
              </a:rPr>
              <a:t>aq</a:t>
            </a:r>
            <a:r>
              <a:rPr sz="1400" i="1" dirty="0">
                <a:latin typeface="Liberation Serif"/>
                <a:cs typeface="Liberation Serif"/>
              </a:rPr>
              <a:t>ue  </a:t>
            </a:r>
            <a:r>
              <a:rPr sz="1400" i="1" spc="10" dirty="0">
                <a:latin typeface="Liberation Serif"/>
                <a:cs typeface="Liberation Serif"/>
              </a:rPr>
              <a:t>i</a:t>
            </a:r>
            <a:r>
              <a:rPr sz="1400" i="1" dirty="0">
                <a:latin typeface="Liberation Serif"/>
                <a:cs typeface="Liberation Serif"/>
              </a:rPr>
              <a:t>n</a:t>
            </a:r>
            <a:r>
              <a:rPr sz="1400" i="1" spc="10" dirty="0">
                <a:latin typeface="Liberation Serif"/>
                <a:cs typeface="Liberation Serif"/>
              </a:rPr>
              <a:t>t</a:t>
            </a:r>
            <a:r>
              <a:rPr sz="1400" i="1" spc="-5" dirty="0">
                <a:latin typeface="Liberation Serif"/>
                <a:cs typeface="Liberation Serif"/>
              </a:rPr>
              <a:t>e</a:t>
            </a:r>
            <a:r>
              <a:rPr sz="1400" i="1" spc="10" dirty="0">
                <a:latin typeface="Liberation Serif"/>
                <a:cs typeface="Liberation Serif"/>
              </a:rPr>
              <a:t>r</a:t>
            </a:r>
            <a:r>
              <a:rPr sz="1400" i="1" spc="5" dirty="0">
                <a:latin typeface="Liberation Serif"/>
                <a:cs typeface="Liberation Serif"/>
              </a:rPr>
              <a:t>n</a:t>
            </a:r>
            <a:r>
              <a:rPr sz="1400" i="1" dirty="0">
                <a:latin typeface="Liberation Serif"/>
                <a:cs typeface="Liberation Serif"/>
              </a:rPr>
              <a:t>e</a:t>
            </a:r>
            <a:endParaRPr sz="1400">
              <a:latin typeface="Liberation Serif"/>
              <a:cs typeface="Liberation Serif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03109" y="1163319"/>
            <a:ext cx="539750" cy="5397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45959" y="1634489"/>
            <a:ext cx="787400" cy="563880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3810" rIns="0" bIns="0" rtlCol="0">
            <a:spAutoFit/>
          </a:bodyPr>
          <a:lstStyle/>
          <a:p>
            <a:pPr marL="129539" marR="123189" indent="-36830">
              <a:lnSpc>
                <a:spcPct val="120200"/>
              </a:lnSpc>
              <a:spcBef>
                <a:spcPts val="30"/>
              </a:spcBef>
            </a:pPr>
            <a:r>
              <a:rPr sz="1400" i="1" spc="-10" dirty="0">
                <a:latin typeface="Liberation Serif"/>
                <a:cs typeface="Liberation Serif"/>
              </a:rPr>
              <a:t>A</a:t>
            </a:r>
            <a:r>
              <a:rPr sz="1400" i="1" dirty="0">
                <a:latin typeface="Liberation Serif"/>
                <a:cs typeface="Liberation Serif"/>
              </a:rPr>
              <a:t>t</a:t>
            </a:r>
            <a:r>
              <a:rPr sz="1400" i="1" spc="10" dirty="0">
                <a:latin typeface="Liberation Serif"/>
                <a:cs typeface="Liberation Serif"/>
              </a:rPr>
              <a:t>t</a:t>
            </a:r>
            <a:r>
              <a:rPr sz="1400" i="1" spc="5" dirty="0">
                <a:latin typeface="Liberation Serif"/>
                <a:cs typeface="Liberation Serif"/>
              </a:rPr>
              <a:t>aq</a:t>
            </a:r>
            <a:r>
              <a:rPr sz="1400" i="1" dirty="0">
                <a:latin typeface="Liberation Serif"/>
                <a:cs typeface="Liberation Serif"/>
              </a:rPr>
              <a:t>ue  </a:t>
            </a:r>
            <a:r>
              <a:rPr sz="1400" i="1" spc="-5" dirty="0">
                <a:latin typeface="Liberation Serif"/>
                <a:cs typeface="Liberation Serif"/>
              </a:rPr>
              <a:t>e</a:t>
            </a:r>
            <a:r>
              <a:rPr sz="1400" i="1" spc="5" dirty="0">
                <a:latin typeface="Liberation Serif"/>
                <a:cs typeface="Liberation Serif"/>
              </a:rPr>
              <a:t>x</a:t>
            </a:r>
            <a:r>
              <a:rPr sz="1400" i="1" dirty="0">
                <a:latin typeface="Liberation Serif"/>
                <a:cs typeface="Liberation Serif"/>
              </a:rPr>
              <a:t>t</a:t>
            </a:r>
            <a:r>
              <a:rPr sz="1400" i="1" spc="5" dirty="0">
                <a:latin typeface="Liberation Serif"/>
                <a:cs typeface="Liberation Serif"/>
              </a:rPr>
              <a:t>e</a:t>
            </a:r>
            <a:r>
              <a:rPr sz="1400" i="1" dirty="0">
                <a:latin typeface="Liberation Serif"/>
                <a:cs typeface="Liberation Serif"/>
              </a:rPr>
              <a:t>r</a:t>
            </a:r>
            <a:r>
              <a:rPr sz="1400" i="1" spc="5" dirty="0">
                <a:latin typeface="Liberation Serif"/>
                <a:cs typeface="Liberation Serif"/>
              </a:rPr>
              <a:t>n</a:t>
            </a:r>
            <a:r>
              <a:rPr sz="1400" i="1" dirty="0">
                <a:latin typeface="Liberation Serif"/>
                <a:cs typeface="Liberation Serif"/>
              </a:rPr>
              <a:t>e</a:t>
            </a:r>
            <a:endParaRPr sz="1400">
              <a:latin typeface="Liberation Serif"/>
              <a:cs typeface="Liberation Serif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6332220" y="1577339"/>
            <a:ext cx="642620" cy="143510"/>
          </a:xfrm>
          <a:custGeom>
            <a:avLst/>
            <a:gdLst/>
            <a:ahLst/>
            <a:cxnLst/>
            <a:rect l="l" t="t" r="r" b="b"/>
            <a:pathLst>
              <a:path w="642620" h="143510">
                <a:moveTo>
                  <a:pt x="642620" y="35560"/>
                </a:moveTo>
                <a:lnTo>
                  <a:pt x="71119" y="35560"/>
                </a:lnTo>
                <a:lnTo>
                  <a:pt x="71119" y="0"/>
                </a:lnTo>
                <a:lnTo>
                  <a:pt x="0" y="71120"/>
                </a:lnTo>
                <a:lnTo>
                  <a:pt x="71119" y="143510"/>
                </a:lnTo>
                <a:lnTo>
                  <a:pt x="71119" y="106680"/>
                </a:lnTo>
                <a:lnTo>
                  <a:pt x="642620" y="106680"/>
                </a:lnTo>
                <a:lnTo>
                  <a:pt x="642620" y="35560"/>
                </a:lnTo>
                <a:close/>
              </a:path>
              <a:path w="642620" h="143510">
                <a:moveTo>
                  <a:pt x="0" y="0"/>
                </a:moveTo>
                <a:lnTo>
                  <a:pt x="0" y="0"/>
                </a:lnTo>
              </a:path>
              <a:path w="642620" h="143510">
                <a:moveTo>
                  <a:pt x="642620" y="143510"/>
                </a:moveTo>
                <a:lnTo>
                  <a:pt x="642620" y="14351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4708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Attaques</a:t>
            </a:r>
            <a:r>
              <a:rPr spc="-55" dirty="0"/>
              <a:t> </a:t>
            </a:r>
            <a:r>
              <a:rPr dirty="0"/>
              <a:t>passives/actives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sz="half" idx="2"/>
          </p:nvPr>
        </p:nvSpPr>
        <p:spPr>
          <a:xfrm>
            <a:off x="346709" y="4760967"/>
            <a:ext cx="9952991" cy="2434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fr-FR" sz="2600" dirty="0">
                <a:latin typeface="Liberation Sans"/>
              </a:rPr>
              <a:t>Attaques actives</a:t>
            </a:r>
          </a:p>
          <a:p>
            <a:pPr marL="655645" marR="206375" lvl="1">
              <a:lnSpc>
                <a:spcPts val="2700"/>
              </a:lnSpc>
            </a:pPr>
            <a:r>
              <a:rPr lang="fr-FR" sz="16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Modification </a:t>
            </a:r>
            <a:r>
              <a:rPr lang="fr-FR" sz="1600" spc="-5" dirty="0"/>
              <a:t>des </a:t>
            </a:r>
            <a:r>
              <a:rPr lang="fr-FR" sz="1600" spc="-10" dirty="0"/>
              <a:t>données  </a:t>
            </a:r>
            <a:r>
              <a:rPr lang="fr-FR" sz="1600" spc="-5" dirty="0"/>
              <a:t>stockées ou en</a:t>
            </a:r>
            <a:r>
              <a:rPr lang="fr-FR" sz="1600" spc="-10" dirty="0"/>
              <a:t> </a:t>
            </a:r>
            <a:r>
              <a:rPr lang="fr-FR" sz="1600" spc="-5" dirty="0"/>
              <a:t>transit</a:t>
            </a:r>
            <a:endParaRPr lang="fr-FR" sz="1600" dirty="0">
              <a:latin typeface="Liberation Sans"/>
              <a:cs typeface="Liberation Sans"/>
            </a:endParaRPr>
          </a:p>
          <a:p>
            <a:pPr marL="655645" lvl="1">
              <a:lnSpc>
                <a:spcPct val="100000"/>
              </a:lnSpc>
              <a:spcBef>
                <a:spcPts val="360"/>
              </a:spcBef>
            </a:pPr>
            <a:r>
              <a:rPr lang="fr-FR" sz="16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Injection </a:t>
            </a:r>
            <a:r>
              <a:rPr lang="fr-FR" sz="1600" spc="-5" dirty="0"/>
              <a:t>de</a:t>
            </a:r>
            <a:r>
              <a:rPr lang="fr-FR" sz="1600" dirty="0"/>
              <a:t> </a:t>
            </a:r>
            <a:r>
              <a:rPr lang="fr-FR" sz="1600" spc="-10" dirty="0"/>
              <a:t>données,</a:t>
            </a:r>
            <a:endParaRPr lang="fr-FR" sz="1600" dirty="0">
              <a:latin typeface="Liberation Sans"/>
              <a:cs typeface="Liberation Sans"/>
            </a:endParaRPr>
          </a:p>
          <a:p>
            <a:pPr marL="655645" marR="5080" lvl="1">
              <a:lnSpc>
                <a:spcPts val="2700"/>
              </a:lnSpc>
              <a:spcBef>
                <a:spcPts val="650"/>
              </a:spcBef>
            </a:pPr>
            <a:r>
              <a:rPr lang="fr-FR" sz="16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Rejeu</a:t>
            </a:r>
            <a:r>
              <a:rPr lang="fr-FR" sz="1600" spc="-5" dirty="0"/>
              <a:t>: ré-envoyer </a:t>
            </a:r>
            <a:r>
              <a:rPr lang="fr-FR" sz="1600" spc="-10" dirty="0"/>
              <a:t>d’anciens  données</a:t>
            </a:r>
            <a:endParaRPr lang="fr-FR" sz="1600" dirty="0">
              <a:latin typeface="Liberation Sans"/>
              <a:cs typeface="Liberation Sans"/>
            </a:endParaRPr>
          </a:p>
          <a:p>
            <a:pPr marL="655645" marR="306070" lvl="1">
              <a:lnSpc>
                <a:spcPct val="93900"/>
              </a:lnSpc>
              <a:spcBef>
                <a:spcPts val="535"/>
              </a:spcBef>
            </a:pPr>
            <a:r>
              <a:rPr lang="fr-FR" sz="16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Fabrication </a:t>
            </a:r>
            <a:r>
              <a:rPr lang="fr-FR" sz="1600" spc="-5" dirty="0"/>
              <a:t>(mascarade):  injecter des </a:t>
            </a:r>
            <a:r>
              <a:rPr lang="fr-FR" sz="1600" spc="-10" dirty="0"/>
              <a:t>données </a:t>
            </a:r>
            <a:r>
              <a:rPr lang="fr-FR" sz="1600" spc="-5" dirty="0"/>
              <a:t>en  spécifiant une adresse  source</a:t>
            </a:r>
            <a:r>
              <a:rPr lang="fr-FR" sz="1600" spc="-10" dirty="0"/>
              <a:t> </a:t>
            </a:r>
            <a:r>
              <a:rPr lang="fr-FR" sz="1600" spc="-5" dirty="0"/>
              <a:t>légitime</a:t>
            </a:r>
            <a:endParaRPr lang="fr-FR" sz="1600" dirty="0">
              <a:latin typeface="Liberation Sans"/>
              <a:cs typeface="Liberation Sans"/>
            </a:endParaRPr>
          </a:p>
          <a:p>
            <a:pPr marL="655645" lvl="1">
              <a:lnSpc>
                <a:spcPct val="100000"/>
              </a:lnSpc>
              <a:spcBef>
                <a:spcPts val="409"/>
              </a:spcBef>
            </a:pPr>
            <a:r>
              <a:rPr lang="fr-FR" sz="16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Suppression </a:t>
            </a:r>
            <a:r>
              <a:rPr lang="fr-FR" sz="1600" dirty="0"/>
              <a:t>de</a:t>
            </a:r>
            <a:r>
              <a:rPr lang="fr-FR" sz="1600" spc="-25" dirty="0"/>
              <a:t> </a:t>
            </a:r>
            <a:r>
              <a:rPr lang="fr-FR" sz="1600" spc="-10" dirty="0"/>
              <a:t>données</a:t>
            </a:r>
            <a:endParaRPr lang="fr-FR" sz="1600" dirty="0">
              <a:latin typeface="Liberation Sans"/>
              <a:cs typeface="Liberation Sans"/>
            </a:endParaRPr>
          </a:p>
          <a:p>
            <a:pPr marL="655645" lvl="1">
              <a:lnSpc>
                <a:spcPct val="100000"/>
              </a:lnSpc>
              <a:spcBef>
                <a:spcPts val="420"/>
              </a:spcBef>
            </a:pPr>
            <a:r>
              <a:rPr lang="fr-FR" sz="1600" b="1" dirty="0">
                <a:solidFill>
                  <a:srgbClr val="17A202"/>
                </a:solidFill>
                <a:latin typeface="Liberation Sans"/>
                <a:cs typeface="Liberation Sans"/>
              </a:rPr>
              <a:t>Etc</a:t>
            </a:r>
            <a:r>
              <a:rPr lang="fr-FR" sz="1600" b="1" dirty="0">
                <a:latin typeface="Liberation Sans"/>
                <a:cs typeface="Liberation Sans"/>
              </a:rPr>
              <a:t>.</a:t>
            </a:r>
            <a:endParaRPr lang="fr-FR" sz="1600" dirty="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338320" y="1111250"/>
            <a:ext cx="10676891" cy="36497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600" dirty="0">
                <a:latin typeface="Liberation Sans"/>
                <a:cs typeface="Liberation Sans"/>
              </a:rPr>
              <a:t>Attaques</a:t>
            </a:r>
            <a:r>
              <a:rPr lang="fr-FR" sz="2600" spc="-5" dirty="0">
                <a:latin typeface="Liberation Sans"/>
                <a:cs typeface="Liberation Sans"/>
              </a:rPr>
              <a:t> </a:t>
            </a:r>
            <a:r>
              <a:rPr lang="fr-FR" sz="2600" dirty="0">
                <a:latin typeface="Liberation Sans"/>
                <a:cs typeface="Liberation Sans"/>
              </a:rPr>
              <a:t>passives</a:t>
            </a:r>
            <a:endParaRPr lang="fr-FR" sz="3400" dirty="0">
              <a:latin typeface="Liberation Sans"/>
              <a:cs typeface="Liberation Sans"/>
            </a:endParaRPr>
          </a:p>
          <a:p>
            <a:pPr marL="279400" marR="39370">
              <a:lnSpc>
                <a:spcPts val="2700"/>
              </a:lnSpc>
            </a:pPr>
            <a:r>
              <a:rPr lang="fr-FR" sz="24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Écoute et analyse du trafic  </a:t>
            </a:r>
            <a:r>
              <a:rPr lang="fr-FR" sz="2400" b="1" spc="-10" dirty="0">
                <a:solidFill>
                  <a:srgbClr val="17A202"/>
                </a:solidFill>
                <a:latin typeface="Liberation Sans"/>
                <a:cs typeface="Liberation Sans"/>
              </a:rPr>
              <a:t>réseau</a:t>
            </a:r>
            <a:endParaRPr lang="fr-FR" sz="2400" dirty="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  <a:spcBef>
                <a:spcPts val="360"/>
              </a:spcBef>
            </a:pPr>
            <a:r>
              <a:rPr lang="fr-FR" sz="2400" spc="-5" dirty="0">
                <a:latin typeface="Liberation Sans"/>
                <a:cs typeface="Liberation Sans"/>
              </a:rPr>
              <a:t>Exemple d’outils:</a:t>
            </a:r>
            <a:r>
              <a:rPr lang="fr-FR" sz="2400" spc="-35" dirty="0">
                <a:latin typeface="Liberation Sans"/>
                <a:cs typeface="Liberation Sans"/>
              </a:rPr>
              <a:t> </a:t>
            </a:r>
            <a:r>
              <a:rPr lang="fr-FR" sz="2400" spc="-5" dirty="0" err="1">
                <a:latin typeface="Liberation Sans"/>
                <a:cs typeface="Liberation Sans"/>
              </a:rPr>
              <a:t>wireshark</a:t>
            </a:r>
            <a:r>
              <a:rPr lang="fr-FR" sz="2400" spc="-5" dirty="0">
                <a:latin typeface="Liberation Sans"/>
                <a:cs typeface="Liberation Sans"/>
              </a:rPr>
              <a:t>,</a:t>
            </a:r>
            <a:endParaRPr lang="fr-FR" sz="2400" dirty="0">
              <a:latin typeface="Liberation Sans"/>
              <a:cs typeface="Liberation Sans"/>
            </a:endParaRPr>
          </a:p>
          <a:p>
            <a:pPr marL="279400" marR="5080">
              <a:lnSpc>
                <a:spcPts val="2700"/>
              </a:lnSpc>
              <a:spcBef>
                <a:spcPts val="660"/>
              </a:spcBef>
            </a:pPr>
            <a:r>
              <a:rPr lang="fr-FR" sz="2400" spc="-5" dirty="0">
                <a:latin typeface="Liberation Sans"/>
                <a:cs typeface="Liberation Sans"/>
              </a:rPr>
              <a:t>But: trouver </a:t>
            </a:r>
            <a:r>
              <a:rPr lang="fr-FR" sz="2400" spc="-10" dirty="0">
                <a:latin typeface="Liberation Sans"/>
                <a:cs typeface="Liberation Sans"/>
              </a:rPr>
              <a:t>des </a:t>
            </a:r>
            <a:r>
              <a:rPr lang="fr-FR" sz="2400" spc="-5" dirty="0">
                <a:latin typeface="Liberation Sans"/>
                <a:cs typeface="Liberation Sans"/>
              </a:rPr>
              <a:t>informations  susceptibles d'intéresser un  attaquant</a:t>
            </a:r>
            <a:endParaRPr lang="fr-FR" sz="2400" dirty="0">
              <a:latin typeface="Liberation Sans"/>
              <a:cs typeface="Liberation Sans"/>
            </a:endParaRPr>
          </a:p>
          <a:p>
            <a:pPr marL="831850" marR="550545" indent="-285750">
              <a:lnSpc>
                <a:spcPts val="261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fr-FR" sz="1600" b="1" spc="-5" dirty="0">
                <a:latin typeface="Liberation Sans"/>
                <a:cs typeface="Liberation Sans"/>
              </a:rPr>
              <a:t>Adresses IP </a:t>
            </a:r>
            <a:r>
              <a:rPr lang="fr-FR" sz="1600" b="1" spc="-10" dirty="0">
                <a:latin typeface="Liberation Sans"/>
                <a:cs typeface="Liberation Sans"/>
              </a:rPr>
              <a:t>importantes</a:t>
            </a:r>
          </a:p>
          <a:p>
            <a:pPr marL="831850" marR="550545" indent="-285750">
              <a:lnSpc>
                <a:spcPts val="261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fr-FR" sz="1600" b="1" spc="-10" dirty="0">
                <a:latin typeface="Liberation Sans"/>
                <a:cs typeface="Liberation Sans"/>
              </a:rPr>
              <a:t>Architecture </a:t>
            </a:r>
            <a:r>
              <a:rPr lang="fr-FR" sz="1600" b="1" spc="-5" dirty="0">
                <a:latin typeface="Liberation Sans"/>
                <a:cs typeface="Liberation Sans"/>
              </a:rPr>
              <a:t>du </a:t>
            </a:r>
            <a:r>
              <a:rPr lang="fr-FR" sz="1600" b="1" spc="-10" dirty="0">
                <a:latin typeface="Liberation Sans"/>
                <a:cs typeface="Liberation Sans"/>
              </a:rPr>
              <a:t>réseau  </a:t>
            </a:r>
          </a:p>
          <a:p>
            <a:pPr marL="831850" marR="550545" indent="-285750">
              <a:lnSpc>
                <a:spcPts val="261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fr-FR" sz="1600" b="1" spc="-10" dirty="0">
                <a:latin typeface="Liberation Sans"/>
                <a:cs typeface="Liberation Sans"/>
              </a:rPr>
              <a:t>Emplacement des nœuds  </a:t>
            </a:r>
          </a:p>
          <a:p>
            <a:pPr marL="831850" marR="550545" indent="-285750">
              <a:lnSpc>
                <a:spcPts val="2610"/>
              </a:lnSpc>
              <a:spcBef>
                <a:spcPts val="120"/>
              </a:spcBef>
              <a:buFont typeface="Arial" panose="020B0604020202020204" pitchFamily="34" charset="0"/>
              <a:buChar char="•"/>
            </a:pPr>
            <a:r>
              <a:rPr lang="fr-FR" sz="1600" b="1" spc="-5" dirty="0">
                <a:latin typeface="Liberation Sans"/>
                <a:cs typeface="Liberation Sans"/>
              </a:rPr>
              <a:t>Informations</a:t>
            </a:r>
            <a:r>
              <a:rPr lang="fr-FR" sz="1600" b="1" spc="-25" dirty="0">
                <a:latin typeface="Liberation Sans"/>
                <a:cs typeface="Liberation Sans"/>
              </a:rPr>
              <a:t> </a:t>
            </a:r>
            <a:r>
              <a:rPr lang="fr-FR" sz="1600" b="1" spc="-10" dirty="0">
                <a:latin typeface="Liberation Sans"/>
                <a:cs typeface="Liberation Sans"/>
              </a:rPr>
              <a:t>d’authentification</a:t>
            </a:r>
            <a:endParaRPr lang="fr-FR" sz="1600" b="1" dirty="0">
              <a:latin typeface="Liberation Sans"/>
              <a:cs typeface="Liberation Sans"/>
            </a:endParaRPr>
          </a:p>
          <a:p>
            <a:pPr marL="831850" marR="550545" indent="-285750">
              <a:lnSpc>
                <a:spcPts val="2020"/>
              </a:lnSpc>
              <a:spcBef>
                <a:spcPts val="475"/>
              </a:spcBef>
              <a:buFont typeface="Arial" panose="020B0604020202020204" pitchFamily="34" charset="0"/>
              <a:buChar char="•"/>
            </a:pPr>
            <a:r>
              <a:rPr lang="fr-FR" sz="1600" b="1" spc="-5" dirty="0">
                <a:latin typeface="Liberation Sans"/>
                <a:cs typeface="Liberation Sans"/>
              </a:rPr>
              <a:t>Information secrète (en </a:t>
            </a:r>
            <a:r>
              <a:rPr lang="fr-FR" sz="1600" b="1" dirty="0">
                <a:latin typeface="Liberation Sans"/>
                <a:cs typeface="Liberation Sans"/>
              </a:rPr>
              <a:t>cas</a:t>
            </a:r>
            <a:r>
              <a:rPr lang="fr-FR" sz="1600" b="1" spc="-90" dirty="0">
                <a:latin typeface="Liberation Sans"/>
                <a:cs typeface="Liberation Sans"/>
              </a:rPr>
              <a:t> </a:t>
            </a:r>
            <a:r>
              <a:rPr lang="fr-FR" sz="1600" b="1" spc="-5" dirty="0">
                <a:latin typeface="Liberation Sans"/>
                <a:cs typeface="Liberation Sans"/>
              </a:rPr>
              <a:t>de  </a:t>
            </a:r>
            <a:r>
              <a:rPr lang="fr-FR" sz="1600" b="1" spc="-10" dirty="0">
                <a:latin typeface="Liberation Sans"/>
                <a:cs typeface="Liberation Sans"/>
              </a:rPr>
              <a:t>guerre par</a:t>
            </a:r>
            <a:r>
              <a:rPr lang="fr-FR" sz="1600" b="1" spc="5" dirty="0">
                <a:latin typeface="Liberation Sans"/>
                <a:cs typeface="Liberation Sans"/>
              </a:rPr>
              <a:t> </a:t>
            </a:r>
            <a:r>
              <a:rPr lang="fr-FR" sz="1600" b="1" spc="-10" dirty="0">
                <a:latin typeface="Liberation Sans"/>
                <a:cs typeface="Liberation Sans"/>
              </a:rPr>
              <a:t>exemple)</a:t>
            </a:r>
            <a:endParaRPr lang="fr-FR" sz="1600" b="1" dirty="0">
              <a:latin typeface="Liberation Sans"/>
              <a:cs typeface="Liberation Sans"/>
            </a:endParaRPr>
          </a:p>
          <a:p>
            <a:pPr marL="831850" indent="-285750">
              <a:spcBef>
                <a:spcPts val="405"/>
              </a:spcBef>
              <a:buFont typeface="Arial" panose="020B0604020202020204" pitchFamily="34" charset="0"/>
              <a:buChar char="•"/>
            </a:pPr>
            <a:r>
              <a:rPr lang="fr-FR" sz="1600" b="1" spc="-5" dirty="0">
                <a:latin typeface="Liberation Sans"/>
                <a:cs typeface="Liberation Sans"/>
              </a:rPr>
              <a:t>Etc.</a:t>
            </a:r>
            <a:endParaRPr lang="fr-FR" sz="1600" b="1" dirty="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21906"/>
            <a:ext cx="9648191" cy="572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Approche commune des</a:t>
            </a:r>
            <a:r>
              <a:rPr spc="-75" dirty="0"/>
              <a:t> </a:t>
            </a:r>
            <a:r>
              <a:rPr dirty="0"/>
              <a:t>attaques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9409" y="181863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6109" y="225171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9409" y="268351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09" y="311657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9409" y="354837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109" y="398145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9409" y="441325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6109" y="484632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409" y="5621020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9409" y="6066790"/>
            <a:ext cx="143510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13408" y="1607291"/>
            <a:ext cx="9470391" cy="474553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fr-FR" sz="2600" dirty="0">
                <a:latin typeface="Liberation Sans"/>
                <a:cs typeface="Liberation Sans"/>
              </a:rPr>
              <a:t>Etape 1:</a:t>
            </a:r>
            <a:r>
              <a:rPr lang="fr-FR" sz="2600" spc="-15" dirty="0">
                <a:latin typeface="Liberation Sans"/>
                <a:cs typeface="Liberation Sans"/>
              </a:rPr>
              <a:t> </a:t>
            </a:r>
            <a:r>
              <a:rPr lang="fr-FR" sz="2600" b="1" spc="-5" dirty="0">
                <a:solidFill>
                  <a:srgbClr val="17A202"/>
                </a:solidFill>
                <a:latin typeface="Liberation Sans"/>
              </a:rPr>
              <a:t>Reconnaissance</a:t>
            </a:r>
          </a:p>
          <a:p>
            <a:pPr marL="279400">
              <a:lnSpc>
                <a:spcPct val="100000"/>
              </a:lnSpc>
              <a:spcBef>
                <a:spcPts val="409"/>
              </a:spcBef>
            </a:pPr>
            <a:r>
              <a:rPr lang="fr-FR" sz="2400" spc="-5" dirty="0">
                <a:latin typeface="Liberation Sans"/>
                <a:cs typeface="Liberation Sans"/>
              </a:rPr>
              <a:t>Recherche d’informations </a:t>
            </a:r>
            <a:r>
              <a:rPr lang="fr-FR" sz="2400" dirty="0">
                <a:latin typeface="Liberation Sans"/>
                <a:cs typeface="Liberation Sans"/>
              </a:rPr>
              <a:t>sur </a:t>
            </a:r>
            <a:r>
              <a:rPr lang="fr-FR" sz="2400" spc="-5" dirty="0">
                <a:latin typeface="Liberation Sans"/>
                <a:cs typeface="Liberation Sans"/>
              </a:rPr>
              <a:t>le </a:t>
            </a:r>
            <a:r>
              <a:rPr lang="fr-FR" sz="2400" dirty="0">
                <a:latin typeface="Liberation Sans"/>
                <a:cs typeface="Liberation Sans"/>
              </a:rPr>
              <a:t>système </a:t>
            </a:r>
            <a:r>
              <a:rPr lang="fr-FR" sz="2400" spc="-10" dirty="0">
                <a:latin typeface="Liberation Sans"/>
                <a:cs typeface="Liberation Sans"/>
              </a:rPr>
              <a:t>cible</a:t>
            </a:r>
            <a:endParaRPr lang="fr-FR" sz="2400" dirty="0">
              <a:latin typeface="Liberation Sans"/>
              <a:cs typeface="Liberation Sans"/>
            </a:endParaRPr>
          </a:p>
          <a:p>
            <a:pPr marL="12700">
              <a:spcBef>
                <a:spcPts val="545"/>
              </a:spcBef>
            </a:pPr>
            <a:r>
              <a:rPr lang="fr-FR" sz="2600" dirty="0">
                <a:latin typeface="Liberation Sans"/>
                <a:cs typeface="Liberation Sans"/>
              </a:rPr>
              <a:t>Etape 2:</a:t>
            </a:r>
            <a:r>
              <a:rPr lang="fr-FR" sz="2600" spc="-15" dirty="0">
                <a:latin typeface="Liberation Sans"/>
                <a:cs typeface="Liberation Sans"/>
              </a:rPr>
              <a:t> </a:t>
            </a:r>
            <a:r>
              <a:rPr lang="fr-FR" sz="2600" b="1" spc="-5" dirty="0">
                <a:solidFill>
                  <a:srgbClr val="17A202"/>
                </a:solidFill>
                <a:latin typeface="Liberation Sans"/>
              </a:rPr>
              <a:t>Enumération</a:t>
            </a:r>
          </a:p>
          <a:p>
            <a:pPr marL="279400">
              <a:lnSpc>
                <a:spcPct val="100000"/>
              </a:lnSpc>
              <a:spcBef>
                <a:spcPts val="409"/>
              </a:spcBef>
            </a:pPr>
            <a:r>
              <a:rPr lang="fr-FR" sz="2400" spc="-5" dirty="0">
                <a:latin typeface="Liberation Sans"/>
                <a:cs typeface="Liberation Sans"/>
              </a:rPr>
              <a:t>Ressources réseaux, utilisateurs et groupes,</a:t>
            </a:r>
            <a:r>
              <a:rPr lang="fr-FR" sz="2400" spc="20" dirty="0">
                <a:latin typeface="Liberation Sans"/>
                <a:cs typeface="Liberation Sans"/>
              </a:rPr>
              <a:t> </a:t>
            </a:r>
            <a:r>
              <a:rPr lang="fr-FR" sz="2400" spc="-5" dirty="0">
                <a:latin typeface="Liberation Sans"/>
                <a:cs typeface="Liberation Sans"/>
              </a:rPr>
              <a:t>applications...</a:t>
            </a:r>
            <a:endParaRPr lang="fr-FR" sz="24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545"/>
              </a:spcBef>
            </a:pPr>
            <a:r>
              <a:rPr lang="fr-FR" sz="2600" dirty="0">
                <a:latin typeface="Liberation Sans"/>
                <a:cs typeface="Liberation Sans"/>
              </a:rPr>
              <a:t>Etape 3: </a:t>
            </a:r>
            <a:r>
              <a:rPr lang="fr-FR" sz="2600" b="1" spc="-5" dirty="0">
                <a:solidFill>
                  <a:srgbClr val="17A202"/>
                </a:solidFill>
                <a:latin typeface="Liberation Sans"/>
              </a:rPr>
              <a:t>Balayage (scan)</a:t>
            </a:r>
          </a:p>
          <a:p>
            <a:pPr marL="279400">
              <a:lnSpc>
                <a:spcPct val="100000"/>
              </a:lnSpc>
              <a:spcBef>
                <a:spcPts val="409"/>
              </a:spcBef>
            </a:pPr>
            <a:r>
              <a:rPr lang="fr-FR" sz="2400" spc="-5" dirty="0">
                <a:latin typeface="Liberation Sans"/>
                <a:cs typeface="Liberation Sans"/>
              </a:rPr>
              <a:t>Scan des ports, des vulnérabilités, du réseau (topologie)</a:t>
            </a:r>
            <a:endParaRPr lang="fr-FR" sz="24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lang="fr-FR" sz="2600" dirty="0">
                <a:latin typeface="Liberation Sans"/>
                <a:cs typeface="Liberation Sans"/>
              </a:rPr>
              <a:t>Etape 4: </a:t>
            </a:r>
            <a:r>
              <a:rPr lang="fr-FR" sz="2600" b="1" spc="-5" dirty="0">
                <a:solidFill>
                  <a:srgbClr val="17A202"/>
                </a:solidFill>
                <a:latin typeface="Liberation Sans"/>
                <a:cs typeface="Liberation Sans"/>
              </a:rPr>
              <a:t>Exploit</a:t>
            </a:r>
            <a:endParaRPr lang="fr-FR" sz="2600" dirty="0">
              <a:latin typeface="Liberation Sans"/>
              <a:cs typeface="Liberation Sans"/>
            </a:endParaRPr>
          </a:p>
          <a:p>
            <a:pPr marL="279400" marR="5080">
              <a:lnSpc>
                <a:spcPts val="2710"/>
              </a:lnSpc>
              <a:spcBef>
                <a:spcPts val="640"/>
              </a:spcBef>
            </a:pPr>
            <a:r>
              <a:rPr lang="fr-FR" sz="2400" spc="-10" dirty="0">
                <a:latin typeface="Liberation Sans"/>
                <a:cs typeface="Liberation Sans"/>
              </a:rPr>
              <a:t>Exploiter </a:t>
            </a:r>
            <a:r>
              <a:rPr lang="fr-FR" sz="2400" spc="-5" dirty="0">
                <a:latin typeface="Liberation Sans"/>
                <a:cs typeface="Liberation Sans"/>
              </a:rPr>
              <a:t>les vulnérabilités </a:t>
            </a:r>
            <a:r>
              <a:rPr lang="fr-FR" sz="2400" spc="-10" dirty="0">
                <a:latin typeface="Liberation Sans"/>
                <a:cs typeface="Liberation Sans"/>
              </a:rPr>
              <a:t>des </a:t>
            </a:r>
            <a:r>
              <a:rPr lang="fr-FR" sz="2400" spc="-5" dirty="0">
                <a:latin typeface="Liberation Sans"/>
                <a:cs typeface="Liberation Sans"/>
              </a:rPr>
              <a:t>protocoles, des applications, de  l'OS, du réseau,</a:t>
            </a:r>
            <a:r>
              <a:rPr lang="fr-FR" sz="2400" spc="20" dirty="0">
                <a:latin typeface="Liberation Sans"/>
                <a:cs typeface="Liberation Sans"/>
              </a:rPr>
              <a:t> </a:t>
            </a:r>
            <a:r>
              <a:rPr lang="fr-FR" sz="2400" spc="-5" dirty="0">
                <a:latin typeface="Liberation Sans"/>
                <a:cs typeface="Liberation Sans"/>
              </a:rPr>
              <a:t>etc.</a:t>
            </a:r>
            <a:endParaRPr lang="fr-FR" sz="24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fr-FR" sz="2600" dirty="0">
                <a:latin typeface="Liberation Sans"/>
                <a:cs typeface="Liberation Sans"/>
              </a:rPr>
              <a:t>Etape 5: </a:t>
            </a:r>
            <a:r>
              <a:rPr lang="fr-FR" sz="2600" b="1" spc="-5" dirty="0">
                <a:solidFill>
                  <a:srgbClr val="17A202"/>
                </a:solidFill>
                <a:latin typeface="Liberation Sans"/>
              </a:rPr>
              <a:t>Maintenir l’accès</a:t>
            </a:r>
            <a:endParaRPr lang="fr-FR" sz="2600" dirty="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lang="fr-FR" sz="2600" dirty="0">
                <a:latin typeface="Liberation Sans"/>
                <a:cs typeface="Liberation Sans"/>
              </a:rPr>
              <a:t>Etape 6: </a:t>
            </a:r>
            <a:r>
              <a:rPr lang="fr-FR" sz="2600" b="1" spc="-5" dirty="0">
                <a:solidFill>
                  <a:srgbClr val="17A202"/>
                </a:solidFill>
                <a:latin typeface="Liberation Sans"/>
              </a:rPr>
              <a:t>Effacer les traces d’intrusion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21906"/>
            <a:ext cx="8428991" cy="572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Exploit </a:t>
            </a:r>
            <a:r>
              <a:rPr dirty="0"/>
              <a:t>des</a:t>
            </a:r>
            <a:r>
              <a:rPr spc="-20" dirty="0"/>
              <a:t> </a:t>
            </a:r>
            <a:r>
              <a:rPr spc="-5" dirty="0"/>
              <a:t>vulnérabilités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26109" y="222377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2810" y="262762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6109" y="344932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2810" y="385317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109" y="467487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2810" y="507872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6109" y="590042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2810" y="6304279"/>
            <a:ext cx="143509" cy="1435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13409" y="1217929"/>
            <a:ext cx="6682105" cy="532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latin typeface="Liberation Sans"/>
                <a:cs typeface="Liberation Sans"/>
              </a:rPr>
              <a:t>Exploiter les vulnérabilités</a:t>
            </a:r>
            <a:endParaRPr sz="26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</a:pPr>
            <a:r>
              <a:rPr sz="2400" spc="-5" dirty="0">
                <a:latin typeface="Liberation Sans"/>
                <a:cs typeface="Liberation Sans"/>
              </a:rPr>
              <a:t>Des protocoles</a:t>
            </a:r>
            <a:endParaRPr sz="240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430"/>
              </a:spcBef>
            </a:pPr>
            <a:r>
              <a:rPr sz="2200" spc="-5" dirty="0">
                <a:latin typeface="Liberation Sans"/>
                <a:cs typeface="Liberation Sans"/>
              </a:rPr>
              <a:t>Protocoles légers, non sécurisés, peu </a:t>
            </a:r>
            <a:r>
              <a:rPr sz="2200" dirty="0">
                <a:latin typeface="Liberation Sans"/>
                <a:cs typeface="Liberation Sans"/>
              </a:rPr>
              <a:t>de</a:t>
            </a:r>
            <a:r>
              <a:rPr sz="2200" spc="3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contrôle</a:t>
            </a:r>
            <a:endParaRPr sz="2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</a:pPr>
            <a:r>
              <a:rPr sz="2400" spc="-5" dirty="0">
                <a:latin typeface="Liberation Sans"/>
                <a:cs typeface="Liberation Sans"/>
              </a:rPr>
              <a:t>Des implémentations</a:t>
            </a:r>
            <a:endParaRPr sz="240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430"/>
              </a:spcBef>
            </a:pPr>
            <a:r>
              <a:rPr sz="2200" spc="-5" dirty="0">
                <a:latin typeface="Liberation Sans"/>
                <a:cs typeface="Liberation Sans"/>
              </a:rPr>
              <a:t>Exemple </a:t>
            </a:r>
            <a:r>
              <a:rPr sz="2200" dirty="0">
                <a:latin typeface="Liberation Sans"/>
                <a:cs typeface="Liberation Sans"/>
              </a:rPr>
              <a:t>: </a:t>
            </a:r>
            <a:r>
              <a:rPr sz="2200" spc="-5" dirty="0">
                <a:latin typeface="Liberation Sans"/>
                <a:cs typeface="Liberation Sans"/>
              </a:rPr>
              <a:t>mot </a:t>
            </a:r>
            <a:r>
              <a:rPr sz="2200" dirty="0">
                <a:latin typeface="Liberation Sans"/>
                <a:cs typeface="Liberation Sans"/>
              </a:rPr>
              <a:t>de passe en clair sur </a:t>
            </a:r>
            <a:r>
              <a:rPr sz="2200" spc="-5" dirty="0">
                <a:latin typeface="Liberation Sans"/>
                <a:cs typeface="Liberation Sans"/>
              </a:rPr>
              <a:t>le</a:t>
            </a:r>
            <a:r>
              <a:rPr sz="2200" spc="-7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réseau</a:t>
            </a:r>
            <a:endParaRPr sz="2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</a:pPr>
            <a:r>
              <a:rPr sz="2400" spc="-5" dirty="0">
                <a:latin typeface="Liberation Sans"/>
                <a:cs typeface="Liberation Sans"/>
              </a:rPr>
              <a:t>Des configurations</a:t>
            </a:r>
            <a:r>
              <a:rPr sz="2400" dirty="0">
                <a:latin typeface="Liberation Sans"/>
                <a:cs typeface="Liberation Sans"/>
              </a:rPr>
              <a:t> :</a:t>
            </a:r>
            <a:endParaRPr sz="240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430"/>
              </a:spcBef>
            </a:pPr>
            <a:r>
              <a:rPr sz="2200" spc="-5" dirty="0">
                <a:latin typeface="Liberation Sans"/>
                <a:cs typeface="Liberation Sans"/>
              </a:rPr>
              <a:t>Exemple </a:t>
            </a:r>
            <a:r>
              <a:rPr sz="2200" dirty="0">
                <a:latin typeface="Liberation Sans"/>
                <a:cs typeface="Liberation Sans"/>
              </a:rPr>
              <a:t>: </a:t>
            </a:r>
            <a:r>
              <a:rPr sz="2200" spc="-5" dirty="0">
                <a:latin typeface="Liberation Sans"/>
                <a:cs typeface="Liberation Sans"/>
              </a:rPr>
              <a:t>firewall mal</a:t>
            </a:r>
            <a:r>
              <a:rPr sz="220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configuré</a:t>
            </a:r>
            <a:endParaRPr sz="2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00">
              <a:latin typeface="Liberation Sans"/>
              <a:cs typeface="Liberation Sans"/>
            </a:endParaRPr>
          </a:p>
          <a:p>
            <a:pPr marL="279400">
              <a:lnSpc>
                <a:spcPct val="100000"/>
              </a:lnSpc>
            </a:pPr>
            <a:r>
              <a:rPr sz="2400" spc="-5" dirty="0">
                <a:latin typeface="Liberation Sans"/>
                <a:cs typeface="Liberation Sans"/>
              </a:rPr>
              <a:t>Des mécanismes</a:t>
            </a:r>
            <a:r>
              <a:rPr sz="2400" dirty="0">
                <a:latin typeface="Liberation Sans"/>
                <a:cs typeface="Liberation Sans"/>
              </a:rPr>
              <a:t> </a:t>
            </a:r>
            <a:r>
              <a:rPr sz="2400" spc="-5" dirty="0">
                <a:latin typeface="Liberation Sans"/>
                <a:cs typeface="Liberation Sans"/>
              </a:rPr>
              <a:t>d'authentification</a:t>
            </a:r>
            <a:endParaRPr sz="240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430"/>
              </a:spcBef>
            </a:pPr>
            <a:r>
              <a:rPr sz="2200" spc="-5" dirty="0">
                <a:latin typeface="Liberation Sans"/>
                <a:cs typeface="Liberation Sans"/>
              </a:rPr>
              <a:t>Exemple </a:t>
            </a:r>
            <a:r>
              <a:rPr sz="2200" dirty="0">
                <a:latin typeface="Liberation Sans"/>
                <a:cs typeface="Liberation Sans"/>
              </a:rPr>
              <a:t>: </a:t>
            </a:r>
            <a:r>
              <a:rPr sz="2200" spc="-5" dirty="0">
                <a:latin typeface="Liberation Sans"/>
                <a:cs typeface="Liberation Sans"/>
              </a:rPr>
              <a:t>mot </a:t>
            </a:r>
            <a:r>
              <a:rPr sz="2200" dirty="0">
                <a:latin typeface="Liberation Sans"/>
                <a:cs typeface="Liberation Sans"/>
              </a:rPr>
              <a:t>de passe</a:t>
            </a:r>
            <a:r>
              <a:rPr sz="2200" spc="-2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simple</a:t>
            </a:r>
            <a:endParaRPr sz="22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51790"/>
            <a:ext cx="535178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Exemples d'attaques</a:t>
            </a:r>
            <a:r>
              <a:rPr spc="-80" dirty="0"/>
              <a:t> </a:t>
            </a:r>
            <a:r>
              <a:rPr dirty="0"/>
              <a:t>réseaux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idx="1"/>
          </p:nvPr>
        </p:nvSpPr>
        <p:spPr>
          <a:xfrm>
            <a:off x="693260" y="2011568"/>
            <a:ext cx="10292239" cy="4803431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95"/>
              </a:spcBef>
              <a:buFont typeface="Courier New" panose="02070309020205020404" pitchFamily="49" charset="0"/>
              <a:buChar char="o"/>
            </a:pPr>
            <a:r>
              <a:rPr dirty="0"/>
              <a:t>Niveau </a:t>
            </a:r>
            <a:r>
              <a:rPr spc="-5" dirty="0"/>
              <a:t>liaison</a:t>
            </a:r>
            <a:r>
              <a:rPr spc="5" dirty="0"/>
              <a:t> </a:t>
            </a:r>
            <a:r>
              <a:rPr dirty="0"/>
              <a:t>:</a:t>
            </a:r>
          </a:p>
          <a:p>
            <a:pPr marL="582930" marR="5080">
              <a:lnSpc>
                <a:spcPts val="2460"/>
              </a:lnSpc>
              <a:spcBef>
                <a:spcPts val="650"/>
              </a:spcBef>
            </a:pPr>
            <a:r>
              <a:rPr sz="2200" spc="-5" dirty="0"/>
              <a:t>Inondation </a:t>
            </a:r>
            <a:r>
              <a:rPr sz="2200" dirty="0"/>
              <a:t>de la </a:t>
            </a:r>
            <a:r>
              <a:rPr sz="2200" spc="-5" dirty="0"/>
              <a:t>table de commutation (CAM </a:t>
            </a:r>
            <a:r>
              <a:rPr sz="2200" dirty="0"/>
              <a:t>: </a:t>
            </a:r>
            <a:r>
              <a:rPr sz="2200" spc="-5" dirty="0"/>
              <a:t>Content addressable  memory)</a:t>
            </a:r>
            <a:endParaRPr sz="2200" dirty="0"/>
          </a:p>
          <a:p>
            <a:pPr marL="582930">
              <a:lnSpc>
                <a:spcPct val="100000"/>
              </a:lnSpc>
              <a:spcBef>
                <a:spcPts val="360"/>
              </a:spcBef>
            </a:pPr>
            <a:r>
              <a:rPr sz="2200" spc="-5" dirty="0"/>
              <a:t>Usurpation </a:t>
            </a:r>
            <a:r>
              <a:rPr sz="2200" dirty="0"/>
              <a:t>de </a:t>
            </a:r>
            <a:r>
              <a:rPr sz="2200" spc="-5" dirty="0"/>
              <a:t>l’adresse </a:t>
            </a:r>
            <a:r>
              <a:rPr sz="2200" spc="-10" dirty="0"/>
              <a:t>MAC </a:t>
            </a:r>
            <a:r>
              <a:rPr sz="2200" spc="-5" dirty="0"/>
              <a:t>(MAC</a:t>
            </a:r>
            <a:r>
              <a:rPr sz="2200" spc="-15" dirty="0"/>
              <a:t> </a:t>
            </a:r>
            <a:r>
              <a:rPr sz="2200" spc="-5" dirty="0"/>
              <a:t>spoofing)</a:t>
            </a:r>
            <a:endParaRPr sz="2200" dirty="0"/>
          </a:p>
          <a:p>
            <a:pPr>
              <a:lnSpc>
                <a:spcPct val="100000"/>
              </a:lnSpc>
              <a:spcBef>
                <a:spcPts val="390"/>
              </a:spcBef>
              <a:buFont typeface="Courier New" panose="02070309020205020404" pitchFamily="49" charset="0"/>
              <a:buChar char="o"/>
            </a:pPr>
            <a:r>
              <a:rPr dirty="0"/>
              <a:t>Niveau</a:t>
            </a:r>
            <a:r>
              <a:rPr spc="-5" dirty="0"/>
              <a:t> réseau</a:t>
            </a:r>
          </a:p>
          <a:p>
            <a:pPr marL="582930" marR="6638925">
              <a:lnSpc>
                <a:spcPct val="115900"/>
              </a:lnSpc>
            </a:pPr>
            <a:r>
              <a:rPr sz="2200" spc="-5" dirty="0"/>
              <a:t>IP spoofing</a:t>
            </a:r>
            <a:endParaRPr lang="fr-FR" sz="2200" spc="-5" dirty="0"/>
          </a:p>
          <a:p>
            <a:pPr marL="582930" marR="6638925">
              <a:lnSpc>
                <a:spcPct val="115900"/>
              </a:lnSpc>
            </a:pPr>
            <a:r>
              <a:rPr sz="2200" spc="-10" dirty="0"/>
              <a:t>ARP</a:t>
            </a:r>
            <a:r>
              <a:rPr lang="fr-FR" sz="2200" spc="-10" dirty="0"/>
              <a:t> </a:t>
            </a:r>
            <a:r>
              <a:rPr sz="2200" spc="-5" dirty="0"/>
              <a:t>spoofing</a:t>
            </a:r>
            <a:endParaRPr sz="2200" dirty="0"/>
          </a:p>
          <a:p>
            <a:pPr>
              <a:lnSpc>
                <a:spcPct val="100000"/>
              </a:lnSpc>
              <a:spcBef>
                <a:spcPts val="380"/>
              </a:spcBef>
              <a:buFont typeface="Courier New" panose="02070309020205020404" pitchFamily="49" charset="0"/>
              <a:buChar char="o"/>
            </a:pPr>
            <a:r>
              <a:rPr dirty="0"/>
              <a:t>Niveau</a:t>
            </a:r>
            <a:r>
              <a:rPr spc="-5" dirty="0"/>
              <a:t> transport</a:t>
            </a:r>
          </a:p>
          <a:p>
            <a:pPr marL="582930">
              <a:lnSpc>
                <a:spcPct val="100000"/>
              </a:lnSpc>
              <a:spcBef>
                <a:spcPts val="420"/>
              </a:spcBef>
            </a:pPr>
            <a:r>
              <a:rPr sz="2200" spc="-5" dirty="0"/>
              <a:t>TCP </a:t>
            </a:r>
            <a:r>
              <a:rPr sz="2200" dirty="0"/>
              <a:t>syn</a:t>
            </a:r>
            <a:r>
              <a:rPr sz="2200" spc="-60" dirty="0"/>
              <a:t> </a:t>
            </a:r>
            <a:r>
              <a:rPr sz="2200" spc="-5" dirty="0"/>
              <a:t>flooding</a:t>
            </a:r>
            <a:endParaRPr sz="2200" dirty="0"/>
          </a:p>
          <a:p>
            <a:pPr>
              <a:lnSpc>
                <a:spcPct val="100000"/>
              </a:lnSpc>
              <a:spcBef>
                <a:spcPts val="390"/>
              </a:spcBef>
              <a:buFont typeface="Courier New" panose="02070309020205020404" pitchFamily="49" charset="0"/>
              <a:buChar char="o"/>
            </a:pPr>
            <a:r>
              <a:rPr dirty="0"/>
              <a:t>Niveau</a:t>
            </a:r>
            <a:r>
              <a:rPr spc="-5" dirty="0"/>
              <a:t> application</a:t>
            </a:r>
          </a:p>
          <a:p>
            <a:pPr marL="582930" marR="5701030">
              <a:lnSpc>
                <a:spcPct val="115900"/>
              </a:lnSpc>
            </a:pPr>
            <a:r>
              <a:rPr sz="2200" spc="-10" dirty="0"/>
              <a:t>DHCP </a:t>
            </a:r>
            <a:r>
              <a:rPr sz="2200" spc="-5" dirty="0"/>
              <a:t>starvation</a:t>
            </a:r>
            <a:endParaRPr lang="fr-FR" sz="2200" spc="-5" dirty="0"/>
          </a:p>
          <a:p>
            <a:pPr marL="582930" marR="5701030">
              <a:lnSpc>
                <a:spcPct val="115900"/>
              </a:lnSpc>
            </a:pPr>
            <a:r>
              <a:rPr sz="2200" spc="-5" dirty="0"/>
              <a:t>  Faux serveurs</a:t>
            </a:r>
            <a:r>
              <a:rPr sz="2200" spc="-45" dirty="0"/>
              <a:t> </a:t>
            </a:r>
            <a:r>
              <a:rPr sz="2200" spc="-10" dirty="0"/>
              <a:t>DHCP</a:t>
            </a:r>
            <a:endParaRPr sz="220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8</a:t>
            </a:fld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709" y="321906"/>
            <a:ext cx="4390391" cy="5728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Ethernet </a:t>
            </a:r>
            <a:r>
              <a:rPr dirty="0"/>
              <a:t>-</a:t>
            </a:r>
            <a:r>
              <a:rPr spc="-70" dirty="0"/>
              <a:t> </a:t>
            </a:r>
            <a:r>
              <a:rPr dirty="0"/>
              <a:t>rappel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dirty="0"/>
              <a:t>M&amp;K</a:t>
            </a:r>
            <a:r>
              <a:rPr spc="-65" dirty="0"/>
              <a:t> </a:t>
            </a:r>
            <a:r>
              <a:rPr spc="-10" dirty="0"/>
              <a:t>HDHILI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59409" y="1372869"/>
            <a:ext cx="143510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2810" y="2160270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2810" y="2548889"/>
            <a:ext cx="143509" cy="143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3409" y="1217929"/>
            <a:ext cx="8936355" cy="281813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347345">
              <a:lnSpc>
                <a:spcPts val="2910"/>
              </a:lnSpc>
              <a:spcBef>
                <a:spcPts val="370"/>
              </a:spcBef>
            </a:pPr>
            <a:r>
              <a:rPr sz="2600" dirty="0">
                <a:latin typeface="Liberation Sans"/>
                <a:cs typeface="Liberation Sans"/>
              </a:rPr>
              <a:t>Réseau composé de </a:t>
            </a:r>
            <a:r>
              <a:rPr sz="2600" spc="-5" dirty="0">
                <a:latin typeface="Liberation Sans"/>
                <a:cs typeface="Liberation Sans"/>
              </a:rPr>
              <a:t>répéteurs </a:t>
            </a:r>
            <a:r>
              <a:rPr sz="2600" dirty="0">
                <a:latin typeface="Liberation Sans"/>
                <a:cs typeface="Liberation Sans"/>
              </a:rPr>
              <a:t>(hubs) et de </a:t>
            </a:r>
            <a:r>
              <a:rPr sz="2600" spc="-5" dirty="0">
                <a:latin typeface="Liberation Sans"/>
                <a:cs typeface="Liberation Sans"/>
              </a:rPr>
              <a:t>commutateurs  </a:t>
            </a:r>
            <a:r>
              <a:rPr sz="2600" dirty="0">
                <a:latin typeface="Liberation Sans"/>
                <a:cs typeface="Liberation Sans"/>
              </a:rPr>
              <a:t>(switches) </a:t>
            </a:r>
            <a:r>
              <a:rPr sz="2600" spc="-5" dirty="0">
                <a:latin typeface="Liberation Sans"/>
                <a:cs typeface="Liberation Sans"/>
              </a:rPr>
              <a:t>liés </a:t>
            </a:r>
            <a:r>
              <a:rPr sz="2600" dirty="0">
                <a:latin typeface="Liberation Sans"/>
                <a:cs typeface="Liberation Sans"/>
              </a:rPr>
              <a:t>en point à </a:t>
            </a:r>
            <a:r>
              <a:rPr sz="2600" spc="-5" dirty="0">
                <a:latin typeface="Liberation Sans"/>
                <a:cs typeface="Liberation Sans"/>
              </a:rPr>
              <a:t>point</a:t>
            </a:r>
            <a:endParaRPr sz="2600">
              <a:latin typeface="Liberation Sans"/>
              <a:cs typeface="Liberation Sans"/>
            </a:endParaRPr>
          </a:p>
          <a:p>
            <a:pPr marL="546100">
              <a:lnSpc>
                <a:spcPct val="100000"/>
              </a:lnSpc>
              <a:spcBef>
                <a:spcPts val="360"/>
              </a:spcBef>
            </a:pPr>
            <a:r>
              <a:rPr sz="2200" spc="-5" dirty="0">
                <a:latin typeface="Liberation Sans"/>
                <a:cs typeface="Liberation Sans"/>
              </a:rPr>
              <a:t>Les hubs </a:t>
            </a:r>
            <a:r>
              <a:rPr sz="2200" spc="-10" dirty="0">
                <a:latin typeface="Liberation Sans"/>
                <a:cs typeface="Liberation Sans"/>
              </a:rPr>
              <a:t>diffusent </a:t>
            </a:r>
            <a:r>
              <a:rPr sz="2200" spc="-5" dirty="0">
                <a:latin typeface="Liberation Sans"/>
                <a:cs typeface="Liberation Sans"/>
              </a:rPr>
              <a:t>les</a:t>
            </a:r>
            <a:r>
              <a:rPr sz="2200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trames.</a:t>
            </a:r>
            <a:endParaRPr sz="2200">
              <a:latin typeface="Liberation Sans"/>
              <a:cs typeface="Liberation Sans"/>
            </a:endParaRPr>
          </a:p>
          <a:p>
            <a:pPr marL="546100">
              <a:lnSpc>
                <a:spcPts val="2550"/>
              </a:lnSpc>
              <a:spcBef>
                <a:spcPts val="420"/>
              </a:spcBef>
            </a:pPr>
            <a:r>
              <a:rPr sz="2200" spc="-5" dirty="0">
                <a:latin typeface="Liberation Sans"/>
                <a:cs typeface="Liberation Sans"/>
              </a:rPr>
              <a:t>Les commutateurs utilisent leurs tables </a:t>
            </a:r>
            <a:r>
              <a:rPr sz="2200" dirty="0">
                <a:latin typeface="Liberation Sans"/>
                <a:cs typeface="Liberation Sans"/>
              </a:rPr>
              <a:t>de</a:t>
            </a:r>
            <a:r>
              <a:rPr sz="2200" spc="5" dirty="0">
                <a:latin typeface="Liberation Sans"/>
                <a:cs typeface="Liberation Sans"/>
              </a:rPr>
              <a:t> </a:t>
            </a:r>
            <a:r>
              <a:rPr sz="2200" spc="-5" dirty="0">
                <a:latin typeface="Liberation Sans"/>
                <a:cs typeface="Liberation Sans"/>
              </a:rPr>
              <a:t>commutation</a:t>
            </a:r>
            <a:endParaRPr sz="2200">
              <a:latin typeface="Liberation Sans"/>
              <a:cs typeface="Liberation Sans"/>
            </a:endParaRPr>
          </a:p>
          <a:p>
            <a:pPr marL="546100" marR="5080">
              <a:lnSpc>
                <a:spcPts val="2460"/>
              </a:lnSpc>
              <a:spcBef>
                <a:spcPts val="140"/>
              </a:spcBef>
            </a:pPr>
            <a:r>
              <a:rPr sz="2200" spc="-5" dirty="0">
                <a:latin typeface="Liberation Sans"/>
                <a:cs typeface="Liberation Sans"/>
              </a:rPr>
              <a:t>(Content Adressable Memory </a:t>
            </a:r>
            <a:r>
              <a:rPr sz="2200" dirty="0">
                <a:latin typeface="Liberation Sans"/>
                <a:cs typeface="Liberation Sans"/>
              </a:rPr>
              <a:t>: </a:t>
            </a:r>
            <a:r>
              <a:rPr sz="2200" spc="-10" dirty="0">
                <a:latin typeface="Liberation Sans"/>
                <a:cs typeface="Liberation Sans"/>
              </a:rPr>
              <a:t>CAM) </a:t>
            </a:r>
            <a:r>
              <a:rPr sz="2200" spc="-5" dirty="0">
                <a:latin typeface="Liberation Sans"/>
                <a:cs typeface="Liberation Sans"/>
              </a:rPr>
              <a:t>pour diriger une trame vers </a:t>
            </a:r>
            <a:r>
              <a:rPr sz="2200" dirty="0">
                <a:latin typeface="Liberation Sans"/>
                <a:cs typeface="Liberation Sans"/>
              </a:rPr>
              <a:t>un  </a:t>
            </a:r>
            <a:r>
              <a:rPr sz="2200" spc="-5" dirty="0">
                <a:latin typeface="Liberation Sans"/>
                <a:cs typeface="Liberation Sans"/>
              </a:rPr>
              <a:t>port spécifique </a:t>
            </a:r>
            <a:r>
              <a:rPr sz="2200" dirty="0">
                <a:latin typeface="Liberation Sans"/>
                <a:cs typeface="Liberation Sans"/>
              </a:rPr>
              <a:t>s’il </a:t>
            </a:r>
            <a:r>
              <a:rPr sz="2200" spc="-5" dirty="0">
                <a:latin typeface="Liberation Sans"/>
                <a:cs typeface="Liberation Sans"/>
              </a:rPr>
              <a:t>peut déterminer </a:t>
            </a:r>
            <a:r>
              <a:rPr sz="2200" dirty="0">
                <a:latin typeface="Liberation Sans"/>
                <a:cs typeface="Liberation Sans"/>
              </a:rPr>
              <a:t>à </a:t>
            </a:r>
            <a:r>
              <a:rPr sz="2200" spc="-5" dirty="0">
                <a:latin typeface="Liberation Sans"/>
                <a:cs typeface="Liberation Sans"/>
              </a:rPr>
              <a:t>quel sous réseau appartient le  destinataire de la trame. Sinon, la trame </a:t>
            </a:r>
            <a:r>
              <a:rPr sz="2200" dirty="0">
                <a:latin typeface="Liberation Sans"/>
                <a:cs typeface="Liberation Sans"/>
              </a:rPr>
              <a:t>est </a:t>
            </a:r>
            <a:r>
              <a:rPr sz="2200" spc="-10" dirty="0">
                <a:latin typeface="Liberation Sans"/>
                <a:cs typeface="Liberation Sans"/>
              </a:rPr>
              <a:t>diffusé </a:t>
            </a:r>
            <a:r>
              <a:rPr sz="2200" dirty="0">
                <a:latin typeface="Liberation Sans"/>
                <a:cs typeface="Liberation Sans"/>
              </a:rPr>
              <a:t>de </a:t>
            </a:r>
            <a:r>
              <a:rPr sz="2200" spc="-5" dirty="0">
                <a:latin typeface="Liberation Sans"/>
                <a:cs typeface="Liberation Sans"/>
              </a:rPr>
              <a:t>façon  générale.</a:t>
            </a:r>
            <a:endParaRPr sz="22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88870" y="4175759"/>
            <a:ext cx="6357620" cy="3060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6866</TotalTime>
  <Words>1539</Words>
  <Application>Microsoft Office PowerPoint</Application>
  <PresentationFormat>Custom</PresentationFormat>
  <Paragraphs>263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DejaVu Sans</vt:lpstr>
      <vt:lpstr>Liberation Sans</vt:lpstr>
      <vt:lpstr>Liberation Serif</vt:lpstr>
      <vt:lpstr>Office Theme</vt:lpstr>
      <vt:lpstr>PowerPoint Presentation</vt:lpstr>
      <vt:lpstr>Definitions</vt:lpstr>
      <vt:lpstr>Objectifs / motivation des attaquants</vt:lpstr>
      <vt:lpstr>Typologie d'attaques (Rappel)</vt:lpstr>
      <vt:lpstr>Attaques passives/actives</vt:lpstr>
      <vt:lpstr>Approche commune des attaques</vt:lpstr>
      <vt:lpstr>Exploit des vulnérabilités</vt:lpstr>
      <vt:lpstr>Exemples d'attaques réseaux</vt:lpstr>
      <vt:lpstr>Ethernet - rappel</vt:lpstr>
      <vt:lpstr>Ethernet- Rappel</vt:lpstr>
      <vt:lpstr>Attaques Ethernet: inondation de la table CAM</vt:lpstr>
      <vt:lpstr>Attaques Ethernet: inondation de la table CAM</vt:lpstr>
      <vt:lpstr>Attaques Ethernet: MAC spoofing</vt:lpstr>
      <vt:lpstr>Attaques Ethernet: MAC spoofing</vt:lpstr>
      <vt:lpstr>ARP - Rappel</vt:lpstr>
      <vt:lpstr>Attaque ARP spoofing:</vt:lpstr>
      <vt:lpstr>Attaque ARP spoofing:parades</vt:lpstr>
      <vt:lpstr>Attaque IP spoofing</vt:lpstr>
      <vt:lpstr>TCP: ouverture de connexion</vt:lpstr>
      <vt:lpstr>TCP SYN flooding</vt:lpstr>
      <vt:lpstr>DHCP: fonctionnement</vt:lpstr>
      <vt:lpstr>DHCP starvation</vt:lpstr>
      <vt:lpstr>Faux serveur DHCP</vt:lpstr>
      <vt:lpstr>DHCP snooping</vt:lpstr>
      <vt:lpstr>Autres attaques réseaux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LibreOffice Presentation Template (Community)</dc:title>
  <dc:subject>LibreOffice Marketing Material</dc:subject>
  <dc:creator>Christoph Noack</dc:creator>
  <cp:keywords>The Document Foundation, TDF, LibreOffice, LibO, Presentation, Template, Marketing, Talk, Conference</cp:keywords>
  <cp:lastModifiedBy>charafeddine</cp:lastModifiedBy>
  <cp:revision>9</cp:revision>
  <dcterms:created xsi:type="dcterms:W3CDTF">2021-03-06T12:12:14Z</dcterms:created>
  <dcterms:modified xsi:type="dcterms:W3CDTF">2021-03-17T18:54:50Z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2015-01-25T00:00:00Z</vt:filetime>
  </property>
  <property fmtid="{D5CDD505-2E9C-101B-9397-08002B2CF9AE}" pid="3" name="Creator">
    <vt:lpwstr>Impress</vt:lpwstr>
  </property>
  <property fmtid="{D5CDD505-2E9C-101B-9397-08002B2CF9AE}" pid="4" name="LastSaved">
    <vt:filetime>2021-03-06T00:00:00Z</vt:filetime>
  </property>
</Properties>
</file>