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10083800" cy="7556500"/>
  <p:notesSz cx="100838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7019290"/>
            <a:ext cx="10082530" cy="45720"/>
          </a:xfrm>
          <a:custGeom>
            <a:avLst/>
            <a:gdLst/>
            <a:ahLst/>
            <a:cxnLst/>
            <a:rect l="l" t="t" r="r" b="b"/>
            <a:pathLst>
              <a:path w="10082530" h="45720">
                <a:moveTo>
                  <a:pt x="100825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10082530" y="45720"/>
                </a:lnTo>
                <a:lnTo>
                  <a:pt x="10082530" y="24130"/>
                </a:lnTo>
                <a:lnTo>
                  <a:pt x="10082530" y="2159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706246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708405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710565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71272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714883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717041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719200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721486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23645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725805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72796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730123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732281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734440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736600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738759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40918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43076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745235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747521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749680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751840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39990"/>
            <a:ext cx="10079990" cy="16510"/>
          </a:xfrm>
          <a:custGeom>
            <a:avLst/>
            <a:gdLst/>
            <a:ahLst/>
            <a:cxnLst/>
            <a:rect l="l" t="t" r="r" b="b"/>
            <a:pathLst>
              <a:path w="10079990" h="16509">
                <a:moveTo>
                  <a:pt x="0" y="16509"/>
                </a:moveTo>
                <a:lnTo>
                  <a:pt x="0" y="0"/>
                </a:lnTo>
                <a:lnTo>
                  <a:pt x="10079990" y="0"/>
                </a:lnTo>
                <a:lnTo>
                  <a:pt x="10079990" y="16509"/>
                </a:lnTo>
                <a:lnTo>
                  <a:pt x="0" y="1650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5580379" y="3341370"/>
            <a:ext cx="4499610" cy="37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4788759" cy="5691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7019290"/>
            <a:ext cx="10082530" cy="45720"/>
          </a:xfrm>
          <a:custGeom>
            <a:avLst/>
            <a:gdLst/>
            <a:ahLst/>
            <a:cxnLst/>
            <a:rect l="l" t="t" r="r" b="b"/>
            <a:pathLst>
              <a:path w="10082530" h="45720">
                <a:moveTo>
                  <a:pt x="100825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10082530" y="45720"/>
                </a:lnTo>
                <a:lnTo>
                  <a:pt x="10082530" y="24130"/>
                </a:lnTo>
                <a:lnTo>
                  <a:pt x="10082530" y="2159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706246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708405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710565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71272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714883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717041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719200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721486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23645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725805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72796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730123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732281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734440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736600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738759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40918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43076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745235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747521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7496809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751840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39990"/>
            <a:ext cx="10079990" cy="16510"/>
          </a:xfrm>
          <a:custGeom>
            <a:avLst/>
            <a:gdLst/>
            <a:ahLst/>
            <a:cxnLst/>
            <a:rect l="l" t="t" r="r" b="b"/>
            <a:pathLst>
              <a:path w="10079990" h="16509">
                <a:moveTo>
                  <a:pt x="0" y="16509"/>
                </a:moveTo>
                <a:lnTo>
                  <a:pt x="0" y="0"/>
                </a:lnTo>
                <a:lnTo>
                  <a:pt x="10079990" y="0"/>
                </a:lnTo>
                <a:lnTo>
                  <a:pt x="10079990" y="16509"/>
                </a:lnTo>
                <a:lnTo>
                  <a:pt x="0" y="1650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5580379" y="3341370"/>
            <a:ext cx="4499610" cy="3783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0"/>
            <a:ext cx="4788759" cy="5691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770120" cy="566547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7019290"/>
            <a:ext cx="10082530" cy="45720"/>
          </a:xfrm>
          <a:custGeom>
            <a:avLst/>
            <a:gdLst/>
            <a:ahLst/>
            <a:cxnLst/>
            <a:rect l="l" t="t" r="r" b="b"/>
            <a:pathLst>
              <a:path w="10082530" h="45720">
                <a:moveTo>
                  <a:pt x="10082530" y="0"/>
                </a:moveTo>
                <a:lnTo>
                  <a:pt x="0" y="0"/>
                </a:lnTo>
                <a:lnTo>
                  <a:pt x="0" y="21590"/>
                </a:lnTo>
                <a:lnTo>
                  <a:pt x="0" y="24130"/>
                </a:lnTo>
                <a:lnTo>
                  <a:pt x="0" y="45720"/>
                </a:lnTo>
                <a:lnTo>
                  <a:pt x="10082530" y="45720"/>
                </a:lnTo>
                <a:lnTo>
                  <a:pt x="10082530" y="24130"/>
                </a:lnTo>
                <a:lnTo>
                  <a:pt x="10082530" y="2159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706247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708406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710565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71272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714882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717042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719201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21487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723646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725805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727964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730122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732282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734441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736600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738759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7409179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743077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29"/>
                </a:lnTo>
                <a:lnTo>
                  <a:pt x="10082530" y="2412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7452360"/>
            <a:ext cx="10082530" cy="24130"/>
          </a:xfrm>
          <a:custGeom>
            <a:avLst/>
            <a:gdLst/>
            <a:ahLst/>
            <a:cxnLst/>
            <a:rect l="l" t="t" r="r" b="b"/>
            <a:pathLst>
              <a:path w="10082530" h="24129">
                <a:moveTo>
                  <a:pt x="10082530" y="0"/>
                </a:moveTo>
                <a:lnTo>
                  <a:pt x="0" y="0"/>
                </a:lnTo>
                <a:lnTo>
                  <a:pt x="0" y="24130"/>
                </a:lnTo>
                <a:lnTo>
                  <a:pt x="10082530" y="2413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747522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59"/>
                </a:lnTo>
                <a:lnTo>
                  <a:pt x="10082530" y="22859"/>
                </a:lnTo>
                <a:lnTo>
                  <a:pt x="10082530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749681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7518400"/>
            <a:ext cx="10082530" cy="22860"/>
          </a:xfrm>
          <a:custGeom>
            <a:avLst/>
            <a:gdLst/>
            <a:ahLst/>
            <a:cxnLst/>
            <a:rect l="l" t="t" r="r" b="b"/>
            <a:pathLst>
              <a:path w="10082530" h="22859">
                <a:moveTo>
                  <a:pt x="10082530" y="0"/>
                </a:moveTo>
                <a:lnTo>
                  <a:pt x="0" y="0"/>
                </a:lnTo>
                <a:lnTo>
                  <a:pt x="0" y="22860"/>
                </a:lnTo>
                <a:lnTo>
                  <a:pt x="10082530" y="22860"/>
                </a:lnTo>
                <a:lnTo>
                  <a:pt x="1008253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539990"/>
            <a:ext cx="10079990" cy="16510"/>
          </a:xfrm>
          <a:custGeom>
            <a:avLst/>
            <a:gdLst/>
            <a:ahLst/>
            <a:cxnLst/>
            <a:rect l="l" t="t" r="r" b="b"/>
            <a:pathLst>
              <a:path w="10079990" h="16509">
                <a:moveTo>
                  <a:pt x="0" y="16509"/>
                </a:moveTo>
                <a:lnTo>
                  <a:pt x="0" y="0"/>
                </a:lnTo>
                <a:lnTo>
                  <a:pt x="10079990" y="0"/>
                </a:lnTo>
                <a:lnTo>
                  <a:pt x="10079990" y="16509"/>
                </a:lnTo>
                <a:lnTo>
                  <a:pt x="0" y="1650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5580379" y="3341370"/>
            <a:ext cx="4499610" cy="378332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7139" y="2673350"/>
            <a:ext cx="758952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6880" y="1403350"/>
            <a:ext cx="8959215" cy="172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5420" y="7160324"/>
            <a:ext cx="1332230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29750" y="7086664"/>
            <a:ext cx="437515" cy="389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69900" y="4990755"/>
            <a:ext cx="8826500" cy="4779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19910" marR="5080">
              <a:lnSpc>
                <a:spcPts val="3579"/>
              </a:lnSpc>
              <a:spcBef>
                <a:spcPts val="434"/>
              </a:spcBef>
            </a:pPr>
            <a:r>
              <a:rPr lang="fr-FR" spc="-15" dirty="0">
                <a:solidFill>
                  <a:schemeClr val="accent1"/>
                </a:solidFill>
              </a:rPr>
              <a:t>Les enjeux de Sécurité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BE20F5-96C5-4E53-B3F5-9F26D83D9FFC}"/>
              </a:ext>
            </a:extLst>
          </p:cNvPr>
          <p:cNvGrpSpPr/>
          <p:nvPr/>
        </p:nvGrpSpPr>
        <p:grpSpPr>
          <a:xfrm>
            <a:off x="88899" y="273050"/>
            <a:ext cx="10908372" cy="3265144"/>
            <a:chOff x="88899" y="273050"/>
            <a:chExt cx="10908372" cy="3265144"/>
          </a:xfrm>
        </p:grpSpPr>
        <p:pic>
          <p:nvPicPr>
            <p:cNvPr id="102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2A11B527-3D76-4DAC-9DAE-2B4F9A71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" y="273050"/>
              <a:ext cx="3429000" cy="180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CDCD975F-39A9-40FE-A869-032710FDE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57" b="22916"/>
            <a:stretch/>
          </p:blipFill>
          <p:spPr bwMode="auto">
            <a:xfrm>
              <a:off x="6184900" y="882649"/>
              <a:ext cx="3429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8267A-4E1D-491C-9F60-C0819985836F}"/>
                </a:ext>
              </a:extLst>
            </p:cNvPr>
            <p:cNvSpPr txBox="1"/>
            <p:nvPr/>
          </p:nvSpPr>
          <p:spPr>
            <a:xfrm>
              <a:off x="5952573" y="391170"/>
              <a:ext cx="50446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 err="1"/>
                <a:t>الكلية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المتعددة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التخصصات</a:t>
              </a:r>
              <a:r>
                <a:rPr lang="fr-FR" sz="2400" b="1" dirty="0"/>
                <a:t> </a:t>
              </a:r>
              <a:r>
                <a:rPr lang="fr-FR" sz="2400" b="1" dirty="0" err="1"/>
                <a:t>سيدي</a:t>
              </a:r>
              <a:r>
                <a:rPr lang="fr-FR" sz="2400" b="1" dirty="0"/>
                <a:t> </a:t>
              </a:r>
              <a:r>
                <a:rPr lang="fr-FR" sz="2400" b="1" dirty="0" err="1"/>
                <a:t>بنور</a:t>
              </a:r>
              <a:endParaRPr lang="fr-FR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A39F1F-C803-420E-9F58-1F7EA036E5A7}"/>
                </a:ext>
              </a:extLst>
            </p:cNvPr>
            <p:cNvSpPr txBox="1"/>
            <p:nvPr/>
          </p:nvSpPr>
          <p:spPr>
            <a:xfrm>
              <a:off x="5958838" y="1736458"/>
              <a:ext cx="4157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Faculté polydisciplinaire Sidi </a:t>
              </a:r>
              <a:r>
                <a:rPr lang="fr-FR" sz="2000" b="1" dirty="0" err="1"/>
                <a:t>Bennour</a:t>
              </a:r>
              <a:endParaRPr lang="fr-F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62F20-C882-4AD8-867A-32012BE5CAC9}"/>
                </a:ext>
              </a:extLst>
            </p:cNvPr>
            <p:cNvSpPr txBox="1"/>
            <p:nvPr/>
          </p:nvSpPr>
          <p:spPr>
            <a:xfrm>
              <a:off x="1566949" y="2430198"/>
              <a:ext cx="785157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/>
                <a:t>Sécurité Informatique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641663-34E0-49FD-9E97-B731448F3AB0}"/>
              </a:ext>
            </a:extLst>
          </p:cNvPr>
          <p:cNvSpPr txBox="1"/>
          <p:nvPr/>
        </p:nvSpPr>
        <p:spPr>
          <a:xfrm>
            <a:off x="1803399" y="6443222"/>
            <a:ext cx="340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Pr. </a:t>
            </a:r>
            <a:r>
              <a:rPr lang="fr-FR" sz="2000" b="1" dirty="0" err="1"/>
              <a:t>Charaf</a:t>
            </a:r>
            <a:r>
              <a:rPr lang="fr-FR" sz="2000" b="1" dirty="0"/>
              <a:t> Eddine AIT ZAOUIAT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2580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</a:t>
            </a:r>
            <a:r>
              <a:rPr spc="-45" dirty="0"/>
              <a:t> </a:t>
            </a:r>
            <a:r>
              <a:rPr spc="-5" dirty="0"/>
              <a:t>(1/2)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59859" y="3023489"/>
            <a:ext cx="5976620" cy="4076065"/>
            <a:chOff x="3959859" y="3023489"/>
            <a:chExt cx="5976620" cy="4076065"/>
          </a:xfrm>
        </p:grpSpPr>
        <p:sp>
          <p:nvSpPr>
            <p:cNvPr id="4" name="object 4"/>
            <p:cNvSpPr/>
            <p:nvPr/>
          </p:nvSpPr>
          <p:spPr>
            <a:xfrm>
              <a:off x="3959859" y="3060700"/>
              <a:ext cx="5976620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04229" y="3059430"/>
              <a:ext cx="3912870" cy="2800350"/>
            </a:xfrm>
            <a:custGeom>
              <a:avLst/>
              <a:gdLst/>
              <a:ahLst/>
              <a:cxnLst/>
              <a:rect l="l" t="t" r="r" b="b"/>
              <a:pathLst>
                <a:path w="3912870" h="2800350">
                  <a:moveTo>
                    <a:pt x="0" y="0"/>
                  </a:moveTo>
                  <a:lnTo>
                    <a:pt x="13970" y="11430"/>
                  </a:lnTo>
                </a:path>
                <a:path w="3912870" h="2800350">
                  <a:moveTo>
                    <a:pt x="52070" y="38100"/>
                  </a:moveTo>
                  <a:lnTo>
                    <a:pt x="67310" y="48260"/>
                  </a:lnTo>
                </a:path>
                <a:path w="3912870" h="2800350">
                  <a:moveTo>
                    <a:pt x="104140" y="74930"/>
                  </a:moveTo>
                  <a:lnTo>
                    <a:pt x="177800" y="128270"/>
                  </a:lnTo>
                </a:path>
                <a:path w="3912870" h="2800350">
                  <a:moveTo>
                    <a:pt x="215900" y="154940"/>
                  </a:moveTo>
                  <a:lnTo>
                    <a:pt x="289560" y="208280"/>
                  </a:lnTo>
                </a:path>
                <a:path w="3912870" h="2800350">
                  <a:moveTo>
                    <a:pt x="326390" y="234950"/>
                  </a:moveTo>
                  <a:lnTo>
                    <a:pt x="401320" y="288290"/>
                  </a:lnTo>
                </a:path>
                <a:path w="3912870" h="2800350">
                  <a:moveTo>
                    <a:pt x="438150" y="314960"/>
                  </a:moveTo>
                  <a:lnTo>
                    <a:pt x="453390" y="325120"/>
                  </a:lnTo>
                </a:path>
                <a:path w="3912870" h="2800350">
                  <a:moveTo>
                    <a:pt x="490220" y="351790"/>
                  </a:moveTo>
                  <a:lnTo>
                    <a:pt x="505460" y="363220"/>
                  </a:lnTo>
                </a:path>
                <a:path w="3912870" h="2800350">
                  <a:moveTo>
                    <a:pt x="543560" y="389890"/>
                  </a:moveTo>
                  <a:lnTo>
                    <a:pt x="617220" y="441960"/>
                  </a:lnTo>
                </a:path>
                <a:path w="3912870" h="2800350">
                  <a:moveTo>
                    <a:pt x="654050" y="468630"/>
                  </a:moveTo>
                  <a:lnTo>
                    <a:pt x="728979" y="521970"/>
                  </a:lnTo>
                </a:path>
                <a:path w="3912870" h="2800350">
                  <a:moveTo>
                    <a:pt x="765810" y="548640"/>
                  </a:moveTo>
                  <a:lnTo>
                    <a:pt x="840740" y="601980"/>
                  </a:lnTo>
                </a:path>
                <a:path w="3912870" h="2800350">
                  <a:moveTo>
                    <a:pt x="877570" y="628650"/>
                  </a:moveTo>
                  <a:lnTo>
                    <a:pt x="892810" y="638810"/>
                  </a:lnTo>
                </a:path>
                <a:path w="3912870" h="2800350">
                  <a:moveTo>
                    <a:pt x="929640" y="665480"/>
                  </a:moveTo>
                  <a:lnTo>
                    <a:pt x="944879" y="676910"/>
                  </a:lnTo>
                </a:path>
                <a:path w="3912870" h="2800350">
                  <a:moveTo>
                    <a:pt x="981710" y="703580"/>
                  </a:moveTo>
                  <a:lnTo>
                    <a:pt x="1056640" y="756920"/>
                  </a:lnTo>
                </a:path>
                <a:path w="3912870" h="2800350">
                  <a:moveTo>
                    <a:pt x="1093470" y="783590"/>
                  </a:moveTo>
                  <a:lnTo>
                    <a:pt x="1167129" y="835660"/>
                  </a:lnTo>
                </a:path>
                <a:path w="3912870" h="2800350">
                  <a:moveTo>
                    <a:pt x="1205229" y="862330"/>
                  </a:moveTo>
                  <a:lnTo>
                    <a:pt x="1278890" y="915670"/>
                  </a:lnTo>
                </a:path>
                <a:path w="3912870" h="2800350">
                  <a:moveTo>
                    <a:pt x="1315720" y="942340"/>
                  </a:moveTo>
                  <a:lnTo>
                    <a:pt x="1330960" y="953770"/>
                  </a:lnTo>
                </a:path>
                <a:path w="3912870" h="2800350">
                  <a:moveTo>
                    <a:pt x="1369060" y="980440"/>
                  </a:moveTo>
                  <a:lnTo>
                    <a:pt x="1383029" y="990600"/>
                  </a:lnTo>
                </a:path>
                <a:path w="3912870" h="2800350">
                  <a:moveTo>
                    <a:pt x="1421129" y="1017270"/>
                  </a:moveTo>
                  <a:lnTo>
                    <a:pt x="1494790" y="1070610"/>
                  </a:lnTo>
                </a:path>
                <a:path w="3912870" h="2800350">
                  <a:moveTo>
                    <a:pt x="1531620" y="1097280"/>
                  </a:moveTo>
                  <a:lnTo>
                    <a:pt x="1606550" y="1150620"/>
                  </a:lnTo>
                </a:path>
                <a:path w="3912870" h="2800350">
                  <a:moveTo>
                    <a:pt x="1643379" y="1177290"/>
                  </a:moveTo>
                  <a:lnTo>
                    <a:pt x="1718310" y="1229360"/>
                  </a:lnTo>
                </a:path>
                <a:path w="3912870" h="2800350">
                  <a:moveTo>
                    <a:pt x="1755140" y="1256030"/>
                  </a:moveTo>
                  <a:lnTo>
                    <a:pt x="1770379" y="1267460"/>
                  </a:lnTo>
                </a:path>
                <a:path w="3912870" h="2800350">
                  <a:moveTo>
                    <a:pt x="1807210" y="1294130"/>
                  </a:moveTo>
                  <a:lnTo>
                    <a:pt x="1822450" y="1304290"/>
                  </a:lnTo>
                </a:path>
                <a:path w="3912870" h="2800350">
                  <a:moveTo>
                    <a:pt x="1859279" y="1330960"/>
                  </a:moveTo>
                  <a:lnTo>
                    <a:pt x="1934210" y="1384300"/>
                  </a:lnTo>
                </a:path>
                <a:path w="3912870" h="2800350">
                  <a:moveTo>
                    <a:pt x="1971040" y="1410970"/>
                  </a:moveTo>
                  <a:lnTo>
                    <a:pt x="2044700" y="1464310"/>
                  </a:lnTo>
                </a:path>
                <a:path w="3912870" h="2800350">
                  <a:moveTo>
                    <a:pt x="2082800" y="1490980"/>
                  </a:moveTo>
                  <a:lnTo>
                    <a:pt x="2156460" y="1544320"/>
                  </a:lnTo>
                </a:path>
                <a:path w="3912870" h="2800350">
                  <a:moveTo>
                    <a:pt x="2194560" y="1570990"/>
                  </a:moveTo>
                  <a:lnTo>
                    <a:pt x="2208529" y="1581150"/>
                  </a:lnTo>
                </a:path>
                <a:path w="3912870" h="2800350">
                  <a:moveTo>
                    <a:pt x="2246629" y="1607820"/>
                  </a:moveTo>
                  <a:lnTo>
                    <a:pt x="2260600" y="1619250"/>
                  </a:lnTo>
                </a:path>
                <a:path w="3912870" h="2800350">
                  <a:moveTo>
                    <a:pt x="2298700" y="1645920"/>
                  </a:moveTo>
                  <a:lnTo>
                    <a:pt x="2372360" y="1699260"/>
                  </a:lnTo>
                </a:path>
                <a:path w="3912870" h="2800350">
                  <a:moveTo>
                    <a:pt x="2410460" y="1725930"/>
                  </a:moveTo>
                  <a:lnTo>
                    <a:pt x="2484120" y="1778000"/>
                  </a:lnTo>
                </a:path>
                <a:path w="3912870" h="2800350">
                  <a:moveTo>
                    <a:pt x="2520950" y="1804670"/>
                  </a:moveTo>
                  <a:lnTo>
                    <a:pt x="2595879" y="1858010"/>
                  </a:lnTo>
                </a:path>
                <a:path w="3912870" h="2800350">
                  <a:moveTo>
                    <a:pt x="2632710" y="1884680"/>
                  </a:moveTo>
                  <a:lnTo>
                    <a:pt x="2647950" y="1896110"/>
                  </a:lnTo>
                </a:path>
                <a:path w="3912870" h="2800350">
                  <a:moveTo>
                    <a:pt x="2684779" y="1922780"/>
                  </a:moveTo>
                  <a:lnTo>
                    <a:pt x="2700020" y="1932940"/>
                  </a:lnTo>
                </a:path>
                <a:path w="3912870" h="2800350">
                  <a:moveTo>
                    <a:pt x="2736850" y="1959610"/>
                  </a:moveTo>
                  <a:lnTo>
                    <a:pt x="2811779" y="2012950"/>
                  </a:lnTo>
                </a:path>
                <a:path w="3912870" h="2800350">
                  <a:moveTo>
                    <a:pt x="2848610" y="2039620"/>
                  </a:moveTo>
                  <a:lnTo>
                    <a:pt x="2923540" y="2092960"/>
                  </a:lnTo>
                </a:path>
                <a:path w="3912870" h="2800350">
                  <a:moveTo>
                    <a:pt x="2960370" y="2119630"/>
                  </a:moveTo>
                  <a:lnTo>
                    <a:pt x="3034029" y="2171700"/>
                  </a:lnTo>
                </a:path>
                <a:path w="3912870" h="2800350">
                  <a:moveTo>
                    <a:pt x="3072129" y="2198370"/>
                  </a:moveTo>
                  <a:lnTo>
                    <a:pt x="3087370" y="2209800"/>
                  </a:lnTo>
                </a:path>
                <a:path w="3912870" h="2800350">
                  <a:moveTo>
                    <a:pt x="3124200" y="2236470"/>
                  </a:moveTo>
                  <a:lnTo>
                    <a:pt x="3138170" y="2246630"/>
                  </a:lnTo>
                </a:path>
                <a:path w="3912870" h="2800350">
                  <a:moveTo>
                    <a:pt x="3176270" y="2273300"/>
                  </a:moveTo>
                  <a:lnTo>
                    <a:pt x="3249929" y="2326640"/>
                  </a:lnTo>
                </a:path>
                <a:path w="3912870" h="2800350">
                  <a:moveTo>
                    <a:pt x="3288029" y="2353310"/>
                  </a:moveTo>
                  <a:lnTo>
                    <a:pt x="3361690" y="2406650"/>
                  </a:lnTo>
                </a:path>
                <a:path w="3912870" h="2800350">
                  <a:moveTo>
                    <a:pt x="3398520" y="2433320"/>
                  </a:moveTo>
                  <a:lnTo>
                    <a:pt x="3473450" y="2486660"/>
                  </a:lnTo>
                </a:path>
                <a:path w="3912870" h="2800350">
                  <a:moveTo>
                    <a:pt x="3510279" y="2513330"/>
                  </a:moveTo>
                  <a:lnTo>
                    <a:pt x="3525520" y="2523490"/>
                  </a:lnTo>
                </a:path>
                <a:path w="3912870" h="2800350">
                  <a:moveTo>
                    <a:pt x="3562350" y="2550160"/>
                  </a:moveTo>
                  <a:lnTo>
                    <a:pt x="3577590" y="2560320"/>
                  </a:lnTo>
                </a:path>
                <a:path w="3912870" h="2800350">
                  <a:moveTo>
                    <a:pt x="3614420" y="2586990"/>
                  </a:moveTo>
                  <a:lnTo>
                    <a:pt x="3689350" y="2640330"/>
                  </a:lnTo>
                </a:path>
                <a:path w="3912870" h="2800350">
                  <a:moveTo>
                    <a:pt x="3726179" y="2667000"/>
                  </a:moveTo>
                  <a:lnTo>
                    <a:pt x="3801110" y="2720340"/>
                  </a:lnTo>
                </a:path>
                <a:path w="3912870" h="2800350">
                  <a:moveTo>
                    <a:pt x="3837940" y="2747010"/>
                  </a:moveTo>
                  <a:lnTo>
                    <a:pt x="3912870" y="2800350"/>
                  </a:lnTo>
                </a:path>
              </a:pathLst>
            </a:custGeom>
            <a:ln w="71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2429" y="3275329"/>
          <a:ext cx="3285490" cy="2661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pPr marL="90170" marR="537845">
                        <a:lnSpc>
                          <a:spcPts val="1889"/>
                        </a:lnSpc>
                        <a:spcBef>
                          <a:spcPts val="595"/>
                        </a:spcBef>
                      </a:pPr>
                      <a:r>
                        <a:rPr sz="1800" b="1" spc="-40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Type  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d</a:t>
                      </a:r>
                      <a:r>
                        <a:rPr sz="1800" b="1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att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q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ue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55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15925">
                        <a:lnSpc>
                          <a:spcPts val="1889"/>
                        </a:lnSpc>
                        <a:spcBef>
                          <a:spcPts val="595"/>
                        </a:spcBef>
                      </a:pP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Pro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p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é</a:t>
                      </a:r>
                      <a:r>
                        <a:rPr sz="1800" b="1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tés  </a:t>
                      </a:r>
                      <a:r>
                        <a:rPr sz="1800" b="1" spc="-10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visées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55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interception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confidentialité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interruption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disponibilité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injection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Integrité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modification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81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01600">
                        <a:lnSpc>
                          <a:spcPts val="1900"/>
                        </a:lnSpc>
                        <a:spcBef>
                          <a:spcPts val="58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Co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n</a:t>
                      </a:r>
                      <a:r>
                        <a:rPr sz="1800" spc="5" dirty="0">
                          <a:latin typeface="Liberation Sans"/>
                          <a:cs typeface="Liberation Sans"/>
                        </a:rPr>
                        <a:t>f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d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e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nti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lité  Integrité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36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fabrication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authenticité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41109" y="2818129"/>
            <a:ext cx="27108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Attaques</a:t>
            </a:r>
            <a:r>
              <a:rPr sz="2600" spc="-8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passives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509" y="6374129"/>
            <a:ext cx="2453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Attaques</a:t>
            </a:r>
            <a:r>
              <a:rPr sz="2600" spc="-8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actives</a:t>
            </a:r>
            <a:endParaRPr sz="26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51137" y="655637"/>
            <a:ext cx="3585845" cy="1657985"/>
            <a:chOff x="2751137" y="655637"/>
            <a:chExt cx="3585845" cy="1657985"/>
          </a:xfrm>
        </p:grpSpPr>
        <p:sp>
          <p:nvSpPr>
            <p:cNvPr id="10" name="object 10"/>
            <p:cNvSpPr/>
            <p:nvPr/>
          </p:nvSpPr>
          <p:spPr>
            <a:xfrm>
              <a:off x="2755900" y="660400"/>
              <a:ext cx="3576320" cy="1648460"/>
            </a:xfrm>
            <a:custGeom>
              <a:avLst/>
              <a:gdLst/>
              <a:ahLst/>
              <a:cxnLst/>
              <a:rect l="l" t="t" r="r" b="b"/>
              <a:pathLst>
                <a:path w="3576320" h="1648460">
                  <a:moveTo>
                    <a:pt x="325119" y="546100"/>
                  </a:moveTo>
                  <a:lnTo>
                    <a:pt x="321310" y="528320"/>
                  </a:lnTo>
                  <a:lnTo>
                    <a:pt x="320039" y="510539"/>
                  </a:lnTo>
                  <a:lnTo>
                    <a:pt x="320039" y="492760"/>
                  </a:lnTo>
                  <a:lnTo>
                    <a:pt x="321310" y="474979"/>
                  </a:lnTo>
                  <a:lnTo>
                    <a:pt x="332739" y="422910"/>
                  </a:lnTo>
                  <a:lnTo>
                    <a:pt x="358139" y="372109"/>
                  </a:lnTo>
                  <a:lnTo>
                    <a:pt x="381000" y="339090"/>
                  </a:lnTo>
                  <a:lnTo>
                    <a:pt x="410210" y="308609"/>
                  </a:lnTo>
                  <a:lnTo>
                    <a:pt x="443230" y="279400"/>
                  </a:lnTo>
                  <a:lnTo>
                    <a:pt x="481330" y="254000"/>
                  </a:lnTo>
                  <a:lnTo>
                    <a:pt x="501650" y="241300"/>
                  </a:lnTo>
                  <a:lnTo>
                    <a:pt x="523239" y="229870"/>
                  </a:lnTo>
                  <a:lnTo>
                    <a:pt x="544829" y="218440"/>
                  </a:lnTo>
                  <a:lnTo>
                    <a:pt x="567689" y="208279"/>
                  </a:lnTo>
                  <a:lnTo>
                    <a:pt x="591820" y="199390"/>
                  </a:lnTo>
                  <a:lnTo>
                    <a:pt x="617220" y="190500"/>
                  </a:lnTo>
                  <a:lnTo>
                    <a:pt x="642620" y="182879"/>
                  </a:lnTo>
                  <a:lnTo>
                    <a:pt x="668020" y="175259"/>
                  </a:lnTo>
                  <a:lnTo>
                    <a:pt x="694689" y="168909"/>
                  </a:lnTo>
                  <a:lnTo>
                    <a:pt x="722629" y="163829"/>
                  </a:lnTo>
                  <a:lnTo>
                    <a:pt x="749300" y="158750"/>
                  </a:lnTo>
                  <a:lnTo>
                    <a:pt x="777239" y="154940"/>
                  </a:lnTo>
                  <a:lnTo>
                    <a:pt x="805179" y="152400"/>
                  </a:lnTo>
                  <a:lnTo>
                    <a:pt x="833120" y="151129"/>
                  </a:lnTo>
                  <a:lnTo>
                    <a:pt x="862329" y="149859"/>
                  </a:lnTo>
                  <a:lnTo>
                    <a:pt x="890270" y="149859"/>
                  </a:lnTo>
                  <a:lnTo>
                    <a:pt x="918210" y="151129"/>
                  </a:lnTo>
                  <a:lnTo>
                    <a:pt x="946150" y="152400"/>
                  </a:lnTo>
                  <a:lnTo>
                    <a:pt x="975360" y="154940"/>
                  </a:lnTo>
                  <a:lnTo>
                    <a:pt x="1002029" y="158750"/>
                  </a:lnTo>
                  <a:lnTo>
                    <a:pt x="1029970" y="162559"/>
                  </a:lnTo>
                  <a:lnTo>
                    <a:pt x="1056639" y="167640"/>
                  </a:lnTo>
                  <a:lnTo>
                    <a:pt x="1083310" y="173990"/>
                  </a:lnTo>
                  <a:lnTo>
                    <a:pt x="1109979" y="181609"/>
                  </a:lnTo>
                  <a:lnTo>
                    <a:pt x="1135379" y="189229"/>
                  </a:lnTo>
                  <a:lnTo>
                    <a:pt x="1160779" y="196850"/>
                  </a:lnTo>
                  <a:lnTo>
                    <a:pt x="1170939" y="185420"/>
                  </a:lnTo>
                  <a:lnTo>
                    <a:pt x="1183639" y="172720"/>
                  </a:lnTo>
                  <a:lnTo>
                    <a:pt x="1196339" y="161290"/>
                  </a:lnTo>
                  <a:lnTo>
                    <a:pt x="1210310" y="149859"/>
                  </a:lnTo>
                  <a:lnTo>
                    <a:pt x="1225550" y="139700"/>
                  </a:lnTo>
                  <a:lnTo>
                    <a:pt x="1242060" y="129540"/>
                  </a:lnTo>
                  <a:lnTo>
                    <a:pt x="1258570" y="119379"/>
                  </a:lnTo>
                  <a:lnTo>
                    <a:pt x="1276350" y="110490"/>
                  </a:lnTo>
                  <a:lnTo>
                    <a:pt x="1294129" y="101600"/>
                  </a:lnTo>
                  <a:lnTo>
                    <a:pt x="1313179" y="93979"/>
                  </a:lnTo>
                  <a:lnTo>
                    <a:pt x="1352550" y="80009"/>
                  </a:lnTo>
                  <a:lnTo>
                    <a:pt x="1394460" y="68579"/>
                  </a:lnTo>
                  <a:lnTo>
                    <a:pt x="1437639" y="59690"/>
                  </a:lnTo>
                  <a:lnTo>
                    <a:pt x="1460500" y="57150"/>
                  </a:lnTo>
                  <a:lnTo>
                    <a:pt x="1483360" y="54609"/>
                  </a:lnTo>
                  <a:lnTo>
                    <a:pt x="1504950" y="52070"/>
                  </a:lnTo>
                  <a:lnTo>
                    <a:pt x="1527810" y="50800"/>
                  </a:lnTo>
                  <a:lnTo>
                    <a:pt x="1550670" y="50800"/>
                  </a:lnTo>
                  <a:lnTo>
                    <a:pt x="1573529" y="50800"/>
                  </a:lnTo>
                  <a:lnTo>
                    <a:pt x="1596389" y="52070"/>
                  </a:lnTo>
                  <a:lnTo>
                    <a:pt x="1619250" y="54609"/>
                  </a:lnTo>
                  <a:lnTo>
                    <a:pt x="1640839" y="57150"/>
                  </a:lnTo>
                  <a:lnTo>
                    <a:pt x="1663700" y="59690"/>
                  </a:lnTo>
                  <a:lnTo>
                    <a:pt x="1685289" y="64770"/>
                  </a:lnTo>
                  <a:lnTo>
                    <a:pt x="1706879" y="68579"/>
                  </a:lnTo>
                  <a:lnTo>
                    <a:pt x="1728470" y="74929"/>
                  </a:lnTo>
                  <a:lnTo>
                    <a:pt x="1748789" y="80009"/>
                  </a:lnTo>
                  <a:lnTo>
                    <a:pt x="1769110" y="87629"/>
                  </a:lnTo>
                  <a:lnTo>
                    <a:pt x="1788160" y="95250"/>
                  </a:lnTo>
                  <a:lnTo>
                    <a:pt x="1807210" y="102870"/>
                  </a:lnTo>
                  <a:lnTo>
                    <a:pt x="1824989" y="111759"/>
                  </a:lnTo>
                  <a:lnTo>
                    <a:pt x="1842770" y="120650"/>
                  </a:lnTo>
                  <a:lnTo>
                    <a:pt x="1859279" y="129540"/>
                  </a:lnTo>
                  <a:lnTo>
                    <a:pt x="1868170" y="120650"/>
                  </a:lnTo>
                  <a:lnTo>
                    <a:pt x="1877060" y="110490"/>
                  </a:lnTo>
                  <a:lnTo>
                    <a:pt x="1887220" y="100329"/>
                  </a:lnTo>
                  <a:lnTo>
                    <a:pt x="1898650" y="91440"/>
                  </a:lnTo>
                  <a:lnTo>
                    <a:pt x="1910079" y="82550"/>
                  </a:lnTo>
                  <a:lnTo>
                    <a:pt x="1922779" y="73659"/>
                  </a:lnTo>
                  <a:lnTo>
                    <a:pt x="1935479" y="66040"/>
                  </a:lnTo>
                  <a:lnTo>
                    <a:pt x="1949450" y="58420"/>
                  </a:lnTo>
                  <a:lnTo>
                    <a:pt x="1963420" y="50800"/>
                  </a:lnTo>
                  <a:lnTo>
                    <a:pt x="1977389" y="44450"/>
                  </a:lnTo>
                  <a:lnTo>
                    <a:pt x="1992629" y="38100"/>
                  </a:lnTo>
                  <a:lnTo>
                    <a:pt x="2009139" y="33020"/>
                  </a:lnTo>
                  <a:lnTo>
                    <a:pt x="2025650" y="26670"/>
                  </a:lnTo>
                  <a:lnTo>
                    <a:pt x="2042160" y="22859"/>
                  </a:lnTo>
                  <a:lnTo>
                    <a:pt x="2058670" y="17779"/>
                  </a:lnTo>
                  <a:lnTo>
                    <a:pt x="2076450" y="13970"/>
                  </a:lnTo>
                  <a:lnTo>
                    <a:pt x="2129790" y="7620"/>
                  </a:lnTo>
                  <a:lnTo>
                    <a:pt x="2166620" y="5079"/>
                  </a:lnTo>
                  <a:lnTo>
                    <a:pt x="2184400" y="5079"/>
                  </a:lnTo>
                  <a:lnTo>
                    <a:pt x="2203450" y="5079"/>
                  </a:lnTo>
                  <a:lnTo>
                    <a:pt x="2221229" y="6350"/>
                  </a:lnTo>
                  <a:lnTo>
                    <a:pt x="2239010" y="7620"/>
                  </a:lnTo>
                  <a:lnTo>
                    <a:pt x="2258060" y="10159"/>
                  </a:lnTo>
                  <a:lnTo>
                    <a:pt x="2274570" y="12700"/>
                  </a:lnTo>
                  <a:lnTo>
                    <a:pt x="2292350" y="15240"/>
                  </a:lnTo>
                  <a:lnTo>
                    <a:pt x="2310129" y="19050"/>
                  </a:lnTo>
                  <a:lnTo>
                    <a:pt x="2326640" y="24129"/>
                  </a:lnTo>
                  <a:lnTo>
                    <a:pt x="2343150" y="29209"/>
                  </a:lnTo>
                  <a:lnTo>
                    <a:pt x="2359660" y="34290"/>
                  </a:lnTo>
                  <a:lnTo>
                    <a:pt x="2374900" y="40640"/>
                  </a:lnTo>
                  <a:lnTo>
                    <a:pt x="2390140" y="46990"/>
                  </a:lnTo>
                  <a:lnTo>
                    <a:pt x="2405379" y="53340"/>
                  </a:lnTo>
                  <a:lnTo>
                    <a:pt x="2419350" y="60959"/>
                  </a:lnTo>
                  <a:lnTo>
                    <a:pt x="2433320" y="68579"/>
                  </a:lnTo>
                  <a:lnTo>
                    <a:pt x="2444750" y="76200"/>
                  </a:lnTo>
                  <a:lnTo>
                    <a:pt x="2457450" y="85090"/>
                  </a:lnTo>
                  <a:lnTo>
                    <a:pt x="2468879" y="93979"/>
                  </a:lnTo>
                  <a:lnTo>
                    <a:pt x="2482850" y="83820"/>
                  </a:lnTo>
                  <a:lnTo>
                    <a:pt x="2496820" y="76200"/>
                  </a:lnTo>
                  <a:lnTo>
                    <a:pt x="2510790" y="67309"/>
                  </a:lnTo>
                  <a:lnTo>
                    <a:pt x="2527300" y="58420"/>
                  </a:lnTo>
                  <a:lnTo>
                    <a:pt x="2542540" y="50800"/>
                  </a:lnTo>
                  <a:lnTo>
                    <a:pt x="2560320" y="44450"/>
                  </a:lnTo>
                  <a:lnTo>
                    <a:pt x="2576829" y="38100"/>
                  </a:lnTo>
                  <a:lnTo>
                    <a:pt x="2594610" y="31750"/>
                  </a:lnTo>
                  <a:lnTo>
                    <a:pt x="2613660" y="26670"/>
                  </a:lnTo>
                  <a:lnTo>
                    <a:pt x="2631440" y="21590"/>
                  </a:lnTo>
                  <a:lnTo>
                    <a:pt x="2670810" y="13970"/>
                  </a:lnTo>
                  <a:lnTo>
                    <a:pt x="2710179" y="8890"/>
                  </a:lnTo>
                  <a:lnTo>
                    <a:pt x="2729229" y="7620"/>
                  </a:lnTo>
                  <a:lnTo>
                    <a:pt x="2749550" y="5079"/>
                  </a:lnTo>
                  <a:lnTo>
                    <a:pt x="2769870" y="5079"/>
                  </a:lnTo>
                  <a:lnTo>
                    <a:pt x="2790190" y="5079"/>
                  </a:lnTo>
                  <a:lnTo>
                    <a:pt x="2810510" y="6350"/>
                  </a:lnTo>
                  <a:lnTo>
                    <a:pt x="2830829" y="7620"/>
                  </a:lnTo>
                  <a:lnTo>
                    <a:pt x="2849879" y="10159"/>
                  </a:lnTo>
                  <a:lnTo>
                    <a:pt x="2870200" y="12700"/>
                  </a:lnTo>
                  <a:lnTo>
                    <a:pt x="2889250" y="15240"/>
                  </a:lnTo>
                  <a:lnTo>
                    <a:pt x="2908300" y="19050"/>
                  </a:lnTo>
                  <a:lnTo>
                    <a:pt x="2927350" y="24129"/>
                  </a:lnTo>
                  <a:lnTo>
                    <a:pt x="2946400" y="29209"/>
                  </a:lnTo>
                  <a:lnTo>
                    <a:pt x="2964179" y="34290"/>
                  </a:lnTo>
                  <a:lnTo>
                    <a:pt x="2981960" y="40640"/>
                  </a:lnTo>
                  <a:lnTo>
                    <a:pt x="2998470" y="48259"/>
                  </a:lnTo>
                  <a:lnTo>
                    <a:pt x="3014979" y="54609"/>
                  </a:lnTo>
                  <a:lnTo>
                    <a:pt x="3060700" y="80009"/>
                  </a:lnTo>
                  <a:lnTo>
                    <a:pt x="3087370" y="99059"/>
                  </a:lnTo>
                  <a:lnTo>
                    <a:pt x="3100070" y="107950"/>
                  </a:lnTo>
                  <a:lnTo>
                    <a:pt x="3111500" y="118109"/>
                  </a:lnTo>
                  <a:lnTo>
                    <a:pt x="3121660" y="129540"/>
                  </a:lnTo>
                  <a:lnTo>
                    <a:pt x="3131820" y="140970"/>
                  </a:lnTo>
                  <a:lnTo>
                    <a:pt x="3140710" y="151129"/>
                  </a:lnTo>
                  <a:lnTo>
                    <a:pt x="3148329" y="163829"/>
                  </a:lnTo>
                  <a:lnTo>
                    <a:pt x="3155950" y="175259"/>
                  </a:lnTo>
                  <a:lnTo>
                    <a:pt x="3162300" y="187959"/>
                  </a:lnTo>
                  <a:lnTo>
                    <a:pt x="3167379" y="199390"/>
                  </a:lnTo>
                  <a:lnTo>
                    <a:pt x="3171190" y="212090"/>
                  </a:lnTo>
                  <a:lnTo>
                    <a:pt x="3214370" y="220979"/>
                  </a:lnTo>
                  <a:lnTo>
                    <a:pt x="3256279" y="232409"/>
                  </a:lnTo>
                  <a:lnTo>
                    <a:pt x="3295650" y="246379"/>
                  </a:lnTo>
                  <a:lnTo>
                    <a:pt x="3313429" y="255270"/>
                  </a:lnTo>
                  <a:lnTo>
                    <a:pt x="3332479" y="264159"/>
                  </a:lnTo>
                  <a:lnTo>
                    <a:pt x="3350260" y="273050"/>
                  </a:lnTo>
                  <a:lnTo>
                    <a:pt x="3366770" y="283209"/>
                  </a:lnTo>
                  <a:lnTo>
                    <a:pt x="3382010" y="293370"/>
                  </a:lnTo>
                  <a:lnTo>
                    <a:pt x="3397250" y="303529"/>
                  </a:lnTo>
                  <a:lnTo>
                    <a:pt x="3411220" y="314959"/>
                  </a:lnTo>
                  <a:lnTo>
                    <a:pt x="3423920" y="327659"/>
                  </a:lnTo>
                  <a:lnTo>
                    <a:pt x="3436620" y="339090"/>
                  </a:lnTo>
                  <a:lnTo>
                    <a:pt x="3446779" y="351790"/>
                  </a:lnTo>
                  <a:lnTo>
                    <a:pt x="3456940" y="364490"/>
                  </a:lnTo>
                  <a:lnTo>
                    <a:pt x="3465829" y="378459"/>
                  </a:lnTo>
                  <a:lnTo>
                    <a:pt x="3473450" y="391159"/>
                  </a:lnTo>
                  <a:lnTo>
                    <a:pt x="3479800" y="405129"/>
                  </a:lnTo>
                  <a:lnTo>
                    <a:pt x="3484879" y="419100"/>
                  </a:lnTo>
                  <a:lnTo>
                    <a:pt x="3489960" y="433070"/>
                  </a:lnTo>
                  <a:lnTo>
                    <a:pt x="3492500" y="448310"/>
                  </a:lnTo>
                  <a:lnTo>
                    <a:pt x="3495040" y="462279"/>
                  </a:lnTo>
                  <a:lnTo>
                    <a:pt x="3496310" y="476250"/>
                  </a:lnTo>
                  <a:lnTo>
                    <a:pt x="3495040" y="490220"/>
                  </a:lnTo>
                  <a:lnTo>
                    <a:pt x="3493770" y="504189"/>
                  </a:lnTo>
                  <a:lnTo>
                    <a:pt x="3491229" y="519429"/>
                  </a:lnTo>
                  <a:lnTo>
                    <a:pt x="3487420" y="533400"/>
                  </a:lnTo>
                  <a:lnTo>
                    <a:pt x="3482340" y="547370"/>
                  </a:lnTo>
                  <a:lnTo>
                    <a:pt x="3475990" y="561339"/>
                  </a:lnTo>
                  <a:lnTo>
                    <a:pt x="3468370" y="574039"/>
                  </a:lnTo>
                  <a:lnTo>
                    <a:pt x="3460750" y="588010"/>
                  </a:lnTo>
                  <a:lnTo>
                    <a:pt x="3477260" y="601979"/>
                  </a:lnTo>
                  <a:lnTo>
                    <a:pt x="3492500" y="617220"/>
                  </a:lnTo>
                  <a:lnTo>
                    <a:pt x="3520440" y="647700"/>
                  </a:lnTo>
                  <a:lnTo>
                    <a:pt x="3542029" y="680720"/>
                  </a:lnTo>
                  <a:lnTo>
                    <a:pt x="3564890" y="732789"/>
                  </a:lnTo>
                  <a:lnTo>
                    <a:pt x="3575050" y="784860"/>
                  </a:lnTo>
                  <a:lnTo>
                    <a:pt x="3576320" y="803910"/>
                  </a:lnTo>
                  <a:lnTo>
                    <a:pt x="3575050" y="820420"/>
                  </a:lnTo>
                  <a:lnTo>
                    <a:pt x="3563620" y="873760"/>
                  </a:lnTo>
                  <a:lnTo>
                    <a:pt x="3539490" y="925829"/>
                  </a:lnTo>
                  <a:lnTo>
                    <a:pt x="3516629" y="957579"/>
                  </a:lnTo>
                  <a:lnTo>
                    <a:pt x="3503929" y="974089"/>
                  </a:lnTo>
                  <a:lnTo>
                    <a:pt x="3488690" y="989329"/>
                  </a:lnTo>
                  <a:lnTo>
                    <a:pt x="3473450" y="1003300"/>
                  </a:lnTo>
                  <a:lnTo>
                    <a:pt x="3455670" y="1018539"/>
                  </a:lnTo>
                  <a:lnTo>
                    <a:pt x="3437890" y="1031239"/>
                  </a:lnTo>
                  <a:lnTo>
                    <a:pt x="3418840" y="1045210"/>
                  </a:lnTo>
                  <a:lnTo>
                    <a:pt x="3398520" y="1057910"/>
                  </a:lnTo>
                  <a:lnTo>
                    <a:pt x="3376929" y="1069339"/>
                  </a:lnTo>
                  <a:lnTo>
                    <a:pt x="3355340" y="1080770"/>
                  </a:lnTo>
                  <a:lnTo>
                    <a:pt x="3332479" y="1090929"/>
                  </a:lnTo>
                  <a:lnTo>
                    <a:pt x="3308350" y="1099820"/>
                  </a:lnTo>
                  <a:lnTo>
                    <a:pt x="3282950" y="1109979"/>
                  </a:lnTo>
                  <a:lnTo>
                    <a:pt x="3257550" y="1117600"/>
                  </a:lnTo>
                  <a:lnTo>
                    <a:pt x="3232150" y="1125220"/>
                  </a:lnTo>
                  <a:lnTo>
                    <a:pt x="3205479" y="1131570"/>
                  </a:lnTo>
                  <a:lnTo>
                    <a:pt x="3178810" y="1136650"/>
                  </a:lnTo>
                  <a:lnTo>
                    <a:pt x="3150870" y="1141729"/>
                  </a:lnTo>
                  <a:lnTo>
                    <a:pt x="3122929" y="1145539"/>
                  </a:lnTo>
                  <a:lnTo>
                    <a:pt x="3094990" y="1148079"/>
                  </a:lnTo>
                  <a:lnTo>
                    <a:pt x="3088640" y="1193800"/>
                  </a:lnTo>
                  <a:lnTo>
                    <a:pt x="3072129" y="1236979"/>
                  </a:lnTo>
                  <a:lnTo>
                    <a:pt x="3044190" y="1280160"/>
                  </a:lnTo>
                  <a:lnTo>
                    <a:pt x="3007360" y="1318260"/>
                  </a:lnTo>
                  <a:lnTo>
                    <a:pt x="2961640" y="1353820"/>
                  </a:lnTo>
                  <a:lnTo>
                    <a:pt x="2943860" y="1363979"/>
                  </a:lnTo>
                  <a:lnTo>
                    <a:pt x="2926079" y="1374139"/>
                  </a:lnTo>
                  <a:lnTo>
                    <a:pt x="2907029" y="1384300"/>
                  </a:lnTo>
                  <a:lnTo>
                    <a:pt x="2887979" y="1391920"/>
                  </a:lnTo>
                  <a:lnTo>
                    <a:pt x="2867660" y="1400810"/>
                  </a:lnTo>
                  <a:lnTo>
                    <a:pt x="2847340" y="1408429"/>
                  </a:lnTo>
                  <a:lnTo>
                    <a:pt x="2825750" y="1414779"/>
                  </a:lnTo>
                  <a:lnTo>
                    <a:pt x="2804160" y="1421129"/>
                  </a:lnTo>
                  <a:lnTo>
                    <a:pt x="2781300" y="1427479"/>
                  </a:lnTo>
                  <a:lnTo>
                    <a:pt x="2758440" y="1431289"/>
                  </a:lnTo>
                  <a:lnTo>
                    <a:pt x="2735579" y="1436370"/>
                  </a:lnTo>
                  <a:lnTo>
                    <a:pt x="2711450" y="1438910"/>
                  </a:lnTo>
                  <a:lnTo>
                    <a:pt x="2688590" y="1441450"/>
                  </a:lnTo>
                  <a:lnTo>
                    <a:pt x="2664460" y="1443989"/>
                  </a:lnTo>
                  <a:lnTo>
                    <a:pt x="2640329" y="1445260"/>
                  </a:lnTo>
                  <a:lnTo>
                    <a:pt x="2616200" y="1445260"/>
                  </a:lnTo>
                  <a:lnTo>
                    <a:pt x="2592070" y="1445260"/>
                  </a:lnTo>
                  <a:lnTo>
                    <a:pt x="2567940" y="1443989"/>
                  </a:lnTo>
                  <a:lnTo>
                    <a:pt x="2543810" y="1441450"/>
                  </a:lnTo>
                  <a:lnTo>
                    <a:pt x="2519679" y="1438910"/>
                  </a:lnTo>
                  <a:lnTo>
                    <a:pt x="2496820" y="1435100"/>
                  </a:lnTo>
                  <a:lnTo>
                    <a:pt x="2472690" y="1431289"/>
                  </a:lnTo>
                  <a:lnTo>
                    <a:pt x="2449829" y="1426210"/>
                  </a:lnTo>
                  <a:lnTo>
                    <a:pt x="2428240" y="1421129"/>
                  </a:lnTo>
                  <a:lnTo>
                    <a:pt x="2406650" y="1414779"/>
                  </a:lnTo>
                  <a:lnTo>
                    <a:pt x="2385060" y="1408429"/>
                  </a:lnTo>
                  <a:lnTo>
                    <a:pt x="2363470" y="1399539"/>
                  </a:lnTo>
                  <a:lnTo>
                    <a:pt x="2363470" y="1400810"/>
                  </a:lnTo>
                  <a:lnTo>
                    <a:pt x="2353310" y="1417320"/>
                  </a:lnTo>
                  <a:lnTo>
                    <a:pt x="2331720" y="1450339"/>
                  </a:lnTo>
                  <a:lnTo>
                    <a:pt x="2303779" y="1482089"/>
                  </a:lnTo>
                  <a:lnTo>
                    <a:pt x="2272029" y="1511300"/>
                  </a:lnTo>
                  <a:lnTo>
                    <a:pt x="2235200" y="1539239"/>
                  </a:lnTo>
                  <a:lnTo>
                    <a:pt x="2193290" y="1563370"/>
                  </a:lnTo>
                  <a:lnTo>
                    <a:pt x="2148840" y="1586229"/>
                  </a:lnTo>
                  <a:lnTo>
                    <a:pt x="2124710" y="1595120"/>
                  </a:lnTo>
                  <a:lnTo>
                    <a:pt x="2099310" y="1605279"/>
                  </a:lnTo>
                  <a:lnTo>
                    <a:pt x="2075179" y="1612900"/>
                  </a:lnTo>
                  <a:lnTo>
                    <a:pt x="2048510" y="1620520"/>
                  </a:lnTo>
                  <a:lnTo>
                    <a:pt x="2021839" y="1626870"/>
                  </a:lnTo>
                  <a:lnTo>
                    <a:pt x="1995170" y="1633220"/>
                  </a:lnTo>
                  <a:lnTo>
                    <a:pt x="1939289" y="1642110"/>
                  </a:lnTo>
                  <a:lnTo>
                    <a:pt x="1882139" y="1647189"/>
                  </a:lnTo>
                  <a:lnTo>
                    <a:pt x="1854200" y="1648460"/>
                  </a:lnTo>
                  <a:lnTo>
                    <a:pt x="1824989" y="1648460"/>
                  </a:lnTo>
                  <a:lnTo>
                    <a:pt x="1797050" y="1648460"/>
                  </a:lnTo>
                  <a:lnTo>
                    <a:pt x="1769110" y="1645920"/>
                  </a:lnTo>
                  <a:lnTo>
                    <a:pt x="1739900" y="1644650"/>
                  </a:lnTo>
                  <a:lnTo>
                    <a:pt x="1711960" y="1640839"/>
                  </a:lnTo>
                  <a:lnTo>
                    <a:pt x="1684020" y="1637029"/>
                  </a:lnTo>
                  <a:lnTo>
                    <a:pt x="1656079" y="1631950"/>
                  </a:lnTo>
                  <a:lnTo>
                    <a:pt x="1629410" y="1625600"/>
                  </a:lnTo>
                  <a:lnTo>
                    <a:pt x="1602739" y="1619250"/>
                  </a:lnTo>
                  <a:lnTo>
                    <a:pt x="1577339" y="1610360"/>
                  </a:lnTo>
                  <a:lnTo>
                    <a:pt x="1551939" y="1602739"/>
                  </a:lnTo>
                  <a:lnTo>
                    <a:pt x="1527810" y="1592579"/>
                  </a:lnTo>
                  <a:lnTo>
                    <a:pt x="1503679" y="1583689"/>
                  </a:lnTo>
                  <a:lnTo>
                    <a:pt x="1480820" y="1572260"/>
                  </a:lnTo>
                  <a:lnTo>
                    <a:pt x="1459229" y="1560829"/>
                  </a:lnTo>
                  <a:lnTo>
                    <a:pt x="1438910" y="1548129"/>
                  </a:lnTo>
                  <a:lnTo>
                    <a:pt x="1418589" y="1535429"/>
                  </a:lnTo>
                  <a:lnTo>
                    <a:pt x="1399539" y="1521460"/>
                  </a:lnTo>
                  <a:lnTo>
                    <a:pt x="1381760" y="1507489"/>
                  </a:lnTo>
                  <a:lnTo>
                    <a:pt x="1365250" y="1493520"/>
                  </a:lnTo>
                  <a:lnTo>
                    <a:pt x="1306829" y="1512570"/>
                  </a:lnTo>
                  <a:lnTo>
                    <a:pt x="1247139" y="1527810"/>
                  </a:lnTo>
                  <a:lnTo>
                    <a:pt x="1215389" y="1534160"/>
                  </a:lnTo>
                  <a:lnTo>
                    <a:pt x="1183639" y="1540510"/>
                  </a:lnTo>
                  <a:lnTo>
                    <a:pt x="1151889" y="1544320"/>
                  </a:lnTo>
                  <a:lnTo>
                    <a:pt x="1118870" y="1546860"/>
                  </a:lnTo>
                  <a:lnTo>
                    <a:pt x="1085850" y="1549400"/>
                  </a:lnTo>
                  <a:lnTo>
                    <a:pt x="1054100" y="1550670"/>
                  </a:lnTo>
                  <a:lnTo>
                    <a:pt x="1021079" y="1550670"/>
                  </a:lnTo>
                  <a:lnTo>
                    <a:pt x="988060" y="1549400"/>
                  </a:lnTo>
                  <a:lnTo>
                    <a:pt x="956310" y="1546860"/>
                  </a:lnTo>
                  <a:lnTo>
                    <a:pt x="923289" y="1544320"/>
                  </a:lnTo>
                  <a:lnTo>
                    <a:pt x="859789" y="1535429"/>
                  </a:lnTo>
                  <a:lnTo>
                    <a:pt x="797560" y="1521460"/>
                  </a:lnTo>
                  <a:lnTo>
                    <a:pt x="737870" y="1503679"/>
                  </a:lnTo>
                  <a:lnTo>
                    <a:pt x="709929" y="1494789"/>
                  </a:lnTo>
                  <a:lnTo>
                    <a:pt x="655320" y="1471929"/>
                  </a:lnTo>
                  <a:lnTo>
                    <a:pt x="604520" y="1445260"/>
                  </a:lnTo>
                  <a:lnTo>
                    <a:pt x="558800" y="1416050"/>
                  </a:lnTo>
                  <a:lnTo>
                    <a:pt x="537210" y="1400810"/>
                  </a:lnTo>
                  <a:lnTo>
                    <a:pt x="518160" y="1384300"/>
                  </a:lnTo>
                  <a:lnTo>
                    <a:pt x="499110" y="1366520"/>
                  </a:lnTo>
                  <a:lnTo>
                    <a:pt x="482600" y="1348739"/>
                  </a:lnTo>
                  <a:lnTo>
                    <a:pt x="463550" y="1350010"/>
                  </a:lnTo>
                  <a:lnTo>
                    <a:pt x="445769" y="1350010"/>
                  </a:lnTo>
                  <a:lnTo>
                    <a:pt x="426719" y="1350010"/>
                  </a:lnTo>
                  <a:lnTo>
                    <a:pt x="408939" y="1350010"/>
                  </a:lnTo>
                  <a:lnTo>
                    <a:pt x="391160" y="1347470"/>
                  </a:lnTo>
                  <a:lnTo>
                    <a:pt x="373380" y="1346200"/>
                  </a:lnTo>
                  <a:lnTo>
                    <a:pt x="320039" y="1337310"/>
                  </a:lnTo>
                  <a:lnTo>
                    <a:pt x="269239" y="1323339"/>
                  </a:lnTo>
                  <a:lnTo>
                    <a:pt x="252730" y="1318260"/>
                  </a:lnTo>
                  <a:lnTo>
                    <a:pt x="238760" y="1311910"/>
                  </a:lnTo>
                  <a:lnTo>
                    <a:pt x="223519" y="1304289"/>
                  </a:lnTo>
                  <a:lnTo>
                    <a:pt x="208280" y="1297939"/>
                  </a:lnTo>
                  <a:lnTo>
                    <a:pt x="195580" y="1290320"/>
                  </a:lnTo>
                  <a:lnTo>
                    <a:pt x="181610" y="1282700"/>
                  </a:lnTo>
                  <a:lnTo>
                    <a:pt x="168910" y="1273810"/>
                  </a:lnTo>
                  <a:lnTo>
                    <a:pt x="157480" y="1264920"/>
                  </a:lnTo>
                  <a:lnTo>
                    <a:pt x="147319" y="1256029"/>
                  </a:lnTo>
                  <a:lnTo>
                    <a:pt x="135889" y="1247139"/>
                  </a:lnTo>
                  <a:lnTo>
                    <a:pt x="127000" y="1236979"/>
                  </a:lnTo>
                  <a:lnTo>
                    <a:pt x="118110" y="1226820"/>
                  </a:lnTo>
                  <a:lnTo>
                    <a:pt x="110489" y="1216660"/>
                  </a:lnTo>
                  <a:lnTo>
                    <a:pt x="91439" y="1183639"/>
                  </a:lnTo>
                  <a:lnTo>
                    <a:pt x="80010" y="1139189"/>
                  </a:lnTo>
                  <a:lnTo>
                    <a:pt x="80010" y="1127760"/>
                  </a:lnTo>
                  <a:lnTo>
                    <a:pt x="80010" y="1116329"/>
                  </a:lnTo>
                  <a:lnTo>
                    <a:pt x="81280" y="1104900"/>
                  </a:lnTo>
                  <a:lnTo>
                    <a:pt x="82550" y="1093470"/>
                  </a:lnTo>
                  <a:lnTo>
                    <a:pt x="86360" y="1082039"/>
                  </a:lnTo>
                  <a:lnTo>
                    <a:pt x="107950" y="1037589"/>
                  </a:lnTo>
                  <a:lnTo>
                    <a:pt x="142239" y="998220"/>
                  </a:lnTo>
                  <a:lnTo>
                    <a:pt x="153669" y="989329"/>
                  </a:lnTo>
                  <a:lnTo>
                    <a:pt x="165100" y="979170"/>
                  </a:lnTo>
                  <a:lnTo>
                    <a:pt x="176530" y="971550"/>
                  </a:lnTo>
                  <a:lnTo>
                    <a:pt x="161289" y="965200"/>
                  </a:lnTo>
                  <a:lnTo>
                    <a:pt x="147319" y="958850"/>
                  </a:lnTo>
                  <a:lnTo>
                    <a:pt x="133350" y="952500"/>
                  </a:lnTo>
                  <a:lnTo>
                    <a:pt x="119380" y="944879"/>
                  </a:lnTo>
                  <a:lnTo>
                    <a:pt x="105410" y="937260"/>
                  </a:lnTo>
                  <a:lnTo>
                    <a:pt x="93980" y="928370"/>
                  </a:lnTo>
                  <a:lnTo>
                    <a:pt x="81280" y="920750"/>
                  </a:lnTo>
                  <a:lnTo>
                    <a:pt x="69850" y="911860"/>
                  </a:lnTo>
                  <a:lnTo>
                    <a:pt x="59689" y="901700"/>
                  </a:lnTo>
                  <a:lnTo>
                    <a:pt x="50800" y="892810"/>
                  </a:lnTo>
                  <a:lnTo>
                    <a:pt x="41910" y="882650"/>
                  </a:lnTo>
                  <a:lnTo>
                    <a:pt x="33019" y="872489"/>
                  </a:lnTo>
                  <a:lnTo>
                    <a:pt x="26669" y="862329"/>
                  </a:lnTo>
                  <a:lnTo>
                    <a:pt x="20319" y="850900"/>
                  </a:lnTo>
                  <a:lnTo>
                    <a:pt x="13969" y="840739"/>
                  </a:lnTo>
                  <a:lnTo>
                    <a:pt x="10160" y="829310"/>
                  </a:lnTo>
                  <a:lnTo>
                    <a:pt x="6350" y="817879"/>
                  </a:lnTo>
                  <a:lnTo>
                    <a:pt x="2539" y="807720"/>
                  </a:lnTo>
                  <a:lnTo>
                    <a:pt x="1269" y="796289"/>
                  </a:lnTo>
                  <a:lnTo>
                    <a:pt x="0" y="784860"/>
                  </a:lnTo>
                  <a:lnTo>
                    <a:pt x="0" y="773429"/>
                  </a:lnTo>
                  <a:lnTo>
                    <a:pt x="0" y="762000"/>
                  </a:lnTo>
                  <a:lnTo>
                    <a:pt x="1269" y="750570"/>
                  </a:lnTo>
                  <a:lnTo>
                    <a:pt x="3810" y="739139"/>
                  </a:lnTo>
                  <a:lnTo>
                    <a:pt x="7619" y="728979"/>
                  </a:lnTo>
                  <a:lnTo>
                    <a:pt x="12700" y="717550"/>
                  </a:lnTo>
                  <a:lnTo>
                    <a:pt x="17780" y="706120"/>
                  </a:lnTo>
                  <a:lnTo>
                    <a:pt x="22860" y="695960"/>
                  </a:lnTo>
                  <a:lnTo>
                    <a:pt x="29210" y="685800"/>
                  </a:lnTo>
                  <a:lnTo>
                    <a:pt x="38100" y="675639"/>
                  </a:lnTo>
                  <a:lnTo>
                    <a:pt x="45719" y="665479"/>
                  </a:lnTo>
                  <a:lnTo>
                    <a:pt x="55880" y="655320"/>
                  </a:lnTo>
                  <a:lnTo>
                    <a:pt x="66039" y="646429"/>
                  </a:lnTo>
                  <a:lnTo>
                    <a:pt x="76200" y="636270"/>
                  </a:lnTo>
                  <a:lnTo>
                    <a:pt x="87630" y="628650"/>
                  </a:lnTo>
                  <a:lnTo>
                    <a:pt x="99060" y="619760"/>
                  </a:lnTo>
                  <a:lnTo>
                    <a:pt x="113030" y="612139"/>
                  </a:lnTo>
                  <a:lnTo>
                    <a:pt x="125730" y="604520"/>
                  </a:lnTo>
                  <a:lnTo>
                    <a:pt x="139700" y="596900"/>
                  </a:lnTo>
                  <a:lnTo>
                    <a:pt x="154939" y="590550"/>
                  </a:lnTo>
                  <a:lnTo>
                    <a:pt x="168910" y="584200"/>
                  </a:lnTo>
                  <a:lnTo>
                    <a:pt x="217169" y="567689"/>
                  </a:lnTo>
                  <a:lnTo>
                    <a:pt x="251460" y="561339"/>
                  </a:lnTo>
                  <a:lnTo>
                    <a:pt x="267969" y="557529"/>
                  </a:lnTo>
                  <a:lnTo>
                    <a:pt x="285750" y="554989"/>
                  </a:lnTo>
                  <a:lnTo>
                    <a:pt x="303530" y="552450"/>
                  </a:lnTo>
                  <a:lnTo>
                    <a:pt x="321310" y="551179"/>
                  </a:lnTo>
                  <a:lnTo>
                    <a:pt x="325119" y="546100"/>
                  </a:lnTo>
                  <a:close/>
                </a:path>
                <a:path w="3576320" h="1648460">
                  <a:moveTo>
                    <a:pt x="2539" y="0"/>
                  </a:moveTo>
                  <a:lnTo>
                    <a:pt x="2539" y="0"/>
                  </a:lnTo>
                </a:path>
                <a:path w="3576320" h="1648460">
                  <a:moveTo>
                    <a:pt x="3575050" y="1643379"/>
                  </a:moveTo>
                  <a:lnTo>
                    <a:pt x="3575050" y="1643379"/>
                  </a:lnTo>
                </a:path>
                <a:path w="3576320" h="1648460">
                  <a:moveTo>
                    <a:pt x="389889" y="995679"/>
                  </a:moveTo>
                  <a:lnTo>
                    <a:pt x="375919" y="995679"/>
                  </a:lnTo>
                  <a:lnTo>
                    <a:pt x="360680" y="995679"/>
                  </a:lnTo>
                  <a:lnTo>
                    <a:pt x="346710" y="995679"/>
                  </a:lnTo>
                  <a:lnTo>
                    <a:pt x="332739" y="995679"/>
                  </a:lnTo>
                  <a:lnTo>
                    <a:pt x="317500" y="994410"/>
                  </a:lnTo>
                  <a:lnTo>
                    <a:pt x="303530" y="993139"/>
                  </a:lnTo>
                  <a:lnTo>
                    <a:pt x="289560" y="991870"/>
                  </a:lnTo>
                  <a:lnTo>
                    <a:pt x="274319" y="989329"/>
                  </a:lnTo>
                  <a:lnTo>
                    <a:pt x="260350" y="986789"/>
                  </a:lnTo>
                  <a:lnTo>
                    <a:pt x="246380" y="984250"/>
                  </a:lnTo>
                  <a:lnTo>
                    <a:pt x="233680" y="980439"/>
                  </a:lnTo>
                  <a:lnTo>
                    <a:pt x="219710" y="976629"/>
                  </a:lnTo>
                  <a:lnTo>
                    <a:pt x="207010" y="974089"/>
                  </a:lnTo>
                  <a:lnTo>
                    <a:pt x="193039" y="969010"/>
                  </a:lnTo>
                  <a:lnTo>
                    <a:pt x="181610" y="965200"/>
                  </a:lnTo>
                </a:path>
                <a:path w="3576320" h="1648460">
                  <a:moveTo>
                    <a:pt x="575310" y="1327150"/>
                  </a:moveTo>
                  <a:lnTo>
                    <a:pt x="568960" y="1328420"/>
                  </a:lnTo>
                  <a:lnTo>
                    <a:pt x="563879" y="1329689"/>
                  </a:lnTo>
                  <a:lnTo>
                    <a:pt x="557529" y="1330960"/>
                  </a:lnTo>
                  <a:lnTo>
                    <a:pt x="551179" y="1332229"/>
                  </a:lnTo>
                  <a:lnTo>
                    <a:pt x="544829" y="1333500"/>
                  </a:lnTo>
                  <a:lnTo>
                    <a:pt x="539750" y="1334770"/>
                  </a:lnTo>
                  <a:lnTo>
                    <a:pt x="533400" y="1336039"/>
                  </a:lnTo>
                  <a:lnTo>
                    <a:pt x="527050" y="1336039"/>
                  </a:lnTo>
                  <a:lnTo>
                    <a:pt x="520700" y="1337310"/>
                  </a:lnTo>
                  <a:lnTo>
                    <a:pt x="514350" y="1338579"/>
                  </a:lnTo>
                  <a:lnTo>
                    <a:pt x="508000" y="1338579"/>
                  </a:lnTo>
                  <a:lnTo>
                    <a:pt x="501650" y="1339850"/>
                  </a:lnTo>
                  <a:lnTo>
                    <a:pt x="496570" y="1339850"/>
                  </a:lnTo>
                  <a:lnTo>
                    <a:pt x="488950" y="1341120"/>
                  </a:lnTo>
                  <a:lnTo>
                    <a:pt x="483869" y="13411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0597" y="2075587"/>
              <a:ext cx="65224" cy="766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9370" y="1532889"/>
              <a:ext cx="730250" cy="521970"/>
            </a:xfrm>
            <a:custGeom>
              <a:avLst/>
              <a:gdLst/>
              <a:ahLst/>
              <a:cxnLst/>
              <a:rect l="l" t="t" r="r" b="b"/>
              <a:pathLst>
                <a:path w="730250" h="521969">
                  <a:moveTo>
                    <a:pt x="22859" y="449580"/>
                  </a:moveTo>
                  <a:lnTo>
                    <a:pt x="21589" y="454660"/>
                  </a:lnTo>
                  <a:lnTo>
                    <a:pt x="20319" y="458470"/>
                  </a:lnTo>
                  <a:lnTo>
                    <a:pt x="20319" y="463550"/>
                  </a:lnTo>
                  <a:lnTo>
                    <a:pt x="19050" y="468630"/>
                  </a:lnTo>
                  <a:lnTo>
                    <a:pt x="17779" y="473710"/>
                  </a:lnTo>
                  <a:lnTo>
                    <a:pt x="16509" y="478789"/>
                  </a:lnTo>
                  <a:lnTo>
                    <a:pt x="15239" y="483870"/>
                  </a:lnTo>
                  <a:lnTo>
                    <a:pt x="13969" y="487680"/>
                  </a:lnTo>
                  <a:lnTo>
                    <a:pt x="12700" y="492760"/>
                  </a:lnTo>
                  <a:lnTo>
                    <a:pt x="10159" y="497839"/>
                  </a:lnTo>
                  <a:lnTo>
                    <a:pt x="8889" y="502920"/>
                  </a:lnTo>
                  <a:lnTo>
                    <a:pt x="6350" y="506730"/>
                  </a:lnTo>
                  <a:lnTo>
                    <a:pt x="5079" y="511810"/>
                  </a:lnTo>
                  <a:lnTo>
                    <a:pt x="2539" y="516889"/>
                  </a:lnTo>
                  <a:lnTo>
                    <a:pt x="0" y="521970"/>
                  </a:lnTo>
                </a:path>
                <a:path w="730250" h="521969">
                  <a:moveTo>
                    <a:pt x="461009" y="0"/>
                  </a:moveTo>
                  <a:lnTo>
                    <a:pt x="483869" y="7620"/>
                  </a:lnTo>
                  <a:lnTo>
                    <a:pt x="505459" y="15239"/>
                  </a:lnTo>
                  <a:lnTo>
                    <a:pt x="527050" y="25400"/>
                  </a:lnTo>
                  <a:lnTo>
                    <a:pt x="547369" y="34289"/>
                  </a:lnTo>
                  <a:lnTo>
                    <a:pt x="567689" y="44450"/>
                  </a:lnTo>
                  <a:lnTo>
                    <a:pt x="604519" y="67310"/>
                  </a:lnTo>
                  <a:lnTo>
                    <a:pt x="636269" y="91439"/>
                  </a:lnTo>
                  <a:lnTo>
                    <a:pt x="664209" y="119380"/>
                  </a:lnTo>
                  <a:lnTo>
                    <a:pt x="676909" y="133350"/>
                  </a:lnTo>
                  <a:lnTo>
                    <a:pt x="706119" y="176530"/>
                  </a:lnTo>
                  <a:lnTo>
                    <a:pt x="723900" y="223520"/>
                  </a:lnTo>
                  <a:lnTo>
                    <a:pt x="728979" y="255270"/>
                  </a:lnTo>
                  <a:lnTo>
                    <a:pt x="730250" y="2717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0057" y="1239927"/>
              <a:ext cx="128724" cy="110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7089" y="866140"/>
              <a:ext cx="6350" cy="48260"/>
            </a:xfrm>
            <a:custGeom>
              <a:avLst/>
              <a:gdLst/>
              <a:ahLst/>
              <a:cxnLst/>
              <a:rect l="l" t="t" r="r" b="b"/>
              <a:pathLst>
                <a:path w="6350" h="48259">
                  <a:moveTo>
                    <a:pt x="0" y="0"/>
                  </a:moveTo>
                  <a:lnTo>
                    <a:pt x="1270" y="3809"/>
                  </a:lnTo>
                  <a:lnTo>
                    <a:pt x="1270" y="6350"/>
                  </a:lnTo>
                  <a:lnTo>
                    <a:pt x="2539" y="10159"/>
                  </a:lnTo>
                  <a:lnTo>
                    <a:pt x="2539" y="12700"/>
                  </a:lnTo>
                  <a:lnTo>
                    <a:pt x="3810" y="16509"/>
                  </a:lnTo>
                  <a:lnTo>
                    <a:pt x="3810" y="19050"/>
                  </a:lnTo>
                  <a:lnTo>
                    <a:pt x="5080" y="22859"/>
                  </a:lnTo>
                  <a:lnTo>
                    <a:pt x="5080" y="25400"/>
                  </a:lnTo>
                  <a:lnTo>
                    <a:pt x="5080" y="29209"/>
                  </a:lnTo>
                  <a:lnTo>
                    <a:pt x="5080" y="31750"/>
                  </a:lnTo>
                  <a:lnTo>
                    <a:pt x="5080" y="35559"/>
                  </a:lnTo>
                  <a:lnTo>
                    <a:pt x="6350" y="38100"/>
                  </a:lnTo>
                  <a:lnTo>
                    <a:pt x="6350" y="41909"/>
                  </a:lnTo>
                  <a:lnTo>
                    <a:pt x="6350" y="44450"/>
                  </a:lnTo>
                  <a:lnTo>
                    <a:pt x="6350" y="4825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7877" y="744627"/>
              <a:ext cx="70304" cy="70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8439" y="660400"/>
              <a:ext cx="3572510" cy="1643380"/>
            </a:xfrm>
            <a:custGeom>
              <a:avLst/>
              <a:gdLst/>
              <a:ahLst/>
              <a:cxnLst/>
              <a:rect l="l" t="t" r="r" b="b"/>
              <a:pathLst>
                <a:path w="3572510" h="1643380">
                  <a:moveTo>
                    <a:pt x="1830070" y="179070"/>
                  </a:moveTo>
                  <a:lnTo>
                    <a:pt x="1831339" y="175259"/>
                  </a:lnTo>
                  <a:lnTo>
                    <a:pt x="1833880" y="171450"/>
                  </a:lnTo>
                  <a:lnTo>
                    <a:pt x="1835150" y="168909"/>
                  </a:lnTo>
                  <a:lnTo>
                    <a:pt x="1836420" y="165100"/>
                  </a:lnTo>
                  <a:lnTo>
                    <a:pt x="1837689" y="161290"/>
                  </a:lnTo>
                  <a:lnTo>
                    <a:pt x="1840230" y="157479"/>
                  </a:lnTo>
                  <a:lnTo>
                    <a:pt x="1841500" y="153670"/>
                  </a:lnTo>
                  <a:lnTo>
                    <a:pt x="1844039" y="149859"/>
                  </a:lnTo>
                  <a:lnTo>
                    <a:pt x="1846580" y="147320"/>
                  </a:lnTo>
                  <a:lnTo>
                    <a:pt x="1847850" y="143509"/>
                  </a:lnTo>
                  <a:lnTo>
                    <a:pt x="1850389" y="139700"/>
                  </a:lnTo>
                  <a:lnTo>
                    <a:pt x="1852930" y="135890"/>
                  </a:lnTo>
                  <a:lnTo>
                    <a:pt x="1855470" y="133350"/>
                  </a:lnTo>
                  <a:lnTo>
                    <a:pt x="1858010" y="129540"/>
                  </a:lnTo>
                  <a:lnTo>
                    <a:pt x="1860550" y="125729"/>
                  </a:lnTo>
                </a:path>
                <a:path w="3572510" h="1643380">
                  <a:moveTo>
                    <a:pt x="1156970" y="196850"/>
                  </a:moveTo>
                  <a:lnTo>
                    <a:pt x="1164589" y="199390"/>
                  </a:lnTo>
                  <a:lnTo>
                    <a:pt x="1172210" y="203200"/>
                  </a:lnTo>
                  <a:lnTo>
                    <a:pt x="1179830" y="205740"/>
                  </a:lnTo>
                  <a:lnTo>
                    <a:pt x="1187450" y="209550"/>
                  </a:lnTo>
                  <a:lnTo>
                    <a:pt x="1195070" y="212090"/>
                  </a:lnTo>
                  <a:lnTo>
                    <a:pt x="1202689" y="215900"/>
                  </a:lnTo>
                  <a:lnTo>
                    <a:pt x="1210310" y="219709"/>
                  </a:lnTo>
                  <a:lnTo>
                    <a:pt x="1216660" y="222250"/>
                  </a:lnTo>
                  <a:lnTo>
                    <a:pt x="1224280" y="226059"/>
                  </a:lnTo>
                  <a:lnTo>
                    <a:pt x="1231900" y="229870"/>
                  </a:lnTo>
                  <a:lnTo>
                    <a:pt x="1238250" y="233679"/>
                  </a:lnTo>
                  <a:lnTo>
                    <a:pt x="1244600" y="237490"/>
                  </a:lnTo>
                  <a:lnTo>
                    <a:pt x="1252220" y="241300"/>
                  </a:lnTo>
                  <a:lnTo>
                    <a:pt x="1258570" y="245109"/>
                  </a:lnTo>
                  <a:lnTo>
                    <a:pt x="1264920" y="248920"/>
                  </a:lnTo>
                </a:path>
                <a:path w="3572510" h="1643380">
                  <a:moveTo>
                    <a:pt x="340360" y="600710"/>
                  </a:moveTo>
                  <a:lnTo>
                    <a:pt x="339090" y="596900"/>
                  </a:lnTo>
                  <a:lnTo>
                    <a:pt x="337820" y="593089"/>
                  </a:lnTo>
                  <a:lnTo>
                    <a:pt x="336550" y="589279"/>
                  </a:lnTo>
                  <a:lnTo>
                    <a:pt x="335280" y="585470"/>
                  </a:lnTo>
                  <a:lnTo>
                    <a:pt x="332740" y="582929"/>
                  </a:lnTo>
                  <a:lnTo>
                    <a:pt x="331470" y="579120"/>
                  </a:lnTo>
                  <a:lnTo>
                    <a:pt x="330200" y="575310"/>
                  </a:lnTo>
                  <a:lnTo>
                    <a:pt x="328930" y="571500"/>
                  </a:lnTo>
                  <a:lnTo>
                    <a:pt x="327660" y="567689"/>
                  </a:lnTo>
                  <a:lnTo>
                    <a:pt x="326390" y="565150"/>
                  </a:lnTo>
                  <a:lnTo>
                    <a:pt x="325120" y="561339"/>
                  </a:lnTo>
                  <a:lnTo>
                    <a:pt x="325120" y="557529"/>
                  </a:lnTo>
                  <a:lnTo>
                    <a:pt x="323850" y="553720"/>
                  </a:lnTo>
                  <a:lnTo>
                    <a:pt x="322580" y="549910"/>
                  </a:lnTo>
                  <a:lnTo>
                    <a:pt x="322580" y="546100"/>
                  </a:lnTo>
                </a:path>
                <a:path w="3572510" h="1643380">
                  <a:moveTo>
                    <a:pt x="0" y="0"/>
                  </a:moveTo>
                  <a:lnTo>
                    <a:pt x="0" y="0"/>
                  </a:lnTo>
                </a:path>
                <a:path w="3572510" h="1643380">
                  <a:moveTo>
                    <a:pt x="3572510" y="1643379"/>
                  </a:moveTo>
                  <a:lnTo>
                    <a:pt x="3572510" y="16433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7400" y="1308100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DejaVu Sans"/>
                <a:cs typeface="DejaVu Sans"/>
              </a:rPr>
              <a:t>Système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5059" y="909319"/>
            <a:ext cx="539750" cy="539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7909" y="1380489"/>
            <a:ext cx="787400" cy="5638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810" rIns="0" bIns="0" rtlCol="0">
            <a:spAutoFit/>
          </a:bodyPr>
          <a:lstStyle/>
          <a:p>
            <a:pPr marL="137795" marR="130810" indent="-45720">
              <a:lnSpc>
                <a:spcPct val="120200"/>
              </a:lnSpc>
              <a:spcBef>
                <a:spcPts val="30"/>
              </a:spcBef>
            </a:pPr>
            <a:r>
              <a:rPr sz="1400" i="1" spc="-10" dirty="0">
                <a:latin typeface="Liberation Serif"/>
                <a:cs typeface="Liberation Serif"/>
              </a:rPr>
              <a:t>A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aq</a:t>
            </a:r>
            <a:r>
              <a:rPr sz="1400" i="1" dirty="0">
                <a:latin typeface="Liberation Serif"/>
                <a:cs typeface="Liberation Serif"/>
              </a:rPr>
              <a:t>ue  </a:t>
            </a:r>
            <a:r>
              <a:rPr sz="1400" i="1" spc="10" dirty="0">
                <a:latin typeface="Liberation Serif"/>
                <a:cs typeface="Liberation Serif"/>
              </a:rPr>
              <a:t>i</a:t>
            </a:r>
            <a:r>
              <a:rPr sz="1400" i="1" dirty="0">
                <a:latin typeface="Liberation Serif"/>
                <a:cs typeface="Liberation Serif"/>
              </a:rPr>
              <a:t>n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-5" dirty="0">
                <a:latin typeface="Liberation Serif"/>
                <a:cs typeface="Liberation Serif"/>
              </a:rPr>
              <a:t>e</a:t>
            </a:r>
            <a:r>
              <a:rPr sz="1400" i="1" spc="10" dirty="0">
                <a:latin typeface="Liberation Serif"/>
                <a:cs typeface="Liberation Serif"/>
              </a:rPr>
              <a:t>r</a:t>
            </a:r>
            <a:r>
              <a:rPr sz="1400" i="1" spc="5" dirty="0">
                <a:latin typeface="Liberation Serif"/>
                <a:cs typeface="Liberation Serif"/>
              </a:rPr>
              <a:t>n</a:t>
            </a:r>
            <a:r>
              <a:rPr sz="1400" i="1" dirty="0">
                <a:latin typeface="Liberation Serif"/>
                <a:cs typeface="Liberation Serif"/>
              </a:rPr>
              <a:t>e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3109" y="839469"/>
            <a:ext cx="539750" cy="539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45959" y="1310639"/>
            <a:ext cx="787400" cy="5638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270" rIns="0" bIns="0" rtlCol="0">
            <a:spAutoFit/>
          </a:bodyPr>
          <a:lstStyle/>
          <a:p>
            <a:pPr marL="129539" marR="123189" indent="-36830">
              <a:lnSpc>
                <a:spcPct val="120800"/>
              </a:lnSpc>
              <a:spcBef>
                <a:spcPts val="10"/>
              </a:spcBef>
            </a:pPr>
            <a:r>
              <a:rPr sz="1400" i="1" spc="-10" dirty="0">
                <a:latin typeface="Liberation Serif"/>
                <a:cs typeface="Liberation Serif"/>
              </a:rPr>
              <a:t>A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aq</a:t>
            </a:r>
            <a:r>
              <a:rPr sz="1400" i="1" dirty="0">
                <a:latin typeface="Liberation Serif"/>
                <a:cs typeface="Liberation Serif"/>
              </a:rPr>
              <a:t>ue  </a:t>
            </a:r>
            <a:r>
              <a:rPr sz="1400" i="1" spc="-5" dirty="0">
                <a:latin typeface="Liberation Serif"/>
                <a:cs typeface="Liberation Serif"/>
              </a:rPr>
              <a:t>e</a:t>
            </a:r>
            <a:r>
              <a:rPr sz="1400" i="1" spc="5" dirty="0">
                <a:latin typeface="Liberation Serif"/>
                <a:cs typeface="Liberation Serif"/>
              </a:rPr>
              <a:t>x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e</a:t>
            </a:r>
            <a:r>
              <a:rPr sz="1400" i="1" dirty="0">
                <a:latin typeface="Liberation Serif"/>
                <a:cs typeface="Liberation Serif"/>
              </a:rPr>
              <a:t>r</a:t>
            </a:r>
            <a:r>
              <a:rPr sz="1400" i="1" spc="5" dirty="0">
                <a:latin typeface="Liberation Serif"/>
                <a:cs typeface="Liberation Serif"/>
              </a:rPr>
              <a:t>n</a:t>
            </a:r>
            <a:r>
              <a:rPr sz="1400" i="1" dirty="0">
                <a:latin typeface="Liberation Serif"/>
                <a:cs typeface="Liberation Serif"/>
              </a:rPr>
              <a:t>e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32220" y="1253489"/>
            <a:ext cx="642620" cy="143510"/>
          </a:xfrm>
          <a:custGeom>
            <a:avLst/>
            <a:gdLst/>
            <a:ahLst/>
            <a:cxnLst/>
            <a:rect l="l" t="t" r="r" b="b"/>
            <a:pathLst>
              <a:path w="642620" h="143509">
                <a:moveTo>
                  <a:pt x="642620" y="35560"/>
                </a:moveTo>
                <a:lnTo>
                  <a:pt x="71119" y="35560"/>
                </a:lnTo>
                <a:lnTo>
                  <a:pt x="71119" y="0"/>
                </a:lnTo>
                <a:lnTo>
                  <a:pt x="0" y="71120"/>
                </a:lnTo>
                <a:lnTo>
                  <a:pt x="71119" y="143510"/>
                </a:lnTo>
                <a:lnTo>
                  <a:pt x="71119" y="106680"/>
                </a:lnTo>
                <a:lnTo>
                  <a:pt x="642620" y="106680"/>
                </a:lnTo>
                <a:lnTo>
                  <a:pt x="642620" y="35560"/>
                </a:lnTo>
                <a:close/>
              </a:path>
              <a:path w="642620" h="143509">
                <a:moveTo>
                  <a:pt x="0" y="0"/>
                </a:moveTo>
                <a:lnTo>
                  <a:pt x="0" y="0"/>
                </a:lnTo>
              </a:path>
              <a:path w="642620" h="143509">
                <a:moveTo>
                  <a:pt x="642620" y="143510"/>
                </a:moveTo>
                <a:lnTo>
                  <a:pt x="642620" y="1435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6513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Aspects </a:t>
            </a:r>
            <a:r>
              <a:rPr spc="-5" dirty="0"/>
              <a:t>de la </a:t>
            </a:r>
            <a:r>
              <a:rPr dirty="0"/>
              <a:t>sécurité:</a:t>
            </a:r>
            <a:r>
              <a:rPr spc="-80" dirty="0"/>
              <a:t> </a:t>
            </a:r>
            <a:r>
              <a:rPr dirty="0"/>
              <a:t>mécanismes</a:t>
            </a:r>
          </a:p>
        </p:txBody>
      </p:sp>
      <p:sp>
        <p:nvSpPr>
          <p:cNvPr id="3" name="object 3"/>
          <p:cNvSpPr/>
          <p:nvPr/>
        </p:nvSpPr>
        <p:spPr>
          <a:xfrm>
            <a:off x="280670" y="981710"/>
            <a:ext cx="9258300" cy="5858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6827-312E-42C3-BD2E-E2EC6798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01650"/>
            <a:ext cx="7589520" cy="492443"/>
          </a:xfrm>
        </p:spPr>
        <p:txBody>
          <a:bodyPr/>
          <a:lstStyle/>
          <a:p>
            <a:r>
              <a:rPr lang="fr-FR" dirty="0"/>
              <a:t>Les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AD23EE-BB5C-4340-9DAD-C280FC044D62}"/>
              </a:ext>
            </a:extLst>
          </p:cNvPr>
          <p:cNvSpPr txBox="1"/>
          <p:nvPr/>
        </p:nvSpPr>
        <p:spPr>
          <a:xfrm>
            <a:off x="774700" y="1492250"/>
            <a:ext cx="89153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Confidentialité : Pour protéger contre toute écoute Authentification : Pour savoir qui a crée et envoyé le message 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Intégrité : Être sur que la donnée ou msg n’a pas été altéré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Non-Répudiation : ne pas nier une transaction Contrôle d’accès : pour empêcher l’utilisation abusive des ressources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800" dirty="0"/>
              <a:t>Disponibilité (permanence) : contre le </a:t>
            </a:r>
            <a:r>
              <a:rPr lang="fr-FR" sz="2800" dirty="0" err="1"/>
              <a:t>DoS</a:t>
            </a:r>
            <a:r>
              <a:rPr lang="fr-FR" sz="2800" dirty="0"/>
              <a:t> et les virus</a:t>
            </a:r>
          </a:p>
        </p:txBody>
      </p:sp>
    </p:spTree>
    <p:extLst>
      <p:ext uri="{BB962C8B-B14F-4D97-AF65-F5344CB8AC3E}">
        <p14:creationId xmlns:p14="http://schemas.microsoft.com/office/powerpoint/2010/main" val="12202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12928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R</a:t>
            </a:r>
            <a:r>
              <a:rPr spc="-5" dirty="0"/>
              <a:t>i</a:t>
            </a:r>
            <a:r>
              <a:rPr spc="5" dirty="0"/>
              <a:t>sq</a:t>
            </a:r>
            <a:r>
              <a:rPr spc="-5" dirty="0"/>
              <a:t>ue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180593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22085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259715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810" y="2985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09" y="1161520"/>
            <a:ext cx="6416675" cy="206057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dirty="0">
                <a:latin typeface="Liberation Sans"/>
                <a:cs typeface="Liberation Sans"/>
              </a:rPr>
              <a:t>Le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risque:</a:t>
            </a:r>
            <a:endParaRPr sz="26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Liberation Sans"/>
                <a:cs typeface="Liberation Sans"/>
              </a:rPr>
              <a:t>Le fait qu’un événement puisse empêcher</a:t>
            </a:r>
            <a:r>
              <a:rPr sz="2400" spc="-3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de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Maintenir une situation</a:t>
            </a:r>
            <a:r>
              <a:rPr sz="22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donnée</a:t>
            </a:r>
            <a:endParaRPr sz="2200">
              <a:latin typeface="Liberation Sans"/>
              <a:cs typeface="Liberation Sans"/>
            </a:endParaRPr>
          </a:p>
          <a:p>
            <a:pPr marL="546100" marR="5080">
              <a:lnSpc>
                <a:spcPct val="1155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Maintenir un objectif dans des conditions fixées  Satisfaire une finalité programmée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24100" y="3450590"/>
            <a:ext cx="5651500" cy="3322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525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dirty="0"/>
              <a:t>de </a:t>
            </a:r>
            <a:r>
              <a:rPr spc="-5" dirty="0"/>
              <a:t>sécurité(1/2)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180593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223773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267081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308863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35077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09" y="393954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43726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109" y="47904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109" y="52095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109" y="56286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109" y="604647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109" y="646557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6109" y="688466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3409" y="1161520"/>
            <a:ext cx="6854825" cy="59747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spc="-5" dirty="0">
                <a:latin typeface="Liberation Sans"/>
                <a:cs typeface="Liberation Sans"/>
              </a:rPr>
              <a:t>Elaboration</a:t>
            </a:r>
            <a:endParaRPr sz="26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Après </a:t>
            </a:r>
            <a:r>
              <a:rPr sz="2400" spc="-5" dirty="0">
                <a:latin typeface="Liberation Sans"/>
                <a:cs typeface="Liberation Sans"/>
              </a:rPr>
              <a:t>l'analyse </a:t>
            </a:r>
            <a:r>
              <a:rPr sz="2400" spc="-10" dirty="0">
                <a:latin typeface="Liberation Sans"/>
                <a:cs typeface="Liberation Sans"/>
              </a:rPr>
              <a:t>des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risques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Liberation Sans"/>
                <a:cs typeface="Liberation Sans"/>
              </a:rPr>
              <a:t>Objectifs</a:t>
            </a:r>
            <a:endParaRPr sz="2600">
              <a:latin typeface="Liberation Sans"/>
              <a:cs typeface="Liberation Sans"/>
            </a:endParaRPr>
          </a:p>
          <a:p>
            <a:pPr marL="279400" marR="5080">
              <a:lnSpc>
                <a:spcPts val="3300"/>
              </a:lnSpc>
              <a:spcBef>
                <a:spcPts val="170"/>
              </a:spcBef>
            </a:pPr>
            <a:r>
              <a:rPr sz="2400" spc="-5" dirty="0">
                <a:latin typeface="Liberation Sans"/>
                <a:cs typeface="Liberation Sans"/>
              </a:rPr>
              <a:t>Sécurisation </a:t>
            </a:r>
            <a:r>
              <a:rPr sz="2400" spc="-10" dirty="0">
                <a:latin typeface="Liberation Sans"/>
                <a:cs typeface="Liberation Sans"/>
              </a:rPr>
              <a:t>adaptée aux </a:t>
            </a:r>
            <a:r>
              <a:rPr sz="2400" spc="-5" dirty="0">
                <a:latin typeface="Liberation Sans"/>
                <a:cs typeface="Liberation Sans"/>
              </a:rPr>
              <a:t>besoins de l’entreprise  Compromis sécurité </a:t>
            </a:r>
            <a:r>
              <a:rPr sz="2400" dirty="0">
                <a:latin typeface="Liberation Sans"/>
                <a:cs typeface="Liberation Sans"/>
              </a:rPr>
              <a:t>-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fonctionnalité.</a:t>
            </a:r>
            <a:endParaRPr sz="24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240"/>
              </a:spcBef>
            </a:pPr>
            <a:r>
              <a:rPr sz="2400" spc="-5" dirty="0">
                <a:latin typeface="Liberation Sans"/>
                <a:cs typeface="Liberation Sans"/>
              </a:rPr>
              <a:t>Permet d’analyser </a:t>
            </a:r>
            <a:r>
              <a:rPr sz="2400" dirty="0">
                <a:latin typeface="Liberation Sans"/>
                <a:cs typeface="Liberation Sans"/>
              </a:rPr>
              <a:t>un </a:t>
            </a:r>
            <a:r>
              <a:rPr sz="2400" spc="-10" dirty="0">
                <a:latin typeface="Liberation Sans"/>
                <a:cs typeface="Liberation Sans"/>
              </a:rPr>
              <a:t>audit </a:t>
            </a:r>
            <a:r>
              <a:rPr sz="2400" spc="-5" dirty="0">
                <a:latin typeface="Liberation Sans"/>
                <a:cs typeface="Liberation Sans"/>
              </a:rPr>
              <a:t>de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sécurité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dirty="0">
                <a:latin typeface="Liberation Sans"/>
                <a:cs typeface="Liberation Sans"/>
              </a:rPr>
              <a:t>Composantes</a:t>
            </a:r>
            <a:endParaRPr sz="2600">
              <a:latin typeface="Liberation Sans"/>
              <a:cs typeface="Liberation Sans"/>
            </a:endParaRPr>
          </a:p>
          <a:p>
            <a:pPr marL="279400" marR="3068320">
              <a:lnSpc>
                <a:spcPct val="114199"/>
              </a:lnSpc>
            </a:pPr>
            <a:r>
              <a:rPr sz="2400" spc="-10" dirty="0">
                <a:latin typeface="Liberation Sans"/>
                <a:cs typeface="Liberation Sans"/>
              </a:rPr>
              <a:t>politique </a:t>
            </a:r>
            <a:r>
              <a:rPr sz="2400" spc="-5" dirty="0">
                <a:latin typeface="Liberation Sans"/>
                <a:cs typeface="Liberation Sans"/>
              </a:rPr>
              <a:t>de confidentialité  </a:t>
            </a:r>
            <a:r>
              <a:rPr sz="2400" spc="-10" dirty="0">
                <a:latin typeface="Liberation Sans"/>
                <a:cs typeface="Liberation Sans"/>
              </a:rPr>
              <a:t>politique</a:t>
            </a:r>
            <a:r>
              <a:rPr sz="2400" spc="-5" dirty="0">
                <a:latin typeface="Liberation Sans"/>
                <a:cs typeface="Liberation Sans"/>
              </a:rPr>
              <a:t> d’accès</a:t>
            </a:r>
            <a:endParaRPr sz="2400">
              <a:latin typeface="Liberation Sans"/>
              <a:cs typeface="Liberation Sans"/>
            </a:endParaRPr>
          </a:p>
          <a:p>
            <a:pPr marL="279400" marR="2186940">
              <a:lnSpc>
                <a:spcPct val="114500"/>
              </a:lnSpc>
            </a:pPr>
            <a:r>
              <a:rPr sz="2400" spc="-10" dirty="0">
                <a:latin typeface="Liberation Sans"/>
                <a:cs typeface="Liberation Sans"/>
              </a:rPr>
              <a:t>politique </a:t>
            </a:r>
            <a:r>
              <a:rPr sz="2400" spc="-5" dirty="0">
                <a:latin typeface="Liberation Sans"/>
                <a:cs typeface="Liberation Sans"/>
              </a:rPr>
              <a:t>d’authentification  </a:t>
            </a:r>
            <a:r>
              <a:rPr sz="2400" spc="-10" dirty="0">
                <a:latin typeface="Liberation Sans"/>
                <a:cs typeface="Liberation Sans"/>
              </a:rPr>
              <a:t>Politique </a:t>
            </a:r>
            <a:r>
              <a:rPr sz="2400" spc="-5" dirty="0">
                <a:latin typeface="Liberation Sans"/>
                <a:cs typeface="Liberation Sans"/>
              </a:rPr>
              <a:t>de responsabilité  </a:t>
            </a:r>
            <a:r>
              <a:rPr sz="2400" spc="-10" dirty="0">
                <a:latin typeface="Liberation Sans"/>
                <a:cs typeface="Liberation Sans"/>
              </a:rPr>
              <a:t>Politique </a:t>
            </a:r>
            <a:r>
              <a:rPr sz="2400" spc="-5" dirty="0">
                <a:latin typeface="Liberation Sans"/>
                <a:cs typeface="Liberation Sans"/>
              </a:rPr>
              <a:t>de maintenance  </a:t>
            </a:r>
            <a:r>
              <a:rPr sz="2400" spc="-10" dirty="0">
                <a:latin typeface="Liberation Sans"/>
                <a:cs typeface="Liberation Sans"/>
              </a:rPr>
              <a:t>politique </a:t>
            </a:r>
            <a:r>
              <a:rPr sz="2400" spc="-5" dirty="0">
                <a:latin typeface="Liberation Sans"/>
                <a:cs typeface="Liberation Sans"/>
              </a:rPr>
              <a:t>de rapport </a:t>
            </a:r>
            <a:r>
              <a:rPr sz="2400" dirty="0">
                <a:latin typeface="Liberation Sans"/>
                <a:cs typeface="Liberation Sans"/>
              </a:rPr>
              <a:t>de </a:t>
            </a:r>
            <a:r>
              <a:rPr sz="2400" spc="-10" dirty="0">
                <a:latin typeface="Liberation Sans"/>
                <a:cs typeface="Liberation Sans"/>
              </a:rPr>
              <a:t>violations  </a:t>
            </a:r>
            <a:r>
              <a:rPr sz="2400" spc="-5" dirty="0">
                <a:latin typeface="Liberation Sans"/>
                <a:cs typeface="Liberation Sans"/>
              </a:rPr>
              <a:t>Etc.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5256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Politique </a:t>
            </a:r>
            <a:r>
              <a:rPr dirty="0"/>
              <a:t>de </a:t>
            </a:r>
            <a:r>
              <a:rPr spc="-5" dirty="0"/>
              <a:t>sécurité(2/2)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180593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2223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2985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3747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452374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09" y="49555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53746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109" y="57924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109" y="621157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6109" y="663066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409" y="1161520"/>
            <a:ext cx="8738235" cy="572071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dirty="0">
                <a:latin typeface="Liberation Sans"/>
                <a:cs typeface="Liberation Sans"/>
              </a:rPr>
              <a:t>Etapes </a:t>
            </a:r>
            <a:r>
              <a:rPr sz="2600" spc="-5" dirty="0">
                <a:latin typeface="Liberation Sans"/>
                <a:cs typeface="Liberation Sans"/>
              </a:rPr>
              <a:t>d’élaboration:</a:t>
            </a:r>
            <a:endParaRPr sz="26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Liberation Sans"/>
                <a:cs typeface="Liberation Sans"/>
              </a:rPr>
              <a:t>Identifier les risques et leurs</a:t>
            </a:r>
            <a:r>
              <a:rPr sz="2400" spc="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conséquences.</a:t>
            </a:r>
            <a:endParaRPr sz="2400">
              <a:latin typeface="Liberation Sans"/>
              <a:cs typeface="Liberation Sans"/>
            </a:endParaRPr>
          </a:p>
          <a:p>
            <a:pPr marL="279400" marR="5080">
              <a:lnSpc>
                <a:spcPts val="2700"/>
              </a:lnSpc>
              <a:spcBef>
                <a:spcPts val="650"/>
              </a:spcBef>
            </a:pPr>
            <a:r>
              <a:rPr sz="2400" spc="-5" dirty="0">
                <a:latin typeface="Liberation Sans"/>
                <a:cs typeface="Liberation Sans"/>
              </a:rPr>
              <a:t>Elaborer des règles et des procédures </a:t>
            </a:r>
            <a:r>
              <a:rPr sz="2400" dirty="0">
                <a:latin typeface="Liberation Sans"/>
                <a:cs typeface="Liberation Sans"/>
              </a:rPr>
              <a:t>à mettre en </a:t>
            </a:r>
            <a:r>
              <a:rPr sz="2400" spc="-5" dirty="0">
                <a:latin typeface="Liberation Sans"/>
                <a:cs typeface="Liberation Sans"/>
              </a:rPr>
              <a:t>œuvre </a:t>
            </a:r>
            <a:r>
              <a:rPr sz="2400" spc="-10" dirty="0">
                <a:latin typeface="Liberation Sans"/>
                <a:cs typeface="Liberation Sans"/>
              </a:rPr>
              <a:t>pour  </a:t>
            </a:r>
            <a:r>
              <a:rPr sz="2400" spc="-5" dirty="0">
                <a:latin typeface="Liberation Sans"/>
                <a:cs typeface="Liberation Sans"/>
              </a:rPr>
              <a:t>les risques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identifiés.</a:t>
            </a:r>
            <a:endParaRPr sz="2400">
              <a:latin typeface="Liberation Sans"/>
              <a:cs typeface="Liberation Sans"/>
            </a:endParaRPr>
          </a:p>
          <a:p>
            <a:pPr marL="279400" marR="858519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Liberation Sans"/>
                <a:cs typeface="Liberation Sans"/>
              </a:rPr>
              <a:t>Surveillance et veille technologique sur les vulnérabilités  découvertes.</a:t>
            </a:r>
            <a:endParaRPr sz="2400">
              <a:latin typeface="Liberation Sans"/>
              <a:cs typeface="Liberation Sans"/>
            </a:endParaRPr>
          </a:p>
          <a:p>
            <a:pPr marL="279400" marR="529590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Liberation Sans"/>
                <a:cs typeface="Liberation Sans"/>
              </a:rPr>
              <a:t>Actions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entreprendre et personnes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contacter </a:t>
            </a:r>
            <a:r>
              <a:rPr sz="2400" dirty="0">
                <a:latin typeface="Liberation Sans"/>
                <a:cs typeface="Liberation Sans"/>
              </a:rPr>
              <a:t>en </a:t>
            </a:r>
            <a:r>
              <a:rPr sz="2400" spc="-5" dirty="0">
                <a:latin typeface="Liberation Sans"/>
                <a:cs typeface="Liberation Sans"/>
              </a:rPr>
              <a:t>cas de  détection d'un problème.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Etapes de mise en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place:</a:t>
            </a:r>
            <a:endParaRPr sz="26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Liberation Sans"/>
                <a:cs typeface="Liberation Sans"/>
              </a:rPr>
              <a:t>Mise en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œuvre</a:t>
            </a:r>
            <a:endParaRPr sz="2400">
              <a:latin typeface="Liberation Sans"/>
              <a:cs typeface="Liberation Sans"/>
            </a:endParaRPr>
          </a:p>
          <a:p>
            <a:pPr marL="279400" marR="5142865">
              <a:lnSpc>
                <a:spcPct val="114399"/>
              </a:lnSpc>
              <a:spcBef>
                <a:spcPts val="5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Audit </a:t>
            </a:r>
            <a:r>
              <a:rPr sz="2400" dirty="0">
                <a:latin typeface="Liberation Sans"/>
                <a:cs typeface="Liberation Sans"/>
              </a:rPr>
              <a:t>et </a:t>
            </a:r>
            <a:r>
              <a:rPr sz="2400" spc="-5" dirty="0">
                <a:latin typeface="Liberation Sans"/>
                <a:cs typeface="Liberation Sans"/>
              </a:rPr>
              <a:t>tests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d'intrusion  Détection </a:t>
            </a:r>
            <a:r>
              <a:rPr sz="2400" spc="-10" dirty="0">
                <a:latin typeface="Liberation Sans"/>
                <a:cs typeface="Liberation Sans"/>
              </a:rPr>
              <a:t>d'incidents  </a:t>
            </a:r>
            <a:r>
              <a:rPr sz="2400" spc="-5" dirty="0">
                <a:latin typeface="Liberation Sans"/>
                <a:cs typeface="Liberation Sans"/>
              </a:rPr>
              <a:t>Réactions</a:t>
            </a:r>
            <a:endParaRPr sz="24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Liberation Sans"/>
                <a:cs typeface="Liberation Sans"/>
              </a:rPr>
              <a:t>Restauration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29750" y="7086664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17A202"/>
                </a:solidFill>
                <a:latin typeface="Liberation Sans"/>
                <a:cs typeface="Liberation Sans"/>
              </a:rPr>
              <a:t>15</a:t>
            </a:fld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24904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Audit</a:t>
            </a:r>
            <a:r>
              <a:rPr spc="-70" dirty="0"/>
              <a:t> </a:t>
            </a:r>
            <a:r>
              <a:rPr spc="-5" dirty="0"/>
              <a:t>sécurité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180593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337057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38023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42214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46393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09" y="50584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54775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409" y="1161520"/>
            <a:ext cx="8973820" cy="45675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spc="-5" dirty="0">
                <a:latin typeface="Liberation Sans"/>
                <a:cs typeface="Liberation Sans"/>
              </a:rPr>
              <a:t>Audit:</a:t>
            </a:r>
            <a:endParaRPr sz="2600">
              <a:latin typeface="Liberation Sans"/>
              <a:cs typeface="Liberation Sans"/>
            </a:endParaRPr>
          </a:p>
          <a:p>
            <a:pPr marL="279400" marR="5080">
              <a:lnSpc>
                <a:spcPts val="2700"/>
              </a:lnSpc>
              <a:spcBef>
                <a:spcPts val="650"/>
              </a:spcBef>
            </a:pPr>
            <a:r>
              <a:rPr sz="2400" spc="-5" dirty="0">
                <a:latin typeface="Liberation Sans"/>
                <a:cs typeface="Liberation Sans"/>
              </a:rPr>
              <a:t>Mission d’examen et de vérification </a:t>
            </a:r>
            <a:r>
              <a:rPr sz="2400" dirty="0">
                <a:latin typeface="Liberation Sans"/>
                <a:cs typeface="Liberation Sans"/>
              </a:rPr>
              <a:t>de </a:t>
            </a:r>
            <a:r>
              <a:rPr sz="2400" spc="-5" dirty="0">
                <a:latin typeface="Liberation Sans"/>
                <a:cs typeface="Liberation Sans"/>
              </a:rPr>
              <a:t>la conformité (aux règles)  </a:t>
            </a:r>
            <a:r>
              <a:rPr sz="2400" spc="-10" dirty="0">
                <a:latin typeface="Liberation Sans"/>
                <a:cs typeface="Liberation Sans"/>
              </a:rPr>
              <a:t>d’une opération, d’une </a:t>
            </a:r>
            <a:r>
              <a:rPr sz="2400" spc="-5" dirty="0">
                <a:latin typeface="Liberation Sans"/>
                <a:cs typeface="Liberation Sans"/>
              </a:rPr>
              <a:t>activité ou de la situation </a:t>
            </a:r>
            <a:r>
              <a:rPr sz="2400" spc="-10" dirty="0">
                <a:latin typeface="Liberation Sans"/>
                <a:cs typeface="Liberation Sans"/>
              </a:rPr>
              <a:t>générale </a:t>
            </a:r>
            <a:r>
              <a:rPr sz="2400" spc="-5" dirty="0">
                <a:latin typeface="Liberation Sans"/>
                <a:cs typeface="Liberation Sans"/>
              </a:rPr>
              <a:t>d’une  entreprise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Liberation Sans"/>
                <a:cs typeface="Liberation Sans"/>
              </a:rPr>
              <a:t>Objectifs:</a:t>
            </a:r>
            <a:endParaRPr sz="26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sz="2400" b="1" spc="-50" dirty="0">
                <a:solidFill>
                  <a:srgbClr val="17A202"/>
                </a:solidFill>
                <a:latin typeface="Liberation Sans"/>
                <a:cs typeface="Liberation Sans"/>
              </a:rPr>
              <a:t>Voir </a:t>
            </a: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si </a:t>
            </a:r>
            <a:r>
              <a:rPr sz="2400" b="1" spc="5" dirty="0">
                <a:solidFill>
                  <a:srgbClr val="17A202"/>
                </a:solidFill>
                <a:latin typeface="Liberation Sans"/>
                <a:cs typeface="Liberation Sans"/>
              </a:rPr>
              <a:t>la </a:t>
            </a: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politique </a:t>
            </a:r>
            <a:r>
              <a:rPr sz="2400" b="1" dirty="0">
                <a:solidFill>
                  <a:srgbClr val="17A202"/>
                </a:solidFill>
                <a:latin typeface="Liberation Sans"/>
                <a:cs typeface="Liberation Sans"/>
              </a:rPr>
              <a:t>de </a:t>
            </a: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sécurité </a:t>
            </a:r>
            <a:r>
              <a:rPr sz="24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est</a:t>
            </a:r>
            <a:r>
              <a:rPr sz="2400" b="1" spc="55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4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respectée</a:t>
            </a:r>
            <a:endParaRPr sz="24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420"/>
              </a:spcBef>
            </a:pPr>
            <a:r>
              <a:rPr sz="2400" spc="-5" dirty="0">
                <a:latin typeface="Liberation Sans"/>
                <a:cs typeface="Liberation Sans"/>
              </a:rPr>
              <a:t>Découvrir les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risques</a:t>
            </a:r>
            <a:endParaRPr sz="2400">
              <a:latin typeface="Liberation Sans"/>
              <a:cs typeface="Liberation Sans"/>
            </a:endParaRPr>
          </a:p>
          <a:p>
            <a:pPr marL="279400" marR="2481580">
              <a:lnSpc>
                <a:spcPts val="3300"/>
              </a:lnSpc>
              <a:spcBef>
                <a:spcPts val="170"/>
              </a:spcBef>
            </a:pPr>
            <a:r>
              <a:rPr sz="2400" spc="-10" dirty="0">
                <a:latin typeface="Liberation Sans"/>
                <a:cs typeface="Liberation Sans"/>
              </a:rPr>
              <a:t>Effectuer des </a:t>
            </a:r>
            <a:r>
              <a:rPr sz="2400" dirty="0">
                <a:latin typeface="Liberation Sans"/>
                <a:cs typeface="Liberation Sans"/>
              </a:rPr>
              <a:t>tests </a:t>
            </a:r>
            <a:r>
              <a:rPr sz="2400" spc="-10" dirty="0">
                <a:latin typeface="Liberation Sans"/>
                <a:cs typeface="Liberation Sans"/>
              </a:rPr>
              <a:t>techniques </a:t>
            </a:r>
            <a:r>
              <a:rPr sz="2400" spc="-5" dirty="0">
                <a:latin typeface="Liberation Sans"/>
                <a:cs typeface="Liberation Sans"/>
              </a:rPr>
              <a:t>de vulnérabilité  </a:t>
            </a:r>
            <a:r>
              <a:rPr sz="2400" spc="-10" dirty="0">
                <a:latin typeface="Liberation Sans"/>
                <a:cs typeface="Liberation Sans"/>
              </a:rPr>
              <a:t>Proposer </a:t>
            </a:r>
            <a:r>
              <a:rPr sz="2400" spc="-5" dirty="0">
                <a:latin typeface="Liberation Sans"/>
                <a:cs typeface="Liberation Sans"/>
              </a:rPr>
              <a:t>des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recommandations</a:t>
            </a:r>
            <a:endParaRPr sz="24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240"/>
              </a:spcBef>
            </a:pPr>
            <a:r>
              <a:rPr sz="2400" spc="-10" dirty="0">
                <a:latin typeface="Liberation Sans"/>
                <a:cs typeface="Liberation Sans"/>
              </a:rPr>
              <a:t>Proposer </a:t>
            </a:r>
            <a:r>
              <a:rPr sz="2400" dirty="0">
                <a:latin typeface="Liberation Sans"/>
                <a:cs typeface="Liberation Sans"/>
              </a:rPr>
              <a:t>un </a:t>
            </a:r>
            <a:r>
              <a:rPr sz="2400" spc="-10" dirty="0">
                <a:latin typeface="Liberation Sans"/>
                <a:cs typeface="Liberation Sans"/>
              </a:rPr>
              <a:t>plan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d’action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9750" y="7086664"/>
            <a:ext cx="3295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dirty="0">
                <a:solidFill>
                  <a:srgbClr val="17A202"/>
                </a:solidFill>
                <a:latin typeface="Liberation Sans"/>
                <a:cs typeface="Liberation Sans"/>
              </a:rPr>
              <a:t>16</a:t>
            </a:fld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3282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Objectifs du</a:t>
            </a:r>
            <a:r>
              <a:rPr spc="-80" dirty="0"/>
              <a:t> </a:t>
            </a:r>
            <a:r>
              <a:rPr dirty="0"/>
              <a:t>cours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17551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259461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301371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389127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515365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409" y="1217929"/>
            <a:ext cx="9108440" cy="49428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8255">
              <a:lnSpc>
                <a:spcPts val="2910"/>
              </a:lnSpc>
              <a:spcBef>
                <a:spcPts val="370"/>
              </a:spcBef>
              <a:tabLst>
                <a:tab pos="1399540" algn="l"/>
                <a:tab pos="2088514" algn="l"/>
                <a:tab pos="4434205" algn="l"/>
                <a:tab pos="6758940" algn="l"/>
                <a:tab pos="7373620" algn="l"/>
                <a:tab pos="7951470" algn="l"/>
              </a:tabLst>
            </a:pPr>
            <a:r>
              <a:rPr sz="2600" dirty="0">
                <a:latin typeface="Liberation Sans"/>
                <a:cs typeface="Liberation Sans"/>
              </a:rPr>
              <a:t>A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q</a:t>
            </a:r>
            <a:r>
              <a:rPr sz="2600" spc="10" dirty="0">
                <a:latin typeface="Liberation Sans"/>
                <a:cs typeface="Liberation Sans"/>
              </a:rPr>
              <a:t>u</a:t>
            </a:r>
            <a:r>
              <a:rPr sz="2600" dirty="0">
                <a:latin typeface="Liberation Sans"/>
                <a:cs typeface="Liberation Sans"/>
              </a:rPr>
              <a:t>é</a:t>
            </a:r>
            <a:r>
              <a:rPr sz="2600" spc="-10" dirty="0">
                <a:latin typeface="Liberation Sans"/>
                <a:cs typeface="Liberation Sans"/>
              </a:rPr>
              <a:t>r</a:t>
            </a:r>
            <a:r>
              <a:rPr sz="2600" spc="-5" dirty="0">
                <a:latin typeface="Liberation Sans"/>
                <a:cs typeface="Liberation Sans"/>
              </a:rPr>
              <a:t>i</a:t>
            </a:r>
            <a:r>
              <a:rPr sz="2600" dirty="0">
                <a:latin typeface="Liberation Sans"/>
                <a:cs typeface="Liberation Sans"/>
              </a:rPr>
              <a:t>r	des	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onna</a:t>
            </a:r>
            <a:r>
              <a:rPr sz="2600" spc="-5" dirty="0">
                <a:latin typeface="Liberation Sans"/>
                <a:cs typeface="Liberation Sans"/>
              </a:rPr>
              <a:t>i</a:t>
            </a:r>
            <a:r>
              <a:rPr sz="2600" spc="5" dirty="0">
                <a:latin typeface="Liberation Sans"/>
                <a:cs typeface="Liberation Sans"/>
              </a:rPr>
              <a:t>ss</a:t>
            </a:r>
            <a:r>
              <a:rPr sz="2600" dirty="0">
                <a:latin typeface="Liberation Sans"/>
                <a:cs typeface="Liberation Sans"/>
              </a:rPr>
              <a:t>an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es	</a:t>
            </a:r>
            <a:r>
              <a:rPr sz="2600" spc="-5" dirty="0">
                <a:latin typeface="Liberation Sans"/>
                <a:cs typeface="Liberation Sans"/>
              </a:rPr>
              <a:t>f</a:t>
            </a:r>
            <a:r>
              <a:rPr sz="2600" dirty="0">
                <a:latin typeface="Liberation Sans"/>
                <a:cs typeface="Liberation Sans"/>
              </a:rPr>
              <a:t>on</a:t>
            </a:r>
            <a:r>
              <a:rPr sz="2600" spc="10" dirty="0">
                <a:latin typeface="Liberation Sans"/>
                <a:cs typeface="Liberation Sans"/>
              </a:rPr>
              <a:t>d</a:t>
            </a:r>
            <a:r>
              <a:rPr sz="2600" dirty="0">
                <a:latin typeface="Liberation Sans"/>
                <a:cs typeface="Liberation Sans"/>
              </a:rPr>
              <a:t>amen</a:t>
            </a:r>
            <a:r>
              <a:rPr sz="2600" spc="-5" dirty="0">
                <a:latin typeface="Liberation Sans"/>
                <a:cs typeface="Liberation Sans"/>
              </a:rPr>
              <a:t>t</a:t>
            </a:r>
            <a:r>
              <a:rPr sz="2600" spc="10" dirty="0">
                <a:latin typeface="Liberation Sans"/>
                <a:cs typeface="Liberation Sans"/>
              </a:rPr>
              <a:t>a</a:t>
            </a:r>
            <a:r>
              <a:rPr sz="2600" spc="-10" dirty="0">
                <a:latin typeface="Liberation Sans"/>
                <a:cs typeface="Liberation Sans"/>
              </a:rPr>
              <a:t>l</a:t>
            </a:r>
            <a:r>
              <a:rPr sz="2600" dirty="0">
                <a:latin typeface="Liberation Sans"/>
                <a:cs typeface="Liberation Sans"/>
              </a:rPr>
              <a:t>es	</a:t>
            </a:r>
            <a:r>
              <a:rPr sz="2600" spc="5" dirty="0">
                <a:latin typeface="Liberation Sans"/>
                <a:cs typeface="Liberation Sans"/>
              </a:rPr>
              <a:t>s</a:t>
            </a:r>
            <a:r>
              <a:rPr sz="2600" dirty="0">
                <a:latin typeface="Liberation Sans"/>
                <a:cs typeface="Liberation Sans"/>
              </a:rPr>
              <a:t>ur	</a:t>
            </a:r>
            <a:r>
              <a:rPr sz="2600" spc="-5" dirty="0">
                <a:latin typeface="Liberation Sans"/>
                <a:cs typeface="Liberation Sans"/>
              </a:rPr>
              <a:t>l</a:t>
            </a:r>
            <a:r>
              <a:rPr sz="2600" dirty="0">
                <a:latin typeface="Liberation Sans"/>
                <a:cs typeface="Liberation Sans"/>
              </a:rPr>
              <a:t>es	a</a:t>
            </a:r>
            <a:r>
              <a:rPr sz="2600" spc="5" dirty="0">
                <a:latin typeface="Liberation Sans"/>
                <a:cs typeface="Liberation Sans"/>
              </a:rPr>
              <a:t>s</a:t>
            </a:r>
            <a:r>
              <a:rPr sz="2600" dirty="0">
                <a:latin typeface="Liberation Sans"/>
                <a:cs typeface="Liberation Sans"/>
              </a:rPr>
              <a:t>pe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spc="-5" dirty="0">
                <a:latin typeface="Liberation Sans"/>
                <a:cs typeface="Liberation Sans"/>
              </a:rPr>
              <a:t>ts  </a:t>
            </a:r>
            <a:r>
              <a:rPr sz="2600" dirty="0">
                <a:latin typeface="Liberation Sans"/>
                <a:cs typeface="Liberation Sans"/>
              </a:rPr>
              <a:t>de </a:t>
            </a:r>
            <a:r>
              <a:rPr sz="2600" spc="-5" dirty="0">
                <a:latin typeface="Liberation Sans"/>
                <a:cs typeface="Liberation Sans"/>
              </a:rPr>
              <a:t>la </a:t>
            </a:r>
            <a:r>
              <a:rPr sz="2600" dirty="0">
                <a:latin typeface="Liberation Sans"/>
                <a:cs typeface="Liberation Sans"/>
              </a:rPr>
              <a:t>sécurité des systèmes</a:t>
            </a:r>
            <a:r>
              <a:rPr sz="2600" spc="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d’information</a:t>
            </a:r>
            <a:endParaRPr sz="2600">
              <a:latin typeface="Liberation Sans"/>
              <a:cs typeface="Liberation Sans"/>
            </a:endParaRPr>
          </a:p>
          <a:p>
            <a:pPr marL="279400" marR="7112000">
              <a:lnSpc>
                <a:spcPts val="3300"/>
              </a:lnSpc>
              <a:spcBef>
                <a:spcPts val="110"/>
              </a:spcBef>
            </a:pPr>
            <a:r>
              <a:rPr sz="2400" spc="-5" dirty="0">
                <a:latin typeface="Liberation Sans"/>
                <a:cs typeface="Liberation Sans"/>
              </a:rPr>
              <a:t>Services,  Attaques,  </a:t>
            </a:r>
            <a:r>
              <a:rPr sz="2400" dirty="0">
                <a:latin typeface="Liberation Sans"/>
                <a:cs typeface="Liberation Sans"/>
              </a:rPr>
              <a:t>Méc</a:t>
            </a:r>
            <a:r>
              <a:rPr sz="2400" spc="-5" dirty="0">
                <a:latin typeface="Liberation Sans"/>
                <a:cs typeface="Liberation Sans"/>
              </a:rPr>
              <a:t>a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dirty="0">
                <a:latin typeface="Liberation Sans"/>
                <a:cs typeface="Liberation Sans"/>
              </a:rPr>
              <a:t>sm</a:t>
            </a:r>
            <a:r>
              <a:rPr sz="2400" spc="-5" dirty="0">
                <a:latin typeface="Liberation Sans"/>
                <a:cs typeface="Liberation Sans"/>
              </a:rPr>
              <a:t>e</a:t>
            </a:r>
            <a:r>
              <a:rPr sz="2400" dirty="0">
                <a:latin typeface="Liberation Sans"/>
                <a:cs typeface="Liberation Sans"/>
              </a:rPr>
              <a:t>s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Liberation Sans"/>
              <a:cs typeface="Liberation Sans"/>
            </a:endParaRPr>
          </a:p>
          <a:p>
            <a:pPr marL="12700" marR="205104">
              <a:lnSpc>
                <a:spcPts val="2910"/>
              </a:lnSpc>
              <a:spcBef>
                <a:spcPts val="5"/>
              </a:spcBef>
              <a:tabLst>
                <a:tab pos="1757045" algn="l"/>
                <a:tab pos="3316604" algn="l"/>
                <a:tab pos="4471670" algn="l"/>
                <a:tab pos="4946015" algn="l"/>
                <a:tab pos="6414770" algn="l"/>
                <a:tab pos="7037070" algn="l"/>
              </a:tabLst>
            </a:pPr>
            <a:r>
              <a:rPr sz="2600" dirty="0">
                <a:latin typeface="Liberation Sans"/>
                <a:cs typeface="Liberation Sans"/>
              </a:rPr>
              <a:t>Ap</a:t>
            </a:r>
            <a:r>
              <a:rPr sz="2600" spc="10" dirty="0">
                <a:latin typeface="Liberation Sans"/>
                <a:cs typeface="Liberation Sans"/>
              </a:rPr>
              <a:t>p</a:t>
            </a:r>
            <a:r>
              <a:rPr sz="2600" spc="-10" dirty="0">
                <a:latin typeface="Liberation Sans"/>
                <a:cs typeface="Liberation Sans"/>
              </a:rPr>
              <a:t>r</a:t>
            </a:r>
            <a:r>
              <a:rPr sz="2600" dirty="0">
                <a:latin typeface="Liberation Sans"/>
                <a:cs typeface="Liberation Sans"/>
              </a:rPr>
              <a:t>e</a:t>
            </a:r>
            <a:r>
              <a:rPr sz="2600" spc="10" dirty="0">
                <a:latin typeface="Liberation Sans"/>
                <a:cs typeface="Liberation Sans"/>
              </a:rPr>
              <a:t>n</a:t>
            </a:r>
            <a:r>
              <a:rPr sz="2600" dirty="0">
                <a:latin typeface="Liberation Sans"/>
                <a:cs typeface="Liberation Sans"/>
              </a:rPr>
              <a:t>d</a:t>
            </a:r>
            <a:r>
              <a:rPr sz="2600" spc="-10" dirty="0">
                <a:latin typeface="Liberation Sans"/>
                <a:cs typeface="Liberation Sans"/>
              </a:rPr>
              <a:t>r</a:t>
            </a:r>
            <a:r>
              <a:rPr sz="2600" dirty="0">
                <a:latin typeface="Liberation Sans"/>
                <a:cs typeface="Liberation Sans"/>
              </a:rPr>
              <a:t>e	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o</a:t>
            </a:r>
            <a:r>
              <a:rPr sz="2600" spc="10" dirty="0">
                <a:latin typeface="Liberation Sans"/>
                <a:cs typeface="Liberation Sans"/>
              </a:rPr>
              <a:t>m</a:t>
            </a:r>
            <a:r>
              <a:rPr sz="2600" dirty="0">
                <a:latin typeface="Liberation Sans"/>
                <a:cs typeface="Liberation Sans"/>
              </a:rPr>
              <a:t>ment	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ho</a:t>
            </a:r>
            <a:r>
              <a:rPr sz="2600" spc="-5" dirty="0">
                <a:latin typeface="Liberation Sans"/>
                <a:cs typeface="Liberation Sans"/>
              </a:rPr>
              <a:t>i</a:t>
            </a:r>
            <a:r>
              <a:rPr sz="2600" spc="5" dirty="0">
                <a:latin typeface="Liberation Sans"/>
                <a:cs typeface="Liberation Sans"/>
              </a:rPr>
              <a:t>s</a:t>
            </a:r>
            <a:r>
              <a:rPr sz="2600" spc="-10" dirty="0">
                <a:latin typeface="Liberation Sans"/>
                <a:cs typeface="Liberation Sans"/>
              </a:rPr>
              <a:t>i</a:t>
            </a:r>
            <a:r>
              <a:rPr sz="2600" dirty="0">
                <a:latin typeface="Liberation Sans"/>
                <a:cs typeface="Liberation Sans"/>
              </a:rPr>
              <a:t>r	et	dé</a:t>
            </a:r>
            <a:r>
              <a:rPr sz="2600" spc="10" dirty="0">
                <a:latin typeface="Liberation Sans"/>
                <a:cs typeface="Liberation Sans"/>
              </a:rPr>
              <a:t>p</a:t>
            </a:r>
            <a:r>
              <a:rPr sz="2600" spc="-10" dirty="0">
                <a:latin typeface="Liberation Sans"/>
                <a:cs typeface="Liberation Sans"/>
              </a:rPr>
              <a:t>l</a:t>
            </a:r>
            <a:r>
              <a:rPr sz="2600" dirty="0">
                <a:latin typeface="Liberation Sans"/>
                <a:cs typeface="Liberation Sans"/>
              </a:rPr>
              <a:t>o</a:t>
            </a:r>
            <a:r>
              <a:rPr sz="2600" spc="5" dirty="0">
                <a:latin typeface="Liberation Sans"/>
                <a:cs typeface="Liberation Sans"/>
              </a:rPr>
              <a:t>y</a:t>
            </a:r>
            <a:r>
              <a:rPr sz="2600" dirty="0">
                <a:latin typeface="Liberation Sans"/>
                <a:cs typeface="Liberation Sans"/>
              </a:rPr>
              <a:t>er	</a:t>
            </a:r>
            <a:r>
              <a:rPr sz="2600" spc="-10" dirty="0">
                <a:latin typeface="Liberation Sans"/>
                <a:cs typeface="Liberation Sans"/>
              </a:rPr>
              <a:t>l</a:t>
            </a:r>
            <a:r>
              <a:rPr sz="2600" spc="10" dirty="0">
                <a:latin typeface="Liberation Sans"/>
                <a:cs typeface="Liberation Sans"/>
              </a:rPr>
              <a:t>e</a:t>
            </a:r>
            <a:r>
              <a:rPr sz="2600" dirty="0">
                <a:latin typeface="Liberation Sans"/>
                <a:cs typeface="Liberation Sans"/>
              </a:rPr>
              <a:t>s	mé</a:t>
            </a:r>
            <a:r>
              <a:rPr sz="2600" spc="5" dirty="0">
                <a:latin typeface="Liberation Sans"/>
                <a:cs typeface="Liberation Sans"/>
              </a:rPr>
              <a:t>c</a:t>
            </a:r>
            <a:r>
              <a:rPr sz="2600" dirty="0">
                <a:latin typeface="Liberation Sans"/>
                <a:cs typeface="Liberation Sans"/>
              </a:rPr>
              <a:t>an</a:t>
            </a:r>
            <a:r>
              <a:rPr sz="2600" spc="-5" dirty="0">
                <a:latin typeface="Liberation Sans"/>
                <a:cs typeface="Liberation Sans"/>
              </a:rPr>
              <a:t>i</a:t>
            </a:r>
            <a:r>
              <a:rPr sz="2600" spc="5" dirty="0">
                <a:latin typeface="Liberation Sans"/>
                <a:cs typeface="Liberation Sans"/>
              </a:rPr>
              <a:t>s</a:t>
            </a:r>
            <a:r>
              <a:rPr sz="2600" dirty="0">
                <a:latin typeface="Liberation Sans"/>
                <a:cs typeface="Liberation Sans"/>
              </a:rPr>
              <a:t>mes  </a:t>
            </a:r>
            <a:r>
              <a:rPr sz="2600" spc="-5" dirty="0">
                <a:latin typeface="Liberation Sans"/>
                <a:cs typeface="Liberation Sans"/>
              </a:rPr>
              <a:t>appropriées </a:t>
            </a:r>
            <a:r>
              <a:rPr sz="2600" dirty="0">
                <a:latin typeface="Liberation Sans"/>
                <a:cs typeface="Liberation Sans"/>
              </a:rPr>
              <a:t>pour </a:t>
            </a:r>
            <a:r>
              <a:rPr sz="2600" spc="-5" dirty="0">
                <a:latin typeface="Liberation Sans"/>
                <a:cs typeface="Liberation Sans"/>
              </a:rPr>
              <a:t>lutter </a:t>
            </a:r>
            <a:r>
              <a:rPr sz="2600" dirty="0">
                <a:latin typeface="Liberation Sans"/>
                <a:cs typeface="Liberation Sans"/>
              </a:rPr>
              <a:t>contre </a:t>
            </a:r>
            <a:r>
              <a:rPr sz="2600" spc="-5" dirty="0">
                <a:latin typeface="Liberation Sans"/>
                <a:cs typeface="Liberation Sans"/>
              </a:rPr>
              <a:t>les </a:t>
            </a:r>
            <a:r>
              <a:rPr sz="2600" dirty="0">
                <a:latin typeface="Liberation Sans"/>
                <a:cs typeface="Liberation Sans"/>
              </a:rPr>
              <a:t>attaques.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Liberation Sans"/>
              <a:cs typeface="Liberation Sans"/>
            </a:endParaRPr>
          </a:p>
          <a:p>
            <a:pPr marL="12700" marR="5080" algn="just">
              <a:lnSpc>
                <a:spcPct val="93400"/>
              </a:lnSpc>
              <a:spcBef>
                <a:spcPts val="5"/>
              </a:spcBef>
            </a:pPr>
            <a:r>
              <a:rPr sz="2600" dirty="0">
                <a:latin typeface="Liberation Sans"/>
                <a:cs typeface="Liberation Sans"/>
              </a:rPr>
              <a:t>Acquérir des connaissances sur </a:t>
            </a:r>
            <a:r>
              <a:rPr sz="2600" spc="-5" dirty="0">
                <a:latin typeface="Liberation Sans"/>
                <a:cs typeface="Liberation Sans"/>
              </a:rPr>
              <a:t>les </a:t>
            </a:r>
            <a:r>
              <a:rPr sz="2600" dirty="0">
                <a:latin typeface="Liberation Sans"/>
                <a:cs typeface="Liberation Sans"/>
              </a:rPr>
              <a:t>méthodes  cryptographique </a:t>
            </a:r>
            <a:r>
              <a:rPr sz="2600" spc="-5" dirty="0">
                <a:latin typeface="Liberation Sans"/>
                <a:cs typeface="Liberation Sans"/>
              </a:rPr>
              <a:t>intervenant </a:t>
            </a:r>
            <a:r>
              <a:rPr sz="2600" dirty="0">
                <a:latin typeface="Liberation Sans"/>
                <a:cs typeface="Liberation Sans"/>
              </a:rPr>
              <a:t>dans </a:t>
            </a:r>
            <a:r>
              <a:rPr sz="2600" spc="-5" dirty="0">
                <a:latin typeface="Liberation Sans"/>
                <a:cs typeface="Liberation Sans"/>
              </a:rPr>
              <a:t>la plupart </a:t>
            </a:r>
            <a:r>
              <a:rPr sz="2600" dirty="0">
                <a:latin typeface="Liberation Sans"/>
                <a:cs typeface="Liberation Sans"/>
              </a:rPr>
              <a:t>des mécanismes  de</a:t>
            </a:r>
            <a:r>
              <a:rPr sz="2600" spc="-5" dirty="0">
                <a:latin typeface="Liberation Sans"/>
                <a:cs typeface="Liberation Sans"/>
              </a:rPr>
              <a:t> sécurité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251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 du</a:t>
            </a:r>
            <a:r>
              <a:rPr spc="-85" dirty="0"/>
              <a:t> </a:t>
            </a:r>
            <a:r>
              <a:rPr dirty="0"/>
              <a:t>cours</a:t>
            </a:r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9" y="181863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226567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09" y="271145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315722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360299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409" y="1168399"/>
            <a:ext cx="7423784" cy="270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215">
              <a:lnSpc>
                <a:spcPct val="1125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Enjeux de </a:t>
            </a:r>
            <a:r>
              <a:rPr sz="2600" spc="-5" dirty="0">
                <a:latin typeface="Liberation Sans"/>
                <a:cs typeface="Liberation Sans"/>
              </a:rPr>
              <a:t>la </a:t>
            </a:r>
            <a:r>
              <a:rPr sz="2600" dirty="0">
                <a:latin typeface="Liberation Sans"/>
                <a:cs typeface="Liberation Sans"/>
              </a:rPr>
              <a:t>sécurité </a:t>
            </a:r>
            <a:r>
              <a:rPr sz="2600" spc="-5" dirty="0">
                <a:latin typeface="Liberation Sans"/>
                <a:cs typeface="Liberation Sans"/>
              </a:rPr>
              <a:t>informatique  </a:t>
            </a:r>
            <a:r>
              <a:rPr sz="2600" spc="-10" dirty="0">
                <a:latin typeface="Liberation Sans"/>
                <a:cs typeface="Liberation Sans"/>
              </a:rPr>
              <a:t>Vulnérabilités </a:t>
            </a:r>
            <a:r>
              <a:rPr sz="2600" spc="-5" dirty="0">
                <a:latin typeface="Liberation Sans"/>
                <a:cs typeface="Liberation Sans"/>
              </a:rPr>
              <a:t>protocolaires </a:t>
            </a:r>
            <a:r>
              <a:rPr sz="2600" dirty="0">
                <a:latin typeface="Liberation Sans"/>
                <a:cs typeface="Liberation Sans"/>
              </a:rPr>
              <a:t>et attaques réseaux  </a:t>
            </a:r>
            <a:r>
              <a:rPr sz="2600" spc="-10" dirty="0">
                <a:latin typeface="Liberation Sans"/>
                <a:cs typeface="Liberation Sans"/>
              </a:rPr>
              <a:t>Vulnérabilités </a:t>
            </a:r>
            <a:r>
              <a:rPr sz="2600" spc="-5" dirty="0">
                <a:latin typeface="Liberation Sans"/>
                <a:cs typeface="Liberation Sans"/>
              </a:rPr>
              <a:t>logicielles </a:t>
            </a:r>
            <a:r>
              <a:rPr sz="2600" dirty="0">
                <a:latin typeface="Liberation Sans"/>
                <a:cs typeface="Liberation Sans"/>
              </a:rPr>
              <a:t>et attaques </a:t>
            </a:r>
            <a:r>
              <a:rPr sz="2600" spc="-15" dirty="0">
                <a:latin typeface="Liberation Sans"/>
                <a:cs typeface="Liberation Sans"/>
              </a:rPr>
              <a:t>Web  </a:t>
            </a:r>
            <a:r>
              <a:rPr sz="2600" spc="-5" dirty="0">
                <a:latin typeface="Liberation Sans"/>
                <a:cs typeface="Liberation Sans"/>
              </a:rPr>
              <a:t>Cryptographie</a:t>
            </a:r>
            <a:endParaRPr sz="26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fr-FR" sz="2600" dirty="0">
                <a:latin typeface="Liberation Sans"/>
                <a:cs typeface="Liberation Sans"/>
              </a:rPr>
              <a:t>Pare-feu (Filtrage et ACL)</a:t>
            </a:r>
            <a:endParaRPr sz="26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600" dirty="0">
                <a:latin typeface="Liberation Sans"/>
                <a:cs typeface="Liberation Sans"/>
              </a:rPr>
              <a:t>Système </a:t>
            </a:r>
            <a:r>
              <a:rPr sz="2600" spc="5" dirty="0">
                <a:latin typeface="Liberation Sans"/>
                <a:cs typeface="Liberation Sans"/>
              </a:rPr>
              <a:t>de </a:t>
            </a:r>
            <a:r>
              <a:rPr sz="2600" dirty="0">
                <a:latin typeface="Liberation Sans"/>
                <a:cs typeface="Liberation Sans"/>
              </a:rPr>
              <a:t>détection et </a:t>
            </a:r>
            <a:r>
              <a:rPr sz="2600" spc="5" dirty="0">
                <a:latin typeface="Liberation Sans"/>
                <a:cs typeface="Liberation Sans"/>
              </a:rPr>
              <a:t>de </a:t>
            </a:r>
            <a:r>
              <a:rPr sz="2600" dirty="0">
                <a:latin typeface="Liberation Sans"/>
                <a:cs typeface="Liberation Sans"/>
              </a:rPr>
              <a:t>prévention</a:t>
            </a:r>
            <a:r>
              <a:rPr sz="2600" spc="-7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d'intrusions</a:t>
            </a:r>
            <a:endParaRPr sz="2600" dirty="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78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1718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Définition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3990" y="1008669"/>
            <a:ext cx="9114790" cy="591508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spc="-5" dirty="0">
                <a:latin typeface="Liberation Sans"/>
                <a:cs typeface="Liberation Sans"/>
              </a:rPr>
              <a:t>Sécurité:</a:t>
            </a:r>
            <a:endParaRPr sz="2600" dirty="0">
              <a:latin typeface="Liberation Sans"/>
              <a:cs typeface="Liberation Sans"/>
            </a:endParaRPr>
          </a:p>
          <a:p>
            <a:pPr marL="279400" marR="5080" algn="just">
              <a:lnSpc>
                <a:spcPts val="2700"/>
              </a:lnSpc>
              <a:spcBef>
                <a:spcPts val="650"/>
              </a:spcBef>
            </a:pPr>
            <a:r>
              <a:rPr sz="2400" spc="-5" dirty="0">
                <a:latin typeface="Liberation Sans"/>
                <a:cs typeface="Liberation Sans"/>
              </a:rPr>
              <a:t>Ensemble des techniques qui assurent que les </a:t>
            </a:r>
            <a:r>
              <a:rPr sz="2400" spc="-10" dirty="0">
                <a:latin typeface="Liberation Sans"/>
                <a:cs typeface="Liberation Sans"/>
              </a:rPr>
              <a:t>données </a:t>
            </a:r>
            <a:r>
              <a:rPr sz="2400" spc="-5" dirty="0">
                <a:latin typeface="Liberation Sans"/>
                <a:cs typeface="Liberation Sans"/>
              </a:rPr>
              <a:t>et les  ressources (matérielles ou </a:t>
            </a:r>
            <a:r>
              <a:rPr sz="2400" spc="-10" dirty="0">
                <a:latin typeface="Liberation Sans"/>
                <a:cs typeface="Liberation Sans"/>
              </a:rPr>
              <a:t>logicielles) soient </a:t>
            </a:r>
            <a:r>
              <a:rPr sz="2400" spc="-5" dirty="0">
                <a:latin typeface="Liberation Sans"/>
                <a:cs typeface="Liberation Sans"/>
              </a:rPr>
              <a:t>utilisées  uniquement </a:t>
            </a:r>
            <a:r>
              <a:rPr sz="2400" spc="-10" dirty="0">
                <a:latin typeface="Liberation Sans"/>
                <a:cs typeface="Liberation Sans"/>
              </a:rPr>
              <a:t>dans </a:t>
            </a:r>
            <a:r>
              <a:rPr sz="2400" spc="-5" dirty="0">
                <a:latin typeface="Liberation Sans"/>
                <a:cs typeface="Liberation Sans"/>
              </a:rPr>
              <a:t>le cadre où il est prévu </a:t>
            </a:r>
            <a:r>
              <a:rPr sz="2400" spc="-10" dirty="0">
                <a:latin typeface="Liberation Sans"/>
                <a:cs typeface="Liberation Sans"/>
              </a:rPr>
              <a:t>qu'elles le</a:t>
            </a:r>
            <a:r>
              <a:rPr sz="2400" spc="45" dirty="0">
                <a:latin typeface="Liberation Sans"/>
                <a:cs typeface="Liberation Sans"/>
              </a:rPr>
              <a:t> </a:t>
            </a:r>
            <a:r>
              <a:rPr sz="2400" spc="-5" dirty="0" err="1">
                <a:latin typeface="Liberation Sans"/>
                <a:cs typeface="Liberation Sans"/>
              </a:rPr>
              <a:t>soient</a:t>
            </a:r>
            <a:r>
              <a:rPr sz="2400" spc="-5" dirty="0">
                <a:latin typeface="Liberation Sans"/>
                <a:cs typeface="Liberation Sans"/>
              </a:rPr>
              <a:t>.</a:t>
            </a:r>
            <a:endParaRPr lang="fr-FR" sz="2400" spc="-5" dirty="0">
              <a:latin typeface="Liberation Sans"/>
              <a:cs typeface="Liberation Sans"/>
            </a:endParaRPr>
          </a:p>
          <a:p>
            <a:pPr marL="279400" marR="5080" algn="just">
              <a:lnSpc>
                <a:spcPts val="2700"/>
              </a:lnSpc>
              <a:spcBef>
                <a:spcPts val="650"/>
              </a:spcBef>
            </a:pPr>
            <a:endParaRPr sz="2400" dirty="0">
              <a:latin typeface="Liberation Sans"/>
              <a:cs typeface="Liberation Sans"/>
            </a:endParaRPr>
          </a:p>
          <a:p>
            <a:pPr marL="1079500" lvl="1" indent="-342900" algn="just"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z="2400" spc="470" dirty="0" err="1">
                <a:latin typeface="Liberation Sans"/>
                <a:cs typeface="Liberation Sans"/>
              </a:rPr>
              <a:t>Sécurité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des systèmes d’informations</a:t>
            </a:r>
            <a:endParaRPr sz="24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fr-FR" sz="2600" dirty="0">
                <a:latin typeface="Liberation Sans"/>
                <a:cs typeface="Liberation Sans"/>
              </a:rPr>
              <a:t>S</a:t>
            </a:r>
            <a:r>
              <a:rPr sz="2600" dirty="0" err="1">
                <a:latin typeface="Liberation Sans"/>
                <a:cs typeface="Liberation Sans"/>
              </a:rPr>
              <a:t>ystème</a:t>
            </a:r>
            <a:r>
              <a:rPr sz="2600" spc="-5" dirty="0">
                <a:latin typeface="Liberation Sans"/>
                <a:cs typeface="Liberation Sans"/>
              </a:rPr>
              <a:t> d’information:</a:t>
            </a:r>
            <a:endParaRPr sz="2600" dirty="0">
              <a:latin typeface="Liberation Sans"/>
              <a:cs typeface="Liberation Sans"/>
            </a:endParaRPr>
          </a:p>
          <a:p>
            <a:pPr marL="279400" marR="6985">
              <a:lnSpc>
                <a:spcPts val="2700"/>
              </a:lnSpc>
              <a:spcBef>
                <a:spcPts val="650"/>
              </a:spcBef>
              <a:tabLst>
                <a:tab pos="1922145" algn="l"/>
                <a:tab pos="3550285" algn="l"/>
                <a:tab pos="5212715" algn="l"/>
                <a:tab pos="5673090" algn="l"/>
                <a:tab pos="6675120" algn="l"/>
                <a:tab pos="7355840" algn="l"/>
              </a:tabLst>
            </a:pPr>
            <a:r>
              <a:rPr sz="2400" spc="-5" dirty="0">
                <a:latin typeface="Liberation Sans"/>
                <a:cs typeface="Liberation Sans"/>
              </a:rPr>
              <a:t>E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dirty="0">
                <a:latin typeface="Liberation Sans"/>
                <a:cs typeface="Liberation Sans"/>
              </a:rPr>
              <a:t>s</a:t>
            </a:r>
            <a:r>
              <a:rPr sz="2400" spc="-5" dirty="0">
                <a:latin typeface="Liberation Sans"/>
                <a:cs typeface="Liberation Sans"/>
              </a:rPr>
              <a:t>e</a:t>
            </a:r>
            <a:r>
              <a:rPr sz="2400" dirty="0">
                <a:latin typeface="Liberation Sans"/>
                <a:cs typeface="Liberation Sans"/>
              </a:rPr>
              <a:t>mb</a:t>
            </a:r>
            <a:r>
              <a:rPr sz="2400" spc="-15" dirty="0">
                <a:latin typeface="Liberation Sans"/>
                <a:cs typeface="Liberation Sans"/>
              </a:rPr>
              <a:t>l</a:t>
            </a:r>
            <a:r>
              <a:rPr sz="2400" dirty="0">
                <a:latin typeface="Liberation Sans"/>
                <a:cs typeface="Liberation Sans"/>
              </a:rPr>
              <a:t>e	d</a:t>
            </a:r>
            <a:r>
              <a:rPr sz="2400" spc="-15" dirty="0">
                <a:latin typeface="Liberation Sans"/>
                <a:cs typeface="Liberation Sans"/>
              </a:rPr>
              <a:t>’</a:t>
            </a:r>
            <a:r>
              <a:rPr sz="2400" dirty="0">
                <a:latin typeface="Liberation Sans"/>
                <a:cs typeface="Liberation Sans"/>
              </a:rPr>
              <a:t>act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dirty="0">
                <a:latin typeface="Liberation Sans"/>
                <a:cs typeface="Liberation Sans"/>
              </a:rPr>
              <a:t>v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dirty="0">
                <a:latin typeface="Liberation Sans"/>
                <a:cs typeface="Liberation Sans"/>
              </a:rPr>
              <a:t>t</a:t>
            </a:r>
            <a:r>
              <a:rPr sz="2400" spc="-10" dirty="0">
                <a:latin typeface="Liberation Sans"/>
                <a:cs typeface="Liberation Sans"/>
              </a:rPr>
              <a:t>é</a:t>
            </a:r>
            <a:r>
              <a:rPr sz="2400" dirty="0">
                <a:latin typeface="Liberation Sans"/>
                <a:cs typeface="Liberation Sans"/>
              </a:rPr>
              <a:t>s	c</a:t>
            </a:r>
            <a:r>
              <a:rPr sz="2400" spc="-5" dirty="0">
                <a:latin typeface="Liberation Sans"/>
                <a:cs typeface="Liberation Sans"/>
              </a:rPr>
              <a:t>o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dirty="0">
                <a:latin typeface="Liberation Sans"/>
                <a:cs typeface="Liberation Sans"/>
              </a:rPr>
              <a:t>s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dirty="0">
                <a:latin typeface="Liberation Sans"/>
                <a:cs typeface="Liberation Sans"/>
              </a:rPr>
              <a:t>st</a:t>
            </a:r>
            <a:r>
              <a:rPr sz="2400" spc="-10" dirty="0">
                <a:latin typeface="Liberation Sans"/>
                <a:cs typeface="Liberation Sans"/>
              </a:rPr>
              <a:t>a</a:t>
            </a:r>
            <a:r>
              <a:rPr sz="2400" dirty="0">
                <a:latin typeface="Liberation Sans"/>
                <a:cs typeface="Liberation Sans"/>
              </a:rPr>
              <a:t>nt	à	</a:t>
            </a:r>
            <a:r>
              <a:rPr sz="2400" spc="-10" dirty="0">
                <a:latin typeface="Liberation Sans"/>
                <a:cs typeface="Liberation Sans"/>
              </a:rPr>
              <a:t>gé</a:t>
            </a:r>
            <a:r>
              <a:rPr sz="2400" spc="5" dirty="0">
                <a:latin typeface="Liberation Sans"/>
                <a:cs typeface="Liberation Sans"/>
              </a:rPr>
              <a:t>r</a:t>
            </a:r>
            <a:r>
              <a:rPr sz="2400" spc="-10" dirty="0">
                <a:latin typeface="Liberation Sans"/>
                <a:cs typeface="Liberation Sans"/>
              </a:rPr>
              <a:t>e</a:t>
            </a:r>
            <a:r>
              <a:rPr sz="2400" dirty="0">
                <a:latin typeface="Liberation Sans"/>
                <a:cs typeface="Liberation Sans"/>
              </a:rPr>
              <a:t>r	</a:t>
            </a:r>
            <a:r>
              <a:rPr sz="2400" spc="-5" dirty="0">
                <a:latin typeface="Liberation Sans"/>
                <a:cs typeface="Liberation Sans"/>
              </a:rPr>
              <a:t>l</a:t>
            </a:r>
            <a:r>
              <a:rPr sz="2400" spc="-10" dirty="0">
                <a:latin typeface="Liberation Sans"/>
                <a:cs typeface="Liberation Sans"/>
              </a:rPr>
              <a:t>e</a:t>
            </a:r>
            <a:r>
              <a:rPr sz="2400" dirty="0">
                <a:latin typeface="Liberation Sans"/>
                <a:cs typeface="Liberation Sans"/>
              </a:rPr>
              <a:t>s	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dirty="0">
                <a:latin typeface="Liberation Sans"/>
                <a:cs typeface="Liberation Sans"/>
              </a:rPr>
              <a:t>f</a:t>
            </a:r>
            <a:r>
              <a:rPr sz="2400" spc="-10" dirty="0">
                <a:latin typeface="Liberation Sans"/>
                <a:cs typeface="Liberation Sans"/>
              </a:rPr>
              <a:t>o</a:t>
            </a:r>
            <a:r>
              <a:rPr sz="2400" dirty="0">
                <a:latin typeface="Liberation Sans"/>
                <a:cs typeface="Liberation Sans"/>
              </a:rPr>
              <a:t>r</a:t>
            </a:r>
            <a:r>
              <a:rPr sz="2400" spc="5" dirty="0">
                <a:latin typeface="Liberation Sans"/>
                <a:cs typeface="Liberation Sans"/>
              </a:rPr>
              <a:t>m</a:t>
            </a:r>
            <a:r>
              <a:rPr sz="2400" spc="-10" dirty="0">
                <a:latin typeface="Liberation Sans"/>
                <a:cs typeface="Liberation Sans"/>
              </a:rPr>
              <a:t>a</a:t>
            </a:r>
            <a:r>
              <a:rPr sz="2400" dirty="0">
                <a:latin typeface="Liberation Sans"/>
                <a:cs typeface="Liberation Sans"/>
              </a:rPr>
              <a:t>t</a:t>
            </a:r>
            <a:r>
              <a:rPr sz="2400" spc="-5" dirty="0">
                <a:latin typeface="Liberation Sans"/>
                <a:cs typeface="Liberation Sans"/>
              </a:rPr>
              <a:t>i</a:t>
            </a:r>
            <a:r>
              <a:rPr sz="2400" spc="-10" dirty="0">
                <a:latin typeface="Liberation Sans"/>
                <a:cs typeface="Liberation Sans"/>
              </a:rPr>
              <a:t>on</a:t>
            </a:r>
            <a:r>
              <a:rPr sz="2400" spc="5" dirty="0">
                <a:latin typeface="Liberation Sans"/>
                <a:cs typeface="Liberation Sans"/>
              </a:rPr>
              <a:t>s</a:t>
            </a:r>
            <a:r>
              <a:rPr sz="2400" dirty="0">
                <a:latin typeface="Liberation Sans"/>
                <a:cs typeface="Liberation Sans"/>
              </a:rPr>
              <a:t>:  </a:t>
            </a:r>
            <a:r>
              <a:rPr sz="2400" spc="-20" dirty="0">
                <a:latin typeface="Liberation Sans"/>
                <a:cs typeface="Liberation Sans"/>
              </a:rPr>
              <a:t>acquérir, stocker, </a:t>
            </a:r>
            <a:r>
              <a:rPr sz="2400" spc="-15" dirty="0">
                <a:latin typeface="Liberation Sans"/>
                <a:cs typeface="Liberation Sans"/>
              </a:rPr>
              <a:t>transformer, </a:t>
            </a:r>
            <a:r>
              <a:rPr sz="2400" spc="-25" dirty="0">
                <a:latin typeface="Liberation Sans"/>
                <a:cs typeface="Liberation Sans"/>
              </a:rPr>
              <a:t>diffuser,</a:t>
            </a:r>
            <a:r>
              <a:rPr sz="2400" spc="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exploiter…</a:t>
            </a:r>
            <a:endParaRPr sz="2400" dirty="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359"/>
              </a:spcBef>
            </a:pPr>
            <a:r>
              <a:rPr sz="2400" spc="-10" dirty="0">
                <a:latin typeface="Liberation Sans"/>
                <a:cs typeface="Liberation Sans"/>
              </a:rPr>
              <a:t>Fonctionne </a:t>
            </a:r>
            <a:r>
              <a:rPr sz="2400" spc="-5" dirty="0">
                <a:latin typeface="Liberation Sans"/>
                <a:cs typeface="Liberation Sans"/>
              </a:rPr>
              <a:t>souvent grâce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un </a:t>
            </a:r>
            <a:r>
              <a:rPr sz="2400" dirty="0">
                <a:latin typeface="Liberation Sans"/>
                <a:cs typeface="Liberation Sans"/>
              </a:rPr>
              <a:t>system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 err="1">
                <a:latin typeface="Liberation Sans"/>
                <a:cs typeface="Liberation Sans"/>
              </a:rPr>
              <a:t>informatique</a:t>
            </a:r>
            <a:endParaRPr lang="fr-FR" sz="2400" dirty="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359"/>
              </a:spcBef>
            </a:pPr>
            <a:endParaRPr lang="fr-FR" sz="2600" spc="-5" dirty="0">
              <a:latin typeface="Liberation Sans"/>
              <a:cs typeface="Liberation Sans"/>
            </a:endParaRPr>
          </a:p>
          <a:p>
            <a:pPr marL="1193800" lvl="1" indent="-457200">
              <a:spcBef>
                <a:spcPts val="359"/>
              </a:spcBef>
              <a:buFont typeface="Arial" panose="020B0604020202020204" pitchFamily="34" charset="0"/>
              <a:buChar char="•"/>
            </a:pPr>
            <a:r>
              <a:rPr sz="2600" spc="-5" dirty="0" err="1">
                <a:latin typeface="Liberation Sans"/>
                <a:cs typeface="Liberation Sans"/>
              </a:rPr>
              <a:t>Sécurité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du système </a:t>
            </a:r>
            <a:r>
              <a:rPr sz="2600" spc="-5" dirty="0">
                <a:latin typeface="Liberation Sans"/>
                <a:cs typeface="Liberation Sans"/>
              </a:rPr>
              <a:t>d’information </a:t>
            </a:r>
            <a:r>
              <a:rPr sz="2600" dirty="0">
                <a:latin typeface="Liberation Sans"/>
                <a:cs typeface="Liberation Sans"/>
              </a:rPr>
              <a:t>= </a:t>
            </a:r>
            <a:r>
              <a:rPr sz="2600" spc="-5" dirty="0">
                <a:latin typeface="Liberation Sans"/>
                <a:cs typeface="Liberation Sans"/>
              </a:rPr>
              <a:t>sécurité </a:t>
            </a:r>
            <a:r>
              <a:rPr sz="2600" dirty="0">
                <a:latin typeface="Liberation Sans"/>
                <a:cs typeface="Liberation Sans"/>
              </a:rPr>
              <a:t>du </a:t>
            </a:r>
            <a:r>
              <a:rPr lang="fr-FR" sz="2600" dirty="0">
                <a:latin typeface="Liberation Sans"/>
              </a:rPr>
              <a:t>système </a:t>
            </a:r>
            <a:r>
              <a:rPr sz="2600" dirty="0" err="1">
                <a:latin typeface="Liberation Sans"/>
              </a:rPr>
              <a:t>informatique</a:t>
            </a:r>
            <a:endParaRPr sz="2600" dirty="0">
              <a:latin typeface="Liberation San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319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Perimètre </a:t>
            </a:r>
            <a:r>
              <a:rPr dirty="0"/>
              <a:t>de </a:t>
            </a:r>
            <a:r>
              <a:rPr spc="-5" dirty="0"/>
              <a:t>la</a:t>
            </a:r>
            <a:r>
              <a:rPr spc="-55" dirty="0"/>
              <a:t> </a:t>
            </a:r>
            <a:r>
              <a:rPr dirty="0"/>
              <a:t>sécurité</a:t>
            </a:r>
          </a:p>
        </p:txBody>
      </p:sp>
      <p:sp>
        <p:nvSpPr>
          <p:cNvPr id="3" name="object 3"/>
          <p:cNvSpPr/>
          <p:nvPr/>
        </p:nvSpPr>
        <p:spPr>
          <a:xfrm>
            <a:off x="3491229" y="1879600"/>
            <a:ext cx="2912110" cy="1888489"/>
          </a:xfrm>
          <a:custGeom>
            <a:avLst/>
            <a:gdLst/>
            <a:ahLst/>
            <a:cxnLst/>
            <a:rect l="l" t="t" r="r" b="b"/>
            <a:pathLst>
              <a:path w="2912110" h="1888489">
                <a:moveTo>
                  <a:pt x="1455420" y="0"/>
                </a:moveTo>
                <a:lnTo>
                  <a:pt x="1514045" y="691"/>
                </a:lnTo>
                <a:lnTo>
                  <a:pt x="1571971" y="2751"/>
                </a:lnTo>
                <a:lnTo>
                  <a:pt x="1629160" y="6156"/>
                </a:lnTo>
                <a:lnTo>
                  <a:pt x="1685580" y="10882"/>
                </a:lnTo>
                <a:lnTo>
                  <a:pt x="1741193" y="16909"/>
                </a:lnTo>
                <a:lnTo>
                  <a:pt x="1795965" y="24211"/>
                </a:lnTo>
                <a:lnTo>
                  <a:pt x="1849860" y="32767"/>
                </a:lnTo>
                <a:lnTo>
                  <a:pt x="1902845" y="42553"/>
                </a:lnTo>
                <a:lnTo>
                  <a:pt x="1954882" y="53546"/>
                </a:lnTo>
                <a:lnTo>
                  <a:pt x="2005938" y="65725"/>
                </a:lnTo>
                <a:lnTo>
                  <a:pt x="2055977" y="79064"/>
                </a:lnTo>
                <a:lnTo>
                  <a:pt x="2104963" y="93543"/>
                </a:lnTo>
                <a:lnTo>
                  <a:pt x="2152863" y="109137"/>
                </a:lnTo>
                <a:lnTo>
                  <a:pt x="2199639" y="125824"/>
                </a:lnTo>
                <a:lnTo>
                  <a:pt x="2245259" y="143580"/>
                </a:lnTo>
                <a:lnTo>
                  <a:pt x="2289685" y="162384"/>
                </a:lnTo>
                <a:lnTo>
                  <a:pt x="2332883" y="182212"/>
                </a:lnTo>
                <a:lnTo>
                  <a:pt x="2374818" y="203040"/>
                </a:lnTo>
                <a:lnTo>
                  <a:pt x="2415455" y="224847"/>
                </a:lnTo>
                <a:lnTo>
                  <a:pt x="2454758" y="247609"/>
                </a:lnTo>
                <a:lnTo>
                  <a:pt x="2492692" y="271303"/>
                </a:lnTo>
                <a:lnTo>
                  <a:pt x="2529222" y="295907"/>
                </a:lnTo>
                <a:lnTo>
                  <a:pt x="2564314" y="321397"/>
                </a:lnTo>
                <a:lnTo>
                  <a:pt x="2597931" y="347750"/>
                </a:lnTo>
                <a:lnTo>
                  <a:pt x="2630038" y="374944"/>
                </a:lnTo>
                <a:lnTo>
                  <a:pt x="2660601" y="402955"/>
                </a:lnTo>
                <a:lnTo>
                  <a:pt x="2689585" y="431761"/>
                </a:lnTo>
                <a:lnTo>
                  <a:pt x="2716953" y="461339"/>
                </a:lnTo>
                <a:lnTo>
                  <a:pt x="2742671" y="491665"/>
                </a:lnTo>
                <a:lnTo>
                  <a:pt x="2766704" y="522717"/>
                </a:lnTo>
                <a:lnTo>
                  <a:pt x="2789016" y="554473"/>
                </a:lnTo>
                <a:lnTo>
                  <a:pt x="2809573" y="586908"/>
                </a:lnTo>
                <a:lnTo>
                  <a:pt x="2845278" y="653726"/>
                </a:lnTo>
                <a:lnTo>
                  <a:pt x="2873539" y="722989"/>
                </a:lnTo>
                <a:lnTo>
                  <a:pt x="2894074" y="794513"/>
                </a:lnTo>
                <a:lnTo>
                  <a:pt x="2906601" y="868114"/>
                </a:lnTo>
                <a:lnTo>
                  <a:pt x="2910840" y="943610"/>
                </a:lnTo>
                <a:lnTo>
                  <a:pt x="2909774" y="981671"/>
                </a:lnTo>
                <a:lnTo>
                  <a:pt x="2901356" y="1056407"/>
                </a:lnTo>
                <a:lnTo>
                  <a:pt x="2884790" y="1129141"/>
                </a:lnTo>
                <a:lnTo>
                  <a:pt x="2860357" y="1199691"/>
                </a:lnTo>
                <a:lnTo>
                  <a:pt x="2828339" y="1267873"/>
                </a:lnTo>
                <a:lnTo>
                  <a:pt x="2789016" y="1333506"/>
                </a:lnTo>
                <a:lnTo>
                  <a:pt x="2766704" y="1365309"/>
                </a:lnTo>
                <a:lnTo>
                  <a:pt x="2742671" y="1396406"/>
                </a:lnTo>
                <a:lnTo>
                  <a:pt x="2716953" y="1426774"/>
                </a:lnTo>
                <a:lnTo>
                  <a:pt x="2689585" y="1456391"/>
                </a:lnTo>
                <a:lnTo>
                  <a:pt x="2660601" y="1485233"/>
                </a:lnTo>
                <a:lnTo>
                  <a:pt x="2630038" y="1513277"/>
                </a:lnTo>
                <a:lnTo>
                  <a:pt x="2597931" y="1540502"/>
                </a:lnTo>
                <a:lnTo>
                  <a:pt x="2564314" y="1566884"/>
                </a:lnTo>
                <a:lnTo>
                  <a:pt x="2529222" y="1592400"/>
                </a:lnTo>
                <a:lnTo>
                  <a:pt x="2492692" y="1617027"/>
                </a:lnTo>
                <a:lnTo>
                  <a:pt x="2454758" y="1640743"/>
                </a:lnTo>
                <a:lnTo>
                  <a:pt x="2415455" y="1663524"/>
                </a:lnTo>
                <a:lnTo>
                  <a:pt x="2374818" y="1685349"/>
                </a:lnTo>
                <a:lnTo>
                  <a:pt x="2332883" y="1706193"/>
                </a:lnTo>
                <a:lnTo>
                  <a:pt x="2289685" y="1726035"/>
                </a:lnTo>
                <a:lnTo>
                  <a:pt x="2245259" y="1744851"/>
                </a:lnTo>
                <a:lnTo>
                  <a:pt x="2199640" y="1762618"/>
                </a:lnTo>
                <a:lnTo>
                  <a:pt x="2152863" y="1779315"/>
                </a:lnTo>
                <a:lnTo>
                  <a:pt x="2104963" y="1794917"/>
                </a:lnTo>
                <a:lnTo>
                  <a:pt x="2055977" y="1809402"/>
                </a:lnTo>
                <a:lnTo>
                  <a:pt x="2005938" y="1822747"/>
                </a:lnTo>
                <a:lnTo>
                  <a:pt x="1954882" y="1834930"/>
                </a:lnTo>
                <a:lnTo>
                  <a:pt x="1902845" y="1845927"/>
                </a:lnTo>
                <a:lnTo>
                  <a:pt x="1849860" y="1855716"/>
                </a:lnTo>
                <a:lnTo>
                  <a:pt x="1795965" y="1864274"/>
                </a:lnTo>
                <a:lnTo>
                  <a:pt x="1741193" y="1871578"/>
                </a:lnTo>
                <a:lnTo>
                  <a:pt x="1685580" y="1877605"/>
                </a:lnTo>
                <a:lnTo>
                  <a:pt x="1629160" y="1882333"/>
                </a:lnTo>
                <a:lnTo>
                  <a:pt x="1571971" y="1885738"/>
                </a:lnTo>
                <a:lnTo>
                  <a:pt x="1514045" y="1887798"/>
                </a:lnTo>
                <a:lnTo>
                  <a:pt x="1455420" y="1888489"/>
                </a:lnTo>
                <a:lnTo>
                  <a:pt x="1396794" y="1887798"/>
                </a:lnTo>
                <a:lnTo>
                  <a:pt x="1338868" y="1885738"/>
                </a:lnTo>
                <a:lnTo>
                  <a:pt x="1281679" y="1882333"/>
                </a:lnTo>
                <a:lnTo>
                  <a:pt x="1225259" y="1877605"/>
                </a:lnTo>
                <a:lnTo>
                  <a:pt x="1169646" y="1871578"/>
                </a:lnTo>
                <a:lnTo>
                  <a:pt x="1114874" y="1864274"/>
                </a:lnTo>
                <a:lnTo>
                  <a:pt x="1060979" y="1855716"/>
                </a:lnTo>
                <a:lnTo>
                  <a:pt x="1007994" y="1845927"/>
                </a:lnTo>
                <a:lnTo>
                  <a:pt x="955957" y="1834930"/>
                </a:lnTo>
                <a:lnTo>
                  <a:pt x="904901" y="1822747"/>
                </a:lnTo>
                <a:lnTo>
                  <a:pt x="854862" y="1809402"/>
                </a:lnTo>
                <a:lnTo>
                  <a:pt x="805876" y="1794917"/>
                </a:lnTo>
                <a:lnTo>
                  <a:pt x="757976" y="1779315"/>
                </a:lnTo>
                <a:lnTo>
                  <a:pt x="711200" y="1762618"/>
                </a:lnTo>
                <a:lnTo>
                  <a:pt x="665580" y="1744851"/>
                </a:lnTo>
                <a:lnTo>
                  <a:pt x="621154" y="1726035"/>
                </a:lnTo>
                <a:lnTo>
                  <a:pt x="577956" y="1706193"/>
                </a:lnTo>
                <a:lnTo>
                  <a:pt x="536021" y="1685349"/>
                </a:lnTo>
                <a:lnTo>
                  <a:pt x="495384" y="1663524"/>
                </a:lnTo>
                <a:lnTo>
                  <a:pt x="456081" y="1640743"/>
                </a:lnTo>
                <a:lnTo>
                  <a:pt x="418147" y="1617027"/>
                </a:lnTo>
                <a:lnTo>
                  <a:pt x="381617" y="1592400"/>
                </a:lnTo>
                <a:lnTo>
                  <a:pt x="346525" y="1566884"/>
                </a:lnTo>
                <a:lnTo>
                  <a:pt x="312908" y="1540502"/>
                </a:lnTo>
                <a:lnTo>
                  <a:pt x="280801" y="1513277"/>
                </a:lnTo>
                <a:lnTo>
                  <a:pt x="250238" y="1485233"/>
                </a:lnTo>
                <a:lnTo>
                  <a:pt x="221254" y="1456391"/>
                </a:lnTo>
                <a:lnTo>
                  <a:pt x="193886" y="1426774"/>
                </a:lnTo>
                <a:lnTo>
                  <a:pt x="168168" y="1396406"/>
                </a:lnTo>
                <a:lnTo>
                  <a:pt x="144135" y="1365309"/>
                </a:lnTo>
                <a:lnTo>
                  <a:pt x="121823" y="1333506"/>
                </a:lnTo>
                <a:lnTo>
                  <a:pt x="101266" y="1301020"/>
                </a:lnTo>
                <a:lnTo>
                  <a:pt x="65561" y="1234089"/>
                </a:lnTo>
                <a:lnTo>
                  <a:pt x="37300" y="1164701"/>
                </a:lnTo>
                <a:lnTo>
                  <a:pt x="16765" y="1093036"/>
                </a:lnTo>
                <a:lnTo>
                  <a:pt x="4238" y="1019278"/>
                </a:lnTo>
                <a:lnTo>
                  <a:pt x="0" y="943610"/>
                </a:lnTo>
                <a:lnTo>
                  <a:pt x="1065" y="905636"/>
                </a:lnTo>
                <a:lnTo>
                  <a:pt x="9483" y="831065"/>
                </a:lnTo>
                <a:lnTo>
                  <a:pt x="26049" y="758479"/>
                </a:lnTo>
                <a:lnTo>
                  <a:pt x="50482" y="688063"/>
                </a:lnTo>
                <a:lnTo>
                  <a:pt x="82500" y="620000"/>
                </a:lnTo>
                <a:lnTo>
                  <a:pt x="121823" y="554473"/>
                </a:lnTo>
                <a:lnTo>
                  <a:pt x="144135" y="522717"/>
                </a:lnTo>
                <a:lnTo>
                  <a:pt x="168168" y="491665"/>
                </a:lnTo>
                <a:lnTo>
                  <a:pt x="193886" y="461339"/>
                </a:lnTo>
                <a:lnTo>
                  <a:pt x="221254" y="431761"/>
                </a:lnTo>
                <a:lnTo>
                  <a:pt x="250238" y="402955"/>
                </a:lnTo>
                <a:lnTo>
                  <a:pt x="280801" y="374944"/>
                </a:lnTo>
                <a:lnTo>
                  <a:pt x="312908" y="347750"/>
                </a:lnTo>
                <a:lnTo>
                  <a:pt x="346525" y="321397"/>
                </a:lnTo>
                <a:lnTo>
                  <a:pt x="381617" y="295907"/>
                </a:lnTo>
                <a:lnTo>
                  <a:pt x="418147" y="271303"/>
                </a:lnTo>
                <a:lnTo>
                  <a:pt x="456081" y="247609"/>
                </a:lnTo>
                <a:lnTo>
                  <a:pt x="495384" y="224847"/>
                </a:lnTo>
                <a:lnTo>
                  <a:pt x="536021" y="203040"/>
                </a:lnTo>
                <a:lnTo>
                  <a:pt x="577956" y="182212"/>
                </a:lnTo>
                <a:lnTo>
                  <a:pt x="621154" y="162384"/>
                </a:lnTo>
                <a:lnTo>
                  <a:pt x="665580" y="143580"/>
                </a:lnTo>
                <a:lnTo>
                  <a:pt x="711200" y="125824"/>
                </a:lnTo>
                <a:lnTo>
                  <a:pt x="757976" y="109137"/>
                </a:lnTo>
                <a:lnTo>
                  <a:pt x="805876" y="93543"/>
                </a:lnTo>
                <a:lnTo>
                  <a:pt x="854862" y="79064"/>
                </a:lnTo>
                <a:lnTo>
                  <a:pt x="904901" y="65725"/>
                </a:lnTo>
                <a:lnTo>
                  <a:pt x="955957" y="53546"/>
                </a:lnTo>
                <a:lnTo>
                  <a:pt x="1007994" y="42553"/>
                </a:lnTo>
                <a:lnTo>
                  <a:pt x="1060979" y="32767"/>
                </a:lnTo>
                <a:lnTo>
                  <a:pt x="1114874" y="24211"/>
                </a:lnTo>
                <a:lnTo>
                  <a:pt x="1169646" y="16909"/>
                </a:lnTo>
                <a:lnTo>
                  <a:pt x="1225259" y="10882"/>
                </a:lnTo>
                <a:lnTo>
                  <a:pt x="1281679" y="6156"/>
                </a:lnTo>
                <a:lnTo>
                  <a:pt x="1338868" y="2751"/>
                </a:lnTo>
                <a:lnTo>
                  <a:pt x="1396794" y="691"/>
                </a:lnTo>
                <a:lnTo>
                  <a:pt x="1455420" y="0"/>
                </a:lnTo>
                <a:close/>
              </a:path>
              <a:path w="2912110" h="1888489">
                <a:moveTo>
                  <a:pt x="0" y="0"/>
                </a:moveTo>
                <a:lnTo>
                  <a:pt x="0" y="0"/>
                </a:lnTo>
              </a:path>
              <a:path w="2912110" h="1888489">
                <a:moveTo>
                  <a:pt x="2912110" y="1888489"/>
                </a:moveTo>
                <a:lnTo>
                  <a:pt x="2912110" y="18884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33520" y="2079117"/>
            <a:ext cx="1827530" cy="117692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sz="2400" b="1" spc="-5" dirty="0">
                <a:solidFill>
                  <a:srgbClr val="0000CC"/>
                </a:solidFill>
                <a:latin typeface="DejaVu Sans"/>
                <a:cs typeface="DejaVu Sans"/>
              </a:rPr>
              <a:t>SÉCURITÉ</a:t>
            </a:r>
            <a:endParaRPr sz="2400" dirty="0">
              <a:latin typeface="DejaVu Sans"/>
              <a:cs typeface="DejaVu Sans"/>
            </a:endParaRPr>
          </a:p>
          <a:p>
            <a:pPr marL="190500" marR="185420" indent="123189" algn="ctr">
              <a:lnSpc>
                <a:spcPct val="106700"/>
              </a:lnSpc>
              <a:spcBef>
                <a:spcPts val="665"/>
              </a:spcBef>
            </a:pPr>
            <a:r>
              <a:rPr b="1" dirty="0">
                <a:solidFill>
                  <a:srgbClr val="0000CC"/>
                </a:solidFill>
                <a:latin typeface="DejaVu Sans"/>
                <a:cs typeface="DejaVu Sans"/>
              </a:rPr>
              <a:t>DE </a:t>
            </a:r>
            <a:r>
              <a:rPr b="1" spc="-5" dirty="0">
                <a:solidFill>
                  <a:srgbClr val="0000CC"/>
                </a:solidFill>
                <a:latin typeface="DejaVu Sans"/>
                <a:cs typeface="DejaVu Sans"/>
              </a:rPr>
              <a:t>QUI </a:t>
            </a:r>
            <a:r>
              <a:rPr b="1" dirty="0">
                <a:solidFill>
                  <a:srgbClr val="0000CC"/>
                </a:solidFill>
                <a:latin typeface="DejaVu Sans"/>
                <a:cs typeface="DejaVu Sans"/>
              </a:rPr>
              <a:t>?  DE QUOI</a:t>
            </a:r>
            <a:r>
              <a:rPr b="1" spc="-100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b="1" dirty="0">
                <a:solidFill>
                  <a:srgbClr val="0000CC"/>
                </a:solidFill>
                <a:latin typeface="DejaVu Sans"/>
                <a:cs typeface="DejaVu Sans"/>
              </a:rPr>
              <a:t>?</a:t>
            </a:r>
            <a:endParaRPr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8240" y="1294129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0000CC"/>
                </a:solidFill>
                <a:latin typeface="DejaVu Sans"/>
                <a:cs typeface="DejaVu Sans"/>
              </a:rPr>
              <a:t>P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s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o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el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71857" y="1560830"/>
            <a:ext cx="1459230" cy="1319530"/>
            <a:chOff x="5971857" y="1560830"/>
            <a:chExt cx="1459230" cy="1319530"/>
          </a:xfrm>
        </p:grpSpPr>
        <p:sp>
          <p:nvSpPr>
            <p:cNvPr id="7" name="object 7"/>
            <p:cNvSpPr/>
            <p:nvPr/>
          </p:nvSpPr>
          <p:spPr>
            <a:xfrm>
              <a:off x="5976620" y="1616710"/>
              <a:ext cx="1347470" cy="539750"/>
            </a:xfrm>
            <a:custGeom>
              <a:avLst/>
              <a:gdLst/>
              <a:ahLst/>
              <a:cxnLst/>
              <a:rect l="l" t="t" r="r" b="b"/>
              <a:pathLst>
                <a:path w="1347470" h="539750">
                  <a:moveTo>
                    <a:pt x="0" y="539750"/>
                  </a:moveTo>
                  <a:lnTo>
                    <a:pt x="0" y="0"/>
                  </a:lnTo>
                  <a:lnTo>
                    <a:pt x="13474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6470" y="1560830"/>
              <a:ext cx="114300" cy="11303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03340" y="2823210"/>
              <a:ext cx="920750" cy="1270"/>
            </a:xfrm>
            <a:custGeom>
              <a:avLst/>
              <a:gdLst/>
              <a:ahLst/>
              <a:cxnLst/>
              <a:rect l="l" t="t" r="r" b="b"/>
              <a:pathLst>
                <a:path w="920750" h="1269">
                  <a:moveTo>
                    <a:pt x="-4672" y="635"/>
                  </a:moveTo>
                  <a:lnTo>
                    <a:pt x="925422" y="635"/>
                  </a:lnTo>
                </a:path>
              </a:pathLst>
            </a:custGeom>
            <a:ln w="10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6470" y="2767330"/>
              <a:ext cx="114300" cy="113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08240" y="2575559"/>
            <a:ext cx="1101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00CC"/>
                </a:solidFill>
                <a:latin typeface="DejaVu Sans"/>
                <a:cs typeface="DejaVu Sans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o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c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ux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6319" y="3802379"/>
            <a:ext cx="1263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M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sz="2400" spc="-15" dirty="0">
                <a:solidFill>
                  <a:srgbClr val="0000CC"/>
                </a:solidFill>
                <a:latin typeface="DejaVu Sans"/>
                <a:cs typeface="DejaVu Sans"/>
              </a:rPr>
              <a:t>t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éri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l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600" y="1113790"/>
            <a:ext cx="1404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Bases</a:t>
            </a:r>
            <a:r>
              <a:rPr sz="2400" spc="-7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de  données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039" y="2575559"/>
            <a:ext cx="690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0000CC"/>
                </a:solidFill>
                <a:latin typeface="DejaVu Sans"/>
                <a:cs typeface="DejaVu Sans"/>
              </a:rPr>
              <a:t>W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b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510" y="3613150"/>
            <a:ext cx="2117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Systèmes  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d’</a:t>
            </a:r>
            <a:r>
              <a:rPr sz="2400" spc="-6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xp</a:t>
            </a:r>
            <a:r>
              <a:rPr sz="2400" spc="10" dirty="0">
                <a:solidFill>
                  <a:srgbClr val="0000CC"/>
                </a:solidFill>
                <a:latin typeface="DejaVu Sans"/>
                <a:cs typeface="DejaVu Sans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o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i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tat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ion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0020" y="4147820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Applications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07509" y="897890"/>
            <a:ext cx="1316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é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s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ux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79270" y="1380489"/>
            <a:ext cx="5566410" cy="3192780"/>
            <a:chOff x="1779270" y="1380489"/>
            <a:chExt cx="5566410" cy="3192780"/>
          </a:xfrm>
        </p:grpSpPr>
        <p:sp>
          <p:nvSpPr>
            <p:cNvPr id="19" name="object 19"/>
            <p:cNvSpPr/>
            <p:nvPr/>
          </p:nvSpPr>
          <p:spPr>
            <a:xfrm>
              <a:off x="5976620" y="3491229"/>
              <a:ext cx="1306830" cy="552450"/>
            </a:xfrm>
            <a:custGeom>
              <a:avLst/>
              <a:gdLst/>
              <a:ahLst/>
              <a:cxnLst/>
              <a:rect l="l" t="t" r="r" b="b"/>
              <a:pathLst>
                <a:path w="1306829" h="552450">
                  <a:moveTo>
                    <a:pt x="0" y="0"/>
                  </a:moveTo>
                  <a:lnTo>
                    <a:pt x="0" y="552450"/>
                  </a:lnTo>
                  <a:lnTo>
                    <a:pt x="1306829" y="5524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27570" y="3983989"/>
              <a:ext cx="118109" cy="1028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4110" y="1535429"/>
              <a:ext cx="3810" cy="344170"/>
            </a:xfrm>
            <a:custGeom>
              <a:avLst/>
              <a:gdLst/>
              <a:ahLst/>
              <a:cxnLst/>
              <a:rect l="l" t="t" r="r" b="b"/>
              <a:pathLst>
                <a:path w="3810" h="344169">
                  <a:moveTo>
                    <a:pt x="3810" y="344170"/>
                  </a:moveTo>
                  <a:lnTo>
                    <a:pt x="3810" y="116840"/>
                  </a:lnTo>
                  <a:lnTo>
                    <a:pt x="0" y="116840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86960" y="1430019"/>
              <a:ext cx="114300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06270" y="1648459"/>
              <a:ext cx="2011680" cy="508000"/>
            </a:xfrm>
            <a:custGeom>
              <a:avLst/>
              <a:gdLst/>
              <a:ahLst/>
              <a:cxnLst/>
              <a:rect l="l" t="t" r="r" b="b"/>
              <a:pathLst>
                <a:path w="2011679" h="508000">
                  <a:moveTo>
                    <a:pt x="2011680" y="508000"/>
                  </a:moveTo>
                  <a:lnTo>
                    <a:pt x="2011680" y="0"/>
                  </a:lnTo>
                  <a:lnTo>
                    <a:pt x="736600" y="0"/>
                  </a:lnTo>
                  <a:lnTo>
                    <a:pt x="736600" y="20319"/>
                  </a:lnTo>
                  <a:lnTo>
                    <a:pt x="0" y="2031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99590" y="1611629"/>
              <a:ext cx="114300" cy="1143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5950" y="2823209"/>
              <a:ext cx="1605280" cy="1270"/>
            </a:xfrm>
            <a:custGeom>
              <a:avLst/>
              <a:gdLst/>
              <a:ahLst/>
              <a:cxnLst/>
              <a:rect l="l" t="t" r="r" b="b"/>
              <a:pathLst>
                <a:path w="1605279" h="1269">
                  <a:moveTo>
                    <a:pt x="-4672" y="635"/>
                  </a:moveTo>
                  <a:lnTo>
                    <a:pt x="1609952" y="635"/>
                  </a:lnTo>
                </a:path>
              </a:pathLst>
            </a:custGeom>
            <a:ln w="106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79270" y="2767329"/>
              <a:ext cx="113030" cy="1130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3380" y="3491229"/>
              <a:ext cx="1004569" cy="655320"/>
            </a:xfrm>
            <a:custGeom>
              <a:avLst/>
              <a:gdLst/>
              <a:ahLst/>
              <a:cxnLst/>
              <a:rect l="l" t="t" r="r" b="b"/>
              <a:pathLst>
                <a:path w="1004570" h="655320">
                  <a:moveTo>
                    <a:pt x="1004569" y="0"/>
                  </a:moveTo>
                  <a:lnTo>
                    <a:pt x="1004569" y="655320"/>
                  </a:lnTo>
                  <a:lnTo>
                    <a:pt x="0" y="6553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06700" y="4089400"/>
              <a:ext cx="113030" cy="11302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47920" y="3768089"/>
              <a:ext cx="2540" cy="336550"/>
            </a:xfrm>
            <a:custGeom>
              <a:avLst/>
              <a:gdLst/>
              <a:ahLst/>
              <a:cxnLst/>
              <a:rect l="l" t="t" r="r" b="b"/>
              <a:pathLst>
                <a:path w="2539" h="336550">
                  <a:moveTo>
                    <a:pt x="1270" y="-4672"/>
                  </a:moveTo>
                  <a:lnTo>
                    <a:pt x="1270" y="341222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90770" y="4094479"/>
              <a:ext cx="113029" cy="11557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26479" y="1380489"/>
              <a:ext cx="2540" cy="293370"/>
            </a:xfrm>
            <a:custGeom>
              <a:avLst/>
              <a:gdLst/>
              <a:ahLst/>
              <a:cxnLst/>
              <a:rect l="l" t="t" r="r" b="b"/>
              <a:pathLst>
                <a:path w="2539" h="293369">
                  <a:moveTo>
                    <a:pt x="0" y="0"/>
                  </a:moveTo>
                  <a:lnTo>
                    <a:pt x="0" y="91439"/>
                  </a:lnTo>
                </a:path>
                <a:path w="2539" h="293369">
                  <a:moveTo>
                    <a:pt x="1270" y="137160"/>
                  </a:moveTo>
                  <a:lnTo>
                    <a:pt x="1270" y="228600"/>
                  </a:lnTo>
                </a:path>
                <a:path w="2539" h="293369">
                  <a:moveTo>
                    <a:pt x="1270" y="274320"/>
                  </a:moveTo>
                  <a:lnTo>
                    <a:pt x="2540" y="29337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29020" y="171957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17970" y="8890"/>
                  </a:moveTo>
                  <a:lnTo>
                    <a:pt x="17970" y="889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29020" y="178307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30290" y="192023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31560" y="205739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2829" y="219455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17970" y="9525"/>
                  </a:moveTo>
                  <a:lnTo>
                    <a:pt x="1797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32829" y="225932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17970" y="8890"/>
                  </a:moveTo>
                  <a:lnTo>
                    <a:pt x="17970" y="889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34100" y="2322829"/>
              <a:ext cx="1270" cy="228600"/>
            </a:xfrm>
            <a:custGeom>
              <a:avLst/>
              <a:gdLst/>
              <a:ahLst/>
              <a:cxnLst/>
              <a:rect l="l" t="t" r="r" b="b"/>
              <a:pathLst>
                <a:path w="1270" h="228600">
                  <a:moveTo>
                    <a:pt x="0" y="0"/>
                  </a:moveTo>
                  <a:lnTo>
                    <a:pt x="0" y="91440"/>
                  </a:lnTo>
                </a:path>
                <a:path w="1270" h="228600">
                  <a:moveTo>
                    <a:pt x="1270" y="137160"/>
                  </a:moveTo>
                  <a:lnTo>
                    <a:pt x="1270" y="22860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35370" y="259715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36640" y="273430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17970" y="9525"/>
                  </a:moveTo>
                  <a:lnTo>
                    <a:pt x="1797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37910" y="279907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80">
                  <a:moveTo>
                    <a:pt x="-17970" y="8890"/>
                  </a:moveTo>
                  <a:lnTo>
                    <a:pt x="17970" y="889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37910" y="2862579"/>
              <a:ext cx="1270" cy="228600"/>
            </a:xfrm>
            <a:custGeom>
              <a:avLst/>
              <a:gdLst/>
              <a:ahLst/>
              <a:cxnLst/>
              <a:rect l="l" t="t" r="r" b="b"/>
              <a:pathLst>
                <a:path w="1270" h="228600">
                  <a:moveTo>
                    <a:pt x="0" y="0"/>
                  </a:moveTo>
                  <a:lnTo>
                    <a:pt x="0" y="91440"/>
                  </a:lnTo>
                </a:path>
                <a:path w="1270" h="228600">
                  <a:moveTo>
                    <a:pt x="1269" y="137160"/>
                  </a:moveTo>
                  <a:lnTo>
                    <a:pt x="1269" y="22860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39179" y="313690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0450" y="3274060"/>
              <a:ext cx="1270" cy="19050"/>
            </a:xfrm>
            <a:custGeom>
              <a:avLst/>
              <a:gdLst/>
              <a:ahLst/>
              <a:cxnLst/>
              <a:rect l="l" t="t" r="r" b="b"/>
              <a:pathLst>
                <a:path w="1270" h="19050">
                  <a:moveTo>
                    <a:pt x="0" y="0"/>
                  </a:moveTo>
                  <a:lnTo>
                    <a:pt x="1270" y="1905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1720" y="333882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17970" y="8890"/>
                  </a:moveTo>
                  <a:lnTo>
                    <a:pt x="17970" y="8890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41720" y="340232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42990" y="353948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44260" y="367665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45529" y="381381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17970" y="8889"/>
                  </a:moveTo>
                  <a:lnTo>
                    <a:pt x="17970" y="8889"/>
                  </a:lnTo>
                </a:path>
              </a:pathLst>
            </a:custGeom>
            <a:ln w="17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45529" y="387731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17970" y="9525"/>
                  </a:moveTo>
                  <a:lnTo>
                    <a:pt x="1797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46800" y="394207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46800" y="407923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48070" y="421640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49340" y="4353560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17970" y="8889"/>
                  </a:moveTo>
                  <a:lnTo>
                    <a:pt x="17970" y="8889"/>
                  </a:lnTo>
                </a:path>
              </a:pathLst>
            </a:custGeom>
            <a:ln w="177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49340" y="4417060"/>
              <a:ext cx="1270" cy="156210"/>
            </a:xfrm>
            <a:custGeom>
              <a:avLst/>
              <a:gdLst/>
              <a:ahLst/>
              <a:cxnLst/>
              <a:rect l="l" t="t" r="r" b="b"/>
              <a:pathLst>
                <a:path w="1270" h="156210">
                  <a:moveTo>
                    <a:pt x="0" y="0"/>
                  </a:moveTo>
                  <a:lnTo>
                    <a:pt x="1270" y="19050"/>
                  </a:lnTo>
                </a:path>
                <a:path w="1270" h="156210">
                  <a:moveTo>
                    <a:pt x="1270" y="64769"/>
                  </a:moveTo>
                  <a:lnTo>
                    <a:pt x="1270" y="15620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/>
          <p:nvPr/>
        </p:nvSpPr>
        <p:spPr>
          <a:xfrm>
            <a:off x="6120129" y="57658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17970" y="8889"/>
                </a:moveTo>
                <a:lnTo>
                  <a:pt x="17970" y="8889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20129" y="640080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17970" y="8889"/>
                </a:moveTo>
                <a:lnTo>
                  <a:pt x="17970" y="8889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21400" y="703580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6104699" y="840739"/>
            <a:ext cx="37465" cy="293370"/>
            <a:chOff x="6104699" y="840739"/>
            <a:chExt cx="37465" cy="293370"/>
          </a:xfrm>
        </p:grpSpPr>
        <p:sp>
          <p:nvSpPr>
            <p:cNvPr id="60" name="object 60"/>
            <p:cNvSpPr/>
            <p:nvPr/>
          </p:nvSpPr>
          <p:spPr>
            <a:xfrm>
              <a:off x="6122669" y="84073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40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22669" y="97789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40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23939" y="1115059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17970" y="9525"/>
                  </a:moveTo>
                  <a:lnTo>
                    <a:pt x="1797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6125209" y="1179830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-17970" y="8890"/>
                </a:moveTo>
                <a:lnTo>
                  <a:pt x="17970" y="8890"/>
                </a:lnTo>
              </a:path>
            </a:pathLst>
          </a:custGeom>
          <a:ln w="177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25209" y="1243330"/>
            <a:ext cx="0" cy="91440"/>
          </a:xfrm>
          <a:custGeom>
            <a:avLst/>
            <a:gdLst/>
            <a:ahLst/>
            <a:cxnLst/>
            <a:rect l="l" t="t" r="r" b="b"/>
            <a:pathLst>
              <a:path h="91440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359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6133909" y="4618990"/>
            <a:ext cx="41275" cy="768350"/>
            <a:chOff x="6133909" y="4618990"/>
            <a:chExt cx="41275" cy="768350"/>
          </a:xfrm>
        </p:grpSpPr>
        <p:sp>
          <p:nvSpPr>
            <p:cNvPr id="66" name="object 66"/>
            <p:cNvSpPr/>
            <p:nvPr/>
          </p:nvSpPr>
          <p:spPr>
            <a:xfrm>
              <a:off x="6151879" y="461899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51879" y="475615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153149" y="4893310"/>
              <a:ext cx="1270" cy="17780"/>
            </a:xfrm>
            <a:custGeom>
              <a:avLst/>
              <a:gdLst/>
              <a:ahLst/>
              <a:cxnLst/>
              <a:rect l="l" t="t" r="r" b="b"/>
              <a:pathLst>
                <a:path w="1270" h="17779">
                  <a:moveTo>
                    <a:pt x="0" y="0"/>
                  </a:moveTo>
                  <a:lnTo>
                    <a:pt x="1270" y="1777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154419" y="4956810"/>
              <a:ext cx="0" cy="19050"/>
            </a:xfrm>
            <a:custGeom>
              <a:avLst/>
              <a:gdLst/>
              <a:ahLst/>
              <a:cxnLst/>
              <a:rect l="l" t="t" r="r" b="b"/>
              <a:pathLst>
                <a:path h="19050">
                  <a:moveTo>
                    <a:pt x="-17970" y="9525"/>
                  </a:moveTo>
                  <a:lnTo>
                    <a:pt x="17970" y="9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154419" y="502158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155689" y="5158740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56959" y="5295900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6158229" y="5433059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-17970" y="8889"/>
                </a:moveTo>
                <a:lnTo>
                  <a:pt x="17970" y="8889"/>
                </a:lnTo>
              </a:path>
            </a:pathLst>
          </a:custGeom>
          <a:ln w="177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158229" y="5496559"/>
            <a:ext cx="0" cy="190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-17970" y="9525"/>
                </a:moveTo>
                <a:lnTo>
                  <a:pt x="17970" y="95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6141529" y="5561329"/>
            <a:ext cx="38735" cy="429259"/>
            <a:chOff x="6141529" y="5561329"/>
            <a:chExt cx="38735" cy="429259"/>
          </a:xfrm>
        </p:grpSpPr>
        <p:sp>
          <p:nvSpPr>
            <p:cNvPr id="76" name="object 76"/>
            <p:cNvSpPr/>
            <p:nvPr/>
          </p:nvSpPr>
          <p:spPr>
            <a:xfrm>
              <a:off x="6159499" y="5561329"/>
              <a:ext cx="0" cy="91440"/>
            </a:xfrm>
            <a:custGeom>
              <a:avLst/>
              <a:gdLst/>
              <a:ahLst/>
              <a:cxnLst/>
              <a:rect l="l" t="t" r="r" b="b"/>
              <a:pathLst>
                <a:path h="91439">
                  <a:moveTo>
                    <a:pt x="0" y="0"/>
                  </a:moveTo>
                  <a:lnTo>
                    <a:pt x="0" y="91440"/>
                  </a:lnTo>
                </a:path>
              </a:pathLst>
            </a:custGeom>
            <a:ln w="35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59499" y="569848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5" y="-17970"/>
                  </a:moveTo>
                  <a:lnTo>
                    <a:pt x="635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0769" y="5835649"/>
              <a:ext cx="1270" cy="91440"/>
            </a:xfrm>
            <a:custGeom>
              <a:avLst/>
              <a:gdLst/>
              <a:ahLst/>
              <a:cxnLst/>
              <a:rect l="l" t="t" r="r" b="b"/>
              <a:pathLst>
                <a:path w="1270" h="91439">
                  <a:moveTo>
                    <a:pt x="634" y="-17970"/>
                  </a:moveTo>
                  <a:lnTo>
                    <a:pt x="634" y="109410"/>
                  </a:lnTo>
                </a:path>
              </a:pathLst>
            </a:custGeom>
            <a:ln w="37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162039" y="5972809"/>
              <a:ext cx="0" cy="17780"/>
            </a:xfrm>
            <a:custGeom>
              <a:avLst/>
              <a:gdLst/>
              <a:ahLst/>
              <a:cxnLst/>
              <a:rect l="l" t="t" r="r" b="b"/>
              <a:pathLst>
                <a:path h="17779">
                  <a:moveTo>
                    <a:pt x="-17970" y="8889"/>
                  </a:moveTo>
                  <a:lnTo>
                    <a:pt x="17970" y="8889"/>
                  </a:lnTo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376670" y="4351908"/>
            <a:ext cx="3693160" cy="165290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28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2) </a:t>
            </a:r>
            <a:r>
              <a:rPr sz="2600" spc="-540" dirty="0">
                <a:solidFill>
                  <a:srgbClr val="17A202"/>
                </a:solidFill>
                <a:latin typeface="Liberation Sans"/>
                <a:cs typeface="Liberation Sans"/>
              </a:rPr>
              <a:t>S</a:t>
            </a:r>
            <a:r>
              <a:rPr sz="3000" spc="-810" baseline="-4166" dirty="0">
                <a:solidFill>
                  <a:srgbClr val="00007C"/>
                </a:solidFill>
                <a:latin typeface="DejaVu Sans"/>
                <a:cs typeface="DejaVu Sans"/>
              </a:rPr>
              <a:t>-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écurité</a:t>
            </a:r>
            <a:r>
              <a:rPr sz="2600" spc="-8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physique</a:t>
            </a:r>
            <a:endParaRPr sz="2600">
              <a:latin typeface="Liberation Sans"/>
              <a:cs typeface="Liberation Sans"/>
            </a:endParaRPr>
          </a:p>
          <a:p>
            <a:pPr marL="184785" indent="-172720">
              <a:lnSpc>
                <a:spcPts val="2375"/>
              </a:lnSpc>
              <a:spcBef>
                <a:spcPts val="910"/>
              </a:spcBef>
              <a:buChar char="-"/>
              <a:tabLst>
                <a:tab pos="185420" algn="l"/>
              </a:tabLst>
            </a:pPr>
            <a:r>
              <a:rPr sz="2000" spc="-10" dirty="0">
                <a:solidFill>
                  <a:srgbClr val="00007C"/>
                </a:solidFill>
                <a:latin typeface="DejaVu Sans"/>
                <a:cs typeface="DejaVu Sans"/>
              </a:rPr>
              <a:t>Contrôle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d’accès physique</a:t>
            </a:r>
            <a:endParaRPr sz="2000">
              <a:latin typeface="DejaVu Sans"/>
              <a:cs typeface="DejaVu Sans"/>
            </a:endParaRPr>
          </a:p>
          <a:p>
            <a:pPr marL="184785" indent="-172720">
              <a:lnSpc>
                <a:spcPts val="2375"/>
              </a:lnSpc>
              <a:buChar char="-"/>
              <a:tabLst>
                <a:tab pos="185420" algn="l"/>
              </a:tabLst>
            </a:pP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Anti-incendie, dégâts</a:t>
            </a:r>
            <a:r>
              <a:rPr sz="2000" spc="-40" dirty="0">
                <a:solidFill>
                  <a:srgbClr val="00007C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d’eau</a:t>
            </a:r>
            <a:endParaRPr sz="2000">
              <a:latin typeface="DejaVu Sans"/>
              <a:cs typeface="DejaVu Sans"/>
            </a:endParaRPr>
          </a:p>
          <a:p>
            <a:pPr marL="184785" indent="-172720">
              <a:lnSpc>
                <a:spcPct val="100000"/>
              </a:lnSpc>
              <a:spcBef>
                <a:spcPts val="450"/>
              </a:spcBef>
              <a:buChar char="-"/>
              <a:tabLst>
                <a:tab pos="185420" algn="l"/>
              </a:tabLst>
            </a:pP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Climatisation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81" name="object 81"/>
          <p:cNvSpPr txBox="1"/>
          <p:nvPr/>
        </p:nvSpPr>
        <p:spPr>
          <a:xfrm>
            <a:off x="401320" y="4442967"/>
            <a:ext cx="5295900" cy="200025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812289">
              <a:lnSpc>
                <a:spcPct val="100000"/>
              </a:lnSpc>
              <a:spcBef>
                <a:spcPts val="905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1)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Sécurité</a:t>
            </a:r>
            <a:r>
              <a:rPr sz="2600" spc="-15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logique</a:t>
            </a:r>
            <a:endParaRPr sz="2600" dirty="0">
              <a:latin typeface="Liberation Sans"/>
              <a:cs typeface="Liberation Sans"/>
            </a:endParaRPr>
          </a:p>
          <a:p>
            <a:pPr marL="1327150" marR="5080" algn="just">
              <a:lnSpc>
                <a:spcPts val="2350"/>
              </a:lnSpc>
              <a:spcBef>
                <a:spcPts val="740"/>
              </a:spcBef>
            </a:pP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Des données, des</a:t>
            </a:r>
            <a:r>
              <a:rPr sz="2000" spc="-95" dirty="0">
                <a:solidFill>
                  <a:srgbClr val="00007C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applications,  des </a:t>
            </a: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OS et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des communications  </a:t>
            </a:r>
            <a:r>
              <a:rPr sz="2000" spc="-10" dirty="0">
                <a:solidFill>
                  <a:srgbClr val="00007C"/>
                </a:solidFill>
                <a:latin typeface="DejaVu Sans"/>
                <a:cs typeface="DejaVu Sans"/>
              </a:rPr>
              <a:t>réseaux</a:t>
            </a:r>
            <a:endParaRPr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3)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Périmètre</a:t>
            </a:r>
            <a:r>
              <a:rPr sz="2600" spc="5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organisationnel:</a:t>
            </a:r>
            <a:endParaRPr sz="2600" dirty="0">
              <a:latin typeface="Liberation Sans"/>
              <a:cs typeface="Liberation San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7809" y="6423659"/>
            <a:ext cx="9278620" cy="6286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220"/>
              </a:spcBef>
            </a:pPr>
            <a:r>
              <a:rPr sz="2000" spc="-10" dirty="0">
                <a:solidFill>
                  <a:srgbClr val="00007C"/>
                </a:solidFill>
                <a:latin typeface="DejaVu Sans"/>
                <a:cs typeface="DejaVu Sans"/>
              </a:rPr>
              <a:t>répartition </a:t>
            </a: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des </a:t>
            </a:r>
            <a:r>
              <a:rPr sz="2000" spc="-10" dirty="0">
                <a:solidFill>
                  <a:srgbClr val="00007C"/>
                </a:solidFill>
                <a:latin typeface="DejaVu Sans"/>
                <a:cs typeface="DejaVu Sans"/>
              </a:rPr>
              <a:t>responsabilités,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sensibilisations </a:t>
            </a: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des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utilisateurs, </a:t>
            </a:r>
            <a:r>
              <a:rPr sz="2000" spc="-10" dirty="0">
                <a:solidFill>
                  <a:srgbClr val="00007C"/>
                </a:solidFill>
                <a:latin typeface="DejaVu Sans"/>
                <a:cs typeface="DejaVu Sans"/>
              </a:rPr>
              <a:t>contrôle, 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politique </a:t>
            </a: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et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guide de</a:t>
            </a: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00007C"/>
                </a:solidFill>
                <a:latin typeface="DejaVu Sans"/>
                <a:cs typeface="DejaVu Sans"/>
              </a:rPr>
              <a:t>sécurité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52965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Nécessité de </a:t>
            </a:r>
            <a:r>
              <a:rPr spc="-10" dirty="0"/>
              <a:t>la </a:t>
            </a:r>
            <a:r>
              <a:rPr dirty="0"/>
              <a:t>sécurité</a:t>
            </a:r>
            <a:r>
              <a:rPr spc="-25" dirty="0"/>
              <a:t> </a:t>
            </a:r>
            <a:r>
              <a:rPr spc="-5" dirty="0"/>
              <a:t>(1/2)</a:t>
            </a:r>
          </a:p>
        </p:txBody>
      </p:sp>
      <p:sp>
        <p:nvSpPr>
          <p:cNvPr id="3" name="object 3"/>
          <p:cNvSpPr/>
          <p:nvPr/>
        </p:nvSpPr>
        <p:spPr>
          <a:xfrm>
            <a:off x="4126229" y="2738120"/>
            <a:ext cx="2142490" cy="2142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880" y="1187344"/>
            <a:ext cx="5093970" cy="1203325"/>
          </a:xfrm>
          <a:prstGeom prst="rect">
            <a:avLst/>
          </a:prstGeom>
        </p:spPr>
        <p:txBody>
          <a:bodyPr vert="horz" wrap="square" lIns="0" tIns="22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Avant......ça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ne nous </a:t>
            </a:r>
            <a:r>
              <a:rPr sz="2600" spc="-5" dirty="0">
                <a:solidFill>
                  <a:srgbClr val="17A202"/>
                </a:solidFill>
                <a:latin typeface="Liberation Sans"/>
                <a:cs typeface="Liberation Sans"/>
              </a:rPr>
              <a:t>intéresse</a:t>
            </a:r>
            <a:r>
              <a:rPr sz="2600" spc="-35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pas</a:t>
            </a:r>
            <a:endParaRPr sz="2600">
              <a:latin typeface="Liberation Sans"/>
              <a:cs typeface="Liberation Sans"/>
            </a:endParaRPr>
          </a:p>
          <a:p>
            <a:pPr marL="1992630">
              <a:lnSpc>
                <a:spcPct val="100000"/>
              </a:lnSpc>
              <a:spcBef>
                <a:spcPts val="1570"/>
              </a:spcBef>
            </a:pPr>
            <a:r>
              <a:rPr sz="2400" spc="-5" dirty="0">
                <a:latin typeface="Liberation Sans"/>
                <a:cs typeface="Liberation Sans"/>
              </a:rPr>
              <a:t>Ce n'est pas</a:t>
            </a:r>
            <a:r>
              <a:rPr sz="2400" spc="-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urgent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657850" y="1818640"/>
            <a:ext cx="2038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Je suis</a:t>
            </a:r>
            <a:r>
              <a:rPr sz="2400" spc="-7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occupé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559" y="3604259"/>
            <a:ext cx="3484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Ce n'est pas un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problème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7690" y="3244850"/>
            <a:ext cx="2463165" cy="734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10" dirty="0">
                <a:latin typeface="Liberation Sans"/>
                <a:cs typeface="Liberation Sans"/>
              </a:rPr>
              <a:t>Les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performances  </a:t>
            </a:r>
            <a:r>
              <a:rPr sz="2400" spc="-10" dirty="0">
                <a:latin typeface="Liberation Sans"/>
                <a:cs typeface="Liberation Sans"/>
              </a:rPr>
              <a:t>d'abord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6670" y="4685029"/>
            <a:ext cx="2530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Ça coute trop</a:t>
            </a:r>
            <a:r>
              <a:rPr sz="2400" spc="-5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cher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7060" y="5238750"/>
            <a:ext cx="5890260" cy="1620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3397885">
              <a:lnSpc>
                <a:spcPts val="2700"/>
              </a:lnSpc>
              <a:spcBef>
                <a:spcPts val="340"/>
              </a:spcBef>
            </a:pPr>
            <a:r>
              <a:rPr sz="2400" spc="-5" dirty="0">
                <a:latin typeface="Liberation Sans"/>
                <a:cs typeface="Liberation Sans"/>
              </a:rPr>
              <a:t>La</a:t>
            </a:r>
            <a:r>
              <a:rPr sz="2400" spc="-7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communication  d'abord</a:t>
            </a:r>
            <a:endParaRPr sz="2400">
              <a:latin typeface="Liberation Sans"/>
              <a:cs typeface="Liberation Sans"/>
            </a:endParaRPr>
          </a:p>
          <a:p>
            <a:pPr marL="3432810" marR="5080">
              <a:lnSpc>
                <a:spcPts val="2700"/>
              </a:lnSpc>
              <a:spcBef>
                <a:spcPts val="1580"/>
              </a:spcBef>
            </a:pPr>
            <a:r>
              <a:rPr sz="2400" spc="-5" dirty="0">
                <a:latin typeface="Liberation Sans"/>
                <a:cs typeface="Liberation Sans"/>
              </a:rPr>
              <a:t>Mais, je n'ai rien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dirty="0">
                <a:latin typeface="Liberation Sans"/>
                <a:cs typeface="Liberation Sans"/>
              </a:rPr>
              <a:t>à  </a:t>
            </a:r>
            <a:r>
              <a:rPr sz="2400" spc="-10" dirty="0">
                <a:latin typeface="Liberation Sans"/>
                <a:cs typeface="Liberation Sans"/>
              </a:rPr>
              <a:t>cacher........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5295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Nécessité de </a:t>
            </a:r>
            <a:r>
              <a:rPr spc="-10" dirty="0"/>
              <a:t>la </a:t>
            </a:r>
            <a:r>
              <a:rPr dirty="0"/>
              <a:t>sécurité</a:t>
            </a:r>
            <a:r>
              <a:rPr spc="-60" dirty="0"/>
              <a:t> </a:t>
            </a:r>
            <a:r>
              <a:rPr dirty="0"/>
              <a:t>(2/2)</a:t>
            </a:r>
          </a:p>
        </p:txBody>
      </p:sp>
      <p:sp>
        <p:nvSpPr>
          <p:cNvPr id="3" name="object 3"/>
          <p:cNvSpPr/>
          <p:nvPr/>
        </p:nvSpPr>
        <p:spPr>
          <a:xfrm>
            <a:off x="3959859" y="3500120"/>
            <a:ext cx="2910840" cy="1888489"/>
          </a:xfrm>
          <a:custGeom>
            <a:avLst/>
            <a:gdLst/>
            <a:ahLst/>
            <a:cxnLst/>
            <a:rect l="l" t="t" r="r" b="b"/>
            <a:pathLst>
              <a:path w="2910840" h="1888489">
                <a:moveTo>
                  <a:pt x="1455419" y="0"/>
                </a:moveTo>
                <a:lnTo>
                  <a:pt x="1513959" y="689"/>
                </a:lnTo>
                <a:lnTo>
                  <a:pt x="1571806" y="2743"/>
                </a:lnTo>
                <a:lnTo>
                  <a:pt x="1628926" y="6138"/>
                </a:lnTo>
                <a:lnTo>
                  <a:pt x="1685283" y="10851"/>
                </a:lnTo>
                <a:lnTo>
                  <a:pt x="1740841" y="16861"/>
                </a:lnTo>
                <a:lnTo>
                  <a:pt x="1795565" y="24144"/>
                </a:lnTo>
                <a:lnTo>
                  <a:pt x="1849419" y="32678"/>
                </a:lnTo>
                <a:lnTo>
                  <a:pt x="1902369" y="42441"/>
                </a:lnTo>
                <a:lnTo>
                  <a:pt x="1954378" y="53409"/>
                </a:lnTo>
                <a:lnTo>
                  <a:pt x="2005411" y="65560"/>
                </a:lnTo>
                <a:lnTo>
                  <a:pt x="2055433" y="78871"/>
                </a:lnTo>
                <a:lnTo>
                  <a:pt x="2104408" y="93320"/>
                </a:lnTo>
                <a:lnTo>
                  <a:pt x="2152300" y="108885"/>
                </a:lnTo>
                <a:lnTo>
                  <a:pt x="2199075" y="125541"/>
                </a:lnTo>
                <a:lnTo>
                  <a:pt x="2244696" y="143268"/>
                </a:lnTo>
                <a:lnTo>
                  <a:pt x="2289129" y="162042"/>
                </a:lnTo>
                <a:lnTo>
                  <a:pt x="2332337" y="181840"/>
                </a:lnTo>
                <a:lnTo>
                  <a:pt x="2374285" y="202640"/>
                </a:lnTo>
                <a:lnTo>
                  <a:pt x="2414938" y="224420"/>
                </a:lnTo>
                <a:lnTo>
                  <a:pt x="2454260" y="247157"/>
                </a:lnTo>
                <a:lnTo>
                  <a:pt x="2492216" y="270827"/>
                </a:lnTo>
                <a:lnTo>
                  <a:pt x="2528770" y="295409"/>
                </a:lnTo>
                <a:lnTo>
                  <a:pt x="2563887" y="320880"/>
                </a:lnTo>
                <a:lnTo>
                  <a:pt x="2597531" y="347217"/>
                </a:lnTo>
                <a:lnTo>
                  <a:pt x="2629667" y="374397"/>
                </a:lnTo>
                <a:lnTo>
                  <a:pt x="2660259" y="402399"/>
                </a:lnTo>
                <a:lnTo>
                  <a:pt x="2689272" y="431199"/>
                </a:lnTo>
                <a:lnTo>
                  <a:pt x="2716671" y="460774"/>
                </a:lnTo>
                <a:lnTo>
                  <a:pt x="2742419" y="491103"/>
                </a:lnTo>
                <a:lnTo>
                  <a:pt x="2766482" y="522162"/>
                </a:lnTo>
                <a:lnTo>
                  <a:pt x="2788823" y="553929"/>
                </a:lnTo>
                <a:lnTo>
                  <a:pt x="2809408" y="586381"/>
                </a:lnTo>
                <a:lnTo>
                  <a:pt x="2845166" y="653250"/>
                </a:lnTo>
                <a:lnTo>
                  <a:pt x="2873473" y="722589"/>
                </a:lnTo>
                <a:lnTo>
                  <a:pt x="2894043" y="794215"/>
                </a:lnTo>
                <a:lnTo>
                  <a:pt x="2906593" y="867949"/>
                </a:lnTo>
                <a:lnTo>
                  <a:pt x="2910840" y="943609"/>
                </a:lnTo>
                <a:lnTo>
                  <a:pt x="2909772" y="981583"/>
                </a:lnTo>
                <a:lnTo>
                  <a:pt x="2901338" y="1056154"/>
                </a:lnTo>
                <a:lnTo>
                  <a:pt x="2884742" y="1128740"/>
                </a:lnTo>
                <a:lnTo>
                  <a:pt x="2860269" y="1199156"/>
                </a:lnTo>
                <a:lnTo>
                  <a:pt x="2828201" y="1267219"/>
                </a:lnTo>
                <a:lnTo>
                  <a:pt x="2788823" y="1332746"/>
                </a:lnTo>
                <a:lnTo>
                  <a:pt x="2766482" y="1364502"/>
                </a:lnTo>
                <a:lnTo>
                  <a:pt x="2742419" y="1395554"/>
                </a:lnTo>
                <a:lnTo>
                  <a:pt x="2716671" y="1425880"/>
                </a:lnTo>
                <a:lnTo>
                  <a:pt x="2689272" y="1455458"/>
                </a:lnTo>
                <a:lnTo>
                  <a:pt x="2660259" y="1484264"/>
                </a:lnTo>
                <a:lnTo>
                  <a:pt x="2629667" y="1512275"/>
                </a:lnTo>
                <a:lnTo>
                  <a:pt x="2597531" y="1539469"/>
                </a:lnTo>
                <a:lnTo>
                  <a:pt x="2563887" y="1565822"/>
                </a:lnTo>
                <a:lnTo>
                  <a:pt x="2528770" y="1591312"/>
                </a:lnTo>
                <a:lnTo>
                  <a:pt x="2492216" y="1615916"/>
                </a:lnTo>
                <a:lnTo>
                  <a:pt x="2454260" y="1639610"/>
                </a:lnTo>
                <a:lnTo>
                  <a:pt x="2414938" y="1662372"/>
                </a:lnTo>
                <a:lnTo>
                  <a:pt x="2374285" y="1684179"/>
                </a:lnTo>
                <a:lnTo>
                  <a:pt x="2332337" y="1705007"/>
                </a:lnTo>
                <a:lnTo>
                  <a:pt x="2289129" y="1724835"/>
                </a:lnTo>
                <a:lnTo>
                  <a:pt x="2244696" y="1743639"/>
                </a:lnTo>
                <a:lnTo>
                  <a:pt x="2199075" y="1761395"/>
                </a:lnTo>
                <a:lnTo>
                  <a:pt x="2152300" y="1778082"/>
                </a:lnTo>
                <a:lnTo>
                  <a:pt x="2104408" y="1793676"/>
                </a:lnTo>
                <a:lnTo>
                  <a:pt x="2055433" y="1808155"/>
                </a:lnTo>
                <a:lnTo>
                  <a:pt x="2005411" y="1821494"/>
                </a:lnTo>
                <a:lnTo>
                  <a:pt x="1954378" y="1833673"/>
                </a:lnTo>
                <a:lnTo>
                  <a:pt x="1902369" y="1844666"/>
                </a:lnTo>
                <a:lnTo>
                  <a:pt x="1849419" y="1854452"/>
                </a:lnTo>
                <a:lnTo>
                  <a:pt x="1795565" y="1863008"/>
                </a:lnTo>
                <a:lnTo>
                  <a:pt x="1740841" y="1870310"/>
                </a:lnTo>
                <a:lnTo>
                  <a:pt x="1685283" y="1876337"/>
                </a:lnTo>
                <a:lnTo>
                  <a:pt x="1628926" y="1881063"/>
                </a:lnTo>
                <a:lnTo>
                  <a:pt x="1571806" y="1884468"/>
                </a:lnTo>
                <a:lnTo>
                  <a:pt x="1513959" y="1886528"/>
                </a:lnTo>
                <a:lnTo>
                  <a:pt x="1455419" y="1887219"/>
                </a:lnTo>
                <a:lnTo>
                  <a:pt x="1396794" y="1886528"/>
                </a:lnTo>
                <a:lnTo>
                  <a:pt x="1338868" y="1884468"/>
                </a:lnTo>
                <a:lnTo>
                  <a:pt x="1281679" y="1881063"/>
                </a:lnTo>
                <a:lnTo>
                  <a:pt x="1225259" y="1876337"/>
                </a:lnTo>
                <a:lnTo>
                  <a:pt x="1169646" y="1870310"/>
                </a:lnTo>
                <a:lnTo>
                  <a:pt x="1114874" y="1863008"/>
                </a:lnTo>
                <a:lnTo>
                  <a:pt x="1060979" y="1854452"/>
                </a:lnTo>
                <a:lnTo>
                  <a:pt x="1007994" y="1844666"/>
                </a:lnTo>
                <a:lnTo>
                  <a:pt x="955957" y="1833673"/>
                </a:lnTo>
                <a:lnTo>
                  <a:pt x="904901" y="1821494"/>
                </a:lnTo>
                <a:lnTo>
                  <a:pt x="854862" y="1808155"/>
                </a:lnTo>
                <a:lnTo>
                  <a:pt x="805876" y="1793676"/>
                </a:lnTo>
                <a:lnTo>
                  <a:pt x="757976" y="1778082"/>
                </a:lnTo>
                <a:lnTo>
                  <a:pt x="711200" y="1761395"/>
                </a:lnTo>
                <a:lnTo>
                  <a:pt x="665580" y="1743639"/>
                </a:lnTo>
                <a:lnTo>
                  <a:pt x="621154" y="1724835"/>
                </a:lnTo>
                <a:lnTo>
                  <a:pt x="577956" y="1705007"/>
                </a:lnTo>
                <a:lnTo>
                  <a:pt x="536021" y="1684179"/>
                </a:lnTo>
                <a:lnTo>
                  <a:pt x="495384" y="1662372"/>
                </a:lnTo>
                <a:lnTo>
                  <a:pt x="456081" y="1639610"/>
                </a:lnTo>
                <a:lnTo>
                  <a:pt x="418147" y="1615916"/>
                </a:lnTo>
                <a:lnTo>
                  <a:pt x="381617" y="1591312"/>
                </a:lnTo>
                <a:lnTo>
                  <a:pt x="346525" y="1565822"/>
                </a:lnTo>
                <a:lnTo>
                  <a:pt x="312908" y="1539469"/>
                </a:lnTo>
                <a:lnTo>
                  <a:pt x="280801" y="1512275"/>
                </a:lnTo>
                <a:lnTo>
                  <a:pt x="250238" y="1484264"/>
                </a:lnTo>
                <a:lnTo>
                  <a:pt x="221254" y="1455458"/>
                </a:lnTo>
                <a:lnTo>
                  <a:pt x="193886" y="1425880"/>
                </a:lnTo>
                <a:lnTo>
                  <a:pt x="168168" y="1395554"/>
                </a:lnTo>
                <a:lnTo>
                  <a:pt x="144135" y="1364502"/>
                </a:lnTo>
                <a:lnTo>
                  <a:pt x="121823" y="1332746"/>
                </a:lnTo>
                <a:lnTo>
                  <a:pt x="101266" y="1300311"/>
                </a:lnTo>
                <a:lnTo>
                  <a:pt x="65561" y="1233493"/>
                </a:lnTo>
                <a:lnTo>
                  <a:pt x="37300" y="1164230"/>
                </a:lnTo>
                <a:lnTo>
                  <a:pt x="16765" y="1092706"/>
                </a:lnTo>
                <a:lnTo>
                  <a:pt x="4238" y="1019105"/>
                </a:lnTo>
                <a:lnTo>
                  <a:pt x="0" y="943609"/>
                </a:lnTo>
                <a:lnTo>
                  <a:pt x="1065" y="905550"/>
                </a:lnTo>
                <a:lnTo>
                  <a:pt x="9483" y="830830"/>
                </a:lnTo>
                <a:lnTo>
                  <a:pt x="26049" y="758127"/>
                </a:lnTo>
                <a:lnTo>
                  <a:pt x="50482" y="687622"/>
                </a:lnTo>
                <a:lnTo>
                  <a:pt x="82500" y="619496"/>
                </a:lnTo>
                <a:lnTo>
                  <a:pt x="121823" y="553929"/>
                </a:lnTo>
                <a:lnTo>
                  <a:pt x="144135" y="522162"/>
                </a:lnTo>
                <a:lnTo>
                  <a:pt x="168168" y="491103"/>
                </a:lnTo>
                <a:lnTo>
                  <a:pt x="193886" y="460774"/>
                </a:lnTo>
                <a:lnTo>
                  <a:pt x="221254" y="431199"/>
                </a:lnTo>
                <a:lnTo>
                  <a:pt x="250238" y="402399"/>
                </a:lnTo>
                <a:lnTo>
                  <a:pt x="280801" y="374397"/>
                </a:lnTo>
                <a:lnTo>
                  <a:pt x="312908" y="347217"/>
                </a:lnTo>
                <a:lnTo>
                  <a:pt x="346525" y="320880"/>
                </a:lnTo>
                <a:lnTo>
                  <a:pt x="381617" y="295409"/>
                </a:lnTo>
                <a:lnTo>
                  <a:pt x="418147" y="270827"/>
                </a:lnTo>
                <a:lnTo>
                  <a:pt x="456081" y="247157"/>
                </a:lnTo>
                <a:lnTo>
                  <a:pt x="495384" y="224420"/>
                </a:lnTo>
                <a:lnTo>
                  <a:pt x="536021" y="202640"/>
                </a:lnTo>
                <a:lnTo>
                  <a:pt x="577956" y="181840"/>
                </a:lnTo>
                <a:lnTo>
                  <a:pt x="621154" y="162042"/>
                </a:lnTo>
                <a:lnTo>
                  <a:pt x="665580" y="143268"/>
                </a:lnTo>
                <a:lnTo>
                  <a:pt x="711200" y="125541"/>
                </a:lnTo>
                <a:lnTo>
                  <a:pt x="757976" y="108885"/>
                </a:lnTo>
                <a:lnTo>
                  <a:pt x="805876" y="93320"/>
                </a:lnTo>
                <a:lnTo>
                  <a:pt x="854862" y="78871"/>
                </a:lnTo>
                <a:lnTo>
                  <a:pt x="904901" y="65560"/>
                </a:lnTo>
                <a:lnTo>
                  <a:pt x="955957" y="53409"/>
                </a:lnTo>
                <a:lnTo>
                  <a:pt x="1007994" y="42441"/>
                </a:lnTo>
                <a:lnTo>
                  <a:pt x="1060979" y="32678"/>
                </a:lnTo>
                <a:lnTo>
                  <a:pt x="1114874" y="24144"/>
                </a:lnTo>
                <a:lnTo>
                  <a:pt x="1169646" y="16861"/>
                </a:lnTo>
                <a:lnTo>
                  <a:pt x="1225259" y="10851"/>
                </a:lnTo>
                <a:lnTo>
                  <a:pt x="1281679" y="6138"/>
                </a:lnTo>
                <a:lnTo>
                  <a:pt x="1338868" y="2743"/>
                </a:lnTo>
                <a:lnTo>
                  <a:pt x="1396794" y="689"/>
                </a:lnTo>
                <a:lnTo>
                  <a:pt x="1455419" y="0"/>
                </a:lnTo>
                <a:close/>
              </a:path>
              <a:path w="2910840" h="1888489">
                <a:moveTo>
                  <a:pt x="0" y="0"/>
                </a:moveTo>
                <a:lnTo>
                  <a:pt x="0" y="0"/>
                </a:lnTo>
              </a:path>
              <a:path w="2910840" h="1888489">
                <a:moveTo>
                  <a:pt x="2910840" y="1888489"/>
                </a:moveTo>
                <a:lnTo>
                  <a:pt x="2910840" y="188848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4500879" y="3835400"/>
            <a:ext cx="18332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CC"/>
                </a:solidFill>
                <a:latin typeface="DejaVu Sans"/>
                <a:cs typeface="DejaVu Sans"/>
              </a:rPr>
              <a:t>SÉCURITÉ</a:t>
            </a:r>
            <a:endParaRPr sz="2400" dirty="0">
              <a:latin typeface="DejaVu Sans"/>
              <a:cs typeface="DejaVu Sans"/>
            </a:endParaRPr>
          </a:p>
          <a:p>
            <a:pPr marL="318770" marR="5080" indent="-191135">
              <a:lnSpc>
                <a:spcPct val="100000"/>
              </a:lnSpc>
              <a:spcBef>
                <a:spcPts val="40"/>
              </a:spcBef>
            </a:pPr>
            <a:r>
              <a:rPr sz="2400" b="1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400" b="1" spc="-10" dirty="0">
                <a:solidFill>
                  <a:srgbClr val="0000CC"/>
                </a:solidFill>
                <a:latin typeface="DejaVu Sans"/>
                <a:cs typeface="DejaVu Sans"/>
              </a:rPr>
              <a:t>é</a:t>
            </a:r>
            <a:r>
              <a:rPr sz="2400" b="1" spc="-5" dirty="0">
                <a:solidFill>
                  <a:srgbClr val="0000CC"/>
                </a:solidFill>
                <a:latin typeface="DejaVu Sans"/>
                <a:cs typeface="DejaVu Sans"/>
              </a:rPr>
              <a:t>ss</a:t>
            </a:r>
            <a:r>
              <a:rPr sz="2400" b="1" spc="-10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sz="2400" b="1" spc="-5" dirty="0">
                <a:solidFill>
                  <a:srgbClr val="0000CC"/>
                </a:solidFill>
                <a:latin typeface="DejaVu Sans"/>
                <a:cs typeface="DejaVu Sans"/>
              </a:rPr>
              <a:t>ire  </a:t>
            </a:r>
            <a:r>
              <a:rPr sz="2400" b="1" spc="-10" dirty="0">
                <a:solidFill>
                  <a:srgbClr val="0000CC"/>
                </a:solidFill>
                <a:latin typeface="DejaVu Sans"/>
                <a:cs typeface="DejaVu Sans"/>
              </a:rPr>
              <a:t>pour</a:t>
            </a:r>
            <a:r>
              <a:rPr sz="2400" b="1" spc="-30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sz="2400" b="1" dirty="0">
                <a:solidFill>
                  <a:srgbClr val="0000CC"/>
                </a:solidFill>
                <a:latin typeface="DejaVu Sans"/>
                <a:cs typeface="DejaVu Sans"/>
              </a:rPr>
              <a:t>: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5600" y="2989579"/>
            <a:ext cx="156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utilisateur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440487" y="3182620"/>
            <a:ext cx="1457960" cy="1318260"/>
            <a:chOff x="6440487" y="3182620"/>
            <a:chExt cx="1457960" cy="1318260"/>
          </a:xfrm>
        </p:grpSpPr>
        <p:sp>
          <p:nvSpPr>
            <p:cNvPr id="7" name="object 7"/>
            <p:cNvSpPr/>
            <p:nvPr/>
          </p:nvSpPr>
          <p:spPr>
            <a:xfrm>
              <a:off x="6445250" y="3238500"/>
              <a:ext cx="1347470" cy="538480"/>
            </a:xfrm>
            <a:custGeom>
              <a:avLst/>
              <a:gdLst/>
              <a:ahLst/>
              <a:cxnLst/>
              <a:rect l="l" t="t" r="r" b="b"/>
              <a:pathLst>
                <a:path w="1347470" h="538479">
                  <a:moveTo>
                    <a:pt x="0" y="538479"/>
                  </a:moveTo>
                  <a:lnTo>
                    <a:pt x="0" y="0"/>
                  </a:lnTo>
                  <a:lnTo>
                    <a:pt x="134747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85100" y="3182620"/>
              <a:ext cx="113029" cy="1130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70700" y="4443730"/>
              <a:ext cx="886460" cy="0"/>
            </a:xfrm>
            <a:custGeom>
              <a:avLst/>
              <a:gdLst/>
              <a:ahLst/>
              <a:cxnLst/>
              <a:rect l="l" t="t" r="r" b="b"/>
              <a:pathLst>
                <a:path w="886459">
                  <a:moveTo>
                    <a:pt x="0" y="0"/>
                  </a:moveTo>
                  <a:lnTo>
                    <a:pt x="612140" y="0"/>
                  </a:lnTo>
                  <a:lnTo>
                    <a:pt x="88645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9539" y="4387850"/>
              <a:ext cx="113029" cy="113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29880" y="4202429"/>
            <a:ext cx="1176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0000CC"/>
                </a:solidFill>
                <a:latin typeface="DejaVu Sans"/>
                <a:cs typeface="DejaVu Sans"/>
              </a:rPr>
              <a:t>L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o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g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i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c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iel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4800" y="5469890"/>
            <a:ext cx="1264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Matériel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24800" y="6267450"/>
            <a:ext cx="117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7C"/>
                </a:solidFill>
                <a:latin typeface="DejaVu Sans"/>
                <a:cs typeface="DejaVu Sans"/>
              </a:rPr>
              <a:t>-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230" y="3030220"/>
            <a:ext cx="1325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C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o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400" spc="-15" dirty="0">
                <a:solidFill>
                  <a:srgbClr val="0000CC"/>
                </a:solidFill>
                <a:latin typeface="DejaVu Sans"/>
                <a:cs typeface="DejaVu Sans"/>
              </a:rPr>
              <a:t>t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ats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6880" y="4194809"/>
            <a:ext cx="1666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Législation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6880" y="5391150"/>
            <a:ext cx="23761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 err="1">
                <a:solidFill>
                  <a:srgbClr val="0000CC"/>
                </a:solidFill>
                <a:latin typeface="DejaVu Sans"/>
                <a:cs typeface="DejaVu Sans"/>
              </a:rPr>
              <a:t>Informaticie</a:t>
            </a:r>
            <a:r>
              <a:rPr lang="fr-FR" sz="2400" spc="-10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endParaRPr sz="2400" dirty="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7379" y="5768340"/>
            <a:ext cx="1741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400" spc="-15" dirty="0">
                <a:solidFill>
                  <a:srgbClr val="0000CC"/>
                </a:solidFill>
                <a:latin typeface="DejaVu Sans"/>
                <a:cs typeface="DejaVu Sans"/>
              </a:rPr>
              <a:t>t</a:t>
            </a:r>
            <a:r>
              <a:rPr sz="2400" spc="-60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2400" spc="5" dirty="0">
                <a:solidFill>
                  <a:srgbClr val="0000CC"/>
                </a:solidFill>
                <a:latin typeface="DejaVu Sans"/>
                <a:cs typeface="DejaVu Sans"/>
              </a:rPr>
              <a:t>p</a:t>
            </a:r>
            <a:r>
              <a:rPr sz="2400" spc="-10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i</a:t>
            </a:r>
            <a:r>
              <a:rPr sz="2400" spc="-5" dirty="0">
                <a:solidFill>
                  <a:srgbClr val="0000CC"/>
                </a:solidFill>
                <a:latin typeface="DejaVu Sans"/>
                <a:cs typeface="DejaVu Sans"/>
              </a:rPr>
              <a:t>s</a:t>
            </a:r>
            <a:r>
              <a:rPr sz="2400" dirty="0">
                <a:solidFill>
                  <a:srgbClr val="0000CC"/>
                </a:solidFill>
                <a:latin typeface="DejaVu Sans"/>
                <a:cs typeface="DejaVu Sans"/>
              </a:rPr>
              <a:t>es</a:t>
            </a:r>
            <a:endParaRPr sz="2400">
              <a:latin typeface="DejaVu Sans"/>
              <a:cs typeface="DejaVu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47900" y="3169920"/>
            <a:ext cx="5565140" cy="2659380"/>
            <a:chOff x="2247900" y="3169920"/>
            <a:chExt cx="5565140" cy="2659380"/>
          </a:xfrm>
        </p:grpSpPr>
        <p:sp>
          <p:nvSpPr>
            <p:cNvPr id="19" name="object 19"/>
            <p:cNvSpPr/>
            <p:nvPr/>
          </p:nvSpPr>
          <p:spPr>
            <a:xfrm>
              <a:off x="6445250" y="5111750"/>
              <a:ext cx="1305560" cy="551180"/>
            </a:xfrm>
            <a:custGeom>
              <a:avLst/>
              <a:gdLst/>
              <a:ahLst/>
              <a:cxnLst/>
              <a:rect l="l" t="t" r="r" b="b"/>
              <a:pathLst>
                <a:path w="1305559" h="551179">
                  <a:moveTo>
                    <a:pt x="0" y="0"/>
                  </a:moveTo>
                  <a:lnTo>
                    <a:pt x="0" y="551180"/>
                  </a:lnTo>
                  <a:lnTo>
                    <a:pt x="1305559" y="5511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94929" y="5604510"/>
              <a:ext cx="118110" cy="10286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1470" y="3371850"/>
              <a:ext cx="3810" cy="128270"/>
            </a:xfrm>
            <a:custGeom>
              <a:avLst/>
              <a:gdLst/>
              <a:ahLst/>
              <a:cxnLst/>
              <a:rect l="l" t="t" r="r" b="b"/>
              <a:pathLst>
                <a:path w="3810" h="128270">
                  <a:moveTo>
                    <a:pt x="3809" y="128270"/>
                  </a:moveTo>
                  <a:lnTo>
                    <a:pt x="3809" y="8889"/>
                  </a:lnTo>
                  <a:lnTo>
                    <a:pt x="0" y="8889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55589" y="3266440"/>
              <a:ext cx="113030" cy="113030"/>
            </a:xfrm>
            <a:custGeom>
              <a:avLst/>
              <a:gdLst/>
              <a:ahLst/>
              <a:cxnLst/>
              <a:rect l="l" t="t" r="r" b="b"/>
              <a:pathLst>
                <a:path w="113029" h="113029">
                  <a:moveTo>
                    <a:pt x="57150" y="0"/>
                  </a:moveTo>
                  <a:lnTo>
                    <a:pt x="0" y="102870"/>
                  </a:lnTo>
                  <a:lnTo>
                    <a:pt x="16510" y="113030"/>
                  </a:lnTo>
                  <a:lnTo>
                    <a:pt x="57150" y="40639"/>
                  </a:lnTo>
                  <a:lnTo>
                    <a:pt x="96520" y="113030"/>
                  </a:lnTo>
                  <a:lnTo>
                    <a:pt x="113030" y="10287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38400" y="3225800"/>
              <a:ext cx="1946910" cy="551180"/>
            </a:xfrm>
            <a:custGeom>
              <a:avLst/>
              <a:gdLst/>
              <a:ahLst/>
              <a:cxnLst/>
              <a:rect l="l" t="t" r="r" b="b"/>
              <a:pathLst>
                <a:path w="1946910" h="551179">
                  <a:moveTo>
                    <a:pt x="1946910" y="551179"/>
                  </a:moveTo>
                  <a:lnTo>
                    <a:pt x="1946910" y="0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32989" y="3169920"/>
              <a:ext cx="113030" cy="113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53310" y="4443730"/>
              <a:ext cx="1606550" cy="0"/>
            </a:xfrm>
            <a:custGeom>
              <a:avLst/>
              <a:gdLst/>
              <a:ahLst/>
              <a:cxnLst/>
              <a:rect l="l" t="t" r="r" b="b"/>
              <a:pathLst>
                <a:path w="1606550">
                  <a:moveTo>
                    <a:pt x="1606550" y="0"/>
                  </a:moveTo>
                  <a:lnTo>
                    <a:pt x="748029" y="0"/>
                  </a:ln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47900" y="4387850"/>
              <a:ext cx="113030" cy="113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05430" y="5111750"/>
              <a:ext cx="1579880" cy="508000"/>
            </a:xfrm>
            <a:custGeom>
              <a:avLst/>
              <a:gdLst/>
              <a:ahLst/>
              <a:cxnLst/>
              <a:rect l="l" t="t" r="r" b="b"/>
              <a:pathLst>
                <a:path w="1579879" h="508000">
                  <a:moveTo>
                    <a:pt x="1579880" y="0"/>
                  </a:moveTo>
                  <a:lnTo>
                    <a:pt x="1579880" y="508000"/>
                  </a:lnTo>
                  <a:lnTo>
                    <a:pt x="0" y="5080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00019" y="5562600"/>
              <a:ext cx="113030" cy="114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5279" y="5388610"/>
              <a:ext cx="2540" cy="335280"/>
            </a:xfrm>
            <a:custGeom>
              <a:avLst/>
              <a:gdLst/>
              <a:ahLst/>
              <a:cxnLst/>
              <a:rect l="l" t="t" r="r" b="b"/>
              <a:pathLst>
                <a:path w="2539" h="335279">
                  <a:moveTo>
                    <a:pt x="1270" y="-4672"/>
                  </a:moveTo>
                  <a:lnTo>
                    <a:pt x="1270" y="339952"/>
                  </a:lnTo>
                </a:path>
              </a:pathLst>
            </a:custGeom>
            <a:ln w="11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59400" y="5715000"/>
              <a:ext cx="113029" cy="1143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Aujourd'hui......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/>
          </a:p>
          <a:p>
            <a:pPr marL="463550">
              <a:lnSpc>
                <a:spcPct val="100000"/>
              </a:lnSpc>
            </a:pPr>
            <a:r>
              <a:rPr spc="-5" dirty="0"/>
              <a:t>Besoin d'une stratégie </a:t>
            </a:r>
            <a:r>
              <a:rPr dirty="0"/>
              <a:t>de </a:t>
            </a:r>
            <a:r>
              <a:rPr spc="-5" dirty="0"/>
              <a:t>sécurité </a:t>
            </a:r>
            <a:r>
              <a:rPr dirty="0"/>
              <a:t>pour </a:t>
            </a:r>
            <a:r>
              <a:rPr spc="-5" dirty="0"/>
              <a:t>tous les</a:t>
            </a:r>
            <a:r>
              <a:rPr spc="135" dirty="0"/>
              <a:t> </a:t>
            </a:r>
            <a:r>
              <a:rPr spc="-5" dirty="0"/>
              <a:t>domaines</a:t>
            </a:r>
          </a:p>
          <a:p>
            <a:pPr marL="836294" algn="ctr">
              <a:lnSpc>
                <a:spcPct val="100000"/>
              </a:lnSpc>
              <a:spcBef>
                <a:spcPts val="1530"/>
              </a:spcBef>
            </a:pPr>
            <a:r>
              <a:rPr sz="2400" spc="-20" dirty="0">
                <a:solidFill>
                  <a:srgbClr val="0000CC"/>
                </a:solidFill>
                <a:latin typeface="DejaVu Sans"/>
                <a:cs typeface="DejaVu Sans"/>
              </a:rPr>
              <a:t>Réseaux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0049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Aspects </a:t>
            </a:r>
            <a:r>
              <a:rPr spc="-5" dirty="0"/>
              <a:t>de la</a:t>
            </a:r>
            <a:r>
              <a:rPr spc="-85" dirty="0"/>
              <a:t> </a:t>
            </a:r>
            <a:r>
              <a:rPr dirty="0"/>
              <a:t>sécurité</a:t>
            </a:r>
          </a:p>
        </p:txBody>
      </p:sp>
      <p:sp>
        <p:nvSpPr>
          <p:cNvPr id="3" name="object 3"/>
          <p:cNvSpPr/>
          <p:nvPr/>
        </p:nvSpPr>
        <p:spPr>
          <a:xfrm>
            <a:off x="833119" y="2515870"/>
            <a:ext cx="6223000" cy="2397760"/>
          </a:xfrm>
          <a:custGeom>
            <a:avLst/>
            <a:gdLst/>
            <a:ahLst/>
            <a:cxnLst/>
            <a:rect l="l" t="t" r="r" b="b"/>
            <a:pathLst>
              <a:path w="6223000" h="2397760">
                <a:moveTo>
                  <a:pt x="4438650" y="0"/>
                </a:moveTo>
                <a:lnTo>
                  <a:pt x="4514015" y="345"/>
                </a:lnTo>
                <a:lnTo>
                  <a:pt x="4588439" y="1374"/>
                </a:lnTo>
                <a:lnTo>
                  <a:pt x="4661873" y="3074"/>
                </a:lnTo>
                <a:lnTo>
                  <a:pt x="4734265" y="5434"/>
                </a:lnTo>
                <a:lnTo>
                  <a:pt x="4805565" y="8441"/>
                </a:lnTo>
                <a:lnTo>
                  <a:pt x="4875724" y="12082"/>
                </a:lnTo>
                <a:lnTo>
                  <a:pt x="4944691" y="16348"/>
                </a:lnTo>
                <a:lnTo>
                  <a:pt x="5012415" y="21224"/>
                </a:lnTo>
                <a:lnTo>
                  <a:pt x="5078847" y="26699"/>
                </a:lnTo>
                <a:lnTo>
                  <a:pt x="5143936" y="32762"/>
                </a:lnTo>
                <a:lnTo>
                  <a:pt x="5207632" y="39399"/>
                </a:lnTo>
                <a:lnTo>
                  <a:pt x="5269885" y="46600"/>
                </a:lnTo>
                <a:lnTo>
                  <a:pt x="5330644" y="54351"/>
                </a:lnTo>
                <a:lnTo>
                  <a:pt x="5389859" y="62642"/>
                </a:lnTo>
                <a:lnTo>
                  <a:pt x="5447481" y="71459"/>
                </a:lnTo>
                <a:lnTo>
                  <a:pt x="5503458" y="80792"/>
                </a:lnTo>
                <a:lnTo>
                  <a:pt x="5557741" y="90627"/>
                </a:lnTo>
                <a:lnTo>
                  <a:pt x="5610279" y="100954"/>
                </a:lnTo>
                <a:lnTo>
                  <a:pt x="5661022" y="111759"/>
                </a:lnTo>
                <a:lnTo>
                  <a:pt x="5709919" y="123031"/>
                </a:lnTo>
                <a:lnTo>
                  <a:pt x="5756922" y="134758"/>
                </a:lnTo>
                <a:lnTo>
                  <a:pt x="5801978" y="146927"/>
                </a:lnTo>
                <a:lnTo>
                  <a:pt x="5845039" y="159528"/>
                </a:lnTo>
                <a:lnTo>
                  <a:pt x="5886053" y="172547"/>
                </a:lnTo>
                <a:lnTo>
                  <a:pt x="5924971" y="185973"/>
                </a:lnTo>
                <a:lnTo>
                  <a:pt x="5961742" y="199793"/>
                </a:lnTo>
                <a:lnTo>
                  <a:pt x="6028644" y="228570"/>
                </a:lnTo>
                <a:lnTo>
                  <a:pt x="6086355" y="258782"/>
                </a:lnTo>
                <a:lnTo>
                  <a:pt x="6134475" y="290332"/>
                </a:lnTo>
                <a:lnTo>
                  <a:pt x="6172602" y="323124"/>
                </a:lnTo>
                <a:lnTo>
                  <a:pt x="6200333" y="357061"/>
                </a:lnTo>
                <a:lnTo>
                  <a:pt x="6217266" y="392049"/>
                </a:lnTo>
                <a:lnTo>
                  <a:pt x="6223000" y="427989"/>
                </a:lnTo>
                <a:lnTo>
                  <a:pt x="6221558" y="446073"/>
                </a:lnTo>
                <a:lnTo>
                  <a:pt x="6200333" y="498918"/>
                </a:lnTo>
                <a:lnTo>
                  <a:pt x="6172602" y="532855"/>
                </a:lnTo>
                <a:lnTo>
                  <a:pt x="6134475" y="565647"/>
                </a:lnTo>
                <a:lnTo>
                  <a:pt x="6086355" y="597197"/>
                </a:lnTo>
                <a:lnTo>
                  <a:pt x="6028644" y="627409"/>
                </a:lnTo>
                <a:lnTo>
                  <a:pt x="5961742" y="656186"/>
                </a:lnTo>
                <a:lnTo>
                  <a:pt x="5924971" y="670006"/>
                </a:lnTo>
                <a:lnTo>
                  <a:pt x="5886053" y="683432"/>
                </a:lnTo>
                <a:lnTo>
                  <a:pt x="5845039" y="696451"/>
                </a:lnTo>
                <a:lnTo>
                  <a:pt x="5801978" y="709052"/>
                </a:lnTo>
                <a:lnTo>
                  <a:pt x="5756922" y="721221"/>
                </a:lnTo>
                <a:lnTo>
                  <a:pt x="5709919" y="732948"/>
                </a:lnTo>
                <a:lnTo>
                  <a:pt x="5661022" y="744220"/>
                </a:lnTo>
                <a:lnTo>
                  <a:pt x="5610279" y="755025"/>
                </a:lnTo>
                <a:lnTo>
                  <a:pt x="5557741" y="765352"/>
                </a:lnTo>
                <a:lnTo>
                  <a:pt x="5503458" y="775187"/>
                </a:lnTo>
                <a:lnTo>
                  <a:pt x="5447481" y="784520"/>
                </a:lnTo>
                <a:lnTo>
                  <a:pt x="5389859" y="793337"/>
                </a:lnTo>
                <a:lnTo>
                  <a:pt x="5330644" y="801628"/>
                </a:lnTo>
                <a:lnTo>
                  <a:pt x="5269885" y="809379"/>
                </a:lnTo>
                <a:lnTo>
                  <a:pt x="5207632" y="816580"/>
                </a:lnTo>
                <a:lnTo>
                  <a:pt x="5143936" y="823217"/>
                </a:lnTo>
                <a:lnTo>
                  <a:pt x="5078847" y="829280"/>
                </a:lnTo>
                <a:lnTo>
                  <a:pt x="5012415" y="834755"/>
                </a:lnTo>
                <a:lnTo>
                  <a:pt x="4944691" y="839631"/>
                </a:lnTo>
                <a:lnTo>
                  <a:pt x="4875724" y="843897"/>
                </a:lnTo>
                <a:lnTo>
                  <a:pt x="4805565" y="847538"/>
                </a:lnTo>
                <a:lnTo>
                  <a:pt x="4734265" y="850545"/>
                </a:lnTo>
                <a:lnTo>
                  <a:pt x="4661873" y="852905"/>
                </a:lnTo>
                <a:lnTo>
                  <a:pt x="4588439" y="854605"/>
                </a:lnTo>
                <a:lnTo>
                  <a:pt x="4514015" y="855634"/>
                </a:lnTo>
                <a:lnTo>
                  <a:pt x="4438650" y="855979"/>
                </a:lnTo>
                <a:lnTo>
                  <a:pt x="4363194" y="855634"/>
                </a:lnTo>
                <a:lnTo>
                  <a:pt x="4288688" y="854605"/>
                </a:lnTo>
                <a:lnTo>
                  <a:pt x="4215182" y="852905"/>
                </a:lnTo>
                <a:lnTo>
                  <a:pt x="4142726" y="850545"/>
                </a:lnTo>
                <a:lnTo>
                  <a:pt x="4071369" y="847538"/>
                </a:lnTo>
                <a:lnTo>
                  <a:pt x="4001162" y="843897"/>
                </a:lnTo>
                <a:lnTo>
                  <a:pt x="3932154" y="839631"/>
                </a:lnTo>
                <a:lnTo>
                  <a:pt x="3864396" y="834755"/>
                </a:lnTo>
                <a:lnTo>
                  <a:pt x="3797937" y="829280"/>
                </a:lnTo>
                <a:lnTo>
                  <a:pt x="3732827" y="823217"/>
                </a:lnTo>
                <a:lnTo>
                  <a:pt x="3669116" y="816580"/>
                </a:lnTo>
                <a:lnTo>
                  <a:pt x="3606854" y="809379"/>
                </a:lnTo>
                <a:lnTo>
                  <a:pt x="3546091" y="801628"/>
                </a:lnTo>
                <a:lnTo>
                  <a:pt x="3486876" y="793337"/>
                </a:lnTo>
                <a:lnTo>
                  <a:pt x="3429260" y="784520"/>
                </a:lnTo>
                <a:lnTo>
                  <a:pt x="3373292" y="775187"/>
                </a:lnTo>
                <a:lnTo>
                  <a:pt x="3319023" y="765352"/>
                </a:lnTo>
                <a:lnTo>
                  <a:pt x="3266502" y="755025"/>
                </a:lnTo>
                <a:lnTo>
                  <a:pt x="3215778" y="744220"/>
                </a:lnTo>
                <a:lnTo>
                  <a:pt x="3166903" y="732948"/>
                </a:lnTo>
                <a:lnTo>
                  <a:pt x="3119926" y="721221"/>
                </a:lnTo>
                <a:lnTo>
                  <a:pt x="3074896" y="709052"/>
                </a:lnTo>
                <a:lnTo>
                  <a:pt x="3031864" y="696451"/>
                </a:lnTo>
                <a:lnTo>
                  <a:pt x="2990880" y="683432"/>
                </a:lnTo>
                <a:lnTo>
                  <a:pt x="2951993" y="670006"/>
                </a:lnTo>
                <a:lnTo>
                  <a:pt x="2915253" y="656186"/>
                </a:lnTo>
                <a:lnTo>
                  <a:pt x="2848415" y="627409"/>
                </a:lnTo>
                <a:lnTo>
                  <a:pt x="2790765" y="597197"/>
                </a:lnTo>
                <a:lnTo>
                  <a:pt x="2742702" y="565647"/>
                </a:lnTo>
                <a:lnTo>
                  <a:pt x="2704624" y="532855"/>
                </a:lnTo>
                <a:lnTo>
                  <a:pt x="2676932" y="498918"/>
                </a:lnTo>
                <a:lnTo>
                  <a:pt x="2660024" y="463930"/>
                </a:lnTo>
                <a:lnTo>
                  <a:pt x="2654300" y="427989"/>
                </a:lnTo>
                <a:lnTo>
                  <a:pt x="2655739" y="409906"/>
                </a:lnTo>
                <a:lnTo>
                  <a:pt x="2676932" y="357061"/>
                </a:lnTo>
                <a:lnTo>
                  <a:pt x="2704624" y="323124"/>
                </a:lnTo>
                <a:lnTo>
                  <a:pt x="2742702" y="290332"/>
                </a:lnTo>
                <a:lnTo>
                  <a:pt x="2790765" y="258782"/>
                </a:lnTo>
                <a:lnTo>
                  <a:pt x="2848415" y="228570"/>
                </a:lnTo>
                <a:lnTo>
                  <a:pt x="2915253" y="199793"/>
                </a:lnTo>
                <a:lnTo>
                  <a:pt x="2951993" y="185973"/>
                </a:lnTo>
                <a:lnTo>
                  <a:pt x="2990880" y="172547"/>
                </a:lnTo>
                <a:lnTo>
                  <a:pt x="3031864" y="159528"/>
                </a:lnTo>
                <a:lnTo>
                  <a:pt x="3074896" y="146927"/>
                </a:lnTo>
                <a:lnTo>
                  <a:pt x="3119926" y="134758"/>
                </a:lnTo>
                <a:lnTo>
                  <a:pt x="3166903" y="123031"/>
                </a:lnTo>
                <a:lnTo>
                  <a:pt x="3215778" y="111759"/>
                </a:lnTo>
                <a:lnTo>
                  <a:pt x="3266502" y="100954"/>
                </a:lnTo>
                <a:lnTo>
                  <a:pt x="3319023" y="90627"/>
                </a:lnTo>
                <a:lnTo>
                  <a:pt x="3373292" y="80792"/>
                </a:lnTo>
                <a:lnTo>
                  <a:pt x="3429260" y="71459"/>
                </a:lnTo>
                <a:lnTo>
                  <a:pt x="3486876" y="62642"/>
                </a:lnTo>
                <a:lnTo>
                  <a:pt x="3546091" y="54351"/>
                </a:lnTo>
                <a:lnTo>
                  <a:pt x="3606854" y="46600"/>
                </a:lnTo>
                <a:lnTo>
                  <a:pt x="3669116" y="39399"/>
                </a:lnTo>
                <a:lnTo>
                  <a:pt x="3732827" y="32762"/>
                </a:lnTo>
                <a:lnTo>
                  <a:pt x="3797937" y="26699"/>
                </a:lnTo>
                <a:lnTo>
                  <a:pt x="3864396" y="21224"/>
                </a:lnTo>
                <a:lnTo>
                  <a:pt x="3932154" y="16348"/>
                </a:lnTo>
                <a:lnTo>
                  <a:pt x="4001162" y="12082"/>
                </a:lnTo>
                <a:lnTo>
                  <a:pt x="4071369" y="8441"/>
                </a:lnTo>
                <a:lnTo>
                  <a:pt x="4142726" y="5434"/>
                </a:lnTo>
                <a:lnTo>
                  <a:pt x="4215182" y="3074"/>
                </a:lnTo>
                <a:lnTo>
                  <a:pt x="4288688" y="1374"/>
                </a:lnTo>
                <a:lnTo>
                  <a:pt x="4363194" y="345"/>
                </a:lnTo>
                <a:lnTo>
                  <a:pt x="4438650" y="0"/>
                </a:lnTo>
                <a:close/>
              </a:path>
              <a:path w="6223000" h="2397760">
                <a:moveTo>
                  <a:pt x="2654300" y="0"/>
                </a:moveTo>
                <a:lnTo>
                  <a:pt x="2654300" y="0"/>
                </a:lnTo>
              </a:path>
              <a:path w="6223000" h="2397760">
                <a:moveTo>
                  <a:pt x="6223000" y="855979"/>
                </a:moveTo>
                <a:lnTo>
                  <a:pt x="6223000" y="855979"/>
                </a:lnTo>
              </a:path>
              <a:path w="6223000" h="2397760">
                <a:moveTo>
                  <a:pt x="1802130" y="1455419"/>
                </a:moveTo>
                <a:lnTo>
                  <a:pt x="1876406" y="1455780"/>
                </a:lnTo>
                <a:lnTo>
                  <a:pt x="1949780" y="1456854"/>
                </a:lnTo>
                <a:lnTo>
                  <a:pt x="2022202" y="1458629"/>
                </a:lnTo>
                <a:lnTo>
                  <a:pt x="2093626" y="1461093"/>
                </a:lnTo>
                <a:lnTo>
                  <a:pt x="2164005" y="1464234"/>
                </a:lnTo>
                <a:lnTo>
                  <a:pt x="2233292" y="1468041"/>
                </a:lnTo>
                <a:lnTo>
                  <a:pt x="2301439" y="1472500"/>
                </a:lnTo>
                <a:lnTo>
                  <a:pt x="2368400" y="1477600"/>
                </a:lnTo>
                <a:lnTo>
                  <a:pt x="2434128" y="1483329"/>
                </a:lnTo>
                <a:lnTo>
                  <a:pt x="2498574" y="1489675"/>
                </a:lnTo>
                <a:lnTo>
                  <a:pt x="2561693" y="1496626"/>
                </a:lnTo>
                <a:lnTo>
                  <a:pt x="2623438" y="1504169"/>
                </a:lnTo>
                <a:lnTo>
                  <a:pt x="2683760" y="1512293"/>
                </a:lnTo>
                <a:lnTo>
                  <a:pt x="2742613" y="1520986"/>
                </a:lnTo>
                <a:lnTo>
                  <a:pt x="2799951" y="1530235"/>
                </a:lnTo>
                <a:lnTo>
                  <a:pt x="2855724" y="1540029"/>
                </a:lnTo>
                <a:lnTo>
                  <a:pt x="2909888" y="1550355"/>
                </a:lnTo>
                <a:lnTo>
                  <a:pt x="2962394" y="1561202"/>
                </a:lnTo>
                <a:lnTo>
                  <a:pt x="3013196" y="1572556"/>
                </a:lnTo>
                <a:lnTo>
                  <a:pt x="3062246" y="1584408"/>
                </a:lnTo>
                <a:lnTo>
                  <a:pt x="3109497" y="1596743"/>
                </a:lnTo>
                <a:lnTo>
                  <a:pt x="3154903" y="1609551"/>
                </a:lnTo>
                <a:lnTo>
                  <a:pt x="3198415" y="1622819"/>
                </a:lnTo>
                <a:lnTo>
                  <a:pt x="3239988" y="1636535"/>
                </a:lnTo>
                <a:lnTo>
                  <a:pt x="3279573" y="1650687"/>
                </a:lnTo>
                <a:lnTo>
                  <a:pt x="3317125" y="1665263"/>
                </a:lnTo>
                <a:lnTo>
                  <a:pt x="3352595" y="1680251"/>
                </a:lnTo>
                <a:lnTo>
                  <a:pt x="3417102" y="1711415"/>
                </a:lnTo>
                <a:lnTo>
                  <a:pt x="3472719" y="1744082"/>
                </a:lnTo>
                <a:lnTo>
                  <a:pt x="3519069" y="1778155"/>
                </a:lnTo>
                <a:lnTo>
                  <a:pt x="3555775" y="1813539"/>
                </a:lnTo>
                <a:lnTo>
                  <a:pt x="3582459" y="1850137"/>
                </a:lnTo>
                <a:lnTo>
                  <a:pt x="3598747" y="1887853"/>
                </a:lnTo>
                <a:lnTo>
                  <a:pt x="3604259" y="1926589"/>
                </a:lnTo>
                <a:lnTo>
                  <a:pt x="3602873" y="1945991"/>
                </a:lnTo>
                <a:lnTo>
                  <a:pt x="3591926" y="1984078"/>
                </a:lnTo>
                <a:lnTo>
                  <a:pt x="3570393" y="2021128"/>
                </a:lnTo>
                <a:lnTo>
                  <a:pt x="3538651" y="2057042"/>
                </a:lnTo>
                <a:lnTo>
                  <a:pt x="3497076" y="2091721"/>
                </a:lnTo>
                <a:lnTo>
                  <a:pt x="3446045" y="2125065"/>
                </a:lnTo>
                <a:lnTo>
                  <a:pt x="3385936" y="2156977"/>
                </a:lnTo>
                <a:lnTo>
                  <a:pt x="3317125" y="2187355"/>
                </a:lnTo>
                <a:lnTo>
                  <a:pt x="3279573" y="2201939"/>
                </a:lnTo>
                <a:lnTo>
                  <a:pt x="3239988" y="2216103"/>
                </a:lnTo>
                <a:lnTo>
                  <a:pt x="3198415" y="2229834"/>
                </a:lnTo>
                <a:lnTo>
                  <a:pt x="3154903" y="2243120"/>
                </a:lnTo>
                <a:lnTo>
                  <a:pt x="3109497" y="2255948"/>
                </a:lnTo>
                <a:lnTo>
                  <a:pt x="3062246" y="2268307"/>
                </a:lnTo>
                <a:lnTo>
                  <a:pt x="3013196" y="2280183"/>
                </a:lnTo>
                <a:lnTo>
                  <a:pt x="2962394" y="2291566"/>
                </a:lnTo>
                <a:lnTo>
                  <a:pt x="2909888" y="2302441"/>
                </a:lnTo>
                <a:lnTo>
                  <a:pt x="2855724" y="2312796"/>
                </a:lnTo>
                <a:lnTo>
                  <a:pt x="2799951" y="2322621"/>
                </a:lnTo>
                <a:lnTo>
                  <a:pt x="2742613" y="2331901"/>
                </a:lnTo>
                <a:lnTo>
                  <a:pt x="2683760" y="2340624"/>
                </a:lnTo>
                <a:lnTo>
                  <a:pt x="2623438" y="2348779"/>
                </a:lnTo>
                <a:lnTo>
                  <a:pt x="2561693" y="2356353"/>
                </a:lnTo>
                <a:lnTo>
                  <a:pt x="2498574" y="2363333"/>
                </a:lnTo>
                <a:lnTo>
                  <a:pt x="2434128" y="2369706"/>
                </a:lnTo>
                <a:lnTo>
                  <a:pt x="2368400" y="2375462"/>
                </a:lnTo>
                <a:lnTo>
                  <a:pt x="2301439" y="2380587"/>
                </a:lnTo>
                <a:lnTo>
                  <a:pt x="2233292" y="2385069"/>
                </a:lnTo>
                <a:lnTo>
                  <a:pt x="2164005" y="2388895"/>
                </a:lnTo>
                <a:lnTo>
                  <a:pt x="2093626" y="2392053"/>
                </a:lnTo>
                <a:lnTo>
                  <a:pt x="2022202" y="2394531"/>
                </a:lnTo>
                <a:lnTo>
                  <a:pt x="1949780" y="2396316"/>
                </a:lnTo>
                <a:lnTo>
                  <a:pt x="1876406" y="2397397"/>
                </a:lnTo>
                <a:lnTo>
                  <a:pt x="1802130" y="2397760"/>
                </a:lnTo>
                <a:lnTo>
                  <a:pt x="1727764" y="2397397"/>
                </a:lnTo>
                <a:lnTo>
                  <a:pt x="1654311" y="2396316"/>
                </a:lnTo>
                <a:lnTo>
                  <a:pt x="1581818" y="2394531"/>
                </a:lnTo>
                <a:lnTo>
                  <a:pt x="1510330" y="2392053"/>
                </a:lnTo>
                <a:lnTo>
                  <a:pt x="1439896" y="2388895"/>
                </a:lnTo>
                <a:lnTo>
                  <a:pt x="1370561" y="2385069"/>
                </a:lnTo>
                <a:lnTo>
                  <a:pt x="1302373" y="2380587"/>
                </a:lnTo>
                <a:lnTo>
                  <a:pt x="1235377" y="2375462"/>
                </a:lnTo>
                <a:lnTo>
                  <a:pt x="1169622" y="2369706"/>
                </a:lnTo>
                <a:lnTo>
                  <a:pt x="1105153" y="2363333"/>
                </a:lnTo>
                <a:lnTo>
                  <a:pt x="1042018" y="2356353"/>
                </a:lnTo>
                <a:lnTo>
                  <a:pt x="980263" y="2348779"/>
                </a:lnTo>
                <a:lnTo>
                  <a:pt x="919936" y="2340624"/>
                </a:lnTo>
                <a:lnTo>
                  <a:pt x="861081" y="2331901"/>
                </a:lnTo>
                <a:lnTo>
                  <a:pt x="803748" y="2322621"/>
                </a:lnTo>
                <a:lnTo>
                  <a:pt x="747982" y="2312796"/>
                </a:lnTo>
                <a:lnTo>
                  <a:pt x="693830" y="2302441"/>
                </a:lnTo>
                <a:lnTo>
                  <a:pt x="641338" y="2291566"/>
                </a:lnTo>
                <a:lnTo>
                  <a:pt x="590555" y="2280183"/>
                </a:lnTo>
                <a:lnTo>
                  <a:pt x="541525" y="2268307"/>
                </a:lnTo>
                <a:lnTo>
                  <a:pt x="494297" y="2255948"/>
                </a:lnTo>
                <a:lnTo>
                  <a:pt x="448917" y="2243120"/>
                </a:lnTo>
                <a:lnTo>
                  <a:pt x="405432" y="2229834"/>
                </a:lnTo>
                <a:lnTo>
                  <a:pt x="363888" y="2216103"/>
                </a:lnTo>
                <a:lnTo>
                  <a:pt x="324332" y="2201939"/>
                </a:lnTo>
                <a:lnTo>
                  <a:pt x="286811" y="2187355"/>
                </a:lnTo>
                <a:lnTo>
                  <a:pt x="251372" y="2172364"/>
                </a:lnTo>
                <a:lnTo>
                  <a:pt x="186926" y="2141206"/>
                </a:lnTo>
                <a:lnTo>
                  <a:pt x="131369" y="2108566"/>
                </a:lnTo>
                <a:lnTo>
                  <a:pt x="85073" y="2074542"/>
                </a:lnTo>
                <a:lnTo>
                  <a:pt x="48415" y="2039233"/>
                </a:lnTo>
                <a:lnTo>
                  <a:pt x="21767" y="2002739"/>
                </a:lnTo>
                <a:lnTo>
                  <a:pt x="5504" y="1965158"/>
                </a:lnTo>
                <a:lnTo>
                  <a:pt x="0" y="1926589"/>
                </a:lnTo>
                <a:lnTo>
                  <a:pt x="1383" y="1907100"/>
                </a:lnTo>
                <a:lnTo>
                  <a:pt x="12314" y="1868861"/>
                </a:lnTo>
                <a:lnTo>
                  <a:pt x="33816" y="1831693"/>
                </a:lnTo>
                <a:lnTo>
                  <a:pt x="65516" y="1795690"/>
                </a:lnTo>
                <a:lnTo>
                  <a:pt x="107040" y="1760949"/>
                </a:lnTo>
                <a:lnTo>
                  <a:pt x="158013" y="1727566"/>
                </a:lnTo>
                <a:lnTo>
                  <a:pt x="218061" y="1695639"/>
                </a:lnTo>
                <a:lnTo>
                  <a:pt x="286811" y="1665263"/>
                </a:lnTo>
                <a:lnTo>
                  <a:pt x="324332" y="1650687"/>
                </a:lnTo>
                <a:lnTo>
                  <a:pt x="363888" y="1636535"/>
                </a:lnTo>
                <a:lnTo>
                  <a:pt x="405432" y="1622819"/>
                </a:lnTo>
                <a:lnTo>
                  <a:pt x="448917" y="1609551"/>
                </a:lnTo>
                <a:lnTo>
                  <a:pt x="494297" y="1596743"/>
                </a:lnTo>
                <a:lnTo>
                  <a:pt x="541525" y="1584408"/>
                </a:lnTo>
                <a:lnTo>
                  <a:pt x="590555" y="1572556"/>
                </a:lnTo>
                <a:lnTo>
                  <a:pt x="641338" y="1561202"/>
                </a:lnTo>
                <a:lnTo>
                  <a:pt x="693830" y="1550355"/>
                </a:lnTo>
                <a:lnTo>
                  <a:pt x="747982" y="1540029"/>
                </a:lnTo>
                <a:lnTo>
                  <a:pt x="803748" y="1530235"/>
                </a:lnTo>
                <a:lnTo>
                  <a:pt x="861081" y="1520986"/>
                </a:lnTo>
                <a:lnTo>
                  <a:pt x="919936" y="1512293"/>
                </a:lnTo>
                <a:lnTo>
                  <a:pt x="980263" y="1504169"/>
                </a:lnTo>
                <a:lnTo>
                  <a:pt x="1042018" y="1496626"/>
                </a:lnTo>
                <a:lnTo>
                  <a:pt x="1105153" y="1489675"/>
                </a:lnTo>
                <a:lnTo>
                  <a:pt x="1169622" y="1483329"/>
                </a:lnTo>
                <a:lnTo>
                  <a:pt x="1235377" y="1477600"/>
                </a:lnTo>
                <a:lnTo>
                  <a:pt x="1302373" y="1472500"/>
                </a:lnTo>
                <a:lnTo>
                  <a:pt x="1370561" y="1468041"/>
                </a:lnTo>
                <a:lnTo>
                  <a:pt x="1439896" y="1464234"/>
                </a:lnTo>
                <a:lnTo>
                  <a:pt x="1510330" y="1461093"/>
                </a:lnTo>
                <a:lnTo>
                  <a:pt x="1581818" y="1458629"/>
                </a:lnTo>
                <a:lnTo>
                  <a:pt x="1654311" y="1456854"/>
                </a:lnTo>
                <a:lnTo>
                  <a:pt x="1727764" y="1455780"/>
                </a:lnTo>
                <a:lnTo>
                  <a:pt x="1802130" y="1455419"/>
                </a:lnTo>
                <a:close/>
              </a:path>
              <a:path w="6223000" h="2397760">
                <a:moveTo>
                  <a:pt x="0" y="1455419"/>
                </a:moveTo>
                <a:lnTo>
                  <a:pt x="0" y="1455419"/>
                </a:lnTo>
              </a:path>
              <a:path w="6223000" h="2397760">
                <a:moveTo>
                  <a:pt x="3604259" y="2397760"/>
                </a:moveTo>
                <a:lnTo>
                  <a:pt x="3604259" y="239776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92250" y="4142740"/>
            <a:ext cx="2284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(1)</a:t>
            </a:r>
            <a:r>
              <a:rPr sz="2000" b="1" spc="-7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SERVICES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43550" y="3971290"/>
            <a:ext cx="4032250" cy="942340"/>
          </a:xfrm>
          <a:custGeom>
            <a:avLst/>
            <a:gdLst/>
            <a:ahLst/>
            <a:cxnLst/>
            <a:rect l="l" t="t" r="r" b="b"/>
            <a:pathLst>
              <a:path w="4032250" h="942339">
                <a:moveTo>
                  <a:pt x="2015490" y="0"/>
                </a:moveTo>
                <a:lnTo>
                  <a:pt x="2091365" y="299"/>
                </a:lnTo>
                <a:lnTo>
                  <a:pt x="2166396" y="1191"/>
                </a:lnTo>
                <a:lnTo>
                  <a:pt x="2240542" y="2668"/>
                </a:lnTo>
                <a:lnTo>
                  <a:pt x="2313764" y="4719"/>
                </a:lnTo>
                <a:lnTo>
                  <a:pt x="2386023" y="7336"/>
                </a:lnTo>
                <a:lnTo>
                  <a:pt x="2457279" y="10509"/>
                </a:lnTo>
                <a:lnTo>
                  <a:pt x="2527492" y="14229"/>
                </a:lnTo>
                <a:lnTo>
                  <a:pt x="2596623" y="18488"/>
                </a:lnTo>
                <a:lnTo>
                  <a:pt x="2664632" y="23276"/>
                </a:lnTo>
                <a:lnTo>
                  <a:pt x="2731480" y="28584"/>
                </a:lnTo>
                <a:lnTo>
                  <a:pt x="2797128" y="34403"/>
                </a:lnTo>
                <a:lnTo>
                  <a:pt x="2861535" y="40724"/>
                </a:lnTo>
                <a:lnTo>
                  <a:pt x="2924662" y="47537"/>
                </a:lnTo>
                <a:lnTo>
                  <a:pt x="2986469" y="54834"/>
                </a:lnTo>
                <a:lnTo>
                  <a:pt x="3046918" y="62606"/>
                </a:lnTo>
                <a:lnTo>
                  <a:pt x="3105968" y="70843"/>
                </a:lnTo>
                <a:lnTo>
                  <a:pt x="3163579" y="79536"/>
                </a:lnTo>
                <a:lnTo>
                  <a:pt x="3219714" y="88676"/>
                </a:lnTo>
                <a:lnTo>
                  <a:pt x="3274331" y="98254"/>
                </a:lnTo>
                <a:lnTo>
                  <a:pt x="3327391" y="108261"/>
                </a:lnTo>
                <a:lnTo>
                  <a:pt x="3378855" y="118688"/>
                </a:lnTo>
                <a:lnTo>
                  <a:pt x="3428683" y="129526"/>
                </a:lnTo>
                <a:lnTo>
                  <a:pt x="3476835" y="140765"/>
                </a:lnTo>
                <a:lnTo>
                  <a:pt x="3523273" y="152396"/>
                </a:lnTo>
                <a:lnTo>
                  <a:pt x="3567956" y="164411"/>
                </a:lnTo>
                <a:lnTo>
                  <a:pt x="3610845" y="176800"/>
                </a:lnTo>
                <a:lnTo>
                  <a:pt x="3651900" y="189555"/>
                </a:lnTo>
                <a:lnTo>
                  <a:pt x="3691082" y="202665"/>
                </a:lnTo>
                <a:lnTo>
                  <a:pt x="3728351" y="216122"/>
                </a:lnTo>
                <a:lnTo>
                  <a:pt x="3796993" y="244040"/>
                </a:lnTo>
                <a:lnTo>
                  <a:pt x="3857510" y="273236"/>
                </a:lnTo>
                <a:lnTo>
                  <a:pt x="3909584" y="303638"/>
                </a:lnTo>
                <a:lnTo>
                  <a:pt x="3952900" y="335171"/>
                </a:lnTo>
                <a:lnTo>
                  <a:pt x="3987141" y="367764"/>
                </a:lnTo>
                <a:lnTo>
                  <a:pt x="4011990" y="401343"/>
                </a:lnTo>
                <a:lnTo>
                  <a:pt x="4030964" y="453402"/>
                </a:lnTo>
                <a:lnTo>
                  <a:pt x="4032250" y="471170"/>
                </a:lnTo>
                <a:lnTo>
                  <a:pt x="4030964" y="488856"/>
                </a:lnTo>
                <a:lnTo>
                  <a:pt x="4011990" y="540715"/>
                </a:lnTo>
                <a:lnTo>
                  <a:pt x="3987141" y="574193"/>
                </a:lnTo>
                <a:lnTo>
                  <a:pt x="3952900" y="606710"/>
                </a:lnTo>
                <a:lnTo>
                  <a:pt x="3909584" y="638189"/>
                </a:lnTo>
                <a:lnTo>
                  <a:pt x="3857510" y="668556"/>
                </a:lnTo>
                <a:lnTo>
                  <a:pt x="3796993" y="697737"/>
                </a:lnTo>
                <a:lnTo>
                  <a:pt x="3728351" y="725655"/>
                </a:lnTo>
                <a:lnTo>
                  <a:pt x="3691082" y="739117"/>
                </a:lnTo>
                <a:lnTo>
                  <a:pt x="3651900" y="752236"/>
                </a:lnTo>
                <a:lnTo>
                  <a:pt x="3610845" y="765002"/>
                </a:lnTo>
                <a:lnTo>
                  <a:pt x="3567956" y="777405"/>
                </a:lnTo>
                <a:lnTo>
                  <a:pt x="3523273" y="789437"/>
                </a:lnTo>
                <a:lnTo>
                  <a:pt x="3476835" y="801087"/>
                </a:lnTo>
                <a:lnTo>
                  <a:pt x="3428683" y="812348"/>
                </a:lnTo>
                <a:lnTo>
                  <a:pt x="3378855" y="823208"/>
                </a:lnTo>
                <a:lnTo>
                  <a:pt x="3327391" y="833660"/>
                </a:lnTo>
                <a:lnTo>
                  <a:pt x="3274331" y="843692"/>
                </a:lnTo>
                <a:lnTo>
                  <a:pt x="3219714" y="853297"/>
                </a:lnTo>
                <a:lnTo>
                  <a:pt x="3163579" y="862465"/>
                </a:lnTo>
                <a:lnTo>
                  <a:pt x="3105968" y="871186"/>
                </a:lnTo>
                <a:lnTo>
                  <a:pt x="3046918" y="879451"/>
                </a:lnTo>
                <a:lnTo>
                  <a:pt x="2986469" y="887251"/>
                </a:lnTo>
                <a:lnTo>
                  <a:pt x="2924662" y="894576"/>
                </a:lnTo>
                <a:lnTo>
                  <a:pt x="2861535" y="901417"/>
                </a:lnTo>
                <a:lnTo>
                  <a:pt x="2797128" y="907764"/>
                </a:lnTo>
                <a:lnTo>
                  <a:pt x="2731480" y="913609"/>
                </a:lnTo>
                <a:lnTo>
                  <a:pt x="2664632" y="918941"/>
                </a:lnTo>
                <a:lnTo>
                  <a:pt x="2596623" y="923752"/>
                </a:lnTo>
                <a:lnTo>
                  <a:pt x="2527492" y="928032"/>
                </a:lnTo>
                <a:lnTo>
                  <a:pt x="2457279" y="931772"/>
                </a:lnTo>
                <a:lnTo>
                  <a:pt x="2386023" y="934962"/>
                </a:lnTo>
                <a:lnTo>
                  <a:pt x="2313764" y="937593"/>
                </a:lnTo>
                <a:lnTo>
                  <a:pt x="2240542" y="939655"/>
                </a:lnTo>
                <a:lnTo>
                  <a:pt x="2166396" y="941140"/>
                </a:lnTo>
                <a:lnTo>
                  <a:pt x="2091365" y="942038"/>
                </a:lnTo>
                <a:lnTo>
                  <a:pt x="2015490" y="942340"/>
                </a:lnTo>
                <a:lnTo>
                  <a:pt x="1939697" y="942038"/>
                </a:lnTo>
                <a:lnTo>
                  <a:pt x="1864745" y="941140"/>
                </a:lnTo>
                <a:lnTo>
                  <a:pt x="1790675" y="939655"/>
                </a:lnTo>
                <a:lnTo>
                  <a:pt x="1717524" y="937593"/>
                </a:lnTo>
                <a:lnTo>
                  <a:pt x="1645334" y="934962"/>
                </a:lnTo>
                <a:lnTo>
                  <a:pt x="1574144" y="931772"/>
                </a:lnTo>
                <a:lnTo>
                  <a:pt x="1503992" y="928032"/>
                </a:lnTo>
                <a:lnTo>
                  <a:pt x="1434920" y="923752"/>
                </a:lnTo>
                <a:lnTo>
                  <a:pt x="1366967" y="918941"/>
                </a:lnTo>
                <a:lnTo>
                  <a:pt x="1300171" y="913609"/>
                </a:lnTo>
                <a:lnTo>
                  <a:pt x="1234574" y="907764"/>
                </a:lnTo>
                <a:lnTo>
                  <a:pt x="1170214" y="901417"/>
                </a:lnTo>
                <a:lnTo>
                  <a:pt x="1107131" y="894576"/>
                </a:lnTo>
                <a:lnTo>
                  <a:pt x="1045365" y="887251"/>
                </a:lnTo>
                <a:lnTo>
                  <a:pt x="984955" y="879451"/>
                </a:lnTo>
                <a:lnTo>
                  <a:pt x="925941" y="871186"/>
                </a:lnTo>
                <a:lnTo>
                  <a:pt x="868364" y="862465"/>
                </a:lnTo>
                <a:lnTo>
                  <a:pt x="812261" y="853297"/>
                </a:lnTo>
                <a:lnTo>
                  <a:pt x="757673" y="843692"/>
                </a:lnTo>
                <a:lnTo>
                  <a:pt x="704640" y="833660"/>
                </a:lnTo>
                <a:lnTo>
                  <a:pt x="653202" y="823208"/>
                </a:lnTo>
                <a:lnTo>
                  <a:pt x="603397" y="812348"/>
                </a:lnTo>
                <a:lnTo>
                  <a:pt x="555265" y="801087"/>
                </a:lnTo>
                <a:lnTo>
                  <a:pt x="508847" y="789437"/>
                </a:lnTo>
                <a:lnTo>
                  <a:pt x="464182" y="777405"/>
                </a:lnTo>
                <a:lnTo>
                  <a:pt x="421309" y="765002"/>
                </a:lnTo>
                <a:lnTo>
                  <a:pt x="380268" y="752236"/>
                </a:lnTo>
                <a:lnTo>
                  <a:pt x="341099" y="739117"/>
                </a:lnTo>
                <a:lnTo>
                  <a:pt x="303841" y="725655"/>
                </a:lnTo>
                <a:lnTo>
                  <a:pt x="235218" y="697737"/>
                </a:lnTo>
                <a:lnTo>
                  <a:pt x="174715" y="668556"/>
                </a:lnTo>
                <a:lnTo>
                  <a:pt x="122651" y="638189"/>
                </a:lnTo>
                <a:lnTo>
                  <a:pt x="79342" y="606710"/>
                </a:lnTo>
                <a:lnTo>
                  <a:pt x="45105" y="574193"/>
                </a:lnTo>
                <a:lnTo>
                  <a:pt x="20258" y="540715"/>
                </a:lnTo>
                <a:lnTo>
                  <a:pt x="1285" y="488856"/>
                </a:lnTo>
                <a:lnTo>
                  <a:pt x="0" y="471170"/>
                </a:lnTo>
                <a:lnTo>
                  <a:pt x="1285" y="453402"/>
                </a:lnTo>
                <a:lnTo>
                  <a:pt x="20258" y="401343"/>
                </a:lnTo>
                <a:lnTo>
                  <a:pt x="45105" y="367764"/>
                </a:lnTo>
                <a:lnTo>
                  <a:pt x="79342" y="335171"/>
                </a:lnTo>
                <a:lnTo>
                  <a:pt x="122651" y="303638"/>
                </a:lnTo>
                <a:lnTo>
                  <a:pt x="174715" y="273236"/>
                </a:lnTo>
                <a:lnTo>
                  <a:pt x="235218" y="244040"/>
                </a:lnTo>
                <a:lnTo>
                  <a:pt x="303841" y="216122"/>
                </a:lnTo>
                <a:lnTo>
                  <a:pt x="341099" y="202665"/>
                </a:lnTo>
                <a:lnTo>
                  <a:pt x="380268" y="189555"/>
                </a:lnTo>
                <a:lnTo>
                  <a:pt x="421309" y="176800"/>
                </a:lnTo>
                <a:lnTo>
                  <a:pt x="464182" y="164411"/>
                </a:lnTo>
                <a:lnTo>
                  <a:pt x="508847" y="152396"/>
                </a:lnTo>
                <a:lnTo>
                  <a:pt x="555265" y="140765"/>
                </a:lnTo>
                <a:lnTo>
                  <a:pt x="603397" y="129526"/>
                </a:lnTo>
                <a:lnTo>
                  <a:pt x="653202" y="118688"/>
                </a:lnTo>
                <a:lnTo>
                  <a:pt x="704640" y="108261"/>
                </a:lnTo>
                <a:lnTo>
                  <a:pt x="757673" y="98254"/>
                </a:lnTo>
                <a:lnTo>
                  <a:pt x="812261" y="88676"/>
                </a:lnTo>
                <a:lnTo>
                  <a:pt x="868364" y="79536"/>
                </a:lnTo>
                <a:lnTo>
                  <a:pt x="925941" y="70843"/>
                </a:lnTo>
                <a:lnTo>
                  <a:pt x="984955" y="62606"/>
                </a:lnTo>
                <a:lnTo>
                  <a:pt x="1045365" y="54834"/>
                </a:lnTo>
                <a:lnTo>
                  <a:pt x="1107131" y="47537"/>
                </a:lnTo>
                <a:lnTo>
                  <a:pt x="1170214" y="40724"/>
                </a:lnTo>
                <a:lnTo>
                  <a:pt x="1234574" y="34403"/>
                </a:lnTo>
                <a:lnTo>
                  <a:pt x="1300171" y="28584"/>
                </a:lnTo>
                <a:lnTo>
                  <a:pt x="1366967" y="23276"/>
                </a:lnTo>
                <a:lnTo>
                  <a:pt x="1434920" y="18488"/>
                </a:lnTo>
                <a:lnTo>
                  <a:pt x="1503992" y="14229"/>
                </a:lnTo>
                <a:lnTo>
                  <a:pt x="1574144" y="10509"/>
                </a:lnTo>
                <a:lnTo>
                  <a:pt x="1645334" y="7336"/>
                </a:lnTo>
                <a:lnTo>
                  <a:pt x="1717524" y="4719"/>
                </a:lnTo>
                <a:lnTo>
                  <a:pt x="1790675" y="2668"/>
                </a:lnTo>
                <a:lnTo>
                  <a:pt x="1864745" y="1191"/>
                </a:lnTo>
                <a:lnTo>
                  <a:pt x="1939697" y="299"/>
                </a:lnTo>
                <a:lnTo>
                  <a:pt x="2015490" y="0"/>
                </a:lnTo>
                <a:close/>
              </a:path>
              <a:path w="4032250" h="942339">
                <a:moveTo>
                  <a:pt x="0" y="0"/>
                </a:moveTo>
                <a:lnTo>
                  <a:pt x="0" y="0"/>
                </a:lnTo>
              </a:path>
              <a:path w="4032250" h="942339">
                <a:moveTo>
                  <a:pt x="4032250" y="942340"/>
                </a:moveTo>
                <a:lnTo>
                  <a:pt x="4032250" y="94234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6959" y="4142740"/>
            <a:ext cx="2803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CC"/>
                </a:solidFill>
                <a:latin typeface="DejaVu Sans"/>
                <a:cs typeface="DejaVu Sans"/>
              </a:rPr>
              <a:t>(</a:t>
            </a: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3</a:t>
            </a:r>
            <a:r>
              <a:rPr sz="2000" b="1" spc="-10" dirty="0">
                <a:solidFill>
                  <a:srgbClr val="0000CC"/>
                </a:solidFill>
                <a:latin typeface="DejaVu Sans"/>
                <a:cs typeface="DejaVu Sans"/>
              </a:rPr>
              <a:t>)</a:t>
            </a: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MÉ</a:t>
            </a:r>
            <a:r>
              <a:rPr sz="2000" b="1" spc="5" dirty="0">
                <a:solidFill>
                  <a:srgbClr val="0000CC"/>
                </a:solidFill>
                <a:latin typeface="DejaVu Sans"/>
                <a:cs typeface="DejaVu Sans"/>
              </a:rPr>
              <a:t>C</a:t>
            </a:r>
            <a:r>
              <a:rPr sz="2000" b="1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sz="2000" b="1" spc="-10" dirty="0">
                <a:solidFill>
                  <a:srgbClr val="0000CC"/>
                </a:solidFill>
                <a:latin typeface="DejaVu Sans"/>
                <a:cs typeface="DejaVu Sans"/>
              </a:rPr>
              <a:t>N</a:t>
            </a: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ISMES</a:t>
            </a:r>
            <a:endParaRPr sz="2000" dirty="0">
              <a:latin typeface="DejaVu Sans"/>
              <a:cs typeface="DejaVu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45509" y="3247797"/>
            <a:ext cx="3131820" cy="1353185"/>
            <a:chOff x="3445509" y="3247797"/>
            <a:chExt cx="3131820" cy="1353185"/>
          </a:xfrm>
        </p:grpSpPr>
        <p:sp>
          <p:nvSpPr>
            <p:cNvPr id="8" name="object 8"/>
            <p:cNvSpPr/>
            <p:nvPr/>
          </p:nvSpPr>
          <p:spPr>
            <a:xfrm>
              <a:off x="3528059" y="3376930"/>
              <a:ext cx="527050" cy="590550"/>
            </a:xfrm>
            <a:custGeom>
              <a:avLst/>
              <a:gdLst/>
              <a:ahLst/>
              <a:cxnLst/>
              <a:rect l="l" t="t" r="r" b="b"/>
              <a:pathLst>
                <a:path w="527050" h="590550">
                  <a:moveTo>
                    <a:pt x="510539" y="0"/>
                  </a:moveTo>
                  <a:lnTo>
                    <a:pt x="330200" y="15240"/>
                  </a:lnTo>
                  <a:lnTo>
                    <a:pt x="379729" y="57150"/>
                  </a:lnTo>
                  <a:lnTo>
                    <a:pt x="49529" y="450850"/>
                  </a:lnTo>
                  <a:lnTo>
                    <a:pt x="0" y="408940"/>
                  </a:lnTo>
                  <a:lnTo>
                    <a:pt x="15239" y="590550"/>
                  </a:lnTo>
                  <a:lnTo>
                    <a:pt x="196850" y="575310"/>
                  </a:lnTo>
                  <a:lnTo>
                    <a:pt x="147319" y="533400"/>
                  </a:lnTo>
                  <a:lnTo>
                    <a:pt x="477519" y="139700"/>
                  </a:lnTo>
                  <a:lnTo>
                    <a:pt x="527050" y="180340"/>
                  </a:lnTo>
                  <a:lnTo>
                    <a:pt x="510539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5509" y="3376930"/>
              <a:ext cx="692150" cy="590550"/>
            </a:xfrm>
            <a:custGeom>
              <a:avLst/>
              <a:gdLst/>
              <a:ahLst/>
              <a:cxnLst/>
              <a:rect l="l" t="t" r="r" b="b"/>
              <a:pathLst>
                <a:path w="692150" h="590550">
                  <a:moveTo>
                    <a:pt x="97789" y="590550"/>
                  </a:moveTo>
                  <a:lnTo>
                    <a:pt x="82550" y="408940"/>
                  </a:lnTo>
                  <a:lnTo>
                    <a:pt x="132079" y="450850"/>
                  </a:lnTo>
                  <a:lnTo>
                    <a:pt x="462279" y="57150"/>
                  </a:lnTo>
                  <a:lnTo>
                    <a:pt x="412750" y="15240"/>
                  </a:lnTo>
                  <a:lnTo>
                    <a:pt x="593089" y="0"/>
                  </a:lnTo>
                  <a:lnTo>
                    <a:pt x="609600" y="180340"/>
                  </a:lnTo>
                  <a:lnTo>
                    <a:pt x="560069" y="139700"/>
                  </a:lnTo>
                  <a:lnTo>
                    <a:pt x="229869" y="533400"/>
                  </a:lnTo>
                  <a:lnTo>
                    <a:pt x="279400" y="575310"/>
                  </a:lnTo>
                  <a:lnTo>
                    <a:pt x="97789" y="590550"/>
                  </a:lnTo>
                  <a:close/>
                </a:path>
                <a:path w="692150" h="590550">
                  <a:moveTo>
                    <a:pt x="0" y="508000"/>
                  </a:moveTo>
                  <a:lnTo>
                    <a:pt x="0" y="508000"/>
                  </a:lnTo>
                </a:path>
                <a:path w="692150" h="590550">
                  <a:moveTo>
                    <a:pt x="692150" y="82550"/>
                  </a:moveTo>
                  <a:lnTo>
                    <a:pt x="692150" y="825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1389" y="3336290"/>
              <a:ext cx="530860" cy="582930"/>
            </a:xfrm>
            <a:custGeom>
              <a:avLst/>
              <a:gdLst/>
              <a:ahLst/>
              <a:cxnLst/>
              <a:rect l="l" t="t" r="r" b="b"/>
              <a:pathLst>
                <a:path w="530859" h="582929">
                  <a:moveTo>
                    <a:pt x="12700" y="0"/>
                  </a:moveTo>
                  <a:lnTo>
                    <a:pt x="0" y="181610"/>
                  </a:lnTo>
                  <a:lnTo>
                    <a:pt x="48260" y="139700"/>
                  </a:lnTo>
                  <a:lnTo>
                    <a:pt x="386080" y="527050"/>
                  </a:lnTo>
                  <a:lnTo>
                    <a:pt x="337820" y="570230"/>
                  </a:lnTo>
                  <a:lnTo>
                    <a:pt x="519430" y="582930"/>
                  </a:lnTo>
                  <a:lnTo>
                    <a:pt x="530860" y="401320"/>
                  </a:lnTo>
                  <a:lnTo>
                    <a:pt x="482600" y="443230"/>
                  </a:lnTo>
                  <a:lnTo>
                    <a:pt x="146050" y="55880"/>
                  </a:lnTo>
                  <a:lnTo>
                    <a:pt x="194310" y="1397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1389" y="3252470"/>
              <a:ext cx="530860" cy="750570"/>
            </a:xfrm>
            <a:custGeom>
              <a:avLst/>
              <a:gdLst/>
              <a:ahLst/>
              <a:cxnLst/>
              <a:rect l="l" t="t" r="r" b="b"/>
              <a:pathLst>
                <a:path w="530859" h="750570">
                  <a:moveTo>
                    <a:pt x="12700" y="83819"/>
                  </a:moveTo>
                  <a:lnTo>
                    <a:pt x="194310" y="97789"/>
                  </a:lnTo>
                  <a:lnTo>
                    <a:pt x="146050" y="139700"/>
                  </a:lnTo>
                  <a:lnTo>
                    <a:pt x="482600" y="527050"/>
                  </a:lnTo>
                  <a:lnTo>
                    <a:pt x="530860" y="485139"/>
                  </a:lnTo>
                  <a:lnTo>
                    <a:pt x="519430" y="666750"/>
                  </a:lnTo>
                  <a:lnTo>
                    <a:pt x="337820" y="654050"/>
                  </a:lnTo>
                  <a:lnTo>
                    <a:pt x="386080" y="610869"/>
                  </a:lnTo>
                  <a:lnTo>
                    <a:pt x="48260" y="223519"/>
                  </a:lnTo>
                  <a:lnTo>
                    <a:pt x="0" y="265429"/>
                  </a:lnTo>
                  <a:lnTo>
                    <a:pt x="12700" y="83819"/>
                  </a:lnTo>
                  <a:close/>
                </a:path>
                <a:path w="530859" h="750570">
                  <a:moveTo>
                    <a:pt x="110489" y="0"/>
                  </a:moveTo>
                  <a:lnTo>
                    <a:pt x="110489" y="0"/>
                  </a:lnTo>
                </a:path>
                <a:path w="530859" h="750570">
                  <a:moveTo>
                    <a:pt x="421639" y="750569"/>
                  </a:moveTo>
                  <a:lnTo>
                    <a:pt x="421639" y="75056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10099" y="4338319"/>
              <a:ext cx="770890" cy="257810"/>
            </a:xfrm>
            <a:custGeom>
              <a:avLst/>
              <a:gdLst/>
              <a:ahLst/>
              <a:cxnLst/>
              <a:rect l="l" t="t" r="r" b="b"/>
              <a:pathLst>
                <a:path w="770889" h="257810">
                  <a:moveTo>
                    <a:pt x="642620" y="0"/>
                  </a:moveTo>
                  <a:lnTo>
                    <a:pt x="642620" y="64769"/>
                  </a:lnTo>
                  <a:lnTo>
                    <a:pt x="128270" y="64769"/>
                  </a:lnTo>
                  <a:lnTo>
                    <a:pt x="128270" y="0"/>
                  </a:lnTo>
                  <a:lnTo>
                    <a:pt x="0" y="129539"/>
                  </a:lnTo>
                  <a:lnTo>
                    <a:pt x="128270" y="257809"/>
                  </a:lnTo>
                  <a:lnTo>
                    <a:pt x="128270" y="193039"/>
                  </a:lnTo>
                  <a:lnTo>
                    <a:pt x="642620" y="193039"/>
                  </a:lnTo>
                  <a:lnTo>
                    <a:pt x="642620" y="257809"/>
                  </a:lnTo>
                  <a:lnTo>
                    <a:pt x="770889" y="129539"/>
                  </a:lnTo>
                  <a:lnTo>
                    <a:pt x="642620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0099" y="4338319"/>
              <a:ext cx="770890" cy="257810"/>
            </a:xfrm>
            <a:custGeom>
              <a:avLst/>
              <a:gdLst/>
              <a:ahLst/>
              <a:cxnLst/>
              <a:rect l="l" t="t" r="r" b="b"/>
              <a:pathLst>
                <a:path w="770889" h="257810">
                  <a:moveTo>
                    <a:pt x="0" y="129539"/>
                  </a:moveTo>
                  <a:lnTo>
                    <a:pt x="128270" y="0"/>
                  </a:lnTo>
                  <a:lnTo>
                    <a:pt x="128270" y="64769"/>
                  </a:lnTo>
                  <a:lnTo>
                    <a:pt x="642620" y="64769"/>
                  </a:lnTo>
                  <a:lnTo>
                    <a:pt x="642620" y="0"/>
                  </a:lnTo>
                  <a:lnTo>
                    <a:pt x="770889" y="129539"/>
                  </a:lnTo>
                  <a:lnTo>
                    <a:pt x="642620" y="257809"/>
                  </a:lnTo>
                  <a:lnTo>
                    <a:pt x="642620" y="193039"/>
                  </a:lnTo>
                  <a:lnTo>
                    <a:pt x="128270" y="193039"/>
                  </a:lnTo>
                  <a:lnTo>
                    <a:pt x="128270" y="257809"/>
                  </a:lnTo>
                  <a:lnTo>
                    <a:pt x="0" y="129539"/>
                  </a:lnTo>
                  <a:close/>
                </a:path>
                <a:path w="770889" h="257810">
                  <a:moveTo>
                    <a:pt x="0" y="0"/>
                  </a:moveTo>
                  <a:lnTo>
                    <a:pt x="0" y="0"/>
                  </a:lnTo>
                </a:path>
                <a:path w="770889" h="257810">
                  <a:moveTo>
                    <a:pt x="770889" y="257809"/>
                  </a:moveTo>
                  <a:lnTo>
                    <a:pt x="770889" y="25780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94000" y="1179829"/>
            <a:ext cx="4340225" cy="188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71"/>
                </a:solidFill>
                <a:latin typeface="DejaVu Sans"/>
                <a:cs typeface="DejaVu Sans"/>
              </a:rPr>
              <a:t>Actions </a:t>
            </a:r>
            <a:r>
              <a:rPr sz="2000" spc="-15" dirty="0">
                <a:solidFill>
                  <a:srgbClr val="000071"/>
                </a:solidFill>
                <a:latin typeface="DejaVu Sans"/>
                <a:cs typeface="DejaVu Sans"/>
              </a:rPr>
              <a:t>exécutées </a:t>
            </a:r>
            <a:r>
              <a:rPr sz="2000" spc="-5" dirty="0">
                <a:solidFill>
                  <a:srgbClr val="000071"/>
                </a:solidFill>
                <a:latin typeface="DejaVu Sans"/>
                <a:cs typeface="DejaVu Sans"/>
              </a:rPr>
              <a:t>pour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casser les </a:t>
            </a:r>
            <a:r>
              <a:rPr sz="2000" spc="-5" dirty="0">
                <a:solidFill>
                  <a:srgbClr val="000071"/>
                </a:solid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services de la sécurité </a:t>
            </a:r>
            <a:r>
              <a:rPr sz="2000" u="heavy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en </a:t>
            </a:r>
            <a:r>
              <a:rPr sz="2000" dirty="0">
                <a:solidFill>
                  <a:srgbClr val="000071"/>
                </a:solid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détournant les</a:t>
            </a:r>
            <a:r>
              <a:rPr sz="2000" u="heavy" spc="-2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mécanismes</a:t>
            </a:r>
            <a:endParaRPr sz="20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2300" dirty="0">
              <a:latin typeface="DejaVu Sans"/>
              <a:cs typeface="DejaVu Sans"/>
            </a:endParaRPr>
          </a:p>
          <a:p>
            <a:pPr marL="1290320">
              <a:lnSpc>
                <a:spcPct val="100000"/>
              </a:lnSpc>
              <a:spcBef>
                <a:spcPts val="1889"/>
              </a:spcBef>
            </a:pPr>
            <a:r>
              <a:rPr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(2)</a:t>
            </a:r>
            <a:r>
              <a:rPr sz="2000" b="1" spc="-20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sz="2000" b="1" spc="-50" dirty="0">
                <a:solidFill>
                  <a:srgbClr val="0000CC"/>
                </a:solidFill>
                <a:latin typeface="DejaVu Sans"/>
                <a:cs typeface="DejaVu Sans"/>
              </a:rPr>
              <a:t>ATTAQUES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24230" y="5248909"/>
            <a:ext cx="376427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0071"/>
                </a:solidFill>
                <a:latin typeface="DejaVu Sans"/>
                <a:cs typeface="DejaVu Sans"/>
              </a:rPr>
              <a:t>Fonctionnalités requises </a:t>
            </a:r>
            <a:r>
              <a:rPr sz="2000" dirty="0">
                <a:solidFill>
                  <a:srgbClr val="000071"/>
                </a:solidFill>
                <a:latin typeface="DejaVu Sans"/>
                <a:cs typeface="DejaVu Sans"/>
              </a:rPr>
              <a:t>pour  </a:t>
            </a:r>
            <a:r>
              <a:rPr sz="2000" spc="-10" dirty="0">
                <a:solidFill>
                  <a:srgbClr val="000071"/>
                </a:solidFill>
                <a:latin typeface="DejaVu Sans"/>
                <a:cs typeface="DejaVu Sans"/>
              </a:rPr>
              <a:t>assurer </a:t>
            </a:r>
            <a:r>
              <a:rPr sz="2000" dirty="0">
                <a:solidFill>
                  <a:srgbClr val="000071"/>
                </a:solidFill>
                <a:latin typeface="DejaVu Sans"/>
                <a:cs typeface="DejaVu Sans"/>
              </a:rPr>
              <a:t>un </a:t>
            </a:r>
            <a:r>
              <a:rPr sz="2000" spc="-5" dirty="0">
                <a:solidFill>
                  <a:srgbClr val="000071"/>
                </a:solidFill>
                <a:latin typeface="DejaVu Sans"/>
                <a:cs typeface="DejaVu Sans"/>
              </a:rPr>
              <a:t>environnement  sécurisé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en faisant appel </a:t>
            </a:r>
            <a:r>
              <a:rPr sz="2000" u="heavy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aux </a:t>
            </a:r>
            <a:r>
              <a:rPr sz="2000" dirty="0">
                <a:solidFill>
                  <a:srgbClr val="000071"/>
                </a:solid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mécanismes</a:t>
            </a:r>
            <a:endParaRPr sz="2000">
              <a:latin typeface="DejaVu Sans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7559" y="5271770"/>
            <a:ext cx="326517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0071"/>
                </a:solidFill>
                <a:latin typeface="DejaVu Sans"/>
                <a:cs typeface="DejaVu Sans"/>
              </a:rPr>
              <a:t>Moyens </a:t>
            </a:r>
            <a:r>
              <a:rPr sz="2000" spc="-5" dirty="0">
                <a:solidFill>
                  <a:srgbClr val="000071"/>
                </a:solidFill>
                <a:latin typeface="DejaVu Sans"/>
                <a:cs typeface="DejaVu Sans"/>
              </a:rPr>
              <a:t>utilisés pour  </a:t>
            </a:r>
            <a:r>
              <a:rPr sz="2000" spc="-10" dirty="0">
                <a:solidFill>
                  <a:srgbClr val="000071"/>
                </a:solidFill>
                <a:latin typeface="DejaVu Sans"/>
                <a:cs typeface="DejaVu Sans"/>
              </a:rPr>
              <a:t>assurer </a:t>
            </a:r>
            <a:r>
              <a:rPr sz="2000" spc="-5" dirty="0">
                <a:solidFill>
                  <a:srgbClr val="000071"/>
                </a:solidFill>
                <a:latin typeface="DejaVu Sans"/>
                <a:cs typeface="DejaVu Sans"/>
              </a:rPr>
              <a:t>les services de la  sécurité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en luttant </a:t>
            </a:r>
            <a:r>
              <a:rPr sz="2000" u="heavy" spc="-10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contre </a:t>
            </a:r>
            <a:r>
              <a:rPr sz="2000" spc="-10" dirty="0">
                <a:solidFill>
                  <a:srgbClr val="000071"/>
                </a:solid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les</a:t>
            </a:r>
            <a:r>
              <a:rPr sz="2000" u="heavy" spc="-10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 </a:t>
            </a:r>
            <a:r>
              <a:rPr sz="2000" u="heavy" spc="-5" dirty="0">
                <a:solidFill>
                  <a:srgbClr val="000071"/>
                </a:solidFill>
                <a:uFill>
                  <a:solidFill>
                    <a:srgbClr val="000071"/>
                  </a:solidFill>
                </a:uFill>
                <a:latin typeface="DejaVu Sans"/>
                <a:cs typeface="DejaVu Sans"/>
              </a:rPr>
              <a:t>attaques</a:t>
            </a:r>
            <a:endParaRPr sz="20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5722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Aspects </a:t>
            </a:r>
            <a:r>
              <a:rPr spc="-5" dirty="0"/>
              <a:t>de la </a:t>
            </a:r>
            <a:r>
              <a:rPr dirty="0"/>
              <a:t>sécurité:</a:t>
            </a:r>
            <a:r>
              <a:rPr spc="-80" dirty="0"/>
              <a:t> </a:t>
            </a:r>
            <a:r>
              <a:rPr dirty="0"/>
              <a:t>services</a:t>
            </a:r>
          </a:p>
        </p:txBody>
      </p:sp>
      <p:sp>
        <p:nvSpPr>
          <p:cNvPr id="3" name="object 3"/>
          <p:cNvSpPr/>
          <p:nvPr/>
        </p:nvSpPr>
        <p:spPr>
          <a:xfrm>
            <a:off x="3675379" y="2879089"/>
            <a:ext cx="2768600" cy="2556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0720" y="969471"/>
            <a:ext cx="4109085" cy="1812289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95"/>
              </a:spcBef>
            </a:pPr>
            <a:r>
              <a:rPr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Authentification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ct val="93300"/>
              </a:lnSpc>
              <a:spcBef>
                <a:spcPts val="595"/>
              </a:spcBef>
            </a:pPr>
            <a:r>
              <a:rPr sz="2200" spc="-5" dirty="0">
                <a:latin typeface="Liberation Sans"/>
                <a:cs typeface="Liberation Sans"/>
              </a:rPr>
              <a:t>Assurance </a:t>
            </a:r>
            <a:r>
              <a:rPr sz="2200" dirty="0">
                <a:latin typeface="Liberation Sans"/>
                <a:cs typeface="Liberation Sans"/>
              </a:rPr>
              <a:t>de </a:t>
            </a:r>
            <a:r>
              <a:rPr sz="2200" spc="-5" dirty="0">
                <a:latin typeface="Liberation Sans"/>
                <a:cs typeface="Liberation Sans"/>
              </a:rPr>
              <a:t>l'identité d'un objet  de tout type qui peut être une  personne (identification), un  serveur </a:t>
            </a:r>
            <a:r>
              <a:rPr sz="2200" dirty="0">
                <a:latin typeface="Liberation Sans"/>
                <a:cs typeface="Liberation Sans"/>
              </a:rPr>
              <a:t>ou </a:t>
            </a:r>
            <a:r>
              <a:rPr sz="2200" spc="-5" dirty="0">
                <a:latin typeface="Liberation Sans"/>
                <a:cs typeface="Liberation Sans"/>
              </a:rPr>
              <a:t>une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application.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2069" y="2918921"/>
            <a:ext cx="3848100" cy="18110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595"/>
              </a:spcBef>
            </a:pPr>
            <a:r>
              <a:rPr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Intégrité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Garantie qu'un objet  (document, </a:t>
            </a:r>
            <a:r>
              <a:rPr sz="2200" spc="-20" dirty="0">
                <a:latin typeface="Liberation Sans"/>
                <a:cs typeface="Liberation Sans"/>
              </a:rPr>
              <a:t>fichier, </a:t>
            </a:r>
            <a:r>
              <a:rPr sz="2200" spc="-5" dirty="0">
                <a:latin typeface="Liberation Sans"/>
                <a:cs typeface="Liberation Sans"/>
              </a:rPr>
              <a:t>message,  </a:t>
            </a:r>
            <a:r>
              <a:rPr sz="2200" dirty="0">
                <a:latin typeface="Liberation Sans"/>
                <a:cs typeface="Liberation Sans"/>
              </a:rPr>
              <a:t>etc.) </a:t>
            </a:r>
            <a:r>
              <a:rPr sz="2200" spc="-5" dirty="0">
                <a:latin typeface="Liberation Sans"/>
                <a:cs typeface="Liberation Sans"/>
              </a:rPr>
              <a:t>ne </a:t>
            </a:r>
            <a:r>
              <a:rPr sz="2200" dirty="0">
                <a:latin typeface="Liberation Sans"/>
                <a:cs typeface="Liberation Sans"/>
              </a:rPr>
              <a:t>soit </a:t>
            </a:r>
            <a:r>
              <a:rPr sz="2200" spc="-5" dirty="0">
                <a:latin typeface="Liberation Sans"/>
                <a:cs typeface="Liberation Sans"/>
              </a:rPr>
              <a:t>pas modifié durant  la communication.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6560" y="5222701"/>
            <a:ext cx="3083560" cy="181102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595"/>
              </a:spcBef>
            </a:pPr>
            <a:r>
              <a:rPr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Confidentialité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Assurance qu’une  information ne </a:t>
            </a:r>
            <a:r>
              <a:rPr sz="2200" dirty="0">
                <a:latin typeface="Liberation Sans"/>
                <a:cs typeface="Liberation Sans"/>
              </a:rPr>
              <a:t>soit </a:t>
            </a:r>
            <a:r>
              <a:rPr sz="2200" spc="-5" dirty="0">
                <a:latin typeface="Liberation Sans"/>
                <a:cs typeface="Liberation Sans"/>
              </a:rPr>
              <a:t>pas  comprise par </a:t>
            </a:r>
            <a:r>
              <a:rPr sz="2200" dirty="0">
                <a:latin typeface="Liberation Sans"/>
                <a:cs typeface="Liberation Sans"/>
              </a:rPr>
              <a:t>un </a:t>
            </a:r>
            <a:r>
              <a:rPr sz="2200" spc="-5" dirty="0">
                <a:latin typeface="Liberation Sans"/>
                <a:cs typeface="Liberation Sans"/>
              </a:rPr>
              <a:t>tiers qui  n’en </a:t>
            </a:r>
            <a:r>
              <a:rPr sz="2200" dirty="0">
                <a:latin typeface="Liberation Sans"/>
                <a:cs typeface="Liberation Sans"/>
              </a:rPr>
              <a:t>a </a:t>
            </a:r>
            <a:r>
              <a:rPr sz="2200" spc="-5" dirty="0">
                <a:latin typeface="Liberation Sans"/>
                <a:cs typeface="Liberation Sans"/>
              </a:rPr>
              <a:t>pas le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droit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50659" y="3061970"/>
            <a:ext cx="34448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>
              <a:lnSpc>
                <a:spcPts val="3050"/>
              </a:lnSpc>
              <a:spcBef>
                <a:spcPts val="100"/>
              </a:spcBef>
            </a:pPr>
            <a:r>
              <a:rPr sz="2600" b="1" dirty="0">
                <a:solidFill>
                  <a:srgbClr val="17A202"/>
                </a:solidFill>
                <a:latin typeface="Liberation Sans"/>
                <a:cs typeface="Liberation Sans"/>
              </a:rPr>
              <a:t>Non</a:t>
            </a:r>
            <a:r>
              <a:rPr sz="26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répudiation</a:t>
            </a:r>
            <a:endParaRPr sz="2600">
              <a:latin typeface="Liberation Sans"/>
              <a:cs typeface="Liberation Sans"/>
            </a:endParaRPr>
          </a:p>
          <a:p>
            <a:pPr marL="12700" marR="5080">
              <a:lnSpc>
                <a:spcPct val="94000"/>
              </a:lnSpc>
              <a:spcBef>
                <a:spcPts val="70"/>
              </a:spcBef>
              <a:tabLst>
                <a:tab pos="2868930" algn="l"/>
              </a:tabLst>
            </a:pPr>
            <a:r>
              <a:rPr sz="2000" dirty="0">
                <a:latin typeface="Liberation Sans"/>
                <a:cs typeface="Liberation Sans"/>
              </a:rPr>
              <a:t>Assurance que </a:t>
            </a:r>
            <a:r>
              <a:rPr sz="2000" spc="-5" dirty="0">
                <a:latin typeface="Liberation Sans"/>
                <a:cs typeface="Liberation Sans"/>
              </a:rPr>
              <a:t>l'émetteur d'un  </a:t>
            </a:r>
            <a:r>
              <a:rPr sz="2000" dirty="0">
                <a:latin typeface="Liberation Sans"/>
                <a:cs typeface="Liberation Sans"/>
              </a:rPr>
              <a:t>message </a:t>
            </a:r>
            <a:r>
              <a:rPr sz="2000" spc="-5" dirty="0">
                <a:latin typeface="Liberation Sans"/>
                <a:cs typeface="Liberation Sans"/>
              </a:rPr>
              <a:t>ne </a:t>
            </a:r>
            <a:r>
              <a:rPr sz="2000" dirty="0">
                <a:latin typeface="Liberation Sans"/>
                <a:cs typeface="Liberation Sans"/>
              </a:rPr>
              <a:t>puisse pas nier  </a:t>
            </a:r>
            <a:r>
              <a:rPr sz="2000" spc="-5" dirty="0">
                <a:latin typeface="Liberation Sans"/>
                <a:cs typeface="Liberation Sans"/>
              </a:rPr>
              <a:t>l'avoir </a:t>
            </a:r>
            <a:r>
              <a:rPr sz="2000" dirty="0">
                <a:latin typeface="Liberation Sans"/>
                <a:cs typeface="Liberation Sans"/>
              </a:rPr>
              <a:t>envoyé et que son  récepteur ne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puisse</a:t>
            </a:r>
            <a:r>
              <a:rPr sz="2000" spc="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pas	nier  </a:t>
            </a:r>
            <a:r>
              <a:rPr sz="2000" spc="-5" dirty="0">
                <a:latin typeface="Liberation Sans"/>
                <a:cs typeface="Liberation Sans"/>
              </a:rPr>
              <a:t>l'avoir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reçu.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9640" y="5330190"/>
            <a:ext cx="3724910" cy="167258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 marR="5080" indent="866140">
              <a:lnSpc>
                <a:spcPct val="93300"/>
              </a:lnSpc>
              <a:spcBef>
                <a:spcPts val="309"/>
              </a:spcBef>
            </a:pPr>
            <a:r>
              <a:rPr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Disponibilité  </a:t>
            </a:r>
            <a:r>
              <a:rPr sz="2200" spc="-5" dirty="0">
                <a:latin typeface="Liberation Sans"/>
                <a:cs typeface="Liberation Sans"/>
              </a:rPr>
              <a:t>Assurance que les </a:t>
            </a:r>
            <a:r>
              <a:rPr sz="2200" dirty="0">
                <a:latin typeface="Liberation Sans"/>
                <a:cs typeface="Liberation Sans"/>
              </a:rPr>
              <a:t>services  ou </a:t>
            </a:r>
            <a:r>
              <a:rPr sz="2200" spc="-5" dirty="0">
                <a:latin typeface="Liberation Sans"/>
                <a:cs typeface="Liberation Sans"/>
              </a:rPr>
              <a:t>l'information soient  utilisable et </a:t>
            </a:r>
            <a:r>
              <a:rPr sz="2200" dirty="0">
                <a:latin typeface="Liberation Sans"/>
                <a:cs typeface="Liberation Sans"/>
              </a:rPr>
              <a:t>accessible </a:t>
            </a:r>
            <a:r>
              <a:rPr sz="2200" spc="-5" dirty="0">
                <a:latin typeface="Liberation Sans"/>
                <a:cs typeface="Liberation Sans"/>
              </a:rPr>
              <a:t>par </a:t>
            </a:r>
            <a:r>
              <a:rPr sz="2200" dirty="0">
                <a:latin typeface="Liberation Sans"/>
                <a:cs typeface="Liberation Sans"/>
              </a:rPr>
              <a:t>les  </a:t>
            </a:r>
            <a:r>
              <a:rPr sz="2200" spc="-5" dirty="0">
                <a:latin typeface="Liberation Sans"/>
                <a:cs typeface="Liberation Sans"/>
              </a:rPr>
              <a:t>utilisateurs</a:t>
            </a:r>
            <a:r>
              <a:rPr sz="22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autorisés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6740" y="3964940"/>
            <a:ext cx="1278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13E61"/>
                </a:solidFill>
                <a:latin typeface="Liberation Sans"/>
                <a:cs typeface="Liberation Sans"/>
              </a:rPr>
              <a:t>S</a:t>
            </a:r>
            <a:r>
              <a:rPr sz="2400" b="1" spc="-10" dirty="0">
                <a:solidFill>
                  <a:srgbClr val="013E61"/>
                </a:solidFill>
                <a:latin typeface="Liberation Sans"/>
                <a:cs typeface="Liberation Sans"/>
              </a:rPr>
              <a:t>e</a:t>
            </a:r>
            <a:r>
              <a:rPr sz="2400" b="1" dirty="0">
                <a:solidFill>
                  <a:srgbClr val="013E61"/>
                </a:solidFill>
                <a:latin typeface="Liberation Sans"/>
                <a:cs typeface="Liberation Sans"/>
              </a:rPr>
              <a:t>r</a:t>
            </a:r>
            <a:r>
              <a:rPr sz="2400" b="1" spc="-10" dirty="0">
                <a:solidFill>
                  <a:srgbClr val="013E61"/>
                </a:solidFill>
                <a:latin typeface="Liberation Sans"/>
                <a:cs typeface="Liberation Sans"/>
              </a:rPr>
              <a:t>v</a:t>
            </a:r>
            <a:r>
              <a:rPr sz="2400" b="1" dirty="0">
                <a:solidFill>
                  <a:srgbClr val="013E61"/>
                </a:solidFill>
                <a:latin typeface="Liberation Sans"/>
                <a:cs typeface="Liberation Sans"/>
              </a:rPr>
              <a:t>i</a:t>
            </a:r>
            <a:r>
              <a:rPr sz="2400" b="1" spc="-10" dirty="0">
                <a:solidFill>
                  <a:srgbClr val="013E61"/>
                </a:solidFill>
                <a:latin typeface="Liberation Sans"/>
                <a:cs typeface="Liberation Sans"/>
              </a:rPr>
              <a:t>c</a:t>
            </a:r>
            <a:r>
              <a:rPr sz="2400" b="1" dirty="0">
                <a:solidFill>
                  <a:srgbClr val="013E61"/>
                </a:solidFill>
                <a:latin typeface="Liberation Sans"/>
                <a:cs typeface="Liberation Sans"/>
              </a:rPr>
              <a:t>es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</TotalTime>
  <Words>817</Words>
  <Application>Microsoft Office PowerPoint</Application>
  <PresentationFormat>Custom</PresentationFormat>
  <Paragraphs>161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DejaVu Sans</vt:lpstr>
      <vt:lpstr>Liberation Sans</vt:lpstr>
      <vt:lpstr>Liberation Serif</vt:lpstr>
      <vt:lpstr>Wingdings</vt:lpstr>
      <vt:lpstr>Office Theme</vt:lpstr>
      <vt:lpstr>PowerPoint Presentation</vt:lpstr>
      <vt:lpstr>Objectifs du cours</vt:lpstr>
      <vt:lpstr>Plan du cours</vt:lpstr>
      <vt:lpstr>Définition</vt:lpstr>
      <vt:lpstr>Perimètre de la sécurité</vt:lpstr>
      <vt:lpstr>Nécessité de la sécurité (1/2)</vt:lpstr>
      <vt:lpstr>Nécessité de la sécurité (2/2)</vt:lpstr>
      <vt:lpstr>Aspects de la sécurité</vt:lpstr>
      <vt:lpstr>Aspects de la sécurité: services</vt:lpstr>
      <vt:lpstr>Attaques (1/2)</vt:lpstr>
      <vt:lpstr>Aspects de la sécurité: mécanismes</vt:lpstr>
      <vt:lpstr>Les Services</vt:lpstr>
      <vt:lpstr>Risque</vt:lpstr>
      <vt:lpstr>Politique de sécurité(1/2)</vt:lpstr>
      <vt:lpstr>Politique de sécurité(2/2)</vt:lpstr>
      <vt:lpstr>Audit sécurité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LibreOffice Presentation Template (Community)</dc:title>
  <dc:subject>LibreOffice Marketing Material</dc:subject>
  <dc:creator>Christoph Noack</dc:creator>
  <cp:keywords>The Document Foundation, TDF, LibreOffice, LibO, Presentation, Template, Marketing, Talk, Conference</cp:keywords>
  <cp:lastModifiedBy>charafeddine</cp:lastModifiedBy>
  <cp:revision>6</cp:revision>
  <dcterms:created xsi:type="dcterms:W3CDTF">2021-03-05T10:39:54Z</dcterms:created>
  <dcterms:modified xsi:type="dcterms:W3CDTF">2021-03-17T18:54:55Z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2021-03-05T00:00:00Z</vt:filetime>
  </property>
</Properties>
</file>