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8" r:id="rId4"/>
    <p:sldId id="262" r:id="rId5"/>
    <p:sldId id="270" r:id="rId6"/>
    <p:sldId id="274" r:id="rId7"/>
    <p:sldId id="272" r:id="rId8"/>
    <p:sldId id="273" r:id="rId9"/>
    <p:sldId id="266" r:id="rId10"/>
    <p:sldId id="25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612A9-EEC9-4DD6-B4E1-3CD4E3115360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B9EB-7B78-46AC-91CA-959D4EA1C2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93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B9EB-7B78-46AC-91CA-959D4EA1C24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31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7B9EB-7B78-46AC-91CA-959D4EA1C24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28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78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1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5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8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0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1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8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32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62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A8077-C258-4CBF-A52A-DB92CEFD7B1D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9D00-E762-4B76-9531-E0D4268299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5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CA" sz="3600" b="1" dirty="0">
                <a:solidFill>
                  <a:srgbClr val="0070C0"/>
                </a:solidFill>
              </a:rPr>
              <a:t>Implémenter le system pare-feu</a:t>
            </a:r>
            <a:br>
              <a:rPr lang="fr-CA" sz="3600" b="1" dirty="0">
                <a:solidFill>
                  <a:srgbClr val="0070C0"/>
                </a:solidFill>
              </a:rPr>
            </a:br>
            <a:r>
              <a:rPr lang="fr-CA" sz="3600" b="1" dirty="0" err="1">
                <a:solidFill>
                  <a:srgbClr val="0070C0"/>
                </a:solidFill>
              </a:rPr>
              <a:t>iptables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3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600" b="1" dirty="0">
                <a:solidFill>
                  <a:srgbClr val="0070C0"/>
                </a:solidFill>
              </a:rPr>
              <a:t>Contrôle du service </a:t>
            </a:r>
            <a:r>
              <a:rPr lang="fr-CA" sz="3600" b="1" dirty="0" err="1">
                <a:solidFill>
                  <a:srgbClr val="0070C0"/>
                </a:solidFill>
              </a:rPr>
              <a:t>IPTables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1800" b="1" dirty="0" smtClean="0">
                <a:solidFill>
                  <a:srgbClr val="FF0000"/>
                </a:solidFill>
              </a:rPr>
              <a:t>Démarrage et arrêt du service </a:t>
            </a:r>
            <a:r>
              <a:rPr lang="fr-FR" sz="1800" b="1" dirty="0" err="1" smtClean="0">
                <a:solidFill>
                  <a:srgbClr val="FF0000"/>
                </a:solidFill>
              </a:rPr>
              <a:t>iptables</a:t>
            </a:r>
            <a:endParaRPr lang="fr-FR" sz="1800" b="1" dirty="0" smtClean="0">
              <a:solidFill>
                <a:srgbClr val="FF0000"/>
              </a:solidFill>
            </a:endParaRPr>
          </a:p>
          <a:p>
            <a:pPr marL="719137" indent="0" algn="just">
              <a:lnSpc>
                <a:spcPct val="200000"/>
              </a:lnSpc>
              <a:buNone/>
            </a:pPr>
            <a:r>
              <a:rPr lang="fr-FR" sz="1800" b="1" dirty="0"/>
              <a:t>Service  </a:t>
            </a:r>
            <a:r>
              <a:rPr lang="fr-FR" sz="1800" b="1" dirty="0" smtClean="0"/>
              <a:t>    </a:t>
            </a:r>
            <a:r>
              <a:rPr lang="fr-FR" sz="1800" b="1" dirty="0" err="1"/>
              <a:t>iptables</a:t>
            </a:r>
            <a:r>
              <a:rPr lang="fr-FR" sz="1800" b="1" dirty="0"/>
              <a:t>   </a:t>
            </a:r>
            <a:r>
              <a:rPr lang="fr-FR" sz="1800" b="1" dirty="0" smtClean="0"/>
              <a:t>    </a:t>
            </a:r>
            <a:r>
              <a:rPr lang="fr-FR" sz="1800" b="1" dirty="0" err="1" smtClean="0"/>
              <a:t>start|stop</a:t>
            </a:r>
            <a:r>
              <a:rPr lang="fr-FR" sz="1800" b="1" dirty="0" smtClean="0"/>
              <a:t> </a:t>
            </a:r>
            <a:r>
              <a:rPr lang="fr-FR" sz="1800" b="1" dirty="0"/>
              <a:t>|</a:t>
            </a:r>
            <a:r>
              <a:rPr lang="fr-FR" sz="1800" b="1" dirty="0" err="1"/>
              <a:t>restart|status</a:t>
            </a:r>
            <a:endParaRPr lang="fr-FR" sz="1800" b="1" dirty="0"/>
          </a:p>
          <a:p>
            <a:pPr marL="719137" indent="0" algn="just">
              <a:lnSpc>
                <a:spcPct val="200000"/>
              </a:lnSpc>
              <a:buNone/>
            </a:pPr>
            <a:r>
              <a:rPr lang="en-US" sz="1800" b="1" dirty="0" err="1" smtClean="0"/>
              <a:t>Chkconfig</a:t>
            </a:r>
            <a:r>
              <a:rPr lang="en-US" sz="1800" b="1" dirty="0" smtClean="0"/>
              <a:t>    </a:t>
            </a:r>
            <a:r>
              <a:rPr lang="en-US" sz="1800" b="1" dirty="0"/>
              <a:t>--level </a:t>
            </a:r>
            <a:r>
              <a:rPr lang="en-US" sz="1800" b="1" dirty="0" smtClean="0"/>
              <a:t>   345    </a:t>
            </a:r>
            <a:r>
              <a:rPr lang="en-US" sz="1800" b="1" dirty="0" err="1" smtClean="0"/>
              <a:t>iptables</a:t>
            </a:r>
            <a:r>
              <a:rPr lang="en-US" sz="1800" b="1" dirty="0" smtClean="0"/>
              <a:t>    on</a:t>
            </a:r>
            <a:endParaRPr lang="en-US" sz="1800" b="1" dirty="0"/>
          </a:p>
          <a:p>
            <a:pPr algn="just">
              <a:lnSpc>
                <a:spcPct val="200000"/>
              </a:lnSpc>
            </a:pPr>
            <a:r>
              <a:rPr lang="fr-FR" sz="1800" b="1" dirty="0">
                <a:solidFill>
                  <a:srgbClr val="FF0000"/>
                </a:solidFill>
              </a:rPr>
              <a:t>Sauvegarde et restauration de règles </a:t>
            </a:r>
            <a:r>
              <a:rPr lang="fr-FR" sz="1800" b="1" dirty="0" err="1">
                <a:solidFill>
                  <a:srgbClr val="FF0000"/>
                </a:solidFill>
              </a:rPr>
              <a:t>iptables</a:t>
            </a:r>
            <a:endParaRPr lang="fr-FR" sz="1800" b="1" dirty="0">
              <a:solidFill>
                <a:srgbClr val="FF0000"/>
              </a:solidFill>
            </a:endParaRPr>
          </a:p>
          <a:p>
            <a:pPr marL="719137" indent="0" algn="just">
              <a:lnSpc>
                <a:spcPct val="200000"/>
              </a:lnSpc>
              <a:buNone/>
            </a:pPr>
            <a:r>
              <a:rPr lang="fr-FR" sz="1800" b="1" dirty="0"/>
              <a:t>Service </a:t>
            </a:r>
            <a:r>
              <a:rPr lang="fr-FR" sz="1800" b="1" dirty="0" smtClean="0"/>
              <a:t>    </a:t>
            </a:r>
            <a:r>
              <a:rPr lang="fr-FR" sz="1800" b="1" dirty="0" err="1" smtClean="0"/>
              <a:t>iptables</a:t>
            </a:r>
            <a:r>
              <a:rPr lang="fr-FR" sz="1800" b="1" dirty="0" smtClean="0"/>
              <a:t>    </a:t>
            </a:r>
            <a:r>
              <a:rPr lang="fr-FR" sz="1800" b="1" dirty="0" err="1" smtClean="0"/>
              <a:t>save</a:t>
            </a:r>
            <a:endParaRPr lang="fr-FR" sz="1800" b="1" dirty="0"/>
          </a:p>
          <a:p>
            <a:pPr marL="541338" indent="0" algn="just">
              <a:lnSpc>
                <a:spcPct val="200000"/>
              </a:lnSpc>
              <a:buNone/>
            </a:pPr>
            <a:r>
              <a:rPr lang="fr-FR" sz="1800" dirty="0" smtClean="0"/>
              <a:t>Les règles  sont</a:t>
            </a:r>
            <a:r>
              <a:rPr lang="fr-FR" sz="1800" dirty="0"/>
              <a:t> </a:t>
            </a:r>
            <a:r>
              <a:rPr lang="fr-FR" sz="1800" dirty="0" smtClean="0"/>
              <a:t>stockées dans le fichier </a:t>
            </a:r>
            <a:r>
              <a:rPr lang="fr-FR" sz="1800" b="1" dirty="0" smtClean="0">
                <a:solidFill>
                  <a:srgbClr val="FF0000"/>
                </a:solidFill>
              </a:rPr>
              <a:t>/</a:t>
            </a:r>
            <a:r>
              <a:rPr lang="fr-FR" sz="1800" b="1" dirty="0" err="1" smtClean="0">
                <a:solidFill>
                  <a:srgbClr val="FF0000"/>
                </a:solidFill>
              </a:rPr>
              <a:t>etc</a:t>
            </a:r>
            <a:r>
              <a:rPr lang="fr-FR" sz="1800" b="1" dirty="0" smtClean="0">
                <a:solidFill>
                  <a:srgbClr val="FF0000"/>
                </a:solidFill>
              </a:rPr>
              <a:t>/</a:t>
            </a:r>
            <a:r>
              <a:rPr lang="fr-FR" sz="1800" b="1" dirty="0" err="1" smtClean="0">
                <a:solidFill>
                  <a:srgbClr val="FF0000"/>
                </a:solidFill>
              </a:rPr>
              <a:t>sysconfig</a:t>
            </a:r>
            <a:r>
              <a:rPr lang="fr-FR" sz="1800" b="1" dirty="0" smtClean="0">
                <a:solidFill>
                  <a:srgbClr val="FF0000"/>
                </a:solidFill>
              </a:rPr>
              <a:t>/</a:t>
            </a:r>
            <a:r>
              <a:rPr lang="fr-FR" sz="1800" b="1" dirty="0" err="1" smtClean="0">
                <a:solidFill>
                  <a:srgbClr val="FF0000"/>
                </a:solidFill>
              </a:rPr>
              <a:t>iptables</a:t>
            </a:r>
            <a:r>
              <a:rPr lang="fr-FR" sz="1800" b="1" dirty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et sont appliquées dès que le service est lancé ou</a:t>
            </a:r>
            <a:r>
              <a:rPr lang="fr-FR" sz="1800" dirty="0"/>
              <a:t> </a:t>
            </a:r>
            <a:r>
              <a:rPr lang="fr-FR" sz="1800" dirty="0" smtClean="0"/>
              <a:t>redémarré, y compris  lorsque l'ordinateur est redémarré.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804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600" b="1" dirty="0" smtClean="0">
                <a:solidFill>
                  <a:srgbClr val="0070C0"/>
                </a:solidFill>
              </a:rPr>
              <a:t>Filtrage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fr-FR" sz="1800" b="1" dirty="0">
                <a:solidFill>
                  <a:srgbClr val="FF0000"/>
                </a:solidFill>
              </a:rPr>
              <a:t>la gestion des paquets réseau </a:t>
            </a:r>
            <a:r>
              <a:rPr lang="fr-FR" sz="1800" dirty="0" smtClean="0"/>
              <a:t>dans Linux est assurée par </a:t>
            </a:r>
            <a:r>
              <a:rPr lang="fr-FR" sz="1800" b="1" dirty="0" err="1" smtClean="0">
                <a:solidFill>
                  <a:srgbClr val="FF0000"/>
                </a:solidFill>
              </a:rPr>
              <a:t>Netfilter</a:t>
            </a:r>
            <a:r>
              <a:rPr lang="fr-FR" sz="1800" dirty="0"/>
              <a:t> </a:t>
            </a:r>
            <a:r>
              <a:rPr lang="fr-FR" sz="1800" dirty="0" smtClean="0"/>
              <a:t>dont </a:t>
            </a:r>
            <a:r>
              <a:rPr lang="fr-FR" sz="1800" b="1" dirty="0" smtClean="0"/>
              <a:t>la configuration  </a:t>
            </a:r>
            <a:r>
              <a:rPr lang="fr-FR" sz="1800" dirty="0" smtClean="0"/>
              <a:t>se fait  à travers la commande </a:t>
            </a:r>
            <a:r>
              <a:rPr lang="fr-FR" sz="1800" b="1" dirty="0" err="1" smtClean="0">
                <a:solidFill>
                  <a:srgbClr val="FF0000"/>
                </a:solidFill>
              </a:rPr>
              <a:t>iptables</a:t>
            </a:r>
            <a:r>
              <a:rPr lang="fr-F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b="1" dirty="0" err="1" smtClean="0">
                <a:solidFill>
                  <a:srgbClr val="00B050"/>
                </a:solidFill>
              </a:rPr>
              <a:t>iptables</a:t>
            </a:r>
            <a:r>
              <a:rPr lang="fr-FR" sz="1800" dirty="0" smtClean="0"/>
              <a:t> est une solution complète de pare-feu. elle permet de faire </a:t>
            </a:r>
            <a:r>
              <a:rPr lang="fr-FR" sz="1800" b="1" dirty="0">
                <a:solidFill>
                  <a:srgbClr val="00B050"/>
                </a:solidFill>
              </a:rPr>
              <a:t>du filtrage</a:t>
            </a:r>
            <a:r>
              <a:rPr lang="fr-FR" sz="1800" dirty="0" smtClean="0"/>
              <a:t>, de la </a:t>
            </a:r>
            <a:r>
              <a:rPr lang="fr-FR" sz="1800" b="1" dirty="0">
                <a:solidFill>
                  <a:srgbClr val="00B050"/>
                </a:solidFill>
              </a:rPr>
              <a:t>translation de port et d'adresse</a:t>
            </a:r>
            <a:r>
              <a:rPr lang="fr-FR" sz="1800" dirty="0" smtClean="0"/>
              <a:t>, du </a:t>
            </a:r>
            <a:r>
              <a:rPr lang="fr-FR" sz="1800" b="1" dirty="0">
                <a:solidFill>
                  <a:srgbClr val="00B050"/>
                </a:solidFill>
              </a:rPr>
              <a:t>filtrage au niveau 2 </a:t>
            </a:r>
            <a:r>
              <a:rPr lang="fr-FR" sz="1800" dirty="0" smtClean="0"/>
              <a:t>et beaucoup </a:t>
            </a:r>
            <a:r>
              <a:rPr lang="fr-FR" sz="1800" b="1" dirty="0">
                <a:solidFill>
                  <a:srgbClr val="00B050"/>
                </a:solidFill>
              </a:rPr>
              <a:t>d'autres choses</a:t>
            </a:r>
            <a:r>
              <a:rPr lang="fr-FR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1800" dirty="0" smtClean="0"/>
              <a:t>La gestion des paquet dans </a:t>
            </a:r>
            <a:r>
              <a:rPr lang="fr-FR" sz="1800" dirty="0" err="1" smtClean="0"/>
              <a:t>netfilter</a:t>
            </a:r>
            <a:r>
              <a:rPr lang="fr-FR" sz="1800" dirty="0" smtClean="0"/>
              <a:t> se fait à travers trois tables : </a:t>
            </a:r>
          </a:p>
          <a:p>
            <a:pPr marL="801688" indent="-269875" algn="just">
              <a:lnSpc>
                <a:spcPct val="150000"/>
              </a:lnSpc>
              <a:buFont typeface="Calibri" pitchFamily="34" charset="0"/>
              <a:buChar char="–"/>
              <a:tabLst>
                <a:tab pos="625475" algn="l"/>
              </a:tabLst>
            </a:pPr>
            <a:r>
              <a:rPr lang="fr-FR" sz="1800" b="1" dirty="0" smtClean="0">
                <a:solidFill>
                  <a:srgbClr val="FF0000"/>
                </a:solidFill>
              </a:rPr>
              <a:t>La table </a:t>
            </a:r>
            <a:r>
              <a:rPr lang="fr-FR" sz="1800" b="1" dirty="0" err="1" smtClean="0">
                <a:solidFill>
                  <a:srgbClr val="FF0000"/>
                </a:solidFill>
              </a:rPr>
              <a:t>filter</a:t>
            </a:r>
            <a:r>
              <a:rPr lang="fr-FR" sz="1800" b="1" dirty="0" smtClean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: cette table contient généralement l’ensemble des règles pour le filtrage de paquets.</a:t>
            </a:r>
          </a:p>
          <a:p>
            <a:pPr marL="801688" indent="-269875" algn="just">
              <a:lnSpc>
                <a:spcPct val="150000"/>
              </a:lnSpc>
              <a:buFont typeface="Calibri" pitchFamily="34" charset="0"/>
              <a:buChar char="–"/>
              <a:tabLst>
                <a:tab pos="625475" algn="l"/>
              </a:tabLst>
            </a:pPr>
            <a:r>
              <a:rPr lang="fr-FR" sz="1800" b="1" dirty="0">
                <a:solidFill>
                  <a:srgbClr val="FF0000"/>
                </a:solidFill>
              </a:rPr>
              <a:t>La table </a:t>
            </a:r>
            <a:r>
              <a:rPr lang="fr-FR" sz="1800" b="1" dirty="0" err="1">
                <a:solidFill>
                  <a:srgbClr val="FF0000"/>
                </a:solidFill>
              </a:rPr>
              <a:t>nat</a:t>
            </a:r>
            <a:r>
              <a:rPr lang="fr-FR" sz="1800" b="1" dirty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: cette table permet de modifier l’adresse des paquets qui entrent depuis l’extérieur ou ceux qui sortent à l’extérieur (Network </a:t>
            </a:r>
            <a:r>
              <a:rPr lang="fr-FR" sz="1800" dirty="0" err="1" smtClean="0"/>
              <a:t>Address</a:t>
            </a:r>
            <a:r>
              <a:rPr lang="fr-FR" sz="1800" dirty="0" smtClean="0"/>
              <a:t> Translation).</a:t>
            </a:r>
          </a:p>
          <a:p>
            <a:pPr marL="801688" indent="-269875" algn="just">
              <a:lnSpc>
                <a:spcPct val="150000"/>
              </a:lnSpc>
              <a:buFont typeface="Calibri" pitchFamily="34" charset="0"/>
              <a:buChar char="–"/>
              <a:tabLst>
                <a:tab pos="625475" algn="l"/>
              </a:tabLst>
            </a:pPr>
            <a:r>
              <a:rPr lang="fr-FR" sz="1800" b="1" dirty="0">
                <a:solidFill>
                  <a:srgbClr val="FF0000"/>
                </a:solidFill>
              </a:rPr>
              <a:t>La table mangle </a:t>
            </a:r>
            <a:r>
              <a:rPr lang="fr-FR" sz="1800" dirty="0" smtClean="0"/>
              <a:t>: contient les règles pour la modification de paquets</a:t>
            </a:r>
          </a:p>
          <a:p>
            <a:pPr algn="just">
              <a:lnSpc>
                <a:spcPct val="150000"/>
              </a:lnSpc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66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800" dirty="0" smtClean="0"/>
              <a:t>Chacune de ces trois </a:t>
            </a:r>
            <a:r>
              <a:rPr lang="fr-FR" sz="1800" b="1" dirty="0">
                <a:solidFill>
                  <a:srgbClr val="FF0000"/>
                </a:solidFill>
              </a:rPr>
              <a:t>tables </a:t>
            </a:r>
            <a:r>
              <a:rPr lang="fr-FR" sz="1800" dirty="0" smtClean="0"/>
              <a:t>prévoit à son tour une </a:t>
            </a:r>
            <a:r>
              <a:rPr lang="fr-FR" sz="1800" b="1" dirty="0" smtClean="0">
                <a:solidFill>
                  <a:srgbClr val="FF0000"/>
                </a:solidFill>
              </a:rPr>
              <a:t>série de chaînes </a:t>
            </a:r>
            <a:r>
              <a:rPr lang="fr-FR" sz="1800" dirty="0" smtClean="0"/>
              <a:t>(</a:t>
            </a:r>
            <a:r>
              <a:rPr lang="fr-FR" sz="1800" b="1" dirty="0" smtClean="0"/>
              <a:t>liste de règles).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800" b="1" dirty="0" smtClean="0">
                <a:solidFill>
                  <a:srgbClr val="FF0000"/>
                </a:solidFill>
              </a:rPr>
              <a:t>Table </a:t>
            </a:r>
            <a:r>
              <a:rPr lang="fr-FR" sz="1800" b="1" dirty="0" err="1" smtClean="0">
                <a:solidFill>
                  <a:srgbClr val="FF0000"/>
                </a:solidFill>
              </a:rPr>
              <a:t>filter</a:t>
            </a:r>
            <a:r>
              <a:rPr lang="fr-FR" sz="1800" b="1" dirty="0" smtClean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: </a:t>
            </a:r>
            <a:r>
              <a:rPr lang="fr-FR" sz="1800" b="1" dirty="0" smtClean="0"/>
              <a:t>INPUT, FORWARD et OUTPUT</a:t>
            </a:r>
          </a:p>
          <a:p>
            <a:pPr marL="1073150" indent="-354013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fr-FR" sz="1800" b="1" dirty="0" smtClean="0">
                <a:solidFill>
                  <a:srgbClr val="00B050"/>
                </a:solidFill>
              </a:rPr>
              <a:t>INPUT </a:t>
            </a:r>
            <a:r>
              <a:rPr lang="fr-FR" sz="1800" dirty="0" smtClean="0"/>
              <a:t>: pour les </a:t>
            </a:r>
            <a:r>
              <a:rPr lang="fr-FR" sz="1800" b="1" dirty="0" smtClean="0"/>
              <a:t>paquets entrant</a:t>
            </a:r>
          </a:p>
          <a:p>
            <a:pPr marL="1073150" indent="-354013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fr-FR" sz="1800" b="1" dirty="0">
                <a:solidFill>
                  <a:srgbClr val="00B050"/>
                </a:solidFill>
              </a:rPr>
              <a:t>FORWARD </a:t>
            </a:r>
            <a:r>
              <a:rPr lang="fr-FR" sz="1800" b="1" dirty="0" smtClean="0"/>
              <a:t>: </a:t>
            </a:r>
            <a:r>
              <a:rPr lang="fr-FR" sz="1800" dirty="0" smtClean="0"/>
              <a:t>pour les </a:t>
            </a:r>
            <a:r>
              <a:rPr lang="fr-FR" sz="1800" b="1" dirty="0"/>
              <a:t>paquets passant </a:t>
            </a:r>
            <a:r>
              <a:rPr lang="fr-FR" sz="1800" dirty="0"/>
              <a:t>par</a:t>
            </a:r>
            <a:r>
              <a:rPr lang="fr-FR" sz="1800" b="1" dirty="0"/>
              <a:t> </a:t>
            </a:r>
            <a:r>
              <a:rPr lang="fr-FR" sz="1800" dirty="0" smtClean="0"/>
              <a:t>le pare-feu</a:t>
            </a:r>
          </a:p>
          <a:p>
            <a:pPr marL="1073150" indent="-354013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fr-FR" sz="1800" b="1" dirty="0">
                <a:solidFill>
                  <a:srgbClr val="00B050"/>
                </a:solidFill>
              </a:rPr>
              <a:t>OUTPUT</a:t>
            </a:r>
            <a:r>
              <a:rPr lang="fr-FR" sz="1800" b="1" dirty="0" smtClean="0"/>
              <a:t> : </a:t>
            </a:r>
            <a:r>
              <a:rPr lang="fr-FR" sz="1800" dirty="0" smtClean="0"/>
              <a:t>pour les </a:t>
            </a:r>
            <a:r>
              <a:rPr lang="fr-FR" sz="1800" b="1" dirty="0"/>
              <a:t>paquets sortants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800" b="1" dirty="0">
                <a:solidFill>
                  <a:srgbClr val="FF0000"/>
                </a:solidFill>
              </a:rPr>
              <a:t>Table </a:t>
            </a:r>
            <a:r>
              <a:rPr lang="fr-FR" sz="1800" b="1" dirty="0" err="1">
                <a:solidFill>
                  <a:srgbClr val="FF0000"/>
                </a:solidFill>
              </a:rPr>
              <a:t>nat</a:t>
            </a:r>
            <a:r>
              <a:rPr lang="fr-FR" sz="1800" b="1" dirty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: </a:t>
            </a:r>
            <a:r>
              <a:rPr lang="fr-FR" sz="1800" b="1" dirty="0" smtClean="0"/>
              <a:t>PREROUTING, INPUT, OUTPUT et POSTROUTING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800" b="1" dirty="0">
                <a:solidFill>
                  <a:srgbClr val="FF0000"/>
                </a:solidFill>
              </a:rPr>
              <a:t>Table mangle </a:t>
            </a:r>
            <a:r>
              <a:rPr lang="fr-FR" sz="1800" dirty="0" smtClean="0"/>
              <a:t>: </a:t>
            </a:r>
            <a:r>
              <a:rPr lang="fr-FR" sz="1800" b="1" dirty="0" smtClean="0"/>
              <a:t>PREROUTING, INPUT, FORWARD, OUTPUT et POSTROUTING</a:t>
            </a:r>
          </a:p>
          <a:p>
            <a:pPr algn="just">
              <a:lnSpc>
                <a:spcPct val="150000"/>
              </a:lnSpc>
            </a:pPr>
            <a:r>
              <a:rPr lang="fr-FR" sz="1800" dirty="0" smtClean="0"/>
              <a:t> L’option </a:t>
            </a:r>
            <a:r>
              <a:rPr lang="fr-FR" sz="2400" b="1" dirty="0" smtClean="0">
                <a:solidFill>
                  <a:srgbClr val="FF0000"/>
                </a:solidFill>
              </a:rPr>
              <a:t>-t </a:t>
            </a:r>
            <a:r>
              <a:rPr lang="fr-FR" sz="1800" dirty="0" smtClean="0"/>
              <a:t>permet d’indiquer </a:t>
            </a:r>
            <a:r>
              <a:rPr lang="fr-FR" sz="1800" b="1" dirty="0" smtClean="0">
                <a:solidFill>
                  <a:srgbClr val="FF0000"/>
                </a:solidFill>
              </a:rPr>
              <a:t>la table</a:t>
            </a:r>
            <a:r>
              <a:rPr lang="fr-FR" sz="1800" dirty="0" smtClean="0"/>
              <a:t> pour laquelle on souhaite définir des règles. Si l’on omet cette option, c’est automatiquement la table </a:t>
            </a:r>
            <a:r>
              <a:rPr lang="fr-FR" sz="1800" dirty="0" err="1" smtClean="0"/>
              <a:t>filter</a:t>
            </a:r>
            <a:r>
              <a:rPr lang="fr-FR" sz="1800" dirty="0" smtClean="0"/>
              <a:t> qui est sélectionnée.</a:t>
            </a:r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Filtrage</a:t>
            </a:r>
          </a:p>
        </p:txBody>
      </p:sp>
    </p:spTree>
    <p:extLst>
      <p:ext uri="{BB962C8B-B14F-4D97-AF65-F5344CB8AC3E}">
        <p14:creationId xmlns:p14="http://schemas.microsoft.com/office/powerpoint/2010/main" val="31338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Configuration : ajout ou modification de règles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</a:rPr>
              <a:t>-A </a:t>
            </a:r>
            <a:r>
              <a:rPr lang="fr-FR" sz="2000" dirty="0" smtClean="0"/>
              <a:t>: permet </a:t>
            </a:r>
            <a:r>
              <a:rPr lang="fr-FR" sz="2000" b="1" dirty="0" smtClean="0">
                <a:solidFill>
                  <a:srgbClr val="00B050"/>
                </a:solidFill>
              </a:rPr>
              <a:t>d’ajouter une règle à la fin de la chaîne </a:t>
            </a:r>
            <a:r>
              <a:rPr lang="fr-FR" sz="2000" dirty="0" smtClean="0"/>
              <a:t>sélectionnée.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</a:rPr>
              <a:t>-D </a:t>
            </a:r>
            <a:r>
              <a:rPr lang="fr-FR" sz="2000" dirty="0" smtClean="0"/>
              <a:t>: Permet de </a:t>
            </a:r>
            <a:r>
              <a:rPr lang="fr-FR" sz="2000" dirty="0" smtClean="0">
                <a:solidFill>
                  <a:srgbClr val="00B050"/>
                </a:solidFill>
              </a:rPr>
              <a:t>supprimer une règle</a:t>
            </a:r>
            <a:r>
              <a:rPr lang="fr-FR" sz="2000" dirty="0" smtClean="0"/>
              <a:t>. On peut l'utiliser de 2 manières, soit en spécifiant le </a:t>
            </a:r>
            <a:r>
              <a:rPr lang="fr-FR" sz="2000" b="1" dirty="0" smtClean="0">
                <a:solidFill>
                  <a:srgbClr val="00B050"/>
                </a:solidFill>
              </a:rPr>
              <a:t>numéro de la règle </a:t>
            </a:r>
            <a:r>
              <a:rPr lang="fr-FR" sz="2000" dirty="0" smtClean="0"/>
              <a:t>a supprimer, soit en spécifiant </a:t>
            </a:r>
            <a:r>
              <a:rPr lang="fr-FR" sz="2000" dirty="0" smtClean="0">
                <a:solidFill>
                  <a:srgbClr val="00B050"/>
                </a:solidFill>
              </a:rPr>
              <a:t>la règle à retirer</a:t>
            </a:r>
            <a:r>
              <a:rPr lang="fr-FR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</a:rPr>
              <a:t>-L </a:t>
            </a:r>
            <a:r>
              <a:rPr lang="fr-FR" sz="2000" dirty="0"/>
              <a:t>: Permet </a:t>
            </a:r>
            <a:r>
              <a:rPr lang="fr-FR" sz="2000" dirty="0">
                <a:solidFill>
                  <a:srgbClr val="00B050"/>
                </a:solidFill>
              </a:rPr>
              <a:t>d'afficher les règles. 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</a:rPr>
              <a:t>-F </a:t>
            </a:r>
            <a:r>
              <a:rPr lang="fr-FR" sz="2000" dirty="0"/>
              <a:t>: Permet de </a:t>
            </a:r>
            <a:r>
              <a:rPr lang="fr-FR" sz="2000" dirty="0">
                <a:solidFill>
                  <a:srgbClr val="00B050"/>
                </a:solidFill>
              </a:rPr>
              <a:t>vider toutes les règles d'une chaîne</a:t>
            </a:r>
            <a:r>
              <a:rPr lang="fr-FR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fr-FR" sz="2000" b="1" dirty="0" smtClean="0">
                <a:solidFill>
                  <a:srgbClr val="FF0000"/>
                </a:solidFill>
              </a:rPr>
              <a:t>-R </a:t>
            </a:r>
            <a:r>
              <a:rPr lang="fr-FR" sz="2000" dirty="0" smtClean="0"/>
              <a:t>: Permet de </a:t>
            </a:r>
            <a:r>
              <a:rPr lang="fr-FR" sz="2000" b="1" dirty="0" smtClean="0">
                <a:solidFill>
                  <a:srgbClr val="00B050"/>
                </a:solidFill>
              </a:rPr>
              <a:t>remplacer la chaîne spécifiée</a:t>
            </a:r>
            <a:r>
              <a:rPr lang="fr-FR" sz="20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sz="2000" b="1" dirty="0">
                <a:solidFill>
                  <a:srgbClr val="FF0000"/>
                </a:solidFill>
              </a:rPr>
              <a:t>-I  </a:t>
            </a:r>
            <a:r>
              <a:rPr lang="fr-FR" sz="2000" dirty="0" smtClean="0"/>
              <a:t>: Permet </a:t>
            </a:r>
            <a:r>
              <a:rPr lang="fr-FR" sz="2000" b="1" dirty="0" smtClean="0">
                <a:solidFill>
                  <a:srgbClr val="00B050"/>
                </a:solidFill>
              </a:rPr>
              <a:t>d'ajouter une chaîne </a:t>
            </a:r>
            <a:r>
              <a:rPr lang="fr-FR" sz="2000" dirty="0" smtClean="0"/>
              <a:t>dans un </a:t>
            </a:r>
            <a:r>
              <a:rPr lang="fr-FR" sz="2000" dirty="0" smtClean="0">
                <a:solidFill>
                  <a:srgbClr val="00B050"/>
                </a:solidFill>
              </a:rPr>
              <a:t>endroit spécifié </a:t>
            </a:r>
            <a:r>
              <a:rPr lang="fr-FR" sz="2000" dirty="0" smtClean="0"/>
              <a:t>de la chaîne.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fr-FR" sz="2000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25561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Autofit/>
          </a:bodyPr>
          <a:lstStyle/>
          <a:p>
            <a:pPr algn="just"/>
            <a:r>
              <a:rPr lang="fr-FR" sz="2000" b="1" dirty="0">
                <a:solidFill>
                  <a:srgbClr val="FF0000"/>
                </a:solidFill>
              </a:rPr>
              <a:t>-p </a:t>
            </a:r>
            <a:r>
              <a:rPr lang="fr-FR" sz="1800" dirty="0" smtClean="0"/>
              <a:t>:  Spécifier un protocole : </a:t>
            </a:r>
            <a:r>
              <a:rPr lang="fr-FR" sz="1800" dirty="0" err="1" smtClean="0"/>
              <a:t>tcp</a:t>
            </a:r>
            <a:r>
              <a:rPr lang="fr-FR" sz="1800" dirty="0" smtClean="0"/>
              <a:t>, </a:t>
            </a:r>
            <a:r>
              <a:rPr lang="fr-FR" sz="1800" dirty="0" err="1" smtClean="0"/>
              <a:t>udp</a:t>
            </a:r>
            <a:r>
              <a:rPr lang="fr-FR" sz="1800" dirty="0" smtClean="0"/>
              <a:t>, </a:t>
            </a:r>
            <a:r>
              <a:rPr lang="fr-FR" sz="1800" dirty="0" err="1" smtClean="0"/>
              <a:t>icmp</a:t>
            </a:r>
            <a:r>
              <a:rPr lang="fr-FR" sz="1800" dirty="0" smtClean="0"/>
              <a:t>, all (tous)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-s </a:t>
            </a:r>
            <a:r>
              <a:rPr lang="fr-FR" sz="1800" dirty="0" smtClean="0"/>
              <a:t>: Spécifier une adresse source à matcher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-d </a:t>
            </a:r>
            <a:r>
              <a:rPr lang="fr-FR" sz="1800" dirty="0" smtClean="0"/>
              <a:t>: Spécifier une adresse destination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-i : </a:t>
            </a:r>
            <a:r>
              <a:rPr lang="fr-FR" sz="1800" dirty="0" smtClean="0"/>
              <a:t>Spécifier une interface d'entrée.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-o </a:t>
            </a:r>
            <a:r>
              <a:rPr lang="fr-FR" sz="1800" dirty="0" smtClean="0"/>
              <a:t>: Spécifier une interface de sortie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--sport </a:t>
            </a:r>
            <a:r>
              <a:rPr lang="fr-FR" sz="1800" dirty="0" smtClean="0"/>
              <a:t>: Spécifier le port source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--</a:t>
            </a:r>
            <a:r>
              <a:rPr lang="fr-FR" sz="2000" b="1" dirty="0" err="1">
                <a:solidFill>
                  <a:srgbClr val="FF0000"/>
                </a:solidFill>
              </a:rPr>
              <a:t>dport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1800" dirty="0" smtClean="0"/>
              <a:t>: Spécifier le port destination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--</a:t>
            </a:r>
            <a:r>
              <a:rPr lang="fr-FR" sz="2000" b="1" dirty="0" err="1">
                <a:solidFill>
                  <a:srgbClr val="FF0000"/>
                </a:solidFill>
              </a:rPr>
              <a:t>icmp</a:t>
            </a:r>
            <a:r>
              <a:rPr lang="fr-FR" sz="2000" b="1" dirty="0">
                <a:solidFill>
                  <a:srgbClr val="FF0000"/>
                </a:solidFill>
              </a:rPr>
              <a:t>-type </a:t>
            </a:r>
            <a:r>
              <a:rPr lang="fr-FR" sz="1800" dirty="0" smtClean="0"/>
              <a:t>: Spécifier un type de paquet </a:t>
            </a:r>
            <a:r>
              <a:rPr lang="fr-FR" sz="1800" dirty="0" err="1" smtClean="0"/>
              <a:t>icmp</a:t>
            </a:r>
            <a:r>
              <a:rPr lang="fr-FR" sz="1800" dirty="0" smtClean="0"/>
              <a:t>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--state </a:t>
            </a:r>
            <a:r>
              <a:rPr lang="fr-FR" sz="1800" dirty="0" smtClean="0"/>
              <a:t>: Permet de spécifier l'état du paquet :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 smtClean="0">
                <a:solidFill>
                  <a:srgbClr val="00B050"/>
                </a:solidFill>
              </a:rPr>
              <a:t>ESTABLISHED </a:t>
            </a:r>
            <a:r>
              <a:rPr lang="fr-FR" sz="1800" dirty="0" smtClean="0"/>
              <a:t>: paquet associé à une connexion déjà établie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>
                <a:solidFill>
                  <a:srgbClr val="00B050"/>
                </a:solidFill>
              </a:rPr>
              <a:t>NEW </a:t>
            </a:r>
            <a:r>
              <a:rPr lang="fr-FR" sz="1800" dirty="0" smtClean="0"/>
              <a:t>: paquet demandant une nouvelle connexion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>
                <a:solidFill>
                  <a:srgbClr val="00B050"/>
                </a:solidFill>
              </a:rPr>
              <a:t>INVALID </a:t>
            </a:r>
            <a:r>
              <a:rPr lang="fr-FR" sz="1800" dirty="0" smtClean="0"/>
              <a:t>: paquet associé à une connexion inconnue </a:t>
            </a:r>
          </a:p>
          <a:p>
            <a:pPr algn="just"/>
            <a:r>
              <a:rPr lang="fr-FR" sz="2000" b="1" dirty="0">
                <a:solidFill>
                  <a:srgbClr val="FF0000"/>
                </a:solidFill>
              </a:rPr>
              <a:t>-j </a:t>
            </a:r>
            <a:r>
              <a:rPr lang="fr-FR" sz="1800" dirty="0" smtClean="0"/>
              <a:t>: elle indique ce qu’il faut faire si le paquet correspond à la règle.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 smtClean="0">
                <a:solidFill>
                  <a:srgbClr val="00B050"/>
                </a:solidFill>
              </a:rPr>
              <a:t>DROP </a:t>
            </a:r>
            <a:r>
              <a:rPr lang="fr-FR" sz="1800" dirty="0"/>
              <a:t>: la transmission du paquet est refusée, </a:t>
            </a:r>
            <a:r>
              <a:rPr lang="fr-FR" sz="1800" b="1" dirty="0"/>
              <a:t>sans message d’erreur</a:t>
            </a:r>
            <a:r>
              <a:rPr lang="fr-FR" sz="1800" dirty="0"/>
              <a:t>. 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>
                <a:solidFill>
                  <a:srgbClr val="00B050"/>
                </a:solidFill>
              </a:rPr>
              <a:t>REJECT </a:t>
            </a:r>
            <a:r>
              <a:rPr lang="fr-FR" sz="1800" dirty="0"/>
              <a:t>: la transmission du paquet est refusée, </a:t>
            </a:r>
            <a:r>
              <a:rPr lang="fr-FR" sz="1800" b="1" i="1" dirty="0"/>
              <a:t>avec un message d’erreur</a:t>
            </a:r>
            <a:r>
              <a:rPr lang="fr-FR" sz="1800" dirty="0"/>
              <a:t>. </a:t>
            </a:r>
          </a:p>
          <a:p>
            <a:pPr marL="801688" indent="-260350" algn="just">
              <a:buFont typeface="Courier New" pitchFamily="49" charset="0"/>
              <a:buChar char="o"/>
            </a:pPr>
            <a:r>
              <a:rPr lang="fr-FR" sz="1800" b="1" dirty="0">
                <a:solidFill>
                  <a:srgbClr val="00B050"/>
                </a:solidFill>
              </a:rPr>
              <a:t>ACCEPT </a:t>
            </a:r>
            <a:r>
              <a:rPr lang="fr-FR" sz="1800" dirty="0"/>
              <a:t>: le paquet est transmis.</a:t>
            </a:r>
          </a:p>
          <a:p>
            <a:pPr algn="just"/>
            <a:endParaRPr lang="fr-FR" sz="1800" dirty="0" smtClean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Critères de base</a:t>
            </a:r>
          </a:p>
        </p:txBody>
      </p:sp>
    </p:spTree>
    <p:extLst>
      <p:ext uri="{BB962C8B-B14F-4D97-AF65-F5344CB8AC3E}">
        <p14:creationId xmlns:p14="http://schemas.microsoft.com/office/powerpoint/2010/main" val="105767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 smtClean="0">
                <a:solidFill>
                  <a:srgbClr val="0070C0"/>
                </a:solidFill>
              </a:rPr>
              <a:t>Exemples </a:t>
            </a:r>
            <a:endParaRPr lang="fr-FR" sz="3600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363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fr-FR" sz="1800" dirty="0" smtClean="0"/>
              <a:t>L’option -L (ou --</a:t>
            </a:r>
            <a:r>
              <a:rPr lang="fr-FR" sz="1800" dirty="0" err="1" smtClean="0"/>
              <a:t>list</a:t>
            </a:r>
            <a:r>
              <a:rPr lang="fr-FR" sz="1800" dirty="0" smtClean="0"/>
              <a:t>) permet d’afficher l’état du pare-feu. Sans autre option, elle affiche les règles de la table </a:t>
            </a:r>
            <a:r>
              <a:rPr lang="fr-FR" sz="1800" dirty="0" err="1" smtClean="0"/>
              <a:t>filter</a:t>
            </a:r>
            <a:r>
              <a:rPr lang="fr-FR" sz="1800" dirty="0" smtClean="0"/>
              <a:t>.</a:t>
            </a:r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708921"/>
            <a:ext cx="4608512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30" y="4883390"/>
            <a:ext cx="4608510" cy="118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5" y="4869160"/>
            <a:ext cx="3816425" cy="120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37855"/>
            <a:ext cx="3816424" cy="215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1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Exemple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764704"/>
            <a:ext cx="8712968" cy="60932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1800" b="1" u="sng" dirty="0" smtClean="0">
                <a:solidFill>
                  <a:srgbClr val="FF0000"/>
                </a:solidFill>
              </a:rPr>
              <a:t>Ajout de règles 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-A INPUT -p </a:t>
            </a:r>
            <a:r>
              <a:rPr lang="fr-FR" sz="1800" dirty="0" err="1" smtClean="0"/>
              <a:t>tcp</a:t>
            </a:r>
            <a:r>
              <a:rPr lang="fr-FR" sz="1800" dirty="0" smtClean="0"/>
              <a:t> --source ! 10.42.42.42 -j DROP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en-US" sz="1800" dirty="0" err="1" smtClean="0"/>
              <a:t>iptables</a:t>
            </a:r>
            <a:r>
              <a:rPr lang="en-US" sz="1800" dirty="0" smtClean="0"/>
              <a:t> -A INPUT -p </a:t>
            </a:r>
            <a:r>
              <a:rPr lang="en-US" sz="1800" dirty="0" err="1" smtClean="0"/>
              <a:t>tcp</a:t>
            </a:r>
            <a:r>
              <a:rPr lang="en-US" sz="1800" dirty="0" smtClean="0"/>
              <a:t> -s 192.168.42.42 -j ACCEPT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-A FORWARD -p </a:t>
            </a:r>
            <a:r>
              <a:rPr lang="fr-FR" sz="1800" dirty="0" err="1" smtClean="0"/>
              <a:t>tcp</a:t>
            </a:r>
            <a:r>
              <a:rPr lang="fr-FR" sz="1800" dirty="0" smtClean="0"/>
              <a:t> -d 10.1.0.1 -j ACCEPT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-A OUTPUT -p </a:t>
            </a:r>
            <a:r>
              <a:rPr lang="fr-FR" sz="1800" dirty="0" err="1" smtClean="0"/>
              <a:t>icmp</a:t>
            </a:r>
            <a:r>
              <a:rPr lang="fr-FR" sz="1800" dirty="0" smtClean="0"/>
              <a:t> -o eth0 -j DROP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-A INPUT -p </a:t>
            </a:r>
            <a:r>
              <a:rPr lang="fr-FR" sz="1800" dirty="0" err="1" smtClean="0"/>
              <a:t>tcp</a:t>
            </a:r>
            <a:r>
              <a:rPr lang="fr-FR" sz="1800" dirty="0" smtClean="0"/>
              <a:t> --sport 80 -j ACCEPT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en-US" sz="1800" dirty="0" err="1" smtClean="0"/>
              <a:t>iptables</a:t>
            </a:r>
            <a:r>
              <a:rPr lang="en-US" sz="1800" dirty="0" smtClean="0"/>
              <a:t> -A OUTPUT -o eth0 -p </a:t>
            </a:r>
            <a:r>
              <a:rPr lang="en-US" sz="1800" dirty="0" err="1" smtClean="0"/>
              <a:t>tcp</a:t>
            </a:r>
            <a:r>
              <a:rPr lang="en-US" sz="1800" dirty="0" smtClean="0"/>
              <a:t> --sport 80 -m state --state ESTABLISHED -j ACCEPT</a:t>
            </a:r>
          </a:p>
          <a:p>
            <a:pPr>
              <a:lnSpc>
                <a:spcPct val="150000"/>
              </a:lnSpc>
            </a:pPr>
            <a:r>
              <a:rPr lang="fr-FR" sz="1800" b="1" u="sng" dirty="0">
                <a:solidFill>
                  <a:srgbClr val="FF0000"/>
                </a:solidFill>
              </a:rPr>
              <a:t>insertion </a:t>
            </a:r>
            <a:r>
              <a:rPr lang="fr-FR" sz="1800" b="1" u="sng" dirty="0" smtClean="0">
                <a:solidFill>
                  <a:srgbClr val="FF0000"/>
                </a:solidFill>
              </a:rPr>
              <a:t> et remplacement de </a:t>
            </a:r>
            <a:r>
              <a:rPr lang="fr-FR" sz="1800" b="1" u="sng" dirty="0">
                <a:solidFill>
                  <a:srgbClr val="FF0000"/>
                </a:solidFill>
              </a:rPr>
              <a:t>règles 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/>
              <a:t>iptables</a:t>
            </a:r>
            <a:r>
              <a:rPr lang="fr-FR" sz="1800" dirty="0"/>
              <a:t> -I INPUT 1 --</a:t>
            </a:r>
            <a:r>
              <a:rPr lang="fr-FR" sz="1800" dirty="0" err="1"/>
              <a:t>dport</a:t>
            </a:r>
            <a:r>
              <a:rPr lang="fr-FR" sz="1800" dirty="0"/>
              <a:t> 80 -j </a:t>
            </a:r>
            <a:r>
              <a:rPr lang="fr-FR" sz="1800" dirty="0" smtClean="0"/>
              <a:t>ACCEPT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 -R INPUT   1   -s   192.168.1.1 –j drop</a:t>
            </a:r>
            <a:endParaRPr lang="fr-FR" sz="1800" dirty="0"/>
          </a:p>
          <a:p>
            <a:pPr>
              <a:lnSpc>
                <a:spcPct val="150000"/>
              </a:lnSpc>
            </a:pPr>
            <a:r>
              <a:rPr lang="fr-FR" sz="1800" b="1" u="sng" dirty="0" smtClean="0">
                <a:solidFill>
                  <a:srgbClr val="FF0000"/>
                </a:solidFill>
              </a:rPr>
              <a:t>Suppression  </a:t>
            </a:r>
            <a:r>
              <a:rPr lang="fr-FR" sz="1800" b="1" u="sng" dirty="0">
                <a:solidFill>
                  <a:srgbClr val="FF0000"/>
                </a:solidFill>
              </a:rPr>
              <a:t>de règles 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 smtClean="0"/>
              <a:t>iptables</a:t>
            </a:r>
            <a:r>
              <a:rPr lang="fr-FR" sz="1800" dirty="0" smtClean="0"/>
              <a:t> </a:t>
            </a:r>
            <a:r>
              <a:rPr lang="fr-FR" sz="1800" dirty="0"/>
              <a:t>-D INPUT --</a:t>
            </a:r>
            <a:r>
              <a:rPr lang="fr-FR" sz="1800" dirty="0" err="1"/>
              <a:t>dport</a:t>
            </a:r>
            <a:r>
              <a:rPr lang="fr-FR" sz="1800" dirty="0"/>
              <a:t> 80 -j DROP</a:t>
            </a:r>
          </a:p>
          <a:p>
            <a:pPr marL="627063" indent="0">
              <a:lnSpc>
                <a:spcPct val="150000"/>
              </a:lnSpc>
              <a:buNone/>
            </a:pPr>
            <a:r>
              <a:rPr lang="fr-FR" sz="1800" dirty="0" err="1"/>
              <a:t>iptables</a:t>
            </a:r>
            <a:r>
              <a:rPr lang="fr-FR" sz="1800" dirty="0"/>
              <a:t> -D INPUT  </a:t>
            </a:r>
            <a:r>
              <a:rPr lang="fr-FR" sz="18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61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47500" lnSpcReduction="20000"/>
          </a:bodyPr>
          <a:lstStyle/>
          <a:p>
            <a:r>
              <a:rPr lang="fr-FR" sz="3800" b="1" dirty="0" smtClean="0"/>
              <a:t>Pour </a:t>
            </a:r>
            <a:r>
              <a:rPr lang="fr-FR" sz="3800" b="1" dirty="0" smtClean="0">
                <a:solidFill>
                  <a:srgbClr val="FF0000"/>
                </a:solidFill>
              </a:rPr>
              <a:t>accepter</a:t>
            </a:r>
            <a:r>
              <a:rPr lang="fr-FR" sz="3800" b="1" dirty="0" smtClean="0"/>
              <a:t> tout ce qui se passe sur le </a:t>
            </a:r>
            <a:r>
              <a:rPr lang="fr-FR" sz="3800" b="1" dirty="0" smtClean="0">
                <a:solidFill>
                  <a:srgbClr val="FF0000"/>
                </a:solidFill>
              </a:rPr>
              <a:t>réseau local 192.168.1.0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447675" indent="0">
              <a:buNone/>
            </a:pPr>
            <a:r>
              <a:rPr lang="fr-FR" dirty="0" smtClean="0"/>
              <a:t>    </a:t>
            </a:r>
            <a:r>
              <a:rPr lang="fr-FR" sz="3800" dirty="0" err="1" smtClean="0"/>
              <a:t>iptables</a:t>
            </a:r>
            <a:r>
              <a:rPr lang="fr-FR" sz="3800" dirty="0" smtClean="0"/>
              <a:t> -A INPUT -s 192.168.1.0/24 -j ACCEPT</a:t>
            </a:r>
          </a:p>
          <a:p>
            <a:pPr marL="447675" indent="0">
              <a:buNone/>
            </a:pPr>
            <a:r>
              <a:rPr lang="fr-FR" sz="3800" dirty="0" smtClean="0"/>
              <a:t>    </a:t>
            </a:r>
            <a:r>
              <a:rPr lang="fr-FR" sz="3800" dirty="0" err="1" smtClean="0"/>
              <a:t>iptables</a:t>
            </a:r>
            <a:r>
              <a:rPr lang="fr-FR" sz="3800" dirty="0" smtClean="0"/>
              <a:t> -A OUTPUT -d 192.168.1.0/24 -j ACCEPT</a:t>
            </a:r>
          </a:p>
          <a:p>
            <a:pPr marL="447675" indent="0">
              <a:buNone/>
            </a:pPr>
            <a:r>
              <a:rPr lang="fr-FR" sz="3800" dirty="0" smtClean="0"/>
              <a:t>    </a:t>
            </a:r>
            <a:r>
              <a:rPr lang="fr-FR" sz="3800" dirty="0" err="1" smtClean="0"/>
              <a:t>iptables</a:t>
            </a:r>
            <a:r>
              <a:rPr lang="fr-FR" sz="3800" dirty="0" smtClean="0"/>
              <a:t> -A FORWARD -s 192.168.1.0/24 -j ACCEPT </a:t>
            </a:r>
          </a:p>
          <a:p>
            <a:endParaRPr lang="fr-FR" dirty="0" smtClean="0"/>
          </a:p>
          <a:p>
            <a:r>
              <a:rPr lang="fr-FR" sz="3800" b="1" dirty="0"/>
              <a:t>Pour </a:t>
            </a:r>
            <a:r>
              <a:rPr lang="fr-FR" sz="3800" b="1" dirty="0">
                <a:solidFill>
                  <a:srgbClr val="FF0000"/>
                </a:solidFill>
              </a:rPr>
              <a:t>accepter</a:t>
            </a:r>
            <a:r>
              <a:rPr lang="fr-FR" sz="3800" b="1" dirty="0"/>
              <a:t> les résolutions de nom (</a:t>
            </a:r>
            <a:r>
              <a:rPr lang="fr-FR" sz="3800" b="1" dirty="0" err="1"/>
              <a:t>ie</a:t>
            </a:r>
            <a:r>
              <a:rPr lang="fr-FR" sz="3800" b="1" dirty="0"/>
              <a:t>: le </a:t>
            </a:r>
            <a:r>
              <a:rPr lang="fr-FR" sz="3800" b="1" dirty="0" err="1">
                <a:solidFill>
                  <a:srgbClr val="FF0000"/>
                </a:solidFill>
              </a:rPr>
              <a:t>dns</a:t>
            </a:r>
            <a:r>
              <a:rPr lang="fr-FR" sz="3800" b="1" dirty="0"/>
              <a:t>) :</a:t>
            </a:r>
          </a:p>
          <a:p>
            <a:pPr marL="0" indent="0">
              <a:buNone/>
            </a:pPr>
            <a:endParaRPr lang="fr-FR" dirty="0" smtClean="0"/>
          </a:p>
          <a:p>
            <a:pPr marL="447675" indent="0">
              <a:buNone/>
            </a:pPr>
            <a:r>
              <a:rPr lang="fr-FR" dirty="0" smtClean="0"/>
              <a:t>    </a:t>
            </a:r>
            <a:r>
              <a:rPr lang="fr-FR" sz="3800" dirty="0" err="1"/>
              <a:t>iptables</a:t>
            </a:r>
            <a:r>
              <a:rPr lang="fr-FR" sz="3800" dirty="0"/>
              <a:t> -A INPUT -i eth0 -p </a:t>
            </a:r>
            <a:r>
              <a:rPr lang="fr-FR" sz="3800" dirty="0" err="1"/>
              <a:t>udp</a:t>
            </a:r>
            <a:r>
              <a:rPr lang="fr-FR" sz="3800" dirty="0"/>
              <a:t> -sport 53 -j ACCEPT</a:t>
            </a:r>
          </a:p>
          <a:p>
            <a:pPr marL="447675" indent="0">
              <a:buNone/>
            </a:pPr>
            <a:r>
              <a:rPr lang="fr-FR" sz="3800" dirty="0"/>
              <a:t>    </a:t>
            </a:r>
            <a:r>
              <a:rPr lang="fr-FR" sz="3800" dirty="0" err="1"/>
              <a:t>iptables</a:t>
            </a:r>
            <a:r>
              <a:rPr lang="fr-FR" sz="3800" dirty="0"/>
              <a:t> -A OUTPUT -o eth0 –p </a:t>
            </a:r>
            <a:r>
              <a:rPr lang="fr-FR" sz="3800" dirty="0" err="1"/>
              <a:t>udp</a:t>
            </a:r>
            <a:r>
              <a:rPr lang="fr-FR" sz="3800" dirty="0"/>
              <a:t> -</a:t>
            </a:r>
            <a:r>
              <a:rPr lang="fr-FR" sz="3800" dirty="0" err="1"/>
              <a:t>dport</a:t>
            </a:r>
            <a:r>
              <a:rPr lang="fr-FR" sz="3800" dirty="0"/>
              <a:t> 53 -j ACCEPT</a:t>
            </a:r>
          </a:p>
          <a:p>
            <a:pPr marL="447675" indent="0">
              <a:buNone/>
            </a:pPr>
            <a:r>
              <a:rPr lang="fr-FR" sz="3800" dirty="0"/>
              <a:t>    </a:t>
            </a:r>
            <a:r>
              <a:rPr lang="fr-FR" sz="3800" dirty="0" err="1"/>
              <a:t>iptables</a:t>
            </a:r>
            <a:r>
              <a:rPr lang="fr-FR" sz="3800" dirty="0"/>
              <a:t> -A INPUT -i eth0 -p </a:t>
            </a:r>
            <a:r>
              <a:rPr lang="fr-FR" sz="3800" dirty="0" err="1"/>
              <a:t>tcp</a:t>
            </a:r>
            <a:r>
              <a:rPr lang="fr-FR" sz="3800" dirty="0"/>
              <a:t> -sport 53 -j ACCEPT</a:t>
            </a:r>
          </a:p>
          <a:p>
            <a:pPr marL="447675" indent="0">
              <a:buNone/>
            </a:pPr>
            <a:r>
              <a:rPr lang="fr-FR" sz="3800" dirty="0"/>
              <a:t>    </a:t>
            </a:r>
            <a:r>
              <a:rPr lang="fr-FR" sz="3800" dirty="0" err="1"/>
              <a:t>iptables</a:t>
            </a:r>
            <a:r>
              <a:rPr lang="fr-FR" sz="3800" dirty="0"/>
              <a:t> -A OUTPUT -o eth0 -p </a:t>
            </a:r>
            <a:r>
              <a:rPr lang="fr-FR" sz="3800" dirty="0" err="1"/>
              <a:t>tcp</a:t>
            </a:r>
            <a:r>
              <a:rPr lang="fr-FR" sz="3800" dirty="0"/>
              <a:t> -</a:t>
            </a:r>
            <a:r>
              <a:rPr lang="fr-FR" sz="3800" dirty="0" err="1"/>
              <a:t>dport</a:t>
            </a:r>
            <a:r>
              <a:rPr lang="fr-FR" sz="3800" dirty="0"/>
              <a:t> 53 -j ACCEPT </a:t>
            </a:r>
          </a:p>
          <a:p>
            <a:endParaRPr lang="fr-FR" dirty="0" smtClean="0"/>
          </a:p>
          <a:p>
            <a:r>
              <a:rPr lang="fr-FR" sz="3800" b="1" dirty="0"/>
              <a:t>Pour </a:t>
            </a:r>
            <a:r>
              <a:rPr lang="fr-FR" sz="3800" b="1" dirty="0">
                <a:solidFill>
                  <a:srgbClr val="FF0000"/>
                </a:solidFill>
              </a:rPr>
              <a:t>accepter</a:t>
            </a:r>
            <a:r>
              <a:rPr lang="fr-FR" sz="3800" b="1" dirty="0"/>
              <a:t> le </a:t>
            </a:r>
            <a:r>
              <a:rPr lang="fr-FR" sz="3800" b="1" dirty="0" err="1"/>
              <a:t>traffic</a:t>
            </a:r>
            <a:r>
              <a:rPr lang="fr-FR" sz="3800" b="1" dirty="0"/>
              <a:t> </a:t>
            </a:r>
            <a:r>
              <a:rPr lang="fr-FR" sz="3800" b="1" dirty="0">
                <a:solidFill>
                  <a:srgbClr val="FF0000"/>
                </a:solidFill>
              </a:rPr>
              <a:t>web</a:t>
            </a:r>
            <a:r>
              <a:rPr lang="fr-FR" sz="3800" b="1" dirty="0"/>
              <a:t> </a:t>
            </a:r>
            <a:r>
              <a:rPr lang="fr-FR" sz="3800" b="1" dirty="0" smtClean="0"/>
              <a:t>:</a:t>
            </a:r>
            <a:endParaRPr lang="fr-FR" sz="3800" b="1" dirty="0"/>
          </a:p>
          <a:p>
            <a:endParaRPr lang="fr-FR" dirty="0" smtClean="0"/>
          </a:p>
          <a:p>
            <a:pPr marL="447675" indent="0">
              <a:buNone/>
            </a:pPr>
            <a:r>
              <a:rPr lang="fr-FR" sz="3800" dirty="0" err="1" smtClean="0"/>
              <a:t>iptables</a:t>
            </a:r>
            <a:r>
              <a:rPr lang="fr-FR" sz="3800" dirty="0" smtClean="0"/>
              <a:t> </a:t>
            </a:r>
            <a:r>
              <a:rPr lang="fr-FR" sz="3800" dirty="0"/>
              <a:t>-A INPUT -i eth0 -p </a:t>
            </a:r>
            <a:r>
              <a:rPr lang="fr-FR" sz="3800" dirty="0" err="1"/>
              <a:t>tcp</a:t>
            </a:r>
            <a:r>
              <a:rPr lang="fr-FR" sz="3800" dirty="0"/>
              <a:t> -sport 80 -m state --state ESTABLISHED -j </a:t>
            </a:r>
            <a:r>
              <a:rPr lang="fr-FR" sz="3800" dirty="0" smtClean="0"/>
              <a:t>ACCEPT</a:t>
            </a:r>
            <a:endParaRPr lang="fr-FR" sz="3800" dirty="0"/>
          </a:p>
          <a:p>
            <a:pPr marL="447675" indent="0">
              <a:buNone/>
            </a:pPr>
            <a:r>
              <a:rPr lang="fr-FR" sz="3800" dirty="0" err="1" smtClean="0"/>
              <a:t>iptables</a:t>
            </a:r>
            <a:r>
              <a:rPr lang="fr-FR" sz="3800" dirty="0" smtClean="0"/>
              <a:t> </a:t>
            </a:r>
            <a:r>
              <a:rPr lang="fr-FR" sz="3800" dirty="0"/>
              <a:t>-A OUTPUT -o eth0 -p </a:t>
            </a:r>
            <a:r>
              <a:rPr lang="fr-FR" sz="3800" dirty="0" err="1"/>
              <a:t>tcp</a:t>
            </a:r>
            <a:r>
              <a:rPr lang="fr-FR" sz="3800" dirty="0"/>
              <a:t> -</a:t>
            </a:r>
            <a:r>
              <a:rPr lang="fr-FR" sz="3800" dirty="0" err="1"/>
              <a:t>dport</a:t>
            </a:r>
            <a:r>
              <a:rPr lang="fr-FR" sz="3800" dirty="0"/>
              <a:t> 80 -m state --state NEW,ESTABLISHED </a:t>
            </a:r>
            <a:r>
              <a:rPr lang="fr-FR" sz="3800" dirty="0" smtClean="0"/>
              <a:t>–j ACCEPT</a:t>
            </a:r>
            <a:endParaRPr lang="fr-FR" sz="38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Exemple </a:t>
            </a:r>
          </a:p>
        </p:txBody>
      </p:sp>
    </p:spTree>
    <p:extLst>
      <p:ext uri="{BB962C8B-B14F-4D97-AF65-F5344CB8AC3E}">
        <p14:creationId xmlns:p14="http://schemas.microsoft.com/office/powerpoint/2010/main" val="276257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sz="3600" b="1" dirty="0">
                <a:solidFill>
                  <a:srgbClr val="0070C0"/>
                </a:solidFill>
              </a:rPr>
              <a:t>Politique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68153"/>
            <a:ext cx="8229600" cy="472189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600" b="1" dirty="0" smtClean="0">
                <a:solidFill>
                  <a:srgbClr val="FF0000"/>
                </a:solidFill>
              </a:rPr>
              <a:t>Fonctionnement de base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600" dirty="0" smtClean="0"/>
              <a:t>Lorsqu’un paquet IP rencontre une chaîne de règles dans son cheminement, </a:t>
            </a:r>
            <a:r>
              <a:rPr lang="fr-FR" sz="1600" b="1" dirty="0" smtClean="0">
                <a:solidFill>
                  <a:srgbClr val="00B050"/>
                </a:solidFill>
              </a:rPr>
              <a:t>les règles </a:t>
            </a:r>
            <a:r>
              <a:rPr lang="fr-FR" sz="1600" dirty="0" smtClean="0"/>
              <a:t>en question </a:t>
            </a:r>
            <a:r>
              <a:rPr lang="fr-FR" sz="1600" b="1" dirty="0">
                <a:solidFill>
                  <a:srgbClr val="00B050"/>
                </a:solidFill>
              </a:rPr>
              <a:t>sont vérifiées l’une après l’autre</a:t>
            </a:r>
            <a:r>
              <a:rPr lang="fr-FR" sz="1600" dirty="0" smtClean="0"/>
              <a:t>.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600" dirty="0" smtClean="0"/>
              <a:t>Dès </a:t>
            </a:r>
            <a:r>
              <a:rPr lang="fr-FR" sz="1600" b="1" dirty="0" smtClean="0">
                <a:solidFill>
                  <a:srgbClr val="00B050"/>
                </a:solidFill>
              </a:rPr>
              <a:t>qu’une règle s’applique </a:t>
            </a:r>
            <a:r>
              <a:rPr lang="fr-FR" sz="1600" dirty="0" smtClean="0"/>
              <a:t>à un paquet, </a:t>
            </a:r>
            <a:r>
              <a:rPr lang="fr-FR" sz="1600" b="1" dirty="0" smtClean="0">
                <a:solidFill>
                  <a:srgbClr val="00B050"/>
                </a:solidFill>
              </a:rPr>
              <a:t>l’action</a:t>
            </a:r>
            <a:r>
              <a:rPr lang="fr-FR" sz="1600" dirty="0" smtClean="0"/>
              <a:t> prévue dans la règle </a:t>
            </a:r>
            <a:r>
              <a:rPr lang="fr-FR" sz="1600" b="1" dirty="0">
                <a:solidFill>
                  <a:srgbClr val="00B050"/>
                </a:solidFill>
              </a:rPr>
              <a:t>est effectuée</a:t>
            </a:r>
            <a:r>
              <a:rPr lang="fr-FR" sz="1600" dirty="0" smtClean="0"/>
              <a:t> : transmettre le paquet, le supprimer ou le renvoyer au destinataire.</a:t>
            </a:r>
          </a:p>
          <a:p>
            <a:pPr marL="717550"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fr-FR" sz="1600" dirty="0"/>
              <a:t>L</a:t>
            </a:r>
            <a:r>
              <a:rPr lang="fr-FR" sz="1600" dirty="0" smtClean="0"/>
              <a:t>orsqu’</a:t>
            </a:r>
            <a:r>
              <a:rPr lang="fr-FR" sz="1600" b="1" dirty="0" smtClean="0">
                <a:solidFill>
                  <a:srgbClr val="00B050"/>
                </a:solidFill>
              </a:rPr>
              <a:t>aucune des règles </a:t>
            </a:r>
            <a:r>
              <a:rPr lang="fr-FR" sz="1600" b="1" dirty="0" smtClean="0">
                <a:solidFill>
                  <a:srgbClr val="FF0000"/>
                </a:solidFill>
              </a:rPr>
              <a:t>ne peut s’appliquer </a:t>
            </a:r>
            <a:r>
              <a:rPr lang="fr-FR" sz="1600" dirty="0" smtClean="0"/>
              <a:t>pour le paquet, c’est </a:t>
            </a:r>
            <a:r>
              <a:rPr lang="fr-FR" sz="1600" b="1" dirty="0" smtClean="0">
                <a:solidFill>
                  <a:srgbClr val="00B050"/>
                </a:solidFill>
              </a:rPr>
              <a:t>la politique par défaut</a:t>
            </a:r>
            <a:r>
              <a:rPr lang="fr-FR" sz="1600" dirty="0" smtClean="0"/>
              <a:t> qui entre en vigueur. Là encore, on peut se retrouver avec les trois cas de figure : transmettre, supprimer, rejeter.</a:t>
            </a:r>
          </a:p>
          <a:p>
            <a:pPr algn="just">
              <a:lnSpc>
                <a:spcPct val="150000"/>
              </a:lnSpc>
            </a:pPr>
            <a:r>
              <a:rPr lang="fr-FR" sz="1600" dirty="0" smtClean="0"/>
              <a:t>La </a:t>
            </a:r>
            <a:r>
              <a:rPr lang="fr-FR" sz="1600" b="1" dirty="0" smtClean="0">
                <a:solidFill>
                  <a:srgbClr val="FF0000"/>
                </a:solidFill>
              </a:rPr>
              <a:t>configuration d’un pare-feu </a:t>
            </a:r>
            <a:r>
              <a:rPr lang="fr-FR" sz="1600" dirty="0" smtClean="0"/>
              <a:t>consiste donc à définir la </a:t>
            </a:r>
            <a:r>
              <a:rPr lang="fr-FR" sz="1600" b="1" dirty="0" smtClean="0">
                <a:solidFill>
                  <a:srgbClr val="FF0000"/>
                </a:solidFill>
              </a:rPr>
              <a:t>politique par défaut </a:t>
            </a:r>
            <a:r>
              <a:rPr lang="fr-FR" sz="1600" dirty="0" smtClean="0"/>
              <a:t>ainsi </a:t>
            </a:r>
            <a:r>
              <a:rPr lang="fr-FR" sz="1600" b="1" dirty="0" smtClean="0">
                <a:solidFill>
                  <a:srgbClr val="FF0000"/>
                </a:solidFill>
              </a:rPr>
              <a:t>qu’une série de règles </a:t>
            </a:r>
            <a:r>
              <a:rPr lang="fr-FR" sz="1600" dirty="0" smtClean="0"/>
              <a:t>pour chacune des chaînes de filtres essentielles.</a:t>
            </a:r>
          </a:p>
          <a:p>
            <a:r>
              <a:rPr lang="fr-FR" sz="1600" dirty="0" smtClean="0"/>
              <a:t>L’option </a:t>
            </a:r>
            <a:r>
              <a:rPr lang="fr-FR" sz="1600" b="1" dirty="0" smtClean="0">
                <a:solidFill>
                  <a:srgbClr val="FF0000"/>
                </a:solidFill>
              </a:rPr>
              <a:t>-P </a:t>
            </a:r>
            <a:r>
              <a:rPr lang="fr-FR" sz="1600" dirty="0" smtClean="0"/>
              <a:t>(ou --</a:t>
            </a:r>
            <a:r>
              <a:rPr lang="fr-FR" sz="1600" dirty="0" err="1" smtClean="0"/>
              <a:t>policy</a:t>
            </a:r>
            <a:r>
              <a:rPr lang="fr-FR" sz="1600" dirty="0" smtClean="0"/>
              <a:t>) permet de définir la politique par défaut. Par exemple on peut bloquer les connexions entrantes.</a:t>
            </a:r>
          </a:p>
          <a:p>
            <a:endParaRPr lang="fr-FR" sz="1600" dirty="0" smtClean="0"/>
          </a:p>
          <a:p>
            <a:pPr algn="just">
              <a:lnSpc>
                <a:spcPct val="150000"/>
              </a:lnSpc>
            </a:pPr>
            <a:endParaRPr lang="fr-FR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86" y="5661248"/>
            <a:ext cx="629297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5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5244</TotalTime>
  <Words>1041</Words>
  <Application>Microsoft Office PowerPoint</Application>
  <PresentationFormat>Affichage à l'écran (4:3)</PresentationFormat>
  <Paragraphs>91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Thème Office</vt:lpstr>
      <vt:lpstr>Implémenter le system pare-feu iptables</vt:lpstr>
      <vt:lpstr>Filtrage</vt:lpstr>
      <vt:lpstr>Filtrage</vt:lpstr>
      <vt:lpstr>Configuration : ajout ou modification de règles</vt:lpstr>
      <vt:lpstr>Critères de base</vt:lpstr>
      <vt:lpstr>Exemples </vt:lpstr>
      <vt:lpstr>Exemple </vt:lpstr>
      <vt:lpstr>Exemple </vt:lpstr>
      <vt:lpstr>Politique par défaut</vt:lpstr>
      <vt:lpstr>Contrôle du service IPTables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Implémenter le system pare-feu iptables</dc:title>
  <dc:creator>Administrateur</dc:creator>
  <cp:lastModifiedBy>Anas Daddas</cp:lastModifiedBy>
  <cp:revision>24</cp:revision>
  <dcterms:created xsi:type="dcterms:W3CDTF">2018-02-10T20:46:41Z</dcterms:created>
  <dcterms:modified xsi:type="dcterms:W3CDTF">2022-02-21T10:21:54Z</dcterms:modified>
</cp:coreProperties>
</file>