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0693400" cy="7556500"/>
  <p:notesSz cx="10693400" cy="75565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059" autoAdjust="0"/>
    <p:restoredTop sz="86397" autoAdjust="0"/>
  </p:normalViewPr>
  <p:slideViewPr>
    <p:cSldViewPr>
      <p:cViewPr varScale="1">
        <p:scale>
          <a:sx n="57" d="100"/>
          <a:sy n="57" d="100"/>
        </p:scale>
        <p:origin x="1644" y="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1804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25117" y="395732"/>
            <a:ext cx="704316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Cours sécurité et</a:t>
            </a:r>
            <a:r>
              <a:rPr spc="-30" dirty="0"/>
              <a:t> </a:t>
            </a:r>
            <a:r>
              <a:rPr spc="-10" dirty="0"/>
              <a:t>cryptographie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M. H HDHILI </a:t>
            </a:r>
            <a:r>
              <a:rPr dirty="0"/>
              <a:t>&amp; </a:t>
            </a:r>
            <a:r>
              <a:rPr spc="-5" dirty="0"/>
              <a:t>K.</a:t>
            </a:r>
            <a:r>
              <a:rPr spc="-55" dirty="0"/>
              <a:t> </a:t>
            </a:r>
            <a:r>
              <a:rPr spc="-5" dirty="0"/>
              <a:t>MAALAOUI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905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00CC"/>
                </a:solidFill>
                <a:latin typeface="TeXGyrePagella"/>
                <a:cs typeface="TeXGyrePagell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00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Cours sécurité et</a:t>
            </a:r>
            <a:r>
              <a:rPr spc="-30" dirty="0"/>
              <a:t> </a:t>
            </a:r>
            <a:r>
              <a:rPr spc="-10" dirty="0"/>
              <a:t>cryptographie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M. H HDHILI </a:t>
            </a:r>
            <a:r>
              <a:rPr dirty="0"/>
              <a:t>&amp; </a:t>
            </a:r>
            <a:r>
              <a:rPr spc="-5" dirty="0"/>
              <a:t>K.</a:t>
            </a:r>
            <a:r>
              <a:rPr spc="-55" dirty="0"/>
              <a:t> </a:t>
            </a:r>
            <a:r>
              <a:rPr spc="-5" dirty="0"/>
              <a:t>MAALAOUI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905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00CC"/>
                </a:solidFill>
                <a:latin typeface="TeXGyrePagella"/>
                <a:cs typeface="TeXGyrePagell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Cours sécurité et</a:t>
            </a:r>
            <a:r>
              <a:rPr spc="-30" dirty="0"/>
              <a:t> </a:t>
            </a:r>
            <a:r>
              <a:rPr spc="-10" dirty="0"/>
              <a:t>cryptographie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M. H HDHILI </a:t>
            </a:r>
            <a:r>
              <a:rPr dirty="0"/>
              <a:t>&amp; </a:t>
            </a:r>
            <a:r>
              <a:rPr spc="-5" dirty="0"/>
              <a:t>K.</a:t>
            </a:r>
            <a:r>
              <a:rPr spc="-55" dirty="0"/>
              <a:t> </a:t>
            </a:r>
            <a:r>
              <a:rPr spc="-5" dirty="0"/>
              <a:t>MAALAOUI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905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00CC"/>
                </a:solidFill>
                <a:latin typeface="TeXGyrePagella"/>
                <a:cs typeface="TeXGyrePagell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Cours sécurité et</a:t>
            </a:r>
            <a:r>
              <a:rPr spc="-30" dirty="0"/>
              <a:t> </a:t>
            </a:r>
            <a:r>
              <a:rPr spc="-10" dirty="0"/>
              <a:t>cryptographie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M. H HDHILI </a:t>
            </a:r>
            <a:r>
              <a:rPr dirty="0"/>
              <a:t>&amp; </a:t>
            </a:r>
            <a:r>
              <a:rPr spc="-5" dirty="0"/>
              <a:t>K.</a:t>
            </a:r>
            <a:r>
              <a:rPr spc="-55" dirty="0"/>
              <a:t> </a:t>
            </a:r>
            <a:r>
              <a:rPr spc="-5" dirty="0"/>
              <a:t>MAALAOUI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905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4839" y="754380"/>
            <a:ext cx="285749" cy="451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87843" y="1033271"/>
            <a:ext cx="8730996" cy="144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84795" y="889253"/>
            <a:ext cx="138430" cy="136525"/>
          </a:xfrm>
          <a:custGeom>
            <a:avLst/>
            <a:gdLst/>
            <a:ahLst/>
            <a:cxnLst/>
            <a:rect l="l" t="t" r="r" b="b"/>
            <a:pathLst>
              <a:path w="138430" h="136525">
                <a:moveTo>
                  <a:pt x="0" y="136398"/>
                </a:moveTo>
                <a:lnTo>
                  <a:pt x="137922" y="136398"/>
                </a:lnTo>
                <a:lnTo>
                  <a:pt x="137922" y="0"/>
                </a:lnTo>
                <a:lnTo>
                  <a:pt x="0" y="0"/>
                </a:lnTo>
                <a:lnTo>
                  <a:pt x="0" y="136398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1999" y="1157477"/>
            <a:ext cx="139700" cy="48895"/>
          </a:xfrm>
          <a:custGeom>
            <a:avLst/>
            <a:gdLst/>
            <a:ahLst/>
            <a:cxnLst/>
            <a:rect l="l" t="t" r="r" b="b"/>
            <a:pathLst>
              <a:path w="139700" h="48894">
                <a:moveTo>
                  <a:pt x="139445" y="48768"/>
                </a:moveTo>
                <a:lnTo>
                  <a:pt x="139445" y="0"/>
                </a:lnTo>
                <a:lnTo>
                  <a:pt x="0" y="0"/>
                </a:lnTo>
                <a:lnTo>
                  <a:pt x="0" y="48768"/>
                </a:lnTo>
                <a:lnTo>
                  <a:pt x="139445" y="48768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322717" y="889253"/>
            <a:ext cx="140335" cy="140970"/>
          </a:xfrm>
          <a:custGeom>
            <a:avLst/>
            <a:gdLst/>
            <a:ahLst/>
            <a:cxnLst/>
            <a:rect l="l" t="t" r="r" b="b"/>
            <a:pathLst>
              <a:path w="140334" h="140969">
                <a:moveTo>
                  <a:pt x="140208" y="140970"/>
                </a:moveTo>
                <a:lnTo>
                  <a:pt x="140208" y="0"/>
                </a:lnTo>
                <a:lnTo>
                  <a:pt x="0" y="0"/>
                </a:lnTo>
                <a:lnTo>
                  <a:pt x="0" y="140970"/>
                </a:lnTo>
                <a:lnTo>
                  <a:pt x="140208" y="14097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49921" y="1028699"/>
            <a:ext cx="136525" cy="138430"/>
          </a:xfrm>
          <a:custGeom>
            <a:avLst/>
            <a:gdLst/>
            <a:ahLst/>
            <a:cxnLst/>
            <a:rect l="l" t="t" r="r" b="b"/>
            <a:pathLst>
              <a:path w="136525" h="138430">
                <a:moveTo>
                  <a:pt x="136398" y="0"/>
                </a:moveTo>
                <a:lnTo>
                  <a:pt x="0" y="0"/>
                </a:lnTo>
                <a:lnTo>
                  <a:pt x="0" y="134874"/>
                </a:lnTo>
                <a:lnTo>
                  <a:pt x="0" y="137922"/>
                </a:lnTo>
                <a:lnTo>
                  <a:pt x="136398" y="137922"/>
                </a:lnTo>
                <a:lnTo>
                  <a:pt x="136398" y="134874"/>
                </a:lnTo>
                <a:lnTo>
                  <a:pt x="136398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06665" y="890777"/>
            <a:ext cx="142240" cy="138430"/>
          </a:xfrm>
          <a:custGeom>
            <a:avLst/>
            <a:gdLst/>
            <a:ahLst/>
            <a:cxnLst/>
            <a:rect l="l" t="t" r="r" b="b"/>
            <a:pathLst>
              <a:path w="142240" h="138430">
                <a:moveTo>
                  <a:pt x="141731" y="137922"/>
                </a:moveTo>
                <a:lnTo>
                  <a:pt x="141731" y="0"/>
                </a:lnTo>
                <a:lnTo>
                  <a:pt x="0" y="0"/>
                </a:lnTo>
                <a:lnTo>
                  <a:pt x="0" y="137922"/>
                </a:lnTo>
                <a:lnTo>
                  <a:pt x="141731" y="137922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49921" y="1025651"/>
            <a:ext cx="273050" cy="180975"/>
          </a:xfrm>
          <a:custGeom>
            <a:avLst/>
            <a:gdLst/>
            <a:ahLst/>
            <a:cxnLst/>
            <a:rect l="l" t="t" r="r" b="b"/>
            <a:pathLst>
              <a:path w="273050" h="180975">
                <a:moveTo>
                  <a:pt x="272796" y="0"/>
                </a:moveTo>
                <a:lnTo>
                  <a:pt x="134874" y="0"/>
                </a:lnTo>
                <a:lnTo>
                  <a:pt x="134874" y="137922"/>
                </a:lnTo>
                <a:lnTo>
                  <a:pt x="0" y="137922"/>
                </a:lnTo>
                <a:lnTo>
                  <a:pt x="0" y="180594"/>
                </a:lnTo>
                <a:lnTo>
                  <a:pt x="136398" y="180594"/>
                </a:lnTo>
                <a:lnTo>
                  <a:pt x="136398" y="137922"/>
                </a:lnTo>
                <a:lnTo>
                  <a:pt x="272796" y="137922"/>
                </a:lnTo>
                <a:lnTo>
                  <a:pt x="272796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718195" y="950975"/>
            <a:ext cx="7950200" cy="41275"/>
          </a:xfrm>
          <a:custGeom>
            <a:avLst/>
            <a:gdLst/>
            <a:ahLst/>
            <a:cxnLst/>
            <a:rect l="l" t="t" r="r" b="b"/>
            <a:pathLst>
              <a:path w="7950200" h="41275">
                <a:moveTo>
                  <a:pt x="7949946" y="38099"/>
                </a:moveTo>
                <a:lnTo>
                  <a:pt x="7949946" y="0"/>
                </a:lnTo>
                <a:lnTo>
                  <a:pt x="0" y="3047"/>
                </a:lnTo>
                <a:lnTo>
                  <a:pt x="0" y="41147"/>
                </a:lnTo>
                <a:lnTo>
                  <a:pt x="7949946" y="38099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347332" y="348996"/>
            <a:ext cx="3571494" cy="644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Cours sécurité et</a:t>
            </a:r>
            <a:r>
              <a:rPr spc="-30" dirty="0"/>
              <a:t> </a:t>
            </a:r>
            <a:r>
              <a:rPr spc="-10" dirty="0"/>
              <a:t>cryptographie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M. H HDHILI </a:t>
            </a:r>
            <a:r>
              <a:rPr dirty="0"/>
              <a:t>&amp; </a:t>
            </a:r>
            <a:r>
              <a:rPr spc="-5" dirty="0"/>
              <a:t>K.</a:t>
            </a:r>
            <a:r>
              <a:rPr spc="-55" dirty="0"/>
              <a:t> </a:t>
            </a:r>
            <a:r>
              <a:rPr spc="-5" dirty="0"/>
              <a:t>MAALAOUI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905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4839" y="754380"/>
            <a:ext cx="285749" cy="45186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87843" y="1033271"/>
            <a:ext cx="8730996" cy="1447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84795" y="889253"/>
            <a:ext cx="138430" cy="136525"/>
          </a:xfrm>
          <a:custGeom>
            <a:avLst/>
            <a:gdLst/>
            <a:ahLst/>
            <a:cxnLst/>
            <a:rect l="l" t="t" r="r" b="b"/>
            <a:pathLst>
              <a:path w="138430" h="136525">
                <a:moveTo>
                  <a:pt x="0" y="136398"/>
                </a:moveTo>
                <a:lnTo>
                  <a:pt x="137922" y="136398"/>
                </a:lnTo>
                <a:lnTo>
                  <a:pt x="137922" y="0"/>
                </a:lnTo>
                <a:lnTo>
                  <a:pt x="0" y="0"/>
                </a:lnTo>
                <a:lnTo>
                  <a:pt x="0" y="136398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1999" y="1157477"/>
            <a:ext cx="139700" cy="48895"/>
          </a:xfrm>
          <a:custGeom>
            <a:avLst/>
            <a:gdLst/>
            <a:ahLst/>
            <a:cxnLst/>
            <a:rect l="l" t="t" r="r" b="b"/>
            <a:pathLst>
              <a:path w="139700" h="48894">
                <a:moveTo>
                  <a:pt x="139445" y="48768"/>
                </a:moveTo>
                <a:lnTo>
                  <a:pt x="139445" y="0"/>
                </a:lnTo>
                <a:lnTo>
                  <a:pt x="0" y="0"/>
                </a:lnTo>
                <a:lnTo>
                  <a:pt x="0" y="48768"/>
                </a:lnTo>
                <a:lnTo>
                  <a:pt x="139445" y="48768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322717" y="889253"/>
            <a:ext cx="140335" cy="140970"/>
          </a:xfrm>
          <a:custGeom>
            <a:avLst/>
            <a:gdLst/>
            <a:ahLst/>
            <a:cxnLst/>
            <a:rect l="l" t="t" r="r" b="b"/>
            <a:pathLst>
              <a:path w="140334" h="140969">
                <a:moveTo>
                  <a:pt x="140208" y="140970"/>
                </a:moveTo>
                <a:lnTo>
                  <a:pt x="140208" y="0"/>
                </a:lnTo>
                <a:lnTo>
                  <a:pt x="0" y="0"/>
                </a:lnTo>
                <a:lnTo>
                  <a:pt x="0" y="140970"/>
                </a:lnTo>
                <a:lnTo>
                  <a:pt x="140208" y="14097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49921" y="1028699"/>
            <a:ext cx="136525" cy="138430"/>
          </a:xfrm>
          <a:custGeom>
            <a:avLst/>
            <a:gdLst/>
            <a:ahLst/>
            <a:cxnLst/>
            <a:rect l="l" t="t" r="r" b="b"/>
            <a:pathLst>
              <a:path w="136525" h="138430">
                <a:moveTo>
                  <a:pt x="136398" y="0"/>
                </a:moveTo>
                <a:lnTo>
                  <a:pt x="0" y="0"/>
                </a:lnTo>
                <a:lnTo>
                  <a:pt x="0" y="134874"/>
                </a:lnTo>
                <a:lnTo>
                  <a:pt x="0" y="137922"/>
                </a:lnTo>
                <a:lnTo>
                  <a:pt x="136398" y="137922"/>
                </a:lnTo>
                <a:lnTo>
                  <a:pt x="136398" y="134874"/>
                </a:lnTo>
                <a:lnTo>
                  <a:pt x="136398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06665" y="890777"/>
            <a:ext cx="142240" cy="138430"/>
          </a:xfrm>
          <a:custGeom>
            <a:avLst/>
            <a:gdLst/>
            <a:ahLst/>
            <a:cxnLst/>
            <a:rect l="l" t="t" r="r" b="b"/>
            <a:pathLst>
              <a:path w="142240" h="138430">
                <a:moveTo>
                  <a:pt x="141731" y="137922"/>
                </a:moveTo>
                <a:lnTo>
                  <a:pt x="141731" y="0"/>
                </a:lnTo>
                <a:lnTo>
                  <a:pt x="0" y="0"/>
                </a:lnTo>
                <a:lnTo>
                  <a:pt x="0" y="137922"/>
                </a:lnTo>
                <a:lnTo>
                  <a:pt x="141731" y="137922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49921" y="1025651"/>
            <a:ext cx="273050" cy="180975"/>
          </a:xfrm>
          <a:custGeom>
            <a:avLst/>
            <a:gdLst/>
            <a:ahLst/>
            <a:cxnLst/>
            <a:rect l="l" t="t" r="r" b="b"/>
            <a:pathLst>
              <a:path w="273050" h="180975">
                <a:moveTo>
                  <a:pt x="272796" y="0"/>
                </a:moveTo>
                <a:lnTo>
                  <a:pt x="134874" y="0"/>
                </a:lnTo>
                <a:lnTo>
                  <a:pt x="134874" y="137922"/>
                </a:lnTo>
                <a:lnTo>
                  <a:pt x="0" y="137922"/>
                </a:lnTo>
                <a:lnTo>
                  <a:pt x="0" y="180594"/>
                </a:lnTo>
                <a:lnTo>
                  <a:pt x="136398" y="180594"/>
                </a:lnTo>
                <a:lnTo>
                  <a:pt x="136398" y="137922"/>
                </a:lnTo>
                <a:lnTo>
                  <a:pt x="272796" y="137922"/>
                </a:lnTo>
                <a:lnTo>
                  <a:pt x="272796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718195" y="950975"/>
            <a:ext cx="7950200" cy="41275"/>
          </a:xfrm>
          <a:custGeom>
            <a:avLst/>
            <a:gdLst/>
            <a:ahLst/>
            <a:cxnLst/>
            <a:rect l="l" t="t" r="r" b="b"/>
            <a:pathLst>
              <a:path w="7950200" h="41275">
                <a:moveTo>
                  <a:pt x="7949946" y="38099"/>
                </a:moveTo>
                <a:lnTo>
                  <a:pt x="7949946" y="0"/>
                </a:lnTo>
                <a:lnTo>
                  <a:pt x="0" y="3047"/>
                </a:lnTo>
                <a:lnTo>
                  <a:pt x="0" y="41147"/>
                </a:lnTo>
                <a:lnTo>
                  <a:pt x="7949946" y="38099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43837" y="395732"/>
            <a:ext cx="8205724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00CC"/>
                </a:solidFill>
                <a:latin typeface="TeXGyrePagella"/>
                <a:cs typeface="TeXGyrePagell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4573" y="1276832"/>
            <a:ext cx="8524252" cy="4607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00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36490" y="6833066"/>
            <a:ext cx="21393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Cours sécurité et</a:t>
            </a:r>
            <a:r>
              <a:rPr spc="-30" dirty="0"/>
              <a:t> </a:t>
            </a:r>
            <a:r>
              <a:rPr spc="-10" dirty="0"/>
              <a:t>cryptographie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96652" y="6846782"/>
            <a:ext cx="204978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M. H HDHILI </a:t>
            </a:r>
            <a:r>
              <a:rPr dirty="0"/>
              <a:t>&amp; </a:t>
            </a:r>
            <a:r>
              <a:rPr spc="-5" dirty="0"/>
              <a:t>K.</a:t>
            </a:r>
            <a:r>
              <a:rPr spc="-55" dirty="0"/>
              <a:t> </a:t>
            </a:r>
            <a:r>
              <a:rPr spc="-5" dirty="0"/>
              <a:t>MAALAOUI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32265" y="6684384"/>
            <a:ext cx="381634" cy="347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905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://cwe.mitre.org/top25/index.html#Listing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://www.owasp.org/" TargetMode="External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2078279" y="4592459"/>
            <a:ext cx="10058400" cy="91262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indent="1467485">
              <a:lnSpc>
                <a:spcPct val="120000"/>
              </a:lnSpc>
              <a:spcBef>
                <a:spcPts val="100"/>
              </a:spcBef>
            </a:pPr>
            <a:r>
              <a:rPr lang="fr-FR" sz="2400" b="1" dirty="0">
                <a:solidFill>
                  <a:srgbClr val="0000CC"/>
                </a:solidFill>
                <a:latin typeface="TeXGyrePagella"/>
                <a:cs typeface="TeXGyrePagella"/>
              </a:rPr>
              <a:t>Vulnérabilités des </a:t>
            </a:r>
            <a:r>
              <a:rPr lang="fr-FR" sz="2400" b="1" spc="-5" dirty="0">
                <a:solidFill>
                  <a:srgbClr val="0000CC"/>
                </a:solidFill>
                <a:latin typeface="TeXGyrePagella"/>
                <a:cs typeface="TeXGyrePagella"/>
              </a:rPr>
              <a:t>logiciels</a:t>
            </a:r>
            <a:r>
              <a:rPr lang="fr-FR" sz="2400" b="1" spc="-70" dirty="0">
                <a:solidFill>
                  <a:srgbClr val="0000CC"/>
                </a:solidFill>
                <a:latin typeface="TeXGyrePagella"/>
                <a:cs typeface="TeXGyrePagella"/>
              </a:rPr>
              <a:t> </a:t>
            </a:r>
            <a:r>
              <a:rPr lang="fr-FR" sz="2400" b="1" dirty="0">
                <a:solidFill>
                  <a:srgbClr val="0000CC"/>
                </a:solidFill>
                <a:latin typeface="TeXGyrePagella"/>
                <a:cs typeface="TeXGyrePagella"/>
              </a:rPr>
              <a:t>–</a:t>
            </a:r>
            <a:endParaRPr lang="fr-FR" sz="2400" dirty="0">
              <a:latin typeface="TeXGyrePagella"/>
              <a:cs typeface="TeXGyrePagella"/>
            </a:endParaRPr>
          </a:p>
          <a:p>
            <a:pPr marL="677545" marR="581025" indent="436880">
              <a:lnSpc>
                <a:spcPct val="120000"/>
              </a:lnSpc>
            </a:pPr>
            <a:r>
              <a:rPr lang="fr-FR" sz="2400" b="1" dirty="0">
                <a:solidFill>
                  <a:srgbClr val="0000CC"/>
                </a:solidFill>
                <a:latin typeface="TeXGyrePagella"/>
                <a:cs typeface="TeXGyrePagella"/>
              </a:rPr>
              <a:t>Attaques Web -  logiciels</a:t>
            </a:r>
            <a:r>
              <a:rPr lang="fr-FR" sz="2400" b="1" spc="-85" dirty="0">
                <a:solidFill>
                  <a:srgbClr val="0000CC"/>
                </a:solidFill>
                <a:latin typeface="TeXGyrePagella"/>
                <a:cs typeface="TeXGyrePagella"/>
              </a:rPr>
              <a:t> </a:t>
            </a:r>
            <a:r>
              <a:rPr lang="fr-FR" sz="2400" b="1" dirty="0">
                <a:solidFill>
                  <a:srgbClr val="0000CC"/>
                </a:solidFill>
                <a:latin typeface="TeXGyrePagella"/>
                <a:cs typeface="TeXGyrePagella"/>
              </a:rPr>
              <a:t>malveillants</a:t>
            </a:r>
            <a:endParaRPr lang="fr-FR" sz="2400" dirty="0">
              <a:latin typeface="TeXGyrePagella"/>
              <a:cs typeface="TeXGyrePagell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537065" y="6684384"/>
            <a:ext cx="381634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1</a:t>
            </a:fld>
            <a:endParaRPr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BE20F5-96C5-4E53-B3F5-9F26D83D9FFC}"/>
              </a:ext>
            </a:extLst>
          </p:cNvPr>
          <p:cNvGrpSpPr/>
          <p:nvPr/>
        </p:nvGrpSpPr>
        <p:grpSpPr>
          <a:xfrm>
            <a:off x="393699" y="273051"/>
            <a:ext cx="10908372" cy="3962439"/>
            <a:chOff x="88899" y="273050"/>
            <a:chExt cx="10908372" cy="3962439"/>
          </a:xfrm>
        </p:grpSpPr>
        <p:pic>
          <p:nvPicPr>
            <p:cNvPr id="1026" name="Picture 2" descr="Programme de la 1ère journée du CUR ENR&amp;SIE à l'ENSAJ">
              <a:extLst>
                <a:ext uri="{FF2B5EF4-FFF2-40B4-BE49-F238E27FC236}">
                  <a16:creationId xmlns:a16="http://schemas.microsoft.com/office/drawing/2014/main" id="{2A11B527-3D76-4DAC-9DAE-2B4F9A7150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99" y="273050"/>
              <a:ext cx="3429000" cy="1808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Programme de la 1ère journée du CUR ENR&amp;SIE à l'ENSAJ">
              <a:extLst>
                <a:ext uri="{FF2B5EF4-FFF2-40B4-BE49-F238E27FC236}">
                  <a16:creationId xmlns:a16="http://schemas.microsoft.com/office/drawing/2014/main" id="{CDCD975F-39A9-40FE-A869-032710FDE2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957" b="22916"/>
            <a:stretch/>
          </p:blipFill>
          <p:spPr bwMode="auto">
            <a:xfrm>
              <a:off x="6184900" y="882649"/>
              <a:ext cx="3429000" cy="762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D8267A-4E1D-491C-9F60-C0819985836F}"/>
                </a:ext>
              </a:extLst>
            </p:cNvPr>
            <p:cNvSpPr txBox="1"/>
            <p:nvPr/>
          </p:nvSpPr>
          <p:spPr>
            <a:xfrm>
              <a:off x="5952573" y="391170"/>
              <a:ext cx="504469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400" b="1" dirty="0" err="1"/>
                <a:t>الكلية</a:t>
              </a:r>
              <a:r>
                <a:rPr lang="fr-FR" sz="2400" b="1" dirty="0"/>
                <a:t> </a:t>
              </a:r>
              <a:r>
                <a:rPr lang="fr-FR" sz="2400" b="1" dirty="0" err="1"/>
                <a:t>المتعددة</a:t>
              </a:r>
              <a:r>
                <a:rPr lang="fr-FR" sz="2400" b="1" dirty="0"/>
                <a:t> </a:t>
              </a:r>
              <a:r>
                <a:rPr lang="fr-FR" sz="2400" b="1" dirty="0" err="1"/>
                <a:t>التخصصات</a:t>
              </a:r>
              <a:r>
                <a:rPr lang="fr-FR" sz="2400" b="1" dirty="0"/>
                <a:t> </a:t>
              </a:r>
              <a:r>
                <a:rPr lang="fr-FR" sz="2400" b="1" dirty="0" err="1"/>
                <a:t>سيدي</a:t>
              </a:r>
              <a:r>
                <a:rPr lang="fr-FR" sz="2400" b="1" dirty="0"/>
                <a:t> </a:t>
              </a:r>
              <a:r>
                <a:rPr lang="fr-FR" sz="2400" b="1" dirty="0" err="1"/>
                <a:t>بنور</a:t>
              </a:r>
              <a:endParaRPr lang="fr-FR" sz="24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A39F1F-C803-420E-9F58-1F7EA036E5A7}"/>
                </a:ext>
              </a:extLst>
            </p:cNvPr>
            <p:cNvSpPr txBox="1"/>
            <p:nvPr/>
          </p:nvSpPr>
          <p:spPr>
            <a:xfrm>
              <a:off x="5958838" y="1736458"/>
              <a:ext cx="41570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/>
                <a:t>Faculté polydisciplinaire Sidi </a:t>
              </a:r>
              <a:r>
                <a:rPr lang="fr-FR" sz="2000" b="1" dirty="0" err="1"/>
                <a:t>Bennour</a:t>
              </a:r>
              <a:endParaRPr lang="fr-FR" sz="20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3462F20-C882-4AD8-867A-32012BE5CAC9}"/>
                </a:ext>
              </a:extLst>
            </p:cNvPr>
            <p:cNvSpPr txBox="1"/>
            <p:nvPr/>
          </p:nvSpPr>
          <p:spPr>
            <a:xfrm>
              <a:off x="1538966" y="3127493"/>
              <a:ext cx="785157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600" b="1" dirty="0"/>
                <a:t>Sécurité Informatique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F641663-34E0-49FD-9E97-B731448F3AB0}"/>
              </a:ext>
            </a:extLst>
          </p:cNvPr>
          <p:cNvSpPr txBox="1"/>
          <p:nvPr/>
        </p:nvSpPr>
        <p:spPr>
          <a:xfrm>
            <a:off x="2108200" y="6443222"/>
            <a:ext cx="3404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Pr. </a:t>
            </a:r>
            <a:r>
              <a:rPr lang="fr-FR" sz="2000" b="1" dirty="0" err="1"/>
              <a:t>Charaf</a:t>
            </a:r>
            <a:r>
              <a:rPr lang="fr-FR" sz="2000" b="1" dirty="0"/>
              <a:t> Eddine AIT ZAOUIAT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3725">
              <a:lnSpc>
                <a:spcPct val="100000"/>
              </a:lnSpc>
              <a:spcBef>
                <a:spcPts val="95"/>
              </a:spcBef>
              <a:tabLst>
                <a:tab pos="3495040" algn="l"/>
              </a:tabLst>
            </a:pPr>
            <a:r>
              <a:rPr spc="-5" dirty="0"/>
              <a:t>Détection</a:t>
            </a:r>
            <a:r>
              <a:rPr spc="30" dirty="0"/>
              <a:t> </a:t>
            </a:r>
            <a:r>
              <a:rPr spc="-5" dirty="0"/>
              <a:t>de</a:t>
            </a:r>
            <a:r>
              <a:rPr spc="15" dirty="0"/>
              <a:t> </a:t>
            </a:r>
            <a:r>
              <a:rPr spc="-5" dirty="0"/>
              <a:t>la	présence de</a:t>
            </a:r>
            <a:r>
              <a:rPr spc="25" dirty="0"/>
              <a:t> </a:t>
            </a:r>
            <a:r>
              <a:rPr spc="-5" dirty="0"/>
              <a:t>vulnérabilités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411480" cy="93980"/>
            <a:chOff x="774839" y="1206246"/>
            <a:chExt cx="411480" cy="9398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285749" cy="815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999" y="1206246"/>
              <a:ext cx="138430" cy="89535"/>
            </a:xfrm>
            <a:custGeom>
              <a:avLst/>
              <a:gdLst/>
              <a:ahLst/>
              <a:cxnLst/>
              <a:rect l="l" t="t" r="r" b="b"/>
              <a:pathLst>
                <a:path w="138430" h="89534">
                  <a:moveTo>
                    <a:pt x="0" y="89153"/>
                  </a:moveTo>
                  <a:lnTo>
                    <a:pt x="137922" y="89153"/>
                  </a:lnTo>
                  <a:lnTo>
                    <a:pt x="137922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21" y="1206246"/>
              <a:ext cx="136525" cy="93980"/>
            </a:xfrm>
            <a:custGeom>
              <a:avLst/>
              <a:gdLst/>
              <a:ahLst/>
              <a:cxnLst/>
              <a:rect l="l" t="t" r="r" b="b"/>
              <a:pathLst>
                <a:path w="136525" h="93980">
                  <a:moveTo>
                    <a:pt x="136397" y="93725"/>
                  </a:moveTo>
                  <a:lnTo>
                    <a:pt x="136397" y="0"/>
                  </a:lnTo>
                  <a:lnTo>
                    <a:pt x="0" y="0"/>
                  </a:lnTo>
                  <a:lnTo>
                    <a:pt x="0" y="93725"/>
                  </a:lnTo>
                  <a:lnTo>
                    <a:pt x="136397" y="9372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74839" y="206349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4839" y="549249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04271" y="1276832"/>
            <a:ext cx="8547100" cy="513715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Clr>
                <a:srgbClr val="EC42D4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Stratégie:</a:t>
            </a:r>
            <a:endParaRPr sz="2400" dirty="0">
              <a:latin typeface="Times New Roman"/>
              <a:cs typeface="Times New Roman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500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Tester chaque champs séparément en utilisant différents chaines et </a:t>
            </a:r>
            <a:r>
              <a:rPr sz="2000" dirty="0">
                <a:solidFill>
                  <a:srgbClr val="00007C"/>
                </a:solidFill>
                <a:latin typeface="Times New Roman"/>
                <a:cs typeface="Times New Roman"/>
              </a:rPr>
              <a:t>récupérer 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les messages d’erreurs générées afin de les</a:t>
            </a:r>
            <a:r>
              <a:rPr sz="2000" spc="-6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analyser.</a:t>
            </a:r>
            <a:endParaRPr sz="20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1600" spc="3080" dirty="0">
                <a:solidFill>
                  <a:srgbClr val="EC42D4"/>
                </a:solidFill>
                <a:latin typeface="Wingdings"/>
                <a:cs typeface="Wingdings"/>
              </a:rPr>
              <a:t>€</a:t>
            </a:r>
            <a:r>
              <a:rPr sz="1600" spc="150" dirty="0">
                <a:solidFill>
                  <a:srgbClr val="EC42D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Permet d’identifier avec précision les paramètres qui sont </a:t>
            </a:r>
            <a:r>
              <a:rPr sz="2000" b="1" spc="-5" dirty="0">
                <a:solidFill>
                  <a:srgbClr val="00007C"/>
                </a:solidFill>
                <a:latin typeface="Times New Roman"/>
                <a:cs typeface="Times New Roman"/>
              </a:rPr>
              <a:t>vulnérables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EC42D4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07C"/>
                </a:solidFill>
                <a:latin typeface="Times New Roman"/>
                <a:cs typeface="Times New Roman"/>
              </a:rPr>
              <a:t>Test de</a:t>
            </a:r>
            <a:r>
              <a:rPr sz="2400" spc="-2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7C"/>
                </a:solidFill>
                <a:latin typeface="Times New Roman"/>
                <a:cs typeface="Times New Roman"/>
              </a:rPr>
              <a:t>base:</a:t>
            </a:r>
            <a:endParaRPr sz="24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95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l'ajout de mauvais caractères tels que : </a:t>
            </a:r>
            <a:r>
              <a:rPr sz="2000" b="1" spc="-5" dirty="0">
                <a:solidFill>
                  <a:srgbClr val="1818FF"/>
                </a:solidFill>
                <a:latin typeface="Times New Roman"/>
                <a:cs typeface="Times New Roman"/>
              </a:rPr>
              <a:t>’</a:t>
            </a:r>
            <a:r>
              <a:rPr sz="2000" b="1" spc="-85" dirty="0">
                <a:solidFill>
                  <a:srgbClr val="1818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1818FF"/>
                </a:solidFill>
                <a:latin typeface="Times New Roman"/>
                <a:cs typeface="Times New Roman"/>
              </a:rPr>
              <a:t>;)"#|</a:t>
            </a:r>
            <a:endParaRPr sz="20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40"/>
              </a:spcBef>
              <a:buClr>
                <a:srgbClr val="EC42D4"/>
              </a:buClr>
              <a:buSzPct val="63888"/>
              <a:buFont typeface="Wingdings"/>
              <a:buChar char=""/>
              <a:tabLst>
                <a:tab pos="1155700" algn="l"/>
              </a:tabLst>
            </a:pPr>
            <a:r>
              <a:rPr sz="1800" spc="-5" dirty="0">
                <a:solidFill>
                  <a:srgbClr val="00007C"/>
                </a:solidFill>
                <a:latin typeface="Times New Roman"/>
                <a:cs typeface="Times New Roman"/>
              </a:rPr>
              <a:t>(') </a:t>
            </a:r>
            <a:r>
              <a:rPr sz="1800" dirty="0">
                <a:solidFill>
                  <a:srgbClr val="00007C"/>
                </a:solidFill>
                <a:latin typeface="Times New Roman"/>
                <a:cs typeface="Times New Roman"/>
              </a:rPr>
              <a:t>: </a:t>
            </a:r>
            <a:r>
              <a:rPr sz="1800" spc="-5" dirty="0">
                <a:solidFill>
                  <a:srgbClr val="00007C"/>
                </a:solidFill>
                <a:latin typeface="Times New Roman"/>
                <a:cs typeface="Times New Roman"/>
              </a:rPr>
              <a:t>utilisée dans SQL </a:t>
            </a:r>
            <a:r>
              <a:rPr sz="1800" dirty="0">
                <a:solidFill>
                  <a:srgbClr val="00007C"/>
                </a:solidFill>
                <a:latin typeface="Times New Roman"/>
                <a:cs typeface="Times New Roman"/>
              </a:rPr>
              <a:t>comme </a:t>
            </a:r>
            <a:r>
              <a:rPr sz="1800" spc="-5" dirty="0">
                <a:solidFill>
                  <a:srgbClr val="00007C"/>
                </a:solidFill>
                <a:latin typeface="Times New Roman"/>
                <a:cs typeface="Times New Roman"/>
              </a:rPr>
              <a:t>une </a:t>
            </a:r>
            <a:r>
              <a:rPr sz="1800" dirty="0">
                <a:solidFill>
                  <a:srgbClr val="00007C"/>
                </a:solidFill>
                <a:latin typeface="Times New Roman"/>
                <a:cs typeface="Times New Roman"/>
              </a:rPr>
              <a:t>marque </a:t>
            </a:r>
            <a:r>
              <a:rPr sz="1800" spc="-5" dirty="0">
                <a:solidFill>
                  <a:srgbClr val="00007C"/>
                </a:solidFill>
                <a:latin typeface="Times New Roman"/>
                <a:cs typeface="Times New Roman"/>
              </a:rPr>
              <a:t>de fin de </a:t>
            </a:r>
            <a:r>
              <a:rPr sz="1800" dirty="0">
                <a:solidFill>
                  <a:srgbClr val="00007C"/>
                </a:solidFill>
                <a:latin typeface="Times New Roman"/>
                <a:cs typeface="Times New Roman"/>
              </a:rPr>
              <a:t>chaîne </a:t>
            </a:r>
            <a:r>
              <a:rPr sz="1800" spc="-5" dirty="0">
                <a:solidFill>
                  <a:srgbClr val="00007C"/>
                </a:solidFill>
                <a:latin typeface="Times New Roman"/>
                <a:cs typeface="Times New Roman"/>
              </a:rPr>
              <a:t>de</a:t>
            </a:r>
            <a:r>
              <a:rPr sz="1800" dirty="0">
                <a:solidFill>
                  <a:srgbClr val="00007C"/>
                </a:solidFill>
                <a:latin typeface="Times New Roman"/>
                <a:cs typeface="Times New Roman"/>
              </a:rPr>
              <a:t> caractères</a:t>
            </a:r>
            <a:endParaRPr sz="18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34"/>
              </a:spcBef>
              <a:buClr>
                <a:srgbClr val="EC42D4"/>
              </a:buClr>
              <a:buSzPct val="63888"/>
              <a:buFont typeface="Wingdings"/>
              <a:buChar char=""/>
              <a:tabLst>
                <a:tab pos="1155700" algn="l"/>
              </a:tabLst>
            </a:pPr>
            <a:r>
              <a:rPr sz="1800" spc="-5" dirty="0">
                <a:solidFill>
                  <a:srgbClr val="00007C"/>
                </a:solidFill>
                <a:latin typeface="Times New Roman"/>
                <a:cs typeface="Times New Roman"/>
              </a:rPr>
              <a:t>(;): utilisé pour marquer la fin d’une instruction</a:t>
            </a:r>
            <a:r>
              <a:rPr sz="1800" spc="3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007C"/>
                </a:solidFill>
                <a:latin typeface="Times New Roman"/>
                <a:cs typeface="Times New Roman"/>
              </a:rPr>
              <a:t>SQL.</a:t>
            </a:r>
            <a:endParaRPr sz="18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30"/>
              </a:spcBef>
              <a:buClr>
                <a:srgbClr val="EC42D4"/>
              </a:buClr>
              <a:buSzPct val="63888"/>
              <a:buFont typeface="Wingdings"/>
              <a:buChar char=""/>
              <a:tabLst>
                <a:tab pos="1155700" algn="l"/>
              </a:tabLst>
            </a:pPr>
            <a:r>
              <a:rPr sz="1800" spc="-5" dirty="0">
                <a:solidFill>
                  <a:srgbClr val="00007C"/>
                </a:solidFill>
                <a:latin typeface="Times New Roman"/>
                <a:cs typeface="Times New Roman"/>
              </a:rPr>
              <a:t>(/*) et (*/): balises de</a:t>
            </a:r>
            <a:r>
              <a:rPr sz="1800" spc="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7C"/>
                </a:solidFill>
                <a:latin typeface="Times New Roman"/>
                <a:cs typeface="Times New Roman"/>
              </a:rPr>
              <a:t>commentaires</a:t>
            </a:r>
            <a:endParaRPr sz="1800" dirty="0">
              <a:latin typeface="Times New Roman"/>
              <a:cs typeface="Times New Roman"/>
            </a:endParaRPr>
          </a:p>
          <a:p>
            <a:pPr marL="755015" marR="748665" lvl="1" indent="-285750">
              <a:lnSpc>
                <a:spcPct val="100000"/>
              </a:lnSpc>
              <a:spcBef>
                <a:spcPts val="470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En l’absence de filtres, ces caractères peuvent mener à l’exécution de  requêtes incorrectes et/ou générer des</a:t>
            </a:r>
            <a:r>
              <a:rPr sz="2000" spc="-5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erreurs</a:t>
            </a:r>
            <a:endParaRPr sz="20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EC42D4"/>
              </a:buClr>
              <a:buFont typeface="Wingdings"/>
              <a:buChar char=""/>
            </a:pPr>
            <a:endParaRPr sz="29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EC42D4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Commencer par </a:t>
            </a:r>
            <a:r>
              <a:rPr sz="2400" spc="-5" dirty="0">
                <a:solidFill>
                  <a:srgbClr val="00007C"/>
                </a:solidFill>
                <a:latin typeface="Times New Roman"/>
                <a:cs typeface="Times New Roman"/>
              </a:rPr>
              <a:t>les injections</a:t>
            </a:r>
            <a:r>
              <a:rPr sz="2400" spc="-6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standards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4839" y="63497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5117" y="395732"/>
            <a:ext cx="60610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Injection SQL standard:</a:t>
            </a:r>
            <a:r>
              <a:rPr spc="25" dirty="0"/>
              <a:t> </a:t>
            </a:r>
            <a:r>
              <a:rPr spc="-5" dirty="0"/>
              <a:t>exemples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411480" cy="93980"/>
            <a:chOff x="774839" y="1206246"/>
            <a:chExt cx="411480" cy="9398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285749" cy="815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999" y="1206246"/>
              <a:ext cx="138430" cy="89535"/>
            </a:xfrm>
            <a:custGeom>
              <a:avLst/>
              <a:gdLst/>
              <a:ahLst/>
              <a:cxnLst/>
              <a:rect l="l" t="t" r="r" b="b"/>
              <a:pathLst>
                <a:path w="138430" h="89534">
                  <a:moveTo>
                    <a:pt x="0" y="89153"/>
                  </a:moveTo>
                  <a:lnTo>
                    <a:pt x="137922" y="89153"/>
                  </a:lnTo>
                  <a:lnTo>
                    <a:pt x="137922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21" y="1206246"/>
              <a:ext cx="136525" cy="93980"/>
            </a:xfrm>
            <a:custGeom>
              <a:avLst/>
              <a:gdLst/>
              <a:ahLst/>
              <a:cxnLst/>
              <a:rect l="l" t="t" r="r" b="b"/>
              <a:pathLst>
                <a:path w="136525" h="93980">
                  <a:moveTo>
                    <a:pt x="136397" y="93725"/>
                  </a:moveTo>
                  <a:lnTo>
                    <a:pt x="136397" y="0"/>
                  </a:lnTo>
                  <a:lnTo>
                    <a:pt x="0" y="0"/>
                  </a:lnTo>
                  <a:lnTo>
                    <a:pt x="0" y="93725"/>
                  </a:lnTo>
                  <a:lnTo>
                    <a:pt x="136397" y="9372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74839" y="206349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4839" y="377799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4839" y="549249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75285" indent="-342900">
              <a:lnSpc>
                <a:spcPct val="100000"/>
              </a:lnSpc>
              <a:spcBef>
                <a:spcPts val="695"/>
              </a:spcBef>
              <a:buClr>
                <a:srgbClr val="EC42D4"/>
              </a:buClr>
              <a:buSzPct val="75000"/>
              <a:buFont typeface="Wingdings"/>
              <a:buChar char=""/>
              <a:tabLst>
                <a:tab pos="374650" algn="l"/>
                <a:tab pos="375285" algn="l"/>
              </a:tabLst>
            </a:pPr>
            <a:r>
              <a:rPr dirty="0"/>
              <a:t>Exemple</a:t>
            </a:r>
            <a:r>
              <a:rPr spc="-30" dirty="0"/>
              <a:t> </a:t>
            </a:r>
            <a:r>
              <a:rPr dirty="0"/>
              <a:t>1:</a:t>
            </a:r>
          </a:p>
          <a:p>
            <a:pPr marL="774700" lvl="1" indent="-285750">
              <a:lnSpc>
                <a:spcPct val="100000"/>
              </a:lnSpc>
              <a:spcBef>
                <a:spcPts val="500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75335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SQL permet l’exécution de </a:t>
            </a:r>
            <a:r>
              <a:rPr sz="2000" b="1" spc="-5" dirty="0">
                <a:solidFill>
                  <a:srgbClr val="00007C"/>
                </a:solidFill>
                <a:latin typeface="Times New Roman"/>
                <a:cs typeface="Times New Roman"/>
              </a:rPr>
              <a:t>commandes</a:t>
            </a:r>
            <a:r>
              <a:rPr sz="2000" b="1" spc="-3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7C"/>
                </a:solidFill>
                <a:latin typeface="Times New Roman"/>
                <a:cs typeface="Times New Roman"/>
              </a:rPr>
              <a:t>shell</a:t>
            </a:r>
            <a:endParaRPr sz="2000">
              <a:latin typeface="Times New Roman"/>
              <a:cs typeface="Times New Roman"/>
            </a:endParaRPr>
          </a:p>
          <a:p>
            <a:pPr marL="19685" lvl="1">
              <a:lnSpc>
                <a:spcPct val="100000"/>
              </a:lnSpc>
              <a:spcBef>
                <a:spcPts val="45"/>
              </a:spcBef>
              <a:buClr>
                <a:srgbClr val="EC42D4"/>
              </a:buClr>
              <a:buFont typeface="Wingdings"/>
              <a:buChar char=""/>
            </a:pPr>
            <a:endParaRPr sz="2850">
              <a:latin typeface="Times New Roman"/>
              <a:cs typeface="Times New Roman"/>
            </a:endParaRPr>
          </a:p>
          <a:p>
            <a:pPr marL="774700" marR="2247265" indent="17780">
              <a:lnSpc>
                <a:spcPct val="103099"/>
              </a:lnSpc>
            </a:pPr>
            <a:r>
              <a:rPr sz="1800" b="1" spc="-5" dirty="0">
                <a:solidFill>
                  <a:srgbClr val="1818FF"/>
                </a:solidFill>
                <a:latin typeface="Courier New"/>
                <a:cs typeface="Courier New"/>
              </a:rPr>
              <a:t>SELECT ITEM,PRICE FROM PRODUCT </a:t>
            </a:r>
            <a:r>
              <a:rPr sz="1800" b="1" spc="-10" dirty="0">
                <a:solidFill>
                  <a:srgbClr val="1818FF"/>
                </a:solidFill>
                <a:latin typeface="Courier New"/>
                <a:cs typeface="Courier New"/>
              </a:rPr>
              <a:t>WHERE  </a:t>
            </a:r>
            <a:r>
              <a:rPr sz="1800" b="1" dirty="0">
                <a:solidFill>
                  <a:srgbClr val="1818FF"/>
                </a:solidFill>
                <a:latin typeface="Courier New"/>
                <a:cs typeface="Courier New"/>
              </a:rPr>
              <a:t>ITEM_CATEGORY='$</a:t>
            </a:r>
            <a:r>
              <a:rPr sz="1400" b="1" dirty="0">
                <a:solidFill>
                  <a:srgbClr val="1818FF"/>
                </a:solidFill>
                <a:latin typeface="Courier New"/>
                <a:cs typeface="Courier New"/>
              </a:rPr>
              <a:t>USER</a:t>
            </a:r>
            <a:r>
              <a:rPr sz="1800" b="1" dirty="0">
                <a:solidFill>
                  <a:srgbClr val="1818FF"/>
                </a:solidFill>
                <a:latin typeface="Courier New"/>
                <a:cs typeface="Courier New"/>
              </a:rPr>
              <a:t>_</a:t>
            </a:r>
            <a:r>
              <a:rPr sz="1400" b="1" dirty="0">
                <a:solidFill>
                  <a:srgbClr val="1818FF"/>
                </a:solidFill>
                <a:latin typeface="Courier New"/>
                <a:cs typeface="Courier New"/>
              </a:rPr>
              <a:t>INPUT</a:t>
            </a:r>
            <a:r>
              <a:rPr sz="1800" b="1" dirty="0">
                <a:solidFill>
                  <a:srgbClr val="1818FF"/>
                </a:solidFill>
                <a:latin typeface="Courier New"/>
                <a:cs typeface="Courier New"/>
              </a:rPr>
              <a:t>' </a:t>
            </a:r>
            <a:r>
              <a:rPr sz="1800" b="1" spc="-5" dirty="0">
                <a:solidFill>
                  <a:srgbClr val="1818FF"/>
                </a:solidFill>
                <a:latin typeface="Courier New"/>
                <a:cs typeface="Courier New"/>
              </a:rPr>
              <a:t>ORDER BY</a:t>
            </a:r>
            <a:r>
              <a:rPr sz="1800" b="1" spc="-80" dirty="0">
                <a:solidFill>
                  <a:srgbClr val="1818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1818FF"/>
                </a:solidFill>
                <a:latin typeface="Courier New"/>
                <a:cs typeface="Courier New"/>
              </a:rPr>
              <a:t>PRICE</a:t>
            </a:r>
            <a:endParaRPr sz="1800">
              <a:latin typeface="Courier New"/>
              <a:cs typeface="Courier New"/>
            </a:endParaRPr>
          </a:p>
          <a:p>
            <a:pPr marL="19685">
              <a:lnSpc>
                <a:spcPct val="100000"/>
              </a:lnSpc>
              <a:spcBef>
                <a:spcPts val="35"/>
              </a:spcBef>
            </a:pPr>
            <a:endParaRPr sz="2950">
              <a:latin typeface="Courier New"/>
              <a:cs typeface="Courier New"/>
            </a:endParaRPr>
          </a:p>
          <a:p>
            <a:pPr marL="774700" lvl="1" indent="-285750">
              <a:lnSpc>
                <a:spcPct val="100000"/>
              </a:lnSpc>
              <a:buClr>
                <a:srgbClr val="EC42D4"/>
              </a:buClr>
              <a:buSzPct val="80000"/>
              <a:buFont typeface="Wingdings"/>
              <a:buChar char=""/>
              <a:tabLst>
                <a:tab pos="775335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Si l’utilisateur fournie </a:t>
            </a:r>
            <a:r>
              <a:rPr sz="2000" spc="-5" dirty="0">
                <a:solidFill>
                  <a:srgbClr val="1818FF"/>
                </a:solidFill>
                <a:latin typeface="Times New Roman"/>
                <a:cs typeface="Times New Roman"/>
              </a:rPr>
              <a:t>$</a:t>
            </a:r>
            <a:r>
              <a:rPr sz="1600" spc="-5" dirty="0">
                <a:solidFill>
                  <a:srgbClr val="1818FF"/>
                </a:solidFill>
                <a:latin typeface="Courier New"/>
                <a:cs typeface="Courier New"/>
              </a:rPr>
              <a:t>USER INPUT </a:t>
            </a:r>
            <a:r>
              <a:rPr sz="2000" spc="-5" dirty="0">
                <a:solidFill>
                  <a:srgbClr val="1818FF"/>
                </a:solidFill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1818FF"/>
                </a:solidFill>
                <a:latin typeface="Times New Roman"/>
                <a:cs typeface="Times New Roman"/>
              </a:rPr>
              <a:t>'; exec master..xp_cmdshell</a:t>
            </a:r>
            <a:r>
              <a:rPr sz="2000" spc="30" dirty="0">
                <a:solidFill>
                  <a:srgbClr val="1818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818FF"/>
                </a:solidFill>
                <a:latin typeface="Times New Roman"/>
                <a:cs typeface="Times New Roman"/>
              </a:rPr>
              <a:t>'dir' - -</a:t>
            </a:r>
            <a:endParaRPr sz="2000">
              <a:latin typeface="Times New Roman"/>
              <a:cs typeface="Times New Roman"/>
            </a:endParaRPr>
          </a:p>
          <a:p>
            <a:pPr marL="19685" lvl="1">
              <a:lnSpc>
                <a:spcPct val="100000"/>
              </a:lnSpc>
              <a:spcBef>
                <a:spcPts val="35"/>
              </a:spcBef>
              <a:buClr>
                <a:srgbClr val="EC42D4"/>
              </a:buClr>
              <a:buFont typeface="Wingdings"/>
              <a:buChar char=""/>
            </a:pPr>
            <a:endParaRPr sz="3000"/>
          </a:p>
          <a:p>
            <a:pPr marL="774700" lvl="1" indent="-285750">
              <a:lnSpc>
                <a:spcPct val="100000"/>
              </a:lnSpc>
              <a:buClr>
                <a:srgbClr val="EC42D4"/>
              </a:buClr>
              <a:buSzPct val="80000"/>
              <a:buFont typeface="Wingdings"/>
              <a:buChar char=""/>
              <a:tabLst>
                <a:tab pos="775335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Le résultat</a:t>
            </a:r>
            <a:r>
              <a:rPr sz="2000" spc="-3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sera:</a:t>
            </a:r>
            <a:endParaRPr sz="200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  <a:spcBef>
                <a:spcPts val="5"/>
              </a:spcBef>
            </a:pPr>
            <a:endParaRPr sz="2500"/>
          </a:p>
          <a:p>
            <a:pPr marL="946785" indent="-457200">
              <a:lnSpc>
                <a:spcPct val="100000"/>
              </a:lnSpc>
              <a:spcBef>
                <a:spcPts val="5"/>
              </a:spcBef>
              <a:buClr>
                <a:srgbClr val="EC42D4"/>
              </a:buClr>
              <a:buSzPct val="77777"/>
              <a:buAutoNum type="arabicPeriod"/>
              <a:tabLst>
                <a:tab pos="946150" algn="l"/>
                <a:tab pos="946785" algn="l"/>
              </a:tabLst>
            </a:pPr>
            <a:r>
              <a:rPr sz="1800" b="1" spc="-5" dirty="0">
                <a:solidFill>
                  <a:srgbClr val="1818FF"/>
                </a:solidFill>
                <a:latin typeface="Courier New"/>
                <a:cs typeface="Courier New"/>
              </a:rPr>
              <a:t>SELECT ITEM,PRICE FROM PRODUCT WHERE</a:t>
            </a:r>
            <a:r>
              <a:rPr sz="1800" b="1" spc="-155" dirty="0">
                <a:solidFill>
                  <a:srgbClr val="1818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1818FF"/>
                </a:solidFill>
                <a:latin typeface="Courier New"/>
                <a:cs typeface="Courier New"/>
              </a:rPr>
              <a:t>ITEM_CATEGORY='';</a:t>
            </a:r>
            <a:endParaRPr sz="1800">
              <a:latin typeface="Courier New"/>
              <a:cs typeface="Courier New"/>
            </a:endParaRPr>
          </a:p>
          <a:p>
            <a:pPr marL="832485" indent="-343535">
              <a:lnSpc>
                <a:spcPct val="100000"/>
              </a:lnSpc>
              <a:spcBef>
                <a:spcPts val="465"/>
              </a:spcBef>
              <a:buClr>
                <a:srgbClr val="EC42D4"/>
              </a:buClr>
              <a:buSzPct val="77777"/>
              <a:buAutoNum type="arabicPeriod"/>
              <a:tabLst>
                <a:tab pos="832485" algn="l"/>
              </a:tabLst>
            </a:pPr>
            <a:r>
              <a:rPr sz="1800" b="1" spc="-5" dirty="0">
                <a:solidFill>
                  <a:srgbClr val="1818FF"/>
                </a:solidFill>
                <a:latin typeface="Courier New"/>
                <a:cs typeface="Courier New"/>
              </a:rPr>
              <a:t>exec </a:t>
            </a:r>
            <a:r>
              <a:rPr sz="1800" b="1" spc="-10" dirty="0">
                <a:solidFill>
                  <a:srgbClr val="1818FF"/>
                </a:solidFill>
                <a:latin typeface="Courier New"/>
                <a:cs typeface="Courier New"/>
              </a:rPr>
              <a:t>master..xp cmdshell </a:t>
            </a:r>
            <a:r>
              <a:rPr sz="1800" b="1" spc="-5" dirty="0">
                <a:solidFill>
                  <a:srgbClr val="1818FF"/>
                </a:solidFill>
                <a:latin typeface="Courier New"/>
                <a:cs typeface="Courier New"/>
              </a:rPr>
              <a:t>'dir' - - </a:t>
            </a:r>
            <a:r>
              <a:rPr sz="1800" dirty="0"/>
              <a:t>( </a:t>
            </a:r>
            <a:r>
              <a:rPr sz="1800" spc="-5" dirty="0"/>
              <a:t>exécution de la cmde</a:t>
            </a:r>
            <a:r>
              <a:rPr sz="1800" spc="-75" dirty="0"/>
              <a:t> </a:t>
            </a:r>
            <a:r>
              <a:rPr sz="1800" spc="-5" dirty="0"/>
              <a:t>dir)</a:t>
            </a:r>
            <a:endParaRPr sz="1800">
              <a:latin typeface="Courier New"/>
              <a:cs typeface="Courier New"/>
            </a:endParaRPr>
          </a:p>
          <a:p>
            <a:pPr marL="832485" indent="-343535">
              <a:lnSpc>
                <a:spcPct val="100000"/>
              </a:lnSpc>
              <a:spcBef>
                <a:spcPts val="434"/>
              </a:spcBef>
              <a:buClr>
                <a:srgbClr val="EC42D4"/>
              </a:buClr>
              <a:buSzPct val="77777"/>
              <a:buAutoNum type="arabicPeriod"/>
              <a:tabLst>
                <a:tab pos="832485" algn="l"/>
                <a:tab pos="3288665" algn="l"/>
              </a:tabLst>
            </a:pPr>
            <a:r>
              <a:rPr sz="1800" b="1" spc="-5" dirty="0">
                <a:solidFill>
                  <a:srgbClr val="1818FF"/>
                </a:solidFill>
                <a:latin typeface="Courier New"/>
                <a:cs typeface="Courier New"/>
              </a:rPr>
              <a:t>'ORDER</a:t>
            </a:r>
            <a:r>
              <a:rPr sz="1800" b="1" spc="-35" dirty="0">
                <a:solidFill>
                  <a:srgbClr val="1818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1818FF"/>
                </a:solidFill>
                <a:latin typeface="Courier New"/>
                <a:cs typeface="Courier New"/>
              </a:rPr>
              <a:t>BY</a:t>
            </a:r>
            <a:r>
              <a:rPr sz="1800" b="1" spc="-10" dirty="0">
                <a:solidFill>
                  <a:srgbClr val="1818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1818FF"/>
                </a:solidFill>
                <a:latin typeface="Courier New"/>
                <a:cs typeface="Courier New"/>
              </a:rPr>
              <a:t>PRICE	</a:t>
            </a:r>
            <a:r>
              <a:rPr sz="1800" spc="-5" dirty="0"/>
              <a:t>(considéré comme</a:t>
            </a:r>
            <a:r>
              <a:rPr sz="1800" spc="10" dirty="0"/>
              <a:t> </a:t>
            </a:r>
            <a:r>
              <a:rPr sz="1800" spc="-5" dirty="0"/>
              <a:t>commentaire)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5117" y="395732"/>
            <a:ext cx="60610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Injection SQL standard:</a:t>
            </a:r>
            <a:r>
              <a:rPr spc="25" dirty="0"/>
              <a:t> </a:t>
            </a:r>
            <a:r>
              <a:rPr spc="-5" dirty="0"/>
              <a:t>exemples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411480" cy="93980"/>
            <a:chOff x="774839" y="1206246"/>
            <a:chExt cx="411480" cy="9398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285749" cy="815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999" y="1206246"/>
              <a:ext cx="138430" cy="89535"/>
            </a:xfrm>
            <a:custGeom>
              <a:avLst/>
              <a:gdLst/>
              <a:ahLst/>
              <a:cxnLst/>
              <a:rect l="l" t="t" r="r" b="b"/>
              <a:pathLst>
                <a:path w="138430" h="89534">
                  <a:moveTo>
                    <a:pt x="0" y="89153"/>
                  </a:moveTo>
                  <a:lnTo>
                    <a:pt x="137922" y="89153"/>
                  </a:lnTo>
                  <a:lnTo>
                    <a:pt x="137922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21" y="1206246"/>
              <a:ext cx="136525" cy="93980"/>
            </a:xfrm>
            <a:custGeom>
              <a:avLst/>
              <a:gdLst/>
              <a:ahLst/>
              <a:cxnLst/>
              <a:rect l="l" t="t" r="r" b="b"/>
              <a:pathLst>
                <a:path w="136525" h="93980">
                  <a:moveTo>
                    <a:pt x="136397" y="93725"/>
                  </a:moveTo>
                  <a:lnTo>
                    <a:pt x="136397" y="0"/>
                  </a:lnTo>
                  <a:lnTo>
                    <a:pt x="0" y="0"/>
                  </a:lnTo>
                  <a:lnTo>
                    <a:pt x="0" y="93725"/>
                  </a:lnTo>
                  <a:lnTo>
                    <a:pt x="136397" y="9372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04271" y="1276832"/>
            <a:ext cx="8162925" cy="83502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Clr>
                <a:srgbClr val="EC42D4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Exemple</a:t>
            </a:r>
            <a:r>
              <a:rPr sz="2400" spc="-3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2: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00"/>
              </a:spcBef>
            </a:pPr>
            <a:r>
              <a:rPr sz="1600" dirty="0">
                <a:solidFill>
                  <a:srgbClr val="EC42D4"/>
                </a:solidFill>
                <a:latin typeface="Wingdings"/>
                <a:cs typeface="Wingdings"/>
              </a:rPr>
              <a:t></a:t>
            </a:r>
            <a:r>
              <a:rPr sz="1600" dirty="0">
                <a:solidFill>
                  <a:srgbClr val="EC42D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Soit le script où $login et $password résultent des champs du</a:t>
            </a:r>
            <a:r>
              <a:rPr sz="2000" spc="4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formulaire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4839" y="206349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61477" y="1990762"/>
            <a:ext cx="4950460" cy="108521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d’authentification (page html, php, asp,</a:t>
            </a:r>
            <a:r>
              <a:rPr sz="2000" spc="1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cgi...)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800" spc="-5" dirty="0">
                <a:solidFill>
                  <a:srgbClr val="1818FF"/>
                </a:solidFill>
                <a:latin typeface="Times New Roman"/>
                <a:cs typeface="Times New Roman"/>
              </a:rPr>
              <a:t>$login </a:t>
            </a:r>
            <a:r>
              <a:rPr sz="1800" b="1" dirty="0">
                <a:solidFill>
                  <a:srgbClr val="1818FF"/>
                </a:solidFill>
                <a:latin typeface="Times New Roman"/>
                <a:cs typeface="Times New Roman"/>
              </a:rPr>
              <a:t>= </a:t>
            </a:r>
            <a:r>
              <a:rPr sz="1800" b="1" spc="-5" dirty="0">
                <a:solidFill>
                  <a:srgbClr val="1818FF"/>
                </a:solidFill>
                <a:latin typeface="Times New Roman"/>
                <a:cs typeface="Times New Roman"/>
              </a:rPr>
              <a:t>Request</a:t>
            </a:r>
            <a:r>
              <a:rPr sz="1800" spc="-5" dirty="0">
                <a:solidFill>
                  <a:srgbClr val="1818FF"/>
                </a:solidFill>
                <a:latin typeface="Times New Roman"/>
                <a:cs typeface="Times New Roman"/>
              </a:rPr>
              <a:t>.Form</a:t>
            </a:r>
            <a:r>
              <a:rPr sz="1800" b="1" spc="-5" dirty="0">
                <a:solidFill>
                  <a:srgbClr val="1818FF"/>
                </a:solidFill>
                <a:latin typeface="Times New Roman"/>
                <a:cs typeface="Times New Roman"/>
              </a:rPr>
              <a:t>(</a:t>
            </a:r>
            <a:r>
              <a:rPr sz="1800" spc="-5" dirty="0">
                <a:solidFill>
                  <a:srgbClr val="1818FF"/>
                </a:solidFill>
                <a:latin typeface="Times New Roman"/>
                <a:cs typeface="Times New Roman"/>
              </a:rPr>
              <a:t>"login"</a:t>
            </a:r>
            <a:r>
              <a:rPr sz="1800" b="1" spc="-5" dirty="0">
                <a:solidFill>
                  <a:srgbClr val="1818FF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solidFill>
                  <a:srgbClr val="1818FF"/>
                </a:solidFill>
                <a:latin typeface="Times New Roman"/>
                <a:cs typeface="Times New Roman"/>
              </a:rPr>
              <a:t>$password </a:t>
            </a:r>
            <a:r>
              <a:rPr sz="1800" b="1" dirty="0">
                <a:solidFill>
                  <a:srgbClr val="1818FF"/>
                </a:solidFill>
                <a:latin typeface="Times New Roman"/>
                <a:cs typeface="Times New Roman"/>
              </a:rPr>
              <a:t>=</a:t>
            </a:r>
            <a:r>
              <a:rPr sz="1800" b="1" spc="-10" dirty="0">
                <a:solidFill>
                  <a:srgbClr val="1818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818FF"/>
                </a:solidFill>
                <a:latin typeface="Times New Roman"/>
                <a:cs typeface="Times New Roman"/>
              </a:rPr>
              <a:t>Request</a:t>
            </a:r>
            <a:r>
              <a:rPr sz="1800" spc="-5" dirty="0">
                <a:solidFill>
                  <a:srgbClr val="1818FF"/>
                </a:solidFill>
                <a:latin typeface="Times New Roman"/>
                <a:cs typeface="Times New Roman"/>
              </a:rPr>
              <a:t>.Form</a:t>
            </a:r>
            <a:r>
              <a:rPr sz="1800" b="1" spc="-5" dirty="0">
                <a:solidFill>
                  <a:srgbClr val="1818FF"/>
                </a:solidFill>
                <a:latin typeface="Times New Roman"/>
                <a:cs typeface="Times New Roman"/>
              </a:rPr>
              <a:t>(</a:t>
            </a:r>
            <a:r>
              <a:rPr sz="1800" spc="-5" dirty="0">
                <a:solidFill>
                  <a:srgbClr val="1818FF"/>
                </a:solidFill>
                <a:latin typeface="Times New Roman"/>
                <a:cs typeface="Times New Roman"/>
              </a:rPr>
              <a:t>"password"</a:t>
            </a:r>
            <a:r>
              <a:rPr sz="1800" b="1" spc="-5" dirty="0">
                <a:solidFill>
                  <a:srgbClr val="1818FF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1561476" y="3090926"/>
            <a:ext cx="8814423" cy="3216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818FF"/>
                </a:solidFill>
                <a:latin typeface="Times New Roman"/>
                <a:cs typeface="Times New Roman"/>
              </a:rPr>
              <a:t>SELECT </a:t>
            </a:r>
            <a:r>
              <a:rPr sz="1800" spc="-5" dirty="0">
                <a:solidFill>
                  <a:srgbClr val="1818FF"/>
                </a:solidFill>
                <a:latin typeface="Times New Roman"/>
                <a:cs typeface="Times New Roman"/>
              </a:rPr>
              <a:t>* FROM users WHERE Login</a:t>
            </a:r>
            <a:r>
              <a:rPr sz="1800" b="1" spc="-5" dirty="0">
                <a:solidFill>
                  <a:srgbClr val="1818FF"/>
                </a:solidFill>
                <a:latin typeface="Times New Roman"/>
                <a:cs typeface="Times New Roman"/>
              </a:rPr>
              <a:t>=</a:t>
            </a:r>
            <a:r>
              <a:rPr sz="1800" spc="-5" dirty="0">
                <a:solidFill>
                  <a:srgbClr val="1818FF"/>
                </a:solidFill>
                <a:latin typeface="Times New Roman"/>
                <a:cs typeface="Times New Roman"/>
              </a:rPr>
              <a:t>$login </a:t>
            </a:r>
            <a:r>
              <a:rPr sz="1800" b="1" spc="-5" dirty="0">
                <a:solidFill>
                  <a:srgbClr val="1818FF"/>
                </a:solidFill>
                <a:latin typeface="Times New Roman"/>
                <a:cs typeface="Times New Roman"/>
              </a:rPr>
              <a:t>AND</a:t>
            </a:r>
            <a:r>
              <a:rPr sz="1800" b="1" spc="55" dirty="0">
                <a:solidFill>
                  <a:srgbClr val="1818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818FF"/>
                </a:solidFill>
                <a:latin typeface="Times New Roman"/>
                <a:cs typeface="Times New Roman"/>
              </a:rPr>
              <a:t>Password</a:t>
            </a:r>
            <a:r>
              <a:rPr sz="1800" b="1" spc="-5" dirty="0">
                <a:solidFill>
                  <a:srgbClr val="1818FF"/>
                </a:solidFill>
                <a:latin typeface="Times New Roman"/>
                <a:cs typeface="Times New Roman"/>
              </a:rPr>
              <a:t>=</a:t>
            </a:r>
            <a:r>
              <a:rPr sz="1800" spc="-5" dirty="0">
                <a:solidFill>
                  <a:srgbClr val="1818FF"/>
                </a:solidFill>
                <a:latin typeface="Times New Roman"/>
                <a:cs typeface="Times New Roman"/>
              </a:rPr>
              <a:t>$password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spcBef>
                <a:spcPts val="1165"/>
              </a:spcBef>
            </a:pPr>
            <a:r>
              <a:rPr sz="1600" spc="3080" dirty="0">
                <a:solidFill>
                  <a:srgbClr val="EC42D4"/>
                </a:solidFill>
                <a:latin typeface="Wingdings"/>
                <a:cs typeface="Wingdings"/>
              </a:rPr>
              <a:t>€</a:t>
            </a:r>
            <a:r>
              <a:rPr sz="1600" spc="135" dirty="0">
                <a:solidFill>
                  <a:srgbClr val="EC42D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Le script ne vérifie pas la présence de mauvais caractères tels que :</a:t>
            </a:r>
            <a:r>
              <a:rPr lang="fr-FR"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lang="fr-FR" sz="2800" b="1" spc="-5" dirty="0">
                <a:solidFill>
                  <a:srgbClr val="1818FF"/>
                </a:solidFill>
                <a:latin typeface="Times New Roman"/>
                <a:cs typeface="Times New Roman"/>
              </a:rPr>
              <a:t>’</a:t>
            </a:r>
            <a:r>
              <a:rPr lang="fr-FR" sz="2800" b="1" spc="-85" dirty="0">
                <a:solidFill>
                  <a:srgbClr val="1818FF"/>
                </a:solidFill>
                <a:latin typeface="Times New Roman"/>
                <a:cs typeface="Times New Roman"/>
              </a:rPr>
              <a:t> </a:t>
            </a:r>
            <a:r>
              <a:rPr lang="fr-FR" sz="2800" b="1" spc="-5" dirty="0">
                <a:solidFill>
                  <a:srgbClr val="1818FF"/>
                </a:solidFill>
                <a:latin typeface="Times New Roman"/>
                <a:cs typeface="Times New Roman"/>
              </a:rPr>
              <a:t>;)"#|</a:t>
            </a:r>
            <a:endParaRPr sz="2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500" dirty="0">
                <a:solidFill>
                  <a:srgbClr val="EC42D4"/>
                </a:solidFill>
                <a:latin typeface="Times New Roman"/>
                <a:cs typeface="Times New Roman"/>
              </a:rPr>
              <a:t>1)	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Si l’utilisateur fournie </a:t>
            </a:r>
            <a:r>
              <a:rPr sz="2000" b="1" spc="-5" dirty="0">
                <a:solidFill>
                  <a:srgbClr val="1818FF"/>
                </a:solidFill>
                <a:latin typeface="Times New Roman"/>
                <a:cs typeface="Times New Roman"/>
              </a:rPr>
              <a:t>’or"=’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pour les deux variables, le résultat</a:t>
            </a:r>
            <a:r>
              <a:rPr sz="2000" spc="-4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sera: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600" b="1" spc="-5" dirty="0">
                <a:solidFill>
                  <a:srgbClr val="1818FF"/>
                </a:solidFill>
                <a:latin typeface="Times New Roman"/>
                <a:cs typeface="Times New Roman"/>
              </a:rPr>
              <a:t>SELECT </a:t>
            </a:r>
            <a:r>
              <a:rPr sz="1600" dirty="0">
                <a:solidFill>
                  <a:srgbClr val="1818FF"/>
                </a:solidFill>
                <a:latin typeface="Times New Roman"/>
                <a:cs typeface="Times New Roman"/>
              </a:rPr>
              <a:t>* </a:t>
            </a:r>
            <a:r>
              <a:rPr sz="1600" b="1" dirty="0">
                <a:solidFill>
                  <a:srgbClr val="1818FF"/>
                </a:solidFill>
                <a:latin typeface="Times New Roman"/>
                <a:cs typeface="Times New Roman"/>
              </a:rPr>
              <a:t>FROM </a:t>
            </a:r>
            <a:r>
              <a:rPr sz="1600" dirty="0">
                <a:solidFill>
                  <a:srgbClr val="1818FF"/>
                </a:solidFill>
                <a:latin typeface="Times New Roman"/>
                <a:cs typeface="Times New Roman"/>
              </a:rPr>
              <a:t>users </a:t>
            </a:r>
            <a:r>
              <a:rPr sz="1600" b="1" dirty="0">
                <a:solidFill>
                  <a:srgbClr val="1818FF"/>
                </a:solidFill>
                <a:latin typeface="Times New Roman"/>
                <a:cs typeface="Times New Roman"/>
              </a:rPr>
              <a:t>WHERE </a:t>
            </a:r>
            <a:r>
              <a:rPr sz="1600" dirty="0">
                <a:solidFill>
                  <a:srgbClr val="1818FF"/>
                </a:solidFill>
                <a:latin typeface="Times New Roman"/>
                <a:cs typeface="Times New Roman"/>
              </a:rPr>
              <a:t>Login='' </a:t>
            </a:r>
            <a:r>
              <a:rPr sz="1600" b="1" dirty="0">
                <a:solidFill>
                  <a:srgbClr val="1818FF"/>
                </a:solidFill>
                <a:latin typeface="Times New Roman"/>
                <a:cs typeface="Times New Roman"/>
              </a:rPr>
              <a:t>OR </a:t>
            </a:r>
            <a:r>
              <a:rPr sz="1600" dirty="0">
                <a:solidFill>
                  <a:srgbClr val="1818FF"/>
                </a:solidFill>
                <a:latin typeface="Times New Roman"/>
                <a:cs typeface="Times New Roman"/>
              </a:rPr>
              <a:t>''='' </a:t>
            </a:r>
            <a:r>
              <a:rPr sz="1600" b="1" dirty="0">
                <a:solidFill>
                  <a:srgbClr val="1818FF"/>
                </a:solidFill>
                <a:latin typeface="Times New Roman"/>
                <a:cs typeface="Times New Roman"/>
              </a:rPr>
              <a:t>AND </a:t>
            </a:r>
            <a:r>
              <a:rPr sz="1600" dirty="0">
                <a:solidFill>
                  <a:srgbClr val="1818FF"/>
                </a:solidFill>
                <a:latin typeface="Times New Roman"/>
                <a:cs typeface="Times New Roman"/>
              </a:rPr>
              <a:t>Password= '' </a:t>
            </a:r>
            <a:r>
              <a:rPr sz="1600" b="1" dirty="0">
                <a:solidFill>
                  <a:srgbClr val="1818FF"/>
                </a:solidFill>
                <a:latin typeface="Times New Roman"/>
                <a:cs typeface="Times New Roman"/>
              </a:rPr>
              <a:t>OR</a:t>
            </a:r>
            <a:r>
              <a:rPr sz="1600" b="1" spc="-125" dirty="0">
                <a:solidFill>
                  <a:srgbClr val="1818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818FF"/>
                </a:solidFill>
                <a:latin typeface="Times New Roman"/>
                <a:cs typeface="Times New Roman"/>
              </a:rPr>
              <a:t>''='‘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60680" algn="l"/>
              </a:tabLst>
            </a:pPr>
            <a:r>
              <a:rPr sz="1600" spc="3080" dirty="0">
                <a:solidFill>
                  <a:srgbClr val="EC42D4"/>
                </a:solidFill>
                <a:latin typeface="Wingdings"/>
                <a:cs typeface="Wingdings"/>
              </a:rPr>
              <a:t>€</a:t>
            </a:r>
            <a:r>
              <a:rPr sz="1600" spc="3080" dirty="0">
                <a:solidFill>
                  <a:srgbClr val="EC42D4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'or"=" retourne toujours</a:t>
            </a:r>
            <a:r>
              <a:rPr sz="2000" spc="-6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818FF"/>
                </a:solidFill>
                <a:latin typeface="Times New Roman"/>
                <a:cs typeface="Times New Roman"/>
              </a:rPr>
              <a:t>VRAI</a:t>
            </a:r>
            <a:endParaRPr sz="2000" dirty="0">
              <a:latin typeface="Times New Roman"/>
              <a:cs typeface="Times New Roman"/>
            </a:endParaRPr>
          </a:p>
          <a:p>
            <a:pPr marL="297815" marR="105410" indent="-285750">
              <a:lnSpc>
                <a:spcPct val="100000"/>
              </a:lnSpc>
              <a:spcBef>
                <a:spcPts val="480"/>
              </a:spcBef>
            </a:pPr>
            <a:r>
              <a:rPr sz="1600" spc="3080" dirty="0">
                <a:solidFill>
                  <a:srgbClr val="EC42D4"/>
                </a:solidFill>
                <a:latin typeface="Wingdings"/>
                <a:cs typeface="Wingdings"/>
              </a:rPr>
              <a:t>€</a:t>
            </a:r>
            <a:r>
              <a:rPr sz="1600" spc="150" dirty="0">
                <a:solidFill>
                  <a:srgbClr val="EC42D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Si aucun</a:t>
            </a:r>
            <a:r>
              <a:rPr sz="2000" spc="1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autre contrôle</a:t>
            </a:r>
            <a:r>
              <a:rPr sz="2000" spc="-1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n’est </a:t>
            </a:r>
            <a:r>
              <a:rPr sz="2000" spc="-5" dirty="0" err="1">
                <a:solidFill>
                  <a:srgbClr val="00007C"/>
                </a:solidFill>
                <a:latin typeface="Times New Roman"/>
                <a:cs typeface="Times New Roman"/>
              </a:rPr>
              <a:t>effectué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lang="fr-FR"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 implique l’</a:t>
            </a:r>
            <a:r>
              <a:rPr sz="2000" spc="-5" dirty="0" err="1">
                <a:solidFill>
                  <a:srgbClr val="00007C"/>
                </a:solidFill>
                <a:latin typeface="Times New Roman"/>
                <a:cs typeface="Times New Roman"/>
              </a:rPr>
              <a:t>accès</a:t>
            </a:r>
            <a:r>
              <a:rPr sz="2000" spc="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sous</a:t>
            </a:r>
            <a:r>
              <a:rPr sz="200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l’identité</a:t>
            </a:r>
            <a:r>
              <a:rPr sz="2000" spc="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du  </a:t>
            </a:r>
            <a:r>
              <a:rPr lang="fr-FR"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premier utilisateur </a:t>
            </a:r>
            <a:r>
              <a:rPr lang="fr-FR" sz="2000" spc="-74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 err="1">
                <a:solidFill>
                  <a:srgbClr val="00007C"/>
                </a:solidFill>
                <a:latin typeface="Times New Roman"/>
                <a:cs typeface="Times New Roman"/>
              </a:rPr>
              <a:t>inscrit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 dans la BD, le plus souvent,</a:t>
            </a:r>
            <a:r>
              <a:rPr sz="2000" spc="-4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solidFill>
                  <a:srgbClr val="00007C"/>
                </a:solidFill>
                <a:uFill>
                  <a:solidFill>
                    <a:srgbClr val="00007D"/>
                  </a:solidFill>
                </a:uFill>
                <a:latin typeface="Times New Roman"/>
                <a:cs typeface="Times New Roman"/>
              </a:rPr>
              <a:t>l’administrateur.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5117" y="395732"/>
            <a:ext cx="60610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Injection SQL standard:</a:t>
            </a:r>
            <a:r>
              <a:rPr spc="25" dirty="0"/>
              <a:t> </a:t>
            </a:r>
            <a:r>
              <a:rPr spc="-5" dirty="0"/>
              <a:t>exemples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411480" cy="93980"/>
            <a:chOff x="774839" y="1206246"/>
            <a:chExt cx="411480" cy="9398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285749" cy="815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999" y="1206246"/>
              <a:ext cx="138430" cy="89535"/>
            </a:xfrm>
            <a:custGeom>
              <a:avLst/>
              <a:gdLst/>
              <a:ahLst/>
              <a:cxnLst/>
              <a:rect l="l" t="t" r="r" b="b"/>
              <a:pathLst>
                <a:path w="138430" h="89534">
                  <a:moveTo>
                    <a:pt x="0" y="89153"/>
                  </a:moveTo>
                  <a:lnTo>
                    <a:pt x="137922" y="89153"/>
                  </a:lnTo>
                  <a:lnTo>
                    <a:pt x="137922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21" y="1206246"/>
              <a:ext cx="136525" cy="93980"/>
            </a:xfrm>
            <a:custGeom>
              <a:avLst/>
              <a:gdLst/>
              <a:ahLst/>
              <a:cxnLst/>
              <a:rect l="l" t="t" r="r" b="b"/>
              <a:pathLst>
                <a:path w="136525" h="93980">
                  <a:moveTo>
                    <a:pt x="136397" y="93725"/>
                  </a:moveTo>
                  <a:lnTo>
                    <a:pt x="136397" y="0"/>
                  </a:lnTo>
                  <a:lnTo>
                    <a:pt x="0" y="0"/>
                  </a:lnTo>
                  <a:lnTo>
                    <a:pt x="0" y="93725"/>
                  </a:lnTo>
                  <a:lnTo>
                    <a:pt x="136397" y="9372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74839" y="292074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4839" y="4635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54035" y="1355089"/>
            <a:ext cx="8169275" cy="4829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 indent="-457200">
              <a:lnSpc>
                <a:spcPts val="2550"/>
              </a:lnSpc>
              <a:buClr>
                <a:srgbClr val="EC42D4"/>
              </a:buClr>
              <a:buSzPct val="125000"/>
              <a:buAutoNum type="arabicParenR" startAt="2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Gagner les droit d’accès d’un utilisateur particulier connaissant </a:t>
            </a:r>
            <a:r>
              <a:rPr sz="2000" b="1" u="heavy" spc="-5" dirty="0">
                <a:solidFill>
                  <a:srgbClr val="00007C"/>
                </a:solidFill>
                <a:uFill>
                  <a:solidFill>
                    <a:srgbClr val="00007D"/>
                  </a:solidFill>
                </a:uFill>
                <a:latin typeface="Times New Roman"/>
                <a:cs typeface="Times New Roman"/>
              </a:rPr>
              <a:t>son nom</a:t>
            </a:r>
            <a:r>
              <a:rPr sz="2000" b="1" spc="7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de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ts val="2350"/>
              </a:lnSpc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login ou son adresse email (soit </a:t>
            </a:r>
            <a:r>
              <a:rPr sz="2000" b="1" u="heavy" spc="-5" dirty="0">
                <a:solidFill>
                  <a:srgbClr val="00007C"/>
                </a:solidFill>
                <a:uFill>
                  <a:solidFill>
                    <a:srgbClr val="00007D"/>
                  </a:solidFill>
                </a:uFill>
                <a:latin typeface="Times New Roman"/>
                <a:cs typeface="Times New Roman"/>
              </a:rPr>
              <a:t>user1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) : saisir </a:t>
            </a:r>
            <a:r>
              <a:rPr sz="2000" b="1" spc="-5" dirty="0">
                <a:solidFill>
                  <a:srgbClr val="1818FF"/>
                </a:solidFill>
                <a:latin typeface="Times New Roman"/>
                <a:cs typeface="Times New Roman"/>
              </a:rPr>
              <a:t>user1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pour $login et</a:t>
            </a:r>
            <a:r>
              <a:rPr sz="2000" spc="1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1818FF"/>
                </a:solidFill>
                <a:latin typeface="Times New Roman"/>
                <a:cs typeface="Times New Roman"/>
              </a:rPr>
              <a:t>’or"="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pour</a:t>
            </a:r>
            <a:r>
              <a:rPr sz="2000" spc="48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$password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La requête</a:t>
            </a:r>
            <a:r>
              <a:rPr sz="2000" spc="-2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sera: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b="1" spc="-5" dirty="0">
                <a:solidFill>
                  <a:srgbClr val="1818FF"/>
                </a:solidFill>
                <a:latin typeface="Times New Roman"/>
                <a:cs typeface="Times New Roman"/>
              </a:rPr>
              <a:t>SELECT </a:t>
            </a:r>
            <a:r>
              <a:rPr sz="1800" spc="-5" dirty="0">
                <a:solidFill>
                  <a:srgbClr val="1818FF"/>
                </a:solidFill>
                <a:latin typeface="Times New Roman"/>
                <a:cs typeface="Times New Roman"/>
              </a:rPr>
              <a:t>* </a:t>
            </a:r>
            <a:r>
              <a:rPr sz="1800" b="1" spc="-5" dirty="0">
                <a:solidFill>
                  <a:srgbClr val="1818FF"/>
                </a:solidFill>
                <a:latin typeface="Times New Roman"/>
                <a:cs typeface="Times New Roman"/>
              </a:rPr>
              <a:t>FROM </a:t>
            </a:r>
            <a:r>
              <a:rPr sz="1800" spc="-5" dirty="0">
                <a:solidFill>
                  <a:srgbClr val="1818FF"/>
                </a:solidFill>
                <a:latin typeface="Times New Roman"/>
                <a:cs typeface="Times New Roman"/>
              </a:rPr>
              <a:t>users </a:t>
            </a:r>
            <a:r>
              <a:rPr sz="1800" b="1" spc="-5" dirty="0">
                <a:solidFill>
                  <a:srgbClr val="1818FF"/>
                </a:solidFill>
                <a:latin typeface="Times New Roman"/>
                <a:cs typeface="Times New Roman"/>
              </a:rPr>
              <a:t>WHERE </a:t>
            </a:r>
            <a:r>
              <a:rPr sz="1800" spc="-5" dirty="0">
                <a:solidFill>
                  <a:srgbClr val="1818FF"/>
                </a:solidFill>
                <a:latin typeface="Times New Roman"/>
                <a:cs typeface="Times New Roman"/>
              </a:rPr>
              <a:t>Login=‘user1’ </a:t>
            </a:r>
            <a:r>
              <a:rPr sz="1800" b="1" spc="-5" dirty="0">
                <a:solidFill>
                  <a:srgbClr val="1818FF"/>
                </a:solidFill>
                <a:latin typeface="Times New Roman"/>
                <a:cs typeface="Times New Roman"/>
              </a:rPr>
              <a:t>AND </a:t>
            </a:r>
            <a:r>
              <a:rPr sz="1800" spc="-5" dirty="0">
                <a:solidFill>
                  <a:srgbClr val="1818FF"/>
                </a:solidFill>
                <a:latin typeface="Times New Roman"/>
                <a:cs typeface="Times New Roman"/>
              </a:rPr>
              <a:t>Password= '' </a:t>
            </a:r>
            <a:r>
              <a:rPr sz="1800" b="1" spc="-5" dirty="0">
                <a:solidFill>
                  <a:srgbClr val="1818FF"/>
                </a:solidFill>
                <a:latin typeface="Times New Roman"/>
                <a:cs typeface="Times New Roman"/>
              </a:rPr>
              <a:t>OR</a:t>
            </a:r>
            <a:r>
              <a:rPr sz="1800" b="1" spc="70" dirty="0">
                <a:solidFill>
                  <a:srgbClr val="1818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818FF"/>
                </a:solidFill>
                <a:latin typeface="Times New Roman"/>
                <a:cs typeface="Times New Roman"/>
              </a:rPr>
              <a:t>''='‘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>
              <a:latin typeface="Times New Roman"/>
              <a:cs typeface="Times New Roman"/>
            </a:endParaRPr>
          </a:p>
          <a:p>
            <a:pPr marL="469265" marR="176530" indent="-457200">
              <a:lnSpc>
                <a:spcPts val="2400"/>
              </a:lnSpc>
              <a:spcBef>
                <a:spcPts val="5"/>
              </a:spcBef>
              <a:buClr>
                <a:srgbClr val="EC42D4"/>
              </a:buClr>
              <a:buSzPct val="125000"/>
              <a:buAutoNum type="arabicParenR" startAt="3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Ignorer une partie de la requête en utilisant /* et */ qui sont des balises de  commentaire: saisir </a:t>
            </a:r>
            <a:r>
              <a:rPr sz="2000" b="1" spc="-5" dirty="0">
                <a:solidFill>
                  <a:srgbClr val="1818FF"/>
                </a:solidFill>
                <a:latin typeface="Times New Roman"/>
                <a:cs typeface="Times New Roman"/>
              </a:rPr>
              <a:t>’/*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pour $login et </a:t>
            </a:r>
            <a:r>
              <a:rPr sz="2000" b="1" spc="-5" dirty="0">
                <a:solidFill>
                  <a:srgbClr val="1818FF"/>
                </a:solidFill>
                <a:latin typeface="Times New Roman"/>
                <a:cs typeface="Times New Roman"/>
              </a:rPr>
              <a:t>*/ OR "=’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pour</a:t>
            </a:r>
            <a:r>
              <a:rPr sz="2000" spc="46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$password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La requête</a:t>
            </a:r>
            <a:r>
              <a:rPr sz="2000" spc="-2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sera: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b="1" spc="-5" dirty="0">
                <a:solidFill>
                  <a:srgbClr val="1818FF"/>
                </a:solidFill>
                <a:latin typeface="Times New Roman"/>
                <a:cs typeface="Times New Roman"/>
              </a:rPr>
              <a:t>SELECT </a:t>
            </a:r>
            <a:r>
              <a:rPr sz="1800" spc="-5" dirty="0">
                <a:solidFill>
                  <a:srgbClr val="1818FF"/>
                </a:solidFill>
                <a:latin typeface="Times New Roman"/>
                <a:cs typeface="Times New Roman"/>
              </a:rPr>
              <a:t>* </a:t>
            </a:r>
            <a:r>
              <a:rPr sz="1800" b="1" spc="-5" dirty="0">
                <a:solidFill>
                  <a:srgbClr val="1818FF"/>
                </a:solidFill>
                <a:latin typeface="Times New Roman"/>
                <a:cs typeface="Times New Roman"/>
              </a:rPr>
              <a:t>FROM </a:t>
            </a:r>
            <a:r>
              <a:rPr sz="1800" spc="-5" dirty="0">
                <a:solidFill>
                  <a:srgbClr val="1818FF"/>
                </a:solidFill>
                <a:latin typeface="Times New Roman"/>
                <a:cs typeface="Times New Roman"/>
              </a:rPr>
              <a:t>users </a:t>
            </a:r>
            <a:r>
              <a:rPr sz="1800" b="1" spc="-5" dirty="0">
                <a:solidFill>
                  <a:srgbClr val="1818FF"/>
                </a:solidFill>
                <a:latin typeface="Times New Roman"/>
                <a:cs typeface="Times New Roman"/>
              </a:rPr>
              <a:t>WHERE </a:t>
            </a:r>
            <a:r>
              <a:rPr sz="1800" spc="-5" dirty="0">
                <a:solidFill>
                  <a:srgbClr val="1818FF"/>
                </a:solidFill>
                <a:latin typeface="Times New Roman"/>
                <a:cs typeface="Times New Roman"/>
              </a:rPr>
              <a:t>Login </a:t>
            </a:r>
            <a:r>
              <a:rPr sz="1800" b="1" spc="-5" dirty="0">
                <a:solidFill>
                  <a:srgbClr val="1818FF"/>
                </a:solidFill>
                <a:latin typeface="Times New Roman"/>
                <a:cs typeface="Times New Roman"/>
              </a:rPr>
              <a:t>= ’’</a:t>
            </a:r>
            <a:r>
              <a:rPr sz="1800" b="1" spc="-5" dirty="0">
                <a:solidFill>
                  <a:srgbClr val="EC42D4"/>
                </a:solidFill>
                <a:latin typeface="Times New Roman"/>
                <a:cs typeface="Times New Roman"/>
              </a:rPr>
              <a:t>/*’ AND </a:t>
            </a:r>
            <a:r>
              <a:rPr sz="1800" spc="-5" dirty="0">
                <a:solidFill>
                  <a:srgbClr val="EC42D4"/>
                </a:solidFill>
                <a:latin typeface="Times New Roman"/>
                <a:cs typeface="Times New Roman"/>
              </a:rPr>
              <a:t>Password </a:t>
            </a:r>
            <a:r>
              <a:rPr sz="1800" b="1" dirty="0">
                <a:solidFill>
                  <a:srgbClr val="EC42D4"/>
                </a:solidFill>
                <a:latin typeface="Times New Roman"/>
                <a:cs typeface="Times New Roman"/>
              </a:rPr>
              <a:t>= ’*/ </a:t>
            </a:r>
            <a:r>
              <a:rPr sz="1800" b="1" spc="-5" dirty="0">
                <a:solidFill>
                  <a:srgbClr val="1818FF"/>
                </a:solidFill>
                <a:latin typeface="Times New Roman"/>
                <a:cs typeface="Times New Roman"/>
              </a:rPr>
              <a:t>OR </a:t>
            </a:r>
            <a:r>
              <a:rPr sz="1800" b="1" dirty="0">
                <a:solidFill>
                  <a:srgbClr val="1818FF"/>
                </a:solidFill>
                <a:latin typeface="Times New Roman"/>
                <a:cs typeface="Times New Roman"/>
              </a:rPr>
              <a:t>’’ =</a:t>
            </a:r>
            <a:r>
              <a:rPr sz="1800" b="1" spc="50" dirty="0">
                <a:solidFill>
                  <a:srgbClr val="1818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818FF"/>
                </a:solidFill>
                <a:latin typeface="Times New Roman"/>
                <a:cs typeface="Times New Roman"/>
              </a:rPr>
              <a:t>’’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Qui est equivalente</a:t>
            </a:r>
            <a:r>
              <a:rPr sz="2000" spc="-4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à: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10" dirty="0">
                <a:solidFill>
                  <a:srgbClr val="1818FF"/>
                </a:solidFill>
                <a:latin typeface="Times New Roman"/>
                <a:cs typeface="Times New Roman"/>
              </a:rPr>
              <a:t>SELECT </a:t>
            </a:r>
            <a:r>
              <a:rPr sz="2000" spc="-5" dirty="0">
                <a:solidFill>
                  <a:srgbClr val="1818FF"/>
                </a:solidFill>
                <a:latin typeface="Times New Roman"/>
                <a:cs typeface="Times New Roman"/>
              </a:rPr>
              <a:t>* </a:t>
            </a:r>
            <a:r>
              <a:rPr sz="2000" b="1" spc="-10" dirty="0">
                <a:solidFill>
                  <a:srgbClr val="1818FF"/>
                </a:solidFill>
                <a:latin typeface="Times New Roman"/>
                <a:cs typeface="Times New Roman"/>
              </a:rPr>
              <a:t>FROM </a:t>
            </a:r>
            <a:r>
              <a:rPr sz="2000" spc="-5" dirty="0">
                <a:solidFill>
                  <a:srgbClr val="1818FF"/>
                </a:solidFill>
                <a:latin typeface="Times New Roman"/>
                <a:cs typeface="Times New Roman"/>
              </a:rPr>
              <a:t>users </a:t>
            </a:r>
            <a:r>
              <a:rPr sz="2000" b="1" spc="-10" dirty="0">
                <a:solidFill>
                  <a:srgbClr val="1818FF"/>
                </a:solidFill>
                <a:latin typeface="Times New Roman"/>
                <a:cs typeface="Times New Roman"/>
              </a:rPr>
              <a:t>WHERE </a:t>
            </a:r>
            <a:r>
              <a:rPr sz="2000" spc="-5" dirty="0">
                <a:solidFill>
                  <a:srgbClr val="1818FF"/>
                </a:solidFill>
                <a:latin typeface="Times New Roman"/>
                <a:cs typeface="Times New Roman"/>
              </a:rPr>
              <a:t>Login </a:t>
            </a:r>
            <a:r>
              <a:rPr sz="2000" b="1" spc="-5" dirty="0">
                <a:solidFill>
                  <a:srgbClr val="1818FF"/>
                </a:solidFill>
                <a:latin typeface="Times New Roman"/>
                <a:cs typeface="Times New Roman"/>
              </a:rPr>
              <a:t>= ’’ OR ’’ =</a:t>
            </a:r>
            <a:r>
              <a:rPr sz="2000" b="1" spc="90" dirty="0">
                <a:solidFill>
                  <a:srgbClr val="1818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1818FF"/>
                </a:solidFill>
                <a:latin typeface="Times New Roman"/>
                <a:cs typeface="Times New Roman"/>
              </a:rPr>
              <a:t>’’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5117" y="395732"/>
            <a:ext cx="60610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Injection SQL standard:</a:t>
            </a:r>
            <a:r>
              <a:rPr spc="25" dirty="0"/>
              <a:t> </a:t>
            </a:r>
            <a:r>
              <a:rPr spc="-5" dirty="0"/>
              <a:t>exemples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411480" cy="93980"/>
            <a:chOff x="774839" y="1206246"/>
            <a:chExt cx="411480" cy="9398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285749" cy="815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999" y="1206246"/>
              <a:ext cx="138430" cy="89535"/>
            </a:xfrm>
            <a:custGeom>
              <a:avLst/>
              <a:gdLst/>
              <a:ahLst/>
              <a:cxnLst/>
              <a:rect l="l" t="t" r="r" b="b"/>
              <a:pathLst>
                <a:path w="138430" h="89534">
                  <a:moveTo>
                    <a:pt x="0" y="89153"/>
                  </a:moveTo>
                  <a:lnTo>
                    <a:pt x="137922" y="89153"/>
                  </a:lnTo>
                  <a:lnTo>
                    <a:pt x="137922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21" y="1206246"/>
              <a:ext cx="136525" cy="93980"/>
            </a:xfrm>
            <a:custGeom>
              <a:avLst/>
              <a:gdLst/>
              <a:ahLst/>
              <a:cxnLst/>
              <a:rect l="l" t="t" r="r" b="b"/>
              <a:pathLst>
                <a:path w="136525" h="93980">
                  <a:moveTo>
                    <a:pt x="136397" y="93725"/>
                  </a:moveTo>
                  <a:lnTo>
                    <a:pt x="136397" y="0"/>
                  </a:lnTo>
                  <a:lnTo>
                    <a:pt x="0" y="0"/>
                  </a:lnTo>
                  <a:lnTo>
                    <a:pt x="0" y="93725"/>
                  </a:lnTo>
                  <a:lnTo>
                    <a:pt x="136397" y="9372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04271" y="1352803"/>
            <a:ext cx="5913120" cy="17741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EC42D4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Exemple 3</a:t>
            </a:r>
            <a:r>
              <a:rPr sz="2400" spc="-3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7C"/>
                </a:solidFill>
                <a:latin typeface="Times New Roman"/>
                <a:cs typeface="Times New Roman"/>
              </a:rPr>
              <a:t>(PHP):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773430">
              <a:lnSpc>
                <a:spcPct val="100000"/>
              </a:lnSpc>
            </a:pPr>
            <a:r>
              <a:rPr sz="2000" spc="-5" dirty="0">
                <a:solidFill>
                  <a:srgbClr val="1818FF"/>
                </a:solidFill>
                <a:latin typeface="Courier New"/>
                <a:cs typeface="Courier New"/>
              </a:rPr>
              <a:t>$</a:t>
            </a:r>
            <a:r>
              <a:rPr sz="1600" spc="-5" dirty="0">
                <a:solidFill>
                  <a:srgbClr val="1818FF"/>
                </a:solidFill>
                <a:latin typeface="Courier New"/>
                <a:cs typeface="Courier New"/>
              </a:rPr>
              <a:t>ID </a:t>
            </a:r>
            <a:r>
              <a:rPr sz="2000" spc="-5" dirty="0">
                <a:solidFill>
                  <a:srgbClr val="1818FF"/>
                </a:solidFill>
                <a:latin typeface="Courier New"/>
                <a:cs typeface="Courier New"/>
              </a:rPr>
              <a:t>=</a:t>
            </a:r>
            <a:r>
              <a:rPr sz="2000" spc="240" dirty="0">
                <a:solidFill>
                  <a:srgbClr val="1818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818FF"/>
                </a:solidFill>
                <a:latin typeface="Courier New"/>
                <a:cs typeface="Courier New"/>
              </a:rPr>
              <a:t>$_COOKIE["</a:t>
            </a:r>
            <a:r>
              <a:rPr sz="1600" spc="-5" dirty="0">
                <a:solidFill>
                  <a:srgbClr val="1818FF"/>
                </a:solidFill>
                <a:latin typeface="Courier New"/>
                <a:cs typeface="Courier New"/>
              </a:rPr>
              <a:t>MID</a:t>
            </a:r>
            <a:r>
              <a:rPr sz="2000" spc="-5" dirty="0">
                <a:solidFill>
                  <a:srgbClr val="1818FF"/>
                </a:solidFill>
                <a:latin typeface="Courier New"/>
                <a:cs typeface="Courier New"/>
              </a:rPr>
              <a:t>"];</a:t>
            </a:r>
            <a:endParaRPr sz="2000">
              <a:latin typeface="Courier New"/>
              <a:cs typeface="Courier New"/>
            </a:endParaRPr>
          </a:p>
          <a:p>
            <a:pPr marL="755015" marR="5080" indent="17780">
              <a:lnSpc>
                <a:spcPct val="100000"/>
              </a:lnSpc>
              <a:spcBef>
                <a:spcPts val="480"/>
              </a:spcBef>
            </a:pPr>
            <a:r>
              <a:rPr sz="1600" spc="-5" dirty="0">
                <a:solidFill>
                  <a:srgbClr val="1818FF"/>
                </a:solidFill>
                <a:latin typeface="Courier New"/>
                <a:cs typeface="Courier New"/>
              </a:rPr>
              <a:t>MYSQL</a:t>
            </a:r>
            <a:r>
              <a:rPr sz="2000" spc="-5" dirty="0">
                <a:solidFill>
                  <a:srgbClr val="1818FF"/>
                </a:solidFill>
                <a:latin typeface="Courier New"/>
                <a:cs typeface="Courier New"/>
              </a:rPr>
              <a:t>_</a:t>
            </a:r>
            <a:r>
              <a:rPr sz="1600" spc="-5" dirty="0">
                <a:solidFill>
                  <a:srgbClr val="1818FF"/>
                </a:solidFill>
                <a:latin typeface="Courier New"/>
                <a:cs typeface="Courier New"/>
              </a:rPr>
              <a:t>QUERY</a:t>
            </a:r>
            <a:r>
              <a:rPr sz="2000" spc="-5" dirty="0">
                <a:solidFill>
                  <a:srgbClr val="1818FF"/>
                </a:solidFill>
                <a:latin typeface="Courier New"/>
                <a:cs typeface="Courier New"/>
              </a:rPr>
              <a:t>("SELECT M</a:t>
            </a:r>
            <a:r>
              <a:rPr sz="1600" spc="-5" dirty="0">
                <a:solidFill>
                  <a:srgbClr val="1818FF"/>
                </a:solidFill>
                <a:latin typeface="Courier New"/>
                <a:cs typeface="Courier New"/>
              </a:rPr>
              <a:t>ESSAGE</a:t>
            </a:r>
            <a:r>
              <a:rPr sz="2000" spc="-5" dirty="0">
                <a:solidFill>
                  <a:srgbClr val="1818FF"/>
                </a:solidFill>
                <a:latin typeface="Courier New"/>
                <a:cs typeface="Courier New"/>
              </a:rPr>
              <a:t>ID, S</a:t>
            </a:r>
            <a:r>
              <a:rPr sz="1600" spc="-5" dirty="0">
                <a:solidFill>
                  <a:srgbClr val="1818FF"/>
                </a:solidFill>
                <a:latin typeface="Courier New"/>
                <a:cs typeface="Courier New"/>
              </a:rPr>
              <a:t>UBJECT  </a:t>
            </a:r>
            <a:r>
              <a:rPr sz="2000" spc="-5" dirty="0">
                <a:solidFill>
                  <a:srgbClr val="1818FF"/>
                </a:solidFill>
                <a:latin typeface="Courier New"/>
                <a:cs typeface="Courier New"/>
              </a:rPr>
              <a:t>M</a:t>
            </a:r>
            <a:r>
              <a:rPr sz="1600" spc="-5" dirty="0">
                <a:solidFill>
                  <a:srgbClr val="1818FF"/>
                </a:solidFill>
                <a:latin typeface="Courier New"/>
                <a:cs typeface="Courier New"/>
              </a:rPr>
              <a:t>ESSAGE</a:t>
            </a:r>
            <a:r>
              <a:rPr sz="2000" spc="-5" dirty="0">
                <a:solidFill>
                  <a:srgbClr val="1818FF"/>
                </a:solidFill>
                <a:latin typeface="Courier New"/>
                <a:cs typeface="Courier New"/>
              </a:rPr>
              <a:t>ID =</a:t>
            </a:r>
            <a:r>
              <a:rPr sz="2000" spc="5" dirty="0">
                <a:solidFill>
                  <a:srgbClr val="1818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818FF"/>
                </a:solidFill>
                <a:latin typeface="Courier New"/>
                <a:cs typeface="Courier New"/>
              </a:rPr>
              <a:t>'$</a:t>
            </a:r>
            <a:r>
              <a:rPr sz="1600" spc="-5" dirty="0">
                <a:solidFill>
                  <a:srgbClr val="1818FF"/>
                </a:solidFill>
                <a:latin typeface="Courier New"/>
                <a:cs typeface="Courier New"/>
              </a:rPr>
              <a:t>ID</a:t>
            </a:r>
            <a:r>
              <a:rPr sz="2000" spc="-5" dirty="0">
                <a:solidFill>
                  <a:srgbClr val="1818FF"/>
                </a:solidFill>
                <a:latin typeface="Courier New"/>
                <a:cs typeface="Courier New"/>
              </a:rPr>
              <a:t>'");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45401" y="2491994"/>
            <a:ext cx="26803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1818FF"/>
                </a:solidFill>
                <a:latin typeface="Courier New"/>
                <a:cs typeface="Courier New"/>
              </a:rPr>
              <a:t>FROM </a:t>
            </a:r>
            <a:r>
              <a:rPr sz="1600" spc="-5" dirty="0">
                <a:solidFill>
                  <a:srgbClr val="1818FF"/>
                </a:solidFill>
                <a:latin typeface="Courier New"/>
                <a:cs typeface="Courier New"/>
              </a:rPr>
              <a:t>MESSAGES</a:t>
            </a:r>
            <a:r>
              <a:rPr sz="1600" spc="210" dirty="0">
                <a:solidFill>
                  <a:srgbClr val="1818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818FF"/>
                </a:solidFill>
                <a:latin typeface="Courier New"/>
                <a:cs typeface="Courier New"/>
              </a:rPr>
              <a:t>WHERE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4839" y="377799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4839" y="549249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61477" y="3488385"/>
            <a:ext cx="8114030" cy="28784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7815" indent="-285750">
              <a:lnSpc>
                <a:spcPct val="100000"/>
              </a:lnSpc>
              <a:spcBef>
                <a:spcPts val="580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298450" algn="l"/>
                <a:tab pos="4113529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Si  l’utilisateur modifie</a:t>
            </a:r>
            <a:r>
              <a:rPr sz="200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le</a:t>
            </a:r>
            <a:r>
              <a:rPr sz="2000" spc="1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COOKIE	</a:t>
            </a:r>
            <a:r>
              <a:rPr sz="2000" spc="-5" dirty="0">
                <a:solidFill>
                  <a:srgbClr val="1818FF"/>
                </a:solidFill>
                <a:latin typeface="Times New Roman"/>
                <a:cs typeface="Times New Roman"/>
              </a:rPr>
              <a:t>$id = 1432' or '1' =</a:t>
            </a:r>
            <a:r>
              <a:rPr sz="2000" spc="-15" dirty="0">
                <a:solidFill>
                  <a:srgbClr val="1818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818FF"/>
                </a:solidFill>
                <a:latin typeface="Times New Roman"/>
                <a:cs typeface="Times New Roman"/>
              </a:rPr>
              <a:t>'1</a:t>
            </a:r>
            <a:endParaRPr sz="2000">
              <a:latin typeface="Times New Roman"/>
              <a:cs typeface="Times New Roman"/>
            </a:endParaRPr>
          </a:p>
          <a:p>
            <a:pPr marL="297815" indent="-285750">
              <a:lnSpc>
                <a:spcPct val="100000"/>
              </a:lnSpc>
              <a:spcBef>
                <a:spcPts val="480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2984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Le résultat</a:t>
            </a:r>
            <a:r>
              <a:rPr sz="2000" spc="-3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sera: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818FF"/>
                </a:solidFill>
                <a:latin typeface="Times New Roman"/>
                <a:cs typeface="Times New Roman"/>
              </a:rPr>
              <a:t>SELECT MessageID, Subject FROM messages </a:t>
            </a:r>
            <a:r>
              <a:rPr sz="1800" dirty="0">
                <a:solidFill>
                  <a:srgbClr val="1818FF"/>
                </a:solidFill>
                <a:latin typeface="Times New Roman"/>
                <a:cs typeface="Times New Roman"/>
              </a:rPr>
              <a:t>WHERE </a:t>
            </a:r>
            <a:r>
              <a:rPr sz="1800" spc="-5" dirty="0">
                <a:solidFill>
                  <a:srgbClr val="1818FF"/>
                </a:solidFill>
                <a:latin typeface="Times New Roman"/>
                <a:cs typeface="Times New Roman"/>
              </a:rPr>
              <a:t>MessageID </a:t>
            </a:r>
            <a:r>
              <a:rPr sz="1800" dirty="0">
                <a:solidFill>
                  <a:srgbClr val="1818FF"/>
                </a:solidFill>
                <a:latin typeface="Times New Roman"/>
                <a:cs typeface="Times New Roman"/>
              </a:rPr>
              <a:t>= </a:t>
            </a:r>
            <a:r>
              <a:rPr sz="1800" spc="-5" dirty="0">
                <a:solidFill>
                  <a:srgbClr val="1818FF"/>
                </a:solidFill>
                <a:latin typeface="Times New Roman"/>
                <a:cs typeface="Times New Roman"/>
              </a:rPr>
              <a:t>'1432' or '1' </a:t>
            </a:r>
            <a:r>
              <a:rPr sz="1800" dirty="0">
                <a:solidFill>
                  <a:srgbClr val="1818FF"/>
                </a:solidFill>
                <a:latin typeface="Times New Roman"/>
                <a:cs typeface="Times New Roman"/>
              </a:rPr>
              <a:t>=</a:t>
            </a:r>
            <a:r>
              <a:rPr sz="1800" spc="30" dirty="0">
                <a:solidFill>
                  <a:srgbClr val="1818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818FF"/>
                </a:solidFill>
                <a:latin typeface="Times New Roman"/>
                <a:cs typeface="Times New Roman"/>
              </a:rPr>
              <a:t>'1’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600" spc="3080" dirty="0">
                <a:solidFill>
                  <a:srgbClr val="EC42D4"/>
                </a:solidFill>
                <a:latin typeface="Wingdings"/>
                <a:cs typeface="Wingdings"/>
              </a:rPr>
              <a:t>€</a:t>
            </a:r>
            <a:r>
              <a:rPr sz="1600" spc="120" dirty="0">
                <a:solidFill>
                  <a:srgbClr val="EC42D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Ce qui permet de récupérer tout les messages (1432 et tout les autres)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3080" dirty="0">
                <a:solidFill>
                  <a:srgbClr val="EC42D4"/>
                </a:solidFill>
                <a:latin typeface="Wingdings"/>
                <a:cs typeface="Wingdings"/>
              </a:rPr>
              <a:t>€</a:t>
            </a:r>
            <a:r>
              <a:rPr sz="1600" spc="110" dirty="0">
                <a:solidFill>
                  <a:srgbClr val="EC42D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Solution: $id = intval($_COOKIE["mid"]);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5117" y="395732"/>
            <a:ext cx="60610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Injection SQL standard:</a:t>
            </a:r>
            <a:r>
              <a:rPr spc="25" dirty="0"/>
              <a:t> </a:t>
            </a:r>
            <a:r>
              <a:rPr spc="-5" dirty="0"/>
              <a:t>exemples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411480" cy="93980"/>
            <a:chOff x="774839" y="1206246"/>
            <a:chExt cx="411480" cy="9398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285749" cy="815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999" y="1206246"/>
              <a:ext cx="138430" cy="89535"/>
            </a:xfrm>
            <a:custGeom>
              <a:avLst/>
              <a:gdLst/>
              <a:ahLst/>
              <a:cxnLst/>
              <a:rect l="l" t="t" r="r" b="b"/>
              <a:pathLst>
                <a:path w="138430" h="89534">
                  <a:moveTo>
                    <a:pt x="0" y="89153"/>
                  </a:moveTo>
                  <a:lnTo>
                    <a:pt x="137922" y="89153"/>
                  </a:lnTo>
                  <a:lnTo>
                    <a:pt x="137922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21" y="1206246"/>
              <a:ext cx="136525" cy="93980"/>
            </a:xfrm>
            <a:custGeom>
              <a:avLst/>
              <a:gdLst/>
              <a:ahLst/>
              <a:cxnLst/>
              <a:rect l="l" t="t" r="r" b="b"/>
              <a:pathLst>
                <a:path w="136525" h="93980">
                  <a:moveTo>
                    <a:pt x="136397" y="93725"/>
                  </a:moveTo>
                  <a:lnTo>
                    <a:pt x="136397" y="0"/>
                  </a:lnTo>
                  <a:lnTo>
                    <a:pt x="0" y="0"/>
                  </a:lnTo>
                  <a:lnTo>
                    <a:pt x="0" y="93725"/>
                  </a:lnTo>
                  <a:lnTo>
                    <a:pt x="136397" y="9372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74839" y="206349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4839" y="4635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04271" y="1276832"/>
            <a:ext cx="8536305" cy="541337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Clr>
                <a:srgbClr val="EC42D4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Exemple</a:t>
            </a:r>
            <a:r>
              <a:rPr sz="2400" spc="-3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C#</a:t>
            </a:r>
            <a:endParaRPr sz="2400">
              <a:latin typeface="Times New Roman"/>
              <a:cs typeface="Times New Roman"/>
            </a:endParaRPr>
          </a:p>
          <a:p>
            <a:pPr marL="755015" marR="259079" lvl="1" indent="-285750">
              <a:lnSpc>
                <a:spcPct val="100000"/>
              </a:lnSpc>
              <a:spcBef>
                <a:spcPts val="500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Chercher les items (</a:t>
            </a:r>
            <a:r>
              <a:rPr sz="2000" b="1" spc="-5" dirty="0">
                <a:solidFill>
                  <a:srgbClr val="00007C"/>
                </a:solidFill>
                <a:latin typeface="Times New Roman"/>
                <a:cs typeface="Times New Roman"/>
              </a:rPr>
              <a:t>itemname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) dont le nom coïncide avec la chaine saisie  par l’utilisateur authentifié</a:t>
            </a:r>
            <a:r>
              <a:rPr sz="2000" spc="-6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(</a:t>
            </a:r>
            <a:r>
              <a:rPr sz="2000" b="1" spc="-5" dirty="0">
                <a:solidFill>
                  <a:srgbClr val="00007C"/>
                </a:solidFill>
                <a:latin typeface="Times New Roman"/>
                <a:cs typeface="Times New Roman"/>
              </a:rPr>
              <a:t>userName)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09"/>
              </a:spcBef>
            </a:pPr>
            <a:r>
              <a:rPr sz="1800" b="1" spc="-5" dirty="0">
                <a:solidFill>
                  <a:srgbClr val="1818FF"/>
                </a:solidFill>
                <a:latin typeface="Courier New"/>
                <a:cs typeface="Courier New"/>
              </a:rPr>
              <a:t>string userName =</a:t>
            </a:r>
            <a:r>
              <a:rPr sz="1800" b="1" spc="-70" dirty="0">
                <a:solidFill>
                  <a:srgbClr val="1818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1818FF"/>
                </a:solidFill>
                <a:latin typeface="Courier New"/>
                <a:cs typeface="Courier New"/>
              </a:rPr>
              <a:t>ctx.getAuthenticatedUserName();</a:t>
            </a:r>
            <a:endParaRPr sz="1800">
              <a:latin typeface="Courier New"/>
              <a:cs typeface="Courier New"/>
            </a:endParaRPr>
          </a:p>
          <a:p>
            <a:pPr marL="355600" marR="798830">
              <a:lnSpc>
                <a:spcPct val="100000"/>
              </a:lnSpc>
              <a:spcBef>
                <a:spcPts val="500"/>
              </a:spcBef>
            </a:pPr>
            <a:r>
              <a:rPr sz="1800" b="1" spc="-5" dirty="0">
                <a:solidFill>
                  <a:srgbClr val="1818FF"/>
                </a:solidFill>
                <a:latin typeface="Courier New"/>
                <a:cs typeface="Courier New"/>
              </a:rPr>
              <a:t>string query = "SELECT * FROM items WHERE owner = '"</a:t>
            </a:r>
            <a:r>
              <a:rPr sz="1800" b="1" spc="-265" dirty="0">
                <a:solidFill>
                  <a:srgbClr val="1818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1818FF"/>
                </a:solidFill>
                <a:latin typeface="Courier New"/>
                <a:cs typeface="Courier New"/>
              </a:rPr>
              <a:t>+  userName + "' AND itemname = '" + </a:t>
            </a:r>
            <a:r>
              <a:rPr sz="1800" b="1" u="heavy" spc="-5" dirty="0">
                <a:solidFill>
                  <a:srgbClr val="1818FF"/>
                </a:solidFill>
                <a:uFill>
                  <a:solidFill>
                    <a:srgbClr val="1818FF"/>
                  </a:solidFill>
                </a:uFill>
                <a:latin typeface="Courier New"/>
                <a:cs typeface="Courier New"/>
              </a:rPr>
              <a:t>ItemName.Text</a:t>
            </a:r>
            <a:r>
              <a:rPr sz="1800" b="1" spc="-5" dirty="0">
                <a:solidFill>
                  <a:srgbClr val="1818FF"/>
                </a:solidFill>
                <a:latin typeface="Courier New"/>
                <a:cs typeface="Courier New"/>
              </a:rPr>
              <a:t> +</a:t>
            </a:r>
            <a:r>
              <a:rPr sz="1800" b="1" spc="-220" dirty="0">
                <a:solidFill>
                  <a:srgbClr val="1818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1818FF"/>
                </a:solidFill>
                <a:latin typeface="Courier New"/>
                <a:cs typeface="Courier New"/>
              </a:rPr>
              <a:t>"'";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Courier New"/>
              <a:cs typeface="Courier New"/>
            </a:endParaRPr>
          </a:p>
          <a:p>
            <a:pPr marL="755650" lvl="1" indent="-285750">
              <a:lnSpc>
                <a:spcPct val="100000"/>
              </a:lnSpc>
              <a:spcBef>
                <a:spcPts val="1235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La requête que ce code cherche à exécuter</a:t>
            </a:r>
            <a:r>
              <a:rPr sz="2000" spc="47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est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1800" b="1" spc="-5" dirty="0">
                <a:solidFill>
                  <a:srgbClr val="1818FF"/>
                </a:solidFill>
                <a:latin typeface="Courier New"/>
                <a:cs typeface="Courier New"/>
              </a:rPr>
              <a:t>SELECT * FROM items WHERE owner = &lt;userName&gt; AND itemname</a:t>
            </a:r>
            <a:r>
              <a:rPr sz="1800" b="1" spc="-310" dirty="0">
                <a:solidFill>
                  <a:srgbClr val="1818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1818FF"/>
                </a:solidFill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  <a:p>
            <a:pPr marL="755015">
              <a:lnSpc>
                <a:spcPct val="100000"/>
              </a:lnSpc>
            </a:pPr>
            <a:r>
              <a:rPr sz="1800" b="1" spc="-10" dirty="0">
                <a:solidFill>
                  <a:srgbClr val="1818FF"/>
                </a:solidFill>
                <a:latin typeface="Courier New"/>
                <a:cs typeface="Courier New"/>
              </a:rPr>
              <a:t>&lt;itemName&gt;;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Courier New"/>
              <a:cs typeface="Courier New"/>
            </a:endParaRPr>
          </a:p>
          <a:p>
            <a:pPr marL="755015" marR="22860" lvl="1" indent="-285750">
              <a:lnSpc>
                <a:spcPct val="100000"/>
              </a:lnSpc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Si l’utilisateur wiley fournie </a:t>
            </a:r>
            <a:r>
              <a:rPr sz="2000" spc="-5" dirty="0">
                <a:solidFill>
                  <a:srgbClr val="1818FF"/>
                </a:solidFill>
                <a:latin typeface="Times New Roman"/>
                <a:cs typeface="Times New Roman"/>
              </a:rPr>
              <a:t>name' OR 'a'='a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comme itemName, le requête  sera:</a:t>
            </a:r>
            <a:endParaRPr sz="2000">
              <a:latin typeface="Times New Roman"/>
              <a:cs typeface="Times New Roman"/>
            </a:endParaRPr>
          </a:p>
          <a:p>
            <a:pPr marL="755650" marR="414655" indent="-285750">
              <a:lnSpc>
                <a:spcPct val="100000"/>
              </a:lnSpc>
              <a:spcBef>
                <a:spcPts val="290"/>
              </a:spcBef>
            </a:pPr>
            <a:r>
              <a:rPr sz="1800" b="1" spc="-5" dirty="0">
                <a:solidFill>
                  <a:srgbClr val="1818FF"/>
                </a:solidFill>
                <a:latin typeface="Courier New"/>
                <a:cs typeface="Courier New"/>
              </a:rPr>
              <a:t>SELECT * FROM items WHERE owner = 'wiley' AND itemname</a:t>
            </a:r>
            <a:r>
              <a:rPr sz="1800" b="1" spc="-300" dirty="0">
                <a:solidFill>
                  <a:srgbClr val="1818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1818FF"/>
                </a:solidFill>
                <a:latin typeface="Courier New"/>
                <a:cs typeface="Courier New"/>
              </a:rPr>
              <a:t>=  'name' OR</a:t>
            </a:r>
            <a:r>
              <a:rPr sz="1800" b="1" spc="-50" dirty="0">
                <a:solidFill>
                  <a:srgbClr val="1818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1818FF"/>
                </a:solidFill>
                <a:latin typeface="Courier New"/>
                <a:cs typeface="Courier New"/>
              </a:rPr>
              <a:t>'a'='a';</a:t>
            </a:r>
            <a:endParaRPr sz="1800">
              <a:latin typeface="Courier New"/>
              <a:cs typeface="Courier New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Ce qui est équivalent à </a:t>
            </a:r>
            <a:r>
              <a:rPr sz="1800" spc="-5" dirty="0">
                <a:solidFill>
                  <a:srgbClr val="1818FF"/>
                </a:solidFill>
                <a:latin typeface="Times New Roman"/>
                <a:cs typeface="Times New Roman"/>
              </a:rPr>
              <a:t>SELECT </a:t>
            </a:r>
            <a:r>
              <a:rPr sz="1800" dirty="0">
                <a:solidFill>
                  <a:srgbClr val="1818FF"/>
                </a:solidFill>
                <a:latin typeface="Times New Roman"/>
                <a:cs typeface="Times New Roman"/>
              </a:rPr>
              <a:t>* </a:t>
            </a:r>
            <a:r>
              <a:rPr sz="1800" spc="-5" dirty="0">
                <a:solidFill>
                  <a:srgbClr val="1818FF"/>
                </a:solidFill>
                <a:latin typeface="Times New Roman"/>
                <a:cs typeface="Times New Roman"/>
              </a:rPr>
              <a:t>FROM items;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car 'a'='a' est toujours</a:t>
            </a:r>
            <a:r>
              <a:rPr sz="2000" spc="3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vrai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5117" y="395732"/>
            <a:ext cx="42119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OS Command</a:t>
            </a:r>
            <a:r>
              <a:rPr spc="-35" dirty="0"/>
              <a:t> </a:t>
            </a:r>
            <a:r>
              <a:rPr spc="-5" dirty="0"/>
              <a:t>injection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411480" cy="93980"/>
            <a:chOff x="774839" y="1206246"/>
            <a:chExt cx="411480" cy="9398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285749" cy="815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999" y="1206246"/>
              <a:ext cx="138430" cy="89535"/>
            </a:xfrm>
            <a:custGeom>
              <a:avLst/>
              <a:gdLst/>
              <a:ahLst/>
              <a:cxnLst/>
              <a:rect l="l" t="t" r="r" b="b"/>
              <a:pathLst>
                <a:path w="138430" h="89534">
                  <a:moveTo>
                    <a:pt x="0" y="89153"/>
                  </a:moveTo>
                  <a:lnTo>
                    <a:pt x="137922" y="89153"/>
                  </a:lnTo>
                  <a:lnTo>
                    <a:pt x="137922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21" y="1206246"/>
              <a:ext cx="136525" cy="93980"/>
            </a:xfrm>
            <a:custGeom>
              <a:avLst/>
              <a:gdLst/>
              <a:ahLst/>
              <a:cxnLst/>
              <a:rect l="l" t="t" r="r" b="b"/>
              <a:pathLst>
                <a:path w="136525" h="93980">
                  <a:moveTo>
                    <a:pt x="136397" y="93725"/>
                  </a:moveTo>
                  <a:lnTo>
                    <a:pt x="136397" y="0"/>
                  </a:lnTo>
                  <a:lnTo>
                    <a:pt x="0" y="0"/>
                  </a:lnTo>
                  <a:lnTo>
                    <a:pt x="0" y="93725"/>
                  </a:lnTo>
                  <a:lnTo>
                    <a:pt x="136397" y="9372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74839" y="206349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4839" y="4635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04271" y="1276832"/>
            <a:ext cx="8482330" cy="5573192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Clr>
                <a:srgbClr val="EC42D4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Description</a:t>
            </a:r>
            <a:endParaRPr sz="2400" dirty="0">
              <a:latin typeface="Times New Roman"/>
              <a:cs typeface="Times New Roman"/>
            </a:endParaRPr>
          </a:p>
          <a:p>
            <a:pPr marL="755015" marR="1169035" lvl="1" indent="-285750">
              <a:lnSpc>
                <a:spcPct val="100000"/>
              </a:lnSpc>
              <a:spcBef>
                <a:spcPts val="500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Utilisation de données provenant d’un usager pour construire les  commandes soumises au système</a:t>
            </a:r>
            <a:r>
              <a:rPr sz="2000" spc="-6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d’exploitation.</a:t>
            </a:r>
            <a:endParaRPr sz="2000" dirty="0">
              <a:latin typeface="Times New Roman"/>
              <a:cs typeface="Times New Roman"/>
            </a:endParaRPr>
          </a:p>
          <a:p>
            <a:pPr marL="755015" marR="333375" lvl="1" indent="-285750">
              <a:lnSpc>
                <a:spcPct val="100000"/>
              </a:lnSpc>
              <a:spcBef>
                <a:spcPts val="480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Les données utilisateurs peuvent contenir des éléments pouvant dévier la  commande de son</a:t>
            </a:r>
            <a:r>
              <a:rPr sz="2000" spc="-3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objectif</a:t>
            </a:r>
            <a:endParaRPr sz="20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EC42D4"/>
              </a:buClr>
              <a:buFont typeface="Wingdings"/>
              <a:buChar char=""/>
            </a:pPr>
            <a:endParaRPr sz="2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85"/>
              </a:spcBef>
              <a:buClr>
                <a:srgbClr val="EC42D4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Exemple</a:t>
            </a:r>
            <a:r>
              <a:rPr sz="2400" spc="-3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7C"/>
                </a:solidFill>
                <a:latin typeface="Times New Roman"/>
                <a:cs typeface="Times New Roman"/>
              </a:rPr>
              <a:t>(php)</a:t>
            </a:r>
            <a:endParaRPr sz="24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95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Prendre le nom d’un utilisateur puis lister le contenu de son répertoire</a:t>
            </a:r>
            <a:r>
              <a:rPr sz="2000" spc="3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home</a:t>
            </a:r>
            <a:endParaRPr sz="2000" dirty="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290"/>
              </a:spcBef>
            </a:pPr>
            <a:r>
              <a:rPr sz="1800" b="1" spc="-5" dirty="0">
                <a:solidFill>
                  <a:srgbClr val="1818FF"/>
                </a:solidFill>
                <a:latin typeface="Courier New"/>
                <a:cs typeface="Courier New"/>
              </a:rPr>
              <a:t>$userName =</a:t>
            </a:r>
            <a:r>
              <a:rPr sz="1800" b="1" spc="-60" dirty="0">
                <a:solidFill>
                  <a:srgbClr val="1818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1818FF"/>
                </a:solidFill>
                <a:latin typeface="Courier New"/>
                <a:cs typeface="Courier New"/>
              </a:rPr>
              <a:t>$_POST["user"];</a:t>
            </a:r>
            <a:endParaRPr sz="1800" dirty="0">
              <a:latin typeface="Courier New"/>
              <a:cs typeface="Courier New"/>
            </a:endParaRPr>
          </a:p>
          <a:p>
            <a:pPr marL="926465" marR="2358390">
              <a:lnSpc>
                <a:spcPct val="120000"/>
              </a:lnSpc>
            </a:pPr>
            <a:r>
              <a:rPr sz="1800" b="1" spc="-5" dirty="0">
                <a:solidFill>
                  <a:srgbClr val="1818FF"/>
                </a:solidFill>
                <a:latin typeface="Courier New"/>
                <a:cs typeface="Courier New"/>
              </a:rPr>
              <a:t>$command = 'ls -l /home/' .</a:t>
            </a:r>
            <a:r>
              <a:rPr sz="1800" b="1" spc="-140" dirty="0">
                <a:solidFill>
                  <a:srgbClr val="1818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1818FF"/>
                </a:solidFill>
                <a:latin typeface="Courier New"/>
                <a:cs typeface="Courier New"/>
              </a:rPr>
              <a:t>$userName;  system($command);</a:t>
            </a:r>
            <a:endParaRPr sz="18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019"/>
              </a:spcBef>
            </a:pPr>
            <a:r>
              <a:rPr sz="1600" dirty="0">
                <a:solidFill>
                  <a:srgbClr val="EC42D4"/>
                </a:solidFill>
                <a:latin typeface="Wingdings"/>
                <a:cs typeface="Wingdings"/>
              </a:rPr>
              <a:t></a:t>
            </a:r>
            <a:endParaRPr sz="1600" dirty="0">
              <a:latin typeface="Wingdings"/>
              <a:cs typeface="Wingdings"/>
            </a:endParaRPr>
          </a:p>
          <a:p>
            <a:pPr marL="755650" lvl="1" indent="-285750">
              <a:lnSpc>
                <a:spcPct val="100000"/>
              </a:lnSpc>
              <a:spcBef>
                <a:spcPts val="560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Si l’utilisateur fournie </a:t>
            </a:r>
            <a:r>
              <a:rPr sz="2000" spc="-5" dirty="0">
                <a:solidFill>
                  <a:srgbClr val="1818FF"/>
                </a:solidFill>
                <a:latin typeface="Times New Roman"/>
                <a:cs typeface="Times New Roman"/>
              </a:rPr>
              <a:t>;rm -rf /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la commande sera </a:t>
            </a:r>
            <a:r>
              <a:rPr sz="2000" spc="-5" dirty="0">
                <a:solidFill>
                  <a:srgbClr val="1818FF"/>
                </a:solidFill>
                <a:latin typeface="Times New Roman"/>
                <a:cs typeface="Times New Roman"/>
              </a:rPr>
              <a:t>ls -l /home/;rm -rf</a:t>
            </a:r>
            <a:r>
              <a:rPr sz="2000" spc="-25" dirty="0">
                <a:solidFill>
                  <a:srgbClr val="1818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818FF"/>
                </a:solidFill>
                <a:latin typeface="Times New Roman"/>
                <a:cs typeface="Times New Roman"/>
              </a:rPr>
              <a:t>/</a:t>
            </a:r>
            <a:endParaRPr sz="20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1600" spc="3080" dirty="0">
                <a:solidFill>
                  <a:srgbClr val="EC42D4"/>
                </a:solidFill>
                <a:latin typeface="Wingdings"/>
                <a:cs typeface="Wingdings"/>
              </a:rPr>
              <a:t>€</a:t>
            </a:r>
            <a:r>
              <a:rPr sz="1600" spc="50" dirty="0">
                <a:solidFill>
                  <a:srgbClr val="EC42D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Permet de supprimer tout le système de fichier (la </a:t>
            </a:r>
            <a:r>
              <a:rPr sz="2000" spc="-5" dirty="0" err="1">
                <a:solidFill>
                  <a:srgbClr val="00007C"/>
                </a:solidFill>
                <a:latin typeface="Times New Roman"/>
                <a:cs typeface="Times New Roman"/>
              </a:rPr>
              <a:t>racine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 /)</a:t>
            </a:r>
            <a:endParaRPr lang="fr-FR" sz="2000" spc="-5" dirty="0">
              <a:solidFill>
                <a:srgbClr val="00007C"/>
              </a:solidFill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4700" y="6684384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5117" y="395732"/>
            <a:ext cx="46894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Buffer overflow</a:t>
            </a:r>
            <a:r>
              <a:rPr spc="10" dirty="0"/>
              <a:t> </a:t>
            </a:r>
            <a:r>
              <a:rPr spc="-5" dirty="0"/>
              <a:t>(overrun)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411480" cy="93980"/>
            <a:chOff x="774839" y="1206246"/>
            <a:chExt cx="411480" cy="9398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285749" cy="815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999" y="1206246"/>
              <a:ext cx="138430" cy="89535"/>
            </a:xfrm>
            <a:custGeom>
              <a:avLst/>
              <a:gdLst/>
              <a:ahLst/>
              <a:cxnLst/>
              <a:rect l="l" t="t" r="r" b="b"/>
              <a:pathLst>
                <a:path w="138430" h="89534">
                  <a:moveTo>
                    <a:pt x="0" y="89153"/>
                  </a:moveTo>
                  <a:lnTo>
                    <a:pt x="137922" y="89153"/>
                  </a:lnTo>
                  <a:lnTo>
                    <a:pt x="137922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21" y="1206246"/>
              <a:ext cx="136525" cy="93980"/>
            </a:xfrm>
            <a:custGeom>
              <a:avLst/>
              <a:gdLst/>
              <a:ahLst/>
              <a:cxnLst/>
              <a:rect l="l" t="t" r="r" b="b"/>
              <a:pathLst>
                <a:path w="136525" h="93980">
                  <a:moveTo>
                    <a:pt x="136397" y="93725"/>
                  </a:moveTo>
                  <a:lnTo>
                    <a:pt x="136397" y="0"/>
                  </a:lnTo>
                  <a:lnTo>
                    <a:pt x="0" y="0"/>
                  </a:lnTo>
                  <a:lnTo>
                    <a:pt x="0" y="93725"/>
                  </a:lnTo>
                  <a:lnTo>
                    <a:pt x="136397" y="9372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74839" y="206349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4839" y="4635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04271" y="1352803"/>
            <a:ext cx="8455025" cy="4855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52780" indent="-342900">
              <a:lnSpc>
                <a:spcPct val="100000"/>
              </a:lnSpc>
              <a:spcBef>
                <a:spcPts val="100"/>
              </a:spcBef>
              <a:buClr>
                <a:srgbClr val="EC42D4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07C"/>
                </a:solidFill>
                <a:latin typeface="Times New Roman"/>
                <a:cs typeface="Times New Roman"/>
              </a:rPr>
              <a:t>Un </a:t>
            </a: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programme permettant d’écrire </a:t>
            </a:r>
            <a:r>
              <a:rPr sz="2400" spc="-5" dirty="0">
                <a:solidFill>
                  <a:srgbClr val="00007C"/>
                </a:solidFill>
                <a:latin typeface="Times New Roman"/>
                <a:cs typeface="Times New Roman"/>
              </a:rPr>
              <a:t>des </a:t>
            </a: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données au-delà de</a:t>
            </a:r>
            <a:r>
              <a:rPr sz="2400" spc="-18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la  limite d’un</a:t>
            </a:r>
            <a:r>
              <a:rPr sz="2400" spc="-2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tableau:</a:t>
            </a:r>
            <a:endParaRPr sz="24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495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Les données mises dans un buffer excède sa</a:t>
            </a:r>
            <a:r>
              <a:rPr sz="2000" spc="-4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taille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Mettre des données dans un emplacement mémoire extérieur au</a:t>
            </a:r>
            <a:r>
              <a:rPr sz="2000" spc="-1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buffer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Copie d’un buffer sans tester la taille de ce dernier (classic buffer</a:t>
            </a:r>
            <a:r>
              <a:rPr sz="2000" spc="4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overflow)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lr>
                <a:srgbClr val="EC42D4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Risques: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95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Meilleur cas: arrêt brutal de</a:t>
            </a:r>
            <a:r>
              <a:rPr sz="2000" spc="-7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l’application.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Pire</a:t>
            </a:r>
            <a:r>
              <a:rPr sz="2000" spc="-2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cas: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40"/>
              </a:spcBef>
              <a:buClr>
                <a:srgbClr val="EC42D4"/>
              </a:buClr>
              <a:buSzPct val="63888"/>
              <a:buFont typeface="Wingdings"/>
              <a:buChar char=""/>
              <a:tabLst>
                <a:tab pos="1155700" algn="l"/>
              </a:tabLst>
            </a:pPr>
            <a:r>
              <a:rPr sz="1800" spc="-5" dirty="0">
                <a:solidFill>
                  <a:srgbClr val="00007C"/>
                </a:solidFill>
                <a:latin typeface="Times New Roman"/>
                <a:cs typeface="Times New Roman"/>
              </a:rPr>
              <a:t>Exécution d’un code injecté durant le débordement de la zone</a:t>
            </a:r>
            <a:r>
              <a:rPr sz="1800" spc="4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7C"/>
                </a:solidFill>
                <a:latin typeface="Times New Roman"/>
                <a:cs typeface="Times New Roman"/>
              </a:rPr>
              <a:t>mémoire</a:t>
            </a:r>
            <a:endParaRPr sz="18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34"/>
              </a:spcBef>
              <a:buClr>
                <a:srgbClr val="EC42D4"/>
              </a:buClr>
              <a:buSzPct val="63888"/>
              <a:buFont typeface="Wingdings"/>
              <a:buChar char=""/>
              <a:tabLst>
                <a:tab pos="1155700" algn="l"/>
              </a:tabLst>
            </a:pPr>
            <a:r>
              <a:rPr sz="1800" spc="-5" dirty="0">
                <a:solidFill>
                  <a:srgbClr val="00007C"/>
                </a:solidFill>
                <a:latin typeface="Times New Roman"/>
                <a:cs typeface="Times New Roman"/>
              </a:rPr>
              <a:t>Prise de contrôle du</a:t>
            </a:r>
            <a:r>
              <a:rPr sz="1800" spc="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7C"/>
                </a:solidFill>
                <a:latin typeface="Times New Roman"/>
                <a:cs typeface="Times New Roman"/>
              </a:rPr>
              <a:t>système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50"/>
              </a:spcBef>
              <a:buClr>
                <a:srgbClr val="EC42D4"/>
              </a:buClr>
              <a:buSzPct val="75000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Langages: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95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10" dirty="0">
                <a:solidFill>
                  <a:srgbClr val="00007C"/>
                </a:solidFill>
                <a:latin typeface="Times New Roman"/>
                <a:cs typeface="Times New Roman"/>
              </a:rPr>
              <a:t>Principalement: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C et</a:t>
            </a:r>
            <a:r>
              <a:rPr sz="2000" spc="-2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7C"/>
                </a:solidFill>
                <a:latin typeface="Times New Roman"/>
                <a:cs typeface="Times New Roman"/>
              </a:rPr>
              <a:t>C++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D’autres langages peuvent aussi être vulnérables: Java, C# et</a:t>
            </a:r>
            <a:r>
              <a:rPr sz="2000" spc="-5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VB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5117" y="395732"/>
            <a:ext cx="69881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Buffer overflow: Exemples (langage</a:t>
            </a:r>
            <a:r>
              <a:rPr spc="90" dirty="0"/>
              <a:t> </a:t>
            </a:r>
            <a:r>
              <a:rPr spc="-5" dirty="0"/>
              <a:t>C)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411480" cy="93980"/>
            <a:chOff x="774839" y="1206246"/>
            <a:chExt cx="411480" cy="9398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285749" cy="815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999" y="1206246"/>
              <a:ext cx="138430" cy="89535"/>
            </a:xfrm>
            <a:custGeom>
              <a:avLst/>
              <a:gdLst/>
              <a:ahLst/>
              <a:cxnLst/>
              <a:rect l="l" t="t" r="r" b="b"/>
              <a:pathLst>
                <a:path w="138430" h="89534">
                  <a:moveTo>
                    <a:pt x="0" y="89153"/>
                  </a:moveTo>
                  <a:lnTo>
                    <a:pt x="137922" y="89153"/>
                  </a:lnTo>
                  <a:lnTo>
                    <a:pt x="137922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21" y="1206246"/>
              <a:ext cx="136525" cy="93980"/>
            </a:xfrm>
            <a:custGeom>
              <a:avLst/>
              <a:gdLst/>
              <a:ahLst/>
              <a:cxnLst/>
              <a:rect l="l" t="t" r="r" b="b"/>
              <a:pathLst>
                <a:path w="136525" h="93980">
                  <a:moveTo>
                    <a:pt x="136397" y="93725"/>
                  </a:moveTo>
                  <a:lnTo>
                    <a:pt x="136397" y="0"/>
                  </a:lnTo>
                  <a:lnTo>
                    <a:pt x="0" y="0"/>
                  </a:lnTo>
                  <a:lnTo>
                    <a:pt x="0" y="93725"/>
                  </a:lnTo>
                  <a:lnTo>
                    <a:pt x="136397" y="9372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74839" y="206349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4839" y="4635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04271" y="1680413"/>
            <a:ext cx="7882255" cy="417449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95"/>
              </a:spcBef>
              <a:buClr>
                <a:srgbClr val="EC42D4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Exemple</a:t>
            </a:r>
            <a:r>
              <a:rPr sz="2400" b="1" i="1" spc="-3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007C"/>
                </a:solidFill>
                <a:latin typeface="Times New Roman"/>
                <a:cs typeface="Times New Roman"/>
              </a:rPr>
              <a:t>1:</a:t>
            </a:r>
            <a:endParaRPr sz="2400">
              <a:latin typeface="Times New Roman"/>
              <a:cs typeface="Times New Roman"/>
            </a:endParaRPr>
          </a:p>
          <a:p>
            <a:pPr marL="1840864">
              <a:lnSpc>
                <a:spcPct val="100000"/>
              </a:lnSpc>
              <a:spcBef>
                <a:spcPts val="330"/>
              </a:spcBef>
            </a:pPr>
            <a:r>
              <a:rPr sz="2000" spc="-5" dirty="0">
                <a:solidFill>
                  <a:srgbClr val="00007C"/>
                </a:solidFill>
                <a:latin typeface="Courier New"/>
                <a:cs typeface="Courier New"/>
              </a:rPr>
              <a:t>Char</a:t>
            </a:r>
            <a:r>
              <a:rPr sz="2000" spc="-15" dirty="0">
                <a:solidFill>
                  <a:srgbClr val="00007C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Courier New"/>
                <a:cs typeface="Courier New"/>
              </a:rPr>
              <a:t>name[20];</a:t>
            </a:r>
            <a:endParaRPr sz="2000">
              <a:latin typeface="Courier New"/>
              <a:cs typeface="Courier New"/>
            </a:endParaRPr>
          </a:p>
          <a:p>
            <a:pPr marL="1840864" marR="1614170">
              <a:lnSpc>
                <a:spcPct val="120000"/>
              </a:lnSpc>
            </a:pPr>
            <a:r>
              <a:rPr sz="2000" spc="-5" dirty="0">
                <a:solidFill>
                  <a:srgbClr val="00007C"/>
                </a:solidFill>
                <a:latin typeface="Courier New"/>
                <a:cs typeface="Courier New"/>
              </a:rPr>
              <a:t>printf ("Enter your name: ");  scanf ("%s",</a:t>
            </a:r>
            <a:r>
              <a:rPr sz="2000" spc="-15" dirty="0">
                <a:solidFill>
                  <a:srgbClr val="00007C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Courier New"/>
                <a:cs typeface="Courier New"/>
              </a:rPr>
              <a:t>name);</a:t>
            </a:r>
            <a:endParaRPr sz="2000">
              <a:latin typeface="Courier New"/>
              <a:cs typeface="Courier New"/>
            </a:endParaRPr>
          </a:p>
          <a:p>
            <a:pPr marL="2755265">
              <a:lnSpc>
                <a:spcPct val="100000"/>
              </a:lnSpc>
              <a:spcBef>
                <a:spcPts val="645"/>
              </a:spcBef>
            </a:pPr>
            <a:r>
              <a:rPr sz="2000" spc="3835" dirty="0">
                <a:solidFill>
                  <a:srgbClr val="00007C"/>
                </a:solidFill>
                <a:latin typeface="Wingdings"/>
                <a:cs typeface="Wingdings"/>
              </a:rPr>
              <a:t>€</a:t>
            </a:r>
            <a:r>
              <a:rPr sz="2000" spc="-4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Pb: pas de restriction sur la taille du nom  </a:t>
            </a:r>
            <a:r>
              <a:rPr sz="2000" spc="-585" dirty="0">
                <a:solidFill>
                  <a:srgbClr val="00007C"/>
                </a:solidFill>
                <a:latin typeface="Times New Roman"/>
                <a:cs typeface="Times New Roman"/>
              </a:rPr>
              <a:t>saisie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EC42D4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i="1" dirty="0">
                <a:solidFill>
                  <a:srgbClr val="00007C"/>
                </a:solidFill>
                <a:latin typeface="Times New Roman"/>
                <a:cs typeface="Times New Roman"/>
              </a:rPr>
              <a:t>Exemple</a:t>
            </a:r>
            <a:r>
              <a:rPr sz="2400" b="1" i="1" spc="-3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007C"/>
                </a:solidFill>
                <a:latin typeface="Times New Roman"/>
                <a:cs typeface="Times New Roman"/>
              </a:rPr>
              <a:t>2:</a:t>
            </a:r>
            <a:endParaRPr sz="2400">
              <a:latin typeface="Times New Roman"/>
              <a:cs typeface="Times New Roman"/>
            </a:endParaRPr>
          </a:p>
          <a:p>
            <a:pPr marL="1840864">
              <a:lnSpc>
                <a:spcPct val="100000"/>
              </a:lnSpc>
              <a:spcBef>
                <a:spcPts val="325"/>
              </a:spcBef>
            </a:pPr>
            <a:r>
              <a:rPr sz="2000" spc="-5" dirty="0">
                <a:solidFill>
                  <a:srgbClr val="00007C"/>
                </a:solidFill>
                <a:latin typeface="Courier New"/>
                <a:cs typeface="Courier New"/>
              </a:rPr>
              <a:t>void copy (char *input)</a:t>
            </a:r>
            <a:endParaRPr sz="2000">
              <a:latin typeface="Courier New"/>
              <a:cs typeface="Courier New"/>
            </a:endParaRPr>
          </a:p>
          <a:p>
            <a:pPr marL="1840864" marR="2833370">
              <a:lnSpc>
                <a:spcPct val="120000"/>
              </a:lnSpc>
            </a:pPr>
            <a:r>
              <a:rPr sz="2000" spc="-5" dirty="0">
                <a:solidFill>
                  <a:srgbClr val="00007C"/>
                </a:solidFill>
                <a:latin typeface="Courier New"/>
                <a:cs typeface="Courier New"/>
              </a:rPr>
              <a:t>{ char buf[16];  strcpy</a:t>
            </a:r>
            <a:r>
              <a:rPr sz="2000" spc="-40" dirty="0">
                <a:solidFill>
                  <a:srgbClr val="00007C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Courier New"/>
                <a:cs typeface="Courier New"/>
              </a:rPr>
              <a:t>(buf,input);…}</a:t>
            </a:r>
            <a:endParaRPr sz="2000">
              <a:latin typeface="Courier New"/>
              <a:cs typeface="Courier New"/>
            </a:endParaRPr>
          </a:p>
          <a:p>
            <a:pPr marL="2755265">
              <a:lnSpc>
                <a:spcPct val="100000"/>
              </a:lnSpc>
              <a:spcBef>
                <a:spcPts val="650"/>
              </a:spcBef>
            </a:pPr>
            <a:r>
              <a:rPr sz="2000" spc="955" dirty="0">
                <a:solidFill>
                  <a:srgbClr val="00007C"/>
                </a:solidFill>
                <a:latin typeface="Wingdings"/>
                <a:cs typeface="Wingdings"/>
              </a:rPr>
              <a:t>€</a:t>
            </a:r>
            <a:r>
              <a:rPr sz="2000" spc="955" dirty="0">
                <a:solidFill>
                  <a:srgbClr val="00007C"/>
                </a:solidFill>
                <a:latin typeface="Times New Roman"/>
                <a:cs typeface="Times New Roman"/>
              </a:rPr>
              <a:t>Pas</a:t>
            </a:r>
            <a:r>
              <a:rPr sz="2000" spc="-4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de contrôle sur la taille de </a:t>
            </a:r>
            <a:r>
              <a:rPr sz="2000" b="1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input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5117" y="395732"/>
            <a:ext cx="46894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Buffer overflow</a:t>
            </a:r>
            <a:r>
              <a:rPr spc="10" dirty="0"/>
              <a:t> </a:t>
            </a:r>
            <a:r>
              <a:rPr spc="-5" dirty="0"/>
              <a:t>(overrun)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411480" cy="93980"/>
            <a:chOff x="774839" y="1206246"/>
            <a:chExt cx="411480" cy="9398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285749" cy="815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999" y="1206246"/>
              <a:ext cx="138430" cy="89535"/>
            </a:xfrm>
            <a:custGeom>
              <a:avLst/>
              <a:gdLst/>
              <a:ahLst/>
              <a:cxnLst/>
              <a:rect l="l" t="t" r="r" b="b"/>
              <a:pathLst>
                <a:path w="138430" h="89534">
                  <a:moveTo>
                    <a:pt x="0" y="89153"/>
                  </a:moveTo>
                  <a:lnTo>
                    <a:pt x="137922" y="89153"/>
                  </a:lnTo>
                  <a:lnTo>
                    <a:pt x="137922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21" y="1206246"/>
              <a:ext cx="136525" cy="93980"/>
            </a:xfrm>
            <a:custGeom>
              <a:avLst/>
              <a:gdLst/>
              <a:ahLst/>
              <a:cxnLst/>
              <a:rect l="l" t="t" r="r" b="b"/>
              <a:pathLst>
                <a:path w="136525" h="93980">
                  <a:moveTo>
                    <a:pt x="136397" y="93725"/>
                  </a:moveTo>
                  <a:lnTo>
                    <a:pt x="136397" y="0"/>
                  </a:lnTo>
                  <a:lnTo>
                    <a:pt x="0" y="0"/>
                  </a:lnTo>
                  <a:lnTo>
                    <a:pt x="0" y="93725"/>
                  </a:lnTo>
                  <a:lnTo>
                    <a:pt x="136397" y="9372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74839" y="206349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4839" y="4635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04271" y="1302461"/>
            <a:ext cx="8406765" cy="488442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95"/>
              </a:spcBef>
              <a:buClr>
                <a:srgbClr val="EC42D4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i="1" dirty="0">
                <a:solidFill>
                  <a:srgbClr val="00007C"/>
                </a:solidFill>
                <a:latin typeface="Times New Roman"/>
                <a:cs typeface="Times New Roman"/>
              </a:rPr>
              <a:t>Exemple</a:t>
            </a:r>
            <a:r>
              <a:rPr sz="2400" b="1" i="1" spc="-3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007C"/>
                </a:solidFill>
                <a:latin typeface="Times New Roman"/>
                <a:cs typeface="Times New Roman"/>
              </a:rPr>
              <a:t>3:</a:t>
            </a:r>
            <a:endParaRPr sz="2400">
              <a:latin typeface="Times New Roman"/>
              <a:cs typeface="Times New Roman"/>
            </a:endParaRPr>
          </a:p>
          <a:p>
            <a:pPr marL="926465" marR="3510279">
              <a:lnSpc>
                <a:spcPts val="2880"/>
              </a:lnSpc>
              <a:spcBef>
                <a:spcPts val="25"/>
              </a:spcBef>
            </a:pPr>
            <a:r>
              <a:rPr sz="2000" spc="-5" dirty="0">
                <a:solidFill>
                  <a:srgbClr val="00007C"/>
                </a:solidFill>
                <a:latin typeface="Courier New"/>
                <a:cs typeface="Courier New"/>
              </a:rPr>
              <a:t>char dest[20], src[20];  char prefix[] = “http://“;  strcpy (dest,</a:t>
            </a:r>
            <a:r>
              <a:rPr sz="2000" spc="-15" dirty="0">
                <a:solidFill>
                  <a:srgbClr val="00007C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Courier New"/>
                <a:cs typeface="Courier New"/>
              </a:rPr>
              <a:t>prefix);</a:t>
            </a:r>
            <a:endParaRPr sz="200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  <a:spcBef>
                <a:spcPts val="305"/>
              </a:spcBef>
            </a:pPr>
            <a:r>
              <a:rPr sz="2000" spc="-5" dirty="0">
                <a:solidFill>
                  <a:srgbClr val="00007C"/>
                </a:solidFill>
                <a:latin typeface="Courier New"/>
                <a:cs typeface="Courier New"/>
              </a:rPr>
              <a:t>strncat (dest, src, sizeof (dest));</a:t>
            </a:r>
            <a:endParaRPr sz="200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  <a:spcBef>
                <a:spcPts val="520"/>
              </a:spcBef>
              <a:tabLst>
                <a:tab pos="1349375" algn="l"/>
              </a:tabLst>
            </a:pPr>
            <a:r>
              <a:rPr sz="2000" spc="3835" dirty="0">
                <a:solidFill>
                  <a:srgbClr val="00007C"/>
                </a:solidFill>
                <a:latin typeface="Wingdings"/>
                <a:cs typeface="Wingdings"/>
              </a:rPr>
              <a:t>€</a:t>
            </a:r>
            <a:r>
              <a:rPr sz="2000" spc="3835" dirty="0">
                <a:solidFill>
                  <a:srgbClr val="00007C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00007C"/>
                </a:solidFill>
                <a:latin typeface="Courier New"/>
                <a:cs typeface="Courier New"/>
              </a:rPr>
              <a:t>au lieu</a:t>
            </a:r>
            <a:r>
              <a:rPr sz="2000" b="1" dirty="0">
                <a:solidFill>
                  <a:srgbClr val="00007C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7C"/>
                </a:solidFill>
                <a:latin typeface="Courier New"/>
                <a:cs typeface="Courier New"/>
              </a:rPr>
              <a:t>de</a:t>
            </a:r>
            <a:endParaRPr sz="200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  <a:spcBef>
                <a:spcPts val="439"/>
              </a:spcBef>
            </a:pPr>
            <a:r>
              <a:rPr sz="2000" spc="-5" dirty="0">
                <a:solidFill>
                  <a:srgbClr val="00007C"/>
                </a:solidFill>
                <a:latin typeface="Courier New"/>
                <a:cs typeface="Courier New"/>
              </a:rPr>
              <a:t>strncat (dest, src,</a:t>
            </a:r>
            <a:r>
              <a:rPr sz="2000" spc="65" dirty="0">
                <a:solidFill>
                  <a:srgbClr val="00007C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Courier New"/>
                <a:cs typeface="Courier New"/>
              </a:rPr>
              <a:t>sizeof(dest)–sizeof(prefix));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EC42D4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i="1" dirty="0">
                <a:solidFill>
                  <a:srgbClr val="00007C"/>
                </a:solidFill>
                <a:latin typeface="Times New Roman"/>
                <a:cs typeface="Times New Roman"/>
              </a:rPr>
              <a:t>Exemple</a:t>
            </a:r>
            <a:r>
              <a:rPr sz="2400" b="1" i="1" spc="-3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007C"/>
                </a:solidFill>
                <a:latin typeface="Times New Roman"/>
                <a:cs typeface="Times New Roman"/>
              </a:rPr>
              <a:t>4:</a:t>
            </a:r>
            <a:endParaRPr sz="24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325"/>
              </a:spcBef>
            </a:pPr>
            <a:r>
              <a:rPr sz="2000" spc="-5" dirty="0">
                <a:solidFill>
                  <a:srgbClr val="00007C"/>
                </a:solidFill>
                <a:latin typeface="Courier New"/>
                <a:cs typeface="Courier New"/>
              </a:rPr>
              <a:t>char buf[20],</a:t>
            </a:r>
            <a:r>
              <a:rPr sz="2000" spc="-10" dirty="0">
                <a:solidFill>
                  <a:srgbClr val="00007C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Courier New"/>
                <a:cs typeface="Courier New"/>
              </a:rPr>
              <a:t>data[32];</a:t>
            </a:r>
            <a:endParaRPr sz="200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00007C"/>
                </a:solidFill>
                <a:latin typeface="Courier New"/>
                <a:cs typeface="Courier New"/>
              </a:rPr>
              <a:t>strncpy (buf, data, strlen (data));</a:t>
            </a:r>
            <a:endParaRPr sz="200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  <a:spcBef>
                <a:spcPts val="525"/>
              </a:spcBef>
              <a:tabLst>
                <a:tab pos="1349375" algn="l"/>
              </a:tabLst>
            </a:pPr>
            <a:r>
              <a:rPr sz="2000" spc="3835" dirty="0">
                <a:solidFill>
                  <a:srgbClr val="00007C"/>
                </a:solidFill>
                <a:latin typeface="Wingdings"/>
                <a:cs typeface="Wingdings"/>
              </a:rPr>
              <a:t>€</a:t>
            </a:r>
            <a:r>
              <a:rPr sz="2000" spc="3835" dirty="0">
                <a:solidFill>
                  <a:srgbClr val="00007C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00007C"/>
                </a:solidFill>
                <a:latin typeface="Courier New"/>
                <a:cs typeface="Courier New"/>
              </a:rPr>
              <a:t>au lieu</a:t>
            </a:r>
            <a:r>
              <a:rPr sz="2000" b="1" dirty="0">
                <a:solidFill>
                  <a:srgbClr val="00007C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7C"/>
                </a:solidFill>
                <a:latin typeface="Courier New"/>
                <a:cs typeface="Courier New"/>
              </a:rPr>
              <a:t>de</a:t>
            </a:r>
            <a:endParaRPr sz="200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  <a:spcBef>
                <a:spcPts val="434"/>
              </a:spcBef>
            </a:pPr>
            <a:r>
              <a:rPr sz="2000" spc="-5" dirty="0">
                <a:solidFill>
                  <a:srgbClr val="00007C"/>
                </a:solidFill>
                <a:latin typeface="Courier New"/>
                <a:cs typeface="Courier New"/>
              </a:rPr>
              <a:t>strncpy (buf, data, strlen (buf))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5117" y="395732"/>
            <a:ext cx="82994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Plan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411480" cy="93980"/>
            <a:chOff x="774839" y="1206246"/>
            <a:chExt cx="411480" cy="9398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285749" cy="815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999" y="1206246"/>
              <a:ext cx="138430" cy="89535"/>
            </a:xfrm>
            <a:custGeom>
              <a:avLst/>
              <a:gdLst/>
              <a:ahLst/>
              <a:cxnLst/>
              <a:rect l="l" t="t" r="r" b="b"/>
              <a:pathLst>
                <a:path w="138430" h="89534">
                  <a:moveTo>
                    <a:pt x="0" y="89153"/>
                  </a:moveTo>
                  <a:lnTo>
                    <a:pt x="137922" y="89153"/>
                  </a:lnTo>
                  <a:lnTo>
                    <a:pt x="137922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21" y="1206246"/>
              <a:ext cx="136525" cy="93980"/>
            </a:xfrm>
            <a:custGeom>
              <a:avLst/>
              <a:gdLst/>
              <a:ahLst/>
              <a:cxnLst/>
              <a:rect l="l" t="t" r="r" b="b"/>
              <a:pathLst>
                <a:path w="136525" h="93980">
                  <a:moveTo>
                    <a:pt x="136397" y="93725"/>
                  </a:moveTo>
                  <a:lnTo>
                    <a:pt x="136397" y="0"/>
                  </a:lnTo>
                  <a:lnTo>
                    <a:pt x="0" y="0"/>
                  </a:lnTo>
                  <a:lnTo>
                    <a:pt x="0" y="93725"/>
                  </a:lnTo>
                  <a:lnTo>
                    <a:pt x="136397" y="9372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04271" y="1470152"/>
            <a:ext cx="6269990" cy="256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EC42D4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Partie 1: Vulnérabilités </a:t>
            </a:r>
            <a:r>
              <a:rPr sz="2400" spc="-5" dirty="0">
                <a:solidFill>
                  <a:srgbClr val="00007C"/>
                </a:solidFill>
                <a:latin typeface="Times New Roman"/>
                <a:cs typeface="Times New Roman"/>
              </a:rPr>
              <a:t>des</a:t>
            </a:r>
            <a:r>
              <a:rPr sz="2400" spc="-6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logiciels</a:t>
            </a:r>
            <a:endParaRPr sz="24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1780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Contexte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1680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CWE/SANS Top 25 Most Dangerous Software</a:t>
            </a:r>
            <a:r>
              <a:rPr sz="2000" spc="6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Errors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1680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OWASP Top 10 Application Security</a:t>
            </a:r>
            <a:r>
              <a:rPr sz="2000" spc="1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Risks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914"/>
              </a:spcBef>
              <a:buClr>
                <a:srgbClr val="EC42D4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  <a:tab pos="1706880" algn="l"/>
              </a:tabLst>
            </a:pPr>
            <a:r>
              <a:rPr sz="2400" spc="-5" dirty="0">
                <a:solidFill>
                  <a:srgbClr val="00007C"/>
                </a:solidFill>
                <a:latin typeface="Times New Roman"/>
                <a:cs typeface="Times New Roman"/>
              </a:rPr>
              <a:t>Exemples	d’attaques</a:t>
            </a:r>
            <a:r>
              <a:rPr sz="2400" spc="-2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7C"/>
                </a:solidFill>
                <a:latin typeface="Times New Roman"/>
                <a:cs typeface="Times New Roman"/>
              </a:rPr>
              <a:t>web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4271" y="4890007"/>
            <a:ext cx="4968240" cy="144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EC42D4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Partie 3: logiciels</a:t>
            </a:r>
            <a:r>
              <a:rPr sz="2400" spc="-7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malveillants</a:t>
            </a:r>
            <a:endParaRPr sz="24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1780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10" dirty="0">
                <a:solidFill>
                  <a:srgbClr val="00007C"/>
                </a:solidFill>
                <a:latin typeface="Times New Roman"/>
                <a:cs typeface="Times New Roman"/>
              </a:rPr>
              <a:t>Définitions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et </a:t>
            </a:r>
            <a:r>
              <a:rPr sz="2000" spc="-10" dirty="0">
                <a:solidFill>
                  <a:srgbClr val="00007C"/>
                </a:solidFill>
                <a:latin typeface="Times New Roman"/>
                <a:cs typeface="Times New Roman"/>
              </a:rPr>
              <a:t>principales</a:t>
            </a:r>
            <a:r>
              <a:rPr sz="2000" spc="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caractéristiques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1680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Exemples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10065" y="6707378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Black"/>
                <a:cs typeface="Arial Black"/>
              </a:rPr>
              <a:t>2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5117" y="395732"/>
            <a:ext cx="52273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Buffer overflow:</a:t>
            </a:r>
            <a:r>
              <a:rPr spc="20" dirty="0"/>
              <a:t> </a:t>
            </a:r>
            <a:r>
              <a:rPr spc="-5" dirty="0"/>
              <a:t>exploitation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411480" cy="93980"/>
            <a:chOff x="774839" y="1206246"/>
            <a:chExt cx="411480" cy="9398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285749" cy="815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999" y="1206246"/>
              <a:ext cx="138430" cy="89535"/>
            </a:xfrm>
            <a:custGeom>
              <a:avLst/>
              <a:gdLst/>
              <a:ahLst/>
              <a:cxnLst/>
              <a:rect l="l" t="t" r="r" b="b"/>
              <a:pathLst>
                <a:path w="138430" h="89534">
                  <a:moveTo>
                    <a:pt x="0" y="89153"/>
                  </a:moveTo>
                  <a:lnTo>
                    <a:pt x="137922" y="89153"/>
                  </a:lnTo>
                  <a:lnTo>
                    <a:pt x="137922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21" y="1206246"/>
              <a:ext cx="136525" cy="93980"/>
            </a:xfrm>
            <a:custGeom>
              <a:avLst/>
              <a:gdLst/>
              <a:ahLst/>
              <a:cxnLst/>
              <a:rect l="l" t="t" r="r" b="b"/>
              <a:pathLst>
                <a:path w="136525" h="93980">
                  <a:moveTo>
                    <a:pt x="136397" y="93725"/>
                  </a:moveTo>
                  <a:lnTo>
                    <a:pt x="136397" y="0"/>
                  </a:lnTo>
                  <a:lnTo>
                    <a:pt x="0" y="0"/>
                  </a:lnTo>
                  <a:lnTo>
                    <a:pt x="0" y="93725"/>
                  </a:lnTo>
                  <a:lnTo>
                    <a:pt x="136397" y="9372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74839" y="206349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04271" y="1276832"/>
            <a:ext cx="7306309" cy="186055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Clr>
                <a:srgbClr val="EC42D4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2 </a:t>
            </a:r>
            <a:r>
              <a:rPr sz="2400" spc="-5" dirty="0">
                <a:solidFill>
                  <a:srgbClr val="00007C"/>
                </a:solidFill>
                <a:latin typeface="Times New Roman"/>
                <a:cs typeface="Times New Roman"/>
              </a:rPr>
              <a:t>classes</a:t>
            </a:r>
            <a:r>
              <a:rPr sz="2400" spc="-3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d’exploitations:</a:t>
            </a:r>
            <a:endParaRPr sz="24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500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Les débordements sur la pile (</a:t>
            </a:r>
            <a:r>
              <a:rPr sz="20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Stack overflow – Stack</a:t>
            </a:r>
            <a:r>
              <a:rPr sz="2000" i="1" spc="3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smashing).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39"/>
              </a:spcBef>
              <a:buClr>
                <a:srgbClr val="EC42D4"/>
              </a:buClr>
              <a:buSzPct val="63888"/>
              <a:buFont typeface="Wingdings"/>
              <a:buChar char=""/>
              <a:tabLst>
                <a:tab pos="1155700" algn="l"/>
              </a:tabLst>
            </a:pPr>
            <a:r>
              <a:rPr sz="1800" spc="-5" dirty="0">
                <a:solidFill>
                  <a:srgbClr val="00007C"/>
                </a:solidFill>
                <a:latin typeface="Times New Roman"/>
                <a:cs typeface="Times New Roman"/>
              </a:rPr>
              <a:t>Tableaux</a:t>
            </a:r>
            <a:r>
              <a:rPr sz="180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7C"/>
                </a:solidFill>
                <a:latin typeface="Times New Roman"/>
                <a:cs typeface="Times New Roman"/>
              </a:rPr>
              <a:t>statiques</a:t>
            </a:r>
            <a:endParaRPr sz="18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470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Les débordements sur le tas (</a:t>
            </a:r>
            <a:r>
              <a:rPr sz="20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Heap</a:t>
            </a:r>
            <a:r>
              <a:rPr sz="2000" i="1" spc="-2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overflow).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40"/>
              </a:spcBef>
              <a:buClr>
                <a:srgbClr val="EC42D4"/>
              </a:buClr>
              <a:buSzPct val="63888"/>
              <a:buFont typeface="Wingdings"/>
              <a:buChar char=""/>
              <a:tabLst>
                <a:tab pos="1155700" algn="l"/>
              </a:tabLst>
            </a:pPr>
            <a:r>
              <a:rPr sz="1800" spc="-5" dirty="0">
                <a:solidFill>
                  <a:srgbClr val="00007C"/>
                </a:solidFill>
                <a:latin typeface="Times New Roman"/>
                <a:cs typeface="Times New Roman"/>
              </a:rPr>
              <a:t>Tableaux dynamiques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18195" y="3206495"/>
            <a:ext cx="7057643" cy="350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5117" y="395732"/>
            <a:ext cx="50647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Stack overflow:</a:t>
            </a:r>
            <a:r>
              <a:rPr spc="30" dirty="0"/>
              <a:t> </a:t>
            </a:r>
            <a:r>
              <a:rPr spc="-5" dirty="0"/>
              <a:t>exploitation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411480" cy="93980"/>
            <a:chOff x="774839" y="1206246"/>
            <a:chExt cx="411480" cy="9398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285749" cy="815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999" y="1206246"/>
              <a:ext cx="138430" cy="89535"/>
            </a:xfrm>
            <a:custGeom>
              <a:avLst/>
              <a:gdLst/>
              <a:ahLst/>
              <a:cxnLst/>
              <a:rect l="l" t="t" r="r" b="b"/>
              <a:pathLst>
                <a:path w="138430" h="89534">
                  <a:moveTo>
                    <a:pt x="0" y="89153"/>
                  </a:moveTo>
                  <a:lnTo>
                    <a:pt x="137922" y="89153"/>
                  </a:lnTo>
                  <a:lnTo>
                    <a:pt x="137922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21" y="1206246"/>
              <a:ext cx="136525" cy="93980"/>
            </a:xfrm>
            <a:custGeom>
              <a:avLst/>
              <a:gdLst/>
              <a:ahLst/>
              <a:cxnLst/>
              <a:rect l="l" t="t" r="r" b="b"/>
              <a:pathLst>
                <a:path w="136525" h="93980">
                  <a:moveTo>
                    <a:pt x="136397" y="93725"/>
                  </a:moveTo>
                  <a:lnTo>
                    <a:pt x="136397" y="0"/>
                  </a:lnTo>
                  <a:lnTo>
                    <a:pt x="0" y="0"/>
                  </a:lnTo>
                  <a:lnTo>
                    <a:pt x="0" y="93725"/>
                  </a:lnTo>
                  <a:lnTo>
                    <a:pt x="136397" y="9372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989717" y="1349501"/>
            <a:ext cx="8807195" cy="52859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5117" y="395732"/>
            <a:ext cx="50647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Stack overflow:</a:t>
            </a:r>
            <a:r>
              <a:rPr spc="30" dirty="0"/>
              <a:t> </a:t>
            </a:r>
            <a:r>
              <a:rPr spc="-5" dirty="0"/>
              <a:t>exploitation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411480" cy="93980"/>
            <a:chOff x="774839" y="1206246"/>
            <a:chExt cx="411480" cy="9398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285749" cy="815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999" y="1206246"/>
              <a:ext cx="138430" cy="89535"/>
            </a:xfrm>
            <a:custGeom>
              <a:avLst/>
              <a:gdLst/>
              <a:ahLst/>
              <a:cxnLst/>
              <a:rect l="l" t="t" r="r" b="b"/>
              <a:pathLst>
                <a:path w="138430" h="89534">
                  <a:moveTo>
                    <a:pt x="0" y="89153"/>
                  </a:moveTo>
                  <a:lnTo>
                    <a:pt x="137922" y="89153"/>
                  </a:lnTo>
                  <a:lnTo>
                    <a:pt x="137922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21" y="1206246"/>
              <a:ext cx="136525" cy="93980"/>
            </a:xfrm>
            <a:custGeom>
              <a:avLst/>
              <a:gdLst/>
              <a:ahLst/>
              <a:cxnLst/>
              <a:rect l="l" t="t" r="r" b="b"/>
              <a:pathLst>
                <a:path w="136525" h="93980">
                  <a:moveTo>
                    <a:pt x="136397" y="93725"/>
                  </a:moveTo>
                  <a:lnTo>
                    <a:pt x="136397" y="0"/>
                  </a:lnTo>
                  <a:lnTo>
                    <a:pt x="0" y="0"/>
                  </a:lnTo>
                  <a:lnTo>
                    <a:pt x="0" y="93725"/>
                  </a:lnTo>
                  <a:lnTo>
                    <a:pt x="136397" y="9372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989717" y="1421130"/>
            <a:ext cx="8714993" cy="52859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Cours sécurité et</a:t>
            </a:r>
            <a:r>
              <a:rPr spc="-30" dirty="0"/>
              <a:t> </a:t>
            </a:r>
            <a:r>
              <a:rPr spc="-10" dirty="0"/>
              <a:t>cryptographie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M. H HDHILI </a:t>
            </a:r>
            <a:r>
              <a:rPr dirty="0"/>
              <a:t>&amp; </a:t>
            </a:r>
            <a:r>
              <a:rPr spc="-5" dirty="0"/>
              <a:t>K.</a:t>
            </a:r>
            <a:r>
              <a:rPr spc="-55" dirty="0"/>
              <a:t> </a:t>
            </a:r>
            <a:r>
              <a:rPr spc="-5" dirty="0"/>
              <a:t>MAALAOUI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5117" y="395732"/>
            <a:ext cx="55448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Buffer overflow:</a:t>
            </a:r>
            <a:r>
              <a:rPr spc="35" dirty="0"/>
              <a:t> </a:t>
            </a:r>
            <a:r>
              <a:rPr spc="-5" dirty="0"/>
              <a:t>vulnérabilités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411480" cy="93980"/>
            <a:chOff x="774839" y="1206246"/>
            <a:chExt cx="411480" cy="9398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285749" cy="815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999" y="1206246"/>
              <a:ext cx="138430" cy="89535"/>
            </a:xfrm>
            <a:custGeom>
              <a:avLst/>
              <a:gdLst/>
              <a:ahLst/>
              <a:cxnLst/>
              <a:rect l="l" t="t" r="r" b="b"/>
              <a:pathLst>
                <a:path w="138430" h="89534">
                  <a:moveTo>
                    <a:pt x="0" y="89153"/>
                  </a:moveTo>
                  <a:lnTo>
                    <a:pt x="137922" y="89153"/>
                  </a:lnTo>
                  <a:lnTo>
                    <a:pt x="137922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21" y="1206246"/>
              <a:ext cx="136525" cy="93980"/>
            </a:xfrm>
            <a:custGeom>
              <a:avLst/>
              <a:gdLst/>
              <a:ahLst/>
              <a:cxnLst/>
              <a:rect l="l" t="t" r="r" b="b"/>
              <a:pathLst>
                <a:path w="136525" h="93980">
                  <a:moveTo>
                    <a:pt x="136397" y="93725"/>
                  </a:moveTo>
                  <a:lnTo>
                    <a:pt x="136397" y="0"/>
                  </a:lnTo>
                  <a:lnTo>
                    <a:pt x="0" y="0"/>
                  </a:lnTo>
                  <a:lnTo>
                    <a:pt x="0" y="93725"/>
                  </a:lnTo>
                  <a:lnTo>
                    <a:pt x="136397" y="9372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74839" y="206349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04271" y="1276832"/>
            <a:ext cx="8435975" cy="515112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Clr>
                <a:srgbClr val="EC42D4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07C"/>
                </a:solidFill>
                <a:latin typeface="Times New Roman"/>
                <a:cs typeface="Times New Roman"/>
              </a:rPr>
              <a:t>CVE-2002-0649 </a:t>
            </a: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– </a:t>
            </a:r>
            <a:r>
              <a:rPr sz="2400" spc="-5" dirty="0">
                <a:solidFill>
                  <a:srgbClr val="00007C"/>
                </a:solidFill>
                <a:latin typeface="Times New Roman"/>
                <a:cs typeface="Times New Roman"/>
              </a:rPr>
              <a:t>Utilisé par le ver</a:t>
            </a:r>
            <a:r>
              <a:rPr sz="2400" spc="-2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7C"/>
                </a:solidFill>
                <a:latin typeface="Times New Roman"/>
                <a:cs typeface="Times New Roman"/>
              </a:rPr>
              <a:t>Slammer</a:t>
            </a:r>
            <a:r>
              <a:rPr sz="2400" spc="-5" dirty="0">
                <a:solidFill>
                  <a:srgbClr val="00007C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500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Nombreux débordements de tableau (SQL Server 2000 Resolution Service)  permettant à un attaquant distant de causer un </a:t>
            </a:r>
            <a:r>
              <a:rPr sz="2000" b="1" spc="-5" dirty="0">
                <a:solidFill>
                  <a:srgbClr val="00007C"/>
                </a:solidFill>
                <a:latin typeface="Times New Roman"/>
                <a:cs typeface="Times New Roman"/>
              </a:rPr>
              <a:t>déni de service ou  d’exécuter un code</a:t>
            </a:r>
            <a:r>
              <a:rPr sz="2000" b="1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7C"/>
                </a:solidFill>
                <a:latin typeface="Times New Roman"/>
                <a:cs typeface="Times New Roman"/>
              </a:rPr>
              <a:t>malicieux.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EC42D4"/>
              </a:buClr>
              <a:buFont typeface="Wingdings"/>
              <a:buChar char=""/>
            </a:pP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85"/>
              </a:spcBef>
              <a:buClr>
                <a:srgbClr val="EC42D4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07C"/>
                </a:solidFill>
                <a:latin typeface="Times New Roman"/>
                <a:cs typeface="Times New Roman"/>
              </a:rPr>
              <a:t>CVE-2003-0533 </a:t>
            </a: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– </a:t>
            </a:r>
            <a:r>
              <a:rPr sz="2400" spc="-5" dirty="0">
                <a:solidFill>
                  <a:srgbClr val="00007C"/>
                </a:solidFill>
                <a:latin typeface="Times New Roman"/>
                <a:cs typeface="Times New Roman"/>
              </a:rPr>
              <a:t>Utilisé par le ver</a:t>
            </a:r>
            <a:r>
              <a:rPr sz="2400" spc="-1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7C"/>
                </a:solidFill>
                <a:latin typeface="Times New Roman"/>
                <a:cs typeface="Times New Roman"/>
              </a:rPr>
              <a:t>Sasser</a:t>
            </a:r>
            <a:r>
              <a:rPr sz="2400" spc="-5" dirty="0">
                <a:solidFill>
                  <a:srgbClr val="00007C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755650" marR="94615" lvl="1" indent="-285750">
              <a:lnSpc>
                <a:spcPct val="100000"/>
              </a:lnSpc>
              <a:spcBef>
                <a:spcPts val="495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Débordement de tableau (Active Directory du Local Security Authority  Subsystem Service (LSASS)) permettant à un attaquant distant </a:t>
            </a:r>
            <a:r>
              <a:rPr sz="2000" b="1" spc="-5" dirty="0">
                <a:solidFill>
                  <a:srgbClr val="00007C"/>
                </a:solidFill>
                <a:latin typeface="Times New Roman"/>
                <a:cs typeface="Times New Roman"/>
              </a:rPr>
              <a:t>d’exécuter  un code</a:t>
            </a:r>
            <a:r>
              <a:rPr sz="2000" b="1" spc="-1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7C"/>
                </a:solidFill>
                <a:latin typeface="Times New Roman"/>
                <a:cs typeface="Times New Roman"/>
              </a:rPr>
              <a:t>malicieux.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EC42D4"/>
              </a:buClr>
              <a:buFont typeface="Wingdings"/>
              <a:buChar char=""/>
            </a:pP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85"/>
              </a:spcBef>
              <a:buClr>
                <a:srgbClr val="EC42D4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07C"/>
                </a:solidFill>
                <a:latin typeface="Times New Roman"/>
                <a:cs typeface="Times New Roman"/>
              </a:rPr>
              <a:t>CVE-2010-2212</a:t>
            </a:r>
            <a:endParaRPr sz="2400">
              <a:latin typeface="Times New Roman"/>
              <a:cs typeface="Times New Roman"/>
            </a:endParaRPr>
          </a:p>
          <a:p>
            <a:pPr marL="755015" marR="130810" lvl="1" indent="-285750" algn="just">
              <a:lnSpc>
                <a:spcPct val="100000"/>
              </a:lnSpc>
              <a:spcBef>
                <a:spcPts val="495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Débordement de tableau (Adobe Reader et Acrobat 9.x avant 9.3.3, et 8.x  avant 8.2.3 pour Windows et Mac OS X) permettant à un attaquant distant  de causer un </a:t>
            </a:r>
            <a:r>
              <a:rPr sz="2000" b="1" spc="-5" dirty="0">
                <a:solidFill>
                  <a:srgbClr val="00007C"/>
                </a:solidFill>
                <a:latin typeface="Times New Roman"/>
                <a:cs typeface="Times New Roman"/>
              </a:rPr>
              <a:t>déni de service ou d’exécuter un code</a:t>
            </a:r>
            <a:r>
              <a:rPr sz="2000" b="1" spc="1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7C"/>
                </a:solidFill>
                <a:latin typeface="Times New Roman"/>
                <a:cs typeface="Times New Roman"/>
              </a:rPr>
              <a:t>malicieux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8831" y="6656242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1206246"/>
            <a:ext cx="2327910" cy="1714500"/>
            <a:chOff x="774839" y="1206246"/>
            <a:chExt cx="2327910" cy="1714500"/>
          </a:xfrm>
        </p:grpSpPr>
        <p:sp>
          <p:nvSpPr>
            <p:cNvPr id="3" name="object 3"/>
            <p:cNvSpPr/>
            <p:nvPr/>
          </p:nvSpPr>
          <p:spPr>
            <a:xfrm>
              <a:off x="774839" y="1206246"/>
              <a:ext cx="1764029" cy="857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03795" y="1859279"/>
              <a:ext cx="1710055" cy="204470"/>
            </a:xfrm>
            <a:custGeom>
              <a:avLst/>
              <a:gdLst/>
              <a:ahLst/>
              <a:cxnLst/>
              <a:rect l="l" t="t" r="r" b="b"/>
              <a:pathLst>
                <a:path w="1710055" h="204469">
                  <a:moveTo>
                    <a:pt x="582930" y="0"/>
                  </a:moveTo>
                  <a:lnTo>
                    <a:pt x="0" y="0"/>
                  </a:lnTo>
                  <a:lnTo>
                    <a:pt x="0" y="204216"/>
                  </a:lnTo>
                  <a:lnTo>
                    <a:pt x="582930" y="204216"/>
                  </a:lnTo>
                  <a:lnTo>
                    <a:pt x="582930" y="0"/>
                  </a:lnTo>
                  <a:close/>
                </a:path>
                <a:path w="1710055" h="204469">
                  <a:moveTo>
                    <a:pt x="1709928" y="0"/>
                  </a:moveTo>
                  <a:lnTo>
                    <a:pt x="1125474" y="0"/>
                  </a:lnTo>
                  <a:lnTo>
                    <a:pt x="1125474" y="204216"/>
                  </a:lnTo>
                  <a:lnTo>
                    <a:pt x="1709928" y="204216"/>
                  </a:lnTo>
                  <a:lnTo>
                    <a:pt x="1709928" y="0"/>
                  </a:lnTo>
                  <a:close/>
                </a:path>
              </a:pathLst>
            </a:custGeom>
            <a:solidFill>
              <a:srgbClr val="C9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18295" y="1859280"/>
              <a:ext cx="584835" cy="204470"/>
            </a:xfrm>
            <a:custGeom>
              <a:avLst/>
              <a:gdLst/>
              <a:ahLst/>
              <a:cxnLst/>
              <a:rect l="l" t="t" r="r" b="b"/>
              <a:pathLst>
                <a:path w="584835" h="204469">
                  <a:moveTo>
                    <a:pt x="584454" y="204215"/>
                  </a:moveTo>
                  <a:lnTo>
                    <a:pt x="584454" y="0"/>
                  </a:lnTo>
                  <a:lnTo>
                    <a:pt x="0" y="0"/>
                  </a:lnTo>
                  <a:lnTo>
                    <a:pt x="0" y="204216"/>
                  </a:lnTo>
                  <a:lnTo>
                    <a:pt x="584454" y="204215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18295" y="1211580"/>
              <a:ext cx="584835" cy="633730"/>
            </a:xfrm>
            <a:custGeom>
              <a:avLst/>
              <a:gdLst/>
              <a:ahLst/>
              <a:cxnLst/>
              <a:rect l="l" t="t" r="r" b="b"/>
              <a:pathLst>
                <a:path w="584835" h="633730">
                  <a:moveTo>
                    <a:pt x="584454" y="633221"/>
                  </a:moveTo>
                  <a:lnTo>
                    <a:pt x="584454" y="0"/>
                  </a:lnTo>
                  <a:lnTo>
                    <a:pt x="0" y="0"/>
                  </a:lnTo>
                  <a:lnTo>
                    <a:pt x="0" y="633222"/>
                  </a:lnTo>
                  <a:lnTo>
                    <a:pt x="584454" y="633221"/>
                  </a:lnTo>
                  <a:close/>
                </a:path>
              </a:pathLst>
            </a:custGeom>
            <a:solidFill>
              <a:srgbClr val="C9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39" y="2063496"/>
              <a:ext cx="1764029" cy="8572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3795" y="2063495"/>
              <a:ext cx="1710055" cy="429259"/>
            </a:xfrm>
            <a:custGeom>
              <a:avLst/>
              <a:gdLst/>
              <a:ahLst/>
              <a:cxnLst/>
              <a:rect l="l" t="t" r="r" b="b"/>
              <a:pathLst>
                <a:path w="1710055" h="429260">
                  <a:moveTo>
                    <a:pt x="582930" y="0"/>
                  </a:moveTo>
                  <a:lnTo>
                    <a:pt x="0" y="0"/>
                  </a:lnTo>
                  <a:lnTo>
                    <a:pt x="0" y="429006"/>
                  </a:lnTo>
                  <a:lnTo>
                    <a:pt x="582930" y="429006"/>
                  </a:lnTo>
                  <a:lnTo>
                    <a:pt x="582930" y="0"/>
                  </a:lnTo>
                  <a:close/>
                </a:path>
                <a:path w="1710055" h="429260">
                  <a:moveTo>
                    <a:pt x="1709928" y="0"/>
                  </a:moveTo>
                  <a:lnTo>
                    <a:pt x="1125474" y="0"/>
                  </a:lnTo>
                  <a:lnTo>
                    <a:pt x="1125474" y="419100"/>
                  </a:lnTo>
                  <a:lnTo>
                    <a:pt x="1709928" y="419100"/>
                  </a:lnTo>
                  <a:lnTo>
                    <a:pt x="1709928" y="0"/>
                  </a:lnTo>
                  <a:close/>
                </a:path>
              </a:pathLst>
            </a:custGeom>
            <a:solidFill>
              <a:srgbClr val="C9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29269" y="2063495"/>
              <a:ext cx="1173480" cy="857250"/>
            </a:xfrm>
            <a:custGeom>
              <a:avLst/>
              <a:gdLst/>
              <a:ahLst/>
              <a:cxnLst/>
              <a:rect l="l" t="t" r="r" b="b"/>
              <a:pathLst>
                <a:path w="1173480" h="857250">
                  <a:moveTo>
                    <a:pt x="584454" y="419100"/>
                  </a:moveTo>
                  <a:lnTo>
                    <a:pt x="0" y="419100"/>
                  </a:lnTo>
                  <a:lnTo>
                    <a:pt x="0" y="857250"/>
                  </a:lnTo>
                  <a:lnTo>
                    <a:pt x="584454" y="857250"/>
                  </a:lnTo>
                  <a:lnTo>
                    <a:pt x="584454" y="419100"/>
                  </a:lnTo>
                  <a:close/>
                </a:path>
                <a:path w="1173480" h="857250">
                  <a:moveTo>
                    <a:pt x="1173480" y="0"/>
                  </a:moveTo>
                  <a:lnTo>
                    <a:pt x="589026" y="0"/>
                  </a:lnTo>
                  <a:lnTo>
                    <a:pt x="589026" y="440436"/>
                  </a:lnTo>
                  <a:lnTo>
                    <a:pt x="1173480" y="440436"/>
                  </a:lnTo>
                  <a:lnTo>
                    <a:pt x="1173480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348625" y="2457450"/>
            <a:ext cx="1165225" cy="1289685"/>
            <a:chOff x="1348625" y="2457450"/>
            <a:chExt cx="1165225" cy="1289685"/>
          </a:xfrm>
        </p:grpSpPr>
        <p:sp>
          <p:nvSpPr>
            <p:cNvPr id="11" name="object 11"/>
            <p:cNvSpPr/>
            <p:nvPr/>
          </p:nvSpPr>
          <p:spPr>
            <a:xfrm>
              <a:off x="1348625" y="3080004"/>
              <a:ext cx="576580" cy="641350"/>
            </a:xfrm>
            <a:custGeom>
              <a:avLst/>
              <a:gdLst/>
              <a:ahLst/>
              <a:cxnLst/>
              <a:rect l="l" t="t" r="r" b="b"/>
              <a:pathLst>
                <a:path w="576579" h="641350">
                  <a:moveTo>
                    <a:pt x="576072" y="640842"/>
                  </a:moveTo>
                  <a:lnTo>
                    <a:pt x="576072" y="0"/>
                  </a:lnTo>
                  <a:lnTo>
                    <a:pt x="0" y="0"/>
                  </a:lnTo>
                  <a:lnTo>
                    <a:pt x="0" y="640842"/>
                  </a:lnTo>
                  <a:lnTo>
                    <a:pt x="576072" y="640842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48625" y="2457450"/>
              <a:ext cx="1151381" cy="12893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29269" y="2920745"/>
              <a:ext cx="584835" cy="207010"/>
            </a:xfrm>
            <a:custGeom>
              <a:avLst/>
              <a:gdLst/>
              <a:ahLst/>
              <a:cxnLst/>
              <a:rect l="l" t="t" r="r" b="b"/>
              <a:pathLst>
                <a:path w="584835" h="207010">
                  <a:moveTo>
                    <a:pt x="584454" y="206501"/>
                  </a:moveTo>
                  <a:lnTo>
                    <a:pt x="584454" y="0"/>
                  </a:lnTo>
                  <a:lnTo>
                    <a:pt x="0" y="0"/>
                  </a:lnTo>
                  <a:lnTo>
                    <a:pt x="0" y="206501"/>
                  </a:lnTo>
                  <a:lnTo>
                    <a:pt x="584454" y="206501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762121" y="3190748"/>
            <a:ext cx="4860290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b="1" spc="-5" dirty="0">
                <a:latin typeface="TeXGyrePagella"/>
                <a:cs typeface="TeXGyrePagella"/>
              </a:rPr>
              <a:t>Logiciels</a:t>
            </a:r>
            <a:r>
              <a:rPr sz="3800" b="1" spc="-40" dirty="0">
                <a:latin typeface="TeXGyrePagella"/>
                <a:cs typeface="TeXGyrePagella"/>
              </a:rPr>
              <a:t> </a:t>
            </a:r>
            <a:r>
              <a:rPr sz="3800" b="1" spc="-5" dirty="0">
                <a:latin typeface="TeXGyrePagella"/>
                <a:cs typeface="TeXGyrePagella"/>
              </a:rPr>
              <a:t>malveillants</a:t>
            </a:r>
            <a:endParaRPr sz="3800">
              <a:latin typeface="TeXGyrePagella"/>
              <a:cs typeface="TeXGyrePagell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74839" y="3777996"/>
            <a:ext cx="9144000" cy="3429000"/>
            <a:chOff x="774839" y="3777996"/>
            <a:chExt cx="9144000" cy="3429000"/>
          </a:xfrm>
        </p:grpSpPr>
        <p:sp>
          <p:nvSpPr>
            <p:cNvPr id="16" name="object 16"/>
            <p:cNvSpPr/>
            <p:nvPr/>
          </p:nvSpPr>
          <p:spPr>
            <a:xfrm>
              <a:off x="774839" y="377799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3987" y="857250"/>
                  </a:moveTo>
                  <a:lnTo>
                    <a:pt x="9143987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3987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4839" y="3777996"/>
              <a:ext cx="1764030" cy="3429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051175" y="6707378"/>
            <a:ext cx="330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Black"/>
                <a:cs typeface="Arial Black"/>
              </a:rPr>
              <a:t>24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5117" y="395732"/>
            <a:ext cx="58908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Logiciels malveillants</a:t>
            </a:r>
            <a:r>
              <a:rPr spc="70" dirty="0"/>
              <a:t> </a:t>
            </a:r>
            <a:r>
              <a:rPr spc="-5" dirty="0"/>
              <a:t>(malware)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411480" cy="93980"/>
            <a:chOff x="774839" y="1206246"/>
            <a:chExt cx="411480" cy="9398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285749" cy="815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999" y="1206246"/>
              <a:ext cx="138430" cy="89535"/>
            </a:xfrm>
            <a:custGeom>
              <a:avLst/>
              <a:gdLst/>
              <a:ahLst/>
              <a:cxnLst/>
              <a:rect l="l" t="t" r="r" b="b"/>
              <a:pathLst>
                <a:path w="138430" h="89534">
                  <a:moveTo>
                    <a:pt x="0" y="89153"/>
                  </a:moveTo>
                  <a:lnTo>
                    <a:pt x="137922" y="89153"/>
                  </a:lnTo>
                  <a:lnTo>
                    <a:pt x="137922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21" y="1206246"/>
              <a:ext cx="136525" cy="93980"/>
            </a:xfrm>
            <a:custGeom>
              <a:avLst/>
              <a:gdLst/>
              <a:ahLst/>
              <a:cxnLst/>
              <a:rect l="l" t="t" r="r" b="b"/>
              <a:pathLst>
                <a:path w="136525" h="93980">
                  <a:moveTo>
                    <a:pt x="136397" y="93725"/>
                  </a:moveTo>
                  <a:lnTo>
                    <a:pt x="136397" y="0"/>
                  </a:lnTo>
                  <a:lnTo>
                    <a:pt x="0" y="0"/>
                  </a:lnTo>
                  <a:lnTo>
                    <a:pt x="0" y="93725"/>
                  </a:lnTo>
                  <a:lnTo>
                    <a:pt x="136397" y="9372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74839" y="2063495"/>
            <a:ext cx="9144000" cy="1714500"/>
          </a:xfrm>
          <a:custGeom>
            <a:avLst/>
            <a:gdLst/>
            <a:ahLst/>
            <a:cxnLst/>
            <a:rect l="l" t="t" r="r" b="b"/>
            <a:pathLst>
              <a:path w="9144000" h="1714500">
                <a:moveTo>
                  <a:pt x="9143987" y="0"/>
                </a:moveTo>
                <a:lnTo>
                  <a:pt x="0" y="0"/>
                </a:lnTo>
                <a:lnTo>
                  <a:pt x="0" y="857250"/>
                </a:lnTo>
                <a:lnTo>
                  <a:pt x="0" y="1714500"/>
                </a:lnTo>
                <a:lnTo>
                  <a:pt x="9143987" y="1714500"/>
                </a:lnTo>
                <a:lnTo>
                  <a:pt x="9143987" y="857250"/>
                </a:lnTo>
                <a:lnTo>
                  <a:pt x="91439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4839" y="549249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04271" y="1276832"/>
            <a:ext cx="8528050" cy="509016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Clr>
                <a:srgbClr val="EC42D4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Développés pour </a:t>
            </a:r>
            <a:r>
              <a:rPr sz="2400" spc="-5" dirty="0">
                <a:solidFill>
                  <a:srgbClr val="00007C"/>
                </a:solidFill>
                <a:latin typeface="Times New Roman"/>
                <a:cs typeface="Times New Roman"/>
              </a:rPr>
              <a:t>des fins </a:t>
            </a: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malicieuses </a:t>
            </a:r>
            <a:r>
              <a:rPr sz="2400" spc="-5" dirty="0">
                <a:solidFill>
                  <a:srgbClr val="00007C"/>
                </a:solidFill>
                <a:latin typeface="Times New Roman"/>
                <a:cs typeface="Times New Roman"/>
              </a:rPr>
              <a:t>sous diverses</a:t>
            </a:r>
            <a:r>
              <a:rPr sz="2400" spc="-5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formes</a:t>
            </a:r>
            <a:endParaRPr sz="2400" dirty="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500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b="1" spc="-5" dirty="0">
                <a:solidFill>
                  <a:srgbClr val="00007C"/>
                </a:solidFill>
                <a:latin typeface="Times New Roman"/>
                <a:cs typeface="Times New Roman"/>
              </a:rPr>
              <a:t>Virus, Ver, Chevaux de Troie,Backdoors, Spywares, adware</a:t>
            </a:r>
            <a:r>
              <a:rPr sz="2000" b="1" spc="6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7C"/>
                </a:solidFill>
                <a:latin typeface="Times New Roman"/>
                <a:cs typeface="Times New Roman"/>
              </a:rPr>
              <a:t>…</a:t>
            </a:r>
            <a:endParaRPr sz="20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EC42D4"/>
              </a:buClr>
              <a:buFont typeface="Wingdings"/>
              <a:buChar char=""/>
            </a:pPr>
            <a:endParaRPr sz="2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85"/>
              </a:spcBef>
              <a:buClr>
                <a:srgbClr val="EC42D4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07C"/>
                </a:solidFill>
                <a:latin typeface="Times New Roman"/>
                <a:cs typeface="Times New Roman"/>
              </a:rPr>
              <a:t>Exploitent</a:t>
            </a:r>
            <a:endParaRPr sz="2400" dirty="0">
              <a:latin typeface="Times New Roman"/>
              <a:cs typeface="Times New Roman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495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Les vulnérabilités logicielles: l’intervalle de temps entre la découverte d’une  vulnérabilité et la disponibilité du</a:t>
            </a:r>
            <a:r>
              <a:rPr sz="2000" spc="-5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remède.</a:t>
            </a:r>
            <a:endParaRPr sz="20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La naïveté des</a:t>
            </a:r>
            <a:r>
              <a:rPr sz="2000" spc="-2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usagers.</a:t>
            </a:r>
            <a:endParaRPr sz="20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EC42D4"/>
              </a:buClr>
              <a:buFont typeface="Wingdings"/>
              <a:buChar char=""/>
            </a:pPr>
            <a:endParaRPr sz="2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85"/>
              </a:spcBef>
              <a:buClr>
                <a:srgbClr val="EC42D4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07C"/>
                </a:solidFill>
                <a:latin typeface="Times New Roman"/>
                <a:cs typeface="Times New Roman"/>
              </a:rPr>
              <a:t>Varient</a:t>
            </a:r>
            <a:r>
              <a:rPr sz="2400" spc="-2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7C"/>
                </a:solidFill>
                <a:latin typeface="Times New Roman"/>
                <a:cs typeface="Times New Roman"/>
              </a:rPr>
              <a:t>selon</a:t>
            </a:r>
            <a:endParaRPr sz="24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95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Le mode</a:t>
            </a:r>
            <a:r>
              <a:rPr sz="2000" spc="-1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d’exécution</a:t>
            </a:r>
            <a:endParaRPr sz="20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Le mode de</a:t>
            </a:r>
            <a:r>
              <a:rPr sz="2000" spc="-1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propagation</a:t>
            </a:r>
            <a:endParaRPr sz="20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L’effet</a:t>
            </a:r>
            <a:r>
              <a:rPr sz="2000" spc="-2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malicieux</a:t>
            </a:r>
            <a:endParaRPr sz="20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1600" dirty="0">
                <a:solidFill>
                  <a:srgbClr val="EC42D4"/>
                </a:solidFill>
                <a:latin typeface="Wingdings"/>
                <a:cs typeface="Wingdings"/>
              </a:rPr>
              <a:t></a:t>
            </a:r>
            <a:r>
              <a:rPr sz="1600" spc="15" dirty="0">
                <a:solidFill>
                  <a:srgbClr val="EC42D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…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5117" y="395732"/>
            <a:ext cx="101409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Virus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411480" cy="93980"/>
            <a:chOff x="774839" y="1206246"/>
            <a:chExt cx="411480" cy="9398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285749" cy="815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999" y="1206246"/>
              <a:ext cx="138430" cy="89535"/>
            </a:xfrm>
            <a:custGeom>
              <a:avLst/>
              <a:gdLst/>
              <a:ahLst/>
              <a:cxnLst/>
              <a:rect l="l" t="t" r="r" b="b"/>
              <a:pathLst>
                <a:path w="138430" h="89534">
                  <a:moveTo>
                    <a:pt x="0" y="89153"/>
                  </a:moveTo>
                  <a:lnTo>
                    <a:pt x="137922" y="89153"/>
                  </a:lnTo>
                  <a:lnTo>
                    <a:pt x="137922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21" y="1206246"/>
              <a:ext cx="136525" cy="93980"/>
            </a:xfrm>
            <a:custGeom>
              <a:avLst/>
              <a:gdLst/>
              <a:ahLst/>
              <a:cxnLst/>
              <a:rect l="l" t="t" r="r" b="b"/>
              <a:pathLst>
                <a:path w="136525" h="93980">
                  <a:moveTo>
                    <a:pt x="136397" y="93725"/>
                  </a:moveTo>
                  <a:lnTo>
                    <a:pt x="136397" y="0"/>
                  </a:lnTo>
                  <a:lnTo>
                    <a:pt x="0" y="0"/>
                  </a:lnTo>
                  <a:lnTo>
                    <a:pt x="0" y="93725"/>
                  </a:lnTo>
                  <a:lnTo>
                    <a:pt x="136397" y="9372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74839" y="206349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4839" y="549249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04271" y="1276832"/>
            <a:ext cx="7394575" cy="507809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Clr>
                <a:srgbClr val="EC42D4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07C"/>
                </a:solidFill>
                <a:latin typeface="Times New Roman"/>
                <a:cs typeface="Times New Roman"/>
              </a:rPr>
              <a:t>Forme:</a:t>
            </a:r>
            <a:endParaRPr sz="24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500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s’attache à un autre logiciel ou</a:t>
            </a:r>
            <a:r>
              <a:rPr sz="2000" spc="-5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document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lr>
                <a:srgbClr val="EC42D4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Mode</a:t>
            </a:r>
            <a:r>
              <a:rPr sz="2400" spc="-2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d’exécution:</a:t>
            </a:r>
            <a:endParaRPr sz="24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495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exécuté suite à l’exécution du code</a:t>
            </a:r>
            <a:r>
              <a:rPr sz="2000" spc="-5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hôte.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lr>
                <a:srgbClr val="EC42D4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Propagation: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95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transfert du programme / document hôte d’un système à un</a:t>
            </a:r>
            <a:r>
              <a:rPr sz="2000" spc="2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autre.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lr>
                <a:srgbClr val="EC42D4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07C"/>
                </a:solidFill>
                <a:latin typeface="Times New Roman"/>
                <a:cs typeface="Times New Roman"/>
              </a:rPr>
              <a:t>Reproduction: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95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se reproduisent au sein du nœud</a:t>
            </a:r>
            <a:r>
              <a:rPr sz="2000" spc="-3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infecté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peuvent infecter d’autres</a:t>
            </a:r>
            <a:r>
              <a:rPr sz="2000" spc="-6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logiciels/documents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40"/>
              </a:spcBef>
              <a:buClr>
                <a:srgbClr val="EC42D4"/>
              </a:buClr>
              <a:buSzPct val="63888"/>
              <a:buFont typeface="Wingdings"/>
              <a:buChar char=""/>
              <a:tabLst>
                <a:tab pos="1155700" algn="l"/>
              </a:tabLst>
            </a:pPr>
            <a:r>
              <a:rPr sz="1800" spc="-5" dirty="0">
                <a:solidFill>
                  <a:srgbClr val="00007C"/>
                </a:solidFill>
                <a:latin typeface="Times New Roman"/>
                <a:cs typeface="Times New Roman"/>
              </a:rPr>
              <a:t>À </a:t>
            </a:r>
            <a:r>
              <a:rPr sz="1800" dirty="0">
                <a:solidFill>
                  <a:srgbClr val="00007C"/>
                </a:solidFill>
                <a:latin typeface="Times New Roman"/>
                <a:cs typeface="Times New Roman"/>
              </a:rPr>
              <a:t>l’aide </a:t>
            </a:r>
            <a:r>
              <a:rPr sz="1800" spc="-5" dirty="0">
                <a:solidFill>
                  <a:srgbClr val="00007C"/>
                </a:solidFill>
                <a:latin typeface="Times New Roman"/>
                <a:cs typeface="Times New Roman"/>
              </a:rPr>
              <a:t>des usagers</a:t>
            </a:r>
            <a:endParaRPr sz="18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34"/>
              </a:spcBef>
              <a:buClr>
                <a:srgbClr val="EC42D4"/>
              </a:buClr>
              <a:buSzPct val="63888"/>
              <a:buFont typeface="Wingdings"/>
              <a:buChar char=""/>
              <a:tabLst>
                <a:tab pos="1155700" algn="l"/>
              </a:tabLst>
            </a:pPr>
            <a:r>
              <a:rPr sz="1800" spc="-5" dirty="0">
                <a:solidFill>
                  <a:srgbClr val="00007C"/>
                </a:solidFill>
                <a:latin typeface="Times New Roman"/>
                <a:cs typeface="Times New Roman"/>
              </a:rPr>
              <a:t>Grace </a:t>
            </a:r>
            <a:r>
              <a:rPr sz="1800" dirty="0">
                <a:solidFill>
                  <a:srgbClr val="00007C"/>
                </a:solidFill>
                <a:latin typeface="Times New Roman"/>
                <a:cs typeface="Times New Roman"/>
              </a:rPr>
              <a:t>à </a:t>
            </a:r>
            <a:r>
              <a:rPr sz="1800" spc="-5" dirty="0">
                <a:solidFill>
                  <a:srgbClr val="00007C"/>
                </a:solidFill>
                <a:latin typeface="Times New Roman"/>
                <a:cs typeface="Times New Roman"/>
              </a:rPr>
              <a:t>des vulnérabilités</a:t>
            </a:r>
            <a:r>
              <a:rPr sz="1800" spc="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7C"/>
                </a:solidFill>
                <a:latin typeface="Times New Roman"/>
                <a:cs typeface="Times New Roman"/>
              </a:rPr>
              <a:t>logicielles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Clr>
                <a:srgbClr val="EC42D4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07C"/>
                </a:solidFill>
                <a:latin typeface="Times New Roman"/>
                <a:cs typeface="Times New Roman"/>
              </a:rPr>
              <a:t>Exemples: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95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ILoveyou,</a:t>
            </a:r>
            <a:r>
              <a:rPr sz="2000" i="1" spc="-2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Melissa,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5117" y="395732"/>
            <a:ext cx="6743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Ver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411480" cy="93980"/>
            <a:chOff x="774839" y="1206246"/>
            <a:chExt cx="411480" cy="9398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285749" cy="815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999" y="1206246"/>
              <a:ext cx="138430" cy="89535"/>
            </a:xfrm>
            <a:custGeom>
              <a:avLst/>
              <a:gdLst/>
              <a:ahLst/>
              <a:cxnLst/>
              <a:rect l="l" t="t" r="r" b="b"/>
              <a:pathLst>
                <a:path w="138430" h="89534">
                  <a:moveTo>
                    <a:pt x="0" y="89153"/>
                  </a:moveTo>
                  <a:lnTo>
                    <a:pt x="137922" y="89153"/>
                  </a:lnTo>
                  <a:lnTo>
                    <a:pt x="137922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21" y="1206246"/>
              <a:ext cx="136525" cy="93980"/>
            </a:xfrm>
            <a:custGeom>
              <a:avLst/>
              <a:gdLst/>
              <a:ahLst/>
              <a:cxnLst/>
              <a:rect l="l" t="t" r="r" b="b"/>
              <a:pathLst>
                <a:path w="136525" h="93980">
                  <a:moveTo>
                    <a:pt x="136397" y="93725"/>
                  </a:moveTo>
                  <a:lnTo>
                    <a:pt x="136397" y="0"/>
                  </a:lnTo>
                  <a:lnTo>
                    <a:pt x="0" y="0"/>
                  </a:lnTo>
                  <a:lnTo>
                    <a:pt x="0" y="93725"/>
                  </a:lnTo>
                  <a:lnTo>
                    <a:pt x="136397" y="9372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74839" y="2063495"/>
            <a:ext cx="9144000" cy="1714500"/>
          </a:xfrm>
          <a:custGeom>
            <a:avLst/>
            <a:gdLst/>
            <a:ahLst/>
            <a:cxnLst/>
            <a:rect l="l" t="t" r="r" b="b"/>
            <a:pathLst>
              <a:path w="9144000" h="1714500">
                <a:moveTo>
                  <a:pt x="9143987" y="0"/>
                </a:moveTo>
                <a:lnTo>
                  <a:pt x="0" y="0"/>
                </a:lnTo>
                <a:lnTo>
                  <a:pt x="0" y="857250"/>
                </a:lnTo>
                <a:lnTo>
                  <a:pt x="0" y="1714500"/>
                </a:lnTo>
                <a:lnTo>
                  <a:pt x="9143987" y="1714500"/>
                </a:lnTo>
                <a:lnTo>
                  <a:pt x="9143987" y="857250"/>
                </a:lnTo>
                <a:lnTo>
                  <a:pt x="91439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4839" y="5492495"/>
            <a:ext cx="9144000" cy="1714500"/>
          </a:xfrm>
          <a:custGeom>
            <a:avLst/>
            <a:gdLst/>
            <a:ahLst/>
            <a:cxnLst/>
            <a:rect l="l" t="t" r="r" b="b"/>
            <a:pathLst>
              <a:path w="9144000" h="1714500">
                <a:moveTo>
                  <a:pt x="9143987" y="0"/>
                </a:moveTo>
                <a:lnTo>
                  <a:pt x="0" y="0"/>
                </a:lnTo>
                <a:lnTo>
                  <a:pt x="0" y="857250"/>
                </a:lnTo>
                <a:lnTo>
                  <a:pt x="0" y="1714500"/>
                </a:lnTo>
                <a:lnTo>
                  <a:pt x="9143987" y="1714500"/>
                </a:lnTo>
                <a:lnTo>
                  <a:pt x="9143987" y="857250"/>
                </a:lnTo>
                <a:lnTo>
                  <a:pt x="91439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04271" y="1279651"/>
            <a:ext cx="7964805" cy="54590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EC42D4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Semblable au virus (ver = virus</a:t>
            </a:r>
            <a:r>
              <a:rPr sz="2400" spc="-6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réseau)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EC42D4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Forme:</a:t>
            </a:r>
            <a:endParaRPr sz="24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495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autonome (stand</a:t>
            </a:r>
            <a:r>
              <a:rPr sz="2000" spc="-5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alone)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lr>
                <a:srgbClr val="EC42D4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Mode</a:t>
            </a:r>
            <a:r>
              <a:rPr sz="2400" spc="-2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d’exécution: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b="1" spc="-5" dirty="0">
                <a:solidFill>
                  <a:srgbClr val="00007C"/>
                </a:solidFill>
                <a:latin typeface="Times New Roman"/>
                <a:cs typeface="Times New Roman"/>
              </a:rPr>
              <a:t>Automatique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ou par l’intervention de </a:t>
            </a:r>
            <a:r>
              <a:rPr sz="2000" b="1" spc="-5" dirty="0">
                <a:solidFill>
                  <a:srgbClr val="00007C"/>
                </a:solidFill>
                <a:latin typeface="Times New Roman"/>
                <a:cs typeface="Times New Roman"/>
              </a:rPr>
              <a:t>l’usager </a:t>
            </a:r>
            <a:r>
              <a:rPr sz="2000" spc="-10" dirty="0">
                <a:solidFill>
                  <a:srgbClr val="00007C"/>
                </a:solidFill>
                <a:latin typeface="Times New Roman"/>
                <a:cs typeface="Times New Roman"/>
              </a:rPr>
              <a:t>(ingénierie</a:t>
            </a:r>
            <a:r>
              <a:rPr sz="2000" spc="3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7C"/>
                </a:solidFill>
                <a:latin typeface="Times New Roman"/>
                <a:cs typeface="Times New Roman"/>
              </a:rPr>
              <a:t>sociale)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Peut modifier l’OS hôte pour être lancé</a:t>
            </a:r>
            <a:r>
              <a:rPr sz="2000" spc="-4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automatiquement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lr>
                <a:srgbClr val="EC42D4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Propagation: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95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b="1" spc="-5" dirty="0">
                <a:solidFill>
                  <a:srgbClr val="00007C"/>
                </a:solidFill>
                <a:latin typeface="Times New Roman"/>
                <a:cs typeface="Times New Roman"/>
              </a:rPr>
              <a:t>par le réseau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vers d’autres ordinateurs</a:t>
            </a:r>
            <a:r>
              <a:rPr sz="2000" spc="-5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vulnérables.</a:t>
            </a:r>
            <a:endParaRPr sz="2000">
              <a:latin typeface="Times New Roman"/>
              <a:cs typeface="Times New Roman"/>
            </a:endParaRPr>
          </a:p>
          <a:p>
            <a:pPr marL="1155700" marR="5080" lvl="2" indent="-229235">
              <a:lnSpc>
                <a:spcPct val="100000"/>
              </a:lnSpc>
              <a:spcBef>
                <a:spcPts val="440"/>
              </a:spcBef>
              <a:buClr>
                <a:srgbClr val="EC42D4"/>
              </a:buClr>
              <a:buSzPct val="63888"/>
              <a:buFont typeface="Wingdings"/>
              <a:buChar char=""/>
              <a:tabLst>
                <a:tab pos="1155700" algn="l"/>
              </a:tabLst>
            </a:pPr>
            <a:r>
              <a:rPr sz="1800" spc="-5" dirty="0">
                <a:solidFill>
                  <a:srgbClr val="00007C"/>
                </a:solidFill>
                <a:latin typeface="Times New Roman"/>
                <a:cs typeface="Times New Roman"/>
              </a:rPr>
              <a:t>Balayage de connexion TCP, courrier, messagerie instantanée (Obtient </a:t>
            </a:r>
            <a:r>
              <a:rPr sz="1800" spc="-10" dirty="0">
                <a:solidFill>
                  <a:srgbClr val="00007C"/>
                </a:solidFill>
                <a:latin typeface="Times New Roman"/>
                <a:cs typeface="Times New Roman"/>
              </a:rPr>
              <a:t>les  </a:t>
            </a:r>
            <a:r>
              <a:rPr sz="1800" dirty="0">
                <a:solidFill>
                  <a:srgbClr val="00007C"/>
                </a:solidFill>
                <a:latin typeface="Times New Roman"/>
                <a:cs typeface="Times New Roman"/>
              </a:rPr>
              <a:t>informations </a:t>
            </a:r>
            <a:r>
              <a:rPr sz="1800" spc="-5" dirty="0">
                <a:solidFill>
                  <a:srgbClr val="00007C"/>
                </a:solidFill>
                <a:latin typeface="Times New Roman"/>
                <a:cs typeface="Times New Roman"/>
              </a:rPr>
              <a:t>réseau </a:t>
            </a:r>
            <a:r>
              <a:rPr sz="1800" dirty="0">
                <a:solidFill>
                  <a:srgbClr val="00007C"/>
                </a:solidFill>
                <a:latin typeface="Times New Roman"/>
                <a:cs typeface="Times New Roman"/>
              </a:rPr>
              <a:t>à </a:t>
            </a:r>
            <a:r>
              <a:rPr sz="1800" spc="-5" dirty="0">
                <a:solidFill>
                  <a:srgbClr val="00007C"/>
                </a:solidFill>
                <a:latin typeface="Times New Roman"/>
                <a:cs typeface="Times New Roman"/>
              </a:rPr>
              <a:t>partir du poste</a:t>
            </a:r>
            <a:r>
              <a:rPr sz="1800" spc="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7C"/>
                </a:solidFill>
                <a:latin typeface="Times New Roman"/>
                <a:cs typeface="Times New Roman"/>
              </a:rPr>
              <a:t>infecté)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Clr>
                <a:srgbClr val="EC42D4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07C"/>
                </a:solidFill>
                <a:latin typeface="Times New Roman"/>
                <a:cs typeface="Times New Roman"/>
              </a:rPr>
              <a:t>Reproduction: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95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Par lui-même (généralement grâce à une vulnérabilité</a:t>
            </a:r>
            <a:r>
              <a:rPr sz="2000" spc="-1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logicielle)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lr>
                <a:srgbClr val="EC42D4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07C"/>
                </a:solidFill>
                <a:latin typeface="Times New Roman"/>
                <a:cs typeface="Times New Roman"/>
              </a:rPr>
              <a:t>Exemples: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Moris Worm, Slammer, Sasser, CodeRed, Blaster, 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5117" y="395732"/>
            <a:ext cx="27730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Cheval de</a:t>
            </a:r>
            <a:r>
              <a:rPr spc="-15" dirty="0"/>
              <a:t> </a:t>
            </a:r>
            <a:r>
              <a:rPr spc="-5" dirty="0"/>
              <a:t>troie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411480" cy="93980"/>
            <a:chOff x="774839" y="1206246"/>
            <a:chExt cx="411480" cy="9398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285749" cy="815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999" y="1206246"/>
              <a:ext cx="138430" cy="89535"/>
            </a:xfrm>
            <a:custGeom>
              <a:avLst/>
              <a:gdLst/>
              <a:ahLst/>
              <a:cxnLst/>
              <a:rect l="l" t="t" r="r" b="b"/>
              <a:pathLst>
                <a:path w="138430" h="89534">
                  <a:moveTo>
                    <a:pt x="0" y="89153"/>
                  </a:moveTo>
                  <a:lnTo>
                    <a:pt x="137922" y="89153"/>
                  </a:lnTo>
                  <a:lnTo>
                    <a:pt x="137922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21" y="1206246"/>
              <a:ext cx="136525" cy="93980"/>
            </a:xfrm>
            <a:custGeom>
              <a:avLst/>
              <a:gdLst/>
              <a:ahLst/>
              <a:cxnLst/>
              <a:rect l="l" t="t" r="r" b="b"/>
              <a:pathLst>
                <a:path w="136525" h="93980">
                  <a:moveTo>
                    <a:pt x="136397" y="93725"/>
                  </a:moveTo>
                  <a:lnTo>
                    <a:pt x="136397" y="0"/>
                  </a:lnTo>
                  <a:lnTo>
                    <a:pt x="0" y="0"/>
                  </a:lnTo>
                  <a:lnTo>
                    <a:pt x="0" y="93725"/>
                  </a:lnTo>
                  <a:lnTo>
                    <a:pt x="136397" y="9372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74839" y="2063495"/>
            <a:ext cx="9144000" cy="1714500"/>
          </a:xfrm>
          <a:custGeom>
            <a:avLst/>
            <a:gdLst/>
            <a:ahLst/>
            <a:cxnLst/>
            <a:rect l="l" t="t" r="r" b="b"/>
            <a:pathLst>
              <a:path w="9144000" h="1714500">
                <a:moveTo>
                  <a:pt x="9143987" y="0"/>
                </a:moveTo>
                <a:lnTo>
                  <a:pt x="0" y="0"/>
                </a:lnTo>
                <a:lnTo>
                  <a:pt x="0" y="857250"/>
                </a:lnTo>
                <a:lnTo>
                  <a:pt x="0" y="1714500"/>
                </a:lnTo>
                <a:lnTo>
                  <a:pt x="9143987" y="1714500"/>
                </a:lnTo>
                <a:lnTo>
                  <a:pt x="9143987" y="857250"/>
                </a:lnTo>
                <a:lnTo>
                  <a:pt x="91439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04271" y="1715744"/>
            <a:ext cx="8213090" cy="435864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Clr>
                <a:srgbClr val="EC42D4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Forme:</a:t>
            </a:r>
            <a:endParaRPr sz="24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500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souvent attachés manuellement au logiciel hôte (jeu,</a:t>
            </a:r>
            <a:r>
              <a:rPr sz="2000" spc="-1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utilitaire…)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lr>
                <a:srgbClr val="EC42D4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Mode</a:t>
            </a:r>
            <a:r>
              <a:rPr sz="2400" spc="-2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d’exécution: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95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exécutés en faisant partie d'un autre</a:t>
            </a:r>
            <a:r>
              <a:rPr sz="2000" spc="-6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programme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lr>
                <a:srgbClr val="EC42D4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07C"/>
                </a:solidFill>
                <a:latin typeface="Times New Roman"/>
                <a:cs typeface="Times New Roman"/>
              </a:rPr>
              <a:t>Propagation</a:t>
            </a:r>
            <a:r>
              <a:rPr sz="2400" spc="-2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495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téléchargement de logiciels hôtes: inciter les utilisateurs à les télécharger  (Ingénierie</a:t>
            </a:r>
            <a:r>
              <a:rPr sz="2000" spc="-2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sociale)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lr>
                <a:srgbClr val="EC42D4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07C"/>
                </a:solidFill>
                <a:latin typeface="Times New Roman"/>
                <a:cs typeface="Times New Roman"/>
              </a:rPr>
              <a:t>Reproduction: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95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Ne peuvent ni se reproduire ni infecter d'autres</a:t>
            </a:r>
            <a:r>
              <a:rPr sz="2000" spc="-4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logiciels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lr>
                <a:srgbClr val="EC42D4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07C"/>
                </a:solidFill>
                <a:latin typeface="Times New Roman"/>
                <a:cs typeface="Times New Roman"/>
              </a:rPr>
              <a:t>Exemples: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95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Sub7, Back Orifice,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faux</a:t>
            </a:r>
            <a:r>
              <a:rPr sz="2000" spc="-2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antivirus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5117" y="395732"/>
            <a:ext cx="45681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Spyware (logiciel</a:t>
            </a:r>
            <a:r>
              <a:rPr spc="10" dirty="0"/>
              <a:t> </a:t>
            </a:r>
            <a:r>
              <a:rPr spc="-5" dirty="0"/>
              <a:t>espion)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411480" cy="93980"/>
            <a:chOff x="774839" y="1206246"/>
            <a:chExt cx="411480" cy="9398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285749" cy="815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999" y="1206246"/>
              <a:ext cx="138430" cy="89535"/>
            </a:xfrm>
            <a:custGeom>
              <a:avLst/>
              <a:gdLst/>
              <a:ahLst/>
              <a:cxnLst/>
              <a:rect l="l" t="t" r="r" b="b"/>
              <a:pathLst>
                <a:path w="138430" h="89534">
                  <a:moveTo>
                    <a:pt x="0" y="89153"/>
                  </a:moveTo>
                  <a:lnTo>
                    <a:pt x="137922" y="89153"/>
                  </a:lnTo>
                  <a:lnTo>
                    <a:pt x="137922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21" y="1206246"/>
              <a:ext cx="136525" cy="93980"/>
            </a:xfrm>
            <a:custGeom>
              <a:avLst/>
              <a:gdLst/>
              <a:ahLst/>
              <a:cxnLst/>
              <a:rect l="l" t="t" r="r" b="b"/>
              <a:pathLst>
                <a:path w="136525" h="93980">
                  <a:moveTo>
                    <a:pt x="136397" y="93725"/>
                  </a:moveTo>
                  <a:lnTo>
                    <a:pt x="136397" y="0"/>
                  </a:lnTo>
                  <a:lnTo>
                    <a:pt x="0" y="0"/>
                  </a:lnTo>
                  <a:lnTo>
                    <a:pt x="0" y="93725"/>
                  </a:lnTo>
                  <a:lnTo>
                    <a:pt x="136397" y="9372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74839" y="206349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4839" y="4635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04271" y="1276832"/>
            <a:ext cx="8051165" cy="495617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Clr>
                <a:srgbClr val="EC42D4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Forme:</a:t>
            </a:r>
            <a:endParaRPr sz="24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500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Tout logiciel qui contient un</a:t>
            </a:r>
            <a:r>
              <a:rPr sz="2000" spc="-5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programme-espion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emploie en arrière-plan la connexion Internet de</a:t>
            </a:r>
            <a:r>
              <a:rPr sz="2000" spc="-6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l'utilisateur</a:t>
            </a:r>
            <a:endParaRPr sz="2000">
              <a:latin typeface="Times New Roman"/>
              <a:cs typeface="Times New Roman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480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recueillir et transmettre des données personnelles (intérêts, habitudes de  navigation..) à une régie</a:t>
            </a:r>
            <a:r>
              <a:rPr sz="2000" spc="-3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publicitaire.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lr>
                <a:srgbClr val="EC42D4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Mode</a:t>
            </a:r>
            <a:r>
              <a:rPr sz="2400" spc="-2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d’éxécution:</a:t>
            </a:r>
            <a:endParaRPr sz="2400">
              <a:latin typeface="Times New Roman"/>
              <a:cs typeface="Times New Roman"/>
            </a:endParaRPr>
          </a:p>
          <a:p>
            <a:pPr marL="755015" marR="386080" lvl="1" indent="-285750">
              <a:lnSpc>
                <a:spcPct val="100000"/>
              </a:lnSpc>
              <a:spcBef>
                <a:spcPts val="495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10" dirty="0">
                <a:solidFill>
                  <a:srgbClr val="00007C"/>
                </a:solidFill>
                <a:latin typeface="Times New Roman"/>
                <a:cs typeface="Times New Roman"/>
              </a:rPr>
              <a:t>Installé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avec un logiciel populaire, un outil </a:t>
            </a:r>
            <a:r>
              <a:rPr sz="20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shareware, un faux anti-  spyware…etc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lr>
                <a:srgbClr val="EC42D4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07C"/>
                </a:solidFill>
                <a:latin typeface="Times New Roman"/>
                <a:cs typeface="Times New Roman"/>
              </a:rPr>
              <a:t>Propagation: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95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Ne se propage pas</a:t>
            </a:r>
            <a:r>
              <a:rPr sz="2000" spc="-1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automatiquement.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lr>
                <a:srgbClr val="EC42D4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Reproduction: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95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Ne se reproduit</a:t>
            </a:r>
            <a:r>
              <a:rPr sz="2000" spc="-2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pas.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Ne nécessite pas de programme hôte à</a:t>
            </a:r>
            <a:r>
              <a:rPr sz="2000" spc="-3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infecter.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1206246"/>
            <a:ext cx="2327910" cy="1714500"/>
            <a:chOff x="774839" y="1206246"/>
            <a:chExt cx="2327910" cy="1714500"/>
          </a:xfrm>
        </p:grpSpPr>
        <p:sp>
          <p:nvSpPr>
            <p:cNvPr id="3" name="object 3"/>
            <p:cNvSpPr/>
            <p:nvPr/>
          </p:nvSpPr>
          <p:spPr>
            <a:xfrm>
              <a:off x="774839" y="1206246"/>
              <a:ext cx="1764029" cy="857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03795" y="1859279"/>
              <a:ext cx="1710055" cy="204470"/>
            </a:xfrm>
            <a:custGeom>
              <a:avLst/>
              <a:gdLst/>
              <a:ahLst/>
              <a:cxnLst/>
              <a:rect l="l" t="t" r="r" b="b"/>
              <a:pathLst>
                <a:path w="1710055" h="204469">
                  <a:moveTo>
                    <a:pt x="582930" y="0"/>
                  </a:moveTo>
                  <a:lnTo>
                    <a:pt x="0" y="0"/>
                  </a:lnTo>
                  <a:lnTo>
                    <a:pt x="0" y="204216"/>
                  </a:lnTo>
                  <a:lnTo>
                    <a:pt x="582930" y="204216"/>
                  </a:lnTo>
                  <a:lnTo>
                    <a:pt x="582930" y="0"/>
                  </a:lnTo>
                  <a:close/>
                </a:path>
                <a:path w="1710055" h="204469">
                  <a:moveTo>
                    <a:pt x="1709928" y="0"/>
                  </a:moveTo>
                  <a:lnTo>
                    <a:pt x="1125474" y="0"/>
                  </a:lnTo>
                  <a:lnTo>
                    <a:pt x="1125474" y="204216"/>
                  </a:lnTo>
                  <a:lnTo>
                    <a:pt x="1709928" y="204216"/>
                  </a:lnTo>
                  <a:lnTo>
                    <a:pt x="1709928" y="0"/>
                  </a:lnTo>
                  <a:close/>
                </a:path>
              </a:pathLst>
            </a:custGeom>
            <a:solidFill>
              <a:srgbClr val="C9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18295" y="1859280"/>
              <a:ext cx="584835" cy="204470"/>
            </a:xfrm>
            <a:custGeom>
              <a:avLst/>
              <a:gdLst/>
              <a:ahLst/>
              <a:cxnLst/>
              <a:rect l="l" t="t" r="r" b="b"/>
              <a:pathLst>
                <a:path w="584835" h="204469">
                  <a:moveTo>
                    <a:pt x="584454" y="204215"/>
                  </a:moveTo>
                  <a:lnTo>
                    <a:pt x="584454" y="0"/>
                  </a:lnTo>
                  <a:lnTo>
                    <a:pt x="0" y="0"/>
                  </a:lnTo>
                  <a:lnTo>
                    <a:pt x="0" y="204216"/>
                  </a:lnTo>
                  <a:lnTo>
                    <a:pt x="584454" y="204215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18295" y="1211580"/>
              <a:ext cx="584835" cy="633730"/>
            </a:xfrm>
            <a:custGeom>
              <a:avLst/>
              <a:gdLst/>
              <a:ahLst/>
              <a:cxnLst/>
              <a:rect l="l" t="t" r="r" b="b"/>
              <a:pathLst>
                <a:path w="584835" h="633730">
                  <a:moveTo>
                    <a:pt x="584454" y="633221"/>
                  </a:moveTo>
                  <a:lnTo>
                    <a:pt x="584454" y="0"/>
                  </a:lnTo>
                  <a:lnTo>
                    <a:pt x="0" y="0"/>
                  </a:lnTo>
                  <a:lnTo>
                    <a:pt x="0" y="633222"/>
                  </a:lnTo>
                  <a:lnTo>
                    <a:pt x="584454" y="633221"/>
                  </a:lnTo>
                  <a:close/>
                </a:path>
              </a:pathLst>
            </a:custGeom>
            <a:solidFill>
              <a:srgbClr val="C9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39" y="2063496"/>
              <a:ext cx="1764029" cy="8572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3795" y="2063495"/>
              <a:ext cx="1710055" cy="429259"/>
            </a:xfrm>
            <a:custGeom>
              <a:avLst/>
              <a:gdLst/>
              <a:ahLst/>
              <a:cxnLst/>
              <a:rect l="l" t="t" r="r" b="b"/>
              <a:pathLst>
                <a:path w="1710055" h="429260">
                  <a:moveTo>
                    <a:pt x="582930" y="0"/>
                  </a:moveTo>
                  <a:lnTo>
                    <a:pt x="0" y="0"/>
                  </a:lnTo>
                  <a:lnTo>
                    <a:pt x="0" y="429006"/>
                  </a:lnTo>
                  <a:lnTo>
                    <a:pt x="582930" y="429006"/>
                  </a:lnTo>
                  <a:lnTo>
                    <a:pt x="582930" y="0"/>
                  </a:lnTo>
                  <a:close/>
                </a:path>
                <a:path w="1710055" h="429260">
                  <a:moveTo>
                    <a:pt x="1709928" y="0"/>
                  </a:moveTo>
                  <a:lnTo>
                    <a:pt x="1125474" y="0"/>
                  </a:lnTo>
                  <a:lnTo>
                    <a:pt x="1125474" y="419100"/>
                  </a:lnTo>
                  <a:lnTo>
                    <a:pt x="1709928" y="419100"/>
                  </a:lnTo>
                  <a:lnTo>
                    <a:pt x="1709928" y="0"/>
                  </a:lnTo>
                  <a:close/>
                </a:path>
              </a:pathLst>
            </a:custGeom>
            <a:solidFill>
              <a:srgbClr val="C9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29269" y="2063495"/>
              <a:ext cx="1173480" cy="857250"/>
            </a:xfrm>
            <a:custGeom>
              <a:avLst/>
              <a:gdLst/>
              <a:ahLst/>
              <a:cxnLst/>
              <a:rect l="l" t="t" r="r" b="b"/>
              <a:pathLst>
                <a:path w="1173480" h="857250">
                  <a:moveTo>
                    <a:pt x="584454" y="419100"/>
                  </a:moveTo>
                  <a:lnTo>
                    <a:pt x="0" y="419100"/>
                  </a:lnTo>
                  <a:lnTo>
                    <a:pt x="0" y="857250"/>
                  </a:lnTo>
                  <a:lnTo>
                    <a:pt x="584454" y="857250"/>
                  </a:lnTo>
                  <a:lnTo>
                    <a:pt x="584454" y="419100"/>
                  </a:lnTo>
                  <a:close/>
                </a:path>
                <a:path w="1173480" h="857250">
                  <a:moveTo>
                    <a:pt x="1173480" y="0"/>
                  </a:moveTo>
                  <a:lnTo>
                    <a:pt x="589026" y="0"/>
                  </a:lnTo>
                  <a:lnTo>
                    <a:pt x="589026" y="440436"/>
                  </a:lnTo>
                  <a:lnTo>
                    <a:pt x="1173480" y="440436"/>
                  </a:lnTo>
                  <a:lnTo>
                    <a:pt x="1173480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348625" y="2457450"/>
            <a:ext cx="1165225" cy="1289685"/>
            <a:chOff x="1348625" y="2457450"/>
            <a:chExt cx="1165225" cy="1289685"/>
          </a:xfrm>
        </p:grpSpPr>
        <p:sp>
          <p:nvSpPr>
            <p:cNvPr id="11" name="object 11"/>
            <p:cNvSpPr/>
            <p:nvPr/>
          </p:nvSpPr>
          <p:spPr>
            <a:xfrm>
              <a:off x="1348625" y="3080004"/>
              <a:ext cx="576580" cy="641350"/>
            </a:xfrm>
            <a:custGeom>
              <a:avLst/>
              <a:gdLst/>
              <a:ahLst/>
              <a:cxnLst/>
              <a:rect l="l" t="t" r="r" b="b"/>
              <a:pathLst>
                <a:path w="576579" h="641350">
                  <a:moveTo>
                    <a:pt x="576072" y="640842"/>
                  </a:moveTo>
                  <a:lnTo>
                    <a:pt x="576072" y="0"/>
                  </a:lnTo>
                  <a:lnTo>
                    <a:pt x="0" y="0"/>
                  </a:lnTo>
                  <a:lnTo>
                    <a:pt x="0" y="640842"/>
                  </a:lnTo>
                  <a:lnTo>
                    <a:pt x="576072" y="640842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48625" y="2457450"/>
              <a:ext cx="1151381" cy="12893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29269" y="2920745"/>
              <a:ext cx="584835" cy="207010"/>
            </a:xfrm>
            <a:custGeom>
              <a:avLst/>
              <a:gdLst/>
              <a:ahLst/>
              <a:cxnLst/>
              <a:rect l="l" t="t" r="r" b="b"/>
              <a:pathLst>
                <a:path w="584835" h="207010">
                  <a:moveTo>
                    <a:pt x="584454" y="206501"/>
                  </a:moveTo>
                  <a:lnTo>
                    <a:pt x="584454" y="0"/>
                  </a:lnTo>
                  <a:lnTo>
                    <a:pt x="0" y="0"/>
                  </a:lnTo>
                  <a:lnTo>
                    <a:pt x="0" y="206501"/>
                  </a:lnTo>
                  <a:lnTo>
                    <a:pt x="584454" y="206501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213480" y="3190748"/>
            <a:ext cx="6188075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b="1" spc="-5" dirty="0">
                <a:latin typeface="TeXGyrePagella"/>
                <a:cs typeface="TeXGyrePagella"/>
              </a:rPr>
              <a:t>Vulnérabilités des</a:t>
            </a:r>
            <a:r>
              <a:rPr sz="3800" b="1" spc="-40" dirty="0">
                <a:latin typeface="TeXGyrePagella"/>
                <a:cs typeface="TeXGyrePagella"/>
              </a:rPr>
              <a:t> </a:t>
            </a:r>
            <a:r>
              <a:rPr sz="3800" b="1" spc="-5" dirty="0">
                <a:latin typeface="TeXGyrePagella"/>
                <a:cs typeface="TeXGyrePagella"/>
              </a:rPr>
              <a:t>Logiciels</a:t>
            </a:r>
            <a:endParaRPr sz="3800">
              <a:latin typeface="TeXGyrePagella"/>
              <a:cs typeface="TeXGyrePagell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74839" y="3777996"/>
            <a:ext cx="9144000" cy="3429000"/>
            <a:chOff x="774839" y="3777996"/>
            <a:chExt cx="9144000" cy="3429000"/>
          </a:xfrm>
        </p:grpSpPr>
        <p:sp>
          <p:nvSpPr>
            <p:cNvPr id="16" name="object 16"/>
            <p:cNvSpPr/>
            <p:nvPr/>
          </p:nvSpPr>
          <p:spPr>
            <a:xfrm>
              <a:off x="774839" y="377799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3987" y="857250"/>
                  </a:moveTo>
                  <a:lnTo>
                    <a:pt x="9143987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3987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4839" y="3777996"/>
              <a:ext cx="1764030" cy="3429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203575" y="6707378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Black"/>
                <a:cs typeface="Arial Black"/>
              </a:rPr>
              <a:t>3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5117" y="395732"/>
            <a:ext cx="53200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Adware (logiciel</a:t>
            </a:r>
            <a:r>
              <a:rPr spc="30" dirty="0"/>
              <a:t> </a:t>
            </a:r>
            <a:r>
              <a:rPr spc="-5" dirty="0"/>
              <a:t>publicitaire)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411480" cy="93980"/>
            <a:chOff x="774839" y="1206246"/>
            <a:chExt cx="411480" cy="9398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285749" cy="815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999" y="1206246"/>
              <a:ext cx="138430" cy="89535"/>
            </a:xfrm>
            <a:custGeom>
              <a:avLst/>
              <a:gdLst/>
              <a:ahLst/>
              <a:cxnLst/>
              <a:rect l="l" t="t" r="r" b="b"/>
              <a:pathLst>
                <a:path w="138430" h="89534">
                  <a:moveTo>
                    <a:pt x="0" y="89153"/>
                  </a:moveTo>
                  <a:lnTo>
                    <a:pt x="137922" y="89153"/>
                  </a:lnTo>
                  <a:lnTo>
                    <a:pt x="137922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21" y="1206246"/>
              <a:ext cx="136525" cy="93980"/>
            </a:xfrm>
            <a:custGeom>
              <a:avLst/>
              <a:gdLst/>
              <a:ahLst/>
              <a:cxnLst/>
              <a:rect l="l" t="t" r="r" b="b"/>
              <a:pathLst>
                <a:path w="136525" h="93980">
                  <a:moveTo>
                    <a:pt x="136397" y="93725"/>
                  </a:moveTo>
                  <a:lnTo>
                    <a:pt x="136397" y="0"/>
                  </a:lnTo>
                  <a:lnTo>
                    <a:pt x="0" y="0"/>
                  </a:lnTo>
                  <a:lnTo>
                    <a:pt x="0" y="93725"/>
                  </a:lnTo>
                  <a:lnTo>
                    <a:pt x="136397" y="9372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74839" y="206349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4839" y="549249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04271" y="1276832"/>
            <a:ext cx="8390890" cy="538289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Clr>
                <a:srgbClr val="EC42D4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Forme:</a:t>
            </a:r>
            <a:endParaRPr sz="2400">
              <a:latin typeface="Times New Roman"/>
              <a:cs typeface="Times New Roman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500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Logiciel gratuit </a:t>
            </a:r>
            <a:r>
              <a:rPr sz="2000" spc="-10" dirty="0">
                <a:solidFill>
                  <a:srgbClr val="00007C"/>
                </a:solidFill>
                <a:latin typeface="Times New Roman"/>
                <a:cs typeface="Times New Roman"/>
              </a:rPr>
              <a:t>affichant,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lors de son utilisation, des annonces </a:t>
            </a:r>
            <a:r>
              <a:rPr sz="2000" spc="-10" dirty="0">
                <a:solidFill>
                  <a:srgbClr val="00007C"/>
                </a:solidFill>
                <a:latin typeface="Times New Roman"/>
                <a:cs typeface="Times New Roman"/>
              </a:rPr>
              <a:t>publicitaires 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menant à des sites</a:t>
            </a:r>
            <a:r>
              <a:rPr sz="2000" spc="-2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commerciaux.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lr>
                <a:srgbClr val="EC42D4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Propagation: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95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Ne se propage pas</a:t>
            </a:r>
            <a:r>
              <a:rPr sz="2000" spc="-1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automatiquement.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lr>
                <a:srgbClr val="EC42D4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Reproduction: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95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Ne se reproduit</a:t>
            </a:r>
            <a:r>
              <a:rPr sz="2000" spc="-2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pas.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Ne nécessite pas de programme hôte à</a:t>
            </a:r>
            <a:r>
              <a:rPr sz="2000" spc="-3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infecter.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lr>
                <a:srgbClr val="EC42D4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Fonctions: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95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Affiche des fenêtres publicitaires</a:t>
            </a:r>
            <a:r>
              <a:rPr sz="2000" spc="-3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(pop-up)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Vole les informations personnelles (stockées dans l’ordinateur</a:t>
            </a:r>
            <a:r>
              <a:rPr sz="2000" spc="-1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infecté).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Enregistre les habitudes de navigation</a:t>
            </a:r>
            <a:r>
              <a:rPr sz="2000" spc="-7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web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Déroute certaines requêtes HTTP vers des sites</a:t>
            </a:r>
            <a:r>
              <a:rPr sz="2000" spc="-1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commerciaux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1600" dirty="0">
                <a:solidFill>
                  <a:srgbClr val="EC42D4"/>
                </a:solidFill>
                <a:latin typeface="Wingdings"/>
                <a:cs typeface="Wingdings"/>
              </a:rPr>
              <a:t></a:t>
            </a:r>
            <a:r>
              <a:rPr sz="1600" spc="15" dirty="0">
                <a:solidFill>
                  <a:srgbClr val="EC42D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5117" y="395732"/>
            <a:ext cx="2237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Conclusions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411480" cy="93980"/>
            <a:chOff x="774839" y="1206246"/>
            <a:chExt cx="411480" cy="9398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285749" cy="815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999" y="1206246"/>
              <a:ext cx="138430" cy="89535"/>
            </a:xfrm>
            <a:custGeom>
              <a:avLst/>
              <a:gdLst/>
              <a:ahLst/>
              <a:cxnLst/>
              <a:rect l="l" t="t" r="r" b="b"/>
              <a:pathLst>
                <a:path w="138430" h="89534">
                  <a:moveTo>
                    <a:pt x="0" y="89153"/>
                  </a:moveTo>
                  <a:lnTo>
                    <a:pt x="137922" y="89153"/>
                  </a:lnTo>
                  <a:lnTo>
                    <a:pt x="137922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21" y="1206246"/>
              <a:ext cx="136525" cy="93980"/>
            </a:xfrm>
            <a:custGeom>
              <a:avLst/>
              <a:gdLst/>
              <a:ahLst/>
              <a:cxnLst/>
              <a:rect l="l" t="t" r="r" b="b"/>
              <a:pathLst>
                <a:path w="136525" h="93980">
                  <a:moveTo>
                    <a:pt x="136397" y="93725"/>
                  </a:moveTo>
                  <a:lnTo>
                    <a:pt x="136397" y="0"/>
                  </a:lnTo>
                  <a:lnTo>
                    <a:pt x="0" y="0"/>
                  </a:lnTo>
                  <a:lnTo>
                    <a:pt x="0" y="93725"/>
                  </a:lnTo>
                  <a:lnTo>
                    <a:pt x="136397" y="9372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74839" y="206349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4839" y="549249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04271" y="1352803"/>
            <a:ext cx="7900670" cy="456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EC42D4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07C"/>
                </a:solidFill>
                <a:latin typeface="Times New Roman"/>
                <a:cs typeface="Times New Roman"/>
              </a:rPr>
              <a:t>Nécessité </a:t>
            </a: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de bien comprendre le fonctionnement </a:t>
            </a:r>
            <a:r>
              <a:rPr sz="2400" spc="-5" dirty="0">
                <a:solidFill>
                  <a:srgbClr val="00007C"/>
                </a:solidFill>
                <a:latin typeface="Times New Roman"/>
                <a:cs typeface="Times New Roman"/>
              </a:rPr>
              <a:t>des</a:t>
            </a:r>
            <a:r>
              <a:rPr sz="2400" spc="-14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logiciels  </a:t>
            </a:r>
            <a:r>
              <a:rPr sz="2400" spc="-5" dirty="0">
                <a:solidFill>
                  <a:srgbClr val="00007C"/>
                </a:solidFill>
                <a:latin typeface="Times New Roman"/>
                <a:cs typeface="Times New Roman"/>
              </a:rPr>
              <a:t>malveillant:</a:t>
            </a:r>
            <a:endParaRPr sz="24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495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Comment se</a:t>
            </a:r>
            <a:r>
              <a:rPr sz="2000" spc="-2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reproduisent-ils?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Comment se</a:t>
            </a:r>
            <a:r>
              <a:rPr sz="2000" spc="-3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propagent-ils?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Comment</a:t>
            </a:r>
            <a:r>
              <a:rPr sz="2000" spc="-2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s’exécutent-ils?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Que font-ils</a:t>
            </a:r>
            <a:r>
              <a:rPr sz="2000" spc="-2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exactement?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EC42D4"/>
              </a:buClr>
              <a:buFont typeface="Wingdings"/>
              <a:buChar char=""/>
            </a:pP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85"/>
              </a:spcBef>
              <a:buClr>
                <a:srgbClr val="EC42D4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07C"/>
                </a:solidFill>
                <a:latin typeface="Times New Roman"/>
                <a:cs typeface="Times New Roman"/>
              </a:rPr>
              <a:t>Pour: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95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Déterminer les menaces qu’ils</a:t>
            </a:r>
            <a:r>
              <a:rPr sz="2000" spc="-4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représentent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Evaluer les risques</a:t>
            </a:r>
            <a:r>
              <a:rPr sz="2000" spc="-4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correspondants.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Mettre en place les mécanismes  de protection</a:t>
            </a:r>
            <a:r>
              <a:rPr sz="2000" spc="1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adéquats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Déterminer l’efficacité des divers moyens de</a:t>
            </a:r>
            <a:r>
              <a:rPr sz="2000" spc="1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protection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5117" y="395732"/>
            <a:ext cx="163766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Contexte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411480" cy="93980"/>
            <a:chOff x="774839" y="1206246"/>
            <a:chExt cx="411480" cy="9398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285749" cy="815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999" y="1206246"/>
              <a:ext cx="138430" cy="89535"/>
            </a:xfrm>
            <a:custGeom>
              <a:avLst/>
              <a:gdLst/>
              <a:ahLst/>
              <a:cxnLst/>
              <a:rect l="l" t="t" r="r" b="b"/>
              <a:pathLst>
                <a:path w="138430" h="89534">
                  <a:moveTo>
                    <a:pt x="0" y="89153"/>
                  </a:moveTo>
                  <a:lnTo>
                    <a:pt x="137922" y="89153"/>
                  </a:lnTo>
                  <a:lnTo>
                    <a:pt x="137922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21" y="1206246"/>
              <a:ext cx="136525" cy="93980"/>
            </a:xfrm>
            <a:custGeom>
              <a:avLst/>
              <a:gdLst/>
              <a:ahLst/>
              <a:cxnLst/>
              <a:rect l="l" t="t" r="r" b="b"/>
              <a:pathLst>
                <a:path w="136525" h="93980">
                  <a:moveTo>
                    <a:pt x="136397" y="93725"/>
                  </a:moveTo>
                  <a:lnTo>
                    <a:pt x="136397" y="0"/>
                  </a:lnTo>
                  <a:lnTo>
                    <a:pt x="0" y="0"/>
                  </a:lnTo>
                  <a:lnTo>
                    <a:pt x="0" y="93725"/>
                  </a:lnTo>
                  <a:lnTo>
                    <a:pt x="136397" y="9372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74839" y="206349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4839" y="4635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04271" y="1276832"/>
            <a:ext cx="6292215" cy="482282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Clr>
                <a:srgbClr val="EC42D4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07C"/>
                </a:solidFill>
                <a:latin typeface="Times New Roman"/>
                <a:cs typeface="Times New Roman"/>
              </a:rPr>
              <a:t>Vulnérabilités</a:t>
            </a:r>
            <a:r>
              <a:rPr sz="2400" spc="-2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logicielles:</a:t>
            </a:r>
            <a:endParaRPr sz="24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500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Communes à plusieurs langages de programmation</a:t>
            </a:r>
            <a:r>
              <a:rPr sz="2000" spc="-1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7C"/>
                </a:solidFill>
                <a:latin typeface="Times New Roman"/>
                <a:cs typeface="Times New Roman"/>
              </a:rPr>
              <a:t>ou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Spécifiques à un langage</a:t>
            </a:r>
            <a:r>
              <a:rPr sz="2000" spc="-3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particulier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EC42D4"/>
              </a:buClr>
              <a:buFont typeface="Wingdings"/>
              <a:buChar char=""/>
            </a:pP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85"/>
              </a:spcBef>
              <a:buClr>
                <a:srgbClr val="EC42D4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L’exploitation </a:t>
            </a:r>
            <a:r>
              <a:rPr sz="2400" spc="-5" dirty="0">
                <a:solidFill>
                  <a:srgbClr val="00007C"/>
                </a:solidFill>
                <a:latin typeface="Times New Roman"/>
                <a:cs typeface="Times New Roman"/>
              </a:rPr>
              <a:t>d’une vulnérabilité</a:t>
            </a:r>
            <a:r>
              <a:rPr sz="2400" spc="-8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7C"/>
                </a:solidFill>
                <a:latin typeface="Times New Roman"/>
                <a:cs typeface="Times New Roman"/>
              </a:rPr>
              <a:t>nécessite: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95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La compréhension du logiciel</a:t>
            </a:r>
            <a:r>
              <a:rPr sz="2000" spc="-4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vulnérable,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La</a:t>
            </a:r>
            <a:r>
              <a:rPr sz="2000" spc="-10" dirty="0">
                <a:solidFill>
                  <a:srgbClr val="00007C"/>
                </a:solidFill>
                <a:latin typeface="Times New Roman"/>
                <a:cs typeface="Times New Roman"/>
              </a:rPr>
              <a:t> détermination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40"/>
              </a:spcBef>
              <a:buClr>
                <a:srgbClr val="EC42D4"/>
              </a:buClr>
              <a:buSzPct val="63888"/>
              <a:buFont typeface="Wingdings"/>
              <a:buChar char=""/>
              <a:tabLst>
                <a:tab pos="1155700" algn="l"/>
              </a:tabLst>
            </a:pPr>
            <a:r>
              <a:rPr sz="1800" spc="-5" dirty="0">
                <a:solidFill>
                  <a:srgbClr val="00007C"/>
                </a:solidFill>
                <a:latin typeface="Times New Roman"/>
                <a:cs typeface="Times New Roman"/>
              </a:rPr>
              <a:t>de la plateforme,</a:t>
            </a:r>
            <a:endParaRPr sz="18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30"/>
              </a:spcBef>
              <a:buClr>
                <a:srgbClr val="EC42D4"/>
              </a:buClr>
              <a:buSzPct val="63888"/>
              <a:buFont typeface="Wingdings"/>
              <a:buChar char=""/>
              <a:tabLst>
                <a:tab pos="1155700" algn="l"/>
              </a:tabLst>
            </a:pPr>
            <a:r>
              <a:rPr sz="1800" spc="-5" dirty="0">
                <a:solidFill>
                  <a:srgbClr val="00007C"/>
                </a:solidFill>
                <a:latin typeface="Times New Roman"/>
                <a:cs typeface="Times New Roman"/>
              </a:rPr>
              <a:t>du système d’exploitation,</a:t>
            </a:r>
            <a:endParaRPr sz="18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34"/>
              </a:spcBef>
              <a:buClr>
                <a:srgbClr val="EC42D4"/>
              </a:buClr>
              <a:buSzPct val="63888"/>
              <a:buFont typeface="Wingdings"/>
              <a:buChar char=""/>
              <a:tabLst>
                <a:tab pos="1155700" algn="l"/>
              </a:tabLst>
            </a:pPr>
            <a:r>
              <a:rPr sz="1800" spc="-5" dirty="0">
                <a:solidFill>
                  <a:srgbClr val="00007C"/>
                </a:solidFill>
                <a:latin typeface="Times New Roman"/>
                <a:cs typeface="Times New Roman"/>
              </a:rPr>
              <a:t>des </a:t>
            </a:r>
            <a:r>
              <a:rPr sz="1800" dirty="0">
                <a:solidFill>
                  <a:srgbClr val="00007C"/>
                </a:solidFill>
                <a:latin typeface="Times New Roman"/>
                <a:cs typeface="Times New Roman"/>
              </a:rPr>
              <a:t>standards</a:t>
            </a:r>
            <a:r>
              <a:rPr sz="1800" spc="-1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7C"/>
                </a:solidFill>
                <a:latin typeface="Times New Roman"/>
                <a:cs typeface="Times New Roman"/>
              </a:rPr>
              <a:t>adoptés,</a:t>
            </a:r>
            <a:endParaRPr sz="18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30"/>
              </a:spcBef>
              <a:buClr>
                <a:srgbClr val="EC42D4"/>
              </a:buClr>
              <a:buSzPct val="63888"/>
              <a:buFont typeface="Wingdings"/>
              <a:buChar char=""/>
              <a:tabLst>
                <a:tab pos="1155700" algn="l"/>
              </a:tabLst>
            </a:pPr>
            <a:r>
              <a:rPr sz="1800" spc="-5" dirty="0">
                <a:solidFill>
                  <a:srgbClr val="00007C"/>
                </a:solidFill>
                <a:latin typeface="Times New Roman"/>
                <a:cs typeface="Times New Roman"/>
              </a:rPr>
              <a:t>des protocoles de communication,</a:t>
            </a:r>
            <a:r>
              <a:rPr sz="1800" spc="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7C"/>
                </a:solidFill>
                <a:latin typeface="Times New Roman"/>
                <a:cs typeface="Times New Roman"/>
              </a:rPr>
              <a:t>…</a:t>
            </a:r>
            <a:endParaRPr sz="1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75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Atteinte de la partie</a:t>
            </a:r>
            <a:r>
              <a:rPr sz="2000" spc="-5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vulnérable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39"/>
              </a:spcBef>
              <a:buClr>
                <a:srgbClr val="EC42D4"/>
              </a:buClr>
              <a:buSzPct val="63888"/>
              <a:buFont typeface="Wingdings"/>
              <a:buChar char=""/>
              <a:tabLst>
                <a:tab pos="1155700" algn="l"/>
              </a:tabLst>
            </a:pPr>
            <a:r>
              <a:rPr sz="1800" spc="-5" dirty="0">
                <a:solidFill>
                  <a:srgbClr val="00007C"/>
                </a:solidFill>
                <a:latin typeface="Times New Roman"/>
                <a:cs typeface="Times New Roman"/>
              </a:rPr>
              <a:t>Par exemple: depuis les données acceptées en</a:t>
            </a:r>
            <a:r>
              <a:rPr sz="1800" spc="-1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7C"/>
                </a:solidFill>
                <a:latin typeface="Times New Roman"/>
                <a:cs typeface="Times New Roman"/>
              </a:rPr>
              <a:t>entrée.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5117" y="514604"/>
            <a:ext cx="4065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CC"/>
                </a:solidFill>
                <a:latin typeface="TeXGyrePagella"/>
                <a:cs typeface="TeXGyrePagella"/>
              </a:rPr>
              <a:t>CWE: Liste des vulnérabilités</a:t>
            </a:r>
            <a:r>
              <a:rPr sz="1800" spc="-30" dirty="0">
                <a:solidFill>
                  <a:srgbClr val="0000CC"/>
                </a:solidFill>
                <a:latin typeface="TeXGyrePagella"/>
                <a:cs typeface="TeXGyrePagella"/>
              </a:rPr>
              <a:t> </a:t>
            </a:r>
            <a:r>
              <a:rPr sz="1800" spc="-5" dirty="0">
                <a:solidFill>
                  <a:srgbClr val="0000CC"/>
                </a:solidFill>
                <a:latin typeface="TeXGyrePagella"/>
                <a:cs typeface="TeXGyrePagella"/>
              </a:rPr>
              <a:t>logicielles</a:t>
            </a:r>
            <a:endParaRPr sz="1800">
              <a:latin typeface="TeXGyrePagella"/>
              <a:cs typeface="TeXGyrePagell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4839" y="1063752"/>
            <a:ext cx="9143365" cy="5697855"/>
            <a:chOff x="774839" y="1063752"/>
            <a:chExt cx="9143365" cy="5697855"/>
          </a:xfrm>
        </p:grpSpPr>
        <p:sp>
          <p:nvSpPr>
            <p:cNvPr id="4" name="object 4"/>
            <p:cNvSpPr/>
            <p:nvPr/>
          </p:nvSpPr>
          <p:spPr>
            <a:xfrm>
              <a:off x="774839" y="1063752"/>
              <a:ext cx="9143231" cy="14249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4839" y="1206246"/>
              <a:ext cx="285749" cy="8153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1999" y="1206246"/>
              <a:ext cx="138430" cy="89535"/>
            </a:xfrm>
            <a:custGeom>
              <a:avLst/>
              <a:gdLst/>
              <a:ahLst/>
              <a:cxnLst/>
              <a:rect l="l" t="t" r="r" b="b"/>
              <a:pathLst>
                <a:path w="138430" h="89534">
                  <a:moveTo>
                    <a:pt x="0" y="89153"/>
                  </a:moveTo>
                  <a:lnTo>
                    <a:pt x="137922" y="89153"/>
                  </a:lnTo>
                  <a:lnTo>
                    <a:pt x="137922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9921" y="1206246"/>
              <a:ext cx="136525" cy="93980"/>
            </a:xfrm>
            <a:custGeom>
              <a:avLst/>
              <a:gdLst/>
              <a:ahLst/>
              <a:cxnLst/>
              <a:rect l="l" t="t" r="r" b="b"/>
              <a:pathLst>
                <a:path w="136525" h="93980">
                  <a:moveTo>
                    <a:pt x="136397" y="93725"/>
                  </a:moveTo>
                  <a:lnTo>
                    <a:pt x="136397" y="0"/>
                  </a:lnTo>
                  <a:lnTo>
                    <a:pt x="0" y="0"/>
                  </a:lnTo>
                  <a:lnTo>
                    <a:pt x="0" y="93725"/>
                  </a:lnTo>
                  <a:lnTo>
                    <a:pt x="136397" y="9372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839" y="1206246"/>
              <a:ext cx="9143231" cy="55549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33461" y="425195"/>
            <a:ext cx="1428750" cy="12672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5117" y="395732"/>
            <a:ext cx="47364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17115" algn="l"/>
              </a:tabLst>
            </a:pPr>
            <a:r>
              <a:rPr spc="-5" dirty="0"/>
              <a:t>2011 CWE/	SANS Top</a:t>
            </a:r>
            <a:r>
              <a:rPr spc="-55" dirty="0"/>
              <a:t> </a:t>
            </a:r>
            <a:r>
              <a:rPr spc="-5" dirty="0"/>
              <a:t>25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74839" y="1206246"/>
            <a:ext cx="411480" cy="93980"/>
            <a:chOff x="774839" y="1206246"/>
            <a:chExt cx="411480" cy="93980"/>
          </a:xfrm>
        </p:grpSpPr>
        <p:sp>
          <p:nvSpPr>
            <p:cNvPr id="5" name="object 5"/>
            <p:cNvSpPr/>
            <p:nvPr/>
          </p:nvSpPr>
          <p:spPr>
            <a:xfrm>
              <a:off x="774839" y="1206246"/>
              <a:ext cx="285749" cy="8153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1999" y="1206246"/>
              <a:ext cx="138430" cy="89535"/>
            </a:xfrm>
            <a:custGeom>
              <a:avLst/>
              <a:gdLst/>
              <a:ahLst/>
              <a:cxnLst/>
              <a:rect l="l" t="t" r="r" b="b"/>
              <a:pathLst>
                <a:path w="138430" h="89534">
                  <a:moveTo>
                    <a:pt x="0" y="89153"/>
                  </a:moveTo>
                  <a:lnTo>
                    <a:pt x="137922" y="89153"/>
                  </a:lnTo>
                  <a:lnTo>
                    <a:pt x="137922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9921" y="1206246"/>
              <a:ext cx="136525" cy="93980"/>
            </a:xfrm>
            <a:custGeom>
              <a:avLst/>
              <a:gdLst/>
              <a:ahLst/>
              <a:cxnLst/>
              <a:rect l="l" t="t" r="r" b="b"/>
              <a:pathLst>
                <a:path w="136525" h="93980">
                  <a:moveTo>
                    <a:pt x="136397" y="93725"/>
                  </a:moveTo>
                  <a:lnTo>
                    <a:pt x="136397" y="0"/>
                  </a:lnTo>
                  <a:lnTo>
                    <a:pt x="0" y="0"/>
                  </a:lnTo>
                  <a:lnTo>
                    <a:pt x="0" y="93725"/>
                  </a:lnTo>
                  <a:lnTo>
                    <a:pt x="136397" y="9372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04271" y="1228597"/>
            <a:ext cx="66363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7C"/>
                </a:solidFill>
                <a:latin typeface="Times New Roman"/>
                <a:cs typeface="Times New Roman"/>
              </a:rPr>
              <a:t>Source:</a:t>
            </a:r>
            <a:r>
              <a:rPr sz="2400" spc="-8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7C"/>
                </a:solidFill>
                <a:latin typeface="Times New Roman"/>
                <a:cs typeface="Times New Roman"/>
                <a:hlinkClick r:id="rId4"/>
              </a:rPr>
              <a:t>http://cwe.mitre.org/top25/index.html#Listing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32717" y="1777749"/>
            <a:ext cx="4357115" cy="6446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25444" y="2149550"/>
            <a:ext cx="5361305" cy="76200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000" b="1" spc="-5" dirty="0">
                <a:latin typeface="Times New Roman"/>
                <a:cs typeface="Times New Roman"/>
              </a:rPr>
              <a:t>Name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Times New Roman"/>
                <a:cs typeface="Times New Roman"/>
              </a:rPr>
              <a:t>Improper Neutralization of Special Elements used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4839" y="292074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767650" y="2213101"/>
            <a:ext cx="927735" cy="850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ID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000" u="sng" spc="-10" dirty="0">
                <a:solidFill>
                  <a:srgbClr val="65659A"/>
                </a:solidFill>
                <a:uFill>
                  <a:solidFill>
                    <a:srgbClr val="666699"/>
                  </a:solidFill>
                </a:uFill>
                <a:latin typeface="Times New Roman"/>
                <a:cs typeface="Times New Roman"/>
              </a:rPr>
              <a:t>CWE</a:t>
            </a:r>
            <a:r>
              <a:rPr sz="2000" u="sng" spc="-5" dirty="0">
                <a:solidFill>
                  <a:srgbClr val="65659A"/>
                </a:solidFill>
                <a:uFill>
                  <a:solidFill>
                    <a:srgbClr val="666699"/>
                  </a:solidFill>
                </a:uFill>
                <a:latin typeface="Times New Roman"/>
                <a:cs typeface="Times New Roman"/>
              </a:rPr>
              <a:t>-89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67712" y="3497833"/>
            <a:ext cx="9277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u="sng" spc="-5" dirty="0">
                <a:solidFill>
                  <a:srgbClr val="65659A"/>
                </a:solidFill>
                <a:uFill>
                  <a:solidFill>
                    <a:srgbClr val="666699"/>
                  </a:solidFill>
                </a:uFill>
                <a:latin typeface="Times New Roman"/>
                <a:cs typeface="Times New Roman"/>
              </a:rPr>
              <a:t>CWE-78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74839" y="377799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767721" y="4210303"/>
            <a:ext cx="10553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u="sng" spc="-5" dirty="0">
                <a:solidFill>
                  <a:srgbClr val="65659A"/>
                </a:solidFill>
                <a:uFill>
                  <a:solidFill>
                    <a:srgbClr val="666699"/>
                  </a:solidFill>
                </a:uFill>
                <a:latin typeface="Times New Roman"/>
                <a:cs typeface="Times New Roman"/>
              </a:rPr>
              <a:t>CWE-120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4839" y="4635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68107" y="2213101"/>
            <a:ext cx="1341755" cy="2959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Rank</a:t>
            </a:r>
            <a:r>
              <a:rPr sz="2000" b="1" spc="38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Score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  <a:tabLst>
                <a:tab pos="72644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[1]	</a:t>
            </a:r>
            <a:r>
              <a:rPr sz="2000" spc="-5" dirty="0">
                <a:latin typeface="Times New Roman"/>
                <a:cs typeface="Times New Roman"/>
              </a:rPr>
              <a:t>93.8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72644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[2]	</a:t>
            </a:r>
            <a:r>
              <a:rPr sz="2000" spc="-5" dirty="0">
                <a:latin typeface="Times New Roman"/>
                <a:cs typeface="Times New Roman"/>
              </a:rPr>
              <a:t>83.3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72644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[3]	</a:t>
            </a:r>
            <a:r>
              <a:rPr sz="2000" spc="-5" dirty="0">
                <a:latin typeface="Times New Roman"/>
                <a:cs typeface="Times New Roman"/>
              </a:rPr>
              <a:t>79.0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72644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[4]	</a:t>
            </a:r>
            <a:r>
              <a:rPr sz="2000" spc="-5" dirty="0">
                <a:latin typeface="Times New Roman"/>
                <a:cs typeface="Times New Roman"/>
              </a:rPr>
              <a:t>77.7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67721" y="4842764"/>
            <a:ext cx="9277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u="sng" spc="-5" dirty="0">
                <a:solidFill>
                  <a:srgbClr val="65659A"/>
                </a:solidFill>
                <a:uFill>
                  <a:solidFill>
                    <a:srgbClr val="666699"/>
                  </a:solidFill>
                </a:uFill>
                <a:latin typeface="Times New Roman"/>
                <a:cs typeface="Times New Roman"/>
              </a:rPr>
              <a:t>CWE-79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25595" y="2730956"/>
            <a:ext cx="5361305" cy="2289810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2000" spc="-5" dirty="0">
                <a:latin typeface="Times New Roman"/>
                <a:cs typeface="Times New Roman"/>
              </a:rPr>
              <a:t>an SQL Command (</a:t>
            </a:r>
            <a:r>
              <a:rPr sz="2000" spc="-5" dirty="0">
                <a:solidFill>
                  <a:srgbClr val="1818FF"/>
                </a:solidFill>
                <a:latin typeface="Times New Roman"/>
                <a:cs typeface="Times New Roman"/>
              </a:rPr>
              <a:t>'SQL</a:t>
            </a:r>
            <a:r>
              <a:rPr sz="2000" spc="-125" dirty="0">
                <a:solidFill>
                  <a:srgbClr val="1818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818FF"/>
                </a:solidFill>
                <a:latin typeface="Times New Roman"/>
                <a:cs typeface="Times New Roman"/>
              </a:rPr>
              <a:t>Injection</a:t>
            </a:r>
            <a:r>
              <a:rPr sz="2000" spc="-5" dirty="0">
                <a:latin typeface="Times New Roman"/>
                <a:cs typeface="Times New Roman"/>
              </a:rPr>
              <a:t>')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220"/>
              </a:spcBef>
            </a:pPr>
            <a:r>
              <a:rPr sz="2000" spc="-5" dirty="0">
                <a:latin typeface="Times New Roman"/>
                <a:cs typeface="Times New Roman"/>
              </a:rPr>
              <a:t>Improper Neutralization of Special Elements used in  an OS Command (</a:t>
            </a:r>
            <a:r>
              <a:rPr sz="2000" spc="-5" dirty="0">
                <a:solidFill>
                  <a:srgbClr val="1818FF"/>
                </a:solidFill>
                <a:latin typeface="Times New Roman"/>
                <a:cs typeface="Times New Roman"/>
              </a:rPr>
              <a:t>'OS Command</a:t>
            </a:r>
            <a:r>
              <a:rPr sz="2000" spc="5" dirty="0">
                <a:solidFill>
                  <a:srgbClr val="1818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818FF"/>
                </a:solidFill>
                <a:latin typeface="Times New Roman"/>
                <a:cs typeface="Times New Roman"/>
              </a:rPr>
              <a:t>Injection</a:t>
            </a:r>
            <a:r>
              <a:rPr sz="2000" spc="-5" dirty="0">
                <a:latin typeface="Times New Roman"/>
                <a:cs typeface="Times New Roman"/>
              </a:rPr>
              <a:t>')</a:t>
            </a:r>
            <a:endParaRPr sz="2000">
              <a:latin typeface="Times New Roman"/>
              <a:cs typeface="Times New Roman"/>
            </a:endParaRPr>
          </a:p>
          <a:p>
            <a:pPr marL="12700" marR="819150">
              <a:lnSpc>
                <a:spcPct val="100000"/>
              </a:lnSpc>
              <a:spcBef>
                <a:spcPts val="810"/>
              </a:spcBef>
            </a:pPr>
            <a:r>
              <a:rPr sz="2000" spc="-10" dirty="0">
                <a:latin typeface="Times New Roman"/>
                <a:cs typeface="Times New Roman"/>
              </a:rPr>
              <a:t>Buffer </a:t>
            </a:r>
            <a:r>
              <a:rPr sz="2000" spc="-5" dirty="0">
                <a:latin typeface="Times New Roman"/>
                <a:cs typeface="Times New Roman"/>
              </a:rPr>
              <a:t>Copy without Checking Size of Input  (</a:t>
            </a:r>
            <a:r>
              <a:rPr sz="2000" spc="-5" dirty="0">
                <a:solidFill>
                  <a:srgbClr val="1818FF"/>
                </a:solidFill>
                <a:latin typeface="Times New Roman"/>
                <a:cs typeface="Times New Roman"/>
              </a:rPr>
              <a:t>'Classic </a:t>
            </a:r>
            <a:r>
              <a:rPr sz="2000" spc="-10" dirty="0">
                <a:solidFill>
                  <a:srgbClr val="1818FF"/>
                </a:solidFill>
                <a:latin typeface="Times New Roman"/>
                <a:cs typeface="Times New Roman"/>
              </a:rPr>
              <a:t>Buffer</a:t>
            </a:r>
            <a:r>
              <a:rPr sz="2000" spc="-30" dirty="0">
                <a:solidFill>
                  <a:srgbClr val="1818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818FF"/>
                </a:solidFill>
                <a:latin typeface="Times New Roman"/>
                <a:cs typeface="Times New Roman"/>
              </a:rPr>
              <a:t>Overflow</a:t>
            </a:r>
            <a:r>
              <a:rPr sz="2000" spc="-5" dirty="0">
                <a:latin typeface="Times New Roman"/>
                <a:cs typeface="Times New Roman"/>
              </a:rPr>
              <a:t>')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000" spc="-5" dirty="0">
                <a:latin typeface="Times New Roman"/>
                <a:cs typeface="Times New Roman"/>
              </a:rPr>
              <a:t>Improper Neutralization of Input During </a:t>
            </a:r>
            <a:r>
              <a:rPr sz="2000" spc="-60" dirty="0">
                <a:latin typeface="Times New Roman"/>
                <a:cs typeface="Times New Roman"/>
              </a:rPr>
              <a:t>Web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Page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249037" y="5035493"/>
          <a:ext cx="7442835" cy="1654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7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4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6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56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[5]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R="16256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76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R="15621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u="sng" spc="-5" dirty="0">
                          <a:solidFill>
                            <a:srgbClr val="65659A"/>
                          </a:solidFill>
                          <a:uFill>
                            <a:solidFill>
                              <a:srgbClr val="666699"/>
                            </a:solidFill>
                          </a:uFill>
                          <a:latin typeface="Times New Roman"/>
                          <a:cs typeface="Times New Roman"/>
                        </a:rPr>
                        <a:t>CWE</a:t>
                      </a:r>
                      <a:r>
                        <a:rPr sz="2000" u="sng" dirty="0">
                          <a:solidFill>
                            <a:srgbClr val="65659A"/>
                          </a:solidFill>
                          <a:uFill>
                            <a:solidFill>
                              <a:srgbClr val="666699"/>
                            </a:solidFill>
                          </a:uFill>
                          <a:latin typeface="Times New Roman"/>
                          <a:cs typeface="Times New Roman"/>
                        </a:rPr>
                        <a:t>-306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ts val="2180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Generation (</a:t>
                      </a:r>
                      <a:r>
                        <a:rPr sz="2000" spc="-5" dirty="0">
                          <a:solidFill>
                            <a:srgbClr val="1818FF"/>
                          </a:solidFill>
                          <a:latin typeface="Times New Roman"/>
                          <a:cs typeface="Times New Roman"/>
                        </a:rPr>
                        <a:t>'Cross-site</a:t>
                      </a:r>
                      <a:r>
                        <a:rPr sz="2000" spc="-45" dirty="0">
                          <a:solidFill>
                            <a:srgbClr val="1818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1818FF"/>
                          </a:solidFill>
                          <a:latin typeface="Times New Roman"/>
                          <a:cs typeface="Times New Roman"/>
                        </a:rPr>
                        <a:t>Scripting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')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6383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Missing Authentication for Critical</a:t>
                      </a:r>
                      <a:r>
                        <a:rPr sz="2000" spc="-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Function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71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[6]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76.8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R="15621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u="sng" dirty="0">
                          <a:solidFill>
                            <a:srgbClr val="65659A"/>
                          </a:solidFill>
                          <a:uFill>
                            <a:solidFill>
                              <a:srgbClr val="666699"/>
                            </a:solidFill>
                          </a:uFill>
                          <a:latin typeface="Times New Roman"/>
                          <a:cs typeface="Times New Roman"/>
                        </a:rPr>
                        <a:t>CWE-862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Missing</a:t>
                      </a:r>
                      <a:r>
                        <a:rPr sz="2000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Authorization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897">
                <a:tc>
                  <a:txBody>
                    <a:bodyPr/>
                    <a:lstStyle/>
                    <a:p>
                      <a:pPr marL="31750">
                        <a:lnSpc>
                          <a:spcPts val="2315"/>
                        </a:lnSpc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[7]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231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75.0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6210" algn="r">
                        <a:lnSpc>
                          <a:spcPts val="2315"/>
                        </a:lnSpc>
                      </a:pPr>
                      <a:r>
                        <a:rPr sz="2000" u="sng" dirty="0">
                          <a:solidFill>
                            <a:srgbClr val="65659A"/>
                          </a:solidFill>
                          <a:uFill>
                            <a:solidFill>
                              <a:srgbClr val="666699"/>
                            </a:solidFill>
                          </a:uFill>
                          <a:latin typeface="Times New Roman"/>
                          <a:cs typeface="Times New Roman"/>
                        </a:rPr>
                        <a:t>CWE-798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ts val="2315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Use of Hard-coded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Credentials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marL="31750">
                        <a:lnSpc>
                          <a:spcPts val="2275"/>
                        </a:lnSpc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[8]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227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75.0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5100" algn="r">
                        <a:lnSpc>
                          <a:spcPts val="2275"/>
                        </a:lnSpc>
                      </a:pPr>
                      <a:r>
                        <a:rPr sz="2000" u="sng" dirty="0">
                          <a:solidFill>
                            <a:srgbClr val="65659A"/>
                          </a:solidFill>
                          <a:uFill>
                            <a:solidFill>
                              <a:srgbClr val="666699"/>
                            </a:solidFill>
                          </a:uFill>
                          <a:latin typeface="Times New Roman"/>
                          <a:cs typeface="Times New Roman"/>
                        </a:rPr>
                        <a:t>CWE-3</a:t>
                      </a:r>
                      <a:r>
                        <a:rPr sz="2000" u="sng" spc="-70" dirty="0">
                          <a:solidFill>
                            <a:srgbClr val="65659A"/>
                          </a:solidFill>
                          <a:uFill>
                            <a:solidFill>
                              <a:srgbClr val="666699"/>
                            </a:solidFill>
                          </a:u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000" u="sng" dirty="0">
                          <a:solidFill>
                            <a:srgbClr val="65659A"/>
                          </a:solidFill>
                          <a:uFill>
                            <a:solidFill>
                              <a:srgbClr val="666699"/>
                            </a:solidFill>
                          </a:u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ts val="2275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Missing Encryption of Sensitive</a:t>
                      </a: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5117" y="395732"/>
            <a:ext cx="40354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0000CC"/>
                </a:solidFill>
                <a:latin typeface="TeXGyrePagella"/>
                <a:cs typeface="TeXGyrePagella"/>
              </a:rPr>
              <a:t>OWASP </a:t>
            </a:r>
            <a:r>
              <a:rPr sz="3200" spc="-5" dirty="0">
                <a:solidFill>
                  <a:srgbClr val="0000CC"/>
                </a:solidFill>
                <a:latin typeface="TeXGyrePagella"/>
                <a:cs typeface="TeXGyrePagella"/>
              </a:rPr>
              <a:t>Top 10</a:t>
            </a:r>
            <a:r>
              <a:rPr sz="3200" spc="-25" dirty="0">
                <a:solidFill>
                  <a:srgbClr val="0000CC"/>
                </a:solidFill>
                <a:latin typeface="TeXGyrePagella"/>
                <a:cs typeface="TeXGyrePagella"/>
              </a:rPr>
              <a:t> </a:t>
            </a:r>
            <a:r>
              <a:rPr sz="3200" spc="-5" dirty="0">
                <a:solidFill>
                  <a:srgbClr val="0000CC"/>
                </a:solidFill>
                <a:latin typeface="TeXGyrePagella"/>
                <a:cs typeface="TeXGyrePagella"/>
              </a:rPr>
              <a:t>(2013)</a:t>
            </a:r>
            <a:endParaRPr sz="3200">
              <a:latin typeface="TeXGyrePagella"/>
              <a:cs typeface="TeXGyrePagell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411480" cy="93980"/>
            <a:chOff x="774839" y="1206246"/>
            <a:chExt cx="411480" cy="9398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285749" cy="815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999" y="1206246"/>
              <a:ext cx="138430" cy="89535"/>
            </a:xfrm>
            <a:custGeom>
              <a:avLst/>
              <a:gdLst/>
              <a:ahLst/>
              <a:cxnLst/>
              <a:rect l="l" t="t" r="r" b="b"/>
              <a:pathLst>
                <a:path w="138430" h="89534">
                  <a:moveTo>
                    <a:pt x="0" y="89153"/>
                  </a:moveTo>
                  <a:lnTo>
                    <a:pt x="137922" y="89153"/>
                  </a:lnTo>
                  <a:lnTo>
                    <a:pt x="137922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21" y="1206246"/>
              <a:ext cx="136525" cy="93980"/>
            </a:xfrm>
            <a:custGeom>
              <a:avLst/>
              <a:gdLst/>
              <a:ahLst/>
              <a:cxnLst/>
              <a:rect l="l" t="t" r="r" b="b"/>
              <a:pathLst>
                <a:path w="136525" h="93980">
                  <a:moveTo>
                    <a:pt x="136397" y="93725"/>
                  </a:moveTo>
                  <a:lnTo>
                    <a:pt x="136397" y="0"/>
                  </a:lnTo>
                  <a:lnTo>
                    <a:pt x="0" y="0"/>
                  </a:lnTo>
                  <a:lnTo>
                    <a:pt x="0" y="93725"/>
                  </a:lnTo>
                  <a:lnTo>
                    <a:pt x="136397" y="9372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04271" y="1352803"/>
            <a:ext cx="395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7C"/>
                </a:solidFill>
                <a:latin typeface="Times New Roman"/>
                <a:cs typeface="Times New Roman"/>
              </a:rPr>
              <a:t>Source </a:t>
            </a: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:</a:t>
            </a:r>
            <a:r>
              <a:rPr sz="2400" spc="1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400" u="heavy" spc="-5" dirty="0">
                <a:solidFill>
                  <a:srgbClr val="65659A"/>
                </a:solidFill>
                <a:uFill>
                  <a:solidFill>
                    <a:srgbClr val="666699"/>
                  </a:solidFill>
                </a:uFill>
                <a:latin typeface="Times New Roman"/>
                <a:cs typeface="Times New Roman"/>
                <a:hlinkClick r:id="rId3"/>
              </a:rPr>
              <a:t>https://www.owasp.org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18289" y="2164079"/>
            <a:ext cx="4045445" cy="9448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46339" y="2175510"/>
            <a:ext cx="4051554" cy="9372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253" y="3181350"/>
            <a:ext cx="4306830" cy="10477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18289" y="3181350"/>
            <a:ext cx="4306811" cy="10477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56089" y="4320540"/>
            <a:ext cx="2234184" cy="11925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22099" y="4320540"/>
            <a:ext cx="2225039" cy="11925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46589" y="5993129"/>
            <a:ext cx="4357878" cy="80619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5117" y="395732"/>
            <a:ext cx="24422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SQL</a:t>
            </a:r>
            <a:r>
              <a:rPr spc="-65" dirty="0"/>
              <a:t> </a:t>
            </a:r>
            <a:r>
              <a:rPr spc="-5" dirty="0"/>
              <a:t>injection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411480" cy="93980"/>
            <a:chOff x="774839" y="1206246"/>
            <a:chExt cx="411480" cy="9398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285749" cy="815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999" y="1206246"/>
              <a:ext cx="138430" cy="89535"/>
            </a:xfrm>
            <a:custGeom>
              <a:avLst/>
              <a:gdLst/>
              <a:ahLst/>
              <a:cxnLst/>
              <a:rect l="l" t="t" r="r" b="b"/>
              <a:pathLst>
                <a:path w="138430" h="89534">
                  <a:moveTo>
                    <a:pt x="0" y="89153"/>
                  </a:moveTo>
                  <a:lnTo>
                    <a:pt x="137922" y="89153"/>
                  </a:lnTo>
                  <a:lnTo>
                    <a:pt x="137922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21" y="1206246"/>
              <a:ext cx="136525" cy="93980"/>
            </a:xfrm>
            <a:custGeom>
              <a:avLst/>
              <a:gdLst/>
              <a:ahLst/>
              <a:cxnLst/>
              <a:rect l="l" t="t" r="r" b="b"/>
              <a:pathLst>
                <a:path w="136525" h="93980">
                  <a:moveTo>
                    <a:pt x="136397" y="93725"/>
                  </a:moveTo>
                  <a:lnTo>
                    <a:pt x="136397" y="0"/>
                  </a:lnTo>
                  <a:lnTo>
                    <a:pt x="0" y="0"/>
                  </a:lnTo>
                  <a:lnTo>
                    <a:pt x="0" y="93725"/>
                  </a:lnTo>
                  <a:lnTo>
                    <a:pt x="136397" y="9372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74839" y="206349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4839" y="4635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04271" y="1276832"/>
            <a:ext cx="8486775" cy="530987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Clr>
                <a:srgbClr val="EC42D4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Description</a:t>
            </a:r>
            <a:endParaRPr sz="2400">
              <a:latin typeface="Times New Roman"/>
              <a:cs typeface="Times New Roman"/>
            </a:endParaRPr>
          </a:p>
          <a:p>
            <a:pPr marL="755015" marR="236854" lvl="1" indent="-285750">
              <a:lnSpc>
                <a:spcPct val="100000"/>
              </a:lnSpc>
              <a:spcBef>
                <a:spcPts val="500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  <a:tab pos="5570855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De nombreuses applications </a:t>
            </a:r>
            <a:r>
              <a:rPr sz="2000" spc="-10" dirty="0">
                <a:solidFill>
                  <a:srgbClr val="00007C"/>
                </a:solidFill>
                <a:latin typeface="Times New Roman"/>
                <a:cs typeface="Times New Roman"/>
              </a:rPr>
              <a:t>utilisent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des </a:t>
            </a:r>
            <a:r>
              <a:rPr sz="2000" spc="-10" dirty="0">
                <a:solidFill>
                  <a:srgbClr val="00007C"/>
                </a:solidFill>
                <a:latin typeface="Times New Roman"/>
                <a:cs typeface="Times New Roman"/>
              </a:rPr>
              <a:t>informations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provenant d’un  utilisateur pour construire leurs</a:t>
            </a:r>
            <a:r>
              <a:rPr sz="2000" spc="6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requêtes</a:t>
            </a:r>
            <a:r>
              <a:rPr sz="200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SQL.	(nom, login,</a:t>
            </a:r>
            <a:r>
              <a:rPr sz="2000" spc="-3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password…)</a:t>
            </a:r>
            <a:endParaRPr sz="2000">
              <a:latin typeface="Times New Roman"/>
              <a:cs typeface="Times New Roman"/>
            </a:endParaRPr>
          </a:p>
          <a:p>
            <a:pPr marL="755015" marR="5080" lvl="1" indent="-285750">
              <a:lnSpc>
                <a:spcPts val="2780"/>
              </a:lnSpc>
              <a:spcBef>
                <a:spcPts val="254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Les données </a:t>
            </a:r>
            <a:r>
              <a:rPr sz="2000" b="1" spc="-5" dirty="0">
                <a:solidFill>
                  <a:srgbClr val="00007C"/>
                </a:solidFill>
                <a:latin typeface="Times New Roman"/>
                <a:cs typeface="Times New Roman"/>
              </a:rPr>
              <a:t>ordinaires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fournies par les utilisateurs peuvent être interprété  comme des requêtes SQL: présence de mauvais caractères tels que : </a:t>
            </a:r>
            <a:r>
              <a:rPr sz="2400" b="1" dirty="0">
                <a:solidFill>
                  <a:srgbClr val="1818FF"/>
                </a:solidFill>
                <a:latin typeface="Times New Roman"/>
                <a:cs typeface="Times New Roman"/>
              </a:rPr>
              <a:t>’</a:t>
            </a:r>
            <a:r>
              <a:rPr sz="2400" b="1" spc="45" dirty="0">
                <a:solidFill>
                  <a:srgbClr val="1818F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1818FF"/>
                </a:solidFill>
                <a:latin typeface="Times New Roman"/>
                <a:cs typeface="Times New Roman"/>
              </a:rPr>
              <a:t>;)"#|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05"/>
              </a:spcBef>
              <a:buClr>
                <a:srgbClr val="EC42D4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Risques: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95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Contourner les vérifications de</a:t>
            </a:r>
            <a:r>
              <a:rPr sz="2000" spc="-6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sécurité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Obtenir des informations</a:t>
            </a:r>
            <a:r>
              <a:rPr sz="2000" spc="-5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confidentielles.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10" dirty="0">
                <a:solidFill>
                  <a:srgbClr val="00007C"/>
                </a:solidFill>
                <a:latin typeface="Times New Roman"/>
                <a:cs typeface="Times New Roman"/>
              </a:rPr>
              <a:t>Modifier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la</a:t>
            </a:r>
            <a:r>
              <a:rPr sz="2000" spc="-2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BD,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Exécuter des commandes</a:t>
            </a:r>
            <a:r>
              <a:rPr sz="2000" spc="-3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systèmes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lr>
                <a:srgbClr val="EC42D4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Types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95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Injections SQL</a:t>
            </a:r>
            <a:r>
              <a:rPr sz="2000" spc="-1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standards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Injections SQL de requêtes</a:t>
            </a:r>
            <a:r>
              <a:rPr sz="2000" spc="-2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d’union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Injections SQL</a:t>
            </a:r>
            <a:r>
              <a:rPr sz="2000" spc="-1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aveugles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3725">
              <a:lnSpc>
                <a:spcPct val="100000"/>
              </a:lnSpc>
              <a:spcBef>
                <a:spcPts val="95"/>
              </a:spcBef>
              <a:tabLst>
                <a:tab pos="3495040" algn="l"/>
              </a:tabLst>
            </a:pPr>
            <a:r>
              <a:rPr spc="-5" dirty="0"/>
              <a:t>Détection</a:t>
            </a:r>
            <a:r>
              <a:rPr spc="30" dirty="0"/>
              <a:t> </a:t>
            </a:r>
            <a:r>
              <a:rPr spc="-5" dirty="0"/>
              <a:t>de</a:t>
            </a:r>
            <a:r>
              <a:rPr spc="15" dirty="0"/>
              <a:t> </a:t>
            </a:r>
            <a:r>
              <a:rPr spc="-5" dirty="0"/>
              <a:t>la	présence de</a:t>
            </a:r>
            <a:r>
              <a:rPr spc="25" dirty="0"/>
              <a:t> </a:t>
            </a:r>
            <a:r>
              <a:rPr spc="-5" dirty="0"/>
              <a:t>vulnérabilités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411480" cy="93980"/>
            <a:chOff x="774839" y="1206246"/>
            <a:chExt cx="411480" cy="9398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285749" cy="815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999" y="1206246"/>
              <a:ext cx="138430" cy="89535"/>
            </a:xfrm>
            <a:custGeom>
              <a:avLst/>
              <a:gdLst/>
              <a:ahLst/>
              <a:cxnLst/>
              <a:rect l="l" t="t" r="r" b="b"/>
              <a:pathLst>
                <a:path w="138430" h="89534">
                  <a:moveTo>
                    <a:pt x="0" y="89153"/>
                  </a:moveTo>
                  <a:lnTo>
                    <a:pt x="137922" y="89153"/>
                  </a:lnTo>
                  <a:lnTo>
                    <a:pt x="137922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21" y="1206246"/>
              <a:ext cx="136525" cy="93980"/>
            </a:xfrm>
            <a:custGeom>
              <a:avLst/>
              <a:gdLst/>
              <a:ahLst/>
              <a:cxnLst/>
              <a:rect l="l" t="t" r="r" b="b"/>
              <a:pathLst>
                <a:path w="136525" h="93980">
                  <a:moveTo>
                    <a:pt x="136397" y="93725"/>
                  </a:moveTo>
                  <a:lnTo>
                    <a:pt x="136397" y="0"/>
                  </a:lnTo>
                  <a:lnTo>
                    <a:pt x="0" y="0"/>
                  </a:lnTo>
                  <a:lnTo>
                    <a:pt x="0" y="93725"/>
                  </a:lnTo>
                  <a:lnTo>
                    <a:pt x="136397" y="9372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74839" y="377799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04271" y="1352803"/>
            <a:ext cx="8477250" cy="439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EC42D4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Comprendre quand l’application </a:t>
            </a:r>
            <a:r>
              <a:rPr sz="2400" spc="-5" dirty="0">
                <a:solidFill>
                  <a:srgbClr val="00007C"/>
                </a:solidFill>
                <a:latin typeface="Times New Roman"/>
                <a:cs typeface="Times New Roman"/>
              </a:rPr>
              <a:t>se </a:t>
            </a: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connecte à un serveur de</a:t>
            </a:r>
            <a:r>
              <a:rPr sz="2400" spc="-18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7C"/>
                </a:solidFill>
                <a:latin typeface="Times New Roman"/>
                <a:cs typeface="Times New Roman"/>
              </a:rPr>
              <a:t>BD: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EC42D4"/>
              </a:buClr>
              <a:buFont typeface="Wingdings"/>
              <a:buChar char=""/>
            </a:pPr>
            <a:endParaRPr sz="29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10" dirty="0">
                <a:solidFill>
                  <a:srgbClr val="00007C"/>
                </a:solidFill>
                <a:latin typeface="Times New Roman"/>
                <a:cs typeface="Times New Roman"/>
              </a:rPr>
              <a:t>Formulaires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7C"/>
                </a:solidFill>
                <a:latin typeface="Times New Roman"/>
                <a:cs typeface="Times New Roman"/>
              </a:rPr>
              <a:t>d'authentification:</a:t>
            </a:r>
            <a:endParaRPr sz="2000">
              <a:latin typeface="Times New Roman"/>
              <a:cs typeface="Times New Roman"/>
            </a:endParaRPr>
          </a:p>
          <a:p>
            <a:pPr marL="1155700" marR="5080" lvl="2" indent="-229235">
              <a:lnSpc>
                <a:spcPct val="100000"/>
              </a:lnSpc>
              <a:spcBef>
                <a:spcPts val="440"/>
              </a:spcBef>
              <a:buClr>
                <a:srgbClr val="EC42D4"/>
              </a:buClr>
              <a:buSzPct val="63888"/>
              <a:buFont typeface="Wingdings"/>
              <a:buChar char=""/>
              <a:tabLst>
                <a:tab pos="1155700" algn="l"/>
              </a:tabLst>
            </a:pPr>
            <a:r>
              <a:rPr sz="1800" spc="-5" dirty="0">
                <a:solidFill>
                  <a:srgbClr val="00007C"/>
                </a:solidFill>
                <a:latin typeface="Times New Roman"/>
                <a:cs typeface="Times New Roman"/>
              </a:rPr>
              <a:t>Il ya des </a:t>
            </a:r>
            <a:r>
              <a:rPr sz="1800" dirty="0">
                <a:solidFill>
                  <a:srgbClr val="00007C"/>
                </a:solidFill>
                <a:latin typeface="Times New Roman"/>
                <a:cs typeface="Times New Roman"/>
              </a:rPr>
              <a:t>chances </a:t>
            </a:r>
            <a:r>
              <a:rPr sz="1800" spc="-5" dirty="0">
                <a:solidFill>
                  <a:srgbClr val="00007C"/>
                </a:solidFill>
                <a:latin typeface="Times New Roman"/>
                <a:cs typeface="Times New Roman"/>
              </a:rPr>
              <a:t>que les </a:t>
            </a:r>
            <a:r>
              <a:rPr sz="1800" dirty="0">
                <a:solidFill>
                  <a:srgbClr val="00007C"/>
                </a:solidFill>
                <a:latin typeface="Times New Roman"/>
                <a:cs typeface="Times New Roman"/>
              </a:rPr>
              <a:t>informations </a:t>
            </a:r>
            <a:r>
              <a:rPr sz="1800" spc="-5" dirty="0">
                <a:solidFill>
                  <a:srgbClr val="00007C"/>
                </a:solidFill>
                <a:latin typeface="Times New Roman"/>
                <a:cs typeface="Times New Roman"/>
              </a:rPr>
              <a:t>d'identification sont </a:t>
            </a:r>
            <a:r>
              <a:rPr sz="1800" dirty="0">
                <a:solidFill>
                  <a:srgbClr val="00007C"/>
                </a:solidFill>
                <a:latin typeface="Times New Roman"/>
                <a:cs typeface="Times New Roman"/>
              </a:rPr>
              <a:t>comparées à </a:t>
            </a:r>
            <a:r>
              <a:rPr sz="1800" spc="-5" dirty="0">
                <a:solidFill>
                  <a:srgbClr val="00007C"/>
                </a:solidFill>
                <a:latin typeface="Times New Roman"/>
                <a:cs typeface="Times New Roman"/>
              </a:rPr>
              <a:t>une </a:t>
            </a:r>
            <a:r>
              <a:rPr sz="1800" spc="-10" dirty="0">
                <a:solidFill>
                  <a:srgbClr val="00007C"/>
                </a:solidFill>
                <a:latin typeface="Times New Roman"/>
                <a:cs typeface="Times New Roman"/>
              </a:rPr>
              <a:t>BD  </a:t>
            </a:r>
            <a:r>
              <a:rPr sz="1800" dirty="0">
                <a:solidFill>
                  <a:srgbClr val="00007C"/>
                </a:solidFill>
                <a:latin typeface="Times New Roman"/>
                <a:cs typeface="Times New Roman"/>
              </a:rPr>
              <a:t>qui </a:t>
            </a:r>
            <a:r>
              <a:rPr sz="1800" spc="-5" dirty="0">
                <a:solidFill>
                  <a:srgbClr val="00007C"/>
                </a:solidFill>
                <a:latin typeface="Times New Roman"/>
                <a:cs typeface="Times New Roman"/>
              </a:rPr>
              <a:t>contient tous les comtes des</a:t>
            </a:r>
            <a:r>
              <a:rPr sz="1800" spc="1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7C"/>
                </a:solidFill>
                <a:latin typeface="Times New Roman"/>
                <a:cs typeface="Times New Roman"/>
              </a:rPr>
              <a:t>utilisateurs</a:t>
            </a:r>
            <a:endParaRPr sz="18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Clr>
                <a:srgbClr val="EC42D4"/>
              </a:buClr>
              <a:buFont typeface="Wingdings"/>
              <a:buChar char=""/>
            </a:pPr>
            <a:endParaRPr sz="29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Moteurs de</a:t>
            </a:r>
            <a:r>
              <a:rPr sz="2000" spc="-2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recherche:</a:t>
            </a:r>
            <a:endParaRPr sz="2000">
              <a:latin typeface="Times New Roman"/>
              <a:cs typeface="Times New Roman"/>
            </a:endParaRPr>
          </a:p>
          <a:p>
            <a:pPr marL="1155700" marR="297180" lvl="2" indent="-229235">
              <a:lnSpc>
                <a:spcPct val="100000"/>
              </a:lnSpc>
              <a:spcBef>
                <a:spcPts val="440"/>
              </a:spcBef>
              <a:buClr>
                <a:srgbClr val="EC42D4"/>
              </a:buClr>
              <a:buSzPct val="63888"/>
              <a:buFont typeface="Wingdings"/>
              <a:buChar char=""/>
              <a:tabLst>
                <a:tab pos="1155700" algn="l"/>
              </a:tabLst>
            </a:pPr>
            <a:r>
              <a:rPr sz="1800" spc="-5" dirty="0">
                <a:solidFill>
                  <a:srgbClr val="00007C"/>
                </a:solidFill>
                <a:latin typeface="Times New Roman"/>
                <a:cs typeface="Times New Roman"/>
              </a:rPr>
              <a:t>les </a:t>
            </a:r>
            <a:r>
              <a:rPr sz="1800" dirty="0">
                <a:solidFill>
                  <a:srgbClr val="00007C"/>
                </a:solidFill>
                <a:latin typeface="Times New Roman"/>
                <a:cs typeface="Times New Roman"/>
              </a:rPr>
              <a:t>chaînes </a:t>
            </a:r>
            <a:r>
              <a:rPr sz="1800" spc="-5" dirty="0">
                <a:solidFill>
                  <a:srgbClr val="00007C"/>
                </a:solidFill>
                <a:latin typeface="Times New Roman"/>
                <a:cs typeface="Times New Roman"/>
              </a:rPr>
              <a:t>présentées par </a:t>
            </a:r>
            <a:r>
              <a:rPr sz="1800" dirty="0">
                <a:solidFill>
                  <a:srgbClr val="00007C"/>
                </a:solidFill>
                <a:latin typeface="Times New Roman"/>
                <a:cs typeface="Times New Roman"/>
              </a:rPr>
              <a:t>l'utilisateur </a:t>
            </a:r>
            <a:r>
              <a:rPr sz="1800" spc="-5" dirty="0">
                <a:solidFill>
                  <a:srgbClr val="00007C"/>
                </a:solidFill>
                <a:latin typeface="Times New Roman"/>
                <a:cs typeface="Times New Roman"/>
              </a:rPr>
              <a:t>peuvent </a:t>
            </a:r>
            <a:r>
              <a:rPr sz="1800" dirty="0">
                <a:solidFill>
                  <a:srgbClr val="00007C"/>
                </a:solidFill>
                <a:latin typeface="Times New Roman"/>
                <a:cs typeface="Times New Roman"/>
              </a:rPr>
              <a:t>être </a:t>
            </a:r>
            <a:r>
              <a:rPr sz="1800" spc="-5" dirty="0">
                <a:solidFill>
                  <a:srgbClr val="00007C"/>
                </a:solidFill>
                <a:latin typeface="Times New Roman"/>
                <a:cs typeface="Times New Roman"/>
              </a:rPr>
              <a:t>utilisées dans une requête  SQL qui </a:t>
            </a:r>
            <a:r>
              <a:rPr sz="1800" dirty="0">
                <a:solidFill>
                  <a:srgbClr val="00007C"/>
                </a:solidFill>
                <a:latin typeface="Times New Roman"/>
                <a:cs typeface="Times New Roman"/>
              </a:rPr>
              <a:t>extrait tous </a:t>
            </a:r>
            <a:r>
              <a:rPr sz="1800" spc="-5" dirty="0">
                <a:solidFill>
                  <a:srgbClr val="00007C"/>
                </a:solidFill>
                <a:latin typeface="Times New Roman"/>
                <a:cs typeface="Times New Roman"/>
              </a:rPr>
              <a:t>les documents pertinents </a:t>
            </a:r>
            <a:r>
              <a:rPr sz="1800" dirty="0">
                <a:solidFill>
                  <a:srgbClr val="00007C"/>
                </a:solidFill>
                <a:latin typeface="Times New Roman"/>
                <a:cs typeface="Times New Roman"/>
              </a:rPr>
              <a:t>à </a:t>
            </a:r>
            <a:r>
              <a:rPr sz="1800" spc="-5" dirty="0">
                <a:solidFill>
                  <a:srgbClr val="00007C"/>
                </a:solidFill>
                <a:latin typeface="Times New Roman"/>
                <a:cs typeface="Times New Roman"/>
              </a:rPr>
              <a:t>partir d'une</a:t>
            </a:r>
            <a:r>
              <a:rPr sz="1800" spc="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007C"/>
                </a:solidFill>
                <a:latin typeface="Times New Roman"/>
                <a:cs typeface="Times New Roman"/>
              </a:rPr>
              <a:t>BD</a:t>
            </a:r>
            <a:endParaRPr sz="18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20"/>
              </a:spcBef>
              <a:buClr>
                <a:srgbClr val="EC42D4"/>
              </a:buClr>
              <a:buFont typeface="Wingdings"/>
              <a:buChar char=""/>
            </a:pPr>
            <a:endParaRPr sz="29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buClr>
                <a:srgbClr val="EC42D4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Sites de Commerce</a:t>
            </a:r>
            <a:r>
              <a:rPr sz="2000" spc="-3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imes New Roman"/>
                <a:cs typeface="Times New Roman"/>
              </a:rPr>
              <a:t>électronique:</a:t>
            </a:r>
            <a:endParaRPr sz="2000">
              <a:latin typeface="Times New Roman"/>
              <a:cs typeface="Times New Roman"/>
            </a:endParaRPr>
          </a:p>
          <a:p>
            <a:pPr marL="1155700" marR="283210" lvl="2" indent="-229235">
              <a:lnSpc>
                <a:spcPct val="100000"/>
              </a:lnSpc>
              <a:spcBef>
                <a:spcPts val="440"/>
              </a:spcBef>
              <a:buClr>
                <a:srgbClr val="EC42D4"/>
              </a:buClr>
              <a:buSzPct val="63888"/>
              <a:buFont typeface="Wingdings"/>
              <a:buChar char=""/>
              <a:tabLst>
                <a:tab pos="1155700" algn="l"/>
              </a:tabLst>
            </a:pPr>
            <a:r>
              <a:rPr sz="1800" spc="-5" dirty="0">
                <a:solidFill>
                  <a:srgbClr val="00007C"/>
                </a:solidFill>
                <a:latin typeface="Times New Roman"/>
                <a:cs typeface="Times New Roman"/>
              </a:rPr>
              <a:t>Les produits et leurs caractéristiques (prix, description, disponibilité, ...) sont  très susceptibles d'être stockées dans une</a:t>
            </a:r>
            <a:r>
              <a:rPr sz="1800" spc="3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007C"/>
                </a:solidFill>
                <a:latin typeface="Times New Roman"/>
                <a:cs typeface="Times New Roman"/>
              </a:rPr>
              <a:t>BD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775700" y="6684384"/>
            <a:ext cx="838199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1366</TotalTime>
  <Words>2257</Words>
  <Application>Microsoft Office PowerPoint</Application>
  <PresentationFormat>Custom</PresentationFormat>
  <Paragraphs>367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Arial Black</vt:lpstr>
      <vt:lpstr>Calibri</vt:lpstr>
      <vt:lpstr>Courier New</vt:lpstr>
      <vt:lpstr>TeXGyrePagella</vt:lpstr>
      <vt:lpstr>Times New Roman</vt:lpstr>
      <vt:lpstr>Wingdings</vt:lpstr>
      <vt:lpstr>Office Theme</vt:lpstr>
      <vt:lpstr>PowerPoint Presentation</vt:lpstr>
      <vt:lpstr>Plan</vt:lpstr>
      <vt:lpstr>Vulnérabilités des Logiciels</vt:lpstr>
      <vt:lpstr>Contexte</vt:lpstr>
      <vt:lpstr>PowerPoint Presentation</vt:lpstr>
      <vt:lpstr>2011 CWE/ SANS Top 25</vt:lpstr>
      <vt:lpstr>PowerPoint Presentation</vt:lpstr>
      <vt:lpstr>SQL injection</vt:lpstr>
      <vt:lpstr>Détection de la présence de vulnérabilités</vt:lpstr>
      <vt:lpstr>Détection de la présence de vulnérabilités</vt:lpstr>
      <vt:lpstr>Injection SQL standard: exemples</vt:lpstr>
      <vt:lpstr>Injection SQL standard: exemples</vt:lpstr>
      <vt:lpstr>Injection SQL standard: exemples</vt:lpstr>
      <vt:lpstr>Injection SQL standard: exemples</vt:lpstr>
      <vt:lpstr>Injection SQL standard: exemples</vt:lpstr>
      <vt:lpstr>OS Command injection</vt:lpstr>
      <vt:lpstr>Buffer overflow (overrun)</vt:lpstr>
      <vt:lpstr>Buffer overflow: Exemples (langage C)</vt:lpstr>
      <vt:lpstr>Buffer overflow (overrun)</vt:lpstr>
      <vt:lpstr>Buffer overflow: exploitation</vt:lpstr>
      <vt:lpstr>Stack overflow: exploitation</vt:lpstr>
      <vt:lpstr>Stack overflow: exploitation</vt:lpstr>
      <vt:lpstr>Buffer overflow: vulnérabilités</vt:lpstr>
      <vt:lpstr>Logiciels malveillants</vt:lpstr>
      <vt:lpstr>Logiciels malveillants (malware)</vt:lpstr>
      <vt:lpstr>Virus</vt:lpstr>
      <vt:lpstr>Ver</vt:lpstr>
      <vt:lpstr>Cheval de troie</vt:lpstr>
      <vt:lpstr>Spyware (logiciel espion)</vt:lpstr>
      <vt:lpstr>Adware (logiciel publicitaire)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Sec&amp;Crypto_Chap2bis_attaques_log.ppt [Mode de compatibilité]</dc:title>
  <dc:creator>Administrateur</dc:creator>
  <cp:lastModifiedBy>charafeddine</cp:lastModifiedBy>
  <cp:revision>3</cp:revision>
  <dcterms:created xsi:type="dcterms:W3CDTF">2021-03-31T08:31:28Z</dcterms:created>
  <dcterms:modified xsi:type="dcterms:W3CDTF">2021-04-01T11:25:33Z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2015-02-17T00:00:00Z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2021-03-31T00:00:00Z</vt:filetime>
  </property>
</Properties>
</file>