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2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18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443728"/>
          </a:solidFill>
          <a:ln/>
        </p:spPr>
        <p:txBody>
          <a:bodyPr/>
          <a:lstStyle/>
          <a:p>
            <a:endParaRPr lang="ar-MA"/>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430"/>
            </a:avLst>
          </a:prstGeom>
          <a:solidFill>
            <a:srgbClr val="443728">
              <a:alpha val="80000"/>
            </a:srgbClr>
          </a:solidFill>
          <a:ln/>
        </p:spPr>
        <p:txBody>
          <a:bodyPr/>
          <a:lstStyle/>
          <a:p>
            <a:endParaRPr lang="ar-MA"/>
          </a:p>
        </p:txBody>
      </p:sp>
      <p:sp>
        <p:nvSpPr>
          <p:cNvPr id="6" name="Text 3"/>
          <p:cNvSpPr/>
          <p:nvPr/>
        </p:nvSpPr>
        <p:spPr>
          <a:xfrm>
            <a:off x="2037993" y="844629"/>
            <a:ext cx="10554414" cy="2874645"/>
          </a:xfrm>
          <a:prstGeom prst="rect">
            <a:avLst/>
          </a:prstGeom>
          <a:noFill/>
          <a:ln/>
        </p:spPr>
        <p:txBody>
          <a:bodyPr wrap="square" rtlCol="0" anchor="t"/>
          <a:lstStyle/>
          <a:p>
            <a:pPr marL="0" indent="0" algn="ctr">
              <a:lnSpc>
                <a:spcPts val="7545"/>
              </a:lnSpc>
              <a:buNone/>
            </a:pPr>
            <a:r>
              <a:rPr lang="en-US" sz="6036" b="1" dirty="0">
                <a:solidFill>
                  <a:srgbClr val="FFFFFF"/>
                </a:solidFill>
                <a:latin typeface="Crimson Pro" pitchFamily="34" charset="0"/>
                <a:ea typeface="Crimson Pro" pitchFamily="34" charset="-122"/>
                <a:cs typeface="Crimson Pro" pitchFamily="34" charset="-120"/>
              </a:rPr>
              <a:t>Analysis of the National Rural Employment Guarantee Act (NREGA)</a:t>
            </a:r>
            <a:endParaRPr lang="en-US" sz="6036" dirty="0"/>
          </a:p>
        </p:txBody>
      </p:sp>
      <p:sp>
        <p:nvSpPr>
          <p:cNvPr id="7" name="Text 4"/>
          <p:cNvSpPr/>
          <p:nvPr/>
        </p:nvSpPr>
        <p:spPr>
          <a:xfrm>
            <a:off x="2037993" y="4052530"/>
            <a:ext cx="10554414" cy="333256"/>
          </a:xfrm>
          <a:prstGeom prst="rect">
            <a:avLst/>
          </a:prstGeom>
          <a:noFill/>
          <a:ln/>
        </p:spPr>
        <p:txBody>
          <a:bodyPr wrap="none" rtlCol="0" anchor="t"/>
          <a:lstStyle/>
          <a:p>
            <a:pPr marL="0" indent="0" algn="r">
              <a:lnSpc>
                <a:spcPts val="2624"/>
              </a:lnSpc>
              <a:buNone/>
            </a:pPr>
            <a:endParaRPr lang="en-US" sz="1750" dirty="0"/>
          </a:p>
        </p:txBody>
      </p:sp>
      <p:sp>
        <p:nvSpPr>
          <p:cNvPr id="8" name="Text 5"/>
          <p:cNvSpPr/>
          <p:nvPr/>
        </p:nvSpPr>
        <p:spPr>
          <a:xfrm>
            <a:off x="2037993" y="4635698"/>
            <a:ext cx="10554414" cy="333256"/>
          </a:xfrm>
          <a:prstGeom prst="rect">
            <a:avLst/>
          </a:prstGeom>
          <a:noFill/>
          <a:ln/>
        </p:spPr>
        <p:txBody>
          <a:bodyPr wrap="none" rtlCol="0" anchor="t"/>
          <a:lstStyle/>
          <a:p>
            <a:pPr marL="0" indent="0" algn="r">
              <a:lnSpc>
                <a:spcPts val="2624"/>
              </a:lnSpc>
              <a:buNone/>
            </a:pPr>
            <a:endParaRPr lang="en-US" sz="1750" dirty="0"/>
          </a:p>
        </p:txBody>
      </p:sp>
      <p:sp>
        <p:nvSpPr>
          <p:cNvPr id="9" name="Text 6"/>
          <p:cNvSpPr/>
          <p:nvPr/>
        </p:nvSpPr>
        <p:spPr>
          <a:xfrm>
            <a:off x="2037993" y="5218867"/>
            <a:ext cx="10554414" cy="333256"/>
          </a:xfrm>
          <a:prstGeom prst="rect">
            <a:avLst/>
          </a:prstGeom>
          <a:noFill/>
          <a:ln/>
        </p:spPr>
        <p:txBody>
          <a:bodyPr wrap="none" rtlCol="0" anchor="t"/>
          <a:lstStyle/>
          <a:p>
            <a:pPr marL="0" indent="0" algn="r">
              <a:lnSpc>
                <a:spcPts val="2624"/>
              </a:lnSpc>
              <a:buNone/>
            </a:pPr>
            <a:endParaRPr lang="en-US" sz="1750" dirty="0"/>
          </a:p>
        </p:txBody>
      </p:sp>
      <p:sp>
        <p:nvSpPr>
          <p:cNvPr id="10" name="Text 7"/>
          <p:cNvSpPr/>
          <p:nvPr/>
        </p:nvSpPr>
        <p:spPr>
          <a:xfrm>
            <a:off x="2037993" y="5802035"/>
            <a:ext cx="10554414" cy="333256"/>
          </a:xfrm>
          <a:prstGeom prst="rect">
            <a:avLst/>
          </a:prstGeom>
          <a:noFill/>
          <a:ln/>
        </p:spPr>
        <p:txBody>
          <a:bodyPr wrap="none" rtlCol="0" anchor="t"/>
          <a:lstStyle/>
          <a:p>
            <a:pPr marL="0" indent="0" algn="r">
              <a:lnSpc>
                <a:spcPts val="2624"/>
              </a:lnSpc>
              <a:buNone/>
            </a:pPr>
            <a:endParaRPr lang="en-US" sz="1750" dirty="0"/>
          </a:p>
        </p:txBody>
      </p:sp>
      <p:sp>
        <p:nvSpPr>
          <p:cNvPr id="11" name="Text 8"/>
          <p:cNvSpPr/>
          <p:nvPr/>
        </p:nvSpPr>
        <p:spPr>
          <a:xfrm>
            <a:off x="2037993" y="6385203"/>
            <a:ext cx="10554414" cy="416600"/>
          </a:xfrm>
          <a:prstGeom prst="rect">
            <a:avLst/>
          </a:prstGeom>
          <a:noFill/>
          <a:ln/>
        </p:spPr>
        <p:txBody>
          <a:bodyPr wrap="none" rtlCol="0" anchor="t"/>
          <a:lstStyle/>
          <a:p>
            <a:pPr marL="0" indent="0" algn="r">
              <a:lnSpc>
                <a:spcPts val="3281"/>
              </a:lnSpc>
              <a:buNone/>
            </a:pPr>
            <a:r>
              <a:rPr lang="en-US" sz="2187" dirty="0">
                <a:solidFill>
                  <a:srgbClr val="FFFFFF"/>
                </a:solidFill>
                <a:latin typeface="Open Sans" pitchFamily="34" charset="0"/>
                <a:ea typeface="Open Sans" pitchFamily="34" charset="-122"/>
                <a:cs typeface="Open Sans" pitchFamily="34" charset="-120"/>
              </a:rPr>
              <a:t>Presented by Nouhaila TYOUBI</a:t>
            </a:r>
            <a:endParaRPr lang="en-US" sz="2187" dirty="0"/>
          </a:p>
        </p:txBody>
      </p:sp>
      <p:sp>
        <p:nvSpPr>
          <p:cNvPr id="12" name="Text 9"/>
          <p:cNvSpPr/>
          <p:nvPr/>
        </p:nvSpPr>
        <p:spPr>
          <a:xfrm>
            <a:off x="2037993" y="7051715"/>
            <a:ext cx="10554414" cy="333256"/>
          </a:xfrm>
          <a:prstGeom prst="rect">
            <a:avLst/>
          </a:prstGeom>
          <a:noFill/>
          <a:ln/>
        </p:spPr>
        <p:txBody>
          <a:bodyPr wrap="none" rtlCol="0" anchor="t"/>
          <a:lstStyle/>
          <a:p>
            <a:pPr marL="0" indent="0" algn="ctr">
              <a:lnSpc>
                <a:spcPts val="2624"/>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30076"/>
          </a:xfrm>
          <a:prstGeom prst="rect">
            <a:avLst/>
          </a:prstGeom>
          <a:solidFill>
            <a:srgbClr val="FFFCFA"/>
          </a:solidFill>
          <a:ln/>
        </p:spPr>
        <p:txBody>
          <a:bodyPr/>
          <a:lstStyle/>
          <a:p>
            <a:endParaRPr lang="ar-MA"/>
          </a:p>
        </p:txBody>
      </p:sp>
      <p:sp>
        <p:nvSpPr>
          <p:cNvPr id="4" name="Text 2"/>
          <p:cNvSpPr/>
          <p:nvPr/>
        </p:nvSpPr>
        <p:spPr>
          <a:xfrm>
            <a:off x="2914055" y="509588"/>
            <a:ext cx="8802172" cy="1158002"/>
          </a:xfrm>
          <a:prstGeom prst="rect">
            <a:avLst/>
          </a:prstGeom>
          <a:noFill/>
          <a:ln/>
        </p:spPr>
        <p:txBody>
          <a:bodyPr wrap="square" rtlCol="0" anchor="t"/>
          <a:lstStyle/>
          <a:p>
            <a:pPr marL="0" indent="0">
              <a:lnSpc>
                <a:spcPts val="4560"/>
              </a:lnSpc>
              <a:buNone/>
            </a:pPr>
            <a:r>
              <a:rPr lang="en-US" sz="3648" b="1" dirty="0">
                <a:solidFill>
                  <a:srgbClr val="443728"/>
                </a:solidFill>
                <a:latin typeface="Crimson Pro" pitchFamily="34" charset="0"/>
                <a:ea typeface="Crimson Pro" pitchFamily="34" charset="-122"/>
                <a:cs typeface="Crimson Pro" pitchFamily="34" charset="-120"/>
              </a:rPr>
              <a:t>Insights and recommendations from Data Analysis</a:t>
            </a:r>
            <a:endParaRPr lang="en-US" sz="3648" dirty="0"/>
          </a:p>
        </p:txBody>
      </p:sp>
      <p:sp>
        <p:nvSpPr>
          <p:cNvPr id="5" name="Text 3"/>
          <p:cNvSpPr/>
          <p:nvPr/>
        </p:nvSpPr>
        <p:spPr>
          <a:xfrm>
            <a:off x="2914055" y="2038112"/>
            <a:ext cx="8802172" cy="277892"/>
          </a:xfrm>
          <a:prstGeom prst="rect">
            <a:avLst/>
          </a:prstGeom>
          <a:noFill/>
          <a:ln/>
        </p:spPr>
        <p:txBody>
          <a:bodyPr wrap="none" rtlCol="0" anchor="t"/>
          <a:lstStyle/>
          <a:p>
            <a:pPr marL="0" indent="0">
              <a:lnSpc>
                <a:spcPts val="2189"/>
              </a:lnSpc>
              <a:buNone/>
            </a:pPr>
            <a:r>
              <a:rPr lang="en-US" sz="1459" b="1" u="sng" dirty="0">
                <a:solidFill>
                  <a:srgbClr val="C9907C"/>
                </a:solidFill>
                <a:latin typeface="Open Sans" pitchFamily="34" charset="0"/>
                <a:ea typeface="Open Sans" pitchFamily="34" charset="-122"/>
                <a:cs typeface="Open Sans" pitchFamily="34" charset="-120"/>
              </a:rPr>
              <a:t>Budget Allocation Impact</a:t>
            </a:r>
            <a:r>
              <a:rPr lang="en-US" sz="1459" u="sng" dirty="0">
                <a:solidFill>
                  <a:srgbClr val="C9907C"/>
                </a:solidFill>
                <a:latin typeface="Open Sans" pitchFamily="34" charset="0"/>
                <a:ea typeface="Open Sans" pitchFamily="34" charset="-122"/>
                <a:cs typeface="Open Sans" pitchFamily="34" charset="-120"/>
              </a:rPr>
              <a:t>:</a:t>
            </a:r>
            <a:endParaRPr lang="en-US" sz="1459" dirty="0"/>
          </a:p>
        </p:txBody>
      </p:sp>
      <p:sp>
        <p:nvSpPr>
          <p:cNvPr id="6" name="Text 4"/>
          <p:cNvSpPr/>
          <p:nvPr/>
        </p:nvSpPr>
        <p:spPr>
          <a:xfrm>
            <a:off x="3210401" y="2524363"/>
            <a:ext cx="8505825" cy="555784"/>
          </a:xfrm>
          <a:prstGeom prst="rect">
            <a:avLst/>
          </a:prstGeom>
          <a:noFill/>
          <a:ln/>
        </p:spPr>
        <p:txBody>
          <a:bodyPr wrap="square" rtlCol="0" anchor="t"/>
          <a:lstStyle/>
          <a:p>
            <a:pPr marL="342900" indent="-342900" algn="l">
              <a:lnSpc>
                <a:spcPts val="2189"/>
              </a:lnSpc>
              <a:buSzPct val="100000"/>
              <a:buChar char="•"/>
            </a:pPr>
            <a:r>
              <a:rPr lang="en-US" sz="1459" b="1" dirty="0">
                <a:solidFill>
                  <a:srgbClr val="443728"/>
                </a:solidFill>
                <a:latin typeface="Open Sans" pitchFamily="34" charset="0"/>
                <a:ea typeface="Open Sans" pitchFamily="34" charset="-122"/>
                <a:cs typeface="Open Sans" pitchFamily="34" charset="-120"/>
              </a:rPr>
              <a:t>Insight</a:t>
            </a:r>
            <a:r>
              <a:rPr lang="en-US" sz="1459" dirty="0">
                <a:solidFill>
                  <a:srgbClr val="443728"/>
                </a:solidFill>
                <a:latin typeface="Open Sans" pitchFamily="34" charset="0"/>
                <a:ea typeface="Open Sans" pitchFamily="34" charset="-122"/>
                <a:cs typeface="Open Sans" pitchFamily="34" charset="-120"/>
              </a:rPr>
              <a:t>: There is a strong correlation between approved budgets and actual expenditures, indicating that meticulous budget planning is crucial for managing overall costs.</a:t>
            </a:r>
            <a:endParaRPr lang="en-US" sz="1459" dirty="0"/>
          </a:p>
        </p:txBody>
      </p:sp>
      <p:sp>
        <p:nvSpPr>
          <p:cNvPr id="7" name="Text 5"/>
          <p:cNvSpPr/>
          <p:nvPr/>
        </p:nvSpPr>
        <p:spPr>
          <a:xfrm>
            <a:off x="3210401" y="3144917"/>
            <a:ext cx="8505825" cy="555784"/>
          </a:xfrm>
          <a:prstGeom prst="rect">
            <a:avLst/>
          </a:prstGeom>
          <a:noFill/>
          <a:ln/>
        </p:spPr>
        <p:txBody>
          <a:bodyPr wrap="square" rtlCol="0" anchor="t"/>
          <a:lstStyle/>
          <a:p>
            <a:pPr marL="342900" indent="-342900" algn="l">
              <a:lnSpc>
                <a:spcPts val="2189"/>
              </a:lnSpc>
              <a:buSzPct val="100000"/>
              <a:buChar char="•"/>
            </a:pPr>
            <a:r>
              <a:rPr lang="en-US" sz="1459" b="1" dirty="0">
                <a:solidFill>
                  <a:srgbClr val="443728"/>
                </a:solidFill>
                <a:latin typeface="Open Sans" pitchFamily="34" charset="0"/>
                <a:ea typeface="Open Sans" pitchFamily="34" charset="-122"/>
                <a:cs typeface="Open Sans" pitchFamily="34" charset="-120"/>
              </a:rPr>
              <a:t>Recommendation</a:t>
            </a:r>
            <a:r>
              <a:rPr lang="en-US" sz="1459" dirty="0">
                <a:solidFill>
                  <a:srgbClr val="443728"/>
                </a:solidFill>
                <a:latin typeface="Open Sans" pitchFamily="34" charset="0"/>
                <a:ea typeface="Open Sans" pitchFamily="34" charset="-122"/>
                <a:cs typeface="Open Sans" pitchFamily="34" charset="-120"/>
              </a:rPr>
              <a:t>: Optimize budget allocation based on historical expenditure patterns to ensure funds are used effectively and overall costs are controlled.</a:t>
            </a:r>
            <a:endParaRPr lang="en-US" sz="1459" dirty="0"/>
          </a:p>
        </p:txBody>
      </p:sp>
      <p:sp>
        <p:nvSpPr>
          <p:cNvPr id="8" name="Text 6"/>
          <p:cNvSpPr/>
          <p:nvPr/>
        </p:nvSpPr>
        <p:spPr>
          <a:xfrm>
            <a:off x="2914055" y="3909060"/>
            <a:ext cx="8802172" cy="277892"/>
          </a:xfrm>
          <a:prstGeom prst="rect">
            <a:avLst/>
          </a:prstGeom>
          <a:noFill/>
          <a:ln/>
        </p:spPr>
        <p:txBody>
          <a:bodyPr wrap="none" rtlCol="0" anchor="t"/>
          <a:lstStyle/>
          <a:p>
            <a:pPr marL="0" indent="0">
              <a:lnSpc>
                <a:spcPts val="2189"/>
              </a:lnSpc>
              <a:buNone/>
            </a:pPr>
            <a:r>
              <a:rPr lang="en-US" sz="1459" b="1" u="sng" dirty="0">
                <a:solidFill>
                  <a:srgbClr val="C9907C"/>
                </a:solidFill>
                <a:latin typeface="Open Sans" pitchFamily="34" charset="0"/>
                <a:ea typeface="Open Sans" pitchFamily="34" charset="-122"/>
                <a:cs typeface="Open Sans" pitchFamily="34" charset="-120"/>
              </a:rPr>
              <a:t>Focus on Inclusivity</a:t>
            </a:r>
            <a:r>
              <a:rPr lang="en-US" sz="1459" u="sng" dirty="0">
                <a:solidFill>
                  <a:srgbClr val="C9907C"/>
                </a:solidFill>
                <a:latin typeface="Open Sans" pitchFamily="34" charset="0"/>
                <a:ea typeface="Open Sans" pitchFamily="34" charset="-122"/>
                <a:cs typeface="Open Sans" pitchFamily="34" charset="-120"/>
              </a:rPr>
              <a:t>:</a:t>
            </a:r>
            <a:endParaRPr lang="en-US" sz="1459" dirty="0"/>
          </a:p>
        </p:txBody>
      </p:sp>
      <p:sp>
        <p:nvSpPr>
          <p:cNvPr id="9" name="Text 7"/>
          <p:cNvSpPr/>
          <p:nvPr/>
        </p:nvSpPr>
        <p:spPr>
          <a:xfrm>
            <a:off x="3210401" y="4395311"/>
            <a:ext cx="8505825" cy="833676"/>
          </a:xfrm>
          <a:prstGeom prst="rect">
            <a:avLst/>
          </a:prstGeom>
          <a:noFill/>
          <a:ln/>
        </p:spPr>
        <p:txBody>
          <a:bodyPr wrap="square" rtlCol="0" anchor="t"/>
          <a:lstStyle/>
          <a:p>
            <a:pPr marL="342900" indent="-342900" algn="l">
              <a:lnSpc>
                <a:spcPts val="2189"/>
              </a:lnSpc>
              <a:buSzPct val="100000"/>
              <a:buChar char="•"/>
            </a:pPr>
            <a:r>
              <a:rPr lang="en-US" sz="1459" b="1" dirty="0">
                <a:solidFill>
                  <a:srgbClr val="443728"/>
                </a:solidFill>
                <a:latin typeface="Open Sans" pitchFamily="34" charset="0"/>
                <a:ea typeface="Open Sans" pitchFamily="34" charset="-122"/>
                <a:cs typeface="Open Sans" pitchFamily="34" charset="-120"/>
              </a:rPr>
              <a:t>Insight</a:t>
            </a:r>
            <a:r>
              <a:rPr lang="en-US" sz="1459" dirty="0">
                <a:solidFill>
                  <a:srgbClr val="443728"/>
                </a:solidFill>
                <a:latin typeface="Open Sans" pitchFamily="34" charset="0"/>
                <a:ea typeface="Open Sans" pitchFamily="34" charset="-122"/>
                <a:cs typeface="Open Sans" pitchFamily="34" charset="-120"/>
              </a:rPr>
              <a:t>: High correlations of SC (Scheduled Castes) and women person-days with total expenditure highlight the significant impact of inclusive employment policies on financial metrics and overall program success.</a:t>
            </a:r>
            <a:endParaRPr lang="en-US" sz="1459" dirty="0"/>
          </a:p>
        </p:txBody>
      </p:sp>
      <p:sp>
        <p:nvSpPr>
          <p:cNvPr id="10" name="Text 8"/>
          <p:cNvSpPr/>
          <p:nvPr/>
        </p:nvSpPr>
        <p:spPr>
          <a:xfrm>
            <a:off x="3210401" y="5293757"/>
            <a:ext cx="8505825" cy="555784"/>
          </a:xfrm>
          <a:prstGeom prst="rect">
            <a:avLst/>
          </a:prstGeom>
          <a:noFill/>
          <a:ln/>
        </p:spPr>
        <p:txBody>
          <a:bodyPr wrap="square" rtlCol="0" anchor="t"/>
          <a:lstStyle/>
          <a:p>
            <a:pPr marL="342900" indent="-342900" algn="l">
              <a:lnSpc>
                <a:spcPts val="2189"/>
              </a:lnSpc>
              <a:buSzPct val="100000"/>
              <a:buChar char="•"/>
            </a:pPr>
            <a:r>
              <a:rPr lang="en-US" sz="1459" b="1" dirty="0">
                <a:solidFill>
                  <a:srgbClr val="443728"/>
                </a:solidFill>
                <a:latin typeface="Open Sans" pitchFamily="34" charset="0"/>
                <a:ea typeface="Open Sans" pitchFamily="34" charset="-122"/>
                <a:cs typeface="Open Sans" pitchFamily="34" charset="-120"/>
              </a:rPr>
              <a:t>Recommendation</a:t>
            </a:r>
            <a:r>
              <a:rPr lang="en-US" sz="1459" dirty="0">
                <a:solidFill>
                  <a:srgbClr val="443728"/>
                </a:solidFill>
                <a:latin typeface="Open Sans" pitchFamily="34" charset="0"/>
                <a:ea typeface="Open Sans" pitchFamily="34" charset="-122"/>
                <a:cs typeface="Open Sans" pitchFamily="34" charset="-120"/>
              </a:rPr>
              <a:t>: Strengthen programs targeting SC and women workers to leverage their substantial impact on expenditure and program effectiveness.</a:t>
            </a:r>
            <a:endParaRPr lang="en-US" sz="1459" dirty="0"/>
          </a:p>
        </p:txBody>
      </p:sp>
      <p:sp>
        <p:nvSpPr>
          <p:cNvPr id="11" name="Text 9"/>
          <p:cNvSpPr/>
          <p:nvPr/>
        </p:nvSpPr>
        <p:spPr>
          <a:xfrm>
            <a:off x="2914055" y="6057900"/>
            <a:ext cx="8802172" cy="277892"/>
          </a:xfrm>
          <a:prstGeom prst="rect">
            <a:avLst/>
          </a:prstGeom>
          <a:noFill/>
          <a:ln/>
        </p:spPr>
        <p:txBody>
          <a:bodyPr wrap="none" rtlCol="0" anchor="t"/>
          <a:lstStyle/>
          <a:p>
            <a:pPr marL="0" indent="0">
              <a:lnSpc>
                <a:spcPts val="2189"/>
              </a:lnSpc>
              <a:buNone/>
            </a:pPr>
            <a:r>
              <a:rPr lang="en-US" sz="1459" b="1" u="sng" dirty="0">
                <a:solidFill>
                  <a:srgbClr val="C9907C"/>
                </a:solidFill>
                <a:latin typeface="Open Sans" pitchFamily="34" charset="0"/>
                <a:ea typeface="Open Sans" pitchFamily="34" charset="-122"/>
                <a:cs typeface="Open Sans" pitchFamily="34" charset="-120"/>
              </a:rPr>
              <a:t>Administrative Efficiency</a:t>
            </a:r>
            <a:r>
              <a:rPr lang="en-US" sz="1459" u="sng" dirty="0">
                <a:solidFill>
                  <a:srgbClr val="C9907C"/>
                </a:solidFill>
                <a:latin typeface="Open Sans" pitchFamily="34" charset="0"/>
                <a:ea typeface="Open Sans" pitchFamily="34" charset="-122"/>
                <a:cs typeface="Open Sans" pitchFamily="34" charset="-120"/>
              </a:rPr>
              <a:t>:</a:t>
            </a:r>
            <a:endParaRPr lang="en-US" sz="1459" dirty="0"/>
          </a:p>
        </p:txBody>
      </p:sp>
      <p:sp>
        <p:nvSpPr>
          <p:cNvPr id="12" name="Text 10"/>
          <p:cNvSpPr/>
          <p:nvPr/>
        </p:nvSpPr>
        <p:spPr>
          <a:xfrm>
            <a:off x="3210401" y="6544151"/>
            <a:ext cx="8505825" cy="555784"/>
          </a:xfrm>
          <a:prstGeom prst="rect">
            <a:avLst/>
          </a:prstGeom>
          <a:noFill/>
          <a:ln/>
        </p:spPr>
        <p:txBody>
          <a:bodyPr wrap="square" rtlCol="0" anchor="t"/>
          <a:lstStyle/>
          <a:p>
            <a:pPr marL="342900" indent="-342900" algn="l">
              <a:lnSpc>
                <a:spcPts val="2189"/>
              </a:lnSpc>
              <a:buSzPct val="100000"/>
              <a:buChar char="•"/>
            </a:pPr>
            <a:r>
              <a:rPr lang="en-US" sz="1459" b="1" dirty="0">
                <a:solidFill>
                  <a:srgbClr val="443728"/>
                </a:solidFill>
                <a:latin typeface="Open Sans" pitchFamily="34" charset="0"/>
                <a:ea typeface="Open Sans" pitchFamily="34" charset="-122"/>
                <a:cs typeface="Open Sans" pitchFamily="34" charset="-120"/>
              </a:rPr>
              <a:t>Insight</a:t>
            </a:r>
            <a:r>
              <a:rPr lang="en-US" sz="1459" dirty="0">
                <a:solidFill>
                  <a:srgbClr val="443728"/>
                </a:solidFill>
                <a:latin typeface="Open Sans" pitchFamily="34" charset="0"/>
                <a:ea typeface="Open Sans" pitchFamily="34" charset="-122"/>
                <a:cs typeface="Open Sans" pitchFamily="34" charset="-120"/>
              </a:rPr>
              <a:t>: A significant correlation exists between administrative expenditure and total costs, suggesting that improving administrative efficiency can potentially reduce overall expenditures.</a:t>
            </a:r>
          </a:p>
          <a:p>
            <a:pPr marL="342900" indent="-342900" algn="l">
              <a:lnSpc>
                <a:spcPts val="2189"/>
              </a:lnSpc>
              <a:buSzPct val="100000"/>
              <a:buChar char="•"/>
            </a:pPr>
            <a:endParaRPr lang="en-US" sz="1459" dirty="0"/>
          </a:p>
        </p:txBody>
      </p:sp>
      <p:sp>
        <p:nvSpPr>
          <p:cNvPr id="13" name="Text 11"/>
          <p:cNvSpPr/>
          <p:nvPr/>
        </p:nvSpPr>
        <p:spPr>
          <a:xfrm>
            <a:off x="3210400" y="7308294"/>
            <a:ext cx="8505825" cy="555784"/>
          </a:xfrm>
          <a:prstGeom prst="rect">
            <a:avLst/>
          </a:prstGeom>
          <a:noFill/>
          <a:ln/>
        </p:spPr>
        <p:txBody>
          <a:bodyPr wrap="square" rtlCol="0" anchor="t"/>
          <a:lstStyle/>
          <a:p>
            <a:pPr marL="342900" indent="-342900" algn="l">
              <a:lnSpc>
                <a:spcPts val="2189"/>
              </a:lnSpc>
              <a:buSzPct val="100000"/>
              <a:buChar char="•"/>
            </a:pPr>
            <a:r>
              <a:rPr lang="en-US" sz="1459" b="1" dirty="0">
                <a:solidFill>
                  <a:srgbClr val="443728"/>
                </a:solidFill>
                <a:latin typeface="Open Sans" pitchFamily="34" charset="0"/>
                <a:ea typeface="Open Sans" pitchFamily="34" charset="-122"/>
                <a:cs typeface="Open Sans" pitchFamily="34" charset="-120"/>
              </a:rPr>
              <a:t>Recommendation</a:t>
            </a:r>
            <a:r>
              <a:rPr lang="en-US" sz="1459" dirty="0">
                <a:solidFill>
                  <a:srgbClr val="443728"/>
                </a:solidFill>
                <a:latin typeface="Open Sans" pitchFamily="34" charset="0"/>
                <a:ea typeface="Open Sans" pitchFamily="34" charset="-122"/>
                <a:cs typeface="Open Sans" pitchFamily="34" charset="-120"/>
              </a:rPr>
              <a:t>: Streamline administrative processes by reducing redundancies and investing in technology to lower administrative costs.</a:t>
            </a:r>
            <a:endParaRPr lang="en-US" sz="1459"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FFFCFA"/>
          </a:solidFill>
          <a:ln/>
        </p:spPr>
        <p:txBody>
          <a:bodyPr/>
          <a:lstStyle/>
          <a:p>
            <a:endParaRPr lang="ar-MA"/>
          </a:p>
        </p:txBody>
      </p:sp>
      <p:sp>
        <p:nvSpPr>
          <p:cNvPr id="4" name="Text 2"/>
          <p:cNvSpPr/>
          <p:nvPr/>
        </p:nvSpPr>
        <p:spPr>
          <a:xfrm>
            <a:off x="2037993" y="1787604"/>
            <a:ext cx="10554414" cy="333256"/>
          </a:xfrm>
          <a:prstGeom prst="rect">
            <a:avLst/>
          </a:prstGeom>
          <a:noFill/>
          <a:ln/>
        </p:spPr>
        <p:txBody>
          <a:bodyPr wrap="none" rtlCol="0" anchor="t"/>
          <a:lstStyle/>
          <a:p>
            <a:pPr marL="0" indent="0">
              <a:lnSpc>
                <a:spcPts val="2624"/>
              </a:lnSpc>
              <a:buNone/>
            </a:pPr>
            <a:r>
              <a:rPr lang="en-US" sz="1750" b="1" u="sng" dirty="0">
                <a:solidFill>
                  <a:srgbClr val="C9907C"/>
                </a:solidFill>
                <a:latin typeface="Open Sans" pitchFamily="34" charset="0"/>
                <a:ea typeface="Open Sans" pitchFamily="34" charset="-122"/>
                <a:cs typeface="Open Sans" pitchFamily="34" charset="-120"/>
              </a:rPr>
              <a:t>Work Completion Rates</a:t>
            </a:r>
            <a:r>
              <a:rPr lang="en-US" sz="1750" u="sng" dirty="0">
                <a:solidFill>
                  <a:srgbClr val="C9907C"/>
                </a:solidFill>
                <a:latin typeface="Open Sans" pitchFamily="34" charset="0"/>
                <a:ea typeface="Open Sans" pitchFamily="34" charset="-122"/>
                <a:cs typeface="Open Sans" pitchFamily="34" charset="-120"/>
              </a:rPr>
              <a:t>:</a:t>
            </a:r>
            <a:endParaRPr lang="en-US" sz="1750" dirty="0"/>
          </a:p>
        </p:txBody>
      </p:sp>
      <p:sp>
        <p:nvSpPr>
          <p:cNvPr id="5" name="Text 3"/>
          <p:cNvSpPr/>
          <p:nvPr/>
        </p:nvSpPr>
        <p:spPr>
          <a:xfrm>
            <a:off x="2393394" y="2320766"/>
            <a:ext cx="10199013" cy="666512"/>
          </a:xfrm>
          <a:prstGeom prst="rect">
            <a:avLst/>
          </a:prstGeom>
          <a:noFill/>
          <a:ln/>
        </p:spPr>
        <p:txBody>
          <a:bodyPr wrap="square" rtlCol="0" anchor="t"/>
          <a:lstStyle/>
          <a:p>
            <a:pPr marL="342900" indent="-342900" algn="l">
              <a:lnSpc>
                <a:spcPts val="2624"/>
              </a:lnSpc>
              <a:buSzPct val="100000"/>
              <a:buChar char="•"/>
            </a:pPr>
            <a:r>
              <a:rPr lang="en-US" sz="1750" b="1" dirty="0">
                <a:solidFill>
                  <a:srgbClr val="443728"/>
                </a:solidFill>
                <a:latin typeface="Open Sans" pitchFamily="34" charset="0"/>
                <a:ea typeface="Open Sans" pitchFamily="34" charset="-122"/>
                <a:cs typeface="Open Sans" pitchFamily="34" charset="-120"/>
              </a:rPr>
              <a:t>Insight</a:t>
            </a:r>
            <a:r>
              <a:rPr lang="en-US" sz="1750" dirty="0">
                <a:solidFill>
                  <a:srgbClr val="443728"/>
                </a:solidFill>
                <a:latin typeface="Open Sans" pitchFamily="34" charset="0"/>
                <a:ea typeface="Open Sans" pitchFamily="34" charset="-122"/>
                <a:cs typeface="Open Sans" pitchFamily="34" charset="-120"/>
              </a:rPr>
              <a:t>: A positive correlation between Category B works and the number of works completed suggests that focusing on these types of works may improve project completion rates.</a:t>
            </a:r>
            <a:endParaRPr lang="en-US" sz="1750" dirty="0"/>
          </a:p>
        </p:txBody>
      </p:sp>
      <p:sp>
        <p:nvSpPr>
          <p:cNvPr id="6" name="Text 4"/>
          <p:cNvSpPr/>
          <p:nvPr/>
        </p:nvSpPr>
        <p:spPr>
          <a:xfrm>
            <a:off x="2393393" y="3284723"/>
            <a:ext cx="10199013" cy="666512"/>
          </a:xfrm>
          <a:prstGeom prst="rect">
            <a:avLst/>
          </a:prstGeom>
          <a:noFill/>
          <a:ln/>
        </p:spPr>
        <p:txBody>
          <a:bodyPr wrap="square" rtlCol="0" anchor="t"/>
          <a:lstStyle/>
          <a:p>
            <a:pPr marL="342900" indent="-342900" algn="l">
              <a:lnSpc>
                <a:spcPts val="2624"/>
              </a:lnSpc>
              <a:buSzPct val="100000"/>
              <a:buChar char="•"/>
            </a:pPr>
            <a:r>
              <a:rPr lang="en-US" sz="1750" b="1" dirty="0">
                <a:solidFill>
                  <a:srgbClr val="443728"/>
                </a:solidFill>
                <a:latin typeface="Open Sans" pitchFamily="34" charset="0"/>
                <a:ea typeface="Open Sans" pitchFamily="34" charset="-122"/>
                <a:cs typeface="Open Sans" pitchFamily="34" charset="-120"/>
              </a:rPr>
              <a:t>Recommendation</a:t>
            </a:r>
            <a:r>
              <a:rPr lang="en-US" sz="1750" dirty="0">
                <a:solidFill>
                  <a:srgbClr val="443728"/>
                </a:solidFill>
                <a:latin typeface="Open Sans" pitchFamily="34" charset="0"/>
                <a:ea typeface="Open Sans" pitchFamily="34" charset="-122"/>
                <a:cs typeface="Open Sans" pitchFamily="34" charset="-120"/>
              </a:rPr>
              <a:t>: Prioritize Category B works to increase the number of projects undertaken and completed, thereby enhancing overall project completion rates.</a:t>
            </a:r>
            <a:endParaRPr lang="en-US" sz="1750" dirty="0"/>
          </a:p>
        </p:txBody>
      </p:sp>
      <p:sp>
        <p:nvSpPr>
          <p:cNvPr id="7" name="Text 5"/>
          <p:cNvSpPr/>
          <p:nvPr/>
        </p:nvSpPr>
        <p:spPr>
          <a:xfrm>
            <a:off x="2037993" y="3981450"/>
            <a:ext cx="10554414" cy="333256"/>
          </a:xfrm>
          <a:prstGeom prst="rect">
            <a:avLst/>
          </a:prstGeom>
          <a:noFill/>
          <a:ln/>
        </p:spPr>
        <p:txBody>
          <a:bodyPr wrap="none" rtlCol="0" anchor="t"/>
          <a:lstStyle/>
          <a:p>
            <a:pPr marL="0" indent="0">
              <a:lnSpc>
                <a:spcPts val="2624"/>
              </a:lnSpc>
              <a:buNone/>
            </a:pPr>
            <a:r>
              <a:rPr lang="en-US" sz="1750" b="1" u="sng" dirty="0">
                <a:solidFill>
                  <a:srgbClr val="C9907C"/>
                </a:solidFill>
                <a:latin typeface="Open Sans" pitchFamily="34" charset="0"/>
                <a:ea typeface="Open Sans" pitchFamily="34" charset="-122"/>
                <a:cs typeface="Open Sans" pitchFamily="34" charset="-120"/>
              </a:rPr>
              <a:t>Investment in NRM (Natural Resource Management)</a:t>
            </a:r>
            <a:r>
              <a:rPr lang="en-US" sz="1750" u="sng" dirty="0">
                <a:solidFill>
                  <a:srgbClr val="C9907C"/>
                </a:solidFill>
                <a:latin typeface="Open Sans" pitchFamily="34" charset="0"/>
                <a:ea typeface="Open Sans" pitchFamily="34" charset="-122"/>
                <a:cs typeface="Open Sans" pitchFamily="34" charset="-120"/>
              </a:rPr>
              <a:t>:</a:t>
            </a:r>
            <a:endParaRPr lang="en-US" sz="1750" dirty="0"/>
          </a:p>
        </p:txBody>
      </p:sp>
      <p:sp>
        <p:nvSpPr>
          <p:cNvPr id="8" name="Text 6"/>
          <p:cNvSpPr/>
          <p:nvPr/>
        </p:nvSpPr>
        <p:spPr>
          <a:xfrm>
            <a:off x="2393394" y="4564618"/>
            <a:ext cx="10199013" cy="999768"/>
          </a:xfrm>
          <a:prstGeom prst="rect">
            <a:avLst/>
          </a:prstGeom>
          <a:noFill/>
          <a:ln/>
        </p:spPr>
        <p:txBody>
          <a:bodyPr wrap="square" rtlCol="0" anchor="t"/>
          <a:lstStyle/>
          <a:p>
            <a:pPr marL="342900" indent="-342900" algn="l">
              <a:lnSpc>
                <a:spcPts val="2624"/>
              </a:lnSpc>
              <a:buSzPct val="100000"/>
              <a:buChar char="•"/>
            </a:pPr>
            <a:r>
              <a:rPr lang="en-US" sz="1750" b="1" dirty="0">
                <a:solidFill>
                  <a:srgbClr val="443728"/>
                </a:solidFill>
                <a:latin typeface="Open Sans" pitchFamily="34" charset="0"/>
                <a:ea typeface="Open Sans" pitchFamily="34" charset="-122"/>
                <a:cs typeface="Open Sans" pitchFamily="34" charset="-120"/>
              </a:rPr>
              <a:t>Insight</a:t>
            </a:r>
            <a:r>
              <a:rPr lang="en-US" sz="1750" dirty="0">
                <a:solidFill>
                  <a:srgbClr val="443728"/>
                </a:solidFill>
                <a:latin typeface="Open Sans" pitchFamily="34" charset="0"/>
                <a:ea typeface="Open Sans" pitchFamily="34" charset="-122"/>
                <a:cs typeface="Open Sans" pitchFamily="34" charset="-120"/>
              </a:rPr>
              <a:t>: An inverse relationship between NRM and agricultural expenditure implies a need for balanced investment strategies to ensure sustainable development without compromising agricultural projects.</a:t>
            </a:r>
            <a:endParaRPr lang="en-US" sz="1750" dirty="0"/>
          </a:p>
        </p:txBody>
      </p:sp>
      <p:sp>
        <p:nvSpPr>
          <p:cNvPr id="9" name="Text 7"/>
          <p:cNvSpPr/>
          <p:nvPr/>
        </p:nvSpPr>
        <p:spPr>
          <a:xfrm>
            <a:off x="2393394" y="5642134"/>
            <a:ext cx="10199013" cy="999768"/>
          </a:xfrm>
          <a:prstGeom prst="rect">
            <a:avLst/>
          </a:prstGeom>
          <a:noFill/>
          <a:ln/>
        </p:spPr>
        <p:txBody>
          <a:bodyPr wrap="square" rtlCol="0" anchor="t"/>
          <a:lstStyle/>
          <a:p>
            <a:pPr marL="342900" indent="-342900" algn="l">
              <a:lnSpc>
                <a:spcPts val="2624"/>
              </a:lnSpc>
              <a:buSzPct val="100000"/>
              <a:buChar char="•"/>
            </a:pPr>
            <a:r>
              <a:rPr lang="en-US" sz="1750" b="1" dirty="0">
                <a:solidFill>
                  <a:srgbClr val="443728"/>
                </a:solidFill>
                <a:latin typeface="Open Sans" pitchFamily="34" charset="0"/>
                <a:ea typeface="Open Sans" pitchFamily="34" charset="-122"/>
                <a:cs typeface="Open Sans" pitchFamily="34" charset="-120"/>
              </a:rPr>
              <a:t>Recommendation</a:t>
            </a:r>
            <a:r>
              <a:rPr lang="en-US" sz="1750" dirty="0">
                <a:solidFill>
                  <a:srgbClr val="443728"/>
                </a:solidFill>
                <a:latin typeface="Open Sans" pitchFamily="34" charset="0"/>
                <a:ea typeface="Open Sans" pitchFamily="34" charset="-122"/>
                <a:cs typeface="Open Sans" pitchFamily="34" charset="-120"/>
              </a:rPr>
              <a:t>: Develop balanced investment strategies to ensure both NRM and agricultural projects receive adequate funding, promoting sustainable development without compromising either area.</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FFFCFA"/>
          </a:solidFill>
          <a:ln/>
        </p:spPr>
        <p:txBody>
          <a:bodyPr/>
          <a:lstStyle/>
          <a:p>
            <a:endParaRPr lang="ar-MA"/>
          </a:p>
        </p:txBody>
      </p:sp>
      <p:sp>
        <p:nvSpPr>
          <p:cNvPr id="4" name="Text 2"/>
          <p:cNvSpPr/>
          <p:nvPr/>
        </p:nvSpPr>
        <p:spPr>
          <a:xfrm>
            <a:off x="3550682" y="437078"/>
            <a:ext cx="7528917" cy="990600"/>
          </a:xfrm>
          <a:prstGeom prst="rect">
            <a:avLst/>
          </a:prstGeom>
          <a:noFill/>
          <a:ln/>
        </p:spPr>
        <p:txBody>
          <a:bodyPr wrap="square" rtlCol="0" anchor="t"/>
          <a:lstStyle/>
          <a:p>
            <a:pPr marL="0" indent="0">
              <a:lnSpc>
                <a:spcPts val="3900"/>
              </a:lnSpc>
              <a:buNone/>
            </a:pPr>
            <a:r>
              <a:rPr lang="en-US" sz="3120" b="1" dirty="0">
                <a:solidFill>
                  <a:srgbClr val="443728"/>
                </a:solidFill>
                <a:latin typeface="Crimson Pro" pitchFamily="34" charset="0"/>
                <a:ea typeface="Crimson Pro" pitchFamily="34" charset="-122"/>
                <a:cs typeface="Crimson Pro" pitchFamily="34" charset="-120"/>
              </a:rPr>
              <a:t>Insights and Recommendations for NREGA Dashboard Analysis</a:t>
            </a:r>
            <a:endParaRPr lang="en-US" sz="3120" dirty="0"/>
          </a:p>
        </p:txBody>
      </p:sp>
      <p:sp>
        <p:nvSpPr>
          <p:cNvPr id="5" name="Text 3"/>
          <p:cNvSpPr/>
          <p:nvPr/>
        </p:nvSpPr>
        <p:spPr>
          <a:xfrm>
            <a:off x="3550682" y="1744623"/>
            <a:ext cx="7528917" cy="237649"/>
          </a:xfrm>
          <a:prstGeom prst="rect">
            <a:avLst/>
          </a:prstGeom>
          <a:noFill/>
          <a:ln/>
        </p:spPr>
        <p:txBody>
          <a:bodyPr wrap="none" rtlCol="0" anchor="t"/>
          <a:lstStyle/>
          <a:p>
            <a:pPr marL="0" indent="0">
              <a:lnSpc>
                <a:spcPts val="1872"/>
              </a:lnSpc>
              <a:buNone/>
            </a:pPr>
            <a:r>
              <a:rPr lang="en-US" sz="1248" b="1" u="sng" dirty="0">
                <a:solidFill>
                  <a:srgbClr val="C9907C"/>
                </a:solidFill>
                <a:latin typeface="Open Sans" pitchFamily="34" charset="0"/>
                <a:ea typeface="Open Sans" pitchFamily="34" charset="-122"/>
                <a:cs typeface="Open Sans" pitchFamily="34" charset="-120"/>
              </a:rPr>
              <a:t>Factors Impacting Project Completion</a:t>
            </a:r>
            <a:r>
              <a:rPr lang="en-US" sz="1248" u="sng" dirty="0">
                <a:solidFill>
                  <a:srgbClr val="C9907C"/>
                </a:solidFill>
                <a:latin typeface="Open Sans" pitchFamily="34" charset="0"/>
                <a:ea typeface="Open Sans" pitchFamily="34" charset="-122"/>
                <a:cs typeface="Open Sans" pitchFamily="34" charset="-120"/>
              </a:rPr>
              <a:t>:</a:t>
            </a:r>
            <a:endParaRPr lang="en-US" sz="1248" dirty="0"/>
          </a:p>
        </p:txBody>
      </p:sp>
      <p:sp>
        <p:nvSpPr>
          <p:cNvPr id="6" name="Text 4"/>
          <p:cNvSpPr/>
          <p:nvPr/>
        </p:nvSpPr>
        <p:spPr>
          <a:xfrm>
            <a:off x="3804166" y="2160508"/>
            <a:ext cx="7275433" cy="712946"/>
          </a:xfrm>
          <a:prstGeom prst="rect">
            <a:avLst/>
          </a:prstGeom>
          <a:noFill/>
          <a:ln/>
        </p:spPr>
        <p:txBody>
          <a:bodyPr wrap="square" rtlCol="0" anchor="t"/>
          <a:lstStyle/>
          <a:p>
            <a:pPr marL="342900" indent="-342900" algn="l">
              <a:lnSpc>
                <a:spcPts val="1872"/>
              </a:lnSpc>
              <a:buSzPct val="100000"/>
              <a:buChar char="•"/>
            </a:pPr>
            <a:r>
              <a:rPr lang="en-US" sz="1248" b="1" dirty="0">
                <a:solidFill>
                  <a:srgbClr val="443728"/>
                </a:solidFill>
                <a:latin typeface="Open Sans" pitchFamily="34" charset="0"/>
                <a:ea typeface="Open Sans" pitchFamily="34" charset="-122"/>
                <a:cs typeface="Open Sans" pitchFamily="34" charset="-120"/>
              </a:rPr>
              <a:t>Insight</a:t>
            </a:r>
            <a:r>
              <a:rPr lang="en-US" sz="1248" dirty="0">
                <a:solidFill>
                  <a:srgbClr val="443728"/>
                </a:solidFill>
                <a:latin typeface="Open Sans" pitchFamily="34" charset="0"/>
                <a:ea typeface="Open Sans" pitchFamily="34" charset="-122"/>
                <a:cs typeface="Open Sans" pitchFamily="34" charset="-120"/>
              </a:rPr>
              <a:t>: States with a higher number of completed projects have a balanced distribution of ongoing and new projects. States like Maharashtra and Uttar Pradesh show more ongoing and new projects compared to completed ones, indicating potential bottlenecks or delays.</a:t>
            </a:r>
            <a:endParaRPr lang="en-US" sz="1248" dirty="0"/>
          </a:p>
        </p:txBody>
      </p:sp>
      <p:sp>
        <p:nvSpPr>
          <p:cNvPr id="7" name="Text 5"/>
          <p:cNvSpPr/>
          <p:nvPr/>
        </p:nvSpPr>
        <p:spPr>
          <a:xfrm>
            <a:off x="3804166" y="2928818"/>
            <a:ext cx="7275433" cy="712946"/>
          </a:xfrm>
          <a:prstGeom prst="rect">
            <a:avLst/>
          </a:prstGeom>
          <a:noFill/>
          <a:ln/>
        </p:spPr>
        <p:txBody>
          <a:bodyPr wrap="square" rtlCol="0" anchor="t"/>
          <a:lstStyle/>
          <a:p>
            <a:pPr marL="342900" indent="-342900" algn="l">
              <a:lnSpc>
                <a:spcPts val="1872"/>
              </a:lnSpc>
              <a:buSzPct val="100000"/>
              <a:buChar char="•"/>
            </a:pPr>
            <a:r>
              <a:rPr lang="en-US" sz="1248" b="1" dirty="0">
                <a:solidFill>
                  <a:srgbClr val="443728"/>
                </a:solidFill>
                <a:latin typeface="Open Sans" pitchFamily="34" charset="0"/>
                <a:ea typeface="Open Sans" pitchFamily="34" charset="-122"/>
                <a:cs typeface="Open Sans" pitchFamily="34" charset="-120"/>
              </a:rPr>
              <a:t>Recommendation</a:t>
            </a:r>
            <a:r>
              <a:rPr lang="en-US" sz="1248" dirty="0">
                <a:solidFill>
                  <a:srgbClr val="443728"/>
                </a:solidFill>
                <a:latin typeface="Open Sans" pitchFamily="34" charset="0"/>
                <a:ea typeface="Open Sans" pitchFamily="34" charset="-122"/>
                <a:cs typeface="Open Sans" pitchFamily="34" charset="-120"/>
              </a:rPr>
              <a:t>: Conduct root cause analysis in states with high ongoing and new projects but low completions to identify and mitigate delays. Implement stricter project timelines and regular monitoring to ensure timely completion.</a:t>
            </a:r>
            <a:endParaRPr lang="en-US" sz="1248" dirty="0"/>
          </a:p>
        </p:txBody>
      </p:sp>
      <p:sp>
        <p:nvSpPr>
          <p:cNvPr id="8" name="Text 6"/>
          <p:cNvSpPr/>
          <p:nvPr/>
        </p:nvSpPr>
        <p:spPr>
          <a:xfrm>
            <a:off x="3550682" y="3820001"/>
            <a:ext cx="7528917" cy="237649"/>
          </a:xfrm>
          <a:prstGeom prst="rect">
            <a:avLst/>
          </a:prstGeom>
          <a:noFill/>
          <a:ln/>
        </p:spPr>
        <p:txBody>
          <a:bodyPr wrap="none" rtlCol="0" anchor="t"/>
          <a:lstStyle/>
          <a:p>
            <a:pPr marL="0" indent="0">
              <a:lnSpc>
                <a:spcPts val="1872"/>
              </a:lnSpc>
              <a:buNone/>
            </a:pPr>
            <a:r>
              <a:rPr lang="en-US" sz="1248" b="1" u="sng" dirty="0">
                <a:solidFill>
                  <a:srgbClr val="C9907C"/>
                </a:solidFill>
                <a:latin typeface="Open Sans" pitchFamily="34" charset="0"/>
                <a:ea typeface="Open Sans" pitchFamily="34" charset="-122"/>
                <a:cs typeface="Open Sans" pitchFamily="34" charset="-120"/>
              </a:rPr>
              <a:t>Program Optimization and Inclusivity</a:t>
            </a:r>
            <a:r>
              <a:rPr lang="en-US" sz="1248" u="sng" dirty="0">
                <a:solidFill>
                  <a:srgbClr val="C9907C"/>
                </a:solidFill>
                <a:latin typeface="Open Sans" pitchFamily="34" charset="0"/>
                <a:ea typeface="Open Sans" pitchFamily="34" charset="-122"/>
                <a:cs typeface="Open Sans" pitchFamily="34" charset="-120"/>
              </a:rPr>
              <a:t>:</a:t>
            </a:r>
            <a:endParaRPr lang="en-US" sz="1248" dirty="0"/>
          </a:p>
        </p:txBody>
      </p:sp>
      <p:sp>
        <p:nvSpPr>
          <p:cNvPr id="9" name="Text 7"/>
          <p:cNvSpPr/>
          <p:nvPr/>
        </p:nvSpPr>
        <p:spPr>
          <a:xfrm>
            <a:off x="3804166" y="4235887"/>
            <a:ext cx="7275433" cy="712946"/>
          </a:xfrm>
          <a:prstGeom prst="rect">
            <a:avLst/>
          </a:prstGeom>
          <a:noFill/>
          <a:ln/>
        </p:spPr>
        <p:txBody>
          <a:bodyPr wrap="square" rtlCol="0" anchor="t"/>
          <a:lstStyle/>
          <a:p>
            <a:pPr marL="342900" indent="-342900" algn="l">
              <a:lnSpc>
                <a:spcPts val="1872"/>
              </a:lnSpc>
              <a:buSzPct val="100000"/>
              <a:buChar char="•"/>
            </a:pPr>
            <a:r>
              <a:rPr lang="en-US" sz="1248" b="1" dirty="0">
                <a:solidFill>
                  <a:srgbClr val="443728"/>
                </a:solidFill>
                <a:latin typeface="Open Sans" pitchFamily="34" charset="0"/>
                <a:ea typeface="Open Sans" pitchFamily="34" charset="-122"/>
                <a:cs typeface="Open Sans" pitchFamily="34" charset="-120"/>
              </a:rPr>
              <a:t>Insight</a:t>
            </a:r>
            <a:r>
              <a:rPr lang="en-US" sz="1248" dirty="0">
                <a:solidFill>
                  <a:srgbClr val="443728"/>
                </a:solidFill>
                <a:latin typeface="Open Sans" pitchFamily="34" charset="0"/>
                <a:ea typeface="Open Sans" pitchFamily="34" charset="-122"/>
                <a:cs typeface="Open Sans" pitchFamily="34" charset="-120"/>
              </a:rPr>
              <a:t>: States like Tamil Nadu, Rajasthan, and Bihar exhibit high person-days for women, ST, and SC, indicating better inclusion. States like Karnataka and Madhya Pradesh show lower person-days for these groups, suggesting a need for targeted interventions.</a:t>
            </a:r>
            <a:endParaRPr lang="en-US" sz="1248" dirty="0"/>
          </a:p>
        </p:txBody>
      </p:sp>
      <p:sp>
        <p:nvSpPr>
          <p:cNvPr id="10" name="Text 8"/>
          <p:cNvSpPr/>
          <p:nvPr/>
        </p:nvSpPr>
        <p:spPr>
          <a:xfrm>
            <a:off x="3804166" y="5004197"/>
            <a:ext cx="7275433" cy="712946"/>
          </a:xfrm>
          <a:prstGeom prst="rect">
            <a:avLst/>
          </a:prstGeom>
          <a:noFill/>
          <a:ln/>
        </p:spPr>
        <p:txBody>
          <a:bodyPr wrap="square" rtlCol="0" anchor="t"/>
          <a:lstStyle/>
          <a:p>
            <a:pPr marL="342900" indent="-342900" algn="l">
              <a:lnSpc>
                <a:spcPts val="1872"/>
              </a:lnSpc>
              <a:buSzPct val="100000"/>
              <a:buChar char="•"/>
            </a:pPr>
            <a:r>
              <a:rPr lang="en-US" sz="1248" b="1" dirty="0">
                <a:solidFill>
                  <a:srgbClr val="443728"/>
                </a:solidFill>
                <a:latin typeface="Open Sans" pitchFamily="34" charset="0"/>
                <a:ea typeface="Open Sans" pitchFamily="34" charset="-122"/>
                <a:cs typeface="Open Sans" pitchFamily="34" charset="-120"/>
              </a:rPr>
              <a:t>Recommendation</a:t>
            </a:r>
            <a:r>
              <a:rPr lang="en-US" sz="1248" dirty="0">
                <a:solidFill>
                  <a:srgbClr val="443728"/>
                </a:solidFill>
                <a:latin typeface="Open Sans" pitchFamily="34" charset="0"/>
                <a:ea typeface="Open Sans" pitchFamily="34" charset="-122"/>
                <a:cs typeface="Open Sans" pitchFamily="34" charset="-120"/>
              </a:rPr>
              <a:t>: Enhance outreach and support mechanisms for marginalized communities in states with low person-days for women, ST, and SC to ensure equitable participation. Implement community-specific interventions.</a:t>
            </a:r>
            <a:endParaRPr lang="en-US" sz="1248" dirty="0"/>
          </a:p>
        </p:txBody>
      </p:sp>
      <p:sp>
        <p:nvSpPr>
          <p:cNvPr id="11" name="Text 9"/>
          <p:cNvSpPr/>
          <p:nvPr/>
        </p:nvSpPr>
        <p:spPr>
          <a:xfrm>
            <a:off x="3550682" y="5895380"/>
            <a:ext cx="7528917" cy="237649"/>
          </a:xfrm>
          <a:prstGeom prst="rect">
            <a:avLst/>
          </a:prstGeom>
          <a:noFill/>
          <a:ln/>
        </p:spPr>
        <p:txBody>
          <a:bodyPr wrap="none" rtlCol="0" anchor="t"/>
          <a:lstStyle/>
          <a:p>
            <a:pPr marL="0" indent="0">
              <a:lnSpc>
                <a:spcPts val="1872"/>
              </a:lnSpc>
              <a:buNone/>
            </a:pPr>
            <a:r>
              <a:rPr lang="en-US" sz="1248" b="1" u="sng" dirty="0">
                <a:solidFill>
                  <a:srgbClr val="C9907C"/>
                </a:solidFill>
                <a:latin typeface="Open Sans" pitchFamily="34" charset="0"/>
                <a:ea typeface="Open Sans" pitchFamily="34" charset="-122"/>
                <a:cs typeface="Open Sans" pitchFamily="34" charset="-120"/>
              </a:rPr>
              <a:t>Worker Engagement</a:t>
            </a:r>
            <a:r>
              <a:rPr lang="en-US" sz="1248" u="sng" dirty="0">
                <a:solidFill>
                  <a:srgbClr val="C9907C"/>
                </a:solidFill>
                <a:latin typeface="Open Sans" pitchFamily="34" charset="0"/>
                <a:ea typeface="Open Sans" pitchFamily="34" charset="-122"/>
                <a:cs typeface="Open Sans" pitchFamily="34" charset="-120"/>
              </a:rPr>
              <a:t>:</a:t>
            </a:r>
            <a:endParaRPr lang="en-US" sz="1248" dirty="0"/>
          </a:p>
        </p:txBody>
      </p:sp>
      <p:sp>
        <p:nvSpPr>
          <p:cNvPr id="12" name="Text 10"/>
          <p:cNvSpPr/>
          <p:nvPr/>
        </p:nvSpPr>
        <p:spPr>
          <a:xfrm>
            <a:off x="3804166" y="6311265"/>
            <a:ext cx="7275433" cy="712946"/>
          </a:xfrm>
          <a:prstGeom prst="rect">
            <a:avLst/>
          </a:prstGeom>
          <a:noFill/>
          <a:ln/>
        </p:spPr>
        <p:txBody>
          <a:bodyPr wrap="square" rtlCol="0" anchor="t"/>
          <a:lstStyle/>
          <a:p>
            <a:pPr marL="342900" indent="-342900" algn="l">
              <a:lnSpc>
                <a:spcPts val="1872"/>
              </a:lnSpc>
              <a:buSzPct val="100000"/>
              <a:buChar char="•"/>
            </a:pPr>
            <a:r>
              <a:rPr lang="en-US" sz="1248" b="1" dirty="0">
                <a:solidFill>
                  <a:srgbClr val="443728"/>
                </a:solidFill>
                <a:latin typeface="Open Sans" pitchFamily="34" charset="0"/>
                <a:ea typeface="Open Sans" pitchFamily="34" charset="-122"/>
                <a:cs typeface="Open Sans" pitchFamily="34" charset="-120"/>
              </a:rPr>
              <a:t>Insight</a:t>
            </a:r>
            <a:r>
              <a:rPr lang="en-US" sz="1248" dirty="0">
                <a:solidFill>
                  <a:srgbClr val="443728"/>
                </a:solidFill>
                <a:latin typeface="Open Sans" pitchFamily="34" charset="0"/>
                <a:ea typeface="Open Sans" pitchFamily="34" charset="-122"/>
                <a:cs typeface="Open Sans" pitchFamily="34" charset="-120"/>
              </a:rPr>
              <a:t>: States with the highest total number of workers (Maharashtra, West Bengal, and Uttar Pradesh) see a significant drop in active workers, indicating issues in worker engagement or retention.</a:t>
            </a:r>
            <a:endParaRPr lang="en-US" sz="1248" dirty="0"/>
          </a:p>
        </p:txBody>
      </p:sp>
      <p:sp>
        <p:nvSpPr>
          <p:cNvPr id="13" name="Text 11"/>
          <p:cNvSpPr/>
          <p:nvPr/>
        </p:nvSpPr>
        <p:spPr>
          <a:xfrm>
            <a:off x="3804166" y="7079575"/>
            <a:ext cx="7275433" cy="712946"/>
          </a:xfrm>
          <a:prstGeom prst="rect">
            <a:avLst/>
          </a:prstGeom>
          <a:noFill/>
          <a:ln/>
        </p:spPr>
        <p:txBody>
          <a:bodyPr wrap="square" rtlCol="0" anchor="t"/>
          <a:lstStyle/>
          <a:p>
            <a:pPr marL="342900" indent="-342900" algn="l">
              <a:lnSpc>
                <a:spcPts val="1872"/>
              </a:lnSpc>
              <a:buSzPct val="100000"/>
              <a:buChar char="•"/>
            </a:pPr>
            <a:r>
              <a:rPr lang="en-US" sz="1248" b="1" dirty="0">
                <a:solidFill>
                  <a:srgbClr val="443728"/>
                </a:solidFill>
                <a:latin typeface="Open Sans" pitchFamily="34" charset="0"/>
                <a:ea typeface="Open Sans" pitchFamily="34" charset="-122"/>
                <a:cs typeface="Open Sans" pitchFamily="34" charset="-120"/>
              </a:rPr>
              <a:t>Recommendation</a:t>
            </a:r>
            <a:r>
              <a:rPr lang="en-US" sz="1248" dirty="0">
                <a:solidFill>
                  <a:srgbClr val="443728"/>
                </a:solidFill>
                <a:latin typeface="Open Sans" pitchFamily="34" charset="0"/>
                <a:ea typeface="Open Sans" pitchFamily="34" charset="-122"/>
                <a:cs typeface="Open Sans" pitchFamily="34" charset="-120"/>
              </a:rPr>
              <a:t>: Increase worker participation by offering incentives for active participation and regular attendance. Provide skill development programs to make work more attractive and beneficial for workers.</a:t>
            </a:r>
            <a:endParaRPr lang="en-US" sz="1248"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719"/>
          </a:xfrm>
          <a:prstGeom prst="rect">
            <a:avLst/>
          </a:prstGeom>
          <a:solidFill>
            <a:srgbClr val="FFFCFA"/>
          </a:solidFill>
          <a:ln/>
        </p:spPr>
        <p:txBody>
          <a:bodyPr/>
          <a:lstStyle/>
          <a:p>
            <a:endParaRPr lang="ar-MA"/>
          </a:p>
        </p:txBody>
      </p:sp>
      <p:sp>
        <p:nvSpPr>
          <p:cNvPr id="4" name="Text 2"/>
          <p:cNvSpPr/>
          <p:nvPr/>
        </p:nvSpPr>
        <p:spPr>
          <a:xfrm>
            <a:off x="2907268" y="677228"/>
            <a:ext cx="8815745" cy="278368"/>
          </a:xfrm>
          <a:prstGeom prst="rect">
            <a:avLst/>
          </a:prstGeom>
          <a:noFill/>
          <a:ln/>
        </p:spPr>
        <p:txBody>
          <a:bodyPr wrap="none" rtlCol="0" anchor="t"/>
          <a:lstStyle/>
          <a:p>
            <a:pPr marL="0" indent="0">
              <a:lnSpc>
                <a:spcPts val="2192"/>
              </a:lnSpc>
              <a:buNone/>
            </a:pPr>
            <a:r>
              <a:rPr lang="en-US" sz="1461" b="1" u="sng" dirty="0">
                <a:solidFill>
                  <a:srgbClr val="C9907C"/>
                </a:solidFill>
                <a:latin typeface="Open Sans" pitchFamily="34" charset="0"/>
                <a:ea typeface="Open Sans" pitchFamily="34" charset="-122"/>
                <a:cs typeface="Open Sans" pitchFamily="34" charset="-120"/>
              </a:rPr>
              <a:t>Household Engagement</a:t>
            </a:r>
            <a:r>
              <a:rPr lang="en-US" sz="1461" u="sng" dirty="0">
                <a:solidFill>
                  <a:srgbClr val="C9907C"/>
                </a:solidFill>
                <a:latin typeface="Open Sans" pitchFamily="34" charset="0"/>
                <a:ea typeface="Open Sans" pitchFamily="34" charset="-122"/>
                <a:cs typeface="Open Sans" pitchFamily="34" charset="-120"/>
              </a:rPr>
              <a:t>:</a:t>
            </a:r>
            <a:endParaRPr lang="en-US" sz="1461" dirty="0"/>
          </a:p>
        </p:txBody>
      </p:sp>
      <p:sp>
        <p:nvSpPr>
          <p:cNvPr id="5" name="Text 3"/>
          <p:cNvSpPr/>
          <p:nvPr/>
        </p:nvSpPr>
        <p:spPr>
          <a:xfrm>
            <a:off x="3204091" y="1122521"/>
            <a:ext cx="8518922" cy="835104"/>
          </a:xfrm>
          <a:prstGeom prst="rect">
            <a:avLst/>
          </a:prstGeom>
          <a:noFill/>
          <a:ln/>
        </p:spPr>
        <p:txBody>
          <a:bodyPr wrap="square" rtlCol="0" anchor="t"/>
          <a:lstStyle/>
          <a:p>
            <a:pPr marL="342900" indent="-342900" algn="l">
              <a:lnSpc>
                <a:spcPts val="2192"/>
              </a:lnSpc>
              <a:buSzPct val="100000"/>
              <a:buChar char="•"/>
            </a:pPr>
            <a:r>
              <a:rPr lang="en-US" sz="1461" b="1" dirty="0">
                <a:solidFill>
                  <a:srgbClr val="443728"/>
                </a:solidFill>
                <a:latin typeface="Open Sans" pitchFamily="34" charset="0"/>
                <a:ea typeface="Open Sans" pitchFamily="34" charset="-122"/>
                <a:cs typeface="Open Sans" pitchFamily="34" charset="-120"/>
              </a:rPr>
              <a:t>Insight</a:t>
            </a:r>
            <a:r>
              <a:rPr lang="en-US" sz="1461" dirty="0">
                <a:solidFill>
                  <a:srgbClr val="443728"/>
                </a:solidFill>
                <a:latin typeface="Open Sans" pitchFamily="34" charset="0"/>
                <a:ea typeface="Open Sans" pitchFamily="34" charset="-122"/>
                <a:cs typeface="Open Sans" pitchFamily="34" charset="-120"/>
              </a:rPr>
              <a:t>: States like Andhra Pradesh and Bihar have high household engagement, showing effective program reach. States with lower engagement may need improved awareness campaigns and streamlined processes.</a:t>
            </a:r>
            <a:endParaRPr lang="en-US" sz="1461" dirty="0"/>
          </a:p>
        </p:txBody>
      </p:sp>
      <p:sp>
        <p:nvSpPr>
          <p:cNvPr id="6" name="Text 4"/>
          <p:cNvSpPr/>
          <p:nvPr/>
        </p:nvSpPr>
        <p:spPr>
          <a:xfrm>
            <a:off x="3204091" y="2022515"/>
            <a:ext cx="8518922" cy="835104"/>
          </a:xfrm>
          <a:prstGeom prst="rect">
            <a:avLst/>
          </a:prstGeom>
          <a:noFill/>
          <a:ln/>
        </p:spPr>
        <p:txBody>
          <a:bodyPr wrap="square" rtlCol="0" anchor="t"/>
          <a:lstStyle/>
          <a:p>
            <a:pPr marL="342900" indent="-342900" algn="l">
              <a:lnSpc>
                <a:spcPts val="2192"/>
              </a:lnSpc>
              <a:buSzPct val="100000"/>
              <a:buChar char="•"/>
            </a:pPr>
            <a:r>
              <a:rPr lang="en-US" sz="1461" b="1" dirty="0">
                <a:solidFill>
                  <a:srgbClr val="443728"/>
                </a:solidFill>
                <a:latin typeface="Open Sans" pitchFamily="34" charset="0"/>
                <a:ea typeface="Open Sans" pitchFamily="34" charset="-122"/>
                <a:cs typeface="Open Sans" pitchFamily="34" charset="-120"/>
              </a:rPr>
              <a:t>Recommendation</a:t>
            </a:r>
            <a:r>
              <a:rPr lang="en-US" sz="1461" dirty="0">
                <a:solidFill>
                  <a:srgbClr val="443728"/>
                </a:solidFill>
                <a:latin typeface="Open Sans" pitchFamily="34" charset="0"/>
                <a:ea typeface="Open Sans" pitchFamily="34" charset="-122"/>
                <a:cs typeface="Open Sans" pitchFamily="34" charset="-120"/>
              </a:rPr>
              <a:t>: Strengthen awareness campaigns in states with low household and individual engagement to boost participation. Simplify registration and work allocation processes to make it easier for workers to join and stay engaged.</a:t>
            </a:r>
            <a:endParaRPr lang="en-US" sz="1461" dirty="0"/>
          </a:p>
        </p:txBody>
      </p:sp>
      <p:sp>
        <p:nvSpPr>
          <p:cNvPr id="7" name="Text 5"/>
          <p:cNvSpPr/>
          <p:nvPr/>
        </p:nvSpPr>
        <p:spPr>
          <a:xfrm>
            <a:off x="2907268" y="3066336"/>
            <a:ext cx="8815745" cy="278368"/>
          </a:xfrm>
          <a:prstGeom prst="rect">
            <a:avLst/>
          </a:prstGeom>
          <a:noFill/>
          <a:ln/>
        </p:spPr>
        <p:txBody>
          <a:bodyPr wrap="none" rtlCol="0" anchor="t"/>
          <a:lstStyle/>
          <a:p>
            <a:pPr marL="0" indent="0">
              <a:lnSpc>
                <a:spcPts val="2192"/>
              </a:lnSpc>
              <a:buNone/>
            </a:pPr>
            <a:r>
              <a:rPr lang="en-US" sz="1461" b="1" u="sng" dirty="0">
                <a:solidFill>
                  <a:srgbClr val="C9907C"/>
                </a:solidFill>
                <a:latin typeface="Open Sans" pitchFamily="34" charset="0"/>
                <a:ea typeface="Open Sans" pitchFamily="34" charset="-122"/>
                <a:cs typeface="Open Sans" pitchFamily="34" charset="-120"/>
              </a:rPr>
              <a:t>Budget Utilization and Employment Generation</a:t>
            </a:r>
            <a:r>
              <a:rPr lang="en-US" sz="1461" u="sng" dirty="0">
                <a:solidFill>
                  <a:srgbClr val="C9907C"/>
                </a:solidFill>
                <a:latin typeface="Open Sans" pitchFamily="34" charset="0"/>
                <a:ea typeface="Open Sans" pitchFamily="34" charset="-122"/>
                <a:cs typeface="Open Sans" pitchFamily="34" charset="-120"/>
              </a:rPr>
              <a:t>:</a:t>
            </a:r>
            <a:endParaRPr lang="en-US" sz="1461" dirty="0"/>
          </a:p>
        </p:txBody>
      </p:sp>
      <p:sp>
        <p:nvSpPr>
          <p:cNvPr id="8" name="Text 6"/>
          <p:cNvSpPr/>
          <p:nvPr/>
        </p:nvSpPr>
        <p:spPr>
          <a:xfrm>
            <a:off x="3204091" y="3553420"/>
            <a:ext cx="8518922" cy="835104"/>
          </a:xfrm>
          <a:prstGeom prst="rect">
            <a:avLst/>
          </a:prstGeom>
          <a:noFill/>
          <a:ln/>
        </p:spPr>
        <p:txBody>
          <a:bodyPr wrap="square" rtlCol="0" anchor="t"/>
          <a:lstStyle/>
          <a:p>
            <a:pPr marL="342900" indent="-342900" algn="l">
              <a:lnSpc>
                <a:spcPts val="2192"/>
              </a:lnSpc>
              <a:buSzPct val="100000"/>
              <a:buChar char="•"/>
            </a:pPr>
            <a:r>
              <a:rPr lang="en-US" sz="1461" b="1" dirty="0">
                <a:solidFill>
                  <a:srgbClr val="443728"/>
                </a:solidFill>
                <a:latin typeface="Open Sans" pitchFamily="34" charset="0"/>
                <a:ea typeface="Open Sans" pitchFamily="34" charset="-122"/>
                <a:cs typeface="Open Sans" pitchFamily="34" charset="-120"/>
              </a:rPr>
              <a:t>Insight</a:t>
            </a:r>
            <a:r>
              <a:rPr lang="en-US" sz="1461" dirty="0">
                <a:solidFill>
                  <a:srgbClr val="443728"/>
                </a:solidFill>
                <a:latin typeface="Open Sans" pitchFamily="34" charset="0"/>
                <a:ea typeface="Open Sans" pitchFamily="34" charset="-122"/>
                <a:cs typeface="Open Sans" pitchFamily="34" charset="-120"/>
              </a:rPr>
              <a:t>: There is a positive correlation between approved labor budgets and person-days generated, with states like Andhra Pradesh, Maharashtra, and Uttar Pradesh leading. States with lower person-days despite high budgets may need to audit fund utilization.</a:t>
            </a:r>
            <a:endParaRPr lang="en-US" sz="1461" dirty="0"/>
          </a:p>
        </p:txBody>
      </p:sp>
      <p:sp>
        <p:nvSpPr>
          <p:cNvPr id="9" name="Text 7"/>
          <p:cNvSpPr/>
          <p:nvPr/>
        </p:nvSpPr>
        <p:spPr>
          <a:xfrm>
            <a:off x="3204091" y="4453414"/>
            <a:ext cx="8518922" cy="835104"/>
          </a:xfrm>
          <a:prstGeom prst="rect">
            <a:avLst/>
          </a:prstGeom>
          <a:noFill/>
          <a:ln/>
        </p:spPr>
        <p:txBody>
          <a:bodyPr wrap="square" rtlCol="0" anchor="t"/>
          <a:lstStyle/>
          <a:p>
            <a:pPr marL="342900" indent="-342900" algn="l">
              <a:lnSpc>
                <a:spcPts val="2192"/>
              </a:lnSpc>
              <a:buSzPct val="100000"/>
              <a:buChar char="•"/>
            </a:pPr>
            <a:r>
              <a:rPr lang="en-US" sz="1461" b="1" dirty="0">
                <a:solidFill>
                  <a:srgbClr val="443728"/>
                </a:solidFill>
                <a:latin typeface="Open Sans" pitchFamily="34" charset="0"/>
                <a:ea typeface="Open Sans" pitchFamily="34" charset="-122"/>
                <a:cs typeface="Open Sans" pitchFamily="34" charset="-120"/>
              </a:rPr>
              <a:t>Recommendation</a:t>
            </a:r>
            <a:r>
              <a:rPr lang="en-US" sz="1461" dirty="0">
                <a:solidFill>
                  <a:srgbClr val="443728"/>
                </a:solidFill>
                <a:latin typeface="Open Sans" pitchFamily="34" charset="0"/>
                <a:ea typeface="Open Sans" pitchFamily="34" charset="-122"/>
                <a:cs typeface="Open Sans" pitchFamily="34" charset="-120"/>
              </a:rPr>
              <a:t>: Regularly audit fund usage in states with low person-days despite high budgets to identify and eliminate inefficiencies. Reallocate unutilized funds to states or districts demonstrating effective utilization.</a:t>
            </a:r>
            <a:endParaRPr lang="en-US" sz="1461" dirty="0"/>
          </a:p>
        </p:txBody>
      </p:sp>
      <p:sp>
        <p:nvSpPr>
          <p:cNvPr id="10" name="Text 8"/>
          <p:cNvSpPr/>
          <p:nvPr/>
        </p:nvSpPr>
        <p:spPr>
          <a:xfrm>
            <a:off x="2907268" y="5497235"/>
            <a:ext cx="8815745" cy="278368"/>
          </a:xfrm>
          <a:prstGeom prst="rect">
            <a:avLst/>
          </a:prstGeom>
          <a:noFill/>
          <a:ln/>
        </p:spPr>
        <p:txBody>
          <a:bodyPr wrap="none" rtlCol="0" anchor="t"/>
          <a:lstStyle/>
          <a:p>
            <a:pPr marL="0" indent="0">
              <a:lnSpc>
                <a:spcPts val="2192"/>
              </a:lnSpc>
              <a:buNone/>
            </a:pPr>
            <a:r>
              <a:rPr lang="en-US" sz="1461" b="1" u="sng" dirty="0">
                <a:solidFill>
                  <a:srgbClr val="C9907C"/>
                </a:solidFill>
                <a:latin typeface="Open Sans" pitchFamily="34" charset="0"/>
                <a:ea typeface="Open Sans" pitchFamily="34" charset="-122"/>
                <a:cs typeface="Open Sans" pitchFamily="34" charset="-120"/>
              </a:rPr>
              <a:t>Average Employment Days per Household</a:t>
            </a:r>
            <a:r>
              <a:rPr lang="en-US" sz="1461" u="sng" dirty="0">
                <a:solidFill>
                  <a:srgbClr val="C9907C"/>
                </a:solidFill>
                <a:latin typeface="Open Sans" pitchFamily="34" charset="0"/>
                <a:ea typeface="Open Sans" pitchFamily="34" charset="-122"/>
                <a:cs typeface="Open Sans" pitchFamily="34" charset="-120"/>
              </a:rPr>
              <a:t>:</a:t>
            </a:r>
            <a:endParaRPr lang="en-US" sz="1461" dirty="0"/>
          </a:p>
        </p:txBody>
      </p:sp>
      <p:sp>
        <p:nvSpPr>
          <p:cNvPr id="11" name="Text 9"/>
          <p:cNvSpPr/>
          <p:nvPr/>
        </p:nvSpPr>
        <p:spPr>
          <a:xfrm>
            <a:off x="3204091" y="5984319"/>
            <a:ext cx="8518922" cy="835104"/>
          </a:xfrm>
          <a:prstGeom prst="rect">
            <a:avLst/>
          </a:prstGeom>
          <a:noFill/>
          <a:ln/>
        </p:spPr>
        <p:txBody>
          <a:bodyPr wrap="square" rtlCol="0" anchor="t"/>
          <a:lstStyle/>
          <a:p>
            <a:pPr marL="342900" indent="-342900" algn="l">
              <a:lnSpc>
                <a:spcPts val="2192"/>
              </a:lnSpc>
              <a:buSzPct val="100000"/>
              <a:buChar char="•"/>
            </a:pPr>
            <a:r>
              <a:rPr lang="en-US" sz="1461" b="1" dirty="0">
                <a:solidFill>
                  <a:srgbClr val="443728"/>
                </a:solidFill>
                <a:latin typeface="Open Sans" pitchFamily="34" charset="0"/>
                <a:ea typeface="Open Sans" pitchFamily="34" charset="-122"/>
                <a:cs typeface="Open Sans" pitchFamily="34" charset="-120"/>
              </a:rPr>
              <a:t>Insight</a:t>
            </a:r>
            <a:r>
              <a:rPr lang="en-US" sz="1461" dirty="0">
                <a:solidFill>
                  <a:srgbClr val="443728"/>
                </a:solidFill>
                <a:latin typeface="Open Sans" pitchFamily="34" charset="0"/>
                <a:ea typeface="Open Sans" pitchFamily="34" charset="-122"/>
                <a:cs typeface="Open Sans" pitchFamily="34" charset="-120"/>
              </a:rPr>
              <a:t>: Districts in Andhra Pradesh and Tamil Nadu show higher average employment days per household, indicating better employment distribution. Districts with lower average employment days might need policy adjustments.</a:t>
            </a:r>
            <a:endParaRPr lang="en-US" sz="1461" dirty="0"/>
          </a:p>
        </p:txBody>
      </p:sp>
      <p:sp>
        <p:nvSpPr>
          <p:cNvPr id="12" name="Text 10"/>
          <p:cNvSpPr/>
          <p:nvPr/>
        </p:nvSpPr>
        <p:spPr>
          <a:xfrm>
            <a:off x="3204091" y="6884313"/>
            <a:ext cx="8518922" cy="835104"/>
          </a:xfrm>
          <a:prstGeom prst="rect">
            <a:avLst/>
          </a:prstGeom>
          <a:noFill/>
          <a:ln/>
        </p:spPr>
        <p:txBody>
          <a:bodyPr wrap="square" rtlCol="0" anchor="t"/>
          <a:lstStyle/>
          <a:p>
            <a:pPr marL="342900" indent="-342900" algn="l">
              <a:lnSpc>
                <a:spcPts val="2192"/>
              </a:lnSpc>
              <a:buSzPct val="100000"/>
              <a:buChar char="•"/>
            </a:pPr>
            <a:r>
              <a:rPr lang="en-US" sz="1461" b="1" dirty="0">
                <a:solidFill>
                  <a:srgbClr val="443728"/>
                </a:solidFill>
                <a:latin typeface="Open Sans" pitchFamily="34" charset="0"/>
                <a:ea typeface="Open Sans" pitchFamily="34" charset="-122"/>
                <a:cs typeface="Open Sans" pitchFamily="34" charset="-120"/>
              </a:rPr>
              <a:t>Recommendation</a:t>
            </a:r>
            <a:r>
              <a:rPr lang="en-US" sz="1461" dirty="0">
                <a:solidFill>
                  <a:srgbClr val="443728"/>
                </a:solidFill>
                <a:latin typeface="Open Sans" pitchFamily="34" charset="0"/>
                <a:ea typeface="Open Sans" pitchFamily="34" charset="-122"/>
                <a:cs typeface="Open Sans" pitchFamily="34" charset="-120"/>
              </a:rPr>
              <a:t>: Implement policies to ensure more consistent and longer-term employment opportunities in districts with lower average employment days. Provide flexible work options and ensure timely payments to retain workers.</a:t>
            </a:r>
            <a:endParaRPr lang="en-US" sz="146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FFFCFA"/>
          </a:solidFill>
          <a:ln/>
        </p:spPr>
        <p:txBody>
          <a:bodyPr/>
          <a:lstStyle/>
          <a:p>
            <a:endParaRPr lang="ar-MA"/>
          </a:p>
        </p:txBody>
      </p:sp>
      <p:sp>
        <p:nvSpPr>
          <p:cNvPr id="4" name="Text 2"/>
          <p:cNvSpPr/>
          <p:nvPr/>
        </p:nvSpPr>
        <p:spPr>
          <a:xfrm>
            <a:off x="2037993" y="1787604"/>
            <a:ext cx="10554414" cy="333256"/>
          </a:xfrm>
          <a:prstGeom prst="rect">
            <a:avLst/>
          </a:prstGeom>
          <a:noFill/>
          <a:ln/>
        </p:spPr>
        <p:txBody>
          <a:bodyPr wrap="none" rtlCol="0" anchor="t"/>
          <a:lstStyle/>
          <a:p>
            <a:pPr marL="0" indent="0">
              <a:lnSpc>
                <a:spcPts val="2624"/>
              </a:lnSpc>
              <a:buNone/>
            </a:pPr>
            <a:r>
              <a:rPr lang="en-US" sz="1750" b="1" u="sng" dirty="0">
                <a:solidFill>
                  <a:srgbClr val="C9907C"/>
                </a:solidFill>
                <a:latin typeface="Open Sans" pitchFamily="34" charset="0"/>
                <a:ea typeface="Open Sans" pitchFamily="34" charset="-122"/>
                <a:cs typeface="Open Sans" pitchFamily="34" charset="-120"/>
              </a:rPr>
              <a:t>Individual Engagement</a:t>
            </a:r>
            <a:r>
              <a:rPr lang="en-US" sz="1750" u="sng" dirty="0">
                <a:solidFill>
                  <a:srgbClr val="C9907C"/>
                </a:solidFill>
                <a:latin typeface="Open Sans" pitchFamily="34" charset="0"/>
                <a:ea typeface="Open Sans" pitchFamily="34" charset="-122"/>
                <a:cs typeface="Open Sans" pitchFamily="34" charset="-120"/>
              </a:rPr>
              <a:t>:</a:t>
            </a:r>
            <a:endParaRPr lang="en-US" sz="1750" dirty="0"/>
          </a:p>
        </p:txBody>
      </p:sp>
      <p:sp>
        <p:nvSpPr>
          <p:cNvPr id="5" name="Text 3"/>
          <p:cNvSpPr/>
          <p:nvPr/>
        </p:nvSpPr>
        <p:spPr>
          <a:xfrm>
            <a:off x="2393394" y="2320766"/>
            <a:ext cx="10199013" cy="999768"/>
          </a:xfrm>
          <a:prstGeom prst="rect">
            <a:avLst/>
          </a:prstGeom>
          <a:noFill/>
          <a:ln/>
        </p:spPr>
        <p:txBody>
          <a:bodyPr wrap="square" rtlCol="0" anchor="t"/>
          <a:lstStyle/>
          <a:p>
            <a:pPr marL="342900" indent="-342900" algn="l">
              <a:lnSpc>
                <a:spcPts val="2624"/>
              </a:lnSpc>
              <a:buSzPct val="100000"/>
              <a:buChar char="•"/>
            </a:pPr>
            <a:r>
              <a:rPr lang="en-US" sz="1750" b="1" dirty="0">
                <a:solidFill>
                  <a:srgbClr val="443728"/>
                </a:solidFill>
                <a:latin typeface="Open Sans" pitchFamily="34" charset="0"/>
                <a:ea typeface="Open Sans" pitchFamily="34" charset="-122"/>
                <a:cs typeface="Open Sans" pitchFamily="34" charset="-120"/>
              </a:rPr>
              <a:t>Insight</a:t>
            </a:r>
            <a:r>
              <a:rPr lang="en-US" sz="1750" dirty="0">
                <a:solidFill>
                  <a:srgbClr val="443728"/>
                </a:solidFill>
                <a:latin typeface="Open Sans" pitchFamily="34" charset="0"/>
                <a:ea typeface="Open Sans" pitchFamily="34" charset="-122"/>
                <a:cs typeface="Open Sans" pitchFamily="34" charset="-120"/>
              </a:rPr>
              <a:t>: States like Tamil Nadu, Andhra Pradesh, and Rajasthan have a high number of individuals engaged, reflecting strong program implementation. States with fewer individuals engaged may need improved outreach strategies.</a:t>
            </a:r>
            <a:endParaRPr lang="en-US" sz="1750" dirty="0"/>
          </a:p>
        </p:txBody>
      </p:sp>
      <p:sp>
        <p:nvSpPr>
          <p:cNvPr id="6" name="Text 4"/>
          <p:cNvSpPr/>
          <p:nvPr/>
        </p:nvSpPr>
        <p:spPr>
          <a:xfrm>
            <a:off x="2393394" y="3398282"/>
            <a:ext cx="10199013" cy="999768"/>
          </a:xfrm>
          <a:prstGeom prst="rect">
            <a:avLst/>
          </a:prstGeom>
          <a:noFill/>
          <a:ln/>
        </p:spPr>
        <p:txBody>
          <a:bodyPr wrap="square" rtlCol="0" anchor="t"/>
          <a:lstStyle/>
          <a:p>
            <a:pPr marL="342900" indent="-342900" algn="l">
              <a:lnSpc>
                <a:spcPts val="2624"/>
              </a:lnSpc>
              <a:buSzPct val="100000"/>
              <a:buChar char="•"/>
            </a:pPr>
            <a:r>
              <a:rPr lang="en-US" sz="1750" b="1" dirty="0">
                <a:solidFill>
                  <a:srgbClr val="443728"/>
                </a:solidFill>
                <a:latin typeface="Open Sans" pitchFamily="34" charset="0"/>
                <a:ea typeface="Open Sans" pitchFamily="34" charset="-122"/>
                <a:cs typeface="Open Sans" pitchFamily="34" charset="-120"/>
              </a:rPr>
              <a:t>Recommendation</a:t>
            </a:r>
            <a:r>
              <a:rPr lang="en-US" sz="1750" dirty="0">
                <a:solidFill>
                  <a:srgbClr val="443728"/>
                </a:solidFill>
                <a:latin typeface="Open Sans" pitchFamily="34" charset="0"/>
                <a:ea typeface="Open Sans" pitchFamily="34" charset="-122"/>
                <a:cs typeface="Open Sans" pitchFamily="34" charset="-120"/>
              </a:rPr>
              <a:t>: Improve outreach and registration processes in states with fewer individuals engaged to increase participation. Implement strategies to ensure more individuals are aware of and can easily join the program.</a:t>
            </a:r>
            <a:endParaRPr lang="en-US" sz="1750" dirty="0"/>
          </a:p>
        </p:txBody>
      </p:sp>
      <p:sp>
        <p:nvSpPr>
          <p:cNvPr id="7" name="Text 5"/>
          <p:cNvSpPr/>
          <p:nvPr/>
        </p:nvSpPr>
        <p:spPr>
          <a:xfrm>
            <a:off x="2037993" y="4647962"/>
            <a:ext cx="10554414" cy="333256"/>
          </a:xfrm>
          <a:prstGeom prst="rect">
            <a:avLst/>
          </a:prstGeom>
          <a:noFill/>
          <a:ln/>
        </p:spPr>
        <p:txBody>
          <a:bodyPr wrap="none" rtlCol="0" anchor="t"/>
          <a:lstStyle/>
          <a:p>
            <a:pPr marL="0" indent="0">
              <a:lnSpc>
                <a:spcPts val="2624"/>
              </a:lnSpc>
              <a:buNone/>
            </a:pPr>
            <a:r>
              <a:rPr lang="en-US" sz="1750" b="1" u="sng" dirty="0">
                <a:solidFill>
                  <a:srgbClr val="C9907C"/>
                </a:solidFill>
                <a:latin typeface="Open Sans" pitchFamily="34" charset="0"/>
                <a:ea typeface="Open Sans" pitchFamily="34" charset="-122"/>
                <a:cs typeface="Open Sans" pitchFamily="34" charset="-120"/>
              </a:rPr>
              <a:t>Expenditure Categories</a:t>
            </a:r>
            <a:r>
              <a:rPr lang="en-US" sz="1750" u="sng" dirty="0">
                <a:solidFill>
                  <a:srgbClr val="C9907C"/>
                </a:solidFill>
                <a:latin typeface="Open Sans" pitchFamily="34" charset="0"/>
                <a:ea typeface="Open Sans" pitchFamily="34" charset="-122"/>
                <a:cs typeface="Open Sans" pitchFamily="34" charset="-120"/>
              </a:rPr>
              <a:t>:</a:t>
            </a:r>
            <a:endParaRPr lang="en-US" sz="1750" dirty="0"/>
          </a:p>
        </p:txBody>
      </p:sp>
      <p:sp>
        <p:nvSpPr>
          <p:cNvPr id="8" name="Text 6"/>
          <p:cNvSpPr/>
          <p:nvPr/>
        </p:nvSpPr>
        <p:spPr>
          <a:xfrm>
            <a:off x="2393394" y="5231130"/>
            <a:ext cx="10199013" cy="666512"/>
          </a:xfrm>
          <a:prstGeom prst="rect">
            <a:avLst/>
          </a:prstGeom>
          <a:noFill/>
          <a:ln/>
        </p:spPr>
        <p:txBody>
          <a:bodyPr wrap="square" rtlCol="0" anchor="t"/>
          <a:lstStyle/>
          <a:p>
            <a:pPr marL="342900" indent="-342900" algn="l">
              <a:lnSpc>
                <a:spcPts val="2624"/>
              </a:lnSpc>
              <a:buSzPct val="100000"/>
              <a:buChar char="•"/>
            </a:pPr>
            <a:r>
              <a:rPr lang="en-US" sz="1750" b="1" dirty="0">
                <a:solidFill>
                  <a:srgbClr val="443728"/>
                </a:solidFill>
                <a:latin typeface="Open Sans" pitchFamily="34" charset="0"/>
                <a:ea typeface="Open Sans" pitchFamily="34" charset="-122"/>
                <a:cs typeface="Open Sans" pitchFamily="34" charset="-120"/>
              </a:rPr>
              <a:t>Insight</a:t>
            </a:r>
            <a:r>
              <a:rPr lang="en-US" sz="1750" dirty="0">
                <a:solidFill>
                  <a:srgbClr val="443728"/>
                </a:solidFill>
                <a:latin typeface="Open Sans" pitchFamily="34" charset="0"/>
                <a:ea typeface="Open Sans" pitchFamily="34" charset="-122"/>
                <a:cs typeface="Open Sans" pitchFamily="34" charset="-120"/>
              </a:rPr>
              <a:t>: A significant portion of expenditure is directed towards material and skilled wages, which is essential for infrastructure but must be balanced with wages for unskilled workers.</a:t>
            </a:r>
            <a:endParaRPr lang="en-US" sz="1750" dirty="0"/>
          </a:p>
        </p:txBody>
      </p:sp>
      <p:sp>
        <p:nvSpPr>
          <p:cNvPr id="9" name="Text 7"/>
          <p:cNvSpPr/>
          <p:nvPr/>
        </p:nvSpPr>
        <p:spPr>
          <a:xfrm>
            <a:off x="2393394" y="5975390"/>
            <a:ext cx="10199013" cy="666512"/>
          </a:xfrm>
          <a:prstGeom prst="rect">
            <a:avLst/>
          </a:prstGeom>
          <a:noFill/>
          <a:ln/>
        </p:spPr>
        <p:txBody>
          <a:bodyPr wrap="square" rtlCol="0" anchor="t"/>
          <a:lstStyle/>
          <a:p>
            <a:pPr marL="342900" indent="-342900" algn="l">
              <a:lnSpc>
                <a:spcPts val="2624"/>
              </a:lnSpc>
              <a:buSzPct val="100000"/>
              <a:buChar char="•"/>
            </a:pPr>
            <a:r>
              <a:rPr lang="en-US" sz="1750" b="1" dirty="0">
                <a:solidFill>
                  <a:srgbClr val="443728"/>
                </a:solidFill>
                <a:latin typeface="Open Sans" pitchFamily="34" charset="0"/>
                <a:ea typeface="Open Sans" pitchFamily="34" charset="-122"/>
                <a:cs typeface="Open Sans" pitchFamily="34" charset="-120"/>
              </a:rPr>
              <a:t>Recommendation</a:t>
            </a:r>
            <a:r>
              <a:rPr lang="en-US" sz="1750" dirty="0">
                <a:solidFill>
                  <a:srgbClr val="443728"/>
                </a:solidFill>
                <a:latin typeface="Open Sans" pitchFamily="34" charset="0"/>
                <a:ea typeface="Open Sans" pitchFamily="34" charset="-122"/>
                <a:cs typeface="Open Sans" pitchFamily="34" charset="-120"/>
              </a:rPr>
              <a:t>: Ensure a balanced allocation of funds between material/skilled wages and unskilled wages to maintain a fair distribution of resources and support for all worker categories</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B7E8AB-0EFD-4286-2825-4B8E568D6062}"/>
              </a:ext>
            </a:extLst>
          </p:cNvPr>
          <p:cNvSpPr txBox="1"/>
          <p:nvPr/>
        </p:nvSpPr>
        <p:spPr>
          <a:xfrm>
            <a:off x="2840181" y="2941721"/>
            <a:ext cx="8950037" cy="1107996"/>
          </a:xfrm>
          <a:prstGeom prst="rect">
            <a:avLst/>
          </a:prstGeom>
          <a:noFill/>
        </p:spPr>
        <p:txBody>
          <a:bodyPr wrap="square" rtlCol="1">
            <a:spAutoFit/>
          </a:bodyPr>
          <a:lstStyle/>
          <a:p>
            <a:pPr algn="ctr"/>
            <a:r>
              <a:rPr lang="fr-FR" sz="6600" b="1" dirty="0" err="1">
                <a:solidFill>
                  <a:srgbClr val="996633"/>
                </a:solidFill>
              </a:rPr>
              <a:t>Thank</a:t>
            </a:r>
            <a:r>
              <a:rPr lang="fr-FR" sz="6600" b="1" dirty="0">
                <a:solidFill>
                  <a:srgbClr val="996633"/>
                </a:solidFill>
              </a:rPr>
              <a:t> </a:t>
            </a:r>
            <a:r>
              <a:rPr lang="fr-FR" sz="6600" b="1" dirty="0" err="1">
                <a:solidFill>
                  <a:srgbClr val="996633"/>
                </a:solidFill>
              </a:rPr>
              <a:t>you</a:t>
            </a:r>
            <a:r>
              <a:rPr lang="fr-FR" sz="6600" b="1" dirty="0">
                <a:solidFill>
                  <a:srgbClr val="996633"/>
                </a:solidFill>
              </a:rPr>
              <a:t> </a:t>
            </a:r>
            <a:endParaRPr lang="ar-MA" sz="6600" b="1" dirty="0">
              <a:solidFill>
                <a:srgbClr val="996633"/>
              </a:solidFill>
            </a:endParaRPr>
          </a:p>
        </p:txBody>
      </p:sp>
    </p:spTree>
    <p:extLst>
      <p:ext uri="{BB962C8B-B14F-4D97-AF65-F5344CB8AC3E}">
        <p14:creationId xmlns:p14="http://schemas.microsoft.com/office/powerpoint/2010/main" val="255044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4" name="Text 2"/>
          <p:cNvSpPr/>
          <p:nvPr/>
        </p:nvSpPr>
        <p:spPr>
          <a:xfrm>
            <a:off x="2893576" y="511969"/>
            <a:ext cx="6422827" cy="802838"/>
          </a:xfrm>
          <a:prstGeom prst="rect">
            <a:avLst/>
          </a:prstGeom>
          <a:noFill/>
          <a:ln/>
        </p:spPr>
        <p:txBody>
          <a:bodyPr wrap="none" rtlCol="0" anchor="t"/>
          <a:lstStyle/>
          <a:p>
            <a:pPr marL="0" indent="0">
              <a:lnSpc>
                <a:spcPts val="6322"/>
              </a:lnSpc>
              <a:buNone/>
            </a:pPr>
            <a:r>
              <a:rPr lang="en-US" sz="5057" b="1" dirty="0">
                <a:solidFill>
                  <a:srgbClr val="443728"/>
                </a:solidFill>
                <a:latin typeface="Crimson Pro" pitchFamily="34" charset="0"/>
                <a:ea typeface="Crimson Pro" pitchFamily="34" charset="-122"/>
                <a:cs typeface="Crimson Pro" pitchFamily="34" charset="-120"/>
              </a:rPr>
              <a:t>Project Overview</a:t>
            </a:r>
            <a:endParaRPr lang="en-US" sz="5057" dirty="0"/>
          </a:p>
        </p:txBody>
      </p:sp>
      <p:sp>
        <p:nvSpPr>
          <p:cNvPr id="5" name="Text 3"/>
          <p:cNvSpPr/>
          <p:nvPr/>
        </p:nvSpPr>
        <p:spPr>
          <a:xfrm>
            <a:off x="2893576" y="1594009"/>
            <a:ext cx="8843129" cy="279321"/>
          </a:xfrm>
          <a:prstGeom prst="rect">
            <a:avLst/>
          </a:prstGeom>
          <a:noFill/>
          <a:ln/>
        </p:spPr>
        <p:txBody>
          <a:bodyPr wrap="none" rtlCol="0" anchor="t"/>
          <a:lstStyle/>
          <a:p>
            <a:pPr marL="0" indent="0">
              <a:lnSpc>
                <a:spcPts val="2199"/>
              </a:lnSpc>
              <a:buNone/>
            </a:pPr>
            <a:r>
              <a:rPr lang="en-US" sz="1466" b="1" u="sng" dirty="0">
                <a:solidFill>
                  <a:srgbClr val="443728"/>
                </a:solidFill>
                <a:latin typeface="Open Sans" pitchFamily="34" charset="0"/>
                <a:ea typeface="Open Sans" pitchFamily="34" charset="-122"/>
                <a:cs typeface="Open Sans" pitchFamily="34" charset="-120"/>
              </a:rPr>
              <a:t>Brief Introduction to NREGA</a:t>
            </a:r>
            <a:endParaRPr lang="en-US" sz="1466" dirty="0"/>
          </a:p>
        </p:txBody>
      </p:sp>
      <p:sp>
        <p:nvSpPr>
          <p:cNvPr id="6" name="Text 4"/>
          <p:cNvSpPr/>
          <p:nvPr/>
        </p:nvSpPr>
        <p:spPr>
          <a:xfrm>
            <a:off x="2893576" y="2082760"/>
            <a:ext cx="8843129" cy="1117283"/>
          </a:xfrm>
          <a:prstGeom prst="rect">
            <a:avLst/>
          </a:prstGeom>
          <a:noFill/>
          <a:ln/>
        </p:spPr>
        <p:txBody>
          <a:bodyPr wrap="square" rtlCol="0" anchor="t"/>
          <a:lstStyle/>
          <a:p>
            <a:pPr marL="0" indent="0">
              <a:lnSpc>
                <a:spcPts val="2199"/>
              </a:lnSpc>
              <a:buNone/>
            </a:pPr>
            <a:r>
              <a:rPr lang="en-US" sz="1466" dirty="0">
                <a:solidFill>
                  <a:srgbClr val="443728"/>
                </a:solidFill>
                <a:latin typeface="Open Sans" pitchFamily="34" charset="0"/>
                <a:ea typeface="Open Sans" pitchFamily="34" charset="-122"/>
                <a:cs typeface="Open Sans" pitchFamily="34" charset="-120"/>
              </a:rPr>
              <a:t>A social security policy known as the National Rural Employment Guarantee Act (NREGA) was passed in 2005 with the intention of improving the livelihood security of rural households in India. Every rural household whose adult members agree to perform unskilled manual labor is guaranteed 100 days of paid employment under NREGA within a fiscal year.</a:t>
            </a:r>
            <a:endParaRPr lang="en-US" sz="1466" dirty="0"/>
          </a:p>
        </p:txBody>
      </p:sp>
      <p:sp>
        <p:nvSpPr>
          <p:cNvPr id="7" name="Text 5"/>
          <p:cNvSpPr/>
          <p:nvPr/>
        </p:nvSpPr>
        <p:spPr>
          <a:xfrm>
            <a:off x="2893576" y="3409474"/>
            <a:ext cx="8843129" cy="279321"/>
          </a:xfrm>
          <a:prstGeom prst="rect">
            <a:avLst/>
          </a:prstGeom>
          <a:noFill/>
          <a:ln/>
        </p:spPr>
        <p:txBody>
          <a:bodyPr wrap="none" rtlCol="0" anchor="t"/>
          <a:lstStyle/>
          <a:p>
            <a:pPr marL="0" indent="0">
              <a:lnSpc>
                <a:spcPts val="2199"/>
              </a:lnSpc>
              <a:buNone/>
            </a:pPr>
            <a:r>
              <a:rPr lang="en-US" sz="1466" b="1" u="sng" dirty="0">
                <a:solidFill>
                  <a:srgbClr val="443728"/>
                </a:solidFill>
                <a:latin typeface="Open Sans" pitchFamily="34" charset="0"/>
                <a:ea typeface="Open Sans" pitchFamily="34" charset="-122"/>
                <a:cs typeface="Open Sans" pitchFamily="34" charset="-120"/>
              </a:rPr>
              <a:t>Importance of the Scheme for Rural Employment:</a:t>
            </a:r>
            <a:endParaRPr lang="en-US" sz="1466" dirty="0"/>
          </a:p>
        </p:txBody>
      </p:sp>
      <p:sp>
        <p:nvSpPr>
          <p:cNvPr id="8" name="Text 6"/>
          <p:cNvSpPr/>
          <p:nvPr/>
        </p:nvSpPr>
        <p:spPr>
          <a:xfrm>
            <a:off x="3191351" y="3898225"/>
            <a:ext cx="8545354" cy="558641"/>
          </a:xfrm>
          <a:prstGeom prst="rect">
            <a:avLst/>
          </a:prstGeom>
          <a:noFill/>
          <a:ln/>
        </p:spPr>
        <p:txBody>
          <a:bodyPr wrap="square" rtlCol="0" anchor="t"/>
          <a:lstStyle/>
          <a:p>
            <a:pPr marL="342900" indent="-342900" algn="l">
              <a:lnSpc>
                <a:spcPts val="2199"/>
              </a:lnSpc>
              <a:buSzPct val="100000"/>
              <a:buChar char="•"/>
            </a:pPr>
            <a:r>
              <a:rPr lang="en-US" sz="1466" dirty="0">
                <a:solidFill>
                  <a:srgbClr val="443728"/>
                </a:solidFill>
                <a:latin typeface="Open Sans" pitchFamily="34" charset="0"/>
                <a:ea typeface="Open Sans" pitchFamily="34" charset="-122"/>
                <a:cs typeface="Open Sans" pitchFamily="34" charset="-120"/>
              </a:rPr>
              <a:t>Alleviation of Rural Poverty and Unemployment: NREGA is essential in lowering unemployment and poverty in rural regions by creating job possibilities.</a:t>
            </a:r>
            <a:endParaRPr lang="en-US" sz="1466" dirty="0"/>
          </a:p>
        </p:txBody>
      </p:sp>
      <p:sp>
        <p:nvSpPr>
          <p:cNvPr id="9" name="Text 7"/>
          <p:cNvSpPr/>
          <p:nvPr/>
        </p:nvSpPr>
        <p:spPr>
          <a:xfrm>
            <a:off x="3191351" y="4521994"/>
            <a:ext cx="8545354" cy="558641"/>
          </a:xfrm>
          <a:prstGeom prst="rect">
            <a:avLst/>
          </a:prstGeom>
          <a:noFill/>
          <a:ln/>
        </p:spPr>
        <p:txBody>
          <a:bodyPr wrap="square" rtlCol="0" anchor="t"/>
          <a:lstStyle/>
          <a:p>
            <a:pPr marL="342900" indent="-342900" algn="l">
              <a:lnSpc>
                <a:spcPts val="2199"/>
              </a:lnSpc>
              <a:buSzPct val="100000"/>
              <a:buChar char="•"/>
            </a:pPr>
            <a:r>
              <a:rPr lang="en-US" sz="1466" dirty="0">
                <a:solidFill>
                  <a:srgbClr val="443728"/>
                </a:solidFill>
                <a:latin typeface="Open Sans" pitchFamily="34" charset="0"/>
                <a:ea typeface="Open Sans" pitchFamily="34" charset="-122"/>
                <a:cs typeface="Open Sans" pitchFamily="34" charset="-120"/>
              </a:rPr>
              <a:t>Economic Empowerment: NREGA gives rural households the financial means to meet their basic necessities and raise their level of living by guaranteeing a minimum income.</a:t>
            </a:r>
            <a:endParaRPr lang="en-US" sz="1466" dirty="0"/>
          </a:p>
        </p:txBody>
      </p:sp>
      <p:sp>
        <p:nvSpPr>
          <p:cNvPr id="10" name="Text 8"/>
          <p:cNvSpPr/>
          <p:nvPr/>
        </p:nvSpPr>
        <p:spPr>
          <a:xfrm>
            <a:off x="3191351" y="5145762"/>
            <a:ext cx="8545354" cy="837962"/>
          </a:xfrm>
          <a:prstGeom prst="rect">
            <a:avLst/>
          </a:prstGeom>
          <a:noFill/>
          <a:ln/>
        </p:spPr>
        <p:txBody>
          <a:bodyPr wrap="square" rtlCol="0" anchor="t"/>
          <a:lstStyle/>
          <a:p>
            <a:pPr marL="342900" indent="-342900" algn="l">
              <a:lnSpc>
                <a:spcPts val="2199"/>
              </a:lnSpc>
              <a:buSzPct val="100000"/>
              <a:buChar char="•"/>
            </a:pPr>
            <a:r>
              <a:rPr lang="en-US" sz="1466" dirty="0">
                <a:solidFill>
                  <a:srgbClr val="443728"/>
                </a:solidFill>
                <a:latin typeface="Open Sans" pitchFamily="34" charset="0"/>
                <a:ea typeface="Open Sans" pitchFamily="34" charset="-122"/>
                <a:cs typeface="Open Sans" pitchFamily="34" charset="-120"/>
              </a:rPr>
              <a:t>Infrastructure Development: The NREGA work contributes to the development of rural infrastructure through the use of water conservation, drought resistance, land development, and rural connectivity.</a:t>
            </a:r>
            <a:endParaRPr lang="en-US" sz="1466" dirty="0"/>
          </a:p>
        </p:txBody>
      </p:sp>
      <p:sp>
        <p:nvSpPr>
          <p:cNvPr id="11" name="Text 9"/>
          <p:cNvSpPr/>
          <p:nvPr/>
        </p:nvSpPr>
        <p:spPr>
          <a:xfrm>
            <a:off x="3191351" y="6048851"/>
            <a:ext cx="8545354" cy="558641"/>
          </a:xfrm>
          <a:prstGeom prst="rect">
            <a:avLst/>
          </a:prstGeom>
          <a:noFill/>
          <a:ln/>
        </p:spPr>
        <p:txBody>
          <a:bodyPr wrap="square" rtlCol="0" anchor="t"/>
          <a:lstStyle/>
          <a:p>
            <a:pPr marL="342900" indent="-342900" algn="l">
              <a:lnSpc>
                <a:spcPts val="2199"/>
              </a:lnSpc>
              <a:buSzPct val="100000"/>
              <a:buChar char="•"/>
            </a:pPr>
            <a:r>
              <a:rPr lang="en-US" sz="1466" dirty="0">
                <a:solidFill>
                  <a:srgbClr val="443728"/>
                </a:solidFill>
                <a:latin typeface="Open Sans" pitchFamily="34" charset="0"/>
                <a:ea typeface="Open Sans" pitchFamily="34" charset="-122"/>
                <a:cs typeface="Open Sans" pitchFamily="34" charset="-120"/>
              </a:rPr>
              <a:t>Social Inclusion: By giving women and members of underprivileged populations like Scheduled Castes (SCs) and Scheduled Tribes (STs) jobs, the program fosters social inclusion.</a:t>
            </a:r>
            <a:endParaRPr lang="en-US" sz="1466" dirty="0"/>
          </a:p>
        </p:txBody>
      </p:sp>
      <p:sp>
        <p:nvSpPr>
          <p:cNvPr id="12" name="Text 10"/>
          <p:cNvSpPr/>
          <p:nvPr/>
        </p:nvSpPr>
        <p:spPr>
          <a:xfrm>
            <a:off x="3191351" y="6672620"/>
            <a:ext cx="8545354" cy="558641"/>
          </a:xfrm>
          <a:prstGeom prst="rect">
            <a:avLst/>
          </a:prstGeom>
          <a:noFill/>
          <a:ln/>
        </p:spPr>
        <p:txBody>
          <a:bodyPr wrap="square" rtlCol="0" anchor="t"/>
          <a:lstStyle/>
          <a:p>
            <a:pPr marL="342900" indent="-342900" algn="l">
              <a:lnSpc>
                <a:spcPts val="2199"/>
              </a:lnSpc>
              <a:buSzPct val="100000"/>
              <a:buChar char="•"/>
            </a:pPr>
            <a:r>
              <a:rPr lang="en-US" sz="1466" dirty="0">
                <a:solidFill>
                  <a:srgbClr val="443728"/>
                </a:solidFill>
                <a:latin typeface="Open Sans" pitchFamily="34" charset="0"/>
                <a:ea typeface="Open Sans" pitchFamily="34" charset="-122"/>
                <a:cs typeface="Open Sans" pitchFamily="34" charset="-120"/>
              </a:rPr>
              <a:t>Sustainable Development: By emphasizing ecological conservation and natural resource management, NREGA promotes sustainable development methods.</a:t>
            </a:r>
            <a:endParaRPr lang="en-US" sz="1466" dirty="0"/>
          </a:p>
        </p:txBody>
      </p:sp>
      <p:sp>
        <p:nvSpPr>
          <p:cNvPr id="13" name="Text 11"/>
          <p:cNvSpPr/>
          <p:nvPr/>
        </p:nvSpPr>
        <p:spPr>
          <a:xfrm>
            <a:off x="2893576" y="7440692"/>
            <a:ext cx="8843129" cy="279321"/>
          </a:xfrm>
          <a:prstGeom prst="rect">
            <a:avLst/>
          </a:prstGeom>
          <a:noFill/>
          <a:ln/>
        </p:spPr>
        <p:txBody>
          <a:bodyPr wrap="none" rtlCol="0" anchor="t"/>
          <a:lstStyle/>
          <a:p>
            <a:pPr marL="0" indent="0">
              <a:lnSpc>
                <a:spcPts val="2199"/>
              </a:lnSpc>
              <a:buNone/>
            </a:pPr>
            <a:endParaRPr lang="en-US" sz="146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FFFCFA"/>
          </a:solidFill>
          <a:ln/>
        </p:spPr>
        <p:txBody>
          <a:bodyPr/>
          <a:lstStyle/>
          <a:p>
            <a:endParaRPr lang="ar-MA"/>
          </a:p>
        </p:txBody>
      </p:sp>
      <p:sp>
        <p:nvSpPr>
          <p:cNvPr id="4" name="Text 2"/>
          <p:cNvSpPr/>
          <p:nvPr/>
        </p:nvSpPr>
        <p:spPr>
          <a:xfrm>
            <a:off x="2037993" y="2265164"/>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Problem Statement</a:t>
            </a:r>
            <a:endParaRPr lang="en-US" sz="4374" dirty="0"/>
          </a:p>
        </p:txBody>
      </p:sp>
      <p:sp>
        <p:nvSpPr>
          <p:cNvPr id="5" name="Text 3"/>
          <p:cNvSpPr/>
          <p:nvPr/>
        </p:nvSpPr>
        <p:spPr>
          <a:xfrm>
            <a:off x="2037993" y="3403878"/>
            <a:ext cx="10554414" cy="333256"/>
          </a:xfrm>
          <a:prstGeom prst="rect">
            <a:avLst/>
          </a:prstGeom>
          <a:noFill/>
          <a:ln/>
        </p:spPr>
        <p:txBody>
          <a:bodyPr wrap="none" rtlCol="0" anchor="t"/>
          <a:lstStyle/>
          <a:p>
            <a:pPr marL="0" indent="0">
              <a:lnSpc>
                <a:spcPts val="2624"/>
              </a:lnSpc>
              <a:buNone/>
            </a:pPr>
            <a:r>
              <a:rPr lang="en-US" sz="1750" b="1" u="sng" dirty="0">
                <a:solidFill>
                  <a:srgbClr val="443728"/>
                </a:solidFill>
                <a:latin typeface="Open Sans" pitchFamily="34" charset="0"/>
                <a:ea typeface="Open Sans" pitchFamily="34" charset="-122"/>
                <a:cs typeface="Open Sans" pitchFamily="34" charset="-120"/>
              </a:rPr>
              <a:t>Key questions and challenges:</a:t>
            </a:r>
            <a:endParaRPr lang="en-US" sz="1750" dirty="0"/>
          </a:p>
        </p:txBody>
      </p:sp>
      <p:sp>
        <p:nvSpPr>
          <p:cNvPr id="6" name="Text 4"/>
          <p:cNvSpPr/>
          <p:nvPr/>
        </p:nvSpPr>
        <p:spPr>
          <a:xfrm>
            <a:off x="2393394" y="3987046"/>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Effectiveness of NREGA in providing employment</a:t>
            </a:r>
            <a:endParaRPr lang="en-US" sz="1750" dirty="0"/>
          </a:p>
        </p:txBody>
      </p:sp>
      <p:sp>
        <p:nvSpPr>
          <p:cNvPr id="7" name="Text 5"/>
          <p:cNvSpPr/>
          <p:nvPr/>
        </p:nvSpPr>
        <p:spPr>
          <a:xfrm>
            <a:off x="2393394" y="4398050"/>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Regional disparities</a:t>
            </a:r>
            <a:endParaRPr lang="en-US" sz="1750" dirty="0"/>
          </a:p>
        </p:txBody>
      </p:sp>
      <p:sp>
        <p:nvSpPr>
          <p:cNvPr id="8" name="Text 6"/>
          <p:cNvSpPr/>
          <p:nvPr/>
        </p:nvSpPr>
        <p:spPr>
          <a:xfrm>
            <a:off x="2393394" y="4809053"/>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Budget utilization and employment generation</a:t>
            </a:r>
            <a:endParaRPr lang="en-US" sz="1750" dirty="0"/>
          </a:p>
        </p:txBody>
      </p:sp>
      <p:sp>
        <p:nvSpPr>
          <p:cNvPr id="9" name="Text 7"/>
          <p:cNvSpPr/>
          <p:nvPr/>
        </p:nvSpPr>
        <p:spPr>
          <a:xfrm>
            <a:off x="2393394" y="5220057"/>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Factors contributing to work completion</a:t>
            </a:r>
            <a:endParaRPr lang="en-US" sz="1750" dirty="0"/>
          </a:p>
        </p:txBody>
      </p:sp>
      <p:sp>
        <p:nvSpPr>
          <p:cNvPr id="10" name="Text 8"/>
          <p:cNvSpPr/>
          <p:nvPr/>
        </p:nvSpPr>
        <p:spPr>
          <a:xfrm>
            <a:off x="2393394" y="5631061"/>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Role of data-driven insights for policy optimization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FFFCFA"/>
          </a:solidFill>
          <a:ln/>
        </p:spPr>
        <p:txBody>
          <a:bodyPr/>
          <a:lstStyle/>
          <a:p>
            <a:endParaRPr lang="ar-MA"/>
          </a:p>
        </p:txBody>
      </p:sp>
      <p:sp>
        <p:nvSpPr>
          <p:cNvPr id="4" name="Text 2"/>
          <p:cNvSpPr/>
          <p:nvPr/>
        </p:nvSpPr>
        <p:spPr>
          <a:xfrm>
            <a:off x="2037993" y="1562576"/>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Dataset Information</a:t>
            </a:r>
            <a:endParaRPr lang="en-US" sz="4374" dirty="0"/>
          </a:p>
        </p:txBody>
      </p:sp>
      <p:sp>
        <p:nvSpPr>
          <p:cNvPr id="5" name="Text 3"/>
          <p:cNvSpPr/>
          <p:nvPr/>
        </p:nvSpPr>
        <p:spPr>
          <a:xfrm>
            <a:off x="2037993" y="2701290"/>
            <a:ext cx="10554414" cy="333256"/>
          </a:xfrm>
          <a:prstGeom prst="rect">
            <a:avLst/>
          </a:prstGeom>
          <a:noFill/>
          <a:ln/>
        </p:spPr>
        <p:txBody>
          <a:bodyPr wrap="none" rtlCol="0" anchor="t"/>
          <a:lstStyle/>
          <a:p>
            <a:pPr marL="0" indent="0">
              <a:lnSpc>
                <a:spcPts val="2624"/>
              </a:lnSpc>
              <a:buNone/>
            </a:pPr>
            <a:r>
              <a:rPr lang="en-US" sz="1750" b="1" u="sng" dirty="0">
                <a:solidFill>
                  <a:srgbClr val="443728"/>
                </a:solidFill>
                <a:latin typeface="Open Sans" pitchFamily="34" charset="0"/>
                <a:ea typeface="Open Sans" pitchFamily="34" charset="-122"/>
                <a:cs typeface="Open Sans" pitchFamily="34" charset="-120"/>
              </a:rPr>
              <a:t>Content:</a:t>
            </a:r>
            <a:r>
              <a:rPr lang="en-US" sz="1750" dirty="0">
                <a:solidFill>
                  <a:srgbClr val="443728"/>
                </a:solidFill>
                <a:latin typeface="Open Sans" pitchFamily="34" charset="0"/>
                <a:ea typeface="Open Sans" pitchFamily="34" charset="-122"/>
                <a:cs typeface="Open Sans" pitchFamily="34" charset="-120"/>
              </a:rPr>
              <a:t> 28 columns covering various aspects of NREGA implementation</a:t>
            </a:r>
            <a:endParaRPr lang="en-US" sz="1750" dirty="0"/>
          </a:p>
        </p:txBody>
      </p:sp>
      <p:sp>
        <p:nvSpPr>
          <p:cNvPr id="6" name="Text 4"/>
          <p:cNvSpPr/>
          <p:nvPr/>
        </p:nvSpPr>
        <p:spPr>
          <a:xfrm>
            <a:off x="2037993" y="3284458"/>
            <a:ext cx="10554414" cy="333256"/>
          </a:xfrm>
          <a:prstGeom prst="rect">
            <a:avLst/>
          </a:prstGeom>
          <a:noFill/>
          <a:ln/>
        </p:spPr>
        <p:txBody>
          <a:bodyPr wrap="none" rtlCol="0" anchor="t"/>
          <a:lstStyle/>
          <a:p>
            <a:pPr marL="0" indent="0">
              <a:lnSpc>
                <a:spcPts val="2624"/>
              </a:lnSpc>
              <a:buNone/>
            </a:pPr>
            <a:r>
              <a:rPr lang="en-US" sz="1750" b="1" u="sng" dirty="0">
                <a:solidFill>
                  <a:srgbClr val="443728"/>
                </a:solidFill>
                <a:latin typeface="Open Sans" pitchFamily="34" charset="0"/>
                <a:ea typeface="Open Sans" pitchFamily="34" charset="-122"/>
                <a:cs typeface="Open Sans" pitchFamily="34" charset="-120"/>
              </a:rPr>
              <a:t>Key Variables:</a:t>
            </a:r>
            <a:endParaRPr lang="en-US" sz="1750" dirty="0"/>
          </a:p>
        </p:txBody>
      </p:sp>
      <p:sp>
        <p:nvSpPr>
          <p:cNvPr id="7" name="Text 5"/>
          <p:cNvSpPr/>
          <p:nvPr/>
        </p:nvSpPr>
        <p:spPr>
          <a:xfrm>
            <a:off x="2393394" y="3867626"/>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State and district names</a:t>
            </a:r>
            <a:endParaRPr lang="en-US" sz="1750" dirty="0"/>
          </a:p>
        </p:txBody>
      </p:sp>
      <p:sp>
        <p:nvSpPr>
          <p:cNvPr id="8" name="Text 6"/>
          <p:cNvSpPr/>
          <p:nvPr/>
        </p:nvSpPr>
        <p:spPr>
          <a:xfrm>
            <a:off x="2393394" y="4278630"/>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Number of job cards and workers (total and active)</a:t>
            </a:r>
            <a:endParaRPr lang="en-US" sz="1750" dirty="0"/>
          </a:p>
        </p:txBody>
      </p:sp>
      <p:sp>
        <p:nvSpPr>
          <p:cNvPr id="9" name="Text 7"/>
          <p:cNvSpPr/>
          <p:nvPr/>
        </p:nvSpPr>
        <p:spPr>
          <a:xfrm>
            <a:off x="2393394" y="4689634"/>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Details on SC/ST workers</a:t>
            </a:r>
            <a:endParaRPr lang="en-US" sz="1750" dirty="0"/>
          </a:p>
        </p:txBody>
      </p:sp>
      <p:sp>
        <p:nvSpPr>
          <p:cNvPr id="10" name="Text 8"/>
          <p:cNvSpPr/>
          <p:nvPr/>
        </p:nvSpPr>
        <p:spPr>
          <a:xfrm>
            <a:off x="2393394" y="5100638"/>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Budget and expenditure details</a:t>
            </a:r>
            <a:endParaRPr lang="en-US" sz="1750" dirty="0"/>
          </a:p>
        </p:txBody>
      </p:sp>
      <p:sp>
        <p:nvSpPr>
          <p:cNvPr id="11" name="Text 9"/>
          <p:cNvSpPr/>
          <p:nvPr/>
        </p:nvSpPr>
        <p:spPr>
          <a:xfrm>
            <a:off x="2393394" y="5511641"/>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Work completion and ongoing works</a:t>
            </a:r>
            <a:endParaRPr lang="en-US" sz="1750" dirty="0"/>
          </a:p>
        </p:txBody>
      </p:sp>
      <p:sp>
        <p:nvSpPr>
          <p:cNvPr id="12" name="Text 10"/>
          <p:cNvSpPr/>
          <p:nvPr/>
        </p:nvSpPr>
        <p:spPr>
          <a:xfrm>
            <a:off x="2393394" y="5922645"/>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Employment metrics (persondays, wage rate, household participation)</a:t>
            </a:r>
            <a:endParaRPr lang="en-US" sz="1750" dirty="0"/>
          </a:p>
        </p:txBody>
      </p:sp>
      <p:sp>
        <p:nvSpPr>
          <p:cNvPr id="13" name="Text 11"/>
          <p:cNvSpPr/>
          <p:nvPr/>
        </p:nvSpPr>
        <p:spPr>
          <a:xfrm>
            <a:off x="2393394" y="633364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Expenditure breakdowns (NRM, agriculture, administrative costs)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FFFCFA"/>
          </a:solidFill>
          <a:ln/>
        </p:spPr>
        <p:txBody>
          <a:bodyPr/>
          <a:lstStyle/>
          <a:p>
            <a:endParaRPr lang="ar-MA"/>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430"/>
            </a:avLst>
          </a:prstGeom>
          <a:solidFill>
            <a:srgbClr val="FFFCFA">
              <a:alpha val="85000"/>
            </a:srgbClr>
          </a:solidFill>
          <a:ln/>
        </p:spPr>
        <p:txBody>
          <a:bodyPr/>
          <a:lstStyle/>
          <a:p>
            <a:endParaRPr lang="ar-MA"/>
          </a:p>
        </p:txBody>
      </p:sp>
      <p:sp>
        <p:nvSpPr>
          <p:cNvPr id="6" name="Text 3"/>
          <p:cNvSpPr/>
          <p:nvPr/>
        </p:nvSpPr>
        <p:spPr>
          <a:xfrm>
            <a:off x="2037993" y="2029182"/>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Scope of the Project</a:t>
            </a:r>
            <a:endParaRPr lang="en-US" sz="4374" dirty="0"/>
          </a:p>
        </p:txBody>
      </p:sp>
      <p:sp>
        <p:nvSpPr>
          <p:cNvPr id="7" name="Text 4"/>
          <p:cNvSpPr/>
          <p:nvPr/>
        </p:nvSpPr>
        <p:spPr>
          <a:xfrm>
            <a:off x="2037993" y="3056811"/>
            <a:ext cx="10554414" cy="333256"/>
          </a:xfrm>
          <a:prstGeom prst="rect">
            <a:avLst/>
          </a:prstGeom>
          <a:noFill/>
          <a:ln/>
        </p:spPr>
        <p:txBody>
          <a:bodyPr wrap="none" rtlCol="0" anchor="t"/>
          <a:lstStyle/>
          <a:p>
            <a:pPr marL="0" indent="0">
              <a:lnSpc>
                <a:spcPts val="2624"/>
              </a:lnSpc>
              <a:buNone/>
            </a:pPr>
            <a:r>
              <a:rPr lang="en-US" sz="1750" b="1" u="sng" dirty="0">
                <a:solidFill>
                  <a:srgbClr val="443728"/>
                </a:solidFill>
                <a:latin typeface="Open Sans" pitchFamily="34" charset="0"/>
                <a:ea typeface="Open Sans" pitchFamily="34" charset="-122"/>
                <a:cs typeface="Open Sans" pitchFamily="34" charset="-120"/>
              </a:rPr>
              <a:t>Objectives:</a:t>
            </a:r>
            <a:endParaRPr lang="en-US" sz="1750" dirty="0"/>
          </a:p>
        </p:txBody>
      </p:sp>
      <p:sp>
        <p:nvSpPr>
          <p:cNvPr id="8" name="Text 5"/>
          <p:cNvSpPr/>
          <p:nvPr/>
        </p:nvSpPr>
        <p:spPr>
          <a:xfrm>
            <a:off x="2393394" y="363997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Data preprocessing and cleaning</a:t>
            </a:r>
            <a:endParaRPr lang="en-US" sz="1750" dirty="0"/>
          </a:p>
        </p:txBody>
      </p:sp>
      <p:sp>
        <p:nvSpPr>
          <p:cNvPr id="9" name="Text 6"/>
          <p:cNvSpPr/>
          <p:nvPr/>
        </p:nvSpPr>
        <p:spPr>
          <a:xfrm>
            <a:off x="2393394" y="4050983"/>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Exploratory Data Analysis (EDA)</a:t>
            </a:r>
            <a:endParaRPr lang="en-US" sz="1750" dirty="0"/>
          </a:p>
        </p:txBody>
      </p:sp>
      <p:sp>
        <p:nvSpPr>
          <p:cNvPr id="10" name="Text 7"/>
          <p:cNvSpPr/>
          <p:nvPr/>
        </p:nvSpPr>
        <p:spPr>
          <a:xfrm>
            <a:off x="2393394" y="4461986"/>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Data visualization</a:t>
            </a:r>
            <a:endParaRPr lang="en-US" sz="1750" dirty="0"/>
          </a:p>
        </p:txBody>
      </p:sp>
      <p:sp>
        <p:nvSpPr>
          <p:cNvPr id="11" name="Text 8"/>
          <p:cNvSpPr/>
          <p:nvPr/>
        </p:nvSpPr>
        <p:spPr>
          <a:xfrm>
            <a:off x="2393394" y="4872990"/>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Insights for policymakers</a:t>
            </a:r>
            <a:endParaRPr lang="en-US" sz="1750" dirty="0"/>
          </a:p>
        </p:txBody>
      </p:sp>
      <p:sp>
        <p:nvSpPr>
          <p:cNvPr id="12" name="Text 9"/>
          <p:cNvSpPr/>
          <p:nvPr/>
        </p:nvSpPr>
        <p:spPr>
          <a:xfrm>
            <a:off x="2393394" y="5283994"/>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43728"/>
                </a:solidFill>
                <a:latin typeface="Open Sans" pitchFamily="34" charset="0"/>
                <a:ea typeface="Open Sans" pitchFamily="34" charset="-122"/>
                <a:cs typeface="Open Sans" pitchFamily="34" charset="-120"/>
              </a:rPr>
              <a:t>Recommendations for optimization</a:t>
            </a:r>
            <a:endParaRPr lang="en-US" sz="1750" dirty="0"/>
          </a:p>
        </p:txBody>
      </p:sp>
      <p:sp>
        <p:nvSpPr>
          <p:cNvPr id="13" name="Text 10"/>
          <p:cNvSpPr/>
          <p:nvPr/>
        </p:nvSpPr>
        <p:spPr>
          <a:xfrm>
            <a:off x="2037993" y="5867162"/>
            <a:ext cx="10554414" cy="333256"/>
          </a:xfrm>
          <a:prstGeom prst="rect">
            <a:avLst/>
          </a:prstGeom>
          <a:noFill/>
          <a:ln/>
        </p:spPr>
        <p:txBody>
          <a:bodyPr wrap="none" rtlCol="0" anchor="t"/>
          <a:lstStyle/>
          <a:p>
            <a:pPr marL="0" indent="0">
              <a:lnSpc>
                <a:spcPts val="2624"/>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FFFCFA"/>
          </a:solidFill>
          <a:ln/>
        </p:spPr>
        <p:txBody>
          <a:bodyPr/>
          <a:lstStyle/>
          <a:p>
            <a:endParaRPr lang="ar-MA"/>
          </a:p>
        </p:txBody>
      </p:sp>
      <p:sp>
        <p:nvSpPr>
          <p:cNvPr id="4" name="Text 2"/>
          <p:cNvSpPr/>
          <p:nvPr/>
        </p:nvSpPr>
        <p:spPr>
          <a:xfrm>
            <a:off x="3482221" y="1333500"/>
            <a:ext cx="7665839" cy="958215"/>
          </a:xfrm>
          <a:prstGeom prst="rect">
            <a:avLst/>
          </a:prstGeom>
          <a:noFill/>
          <a:ln/>
        </p:spPr>
        <p:txBody>
          <a:bodyPr wrap="none" rtlCol="0" anchor="t"/>
          <a:lstStyle/>
          <a:p>
            <a:pPr marL="0" indent="0" algn="ctr">
              <a:lnSpc>
                <a:spcPts val="7545"/>
              </a:lnSpc>
              <a:buNone/>
            </a:pPr>
            <a:r>
              <a:rPr lang="en-US" sz="6036" b="1" dirty="0">
                <a:solidFill>
                  <a:srgbClr val="443728"/>
                </a:solidFill>
                <a:latin typeface="Crimson Pro" pitchFamily="34" charset="0"/>
                <a:ea typeface="Crimson Pro" pitchFamily="34" charset="-122"/>
                <a:cs typeface="Crimson Pro" pitchFamily="34" charset="-120"/>
              </a:rPr>
              <a:t>Steps Taken</a:t>
            </a:r>
            <a:endParaRPr lang="en-US" sz="6036" dirty="0"/>
          </a:p>
        </p:txBody>
      </p:sp>
      <p:sp>
        <p:nvSpPr>
          <p:cNvPr id="5" name="Text 3"/>
          <p:cNvSpPr/>
          <p:nvPr/>
        </p:nvSpPr>
        <p:spPr>
          <a:xfrm>
            <a:off x="2037993" y="2736056"/>
            <a:ext cx="10554414" cy="333256"/>
          </a:xfrm>
          <a:prstGeom prst="rect">
            <a:avLst/>
          </a:prstGeom>
          <a:noFill/>
          <a:ln/>
        </p:spPr>
        <p:txBody>
          <a:bodyPr wrap="none" rtlCol="0" anchor="t"/>
          <a:lstStyle/>
          <a:p>
            <a:pPr marL="0" indent="0">
              <a:lnSpc>
                <a:spcPts val="2624"/>
              </a:lnSpc>
              <a:buNone/>
            </a:pPr>
            <a:r>
              <a:rPr lang="en-US" sz="1750" b="1" u="sng" dirty="0">
                <a:solidFill>
                  <a:srgbClr val="443728"/>
                </a:solidFill>
                <a:latin typeface="Open Sans" pitchFamily="34" charset="0"/>
                <a:ea typeface="Open Sans" pitchFamily="34" charset="-122"/>
                <a:cs typeface="Open Sans" pitchFamily="34" charset="-120"/>
              </a:rPr>
              <a:t>Handling missing values :</a:t>
            </a:r>
            <a:endParaRPr lang="en-US" sz="1750" dirty="0"/>
          </a:p>
        </p:txBody>
      </p:sp>
      <p:sp>
        <p:nvSpPr>
          <p:cNvPr id="6" name="Text 4"/>
          <p:cNvSpPr/>
          <p:nvPr/>
        </p:nvSpPr>
        <p:spPr>
          <a:xfrm>
            <a:off x="2393394" y="3319224"/>
            <a:ext cx="10199013" cy="666512"/>
          </a:xfrm>
          <a:prstGeom prst="rect">
            <a:avLst/>
          </a:prstGeom>
          <a:noFill/>
          <a:ln/>
        </p:spPr>
        <p:txBody>
          <a:bodyPr wrap="square" rtlCol="0" anchor="t"/>
          <a:lstStyle/>
          <a:p>
            <a:pPr marL="342900" indent="-342900" algn="l">
              <a:lnSpc>
                <a:spcPts val="2624"/>
              </a:lnSpc>
              <a:buSzPct val="100000"/>
              <a:buChar char="•"/>
            </a:pPr>
            <a:r>
              <a:rPr lang="en-US" sz="1750" b="1" u="sng" dirty="0">
                <a:solidFill>
                  <a:srgbClr val="C9907C"/>
                </a:solidFill>
                <a:latin typeface="Open Sans" pitchFamily="34" charset="0"/>
                <a:ea typeface="Open Sans" pitchFamily="34" charset="-122"/>
                <a:cs typeface="Open Sans" pitchFamily="34" charset="-120"/>
              </a:rPr>
              <a:t>Verification:</a:t>
            </a:r>
            <a:r>
              <a:rPr lang="en-US" sz="1750" b="1" dirty="0">
                <a:solidFill>
                  <a:srgbClr val="443728"/>
                </a:solidFill>
                <a:latin typeface="Open Sans" pitchFamily="34" charset="0"/>
                <a:ea typeface="Open Sans" pitchFamily="34" charset="-122"/>
                <a:cs typeface="Open Sans" pitchFamily="34" charset="-120"/>
              </a:rPr>
              <a:t> </a:t>
            </a:r>
            <a:r>
              <a:rPr lang="en-US" sz="1750" dirty="0">
                <a:solidFill>
                  <a:srgbClr val="443728"/>
                </a:solidFill>
                <a:latin typeface="Open Sans" pitchFamily="34" charset="0"/>
                <a:ea typeface="Open Sans" pitchFamily="34" charset="-122"/>
                <a:cs typeface="Open Sans" pitchFamily="34" charset="-120"/>
              </a:rPr>
              <a:t>Carefully examined each column for any missing values. It was discovered that the dataset was full and that no missing values needed to be removed or imputationed.</a:t>
            </a:r>
            <a:endParaRPr lang="en-US" sz="1750" dirty="0"/>
          </a:p>
        </p:txBody>
      </p:sp>
      <p:sp>
        <p:nvSpPr>
          <p:cNvPr id="7" name="Text 5"/>
          <p:cNvSpPr/>
          <p:nvPr/>
        </p:nvSpPr>
        <p:spPr>
          <a:xfrm>
            <a:off x="2037993" y="4235648"/>
            <a:ext cx="10554414" cy="333256"/>
          </a:xfrm>
          <a:prstGeom prst="rect">
            <a:avLst/>
          </a:prstGeom>
          <a:noFill/>
          <a:ln/>
        </p:spPr>
        <p:txBody>
          <a:bodyPr wrap="none" rtlCol="0" anchor="t"/>
          <a:lstStyle/>
          <a:p>
            <a:pPr marL="0" indent="0">
              <a:lnSpc>
                <a:spcPts val="2624"/>
              </a:lnSpc>
              <a:buNone/>
            </a:pPr>
            <a:r>
              <a:rPr lang="en-US" sz="1750" b="1" u="sng" dirty="0">
                <a:solidFill>
                  <a:srgbClr val="443728"/>
                </a:solidFill>
                <a:latin typeface="Open Sans" pitchFamily="34" charset="0"/>
                <a:ea typeface="Open Sans" pitchFamily="34" charset="-122"/>
                <a:cs typeface="Open Sans" pitchFamily="34" charset="-120"/>
              </a:rPr>
              <a:t>Exploratory Data Analysis (EDA):</a:t>
            </a:r>
            <a:endParaRPr lang="en-US" sz="1750" dirty="0"/>
          </a:p>
        </p:txBody>
      </p:sp>
      <p:sp>
        <p:nvSpPr>
          <p:cNvPr id="8" name="Text 6"/>
          <p:cNvSpPr/>
          <p:nvPr/>
        </p:nvSpPr>
        <p:spPr>
          <a:xfrm>
            <a:off x="2393394" y="4818817"/>
            <a:ext cx="10199013" cy="999768"/>
          </a:xfrm>
          <a:prstGeom prst="rect">
            <a:avLst/>
          </a:prstGeom>
          <a:noFill/>
          <a:ln/>
        </p:spPr>
        <p:txBody>
          <a:bodyPr wrap="square" rtlCol="0" anchor="t"/>
          <a:lstStyle/>
          <a:p>
            <a:pPr marL="342900" indent="-342900" algn="l">
              <a:lnSpc>
                <a:spcPts val="2624"/>
              </a:lnSpc>
              <a:buSzPct val="100000"/>
              <a:buChar char="•"/>
            </a:pPr>
            <a:r>
              <a:rPr lang="en-US" sz="1750" b="1" u="sng" dirty="0">
                <a:solidFill>
                  <a:srgbClr val="C9907C"/>
                </a:solidFill>
                <a:latin typeface="Open Sans" pitchFamily="34" charset="0"/>
                <a:ea typeface="Open Sans" pitchFamily="34" charset="-122"/>
                <a:cs typeface="Open Sans" pitchFamily="34" charset="-120"/>
              </a:rPr>
              <a:t>Descriptive statistics</a:t>
            </a:r>
            <a:r>
              <a:rPr lang="en-US" sz="1750" dirty="0">
                <a:solidFill>
                  <a:srgbClr val="443728"/>
                </a:solidFill>
                <a:latin typeface="Open Sans" pitchFamily="34" charset="0"/>
                <a:ea typeface="Open Sans" pitchFamily="34" charset="-122"/>
                <a:cs typeface="Open Sans" pitchFamily="34" charset="-120"/>
              </a:rPr>
              <a:t> (mean, median, mode, and standard deviation) were computed for important variables such the total number of job cards issued, the total number of workers, the budget allocation, and the spending.</a:t>
            </a:r>
            <a:endParaRPr lang="en-US" sz="1750" dirty="0"/>
          </a:p>
        </p:txBody>
      </p:sp>
      <p:sp>
        <p:nvSpPr>
          <p:cNvPr id="9" name="Text 7"/>
          <p:cNvSpPr/>
          <p:nvPr/>
        </p:nvSpPr>
        <p:spPr>
          <a:xfrm>
            <a:off x="2393394" y="5896332"/>
            <a:ext cx="10199013" cy="999768"/>
          </a:xfrm>
          <a:prstGeom prst="rect">
            <a:avLst/>
          </a:prstGeom>
          <a:noFill/>
          <a:ln/>
        </p:spPr>
        <p:txBody>
          <a:bodyPr wrap="square" rtlCol="0" anchor="t"/>
          <a:lstStyle/>
          <a:p>
            <a:pPr marL="342900" indent="-342900" algn="l">
              <a:lnSpc>
                <a:spcPts val="2624"/>
              </a:lnSpc>
              <a:buSzPct val="100000"/>
              <a:buChar char="•"/>
            </a:pPr>
            <a:r>
              <a:rPr lang="en-US" sz="1750" b="1" u="sng" dirty="0">
                <a:solidFill>
                  <a:srgbClr val="C9907C"/>
                </a:solidFill>
                <a:latin typeface="Open Sans" pitchFamily="34" charset="0"/>
                <a:ea typeface="Open Sans" pitchFamily="34" charset="-122"/>
                <a:cs typeface="Open Sans" pitchFamily="34" charset="-120"/>
              </a:rPr>
              <a:t>Correlation Analysis:</a:t>
            </a:r>
            <a:r>
              <a:rPr lang="en-US" sz="1750" dirty="0">
                <a:solidFill>
                  <a:srgbClr val="443728"/>
                </a:solidFill>
                <a:latin typeface="Open Sans" pitchFamily="34" charset="0"/>
                <a:ea typeface="Open Sans" pitchFamily="34" charset="-122"/>
                <a:cs typeface="Open Sans" pitchFamily="34" charset="-120"/>
              </a:rPr>
              <a:t> Examined the connections between various variables to find noteworthy correlations, like those between employment creation and budget allocation.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FFFCFA"/>
          </a:solidFill>
          <a:ln/>
        </p:spPr>
        <p:txBody>
          <a:bodyPr/>
          <a:lstStyle/>
          <a:p>
            <a:endParaRPr lang="ar-MA"/>
          </a:p>
        </p:txBody>
      </p:sp>
      <p:sp>
        <p:nvSpPr>
          <p:cNvPr id="4" name="Text 2"/>
          <p:cNvSpPr/>
          <p:nvPr/>
        </p:nvSpPr>
        <p:spPr>
          <a:xfrm>
            <a:off x="2037993" y="1337667"/>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Key Findings from EDA</a:t>
            </a:r>
            <a:endParaRPr lang="en-US" sz="4374" dirty="0"/>
          </a:p>
        </p:txBody>
      </p:sp>
      <p:sp>
        <p:nvSpPr>
          <p:cNvPr id="5" name="Text 3"/>
          <p:cNvSpPr/>
          <p:nvPr/>
        </p:nvSpPr>
        <p:spPr>
          <a:xfrm>
            <a:off x="2037993" y="2476381"/>
            <a:ext cx="10554414" cy="999768"/>
          </a:xfrm>
          <a:prstGeom prst="rect">
            <a:avLst/>
          </a:prstGeom>
          <a:noFill/>
          <a:ln/>
        </p:spPr>
        <p:txBody>
          <a:bodyPr wrap="square" rtlCol="0" anchor="t"/>
          <a:lstStyle/>
          <a:p>
            <a:pPr marL="0" indent="0">
              <a:lnSpc>
                <a:spcPts val="2624"/>
              </a:lnSpc>
              <a:buNone/>
            </a:pPr>
            <a:r>
              <a:rPr lang="en-US" sz="1750" b="1" u="sng" dirty="0">
                <a:solidFill>
                  <a:srgbClr val="C9907C"/>
                </a:solidFill>
                <a:latin typeface="Open Sans" pitchFamily="34" charset="0"/>
                <a:ea typeface="Open Sans" pitchFamily="34" charset="-122"/>
                <a:cs typeface="Open Sans" pitchFamily="34" charset="-120"/>
              </a:rPr>
              <a:t>High Correlation Among Financial Metrics:</a:t>
            </a:r>
            <a:r>
              <a:rPr lang="en-US" sz="1750" dirty="0">
                <a:solidFill>
                  <a:srgbClr val="443728"/>
                </a:solidFill>
                <a:latin typeface="Open Sans" pitchFamily="34" charset="0"/>
                <a:ea typeface="Open Sans" pitchFamily="34" charset="-122"/>
                <a:cs typeface="Open Sans" pitchFamily="34" charset="-120"/>
              </a:rPr>
              <a:t> There is a strong correlation between Total Exp (in rupees), Wages (in rupees), and Material and Skilled Wages (in rupees). There is a direct correlation between rising labor and material expenses and higher overall spending.</a:t>
            </a:r>
            <a:endParaRPr lang="en-US" sz="1750" dirty="0"/>
          </a:p>
        </p:txBody>
      </p:sp>
      <p:sp>
        <p:nvSpPr>
          <p:cNvPr id="6" name="Text 4"/>
          <p:cNvSpPr/>
          <p:nvPr/>
        </p:nvSpPr>
        <p:spPr>
          <a:xfrm>
            <a:off x="2037993" y="3726061"/>
            <a:ext cx="10554414" cy="999768"/>
          </a:xfrm>
          <a:prstGeom prst="rect">
            <a:avLst/>
          </a:prstGeom>
          <a:noFill/>
          <a:ln/>
        </p:spPr>
        <p:txBody>
          <a:bodyPr wrap="square" rtlCol="0" anchor="t"/>
          <a:lstStyle/>
          <a:p>
            <a:pPr marL="0" indent="0">
              <a:lnSpc>
                <a:spcPts val="2624"/>
              </a:lnSpc>
              <a:buNone/>
            </a:pPr>
            <a:r>
              <a:rPr lang="en-US" sz="1750" b="1" u="sng" dirty="0">
                <a:solidFill>
                  <a:srgbClr val="C9907C"/>
                </a:solidFill>
                <a:latin typeface="Open Sans" pitchFamily="34" charset="0"/>
                <a:ea typeface="Open Sans" pitchFamily="34" charset="-122"/>
                <a:cs typeface="Open Sans" pitchFamily="34" charset="-120"/>
              </a:rPr>
              <a:t>Workers and Job Cards:</a:t>
            </a:r>
            <a:r>
              <a:rPr lang="en-US" sz="1750" dirty="0">
                <a:solidFill>
                  <a:srgbClr val="443728"/>
                </a:solidFill>
                <a:latin typeface="Open Sans" pitchFamily="34" charset="0"/>
                <a:ea typeface="Open Sans" pitchFamily="34" charset="-122"/>
                <a:cs typeface="Open Sans" pitchFamily="34" charset="-120"/>
              </a:rPr>
              <a:t>Total Number of Active Workers and Total Number of Active Job Cards have a strong correlation with total spending, suggesting that greater levels of active engagement translate into higher total spending.</a:t>
            </a:r>
            <a:endParaRPr lang="en-US" sz="1750" dirty="0"/>
          </a:p>
        </p:txBody>
      </p:sp>
      <p:sp>
        <p:nvSpPr>
          <p:cNvPr id="7" name="Text 5"/>
          <p:cNvSpPr/>
          <p:nvPr/>
        </p:nvSpPr>
        <p:spPr>
          <a:xfrm>
            <a:off x="2037993" y="4975741"/>
            <a:ext cx="10554414" cy="666512"/>
          </a:xfrm>
          <a:prstGeom prst="rect">
            <a:avLst/>
          </a:prstGeom>
          <a:noFill/>
          <a:ln/>
        </p:spPr>
        <p:txBody>
          <a:bodyPr wrap="square" rtlCol="0" anchor="t"/>
          <a:lstStyle/>
          <a:p>
            <a:pPr marL="0" indent="0">
              <a:lnSpc>
                <a:spcPts val="2624"/>
              </a:lnSpc>
              <a:buNone/>
            </a:pPr>
            <a:r>
              <a:rPr lang="en-US" sz="1750" b="1" u="sng" dirty="0">
                <a:solidFill>
                  <a:srgbClr val="C9907C"/>
                </a:solidFill>
                <a:latin typeface="Open Sans" pitchFamily="34" charset="0"/>
                <a:ea typeface="Open Sans" pitchFamily="34" charset="-122"/>
                <a:cs typeface="Open Sans" pitchFamily="34" charset="-120"/>
              </a:rPr>
              <a:t>Approved Labour Budget: </a:t>
            </a:r>
            <a:r>
              <a:rPr lang="en-US" sz="1750" dirty="0">
                <a:solidFill>
                  <a:srgbClr val="443728"/>
                </a:solidFill>
                <a:latin typeface="Open Sans" pitchFamily="34" charset="0"/>
                <a:ea typeface="Open Sans" pitchFamily="34" charset="-122"/>
                <a:cs typeface="Open Sans" pitchFamily="34" charset="-120"/>
              </a:rPr>
              <a:t>has a strong association with wages and overall spending, suggesting that budget allocation is a major factor influencing these costs.</a:t>
            </a:r>
            <a:endParaRPr lang="en-US" sz="1750" dirty="0"/>
          </a:p>
        </p:txBody>
      </p:sp>
      <p:sp>
        <p:nvSpPr>
          <p:cNvPr id="8" name="Text 6"/>
          <p:cNvSpPr/>
          <p:nvPr/>
        </p:nvSpPr>
        <p:spPr>
          <a:xfrm>
            <a:off x="2037993" y="5892165"/>
            <a:ext cx="10554414" cy="999768"/>
          </a:xfrm>
          <a:prstGeom prst="rect">
            <a:avLst/>
          </a:prstGeom>
          <a:noFill/>
          <a:ln/>
        </p:spPr>
        <p:txBody>
          <a:bodyPr wrap="square" rtlCol="0" anchor="t"/>
          <a:lstStyle/>
          <a:p>
            <a:pPr marL="0" indent="0">
              <a:lnSpc>
                <a:spcPts val="2624"/>
              </a:lnSpc>
              <a:buNone/>
            </a:pPr>
            <a:r>
              <a:rPr lang="en-US" sz="1750" b="1" u="sng" dirty="0">
                <a:solidFill>
                  <a:srgbClr val="C9907C"/>
                </a:solidFill>
                <a:latin typeface="Open Sans" pitchFamily="34" charset="0"/>
                <a:ea typeface="Open Sans" pitchFamily="34" charset="-122"/>
                <a:cs typeface="Open Sans" pitchFamily="34" charset="-120"/>
              </a:rPr>
              <a:t>Persondays Metrics: </a:t>
            </a:r>
            <a:r>
              <a:rPr lang="en-US" sz="1750" dirty="0">
                <a:solidFill>
                  <a:srgbClr val="443728"/>
                </a:solidFill>
                <a:latin typeface="Open Sans" pitchFamily="34" charset="0"/>
                <a:ea typeface="Open Sans" pitchFamily="34" charset="-122"/>
                <a:cs typeface="Open Sans" pitchFamily="34" charset="-120"/>
              </a:rPr>
              <a:t>The significant contribution of Central Liability Persondays and their subcategories, such as SC Persondays and Women Persondays, to overall expenditures is demonstrated by their strong correlation with total expenditures.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FFFCFA"/>
          </a:solidFill>
          <a:ln/>
        </p:spPr>
        <p:txBody>
          <a:bodyPr/>
          <a:lstStyle/>
          <a:p>
            <a:endParaRPr lang="ar-MA"/>
          </a:p>
        </p:txBody>
      </p:sp>
      <p:sp>
        <p:nvSpPr>
          <p:cNvPr id="4" name="Text 2"/>
          <p:cNvSpPr/>
          <p:nvPr/>
        </p:nvSpPr>
        <p:spPr>
          <a:xfrm>
            <a:off x="2037993" y="671155"/>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Key Findings from EDA</a:t>
            </a:r>
            <a:endParaRPr lang="en-US" sz="4374" dirty="0"/>
          </a:p>
        </p:txBody>
      </p:sp>
      <p:sp>
        <p:nvSpPr>
          <p:cNvPr id="5" name="Text 3"/>
          <p:cNvSpPr/>
          <p:nvPr/>
        </p:nvSpPr>
        <p:spPr>
          <a:xfrm>
            <a:off x="2037993" y="1809869"/>
            <a:ext cx="10554414" cy="1333024"/>
          </a:xfrm>
          <a:prstGeom prst="rect">
            <a:avLst/>
          </a:prstGeom>
          <a:noFill/>
          <a:ln/>
        </p:spPr>
        <p:txBody>
          <a:bodyPr wrap="square" rtlCol="0" anchor="t"/>
          <a:lstStyle/>
          <a:p>
            <a:pPr marL="0" indent="0">
              <a:lnSpc>
                <a:spcPts val="2624"/>
              </a:lnSpc>
              <a:buNone/>
            </a:pPr>
            <a:r>
              <a:rPr lang="en-US" sz="1750" b="1" u="sng" dirty="0">
                <a:solidFill>
                  <a:srgbClr val="C9907C"/>
                </a:solidFill>
                <a:latin typeface="Open Sans" pitchFamily="34" charset="0"/>
                <a:ea typeface="Open Sans" pitchFamily="34" charset="-122"/>
                <a:cs typeface="Open Sans" pitchFamily="34" charset="-120"/>
              </a:rPr>
              <a:t>Performance Metrics: </a:t>
            </a:r>
            <a:r>
              <a:rPr lang="en-US" sz="1750" dirty="0">
                <a:solidFill>
                  <a:srgbClr val="443728"/>
                </a:solidFill>
                <a:latin typeface="Open Sans" pitchFamily="34" charset="0"/>
                <a:ea typeface="Open Sans" pitchFamily="34" charset="-122"/>
                <a:cs typeface="Open Sans" pitchFamily="34" charset="-120"/>
              </a:rPr>
              <a:t>The number of households that have completed 100 days of wage employment and the average number of days of employment per household have moderately favorable associations with total expenditure.
</a:t>
            </a:r>
            <a:endParaRPr lang="en-US" sz="1750" dirty="0"/>
          </a:p>
        </p:txBody>
      </p:sp>
      <p:sp>
        <p:nvSpPr>
          <p:cNvPr id="6" name="Text 4"/>
          <p:cNvSpPr/>
          <p:nvPr/>
        </p:nvSpPr>
        <p:spPr>
          <a:xfrm>
            <a:off x="2037993" y="3392805"/>
            <a:ext cx="10554414" cy="999768"/>
          </a:xfrm>
          <a:prstGeom prst="rect">
            <a:avLst/>
          </a:prstGeom>
          <a:noFill/>
          <a:ln/>
        </p:spPr>
        <p:txBody>
          <a:bodyPr wrap="square" rtlCol="0" anchor="t"/>
          <a:lstStyle/>
          <a:p>
            <a:pPr marL="0" indent="0">
              <a:lnSpc>
                <a:spcPts val="2624"/>
              </a:lnSpc>
              <a:buNone/>
            </a:pPr>
            <a:r>
              <a:rPr lang="en-US" sz="1750" b="1" u="sng" dirty="0">
                <a:solidFill>
                  <a:srgbClr val="C9907C"/>
                </a:solidFill>
                <a:latin typeface="Open Sans" pitchFamily="34" charset="0"/>
                <a:ea typeface="Open Sans" pitchFamily="34" charset="-122"/>
                <a:cs typeface="Open Sans" pitchFamily="34" charset="-120"/>
              </a:rPr>
              <a:t>Works in Category B and NRM Expenditure: </a:t>
            </a:r>
            <a:r>
              <a:rPr lang="en-US" sz="1750" dirty="0">
                <a:solidFill>
                  <a:srgbClr val="443728"/>
                </a:solidFill>
                <a:latin typeface="Open Sans" pitchFamily="34" charset="0"/>
                <a:ea typeface="Open Sans" pitchFamily="34" charset="-122"/>
                <a:cs typeface="Open Sans" pitchFamily="34" charset="-120"/>
              </a:rPr>
              <a:t>Positive association with the number of works undertaken and completed. NRM Expenditure and Agriculture &amp; Allied Works have an inverse relationship.</a:t>
            </a:r>
            <a:endParaRPr lang="en-US" sz="1750" dirty="0"/>
          </a:p>
        </p:txBody>
      </p:sp>
      <p:sp>
        <p:nvSpPr>
          <p:cNvPr id="7" name="Text 5"/>
          <p:cNvSpPr/>
          <p:nvPr/>
        </p:nvSpPr>
        <p:spPr>
          <a:xfrm>
            <a:off x="2037993" y="4642485"/>
            <a:ext cx="10554414" cy="999768"/>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
</a:t>
            </a:r>
            <a:r>
              <a:rPr lang="en-US" sz="1750" b="1" u="sng" dirty="0">
                <a:solidFill>
                  <a:srgbClr val="C9907C"/>
                </a:solidFill>
                <a:latin typeface="Open Sans" pitchFamily="34" charset="0"/>
                <a:ea typeface="Open Sans" pitchFamily="34" charset="-122"/>
                <a:cs typeface="Open Sans" pitchFamily="34" charset="-120"/>
              </a:rPr>
              <a:t>Administrative Expenditure:</a:t>
            </a:r>
            <a:r>
              <a:rPr lang="en-US" sz="1750" dirty="0">
                <a:solidFill>
                  <a:srgbClr val="443728"/>
                </a:solidFill>
                <a:latin typeface="Open Sans" pitchFamily="34" charset="0"/>
                <a:ea typeface="Open Sans" pitchFamily="34" charset="-122"/>
                <a:cs typeface="Open Sans" pitchFamily="34" charset="-120"/>
              </a:rPr>
              <a:t>Strong relationship with wages, material expenses, and overall spending, indicating a large portion of administrative costs in total expenditure.</a:t>
            </a:r>
            <a:endParaRPr lang="en-US" sz="1750" dirty="0"/>
          </a:p>
        </p:txBody>
      </p:sp>
      <p:sp>
        <p:nvSpPr>
          <p:cNvPr id="8" name="Text 6"/>
          <p:cNvSpPr/>
          <p:nvPr/>
        </p:nvSpPr>
        <p:spPr>
          <a:xfrm>
            <a:off x="2037993" y="5892165"/>
            <a:ext cx="10554414" cy="1666280"/>
          </a:xfrm>
          <a:prstGeom prst="rect">
            <a:avLst/>
          </a:prstGeom>
          <a:noFill/>
          <a:ln/>
        </p:spPr>
        <p:txBody>
          <a:bodyPr wrap="square" rtlCol="0" anchor="t"/>
          <a:lstStyle/>
          <a:p>
            <a:pPr marL="0" indent="0">
              <a:lnSpc>
                <a:spcPts val="2624"/>
              </a:lnSpc>
              <a:buNone/>
            </a:pPr>
            <a:r>
              <a:rPr lang="en-US" sz="1750" dirty="0">
                <a:solidFill>
                  <a:srgbClr val="443728"/>
                </a:solidFill>
                <a:latin typeface="Open Sans" pitchFamily="34" charset="0"/>
                <a:ea typeface="Open Sans" pitchFamily="34" charset="-122"/>
                <a:cs typeface="Open Sans" pitchFamily="34" charset="-120"/>
              </a:rPr>
              <a:t>
</a:t>
            </a:r>
            <a:r>
              <a:rPr lang="en-US" sz="1750" b="1" u="sng" dirty="0">
                <a:solidFill>
                  <a:srgbClr val="C9907C"/>
                </a:solidFill>
                <a:latin typeface="Open Sans" pitchFamily="34" charset="0"/>
                <a:ea typeface="Open Sans" pitchFamily="34" charset="-122"/>
                <a:cs typeface="Open Sans" pitchFamily="34" charset="-120"/>
              </a:rPr>
              <a:t>Contrary Correlations: </a:t>
            </a:r>
            <a:r>
              <a:rPr lang="en-US" sz="1750" dirty="0">
                <a:solidFill>
                  <a:srgbClr val="443728"/>
                </a:solidFill>
                <a:latin typeface="Open Sans" pitchFamily="34" charset="0"/>
                <a:ea typeface="Open Sans" pitchFamily="34" charset="-122"/>
                <a:cs typeface="Open Sans" pitchFamily="34" charset="-120"/>
              </a:rPr>
              <a:t>The average daily pay per person demonstrates somewhat negative associations with multiple indicators, suggesting that greater wage rates may not always translate into higher overall expenditures.
</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ar-MA"/>
          </a:p>
        </p:txBody>
      </p:sp>
      <p:sp>
        <p:nvSpPr>
          <p:cNvPr id="3" name="Shape 1"/>
          <p:cNvSpPr/>
          <p:nvPr/>
        </p:nvSpPr>
        <p:spPr>
          <a:xfrm>
            <a:off x="0" y="0"/>
            <a:ext cx="14630400" cy="8229600"/>
          </a:xfrm>
          <a:prstGeom prst="rect">
            <a:avLst/>
          </a:prstGeom>
          <a:solidFill>
            <a:srgbClr val="FFFCFA"/>
          </a:solidFill>
          <a:ln/>
        </p:spPr>
        <p:txBody>
          <a:bodyPr/>
          <a:lstStyle/>
          <a:p>
            <a:endParaRPr lang="ar-MA"/>
          </a:p>
        </p:txBody>
      </p:sp>
      <p:sp>
        <p:nvSpPr>
          <p:cNvPr id="4" name="Text 2"/>
          <p:cNvSpPr/>
          <p:nvPr/>
        </p:nvSpPr>
        <p:spPr>
          <a:xfrm>
            <a:off x="2363510" y="573643"/>
            <a:ext cx="5212318" cy="651510"/>
          </a:xfrm>
          <a:prstGeom prst="rect">
            <a:avLst/>
          </a:prstGeom>
          <a:noFill/>
          <a:ln/>
        </p:spPr>
        <p:txBody>
          <a:bodyPr wrap="none" rtlCol="0" anchor="t"/>
          <a:lstStyle/>
          <a:p>
            <a:pPr marL="0" indent="0">
              <a:lnSpc>
                <a:spcPts val="5130"/>
              </a:lnSpc>
              <a:buNone/>
            </a:pPr>
            <a:r>
              <a:rPr lang="en-US" sz="4104" b="1" dirty="0">
                <a:solidFill>
                  <a:srgbClr val="443728"/>
                </a:solidFill>
                <a:latin typeface="Crimson Pro" pitchFamily="34" charset="0"/>
                <a:ea typeface="Crimson Pro" pitchFamily="34" charset="-122"/>
                <a:cs typeface="Crimson Pro" pitchFamily="34" charset="-120"/>
              </a:rPr>
              <a:t>Data Visualization</a:t>
            </a:r>
            <a:endParaRPr lang="en-US" sz="4104" dirty="0"/>
          </a:p>
        </p:txBody>
      </p:sp>
      <p:pic>
        <p:nvPicPr>
          <p:cNvPr id="5" name="Image 0" descr="preencoded.png"/>
          <p:cNvPicPr>
            <a:picLocks noChangeAspect="1"/>
          </p:cNvPicPr>
          <p:nvPr/>
        </p:nvPicPr>
        <p:blipFill>
          <a:blip r:embed="rId3"/>
          <a:stretch>
            <a:fillRect/>
          </a:stretch>
        </p:blipFill>
        <p:spPr>
          <a:xfrm>
            <a:off x="2363510" y="1642110"/>
            <a:ext cx="9903381" cy="5466636"/>
          </a:xfrm>
          <a:prstGeom prst="rect">
            <a:avLst/>
          </a:prstGeom>
        </p:spPr>
      </p:pic>
      <p:sp>
        <p:nvSpPr>
          <p:cNvPr id="6" name="Text 3"/>
          <p:cNvSpPr/>
          <p:nvPr/>
        </p:nvSpPr>
        <p:spPr>
          <a:xfrm>
            <a:off x="2363510" y="7343299"/>
            <a:ext cx="9903381" cy="312658"/>
          </a:xfrm>
          <a:prstGeom prst="rect">
            <a:avLst/>
          </a:prstGeom>
          <a:noFill/>
          <a:ln/>
        </p:spPr>
        <p:txBody>
          <a:bodyPr wrap="none" rtlCol="0" anchor="t"/>
          <a:lstStyle/>
          <a:p>
            <a:pPr marL="0" indent="0">
              <a:lnSpc>
                <a:spcPts val="2463"/>
              </a:lnSpc>
              <a:buNone/>
            </a:pPr>
            <a:endParaRPr lang="en-US" sz="164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1610</Words>
  <Application>Microsoft Office PowerPoint</Application>
  <PresentationFormat>Custom</PresentationFormat>
  <Paragraphs>108</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Nouhaila Tyoubi</cp:lastModifiedBy>
  <cp:revision>4</cp:revision>
  <dcterms:created xsi:type="dcterms:W3CDTF">2024-06-21T09:49:58Z</dcterms:created>
  <dcterms:modified xsi:type="dcterms:W3CDTF">2024-06-21T14:16:52Z</dcterms:modified>
</cp:coreProperties>
</file>